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8" r:id="rId1"/>
  </p:sldMasterIdLst>
  <p:sldIdLst>
    <p:sldId id="307" r:id="rId2"/>
    <p:sldId id="257" r:id="rId3"/>
    <p:sldId id="286" r:id="rId4"/>
    <p:sldId id="294" r:id="rId5"/>
    <p:sldId id="258" r:id="rId6"/>
    <p:sldId id="260" r:id="rId7"/>
    <p:sldId id="295" r:id="rId8"/>
    <p:sldId id="300" r:id="rId9"/>
    <p:sldId id="298" r:id="rId10"/>
    <p:sldId id="299" r:id="rId11"/>
    <p:sldId id="296" r:id="rId12"/>
    <p:sldId id="297" r:id="rId13"/>
    <p:sldId id="315" r:id="rId14"/>
    <p:sldId id="305" r:id="rId15"/>
    <p:sldId id="261" r:id="rId16"/>
    <p:sldId id="303" r:id="rId17"/>
    <p:sldId id="287" r:id="rId18"/>
    <p:sldId id="288" r:id="rId19"/>
    <p:sldId id="289" r:id="rId20"/>
    <p:sldId id="290" r:id="rId21"/>
    <p:sldId id="291" r:id="rId22"/>
    <p:sldId id="302" r:id="rId23"/>
    <p:sldId id="301" r:id="rId24"/>
    <p:sldId id="311" r:id="rId25"/>
    <p:sldId id="312" r:id="rId26"/>
    <p:sldId id="314" r:id="rId27"/>
    <p:sldId id="313" r:id="rId28"/>
    <p:sldId id="293" r:id="rId29"/>
    <p:sldId id="292" r:id="rId30"/>
    <p:sldId id="262" r:id="rId31"/>
    <p:sldId id="310" r:id="rId32"/>
    <p:sldId id="304" r:id="rId33"/>
    <p:sldId id="309" r:id="rId34"/>
    <p:sldId id="263" r:id="rId35"/>
    <p:sldId id="264" r:id="rId36"/>
    <p:sldId id="265" r:id="rId37"/>
    <p:sldId id="266" r:id="rId38"/>
    <p:sldId id="283" r:id="rId39"/>
    <p:sldId id="284" r:id="rId40"/>
    <p:sldId id="285" r:id="rId4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8882" autoAdjust="0"/>
    <p:restoredTop sz="94660"/>
  </p:normalViewPr>
  <p:slideViewPr>
    <p:cSldViewPr snapToGrid="0">
      <p:cViewPr varScale="1">
        <p:scale>
          <a:sx n="92" d="100"/>
          <a:sy n="92" d="100"/>
        </p:scale>
        <p:origin x="81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slide" Target="slides/slide40.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1F70750-921E-48BC-9D80-A4D2A9552B26}" type="doc">
      <dgm:prSet loTypeId="urn:microsoft.com/office/officeart/2005/8/layout/matrix1" loCatId="matrix" qsTypeId="urn:microsoft.com/office/officeart/2005/8/quickstyle/simple1" qsCatId="simple" csTypeId="urn:microsoft.com/office/officeart/2005/8/colors/colorful5" csCatId="colorful" phldr="1"/>
      <dgm:spPr/>
      <dgm:t>
        <a:bodyPr/>
        <a:lstStyle/>
        <a:p>
          <a:endParaRPr lang="es-MX"/>
        </a:p>
      </dgm:t>
    </dgm:pt>
    <dgm:pt modelId="{2D5A83D1-7A72-49BA-B29E-C314E6C3FCFE}">
      <dgm:prSet phldrT="[Texto]"/>
      <dgm:spPr/>
      <dgm:t>
        <a:bodyPr/>
        <a:lstStyle/>
        <a:p>
          <a:r>
            <a:rPr lang="es-MX" dirty="0" smtClean="0"/>
            <a:t>Domesticación </a:t>
          </a:r>
          <a:endParaRPr lang="es-MX" dirty="0"/>
        </a:p>
      </dgm:t>
    </dgm:pt>
    <dgm:pt modelId="{1AB58687-FDF3-4F59-AE5F-49AAB163A966}" type="parTrans" cxnId="{6A755333-5860-4B50-B0DF-2DBDF5BB853F}">
      <dgm:prSet/>
      <dgm:spPr/>
      <dgm:t>
        <a:bodyPr/>
        <a:lstStyle/>
        <a:p>
          <a:endParaRPr lang="es-MX"/>
        </a:p>
      </dgm:t>
    </dgm:pt>
    <dgm:pt modelId="{0D31D741-106C-449B-BBBB-20A829C29F5F}" type="sibTrans" cxnId="{6A755333-5860-4B50-B0DF-2DBDF5BB853F}">
      <dgm:prSet/>
      <dgm:spPr/>
      <dgm:t>
        <a:bodyPr/>
        <a:lstStyle/>
        <a:p>
          <a:endParaRPr lang="es-MX"/>
        </a:p>
      </dgm:t>
    </dgm:pt>
    <dgm:pt modelId="{F66BAA06-E5D3-4E54-992B-0503EF04E93B}">
      <dgm:prSet phldrT="[Texto]"/>
      <dgm:spPr/>
      <dgm:t>
        <a:bodyPr/>
        <a:lstStyle/>
        <a:p>
          <a:r>
            <a:rPr lang="es-MX" dirty="0" smtClean="0"/>
            <a:t>Aislamiento reproductivo</a:t>
          </a:r>
          <a:endParaRPr lang="es-MX" dirty="0"/>
        </a:p>
      </dgm:t>
    </dgm:pt>
    <dgm:pt modelId="{0D8C315C-E5AF-4E45-BE71-52572B16980B}" type="parTrans" cxnId="{37CB731C-9B00-45C0-A5E5-1B2B57E19CCF}">
      <dgm:prSet/>
      <dgm:spPr/>
      <dgm:t>
        <a:bodyPr/>
        <a:lstStyle/>
        <a:p>
          <a:endParaRPr lang="es-MX"/>
        </a:p>
      </dgm:t>
    </dgm:pt>
    <dgm:pt modelId="{7BC3DD6A-9378-4C01-A3C3-DDD3547B8A8B}" type="sibTrans" cxnId="{37CB731C-9B00-45C0-A5E5-1B2B57E19CCF}">
      <dgm:prSet/>
      <dgm:spPr/>
      <dgm:t>
        <a:bodyPr/>
        <a:lstStyle/>
        <a:p>
          <a:endParaRPr lang="es-MX"/>
        </a:p>
      </dgm:t>
    </dgm:pt>
    <dgm:pt modelId="{BECC82B1-7125-4C03-AF9E-831553577886}">
      <dgm:prSet phldrT="[Texto]"/>
      <dgm:spPr/>
      <dgm:t>
        <a:bodyPr/>
        <a:lstStyle/>
        <a:p>
          <a:r>
            <a:rPr lang="es-MX" dirty="0" smtClean="0"/>
            <a:t>Desarrollo de complejos cultivo-especies silvestres relacionadas</a:t>
          </a:r>
        </a:p>
        <a:p>
          <a:endParaRPr lang="es-MX" dirty="0"/>
        </a:p>
      </dgm:t>
    </dgm:pt>
    <dgm:pt modelId="{13237CE6-FEDB-4141-A196-A180FB6BF16D}" type="parTrans" cxnId="{B9607666-1CE6-460C-907B-0FB603667A60}">
      <dgm:prSet/>
      <dgm:spPr/>
      <dgm:t>
        <a:bodyPr/>
        <a:lstStyle/>
        <a:p>
          <a:endParaRPr lang="es-MX"/>
        </a:p>
      </dgm:t>
    </dgm:pt>
    <dgm:pt modelId="{96E6FA4D-B94E-407C-B43C-F43D13B8B76B}" type="sibTrans" cxnId="{B9607666-1CE6-460C-907B-0FB603667A60}">
      <dgm:prSet/>
      <dgm:spPr/>
      <dgm:t>
        <a:bodyPr/>
        <a:lstStyle/>
        <a:p>
          <a:endParaRPr lang="es-MX"/>
        </a:p>
      </dgm:t>
    </dgm:pt>
    <dgm:pt modelId="{0822FDDE-5406-4706-9D9E-20253B0E1F60}">
      <dgm:prSet phldrT="[Texto]"/>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dirty="0" smtClean="0"/>
            <a:t>Hibridación (</a:t>
          </a:r>
          <a:r>
            <a:rPr lang="es-MX" dirty="0" err="1" smtClean="0"/>
            <a:t>intraespecífica</a:t>
          </a:r>
          <a:r>
            <a:rPr lang="es-MX" dirty="0" smtClean="0"/>
            <a:t>)</a:t>
          </a:r>
        </a:p>
        <a:p>
          <a:pPr defTabSz="844550">
            <a:lnSpc>
              <a:spcPct val="90000"/>
            </a:lnSpc>
            <a:spcBef>
              <a:spcPct val="0"/>
            </a:spcBef>
            <a:spcAft>
              <a:spcPct val="35000"/>
            </a:spcAft>
          </a:pPr>
          <a:r>
            <a:rPr lang="es-MX" dirty="0" smtClean="0"/>
            <a:t>y </a:t>
          </a:r>
          <a:r>
            <a:rPr lang="es-MX" dirty="0" err="1" smtClean="0"/>
            <a:t>poliploidización</a:t>
          </a:r>
          <a:r>
            <a:rPr lang="es-MX" dirty="0" smtClean="0"/>
            <a:t> de especies silvestres</a:t>
          </a:r>
          <a:endParaRPr lang="es-MX" dirty="0"/>
        </a:p>
      </dgm:t>
    </dgm:pt>
    <dgm:pt modelId="{32E318F1-DE6F-40C1-8EAC-4C82F42F4733}" type="parTrans" cxnId="{FF4F774E-C04E-4891-A015-91EC5AFFE991}">
      <dgm:prSet/>
      <dgm:spPr/>
      <dgm:t>
        <a:bodyPr/>
        <a:lstStyle/>
        <a:p>
          <a:endParaRPr lang="es-MX"/>
        </a:p>
      </dgm:t>
    </dgm:pt>
    <dgm:pt modelId="{548D0972-5243-4FB4-9BF9-76A943E664D1}" type="sibTrans" cxnId="{FF4F774E-C04E-4891-A015-91EC5AFFE991}">
      <dgm:prSet/>
      <dgm:spPr/>
      <dgm:t>
        <a:bodyPr/>
        <a:lstStyle/>
        <a:p>
          <a:endParaRPr lang="es-MX"/>
        </a:p>
      </dgm:t>
    </dgm:pt>
    <dgm:pt modelId="{2EBD0308-2EE2-44D3-A407-B1CF8BB298AF}">
      <dgm:prSet phldrT="[Texto]"/>
      <dgm:spPr/>
      <dgm:t>
        <a:bodyPr/>
        <a:lstStyle/>
        <a:p>
          <a:r>
            <a:rPr lang="es-MX" dirty="0" err="1" smtClean="0"/>
            <a:t>Combinacion</a:t>
          </a:r>
          <a:r>
            <a:rPr lang="es-MX" dirty="0" smtClean="0"/>
            <a:t> de los mecanismos anteriores</a:t>
          </a:r>
          <a:endParaRPr lang="es-MX" dirty="0"/>
        </a:p>
      </dgm:t>
    </dgm:pt>
    <dgm:pt modelId="{78329B03-7F14-4D9C-AA56-E3A8DCBE7A20}" type="parTrans" cxnId="{C9FAD747-34D6-4AF0-A853-426675539C3B}">
      <dgm:prSet/>
      <dgm:spPr/>
      <dgm:t>
        <a:bodyPr/>
        <a:lstStyle/>
        <a:p>
          <a:endParaRPr lang="es-MX"/>
        </a:p>
      </dgm:t>
    </dgm:pt>
    <dgm:pt modelId="{C5A9AA33-0DB6-4AFF-838C-73687CEEE09D}" type="sibTrans" cxnId="{C9FAD747-34D6-4AF0-A853-426675539C3B}">
      <dgm:prSet/>
      <dgm:spPr/>
      <dgm:t>
        <a:bodyPr/>
        <a:lstStyle/>
        <a:p>
          <a:endParaRPr lang="es-MX"/>
        </a:p>
      </dgm:t>
    </dgm:pt>
    <dgm:pt modelId="{D7E25BB0-6F6D-491E-A471-F2F373CB37FC}" type="pres">
      <dgm:prSet presAssocID="{D1F70750-921E-48BC-9D80-A4D2A9552B26}" presName="diagram" presStyleCnt="0">
        <dgm:presLayoutVars>
          <dgm:chMax val="1"/>
          <dgm:dir/>
          <dgm:animLvl val="ctr"/>
          <dgm:resizeHandles val="exact"/>
        </dgm:presLayoutVars>
      </dgm:prSet>
      <dgm:spPr/>
      <dgm:t>
        <a:bodyPr/>
        <a:lstStyle/>
        <a:p>
          <a:endParaRPr lang="es-MX"/>
        </a:p>
      </dgm:t>
    </dgm:pt>
    <dgm:pt modelId="{D189F2C9-76B0-47D4-9BD9-2D34261872F2}" type="pres">
      <dgm:prSet presAssocID="{D1F70750-921E-48BC-9D80-A4D2A9552B26}" presName="matrix" presStyleCnt="0"/>
      <dgm:spPr/>
    </dgm:pt>
    <dgm:pt modelId="{0750BF14-0D54-43EF-9173-76EC0DA0635E}" type="pres">
      <dgm:prSet presAssocID="{D1F70750-921E-48BC-9D80-A4D2A9552B26}" presName="tile1" presStyleLbl="node1" presStyleIdx="0" presStyleCnt="4"/>
      <dgm:spPr/>
      <dgm:t>
        <a:bodyPr/>
        <a:lstStyle/>
        <a:p>
          <a:endParaRPr lang="es-MX"/>
        </a:p>
      </dgm:t>
    </dgm:pt>
    <dgm:pt modelId="{8F180468-B624-4B3B-9A2C-6D23D1957E9F}" type="pres">
      <dgm:prSet presAssocID="{D1F70750-921E-48BC-9D80-A4D2A9552B26}" presName="tile1text" presStyleLbl="node1" presStyleIdx="0" presStyleCnt="4">
        <dgm:presLayoutVars>
          <dgm:chMax val="0"/>
          <dgm:chPref val="0"/>
          <dgm:bulletEnabled val="1"/>
        </dgm:presLayoutVars>
      </dgm:prSet>
      <dgm:spPr/>
      <dgm:t>
        <a:bodyPr/>
        <a:lstStyle/>
        <a:p>
          <a:endParaRPr lang="es-MX"/>
        </a:p>
      </dgm:t>
    </dgm:pt>
    <dgm:pt modelId="{174F41F2-28D1-440C-A3FA-6CC46D7EF22B}" type="pres">
      <dgm:prSet presAssocID="{D1F70750-921E-48BC-9D80-A4D2A9552B26}" presName="tile2" presStyleLbl="node1" presStyleIdx="1" presStyleCnt="4"/>
      <dgm:spPr/>
      <dgm:t>
        <a:bodyPr/>
        <a:lstStyle/>
        <a:p>
          <a:endParaRPr lang="es-MX"/>
        </a:p>
      </dgm:t>
    </dgm:pt>
    <dgm:pt modelId="{6AB5DDF4-E256-4119-AC77-8B6E10B7353D}" type="pres">
      <dgm:prSet presAssocID="{D1F70750-921E-48BC-9D80-A4D2A9552B26}" presName="tile2text" presStyleLbl="node1" presStyleIdx="1" presStyleCnt="4">
        <dgm:presLayoutVars>
          <dgm:chMax val="0"/>
          <dgm:chPref val="0"/>
          <dgm:bulletEnabled val="1"/>
        </dgm:presLayoutVars>
      </dgm:prSet>
      <dgm:spPr/>
      <dgm:t>
        <a:bodyPr/>
        <a:lstStyle/>
        <a:p>
          <a:endParaRPr lang="es-MX"/>
        </a:p>
      </dgm:t>
    </dgm:pt>
    <dgm:pt modelId="{BB277D72-24CD-4297-835C-0E8258EA67C4}" type="pres">
      <dgm:prSet presAssocID="{D1F70750-921E-48BC-9D80-A4D2A9552B26}" presName="tile3" presStyleLbl="node1" presStyleIdx="2" presStyleCnt="4"/>
      <dgm:spPr/>
      <dgm:t>
        <a:bodyPr/>
        <a:lstStyle/>
        <a:p>
          <a:endParaRPr lang="es-MX"/>
        </a:p>
      </dgm:t>
    </dgm:pt>
    <dgm:pt modelId="{4E8A4FB5-117E-4959-B236-E7CDAB932AE6}" type="pres">
      <dgm:prSet presAssocID="{D1F70750-921E-48BC-9D80-A4D2A9552B26}" presName="tile3text" presStyleLbl="node1" presStyleIdx="2" presStyleCnt="4">
        <dgm:presLayoutVars>
          <dgm:chMax val="0"/>
          <dgm:chPref val="0"/>
          <dgm:bulletEnabled val="1"/>
        </dgm:presLayoutVars>
      </dgm:prSet>
      <dgm:spPr/>
      <dgm:t>
        <a:bodyPr/>
        <a:lstStyle/>
        <a:p>
          <a:endParaRPr lang="es-MX"/>
        </a:p>
      </dgm:t>
    </dgm:pt>
    <dgm:pt modelId="{CFE187B3-9082-4AC9-A4B3-E61FE4D11C7C}" type="pres">
      <dgm:prSet presAssocID="{D1F70750-921E-48BC-9D80-A4D2A9552B26}" presName="tile4" presStyleLbl="node1" presStyleIdx="3" presStyleCnt="4"/>
      <dgm:spPr/>
      <dgm:t>
        <a:bodyPr/>
        <a:lstStyle/>
        <a:p>
          <a:endParaRPr lang="es-MX"/>
        </a:p>
      </dgm:t>
    </dgm:pt>
    <dgm:pt modelId="{E72B1E11-80FE-4DC3-B434-9DE6002FB36D}" type="pres">
      <dgm:prSet presAssocID="{D1F70750-921E-48BC-9D80-A4D2A9552B26}" presName="tile4text" presStyleLbl="node1" presStyleIdx="3" presStyleCnt="4">
        <dgm:presLayoutVars>
          <dgm:chMax val="0"/>
          <dgm:chPref val="0"/>
          <dgm:bulletEnabled val="1"/>
        </dgm:presLayoutVars>
      </dgm:prSet>
      <dgm:spPr/>
      <dgm:t>
        <a:bodyPr/>
        <a:lstStyle/>
        <a:p>
          <a:endParaRPr lang="es-MX"/>
        </a:p>
      </dgm:t>
    </dgm:pt>
    <dgm:pt modelId="{02FFAE17-474B-4B29-882C-BFCED4A038A5}" type="pres">
      <dgm:prSet presAssocID="{D1F70750-921E-48BC-9D80-A4D2A9552B26}" presName="centerTile" presStyleLbl="fgShp" presStyleIdx="0" presStyleCnt="1">
        <dgm:presLayoutVars>
          <dgm:chMax val="0"/>
          <dgm:chPref val="0"/>
        </dgm:presLayoutVars>
      </dgm:prSet>
      <dgm:spPr/>
      <dgm:t>
        <a:bodyPr/>
        <a:lstStyle/>
        <a:p>
          <a:endParaRPr lang="es-MX"/>
        </a:p>
      </dgm:t>
    </dgm:pt>
  </dgm:ptLst>
  <dgm:cxnLst>
    <dgm:cxn modelId="{C5CCE896-4DBC-4511-9303-37DC4C9D8831}" type="presOf" srcId="{2D5A83D1-7A72-49BA-B29E-C314E6C3FCFE}" destId="{02FFAE17-474B-4B29-882C-BFCED4A038A5}" srcOrd="0" destOrd="0" presId="urn:microsoft.com/office/officeart/2005/8/layout/matrix1"/>
    <dgm:cxn modelId="{FF4F774E-C04E-4891-A015-91EC5AFFE991}" srcId="{2D5A83D1-7A72-49BA-B29E-C314E6C3FCFE}" destId="{0822FDDE-5406-4706-9D9E-20253B0E1F60}" srcOrd="2" destOrd="0" parTransId="{32E318F1-DE6F-40C1-8EAC-4C82F42F4733}" sibTransId="{548D0972-5243-4FB4-9BF9-76A943E664D1}"/>
    <dgm:cxn modelId="{244601EB-BAC5-44E3-B9E4-A4B7F2CC4B55}" type="presOf" srcId="{D1F70750-921E-48BC-9D80-A4D2A9552B26}" destId="{D7E25BB0-6F6D-491E-A471-F2F373CB37FC}" srcOrd="0" destOrd="0" presId="urn:microsoft.com/office/officeart/2005/8/layout/matrix1"/>
    <dgm:cxn modelId="{563BDF5D-1BDD-4F1F-AB9B-E5E00582C700}" type="presOf" srcId="{BECC82B1-7125-4C03-AF9E-831553577886}" destId="{6AB5DDF4-E256-4119-AC77-8B6E10B7353D}" srcOrd="1" destOrd="0" presId="urn:microsoft.com/office/officeart/2005/8/layout/matrix1"/>
    <dgm:cxn modelId="{6354EAFC-FA47-471A-A2CA-DAA3753E1B62}" type="presOf" srcId="{0822FDDE-5406-4706-9D9E-20253B0E1F60}" destId="{BB277D72-24CD-4297-835C-0E8258EA67C4}" srcOrd="0" destOrd="0" presId="urn:microsoft.com/office/officeart/2005/8/layout/matrix1"/>
    <dgm:cxn modelId="{B9607666-1CE6-460C-907B-0FB603667A60}" srcId="{2D5A83D1-7A72-49BA-B29E-C314E6C3FCFE}" destId="{BECC82B1-7125-4C03-AF9E-831553577886}" srcOrd="1" destOrd="0" parTransId="{13237CE6-FEDB-4141-A196-A180FB6BF16D}" sibTransId="{96E6FA4D-B94E-407C-B43C-F43D13B8B76B}"/>
    <dgm:cxn modelId="{B0F0A599-81A2-4DF5-BF32-1F4F4CB06650}" type="presOf" srcId="{F66BAA06-E5D3-4E54-992B-0503EF04E93B}" destId="{8F180468-B624-4B3B-9A2C-6D23D1957E9F}" srcOrd="1" destOrd="0" presId="urn:microsoft.com/office/officeart/2005/8/layout/matrix1"/>
    <dgm:cxn modelId="{6A755333-5860-4B50-B0DF-2DBDF5BB853F}" srcId="{D1F70750-921E-48BC-9D80-A4D2A9552B26}" destId="{2D5A83D1-7A72-49BA-B29E-C314E6C3FCFE}" srcOrd="0" destOrd="0" parTransId="{1AB58687-FDF3-4F59-AE5F-49AAB163A966}" sibTransId="{0D31D741-106C-449B-BBBB-20A829C29F5F}"/>
    <dgm:cxn modelId="{C9FAD747-34D6-4AF0-A853-426675539C3B}" srcId="{2D5A83D1-7A72-49BA-B29E-C314E6C3FCFE}" destId="{2EBD0308-2EE2-44D3-A407-B1CF8BB298AF}" srcOrd="3" destOrd="0" parTransId="{78329B03-7F14-4D9C-AA56-E3A8DCBE7A20}" sibTransId="{C5A9AA33-0DB6-4AFF-838C-73687CEEE09D}"/>
    <dgm:cxn modelId="{E4DA0224-9321-495D-B618-EE4624E750E9}" type="presOf" srcId="{2EBD0308-2EE2-44D3-A407-B1CF8BB298AF}" destId="{CFE187B3-9082-4AC9-A4B3-E61FE4D11C7C}" srcOrd="0" destOrd="0" presId="urn:microsoft.com/office/officeart/2005/8/layout/matrix1"/>
    <dgm:cxn modelId="{04AFBCA4-9316-4678-9CCE-6F3EBE2897E2}" type="presOf" srcId="{2EBD0308-2EE2-44D3-A407-B1CF8BB298AF}" destId="{E72B1E11-80FE-4DC3-B434-9DE6002FB36D}" srcOrd="1" destOrd="0" presId="urn:microsoft.com/office/officeart/2005/8/layout/matrix1"/>
    <dgm:cxn modelId="{BF6C5B3B-C2D3-4E56-8CC6-B46D28F67082}" type="presOf" srcId="{0822FDDE-5406-4706-9D9E-20253B0E1F60}" destId="{4E8A4FB5-117E-4959-B236-E7CDAB932AE6}" srcOrd="1" destOrd="0" presId="urn:microsoft.com/office/officeart/2005/8/layout/matrix1"/>
    <dgm:cxn modelId="{D301B742-C1B0-4D19-BB4C-AE231E3DC6FD}" type="presOf" srcId="{BECC82B1-7125-4C03-AF9E-831553577886}" destId="{174F41F2-28D1-440C-A3FA-6CC46D7EF22B}" srcOrd="0" destOrd="0" presId="urn:microsoft.com/office/officeart/2005/8/layout/matrix1"/>
    <dgm:cxn modelId="{348DD2DF-C4C2-4E45-BF7B-D8069098CA93}" type="presOf" srcId="{F66BAA06-E5D3-4E54-992B-0503EF04E93B}" destId="{0750BF14-0D54-43EF-9173-76EC0DA0635E}" srcOrd="0" destOrd="0" presId="urn:microsoft.com/office/officeart/2005/8/layout/matrix1"/>
    <dgm:cxn modelId="{37CB731C-9B00-45C0-A5E5-1B2B57E19CCF}" srcId="{2D5A83D1-7A72-49BA-B29E-C314E6C3FCFE}" destId="{F66BAA06-E5D3-4E54-992B-0503EF04E93B}" srcOrd="0" destOrd="0" parTransId="{0D8C315C-E5AF-4E45-BE71-52572B16980B}" sibTransId="{7BC3DD6A-9378-4C01-A3C3-DDD3547B8A8B}"/>
    <dgm:cxn modelId="{D7858C22-2444-40B5-AC56-9D86D9462EF1}" type="presParOf" srcId="{D7E25BB0-6F6D-491E-A471-F2F373CB37FC}" destId="{D189F2C9-76B0-47D4-9BD9-2D34261872F2}" srcOrd="0" destOrd="0" presId="urn:microsoft.com/office/officeart/2005/8/layout/matrix1"/>
    <dgm:cxn modelId="{C1BEB829-FBFF-45A5-A9C7-05736519F815}" type="presParOf" srcId="{D189F2C9-76B0-47D4-9BD9-2D34261872F2}" destId="{0750BF14-0D54-43EF-9173-76EC0DA0635E}" srcOrd="0" destOrd="0" presId="urn:microsoft.com/office/officeart/2005/8/layout/matrix1"/>
    <dgm:cxn modelId="{303EBD14-0DB9-4B07-A715-464A087B5918}" type="presParOf" srcId="{D189F2C9-76B0-47D4-9BD9-2D34261872F2}" destId="{8F180468-B624-4B3B-9A2C-6D23D1957E9F}" srcOrd="1" destOrd="0" presId="urn:microsoft.com/office/officeart/2005/8/layout/matrix1"/>
    <dgm:cxn modelId="{573CC3F9-F76C-4CC7-98B1-DF0F8854D4FC}" type="presParOf" srcId="{D189F2C9-76B0-47D4-9BD9-2D34261872F2}" destId="{174F41F2-28D1-440C-A3FA-6CC46D7EF22B}" srcOrd="2" destOrd="0" presId="urn:microsoft.com/office/officeart/2005/8/layout/matrix1"/>
    <dgm:cxn modelId="{F1B54C66-3FB7-402B-8AE4-C73A13664EE3}" type="presParOf" srcId="{D189F2C9-76B0-47D4-9BD9-2D34261872F2}" destId="{6AB5DDF4-E256-4119-AC77-8B6E10B7353D}" srcOrd="3" destOrd="0" presId="urn:microsoft.com/office/officeart/2005/8/layout/matrix1"/>
    <dgm:cxn modelId="{5AD4D14E-94E2-490F-9EDA-41FB472A004D}" type="presParOf" srcId="{D189F2C9-76B0-47D4-9BD9-2D34261872F2}" destId="{BB277D72-24CD-4297-835C-0E8258EA67C4}" srcOrd="4" destOrd="0" presId="urn:microsoft.com/office/officeart/2005/8/layout/matrix1"/>
    <dgm:cxn modelId="{6E2B7072-BF15-4B45-8BBA-5A5F7910243F}" type="presParOf" srcId="{D189F2C9-76B0-47D4-9BD9-2D34261872F2}" destId="{4E8A4FB5-117E-4959-B236-E7CDAB932AE6}" srcOrd="5" destOrd="0" presId="urn:microsoft.com/office/officeart/2005/8/layout/matrix1"/>
    <dgm:cxn modelId="{8D5FC8FB-3588-44BD-BD55-EC5E8CB396F0}" type="presParOf" srcId="{D189F2C9-76B0-47D4-9BD9-2D34261872F2}" destId="{CFE187B3-9082-4AC9-A4B3-E61FE4D11C7C}" srcOrd="6" destOrd="0" presId="urn:microsoft.com/office/officeart/2005/8/layout/matrix1"/>
    <dgm:cxn modelId="{359C4D7D-F8CA-483D-8D94-83775B067A8A}" type="presParOf" srcId="{D189F2C9-76B0-47D4-9BD9-2D34261872F2}" destId="{E72B1E11-80FE-4DC3-B434-9DE6002FB36D}" srcOrd="7" destOrd="0" presId="urn:microsoft.com/office/officeart/2005/8/layout/matrix1"/>
    <dgm:cxn modelId="{AEB2F280-E977-483E-B01B-A81A3C1919DA}" type="presParOf" srcId="{D7E25BB0-6F6D-491E-A471-F2F373CB37FC}" destId="{02FFAE17-474B-4B29-882C-BFCED4A038A5}"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50BF14-0D54-43EF-9173-76EC0DA0635E}">
      <dsp:nvSpPr>
        <dsp:cNvPr id="0" name=""/>
        <dsp:cNvSpPr/>
      </dsp:nvSpPr>
      <dsp:spPr>
        <a:xfrm rot="16200000">
          <a:off x="838596" y="-838596"/>
          <a:ext cx="1722437" cy="3399631"/>
        </a:xfrm>
        <a:prstGeom prst="round1Rect">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s-MX" sz="1900" kern="1200" dirty="0" smtClean="0"/>
            <a:t>Aislamiento reproductivo</a:t>
          </a:r>
          <a:endParaRPr lang="es-MX" sz="1900" kern="1200" dirty="0"/>
        </a:p>
      </dsp:txBody>
      <dsp:txXfrm rot="5400000">
        <a:off x="0" y="0"/>
        <a:ext cx="3399631" cy="1291828"/>
      </dsp:txXfrm>
    </dsp:sp>
    <dsp:sp modelId="{174F41F2-28D1-440C-A3FA-6CC46D7EF22B}">
      <dsp:nvSpPr>
        <dsp:cNvPr id="0" name=""/>
        <dsp:cNvSpPr/>
      </dsp:nvSpPr>
      <dsp:spPr>
        <a:xfrm>
          <a:off x="3399631" y="0"/>
          <a:ext cx="3399631" cy="1722437"/>
        </a:xfrm>
        <a:prstGeom prst="round1Rect">
          <a:avLst/>
        </a:prstGeom>
        <a:solidFill>
          <a:schemeClr val="accent5">
            <a:hueOff val="331055"/>
            <a:satOff val="192"/>
            <a:lumOff val="1895"/>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s-MX" sz="1900" kern="1200" dirty="0" smtClean="0"/>
            <a:t>Desarrollo de complejos cultivo-especies silvestres relacionadas</a:t>
          </a:r>
        </a:p>
        <a:p>
          <a:pPr lvl="0" algn="ctr" defTabSz="844550">
            <a:lnSpc>
              <a:spcPct val="90000"/>
            </a:lnSpc>
            <a:spcBef>
              <a:spcPct val="0"/>
            </a:spcBef>
            <a:spcAft>
              <a:spcPct val="35000"/>
            </a:spcAft>
          </a:pPr>
          <a:endParaRPr lang="es-MX" sz="1900" kern="1200" dirty="0"/>
        </a:p>
      </dsp:txBody>
      <dsp:txXfrm>
        <a:off x="3399631" y="0"/>
        <a:ext cx="3399631" cy="1291828"/>
      </dsp:txXfrm>
    </dsp:sp>
    <dsp:sp modelId="{BB277D72-24CD-4297-835C-0E8258EA67C4}">
      <dsp:nvSpPr>
        <dsp:cNvPr id="0" name=""/>
        <dsp:cNvSpPr/>
      </dsp:nvSpPr>
      <dsp:spPr>
        <a:xfrm rot="10800000">
          <a:off x="0" y="1722437"/>
          <a:ext cx="3399631" cy="1722437"/>
        </a:xfrm>
        <a:prstGeom prst="round1Rect">
          <a:avLst/>
        </a:prstGeom>
        <a:solidFill>
          <a:schemeClr val="accent5">
            <a:hueOff val="662110"/>
            <a:satOff val="384"/>
            <a:lumOff val="3791"/>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s-MX" sz="1900" kern="1200" dirty="0" smtClean="0"/>
            <a:t>Hibridación (</a:t>
          </a:r>
          <a:r>
            <a:rPr lang="es-MX" sz="1900" kern="1200" dirty="0" err="1" smtClean="0"/>
            <a:t>intraespecífica</a:t>
          </a:r>
          <a:r>
            <a:rPr lang="es-MX" sz="1900" kern="1200" dirty="0" smtClean="0"/>
            <a:t>)</a:t>
          </a:r>
        </a:p>
        <a:p>
          <a:pPr lvl="0" algn="ctr" defTabSz="844550">
            <a:lnSpc>
              <a:spcPct val="90000"/>
            </a:lnSpc>
            <a:spcBef>
              <a:spcPct val="0"/>
            </a:spcBef>
            <a:spcAft>
              <a:spcPct val="35000"/>
            </a:spcAft>
          </a:pPr>
          <a:r>
            <a:rPr lang="es-MX" sz="1900" kern="1200" dirty="0" smtClean="0"/>
            <a:t>y </a:t>
          </a:r>
          <a:r>
            <a:rPr lang="es-MX" sz="1900" kern="1200" dirty="0" err="1" smtClean="0"/>
            <a:t>poliploidización</a:t>
          </a:r>
          <a:r>
            <a:rPr lang="es-MX" sz="1900" kern="1200" dirty="0" smtClean="0"/>
            <a:t> de especies silvestres</a:t>
          </a:r>
          <a:endParaRPr lang="es-MX" sz="1900" kern="1200" dirty="0"/>
        </a:p>
      </dsp:txBody>
      <dsp:txXfrm rot="10800000">
        <a:off x="0" y="2153046"/>
        <a:ext cx="3399631" cy="1291828"/>
      </dsp:txXfrm>
    </dsp:sp>
    <dsp:sp modelId="{CFE187B3-9082-4AC9-A4B3-E61FE4D11C7C}">
      <dsp:nvSpPr>
        <dsp:cNvPr id="0" name=""/>
        <dsp:cNvSpPr/>
      </dsp:nvSpPr>
      <dsp:spPr>
        <a:xfrm rot="5400000">
          <a:off x="4238227" y="883840"/>
          <a:ext cx="1722437" cy="3399631"/>
        </a:xfrm>
        <a:prstGeom prst="round1Rect">
          <a:avLst/>
        </a:prstGeom>
        <a:solidFill>
          <a:schemeClr val="accent5">
            <a:hueOff val="993165"/>
            <a:satOff val="576"/>
            <a:lumOff val="5686"/>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s-MX" sz="1900" kern="1200" dirty="0" err="1" smtClean="0"/>
            <a:t>Combinacion</a:t>
          </a:r>
          <a:r>
            <a:rPr lang="es-MX" sz="1900" kern="1200" dirty="0" smtClean="0"/>
            <a:t> de los mecanismos anteriores</a:t>
          </a:r>
          <a:endParaRPr lang="es-MX" sz="1900" kern="1200" dirty="0"/>
        </a:p>
      </dsp:txBody>
      <dsp:txXfrm rot="-5400000">
        <a:off x="3399631" y="2153046"/>
        <a:ext cx="3399631" cy="1291828"/>
      </dsp:txXfrm>
    </dsp:sp>
    <dsp:sp modelId="{02FFAE17-474B-4B29-882C-BFCED4A038A5}">
      <dsp:nvSpPr>
        <dsp:cNvPr id="0" name=""/>
        <dsp:cNvSpPr/>
      </dsp:nvSpPr>
      <dsp:spPr>
        <a:xfrm>
          <a:off x="2379741" y="1291828"/>
          <a:ext cx="2039778" cy="861218"/>
        </a:xfrm>
        <a:prstGeom prst="roundRect">
          <a:avLst/>
        </a:prstGeom>
        <a:solidFill>
          <a:schemeClr val="accent5">
            <a:tint val="4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Domesticación </a:t>
          </a:r>
          <a:endParaRPr lang="es-MX" sz="1900" kern="1200" dirty="0"/>
        </a:p>
      </dsp:txBody>
      <dsp:txXfrm>
        <a:off x="2421782" y="1333869"/>
        <a:ext cx="1955696" cy="777136"/>
      </dsp:txXfrm>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8" name="Group 17"/>
          <p:cNvGrpSpPr/>
          <p:nvPr/>
        </p:nvGrpSpPr>
        <p:grpSpPr>
          <a:xfrm>
            <a:off x="0" y="0"/>
            <a:ext cx="9144677" cy="6858000"/>
            <a:chOff x="0" y="0"/>
            <a:chExt cx="9144677" cy="6858000"/>
          </a:xfrm>
        </p:grpSpPr>
        <p:pic>
          <p:nvPicPr>
            <p:cNvPr id="8" name="Picture 7" descr="S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ectangle 10"/>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2" name="Picture 11"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0" y="3128434"/>
              <a:ext cx="1664208" cy="612648"/>
            </a:xfrm>
            <a:prstGeom prst="rect">
              <a:avLst/>
            </a:prstGeom>
          </p:spPr>
        </p:pic>
        <p:pic>
          <p:nvPicPr>
            <p:cNvPr id="13" name="Picture 12"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7480469" y="3128434"/>
              <a:ext cx="1664208" cy="612648"/>
            </a:xfrm>
            <a:prstGeom prst="rect">
              <a:avLst/>
            </a:prstGeom>
          </p:spPr>
        </p:pic>
      </p:grpSp>
      <p:sp>
        <p:nvSpPr>
          <p:cNvPr id="2" name="Title 1"/>
          <p:cNvSpPr>
            <a:spLocks noGrp="1"/>
          </p:cNvSpPr>
          <p:nvPr>
            <p:ph type="ctrTitle"/>
          </p:nvPr>
        </p:nvSpPr>
        <p:spPr>
          <a:xfrm>
            <a:off x="1921934" y="1811863"/>
            <a:ext cx="5308866" cy="1515533"/>
          </a:xfrm>
        </p:spPr>
        <p:txBody>
          <a:bodyPr anchor="b">
            <a:noAutofit/>
          </a:bodyPr>
          <a:lstStyle>
            <a:lvl1pPr algn="ctr">
              <a:defRPr sz="48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921934" y="3598327"/>
            <a:ext cx="5308866" cy="1377651"/>
          </a:xfrm>
        </p:spPr>
        <p:txBody>
          <a:bodyPr anchor="t">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6065417" y="5054602"/>
            <a:ext cx="673276" cy="279400"/>
          </a:xfrm>
        </p:spPr>
        <p:txBody>
          <a:bodyPr/>
          <a:lstStyle/>
          <a:p>
            <a:fld id="{4A2B3DD5-27AB-454F-9D01-8C5BF92064F9}" type="datetimeFigureOut">
              <a:rPr lang="es-MX" smtClean="0"/>
              <a:t>01/10/2015</a:t>
            </a:fld>
            <a:endParaRPr lang="es-MX"/>
          </a:p>
        </p:txBody>
      </p:sp>
      <p:sp>
        <p:nvSpPr>
          <p:cNvPr id="5" name="Footer Placeholder 4"/>
          <p:cNvSpPr>
            <a:spLocks noGrp="1"/>
          </p:cNvSpPr>
          <p:nvPr>
            <p:ph type="ftr" sz="quarter" idx="11"/>
          </p:nvPr>
        </p:nvSpPr>
        <p:spPr>
          <a:xfrm>
            <a:off x="1921934" y="5054602"/>
            <a:ext cx="4064860" cy="279400"/>
          </a:xfrm>
        </p:spPr>
        <p:txBody>
          <a:bodyPr/>
          <a:lstStyle/>
          <a:p>
            <a:endParaRPr lang="es-MX"/>
          </a:p>
        </p:txBody>
      </p:sp>
      <p:sp>
        <p:nvSpPr>
          <p:cNvPr id="6" name="Slide Number Placeholder 5"/>
          <p:cNvSpPr>
            <a:spLocks noGrp="1"/>
          </p:cNvSpPr>
          <p:nvPr>
            <p:ph type="sldNum" sz="quarter" idx="12"/>
          </p:nvPr>
        </p:nvSpPr>
        <p:spPr>
          <a:xfrm>
            <a:off x="6817317" y="5054602"/>
            <a:ext cx="413483" cy="279400"/>
          </a:xfrm>
        </p:spPr>
        <p:txBody>
          <a:bodyPr/>
          <a:lstStyle/>
          <a:p>
            <a:fld id="{E9CF3A36-A611-4EF6-9616-631C9AA7B820}" type="slidenum">
              <a:rPr lang="es-MX" smtClean="0"/>
              <a:t>‹Nº›</a:t>
            </a:fld>
            <a:endParaRPr lang="es-MX"/>
          </a:p>
        </p:txBody>
      </p:sp>
      <p:cxnSp>
        <p:nvCxnSpPr>
          <p:cNvPr id="15" name="Straight Connector 14"/>
          <p:cNvCxnSpPr/>
          <p:nvPr/>
        </p:nvCxnSpPr>
        <p:spPr>
          <a:xfrm>
            <a:off x="2019825" y="3471329"/>
            <a:ext cx="511308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234303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76866" y="5382153"/>
            <a:ext cx="6798734" cy="493712"/>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A2B3DD5-27AB-454F-9D01-8C5BF92064F9}" type="datetimeFigureOut">
              <a:rPr lang="es-MX" smtClean="0"/>
              <a:t>01/10/2015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9CF3A36-A611-4EF6-9616-631C9AA7B820}" type="slidenum">
              <a:rPr lang="es-MX" smtClean="0"/>
              <a:t>‹Nº›</a:t>
            </a:fld>
            <a:endParaRPr lang="es-MX"/>
          </a:p>
        </p:txBody>
      </p:sp>
    </p:spTree>
    <p:extLst>
      <p:ext uri="{BB962C8B-B14F-4D97-AF65-F5344CB8AC3E}">
        <p14:creationId xmlns:p14="http://schemas.microsoft.com/office/powerpoint/2010/main" val="7740626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76866" y="906873"/>
            <a:ext cx="6798734" cy="3097860"/>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A2B3DD5-27AB-454F-9D01-8C5BF92064F9}"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9CF3A36-A611-4EF6-9616-631C9AA7B820}" type="slidenum">
              <a:rPr lang="es-MX" smtClean="0"/>
              <a:t>‹Nº›</a:t>
            </a:fld>
            <a:endParaRPr lang="es-MX"/>
          </a:p>
        </p:txBody>
      </p:sp>
      <p:cxnSp>
        <p:nvCxnSpPr>
          <p:cNvPr id="15" name="Straight Connector 14"/>
          <p:cNvCxnSpPr/>
          <p:nvPr/>
        </p:nvCxnSpPr>
        <p:spPr>
          <a:xfrm>
            <a:off x="1278465" y="4140199"/>
            <a:ext cx="660642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524922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334333" y="982132"/>
            <a:ext cx="6400250" cy="2370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A2B3DD5-27AB-454F-9D01-8C5BF92064F9}"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9CF3A36-A611-4EF6-9616-631C9AA7B820}" type="slidenum">
              <a:rPr lang="es-MX" smtClean="0"/>
              <a:t>‹Nº›</a:t>
            </a:fld>
            <a:endParaRPr lang="es-MX"/>
          </a:p>
        </p:txBody>
      </p:sp>
      <p:sp>
        <p:nvSpPr>
          <p:cNvPr id="14" name="TextBox 13"/>
          <p:cNvSpPr txBox="1"/>
          <p:nvPr/>
        </p:nvSpPr>
        <p:spPr>
          <a:xfrm>
            <a:off x="849969" y="905362"/>
            <a:ext cx="457319" cy="584776"/>
          </a:xfrm>
          <a:prstGeom prst="rect">
            <a:avLst/>
          </a:prstGeom>
        </p:spPr>
        <p:txBody>
          <a:bodyPr vert="horz" lIns="91440" tIns="45720" rIns="91440" bIns="45720" rtlCol="0" anchor="ctr">
            <a:noAutofit/>
          </a:bodyPr>
          <a:lstStyle/>
          <a:p>
            <a:pPr lvl="0"/>
            <a:r>
              <a:rPr lang="en-US" sz="7200" dirty="0">
                <a:solidFill>
                  <a:schemeClr val="tx1"/>
                </a:solidFill>
                <a:effectLst/>
              </a:rPr>
              <a:t>“</a:t>
            </a:r>
          </a:p>
        </p:txBody>
      </p:sp>
      <p:sp>
        <p:nvSpPr>
          <p:cNvPr id="15" name="TextBox 14"/>
          <p:cNvSpPr txBox="1"/>
          <p:nvPr/>
        </p:nvSpPr>
        <p:spPr>
          <a:xfrm>
            <a:off x="7633503" y="2827870"/>
            <a:ext cx="457319" cy="584776"/>
          </a:xfrm>
          <a:prstGeom prst="rect">
            <a:avLst/>
          </a:prstGeom>
        </p:spPr>
        <p:txBody>
          <a:bodyPr vert="horz" lIns="91440" tIns="45720" rIns="91440" bIns="45720" rtlCol="0" anchor="ctr">
            <a:noAutofit/>
          </a:bodyPr>
          <a:lstStyle/>
          <a:p>
            <a:pPr lvl="0" algn="r"/>
            <a:r>
              <a:rPr lang="en-US" sz="7200" dirty="0">
                <a:solidFill>
                  <a:schemeClr val="tx1"/>
                </a:solidFill>
                <a:effectLst/>
              </a:rPr>
              <a:t>”</a:t>
            </a:r>
          </a:p>
        </p:txBody>
      </p:sp>
      <p:cxnSp>
        <p:nvCxnSpPr>
          <p:cNvPr id="19" name="Straight Connector 18"/>
          <p:cNvCxnSpPr/>
          <p:nvPr/>
        </p:nvCxnSpPr>
        <p:spPr>
          <a:xfrm>
            <a:off x="1278466" y="4140199"/>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86179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76868" y="4777381"/>
            <a:ext cx="6798730"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A2B3DD5-27AB-454F-9D01-8C5BF92064F9}"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9CF3A36-A611-4EF6-9616-631C9AA7B820}" type="slidenum">
              <a:rPr lang="es-MX" smtClean="0"/>
              <a:t>‹Nº›</a:t>
            </a:fld>
            <a:endParaRPr lang="es-MX"/>
          </a:p>
        </p:txBody>
      </p:sp>
    </p:spTree>
    <p:extLst>
      <p:ext uri="{BB962C8B-B14F-4D97-AF65-F5344CB8AC3E}">
        <p14:creationId xmlns:p14="http://schemas.microsoft.com/office/powerpoint/2010/main" val="38550888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09416" y="982132"/>
            <a:ext cx="6325168" cy="2243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8"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176865" y="4529667"/>
            <a:ext cx="6798736" cy="13462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A2B3DD5-27AB-454F-9D01-8C5BF92064F9}"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9CF3A36-A611-4EF6-9616-631C9AA7B820}" type="slidenum">
              <a:rPr lang="es-MX" smtClean="0"/>
              <a:t>‹Nº›</a:t>
            </a:fld>
            <a:endParaRPr lang="es-MX"/>
          </a:p>
        </p:txBody>
      </p:sp>
      <p:sp>
        <p:nvSpPr>
          <p:cNvPr id="12" name="TextBox 11"/>
          <p:cNvSpPr txBox="1"/>
          <p:nvPr/>
        </p:nvSpPr>
        <p:spPr>
          <a:xfrm>
            <a:off x="878060" y="896895"/>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7649796" y="2607728"/>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278466" y="342900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874551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176865" y="982131"/>
            <a:ext cx="6798734" cy="2294467"/>
          </a:xfrm>
        </p:spPr>
        <p:txBody>
          <a:bodyPr vert="horz" lIns="91440" tIns="45720" rIns="91440" bIns="45720" rtlCol="0" anchor="ctr">
            <a:normAutofit/>
          </a:bodyPr>
          <a:lstStyle>
            <a:lvl1pPr>
              <a:defRPr lang="en-US" sz="3200" b="0" dirty="0"/>
            </a:lvl1pPr>
          </a:lstStyle>
          <a:p>
            <a:pPr marL="0" lvl="0"/>
            <a:r>
              <a:rPr lang="es-ES" smtClean="0"/>
              <a:t>Haga clic para modificar el estilo de título del patrón</a:t>
            </a:r>
            <a:endParaRPr lang="en-US" dirty="0"/>
          </a:p>
        </p:txBody>
      </p:sp>
      <p:sp>
        <p:nvSpPr>
          <p:cNvPr id="14"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176866" y="4470400"/>
            <a:ext cx="6798734" cy="1405467"/>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A2B3DD5-27AB-454F-9D01-8C5BF92064F9}"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9CF3A36-A611-4EF6-9616-631C9AA7B820}" type="slidenum">
              <a:rPr lang="es-MX" smtClean="0"/>
              <a:t>‹Nº›</a:t>
            </a:fld>
            <a:endParaRPr lang="es-MX"/>
          </a:p>
        </p:txBody>
      </p:sp>
      <p:cxnSp>
        <p:nvCxnSpPr>
          <p:cNvPr id="15" name="Straight Connector 14"/>
          <p:cNvCxnSpPr/>
          <p:nvPr/>
        </p:nvCxnSpPr>
        <p:spPr>
          <a:xfrm>
            <a:off x="1278469" y="3429000"/>
            <a:ext cx="6606421"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165522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A2B3DD5-27AB-454F-9D01-8C5BF92064F9}"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9CF3A36-A611-4EF6-9616-631C9AA7B820}" type="slidenum">
              <a:rPr lang="es-MX" smtClean="0"/>
              <a:t>‹Nº›</a:t>
            </a:fld>
            <a:endParaRPr lang="es-MX"/>
          </a:p>
        </p:txBody>
      </p:sp>
      <p:cxnSp>
        <p:nvCxnSpPr>
          <p:cNvPr id="14" name="Straight Connector 13"/>
          <p:cNvCxnSpPr/>
          <p:nvPr/>
        </p:nvCxnSpPr>
        <p:spPr>
          <a:xfrm>
            <a:off x="1278466" y="2354670"/>
            <a:ext cx="660642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215441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56667" y="906873"/>
            <a:ext cx="1618930" cy="496899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A2B3DD5-27AB-454F-9D01-8C5BF92064F9}"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9CF3A36-A611-4EF6-9616-631C9AA7B820}" type="slidenum">
              <a:rPr lang="es-MX" smtClean="0"/>
              <a:t>‹Nº›</a:t>
            </a:fld>
            <a:endParaRPr lang="es-MX"/>
          </a:p>
        </p:txBody>
      </p:sp>
      <p:cxnSp>
        <p:nvCxnSpPr>
          <p:cNvPr id="14" name="Straight Connector 13"/>
          <p:cNvCxnSpPr/>
          <p:nvPr/>
        </p:nvCxnSpPr>
        <p:spPr>
          <a:xfrm>
            <a:off x="6245512" y="906873"/>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03801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cxnSp>
        <p:nvCxnSpPr>
          <p:cNvPr id="7" name="Straight Connector 6"/>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A2B3DD5-27AB-454F-9D01-8C5BF92064F9}"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9CF3A36-A611-4EF6-9616-631C9AA7B820}" type="slidenum">
              <a:rPr lang="es-MX" smtClean="0"/>
              <a:t>‹Nº›</a:t>
            </a:fld>
            <a:endParaRPr lang="es-MX"/>
          </a:p>
        </p:txBody>
      </p:sp>
    </p:spTree>
    <p:extLst>
      <p:ext uri="{BB962C8B-B14F-4D97-AF65-F5344CB8AC3E}">
        <p14:creationId xmlns:p14="http://schemas.microsoft.com/office/powerpoint/2010/main" val="25634858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78465" y="1641413"/>
            <a:ext cx="6595534" cy="1822514"/>
          </a:xfrm>
        </p:spPr>
        <p:txBody>
          <a:bodyPr anchor="b">
            <a:normAutofit/>
          </a:bodyPr>
          <a:lstStyle>
            <a:lvl1pPr algn="ctr">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78465" y="3734859"/>
            <a:ext cx="6595534" cy="1090015"/>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A2B3DD5-27AB-454F-9D01-8C5BF92064F9}"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9CF3A36-A611-4EF6-9616-631C9AA7B820}" type="slidenum">
              <a:rPr lang="es-MX" smtClean="0"/>
              <a:t>‹Nº›</a:t>
            </a:fld>
            <a:endParaRPr lang="es-MX"/>
          </a:p>
        </p:txBody>
      </p:sp>
      <p:cxnSp>
        <p:nvCxnSpPr>
          <p:cNvPr id="31" name="Straight Connector 30"/>
          <p:cNvCxnSpPr/>
          <p:nvPr/>
        </p:nvCxnSpPr>
        <p:spPr>
          <a:xfrm>
            <a:off x="1278466" y="3599392"/>
            <a:ext cx="659553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946985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cxnSp>
        <p:nvCxnSpPr>
          <p:cNvPr id="8" name="Straight Connector 7"/>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15337"/>
            <a:ext cx="6798734" cy="130386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76866" y="2487168"/>
            <a:ext cx="3337560" cy="344728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45152" y="2487168"/>
            <a:ext cx="3337560" cy="344728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A2B3DD5-27AB-454F-9D01-8C5BF92064F9}" type="datetimeFigureOut">
              <a:rPr lang="es-MX" smtClean="0"/>
              <a:t>01/10/2015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9CF3A36-A611-4EF6-9616-631C9AA7B820}" type="slidenum">
              <a:rPr lang="es-MX" smtClean="0"/>
              <a:t>‹Nº›</a:t>
            </a:fld>
            <a:endParaRPr lang="es-MX"/>
          </a:p>
        </p:txBody>
      </p:sp>
    </p:spTree>
    <p:extLst>
      <p:ext uri="{BB962C8B-B14F-4D97-AF65-F5344CB8AC3E}">
        <p14:creationId xmlns:p14="http://schemas.microsoft.com/office/powerpoint/2010/main" val="25378999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76868" y="3243263"/>
            <a:ext cx="3337560" cy="2706624"/>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1832" y="3243263"/>
            <a:ext cx="3337560" cy="2706624"/>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A2B3DD5-27AB-454F-9D01-8C5BF92064F9}" type="datetimeFigureOut">
              <a:rPr lang="es-MX" smtClean="0"/>
              <a:t>01/10/2015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E9CF3A36-A611-4EF6-9616-631C9AA7B820}" type="slidenum">
              <a:rPr lang="es-MX" smtClean="0"/>
              <a:t>‹Nº›</a:t>
            </a:fld>
            <a:endParaRPr lang="es-MX"/>
          </a:p>
        </p:txBody>
      </p:sp>
      <p:cxnSp>
        <p:nvCxnSpPr>
          <p:cNvPr id="41" name="Straight Connector 40"/>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11274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176865" y="915337"/>
            <a:ext cx="6798735" cy="1303867"/>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A2B3DD5-27AB-454F-9D01-8C5BF92064F9}" type="datetimeFigureOut">
              <a:rPr lang="es-MX" smtClean="0"/>
              <a:t>01/10/2015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E9CF3A36-A611-4EF6-9616-631C9AA7B820}" type="slidenum">
              <a:rPr lang="es-MX" smtClean="0"/>
              <a:t>‹Nº›</a:t>
            </a:fld>
            <a:endParaRPr lang="es-MX"/>
          </a:p>
        </p:txBody>
      </p:sp>
      <p:cxnSp>
        <p:nvCxnSpPr>
          <p:cNvPr id="14" name="Straight Connector 13"/>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269664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2B3DD5-27AB-454F-9D01-8C5BF92064F9}" type="datetimeFigureOut">
              <a:rPr lang="es-MX" smtClean="0"/>
              <a:t>01/10/2015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E9CF3A36-A611-4EF6-9616-631C9AA7B820}" type="slidenum">
              <a:rPr lang="es-MX" smtClean="0"/>
              <a:t>‹Nº›</a:t>
            </a:fld>
            <a:endParaRPr lang="es-MX"/>
          </a:p>
        </p:txBody>
      </p:sp>
    </p:spTree>
    <p:extLst>
      <p:ext uri="{BB962C8B-B14F-4D97-AF65-F5344CB8AC3E}">
        <p14:creationId xmlns:p14="http://schemas.microsoft.com/office/powerpoint/2010/main" val="12280126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76865" y="3031065"/>
            <a:ext cx="2536798"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A2B3DD5-27AB-454F-9D01-8C5BF92064F9}" type="datetimeFigureOut">
              <a:rPr lang="es-MX" smtClean="0"/>
              <a:t>01/10/2015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9CF3A36-A611-4EF6-9616-631C9AA7B820}" type="slidenum">
              <a:rPr lang="es-MX" smtClean="0"/>
              <a:t>‹Nº›</a:t>
            </a:fld>
            <a:endParaRPr lang="es-MX"/>
          </a:p>
        </p:txBody>
      </p:sp>
      <p:cxnSp>
        <p:nvCxnSpPr>
          <p:cNvPr id="16" name="Straight Connector 15"/>
          <p:cNvCxnSpPr/>
          <p:nvPr/>
        </p:nvCxnSpPr>
        <p:spPr>
          <a:xfrm>
            <a:off x="1278466" y="2912533"/>
            <a:ext cx="233359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60496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17" name="Picture Placeholder 2"/>
          <p:cNvSpPr>
            <a:spLocks noGrp="1" noChangeAspect="1"/>
          </p:cNvSpPr>
          <p:nvPr>
            <p:ph type="pic" idx="1"/>
          </p:nvPr>
        </p:nvSpPr>
        <p:spPr>
          <a:xfrm>
            <a:off x="5183069"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76865" y="3255432"/>
            <a:ext cx="3632201" cy="182880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A2B3DD5-27AB-454F-9D01-8C5BF92064F9}" type="datetimeFigureOut">
              <a:rPr lang="es-MX" smtClean="0"/>
              <a:t>01/10/2015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9CF3A36-A611-4EF6-9616-631C9AA7B820}" type="slidenum">
              <a:rPr lang="es-MX" smtClean="0"/>
              <a:t>‹Nº›</a:t>
            </a:fld>
            <a:endParaRPr lang="es-MX"/>
          </a:p>
        </p:txBody>
      </p:sp>
    </p:spTree>
    <p:extLst>
      <p:ext uri="{BB962C8B-B14F-4D97-AF65-F5344CB8AC3E}">
        <p14:creationId xmlns:p14="http://schemas.microsoft.com/office/powerpoint/2010/main" val="35025331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9152467" cy="6858000"/>
            <a:chOff x="0" y="0"/>
            <a:chExt cx="9152467" cy="6858000"/>
          </a:xfrm>
        </p:grpSpPr>
        <p:pic>
          <p:nvPicPr>
            <p:cNvPr id="8" name="Picture 7" descr="S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0" y="3128434"/>
              <a:ext cx="68580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8466667" y="3128434"/>
              <a:ext cx="685800" cy="606425"/>
            </a:xfrm>
            <a:prstGeom prst="rect">
              <a:avLst/>
            </a:prstGeom>
          </p:spPr>
        </p:pic>
      </p:grpSp>
      <p:sp>
        <p:nvSpPr>
          <p:cNvPr id="2" name="Title Placeholder 1"/>
          <p:cNvSpPr>
            <a:spLocks noGrp="1"/>
          </p:cNvSpPr>
          <p:nvPr>
            <p:ph type="title"/>
          </p:nvPr>
        </p:nvSpPr>
        <p:spPr>
          <a:xfrm>
            <a:off x="1176866" y="915337"/>
            <a:ext cx="6798734" cy="13038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76865" y="2490135"/>
            <a:ext cx="6798736" cy="3444997"/>
          </a:xfrm>
          <a:prstGeom prst="rect">
            <a:avLst/>
          </a:prstGeom>
        </p:spPr>
        <p:txBody>
          <a:bodyPr vert="horz" lIns="91440" tIns="45720" rIns="91440" bIns="45720" rtlCol="0"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356670" y="5960533"/>
            <a:ext cx="1148283"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A2B3DD5-27AB-454F-9D01-8C5BF92064F9}" type="datetimeFigureOut">
              <a:rPr lang="es-MX" smtClean="0"/>
              <a:t>01/10/2015</a:t>
            </a:fld>
            <a:endParaRPr lang="es-MX"/>
          </a:p>
        </p:txBody>
      </p:sp>
      <p:sp>
        <p:nvSpPr>
          <p:cNvPr id="5" name="Footer Placeholder 4"/>
          <p:cNvSpPr>
            <a:spLocks noGrp="1"/>
          </p:cNvSpPr>
          <p:nvPr>
            <p:ph type="ftr" sz="quarter" idx="3"/>
          </p:nvPr>
        </p:nvSpPr>
        <p:spPr>
          <a:xfrm>
            <a:off x="1176865" y="5960533"/>
            <a:ext cx="5104667"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MX"/>
          </a:p>
        </p:txBody>
      </p:sp>
      <p:sp>
        <p:nvSpPr>
          <p:cNvPr id="6" name="Slide Number Placeholder 5"/>
          <p:cNvSpPr>
            <a:spLocks noGrp="1"/>
          </p:cNvSpPr>
          <p:nvPr>
            <p:ph type="sldNum" sz="quarter" idx="4"/>
          </p:nvPr>
        </p:nvSpPr>
        <p:spPr>
          <a:xfrm>
            <a:off x="7580091" y="5960533"/>
            <a:ext cx="39551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E9CF3A36-A611-4EF6-9616-631C9AA7B820}" type="slidenum">
              <a:rPr lang="es-MX" smtClean="0"/>
              <a:t>‹Nº›</a:t>
            </a:fld>
            <a:endParaRPr lang="es-MX"/>
          </a:p>
        </p:txBody>
      </p:sp>
    </p:spTree>
    <p:extLst>
      <p:ext uri="{BB962C8B-B14F-4D97-AF65-F5344CB8AC3E}">
        <p14:creationId xmlns:p14="http://schemas.microsoft.com/office/powerpoint/2010/main" val="386973305"/>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751" r:id="rId13"/>
    <p:sldLayoutId id="2147483752" r:id="rId14"/>
    <p:sldLayoutId id="2147483753" r:id="rId15"/>
    <p:sldLayoutId id="2147483754" r:id="rId16"/>
    <p:sldLayoutId id="2147483755" r:id="rId17"/>
  </p:sldLayoutIdLst>
  <p:txStyles>
    <p:titleStyle>
      <a:lvl1pPr algn="ctr" defTabSz="457200" rtl="0"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sciencedirect.com.ezproxyd.bham.ac.uk/science/article/pii/S1360138513001696?np=y#gr1"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g"/><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image" Target="../media/image22.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 Id="rId4" Type="http://schemas.openxmlformats.org/officeDocument/2006/relationships/image" Target="../media/image31.jpg"/></Relationships>
</file>

<file path=ppt/slides/_rels/slide34.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ibone.unne.edu.ar/objetos/uploads/documentos/bonplandia/public/19_2/193_199.pdf" TargetMode="External"/><Relationship Id="rId2" Type="http://schemas.openxmlformats.org/officeDocument/2006/relationships/hyperlink" Target="http://www.uam.mx/difusion/casadeltiempo/28_iv_feb_2010/casa_del_tiempo_eIV_num28_66_70.pdf" TargetMode="External"/><Relationship Id="rId1" Type="http://schemas.openxmlformats.org/officeDocument/2006/relationships/slideLayout" Target="../slideLayouts/slideLayout2.xml"/><Relationship Id="rId4" Type="http://schemas.openxmlformats.org/officeDocument/2006/relationships/hyperlink" Target="http://wwwlib.teiep.gr/images/stories/acta/Acta%20651/651_1.pdf"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34009" y="287195"/>
            <a:ext cx="7772400" cy="1048327"/>
          </a:xfrm>
        </p:spPr>
        <p:txBody>
          <a:bodyPr>
            <a:normAutofit fontScale="90000"/>
          </a:bodyPr>
          <a:lstStyle/>
          <a:p>
            <a:pPr algn="ctr"/>
            <a:r>
              <a:rPr lang="es-MX" sz="2200" b="1" dirty="0">
                <a:solidFill>
                  <a:schemeClr val="accent1">
                    <a:lumMod val="50000"/>
                  </a:schemeClr>
                </a:solidFill>
                <a:latin typeface="Arial" panose="020B0604020202020204" pitchFamily="34" charset="0"/>
                <a:cs typeface="Arial" panose="020B0604020202020204" pitchFamily="34" charset="0"/>
              </a:rPr>
              <a:t>UNIVERSIDAD AUTÓNOMA DEL</a:t>
            </a:r>
            <a:br>
              <a:rPr lang="es-MX" sz="2200" b="1" dirty="0">
                <a:solidFill>
                  <a:schemeClr val="accent1">
                    <a:lumMod val="50000"/>
                  </a:schemeClr>
                </a:solidFill>
                <a:latin typeface="Arial" panose="020B0604020202020204" pitchFamily="34" charset="0"/>
                <a:cs typeface="Arial" panose="020B0604020202020204" pitchFamily="34" charset="0"/>
              </a:rPr>
            </a:br>
            <a:r>
              <a:rPr lang="es-MX" sz="2200" b="1" dirty="0">
                <a:solidFill>
                  <a:schemeClr val="accent1">
                    <a:lumMod val="50000"/>
                  </a:schemeClr>
                </a:solidFill>
                <a:latin typeface="Arial" panose="020B0604020202020204" pitchFamily="34" charset="0"/>
                <a:cs typeface="Arial" panose="020B0604020202020204" pitchFamily="34" charset="0"/>
              </a:rPr>
              <a:t>ESTADO DE MÉXICO</a:t>
            </a:r>
            <a:br>
              <a:rPr lang="es-MX" sz="2200" b="1" dirty="0">
                <a:solidFill>
                  <a:schemeClr val="accent1">
                    <a:lumMod val="50000"/>
                  </a:schemeClr>
                </a:solidFill>
                <a:latin typeface="Arial" panose="020B0604020202020204" pitchFamily="34" charset="0"/>
                <a:cs typeface="Arial" panose="020B0604020202020204" pitchFamily="34" charset="0"/>
              </a:rPr>
            </a:br>
            <a:r>
              <a:rPr lang="es-MX" sz="2200" b="1" dirty="0">
                <a:solidFill>
                  <a:schemeClr val="accent1">
                    <a:lumMod val="50000"/>
                  </a:schemeClr>
                </a:solidFill>
                <a:latin typeface="Arial" panose="020B0604020202020204" pitchFamily="34" charset="0"/>
                <a:cs typeface="Arial" panose="020B0604020202020204" pitchFamily="34" charset="0"/>
              </a:rPr>
              <a:t>Facultad de Ciencias </a:t>
            </a:r>
            <a:r>
              <a:rPr lang="es-MX" sz="2200" b="1" dirty="0" smtClean="0">
                <a:solidFill>
                  <a:schemeClr val="accent1">
                    <a:lumMod val="50000"/>
                  </a:schemeClr>
                </a:solidFill>
                <a:latin typeface="Arial" panose="020B0604020202020204" pitchFamily="34" charset="0"/>
                <a:cs typeface="Arial" panose="020B0604020202020204" pitchFamily="34" charset="0"/>
              </a:rPr>
              <a:t>Agrícolas</a:t>
            </a:r>
            <a:endParaRPr lang="es-MX" sz="2800" dirty="0">
              <a:solidFill>
                <a:schemeClr val="accent1">
                  <a:lumMod val="50000"/>
                </a:schemeClr>
              </a:solidFill>
              <a:latin typeface="Arial" panose="020B0604020202020204" pitchFamily="34" charset="0"/>
              <a:cs typeface="Arial" panose="020B0604020202020204" pitchFamily="34" charset="0"/>
            </a:endParaRPr>
          </a:p>
        </p:txBody>
      </p:sp>
      <p:sp>
        <p:nvSpPr>
          <p:cNvPr id="3" name="Subtítulo 2"/>
          <p:cNvSpPr>
            <a:spLocks noGrp="1"/>
          </p:cNvSpPr>
          <p:nvPr>
            <p:ph type="subTitle" idx="1"/>
          </p:nvPr>
        </p:nvSpPr>
        <p:spPr>
          <a:xfrm>
            <a:off x="810999" y="1825379"/>
            <a:ext cx="7618420" cy="4862945"/>
          </a:xfrm>
        </p:spPr>
        <p:txBody>
          <a:bodyPr>
            <a:normAutofit lnSpcReduction="10000"/>
          </a:bodyPr>
          <a:lstStyle/>
          <a:p>
            <a:pPr algn="ctr"/>
            <a:r>
              <a:rPr lang="es-MX" sz="1700" b="1" dirty="0" smtClean="0">
                <a:solidFill>
                  <a:schemeClr val="accent1">
                    <a:lumMod val="50000"/>
                  </a:schemeClr>
                </a:solidFill>
                <a:latin typeface="Arial" panose="020B0604020202020204" pitchFamily="34" charset="0"/>
                <a:cs typeface="Arial" panose="020B0604020202020204" pitchFamily="34" charset="0"/>
              </a:rPr>
              <a:t>UNIDAD </a:t>
            </a:r>
            <a:r>
              <a:rPr lang="es-MX" sz="1700" b="1" dirty="0">
                <a:solidFill>
                  <a:schemeClr val="accent1">
                    <a:lumMod val="50000"/>
                  </a:schemeClr>
                </a:solidFill>
                <a:latin typeface="Arial" panose="020B0604020202020204" pitchFamily="34" charset="0"/>
                <a:cs typeface="Arial" panose="020B0604020202020204" pitchFamily="34" charset="0"/>
              </a:rPr>
              <a:t>DE APRENDIZAJE</a:t>
            </a:r>
          </a:p>
          <a:p>
            <a:pPr algn="ctr"/>
            <a:r>
              <a:rPr lang="es-MX" sz="1700" b="1" dirty="0" smtClean="0">
                <a:solidFill>
                  <a:schemeClr val="accent1">
                    <a:lumMod val="50000"/>
                  </a:schemeClr>
                </a:solidFill>
                <a:latin typeface="Arial" panose="020B0604020202020204" pitchFamily="34" charset="0"/>
                <a:cs typeface="Arial" panose="020B0604020202020204" pitchFamily="34" charset="0"/>
              </a:rPr>
              <a:t>DOMESTICACION DE ESPECIES SILVESTRES</a:t>
            </a:r>
          </a:p>
          <a:p>
            <a:endParaRPr lang="es-MX" sz="1800" b="1" dirty="0">
              <a:solidFill>
                <a:schemeClr val="accent1">
                  <a:lumMod val="50000"/>
                </a:schemeClr>
              </a:solidFill>
              <a:latin typeface="Arial" panose="020B0604020202020204" pitchFamily="34" charset="0"/>
              <a:cs typeface="Arial" panose="020B0604020202020204" pitchFamily="34" charset="0"/>
            </a:endParaRPr>
          </a:p>
          <a:p>
            <a:r>
              <a:rPr lang="es-MX" sz="2400" b="1" dirty="0">
                <a:solidFill>
                  <a:schemeClr val="accent1">
                    <a:lumMod val="50000"/>
                  </a:schemeClr>
                </a:solidFill>
                <a:latin typeface="Arial" panose="020B0604020202020204" pitchFamily="34" charset="0"/>
                <a:cs typeface="Arial" panose="020B0604020202020204" pitchFamily="34" charset="0"/>
              </a:rPr>
              <a:t>UNIDAD DE COMPETENCIA </a:t>
            </a:r>
            <a:r>
              <a:rPr lang="es-MX" sz="2400" b="1" dirty="0" smtClean="0">
                <a:solidFill>
                  <a:schemeClr val="accent1">
                    <a:lumMod val="50000"/>
                  </a:schemeClr>
                </a:solidFill>
                <a:latin typeface="Arial" panose="020B0604020202020204" pitchFamily="34" charset="0"/>
                <a:cs typeface="Arial" panose="020B0604020202020204" pitchFamily="34" charset="0"/>
              </a:rPr>
              <a:t>II: </a:t>
            </a:r>
            <a:endParaRPr lang="es-MX" sz="2400" b="1" dirty="0">
              <a:solidFill>
                <a:schemeClr val="accent1">
                  <a:lumMod val="50000"/>
                </a:schemeClr>
              </a:solidFill>
              <a:latin typeface="Arial" panose="020B0604020202020204" pitchFamily="34" charset="0"/>
              <a:cs typeface="Arial" panose="020B0604020202020204" pitchFamily="34" charset="0"/>
            </a:endParaRPr>
          </a:p>
          <a:p>
            <a:pPr algn="ctr"/>
            <a:endParaRPr lang="es-MX" sz="1900" b="1" dirty="0" smtClean="0">
              <a:solidFill>
                <a:schemeClr val="accent1">
                  <a:lumMod val="50000"/>
                </a:schemeClr>
              </a:solidFill>
              <a:latin typeface="Arial" panose="020B0604020202020204" pitchFamily="34" charset="0"/>
              <a:cs typeface="Arial" panose="020B0604020202020204" pitchFamily="34" charset="0"/>
            </a:endParaRPr>
          </a:p>
          <a:p>
            <a:r>
              <a:rPr lang="es-MX" sz="2200" b="1" dirty="0" smtClean="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a:t>
            </a:r>
            <a:r>
              <a:rPr lang="es-MX" sz="22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DOMESTICACION DE ESPECIES SILVESTRES Y EL APROVECHAMIENTO DE LA BIODIVERSIDAD</a:t>
            </a:r>
          </a:p>
          <a:p>
            <a:pPr algn="ctr"/>
            <a:endParaRPr lang="es-MX" sz="1900" b="1" dirty="0">
              <a:solidFill>
                <a:schemeClr val="accent1">
                  <a:lumMod val="50000"/>
                </a:schemeClr>
              </a:solidFill>
              <a:latin typeface="Arial" panose="020B0604020202020204" pitchFamily="34" charset="0"/>
              <a:cs typeface="Arial" panose="020B0604020202020204" pitchFamily="34" charset="0"/>
            </a:endParaRPr>
          </a:p>
          <a:p>
            <a:pPr algn="ctr"/>
            <a:r>
              <a:rPr lang="es-MX" sz="1900" b="1" dirty="0">
                <a:solidFill>
                  <a:schemeClr val="accent1">
                    <a:lumMod val="50000"/>
                  </a:schemeClr>
                </a:solidFill>
                <a:latin typeface="Arial" panose="020B0604020202020204" pitchFamily="34" charset="0"/>
                <a:cs typeface="Arial" panose="020B0604020202020204" pitchFamily="34" charset="0"/>
              </a:rPr>
              <a:t>CARRERA DE INGENIERO AGRONOMO </a:t>
            </a:r>
            <a:r>
              <a:rPr lang="es-MX" sz="1900" b="1" dirty="0" smtClean="0">
                <a:solidFill>
                  <a:schemeClr val="accent1">
                    <a:lumMod val="50000"/>
                  </a:schemeClr>
                </a:solidFill>
                <a:latin typeface="Arial" panose="020B0604020202020204" pitchFamily="34" charset="0"/>
                <a:cs typeface="Arial" panose="020B0604020202020204" pitchFamily="34" charset="0"/>
              </a:rPr>
              <a:t>EN FLORICULTURA</a:t>
            </a:r>
          </a:p>
          <a:p>
            <a:pPr algn="ctr"/>
            <a:endParaRPr lang="es-MX" sz="1900" b="1" dirty="0" smtClean="0">
              <a:solidFill>
                <a:schemeClr val="accent1">
                  <a:lumMod val="50000"/>
                </a:schemeClr>
              </a:solidFill>
              <a:latin typeface="Arial" panose="020B0604020202020204" pitchFamily="34" charset="0"/>
              <a:cs typeface="Arial" panose="020B0604020202020204" pitchFamily="34" charset="0"/>
            </a:endParaRPr>
          </a:p>
          <a:p>
            <a:pPr algn="ctr"/>
            <a:r>
              <a:rPr lang="es-MX" sz="1900" b="1" dirty="0" smtClean="0">
                <a:solidFill>
                  <a:schemeClr val="accent1">
                    <a:lumMod val="50000"/>
                  </a:schemeClr>
                </a:solidFill>
                <a:latin typeface="Arial" panose="020B0604020202020204" pitchFamily="34" charset="0"/>
                <a:cs typeface="Arial" panose="020B0604020202020204" pitchFamily="34" charset="0"/>
              </a:rPr>
              <a:t> </a:t>
            </a:r>
            <a:r>
              <a:rPr lang="es-MX" sz="1900" b="1" dirty="0">
                <a:solidFill>
                  <a:schemeClr val="accent1">
                    <a:lumMod val="50000"/>
                  </a:schemeClr>
                </a:solidFill>
                <a:latin typeface="Arial" panose="020B0604020202020204" pitchFamily="34" charset="0"/>
                <a:cs typeface="Arial" panose="020B0604020202020204" pitchFamily="34" charset="0"/>
              </a:rPr>
              <a:t>ANTONIO LAGUNA CERDA</a:t>
            </a:r>
          </a:p>
          <a:p>
            <a:pPr algn="ctr"/>
            <a:r>
              <a:rPr lang="es-MX" sz="1900" b="1" dirty="0">
                <a:solidFill>
                  <a:schemeClr val="accent1">
                    <a:lumMod val="50000"/>
                  </a:schemeClr>
                </a:solidFill>
                <a:latin typeface="Arial" panose="020B0604020202020204" pitchFamily="34" charset="0"/>
                <a:cs typeface="Arial" panose="020B0604020202020204" pitchFamily="34" charset="0"/>
              </a:rPr>
              <a:t>SEPTIEMBRE DEL </a:t>
            </a:r>
            <a:r>
              <a:rPr lang="es-MX" sz="1900" b="1" dirty="0" smtClean="0">
                <a:solidFill>
                  <a:schemeClr val="accent1">
                    <a:lumMod val="50000"/>
                  </a:schemeClr>
                </a:solidFill>
                <a:latin typeface="Arial" panose="020B0604020202020204" pitchFamily="34" charset="0"/>
                <a:cs typeface="Arial" panose="020B0604020202020204" pitchFamily="34" charset="0"/>
              </a:rPr>
              <a:t>2015</a:t>
            </a:r>
            <a:endParaRPr lang="es-MX" sz="1900" b="1" dirty="0">
              <a:solidFill>
                <a:schemeClr val="accent1">
                  <a:lumMod val="50000"/>
                </a:schemeClr>
              </a:solidFill>
              <a:latin typeface="Arial" panose="020B0604020202020204" pitchFamily="34" charset="0"/>
              <a:cs typeface="Arial" panose="020B0604020202020204" pitchFamily="34" charset="0"/>
            </a:endParaRPr>
          </a:p>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3946" y="434524"/>
            <a:ext cx="1563376" cy="1563376"/>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78643" y="450480"/>
            <a:ext cx="1489834" cy="1476291"/>
          </a:xfrm>
          <a:prstGeom prst="rect">
            <a:avLst/>
          </a:prstGeom>
        </p:spPr>
      </p:pic>
    </p:spTree>
    <p:extLst>
      <p:ext uri="{BB962C8B-B14F-4D97-AF65-F5344CB8AC3E}">
        <p14:creationId xmlns:p14="http://schemas.microsoft.com/office/powerpoint/2010/main" val="9265485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76866" y="915338"/>
            <a:ext cx="6798734" cy="632908"/>
          </a:xfrm>
        </p:spPr>
        <p:txBody>
          <a:bodyPr>
            <a:normAutofit/>
          </a:bodyPr>
          <a:lstStyle/>
          <a:p>
            <a:r>
              <a:rPr lang="es-MX" sz="2800" b="1" dirty="0" smtClean="0">
                <a:solidFill>
                  <a:schemeClr val="accent4">
                    <a:lumMod val="50000"/>
                  </a:schemeClr>
                </a:solidFill>
              </a:rPr>
              <a:t>REVOLUCIÓN DEL NEOLÍTICO</a:t>
            </a:r>
            <a:endParaRPr lang="es-MX" sz="2800" b="1" dirty="0">
              <a:solidFill>
                <a:schemeClr val="accent4">
                  <a:lumMod val="50000"/>
                </a:schemeClr>
              </a:solidFill>
            </a:endParaRPr>
          </a:p>
        </p:txBody>
      </p:sp>
      <p:sp>
        <p:nvSpPr>
          <p:cNvPr id="3" name="Marcador de contenido 2"/>
          <p:cNvSpPr>
            <a:spLocks noGrp="1"/>
          </p:cNvSpPr>
          <p:nvPr>
            <p:ph idx="1"/>
          </p:nvPr>
        </p:nvSpPr>
        <p:spPr>
          <a:xfrm>
            <a:off x="1176866" y="2587337"/>
            <a:ext cx="6798736" cy="3628350"/>
          </a:xfrm>
        </p:spPr>
        <p:txBody>
          <a:bodyPr>
            <a:normAutofit fontScale="92500" lnSpcReduction="20000"/>
          </a:bodyPr>
          <a:lstStyle/>
          <a:p>
            <a:pPr algn="just"/>
            <a:r>
              <a:rPr lang="es-MX" dirty="0">
                <a:solidFill>
                  <a:schemeClr val="accent4">
                    <a:lumMod val="50000"/>
                  </a:schemeClr>
                </a:solidFill>
              </a:rPr>
              <a:t>La gran revolución del neolítico es el paso de cazadores/recolectores </a:t>
            </a:r>
            <a:r>
              <a:rPr lang="es-MX" dirty="0" smtClean="0">
                <a:solidFill>
                  <a:schemeClr val="accent4">
                    <a:lumMod val="50000"/>
                  </a:schemeClr>
                </a:solidFill>
              </a:rPr>
              <a:t>a </a:t>
            </a:r>
            <a:r>
              <a:rPr lang="es-MX" dirty="0">
                <a:solidFill>
                  <a:schemeClr val="accent4">
                    <a:lumMod val="50000"/>
                  </a:schemeClr>
                </a:solidFill>
              </a:rPr>
              <a:t>agricultores (10 mil años) </a:t>
            </a:r>
          </a:p>
          <a:p>
            <a:pPr algn="just"/>
            <a:r>
              <a:rPr lang="es-MX" dirty="0">
                <a:solidFill>
                  <a:schemeClr val="accent4">
                    <a:lumMod val="50000"/>
                  </a:schemeClr>
                </a:solidFill>
              </a:rPr>
              <a:t>Ocurre una transición desde el paleolítico, donde se observa </a:t>
            </a:r>
            <a:r>
              <a:rPr lang="es-MX" dirty="0" smtClean="0">
                <a:solidFill>
                  <a:schemeClr val="accent4">
                    <a:lumMod val="50000"/>
                  </a:schemeClr>
                </a:solidFill>
              </a:rPr>
              <a:t>amplitud </a:t>
            </a:r>
            <a:r>
              <a:rPr lang="es-MX" dirty="0">
                <a:solidFill>
                  <a:schemeClr val="accent4">
                    <a:lumMod val="50000"/>
                  </a:schemeClr>
                </a:solidFill>
              </a:rPr>
              <a:t>de dieta y el desarrollo de instrumentos y técnicas de </a:t>
            </a:r>
            <a:r>
              <a:rPr lang="es-MX" dirty="0" smtClean="0">
                <a:solidFill>
                  <a:schemeClr val="accent4">
                    <a:lumMod val="50000"/>
                  </a:schemeClr>
                </a:solidFill>
              </a:rPr>
              <a:t>tratamiento </a:t>
            </a:r>
            <a:r>
              <a:rPr lang="es-MX" dirty="0">
                <a:solidFill>
                  <a:schemeClr val="accent4">
                    <a:lumMod val="50000"/>
                  </a:schemeClr>
                </a:solidFill>
              </a:rPr>
              <a:t>de los alimentos que incluye métodos para </a:t>
            </a:r>
            <a:r>
              <a:rPr lang="es-MX" dirty="0" err="1">
                <a:solidFill>
                  <a:schemeClr val="accent4">
                    <a:lumMod val="50000"/>
                  </a:schemeClr>
                </a:solidFill>
              </a:rPr>
              <a:t>detoxificar</a:t>
            </a:r>
            <a:r>
              <a:rPr lang="es-MX" dirty="0">
                <a:solidFill>
                  <a:schemeClr val="accent4">
                    <a:lumMod val="50000"/>
                  </a:schemeClr>
                </a:solidFill>
              </a:rPr>
              <a:t> </a:t>
            </a:r>
            <a:r>
              <a:rPr lang="es-MX" dirty="0" smtClean="0">
                <a:solidFill>
                  <a:schemeClr val="accent4">
                    <a:lumMod val="50000"/>
                  </a:schemeClr>
                </a:solidFill>
              </a:rPr>
              <a:t>los </a:t>
            </a:r>
            <a:r>
              <a:rPr lang="es-MX" dirty="0">
                <a:solidFill>
                  <a:schemeClr val="accent4">
                    <a:lumMod val="50000"/>
                  </a:schemeClr>
                </a:solidFill>
              </a:rPr>
              <a:t>metabolitos secundarios de las </a:t>
            </a:r>
            <a:r>
              <a:rPr lang="es-MX" dirty="0" smtClean="0">
                <a:solidFill>
                  <a:schemeClr val="accent4">
                    <a:lumMod val="50000"/>
                  </a:schemeClr>
                </a:solidFill>
              </a:rPr>
              <a:t>plantas</a:t>
            </a:r>
          </a:p>
          <a:p>
            <a:pPr algn="just"/>
            <a:r>
              <a:rPr lang="es-MX" dirty="0">
                <a:solidFill>
                  <a:schemeClr val="accent4">
                    <a:lumMod val="50000"/>
                  </a:schemeClr>
                </a:solidFill>
              </a:rPr>
              <a:t>A través del proceso de cruzas controladas y selección </a:t>
            </a:r>
            <a:r>
              <a:rPr lang="es-MX" dirty="0" smtClean="0">
                <a:solidFill>
                  <a:schemeClr val="accent4">
                    <a:lumMod val="50000"/>
                  </a:schemeClr>
                </a:solidFill>
              </a:rPr>
              <a:t>gradual (empírica), </a:t>
            </a:r>
            <a:r>
              <a:rPr lang="es-MX" dirty="0">
                <a:solidFill>
                  <a:schemeClr val="accent4">
                    <a:lumMod val="50000"/>
                  </a:schemeClr>
                </a:solidFill>
              </a:rPr>
              <a:t>nuestros ancestros escogieron un grupo pequeño de la enorme cantidad de plantas silvestres y lo transformaron en los cultivos que ahora conocemos. </a:t>
            </a:r>
          </a:p>
          <a:p>
            <a:pPr algn="just"/>
            <a:endParaRPr lang="es-MX" dirty="0">
              <a:solidFill>
                <a:schemeClr val="accent4">
                  <a:lumMod val="50000"/>
                </a:schemeClr>
              </a:solidFill>
            </a:endParaRPr>
          </a:p>
        </p:txBody>
      </p:sp>
    </p:spTree>
    <p:extLst>
      <p:ext uri="{BB962C8B-B14F-4D97-AF65-F5344CB8AC3E}">
        <p14:creationId xmlns:p14="http://schemas.microsoft.com/office/powerpoint/2010/main" val="19244303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76865" y="1267692"/>
            <a:ext cx="6798736" cy="4792132"/>
          </a:xfrm>
        </p:spPr>
        <p:txBody>
          <a:bodyPr>
            <a:normAutofit fontScale="92500" lnSpcReduction="10000"/>
          </a:bodyPr>
          <a:lstStyle/>
          <a:p>
            <a:pPr algn="just"/>
            <a:r>
              <a:rPr lang="es-MX" dirty="0" smtClean="0">
                <a:solidFill>
                  <a:schemeClr val="accent4">
                    <a:lumMod val="50000"/>
                  </a:schemeClr>
                </a:solidFill>
              </a:rPr>
              <a:t>Durante </a:t>
            </a:r>
            <a:r>
              <a:rPr lang="es-MX" dirty="0">
                <a:solidFill>
                  <a:schemeClr val="accent4">
                    <a:lumMod val="50000"/>
                  </a:schemeClr>
                </a:solidFill>
              </a:rPr>
              <a:t>este largo proceso ocurrieron muchos </a:t>
            </a:r>
            <a:r>
              <a:rPr lang="es-MX" b="1" dirty="0">
                <a:solidFill>
                  <a:schemeClr val="accent4">
                    <a:lumMod val="50000"/>
                  </a:schemeClr>
                </a:solidFill>
              </a:rPr>
              <a:t>cambios fenotípicos </a:t>
            </a:r>
            <a:r>
              <a:rPr lang="es-MX" b="1" dirty="0" smtClean="0">
                <a:solidFill>
                  <a:schemeClr val="accent4">
                    <a:lumMod val="50000"/>
                  </a:schemeClr>
                </a:solidFill>
              </a:rPr>
              <a:t>importantes en </a:t>
            </a:r>
            <a:r>
              <a:rPr lang="es-MX" b="1" dirty="0">
                <a:solidFill>
                  <a:schemeClr val="accent4">
                    <a:lumMod val="50000"/>
                  </a:schemeClr>
                </a:solidFill>
              </a:rPr>
              <a:t>las plantas,</a:t>
            </a:r>
            <a:r>
              <a:rPr lang="es-MX" dirty="0">
                <a:solidFill>
                  <a:schemeClr val="accent4">
                    <a:lumMod val="50000"/>
                  </a:schemeClr>
                </a:solidFill>
              </a:rPr>
              <a:t> por ejemplo: hábito de crecimiento determinado, pérdida de la dispersión de la semilla, maduración sincrónica, madurez temprana, resistencia selectiva a plagas y enfermedades, reducción de la cantidad de toxinas, mayor productividad incluyendo semillas o frutos más grandes e incluso pérdida de las semillas en el caso del </a:t>
            </a:r>
            <a:r>
              <a:rPr lang="es-MX" dirty="0" smtClean="0">
                <a:solidFill>
                  <a:schemeClr val="accent4">
                    <a:lumMod val="50000"/>
                  </a:schemeClr>
                </a:solidFill>
              </a:rPr>
              <a:t>plátano (síndrome de domesticación). </a:t>
            </a:r>
          </a:p>
          <a:p>
            <a:pPr algn="just"/>
            <a:r>
              <a:rPr lang="es-MX" dirty="0" smtClean="0">
                <a:solidFill>
                  <a:schemeClr val="accent4">
                    <a:lumMod val="50000"/>
                  </a:schemeClr>
                </a:solidFill>
              </a:rPr>
              <a:t>Estos </a:t>
            </a:r>
            <a:r>
              <a:rPr lang="es-MX" dirty="0">
                <a:solidFill>
                  <a:schemeClr val="accent4">
                    <a:lumMod val="50000"/>
                  </a:schemeClr>
                </a:solidFill>
              </a:rPr>
              <a:t>cambios tienen como consecuencia </a:t>
            </a:r>
            <a:r>
              <a:rPr lang="es-MX" b="1" dirty="0">
                <a:solidFill>
                  <a:schemeClr val="accent4">
                    <a:lumMod val="50000"/>
                  </a:schemeClr>
                </a:solidFill>
              </a:rPr>
              <a:t>una reducción en la supervivencia de los cultivos en el medio silvestre.</a:t>
            </a:r>
            <a:r>
              <a:rPr lang="es-MX" dirty="0">
                <a:solidFill>
                  <a:schemeClr val="accent4">
                    <a:lumMod val="50000"/>
                  </a:schemeClr>
                </a:solidFill>
              </a:rPr>
              <a:t> Por lo tanto, los cultivos son ahora dependientes de los cuidados de los humanos para su propagación y supervivencia (</a:t>
            </a:r>
            <a:r>
              <a:rPr lang="es-MX" dirty="0" err="1">
                <a:solidFill>
                  <a:schemeClr val="accent4">
                    <a:lumMod val="50000"/>
                  </a:schemeClr>
                </a:solidFill>
              </a:rPr>
              <a:t>Prakash</a:t>
            </a:r>
            <a:r>
              <a:rPr lang="es-MX" dirty="0">
                <a:solidFill>
                  <a:schemeClr val="accent4">
                    <a:lumMod val="50000"/>
                  </a:schemeClr>
                </a:solidFill>
              </a:rPr>
              <a:t> 2001).</a:t>
            </a:r>
          </a:p>
          <a:p>
            <a:endParaRPr lang="es-MX" dirty="0"/>
          </a:p>
        </p:txBody>
      </p:sp>
    </p:spTree>
    <p:extLst>
      <p:ext uri="{BB962C8B-B14F-4D97-AF65-F5344CB8AC3E}">
        <p14:creationId xmlns:p14="http://schemas.microsoft.com/office/powerpoint/2010/main" val="34824649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114300" y="744582"/>
            <a:ext cx="8813523" cy="969918"/>
          </a:xfrm>
          <a:prstGeom prst="rect">
            <a:avLst/>
          </a:prstGeom>
        </p:spPr>
      </p:pic>
      <p:pic>
        <p:nvPicPr>
          <p:cNvPr id="4" name="Marcador de contenido 3"/>
          <p:cNvPicPr>
            <a:picLocks noGrp="1" noChangeAspect="1"/>
          </p:cNvPicPr>
          <p:nvPr>
            <p:ph idx="1"/>
          </p:nvPr>
        </p:nvPicPr>
        <p:blipFill>
          <a:blip r:embed="rId3"/>
          <a:stretch>
            <a:fillRect/>
          </a:stretch>
        </p:blipFill>
        <p:spPr>
          <a:xfrm>
            <a:off x="860817" y="1714500"/>
            <a:ext cx="7706240" cy="4544786"/>
          </a:xfrm>
          <a:prstGeom prst="rect">
            <a:avLst/>
          </a:prstGeom>
        </p:spPr>
      </p:pic>
    </p:spTree>
    <p:extLst>
      <p:ext uri="{BB962C8B-B14F-4D97-AF65-F5344CB8AC3E}">
        <p14:creationId xmlns:p14="http://schemas.microsoft.com/office/powerpoint/2010/main" val="1250744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Mecanismos genéticos de </a:t>
            </a:r>
            <a:r>
              <a:rPr lang="es-MX" dirty="0" err="1" smtClean="0"/>
              <a:t>domesticacion</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006990876"/>
              </p:ext>
            </p:extLst>
          </p:nvPr>
        </p:nvGraphicFramePr>
        <p:xfrm>
          <a:off x="1176338" y="2490788"/>
          <a:ext cx="6799262" cy="3444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305728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sz="2000" dirty="0">
                <a:solidFill>
                  <a:srgbClr val="222222"/>
                </a:solidFill>
                <a:latin typeface="Arial" panose="020B0604020202020204" pitchFamily="34" charset="0"/>
                <a:ea typeface="Calibri" panose="020F0502020204030204" pitchFamily="34" charset="0"/>
                <a:cs typeface="Times New Roman" panose="02020603050405020304" pitchFamily="18" charset="0"/>
              </a:rPr>
              <a:t>Cuatro modelos propuestos por Van </a:t>
            </a:r>
            <a:r>
              <a:rPr lang="es-ES" sz="2000" dirty="0" err="1">
                <a:solidFill>
                  <a:srgbClr val="222222"/>
                </a:solidFill>
                <a:latin typeface="Arial" panose="020B0604020202020204" pitchFamily="34" charset="0"/>
                <a:ea typeface="Calibri" panose="020F0502020204030204" pitchFamily="34" charset="0"/>
                <a:cs typeface="Times New Roman" panose="02020603050405020304" pitchFamily="18" charset="0"/>
              </a:rPr>
              <a:t>Raamsdonk</a:t>
            </a:r>
            <a:r>
              <a:rPr lang="es-ES" sz="2000" dirty="0">
                <a:solidFill>
                  <a:srgbClr val="222222"/>
                </a:solidFill>
                <a:latin typeface="Arial" panose="020B0604020202020204" pitchFamily="34" charset="0"/>
                <a:ea typeface="Calibri" panose="020F0502020204030204" pitchFamily="34" charset="0"/>
                <a:cs typeface="Times New Roman" panose="02020603050405020304" pitchFamily="18" charset="0"/>
              </a:rPr>
              <a:t> (1995) por el cual los mecanismos genéticos de la domesticación de cultivos pueden ser clasificados, junto con sus listas de cultivos que ejemplifican cada modelo y algunos puntos cruciales en la que los seres humanos han intervenido en el proceso de domesticación en cada modelo.</a:t>
            </a:r>
            <a:r>
              <a:rPr lang="es-MX" sz="2000" dirty="0">
                <a:latin typeface="Calibri" panose="020F0502020204030204" pitchFamily="34" charset="0"/>
                <a:ea typeface="Calibri" panose="020F0502020204030204" pitchFamily="34" charset="0"/>
                <a:cs typeface="Times New Roman" panose="02020603050405020304" pitchFamily="18" charset="0"/>
              </a:rPr>
              <a:t/>
            </a:r>
            <a:br>
              <a:rPr lang="es-MX" sz="2000" dirty="0">
                <a:latin typeface="Calibri" panose="020F0502020204030204" pitchFamily="34" charset="0"/>
                <a:ea typeface="Calibri" panose="020F0502020204030204" pitchFamily="34" charset="0"/>
                <a:cs typeface="Times New Roman" panose="02020603050405020304" pitchFamily="18" charset="0"/>
              </a:rPr>
            </a:br>
            <a:endParaRPr lang="es-MX" sz="2000" dirty="0"/>
          </a:p>
        </p:txBody>
      </p:sp>
      <p:pic>
        <p:nvPicPr>
          <p:cNvPr id="4" name="Marcador de contenido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12799" y="1796521"/>
            <a:ext cx="7662334" cy="4595812"/>
          </a:xfrm>
          <a:prstGeom prst="rect">
            <a:avLst/>
          </a:prstGeom>
          <a:noFill/>
          <a:ln>
            <a:noFill/>
          </a:ln>
        </p:spPr>
      </p:pic>
    </p:spTree>
    <p:extLst>
      <p:ext uri="{BB962C8B-B14F-4D97-AF65-F5344CB8AC3E}">
        <p14:creationId xmlns:p14="http://schemas.microsoft.com/office/powerpoint/2010/main" val="19139885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Síndrome de domesticación</a:t>
            </a:r>
            <a:endParaRPr lang="es-MX" dirty="0"/>
          </a:p>
        </p:txBody>
      </p:sp>
      <p:sp>
        <p:nvSpPr>
          <p:cNvPr id="3" name="Marcador de contenido 2"/>
          <p:cNvSpPr>
            <a:spLocks noGrp="1"/>
          </p:cNvSpPr>
          <p:nvPr>
            <p:ph idx="1"/>
          </p:nvPr>
        </p:nvSpPr>
        <p:spPr/>
        <p:txBody>
          <a:bodyPr>
            <a:normAutofit fontScale="92500" lnSpcReduction="10000"/>
          </a:bodyPr>
          <a:lstStyle/>
          <a:p>
            <a:r>
              <a:rPr lang="es-MX" dirty="0" smtClean="0"/>
              <a:t>(</a:t>
            </a:r>
            <a:r>
              <a:rPr lang="es-MX" dirty="0"/>
              <a:t>1) Pérdida del mecanismo de dispersión</a:t>
            </a:r>
          </a:p>
          <a:p>
            <a:r>
              <a:rPr lang="es-MX" dirty="0"/>
              <a:t>(2) Incremento en tamaño</a:t>
            </a:r>
          </a:p>
          <a:p>
            <a:r>
              <a:rPr lang="es-MX" dirty="0"/>
              <a:t>(3) Incremento de la variabilidad morfológica</a:t>
            </a:r>
          </a:p>
          <a:p>
            <a:r>
              <a:rPr lang="es-MX" dirty="0"/>
              <a:t>(4) Cambios en los hábitos de la planta</a:t>
            </a:r>
          </a:p>
          <a:p>
            <a:r>
              <a:rPr lang="es-MX" dirty="0"/>
              <a:t>(5) Pérdida de la </a:t>
            </a:r>
            <a:r>
              <a:rPr lang="es-MX" dirty="0" err="1"/>
              <a:t>dormancia</a:t>
            </a:r>
            <a:r>
              <a:rPr lang="es-MX" dirty="0"/>
              <a:t> de las semillas</a:t>
            </a:r>
          </a:p>
          <a:p>
            <a:r>
              <a:rPr lang="es-MX" dirty="0"/>
              <a:t>(6) Pérdida de los mecanismo de protección (física/química)</a:t>
            </a:r>
          </a:p>
          <a:p>
            <a:r>
              <a:rPr lang="es-MX" dirty="0"/>
              <a:t>(7) Insensibilidad al fotoperiodo</a:t>
            </a:r>
          </a:p>
        </p:txBody>
      </p:sp>
    </p:spTree>
    <p:extLst>
      <p:ext uri="{BB962C8B-B14F-4D97-AF65-F5344CB8AC3E}">
        <p14:creationId xmlns:p14="http://schemas.microsoft.com/office/powerpoint/2010/main" val="3320969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Marcador de contenido 3" descr="Full-size image (124 K)">
            <a:hlinkClick r:id="rId2" tooltip="&quot;Full-size image (124 K)&quot;"/>
          </p:cNvPr>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37707" y="661989"/>
            <a:ext cx="7940235" cy="5749698"/>
          </a:xfrm>
          <a:prstGeom prst="rect">
            <a:avLst/>
          </a:prstGeom>
          <a:noFill/>
          <a:ln>
            <a:noFill/>
          </a:ln>
        </p:spPr>
      </p:pic>
      <p:sp>
        <p:nvSpPr>
          <p:cNvPr id="3" name="CuadroTexto 2"/>
          <p:cNvSpPr txBox="1"/>
          <p:nvPr/>
        </p:nvSpPr>
        <p:spPr>
          <a:xfrm>
            <a:off x="2535381" y="2287886"/>
            <a:ext cx="1517073" cy="369332"/>
          </a:xfrm>
          <a:prstGeom prst="rect">
            <a:avLst/>
          </a:prstGeom>
          <a:noFill/>
        </p:spPr>
        <p:txBody>
          <a:bodyPr wrap="square" rtlCol="0">
            <a:spAutoFit/>
          </a:bodyPr>
          <a:lstStyle/>
          <a:p>
            <a:r>
              <a:rPr lang="es-MX" dirty="0" err="1" smtClean="0"/>
              <a:t>Dicotiledonea</a:t>
            </a:r>
            <a:r>
              <a:rPr lang="es-MX" dirty="0" smtClean="0"/>
              <a:t> </a:t>
            </a:r>
            <a:endParaRPr lang="es-MX" dirty="0"/>
          </a:p>
        </p:txBody>
      </p:sp>
      <p:sp>
        <p:nvSpPr>
          <p:cNvPr id="5" name="CuadroTexto 4"/>
          <p:cNvSpPr txBox="1"/>
          <p:nvPr/>
        </p:nvSpPr>
        <p:spPr>
          <a:xfrm>
            <a:off x="5008418" y="2287402"/>
            <a:ext cx="1724891" cy="369332"/>
          </a:xfrm>
          <a:prstGeom prst="rect">
            <a:avLst/>
          </a:prstGeom>
          <a:noFill/>
        </p:spPr>
        <p:txBody>
          <a:bodyPr wrap="square" rtlCol="0">
            <a:spAutoFit/>
          </a:bodyPr>
          <a:lstStyle/>
          <a:p>
            <a:r>
              <a:rPr lang="es-MX" dirty="0" err="1" smtClean="0"/>
              <a:t>monocotiledonea</a:t>
            </a:r>
            <a:endParaRPr lang="es-MX" dirty="0"/>
          </a:p>
        </p:txBody>
      </p:sp>
    </p:spTree>
    <p:extLst>
      <p:ext uri="{BB962C8B-B14F-4D97-AF65-F5344CB8AC3E}">
        <p14:creationId xmlns:p14="http://schemas.microsoft.com/office/powerpoint/2010/main" val="1253351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t>Pérdida del mecanismo de dispersión</a:t>
            </a:r>
            <a:br>
              <a:rPr lang="es-MX" dirty="0"/>
            </a:br>
            <a:endParaRPr lang="es-MX" dirty="0"/>
          </a:p>
        </p:txBody>
      </p:sp>
      <p:sp>
        <p:nvSpPr>
          <p:cNvPr id="3" name="Marcador de contenido 2"/>
          <p:cNvSpPr>
            <a:spLocks noGrp="1"/>
          </p:cNvSpPr>
          <p:nvPr>
            <p:ph idx="1"/>
          </p:nvPr>
        </p:nvSpPr>
        <p:spPr>
          <a:xfrm>
            <a:off x="1176865" y="2490135"/>
            <a:ext cx="4023208" cy="3444997"/>
          </a:xfrm>
        </p:spPr>
        <p:txBody>
          <a:bodyPr>
            <a:normAutofit fontScale="92500" lnSpcReduction="20000"/>
          </a:bodyPr>
          <a:lstStyle/>
          <a:p>
            <a:r>
              <a:rPr lang="es-MX" dirty="0" smtClean="0"/>
              <a:t>Los </a:t>
            </a:r>
            <a:r>
              <a:rPr lang="es-MX" dirty="0"/>
              <a:t>tipos domesticados han perdido la capacidad de dispersarse a la madurez.</a:t>
            </a:r>
          </a:p>
          <a:p>
            <a:r>
              <a:rPr lang="es-MX" dirty="0"/>
              <a:t>En cereales: un raquis duro evita la desarticulación de la inflorescencia y la liberación de las semillas.</a:t>
            </a:r>
          </a:p>
          <a:p>
            <a:r>
              <a:rPr lang="es-MX" dirty="0"/>
              <a:t>Frutos </a:t>
            </a:r>
            <a:r>
              <a:rPr lang="es-MX" dirty="0" smtClean="0"/>
              <a:t>silvestres </a:t>
            </a:r>
            <a:r>
              <a:rPr lang="es-MX" dirty="0"/>
              <a:t>se separan fácilmente del receptáculo mientras que los </a:t>
            </a:r>
            <a:r>
              <a:rPr lang="es-MX" dirty="0" smtClean="0"/>
              <a:t>domesticados </a:t>
            </a:r>
            <a:r>
              <a:rPr lang="es-MX" dirty="0"/>
              <a:t>permanece adherido a la planta</a:t>
            </a:r>
          </a:p>
        </p:txBody>
      </p:sp>
      <p:pic>
        <p:nvPicPr>
          <p:cNvPr id="4" name="Imagen 3"/>
          <p:cNvPicPr>
            <a:picLocks noChangeAspect="1"/>
          </p:cNvPicPr>
          <p:nvPr/>
        </p:nvPicPr>
        <p:blipFill>
          <a:blip r:embed="rId2"/>
          <a:stretch>
            <a:fillRect/>
          </a:stretch>
        </p:blipFill>
        <p:spPr>
          <a:xfrm>
            <a:off x="5283561" y="1869318"/>
            <a:ext cx="2467843" cy="1716105"/>
          </a:xfrm>
          <a:prstGeom prst="rect">
            <a:avLst/>
          </a:prstGeom>
        </p:spPr>
      </p:pic>
      <p:pic>
        <p:nvPicPr>
          <p:cNvPr id="5" name="Imagen 4"/>
          <p:cNvPicPr>
            <a:picLocks noChangeAspect="1"/>
          </p:cNvPicPr>
          <p:nvPr/>
        </p:nvPicPr>
        <p:blipFill>
          <a:blip r:embed="rId3"/>
          <a:stretch>
            <a:fillRect/>
          </a:stretch>
        </p:blipFill>
        <p:spPr>
          <a:xfrm rot="1286840">
            <a:off x="6003633" y="4021340"/>
            <a:ext cx="1450112" cy="1902749"/>
          </a:xfrm>
          <a:prstGeom prst="rect">
            <a:avLst/>
          </a:prstGeom>
        </p:spPr>
      </p:pic>
    </p:spTree>
    <p:extLst>
      <p:ext uri="{BB962C8B-B14F-4D97-AF65-F5344CB8AC3E}">
        <p14:creationId xmlns:p14="http://schemas.microsoft.com/office/powerpoint/2010/main" val="35938297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76866" y="915338"/>
            <a:ext cx="6798734" cy="601736"/>
          </a:xfrm>
        </p:spPr>
        <p:txBody>
          <a:bodyPr>
            <a:normAutofit fontScale="90000"/>
          </a:bodyPr>
          <a:lstStyle/>
          <a:p>
            <a:r>
              <a:rPr lang="es-MX" b="1" dirty="0" smtClean="0">
                <a:solidFill>
                  <a:schemeClr val="accent4">
                    <a:lumMod val="50000"/>
                  </a:schemeClr>
                </a:solidFill>
              </a:rPr>
              <a:t>Incremento </a:t>
            </a:r>
            <a:r>
              <a:rPr lang="es-MX" b="1" dirty="0">
                <a:solidFill>
                  <a:schemeClr val="accent4">
                    <a:lumMod val="50000"/>
                  </a:schemeClr>
                </a:solidFill>
              </a:rPr>
              <a:t>en </a:t>
            </a:r>
            <a:r>
              <a:rPr lang="es-MX" b="1" dirty="0" smtClean="0">
                <a:solidFill>
                  <a:schemeClr val="accent4">
                    <a:lumMod val="50000"/>
                  </a:schemeClr>
                </a:solidFill>
              </a:rPr>
              <a:t>tamaño</a:t>
            </a:r>
            <a:endParaRPr lang="es-MX" dirty="0"/>
          </a:p>
        </p:txBody>
      </p:sp>
      <p:sp>
        <p:nvSpPr>
          <p:cNvPr id="3" name="Marcador de contenido 2"/>
          <p:cNvSpPr>
            <a:spLocks noGrp="1"/>
          </p:cNvSpPr>
          <p:nvPr>
            <p:ph idx="1"/>
          </p:nvPr>
        </p:nvSpPr>
        <p:spPr>
          <a:xfrm>
            <a:off x="937872" y="2032935"/>
            <a:ext cx="3301619" cy="3858709"/>
          </a:xfrm>
        </p:spPr>
        <p:txBody>
          <a:bodyPr>
            <a:normAutofit fontScale="85000" lnSpcReduction="10000"/>
          </a:bodyPr>
          <a:lstStyle/>
          <a:p>
            <a:pPr algn="just"/>
            <a:r>
              <a:rPr lang="es-MX" dirty="0" smtClean="0">
                <a:solidFill>
                  <a:schemeClr val="accent4">
                    <a:lumMod val="50000"/>
                  </a:schemeClr>
                </a:solidFill>
              </a:rPr>
              <a:t>Esto </a:t>
            </a:r>
            <a:r>
              <a:rPr lang="es-MX" dirty="0">
                <a:solidFill>
                  <a:schemeClr val="accent4">
                    <a:lumMod val="50000"/>
                  </a:schemeClr>
                </a:solidFill>
              </a:rPr>
              <a:t>es especialmente marcado en la parte de interés de cosecha pero que generalmente tiene efectos correlacionados en otras partes de la planta, produciendo un efecto similar al observado en algunas </a:t>
            </a:r>
            <a:r>
              <a:rPr lang="es-MX" dirty="0" err="1">
                <a:solidFill>
                  <a:schemeClr val="accent4">
                    <a:lumMod val="50000"/>
                  </a:schemeClr>
                </a:solidFill>
              </a:rPr>
              <a:t>poliploidias</a:t>
            </a:r>
            <a:r>
              <a:rPr lang="es-MX" dirty="0">
                <a:solidFill>
                  <a:schemeClr val="accent4">
                    <a:lumMod val="50000"/>
                  </a:schemeClr>
                </a:solidFill>
              </a:rPr>
              <a:t>.</a:t>
            </a:r>
          </a:p>
          <a:p>
            <a:pPr algn="just"/>
            <a:r>
              <a:rPr lang="es-MX" dirty="0">
                <a:solidFill>
                  <a:schemeClr val="accent4">
                    <a:lumMod val="50000"/>
                  </a:schemeClr>
                </a:solidFill>
              </a:rPr>
              <a:t>Un incremento del tamaño puede ser producido por Número y/o tamaño de células</a:t>
            </a:r>
          </a:p>
        </p:txBody>
      </p:sp>
      <p:pic>
        <p:nvPicPr>
          <p:cNvPr id="4" name="Imagen 3"/>
          <p:cNvPicPr>
            <a:picLocks noChangeAspect="1"/>
          </p:cNvPicPr>
          <p:nvPr/>
        </p:nvPicPr>
        <p:blipFill>
          <a:blip r:embed="rId2"/>
          <a:stretch>
            <a:fillRect/>
          </a:stretch>
        </p:blipFill>
        <p:spPr>
          <a:xfrm>
            <a:off x="4608664" y="4862945"/>
            <a:ext cx="3791684" cy="1327571"/>
          </a:xfrm>
          <a:prstGeom prst="rect">
            <a:avLst/>
          </a:prstGeom>
        </p:spPr>
      </p:pic>
      <p:pic>
        <p:nvPicPr>
          <p:cNvPr id="5" name="Imagen 4"/>
          <p:cNvPicPr/>
          <p:nvPr/>
        </p:nvPicPr>
        <p:blipFill>
          <a:blip r:embed="rId3">
            <a:extLst>
              <a:ext uri="{28A0092B-C50C-407E-A947-70E740481C1C}">
                <a14:useLocalDpi xmlns:a14="http://schemas.microsoft.com/office/drawing/2010/main" val="0"/>
              </a:ext>
            </a:extLst>
          </a:blip>
          <a:srcRect/>
          <a:stretch>
            <a:fillRect/>
          </a:stretch>
        </p:blipFill>
        <p:spPr bwMode="auto">
          <a:xfrm>
            <a:off x="4576234" y="1683327"/>
            <a:ext cx="3954702" cy="3092598"/>
          </a:xfrm>
          <a:prstGeom prst="rect">
            <a:avLst/>
          </a:prstGeom>
          <a:noFill/>
          <a:ln>
            <a:noFill/>
          </a:ln>
        </p:spPr>
      </p:pic>
    </p:spTree>
    <p:extLst>
      <p:ext uri="{BB962C8B-B14F-4D97-AF65-F5344CB8AC3E}">
        <p14:creationId xmlns:p14="http://schemas.microsoft.com/office/powerpoint/2010/main" val="19181954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76866" y="915337"/>
            <a:ext cx="3884991" cy="1303867"/>
          </a:xfrm>
        </p:spPr>
        <p:txBody>
          <a:bodyPr>
            <a:normAutofit fontScale="90000"/>
          </a:bodyPr>
          <a:lstStyle/>
          <a:p>
            <a:r>
              <a:rPr lang="es-MX" dirty="0" smtClean="0"/>
              <a:t>Incremento </a:t>
            </a:r>
            <a:r>
              <a:rPr lang="es-MX" dirty="0"/>
              <a:t>de la variabilidad morfológica</a:t>
            </a:r>
            <a:br>
              <a:rPr lang="es-MX" dirty="0"/>
            </a:br>
            <a:endParaRPr lang="es-MX" dirty="0"/>
          </a:p>
        </p:txBody>
      </p:sp>
      <p:sp>
        <p:nvSpPr>
          <p:cNvPr id="3" name="Marcador de contenido 2"/>
          <p:cNvSpPr>
            <a:spLocks noGrp="1"/>
          </p:cNvSpPr>
          <p:nvPr>
            <p:ph idx="1"/>
          </p:nvPr>
        </p:nvSpPr>
        <p:spPr>
          <a:xfrm>
            <a:off x="490776" y="2768683"/>
            <a:ext cx="2780210" cy="2646135"/>
          </a:xfrm>
        </p:spPr>
        <p:txBody>
          <a:bodyPr>
            <a:normAutofit fontScale="92500" lnSpcReduction="10000"/>
          </a:bodyPr>
          <a:lstStyle/>
          <a:p>
            <a:r>
              <a:rPr lang="es-MX" dirty="0" smtClean="0"/>
              <a:t>Calabazas</a:t>
            </a:r>
            <a:r>
              <a:rPr lang="es-MX" dirty="0"/>
              <a:t>, tomates y ajíes varían en la forma, color y tamaño de los frutos/ Las papas domesticadas varían en forma y color de los tubérculo</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00915" y="2124115"/>
            <a:ext cx="1794164" cy="3139787"/>
          </a:xfrm>
          <a:prstGeom prst="rect">
            <a:avLst/>
          </a:prstGeom>
        </p:spPr>
      </p:pic>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17621" y="3961429"/>
            <a:ext cx="2129750" cy="2129750"/>
          </a:xfrm>
          <a:prstGeom prst="rect">
            <a:avLst/>
          </a:prstGeom>
        </p:spPr>
      </p:pic>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17427" y="3961429"/>
            <a:ext cx="1911190" cy="2170525"/>
          </a:xfrm>
          <a:prstGeom prst="rect">
            <a:avLst/>
          </a:prstGeom>
        </p:spPr>
      </p:pic>
      <p:pic>
        <p:nvPicPr>
          <p:cNvPr id="7" name="Imagen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91786" y="937117"/>
            <a:ext cx="3036831" cy="3044698"/>
          </a:xfrm>
          <a:prstGeom prst="rect">
            <a:avLst/>
          </a:prstGeom>
        </p:spPr>
      </p:pic>
    </p:spTree>
    <p:extLst>
      <p:ext uri="{BB962C8B-B14F-4D97-AF65-F5344CB8AC3E}">
        <p14:creationId xmlns:p14="http://schemas.microsoft.com/office/powerpoint/2010/main" val="62546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76865" y="631372"/>
            <a:ext cx="6798734" cy="782290"/>
          </a:xfrm>
        </p:spPr>
        <p:txBody>
          <a:bodyPr>
            <a:normAutofit/>
          </a:bodyPr>
          <a:lstStyle/>
          <a:p>
            <a:r>
              <a:rPr lang="es-MX" sz="3200" b="1" dirty="0" smtClean="0">
                <a:solidFill>
                  <a:schemeClr val="accent5">
                    <a:lumMod val="50000"/>
                  </a:schemeClr>
                </a:solidFill>
                <a:latin typeface="+mn-lt"/>
                <a:cs typeface="Arial" panose="020B0604020202020204" pitchFamily="34" charset="0"/>
              </a:rPr>
              <a:t>PRESENTACION</a:t>
            </a:r>
            <a:endParaRPr lang="es-MX" sz="3200" b="1" dirty="0">
              <a:solidFill>
                <a:schemeClr val="accent5">
                  <a:lumMod val="50000"/>
                </a:schemeClr>
              </a:solidFill>
              <a:latin typeface="+mn-lt"/>
              <a:cs typeface="Arial" panose="020B0604020202020204" pitchFamily="34" charset="0"/>
            </a:endParaRPr>
          </a:p>
        </p:txBody>
      </p:sp>
      <p:sp>
        <p:nvSpPr>
          <p:cNvPr id="3" name="Marcador de contenido 2"/>
          <p:cNvSpPr>
            <a:spLocks noGrp="1"/>
          </p:cNvSpPr>
          <p:nvPr>
            <p:ph idx="1"/>
          </p:nvPr>
        </p:nvSpPr>
        <p:spPr>
          <a:xfrm>
            <a:off x="1176865" y="1556658"/>
            <a:ext cx="6798736" cy="4615543"/>
          </a:xfrm>
        </p:spPr>
        <p:txBody>
          <a:bodyPr>
            <a:normAutofit fontScale="85000" lnSpcReduction="10000"/>
          </a:bodyPr>
          <a:lstStyle/>
          <a:p>
            <a:pPr algn="just"/>
            <a:r>
              <a:rPr lang="es-ES" dirty="0">
                <a:solidFill>
                  <a:schemeClr val="accent5">
                    <a:lumMod val="50000"/>
                  </a:schemeClr>
                </a:solidFill>
                <a:cs typeface="Arial" panose="020B0604020202020204" pitchFamily="34" charset="0"/>
              </a:rPr>
              <a:t>La incorporación de nuevas especies a la industria florícola es en la actualidad de gran importancia en términos de competitividad por la gran demanda de novedades en este sector. </a:t>
            </a:r>
            <a:endParaRPr lang="es-ES" dirty="0" smtClean="0">
              <a:solidFill>
                <a:schemeClr val="accent5">
                  <a:lumMod val="50000"/>
                </a:schemeClr>
              </a:solidFill>
              <a:cs typeface="Arial" panose="020B0604020202020204" pitchFamily="34" charset="0"/>
            </a:endParaRPr>
          </a:p>
          <a:p>
            <a:pPr algn="just"/>
            <a:r>
              <a:rPr lang="es-ES" dirty="0" smtClean="0">
                <a:solidFill>
                  <a:schemeClr val="accent5">
                    <a:lumMod val="50000"/>
                  </a:schemeClr>
                </a:solidFill>
                <a:cs typeface="Arial" panose="020B0604020202020204" pitchFamily="34" charset="0"/>
              </a:rPr>
              <a:t>Los </a:t>
            </a:r>
            <a:r>
              <a:rPr lang="es-ES" dirty="0">
                <a:solidFill>
                  <a:schemeClr val="accent5">
                    <a:lumMod val="50000"/>
                  </a:schemeClr>
                </a:solidFill>
                <a:cs typeface="Arial" panose="020B0604020202020204" pitchFamily="34" charset="0"/>
              </a:rPr>
              <a:t>países poseedores de esta riqueza como México (Cuarto lugar como país </a:t>
            </a:r>
            <a:r>
              <a:rPr lang="es-ES" dirty="0" err="1">
                <a:solidFill>
                  <a:schemeClr val="accent5">
                    <a:lumMod val="50000"/>
                  </a:schemeClr>
                </a:solidFill>
                <a:cs typeface="Arial" panose="020B0604020202020204" pitchFamily="34" charset="0"/>
              </a:rPr>
              <a:t>megadiverso</a:t>
            </a:r>
            <a:r>
              <a:rPr lang="es-ES" dirty="0">
                <a:solidFill>
                  <a:schemeClr val="accent5">
                    <a:lumMod val="50000"/>
                  </a:schemeClr>
                </a:solidFill>
                <a:cs typeface="Arial" panose="020B0604020202020204" pitchFamily="34" charset="0"/>
              </a:rPr>
              <a:t>) tiene esta oportunidad y reto para impulsar esta actividad, </a:t>
            </a:r>
            <a:endParaRPr lang="es-ES" dirty="0" smtClean="0">
              <a:solidFill>
                <a:schemeClr val="accent5">
                  <a:lumMod val="50000"/>
                </a:schemeClr>
              </a:solidFill>
              <a:cs typeface="Arial" panose="020B0604020202020204" pitchFamily="34" charset="0"/>
            </a:endParaRPr>
          </a:p>
          <a:p>
            <a:pPr algn="just"/>
            <a:r>
              <a:rPr lang="es-ES" dirty="0" smtClean="0">
                <a:solidFill>
                  <a:schemeClr val="accent5">
                    <a:lumMod val="50000"/>
                  </a:schemeClr>
                </a:solidFill>
                <a:cs typeface="Arial" panose="020B0604020202020204" pitchFamily="34" charset="0"/>
              </a:rPr>
              <a:t>de </a:t>
            </a:r>
            <a:r>
              <a:rPr lang="es-ES" dirty="0">
                <a:solidFill>
                  <a:schemeClr val="accent5">
                    <a:lumMod val="50000"/>
                  </a:schemeClr>
                </a:solidFill>
                <a:cs typeface="Arial" panose="020B0604020202020204" pitchFamily="34" charset="0"/>
              </a:rPr>
              <a:t>ahí la importancia del conocimiento de esta </a:t>
            </a:r>
            <a:r>
              <a:rPr lang="es-ES" dirty="0" err="1">
                <a:solidFill>
                  <a:schemeClr val="accent5">
                    <a:lumMod val="50000"/>
                  </a:schemeClr>
                </a:solidFill>
                <a:cs typeface="Arial" panose="020B0604020202020204" pitchFamily="34" charset="0"/>
              </a:rPr>
              <a:t>area</a:t>
            </a:r>
            <a:r>
              <a:rPr lang="es-ES" dirty="0">
                <a:solidFill>
                  <a:schemeClr val="accent5">
                    <a:lumMod val="50000"/>
                  </a:schemeClr>
                </a:solidFill>
                <a:cs typeface="Arial" panose="020B0604020202020204" pitchFamily="34" charset="0"/>
              </a:rPr>
              <a:t> en la formación del Ingeniero agrónomo en floricultura, quien debe tener la sensibilidad y las herramientas para poder aprovechar esta riqueza que solo ha beneficiado a otros países </a:t>
            </a:r>
            <a:endParaRPr lang="es-ES" dirty="0" smtClean="0">
              <a:solidFill>
                <a:schemeClr val="accent5">
                  <a:lumMod val="50000"/>
                </a:schemeClr>
              </a:solidFill>
              <a:cs typeface="Arial" panose="020B0604020202020204" pitchFamily="34" charset="0"/>
            </a:endParaRPr>
          </a:p>
          <a:p>
            <a:pPr algn="just"/>
            <a:r>
              <a:rPr lang="es-ES" dirty="0" smtClean="0">
                <a:solidFill>
                  <a:schemeClr val="accent5">
                    <a:lumMod val="50000"/>
                  </a:schemeClr>
                </a:solidFill>
                <a:cs typeface="Arial" panose="020B0604020202020204" pitchFamily="34" charset="0"/>
              </a:rPr>
              <a:t>Esta presentación hace una breve revisión sobre el proceso de domesticación de las especies </a:t>
            </a:r>
            <a:r>
              <a:rPr lang="es-ES" dirty="0" smtClean="0">
                <a:solidFill>
                  <a:schemeClr val="accent5">
                    <a:lumMod val="50000"/>
                  </a:schemeClr>
                </a:solidFill>
                <a:cs typeface="Arial" panose="020B0604020202020204" pitchFamily="34" charset="0"/>
              </a:rPr>
              <a:t>silvestres </a:t>
            </a:r>
            <a:r>
              <a:rPr lang="es-ES" dirty="0" smtClean="0">
                <a:solidFill>
                  <a:schemeClr val="accent5">
                    <a:lumMod val="50000"/>
                  </a:schemeClr>
                </a:solidFill>
                <a:cs typeface="Arial" panose="020B0604020202020204" pitchFamily="34" charset="0"/>
              </a:rPr>
              <a:t>silvestres.</a:t>
            </a:r>
            <a:endParaRPr lang="es-MX" dirty="0">
              <a:solidFill>
                <a:schemeClr val="accent5">
                  <a:lumMod val="50000"/>
                </a:schemeClr>
              </a:solidFill>
              <a:cs typeface="Arial" panose="020B0604020202020204" pitchFamily="34" charset="0"/>
            </a:endParaRPr>
          </a:p>
          <a:p>
            <a:endParaRPr lang="es-MX" dirty="0"/>
          </a:p>
        </p:txBody>
      </p:sp>
    </p:spTree>
    <p:extLst>
      <p:ext uri="{BB962C8B-B14F-4D97-AF65-F5344CB8AC3E}">
        <p14:creationId xmlns:p14="http://schemas.microsoft.com/office/powerpoint/2010/main" val="20098999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066800" y="717513"/>
            <a:ext cx="6999514" cy="5262979"/>
          </a:xfrm>
          <a:prstGeom prst="rect">
            <a:avLst/>
          </a:prstGeom>
        </p:spPr>
        <p:txBody>
          <a:bodyPr wrap="square">
            <a:spAutoFit/>
          </a:bodyPr>
          <a:lstStyle/>
          <a:p>
            <a:r>
              <a:rPr lang="es-MX" sz="2400" b="1" dirty="0">
                <a:latin typeface="Arial" panose="020B0604020202020204" pitchFamily="34" charset="0"/>
                <a:cs typeface="Arial" panose="020B0604020202020204" pitchFamily="34" charset="0"/>
              </a:rPr>
              <a:t>Cambios en los hábitos de la planta </a:t>
            </a:r>
          </a:p>
          <a:p>
            <a:r>
              <a:rPr lang="es-MX" sz="2400" dirty="0">
                <a:latin typeface="Arial" panose="020B0604020202020204" pitchFamily="34" charset="0"/>
                <a:cs typeface="Arial" panose="020B0604020202020204" pitchFamily="34" charset="0"/>
              </a:rPr>
              <a:t>plantas domesticadas por lo general </a:t>
            </a:r>
            <a:r>
              <a:rPr lang="es-MX" sz="2400" dirty="0" smtClean="0">
                <a:latin typeface="Arial" panose="020B0604020202020204" pitchFamily="34" charset="0"/>
                <a:cs typeface="Arial" panose="020B0604020202020204" pitchFamily="34" charset="0"/>
              </a:rPr>
              <a:t>tienen </a:t>
            </a:r>
            <a:r>
              <a:rPr lang="es-MX" sz="2400" dirty="0">
                <a:latin typeface="Arial" panose="020B0604020202020204" pitchFamily="34" charset="0"/>
                <a:cs typeface="Arial" panose="020B0604020202020204" pitchFamily="34" charset="0"/>
              </a:rPr>
              <a:t>un hábito de crecimiento más </a:t>
            </a:r>
            <a:r>
              <a:rPr lang="es-MX" sz="2400" dirty="0" smtClean="0">
                <a:latin typeface="Arial" panose="020B0604020202020204" pitchFamily="34" charset="0"/>
                <a:cs typeface="Arial" panose="020B0604020202020204" pitchFamily="34" charset="0"/>
              </a:rPr>
              <a:t>compacto</a:t>
            </a:r>
            <a:r>
              <a:rPr lang="es-MX" sz="2400" dirty="0">
                <a:latin typeface="Arial" panose="020B0604020202020204" pitchFamily="34" charset="0"/>
                <a:cs typeface="Arial" panose="020B0604020202020204" pitchFamily="34" charset="0"/>
              </a:rPr>
              <a:t>, con menos ramas y más cortas Teosinte y maíz </a:t>
            </a:r>
          </a:p>
          <a:p>
            <a:endParaRPr lang="es-MX" sz="2400" dirty="0">
              <a:latin typeface="Arial" panose="020B0604020202020204" pitchFamily="34" charset="0"/>
              <a:cs typeface="Arial" panose="020B0604020202020204" pitchFamily="34" charset="0"/>
            </a:endParaRPr>
          </a:p>
          <a:p>
            <a:r>
              <a:rPr lang="es-MX" sz="2400" dirty="0" smtClean="0">
                <a:latin typeface="Arial" panose="020B0604020202020204" pitchFamily="34" charset="0"/>
                <a:cs typeface="Arial" panose="020B0604020202020204" pitchFamily="34" charset="0"/>
              </a:rPr>
              <a:t>Frijoles </a:t>
            </a:r>
            <a:r>
              <a:rPr lang="es-MX" sz="2400" dirty="0">
                <a:latin typeface="Arial" panose="020B0604020202020204" pitchFamily="34" charset="0"/>
                <a:cs typeface="Arial" panose="020B0604020202020204" pitchFamily="34" charset="0"/>
              </a:rPr>
              <a:t>silvestres lianas ramosas y frejoles </a:t>
            </a:r>
            <a:r>
              <a:rPr lang="es-MX" sz="2400" dirty="0" smtClean="0">
                <a:latin typeface="Arial" panose="020B0604020202020204" pitchFamily="34" charset="0"/>
                <a:cs typeface="Arial" panose="020B0604020202020204" pitchFamily="34" charset="0"/>
              </a:rPr>
              <a:t>domésticos</a:t>
            </a:r>
            <a:endParaRPr lang="es-MX" sz="2400" dirty="0">
              <a:latin typeface="Arial" panose="020B0604020202020204" pitchFamily="34" charset="0"/>
              <a:cs typeface="Arial" panose="020B0604020202020204" pitchFamily="34" charset="0"/>
            </a:endParaRPr>
          </a:p>
          <a:p>
            <a:r>
              <a:rPr lang="es-MX" sz="2400" dirty="0">
                <a:latin typeface="Arial" panose="020B0604020202020204" pitchFamily="34" charset="0"/>
                <a:cs typeface="Arial" panose="020B0604020202020204" pitchFamily="34" charset="0"/>
              </a:rPr>
              <a:t>En muchas especies se atenúa permitiendo trepar o postrar dentro de las parcelas </a:t>
            </a:r>
          </a:p>
          <a:p>
            <a:r>
              <a:rPr lang="es-MX" sz="2400" dirty="0">
                <a:latin typeface="Arial" panose="020B0604020202020204" pitchFamily="34" charset="0"/>
                <a:cs typeface="Arial" panose="020B0604020202020204" pitchFamily="34" charset="0"/>
              </a:rPr>
              <a:t>(vid, maracuyá) </a:t>
            </a:r>
          </a:p>
          <a:p>
            <a:r>
              <a:rPr lang="es-MX" sz="2400" b="1" dirty="0" smtClean="0">
                <a:latin typeface="Arial" panose="020B0604020202020204" pitchFamily="34" charset="0"/>
                <a:cs typeface="Arial" panose="020B0604020202020204" pitchFamily="34" charset="0"/>
              </a:rPr>
              <a:t>Pérdida </a:t>
            </a:r>
            <a:r>
              <a:rPr lang="es-MX" sz="2400" b="1" dirty="0">
                <a:latin typeface="Arial" panose="020B0604020202020204" pitchFamily="34" charset="0"/>
                <a:cs typeface="Arial" panose="020B0604020202020204" pitchFamily="34" charset="0"/>
              </a:rPr>
              <a:t>de la </a:t>
            </a:r>
            <a:r>
              <a:rPr lang="es-MX" sz="2400" b="1" dirty="0" err="1">
                <a:latin typeface="Arial" panose="020B0604020202020204" pitchFamily="34" charset="0"/>
                <a:cs typeface="Arial" panose="020B0604020202020204" pitchFamily="34" charset="0"/>
              </a:rPr>
              <a:t>dormancia</a:t>
            </a:r>
            <a:r>
              <a:rPr lang="es-MX" sz="2400" b="1" dirty="0">
                <a:latin typeface="Arial" panose="020B0604020202020204" pitchFamily="34" charset="0"/>
                <a:cs typeface="Arial" panose="020B0604020202020204" pitchFamily="34" charset="0"/>
              </a:rPr>
              <a:t> de las semillas </a:t>
            </a:r>
          </a:p>
          <a:p>
            <a:r>
              <a:rPr lang="es-MX" sz="2400" dirty="0">
                <a:latin typeface="Arial" panose="020B0604020202020204" pitchFamily="34" charset="0"/>
                <a:cs typeface="Arial" panose="020B0604020202020204" pitchFamily="34" charset="0"/>
              </a:rPr>
              <a:t>La </a:t>
            </a:r>
            <a:r>
              <a:rPr lang="es-MX" sz="2400" dirty="0" err="1">
                <a:latin typeface="Arial" panose="020B0604020202020204" pitchFamily="34" charset="0"/>
                <a:cs typeface="Arial" panose="020B0604020202020204" pitchFamily="34" charset="0"/>
              </a:rPr>
              <a:t>dormancia</a:t>
            </a:r>
            <a:r>
              <a:rPr lang="es-MX" sz="2400" dirty="0">
                <a:latin typeface="Arial" panose="020B0604020202020204" pitchFamily="34" charset="0"/>
                <a:cs typeface="Arial" panose="020B0604020202020204" pitchFamily="34" charset="0"/>
              </a:rPr>
              <a:t> previene la germinación prematura clave en años desfavorables </a:t>
            </a:r>
            <a:r>
              <a:rPr lang="es-MX" sz="2400" dirty="0" smtClean="0">
                <a:latin typeface="Arial" panose="020B0604020202020204" pitchFamily="34" charset="0"/>
                <a:cs typeface="Arial" panose="020B0604020202020204" pitchFamily="34" charset="0"/>
              </a:rPr>
              <a:t>Desde </a:t>
            </a:r>
            <a:r>
              <a:rPr lang="es-MX" sz="2400" dirty="0">
                <a:latin typeface="Arial" panose="020B0604020202020204" pitchFamily="34" charset="0"/>
                <a:cs typeface="Arial" panose="020B0604020202020204" pitchFamily="34" charset="0"/>
              </a:rPr>
              <a:t>la perspectiva del agricultor permite una cosecha sincrónica </a:t>
            </a:r>
          </a:p>
        </p:txBody>
      </p:sp>
    </p:spTree>
    <p:extLst>
      <p:ext uri="{BB962C8B-B14F-4D97-AF65-F5344CB8AC3E}">
        <p14:creationId xmlns:p14="http://schemas.microsoft.com/office/powerpoint/2010/main" val="24516176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a:t>Pérdida de los mecanismo de protección (física/química) </a:t>
            </a:r>
            <a:br>
              <a:rPr lang="es-MX" b="1" dirty="0"/>
            </a:br>
            <a:endParaRPr lang="es-MX" dirty="0"/>
          </a:p>
        </p:txBody>
      </p:sp>
      <p:sp>
        <p:nvSpPr>
          <p:cNvPr id="3" name="Marcador de contenido 2"/>
          <p:cNvSpPr>
            <a:spLocks noGrp="1"/>
          </p:cNvSpPr>
          <p:nvPr>
            <p:ph idx="1"/>
          </p:nvPr>
        </p:nvSpPr>
        <p:spPr/>
        <p:txBody>
          <a:bodyPr>
            <a:normAutofit fontScale="92500" lnSpcReduction="10000"/>
          </a:bodyPr>
          <a:lstStyle/>
          <a:p>
            <a:r>
              <a:rPr lang="es-MX" dirty="0" smtClean="0"/>
              <a:t>Muchas </a:t>
            </a:r>
            <a:r>
              <a:rPr lang="es-MX" dirty="0"/>
              <a:t>especies domesticadas  han perdido completa o parcialmente los </a:t>
            </a:r>
            <a:r>
              <a:rPr lang="es-MX" dirty="0" smtClean="0"/>
              <a:t>metabolitos </a:t>
            </a:r>
            <a:r>
              <a:rPr lang="es-MX" dirty="0"/>
              <a:t>secundarios  que protege  a los parientes silvestres de herbívoros </a:t>
            </a:r>
          </a:p>
          <a:p>
            <a:r>
              <a:rPr lang="es-MX" dirty="0"/>
              <a:t>Tubérculos de papas silvestres contienen </a:t>
            </a:r>
            <a:r>
              <a:rPr lang="es-MX" dirty="0" err="1"/>
              <a:t>glicoalcaloides</a:t>
            </a:r>
            <a:r>
              <a:rPr lang="es-MX" dirty="0"/>
              <a:t> a niveles </a:t>
            </a:r>
          </a:p>
          <a:p>
            <a:r>
              <a:rPr lang="es-MX" dirty="0"/>
              <a:t>Yucas amargas contiene glucósidos </a:t>
            </a:r>
            <a:r>
              <a:rPr lang="es-MX" dirty="0" err="1"/>
              <a:t>cianogénicos</a:t>
            </a:r>
            <a:r>
              <a:rPr lang="es-MX" dirty="0"/>
              <a:t> </a:t>
            </a:r>
            <a:r>
              <a:rPr lang="es-MX" dirty="0" smtClean="0"/>
              <a:t>forma </a:t>
            </a:r>
            <a:r>
              <a:rPr lang="es-MX" dirty="0"/>
              <a:t>dulce solo los tiene en la parte externa de la raíz. </a:t>
            </a:r>
            <a:endParaRPr lang="es-MX" dirty="0" smtClean="0"/>
          </a:p>
          <a:p>
            <a:r>
              <a:rPr lang="es-MX" dirty="0" smtClean="0"/>
              <a:t>Formas </a:t>
            </a:r>
            <a:r>
              <a:rPr lang="es-MX" dirty="0"/>
              <a:t>silvestres de </a:t>
            </a:r>
            <a:r>
              <a:rPr lang="es-MX" dirty="0" err="1"/>
              <a:t>Cucurbita</a:t>
            </a:r>
            <a:r>
              <a:rPr lang="es-MX" dirty="0"/>
              <a:t> tienen alcaloides que las formas comestibles no las </a:t>
            </a:r>
            <a:r>
              <a:rPr lang="es-MX" dirty="0" smtClean="0"/>
              <a:t>tienen </a:t>
            </a:r>
            <a:endParaRPr lang="es-MX" dirty="0"/>
          </a:p>
          <a:p>
            <a:endParaRPr lang="es-MX" dirty="0"/>
          </a:p>
        </p:txBody>
      </p:sp>
    </p:spTree>
    <p:extLst>
      <p:ext uri="{BB962C8B-B14F-4D97-AF65-F5344CB8AC3E}">
        <p14:creationId xmlns:p14="http://schemas.microsoft.com/office/powerpoint/2010/main" val="212865461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84980" y="813736"/>
            <a:ext cx="6798736" cy="2745894"/>
          </a:xfrm>
        </p:spPr>
        <p:txBody>
          <a:bodyPr>
            <a:normAutofit/>
          </a:bodyPr>
          <a:lstStyle/>
          <a:p>
            <a:pPr algn="just"/>
            <a:r>
              <a:rPr lang="es-MX" dirty="0" smtClean="0">
                <a:latin typeface="Arial" panose="020B0604020202020204" pitchFamily="34" charset="0"/>
                <a:cs typeface="Arial" panose="020B0604020202020204" pitchFamily="34" charset="0"/>
              </a:rPr>
              <a:t>Cuando las especies no han sido domesticadas para su consumo humano, como es el caso de muchas de la </a:t>
            </a:r>
            <a:r>
              <a:rPr lang="es-MX" b="1" dirty="0" smtClean="0">
                <a:latin typeface="Arial" panose="020B0604020202020204" pitchFamily="34" charset="0"/>
                <a:cs typeface="Arial" panose="020B0604020202020204" pitchFamily="34" charset="0"/>
              </a:rPr>
              <a:t>especies ornamentales</a:t>
            </a:r>
            <a:r>
              <a:rPr lang="es-MX" dirty="0" smtClean="0">
                <a:latin typeface="Arial" panose="020B0604020202020204" pitchFamily="34" charset="0"/>
                <a:cs typeface="Arial" panose="020B0604020202020204" pitchFamily="34" charset="0"/>
              </a:rPr>
              <a:t>, estas han mantenido muchos de sus compuestos naturales de defensa que pueden resultar  </a:t>
            </a:r>
            <a:r>
              <a:rPr lang="es-MX" dirty="0" err="1" smtClean="0">
                <a:latin typeface="Arial" panose="020B0604020202020204" pitchFamily="34" charset="0"/>
                <a:cs typeface="Arial" panose="020B0604020202020204" pitchFamily="34" charset="0"/>
              </a:rPr>
              <a:t>toxicos</a:t>
            </a:r>
            <a:r>
              <a:rPr lang="es-MX" dirty="0" smtClean="0">
                <a:latin typeface="Arial" panose="020B0604020202020204" pitchFamily="34" charset="0"/>
                <a:cs typeface="Arial" panose="020B0604020202020204" pitchFamily="34" charset="0"/>
              </a:rPr>
              <a:t> para el hombre o sus animales</a:t>
            </a:r>
          </a:p>
        </p:txBody>
      </p:sp>
      <p:pic>
        <p:nvPicPr>
          <p:cNvPr id="4" name="Imagen 3" descr="http://www.portalveterinaria.com/apuntes/plantas_toxicas14.gif"/>
          <p:cNvPicPr/>
          <p:nvPr/>
        </p:nvPicPr>
        <p:blipFill>
          <a:blip r:embed="rId2">
            <a:extLst>
              <a:ext uri="{28A0092B-C50C-407E-A947-70E740481C1C}">
                <a14:useLocalDpi xmlns:a14="http://schemas.microsoft.com/office/drawing/2010/main" val="0"/>
              </a:ext>
            </a:extLst>
          </a:blip>
          <a:srcRect/>
          <a:stretch>
            <a:fillRect/>
          </a:stretch>
        </p:blipFill>
        <p:spPr bwMode="auto">
          <a:xfrm>
            <a:off x="6291417" y="3359605"/>
            <a:ext cx="1995335" cy="1476358"/>
          </a:xfrm>
          <a:prstGeom prst="rect">
            <a:avLst/>
          </a:prstGeom>
          <a:noFill/>
          <a:ln>
            <a:noFill/>
          </a:ln>
        </p:spPr>
      </p:pic>
      <p:sp>
        <p:nvSpPr>
          <p:cNvPr id="6" name="Rectángulo 5"/>
          <p:cNvSpPr/>
          <p:nvPr/>
        </p:nvSpPr>
        <p:spPr>
          <a:xfrm>
            <a:off x="1034368" y="4953738"/>
            <a:ext cx="4767793" cy="1138773"/>
          </a:xfrm>
          <a:prstGeom prst="rect">
            <a:avLst/>
          </a:prstGeom>
        </p:spPr>
        <p:txBody>
          <a:bodyPr wrap="square">
            <a:spAutoFit/>
          </a:bodyPr>
          <a:lstStyle/>
          <a:p>
            <a:r>
              <a:rPr lang="es-MX" sz="2200" b="1" i="1" dirty="0" err="1" smtClean="0">
                <a:latin typeface="Arial" panose="020B0604020202020204" pitchFamily="34" charset="0"/>
                <a:ea typeface="Times New Roman" panose="02020603050405020304" pitchFamily="18" charset="0"/>
                <a:cs typeface="Arial" panose="020B0604020202020204" pitchFamily="34" charset="0"/>
              </a:rPr>
              <a:t>Hedera</a:t>
            </a:r>
            <a:r>
              <a:rPr lang="es-MX" sz="2200" b="1" i="1" dirty="0" smtClean="0">
                <a:latin typeface="Arial" panose="020B0604020202020204" pitchFamily="34" charset="0"/>
                <a:ea typeface="Times New Roman" panose="02020603050405020304" pitchFamily="18" charset="0"/>
                <a:cs typeface="Arial" panose="020B0604020202020204" pitchFamily="34" charset="0"/>
              </a:rPr>
              <a:t> </a:t>
            </a:r>
            <a:r>
              <a:rPr lang="es-MX" sz="2200" b="1" i="1" dirty="0" err="1">
                <a:latin typeface="Arial" panose="020B0604020202020204" pitchFamily="34" charset="0"/>
                <a:ea typeface="Times New Roman" panose="02020603050405020304" pitchFamily="18" charset="0"/>
                <a:cs typeface="Arial" panose="020B0604020202020204" pitchFamily="34" charset="0"/>
              </a:rPr>
              <a:t>helix</a:t>
            </a:r>
            <a:r>
              <a:rPr lang="es-MX" sz="2200" b="1" i="1" dirty="0">
                <a:latin typeface="Arial" panose="020B0604020202020204" pitchFamily="34" charset="0"/>
                <a:ea typeface="Times New Roman" panose="02020603050405020304" pitchFamily="18" charset="0"/>
                <a:cs typeface="Arial" panose="020B0604020202020204" pitchFamily="34" charset="0"/>
              </a:rPr>
              <a:t> L</a:t>
            </a:r>
            <a:r>
              <a:rPr lang="es-MX" sz="2200" b="1" dirty="0">
                <a:latin typeface="Arial" panose="020B0604020202020204" pitchFamily="34" charset="0"/>
                <a:ea typeface="Times New Roman" panose="02020603050405020304" pitchFamily="18" charset="0"/>
                <a:cs typeface="Arial" panose="020B0604020202020204" pitchFamily="34" charset="0"/>
              </a:rPr>
              <a:t>. </a:t>
            </a:r>
            <a:r>
              <a:rPr lang="es-MX" sz="2200" dirty="0" smtClean="0">
                <a:latin typeface="Arial" panose="020B0604020202020204" pitchFamily="34" charset="0"/>
                <a:ea typeface="Times New Roman" panose="02020603050405020304" pitchFamily="18" charset="0"/>
                <a:cs typeface="Arial" panose="020B0604020202020204" pitchFamily="34" charset="0"/>
              </a:rPr>
              <a:t>(</a:t>
            </a:r>
            <a:r>
              <a:rPr lang="es-MX" sz="2200" i="1" dirty="0" err="1" smtClean="0">
                <a:latin typeface="Arial" panose="020B0604020202020204" pitchFamily="34" charset="0"/>
                <a:ea typeface="Times New Roman" panose="02020603050405020304" pitchFamily="18" charset="0"/>
                <a:cs typeface="Arial" panose="020B0604020202020204" pitchFamily="34" charset="0"/>
              </a:rPr>
              <a:t>Araliaceae</a:t>
            </a:r>
            <a:r>
              <a:rPr lang="es-MX" sz="2200" dirty="0" smtClean="0">
                <a:latin typeface="Arial" panose="020B0604020202020204" pitchFamily="34" charset="0"/>
                <a:ea typeface="Times New Roman" panose="02020603050405020304" pitchFamily="18" charset="0"/>
                <a:cs typeface="Arial" panose="020B0604020202020204" pitchFamily="34" charset="0"/>
              </a:rPr>
              <a:t>) </a:t>
            </a:r>
            <a:r>
              <a:rPr lang="es-MX" sz="2200" dirty="0">
                <a:latin typeface="Arial" panose="020B0604020202020204" pitchFamily="34" charset="0"/>
                <a:ea typeface="Times New Roman" panose="02020603050405020304" pitchFamily="18" charset="0"/>
                <a:cs typeface="Arial" panose="020B0604020202020204" pitchFamily="34" charset="0"/>
              </a:rPr>
              <a:t>poseen saponinas lesivas del aparato digestivo y piel. </a:t>
            </a:r>
            <a:r>
              <a:rPr lang="es-MX" sz="2200" dirty="0" smtClean="0">
                <a:latin typeface="Arial" panose="020B0604020202020204" pitchFamily="34" charset="0"/>
                <a:ea typeface="Times New Roman" panose="02020603050405020304" pitchFamily="18" charset="0"/>
                <a:cs typeface="Arial" panose="020B0604020202020204" pitchFamily="34" charset="0"/>
              </a:rPr>
              <a:t> </a:t>
            </a:r>
            <a:r>
              <a:rPr lang="es-MX" sz="2200" dirty="0">
                <a:latin typeface="Arial" panose="020B0604020202020204" pitchFamily="34" charset="0"/>
                <a:ea typeface="Times New Roman" panose="02020603050405020304" pitchFamily="18" charset="0"/>
                <a:cs typeface="Arial" panose="020B0604020202020204" pitchFamily="34" charset="0"/>
              </a:rPr>
              <a:t>Hiedra </a:t>
            </a:r>
            <a:r>
              <a:rPr lang="es-MX" sz="2400" dirty="0" smtClean="0">
                <a:latin typeface="Arial" panose="020B0604020202020204" pitchFamily="34" charset="0"/>
                <a:ea typeface="Times New Roman" panose="02020603050405020304" pitchFamily="18" charset="0"/>
                <a:cs typeface="Arial" panose="020B0604020202020204" pitchFamily="34" charset="0"/>
              </a:rPr>
              <a:t>  </a:t>
            </a:r>
            <a:endParaRPr lang="es-MX" sz="2400" dirty="0">
              <a:latin typeface="Arial" panose="020B0604020202020204" pitchFamily="34" charset="0"/>
              <a:cs typeface="Arial" panose="020B0604020202020204" pitchFamily="34" charset="0"/>
            </a:endParaRPr>
          </a:p>
        </p:txBody>
      </p:sp>
      <p:pic>
        <p:nvPicPr>
          <p:cNvPr id="7" name="Imagen 6" descr="http://www.portalveterinaria.com/apuntes/plantas_toxicas6.gif"/>
          <p:cNvPicPr/>
          <p:nvPr/>
        </p:nvPicPr>
        <p:blipFill>
          <a:blip r:embed="rId3">
            <a:extLst>
              <a:ext uri="{28A0092B-C50C-407E-A947-70E740481C1C}">
                <a14:useLocalDpi xmlns:a14="http://schemas.microsoft.com/office/drawing/2010/main" val="0"/>
              </a:ext>
            </a:extLst>
          </a:blip>
          <a:srcRect/>
          <a:stretch>
            <a:fillRect/>
          </a:stretch>
        </p:blipFill>
        <p:spPr bwMode="auto">
          <a:xfrm>
            <a:off x="6184751" y="4835963"/>
            <a:ext cx="2102001" cy="1374322"/>
          </a:xfrm>
          <a:prstGeom prst="rect">
            <a:avLst/>
          </a:prstGeom>
          <a:noFill/>
          <a:ln>
            <a:noFill/>
          </a:ln>
        </p:spPr>
      </p:pic>
      <p:sp>
        <p:nvSpPr>
          <p:cNvPr id="8" name="Rectángulo 7"/>
          <p:cNvSpPr/>
          <p:nvPr/>
        </p:nvSpPr>
        <p:spPr>
          <a:xfrm>
            <a:off x="1132265" y="3499023"/>
            <a:ext cx="4572000" cy="1446550"/>
          </a:xfrm>
          <a:prstGeom prst="rect">
            <a:avLst/>
          </a:prstGeom>
        </p:spPr>
        <p:txBody>
          <a:bodyPr>
            <a:spAutoFit/>
          </a:bodyPr>
          <a:lstStyle/>
          <a:p>
            <a:r>
              <a:rPr lang="es-MX" sz="2200" b="1" i="1" dirty="0">
                <a:latin typeface="Arial" panose="020B0604020202020204" pitchFamily="34" charset="0"/>
                <a:cs typeface="Arial" panose="020B0604020202020204" pitchFamily="34" charset="0"/>
              </a:rPr>
              <a:t>Lantana </a:t>
            </a:r>
            <a:r>
              <a:rPr lang="es-MX" sz="2200" b="1" i="1" dirty="0" err="1">
                <a:latin typeface="Arial" panose="020B0604020202020204" pitchFamily="34" charset="0"/>
                <a:cs typeface="Arial" panose="020B0604020202020204" pitchFamily="34" charset="0"/>
              </a:rPr>
              <a:t>camara</a:t>
            </a:r>
            <a:r>
              <a:rPr lang="es-MX" sz="2200" b="1" i="1" dirty="0">
                <a:latin typeface="Arial" panose="020B0604020202020204" pitchFamily="34" charset="0"/>
                <a:cs typeface="Arial" panose="020B0604020202020204" pitchFamily="34" charset="0"/>
              </a:rPr>
              <a:t> L.</a:t>
            </a:r>
            <a:r>
              <a:rPr lang="es-MX" sz="2200" b="1" dirty="0">
                <a:latin typeface="Arial" panose="020B0604020202020204" pitchFamily="34" charset="0"/>
                <a:cs typeface="Arial" panose="020B0604020202020204" pitchFamily="34" charset="0"/>
              </a:rPr>
              <a:t> </a:t>
            </a:r>
            <a:r>
              <a:rPr lang="es-MX" sz="2200" dirty="0">
                <a:latin typeface="Arial" panose="020B0604020202020204" pitchFamily="34" charset="0"/>
                <a:cs typeface="Arial" panose="020B0604020202020204" pitchFamily="34" charset="0"/>
              </a:rPr>
              <a:t>–  </a:t>
            </a:r>
            <a:r>
              <a:rPr lang="es-MX" sz="2200" dirty="0" err="1">
                <a:latin typeface="Arial" panose="020B0604020202020204" pitchFamily="34" charset="0"/>
                <a:cs typeface="Arial" panose="020B0604020202020204" pitchFamily="34" charset="0"/>
              </a:rPr>
              <a:t>Camará</a:t>
            </a:r>
            <a:r>
              <a:rPr lang="es-MX" sz="2200" dirty="0">
                <a:latin typeface="Arial" panose="020B0604020202020204" pitchFamily="34" charset="0"/>
                <a:cs typeface="Arial" panose="020B0604020202020204" pitchFamily="34" charset="0"/>
              </a:rPr>
              <a:t>. Posee </a:t>
            </a:r>
            <a:r>
              <a:rPr lang="es-MX" sz="2200" dirty="0" err="1">
                <a:latin typeface="Arial" panose="020B0604020202020204" pitchFamily="34" charset="0"/>
                <a:cs typeface="Arial" panose="020B0604020202020204" pitchFamily="34" charset="0"/>
              </a:rPr>
              <a:t>triterpenos</a:t>
            </a:r>
            <a:r>
              <a:rPr lang="es-MX" sz="2200" dirty="0">
                <a:latin typeface="Arial" panose="020B0604020202020204" pitchFamily="34" charset="0"/>
                <a:cs typeface="Arial" panose="020B0604020202020204" pitchFamily="34" charset="0"/>
              </a:rPr>
              <a:t> </a:t>
            </a:r>
            <a:r>
              <a:rPr lang="es-MX" sz="2200" dirty="0" err="1">
                <a:latin typeface="Arial" panose="020B0604020202020204" pitchFamily="34" charset="0"/>
                <a:cs typeface="Arial" panose="020B0604020202020204" pitchFamily="34" charset="0"/>
              </a:rPr>
              <a:t>pentacíclicos</a:t>
            </a:r>
            <a:r>
              <a:rPr lang="es-MX" sz="2200" dirty="0">
                <a:latin typeface="Arial" panose="020B0604020202020204" pitchFamily="34" charset="0"/>
                <a:cs typeface="Arial" panose="020B0604020202020204" pitchFamily="34" charset="0"/>
              </a:rPr>
              <a:t> denominados </a:t>
            </a:r>
            <a:r>
              <a:rPr lang="es-MX" sz="2200" dirty="0" err="1">
                <a:latin typeface="Arial" panose="020B0604020202020204" pitchFamily="34" charset="0"/>
                <a:cs typeface="Arial" panose="020B0604020202020204" pitchFamily="34" charset="0"/>
              </a:rPr>
              <a:t>Lantadene</a:t>
            </a:r>
            <a:r>
              <a:rPr lang="es-MX" sz="2200" dirty="0">
                <a:latin typeface="Arial" panose="020B0604020202020204" pitchFamily="34" charset="0"/>
                <a:cs typeface="Arial" panose="020B0604020202020204" pitchFamily="34" charset="0"/>
              </a:rPr>
              <a:t> A y B, </a:t>
            </a:r>
            <a:r>
              <a:rPr lang="es-MX" sz="2200" dirty="0" err="1">
                <a:latin typeface="Arial" panose="020B0604020202020204" pitchFamily="34" charset="0"/>
                <a:cs typeface="Arial" panose="020B0604020202020204" pitchFamily="34" charset="0"/>
              </a:rPr>
              <a:t>hepatotóxicos</a:t>
            </a:r>
            <a:r>
              <a:rPr lang="es-MX" sz="2200" dirty="0">
                <a:latin typeface="Arial" panose="020B0604020202020204" pitchFamily="34" charset="0"/>
                <a:cs typeface="Arial" panose="020B0604020202020204" pitchFamily="34" charset="0"/>
              </a:rPr>
              <a:t> </a:t>
            </a:r>
            <a:endParaRPr lang="es-MX" sz="2200" dirty="0"/>
          </a:p>
        </p:txBody>
      </p:sp>
    </p:spTree>
    <p:extLst>
      <p:ext uri="{BB962C8B-B14F-4D97-AF65-F5344CB8AC3E}">
        <p14:creationId xmlns:p14="http://schemas.microsoft.com/office/powerpoint/2010/main" val="421025513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Insensibilidad al fotoperiodo </a:t>
            </a:r>
          </a:p>
        </p:txBody>
      </p:sp>
      <p:sp>
        <p:nvSpPr>
          <p:cNvPr id="3" name="Marcador de contenido 2"/>
          <p:cNvSpPr>
            <a:spLocks noGrp="1"/>
          </p:cNvSpPr>
          <p:nvPr>
            <p:ph idx="1"/>
          </p:nvPr>
        </p:nvSpPr>
        <p:spPr/>
        <p:txBody>
          <a:bodyPr>
            <a:normAutofit lnSpcReduction="10000"/>
          </a:bodyPr>
          <a:lstStyle/>
          <a:p>
            <a:r>
              <a:rPr lang="es-MX" dirty="0"/>
              <a:t> </a:t>
            </a:r>
          </a:p>
          <a:p>
            <a:r>
              <a:rPr lang="es-MX" dirty="0"/>
              <a:t>Los cultivos requieren responder a los diferentes ambientes en donde varía la </a:t>
            </a:r>
            <a:r>
              <a:rPr lang="es-MX" dirty="0" smtClean="0"/>
              <a:t>duración </a:t>
            </a:r>
            <a:r>
              <a:rPr lang="es-MX" dirty="0"/>
              <a:t>de las horas de luz  </a:t>
            </a:r>
          </a:p>
          <a:p>
            <a:r>
              <a:rPr lang="es-MX" dirty="0"/>
              <a:t>En Europa, los primeros clones de papas solo producían tubérculos en lugares de días cortos </a:t>
            </a:r>
          </a:p>
          <a:p>
            <a:r>
              <a:rPr lang="es-MX" dirty="0"/>
              <a:t>200 años después se desarrollaron clones adaptados a días largos </a:t>
            </a:r>
          </a:p>
        </p:txBody>
      </p:sp>
    </p:spTree>
    <p:extLst>
      <p:ext uri="{BB962C8B-B14F-4D97-AF65-F5344CB8AC3E}">
        <p14:creationId xmlns:p14="http://schemas.microsoft.com/office/powerpoint/2010/main" val="115725209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CENTROS DE ORIGEN</a:t>
            </a:r>
            <a:endParaRPr lang="es-MX" dirty="0"/>
          </a:p>
        </p:txBody>
      </p:sp>
      <p:sp>
        <p:nvSpPr>
          <p:cNvPr id="3" name="Marcador de contenido 2"/>
          <p:cNvSpPr>
            <a:spLocks noGrp="1"/>
          </p:cNvSpPr>
          <p:nvPr>
            <p:ph idx="1"/>
          </p:nvPr>
        </p:nvSpPr>
        <p:spPr/>
        <p:txBody>
          <a:bodyPr>
            <a:normAutofit fontScale="92500" lnSpcReduction="10000"/>
          </a:bodyPr>
          <a:lstStyle/>
          <a:p>
            <a:r>
              <a:rPr lang="es-MX" dirty="0"/>
              <a:t>El trabajo de </a:t>
            </a:r>
            <a:r>
              <a:rPr lang="es-MX" dirty="0" err="1"/>
              <a:t>Vavilov</a:t>
            </a:r>
            <a:r>
              <a:rPr lang="es-MX" dirty="0"/>
              <a:t> </a:t>
            </a:r>
            <a:r>
              <a:rPr lang="es-MX" dirty="0" smtClean="0"/>
              <a:t>sobre la distribución geográfica del origen de los principales cultivos en el mundo fue enorme definiendo ocho centros principales, entre los cuales se encuentra incluido nuestro país</a:t>
            </a:r>
          </a:p>
          <a:p>
            <a:r>
              <a:rPr lang="es-MX" dirty="0" smtClean="0"/>
              <a:t>Sin </a:t>
            </a:r>
            <a:r>
              <a:rPr lang="es-MX" dirty="0"/>
              <a:t>embargo, los estudios realizados desde su época han mostrado que la historia de domesticación vegetal es mucho más complicada de lo que él había supuesto. </a:t>
            </a:r>
            <a:endParaRPr lang="es-MX" dirty="0" smtClean="0"/>
          </a:p>
          <a:p>
            <a:r>
              <a:rPr lang="es-MX" dirty="0" smtClean="0"/>
              <a:t>Así</a:t>
            </a:r>
            <a:r>
              <a:rPr lang="es-MX" dirty="0"/>
              <a:t>, las evidencias actuales señala que algunos cultivares o bien no se originaron en los Centros que </a:t>
            </a:r>
            <a:r>
              <a:rPr lang="es-MX" dirty="0" err="1"/>
              <a:t>Vavilov</a:t>
            </a:r>
            <a:r>
              <a:rPr lang="es-MX" dirty="0"/>
              <a:t> indicó, o bien se originaron en más de un Centro. </a:t>
            </a:r>
          </a:p>
        </p:txBody>
      </p:sp>
    </p:spTree>
    <p:extLst>
      <p:ext uri="{BB962C8B-B14F-4D97-AF65-F5344CB8AC3E}">
        <p14:creationId xmlns:p14="http://schemas.microsoft.com/office/powerpoint/2010/main" val="26564073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Marcador de contenido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89829" y="665955"/>
            <a:ext cx="7094298" cy="5007481"/>
          </a:xfrm>
          <a:prstGeom prst="rect">
            <a:avLst/>
          </a:prstGeom>
          <a:noFill/>
          <a:ln>
            <a:noFill/>
          </a:ln>
        </p:spPr>
      </p:pic>
      <p:sp>
        <p:nvSpPr>
          <p:cNvPr id="5" name="Rectángulo 4"/>
          <p:cNvSpPr/>
          <p:nvPr/>
        </p:nvSpPr>
        <p:spPr>
          <a:xfrm>
            <a:off x="1350818" y="5429981"/>
            <a:ext cx="6733309" cy="646331"/>
          </a:xfrm>
          <a:prstGeom prst="rect">
            <a:avLst/>
          </a:prstGeom>
        </p:spPr>
        <p:txBody>
          <a:bodyPr wrap="square">
            <a:spAutoFit/>
          </a:bodyPr>
          <a:lstStyle/>
          <a:p>
            <a:pPr algn="ctr"/>
            <a:r>
              <a:rPr lang="es-MX" dirty="0"/>
              <a:t>Diagrama correspondiente a los ocho grandes Centros de Origen de las Plantas Cultivadas según la concepción original de </a:t>
            </a:r>
            <a:r>
              <a:rPr lang="es-MX" dirty="0" err="1"/>
              <a:t>Vavilov</a:t>
            </a:r>
            <a:r>
              <a:rPr lang="es-MX" dirty="0"/>
              <a:t>, 1951.</a:t>
            </a:r>
          </a:p>
        </p:txBody>
      </p:sp>
    </p:spTree>
    <p:extLst>
      <p:ext uri="{BB962C8B-B14F-4D97-AF65-F5344CB8AC3E}">
        <p14:creationId xmlns:p14="http://schemas.microsoft.com/office/powerpoint/2010/main" val="14212346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76865" y="915338"/>
            <a:ext cx="6798735" cy="1194018"/>
          </a:xfrm>
        </p:spPr>
        <p:txBody>
          <a:bodyPr/>
          <a:lstStyle/>
          <a:p>
            <a:r>
              <a:rPr lang="es-MX" dirty="0" err="1" smtClean="0"/>
              <a:t>Megacentros</a:t>
            </a:r>
            <a:r>
              <a:rPr lang="es-MX" dirty="0" smtClean="0"/>
              <a:t> de diversidad</a:t>
            </a:r>
            <a:endParaRPr lang="es-MX" dirty="0"/>
          </a:p>
        </p:txBody>
      </p:sp>
      <p:sp>
        <p:nvSpPr>
          <p:cNvPr id="3" name="Marcador de contenido 2"/>
          <p:cNvSpPr>
            <a:spLocks noGrp="1"/>
          </p:cNvSpPr>
          <p:nvPr>
            <p:ph idx="1"/>
          </p:nvPr>
        </p:nvSpPr>
        <p:spPr/>
        <p:txBody>
          <a:bodyPr>
            <a:normAutofit/>
          </a:bodyPr>
          <a:lstStyle/>
          <a:p>
            <a:r>
              <a:rPr lang="es-MX" dirty="0"/>
              <a:t>Nuevas aportaciones han ido incrementando el conocimiento pertinente a la forma en que las plantas cultivadas se originaron y dispersaron a través del mundo en diferentes etapas de la historia humana. Ejemplo de lo anterior es el trabajo realizado por </a:t>
            </a:r>
            <a:r>
              <a:rPr lang="es-MX" dirty="0" err="1"/>
              <a:t>Zhukovsky</a:t>
            </a:r>
            <a:r>
              <a:rPr lang="es-MX" dirty="0"/>
              <a:t>, 1968, quien postuló y delimitó la existencia de 12 </a:t>
            </a:r>
            <a:r>
              <a:rPr lang="es-MX" dirty="0" err="1"/>
              <a:t>Megacentros</a:t>
            </a:r>
            <a:r>
              <a:rPr lang="es-MX" dirty="0"/>
              <a:t> de origen de las plantas cultivadas, comprendiendo algunas áreas ignoradas en el trabajo original de </a:t>
            </a:r>
            <a:r>
              <a:rPr lang="es-MX" dirty="0" err="1"/>
              <a:t>Vavilov</a:t>
            </a:r>
            <a:r>
              <a:rPr lang="es-MX" dirty="0"/>
              <a:t>. </a:t>
            </a:r>
          </a:p>
        </p:txBody>
      </p:sp>
    </p:spTree>
    <p:extLst>
      <p:ext uri="{BB962C8B-B14F-4D97-AF65-F5344CB8AC3E}">
        <p14:creationId xmlns:p14="http://schemas.microsoft.com/office/powerpoint/2010/main" val="13837149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Marcador de contenido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76865" y="915337"/>
            <a:ext cx="7198207" cy="4332072"/>
          </a:xfrm>
          <a:prstGeom prst="rect">
            <a:avLst/>
          </a:prstGeom>
          <a:noFill/>
          <a:ln>
            <a:noFill/>
          </a:ln>
        </p:spPr>
      </p:pic>
      <p:sp>
        <p:nvSpPr>
          <p:cNvPr id="5" name="Rectángulo 4"/>
          <p:cNvSpPr/>
          <p:nvPr/>
        </p:nvSpPr>
        <p:spPr>
          <a:xfrm>
            <a:off x="773160" y="5630826"/>
            <a:ext cx="7606146" cy="369332"/>
          </a:xfrm>
          <a:prstGeom prst="rect">
            <a:avLst/>
          </a:prstGeom>
        </p:spPr>
        <p:txBody>
          <a:bodyPr wrap="square">
            <a:spAutoFit/>
          </a:bodyPr>
          <a:lstStyle/>
          <a:p>
            <a:r>
              <a:rPr lang="es-MX" dirty="0"/>
              <a:t>Los doce </a:t>
            </a:r>
            <a:r>
              <a:rPr lang="es-MX" dirty="0" err="1"/>
              <a:t>Megacentros</a:t>
            </a:r>
            <a:r>
              <a:rPr lang="es-MX" dirty="0"/>
              <a:t> de origen de las plantas cultivadas según </a:t>
            </a:r>
            <a:r>
              <a:rPr lang="es-MX" dirty="0" err="1"/>
              <a:t>Zhukovsky</a:t>
            </a:r>
            <a:r>
              <a:rPr lang="es-MX" dirty="0"/>
              <a:t>, 1968.</a:t>
            </a:r>
          </a:p>
        </p:txBody>
      </p:sp>
    </p:spTree>
    <p:extLst>
      <p:ext uri="{BB962C8B-B14F-4D97-AF65-F5344CB8AC3E}">
        <p14:creationId xmlns:p14="http://schemas.microsoft.com/office/powerpoint/2010/main" val="29385670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a:t>Centros de domesticación </a:t>
            </a:r>
          </a:p>
        </p:txBody>
      </p:sp>
      <p:sp>
        <p:nvSpPr>
          <p:cNvPr id="3" name="Marcador de contenido 2"/>
          <p:cNvSpPr>
            <a:spLocks noGrp="1"/>
          </p:cNvSpPr>
          <p:nvPr>
            <p:ph idx="1"/>
          </p:nvPr>
        </p:nvSpPr>
        <p:spPr>
          <a:xfrm>
            <a:off x="1176865" y="1968834"/>
            <a:ext cx="6798736" cy="3715928"/>
          </a:xfrm>
        </p:spPr>
        <p:txBody>
          <a:bodyPr>
            <a:normAutofit lnSpcReduction="10000"/>
          </a:bodyPr>
          <a:lstStyle/>
          <a:p>
            <a:r>
              <a:rPr lang="es-MX" dirty="0" err="1" smtClean="0"/>
              <a:t>Vavilov</a:t>
            </a:r>
            <a:r>
              <a:rPr lang="es-MX" dirty="0" smtClean="0"/>
              <a:t> </a:t>
            </a:r>
            <a:r>
              <a:rPr lang="es-MX" dirty="0"/>
              <a:t>definió como centro de origen de una planta cultivada </a:t>
            </a:r>
            <a:r>
              <a:rPr lang="es-MX" dirty="0" smtClean="0"/>
              <a:t>el área </a:t>
            </a:r>
            <a:r>
              <a:rPr lang="es-MX" dirty="0"/>
              <a:t>o áreas donde esta exhibe la mayor diversidad genética. </a:t>
            </a:r>
          </a:p>
          <a:p>
            <a:r>
              <a:rPr lang="es-MX" dirty="0"/>
              <a:t>Sin embargo, mayores centros de diversidad no implican centro de </a:t>
            </a:r>
            <a:r>
              <a:rPr lang="es-MX" dirty="0" smtClean="0"/>
              <a:t>domesticación </a:t>
            </a:r>
            <a:endParaRPr lang="es-MX" dirty="0"/>
          </a:p>
          <a:p>
            <a:r>
              <a:rPr lang="es-MX" dirty="0"/>
              <a:t>En cada centro tipos similares de cultivos fueron domesticados.  </a:t>
            </a:r>
          </a:p>
          <a:p>
            <a:r>
              <a:rPr lang="es-MX" dirty="0"/>
              <a:t>Una o más fuentes de carbohidratos (granos, raíces, tubérculos)  </a:t>
            </a:r>
            <a:r>
              <a:rPr lang="es-MX" dirty="0" smtClean="0"/>
              <a:t>y </a:t>
            </a:r>
            <a:r>
              <a:rPr lang="es-MX" dirty="0"/>
              <a:t>de proteínas (legumbres) </a:t>
            </a:r>
          </a:p>
        </p:txBody>
      </p:sp>
    </p:spTree>
    <p:extLst>
      <p:ext uri="{BB962C8B-B14F-4D97-AF65-F5344CB8AC3E}">
        <p14:creationId xmlns:p14="http://schemas.microsoft.com/office/powerpoint/2010/main" val="374292150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82736" y="457200"/>
            <a:ext cx="6798734" cy="605557"/>
          </a:xfrm>
        </p:spPr>
        <p:txBody>
          <a:bodyPr>
            <a:normAutofit fontScale="90000"/>
          </a:bodyPr>
          <a:lstStyle/>
          <a:p>
            <a:r>
              <a:rPr lang="es-MX" dirty="0"/>
              <a:t>Cronología de la domesticación</a:t>
            </a:r>
          </a:p>
        </p:txBody>
      </p:sp>
      <p:pic>
        <p:nvPicPr>
          <p:cNvPr id="4" name="Marcador de contenido 3"/>
          <p:cNvPicPr>
            <a:picLocks noGrp="1" noChangeAspect="1"/>
          </p:cNvPicPr>
          <p:nvPr>
            <p:ph idx="1"/>
          </p:nvPr>
        </p:nvPicPr>
        <p:blipFill>
          <a:blip r:embed="rId2"/>
          <a:stretch>
            <a:fillRect/>
          </a:stretch>
        </p:blipFill>
        <p:spPr>
          <a:xfrm>
            <a:off x="620926" y="1291357"/>
            <a:ext cx="6073789" cy="4987884"/>
          </a:xfrm>
          <a:prstGeom prst="rect">
            <a:avLst/>
          </a:prstGeom>
        </p:spPr>
      </p:pic>
      <p:sp>
        <p:nvSpPr>
          <p:cNvPr id="5" name="Rectángulo 4"/>
          <p:cNvSpPr/>
          <p:nvPr/>
        </p:nvSpPr>
        <p:spPr>
          <a:xfrm>
            <a:off x="6651172" y="3608228"/>
            <a:ext cx="2492829" cy="2308324"/>
          </a:xfrm>
          <a:prstGeom prst="rect">
            <a:avLst/>
          </a:prstGeom>
        </p:spPr>
        <p:txBody>
          <a:bodyPr wrap="square">
            <a:spAutoFit/>
          </a:bodyPr>
          <a:lstStyle/>
          <a:p>
            <a:r>
              <a:rPr lang="es-MX" dirty="0"/>
              <a:t>La similitud de las fechas de domesticación en diferentes regiones del mundo sugiere </a:t>
            </a:r>
          </a:p>
          <a:p>
            <a:r>
              <a:rPr lang="es-MX" dirty="0"/>
              <a:t>que el cambio climático fue un factor del desarrollo de la agricultura </a:t>
            </a:r>
          </a:p>
        </p:txBody>
      </p:sp>
    </p:spTree>
    <p:extLst>
      <p:ext uri="{BB962C8B-B14F-4D97-AF65-F5344CB8AC3E}">
        <p14:creationId xmlns:p14="http://schemas.microsoft.com/office/powerpoint/2010/main" val="2108576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00918" y="512565"/>
            <a:ext cx="7750629" cy="1303867"/>
          </a:xfrm>
        </p:spPr>
        <p:txBody>
          <a:bodyPr>
            <a:normAutofit/>
          </a:bodyPr>
          <a:lstStyle/>
          <a:p>
            <a:r>
              <a:rPr lang="es-MX" sz="2800" dirty="0" smtClean="0">
                <a:solidFill>
                  <a:schemeClr val="accent4">
                    <a:lumMod val="75000"/>
                  </a:schemeClr>
                </a:solidFill>
              </a:rPr>
              <a:t>INSTRUCCIONES DE USO DE LA PRESENTACION</a:t>
            </a:r>
            <a:endParaRPr lang="es-MX" sz="2800" dirty="0">
              <a:solidFill>
                <a:schemeClr val="accent4">
                  <a:lumMod val="75000"/>
                </a:schemeClr>
              </a:solidFill>
            </a:endParaRPr>
          </a:p>
        </p:txBody>
      </p:sp>
      <p:sp>
        <p:nvSpPr>
          <p:cNvPr id="3" name="Marcador de contenido 2"/>
          <p:cNvSpPr>
            <a:spLocks noGrp="1"/>
          </p:cNvSpPr>
          <p:nvPr>
            <p:ph idx="1"/>
          </p:nvPr>
        </p:nvSpPr>
        <p:spPr>
          <a:xfrm>
            <a:off x="1176864" y="1961906"/>
            <a:ext cx="6798736" cy="4118700"/>
          </a:xfrm>
        </p:spPr>
        <p:txBody>
          <a:bodyPr>
            <a:normAutofit fontScale="92500" lnSpcReduction="20000"/>
          </a:bodyPr>
          <a:lstStyle/>
          <a:p>
            <a:pPr marL="365125" lvl="0" indent="-365125" defTabSz="914400" fontAlgn="base">
              <a:spcAft>
                <a:spcPct val="0"/>
              </a:spcAft>
              <a:buClr>
                <a:srgbClr val="873624"/>
              </a:buClr>
              <a:buSzTx/>
              <a:buFont typeface="Wingdings" panose="05000000000000000000" pitchFamily="2" charset="2"/>
              <a:buChar char=""/>
            </a:pPr>
            <a:r>
              <a:rPr lang="es-ES" altLang="es-MX" dirty="0">
                <a:solidFill>
                  <a:srgbClr val="895D1D"/>
                </a:solidFill>
                <a:latin typeface="Book Antiqua"/>
              </a:rPr>
              <a:t>Esta presentación complementa </a:t>
            </a:r>
            <a:r>
              <a:rPr lang="es-ES" altLang="es-MX" dirty="0" smtClean="0">
                <a:solidFill>
                  <a:srgbClr val="895D1D"/>
                </a:solidFill>
                <a:latin typeface="Book Antiqua"/>
              </a:rPr>
              <a:t>la unidad </a:t>
            </a:r>
            <a:r>
              <a:rPr lang="es-ES" altLang="es-MX" dirty="0" smtClean="0">
                <a:solidFill>
                  <a:srgbClr val="895D1D"/>
                </a:solidFill>
                <a:latin typeface="Book Antiqua"/>
              </a:rPr>
              <a:t>II de </a:t>
            </a:r>
            <a:r>
              <a:rPr lang="es-ES" altLang="es-MX" dirty="0">
                <a:solidFill>
                  <a:srgbClr val="895D1D"/>
                </a:solidFill>
                <a:latin typeface="Book Antiqua"/>
              </a:rPr>
              <a:t>D</a:t>
            </a:r>
            <a:r>
              <a:rPr lang="es-ES" altLang="es-MX" dirty="0" smtClean="0">
                <a:solidFill>
                  <a:srgbClr val="895D1D"/>
                </a:solidFill>
                <a:latin typeface="Book Antiqua"/>
              </a:rPr>
              <a:t>omesticación </a:t>
            </a:r>
            <a:r>
              <a:rPr lang="es-ES" altLang="es-MX" dirty="0" smtClean="0">
                <a:solidFill>
                  <a:srgbClr val="895D1D"/>
                </a:solidFill>
                <a:latin typeface="Book Antiqua"/>
              </a:rPr>
              <a:t>de especies silvestres y el aprovechamiento de la biodiversidad en </a:t>
            </a:r>
            <a:r>
              <a:rPr lang="es-ES" altLang="es-MX" dirty="0">
                <a:solidFill>
                  <a:srgbClr val="895D1D"/>
                </a:solidFill>
                <a:latin typeface="Book Antiqua"/>
              </a:rPr>
              <a:t>lo que se refiere </a:t>
            </a:r>
            <a:r>
              <a:rPr lang="es-ES" altLang="es-MX" dirty="0" smtClean="0">
                <a:solidFill>
                  <a:srgbClr val="895D1D"/>
                </a:solidFill>
                <a:latin typeface="Book Antiqua"/>
              </a:rPr>
              <a:t>a la documentación y análisis del mismo, dando elementos documentales de como ha sido el proceso evolutivo de los </a:t>
            </a:r>
            <a:r>
              <a:rPr lang="es-ES" altLang="es-MX" dirty="0" smtClean="0">
                <a:solidFill>
                  <a:srgbClr val="895D1D"/>
                </a:solidFill>
                <a:latin typeface="Book Antiqua"/>
              </a:rPr>
              <a:t>cultivos.</a:t>
            </a:r>
            <a:endParaRPr lang="es-ES" altLang="es-MX" dirty="0">
              <a:solidFill>
                <a:srgbClr val="895D1D"/>
              </a:solidFill>
              <a:latin typeface="Book Antiqua"/>
            </a:endParaRPr>
          </a:p>
          <a:p>
            <a:pPr marL="365125" lvl="0" indent="-365125" defTabSz="914400" fontAlgn="base">
              <a:spcAft>
                <a:spcPct val="0"/>
              </a:spcAft>
              <a:buClr>
                <a:srgbClr val="873624"/>
              </a:buClr>
              <a:buSzTx/>
              <a:buFont typeface="Wingdings" panose="05000000000000000000" pitchFamily="2" charset="2"/>
              <a:buChar char=""/>
            </a:pPr>
            <a:r>
              <a:rPr lang="es-ES" altLang="es-MX" dirty="0">
                <a:solidFill>
                  <a:srgbClr val="895D1D"/>
                </a:solidFill>
                <a:latin typeface="Book Antiqua"/>
              </a:rPr>
              <a:t>Se pretende sea de ayuda al </a:t>
            </a:r>
            <a:r>
              <a:rPr lang="es-ES" altLang="es-MX" b="1" dirty="0">
                <a:solidFill>
                  <a:srgbClr val="895D1D"/>
                </a:solidFill>
                <a:latin typeface="Book Antiqua"/>
              </a:rPr>
              <a:t>discente </a:t>
            </a:r>
            <a:r>
              <a:rPr lang="es-ES" altLang="es-MX" dirty="0" smtClean="0">
                <a:solidFill>
                  <a:srgbClr val="895D1D"/>
                </a:solidFill>
                <a:latin typeface="Book Antiqua"/>
              </a:rPr>
              <a:t>para la comprensión de </a:t>
            </a:r>
            <a:r>
              <a:rPr lang="es-ES" altLang="es-MX" dirty="0" smtClean="0">
                <a:solidFill>
                  <a:srgbClr val="895D1D"/>
                </a:solidFill>
                <a:latin typeface="Book Antiqua"/>
              </a:rPr>
              <a:t>este </a:t>
            </a:r>
            <a:r>
              <a:rPr lang="es-ES" altLang="es-MX" dirty="0" smtClean="0">
                <a:solidFill>
                  <a:srgbClr val="895D1D"/>
                </a:solidFill>
                <a:latin typeface="Book Antiqua"/>
              </a:rPr>
              <a:t>tema; </a:t>
            </a:r>
            <a:r>
              <a:rPr lang="es-ES" altLang="es-MX" dirty="0" smtClean="0">
                <a:solidFill>
                  <a:srgbClr val="895D1D"/>
                </a:solidFill>
                <a:latin typeface="Book Antiqua"/>
              </a:rPr>
              <a:t>sobre todo enfocándolo a la gran diversidad de plantas silvestres con potencial ornamental</a:t>
            </a:r>
            <a:r>
              <a:rPr lang="es-ES" altLang="es-MX" dirty="0">
                <a:solidFill>
                  <a:srgbClr val="895D1D"/>
                </a:solidFill>
                <a:latin typeface="Book Antiqua"/>
              </a:rPr>
              <a:t>.</a:t>
            </a:r>
          </a:p>
          <a:p>
            <a:pPr marL="365125" lvl="0" indent="-365125" defTabSz="914400" fontAlgn="base">
              <a:spcAft>
                <a:spcPct val="0"/>
              </a:spcAft>
              <a:buClr>
                <a:srgbClr val="873624"/>
              </a:buClr>
              <a:buSzTx/>
              <a:buFont typeface="Wingdings" panose="05000000000000000000" pitchFamily="2" charset="2"/>
              <a:buChar char=""/>
            </a:pPr>
            <a:r>
              <a:rPr lang="es-ES" altLang="es-MX" dirty="0">
                <a:solidFill>
                  <a:srgbClr val="895D1D"/>
                </a:solidFill>
                <a:latin typeface="Book Antiqua"/>
              </a:rPr>
              <a:t>El </a:t>
            </a:r>
            <a:r>
              <a:rPr lang="es-ES" altLang="es-MX" b="1" dirty="0">
                <a:solidFill>
                  <a:srgbClr val="895D1D"/>
                </a:solidFill>
                <a:latin typeface="Book Antiqua"/>
              </a:rPr>
              <a:t>docente</a:t>
            </a:r>
            <a:r>
              <a:rPr lang="es-ES" altLang="es-MX" dirty="0">
                <a:solidFill>
                  <a:srgbClr val="895D1D"/>
                </a:solidFill>
                <a:latin typeface="Book Antiqua"/>
              </a:rPr>
              <a:t> puede referir a los documentos fuente que se encuentran en la Antología del curso y en los links señalados.</a:t>
            </a:r>
          </a:p>
          <a:p>
            <a:endParaRPr lang="es-MX" dirty="0"/>
          </a:p>
        </p:txBody>
      </p:sp>
    </p:spTree>
    <p:extLst>
      <p:ext uri="{BB962C8B-B14F-4D97-AF65-F5344CB8AC3E}">
        <p14:creationId xmlns:p14="http://schemas.microsoft.com/office/powerpoint/2010/main" val="23319511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04783" y="555119"/>
            <a:ext cx="6798734" cy="867281"/>
          </a:xfrm>
        </p:spPr>
        <p:txBody>
          <a:bodyPr/>
          <a:lstStyle/>
          <a:p>
            <a:r>
              <a:rPr lang="es-MX" dirty="0"/>
              <a:t>Centros de domesticación</a:t>
            </a:r>
          </a:p>
        </p:txBody>
      </p:sp>
      <p:pic>
        <p:nvPicPr>
          <p:cNvPr id="4" name="Marcador de contenido 3"/>
          <p:cNvPicPr>
            <a:picLocks noGrp="1" noChangeAspect="1"/>
          </p:cNvPicPr>
          <p:nvPr>
            <p:ph idx="1"/>
          </p:nvPr>
        </p:nvPicPr>
        <p:blipFill>
          <a:blip r:embed="rId2"/>
          <a:stretch>
            <a:fillRect/>
          </a:stretch>
        </p:blipFill>
        <p:spPr>
          <a:xfrm>
            <a:off x="1117244" y="1422400"/>
            <a:ext cx="7204415" cy="4673600"/>
          </a:xfrm>
          <a:prstGeom prst="rect">
            <a:avLst/>
          </a:prstGeom>
        </p:spPr>
      </p:pic>
    </p:spTree>
    <p:extLst>
      <p:ext uri="{BB962C8B-B14F-4D97-AF65-F5344CB8AC3E}">
        <p14:creationId xmlns:p14="http://schemas.microsoft.com/office/powerpoint/2010/main" val="209065853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800" b="1" dirty="0" smtClean="0">
                <a:solidFill>
                  <a:schemeClr val="accent4">
                    <a:lumMod val="50000"/>
                  </a:schemeClr>
                </a:solidFill>
              </a:rPr>
              <a:t>DOMESTICACIÓN DE ESPECIES ORNAMENTALES</a:t>
            </a:r>
            <a:endParaRPr lang="es-MX" sz="2800" b="1" dirty="0">
              <a:solidFill>
                <a:schemeClr val="accent4">
                  <a:lumMod val="50000"/>
                </a:schemeClr>
              </a:solidFill>
            </a:endParaRPr>
          </a:p>
        </p:txBody>
      </p:sp>
      <p:sp>
        <p:nvSpPr>
          <p:cNvPr id="3" name="Marcador de contenido 2"/>
          <p:cNvSpPr>
            <a:spLocks noGrp="1"/>
          </p:cNvSpPr>
          <p:nvPr>
            <p:ph idx="1"/>
          </p:nvPr>
        </p:nvSpPr>
        <p:spPr>
          <a:xfrm>
            <a:off x="1104128" y="2562872"/>
            <a:ext cx="6798736" cy="3444997"/>
          </a:xfrm>
        </p:spPr>
        <p:txBody>
          <a:bodyPr>
            <a:normAutofit fontScale="92500" lnSpcReduction="20000"/>
          </a:bodyPr>
          <a:lstStyle/>
          <a:p>
            <a:pPr algn="just"/>
            <a:r>
              <a:rPr lang="es-ES" dirty="0">
                <a:solidFill>
                  <a:schemeClr val="accent4">
                    <a:lumMod val="50000"/>
                  </a:schemeClr>
                </a:solidFill>
              </a:rPr>
              <a:t>La historia y origen de la mayoría de las plantas ornamentales se inició en los siglos XVII y XVIII, cuando los botánicos, los recolectores de plantas, misioneros, médicos a bordo de los buques trajeron nuevas plantas de Oriente y del Nuevo Mundo a Europa. Las plantas ornamentales, constituyen un enorme número de especies, lo que ha originado también un gran número de plantas cultivadas. Es ventajoso que su mejora haya sido reciente, lo que ha permitido documentarlo bien, por lo que son especialmente adecuadas para entender la forma en las plantas cultivadas se han originado de especies silvestres</a:t>
            </a:r>
            <a:endParaRPr lang="es-MX" dirty="0">
              <a:solidFill>
                <a:schemeClr val="accent4">
                  <a:lumMod val="50000"/>
                </a:schemeClr>
              </a:solidFill>
            </a:endParaRPr>
          </a:p>
          <a:p>
            <a:endParaRPr lang="es-MX" dirty="0"/>
          </a:p>
        </p:txBody>
      </p:sp>
    </p:spTree>
    <p:extLst>
      <p:ext uri="{BB962C8B-B14F-4D97-AF65-F5344CB8AC3E}">
        <p14:creationId xmlns:p14="http://schemas.microsoft.com/office/powerpoint/2010/main" val="35775885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Marcador de contenido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76866" y="915337"/>
            <a:ext cx="6649963" cy="5180663"/>
          </a:xfrm>
          <a:prstGeom prst="rect">
            <a:avLst/>
          </a:prstGeom>
          <a:noFill/>
          <a:ln>
            <a:noFill/>
          </a:ln>
        </p:spPr>
      </p:pic>
    </p:spTree>
    <p:extLst>
      <p:ext uri="{BB962C8B-B14F-4D97-AF65-F5344CB8AC3E}">
        <p14:creationId xmlns:p14="http://schemas.microsoft.com/office/powerpoint/2010/main" val="195366219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2800" b="1" dirty="0" smtClean="0">
                <a:solidFill>
                  <a:schemeClr val="accent4">
                    <a:lumMod val="50000"/>
                  </a:schemeClr>
                </a:solidFill>
              </a:rPr>
              <a:t>EJEMPLOS DE DOMESTICACION (GENERACION) DE ALGUNAS ESPECIES ORNAMENTALES</a:t>
            </a:r>
            <a:endParaRPr lang="es-MX" sz="2800" b="1" dirty="0">
              <a:solidFill>
                <a:schemeClr val="accent4">
                  <a:lumMod val="50000"/>
                </a:schemeClr>
              </a:solidFill>
            </a:endParaRPr>
          </a:p>
        </p:txBody>
      </p:sp>
      <p:sp>
        <p:nvSpPr>
          <p:cNvPr id="3" name="Marcador de contenido 2"/>
          <p:cNvSpPr>
            <a:spLocks noGrp="1"/>
          </p:cNvSpPr>
          <p:nvPr>
            <p:ph idx="1"/>
          </p:nvPr>
        </p:nvSpPr>
        <p:spPr/>
        <p:txBody>
          <a:bodyPr/>
          <a:lstStyle/>
          <a:p>
            <a:endParaRPr lang="es-MX" dirty="0" smtClean="0"/>
          </a:p>
          <a:p>
            <a:endParaRPr lang="es-MX" dirty="0"/>
          </a:p>
          <a:p>
            <a:r>
              <a:rPr lang="es-MX" dirty="0" smtClean="0">
                <a:solidFill>
                  <a:schemeClr val="accent4">
                    <a:lumMod val="50000"/>
                  </a:schemeClr>
                </a:solidFill>
              </a:rPr>
              <a:t>BEGONIAS</a:t>
            </a:r>
          </a:p>
          <a:p>
            <a:r>
              <a:rPr lang="es-MX" dirty="0" smtClean="0">
                <a:solidFill>
                  <a:schemeClr val="accent4">
                    <a:lumMod val="50000"/>
                  </a:schemeClr>
                </a:solidFill>
              </a:rPr>
              <a:t>KALANCHOE</a:t>
            </a:r>
          </a:p>
          <a:p>
            <a:r>
              <a:rPr lang="es-MX" dirty="0" smtClean="0">
                <a:solidFill>
                  <a:schemeClr val="accent4">
                    <a:lumMod val="50000"/>
                  </a:schemeClr>
                </a:solidFill>
              </a:rPr>
              <a:t>IMPATIENS</a:t>
            </a:r>
          </a:p>
          <a:p>
            <a:endParaRPr lang="es-MX" dirty="0" smtClean="0"/>
          </a:p>
          <a:p>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97155" y="4278826"/>
            <a:ext cx="2007753" cy="1927238"/>
          </a:xfrm>
          <a:prstGeom prst="rect">
            <a:avLst/>
          </a:prstGeom>
        </p:spPr>
      </p:pic>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63250" y="3391751"/>
            <a:ext cx="2032304" cy="2032304"/>
          </a:xfrm>
          <a:prstGeom prst="rect">
            <a:avLst/>
          </a:prstGeom>
        </p:spPr>
      </p:pic>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95554" y="2333249"/>
            <a:ext cx="1776845" cy="1846073"/>
          </a:xfrm>
          <a:prstGeom prst="rect">
            <a:avLst/>
          </a:prstGeom>
        </p:spPr>
      </p:pic>
    </p:spTree>
    <p:extLst>
      <p:ext uri="{BB962C8B-B14F-4D97-AF65-F5344CB8AC3E}">
        <p14:creationId xmlns:p14="http://schemas.microsoft.com/office/powerpoint/2010/main" val="28202430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latin typeface="Times New Roman" panose="02020603050405020304" pitchFamily="18" charset="0"/>
                <a:ea typeface="Calibri" panose="020F0502020204030204" pitchFamily="34" charset="0"/>
              </a:rPr>
              <a:t>Origen </a:t>
            </a:r>
            <a:r>
              <a:rPr lang="es-MX" dirty="0" err="1" smtClean="0">
                <a:latin typeface="Times New Roman" panose="02020603050405020304" pitchFamily="18" charset="0"/>
                <a:ea typeface="Calibri" panose="020F0502020204030204" pitchFamily="34" charset="0"/>
              </a:rPr>
              <a:t>citogenetico</a:t>
            </a:r>
            <a:r>
              <a:rPr lang="es-MX" dirty="0" smtClean="0">
                <a:latin typeface="Times New Roman" panose="02020603050405020304" pitchFamily="18" charset="0"/>
                <a:ea typeface="Calibri" panose="020F0502020204030204" pitchFamily="34" charset="0"/>
              </a:rPr>
              <a:t> de las </a:t>
            </a:r>
            <a:r>
              <a:rPr lang="es-MX" i="1" dirty="0" smtClean="0">
                <a:latin typeface="Times New Roman" panose="02020603050405020304" pitchFamily="18" charset="0"/>
                <a:ea typeface="Calibri" panose="020F0502020204030204" pitchFamily="34" charset="0"/>
              </a:rPr>
              <a:t>Begonias cultivadas</a:t>
            </a:r>
            <a:endParaRPr lang="es-MX" dirty="0"/>
          </a:p>
        </p:txBody>
      </p:sp>
      <p:pic>
        <p:nvPicPr>
          <p:cNvPr id="4" name="Marcador de contenido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70778" y="2100534"/>
            <a:ext cx="5692021" cy="4060780"/>
          </a:xfrm>
          <a:prstGeom prst="rect">
            <a:avLst/>
          </a:prstGeom>
          <a:noFill/>
          <a:ln>
            <a:noFill/>
          </a:ln>
        </p:spPr>
      </p:pic>
    </p:spTree>
    <p:extLst>
      <p:ext uri="{BB962C8B-B14F-4D97-AF65-F5344CB8AC3E}">
        <p14:creationId xmlns:p14="http://schemas.microsoft.com/office/powerpoint/2010/main" val="419947467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72143" y="370115"/>
            <a:ext cx="8381999" cy="1849090"/>
          </a:xfrm>
        </p:spPr>
        <p:txBody>
          <a:bodyPr>
            <a:normAutofit/>
          </a:bodyPr>
          <a:lstStyle/>
          <a:p>
            <a:pPr>
              <a:lnSpc>
                <a:spcPct val="107000"/>
              </a:lnSpc>
            </a:pPr>
            <a:r>
              <a:rPr lang="es-MX" dirty="0" smtClean="0">
                <a:solidFill>
                  <a:schemeClr val="accent5">
                    <a:lumMod val="50000"/>
                  </a:schemeClr>
                </a:solidFill>
                <a:ea typeface="Calibri" panose="020F0502020204030204" pitchFamily="34" charset="0"/>
                <a:cs typeface="Times New Roman" panose="02020603050405020304" pitchFamily="18" charset="0"/>
              </a:rPr>
              <a:t>Desarrollo de cultivares de </a:t>
            </a:r>
            <a:r>
              <a:rPr lang="es-MX" i="1" dirty="0" err="1" smtClean="0">
                <a:solidFill>
                  <a:schemeClr val="accent5">
                    <a:lumMod val="50000"/>
                  </a:schemeClr>
                </a:solidFill>
                <a:ea typeface="Calibri" panose="020F0502020204030204" pitchFamily="34" charset="0"/>
                <a:cs typeface="Times New Roman" panose="02020603050405020304" pitchFamily="18" charset="0"/>
              </a:rPr>
              <a:t>Kalanchoe</a:t>
            </a:r>
            <a:r>
              <a:rPr lang="es-MX" dirty="0">
                <a:latin typeface="Calibri" panose="020F0502020204030204" pitchFamily="34" charset="0"/>
                <a:ea typeface="Calibri" panose="020F0502020204030204" pitchFamily="34" charset="0"/>
                <a:cs typeface="Times New Roman" panose="02020603050405020304" pitchFamily="18" charset="0"/>
              </a:rPr>
              <a:t/>
            </a:r>
            <a:br>
              <a:rPr lang="es-MX" dirty="0">
                <a:latin typeface="Calibri" panose="020F0502020204030204" pitchFamily="34" charset="0"/>
                <a:ea typeface="Calibri" panose="020F0502020204030204" pitchFamily="34" charset="0"/>
                <a:cs typeface="Times New Roman" panose="02020603050405020304" pitchFamily="18" charset="0"/>
              </a:rPr>
            </a:br>
            <a:endParaRPr lang="es-MX" dirty="0"/>
          </a:p>
        </p:txBody>
      </p:sp>
      <p:pic>
        <p:nvPicPr>
          <p:cNvPr id="4" name="Marcador de contenido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41552" y="1390464"/>
            <a:ext cx="7551334" cy="4564022"/>
          </a:xfrm>
          <a:prstGeom prst="rect">
            <a:avLst/>
          </a:prstGeom>
          <a:noFill/>
          <a:ln>
            <a:noFill/>
          </a:ln>
        </p:spPr>
      </p:pic>
    </p:spTree>
    <p:extLst>
      <p:ext uri="{BB962C8B-B14F-4D97-AF65-F5344CB8AC3E}">
        <p14:creationId xmlns:p14="http://schemas.microsoft.com/office/powerpoint/2010/main" val="199390832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11629" y="915337"/>
            <a:ext cx="8098971" cy="1303867"/>
          </a:xfrm>
        </p:spPr>
        <p:txBody>
          <a:bodyPr>
            <a:normAutofit fontScale="90000"/>
          </a:bodyPr>
          <a:lstStyle/>
          <a:p>
            <a:pPr>
              <a:lnSpc>
                <a:spcPct val="107000"/>
              </a:lnSpc>
              <a:spcAft>
                <a:spcPts val="0"/>
              </a:spcAft>
            </a:pPr>
            <a:r>
              <a:rPr lang="es-MX" sz="3600" dirty="0" err="1">
                <a:solidFill>
                  <a:schemeClr val="accent5">
                    <a:lumMod val="50000"/>
                  </a:schemeClr>
                </a:solidFill>
                <a:latin typeface="Times New Roman" panose="02020603050405020304" pitchFamily="18" charset="0"/>
                <a:ea typeface="Calibri" panose="020F0502020204030204" pitchFamily="34" charset="0"/>
                <a:cs typeface="Times New Roman" panose="02020603050405020304" pitchFamily="18" charset="0"/>
              </a:rPr>
              <a:t>Origin</a:t>
            </a:r>
            <a:r>
              <a:rPr lang="es-MX" sz="3600" dirty="0">
                <a:solidFill>
                  <a:schemeClr val="accent5">
                    <a:lumMod val="50000"/>
                  </a:schemeClr>
                </a:solidFill>
                <a:latin typeface="Times New Roman" panose="02020603050405020304" pitchFamily="18" charset="0"/>
                <a:ea typeface="Calibri" panose="020F0502020204030204" pitchFamily="34" charset="0"/>
                <a:cs typeface="Times New Roman" panose="02020603050405020304" pitchFamily="18" charset="0"/>
              </a:rPr>
              <a:t> of </a:t>
            </a:r>
            <a:r>
              <a:rPr lang="es-MX" sz="3600" i="1" dirty="0" err="1">
                <a:solidFill>
                  <a:schemeClr val="accent5">
                    <a:lumMod val="50000"/>
                  </a:schemeClr>
                </a:solidFill>
                <a:latin typeface="Times New Roman" panose="02020603050405020304" pitchFamily="18" charset="0"/>
                <a:ea typeface="Calibri" panose="020F0502020204030204" pitchFamily="34" charset="0"/>
                <a:cs typeface="Times New Roman" panose="02020603050405020304" pitchFamily="18" charset="0"/>
              </a:rPr>
              <a:t>Impatiens</a:t>
            </a:r>
            <a:r>
              <a:rPr lang="es-MX" sz="3600" i="1" dirty="0">
                <a:solidFill>
                  <a:schemeClr val="accent5">
                    <a:lumMod val="50000"/>
                  </a:schemeClr>
                </a:solidFill>
                <a:latin typeface="Times New Roman" panose="02020603050405020304" pitchFamily="18" charset="0"/>
                <a:ea typeface="Calibri" panose="020F0502020204030204" pitchFamily="34" charset="0"/>
                <a:cs typeface="Times New Roman" panose="02020603050405020304" pitchFamily="18" charset="0"/>
              </a:rPr>
              <a:t> </a:t>
            </a:r>
            <a:r>
              <a:rPr lang="es-MX" sz="3600" dirty="0" err="1" smtClean="0">
                <a:solidFill>
                  <a:schemeClr val="accent5">
                    <a:lumMod val="50000"/>
                  </a:schemeClr>
                </a:solidFill>
                <a:latin typeface="Times New Roman" panose="02020603050405020304" pitchFamily="18" charset="0"/>
                <a:ea typeface="Calibri" panose="020F0502020204030204" pitchFamily="34" charset="0"/>
                <a:cs typeface="Times New Roman" panose="02020603050405020304" pitchFamily="18" charset="0"/>
              </a:rPr>
              <a:t>Neuguinea</a:t>
            </a:r>
            <a:r>
              <a:rPr lang="es-MX" sz="3600" dirty="0" smtClean="0">
                <a:solidFill>
                  <a:schemeClr val="accent5">
                    <a:lumMod val="50000"/>
                  </a:schemeClr>
                </a:solidFill>
                <a:latin typeface="Times New Roman" panose="02020603050405020304" pitchFamily="18" charset="0"/>
                <a:ea typeface="Calibri" panose="020F0502020204030204" pitchFamily="34" charset="0"/>
                <a:cs typeface="Times New Roman" panose="02020603050405020304" pitchFamily="18" charset="0"/>
              </a:rPr>
              <a:t> </a:t>
            </a:r>
            <a:r>
              <a:rPr lang="es-MX" sz="3600" dirty="0" err="1" smtClean="0">
                <a:solidFill>
                  <a:schemeClr val="accent5">
                    <a:lumMod val="50000"/>
                  </a:schemeClr>
                </a:solidFill>
                <a:latin typeface="Times New Roman" panose="02020603050405020304" pitchFamily="18" charset="0"/>
                <a:ea typeface="Calibri" panose="020F0502020204030204" pitchFamily="34" charset="0"/>
                <a:cs typeface="Times New Roman" panose="02020603050405020304" pitchFamily="18" charset="0"/>
              </a:rPr>
              <a:t>cultivars</a:t>
            </a:r>
            <a:r>
              <a:rPr lang="es-MX" sz="3600" dirty="0">
                <a:solidFill>
                  <a:schemeClr val="accent5">
                    <a:lumMod val="50000"/>
                  </a:schemeClr>
                </a:solidFill>
                <a:latin typeface="Times New Roman" panose="02020603050405020304" pitchFamily="18" charset="0"/>
                <a:ea typeface="Calibri" panose="020F0502020204030204" pitchFamily="34" charset="0"/>
                <a:cs typeface="Times New Roman" panose="02020603050405020304" pitchFamily="18" charset="0"/>
              </a:rPr>
              <a:t>. </a:t>
            </a:r>
            <a:r>
              <a:rPr lang="es-MX" sz="3600" dirty="0" err="1">
                <a:solidFill>
                  <a:schemeClr val="accent5">
                    <a:lumMod val="50000"/>
                  </a:schemeClr>
                </a:solidFill>
                <a:latin typeface="Times New Roman" panose="02020603050405020304" pitchFamily="18" charset="0"/>
                <a:ea typeface="Calibri" panose="020F0502020204030204" pitchFamily="34" charset="0"/>
                <a:cs typeface="Times New Roman" panose="02020603050405020304" pitchFamily="18" charset="0"/>
              </a:rPr>
              <a:t>Origin</a:t>
            </a:r>
            <a:r>
              <a:rPr lang="es-MX" sz="3600" dirty="0">
                <a:solidFill>
                  <a:schemeClr val="accent5">
                    <a:lumMod val="50000"/>
                  </a:schemeClr>
                </a:solidFill>
                <a:latin typeface="Times New Roman" panose="02020603050405020304" pitchFamily="18" charset="0"/>
                <a:ea typeface="Calibri" panose="020F0502020204030204" pitchFamily="34" charset="0"/>
                <a:cs typeface="Times New Roman" panose="02020603050405020304" pitchFamily="18" charset="0"/>
              </a:rPr>
              <a:t> Madagascar, </a:t>
            </a:r>
            <a:r>
              <a:rPr lang="es-MX" sz="3600" dirty="0" err="1">
                <a:solidFill>
                  <a:schemeClr val="accent5">
                    <a:lumMod val="50000"/>
                  </a:schemeClr>
                </a:solidFill>
                <a:latin typeface="Times New Roman" panose="02020603050405020304" pitchFamily="18" charset="0"/>
                <a:ea typeface="Calibri" panose="020F0502020204030204" pitchFamily="34" charset="0"/>
                <a:cs typeface="Times New Roman" panose="02020603050405020304" pitchFamily="18" charset="0"/>
              </a:rPr>
              <a:t>introduced</a:t>
            </a:r>
            <a:r>
              <a:rPr lang="es-MX" sz="3600" dirty="0">
                <a:solidFill>
                  <a:schemeClr val="accent5">
                    <a:lumMod val="50000"/>
                  </a:schemeClr>
                </a:solidFill>
                <a:latin typeface="Times New Roman" panose="02020603050405020304" pitchFamily="18" charset="0"/>
                <a:ea typeface="Calibri" panose="020F0502020204030204" pitchFamily="34" charset="0"/>
                <a:cs typeface="Times New Roman" panose="02020603050405020304" pitchFamily="18" charset="0"/>
              </a:rPr>
              <a:t> to </a:t>
            </a:r>
            <a:r>
              <a:rPr lang="es-MX" sz="3600" dirty="0" smtClean="0">
                <a:solidFill>
                  <a:schemeClr val="accent5">
                    <a:lumMod val="50000"/>
                  </a:schemeClr>
                </a:solidFill>
                <a:latin typeface="Times New Roman" panose="02020603050405020304" pitchFamily="18" charset="0"/>
                <a:ea typeface="Calibri" panose="020F0502020204030204" pitchFamily="34" charset="0"/>
                <a:cs typeface="Times New Roman" panose="02020603050405020304" pitchFamily="18" charset="0"/>
              </a:rPr>
              <a:t>Paris 1927</a:t>
            </a:r>
            <a:r>
              <a:rPr lang="es-MX" dirty="0">
                <a:latin typeface="Calibri" panose="020F0502020204030204" pitchFamily="34" charset="0"/>
                <a:ea typeface="Calibri" panose="020F0502020204030204" pitchFamily="34" charset="0"/>
                <a:cs typeface="Times New Roman" panose="02020603050405020304" pitchFamily="18" charset="0"/>
              </a:rPr>
              <a:t/>
            </a:r>
            <a:br>
              <a:rPr lang="es-MX" dirty="0">
                <a:latin typeface="Calibri" panose="020F0502020204030204" pitchFamily="34" charset="0"/>
                <a:ea typeface="Calibri" panose="020F0502020204030204" pitchFamily="34" charset="0"/>
                <a:cs typeface="Times New Roman" panose="02020603050405020304" pitchFamily="18" charset="0"/>
              </a:rPr>
            </a:br>
            <a:endParaRPr lang="es-MX" dirty="0"/>
          </a:p>
        </p:txBody>
      </p:sp>
      <p:pic>
        <p:nvPicPr>
          <p:cNvPr id="4" name="Marcador de contenido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00566" y="1944230"/>
            <a:ext cx="6606519" cy="4227969"/>
          </a:xfrm>
          <a:prstGeom prst="rect">
            <a:avLst/>
          </a:prstGeom>
          <a:noFill/>
          <a:ln>
            <a:noFill/>
          </a:ln>
        </p:spPr>
      </p:pic>
    </p:spTree>
    <p:extLst>
      <p:ext uri="{BB962C8B-B14F-4D97-AF65-F5344CB8AC3E}">
        <p14:creationId xmlns:p14="http://schemas.microsoft.com/office/powerpoint/2010/main" val="241605515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Marcador de contenido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76866" y="915337"/>
            <a:ext cx="7152487" cy="4920198"/>
          </a:xfrm>
          <a:prstGeom prst="rect">
            <a:avLst/>
          </a:prstGeom>
          <a:noFill/>
          <a:ln w="28575">
            <a:solidFill>
              <a:schemeClr val="accent5">
                <a:lumMod val="50000"/>
              </a:schemeClr>
            </a:solidFill>
          </a:ln>
        </p:spPr>
      </p:pic>
    </p:spTree>
    <p:extLst>
      <p:ext uri="{BB962C8B-B14F-4D97-AF65-F5344CB8AC3E}">
        <p14:creationId xmlns:p14="http://schemas.microsoft.com/office/powerpoint/2010/main" val="381471291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76867" y="501680"/>
            <a:ext cx="6798734" cy="750177"/>
          </a:xfrm>
        </p:spPr>
        <p:txBody>
          <a:bodyPr>
            <a:normAutofit/>
          </a:bodyPr>
          <a:lstStyle/>
          <a:p>
            <a:r>
              <a:rPr lang="es-MX" sz="2800" b="1" dirty="0" smtClean="0">
                <a:solidFill>
                  <a:schemeClr val="accent5">
                    <a:lumMod val="50000"/>
                  </a:schemeClr>
                </a:solidFill>
                <a:cs typeface="Arial" panose="020B0604020202020204" pitchFamily="34" charset="0"/>
              </a:rPr>
              <a:t>PREGUNTAS DE REPASO</a:t>
            </a:r>
            <a:endParaRPr lang="es-MX" sz="2800" b="1" dirty="0">
              <a:solidFill>
                <a:schemeClr val="accent5">
                  <a:lumMod val="50000"/>
                </a:schemeClr>
              </a:solidFill>
              <a:cs typeface="Arial" panose="020B0604020202020204" pitchFamily="34" charset="0"/>
            </a:endParaRPr>
          </a:p>
        </p:txBody>
      </p:sp>
      <p:sp>
        <p:nvSpPr>
          <p:cNvPr id="3" name="Marcador de contenido 2"/>
          <p:cNvSpPr>
            <a:spLocks noGrp="1"/>
          </p:cNvSpPr>
          <p:nvPr>
            <p:ph idx="1"/>
          </p:nvPr>
        </p:nvSpPr>
        <p:spPr>
          <a:xfrm>
            <a:off x="643275" y="1147948"/>
            <a:ext cx="7865918" cy="5050972"/>
          </a:xfrm>
        </p:spPr>
        <p:txBody>
          <a:bodyPr>
            <a:noAutofit/>
          </a:bodyPr>
          <a:lstStyle/>
          <a:p>
            <a:pPr marL="457200" indent="-457200">
              <a:buAutoNum type="arabicPeriod"/>
            </a:pPr>
            <a:r>
              <a:rPr lang="es-MX" sz="1800" b="1" dirty="0" smtClean="0">
                <a:solidFill>
                  <a:schemeClr val="accent4">
                    <a:lumMod val="50000"/>
                  </a:schemeClr>
                </a:solidFill>
              </a:rPr>
              <a:t>En que periodo de la humanidad se inicia la agricultura y bajo que circunstancias</a:t>
            </a:r>
          </a:p>
          <a:p>
            <a:pPr marL="457200" indent="-457200">
              <a:buAutoNum type="arabicPeriod"/>
            </a:pPr>
            <a:r>
              <a:rPr lang="es-MX" sz="1800" b="1" dirty="0" smtClean="0">
                <a:solidFill>
                  <a:schemeClr val="accent4">
                    <a:lumMod val="50000"/>
                  </a:schemeClr>
                </a:solidFill>
              </a:rPr>
              <a:t>Que es un centro de origen y quien fue el precursor de este trabajo</a:t>
            </a:r>
          </a:p>
          <a:p>
            <a:pPr marL="457200" indent="-457200">
              <a:buAutoNum type="arabicPeriod"/>
            </a:pPr>
            <a:r>
              <a:rPr lang="es-MX" sz="1800" b="1" dirty="0" smtClean="0">
                <a:solidFill>
                  <a:schemeClr val="accent4">
                    <a:lumMod val="50000"/>
                  </a:schemeClr>
                </a:solidFill>
              </a:rPr>
              <a:t>Que es un </a:t>
            </a:r>
            <a:r>
              <a:rPr lang="es-MX" sz="1800" b="1" dirty="0" smtClean="0">
                <a:solidFill>
                  <a:schemeClr val="accent4">
                    <a:lumMod val="50000"/>
                  </a:schemeClr>
                </a:solidFill>
              </a:rPr>
              <a:t>Centro </a:t>
            </a:r>
            <a:r>
              <a:rPr lang="es-MX" sz="1800" b="1" dirty="0" smtClean="0">
                <a:solidFill>
                  <a:schemeClr val="accent4">
                    <a:lumMod val="50000"/>
                  </a:schemeClr>
                </a:solidFill>
              </a:rPr>
              <a:t>de domesticación y que relación tiene con los centro de origen</a:t>
            </a:r>
          </a:p>
          <a:p>
            <a:pPr marL="457200" indent="-457200">
              <a:buFont typeface="+mj-lt"/>
              <a:buAutoNum type="arabicPeriod"/>
            </a:pPr>
            <a:r>
              <a:rPr lang="es-MX" sz="1800" b="1" dirty="0" smtClean="0">
                <a:solidFill>
                  <a:schemeClr val="accent4">
                    <a:lumMod val="50000"/>
                  </a:schemeClr>
                </a:solidFill>
              </a:rPr>
              <a:t>Que tiempo puede tardar el proceso de domesticación de una especie</a:t>
            </a:r>
          </a:p>
          <a:p>
            <a:pPr marL="457200" indent="-457200">
              <a:buFont typeface="+mj-lt"/>
              <a:buAutoNum type="arabicPeriod"/>
            </a:pPr>
            <a:r>
              <a:rPr lang="es-MX" sz="1800" b="1" dirty="0" smtClean="0">
                <a:solidFill>
                  <a:schemeClr val="accent4">
                    <a:lumMod val="50000"/>
                  </a:schemeClr>
                </a:solidFill>
              </a:rPr>
              <a:t> </a:t>
            </a:r>
            <a:r>
              <a:rPr lang="es-MX" sz="1800" b="1" dirty="0">
                <a:solidFill>
                  <a:schemeClr val="accent4">
                    <a:lumMod val="50000"/>
                  </a:schemeClr>
                </a:solidFill>
              </a:rPr>
              <a:t>Que es el síndrome de </a:t>
            </a:r>
            <a:r>
              <a:rPr lang="es-MX" sz="1800" b="1" dirty="0" smtClean="0">
                <a:solidFill>
                  <a:schemeClr val="accent4">
                    <a:lumMod val="50000"/>
                  </a:schemeClr>
                </a:solidFill>
              </a:rPr>
              <a:t>domesticación</a:t>
            </a:r>
          </a:p>
          <a:p>
            <a:pPr marL="457200" indent="-457200">
              <a:buFont typeface="+mj-lt"/>
              <a:buAutoNum type="arabicPeriod"/>
            </a:pPr>
            <a:r>
              <a:rPr lang="es-MX" sz="1800" b="1" dirty="0" smtClean="0">
                <a:solidFill>
                  <a:schemeClr val="accent4">
                    <a:lumMod val="50000"/>
                  </a:schemeClr>
                </a:solidFill>
              </a:rPr>
              <a:t>Mencione tres </a:t>
            </a:r>
            <a:r>
              <a:rPr lang="es-MX" sz="1800" b="1" dirty="0" smtClean="0">
                <a:solidFill>
                  <a:schemeClr val="accent4">
                    <a:lumMod val="50000"/>
                  </a:schemeClr>
                </a:solidFill>
              </a:rPr>
              <a:t>características </a:t>
            </a:r>
            <a:r>
              <a:rPr lang="es-MX" sz="1800" b="1" dirty="0" smtClean="0">
                <a:solidFill>
                  <a:schemeClr val="accent4">
                    <a:lumMod val="50000"/>
                  </a:schemeClr>
                </a:solidFill>
              </a:rPr>
              <a:t>relevantes en la domesticación de las plantas</a:t>
            </a:r>
          </a:p>
          <a:p>
            <a:pPr marL="457200" indent="-457200">
              <a:buFont typeface="+mj-lt"/>
              <a:buAutoNum type="arabicPeriod"/>
            </a:pPr>
            <a:r>
              <a:rPr lang="es-MX" sz="1800" b="1" dirty="0" smtClean="0">
                <a:solidFill>
                  <a:schemeClr val="accent4">
                    <a:lumMod val="50000"/>
                  </a:schemeClr>
                </a:solidFill>
              </a:rPr>
              <a:t>Cuando </a:t>
            </a:r>
            <a:r>
              <a:rPr lang="es-MX" sz="1800" b="1" dirty="0">
                <a:solidFill>
                  <a:schemeClr val="accent4">
                    <a:lumMod val="50000"/>
                  </a:schemeClr>
                </a:solidFill>
              </a:rPr>
              <a:t>se inicia la domesticación de la mayoría de especies </a:t>
            </a:r>
            <a:r>
              <a:rPr lang="es-MX" sz="1800" b="1" dirty="0" smtClean="0">
                <a:solidFill>
                  <a:schemeClr val="accent4">
                    <a:lumMod val="50000"/>
                  </a:schemeClr>
                </a:solidFill>
              </a:rPr>
              <a:t>ornamentales</a:t>
            </a:r>
          </a:p>
          <a:p>
            <a:pPr marL="457200" indent="-457200">
              <a:buFont typeface="+mj-lt"/>
              <a:buAutoNum type="arabicPeriod"/>
            </a:pPr>
            <a:r>
              <a:rPr lang="es-MX" sz="1800" b="1" dirty="0" smtClean="0">
                <a:solidFill>
                  <a:schemeClr val="accent4">
                    <a:lumMod val="50000"/>
                  </a:schemeClr>
                </a:solidFill>
              </a:rPr>
              <a:t>Porque muchas de las especies de ornamentales conservan aun compuestos </a:t>
            </a:r>
            <a:r>
              <a:rPr lang="es-MX" sz="1800" b="1" dirty="0" smtClean="0">
                <a:solidFill>
                  <a:schemeClr val="accent4">
                    <a:lumMod val="50000"/>
                  </a:schemeClr>
                </a:solidFill>
              </a:rPr>
              <a:t>tóxicos</a:t>
            </a:r>
            <a:endParaRPr lang="es-MX" sz="1800" b="1" dirty="0" smtClean="0">
              <a:solidFill>
                <a:schemeClr val="accent4">
                  <a:lumMod val="50000"/>
                </a:schemeClr>
              </a:solidFill>
            </a:endParaRPr>
          </a:p>
          <a:p>
            <a:pPr marL="457200" indent="-457200">
              <a:buFont typeface="+mj-lt"/>
              <a:buAutoNum type="arabicPeriod"/>
            </a:pPr>
            <a:r>
              <a:rPr lang="es-MX" sz="1800" b="1" dirty="0" smtClean="0">
                <a:solidFill>
                  <a:schemeClr val="accent4">
                    <a:lumMod val="50000"/>
                  </a:schemeClr>
                </a:solidFill>
              </a:rPr>
              <a:t>Mencione </a:t>
            </a:r>
            <a:r>
              <a:rPr lang="es-MX" sz="1800" b="1" dirty="0">
                <a:solidFill>
                  <a:schemeClr val="accent4">
                    <a:lumMod val="50000"/>
                  </a:schemeClr>
                </a:solidFill>
              </a:rPr>
              <a:t>algunos de los mecanismos de formación de nuevas especies</a:t>
            </a:r>
          </a:p>
          <a:p>
            <a:pPr marL="457200" indent="-457200">
              <a:buFont typeface="+mj-lt"/>
              <a:buAutoNum type="arabicPeriod"/>
            </a:pPr>
            <a:r>
              <a:rPr lang="es-MX" sz="1800" b="1" dirty="0" smtClean="0">
                <a:solidFill>
                  <a:schemeClr val="accent4">
                    <a:lumMod val="50000"/>
                  </a:schemeClr>
                </a:solidFill>
              </a:rPr>
              <a:t>Como </a:t>
            </a:r>
            <a:r>
              <a:rPr lang="es-MX" sz="1800" b="1" dirty="0">
                <a:solidFill>
                  <a:schemeClr val="accent4">
                    <a:lumMod val="50000"/>
                  </a:schemeClr>
                </a:solidFill>
              </a:rPr>
              <a:t>fue el origen de las begonias cultivadas</a:t>
            </a:r>
            <a:endParaRPr lang="es-MX" sz="1800" b="1" dirty="0" smtClean="0">
              <a:solidFill>
                <a:schemeClr val="accent4">
                  <a:lumMod val="50000"/>
                </a:schemeClr>
              </a:solidFill>
            </a:endParaRPr>
          </a:p>
        </p:txBody>
      </p:sp>
    </p:spTree>
    <p:extLst>
      <p:ext uri="{BB962C8B-B14F-4D97-AF65-F5344CB8AC3E}">
        <p14:creationId xmlns:p14="http://schemas.microsoft.com/office/powerpoint/2010/main" val="198475436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76866" y="915337"/>
            <a:ext cx="6798734" cy="477045"/>
          </a:xfrm>
        </p:spPr>
        <p:txBody>
          <a:bodyPr>
            <a:normAutofit fontScale="90000"/>
          </a:bodyPr>
          <a:lstStyle/>
          <a:p>
            <a:r>
              <a:rPr lang="es-MX" sz="2800" dirty="0" smtClean="0">
                <a:solidFill>
                  <a:schemeClr val="accent4">
                    <a:lumMod val="50000"/>
                  </a:schemeClr>
                </a:solidFill>
              </a:rPr>
              <a:t>BIBLIOGRAFIA</a:t>
            </a:r>
            <a:endParaRPr lang="es-MX" sz="2800" dirty="0">
              <a:solidFill>
                <a:schemeClr val="accent4">
                  <a:lumMod val="50000"/>
                </a:schemeClr>
              </a:solidFill>
            </a:endParaRPr>
          </a:p>
        </p:txBody>
      </p:sp>
      <p:sp>
        <p:nvSpPr>
          <p:cNvPr id="3" name="Marcador de contenido 2"/>
          <p:cNvSpPr>
            <a:spLocks noGrp="1"/>
          </p:cNvSpPr>
          <p:nvPr>
            <p:ph idx="1"/>
          </p:nvPr>
        </p:nvSpPr>
        <p:spPr>
          <a:xfrm>
            <a:off x="1176864" y="1536646"/>
            <a:ext cx="6798736" cy="4531645"/>
          </a:xfrm>
        </p:spPr>
        <p:txBody>
          <a:bodyPr>
            <a:normAutofit fontScale="77500" lnSpcReduction="20000"/>
          </a:bodyPr>
          <a:lstStyle/>
          <a:p>
            <a:pPr algn="just"/>
            <a:r>
              <a:rPr lang="es-MX" sz="1900" dirty="0" err="1" smtClean="0">
                <a:solidFill>
                  <a:schemeClr val="accent4">
                    <a:lumMod val="50000"/>
                  </a:schemeClr>
                </a:solidFill>
              </a:rPr>
              <a:t>Dias</a:t>
            </a:r>
            <a:r>
              <a:rPr lang="es-MX" sz="1900" dirty="0" smtClean="0">
                <a:solidFill>
                  <a:schemeClr val="accent4">
                    <a:lumMod val="50000"/>
                  </a:schemeClr>
                </a:solidFill>
              </a:rPr>
              <a:t> Guillen </a:t>
            </a:r>
            <a:r>
              <a:rPr lang="es-MX" sz="1900" dirty="0" err="1" smtClean="0">
                <a:solidFill>
                  <a:schemeClr val="accent4">
                    <a:lumMod val="50000"/>
                  </a:schemeClr>
                </a:solidFill>
              </a:rPr>
              <a:t>Feermin</a:t>
            </a:r>
            <a:r>
              <a:rPr lang="es-MX" sz="1900" dirty="0" smtClean="0">
                <a:solidFill>
                  <a:schemeClr val="accent4">
                    <a:lumMod val="50000"/>
                  </a:schemeClr>
                </a:solidFill>
              </a:rPr>
              <a:t>. El proceso de domesticación en las plantas.</a:t>
            </a:r>
          </a:p>
          <a:p>
            <a:pPr algn="just"/>
            <a:r>
              <a:rPr lang="es-MX" sz="1900" dirty="0">
                <a:solidFill>
                  <a:schemeClr val="accent4">
                    <a:lumMod val="50000"/>
                  </a:schemeClr>
                </a:solidFill>
                <a:hlinkClick r:id="rId2"/>
              </a:rPr>
              <a:t>http://</a:t>
            </a:r>
            <a:r>
              <a:rPr lang="es-MX" sz="1900" dirty="0" smtClean="0">
                <a:solidFill>
                  <a:schemeClr val="accent4">
                    <a:lumMod val="50000"/>
                  </a:schemeClr>
                </a:solidFill>
                <a:hlinkClick r:id="rId2"/>
              </a:rPr>
              <a:t>www.uam.mx/difusion/casadeltiempo/28_iv_feb_2010/casa_del_tiempo_eIV_num28_66_70.pdf</a:t>
            </a:r>
            <a:endParaRPr lang="es-MX" sz="1900" dirty="0" smtClean="0">
              <a:solidFill>
                <a:schemeClr val="accent4">
                  <a:lumMod val="50000"/>
                </a:schemeClr>
              </a:solidFill>
            </a:endParaRPr>
          </a:p>
          <a:p>
            <a:pPr algn="just"/>
            <a:r>
              <a:rPr lang="es-MX" sz="1900" dirty="0" err="1" smtClean="0">
                <a:solidFill>
                  <a:schemeClr val="accent4">
                    <a:lumMod val="50000"/>
                  </a:schemeClr>
                </a:solidFill>
              </a:rPr>
              <a:t>Krapovickas</a:t>
            </a:r>
            <a:r>
              <a:rPr lang="es-MX" sz="1900" dirty="0" smtClean="0">
                <a:solidFill>
                  <a:schemeClr val="accent4">
                    <a:lumMod val="50000"/>
                  </a:schemeClr>
                </a:solidFill>
              </a:rPr>
              <a:t>, </a:t>
            </a:r>
            <a:r>
              <a:rPr lang="es-MX" sz="1900" dirty="0">
                <a:solidFill>
                  <a:schemeClr val="accent4">
                    <a:lumMod val="50000"/>
                  </a:schemeClr>
                </a:solidFill>
              </a:rPr>
              <a:t>ANTONIO. 2010. LA </a:t>
            </a:r>
            <a:r>
              <a:rPr lang="es-MX" sz="1900" dirty="0" smtClean="0">
                <a:solidFill>
                  <a:schemeClr val="accent4">
                    <a:lumMod val="50000"/>
                  </a:schemeClr>
                </a:solidFill>
              </a:rPr>
              <a:t>Domesticación y el origen de la agricultura. </a:t>
            </a:r>
            <a:r>
              <a:rPr lang="es-MX" sz="1900" dirty="0" err="1" smtClean="0">
                <a:solidFill>
                  <a:schemeClr val="accent4">
                    <a:lumMod val="50000"/>
                  </a:schemeClr>
                </a:solidFill>
              </a:rPr>
              <a:t>Bonplandia</a:t>
            </a:r>
            <a:r>
              <a:rPr lang="es-MX" sz="1900" dirty="0" smtClean="0">
                <a:solidFill>
                  <a:schemeClr val="accent4">
                    <a:lumMod val="50000"/>
                  </a:schemeClr>
                </a:solidFill>
              </a:rPr>
              <a:t> </a:t>
            </a:r>
            <a:r>
              <a:rPr lang="es-MX" sz="1900" dirty="0">
                <a:solidFill>
                  <a:schemeClr val="accent4">
                    <a:lumMod val="50000"/>
                  </a:schemeClr>
                </a:solidFill>
              </a:rPr>
              <a:t>19(2): 193-199. </a:t>
            </a:r>
          </a:p>
          <a:p>
            <a:pPr algn="just"/>
            <a:r>
              <a:rPr lang="es-MX" sz="1900" dirty="0">
                <a:solidFill>
                  <a:schemeClr val="accent4">
                    <a:lumMod val="50000"/>
                  </a:schemeClr>
                </a:solidFill>
                <a:hlinkClick r:id="rId3"/>
              </a:rPr>
              <a:t>http://</a:t>
            </a:r>
            <a:r>
              <a:rPr lang="es-MX" sz="1900" dirty="0" smtClean="0">
                <a:solidFill>
                  <a:schemeClr val="accent4">
                    <a:lumMod val="50000"/>
                  </a:schemeClr>
                </a:solidFill>
                <a:hlinkClick r:id="rId3"/>
              </a:rPr>
              <a:t>ibone.unne.edu.ar/objetos/uploads/documentos/bonplandia/public/19_2/193_199.pdf</a:t>
            </a:r>
            <a:endParaRPr lang="es-MX" sz="1900" dirty="0" smtClean="0">
              <a:solidFill>
                <a:schemeClr val="accent4">
                  <a:lumMod val="50000"/>
                </a:schemeClr>
              </a:solidFill>
            </a:endParaRPr>
          </a:p>
          <a:p>
            <a:pPr algn="just"/>
            <a:r>
              <a:rPr lang="es-MX" sz="1900" dirty="0" smtClean="0">
                <a:solidFill>
                  <a:schemeClr val="accent4">
                    <a:lumMod val="50000"/>
                  </a:schemeClr>
                </a:solidFill>
              </a:rPr>
              <a:t>Hernández-</a:t>
            </a:r>
            <a:r>
              <a:rPr lang="es-MX" sz="1900" dirty="0" err="1" smtClean="0">
                <a:solidFill>
                  <a:schemeClr val="accent4">
                    <a:lumMod val="50000"/>
                  </a:schemeClr>
                </a:solidFill>
              </a:rPr>
              <a:t>XolocotzÌ</a:t>
            </a:r>
            <a:r>
              <a:rPr lang="es-MX" sz="1900" dirty="0" smtClean="0">
                <a:solidFill>
                  <a:schemeClr val="accent4">
                    <a:lumMod val="50000"/>
                  </a:schemeClr>
                </a:solidFill>
              </a:rPr>
              <a:t>, E. (1993), </a:t>
            </a:r>
            <a:r>
              <a:rPr lang="es-MX" sz="1900" b="1" dirty="0" err="1" smtClean="0">
                <a:solidFill>
                  <a:schemeClr val="accent4">
                    <a:lumMod val="50000"/>
                  </a:schemeClr>
                </a:solidFill>
              </a:rPr>
              <a:t>Aspects</a:t>
            </a:r>
            <a:r>
              <a:rPr lang="es-MX" sz="1900" b="1" dirty="0" smtClean="0">
                <a:solidFill>
                  <a:schemeClr val="accent4">
                    <a:lumMod val="50000"/>
                  </a:schemeClr>
                </a:solidFill>
              </a:rPr>
              <a:t> in </a:t>
            </a:r>
            <a:r>
              <a:rPr lang="es-MX" sz="1900" b="1" dirty="0" err="1" smtClean="0">
                <a:solidFill>
                  <a:schemeClr val="accent4">
                    <a:lumMod val="50000"/>
                  </a:schemeClr>
                </a:solidFill>
              </a:rPr>
              <a:t>plant</a:t>
            </a:r>
            <a:r>
              <a:rPr lang="es-MX" sz="1900" b="1" dirty="0" smtClean="0">
                <a:solidFill>
                  <a:schemeClr val="accent4">
                    <a:lumMod val="50000"/>
                  </a:schemeClr>
                </a:solidFill>
              </a:rPr>
              <a:t> </a:t>
            </a:r>
            <a:r>
              <a:rPr lang="es-MX" sz="1900" b="1" dirty="0" err="1" smtClean="0">
                <a:solidFill>
                  <a:schemeClr val="accent4">
                    <a:lumMod val="50000"/>
                  </a:schemeClr>
                </a:solidFill>
              </a:rPr>
              <a:t>domestication</a:t>
            </a:r>
            <a:r>
              <a:rPr lang="es-MX" sz="1900" b="1" dirty="0" smtClean="0">
                <a:solidFill>
                  <a:schemeClr val="accent4">
                    <a:lumMod val="50000"/>
                  </a:schemeClr>
                </a:solidFill>
              </a:rPr>
              <a:t> in </a:t>
            </a:r>
            <a:r>
              <a:rPr lang="es-MX" sz="1900" b="1" dirty="0" err="1" smtClean="0">
                <a:solidFill>
                  <a:schemeClr val="accent4">
                    <a:lumMod val="50000"/>
                  </a:schemeClr>
                </a:solidFill>
              </a:rPr>
              <a:t>Mexico</a:t>
            </a:r>
            <a:r>
              <a:rPr lang="es-MX" sz="1900" b="1" dirty="0" smtClean="0">
                <a:solidFill>
                  <a:schemeClr val="accent4">
                    <a:lumMod val="50000"/>
                  </a:schemeClr>
                </a:solidFill>
              </a:rPr>
              <a:t>: a personal </a:t>
            </a:r>
            <a:r>
              <a:rPr lang="es-MX" sz="1900" b="1" dirty="0" err="1" smtClean="0">
                <a:solidFill>
                  <a:schemeClr val="accent4">
                    <a:lumMod val="50000"/>
                  </a:schemeClr>
                </a:solidFill>
              </a:rPr>
              <a:t>view</a:t>
            </a:r>
            <a:r>
              <a:rPr lang="es-MX" sz="1900" b="1" dirty="0" smtClean="0">
                <a:solidFill>
                  <a:schemeClr val="accent4">
                    <a:lumMod val="50000"/>
                  </a:schemeClr>
                </a:solidFill>
              </a:rPr>
              <a:t>,</a:t>
            </a:r>
            <a:r>
              <a:rPr lang="es-MX" sz="1900" dirty="0" smtClean="0">
                <a:solidFill>
                  <a:schemeClr val="accent4">
                    <a:lumMod val="50000"/>
                  </a:schemeClr>
                </a:solidFill>
              </a:rPr>
              <a:t> en: </a:t>
            </a:r>
            <a:r>
              <a:rPr lang="es-MX" sz="1900" dirty="0" err="1" smtClean="0">
                <a:solidFill>
                  <a:schemeClr val="accent4">
                    <a:lumMod val="50000"/>
                  </a:schemeClr>
                </a:solidFill>
              </a:rPr>
              <a:t>Ramamoorthy</a:t>
            </a:r>
            <a:r>
              <a:rPr lang="es-MX" sz="1900" dirty="0" smtClean="0">
                <a:solidFill>
                  <a:schemeClr val="accent4">
                    <a:lumMod val="50000"/>
                  </a:schemeClr>
                </a:solidFill>
              </a:rPr>
              <a:t>, T.P., R. </a:t>
            </a:r>
            <a:r>
              <a:rPr lang="es-MX" sz="1900" dirty="0" err="1" smtClean="0">
                <a:solidFill>
                  <a:schemeClr val="accent4">
                    <a:lumMod val="50000"/>
                  </a:schemeClr>
                </a:solidFill>
              </a:rPr>
              <a:t>Bye</a:t>
            </a:r>
            <a:r>
              <a:rPr lang="es-MX" sz="1900" dirty="0" smtClean="0">
                <a:solidFill>
                  <a:schemeClr val="accent4">
                    <a:lumMod val="50000"/>
                  </a:schemeClr>
                </a:solidFill>
              </a:rPr>
              <a:t>, A. Lot y Fa, J. (eds.), </a:t>
            </a:r>
            <a:r>
              <a:rPr lang="es-MX" sz="1900" dirty="0" err="1" smtClean="0">
                <a:solidFill>
                  <a:schemeClr val="accent4">
                    <a:lumMod val="50000"/>
                  </a:schemeClr>
                </a:solidFill>
              </a:rPr>
              <a:t>Biological</a:t>
            </a:r>
            <a:r>
              <a:rPr lang="es-MX" sz="1900" dirty="0" smtClean="0">
                <a:solidFill>
                  <a:schemeClr val="accent4">
                    <a:lumMod val="50000"/>
                  </a:schemeClr>
                </a:solidFill>
              </a:rPr>
              <a:t> </a:t>
            </a:r>
            <a:r>
              <a:rPr lang="es-MX" sz="1900" dirty="0" err="1" smtClean="0">
                <a:solidFill>
                  <a:schemeClr val="accent4">
                    <a:lumMod val="50000"/>
                  </a:schemeClr>
                </a:solidFill>
              </a:rPr>
              <a:t>Diversity</a:t>
            </a:r>
            <a:r>
              <a:rPr lang="es-MX" sz="1900" dirty="0" smtClean="0">
                <a:solidFill>
                  <a:schemeClr val="accent4">
                    <a:lumMod val="50000"/>
                  </a:schemeClr>
                </a:solidFill>
              </a:rPr>
              <a:t> of </a:t>
            </a:r>
            <a:r>
              <a:rPr lang="es-MX" sz="1900" dirty="0" err="1" smtClean="0">
                <a:solidFill>
                  <a:schemeClr val="accent4">
                    <a:lumMod val="50000"/>
                  </a:schemeClr>
                </a:solidFill>
              </a:rPr>
              <a:t>Mexico</a:t>
            </a:r>
            <a:endParaRPr lang="es-MX" sz="1900" dirty="0" smtClean="0">
              <a:solidFill>
                <a:schemeClr val="accent4">
                  <a:lumMod val="50000"/>
                </a:schemeClr>
              </a:solidFill>
            </a:endParaRPr>
          </a:p>
          <a:p>
            <a:pPr algn="just"/>
            <a:r>
              <a:rPr lang="es-MX" sz="1900" dirty="0" err="1">
                <a:solidFill>
                  <a:schemeClr val="accent4">
                    <a:lumMod val="50000"/>
                  </a:schemeClr>
                </a:solidFill>
              </a:rPr>
              <a:t>Sarukhán</a:t>
            </a:r>
            <a:r>
              <a:rPr lang="es-MX" sz="1900" dirty="0">
                <a:solidFill>
                  <a:schemeClr val="accent4">
                    <a:lumMod val="50000"/>
                  </a:schemeClr>
                </a:solidFill>
              </a:rPr>
              <a:t>  José. 2003.  </a:t>
            </a:r>
            <a:r>
              <a:rPr lang="es-MX" sz="1900" b="1" dirty="0" smtClean="0">
                <a:solidFill>
                  <a:schemeClr val="accent4">
                    <a:lumMod val="50000"/>
                  </a:schemeClr>
                </a:solidFill>
              </a:rPr>
              <a:t>La </a:t>
            </a:r>
            <a:r>
              <a:rPr lang="es-MX" sz="1900" b="1" dirty="0">
                <a:solidFill>
                  <a:schemeClr val="accent4">
                    <a:lumMod val="50000"/>
                  </a:schemeClr>
                </a:solidFill>
              </a:rPr>
              <a:t>diversidad biológica: nuestro patrimonio. </a:t>
            </a:r>
            <a:r>
              <a:rPr lang="es-MX" sz="1900" dirty="0">
                <a:solidFill>
                  <a:schemeClr val="accent4">
                    <a:lumMod val="50000"/>
                  </a:schemeClr>
                </a:solidFill>
              </a:rPr>
              <a:t>Primera Reunión Latinoamericana y del Caribe sobre Biodiversidad, Recursos Naturales y Globalización.  Secretaría de Ecología Gobierno del Estado de México, Toluca , México. 28 de Octubre, 2003</a:t>
            </a:r>
          </a:p>
          <a:p>
            <a:pPr algn="just"/>
            <a:r>
              <a:rPr lang="es-MX" sz="2000" dirty="0" smtClean="0">
                <a:solidFill>
                  <a:schemeClr val="accent4">
                    <a:lumMod val="50000"/>
                  </a:schemeClr>
                </a:solidFill>
              </a:rPr>
              <a:t>Wolfgang </a:t>
            </a:r>
            <a:r>
              <a:rPr lang="es-MX" sz="2000" dirty="0" err="1">
                <a:solidFill>
                  <a:schemeClr val="accent4">
                    <a:lumMod val="50000"/>
                  </a:schemeClr>
                </a:solidFill>
              </a:rPr>
              <a:t>Horn</a:t>
            </a:r>
            <a:r>
              <a:rPr lang="es-MX" sz="2000" dirty="0">
                <a:solidFill>
                  <a:schemeClr val="accent4">
                    <a:lumMod val="50000"/>
                  </a:schemeClr>
                </a:solidFill>
              </a:rPr>
              <a:t> and TU </a:t>
            </a:r>
            <a:r>
              <a:rPr lang="es-MX" sz="2000" dirty="0" err="1">
                <a:solidFill>
                  <a:schemeClr val="accent4">
                    <a:lumMod val="50000"/>
                  </a:schemeClr>
                </a:solidFill>
              </a:rPr>
              <a:t>München</a:t>
            </a:r>
            <a:r>
              <a:rPr lang="es-MX" sz="2000" dirty="0">
                <a:solidFill>
                  <a:schemeClr val="accent4">
                    <a:lumMod val="50000"/>
                  </a:schemeClr>
                </a:solidFill>
              </a:rPr>
              <a:t> </a:t>
            </a:r>
            <a:r>
              <a:rPr lang="es-MX" sz="2000" dirty="0" smtClean="0">
                <a:solidFill>
                  <a:schemeClr val="accent4">
                    <a:lumMod val="50000"/>
                  </a:schemeClr>
                </a:solidFill>
              </a:rPr>
              <a:t>2010. </a:t>
            </a:r>
            <a:r>
              <a:rPr lang="es-MX" sz="2000" b="1" dirty="0" err="1" smtClean="0">
                <a:solidFill>
                  <a:schemeClr val="accent4">
                    <a:lumMod val="50000"/>
                  </a:schemeClr>
                </a:solidFill>
              </a:rPr>
              <a:t>The</a:t>
            </a:r>
            <a:r>
              <a:rPr lang="es-MX" sz="2000" b="1" dirty="0" smtClean="0">
                <a:solidFill>
                  <a:schemeClr val="accent4">
                    <a:lumMod val="50000"/>
                  </a:schemeClr>
                </a:solidFill>
              </a:rPr>
              <a:t> </a:t>
            </a:r>
            <a:r>
              <a:rPr lang="es-MX" sz="2000" b="1" dirty="0" err="1">
                <a:solidFill>
                  <a:schemeClr val="accent4">
                    <a:lumMod val="50000"/>
                  </a:schemeClr>
                </a:solidFill>
              </a:rPr>
              <a:t>Patterns</a:t>
            </a:r>
            <a:r>
              <a:rPr lang="es-MX" sz="2000" b="1" dirty="0">
                <a:solidFill>
                  <a:schemeClr val="accent4">
                    <a:lumMod val="50000"/>
                  </a:schemeClr>
                </a:solidFill>
              </a:rPr>
              <a:t> of </a:t>
            </a:r>
            <a:r>
              <a:rPr lang="es-MX" sz="2000" b="1" dirty="0" err="1">
                <a:solidFill>
                  <a:schemeClr val="accent4">
                    <a:lumMod val="50000"/>
                  </a:schemeClr>
                </a:solidFill>
              </a:rPr>
              <a:t>Evolution</a:t>
            </a:r>
            <a:r>
              <a:rPr lang="es-MX" sz="2000" b="1" dirty="0">
                <a:solidFill>
                  <a:schemeClr val="accent4">
                    <a:lumMod val="50000"/>
                  </a:schemeClr>
                </a:solidFill>
              </a:rPr>
              <a:t> and Ornamental </a:t>
            </a:r>
            <a:r>
              <a:rPr lang="es-MX" sz="2000" b="1" dirty="0" err="1">
                <a:solidFill>
                  <a:schemeClr val="accent4">
                    <a:lumMod val="50000"/>
                  </a:schemeClr>
                </a:solidFill>
              </a:rPr>
              <a:t>Plant</a:t>
            </a:r>
            <a:r>
              <a:rPr lang="es-MX" sz="2000" b="1" dirty="0">
                <a:solidFill>
                  <a:schemeClr val="accent4">
                    <a:lumMod val="50000"/>
                  </a:schemeClr>
                </a:solidFill>
              </a:rPr>
              <a:t> </a:t>
            </a:r>
            <a:r>
              <a:rPr lang="es-MX" sz="2000" b="1" dirty="0" err="1" smtClean="0">
                <a:solidFill>
                  <a:schemeClr val="accent4">
                    <a:lumMod val="50000"/>
                  </a:schemeClr>
                </a:solidFill>
              </a:rPr>
              <a:t>Breeding</a:t>
            </a:r>
            <a:r>
              <a:rPr lang="es-MX" sz="2000" b="1" dirty="0" smtClean="0">
                <a:solidFill>
                  <a:schemeClr val="accent4">
                    <a:lumMod val="50000"/>
                  </a:schemeClr>
                </a:solidFill>
              </a:rPr>
              <a:t>. A</a:t>
            </a:r>
            <a:r>
              <a:rPr lang="es-MX" sz="2000" dirty="0" smtClean="0">
                <a:solidFill>
                  <a:schemeClr val="accent4">
                    <a:lumMod val="50000"/>
                  </a:schemeClr>
                </a:solidFill>
              </a:rPr>
              <a:t>cta </a:t>
            </a:r>
            <a:r>
              <a:rPr lang="es-MX" sz="2000" dirty="0" err="1">
                <a:solidFill>
                  <a:schemeClr val="accent4">
                    <a:lumMod val="50000"/>
                  </a:schemeClr>
                </a:solidFill>
              </a:rPr>
              <a:t>H</a:t>
            </a:r>
            <a:r>
              <a:rPr lang="es-MX" sz="2000" dirty="0" err="1" smtClean="0">
                <a:solidFill>
                  <a:schemeClr val="accent4">
                    <a:lumMod val="50000"/>
                  </a:schemeClr>
                </a:solidFill>
              </a:rPr>
              <a:t>orticulturae</a:t>
            </a:r>
            <a:r>
              <a:rPr lang="es-MX" sz="2000" dirty="0" smtClean="0">
                <a:solidFill>
                  <a:schemeClr val="accent4">
                    <a:lumMod val="50000"/>
                  </a:schemeClr>
                </a:solidFill>
              </a:rPr>
              <a:t>.</a:t>
            </a:r>
          </a:p>
          <a:p>
            <a:pPr marL="0" indent="0">
              <a:buNone/>
            </a:pPr>
            <a:r>
              <a:rPr lang="es-MX" sz="2000" dirty="0" smtClean="0">
                <a:solidFill>
                  <a:srgbClr val="0070C0"/>
                </a:solidFill>
                <a:hlinkClick r:id="rId4"/>
              </a:rPr>
              <a:t>http://wwwlib.teiep.gr/images/stories/acta/Acta%20651/651_1.pdf</a:t>
            </a:r>
            <a:endParaRPr lang="es-MX" sz="2000" dirty="0" smtClean="0">
              <a:solidFill>
                <a:srgbClr val="0070C0"/>
              </a:solidFill>
            </a:endParaRPr>
          </a:p>
          <a:p>
            <a:pPr marL="0" indent="0">
              <a:buNone/>
            </a:pPr>
            <a:r>
              <a:rPr lang="es-MX" sz="2000" dirty="0" smtClean="0">
                <a:solidFill>
                  <a:schemeClr val="accent4">
                    <a:lumMod val="50000"/>
                  </a:schemeClr>
                </a:solidFill>
              </a:rPr>
              <a:t>      Consultado 18/09/2015</a:t>
            </a:r>
            <a:endParaRPr lang="es-MX" sz="2000" dirty="0" smtClean="0">
              <a:solidFill>
                <a:schemeClr val="accent4">
                  <a:lumMod val="50000"/>
                </a:schemeClr>
              </a:solidFill>
            </a:endParaRPr>
          </a:p>
          <a:p>
            <a:endParaRPr lang="es-MX" sz="2000" dirty="0">
              <a:solidFill>
                <a:schemeClr val="accent4">
                  <a:lumMod val="50000"/>
                </a:schemeClr>
              </a:solidFill>
            </a:endParaRPr>
          </a:p>
          <a:p>
            <a:endParaRPr lang="es-MX" sz="1900" dirty="0" smtClean="0"/>
          </a:p>
          <a:p>
            <a:endParaRPr lang="es-MX" dirty="0" smtClean="0"/>
          </a:p>
          <a:p>
            <a:endParaRPr lang="es-MX" dirty="0" smtClean="0"/>
          </a:p>
          <a:p>
            <a:endParaRPr lang="es-MX" dirty="0"/>
          </a:p>
        </p:txBody>
      </p:sp>
    </p:spTree>
    <p:extLst>
      <p:ext uri="{BB962C8B-B14F-4D97-AF65-F5344CB8AC3E}">
        <p14:creationId xmlns:p14="http://schemas.microsoft.com/office/powerpoint/2010/main" val="8266065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200" dirty="0">
                <a:solidFill>
                  <a:schemeClr val="accent5">
                    <a:lumMod val="50000"/>
                  </a:schemeClr>
                </a:solidFill>
              </a:rPr>
              <a:t>PROPÓSITO DE LA UNIDAD DE APRENDIZAJE</a:t>
            </a:r>
          </a:p>
        </p:txBody>
      </p:sp>
      <p:sp>
        <p:nvSpPr>
          <p:cNvPr id="3" name="Marcador de contenido 2"/>
          <p:cNvSpPr>
            <a:spLocks noGrp="1"/>
          </p:cNvSpPr>
          <p:nvPr>
            <p:ph idx="1"/>
          </p:nvPr>
        </p:nvSpPr>
        <p:spPr/>
        <p:txBody>
          <a:bodyPr>
            <a:normAutofit fontScale="92500" lnSpcReduction="20000"/>
          </a:bodyPr>
          <a:lstStyle/>
          <a:p>
            <a:r>
              <a:rPr lang="es-MX" dirty="0" smtClean="0">
                <a:solidFill>
                  <a:schemeClr val="accent5">
                    <a:lumMod val="50000"/>
                  </a:schemeClr>
                </a:solidFill>
              </a:rPr>
              <a:t>Proveer </a:t>
            </a:r>
            <a:r>
              <a:rPr lang="es-MX" dirty="0">
                <a:solidFill>
                  <a:schemeClr val="accent5">
                    <a:lumMod val="50000"/>
                  </a:schemeClr>
                </a:solidFill>
              </a:rPr>
              <a:t>de la información actual sobre la biodiversidad en el proceso de domesticación, aprovechamiento y conservación de la riqueza de especies con potencial ornamental de México</a:t>
            </a:r>
          </a:p>
          <a:p>
            <a:r>
              <a:rPr lang="es-MX" dirty="0" smtClean="0">
                <a:solidFill>
                  <a:schemeClr val="accent5">
                    <a:lumMod val="50000"/>
                  </a:schemeClr>
                </a:solidFill>
              </a:rPr>
              <a:t>Analizar </a:t>
            </a:r>
            <a:r>
              <a:rPr lang="es-MX" dirty="0">
                <a:solidFill>
                  <a:schemeClr val="accent5">
                    <a:lumMod val="50000"/>
                  </a:schemeClr>
                </a:solidFill>
              </a:rPr>
              <a:t>y discutir las estrategias de aprovechamiento y conservación de especies silvestres</a:t>
            </a:r>
          </a:p>
          <a:p>
            <a:r>
              <a:rPr lang="es-MX" dirty="0" smtClean="0">
                <a:solidFill>
                  <a:schemeClr val="accent5">
                    <a:lumMod val="50000"/>
                  </a:schemeClr>
                </a:solidFill>
              </a:rPr>
              <a:t>Proponer </a:t>
            </a:r>
            <a:r>
              <a:rPr lang="es-MX" dirty="0">
                <a:solidFill>
                  <a:schemeClr val="accent5">
                    <a:lumMod val="50000"/>
                  </a:schemeClr>
                </a:solidFill>
              </a:rPr>
              <a:t>acciones para la conservación y uso de especies silvestres con potencial ornamental en un marco de sustentabilidad y legalidad, como opciones productivas para el  productor </a:t>
            </a:r>
          </a:p>
          <a:p>
            <a:endParaRPr lang="es-MX" dirty="0"/>
          </a:p>
        </p:txBody>
      </p:sp>
    </p:spTree>
    <p:extLst>
      <p:ext uri="{BB962C8B-B14F-4D97-AF65-F5344CB8AC3E}">
        <p14:creationId xmlns:p14="http://schemas.microsoft.com/office/powerpoint/2010/main" val="2254299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endParaRPr lang="es-MX" dirty="0"/>
          </a:p>
        </p:txBody>
      </p:sp>
      <p:sp>
        <p:nvSpPr>
          <p:cNvPr id="4" name="Rectángulo 3"/>
          <p:cNvSpPr/>
          <p:nvPr/>
        </p:nvSpPr>
        <p:spPr>
          <a:xfrm rot="20107882">
            <a:off x="2207515" y="2865412"/>
            <a:ext cx="4737436" cy="1107996"/>
          </a:xfrm>
          <a:prstGeom prst="rect">
            <a:avLst/>
          </a:prstGeom>
          <a:noFill/>
        </p:spPr>
        <p:txBody>
          <a:bodyPr wrap="square" lIns="91440" tIns="45720" rIns="91440" bIns="45720">
            <a:spAutoFit/>
          </a:bodyPr>
          <a:lstStyle/>
          <a:p>
            <a:pPr algn="ctr"/>
            <a:r>
              <a:rPr lang="es-ES" sz="66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Gracias!!</a:t>
            </a:r>
            <a:endParaRPr lang="es-ES" sz="66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16683789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76867" y="655564"/>
            <a:ext cx="6798734" cy="664081"/>
          </a:xfrm>
        </p:spPr>
        <p:txBody>
          <a:bodyPr>
            <a:normAutofit/>
          </a:bodyPr>
          <a:lstStyle/>
          <a:p>
            <a:r>
              <a:rPr lang="es-MX" sz="2800" b="1" dirty="0" smtClean="0">
                <a:solidFill>
                  <a:schemeClr val="accent4">
                    <a:lumMod val="50000"/>
                  </a:schemeClr>
                </a:solidFill>
              </a:rPr>
              <a:t>CONTENIDO</a:t>
            </a:r>
            <a:endParaRPr lang="es-MX" sz="2800" b="1" dirty="0">
              <a:solidFill>
                <a:schemeClr val="accent4">
                  <a:lumMod val="50000"/>
                </a:schemeClr>
              </a:solidFill>
            </a:endParaRPr>
          </a:p>
        </p:txBody>
      </p:sp>
      <p:graphicFrame>
        <p:nvGraphicFramePr>
          <p:cNvPr id="5" name="Tabla 4"/>
          <p:cNvGraphicFramePr>
            <a:graphicFrameLocks noGrp="1"/>
          </p:cNvGraphicFramePr>
          <p:nvPr>
            <p:extLst>
              <p:ext uri="{D42A27DB-BD31-4B8C-83A1-F6EECF244321}">
                <p14:modId xmlns:p14="http://schemas.microsoft.com/office/powerpoint/2010/main" val="830165137"/>
              </p:ext>
            </p:extLst>
          </p:nvPr>
        </p:nvGraphicFramePr>
        <p:xfrm>
          <a:off x="1402771" y="1786079"/>
          <a:ext cx="6380020" cy="3508947"/>
        </p:xfrm>
        <a:graphic>
          <a:graphicData uri="http://schemas.openxmlformats.org/drawingml/2006/table">
            <a:tbl>
              <a:tblPr firstRow="1" firstCol="1" bandRow="1"/>
              <a:tblGrid>
                <a:gridCol w="5020131"/>
                <a:gridCol w="1359889"/>
              </a:tblGrid>
              <a:tr h="0">
                <a:tc>
                  <a:txBody>
                    <a:bodyPr/>
                    <a:lstStyle/>
                    <a:p>
                      <a:pPr algn="ctr">
                        <a:lnSpc>
                          <a:spcPct val="107000"/>
                        </a:lnSpc>
                        <a:spcAft>
                          <a:spcPts val="0"/>
                        </a:spcAft>
                      </a:pPr>
                      <a:endParaRPr lang="es-MX" sz="1800" b="1" dirty="0" smtClean="0">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es-MX" sz="1800" b="1" dirty="0" smtClean="0">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rPr>
                        <a:t>TEMA</a:t>
                      </a:r>
                      <a:endParaRPr lang="es-MX" sz="1800" b="1" dirty="0">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800" b="1" dirty="0">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rPr>
                        <a:t>No. DIAPOSITIVA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s-MX" sz="1800" b="1">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rPr>
                        <a:t>DEFINICION DE DOMESTICACION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800" b="1" dirty="0">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rPr>
                        <a:t>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s-MX" sz="1800" b="1">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rPr>
                        <a:t>REFLEXIONES INICIALES SOBRE EL TEMA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800" b="1" dirty="0">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rPr>
                        <a:t>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s-MX" sz="1800" b="1" dirty="0">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rPr>
                        <a:t>ORIGEN DE LA AGRICULTURA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800" b="1" dirty="0">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rPr>
                        <a:t>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s-MX" sz="1800" b="1">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rPr>
                        <a:t>MECANISMOS GENETICOS DE DOMESTICACION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800" b="1" dirty="0">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rPr>
                        <a:t>13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s-MX" sz="1800" b="1">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rPr>
                        <a:t>SINDROME DE DOMESTICACION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800" b="1" dirty="0">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rPr>
                        <a:t>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s-MX" sz="1800" b="1">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rPr>
                        <a:t>CENTROS DE ORIGEN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800" b="1" dirty="0">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rPr>
                        <a:t>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s-MX" sz="1800" b="1">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rPr>
                        <a:t>CENTROS DE DOMESTICACION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800" b="1" dirty="0">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rPr>
                        <a:t>28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s-MX" sz="1800" b="1">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rPr>
                        <a:t>DOMESTICACION DE ESPECIES ORNAMENTALES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800" b="1" dirty="0">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rPr>
                        <a:t>31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s-MX" sz="1800" b="1">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rPr>
                        <a:t>PREGUNTAS DE REPASO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800" b="1" dirty="0">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rPr>
                        <a:t>38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s-MX" sz="1800" b="1">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rPr>
                        <a:t>BIBLIOGRAFIA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800" b="1" dirty="0">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rPr>
                        <a:t>39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7649107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76866" y="1227065"/>
            <a:ext cx="6798734" cy="788772"/>
          </a:xfrm>
        </p:spPr>
        <p:txBody>
          <a:bodyPr>
            <a:normAutofit/>
          </a:bodyPr>
          <a:lstStyle/>
          <a:p>
            <a:r>
              <a:rPr lang="es-MX" sz="2800" dirty="0" smtClean="0">
                <a:solidFill>
                  <a:schemeClr val="accent4">
                    <a:lumMod val="50000"/>
                  </a:schemeClr>
                </a:solidFill>
              </a:rPr>
              <a:t>DEFINICIÓN DE DOMESTICACIÓN</a:t>
            </a:r>
            <a:endParaRPr lang="es-MX" sz="2800" dirty="0">
              <a:solidFill>
                <a:schemeClr val="accent4">
                  <a:lumMod val="50000"/>
                </a:schemeClr>
              </a:solidFill>
            </a:endParaRPr>
          </a:p>
        </p:txBody>
      </p:sp>
      <p:sp>
        <p:nvSpPr>
          <p:cNvPr id="3" name="Marcador de contenido 2"/>
          <p:cNvSpPr>
            <a:spLocks noGrp="1"/>
          </p:cNvSpPr>
          <p:nvPr>
            <p:ph idx="1"/>
          </p:nvPr>
        </p:nvSpPr>
        <p:spPr>
          <a:xfrm>
            <a:off x="1028699" y="2304802"/>
            <a:ext cx="6946901" cy="3921275"/>
          </a:xfrm>
          <a:solidFill>
            <a:schemeClr val="accent6">
              <a:lumMod val="40000"/>
              <a:lumOff val="60000"/>
            </a:schemeClr>
          </a:solidFill>
        </p:spPr>
        <p:txBody>
          <a:bodyPr>
            <a:normAutofit fontScale="92500"/>
          </a:bodyPr>
          <a:lstStyle/>
          <a:p>
            <a:pPr marL="0" indent="0" algn="just">
              <a:buNone/>
            </a:pPr>
            <a:r>
              <a:rPr lang="es-MX" sz="2800" dirty="0">
                <a:solidFill>
                  <a:schemeClr val="accent4">
                    <a:lumMod val="50000"/>
                  </a:schemeClr>
                </a:solidFill>
              </a:rPr>
              <a:t>Domesticación es el </a:t>
            </a:r>
            <a:r>
              <a:rPr lang="es-MX" sz="2800" b="1" dirty="0">
                <a:solidFill>
                  <a:schemeClr val="accent4">
                    <a:lumMod val="50000"/>
                  </a:schemeClr>
                </a:solidFill>
              </a:rPr>
              <a:t>proceso</a:t>
            </a:r>
            <a:r>
              <a:rPr lang="es-MX" sz="2800" dirty="0">
                <a:solidFill>
                  <a:schemeClr val="accent4">
                    <a:lumMod val="50000"/>
                  </a:schemeClr>
                </a:solidFill>
              </a:rPr>
              <a:t> por el cual una población de una determinada especie animal o vegetal </a:t>
            </a:r>
            <a:r>
              <a:rPr lang="es-MX" sz="2800" b="1" dirty="0">
                <a:solidFill>
                  <a:schemeClr val="accent4">
                    <a:lumMod val="50000"/>
                  </a:schemeClr>
                </a:solidFill>
              </a:rPr>
              <a:t>pierde, adquiere o desarrolla ciertos caracteres morfológicos, fisiológicos o de comportamiento, los cuales son heredables</a:t>
            </a:r>
            <a:r>
              <a:rPr lang="es-MX" sz="2800" dirty="0">
                <a:solidFill>
                  <a:schemeClr val="accent4">
                    <a:lumMod val="50000"/>
                  </a:schemeClr>
                </a:solidFill>
              </a:rPr>
              <a:t> y, además, son el resultado de una interacción prolongada y de una selección artificial por parte del ser humano</a:t>
            </a:r>
            <a:r>
              <a:rPr lang="es-MX" sz="2800" dirty="0" smtClean="0">
                <a:solidFill>
                  <a:schemeClr val="accent4">
                    <a:lumMod val="50000"/>
                  </a:schemeClr>
                </a:solidFill>
              </a:rPr>
              <a:t>. </a:t>
            </a:r>
            <a:r>
              <a:rPr lang="es-MX" sz="2800" dirty="0">
                <a:solidFill>
                  <a:schemeClr val="accent4">
                    <a:lumMod val="50000"/>
                  </a:schemeClr>
                </a:solidFill>
              </a:rPr>
              <a:t>Su finalidad es obtener determinados beneficios de dichas </a:t>
            </a:r>
            <a:r>
              <a:rPr lang="es-MX" sz="2800" dirty="0" smtClean="0">
                <a:solidFill>
                  <a:schemeClr val="accent4">
                    <a:lumMod val="50000"/>
                  </a:schemeClr>
                </a:solidFill>
              </a:rPr>
              <a:t>modificaciones</a:t>
            </a:r>
            <a:r>
              <a:rPr lang="es-MX" sz="2800" dirty="0"/>
              <a:t>.</a:t>
            </a:r>
          </a:p>
          <a:p>
            <a:endParaRPr lang="es-MX" dirty="0"/>
          </a:p>
        </p:txBody>
      </p:sp>
    </p:spTree>
    <p:extLst>
      <p:ext uri="{BB962C8B-B14F-4D97-AF65-F5344CB8AC3E}">
        <p14:creationId xmlns:p14="http://schemas.microsoft.com/office/powerpoint/2010/main" val="39451710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76864" y="654080"/>
            <a:ext cx="6798734" cy="826377"/>
          </a:xfrm>
        </p:spPr>
        <p:txBody>
          <a:bodyPr>
            <a:noAutofit/>
          </a:bodyPr>
          <a:lstStyle/>
          <a:p>
            <a:r>
              <a:rPr lang="es-MX" sz="3200" dirty="0" smtClean="0">
                <a:solidFill>
                  <a:schemeClr val="accent4">
                    <a:lumMod val="50000"/>
                  </a:schemeClr>
                </a:solidFill>
              </a:rPr>
              <a:t>REFLEXIONES INICIALES  </a:t>
            </a:r>
            <a:r>
              <a:rPr lang="es-MX" sz="3200" dirty="0" smtClean="0">
                <a:solidFill>
                  <a:schemeClr val="accent4">
                    <a:lumMod val="50000"/>
                  </a:schemeClr>
                </a:solidFill>
              </a:rPr>
              <a:t>SOBRE EL TEMA</a:t>
            </a:r>
            <a:endParaRPr lang="es-MX" sz="3200" dirty="0">
              <a:solidFill>
                <a:schemeClr val="accent4">
                  <a:lumMod val="50000"/>
                </a:schemeClr>
              </a:solidFill>
            </a:endParaRPr>
          </a:p>
        </p:txBody>
      </p:sp>
      <p:sp>
        <p:nvSpPr>
          <p:cNvPr id="3" name="Marcador de contenido 2"/>
          <p:cNvSpPr>
            <a:spLocks noGrp="1"/>
          </p:cNvSpPr>
          <p:nvPr>
            <p:ph idx="1"/>
          </p:nvPr>
        </p:nvSpPr>
        <p:spPr>
          <a:xfrm>
            <a:off x="1176862" y="1790701"/>
            <a:ext cx="6798736" cy="4563532"/>
          </a:xfrm>
        </p:spPr>
        <p:txBody>
          <a:bodyPr>
            <a:normAutofit fontScale="92500" lnSpcReduction="20000"/>
          </a:bodyPr>
          <a:lstStyle/>
          <a:p>
            <a:r>
              <a:rPr lang="es-MX" dirty="0">
                <a:solidFill>
                  <a:schemeClr val="accent4">
                    <a:lumMod val="50000"/>
                  </a:schemeClr>
                </a:solidFill>
              </a:rPr>
              <a:t>¿Por qué indagar sobre los procesos de </a:t>
            </a:r>
            <a:r>
              <a:rPr lang="es-MX" dirty="0" smtClean="0">
                <a:solidFill>
                  <a:schemeClr val="accent4">
                    <a:lumMod val="50000"/>
                  </a:schemeClr>
                </a:solidFill>
              </a:rPr>
              <a:t>domesticación </a:t>
            </a:r>
            <a:r>
              <a:rPr lang="es-MX" dirty="0">
                <a:solidFill>
                  <a:schemeClr val="accent4">
                    <a:lumMod val="50000"/>
                  </a:schemeClr>
                </a:solidFill>
              </a:rPr>
              <a:t>vegetal? </a:t>
            </a:r>
          </a:p>
          <a:p>
            <a:r>
              <a:rPr lang="es-MX" dirty="0">
                <a:solidFill>
                  <a:schemeClr val="accent4">
                    <a:lumMod val="50000"/>
                  </a:schemeClr>
                </a:solidFill>
              </a:rPr>
              <a:t>La información de los centros de domesticación </a:t>
            </a:r>
            <a:r>
              <a:rPr lang="es-MX" dirty="0" smtClean="0">
                <a:solidFill>
                  <a:schemeClr val="accent4">
                    <a:lumMod val="50000"/>
                  </a:schemeClr>
                </a:solidFill>
              </a:rPr>
              <a:t>puede guiar </a:t>
            </a:r>
            <a:r>
              <a:rPr lang="es-MX" dirty="0">
                <a:solidFill>
                  <a:schemeClr val="accent4">
                    <a:lumMod val="50000"/>
                  </a:schemeClr>
                </a:solidFill>
              </a:rPr>
              <a:t>a los mejoradores </a:t>
            </a:r>
            <a:r>
              <a:rPr lang="es-MX" dirty="0" smtClean="0">
                <a:solidFill>
                  <a:schemeClr val="accent4">
                    <a:lumMod val="50000"/>
                  </a:schemeClr>
                </a:solidFill>
              </a:rPr>
              <a:t>hacia </a:t>
            </a:r>
            <a:r>
              <a:rPr lang="es-MX" dirty="0">
                <a:solidFill>
                  <a:schemeClr val="accent4">
                    <a:lumMod val="50000"/>
                  </a:schemeClr>
                </a:solidFill>
              </a:rPr>
              <a:t>fuentes de diversidad </a:t>
            </a:r>
            <a:r>
              <a:rPr lang="es-MX" dirty="0" smtClean="0">
                <a:solidFill>
                  <a:schemeClr val="accent4">
                    <a:lumMod val="50000"/>
                  </a:schemeClr>
                </a:solidFill>
              </a:rPr>
              <a:t>genética? </a:t>
            </a:r>
            <a:endParaRPr lang="es-MX" dirty="0">
              <a:solidFill>
                <a:schemeClr val="accent4">
                  <a:lumMod val="50000"/>
                </a:schemeClr>
              </a:solidFill>
            </a:endParaRPr>
          </a:p>
          <a:p>
            <a:r>
              <a:rPr lang="es-MX" dirty="0">
                <a:solidFill>
                  <a:schemeClr val="accent4">
                    <a:lumMod val="50000"/>
                  </a:schemeClr>
                </a:solidFill>
              </a:rPr>
              <a:t>La evolución de las plantas domesticadas y de malezas </a:t>
            </a:r>
            <a:r>
              <a:rPr lang="es-MX" dirty="0" smtClean="0">
                <a:solidFill>
                  <a:schemeClr val="accent4">
                    <a:lumMod val="50000"/>
                  </a:schemeClr>
                </a:solidFill>
              </a:rPr>
              <a:t>(especies arvenses) esta </a:t>
            </a:r>
            <a:r>
              <a:rPr lang="es-MX" dirty="0">
                <a:solidFill>
                  <a:schemeClr val="accent4">
                    <a:lumMod val="50000"/>
                  </a:schemeClr>
                </a:solidFill>
              </a:rPr>
              <a:t>ligada. </a:t>
            </a:r>
            <a:r>
              <a:rPr lang="es-MX" dirty="0" smtClean="0">
                <a:solidFill>
                  <a:schemeClr val="accent4">
                    <a:lumMod val="50000"/>
                  </a:schemeClr>
                </a:solidFill>
              </a:rPr>
              <a:t>7/13 </a:t>
            </a:r>
            <a:r>
              <a:rPr lang="es-MX" dirty="0">
                <a:solidFill>
                  <a:schemeClr val="accent4">
                    <a:lumMod val="50000"/>
                  </a:schemeClr>
                </a:solidFill>
              </a:rPr>
              <a:t>de las malezas más agresivas proceden de cruces entre formas </a:t>
            </a:r>
            <a:r>
              <a:rPr lang="es-MX" dirty="0" smtClean="0">
                <a:solidFill>
                  <a:schemeClr val="accent4">
                    <a:lumMod val="50000"/>
                  </a:schemeClr>
                </a:solidFill>
              </a:rPr>
              <a:t>silvestres </a:t>
            </a:r>
            <a:r>
              <a:rPr lang="es-MX" dirty="0">
                <a:solidFill>
                  <a:schemeClr val="accent4">
                    <a:lumMod val="50000"/>
                  </a:schemeClr>
                </a:solidFill>
              </a:rPr>
              <a:t>y cultivadas (sorgo/arroz)  </a:t>
            </a:r>
          </a:p>
          <a:p>
            <a:r>
              <a:rPr lang="es-MX" dirty="0">
                <a:solidFill>
                  <a:schemeClr val="accent4">
                    <a:lumMod val="50000"/>
                  </a:schemeClr>
                </a:solidFill>
              </a:rPr>
              <a:t>El bajo número de especies domesticadas sugiere que puede </a:t>
            </a:r>
            <a:r>
              <a:rPr lang="es-MX" dirty="0" smtClean="0">
                <a:solidFill>
                  <a:schemeClr val="accent4">
                    <a:lumMod val="50000"/>
                  </a:schemeClr>
                </a:solidFill>
              </a:rPr>
              <a:t>ser posible </a:t>
            </a:r>
            <a:r>
              <a:rPr lang="es-MX" dirty="0">
                <a:solidFill>
                  <a:schemeClr val="accent4">
                    <a:lumMod val="50000"/>
                  </a:schemeClr>
                </a:solidFill>
              </a:rPr>
              <a:t>domesticar especies adicionales con propósitos específicos para </a:t>
            </a:r>
            <a:r>
              <a:rPr lang="es-MX" dirty="0" smtClean="0">
                <a:solidFill>
                  <a:schemeClr val="accent4">
                    <a:lumMod val="50000"/>
                  </a:schemeClr>
                </a:solidFill>
              </a:rPr>
              <a:t>la </a:t>
            </a:r>
            <a:r>
              <a:rPr lang="es-MX" dirty="0">
                <a:solidFill>
                  <a:schemeClr val="accent4">
                    <a:lumMod val="50000"/>
                  </a:schemeClr>
                </a:solidFill>
              </a:rPr>
              <a:t>humanidad: Principios activos, drogas, aditivos naturales, </a:t>
            </a:r>
            <a:r>
              <a:rPr lang="es-MX" dirty="0" smtClean="0">
                <a:solidFill>
                  <a:schemeClr val="accent4">
                    <a:lumMod val="50000"/>
                  </a:schemeClr>
                </a:solidFill>
              </a:rPr>
              <a:t>derivados</a:t>
            </a:r>
            <a:r>
              <a:rPr lang="es-MX" dirty="0">
                <a:solidFill>
                  <a:schemeClr val="accent4">
                    <a:lumMod val="50000"/>
                  </a:schemeClr>
                </a:solidFill>
              </a:rPr>
              <a:t>, alimentos </a:t>
            </a:r>
            <a:r>
              <a:rPr lang="es-MX" dirty="0" smtClean="0">
                <a:solidFill>
                  <a:schemeClr val="accent4">
                    <a:lumMod val="50000"/>
                  </a:schemeClr>
                </a:solidFill>
              </a:rPr>
              <a:t>funcionales y </a:t>
            </a:r>
            <a:r>
              <a:rPr lang="es-MX" b="1" dirty="0" smtClean="0">
                <a:solidFill>
                  <a:schemeClr val="accent4">
                    <a:lumMod val="50000"/>
                  </a:schemeClr>
                </a:solidFill>
              </a:rPr>
              <a:t>plantas con valor ornamental</a:t>
            </a:r>
            <a:r>
              <a:rPr lang="es-MX" dirty="0" smtClean="0">
                <a:solidFill>
                  <a:schemeClr val="accent4">
                    <a:lumMod val="50000"/>
                  </a:schemeClr>
                </a:solidFill>
              </a:rPr>
              <a:t>. </a:t>
            </a:r>
            <a:endParaRPr lang="es-MX" dirty="0">
              <a:solidFill>
                <a:schemeClr val="accent4">
                  <a:lumMod val="50000"/>
                </a:schemeClr>
              </a:solidFill>
            </a:endParaRPr>
          </a:p>
        </p:txBody>
      </p:sp>
    </p:spTree>
    <p:extLst>
      <p:ext uri="{BB962C8B-B14F-4D97-AF65-F5344CB8AC3E}">
        <p14:creationId xmlns:p14="http://schemas.microsoft.com/office/powerpoint/2010/main" val="21614831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76866" y="1567544"/>
            <a:ext cx="6798736" cy="4117218"/>
          </a:xfrm>
        </p:spPr>
        <p:txBody>
          <a:bodyPr>
            <a:normAutofit/>
          </a:bodyPr>
          <a:lstStyle/>
          <a:p>
            <a:r>
              <a:rPr lang="es-MX" dirty="0">
                <a:solidFill>
                  <a:schemeClr val="accent4">
                    <a:lumMod val="50000"/>
                  </a:schemeClr>
                </a:solidFill>
              </a:rPr>
              <a:t>Principalmente el uso de las plantas ha sido con fines alimenticios. </a:t>
            </a:r>
          </a:p>
          <a:p>
            <a:r>
              <a:rPr lang="es-MX" dirty="0">
                <a:solidFill>
                  <a:schemeClr val="accent4">
                    <a:lumMod val="50000"/>
                  </a:schemeClr>
                </a:solidFill>
              </a:rPr>
              <a:t>Diversas especies han sido usadas como fibra, especias, narcóticos y </a:t>
            </a:r>
            <a:r>
              <a:rPr lang="es-MX" dirty="0" smtClean="0">
                <a:solidFill>
                  <a:schemeClr val="accent4">
                    <a:lumMod val="50000"/>
                  </a:schemeClr>
                </a:solidFill>
              </a:rPr>
              <a:t>medicinales</a:t>
            </a:r>
            <a:r>
              <a:rPr lang="es-MX" dirty="0">
                <a:solidFill>
                  <a:schemeClr val="accent4">
                    <a:lumMod val="50000"/>
                  </a:schemeClr>
                </a:solidFill>
              </a:rPr>
              <a:t>, ornamentales, construcción y carpintería. </a:t>
            </a:r>
          </a:p>
          <a:p>
            <a:r>
              <a:rPr lang="es-MX" dirty="0">
                <a:solidFill>
                  <a:schemeClr val="accent4">
                    <a:lumMod val="50000"/>
                  </a:schemeClr>
                </a:solidFill>
              </a:rPr>
              <a:t>Menos de 500 especies domesticadas de las 250,000 angiospermas </a:t>
            </a:r>
            <a:r>
              <a:rPr lang="es-MX" dirty="0" smtClean="0">
                <a:solidFill>
                  <a:schemeClr val="accent4">
                    <a:lumMod val="50000"/>
                  </a:schemeClr>
                </a:solidFill>
              </a:rPr>
              <a:t>(</a:t>
            </a:r>
            <a:r>
              <a:rPr lang="es-MX" dirty="0">
                <a:solidFill>
                  <a:schemeClr val="accent4">
                    <a:lumMod val="50000"/>
                  </a:schemeClr>
                </a:solidFill>
              </a:rPr>
              <a:t>0.2%) </a:t>
            </a:r>
          </a:p>
          <a:p>
            <a:r>
              <a:rPr lang="es-MX" dirty="0" smtClean="0">
                <a:solidFill>
                  <a:schemeClr val="accent4">
                    <a:lumMod val="50000"/>
                  </a:schemeClr>
                </a:solidFill>
              </a:rPr>
              <a:t>24 </a:t>
            </a:r>
            <a:r>
              <a:rPr lang="es-MX" dirty="0">
                <a:solidFill>
                  <a:schemeClr val="accent4">
                    <a:lumMod val="50000"/>
                  </a:schemeClr>
                </a:solidFill>
              </a:rPr>
              <a:t>plantas cultivadas </a:t>
            </a:r>
            <a:r>
              <a:rPr lang="es-MX" dirty="0" smtClean="0">
                <a:solidFill>
                  <a:schemeClr val="accent4">
                    <a:lumMod val="50000"/>
                  </a:schemeClr>
                </a:solidFill>
              </a:rPr>
              <a:t>aprox. </a:t>
            </a:r>
            <a:r>
              <a:rPr lang="es-MX" dirty="0">
                <a:solidFill>
                  <a:schemeClr val="accent4">
                    <a:lumMod val="50000"/>
                  </a:schemeClr>
                </a:solidFill>
              </a:rPr>
              <a:t>a</a:t>
            </a:r>
            <a:r>
              <a:rPr lang="es-MX" dirty="0" smtClean="0">
                <a:solidFill>
                  <a:schemeClr val="accent4">
                    <a:lumMod val="50000"/>
                  </a:schemeClr>
                </a:solidFill>
              </a:rPr>
              <a:t>portan  sustentan mayoritariamente </a:t>
            </a:r>
            <a:r>
              <a:rPr lang="es-MX" dirty="0">
                <a:solidFill>
                  <a:schemeClr val="accent4">
                    <a:lumMod val="50000"/>
                  </a:schemeClr>
                </a:solidFill>
              </a:rPr>
              <a:t>el soporte </a:t>
            </a:r>
            <a:r>
              <a:rPr lang="es-MX" dirty="0" smtClean="0">
                <a:solidFill>
                  <a:schemeClr val="accent4">
                    <a:lumMod val="50000"/>
                  </a:schemeClr>
                </a:solidFill>
              </a:rPr>
              <a:t>alimenticio </a:t>
            </a:r>
            <a:r>
              <a:rPr lang="es-MX" dirty="0">
                <a:solidFill>
                  <a:schemeClr val="accent4">
                    <a:lumMod val="50000"/>
                  </a:schemeClr>
                </a:solidFill>
              </a:rPr>
              <a:t>mundial </a:t>
            </a:r>
          </a:p>
        </p:txBody>
      </p:sp>
    </p:spTree>
    <p:extLst>
      <p:ext uri="{BB962C8B-B14F-4D97-AF65-F5344CB8AC3E}">
        <p14:creationId xmlns:p14="http://schemas.microsoft.com/office/powerpoint/2010/main" val="2121973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76866" y="915338"/>
            <a:ext cx="6798734" cy="539390"/>
          </a:xfrm>
        </p:spPr>
        <p:txBody>
          <a:bodyPr>
            <a:normAutofit/>
          </a:bodyPr>
          <a:lstStyle/>
          <a:p>
            <a:r>
              <a:rPr lang="es-MX" sz="2800" dirty="0" smtClean="0">
                <a:solidFill>
                  <a:schemeClr val="accent4">
                    <a:lumMod val="50000"/>
                  </a:schemeClr>
                </a:solidFill>
              </a:rPr>
              <a:t>ORIGEN DE LA AGRICULTURA</a:t>
            </a:r>
            <a:endParaRPr lang="es-MX" sz="2800" dirty="0">
              <a:solidFill>
                <a:schemeClr val="accent4">
                  <a:lumMod val="50000"/>
                </a:schemeClr>
              </a:solidFill>
            </a:endParaRPr>
          </a:p>
        </p:txBody>
      </p:sp>
      <p:sp>
        <p:nvSpPr>
          <p:cNvPr id="3" name="Marcador de contenido 2"/>
          <p:cNvSpPr>
            <a:spLocks noGrp="1"/>
          </p:cNvSpPr>
          <p:nvPr>
            <p:ph idx="1"/>
          </p:nvPr>
        </p:nvSpPr>
        <p:spPr>
          <a:xfrm>
            <a:off x="879762" y="1710816"/>
            <a:ext cx="3696471" cy="4710765"/>
          </a:xfrm>
        </p:spPr>
        <p:txBody>
          <a:bodyPr>
            <a:normAutofit fontScale="55000" lnSpcReduction="20000"/>
          </a:bodyPr>
          <a:lstStyle/>
          <a:p>
            <a:pPr algn="just"/>
            <a:r>
              <a:rPr lang="es-MX" sz="2900" b="1" dirty="0">
                <a:solidFill>
                  <a:schemeClr val="accent4">
                    <a:lumMod val="50000"/>
                  </a:schemeClr>
                </a:solidFill>
              </a:rPr>
              <a:t>La agricultura surgió de manera independiente en varios lugares de la tierra, y la prueba más antigua de actividad agrícola data de hace diez mil años en lo que ahora es Irak (</a:t>
            </a:r>
            <a:r>
              <a:rPr lang="es-MX" sz="2900" b="1" dirty="0" err="1">
                <a:solidFill>
                  <a:schemeClr val="accent4">
                    <a:lumMod val="50000"/>
                  </a:schemeClr>
                </a:solidFill>
              </a:rPr>
              <a:t>Heiser</a:t>
            </a:r>
            <a:r>
              <a:rPr lang="es-MX" sz="2900" b="1" dirty="0">
                <a:solidFill>
                  <a:schemeClr val="accent4">
                    <a:lumMod val="50000"/>
                  </a:schemeClr>
                </a:solidFill>
              </a:rPr>
              <a:t> 1990). </a:t>
            </a:r>
            <a:endParaRPr lang="es-MX" sz="2900" b="1" dirty="0" smtClean="0">
              <a:solidFill>
                <a:schemeClr val="accent4">
                  <a:lumMod val="50000"/>
                </a:schemeClr>
              </a:solidFill>
            </a:endParaRPr>
          </a:p>
          <a:p>
            <a:pPr algn="just"/>
            <a:r>
              <a:rPr lang="es-MX" sz="2900" b="1" dirty="0" smtClean="0">
                <a:solidFill>
                  <a:schemeClr val="accent4">
                    <a:lumMod val="50000"/>
                  </a:schemeClr>
                </a:solidFill>
              </a:rPr>
              <a:t>La </a:t>
            </a:r>
            <a:r>
              <a:rPr lang="es-MX" sz="2900" b="1" dirty="0">
                <a:solidFill>
                  <a:schemeClr val="accent4">
                    <a:lumMod val="50000"/>
                  </a:schemeClr>
                </a:solidFill>
              </a:rPr>
              <a:t>domesticación de plantas y animales ocurrió inicialmente en la "media luna de las tierras fértiles" de la Mesopotamia asiática, la región andina de Sudamérica, en algunas partes de Asia, y en México, y de ahí se dispersó al resto del planeta. </a:t>
            </a:r>
            <a:endParaRPr lang="es-MX" sz="2900" b="1" dirty="0" smtClean="0">
              <a:solidFill>
                <a:schemeClr val="accent4">
                  <a:lumMod val="50000"/>
                </a:schemeClr>
              </a:solidFill>
            </a:endParaRPr>
          </a:p>
          <a:p>
            <a:pPr algn="just"/>
            <a:r>
              <a:rPr lang="es-MX" sz="2900" b="1" dirty="0" smtClean="0">
                <a:solidFill>
                  <a:schemeClr val="accent4">
                    <a:lumMod val="50000"/>
                  </a:schemeClr>
                </a:solidFill>
              </a:rPr>
              <a:t>Algunas </a:t>
            </a:r>
            <a:r>
              <a:rPr lang="es-MX" sz="2900" b="1" dirty="0">
                <a:solidFill>
                  <a:schemeClr val="accent4">
                    <a:lumMod val="50000"/>
                  </a:schemeClr>
                </a:solidFill>
              </a:rPr>
              <a:t>regiones asimilaron estas prácticas mucho más rápido que otras (</a:t>
            </a:r>
            <a:r>
              <a:rPr lang="es-MX" sz="2900" b="1" dirty="0" err="1">
                <a:solidFill>
                  <a:schemeClr val="accent4">
                    <a:lumMod val="50000"/>
                  </a:schemeClr>
                </a:solidFill>
              </a:rPr>
              <a:t>Diamond</a:t>
            </a:r>
            <a:r>
              <a:rPr lang="es-MX" sz="2900" b="1" dirty="0">
                <a:solidFill>
                  <a:schemeClr val="accent4">
                    <a:lumMod val="50000"/>
                  </a:schemeClr>
                </a:solidFill>
              </a:rPr>
              <a:t> 1999). La domesticación de plantas y animales útiles para la alimentación, la medicina y el trabajo transformó radicalmente las sociedades humanas</a:t>
            </a:r>
            <a:r>
              <a:rPr lang="es-MX" dirty="0">
                <a:solidFill>
                  <a:schemeClr val="accent4">
                    <a:lumMod val="50000"/>
                  </a:schemeClr>
                </a:solidFill>
              </a:rPr>
              <a:t>.</a:t>
            </a:r>
          </a:p>
        </p:txBody>
      </p:sp>
      <p:pic>
        <p:nvPicPr>
          <p:cNvPr id="5" name="Imagen 4"/>
          <p:cNvPicPr/>
          <p:nvPr/>
        </p:nvPicPr>
        <p:blipFill>
          <a:blip r:embed="rId2">
            <a:extLst>
              <a:ext uri="{28A0092B-C50C-407E-A947-70E740481C1C}">
                <a14:useLocalDpi xmlns:a14="http://schemas.microsoft.com/office/drawing/2010/main" val="0"/>
              </a:ext>
            </a:extLst>
          </a:blip>
          <a:srcRect/>
          <a:stretch>
            <a:fillRect/>
          </a:stretch>
        </p:blipFill>
        <p:spPr bwMode="auto">
          <a:xfrm>
            <a:off x="4972628" y="2057400"/>
            <a:ext cx="3002972" cy="2971800"/>
          </a:xfrm>
          <a:prstGeom prst="rect">
            <a:avLst/>
          </a:prstGeom>
          <a:noFill/>
          <a:ln>
            <a:noFill/>
          </a:ln>
        </p:spPr>
      </p:pic>
    </p:spTree>
    <p:extLst>
      <p:ext uri="{BB962C8B-B14F-4D97-AF65-F5344CB8AC3E}">
        <p14:creationId xmlns:p14="http://schemas.microsoft.com/office/powerpoint/2010/main" val="183625882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ánico">
  <a:themeElements>
    <a:clrScheme name="Orgánico">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ánico">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ánico">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613</TotalTime>
  <Words>2196</Words>
  <Application>Microsoft Office PowerPoint</Application>
  <PresentationFormat>Presentación en pantalla (4:3)</PresentationFormat>
  <Paragraphs>171</Paragraphs>
  <Slides>40</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40</vt:i4>
      </vt:variant>
    </vt:vector>
  </HeadingPairs>
  <TitlesOfParts>
    <vt:vector size="47" baseType="lpstr">
      <vt:lpstr>Arial</vt:lpstr>
      <vt:lpstr>Book Antiqua</vt:lpstr>
      <vt:lpstr>Calibri</vt:lpstr>
      <vt:lpstr>Garamond</vt:lpstr>
      <vt:lpstr>Times New Roman</vt:lpstr>
      <vt:lpstr>Wingdings</vt:lpstr>
      <vt:lpstr>Orgánico</vt:lpstr>
      <vt:lpstr>UNIVERSIDAD AUTÓNOMA DEL ESTADO DE MÉXICO Facultad de Ciencias Agrícolas</vt:lpstr>
      <vt:lpstr>PRESENTACION</vt:lpstr>
      <vt:lpstr>INSTRUCCIONES DE USO DE LA PRESENTACION</vt:lpstr>
      <vt:lpstr>PROPÓSITO DE LA UNIDAD DE APRENDIZAJE</vt:lpstr>
      <vt:lpstr>CONTENIDO</vt:lpstr>
      <vt:lpstr>DEFINICIÓN DE DOMESTICACIÓN</vt:lpstr>
      <vt:lpstr>REFLEXIONES INICIALES  SOBRE EL TEMA</vt:lpstr>
      <vt:lpstr>Presentación de PowerPoint</vt:lpstr>
      <vt:lpstr>ORIGEN DE LA AGRICULTURA</vt:lpstr>
      <vt:lpstr>REVOLUCIÓN DEL NEOLÍTICO</vt:lpstr>
      <vt:lpstr>Presentación de PowerPoint</vt:lpstr>
      <vt:lpstr>Presentación de PowerPoint</vt:lpstr>
      <vt:lpstr>Mecanismos genéticos de domesticacion</vt:lpstr>
      <vt:lpstr>Cuatro modelos propuestos por Van Raamsdonk (1995) por el cual los mecanismos genéticos de la domesticación de cultivos pueden ser clasificados, junto con sus listas de cultivos que ejemplifican cada modelo y algunos puntos cruciales en la que los seres humanos han intervenido en el proceso de domesticación en cada modelo. </vt:lpstr>
      <vt:lpstr>Síndrome de domesticación</vt:lpstr>
      <vt:lpstr>Presentación de PowerPoint</vt:lpstr>
      <vt:lpstr>Pérdida del mecanismo de dispersión </vt:lpstr>
      <vt:lpstr>Incremento en tamaño</vt:lpstr>
      <vt:lpstr>Incremento de la variabilidad morfológica </vt:lpstr>
      <vt:lpstr>Presentación de PowerPoint</vt:lpstr>
      <vt:lpstr>Pérdida de los mecanismo de protección (física/química)  </vt:lpstr>
      <vt:lpstr>Presentación de PowerPoint</vt:lpstr>
      <vt:lpstr>Insensibilidad al fotoperiodo </vt:lpstr>
      <vt:lpstr>CENTROS DE ORIGEN</vt:lpstr>
      <vt:lpstr>Presentación de PowerPoint</vt:lpstr>
      <vt:lpstr>Megacentros de diversidad</vt:lpstr>
      <vt:lpstr>Presentación de PowerPoint</vt:lpstr>
      <vt:lpstr>Centros de domesticación </vt:lpstr>
      <vt:lpstr>Cronología de la domesticación</vt:lpstr>
      <vt:lpstr>Centros de domesticación</vt:lpstr>
      <vt:lpstr>DOMESTICACIÓN DE ESPECIES ORNAMENTALES</vt:lpstr>
      <vt:lpstr>Presentación de PowerPoint</vt:lpstr>
      <vt:lpstr>EJEMPLOS DE DOMESTICACION (GENERACION) DE ALGUNAS ESPECIES ORNAMENTALES</vt:lpstr>
      <vt:lpstr>Origen citogenetico de las Begonias cultivadas</vt:lpstr>
      <vt:lpstr>Desarrollo de cultivares de Kalanchoe </vt:lpstr>
      <vt:lpstr>Origin of Impatiens Neuguinea cultivars. Origin Madagascar, introduced to Paris 1927 </vt:lpstr>
      <vt:lpstr>Presentación de PowerPoint</vt:lpstr>
      <vt:lpstr>PREGUNTAS DE REPASO</vt:lpstr>
      <vt:lpstr>BIBLIOGRAFIA</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DOMESTICACION DE ESPECIES SILVETRES</dc:title>
  <dc:creator>Windows User</dc:creator>
  <cp:lastModifiedBy>UAEM</cp:lastModifiedBy>
  <cp:revision>47</cp:revision>
  <dcterms:created xsi:type="dcterms:W3CDTF">2015-09-18T02:30:30Z</dcterms:created>
  <dcterms:modified xsi:type="dcterms:W3CDTF">2015-10-01T15:38:49Z</dcterms:modified>
</cp:coreProperties>
</file>