
<file path=[Content_Types].xml><?xml version="1.0" encoding="utf-8"?>
<Types xmlns="http://schemas.openxmlformats.org/package/2006/content-types">
  <Default Extension="png" ContentType="image/png"/>
  <Default Extension="jpe"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8" r:id="rId2"/>
    <p:sldId id="291" r:id="rId3"/>
    <p:sldId id="306" r:id="rId4"/>
    <p:sldId id="308" r:id="rId5"/>
    <p:sldId id="283" r:id="rId6"/>
    <p:sldId id="260" r:id="rId7"/>
    <p:sldId id="262" r:id="rId8"/>
    <p:sldId id="263" r:id="rId9"/>
    <p:sldId id="265" r:id="rId10"/>
    <p:sldId id="264" r:id="rId11"/>
    <p:sldId id="303" r:id="rId12"/>
    <p:sldId id="266" r:id="rId13"/>
    <p:sldId id="267" r:id="rId14"/>
    <p:sldId id="292" r:id="rId15"/>
    <p:sldId id="271" r:id="rId16"/>
    <p:sldId id="293" r:id="rId17"/>
    <p:sldId id="268" r:id="rId18"/>
    <p:sldId id="272" r:id="rId19"/>
    <p:sldId id="273" r:id="rId20"/>
    <p:sldId id="294" r:id="rId21"/>
    <p:sldId id="284" r:id="rId22"/>
    <p:sldId id="295" r:id="rId23"/>
    <p:sldId id="269" r:id="rId24"/>
    <p:sldId id="270" r:id="rId25"/>
    <p:sldId id="296" r:id="rId26"/>
    <p:sldId id="285" r:id="rId27"/>
    <p:sldId id="297" r:id="rId28"/>
    <p:sldId id="274" r:id="rId29"/>
    <p:sldId id="261" r:id="rId30"/>
    <p:sldId id="298" r:id="rId31"/>
    <p:sldId id="286" r:id="rId32"/>
    <p:sldId id="299" r:id="rId33"/>
    <p:sldId id="275" r:id="rId34"/>
    <p:sldId id="287" r:id="rId35"/>
    <p:sldId id="288" r:id="rId36"/>
    <p:sldId id="276" r:id="rId37"/>
    <p:sldId id="300" r:id="rId38"/>
    <p:sldId id="289" r:id="rId39"/>
    <p:sldId id="301" r:id="rId40"/>
    <p:sldId id="277" r:id="rId41"/>
    <p:sldId id="290" r:id="rId42"/>
    <p:sldId id="302" r:id="rId43"/>
    <p:sldId id="279" r:id="rId44"/>
    <p:sldId id="304" r:id="rId45"/>
    <p:sldId id="278" r:id="rId46"/>
    <p:sldId id="281" r:id="rId47"/>
    <p:sldId id="309" r:id="rId48"/>
    <p:sldId id="310" r:id="rId49"/>
    <p:sldId id="312" r:id="rId50"/>
    <p:sldId id="311" r:id="rId5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79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2" autoAdjust="0"/>
    <p:restoredTop sz="94660"/>
  </p:normalViewPr>
  <p:slideViewPr>
    <p:cSldViewPr snapToGrid="0" showGuides="1">
      <p:cViewPr varScale="1">
        <p:scale>
          <a:sx n="50" d="100"/>
          <a:sy n="50" d="100"/>
        </p:scale>
        <p:origin x="-773" y="-77"/>
      </p:cViewPr>
      <p:guideLst>
        <p:guide orient="horz" pos="2160"/>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7C00B4-D18B-496D-9FEF-6B48FDFD8BCD}" type="datetimeFigureOut">
              <a:rPr lang="es-MX" smtClean="0"/>
              <a:t>01/10/2015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ABDB3-E9FA-4678-A203-B72FAA3F6C74}" type="slidenum">
              <a:rPr lang="es-MX" smtClean="0"/>
              <a:t>‹Nº›</a:t>
            </a:fld>
            <a:endParaRPr lang="es-MX"/>
          </a:p>
        </p:txBody>
      </p:sp>
    </p:spTree>
    <p:extLst>
      <p:ext uri="{BB962C8B-B14F-4D97-AF65-F5344CB8AC3E}">
        <p14:creationId xmlns:p14="http://schemas.microsoft.com/office/powerpoint/2010/main" val="337747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Distractor:</a:t>
            </a:r>
            <a:r>
              <a:rPr lang="es-MX" baseline="0" dirty="0" smtClean="0"/>
              <a:t> Paisaje.</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a:t>
            </a:fld>
            <a:endParaRPr lang="es-MX"/>
          </a:p>
        </p:txBody>
      </p:sp>
    </p:spTree>
    <p:extLst>
      <p:ext uri="{BB962C8B-B14F-4D97-AF65-F5344CB8AC3E}">
        <p14:creationId xmlns:p14="http://schemas.microsoft.com/office/powerpoint/2010/main" val="107667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Importancia de conocer los ángulos </a:t>
            </a:r>
            <a:r>
              <a:rPr lang="es-MX" dirty="0" err="1" smtClean="0"/>
              <a:t>incisales</a:t>
            </a:r>
            <a:r>
              <a:rPr lang="es-MX" dirty="0" smtClean="0"/>
              <a:t> del </a:t>
            </a:r>
            <a:r>
              <a:rPr lang="es-MX" baseline="0" dirty="0" smtClean="0"/>
              <a:t>incisivo central inferior permanente.</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10</a:t>
            </a:fld>
            <a:endParaRPr lang="es-MX"/>
          </a:p>
        </p:txBody>
      </p:sp>
    </p:spTree>
    <p:extLst>
      <p:ext uri="{BB962C8B-B14F-4D97-AF65-F5344CB8AC3E}">
        <p14:creationId xmlns:p14="http://schemas.microsoft.com/office/powerpoint/2010/main" val="1160077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Conocimiento del mayor</a:t>
            </a:r>
            <a:r>
              <a:rPr lang="es-MX" baseline="0" dirty="0" smtClean="0"/>
              <a:t> diámetro </a:t>
            </a:r>
            <a:r>
              <a:rPr lang="es-MX" baseline="0" dirty="0" err="1" smtClean="0"/>
              <a:t>labiolingual</a:t>
            </a:r>
            <a:r>
              <a:rPr lang="es-MX" baseline="0" dirty="0" smtClean="0"/>
              <a:t> del incisivo central inferior permanente.</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11</a:t>
            </a:fld>
            <a:endParaRPr lang="es-MX"/>
          </a:p>
        </p:txBody>
      </p:sp>
    </p:spTree>
    <p:extLst>
      <p:ext uri="{BB962C8B-B14F-4D97-AF65-F5344CB8AC3E}">
        <p14:creationId xmlns:p14="http://schemas.microsoft.com/office/powerpoint/2010/main" val="654795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 los cuatro lóbulos de desarrollo del Incisivo central inferior permanente.</a:t>
            </a:r>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12</a:t>
            </a:fld>
            <a:endParaRPr lang="es-MX"/>
          </a:p>
        </p:txBody>
      </p:sp>
    </p:spTree>
    <p:extLst>
      <p:ext uri="{BB962C8B-B14F-4D97-AF65-F5344CB8AC3E}">
        <p14:creationId xmlns:p14="http://schemas.microsoft.com/office/powerpoint/2010/main" val="1680065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a:t>
            </a:r>
            <a:r>
              <a:rPr lang="es-MX" baseline="0" dirty="0" err="1" smtClean="0"/>
              <a:t>mesial</a:t>
            </a:r>
            <a:r>
              <a:rPr lang="es-MX" dirty="0" smtClean="0"/>
              <a:t> de la cara labial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13</a:t>
            </a:fld>
            <a:endParaRPr lang="es-MX"/>
          </a:p>
        </p:txBody>
      </p:sp>
    </p:spTree>
    <p:extLst>
      <p:ext uri="{BB962C8B-B14F-4D97-AF65-F5344CB8AC3E}">
        <p14:creationId xmlns:p14="http://schemas.microsoft.com/office/powerpoint/2010/main" val="1335385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distal</a:t>
            </a:r>
            <a:r>
              <a:rPr lang="es-MX" dirty="0" smtClean="0"/>
              <a:t> de la cara labial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14</a:t>
            </a:fld>
            <a:endParaRPr lang="es-MX"/>
          </a:p>
        </p:txBody>
      </p:sp>
    </p:spTree>
    <p:extLst>
      <p:ext uri="{BB962C8B-B14F-4D97-AF65-F5344CB8AC3E}">
        <p14:creationId xmlns:p14="http://schemas.microsoft.com/office/powerpoint/2010/main" val="3782450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a:t>
            </a:r>
            <a:r>
              <a:rPr lang="es-MX" baseline="0" dirty="0" err="1" smtClean="0"/>
              <a:t>incisal</a:t>
            </a:r>
            <a:r>
              <a:rPr lang="es-MX" dirty="0" smtClean="0"/>
              <a:t> de la cara labial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15</a:t>
            </a:fld>
            <a:endParaRPr lang="es-MX"/>
          </a:p>
        </p:txBody>
      </p:sp>
    </p:spTree>
    <p:extLst>
      <p:ext uri="{BB962C8B-B14F-4D97-AF65-F5344CB8AC3E}">
        <p14:creationId xmlns:p14="http://schemas.microsoft.com/office/powerpoint/2010/main" val="3001512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cervical</a:t>
            </a:r>
            <a:r>
              <a:rPr lang="es-MX" dirty="0" smtClean="0"/>
              <a:t> de la cara labial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16</a:t>
            </a:fld>
            <a:endParaRPr lang="es-MX"/>
          </a:p>
        </p:txBody>
      </p:sp>
    </p:spTree>
    <p:extLst>
      <p:ext uri="{BB962C8B-B14F-4D97-AF65-F5344CB8AC3E}">
        <p14:creationId xmlns:p14="http://schemas.microsoft.com/office/powerpoint/2010/main" val="1872584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Características</a:t>
            </a:r>
            <a:r>
              <a:rPr lang="es-MX" baseline="0" dirty="0" smtClean="0"/>
              <a:t> </a:t>
            </a:r>
            <a:r>
              <a:rPr lang="es-MX" dirty="0" smtClean="0"/>
              <a:t>de la cara labial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17</a:t>
            </a:fld>
            <a:endParaRPr lang="es-MX"/>
          </a:p>
        </p:txBody>
      </p:sp>
    </p:spTree>
    <p:extLst>
      <p:ext uri="{BB962C8B-B14F-4D97-AF65-F5344CB8AC3E}">
        <p14:creationId xmlns:p14="http://schemas.microsoft.com/office/powerpoint/2010/main" val="3990594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Conocimiento de la ubicación del mayor diámetro </a:t>
            </a:r>
            <a:r>
              <a:rPr lang="es-MX" dirty="0" err="1" smtClean="0"/>
              <a:t>mesiodistal</a:t>
            </a:r>
            <a:r>
              <a:rPr lang="es-MX" dirty="0" smtClean="0"/>
              <a:t>  de la cara labial del </a:t>
            </a:r>
            <a:r>
              <a:rPr lang="es-MX" baseline="0" dirty="0" smtClean="0"/>
              <a:t>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18</a:t>
            </a:fld>
            <a:endParaRPr lang="es-MX"/>
          </a:p>
        </p:txBody>
      </p:sp>
    </p:spTree>
    <p:extLst>
      <p:ext uri="{BB962C8B-B14F-4D97-AF65-F5344CB8AC3E}">
        <p14:creationId xmlns:p14="http://schemas.microsoft.com/office/powerpoint/2010/main" val="635558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labial</a:t>
            </a:r>
            <a:r>
              <a:rPr lang="es-MX" dirty="0" smtClean="0"/>
              <a:t> de la cara </a:t>
            </a:r>
            <a:r>
              <a:rPr lang="es-MX" dirty="0" err="1" smtClean="0"/>
              <a:t>mesial</a:t>
            </a:r>
            <a:r>
              <a:rPr lang="es-MX" dirty="0" smtClean="0"/>
              <a:t>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19</a:t>
            </a:fld>
            <a:endParaRPr lang="es-MX"/>
          </a:p>
        </p:txBody>
      </p:sp>
    </p:spTree>
    <p:extLst>
      <p:ext uri="{BB962C8B-B14F-4D97-AF65-F5344CB8AC3E}">
        <p14:creationId xmlns:p14="http://schemas.microsoft.com/office/powerpoint/2010/main" val="3180992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Material solo visión </a:t>
            </a:r>
            <a:r>
              <a:rPr lang="es-MX" dirty="0" err="1" smtClean="0"/>
              <a:t>proyectable</a:t>
            </a:r>
            <a:r>
              <a:rPr lang="es-MX" dirty="0" smtClean="0"/>
              <a:t>: Incisivo Central</a:t>
            </a:r>
            <a:r>
              <a:rPr lang="es-MX" baseline="0" dirty="0" smtClean="0"/>
              <a:t> Inferior Permanente.</a:t>
            </a:r>
            <a:endParaRPr lang="es-MX" dirty="0"/>
          </a:p>
        </p:txBody>
      </p:sp>
      <p:sp>
        <p:nvSpPr>
          <p:cNvPr id="4" name="3 Marcador de número de diapositiva"/>
          <p:cNvSpPr>
            <a:spLocks noGrp="1"/>
          </p:cNvSpPr>
          <p:nvPr>
            <p:ph type="sldNum" sz="quarter" idx="10"/>
          </p:nvPr>
        </p:nvSpPr>
        <p:spPr/>
        <p:txBody>
          <a:bodyPr/>
          <a:lstStyle/>
          <a:p>
            <a:fld id="{54D49F60-686C-4DA5-B662-8BDC1733C609}" type="slidenum">
              <a:rPr lang="es-MX" smtClean="0"/>
              <a:t>2</a:t>
            </a:fld>
            <a:endParaRPr lang="es-MX"/>
          </a:p>
        </p:txBody>
      </p:sp>
    </p:spTree>
    <p:extLst>
      <p:ext uri="{BB962C8B-B14F-4D97-AF65-F5344CB8AC3E}">
        <p14:creationId xmlns:p14="http://schemas.microsoft.com/office/powerpoint/2010/main" val="607372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lingual</a:t>
            </a:r>
            <a:r>
              <a:rPr lang="es-MX" dirty="0" smtClean="0"/>
              <a:t> de la cara </a:t>
            </a:r>
            <a:r>
              <a:rPr lang="es-MX" dirty="0" err="1" smtClean="0"/>
              <a:t>mesial</a:t>
            </a:r>
            <a:r>
              <a:rPr lang="es-MX" dirty="0" smtClean="0"/>
              <a:t>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20</a:t>
            </a:fld>
            <a:endParaRPr lang="es-MX"/>
          </a:p>
        </p:txBody>
      </p:sp>
    </p:spTree>
    <p:extLst>
      <p:ext uri="{BB962C8B-B14F-4D97-AF65-F5344CB8AC3E}">
        <p14:creationId xmlns:p14="http://schemas.microsoft.com/office/powerpoint/2010/main" val="2311802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a:t>
            </a:r>
            <a:r>
              <a:rPr lang="es-MX" baseline="0" dirty="0" err="1" smtClean="0"/>
              <a:t>incisal</a:t>
            </a:r>
            <a:r>
              <a:rPr lang="es-MX" baseline="0" dirty="0" smtClean="0"/>
              <a:t> </a:t>
            </a:r>
            <a:r>
              <a:rPr lang="es-MX" dirty="0" smtClean="0"/>
              <a:t> de la cara </a:t>
            </a:r>
            <a:r>
              <a:rPr lang="es-MX" dirty="0" err="1" smtClean="0"/>
              <a:t>mesial</a:t>
            </a:r>
            <a:r>
              <a:rPr lang="es-MX" dirty="0" smtClean="0"/>
              <a:t>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21</a:t>
            </a:fld>
            <a:endParaRPr lang="es-MX"/>
          </a:p>
        </p:txBody>
      </p:sp>
    </p:spTree>
    <p:extLst>
      <p:ext uri="{BB962C8B-B14F-4D97-AF65-F5344CB8AC3E}">
        <p14:creationId xmlns:p14="http://schemas.microsoft.com/office/powerpoint/2010/main" val="40361246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cervical</a:t>
            </a:r>
            <a:r>
              <a:rPr lang="es-MX" dirty="0" smtClean="0"/>
              <a:t> de la cara </a:t>
            </a:r>
            <a:r>
              <a:rPr lang="es-MX" dirty="0" err="1" smtClean="0"/>
              <a:t>mesial</a:t>
            </a:r>
            <a:r>
              <a:rPr lang="es-MX" dirty="0" smtClean="0"/>
              <a:t>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22</a:t>
            </a:fld>
            <a:endParaRPr lang="es-MX"/>
          </a:p>
        </p:txBody>
      </p:sp>
    </p:spTree>
    <p:extLst>
      <p:ext uri="{BB962C8B-B14F-4D97-AF65-F5344CB8AC3E}">
        <p14:creationId xmlns:p14="http://schemas.microsoft.com/office/powerpoint/2010/main" val="2888146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Conocimiento de las características de la cara </a:t>
            </a:r>
            <a:r>
              <a:rPr lang="es-MX" dirty="0" err="1" smtClean="0"/>
              <a:t>mesial</a:t>
            </a:r>
            <a:r>
              <a:rPr lang="es-MX" dirty="0" smtClean="0"/>
              <a:t> del </a:t>
            </a:r>
            <a:r>
              <a:rPr lang="es-MX" baseline="0" dirty="0" smtClean="0"/>
              <a:t>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23</a:t>
            </a:fld>
            <a:endParaRPr lang="es-MX"/>
          </a:p>
        </p:txBody>
      </p:sp>
    </p:spTree>
    <p:extLst>
      <p:ext uri="{BB962C8B-B14F-4D97-AF65-F5344CB8AC3E}">
        <p14:creationId xmlns:p14="http://schemas.microsoft.com/office/powerpoint/2010/main" val="33268404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labial</a:t>
            </a:r>
            <a:r>
              <a:rPr lang="es-MX" dirty="0" smtClean="0"/>
              <a:t> de la cara distal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24</a:t>
            </a:fld>
            <a:endParaRPr lang="es-MX"/>
          </a:p>
        </p:txBody>
      </p:sp>
    </p:spTree>
    <p:extLst>
      <p:ext uri="{BB962C8B-B14F-4D97-AF65-F5344CB8AC3E}">
        <p14:creationId xmlns:p14="http://schemas.microsoft.com/office/powerpoint/2010/main" val="30332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lingual</a:t>
            </a:r>
            <a:r>
              <a:rPr lang="es-MX" dirty="0" smtClean="0"/>
              <a:t> de la cara distal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25</a:t>
            </a:fld>
            <a:endParaRPr lang="es-MX"/>
          </a:p>
        </p:txBody>
      </p:sp>
    </p:spTree>
    <p:extLst>
      <p:ext uri="{BB962C8B-B14F-4D97-AF65-F5344CB8AC3E}">
        <p14:creationId xmlns:p14="http://schemas.microsoft.com/office/powerpoint/2010/main" val="25603460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a:t>
            </a:r>
            <a:r>
              <a:rPr lang="es-MX" baseline="0" dirty="0" err="1" smtClean="0"/>
              <a:t>incisal</a:t>
            </a:r>
            <a:r>
              <a:rPr lang="es-MX" baseline="0" dirty="0" smtClean="0"/>
              <a:t> </a:t>
            </a:r>
            <a:r>
              <a:rPr lang="es-MX" dirty="0" smtClean="0"/>
              <a:t>de la cara distal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26</a:t>
            </a:fld>
            <a:endParaRPr lang="es-MX"/>
          </a:p>
        </p:txBody>
      </p:sp>
    </p:spTree>
    <p:extLst>
      <p:ext uri="{BB962C8B-B14F-4D97-AF65-F5344CB8AC3E}">
        <p14:creationId xmlns:p14="http://schemas.microsoft.com/office/powerpoint/2010/main" val="208878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del límite</a:t>
            </a:r>
            <a:r>
              <a:rPr lang="es-MX" baseline="0" dirty="0" smtClean="0"/>
              <a:t> cervical</a:t>
            </a:r>
            <a:r>
              <a:rPr lang="es-MX" dirty="0" smtClean="0"/>
              <a:t> de la cara distal </a:t>
            </a:r>
            <a:r>
              <a:rPr lang="es-MX" baseline="0" dirty="0" smtClean="0"/>
              <a:t>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27</a:t>
            </a:fld>
            <a:endParaRPr lang="es-MX"/>
          </a:p>
        </p:txBody>
      </p:sp>
    </p:spTree>
    <p:extLst>
      <p:ext uri="{BB962C8B-B14F-4D97-AF65-F5344CB8AC3E}">
        <p14:creationId xmlns:p14="http://schemas.microsoft.com/office/powerpoint/2010/main" val="6386682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Conocimiento de las características de la cara distal del </a:t>
            </a:r>
            <a:r>
              <a:rPr lang="es-MX" baseline="0" dirty="0" smtClean="0"/>
              <a:t>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28</a:t>
            </a:fld>
            <a:endParaRPr lang="es-MX"/>
          </a:p>
        </p:txBody>
      </p:sp>
    </p:spTree>
    <p:extLst>
      <p:ext uri="{BB962C8B-B14F-4D97-AF65-F5344CB8AC3E}">
        <p14:creationId xmlns:p14="http://schemas.microsoft.com/office/powerpoint/2010/main" val="39471449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Explicación del límite </a:t>
            </a:r>
            <a:r>
              <a:rPr lang="es-MX" baseline="0" dirty="0" err="1" smtClean="0"/>
              <a:t>mesial</a:t>
            </a:r>
            <a:r>
              <a:rPr lang="es-MX" baseline="0" dirty="0" smtClean="0"/>
              <a:t> de la cara lingual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29</a:t>
            </a:fld>
            <a:endParaRPr lang="es-MX"/>
          </a:p>
        </p:txBody>
      </p:sp>
    </p:spTree>
    <p:extLst>
      <p:ext uri="{BB962C8B-B14F-4D97-AF65-F5344CB8AC3E}">
        <p14:creationId xmlns:p14="http://schemas.microsoft.com/office/powerpoint/2010/main" val="1303513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Objetivo del material solo visión </a:t>
            </a:r>
            <a:r>
              <a:rPr lang="es-MX" dirty="0" err="1" smtClean="0"/>
              <a:t>proyectable</a:t>
            </a:r>
            <a:r>
              <a:rPr lang="es-MX" dirty="0" smtClean="0"/>
              <a:t>,</a:t>
            </a:r>
            <a:r>
              <a:rPr lang="es-MX" baseline="0" dirty="0" smtClean="0"/>
              <a:t>  referente al Incisivo central inferior permanente.</a:t>
            </a:r>
            <a:endParaRPr lang="es-MX" dirty="0"/>
          </a:p>
        </p:txBody>
      </p:sp>
      <p:sp>
        <p:nvSpPr>
          <p:cNvPr id="4" name="3 Marcador de número de diapositiva"/>
          <p:cNvSpPr>
            <a:spLocks noGrp="1"/>
          </p:cNvSpPr>
          <p:nvPr>
            <p:ph type="sldNum" sz="quarter" idx="10"/>
          </p:nvPr>
        </p:nvSpPr>
        <p:spPr/>
        <p:txBody>
          <a:bodyPr/>
          <a:lstStyle/>
          <a:p>
            <a:fld id="{54D49F60-686C-4DA5-B662-8BDC1733C609}" type="slidenum">
              <a:rPr lang="es-MX" smtClean="0"/>
              <a:t>3</a:t>
            </a:fld>
            <a:endParaRPr lang="es-MX"/>
          </a:p>
        </p:txBody>
      </p:sp>
    </p:spTree>
    <p:extLst>
      <p:ext uri="{BB962C8B-B14F-4D97-AF65-F5344CB8AC3E}">
        <p14:creationId xmlns:p14="http://schemas.microsoft.com/office/powerpoint/2010/main" val="24922499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Descripción del límite distal de la cara lingual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30</a:t>
            </a:fld>
            <a:endParaRPr lang="es-MX"/>
          </a:p>
        </p:txBody>
      </p:sp>
    </p:spTree>
    <p:extLst>
      <p:ext uri="{BB962C8B-B14F-4D97-AF65-F5344CB8AC3E}">
        <p14:creationId xmlns:p14="http://schemas.microsoft.com/office/powerpoint/2010/main" val="30735317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Explicación del límite </a:t>
            </a:r>
            <a:r>
              <a:rPr lang="es-MX" baseline="0" dirty="0" err="1" smtClean="0"/>
              <a:t>incisal</a:t>
            </a:r>
            <a:r>
              <a:rPr lang="es-MX" baseline="0" dirty="0" smtClean="0"/>
              <a:t>  de la cara lingual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31</a:t>
            </a:fld>
            <a:endParaRPr lang="es-MX"/>
          </a:p>
        </p:txBody>
      </p:sp>
    </p:spTree>
    <p:extLst>
      <p:ext uri="{BB962C8B-B14F-4D97-AF65-F5344CB8AC3E}">
        <p14:creationId xmlns:p14="http://schemas.microsoft.com/office/powerpoint/2010/main" val="31438633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Descripción del límite cervical  de la cara lingual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32</a:t>
            </a:fld>
            <a:endParaRPr lang="es-MX"/>
          </a:p>
        </p:txBody>
      </p:sp>
    </p:spTree>
    <p:extLst>
      <p:ext uri="{BB962C8B-B14F-4D97-AF65-F5344CB8AC3E}">
        <p14:creationId xmlns:p14="http://schemas.microsoft.com/office/powerpoint/2010/main" val="20034011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Características</a:t>
            </a:r>
            <a:r>
              <a:rPr lang="es-MX" baseline="0" dirty="0" smtClean="0"/>
              <a:t> de la cara lingual </a:t>
            </a:r>
            <a:r>
              <a:rPr lang="es-MX" baseline="0" dirty="0" err="1" smtClean="0"/>
              <a:t>cervicoincisalmente</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33</a:t>
            </a:fld>
            <a:endParaRPr lang="es-MX"/>
          </a:p>
        </p:txBody>
      </p:sp>
    </p:spTree>
    <p:extLst>
      <p:ext uri="{BB962C8B-B14F-4D97-AF65-F5344CB8AC3E}">
        <p14:creationId xmlns:p14="http://schemas.microsoft.com/office/powerpoint/2010/main" val="16115141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Características</a:t>
            </a:r>
            <a:r>
              <a:rPr lang="es-MX" baseline="0" dirty="0" smtClean="0"/>
              <a:t> de la cara lingual del incisivo central inferior permanente, especificando que no tiene prominencias ni fosas triangulares pues no participa en la masticación.</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34</a:t>
            </a:fld>
            <a:endParaRPr lang="es-MX"/>
          </a:p>
        </p:txBody>
      </p:sp>
    </p:spTree>
    <p:extLst>
      <p:ext uri="{BB962C8B-B14F-4D97-AF65-F5344CB8AC3E}">
        <p14:creationId xmlns:p14="http://schemas.microsoft.com/office/powerpoint/2010/main" val="4027272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Características</a:t>
            </a:r>
            <a:r>
              <a:rPr lang="es-MX" baseline="0" dirty="0" smtClean="0"/>
              <a:t> de la cara lingual </a:t>
            </a:r>
            <a:r>
              <a:rPr lang="es-MX" baseline="0" dirty="0" err="1" smtClean="0"/>
              <a:t>mesiodistalmente</a:t>
            </a:r>
            <a:r>
              <a:rPr lang="es-MX" baseline="0" dirty="0" smtClean="0"/>
              <a:t>.</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35</a:t>
            </a:fld>
            <a:endParaRPr lang="es-MX"/>
          </a:p>
        </p:txBody>
      </p:sp>
    </p:spTree>
    <p:extLst>
      <p:ext uri="{BB962C8B-B14F-4D97-AF65-F5344CB8AC3E}">
        <p14:creationId xmlns:p14="http://schemas.microsoft.com/office/powerpoint/2010/main" val="13302191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Descripción  del límite labial de la cara </a:t>
            </a:r>
            <a:r>
              <a:rPr lang="es-MX" baseline="0" dirty="0" err="1" smtClean="0"/>
              <a:t>incisal</a:t>
            </a:r>
            <a:r>
              <a:rPr lang="es-MX" baseline="0" dirty="0" smtClean="0"/>
              <a:t>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36</a:t>
            </a:fld>
            <a:endParaRPr lang="es-MX"/>
          </a:p>
        </p:txBody>
      </p:sp>
    </p:spTree>
    <p:extLst>
      <p:ext uri="{BB962C8B-B14F-4D97-AF65-F5344CB8AC3E}">
        <p14:creationId xmlns:p14="http://schemas.microsoft.com/office/powerpoint/2010/main" val="27913981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Descripción  del límite lingual de la cara </a:t>
            </a:r>
            <a:r>
              <a:rPr lang="es-MX" baseline="0" dirty="0" err="1" smtClean="0"/>
              <a:t>incisal</a:t>
            </a:r>
            <a:r>
              <a:rPr lang="es-MX" baseline="0" dirty="0" smtClean="0"/>
              <a:t>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37</a:t>
            </a:fld>
            <a:endParaRPr lang="es-MX"/>
          </a:p>
        </p:txBody>
      </p:sp>
    </p:spTree>
    <p:extLst>
      <p:ext uri="{BB962C8B-B14F-4D97-AF65-F5344CB8AC3E}">
        <p14:creationId xmlns:p14="http://schemas.microsoft.com/office/powerpoint/2010/main" val="24979407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Descripción  del límite </a:t>
            </a:r>
            <a:r>
              <a:rPr lang="es-MX" baseline="0" dirty="0" err="1" smtClean="0"/>
              <a:t>mesial</a:t>
            </a:r>
            <a:r>
              <a:rPr lang="es-MX" baseline="0" dirty="0" smtClean="0"/>
              <a:t> de la cara </a:t>
            </a:r>
            <a:r>
              <a:rPr lang="es-MX" baseline="0" dirty="0" err="1" smtClean="0"/>
              <a:t>incisal</a:t>
            </a:r>
            <a:r>
              <a:rPr lang="es-MX" baseline="0" dirty="0" smtClean="0"/>
              <a:t>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38</a:t>
            </a:fld>
            <a:endParaRPr lang="es-MX"/>
          </a:p>
        </p:txBody>
      </p:sp>
    </p:spTree>
    <p:extLst>
      <p:ext uri="{BB962C8B-B14F-4D97-AF65-F5344CB8AC3E}">
        <p14:creationId xmlns:p14="http://schemas.microsoft.com/office/powerpoint/2010/main" val="37358375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Descripción  del límite distal de la cara </a:t>
            </a:r>
            <a:r>
              <a:rPr lang="es-MX" baseline="0" dirty="0" err="1" smtClean="0"/>
              <a:t>incisal</a:t>
            </a:r>
            <a:r>
              <a:rPr lang="es-MX" baseline="0" dirty="0" smtClean="0"/>
              <a:t>  del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39</a:t>
            </a:fld>
            <a:endParaRPr lang="es-MX"/>
          </a:p>
        </p:txBody>
      </p:sp>
    </p:spTree>
    <p:extLst>
      <p:ext uri="{BB962C8B-B14F-4D97-AF65-F5344CB8AC3E}">
        <p14:creationId xmlns:p14="http://schemas.microsoft.com/office/powerpoint/2010/main" val="4250116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Objetivo del material solo visión </a:t>
            </a:r>
            <a:r>
              <a:rPr lang="es-MX" dirty="0" err="1" smtClean="0"/>
              <a:t>proyectable</a:t>
            </a:r>
            <a:r>
              <a:rPr lang="es-MX" dirty="0" smtClean="0"/>
              <a:t>,</a:t>
            </a:r>
            <a:r>
              <a:rPr lang="es-MX" baseline="0" dirty="0" smtClean="0"/>
              <a:t>  referente al Incisivo central inferior permanente, comprendiendo su cara </a:t>
            </a:r>
            <a:r>
              <a:rPr lang="es-MX" baseline="0" dirty="0" err="1" smtClean="0"/>
              <a:t>mesial</a:t>
            </a:r>
            <a:r>
              <a:rPr lang="es-MX" baseline="0" dirty="0" smtClean="0"/>
              <a:t>, distal, labial, lingual, </a:t>
            </a:r>
            <a:r>
              <a:rPr lang="es-MX" baseline="0" dirty="0" err="1" smtClean="0"/>
              <a:t>incisal</a:t>
            </a:r>
            <a:r>
              <a:rPr lang="es-MX" baseline="0" dirty="0" smtClean="0"/>
              <a:t> y también su raíz.</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4D49F60-686C-4DA5-B662-8BDC1733C609}" type="slidenum">
              <a:rPr lang="es-MX" smtClean="0"/>
              <a:t>4</a:t>
            </a:fld>
            <a:endParaRPr lang="es-MX"/>
          </a:p>
        </p:txBody>
      </p:sp>
    </p:spTree>
    <p:extLst>
      <p:ext uri="{BB962C8B-B14F-4D97-AF65-F5344CB8AC3E}">
        <p14:creationId xmlns:p14="http://schemas.microsoft.com/office/powerpoint/2010/main" val="41316029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Importancia de las </a:t>
            </a:r>
            <a:r>
              <a:rPr lang="es-MX" dirty="0" err="1" smtClean="0"/>
              <a:t>caracteristicas</a:t>
            </a:r>
            <a:r>
              <a:rPr lang="es-MX" dirty="0" smtClean="0"/>
              <a:t> del borde </a:t>
            </a:r>
            <a:r>
              <a:rPr lang="es-MX" dirty="0" err="1" smtClean="0"/>
              <a:t>incisal</a:t>
            </a:r>
            <a:r>
              <a:rPr lang="es-MX" dirty="0" smtClean="0"/>
              <a:t> durante la erupción</a:t>
            </a:r>
            <a:r>
              <a:rPr lang="es-MX" baseline="0" dirty="0" smtClean="0"/>
              <a:t> y su desgaste fisiológico.</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40</a:t>
            </a:fld>
            <a:endParaRPr lang="es-MX"/>
          </a:p>
        </p:txBody>
      </p:sp>
    </p:spTree>
    <p:extLst>
      <p:ext uri="{BB962C8B-B14F-4D97-AF65-F5344CB8AC3E}">
        <p14:creationId xmlns:p14="http://schemas.microsoft.com/office/powerpoint/2010/main" val="24391477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Características de</a:t>
            </a:r>
            <a:r>
              <a:rPr lang="es-MX" baseline="0" dirty="0" smtClean="0"/>
              <a:t> las angulaciones que presenta el </a:t>
            </a:r>
            <a:r>
              <a:rPr lang="es-MX" dirty="0" smtClean="0"/>
              <a:t> borde </a:t>
            </a:r>
            <a:r>
              <a:rPr lang="es-MX" dirty="0" err="1" smtClean="0"/>
              <a:t>incisal</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41</a:t>
            </a:fld>
            <a:endParaRPr lang="es-MX"/>
          </a:p>
        </p:txBody>
      </p:sp>
    </p:spTree>
    <p:extLst>
      <p:ext uri="{BB962C8B-B14F-4D97-AF65-F5344CB8AC3E}">
        <p14:creationId xmlns:p14="http://schemas.microsoft.com/office/powerpoint/2010/main" val="12051746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Importancia de las </a:t>
            </a:r>
            <a:r>
              <a:rPr lang="es-MX" dirty="0" err="1" smtClean="0"/>
              <a:t>caracteristicas</a:t>
            </a:r>
            <a:r>
              <a:rPr lang="es-MX" dirty="0" smtClean="0"/>
              <a:t> del borde </a:t>
            </a:r>
            <a:r>
              <a:rPr lang="es-MX" dirty="0" err="1" smtClean="0"/>
              <a:t>incisal</a:t>
            </a:r>
            <a:r>
              <a:rPr lang="es-MX" dirty="0" smtClean="0"/>
              <a:t> y su desgaste durante</a:t>
            </a:r>
            <a:r>
              <a:rPr lang="es-MX" baseline="0" dirty="0" smtClean="0"/>
              <a:t> la masticación.</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42</a:t>
            </a:fld>
            <a:endParaRPr lang="es-MX"/>
          </a:p>
        </p:txBody>
      </p:sp>
    </p:spTree>
    <p:extLst>
      <p:ext uri="{BB962C8B-B14F-4D97-AF65-F5344CB8AC3E}">
        <p14:creationId xmlns:p14="http://schemas.microsoft.com/office/powerpoint/2010/main" val="36065712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 de la forma y longitud de la raíz del incisivo central inferior</a:t>
            </a:r>
            <a:r>
              <a:rPr lang="es-MX" baseline="0" dirty="0" smtClean="0"/>
              <a:t> </a:t>
            </a:r>
            <a:r>
              <a:rPr lang="es-MX" dirty="0" smtClean="0"/>
              <a:t> permanente.</a:t>
            </a:r>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43</a:t>
            </a:fld>
            <a:endParaRPr lang="es-MX"/>
          </a:p>
        </p:txBody>
      </p:sp>
    </p:spTree>
    <p:extLst>
      <p:ext uri="{BB962C8B-B14F-4D97-AF65-F5344CB8AC3E}">
        <p14:creationId xmlns:p14="http://schemas.microsoft.com/office/powerpoint/2010/main" val="33255721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Descripción</a:t>
            </a:r>
            <a:r>
              <a:rPr lang="es-MX" baseline="0" dirty="0" smtClean="0"/>
              <a:t> </a:t>
            </a:r>
            <a:r>
              <a:rPr lang="es-MX" dirty="0" smtClean="0"/>
              <a:t>de la forma  de la raíz del incisivo central inferior</a:t>
            </a:r>
            <a:r>
              <a:rPr lang="es-MX" baseline="0" dirty="0" smtClean="0"/>
              <a:t> </a:t>
            </a:r>
            <a:r>
              <a:rPr lang="es-MX" dirty="0" smtClean="0"/>
              <a:t>permanente.</a:t>
            </a:r>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44</a:t>
            </a:fld>
            <a:endParaRPr lang="es-MX"/>
          </a:p>
        </p:txBody>
      </p:sp>
    </p:spTree>
    <p:extLst>
      <p:ext uri="{BB962C8B-B14F-4D97-AF65-F5344CB8AC3E}">
        <p14:creationId xmlns:p14="http://schemas.microsoft.com/office/powerpoint/2010/main" val="23081518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Preguntas.</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45</a:t>
            </a:fld>
            <a:endParaRPr lang="es-MX"/>
          </a:p>
        </p:txBody>
      </p:sp>
    </p:spTree>
    <p:extLst>
      <p:ext uri="{BB962C8B-B14F-4D97-AF65-F5344CB8AC3E}">
        <p14:creationId xmlns:p14="http://schemas.microsoft.com/office/powerpoint/2010/main" val="1552775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Distractor.</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46</a:t>
            </a:fld>
            <a:endParaRPr lang="es-MX"/>
          </a:p>
        </p:txBody>
      </p:sp>
    </p:spTree>
    <p:extLst>
      <p:ext uri="{BB962C8B-B14F-4D97-AF65-F5344CB8AC3E}">
        <p14:creationId xmlns:p14="http://schemas.microsoft.com/office/powerpoint/2010/main" val="34901438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Distractor.</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47</a:t>
            </a:fld>
            <a:endParaRPr lang="es-MX"/>
          </a:p>
        </p:txBody>
      </p:sp>
    </p:spTree>
    <p:extLst>
      <p:ext uri="{BB962C8B-B14F-4D97-AF65-F5344CB8AC3E}">
        <p14:creationId xmlns:p14="http://schemas.microsoft.com/office/powerpoint/2010/main" val="18457473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Distractor.</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48</a:t>
            </a:fld>
            <a:endParaRPr lang="es-MX"/>
          </a:p>
        </p:txBody>
      </p:sp>
    </p:spTree>
    <p:extLst>
      <p:ext uri="{BB962C8B-B14F-4D97-AF65-F5344CB8AC3E}">
        <p14:creationId xmlns:p14="http://schemas.microsoft.com/office/powerpoint/2010/main" val="2114783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Distractor.</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49</a:t>
            </a:fld>
            <a:endParaRPr lang="es-MX"/>
          </a:p>
        </p:txBody>
      </p:sp>
    </p:spTree>
    <p:extLst>
      <p:ext uri="{BB962C8B-B14F-4D97-AF65-F5344CB8AC3E}">
        <p14:creationId xmlns:p14="http://schemas.microsoft.com/office/powerpoint/2010/main" val="2813340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Importancia</a:t>
            </a:r>
            <a:r>
              <a:rPr lang="es-MX" baseline="0" dirty="0" smtClean="0"/>
              <a:t> de la ubicación  del incisivo central inferior permanente.</a:t>
            </a:r>
            <a:endParaRPr lang="es-MX" dirty="0"/>
          </a:p>
        </p:txBody>
      </p:sp>
      <p:sp>
        <p:nvSpPr>
          <p:cNvPr id="4" name="3 Marcador de número de diapositiva"/>
          <p:cNvSpPr>
            <a:spLocks noGrp="1"/>
          </p:cNvSpPr>
          <p:nvPr>
            <p:ph type="sldNum" sz="quarter" idx="10"/>
          </p:nvPr>
        </p:nvSpPr>
        <p:spPr/>
        <p:txBody>
          <a:bodyPr/>
          <a:lstStyle/>
          <a:p>
            <a:fld id="{54D49F60-686C-4DA5-B662-8BDC1733C609}" type="slidenum">
              <a:rPr lang="es-MX" smtClean="0"/>
              <a:t>5</a:t>
            </a:fld>
            <a:endParaRPr lang="es-MX"/>
          </a:p>
        </p:txBody>
      </p:sp>
    </p:spTree>
    <p:extLst>
      <p:ext uri="{BB962C8B-B14F-4D97-AF65-F5344CB8AC3E}">
        <p14:creationId xmlns:p14="http://schemas.microsoft.com/office/powerpoint/2010/main" val="10764780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Distractor.</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50</a:t>
            </a:fld>
            <a:endParaRPr lang="es-MX"/>
          </a:p>
        </p:txBody>
      </p:sp>
    </p:spTree>
    <p:extLst>
      <p:ext uri="{BB962C8B-B14F-4D97-AF65-F5344CB8AC3E}">
        <p14:creationId xmlns:p14="http://schemas.microsoft.com/office/powerpoint/2010/main" val="1618847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Conocimiento de la ubicación del incisivo central inferior permanente a partir de la línea media</a:t>
            </a:r>
            <a:r>
              <a:rPr lang="es-MX" baseline="0" dirty="0" smtClean="0"/>
              <a:t> y su relación con sus dientes vecinos.</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6</a:t>
            </a:fld>
            <a:endParaRPr lang="es-MX"/>
          </a:p>
        </p:txBody>
      </p:sp>
    </p:spTree>
    <p:extLst>
      <p:ext uri="{BB962C8B-B14F-4D97-AF65-F5344CB8AC3E}">
        <p14:creationId xmlns:p14="http://schemas.microsoft.com/office/powerpoint/2010/main" val="4214739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Conocimiento de las diferentes caras que</a:t>
            </a:r>
            <a:r>
              <a:rPr lang="es-MX" baseline="0" dirty="0" smtClean="0"/>
              <a:t> presenta el incisivo central inferior permanente.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7</a:t>
            </a:fld>
            <a:endParaRPr lang="es-MX"/>
          </a:p>
        </p:txBody>
      </p:sp>
    </p:spTree>
    <p:extLst>
      <p:ext uri="{BB962C8B-B14F-4D97-AF65-F5344CB8AC3E}">
        <p14:creationId xmlns:p14="http://schemas.microsoft.com/office/powerpoint/2010/main" val="1921207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Diferencias</a:t>
            </a:r>
            <a:r>
              <a:rPr lang="es-MX" baseline="0" dirty="0" smtClean="0"/>
              <a:t> de diámetros entre el incisivo central superior y el incisivo central inferior permanente.</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8</a:t>
            </a:fld>
            <a:endParaRPr lang="es-MX"/>
          </a:p>
        </p:txBody>
      </p:sp>
    </p:spTree>
    <p:extLst>
      <p:ext uri="{BB962C8B-B14F-4D97-AF65-F5344CB8AC3E}">
        <p14:creationId xmlns:p14="http://schemas.microsoft.com/office/powerpoint/2010/main" val="2069908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Estudio comparativo entre el </a:t>
            </a:r>
            <a:r>
              <a:rPr lang="es-MX" baseline="0" dirty="0" smtClean="0"/>
              <a:t> incisivo central superior y el incisivo central inferior permanente.</a:t>
            </a:r>
            <a:endParaRPr lang="es-MX" dirty="0"/>
          </a:p>
        </p:txBody>
      </p:sp>
      <p:sp>
        <p:nvSpPr>
          <p:cNvPr id="4" name="Marcador de número de diapositiva 3"/>
          <p:cNvSpPr>
            <a:spLocks noGrp="1"/>
          </p:cNvSpPr>
          <p:nvPr>
            <p:ph type="sldNum" sz="quarter" idx="10"/>
          </p:nvPr>
        </p:nvSpPr>
        <p:spPr/>
        <p:txBody>
          <a:bodyPr/>
          <a:lstStyle/>
          <a:p>
            <a:fld id="{95CABDB3-E9FA-4678-A203-B72FAA3F6C74}" type="slidenum">
              <a:rPr lang="es-MX" smtClean="0"/>
              <a:t>9</a:t>
            </a:fld>
            <a:endParaRPr lang="es-MX"/>
          </a:p>
        </p:txBody>
      </p:sp>
    </p:spTree>
    <p:extLst>
      <p:ext uri="{BB962C8B-B14F-4D97-AF65-F5344CB8AC3E}">
        <p14:creationId xmlns:p14="http://schemas.microsoft.com/office/powerpoint/2010/main" val="3074817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D14B81D9-727B-46D1-8A33-9BBA40CAAA68}"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2617186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14B81D9-727B-46D1-8A33-9BBA40CAAA68}"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2997315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14B81D9-727B-46D1-8A33-9BBA40CAAA68}"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2674879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14B81D9-727B-46D1-8A33-9BBA40CAAA68}"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2039829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D14B81D9-727B-46D1-8A33-9BBA40CAAA68}"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595874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D14B81D9-727B-46D1-8A33-9BBA40CAAA68}"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2432610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D14B81D9-727B-46D1-8A33-9BBA40CAAA68}" type="datetimeFigureOut">
              <a:rPr lang="es-MX" smtClean="0"/>
              <a:t>01/10/2015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586760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14B81D9-727B-46D1-8A33-9BBA40CAAA68}" type="datetimeFigureOut">
              <a:rPr lang="es-MX" smtClean="0"/>
              <a:t>01/10/2015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167762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14B81D9-727B-46D1-8A33-9BBA40CAAA68}" type="datetimeFigureOut">
              <a:rPr lang="es-MX" smtClean="0"/>
              <a:t>01/10/2015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902587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14B81D9-727B-46D1-8A33-9BBA40CAAA68}"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2499477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14B81D9-727B-46D1-8A33-9BBA40CAAA68}"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17756FC-13EA-4B12-AD5E-8CF8C0A5761C}" type="slidenum">
              <a:rPr lang="es-MX" smtClean="0"/>
              <a:t>‹Nº›</a:t>
            </a:fld>
            <a:endParaRPr lang="es-MX"/>
          </a:p>
        </p:txBody>
      </p:sp>
    </p:spTree>
    <p:extLst>
      <p:ext uri="{BB962C8B-B14F-4D97-AF65-F5344CB8AC3E}">
        <p14:creationId xmlns:p14="http://schemas.microsoft.com/office/powerpoint/2010/main" val="3694908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4B81D9-727B-46D1-8A33-9BBA40CAAA68}" type="datetimeFigureOut">
              <a:rPr lang="es-MX" smtClean="0"/>
              <a:t>01/10/2015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7756FC-13EA-4B12-AD5E-8CF8C0A5761C}" type="slidenum">
              <a:rPr lang="es-MX" smtClean="0"/>
              <a:t>‹Nº›</a:t>
            </a:fld>
            <a:endParaRPr lang="es-MX"/>
          </a:p>
        </p:txBody>
      </p:sp>
    </p:spTree>
    <p:extLst>
      <p:ext uri="{BB962C8B-B14F-4D97-AF65-F5344CB8AC3E}">
        <p14:creationId xmlns:p14="http://schemas.microsoft.com/office/powerpoint/2010/main" val="1324512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1.jpe"/></Relationships>
</file>

<file path=ppt/slides/_rels/slide35.xml.rels><?xml version="1.0" encoding="UTF-8" standalone="yes"?>
<Relationships xmlns="http://schemas.openxmlformats.org/package/2006/relationships"><Relationship Id="rId3" Type="http://schemas.openxmlformats.org/officeDocument/2006/relationships/image" Target="../media/image4.jpe"/><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1.xml.rels><?xml version="1.0" encoding="UTF-8" standalone="yes"?>
<Relationships xmlns="http://schemas.openxmlformats.org/package/2006/relationships"><Relationship Id="rId3" Type="http://schemas.openxmlformats.org/officeDocument/2006/relationships/image" Target="../media/image38.jpe"/><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2.jpe"/></Relationships>
</file>

<file path=ppt/slides/_rels/slide4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45.xml.rels><?xml version="1.0" encoding="UTF-8" standalone="yes"?>
<Relationships xmlns="http://schemas.openxmlformats.org/package/2006/relationships"><Relationship Id="rId3" Type="http://schemas.openxmlformats.org/officeDocument/2006/relationships/image" Target="../media/image46.jpe"/><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jpe"/><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6000" b="-16000"/>
          </a:stretch>
        </a:blipFill>
        <a:effectLst/>
      </p:bgPr>
    </p:bg>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endParaRPr lang="es-MX"/>
          </a:p>
        </p:txBody>
      </p:sp>
      <p:sp>
        <p:nvSpPr>
          <p:cNvPr id="4" name="Marcador de contenido 3"/>
          <p:cNvSpPr>
            <a:spLocks noGrp="1"/>
          </p:cNvSpPr>
          <p:nvPr>
            <p:ph idx="1"/>
          </p:nvPr>
        </p:nvSpPr>
        <p:spPr/>
        <p:txBody>
          <a:bodyPr/>
          <a:lstStyle/>
          <a:p>
            <a:endParaRPr lang="es-MX" dirty="0"/>
          </a:p>
        </p:txBody>
      </p:sp>
    </p:spTree>
    <p:extLst>
      <p:ext uri="{BB962C8B-B14F-4D97-AF65-F5344CB8AC3E}">
        <p14:creationId xmlns:p14="http://schemas.microsoft.com/office/powerpoint/2010/main" val="3831459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45489"/>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313645"/>
            <a:ext cx="10515600" cy="4863318"/>
          </a:xfrm>
        </p:spPr>
        <p:txBody>
          <a:bodyPr/>
          <a:lstStyle/>
          <a:p>
            <a:pPr marL="0" indent="0">
              <a:buNone/>
            </a:pPr>
            <a:r>
              <a:rPr lang="es-MX" dirty="0">
                <a:solidFill>
                  <a:srgbClr val="FFFF00"/>
                </a:solidFill>
              </a:rPr>
              <a:t>Sus ángulos </a:t>
            </a:r>
            <a:r>
              <a:rPr lang="es-MX" dirty="0" err="1">
                <a:solidFill>
                  <a:srgbClr val="FFFF00"/>
                </a:solidFill>
              </a:rPr>
              <a:t>distoincisal</a:t>
            </a:r>
            <a:r>
              <a:rPr lang="es-MX" dirty="0">
                <a:solidFill>
                  <a:srgbClr val="FFFF00"/>
                </a:solidFill>
              </a:rPr>
              <a:t> y </a:t>
            </a:r>
            <a:r>
              <a:rPr lang="es-MX" dirty="0" err="1">
                <a:solidFill>
                  <a:srgbClr val="FFFF00"/>
                </a:solidFill>
              </a:rPr>
              <a:t>mesioincisal</a:t>
            </a:r>
            <a:r>
              <a:rPr lang="es-MX" dirty="0">
                <a:solidFill>
                  <a:srgbClr val="FFFF00"/>
                </a:solidFill>
              </a:rPr>
              <a:t> son ángulos de 90 grados. </a:t>
            </a: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6088" y="2786238"/>
            <a:ext cx="6479824" cy="3644902"/>
          </a:xfrm>
          <a:prstGeom prst="rect">
            <a:avLst/>
          </a:prstGeom>
        </p:spPr>
      </p:pic>
    </p:spTree>
    <p:extLst>
      <p:ext uri="{BB962C8B-B14F-4D97-AF65-F5344CB8AC3E}">
        <p14:creationId xmlns:p14="http://schemas.microsoft.com/office/powerpoint/2010/main" val="1495487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45489"/>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313645"/>
            <a:ext cx="10515600" cy="4863318"/>
          </a:xfrm>
        </p:spPr>
        <p:txBody>
          <a:bodyPr/>
          <a:lstStyle/>
          <a:p>
            <a:pPr marL="0" indent="0">
              <a:buNone/>
            </a:pPr>
            <a:r>
              <a:rPr lang="es-MX" dirty="0" smtClean="0"/>
              <a:t>Su </a:t>
            </a:r>
            <a:r>
              <a:rPr lang="es-MX" dirty="0"/>
              <a:t>corona es sumamente delgada </a:t>
            </a:r>
            <a:r>
              <a:rPr lang="es-MX" dirty="0" err="1"/>
              <a:t>labiolingualmente</a:t>
            </a:r>
            <a:r>
              <a:rPr lang="es-MX" dirty="0"/>
              <a:t> en los tercios </a:t>
            </a:r>
            <a:r>
              <a:rPr lang="es-MX" dirty="0" err="1" smtClean="0"/>
              <a:t>incisal</a:t>
            </a:r>
            <a:r>
              <a:rPr lang="es-MX" dirty="0" smtClean="0"/>
              <a:t> </a:t>
            </a:r>
            <a:r>
              <a:rPr lang="es-MX" dirty="0"/>
              <a:t>y  medio, ensanchándose hasta formar una base más amplia en el tercio cervical.</a:t>
            </a:r>
          </a:p>
          <a:p>
            <a:endParaRPr lang="es-MX" dirty="0"/>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3807" y="2593428"/>
            <a:ext cx="4426014" cy="3862550"/>
          </a:xfrm>
          <a:prstGeom prst="rect">
            <a:avLst/>
          </a:prstGeom>
        </p:spPr>
      </p:pic>
    </p:spTree>
    <p:extLst>
      <p:ext uri="{BB962C8B-B14F-4D97-AF65-F5344CB8AC3E}">
        <p14:creationId xmlns:p14="http://schemas.microsoft.com/office/powerpoint/2010/main" val="496730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81095"/>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149772" y="1146220"/>
            <a:ext cx="11204028" cy="5030743"/>
          </a:xfrm>
        </p:spPr>
        <p:txBody>
          <a:bodyPr/>
          <a:lstStyle/>
          <a:p>
            <a:pPr marL="0" indent="0">
              <a:buNone/>
            </a:pPr>
            <a:r>
              <a:rPr lang="es-MX" dirty="0" smtClean="0">
                <a:solidFill>
                  <a:srgbClr val="00B0F0"/>
                </a:solidFill>
              </a:rPr>
              <a:t>LÓBULOS.- La corona del incisivo central inferior está constituida por cuatro segmentos o lóbulos que son: tres labiales, </a:t>
            </a:r>
            <a:r>
              <a:rPr lang="es-MX" dirty="0" err="1" smtClean="0">
                <a:solidFill>
                  <a:srgbClr val="00B0F0"/>
                </a:solidFill>
              </a:rPr>
              <a:t>mesiolabial</a:t>
            </a:r>
            <a:r>
              <a:rPr lang="es-MX" dirty="0" smtClean="0">
                <a:solidFill>
                  <a:srgbClr val="00B0F0"/>
                </a:solidFill>
              </a:rPr>
              <a:t>, </a:t>
            </a:r>
            <a:r>
              <a:rPr lang="es-MX" dirty="0" err="1" smtClean="0">
                <a:solidFill>
                  <a:srgbClr val="00B0F0"/>
                </a:solidFill>
              </a:rPr>
              <a:t>centrolabial</a:t>
            </a:r>
            <a:r>
              <a:rPr lang="es-MX" dirty="0" smtClean="0">
                <a:solidFill>
                  <a:srgbClr val="00B0F0"/>
                </a:solidFill>
              </a:rPr>
              <a:t>, </a:t>
            </a:r>
            <a:r>
              <a:rPr lang="es-MX" dirty="0" err="1" smtClean="0">
                <a:solidFill>
                  <a:srgbClr val="00B0F0"/>
                </a:solidFill>
              </a:rPr>
              <a:t>distolabial</a:t>
            </a:r>
            <a:r>
              <a:rPr lang="es-MX" dirty="0" smtClean="0">
                <a:solidFill>
                  <a:srgbClr val="00B0F0"/>
                </a:solidFill>
              </a:rPr>
              <a:t> y un lingual.</a:t>
            </a:r>
          </a:p>
          <a:p>
            <a:pPr marL="0" indent="0">
              <a:buNone/>
            </a:pPr>
            <a:endParaRPr lang="es-MX" sz="1400" dirty="0" smtClean="0"/>
          </a:p>
          <a:p>
            <a:pPr marL="0" indent="0">
              <a:buNone/>
            </a:pPr>
            <a:endParaRPr lang="es-MX" sz="1400" dirty="0">
              <a:solidFill>
                <a:srgbClr val="00B0F0"/>
              </a:solidFill>
            </a:endParaRPr>
          </a:p>
          <a:p>
            <a:pPr marL="0" indent="0">
              <a:buNone/>
            </a:pPr>
            <a:r>
              <a:rPr lang="es-MX" sz="1400" dirty="0" smtClean="0">
                <a:solidFill>
                  <a:srgbClr val="00B0F0"/>
                </a:solidFill>
              </a:rPr>
              <a:t>Lóbulo </a:t>
            </a:r>
            <a:r>
              <a:rPr lang="es-MX" sz="1400" dirty="0" err="1" smtClean="0">
                <a:solidFill>
                  <a:srgbClr val="00B0F0"/>
                </a:solidFill>
              </a:rPr>
              <a:t>mesiolabial</a:t>
            </a:r>
            <a:endParaRPr lang="es-MX" sz="1400" dirty="0" smtClean="0">
              <a:solidFill>
                <a:srgbClr val="00B0F0"/>
              </a:solidFill>
            </a:endParaRPr>
          </a:p>
          <a:p>
            <a:pPr marL="0" indent="0">
              <a:buNone/>
            </a:pPr>
            <a:endParaRPr lang="es-MX" sz="1400" dirty="0" smtClean="0">
              <a:solidFill>
                <a:srgbClr val="00B0F0"/>
              </a:solidFill>
            </a:endParaRPr>
          </a:p>
          <a:p>
            <a:pPr marL="0" indent="0">
              <a:buNone/>
            </a:pPr>
            <a:endParaRPr lang="es-MX" sz="1400" dirty="0">
              <a:solidFill>
                <a:srgbClr val="00B0F0"/>
              </a:solidFill>
            </a:endParaRPr>
          </a:p>
          <a:p>
            <a:pPr marL="0" indent="0">
              <a:buNone/>
            </a:pPr>
            <a:r>
              <a:rPr lang="es-MX" sz="1400" dirty="0" smtClean="0">
                <a:solidFill>
                  <a:srgbClr val="00B0F0"/>
                </a:solidFill>
              </a:rPr>
              <a:t>Lóbulo </a:t>
            </a:r>
            <a:r>
              <a:rPr lang="es-MX" sz="1400" dirty="0" err="1" smtClean="0">
                <a:solidFill>
                  <a:srgbClr val="00B0F0"/>
                </a:solidFill>
              </a:rPr>
              <a:t>centrolabal</a:t>
            </a:r>
            <a:endParaRPr lang="es-MX" sz="1400" dirty="0" smtClean="0">
              <a:solidFill>
                <a:srgbClr val="00B0F0"/>
              </a:solidFill>
            </a:endParaRPr>
          </a:p>
          <a:p>
            <a:pPr marL="0" indent="0">
              <a:buNone/>
            </a:pPr>
            <a:endParaRPr lang="es-MX" sz="1400" dirty="0">
              <a:solidFill>
                <a:srgbClr val="00B0F0"/>
              </a:solidFill>
            </a:endParaRPr>
          </a:p>
          <a:p>
            <a:pPr marL="0" indent="0">
              <a:buNone/>
            </a:pPr>
            <a:endParaRPr lang="es-MX" sz="1400" dirty="0" smtClean="0">
              <a:solidFill>
                <a:srgbClr val="00B0F0"/>
              </a:solidFill>
            </a:endParaRPr>
          </a:p>
          <a:p>
            <a:pPr marL="0" indent="0">
              <a:buNone/>
            </a:pPr>
            <a:r>
              <a:rPr lang="es-MX" sz="1400" dirty="0" smtClean="0">
                <a:solidFill>
                  <a:srgbClr val="00B0F0"/>
                </a:solidFill>
              </a:rPr>
              <a:t>Lóbulo </a:t>
            </a:r>
            <a:r>
              <a:rPr lang="es-MX" sz="1400" dirty="0" err="1" smtClean="0">
                <a:solidFill>
                  <a:srgbClr val="00B0F0"/>
                </a:solidFill>
              </a:rPr>
              <a:t>distolabial</a:t>
            </a:r>
            <a:endParaRPr lang="es-MX" sz="1400" dirty="0" smtClean="0">
              <a:solidFill>
                <a:srgbClr val="00B0F0"/>
              </a:solidFill>
            </a:endParaRPr>
          </a:p>
          <a:p>
            <a:pPr marL="0" indent="0">
              <a:buNone/>
            </a:pPr>
            <a:r>
              <a:rPr lang="es-MX" sz="1400" dirty="0" smtClean="0">
                <a:solidFill>
                  <a:srgbClr val="00B0F0"/>
                </a:solidFill>
              </a:rPr>
              <a:t>                                                                                                                                                                                                                               Lóbulo lingual</a:t>
            </a:r>
            <a:endParaRPr lang="es-MX" sz="1400" dirty="0">
              <a:solidFill>
                <a:srgbClr val="00B0F0"/>
              </a:solidFill>
            </a:endParaRP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8345" y="2661776"/>
            <a:ext cx="2951748" cy="3657600"/>
          </a:xfrm>
          <a:prstGeom prst="rect">
            <a:avLst/>
          </a:prstGeom>
        </p:spPr>
      </p:pic>
      <p:pic>
        <p:nvPicPr>
          <p:cNvPr id="5" name="Imagen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6178" y="2690713"/>
            <a:ext cx="2350056" cy="3599727"/>
          </a:xfrm>
          <a:prstGeom prst="rect">
            <a:avLst/>
          </a:prstGeom>
        </p:spPr>
      </p:pic>
      <p:cxnSp>
        <p:nvCxnSpPr>
          <p:cNvPr id="7" name="Conector recto de flecha 6"/>
          <p:cNvCxnSpPr/>
          <p:nvPr/>
        </p:nvCxnSpPr>
        <p:spPr>
          <a:xfrm>
            <a:off x="1679028" y="3204391"/>
            <a:ext cx="1233651" cy="651975"/>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1679028" y="4221217"/>
            <a:ext cx="1592317" cy="14882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V="1">
            <a:off x="1584435" y="5022019"/>
            <a:ext cx="2010103" cy="93891"/>
          </a:xfrm>
          <a:prstGeom prst="straightConnector1">
            <a:avLst/>
          </a:prstGeom>
          <a:ln w="254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H="1">
            <a:off x="8095593" y="5439103"/>
            <a:ext cx="1008993" cy="7883"/>
          </a:xfrm>
          <a:prstGeom prst="straightConnector1">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3958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93974"/>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sz="2400" dirty="0">
                <a:solidFill>
                  <a:srgbClr val="002060"/>
                </a:solidFill>
              </a:rPr>
              <a:t>CARA LABIAL.</a:t>
            </a:r>
          </a:p>
          <a:p>
            <a:pPr marL="0" indent="0" algn="just">
              <a:buNone/>
            </a:pPr>
            <a:r>
              <a:rPr lang="es-MX" sz="2400" dirty="0"/>
              <a:t> </a:t>
            </a:r>
            <a:r>
              <a:rPr lang="es-MX" sz="2400" dirty="0" smtClean="0"/>
              <a:t>LIMITES</a:t>
            </a:r>
            <a:r>
              <a:rPr lang="es-MX" sz="2400" dirty="0"/>
              <a:t>.- </a:t>
            </a:r>
            <a:r>
              <a:rPr lang="es-MX" sz="2400" dirty="0" smtClean="0"/>
              <a:t>La </a:t>
            </a:r>
            <a:r>
              <a:rPr lang="es-MX" sz="2400" dirty="0"/>
              <a:t>cara labial está limitada hacia </a:t>
            </a:r>
            <a:r>
              <a:rPr lang="es-MX" sz="2400" dirty="0" err="1"/>
              <a:t>mesial</a:t>
            </a:r>
            <a:r>
              <a:rPr lang="es-MX" sz="2400" dirty="0"/>
              <a:t> por la línea limítrofe </a:t>
            </a:r>
            <a:r>
              <a:rPr lang="es-MX" sz="2400" dirty="0" err="1"/>
              <a:t>mesial</a:t>
            </a:r>
            <a:r>
              <a:rPr lang="es-MX" sz="2400" dirty="0"/>
              <a:t> que va del ángulo triedro </a:t>
            </a:r>
            <a:r>
              <a:rPr lang="es-MX" sz="2400" dirty="0" err="1"/>
              <a:t>mesiolabioincisal</a:t>
            </a:r>
            <a:r>
              <a:rPr lang="es-MX" sz="2400" dirty="0"/>
              <a:t> a la línea cervical y es ligeramente </a:t>
            </a:r>
            <a:r>
              <a:rPr lang="es-MX" sz="2400" dirty="0" smtClean="0"/>
              <a:t>convexa. </a:t>
            </a: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100" y="2476331"/>
            <a:ext cx="6273800" cy="3861138"/>
          </a:xfrm>
          <a:prstGeom prst="rect">
            <a:avLst/>
          </a:prstGeom>
        </p:spPr>
      </p:pic>
      <p:cxnSp>
        <p:nvCxnSpPr>
          <p:cNvPr id="6" name="Conector recto de flecha 5"/>
          <p:cNvCxnSpPr/>
          <p:nvPr/>
        </p:nvCxnSpPr>
        <p:spPr>
          <a:xfrm>
            <a:off x="5435600" y="3603636"/>
            <a:ext cx="38100" cy="1489064"/>
          </a:xfrm>
          <a:prstGeom prst="straightConnector1">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1063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93974"/>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sz="2400" dirty="0">
                <a:solidFill>
                  <a:srgbClr val="92D050"/>
                </a:solidFill>
              </a:rPr>
              <a:t>CARA LABIAL.</a:t>
            </a:r>
          </a:p>
          <a:p>
            <a:pPr marL="0" indent="0" algn="just">
              <a:buNone/>
            </a:pPr>
            <a:r>
              <a:rPr lang="es-MX" sz="2400" dirty="0">
                <a:solidFill>
                  <a:srgbClr val="92D050"/>
                </a:solidFill>
              </a:rPr>
              <a:t> </a:t>
            </a:r>
            <a:r>
              <a:rPr lang="es-MX" sz="2400" dirty="0" smtClean="0">
                <a:solidFill>
                  <a:srgbClr val="92D050"/>
                </a:solidFill>
              </a:rPr>
              <a:t>LIMITES.-</a:t>
            </a:r>
            <a:r>
              <a:rPr lang="es-MX" sz="2400" dirty="0">
                <a:solidFill>
                  <a:srgbClr val="92D050"/>
                </a:solidFill>
              </a:rPr>
              <a:t> </a:t>
            </a:r>
            <a:r>
              <a:rPr lang="es-MX" sz="2400" dirty="0" smtClean="0">
                <a:solidFill>
                  <a:srgbClr val="92D050"/>
                </a:solidFill>
              </a:rPr>
              <a:t>Su </a:t>
            </a:r>
            <a:r>
              <a:rPr lang="es-MX" sz="2400" dirty="0">
                <a:solidFill>
                  <a:srgbClr val="92D050"/>
                </a:solidFill>
              </a:rPr>
              <a:t>límite distal esta dado por la línea limítrofe distal que se extiende del ángulo triedro </a:t>
            </a:r>
            <a:r>
              <a:rPr lang="es-MX" sz="2400" dirty="0" err="1">
                <a:solidFill>
                  <a:srgbClr val="92D050"/>
                </a:solidFill>
              </a:rPr>
              <a:t>distolabioincisal</a:t>
            </a:r>
            <a:r>
              <a:rPr lang="es-MX" sz="2400" dirty="0">
                <a:solidFill>
                  <a:srgbClr val="92D050"/>
                </a:solidFill>
              </a:rPr>
              <a:t> a la línea cervical y es ligeramente </a:t>
            </a:r>
            <a:r>
              <a:rPr lang="es-MX" sz="2400" dirty="0" smtClean="0">
                <a:solidFill>
                  <a:srgbClr val="92D050"/>
                </a:solidFill>
              </a:rPr>
              <a:t>convexa. </a:t>
            </a:r>
            <a:endParaRPr lang="es-MX" sz="2400" dirty="0">
              <a:solidFill>
                <a:srgbClr val="92D050"/>
              </a:solidFill>
            </a:endParaRP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1111" y="2425700"/>
            <a:ext cx="6809778" cy="4191000"/>
          </a:xfrm>
          <a:prstGeom prst="rect">
            <a:avLst/>
          </a:prstGeom>
        </p:spPr>
      </p:pic>
      <p:cxnSp>
        <p:nvCxnSpPr>
          <p:cNvPr id="6" name="Conector recto de flecha 5"/>
          <p:cNvCxnSpPr/>
          <p:nvPr/>
        </p:nvCxnSpPr>
        <p:spPr>
          <a:xfrm>
            <a:off x="6642100" y="3603636"/>
            <a:ext cx="12700" cy="1527164"/>
          </a:xfrm>
          <a:prstGeom prst="straightConnector1">
            <a:avLst/>
          </a:prstGeom>
          <a:ln w="254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060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32610"/>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0" y="1197736"/>
            <a:ext cx="12191999" cy="5409126"/>
          </a:xfrm>
        </p:spPr>
        <p:txBody>
          <a:bodyPr>
            <a:normAutofit/>
          </a:bodyPr>
          <a:lstStyle/>
          <a:p>
            <a:pPr marL="0" indent="0" algn="just">
              <a:buNone/>
            </a:pPr>
            <a:r>
              <a:rPr lang="es-MX" sz="2400" dirty="0">
                <a:solidFill>
                  <a:srgbClr val="002060"/>
                </a:solidFill>
              </a:rPr>
              <a:t>CARA LABIAL.</a:t>
            </a:r>
          </a:p>
          <a:p>
            <a:pPr marL="0" indent="0" algn="just">
              <a:buNone/>
            </a:pPr>
            <a:r>
              <a:rPr lang="es-MX" sz="2400" dirty="0"/>
              <a:t> </a:t>
            </a:r>
            <a:r>
              <a:rPr lang="es-MX" sz="2400" dirty="0" smtClean="0"/>
              <a:t>LIMITES</a:t>
            </a:r>
            <a:r>
              <a:rPr lang="es-MX" sz="2400" dirty="0"/>
              <a:t>.- H</a:t>
            </a:r>
            <a:r>
              <a:rPr lang="es-MX" sz="2400" dirty="0" smtClean="0"/>
              <a:t>acia </a:t>
            </a:r>
            <a:r>
              <a:rPr lang="es-MX" sz="2400" dirty="0" err="1"/>
              <a:t>incisal</a:t>
            </a:r>
            <a:r>
              <a:rPr lang="es-MX" sz="2400" dirty="0"/>
              <a:t> la cara labial está limitada por la línea limítrofe </a:t>
            </a:r>
            <a:r>
              <a:rPr lang="es-MX" sz="2400" dirty="0" err="1"/>
              <a:t>incisal</a:t>
            </a:r>
            <a:r>
              <a:rPr lang="es-MX" sz="2400" dirty="0"/>
              <a:t> que va del </a:t>
            </a:r>
            <a:r>
              <a:rPr lang="es-MX" sz="2400" dirty="0" smtClean="0"/>
              <a:t>ángulo </a:t>
            </a:r>
            <a:r>
              <a:rPr lang="es-MX" sz="2400" dirty="0"/>
              <a:t>triedro </a:t>
            </a:r>
            <a:r>
              <a:rPr lang="es-MX" sz="2400" dirty="0" err="1"/>
              <a:t>mesiolabioincisal</a:t>
            </a:r>
            <a:r>
              <a:rPr lang="es-MX" sz="2400" dirty="0"/>
              <a:t> al ángulo triedro </a:t>
            </a:r>
            <a:r>
              <a:rPr lang="es-MX" sz="2400" dirty="0" err="1"/>
              <a:t>distolabioincisal</a:t>
            </a:r>
            <a:r>
              <a:rPr lang="es-MX" sz="2400" dirty="0"/>
              <a:t>, es tan recta y horizontal </a:t>
            </a:r>
            <a:r>
              <a:rPr lang="es-MX" sz="2400" dirty="0" err="1"/>
              <a:t>mesiodistalmente</a:t>
            </a:r>
            <a:r>
              <a:rPr lang="es-MX" sz="2400" dirty="0"/>
              <a:t> que forma un ángulo de 90 grados con el eje longitudinal del </a:t>
            </a:r>
            <a:r>
              <a:rPr lang="es-MX" sz="2400" dirty="0" smtClean="0"/>
              <a:t>diente.</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2300" y="2887402"/>
            <a:ext cx="5537200" cy="3407806"/>
          </a:xfrm>
          <a:prstGeom prst="rect">
            <a:avLst/>
          </a:prstGeom>
        </p:spPr>
      </p:pic>
      <p:cxnSp>
        <p:nvCxnSpPr>
          <p:cNvPr id="6" name="Conector recto de flecha 5"/>
          <p:cNvCxnSpPr/>
          <p:nvPr/>
        </p:nvCxnSpPr>
        <p:spPr>
          <a:xfrm>
            <a:off x="5384800" y="3721100"/>
            <a:ext cx="952500" cy="0"/>
          </a:xfrm>
          <a:prstGeom prst="straightConnector1">
            <a:avLst/>
          </a:prstGeom>
          <a:ln w="254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2664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32610"/>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0" y="1197736"/>
            <a:ext cx="12191999" cy="5409126"/>
          </a:xfrm>
        </p:spPr>
        <p:txBody>
          <a:bodyPr>
            <a:normAutofit/>
          </a:bodyPr>
          <a:lstStyle/>
          <a:p>
            <a:pPr marL="0" indent="0" algn="just">
              <a:buNone/>
            </a:pPr>
            <a:r>
              <a:rPr lang="es-MX" sz="2400" dirty="0" smtClean="0"/>
              <a:t> </a:t>
            </a:r>
            <a:r>
              <a:rPr lang="es-MX" sz="2400" dirty="0" smtClean="0">
                <a:solidFill>
                  <a:srgbClr val="002060"/>
                </a:solidFill>
              </a:rPr>
              <a:t>CARA </a:t>
            </a:r>
            <a:r>
              <a:rPr lang="es-MX" sz="2400" dirty="0">
                <a:solidFill>
                  <a:srgbClr val="002060"/>
                </a:solidFill>
              </a:rPr>
              <a:t>LABIAL.</a:t>
            </a:r>
          </a:p>
          <a:p>
            <a:pPr marL="0" indent="0" algn="just">
              <a:buNone/>
            </a:pPr>
            <a:r>
              <a:rPr lang="es-MX" sz="2400" dirty="0"/>
              <a:t> </a:t>
            </a:r>
            <a:r>
              <a:rPr lang="es-MX" sz="2400" dirty="0" smtClean="0"/>
              <a:t>LIMITES</a:t>
            </a:r>
            <a:r>
              <a:rPr lang="es-MX" sz="2400" dirty="0"/>
              <a:t>.- </a:t>
            </a:r>
            <a:r>
              <a:rPr lang="es-MX" sz="2400" dirty="0" smtClean="0"/>
              <a:t>El </a:t>
            </a:r>
            <a:r>
              <a:rPr lang="es-MX" sz="2400" dirty="0"/>
              <a:t>limite cervical esta dado por la línea cervical que es convexa hacia apical.</a:t>
            </a:r>
          </a:p>
          <a:p>
            <a:pPr marL="0" indent="0">
              <a:buNone/>
            </a:pP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1599" y="2167334"/>
            <a:ext cx="7213602" cy="4439528"/>
          </a:xfrm>
          <a:prstGeom prst="rect">
            <a:avLst/>
          </a:prstGeom>
        </p:spPr>
      </p:pic>
      <p:cxnSp>
        <p:nvCxnSpPr>
          <p:cNvPr id="7" name="Conector recto de flecha 6"/>
          <p:cNvCxnSpPr/>
          <p:nvPr/>
        </p:nvCxnSpPr>
        <p:spPr>
          <a:xfrm flipV="1">
            <a:off x="5715000" y="5308600"/>
            <a:ext cx="1006474" cy="25400"/>
          </a:xfrm>
          <a:prstGeom prst="straightConnector1">
            <a:avLst/>
          </a:prstGeom>
          <a:ln w="2857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272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06852"/>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300766"/>
            <a:ext cx="10515600" cy="4876197"/>
          </a:xfrm>
        </p:spPr>
        <p:txBody>
          <a:bodyPr/>
          <a:lstStyle/>
          <a:p>
            <a:pPr marL="0" indent="0">
              <a:buNone/>
            </a:pPr>
            <a:r>
              <a:rPr lang="es-MX" dirty="0"/>
              <a:t>CARACTERISTICAS.- </a:t>
            </a:r>
            <a:r>
              <a:rPr lang="es-MX" dirty="0" err="1"/>
              <a:t>cervicoincisalmente</a:t>
            </a:r>
            <a:r>
              <a:rPr lang="es-MX" dirty="0"/>
              <a:t> la cara labial es ligeramente convexa teniendo su mayor convexidad en la unión de los tercios cervical y medio. Con una inclinación hacia lingual en dirección </a:t>
            </a:r>
            <a:r>
              <a:rPr lang="es-MX" dirty="0" err="1"/>
              <a:t>incisal</a:t>
            </a:r>
            <a:r>
              <a:rPr lang="es-MX" dirty="0"/>
              <a:t> de sus tercios medio e </a:t>
            </a:r>
            <a:r>
              <a:rPr lang="es-MX" dirty="0" err="1"/>
              <a:t>incisal</a:t>
            </a:r>
            <a:r>
              <a:rPr lang="es-MX" dirty="0"/>
              <a:t>. En su dirección </a:t>
            </a:r>
            <a:r>
              <a:rPr lang="es-MX" dirty="0" err="1"/>
              <a:t>mesiodistal</a:t>
            </a:r>
            <a:r>
              <a:rPr lang="es-MX" dirty="0"/>
              <a:t> esta cara es convexa. </a:t>
            </a:r>
          </a:p>
          <a:p>
            <a:pPr marL="0" indent="0">
              <a:buNone/>
            </a:pP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1549" y="3429000"/>
            <a:ext cx="3288902" cy="2870200"/>
          </a:xfrm>
          <a:prstGeom prst="rect">
            <a:avLst/>
          </a:prstGeom>
        </p:spPr>
      </p:pic>
      <p:sp>
        <p:nvSpPr>
          <p:cNvPr id="5" name="Elipse 4"/>
          <p:cNvSpPr/>
          <p:nvPr/>
        </p:nvSpPr>
        <p:spPr>
          <a:xfrm>
            <a:off x="5393093" y="5281126"/>
            <a:ext cx="93307" cy="839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6 Conector recto"/>
          <p:cNvCxnSpPr>
            <a:stCxn id="5" idx="6"/>
          </p:cNvCxnSpPr>
          <p:nvPr/>
        </p:nvCxnSpPr>
        <p:spPr>
          <a:xfrm>
            <a:off x="5486400" y="5323114"/>
            <a:ext cx="1235413" cy="2099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3750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75033"/>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lstStyle/>
          <a:p>
            <a:pPr marL="0" indent="0">
              <a:buNone/>
            </a:pPr>
            <a:r>
              <a:rPr lang="es-MX" dirty="0">
                <a:solidFill>
                  <a:schemeClr val="bg1"/>
                </a:solidFill>
              </a:rPr>
              <a:t>El mayor diámetro </a:t>
            </a:r>
            <a:r>
              <a:rPr lang="es-MX" dirty="0" err="1">
                <a:solidFill>
                  <a:schemeClr val="bg1"/>
                </a:solidFill>
              </a:rPr>
              <a:t>mesiodistal</a:t>
            </a:r>
            <a:r>
              <a:rPr lang="es-MX" dirty="0">
                <a:solidFill>
                  <a:schemeClr val="bg1"/>
                </a:solidFill>
              </a:rPr>
              <a:t> se encuentra en la unión de los tercios </a:t>
            </a:r>
            <a:r>
              <a:rPr lang="es-MX" dirty="0" err="1" smtClean="0">
                <a:solidFill>
                  <a:schemeClr val="bg1"/>
                </a:solidFill>
              </a:rPr>
              <a:t>incisal</a:t>
            </a:r>
            <a:r>
              <a:rPr lang="es-MX" dirty="0" smtClean="0">
                <a:solidFill>
                  <a:schemeClr val="bg1"/>
                </a:solidFill>
              </a:rPr>
              <a:t> </a:t>
            </a:r>
            <a:r>
              <a:rPr lang="es-MX" dirty="0">
                <a:solidFill>
                  <a:schemeClr val="bg1"/>
                </a:solidFill>
              </a:rPr>
              <a:t>y </a:t>
            </a:r>
            <a:r>
              <a:rPr lang="es-MX" dirty="0" smtClean="0">
                <a:solidFill>
                  <a:schemeClr val="bg1"/>
                </a:solidFill>
              </a:rPr>
              <a:t>medio. Este </a:t>
            </a:r>
            <a:r>
              <a:rPr lang="es-MX" dirty="0">
                <a:solidFill>
                  <a:schemeClr val="bg1"/>
                </a:solidFill>
              </a:rPr>
              <a:t>diámetro continua igual en el tercio </a:t>
            </a:r>
            <a:r>
              <a:rPr lang="es-MX" dirty="0" err="1">
                <a:solidFill>
                  <a:schemeClr val="bg1"/>
                </a:solidFill>
              </a:rPr>
              <a:t>incisal</a:t>
            </a:r>
            <a:r>
              <a:rPr lang="es-MX" dirty="0">
                <a:solidFill>
                  <a:schemeClr val="bg1"/>
                </a:solidFill>
              </a:rPr>
              <a:t> a partir del diámetro </a:t>
            </a:r>
            <a:r>
              <a:rPr lang="es-MX" dirty="0" err="1">
                <a:solidFill>
                  <a:schemeClr val="bg1"/>
                </a:solidFill>
              </a:rPr>
              <a:t>mesiodistal</a:t>
            </a:r>
            <a:r>
              <a:rPr lang="es-MX" dirty="0">
                <a:solidFill>
                  <a:schemeClr val="bg1"/>
                </a:solidFill>
              </a:rPr>
              <a:t> mas ancho y a causa de la convergencia de las caras </a:t>
            </a:r>
            <a:r>
              <a:rPr lang="es-MX" dirty="0" err="1">
                <a:solidFill>
                  <a:schemeClr val="bg1"/>
                </a:solidFill>
              </a:rPr>
              <a:t>mesial</a:t>
            </a:r>
            <a:r>
              <a:rPr lang="es-MX" dirty="0">
                <a:solidFill>
                  <a:schemeClr val="bg1"/>
                </a:solidFill>
              </a:rPr>
              <a:t> y distal hacia la línea cervical el diámetro </a:t>
            </a:r>
            <a:r>
              <a:rPr lang="es-MX" dirty="0" err="1">
                <a:solidFill>
                  <a:schemeClr val="bg1"/>
                </a:solidFill>
              </a:rPr>
              <a:t>mesiodistal</a:t>
            </a:r>
            <a:r>
              <a:rPr lang="es-MX" dirty="0">
                <a:solidFill>
                  <a:schemeClr val="bg1"/>
                </a:solidFill>
              </a:rPr>
              <a:t> se adelgaza hasta que es aproximadamente una tercera parte menor en su punto más ancho</a:t>
            </a:r>
            <a:r>
              <a:rPr lang="es-MX" dirty="0" smtClean="0">
                <a:solidFill>
                  <a:schemeClr val="bg1"/>
                </a:solidFill>
              </a:rPr>
              <a:t>.</a:t>
            </a:r>
          </a:p>
          <a:p>
            <a:pPr marL="0" indent="0">
              <a:buNone/>
            </a:pPr>
            <a:endParaRPr lang="es-MX" dirty="0"/>
          </a:p>
          <a:p>
            <a:pPr marL="0" indent="0">
              <a:buNone/>
            </a:pPr>
            <a:r>
              <a:rPr lang="es-MX" sz="1600" dirty="0" smtClean="0">
                <a:solidFill>
                  <a:srgbClr val="FFFF00"/>
                </a:solidFill>
              </a:rPr>
              <a:t>diámetro </a:t>
            </a:r>
            <a:r>
              <a:rPr lang="es-MX" sz="1600" dirty="0" err="1">
                <a:solidFill>
                  <a:srgbClr val="FFFF00"/>
                </a:solidFill>
              </a:rPr>
              <a:t>mesiodistal</a:t>
            </a:r>
            <a:r>
              <a:rPr lang="es-MX" sz="1600" dirty="0">
                <a:solidFill>
                  <a:srgbClr val="FFFF00"/>
                </a:solidFill>
              </a:rPr>
              <a:t> mas ancho</a:t>
            </a:r>
          </a:p>
          <a:p>
            <a:endParaRPr lang="es-MX" dirty="0"/>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9663" y="3323504"/>
            <a:ext cx="2209800" cy="3233592"/>
          </a:xfrm>
          <a:prstGeom prst="rect">
            <a:avLst/>
          </a:prstGeom>
        </p:spPr>
      </p:pic>
      <p:cxnSp>
        <p:nvCxnSpPr>
          <p:cNvPr id="7" name="Conector recto de flecha 6"/>
          <p:cNvCxnSpPr/>
          <p:nvPr/>
        </p:nvCxnSpPr>
        <p:spPr>
          <a:xfrm>
            <a:off x="5384800" y="4279900"/>
            <a:ext cx="1234281" cy="12700"/>
          </a:xfrm>
          <a:prstGeom prst="straightConnector1">
            <a:avLst/>
          </a:prstGeom>
          <a:ln w="317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a:off x="5379739" y="3702050"/>
            <a:ext cx="1234281" cy="12700"/>
          </a:xfrm>
          <a:prstGeom prst="straightConnector1">
            <a:avLst/>
          </a:prstGeom>
          <a:ln w="317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5592961" y="5435600"/>
            <a:ext cx="807839" cy="0"/>
          </a:xfrm>
          <a:prstGeom prst="straightConnector1">
            <a:avLst/>
          </a:prstGeom>
          <a:ln w="317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3695700" y="4152900"/>
            <a:ext cx="1562100" cy="1397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0826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17690"/>
          </a:xfrm>
        </p:spPr>
        <p:txBody>
          <a:bodyPr>
            <a:normAutofit fontScale="90000"/>
          </a:bodyPr>
          <a:lstStyle/>
          <a:p>
            <a:r>
              <a:rPr lang="es-MX" dirty="0" smtClean="0">
                <a:solidFill>
                  <a:srgbClr val="C00000"/>
                </a:solidFill>
              </a:rPr>
              <a:t>INCISIVO CENTRAL INFERIOR PERMANENTE</a:t>
            </a:r>
            <a:endParaRPr lang="es-MX" dirty="0">
              <a:solidFill>
                <a:srgbClr val="C00000"/>
              </a:solidFill>
            </a:endParaRPr>
          </a:p>
        </p:txBody>
      </p:sp>
      <p:sp>
        <p:nvSpPr>
          <p:cNvPr id="3" name="Marcador de contenido 2"/>
          <p:cNvSpPr>
            <a:spLocks noGrp="1"/>
          </p:cNvSpPr>
          <p:nvPr>
            <p:ph idx="1"/>
          </p:nvPr>
        </p:nvSpPr>
        <p:spPr>
          <a:xfrm>
            <a:off x="838200" y="1253068"/>
            <a:ext cx="10515600" cy="4923895"/>
          </a:xfrm>
        </p:spPr>
        <p:txBody>
          <a:bodyPr>
            <a:normAutofit/>
          </a:bodyPr>
          <a:lstStyle/>
          <a:p>
            <a:pPr marL="0" indent="0" algn="just">
              <a:buNone/>
            </a:pPr>
            <a:r>
              <a:rPr lang="es-MX" sz="2400" dirty="0"/>
              <a:t>CARA MESIAL.</a:t>
            </a:r>
          </a:p>
          <a:p>
            <a:pPr marL="0" indent="0" algn="just">
              <a:buNone/>
            </a:pPr>
            <a:r>
              <a:rPr lang="es-MX" sz="2400" dirty="0" smtClean="0"/>
              <a:t>LIMITES</a:t>
            </a:r>
            <a:r>
              <a:rPr lang="es-MX" sz="2400" dirty="0"/>
              <a:t>.- </a:t>
            </a:r>
            <a:r>
              <a:rPr lang="es-MX" sz="2400" dirty="0" smtClean="0"/>
              <a:t>La </a:t>
            </a:r>
            <a:r>
              <a:rPr lang="es-MX" sz="2400" dirty="0"/>
              <a:t>cara </a:t>
            </a:r>
            <a:r>
              <a:rPr lang="es-MX" sz="2400" dirty="0" err="1"/>
              <a:t>mesial</a:t>
            </a:r>
            <a:r>
              <a:rPr lang="es-MX" sz="2400" dirty="0"/>
              <a:t>, limitada hacia labial por la línea limítrofe labial que va del ángulo triedro </a:t>
            </a:r>
            <a:r>
              <a:rPr lang="es-MX" sz="2400" dirty="0" err="1"/>
              <a:t>mesiolabioincisal</a:t>
            </a:r>
            <a:r>
              <a:rPr lang="es-MX" sz="2400" dirty="0"/>
              <a:t> a la línea cervical y es convexa, teniendo su mayor convexidad en la unión de los tercios cervical y </a:t>
            </a:r>
            <a:r>
              <a:rPr lang="es-MX" sz="2400" dirty="0" smtClean="0"/>
              <a:t>medio.</a:t>
            </a:r>
            <a:endParaRPr lang="es-MX" sz="2400"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3139216" y="2819400"/>
            <a:ext cx="6294566" cy="3784598"/>
          </a:xfrm>
          <a:prstGeom prst="rect">
            <a:avLst/>
          </a:prstGeom>
        </p:spPr>
      </p:pic>
      <p:cxnSp>
        <p:nvCxnSpPr>
          <p:cNvPr id="6" name="Conector recto de flecha 5"/>
          <p:cNvCxnSpPr/>
          <p:nvPr/>
        </p:nvCxnSpPr>
        <p:spPr>
          <a:xfrm flipH="1">
            <a:off x="5435600" y="3937000"/>
            <a:ext cx="25400" cy="1739900"/>
          </a:xfrm>
          <a:prstGeom prst="straightConnector1">
            <a:avLst/>
          </a:prstGeom>
          <a:ln w="317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9879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8229600" cy="3010346"/>
          </a:xfrm>
        </p:spPr>
        <p:txBody>
          <a:bodyPr>
            <a:normAutofit/>
          </a:bodyPr>
          <a:lstStyle/>
          <a:p>
            <a:pPr algn="ctr"/>
            <a:r>
              <a:rPr lang="es-MX" sz="2400" dirty="0">
                <a:solidFill>
                  <a:srgbClr val="002060"/>
                </a:solidFill>
              </a:rPr>
              <a:t>UNIVERSIDAD AUTÓNOMA DEL ESTADO DE MÉXICO</a:t>
            </a:r>
            <a:br>
              <a:rPr lang="es-MX" sz="2400" dirty="0">
                <a:solidFill>
                  <a:srgbClr val="002060"/>
                </a:solidFill>
              </a:rPr>
            </a:br>
            <a:r>
              <a:rPr lang="es-MX" sz="2400" dirty="0">
                <a:solidFill>
                  <a:srgbClr val="002060"/>
                </a:solidFill>
              </a:rPr>
              <a:t>FACULTAD DE ODONTOLOGÍA</a:t>
            </a:r>
            <a:br>
              <a:rPr lang="es-MX" sz="2400" dirty="0">
                <a:solidFill>
                  <a:srgbClr val="002060"/>
                </a:solidFill>
              </a:rPr>
            </a:br>
            <a:r>
              <a:rPr lang="es-MX" sz="2400" dirty="0">
                <a:solidFill>
                  <a:srgbClr val="002060"/>
                </a:solidFill>
              </a:rPr>
              <a:t>ÁREA DE REHABILITACIÓN ODONTOLÓGICA</a:t>
            </a:r>
            <a:br>
              <a:rPr lang="es-MX" sz="2400" dirty="0">
                <a:solidFill>
                  <a:srgbClr val="002060"/>
                </a:solidFill>
              </a:rPr>
            </a:br>
            <a:r>
              <a:rPr lang="es-MX" sz="2400" dirty="0">
                <a:solidFill>
                  <a:srgbClr val="002060"/>
                </a:solidFill>
              </a:rPr>
              <a:t>PLAN DE ESTUDIOS: CIRUJANO DENTISTA</a:t>
            </a:r>
            <a:r>
              <a:rPr lang="es-MX" sz="2400" dirty="0">
                <a:solidFill>
                  <a:schemeClr val="bg1"/>
                </a:solidFill>
              </a:rPr>
              <a:t/>
            </a:r>
            <a:br>
              <a:rPr lang="es-MX" sz="2400" dirty="0">
                <a:solidFill>
                  <a:schemeClr val="bg1"/>
                </a:solidFill>
              </a:rPr>
            </a:br>
            <a:r>
              <a:rPr lang="es-MX" sz="2400" dirty="0">
                <a:solidFill>
                  <a:schemeClr val="bg1"/>
                </a:solidFill>
              </a:rPr>
              <a:t/>
            </a:r>
            <a:br>
              <a:rPr lang="es-MX" sz="2400" dirty="0">
                <a:solidFill>
                  <a:schemeClr val="bg1"/>
                </a:solidFill>
              </a:rPr>
            </a:br>
            <a:r>
              <a:rPr lang="es-MX" sz="2800" dirty="0">
                <a:solidFill>
                  <a:srgbClr val="FFFF00"/>
                </a:solidFill>
              </a:rPr>
              <a:t/>
            </a:r>
            <a:br>
              <a:rPr lang="es-MX" sz="2800" dirty="0">
                <a:solidFill>
                  <a:srgbClr val="FFFF00"/>
                </a:solidFill>
              </a:rPr>
            </a:br>
            <a:r>
              <a:rPr lang="es-MX" sz="2000" dirty="0">
                <a:solidFill>
                  <a:srgbClr val="FF0000"/>
                </a:solidFill>
                <a:latin typeface="Arial" panose="020B0604020202020204" pitchFamily="34" charset="0"/>
                <a:cs typeface="Arial" panose="020B0604020202020204" pitchFamily="34" charset="0"/>
              </a:rPr>
              <a:t>UNIDAD DE APRENDIZAJE: ANATOMÍA </a:t>
            </a:r>
            <a:r>
              <a:rPr lang="es-MX" sz="2000" dirty="0" smtClean="0">
                <a:solidFill>
                  <a:srgbClr val="FF0000"/>
                </a:solidFill>
                <a:latin typeface="Arial" panose="020B0604020202020204" pitchFamily="34" charset="0"/>
                <a:cs typeface="Arial" panose="020B0604020202020204" pitchFamily="34" charset="0"/>
              </a:rPr>
              <a:t>BUCODENTAL</a:t>
            </a:r>
            <a:br>
              <a:rPr lang="es-MX" sz="2000" dirty="0" smtClean="0">
                <a:solidFill>
                  <a:srgbClr val="FF0000"/>
                </a:solidFill>
                <a:latin typeface="Arial" panose="020B0604020202020204" pitchFamily="34" charset="0"/>
                <a:cs typeface="Arial" panose="020B0604020202020204" pitchFamily="34" charset="0"/>
              </a:rPr>
            </a:br>
            <a:r>
              <a:rPr lang="es-MX" sz="2000" dirty="0">
                <a:solidFill>
                  <a:srgbClr val="FF0000"/>
                </a:solidFill>
                <a:latin typeface="Arial" panose="020B0604020202020204" pitchFamily="34" charset="0"/>
                <a:cs typeface="Arial" panose="020B0604020202020204" pitchFamily="34" charset="0"/>
              </a:rPr>
              <a:t/>
            </a:r>
            <a:br>
              <a:rPr lang="es-MX" sz="2000" dirty="0">
                <a:solidFill>
                  <a:srgbClr val="FF0000"/>
                </a:solidFill>
                <a:latin typeface="Arial" panose="020B0604020202020204" pitchFamily="34" charset="0"/>
                <a:cs typeface="Arial" panose="020B0604020202020204" pitchFamily="34" charset="0"/>
              </a:rPr>
            </a:br>
            <a:r>
              <a:rPr lang="es-MX" sz="2000" dirty="0">
                <a:solidFill>
                  <a:srgbClr val="FF0000"/>
                </a:solidFill>
                <a:latin typeface="Arial" panose="020B0604020202020204" pitchFamily="34" charset="0"/>
                <a:cs typeface="Arial" panose="020B0604020202020204" pitchFamily="34" charset="0"/>
              </a:rPr>
              <a:t>MATERIAL SOLO VISIÓN  PROYECTABLES</a:t>
            </a:r>
          </a:p>
        </p:txBody>
      </p:sp>
      <p:sp>
        <p:nvSpPr>
          <p:cNvPr id="3" name="2 Marcador de contenido"/>
          <p:cNvSpPr>
            <a:spLocks noGrp="1"/>
          </p:cNvSpPr>
          <p:nvPr>
            <p:ph idx="1"/>
          </p:nvPr>
        </p:nvSpPr>
        <p:spPr>
          <a:xfrm>
            <a:off x="1981200" y="2852936"/>
            <a:ext cx="8229600" cy="3888432"/>
          </a:xfrm>
        </p:spPr>
        <p:txBody>
          <a:bodyPr>
            <a:normAutofit fontScale="25000" lnSpcReduction="20000"/>
          </a:bodyPr>
          <a:lstStyle/>
          <a:p>
            <a:endParaRPr lang="es-MX" dirty="0" smtClean="0"/>
          </a:p>
          <a:p>
            <a:pPr marL="0" indent="0">
              <a:buNone/>
            </a:pPr>
            <a:endParaRPr lang="es-MX" dirty="0" smtClean="0"/>
          </a:p>
          <a:p>
            <a:pPr algn="ctr"/>
            <a:endParaRPr lang="es-MX" dirty="0" smtClean="0"/>
          </a:p>
          <a:p>
            <a:pPr algn="ctr"/>
            <a:endParaRPr lang="es-MX" dirty="0"/>
          </a:p>
          <a:p>
            <a:pPr marL="0" indent="0" algn="ctr">
              <a:buNone/>
            </a:pPr>
            <a:endParaRPr lang="es-MX" dirty="0" smtClean="0"/>
          </a:p>
          <a:p>
            <a:pPr marL="0" indent="0" algn="ctr">
              <a:buNone/>
            </a:pPr>
            <a:endParaRPr lang="es-MX" dirty="0"/>
          </a:p>
          <a:p>
            <a:pPr marL="0" indent="0" algn="ctr">
              <a:buNone/>
            </a:pPr>
            <a:r>
              <a:rPr lang="es-MX" sz="9600" dirty="0">
                <a:solidFill>
                  <a:srgbClr val="FF0000"/>
                </a:solidFill>
              </a:rPr>
              <a:t>NOMBRE DEL MATERIAL:</a:t>
            </a:r>
          </a:p>
          <a:p>
            <a:pPr marL="0" indent="0" algn="ctr">
              <a:buNone/>
            </a:pPr>
            <a:r>
              <a:rPr lang="es-MX" sz="12800" dirty="0">
                <a:solidFill>
                  <a:srgbClr val="FF0000"/>
                </a:solidFill>
              </a:rPr>
              <a:t>INCISIVO CENTRAL </a:t>
            </a:r>
            <a:r>
              <a:rPr lang="es-MX" sz="12800" dirty="0" smtClean="0">
                <a:solidFill>
                  <a:srgbClr val="FF0000"/>
                </a:solidFill>
              </a:rPr>
              <a:t>INFERIOR PERMANENTE</a:t>
            </a:r>
            <a:endParaRPr lang="es-MX" sz="12800" dirty="0">
              <a:solidFill>
                <a:srgbClr val="FF0000"/>
              </a:solidFill>
            </a:endParaRPr>
          </a:p>
          <a:p>
            <a:pPr marL="0" indent="0" algn="ctr">
              <a:buNone/>
            </a:pPr>
            <a:endParaRPr lang="es-MX" sz="5100" dirty="0"/>
          </a:p>
          <a:p>
            <a:pPr algn="ctr"/>
            <a:endParaRPr lang="es-MX" sz="5100" dirty="0"/>
          </a:p>
          <a:p>
            <a:pPr marL="0" indent="0" algn="ctr">
              <a:buNone/>
            </a:pPr>
            <a:r>
              <a:rPr lang="es-MX" sz="9600" dirty="0">
                <a:solidFill>
                  <a:srgbClr val="C00000"/>
                </a:solidFill>
              </a:rPr>
              <a:t>ELABORADO POR:</a:t>
            </a:r>
          </a:p>
          <a:p>
            <a:pPr marL="0" indent="0" algn="ctr">
              <a:buNone/>
            </a:pPr>
            <a:r>
              <a:rPr lang="es-MX" sz="9600" dirty="0">
                <a:solidFill>
                  <a:srgbClr val="C00000"/>
                </a:solidFill>
              </a:rPr>
              <a:t>DR. EN E. MIGUEL ANGEL PADILLA MILLÁN</a:t>
            </a:r>
          </a:p>
          <a:p>
            <a:pPr marL="0" indent="0" algn="ctr">
              <a:buNone/>
            </a:pPr>
            <a:r>
              <a:rPr lang="es-MX" sz="9600" dirty="0" smtClean="0">
                <a:solidFill>
                  <a:srgbClr val="C00000"/>
                </a:solidFill>
              </a:rPr>
              <a:t>2015</a:t>
            </a:r>
            <a:endParaRPr lang="es-MX" sz="9600" dirty="0">
              <a:solidFill>
                <a:srgbClr val="C00000"/>
              </a:solidFill>
            </a:endParaRPr>
          </a:p>
          <a:p>
            <a:endParaRPr lang="es-MX" dirty="0"/>
          </a:p>
        </p:txBody>
      </p:sp>
    </p:spTree>
    <p:extLst>
      <p:ext uri="{BB962C8B-B14F-4D97-AF65-F5344CB8AC3E}">
        <p14:creationId xmlns:p14="http://schemas.microsoft.com/office/powerpoint/2010/main" val="2622675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76275"/>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174044"/>
            <a:ext cx="10515600" cy="5002919"/>
          </a:xfrm>
        </p:spPr>
        <p:txBody>
          <a:bodyPr>
            <a:normAutofit/>
          </a:bodyPr>
          <a:lstStyle/>
          <a:p>
            <a:pPr marL="0" indent="0">
              <a:buNone/>
            </a:pPr>
            <a:r>
              <a:rPr lang="es-MX" sz="2400" dirty="0">
                <a:solidFill>
                  <a:srgbClr val="002060"/>
                </a:solidFill>
              </a:rPr>
              <a:t>CARA MESIAL.</a:t>
            </a:r>
          </a:p>
          <a:p>
            <a:pPr marL="0" indent="0" algn="just">
              <a:buNone/>
            </a:pPr>
            <a:r>
              <a:rPr lang="es-MX" sz="2400" dirty="0" smtClean="0"/>
              <a:t>LIMITES</a:t>
            </a:r>
            <a:r>
              <a:rPr lang="es-MX" sz="2400" dirty="0"/>
              <a:t>.- H</a:t>
            </a:r>
            <a:r>
              <a:rPr lang="es-MX" sz="2400" dirty="0" smtClean="0"/>
              <a:t>acia </a:t>
            </a:r>
            <a:r>
              <a:rPr lang="es-MX" sz="2400" dirty="0"/>
              <a:t>lingual esta limitada por la línea limítrofe lingual que va del ángulo triedro </a:t>
            </a:r>
            <a:r>
              <a:rPr lang="es-MX" sz="2400" dirty="0" err="1"/>
              <a:t>mesiolinguoincisal</a:t>
            </a:r>
            <a:r>
              <a:rPr lang="es-MX" sz="2400" dirty="0"/>
              <a:t> a la línea cervical y, es ligeramente cóncava en sus tercio </a:t>
            </a:r>
            <a:r>
              <a:rPr lang="es-MX" sz="2400" dirty="0" err="1"/>
              <a:t>incisal</a:t>
            </a:r>
            <a:r>
              <a:rPr lang="es-MX" sz="2400" dirty="0"/>
              <a:t> y medio y convexa en su tercio </a:t>
            </a:r>
            <a:r>
              <a:rPr lang="es-MX" sz="2400" dirty="0" smtClean="0"/>
              <a:t>cervical.</a:t>
            </a:r>
            <a:endParaRPr lang="es-MX" sz="2400"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3213099" y="2641600"/>
            <a:ext cx="6590288" cy="3962400"/>
          </a:xfrm>
          <a:prstGeom prst="rect">
            <a:avLst/>
          </a:prstGeom>
        </p:spPr>
      </p:pic>
      <p:cxnSp>
        <p:nvCxnSpPr>
          <p:cNvPr id="6" name="Conector recto de flecha 5"/>
          <p:cNvCxnSpPr/>
          <p:nvPr/>
        </p:nvCxnSpPr>
        <p:spPr>
          <a:xfrm>
            <a:off x="7340600" y="3860800"/>
            <a:ext cx="0" cy="1698824"/>
          </a:xfrm>
          <a:prstGeom prst="straightConnector1">
            <a:avLst/>
          </a:prstGeom>
          <a:ln w="3492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5921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29579"/>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94704"/>
            <a:ext cx="10515600" cy="5082259"/>
          </a:xfrm>
        </p:spPr>
        <p:txBody>
          <a:bodyPr>
            <a:normAutofit/>
          </a:bodyPr>
          <a:lstStyle/>
          <a:p>
            <a:pPr marL="0" indent="0">
              <a:buNone/>
            </a:pPr>
            <a:r>
              <a:rPr lang="es-MX" sz="2400" dirty="0">
                <a:solidFill>
                  <a:srgbClr val="002060"/>
                </a:solidFill>
              </a:rPr>
              <a:t>CARA MESIAL</a:t>
            </a:r>
            <a:r>
              <a:rPr lang="es-MX" sz="2400" dirty="0"/>
              <a:t>.</a:t>
            </a:r>
          </a:p>
          <a:p>
            <a:pPr marL="0" indent="0">
              <a:buNone/>
            </a:pPr>
            <a:r>
              <a:rPr lang="es-MX" sz="2400" dirty="0" smtClean="0"/>
              <a:t>LIMITES</a:t>
            </a:r>
            <a:r>
              <a:rPr lang="es-MX" sz="2400" dirty="0"/>
              <a:t>.- </a:t>
            </a:r>
            <a:r>
              <a:rPr lang="es-MX" sz="2400" dirty="0" smtClean="0"/>
              <a:t>Hacia </a:t>
            </a:r>
            <a:r>
              <a:rPr lang="es-MX" sz="2400" dirty="0" err="1"/>
              <a:t>incisal</a:t>
            </a:r>
            <a:r>
              <a:rPr lang="es-MX" sz="2400" dirty="0"/>
              <a:t> está limitada por la línea limítrofe </a:t>
            </a:r>
            <a:r>
              <a:rPr lang="es-MX" sz="2400" dirty="0" err="1"/>
              <a:t>incisal</a:t>
            </a:r>
            <a:r>
              <a:rPr lang="es-MX" sz="2400" dirty="0"/>
              <a:t> que va del ángulo triedro </a:t>
            </a:r>
            <a:r>
              <a:rPr lang="es-MX" sz="2400" dirty="0" err="1"/>
              <a:t>mesiolinguoincisal</a:t>
            </a:r>
            <a:r>
              <a:rPr lang="es-MX" sz="2400" dirty="0"/>
              <a:t> al ángulo triedro </a:t>
            </a:r>
            <a:r>
              <a:rPr lang="es-MX" sz="2400" dirty="0" err="1"/>
              <a:t>mesiolabioincisal</a:t>
            </a:r>
            <a:r>
              <a:rPr lang="es-MX" sz="2400" dirty="0"/>
              <a:t> es recta y tiene una inclinación de la cara lingual a la cara labial en dirección cervical, por el desgaste funcional de la </a:t>
            </a:r>
            <a:r>
              <a:rPr lang="es-MX" sz="2400" dirty="0" smtClean="0"/>
              <a:t>masticación.</a:t>
            </a:r>
          </a:p>
          <a:p>
            <a:pPr marL="0" indent="0">
              <a:buNone/>
            </a:pP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3238499" y="3111500"/>
            <a:ext cx="5658868" cy="3402386"/>
          </a:xfrm>
          <a:prstGeom prst="rect">
            <a:avLst/>
          </a:prstGeom>
        </p:spPr>
      </p:pic>
      <p:cxnSp>
        <p:nvCxnSpPr>
          <p:cNvPr id="6" name="Conector recto de flecha 5"/>
          <p:cNvCxnSpPr/>
          <p:nvPr/>
        </p:nvCxnSpPr>
        <p:spPr>
          <a:xfrm flipV="1">
            <a:off x="6067933" y="4127500"/>
            <a:ext cx="246063" cy="76200"/>
          </a:xfrm>
          <a:prstGeom prst="straightConnector1">
            <a:avLst/>
          </a:prstGeom>
          <a:ln w="2857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1595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29579"/>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94704"/>
            <a:ext cx="10515600" cy="5082259"/>
          </a:xfrm>
        </p:spPr>
        <p:txBody>
          <a:bodyPr>
            <a:normAutofit/>
          </a:bodyPr>
          <a:lstStyle/>
          <a:p>
            <a:pPr marL="0" indent="0">
              <a:buNone/>
            </a:pPr>
            <a:r>
              <a:rPr lang="es-MX" sz="2400" dirty="0">
                <a:solidFill>
                  <a:srgbClr val="FFC000"/>
                </a:solidFill>
              </a:rPr>
              <a:t>CARA MESIAL.</a:t>
            </a:r>
            <a:endParaRPr lang="es-MX" sz="2400" dirty="0">
              <a:solidFill>
                <a:schemeClr val="bg1"/>
              </a:solidFill>
            </a:endParaRPr>
          </a:p>
          <a:p>
            <a:pPr marL="0" indent="0">
              <a:buNone/>
            </a:pPr>
            <a:r>
              <a:rPr lang="es-MX" sz="2400" dirty="0" smtClean="0">
                <a:solidFill>
                  <a:schemeClr val="bg1"/>
                </a:solidFill>
              </a:rPr>
              <a:t>LIMITES</a:t>
            </a:r>
            <a:r>
              <a:rPr lang="es-MX" sz="2400" dirty="0">
                <a:solidFill>
                  <a:schemeClr val="bg1"/>
                </a:solidFill>
              </a:rPr>
              <a:t>.- </a:t>
            </a:r>
            <a:r>
              <a:rPr lang="es-MX" sz="2400" dirty="0" smtClean="0">
                <a:solidFill>
                  <a:schemeClr val="bg1"/>
                </a:solidFill>
              </a:rPr>
              <a:t>Hacia cervical está limitada por la línea cervical, que se eleva ligeramente en direcciones </a:t>
            </a:r>
            <a:r>
              <a:rPr lang="es-MX" sz="2400" dirty="0" err="1" smtClean="0">
                <a:solidFill>
                  <a:schemeClr val="bg1"/>
                </a:solidFill>
              </a:rPr>
              <a:t>incisal</a:t>
            </a:r>
            <a:r>
              <a:rPr lang="es-MX" sz="2400" dirty="0" smtClean="0">
                <a:solidFill>
                  <a:schemeClr val="bg1"/>
                </a:solidFill>
              </a:rPr>
              <a:t>, siendo convexa hacia </a:t>
            </a:r>
            <a:r>
              <a:rPr lang="es-MX" sz="2400" dirty="0" err="1" smtClean="0">
                <a:solidFill>
                  <a:schemeClr val="bg1"/>
                </a:solidFill>
              </a:rPr>
              <a:t>incisal</a:t>
            </a:r>
            <a:r>
              <a:rPr lang="es-MX" sz="2400" dirty="0" smtClean="0">
                <a:solidFill>
                  <a:schemeClr val="bg1"/>
                </a:solidFill>
              </a:rPr>
              <a:t> o cóncava hacia apical</a:t>
            </a:r>
            <a:r>
              <a:rPr lang="es-MX" sz="2400" dirty="0" smtClean="0"/>
              <a:t>.</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2557463" y="2347711"/>
            <a:ext cx="6934200" cy="4169176"/>
          </a:xfrm>
          <a:prstGeom prst="rect">
            <a:avLst/>
          </a:prstGeom>
        </p:spPr>
      </p:pic>
      <p:cxnSp>
        <p:nvCxnSpPr>
          <p:cNvPr id="6" name="Conector recto de flecha 5"/>
          <p:cNvCxnSpPr/>
          <p:nvPr/>
        </p:nvCxnSpPr>
        <p:spPr>
          <a:xfrm flipV="1">
            <a:off x="5613400" y="5473700"/>
            <a:ext cx="939800" cy="25400"/>
          </a:xfrm>
          <a:prstGeom prst="straightConnector1">
            <a:avLst/>
          </a:prstGeom>
          <a:ln w="285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807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16700"/>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81826"/>
            <a:ext cx="10515600" cy="5095137"/>
          </a:xfrm>
        </p:spPr>
        <p:txBody>
          <a:bodyPr/>
          <a:lstStyle/>
          <a:p>
            <a:pPr marL="0" indent="0">
              <a:buNone/>
            </a:pPr>
            <a:r>
              <a:rPr lang="es-MX" dirty="0">
                <a:solidFill>
                  <a:schemeClr val="bg1">
                    <a:lumMod val="95000"/>
                  </a:schemeClr>
                </a:solidFill>
              </a:rPr>
              <a:t>CARACTERISTICAS.- </a:t>
            </a:r>
            <a:r>
              <a:rPr lang="es-MX" dirty="0" err="1">
                <a:solidFill>
                  <a:schemeClr val="bg1">
                    <a:lumMod val="95000"/>
                  </a:schemeClr>
                </a:solidFill>
              </a:rPr>
              <a:t>cervicoincisalmente</a:t>
            </a:r>
            <a:r>
              <a:rPr lang="es-MX" dirty="0">
                <a:solidFill>
                  <a:schemeClr val="bg1">
                    <a:lumMod val="95000"/>
                  </a:schemeClr>
                </a:solidFill>
              </a:rPr>
              <a:t> y </a:t>
            </a:r>
            <a:r>
              <a:rPr lang="es-MX" dirty="0" err="1">
                <a:solidFill>
                  <a:schemeClr val="bg1">
                    <a:lumMod val="95000"/>
                  </a:schemeClr>
                </a:solidFill>
              </a:rPr>
              <a:t>labiolingualmente</a:t>
            </a:r>
            <a:r>
              <a:rPr lang="es-MX" dirty="0">
                <a:solidFill>
                  <a:schemeClr val="bg1">
                    <a:lumMod val="95000"/>
                  </a:schemeClr>
                </a:solidFill>
              </a:rPr>
              <a:t> la cara </a:t>
            </a:r>
            <a:r>
              <a:rPr lang="es-MX" dirty="0" err="1">
                <a:solidFill>
                  <a:schemeClr val="bg1">
                    <a:lumMod val="95000"/>
                  </a:schemeClr>
                </a:solidFill>
              </a:rPr>
              <a:t>mesial</a:t>
            </a:r>
            <a:r>
              <a:rPr lang="es-MX" dirty="0">
                <a:solidFill>
                  <a:schemeClr val="bg1">
                    <a:lumMod val="95000"/>
                  </a:schemeClr>
                </a:solidFill>
              </a:rPr>
              <a:t> es ligeramente </a:t>
            </a:r>
            <a:r>
              <a:rPr lang="es-MX" dirty="0" smtClean="0">
                <a:solidFill>
                  <a:schemeClr val="bg1">
                    <a:lumMod val="95000"/>
                  </a:schemeClr>
                </a:solidFill>
              </a:rPr>
              <a:t>convexa.</a:t>
            </a:r>
          </a:p>
          <a:p>
            <a:pPr marL="0" indent="0">
              <a:buNone/>
            </a:pPr>
            <a:r>
              <a:rPr lang="es-MX" dirty="0" smtClean="0">
                <a:solidFill>
                  <a:schemeClr val="bg1">
                    <a:lumMod val="95000"/>
                  </a:schemeClr>
                </a:solidFill>
              </a:rPr>
              <a:t> Su </a:t>
            </a:r>
            <a:r>
              <a:rPr lang="es-MX" dirty="0">
                <a:solidFill>
                  <a:schemeClr val="bg1">
                    <a:lumMod val="95000"/>
                  </a:schemeClr>
                </a:solidFill>
              </a:rPr>
              <a:t>mayor diámetro </a:t>
            </a:r>
            <a:r>
              <a:rPr lang="es-MX" dirty="0" err="1">
                <a:solidFill>
                  <a:schemeClr val="bg1">
                    <a:lumMod val="95000"/>
                  </a:schemeClr>
                </a:solidFill>
              </a:rPr>
              <a:t>labiolingual</a:t>
            </a:r>
            <a:r>
              <a:rPr lang="es-MX" dirty="0">
                <a:solidFill>
                  <a:schemeClr val="bg1">
                    <a:lumMod val="95000"/>
                  </a:schemeClr>
                </a:solidFill>
              </a:rPr>
              <a:t> se localiza en la unión de los tercios cervical y medio.</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6238" y="2916015"/>
            <a:ext cx="3736650" cy="3260948"/>
          </a:xfrm>
          <a:prstGeom prst="rect">
            <a:avLst/>
          </a:prstGeom>
        </p:spPr>
      </p:pic>
      <p:cxnSp>
        <p:nvCxnSpPr>
          <p:cNvPr id="6" name="Conector recto de flecha 5"/>
          <p:cNvCxnSpPr/>
          <p:nvPr/>
        </p:nvCxnSpPr>
        <p:spPr>
          <a:xfrm>
            <a:off x="5245100" y="5054600"/>
            <a:ext cx="1460500" cy="5080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3467100" y="2705100"/>
            <a:ext cx="2508250" cy="234950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5574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alpha val="88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78064"/>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171977"/>
            <a:ext cx="10515600" cy="5004986"/>
          </a:xfrm>
        </p:spPr>
        <p:txBody>
          <a:bodyPr>
            <a:normAutofit/>
          </a:bodyPr>
          <a:lstStyle/>
          <a:p>
            <a:pPr marL="0" indent="0">
              <a:buNone/>
            </a:pPr>
            <a:r>
              <a:rPr lang="es-MX" sz="2400" dirty="0">
                <a:solidFill>
                  <a:srgbClr val="FFC000"/>
                </a:solidFill>
              </a:rPr>
              <a:t>CARA DISTAL.</a:t>
            </a:r>
          </a:p>
          <a:p>
            <a:pPr marL="0" indent="0">
              <a:buNone/>
            </a:pPr>
            <a:r>
              <a:rPr lang="es-MX" sz="2400" dirty="0" smtClean="0">
                <a:solidFill>
                  <a:schemeClr val="bg1"/>
                </a:solidFill>
              </a:rPr>
              <a:t>LIMITES</a:t>
            </a:r>
            <a:r>
              <a:rPr lang="es-MX" sz="2400" dirty="0">
                <a:solidFill>
                  <a:schemeClr val="bg1"/>
                </a:solidFill>
              </a:rPr>
              <a:t>.- </a:t>
            </a:r>
            <a:r>
              <a:rPr lang="es-MX" sz="2400" dirty="0" smtClean="0">
                <a:solidFill>
                  <a:schemeClr val="bg1"/>
                </a:solidFill>
              </a:rPr>
              <a:t>La </a:t>
            </a:r>
            <a:r>
              <a:rPr lang="es-MX" sz="2400" dirty="0">
                <a:solidFill>
                  <a:schemeClr val="bg1"/>
                </a:solidFill>
              </a:rPr>
              <a:t>cara distal, está limitada hacia labial por la línea limítrofe labial que va del ángulo triedro </a:t>
            </a:r>
            <a:r>
              <a:rPr lang="es-MX" sz="2400" dirty="0" err="1">
                <a:solidFill>
                  <a:schemeClr val="bg1"/>
                </a:solidFill>
              </a:rPr>
              <a:t>distolabioincisal</a:t>
            </a:r>
            <a:r>
              <a:rPr lang="es-MX" sz="2400" dirty="0">
                <a:solidFill>
                  <a:schemeClr val="bg1"/>
                </a:solidFill>
              </a:rPr>
              <a:t> a la línea cervical y es convexa teniendo su mayor convexidad en la unión de los tercios cervical y </a:t>
            </a:r>
            <a:r>
              <a:rPr lang="es-MX" sz="2400" dirty="0" smtClean="0">
                <a:solidFill>
                  <a:schemeClr val="bg1"/>
                </a:solidFill>
              </a:rPr>
              <a:t>medio.</a:t>
            </a:r>
          </a:p>
          <a:p>
            <a:pPr marL="0" indent="0">
              <a:buNone/>
            </a:pPr>
            <a:r>
              <a:rPr lang="es-MX" sz="2400" dirty="0" smtClean="0"/>
              <a:t> </a:t>
            </a: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0790" y="2667000"/>
            <a:ext cx="5707546" cy="3914954"/>
          </a:xfrm>
          <a:prstGeom prst="rect">
            <a:avLst/>
          </a:prstGeom>
        </p:spPr>
      </p:pic>
      <p:cxnSp>
        <p:nvCxnSpPr>
          <p:cNvPr id="6" name="Conector recto de flecha 5"/>
          <p:cNvCxnSpPr/>
          <p:nvPr/>
        </p:nvCxnSpPr>
        <p:spPr>
          <a:xfrm>
            <a:off x="6756400" y="3732301"/>
            <a:ext cx="38100" cy="1787526"/>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3763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alpha val="50000"/>
          </a:srgb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78064"/>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171977"/>
            <a:ext cx="10515600" cy="5004986"/>
          </a:xfrm>
        </p:spPr>
        <p:txBody>
          <a:bodyPr>
            <a:normAutofit/>
          </a:bodyPr>
          <a:lstStyle/>
          <a:p>
            <a:pPr marL="0" indent="0">
              <a:buNone/>
            </a:pPr>
            <a:r>
              <a:rPr lang="es-MX" sz="2400" dirty="0">
                <a:solidFill>
                  <a:srgbClr val="002060"/>
                </a:solidFill>
              </a:rPr>
              <a:t>CARA DISTAL.</a:t>
            </a:r>
          </a:p>
          <a:p>
            <a:pPr marL="0" indent="0">
              <a:buNone/>
            </a:pPr>
            <a:r>
              <a:rPr lang="es-MX" sz="2400" dirty="0" smtClean="0"/>
              <a:t>LIMITES</a:t>
            </a:r>
            <a:r>
              <a:rPr lang="es-MX" sz="2400" dirty="0"/>
              <a:t>.- </a:t>
            </a:r>
            <a:r>
              <a:rPr lang="es-MX" sz="2400" dirty="0" smtClean="0"/>
              <a:t>Hacia </a:t>
            </a:r>
            <a:r>
              <a:rPr lang="es-MX" sz="2400" dirty="0"/>
              <a:t>lingual está limitada por la línea limítrofe lingual que va del ángulo triedro </a:t>
            </a:r>
            <a:r>
              <a:rPr lang="es-MX" sz="2400" dirty="0" err="1"/>
              <a:t>distolinguoincisal</a:t>
            </a:r>
            <a:r>
              <a:rPr lang="es-MX" sz="2400" dirty="0"/>
              <a:t> a la línea cervical, es ligeramente cóncava en sus tercios </a:t>
            </a:r>
            <a:r>
              <a:rPr lang="es-MX" sz="2400" dirty="0" err="1"/>
              <a:t>incisal</a:t>
            </a:r>
            <a:r>
              <a:rPr lang="es-MX" sz="2400" dirty="0"/>
              <a:t> y medio y convexa en su tercio </a:t>
            </a:r>
            <a:r>
              <a:rPr lang="es-MX" sz="2400" dirty="0" smtClean="0"/>
              <a:t>cervical. </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0" y="2647022"/>
            <a:ext cx="5334000" cy="3658728"/>
          </a:xfrm>
          <a:prstGeom prst="rect">
            <a:avLst/>
          </a:prstGeom>
        </p:spPr>
      </p:pic>
      <p:cxnSp>
        <p:nvCxnSpPr>
          <p:cNvPr id="6" name="Conector recto de flecha 5"/>
          <p:cNvCxnSpPr/>
          <p:nvPr/>
        </p:nvCxnSpPr>
        <p:spPr>
          <a:xfrm>
            <a:off x="5549900" y="3674470"/>
            <a:ext cx="12700" cy="1583330"/>
          </a:xfrm>
          <a:prstGeom prst="straightConnector1">
            <a:avLst/>
          </a:prstGeom>
          <a:ln w="317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8055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78064"/>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43190"/>
            <a:ext cx="10515600" cy="5133773"/>
          </a:xfrm>
        </p:spPr>
        <p:txBody>
          <a:bodyPr>
            <a:normAutofit/>
          </a:bodyPr>
          <a:lstStyle/>
          <a:p>
            <a:pPr marL="0" indent="0">
              <a:buNone/>
            </a:pPr>
            <a:r>
              <a:rPr lang="es-MX" sz="2400" dirty="0">
                <a:solidFill>
                  <a:srgbClr val="002060"/>
                </a:solidFill>
              </a:rPr>
              <a:t>CARA DISTAL.</a:t>
            </a:r>
          </a:p>
          <a:p>
            <a:pPr marL="0" indent="0">
              <a:buNone/>
            </a:pPr>
            <a:r>
              <a:rPr lang="es-MX" sz="2400" dirty="0" smtClean="0"/>
              <a:t>LIMITES</a:t>
            </a:r>
            <a:r>
              <a:rPr lang="es-MX" sz="2400" dirty="0"/>
              <a:t>.- </a:t>
            </a:r>
            <a:r>
              <a:rPr lang="es-MX" sz="2400" dirty="0" smtClean="0"/>
              <a:t>Hacia </a:t>
            </a:r>
            <a:r>
              <a:rPr lang="es-MX" sz="2400" dirty="0" err="1" smtClean="0"/>
              <a:t>incisal</a:t>
            </a:r>
            <a:r>
              <a:rPr lang="es-MX" sz="2400" dirty="0" smtClean="0"/>
              <a:t> está limitada por la línea limítrofe </a:t>
            </a:r>
            <a:r>
              <a:rPr lang="es-MX" sz="2400" dirty="0" err="1" smtClean="0"/>
              <a:t>incisal</a:t>
            </a:r>
            <a:r>
              <a:rPr lang="es-MX" sz="2400" dirty="0" smtClean="0"/>
              <a:t> que va del ángulo triedro </a:t>
            </a:r>
            <a:r>
              <a:rPr lang="es-MX" sz="2400" dirty="0" err="1" smtClean="0"/>
              <a:t>distolinguoincisal</a:t>
            </a:r>
            <a:r>
              <a:rPr lang="es-MX" sz="2400" dirty="0" smtClean="0"/>
              <a:t> al ángulo triedro </a:t>
            </a:r>
            <a:r>
              <a:rPr lang="es-MX" sz="2400" dirty="0" err="1" smtClean="0"/>
              <a:t>distolabioincisal</a:t>
            </a:r>
            <a:r>
              <a:rPr lang="es-MX" sz="2400" dirty="0" smtClean="0"/>
              <a:t>, es recta y se inclina de lingual hacia labial en dirección cervical por el desgaste de la masticación. </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34605" y="2679700"/>
            <a:ext cx="5776716" cy="3962400"/>
          </a:xfrm>
          <a:prstGeom prst="rect">
            <a:avLst/>
          </a:prstGeom>
        </p:spPr>
      </p:pic>
      <p:cxnSp>
        <p:nvCxnSpPr>
          <p:cNvPr id="6" name="Conector recto de flecha 5"/>
          <p:cNvCxnSpPr/>
          <p:nvPr/>
        </p:nvCxnSpPr>
        <p:spPr>
          <a:xfrm>
            <a:off x="5922963" y="3721100"/>
            <a:ext cx="287337" cy="88900"/>
          </a:xfrm>
          <a:prstGeom prst="straightConnector1">
            <a:avLst/>
          </a:prstGeom>
          <a:ln w="2222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2273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78064"/>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43190"/>
            <a:ext cx="10515600" cy="5133773"/>
          </a:xfrm>
        </p:spPr>
        <p:txBody>
          <a:bodyPr>
            <a:normAutofit/>
          </a:bodyPr>
          <a:lstStyle/>
          <a:p>
            <a:pPr marL="0" indent="0">
              <a:buNone/>
            </a:pPr>
            <a:r>
              <a:rPr lang="es-MX" sz="2400" dirty="0">
                <a:solidFill>
                  <a:srgbClr val="002060"/>
                </a:solidFill>
              </a:rPr>
              <a:t>CARA DISTAL.</a:t>
            </a:r>
          </a:p>
          <a:p>
            <a:pPr marL="0" indent="0">
              <a:buNone/>
            </a:pPr>
            <a:r>
              <a:rPr lang="es-MX" sz="2400" dirty="0" smtClean="0"/>
              <a:t>LIMITES.-El limite cervical esta dado por la línea cervical que se eleva hacia </a:t>
            </a:r>
            <a:r>
              <a:rPr lang="es-MX" sz="2400" dirty="0" err="1" smtClean="0"/>
              <a:t>incisal</a:t>
            </a:r>
            <a:r>
              <a:rPr lang="es-MX" sz="2400" dirty="0" smtClean="0"/>
              <a:t>, esta elevación es mayor que en la cara </a:t>
            </a:r>
            <a:r>
              <a:rPr lang="es-MX" sz="2400" dirty="0" err="1" smtClean="0"/>
              <a:t>mesial</a:t>
            </a:r>
            <a:r>
              <a:rPr lang="es-MX" sz="2400" dirty="0" smtClean="0"/>
              <a:t>, es convexa hacia </a:t>
            </a:r>
            <a:r>
              <a:rPr lang="es-MX" sz="2400" dirty="0" err="1" smtClean="0"/>
              <a:t>incisal</a:t>
            </a:r>
            <a:r>
              <a:rPr lang="es-MX" sz="2400" dirty="0" smtClean="0"/>
              <a:t> o cóncava hacia apical.</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6726" y="2400387"/>
            <a:ext cx="6035674" cy="4140026"/>
          </a:xfrm>
          <a:prstGeom prst="rect">
            <a:avLst/>
          </a:prstGeom>
        </p:spPr>
      </p:pic>
      <p:cxnSp>
        <p:nvCxnSpPr>
          <p:cNvPr id="6" name="Conector recto de flecha 5"/>
          <p:cNvCxnSpPr/>
          <p:nvPr/>
        </p:nvCxnSpPr>
        <p:spPr>
          <a:xfrm>
            <a:off x="5740400" y="5537200"/>
            <a:ext cx="952500" cy="0"/>
          </a:xfrm>
          <a:prstGeom prst="straightConnector1">
            <a:avLst/>
          </a:prstGeom>
          <a:ln w="3492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253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19731"/>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16000"/>
            <a:ext cx="10515600" cy="5160963"/>
          </a:xfrm>
        </p:spPr>
        <p:txBody>
          <a:bodyPr/>
          <a:lstStyle/>
          <a:p>
            <a:pPr marL="0" indent="0" algn="just">
              <a:buNone/>
            </a:pPr>
            <a:r>
              <a:rPr lang="es-MX" sz="2400" dirty="0">
                <a:solidFill>
                  <a:schemeClr val="bg1"/>
                </a:solidFill>
              </a:rPr>
              <a:t>CARACTERISTICAS</a:t>
            </a:r>
            <a:r>
              <a:rPr lang="es-MX" sz="2400" dirty="0" smtClean="0">
                <a:solidFill>
                  <a:schemeClr val="bg1"/>
                </a:solidFill>
              </a:rPr>
              <a:t>.-</a:t>
            </a:r>
            <a:r>
              <a:rPr lang="es-MX" sz="2400" dirty="0" err="1" smtClean="0">
                <a:solidFill>
                  <a:schemeClr val="bg1"/>
                </a:solidFill>
              </a:rPr>
              <a:t>Cervicoincisalmente</a:t>
            </a:r>
            <a:r>
              <a:rPr lang="es-MX" sz="2400" dirty="0" smtClean="0">
                <a:solidFill>
                  <a:schemeClr val="bg1"/>
                </a:solidFill>
              </a:rPr>
              <a:t> </a:t>
            </a:r>
            <a:r>
              <a:rPr lang="es-MX" sz="2400" dirty="0">
                <a:solidFill>
                  <a:schemeClr val="bg1"/>
                </a:solidFill>
              </a:rPr>
              <a:t>y </a:t>
            </a:r>
            <a:r>
              <a:rPr lang="es-MX" sz="2400" dirty="0" err="1">
                <a:solidFill>
                  <a:schemeClr val="bg1"/>
                </a:solidFill>
              </a:rPr>
              <a:t>labiolingualmente</a:t>
            </a:r>
            <a:r>
              <a:rPr lang="es-MX" sz="2400" dirty="0">
                <a:solidFill>
                  <a:schemeClr val="bg1"/>
                </a:solidFill>
              </a:rPr>
              <a:t> la cara distal es también ligeramente convexa.</a:t>
            </a:r>
          </a:p>
          <a:p>
            <a:pPr marL="0" indent="0" algn="just">
              <a:buNone/>
            </a:pPr>
            <a:r>
              <a:rPr lang="es-MX" sz="2400" dirty="0">
                <a:solidFill>
                  <a:schemeClr val="bg1"/>
                </a:solidFill>
              </a:rPr>
              <a:t> </a:t>
            </a:r>
            <a:r>
              <a:rPr lang="es-MX" sz="2400" dirty="0" smtClean="0">
                <a:solidFill>
                  <a:schemeClr val="bg1"/>
                </a:solidFill>
              </a:rPr>
              <a:t>El </a:t>
            </a:r>
            <a:r>
              <a:rPr lang="es-MX" sz="2400" dirty="0">
                <a:solidFill>
                  <a:schemeClr val="bg1"/>
                </a:solidFill>
              </a:rPr>
              <a:t>diámetro </a:t>
            </a:r>
            <a:r>
              <a:rPr lang="es-MX" sz="2400" dirty="0" err="1">
                <a:solidFill>
                  <a:schemeClr val="bg1"/>
                </a:solidFill>
              </a:rPr>
              <a:t>labiolingual</a:t>
            </a:r>
            <a:r>
              <a:rPr lang="es-MX" sz="2400" dirty="0">
                <a:solidFill>
                  <a:schemeClr val="bg1"/>
                </a:solidFill>
              </a:rPr>
              <a:t> mas ancho al igual que en la cara </a:t>
            </a:r>
            <a:r>
              <a:rPr lang="es-MX" sz="2400" dirty="0" err="1">
                <a:solidFill>
                  <a:schemeClr val="bg1"/>
                </a:solidFill>
              </a:rPr>
              <a:t>mesial</a:t>
            </a:r>
            <a:r>
              <a:rPr lang="es-MX" sz="2400" dirty="0">
                <a:solidFill>
                  <a:schemeClr val="bg1"/>
                </a:solidFill>
              </a:rPr>
              <a:t>, está en la unión de los tercios cervical y medio.</a:t>
            </a:r>
          </a:p>
          <a:p>
            <a:pPr marL="0" indent="0" algn="just">
              <a:buNone/>
            </a:pPr>
            <a:r>
              <a:rPr lang="es-MX" sz="2400" dirty="0">
                <a:solidFill>
                  <a:schemeClr val="bg1"/>
                </a:solidFill>
              </a:rPr>
              <a:t> </a:t>
            </a:r>
            <a:r>
              <a:rPr lang="es-MX" sz="2400" dirty="0" smtClean="0">
                <a:solidFill>
                  <a:schemeClr val="bg1"/>
                </a:solidFill>
              </a:rPr>
              <a:t>La </a:t>
            </a:r>
            <a:r>
              <a:rPr lang="es-MX" sz="2400" dirty="0">
                <a:solidFill>
                  <a:schemeClr val="bg1"/>
                </a:solidFill>
              </a:rPr>
              <a:t>cara distal y la cara </a:t>
            </a:r>
            <a:r>
              <a:rPr lang="es-MX" sz="2400" dirty="0" err="1">
                <a:solidFill>
                  <a:schemeClr val="bg1"/>
                </a:solidFill>
              </a:rPr>
              <a:t>mesial</a:t>
            </a:r>
            <a:r>
              <a:rPr lang="es-MX" sz="2400" dirty="0">
                <a:solidFill>
                  <a:schemeClr val="bg1"/>
                </a:solidFill>
              </a:rPr>
              <a:t> convergen una hacia la otra al correr de la cara labial, por esta razón el diámetro </a:t>
            </a:r>
            <a:r>
              <a:rPr lang="es-MX" sz="2400" dirty="0" err="1">
                <a:solidFill>
                  <a:schemeClr val="bg1"/>
                </a:solidFill>
              </a:rPr>
              <a:t>mesiodistal</a:t>
            </a:r>
            <a:r>
              <a:rPr lang="es-MX" sz="2400" dirty="0">
                <a:solidFill>
                  <a:schemeClr val="bg1"/>
                </a:solidFill>
              </a:rPr>
              <a:t> se adelgaza en la cara lingual.</a:t>
            </a:r>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1938" y="3429000"/>
            <a:ext cx="4516324" cy="3127972"/>
          </a:xfrm>
          <a:prstGeom prst="rect">
            <a:avLst/>
          </a:prstGeom>
        </p:spPr>
      </p:pic>
    </p:spTree>
    <p:extLst>
      <p:ext uri="{BB962C8B-B14F-4D97-AF65-F5344CB8AC3E}">
        <p14:creationId xmlns:p14="http://schemas.microsoft.com/office/powerpoint/2010/main" val="34546321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84126"/>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249252"/>
            <a:ext cx="10515600" cy="4927711"/>
          </a:xfrm>
        </p:spPr>
        <p:txBody>
          <a:bodyPr>
            <a:normAutofit/>
          </a:bodyPr>
          <a:lstStyle/>
          <a:p>
            <a:pPr marL="0" indent="0" algn="just">
              <a:buNone/>
            </a:pPr>
            <a:r>
              <a:rPr lang="es-MX" sz="2400" dirty="0">
                <a:solidFill>
                  <a:srgbClr val="FFC000"/>
                </a:solidFill>
              </a:rPr>
              <a:t>CARA LINGUAL.</a:t>
            </a:r>
          </a:p>
          <a:p>
            <a:pPr marL="0" indent="0" algn="just">
              <a:buNone/>
            </a:pPr>
            <a:r>
              <a:rPr lang="es-MX" sz="2400" dirty="0"/>
              <a:t> </a:t>
            </a:r>
            <a:r>
              <a:rPr lang="es-MX" sz="2400" dirty="0" smtClean="0">
                <a:solidFill>
                  <a:srgbClr val="FFFF00"/>
                </a:solidFill>
              </a:rPr>
              <a:t>LIMITES</a:t>
            </a:r>
            <a:r>
              <a:rPr lang="es-MX" sz="2400" dirty="0">
                <a:solidFill>
                  <a:srgbClr val="FFFF00"/>
                </a:solidFill>
              </a:rPr>
              <a:t>.- </a:t>
            </a:r>
            <a:r>
              <a:rPr lang="es-MX" sz="2400" dirty="0" smtClean="0">
                <a:solidFill>
                  <a:srgbClr val="FFFF00"/>
                </a:solidFill>
              </a:rPr>
              <a:t>La </a:t>
            </a:r>
            <a:r>
              <a:rPr lang="es-MX" sz="2400" dirty="0">
                <a:solidFill>
                  <a:srgbClr val="FFFF00"/>
                </a:solidFill>
              </a:rPr>
              <a:t>cara lingual, esta limitada hacia </a:t>
            </a:r>
            <a:r>
              <a:rPr lang="es-MX" sz="2400" dirty="0" err="1">
                <a:solidFill>
                  <a:srgbClr val="FFFF00"/>
                </a:solidFill>
              </a:rPr>
              <a:t>mesial</a:t>
            </a:r>
            <a:r>
              <a:rPr lang="es-MX" sz="2400" dirty="0">
                <a:solidFill>
                  <a:srgbClr val="FFFF00"/>
                </a:solidFill>
              </a:rPr>
              <a:t> por la línea limítrofe </a:t>
            </a:r>
            <a:r>
              <a:rPr lang="es-MX" sz="2400" dirty="0" err="1" smtClean="0">
                <a:solidFill>
                  <a:srgbClr val="FFFF00"/>
                </a:solidFill>
              </a:rPr>
              <a:t>mesial</a:t>
            </a:r>
            <a:r>
              <a:rPr lang="es-MX" sz="2400" dirty="0" smtClean="0">
                <a:solidFill>
                  <a:srgbClr val="FFFF00"/>
                </a:solidFill>
              </a:rPr>
              <a:t> </a:t>
            </a:r>
            <a:r>
              <a:rPr lang="es-MX" sz="2400" dirty="0">
                <a:solidFill>
                  <a:srgbClr val="FFFF00"/>
                </a:solidFill>
              </a:rPr>
              <a:t>que corre del ángulo triedro </a:t>
            </a:r>
            <a:r>
              <a:rPr lang="es-MX" sz="2400" dirty="0" err="1">
                <a:solidFill>
                  <a:srgbClr val="FFFF00"/>
                </a:solidFill>
              </a:rPr>
              <a:t>mesiolinguoincisal</a:t>
            </a:r>
            <a:r>
              <a:rPr lang="es-MX" sz="2400" dirty="0">
                <a:solidFill>
                  <a:srgbClr val="FFFF00"/>
                </a:solidFill>
              </a:rPr>
              <a:t> a la línea cervical y es ligeramente </a:t>
            </a:r>
            <a:r>
              <a:rPr lang="es-MX" sz="2400" dirty="0" smtClean="0">
                <a:solidFill>
                  <a:srgbClr val="FFFF00"/>
                </a:solidFill>
              </a:rPr>
              <a:t>convexa.</a:t>
            </a:r>
          </a:p>
          <a:p>
            <a:pPr marL="0" indent="0" algn="just">
              <a:buNone/>
            </a:pPr>
            <a:r>
              <a:rPr lang="es-MX" sz="2400" dirty="0" smtClean="0"/>
              <a:t> </a:t>
            </a:r>
            <a:endParaRPr lang="es-MX" sz="2400"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2898" y="2877939"/>
            <a:ext cx="6311901" cy="3665808"/>
          </a:xfrm>
          <a:prstGeom prst="rect">
            <a:avLst/>
          </a:prstGeom>
        </p:spPr>
      </p:pic>
      <p:cxnSp>
        <p:nvCxnSpPr>
          <p:cNvPr id="6" name="Conector recto de flecha 5"/>
          <p:cNvCxnSpPr/>
          <p:nvPr/>
        </p:nvCxnSpPr>
        <p:spPr>
          <a:xfrm>
            <a:off x="5207000" y="3797300"/>
            <a:ext cx="25400" cy="1193800"/>
          </a:xfrm>
          <a:prstGeom prst="straightConnector1">
            <a:avLst/>
          </a:prstGeom>
          <a:ln w="317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3243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srgbClr val="FF0000"/>
                </a:solidFill>
              </a:rPr>
              <a:t>INCISIVO CENTRAL </a:t>
            </a:r>
            <a:r>
              <a:rPr lang="es-MX" b="1" dirty="0" smtClean="0">
                <a:solidFill>
                  <a:srgbClr val="FF0000"/>
                </a:solidFill>
              </a:rPr>
              <a:t>INFERIOR </a:t>
            </a:r>
            <a:r>
              <a:rPr lang="es-MX" b="1" dirty="0">
                <a:solidFill>
                  <a:srgbClr val="FF0000"/>
                </a:solidFill>
              </a:rPr>
              <a:t>PERMANENTE</a:t>
            </a:r>
            <a:endParaRPr lang="es-MX" dirty="0"/>
          </a:p>
        </p:txBody>
      </p:sp>
      <p:sp>
        <p:nvSpPr>
          <p:cNvPr id="3" name="2 Marcador de contenido"/>
          <p:cNvSpPr>
            <a:spLocks noGrp="1"/>
          </p:cNvSpPr>
          <p:nvPr>
            <p:ph idx="1"/>
          </p:nvPr>
        </p:nvSpPr>
        <p:spPr/>
        <p:txBody>
          <a:bodyPr>
            <a:noAutofit/>
          </a:bodyPr>
          <a:lstStyle/>
          <a:p>
            <a:pPr marL="0" indent="0" algn="just">
              <a:buNone/>
            </a:pPr>
            <a:r>
              <a:rPr lang="es-MX" sz="3600" dirty="0">
                <a:solidFill>
                  <a:schemeClr val="bg1"/>
                </a:solidFill>
              </a:rPr>
              <a:t>El presente trabajo de material audiovisual de la Unidad de aprendizaje por Competencias  de Anatomía Bucodental tiene como objetivo primordial actualizar, complementar  y ser un auxiliar importante en el proceso de enseñanza aprendizaje en los alumnos del primer semestre, teniendo como </a:t>
            </a:r>
            <a:r>
              <a:rPr lang="es-MX" sz="3600" dirty="0">
                <a:solidFill>
                  <a:srgbClr val="FF0000"/>
                </a:solidFill>
              </a:rPr>
              <a:t>base el programa de la asignatura en su </a:t>
            </a:r>
            <a:r>
              <a:rPr lang="es-MX" sz="3600" dirty="0" smtClean="0">
                <a:solidFill>
                  <a:srgbClr val="FF0000"/>
                </a:solidFill>
              </a:rPr>
              <a:t>tercera  </a:t>
            </a:r>
            <a:r>
              <a:rPr lang="es-MX" sz="3600" dirty="0">
                <a:solidFill>
                  <a:srgbClr val="FF0000"/>
                </a:solidFill>
              </a:rPr>
              <a:t>parte correspondiente </a:t>
            </a:r>
            <a:r>
              <a:rPr lang="es-MX" sz="3600" dirty="0" smtClean="0">
                <a:solidFill>
                  <a:srgbClr val="FF0000"/>
                </a:solidFill>
              </a:rPr>
              <a:t>a  </a:t>
            </a:r>
            <a:r>
              <a:rPr lang="es-MX" sz="3600" dirty="0">
                <a:solidFill>
                  <a:srgbClr val="FF0000"/>
                </a:solidFill>
              </a:rPr>
              <a:t>i</a:t>
            </a:r>
            <a:r>
              <a:rPr lang="es-MX" sz="3600" dirty="0" smtClean="0">
                <a:solidFill>
                  <a:srgbClr val="FF0000"/>
                </a:solidFill>
              </a:rPr>
              <a:t>ncisivos </a:t>
            </a:r>
            <a:r>
              <a:rPr lang="es-MX" sz="3600" dirty="0">
                <a:solidFill>
                  <a:srgbClr val="FF0000"/>
                </a:solidFill>
              </a:rPr>
              <a:t>s</a:t>
            </a:r>
            <a:r>
              <a:rPr lang="es-MX" sz="3600" dirty="0" smtClean="0">
                <a:solidFill>
                  <a:srgbClr val="FF0000"/>
                </a:solidFill>
              </a:rPr>
              <a:t>uperiores e inferiores específicamente </a:t>
            </a:r>
            <a:r>
              <a:rPr lang="es-MX" sz="3600" dirty="0" smtClean="0"/>
              <a:t>EL INCISIVO CENTRAL INFERIOR PERMANENTE.</a:t>
            </a:r>
            <a:endParaRPr lang="es-MX" sz="3600" dirty="0"/>
          </a:p>
        </p:txBody>
      </p:sp>
    </p:spTree>
    <p:extLst>
      <p:ext uri="{BB962C8B-B14F-4D97-AF65-F5344CB8AC3E}">
        <p14:creationId xmlns:p14="http://schemas.microsoft.com/office/powerpoint/2010/main" val="963952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lumMod val="10000"/>
            <a:alpha val="5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84126"/>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249252"/>
            <a:ext cx="10515600" cy="4927711"/>
          </a:xfrm>
        </p:spPr>
        <p:txBody>
          <a:bodyPr>
            <a:normAutofit/>
          </a:bodyPr>
          <a:lstStyle/>
          <a:p>
            <a:pPr marL="0" indent="0" algn="just">
              <a:buNone/>
            </a:pPr>
            <a:r>
              <a:rPr lang="es-MX" sz="2400" dirty="0">
                <a:solidFill>
                  <a:srgbClr val="002060"/>
                </a:solidFill>
              </a:rPr>
              <a:t>CARA LINGUAL.</a:t>
            </a:r>
          </a:p>
          <a:p>
            <a:pPr marL="0" indent="0" algn="just">
              <a:buNone/>
            </a:pPr>
            <a:r>
              <a:rPr lang="es-MX" sz="2400" dirty="0"/>
              <a:t> </a:t>
            </a:r>
            <a:r>
              <a:rPr lang="es-MX" sz="2400" dirty="0" smtClean="0">
                <a:solidFill>
                  <a:srgbClr val="FFFF00"/>
                </a:solidFill>
              </a:rPr>
              <a:t>LIMITES.- Hacia </a:t>
            </a:r>
            <a:r>
              <a:rPr lang="es-MX" sz="2400" dirty="0">
                <a:solidFill>
                  <a:srgbClr val="FFFF00"/>
                </a:solidFill>
              </a:rPr>
              <a:t>distal su límite es la línea limítrofe distal que va del ángulo triedro </a:t>
            </a:r>
            <a:r>
              <a:rPr lang="es-MX" sz="2400" dirty="0" err="1">
                <a:solidFill>
                  <a:srgbClr val="FFFF00"/>
                </a:solidFill>
              </a:rPr>
              <a:t>distolinguoincisal</a:t>
            </a:r>
            <a:r>
              <a:rPr lang="es-MX" sz="2400" dirty="0">
                <a:solidFill>
                  <a:srgbClr val="FFFF00"/>
                </a:solidFill>
              </a:rPr>
              <a:t> a la línea cervical y es ligeramente </a:t>
            </a:r>
            <a:r>
              <a:rPr lang="es-MX" sz="2400" dirty="0" smtClean="0">
                <a:solidFill>
                  <a:srgbClr val="FFFF00"/>
                </a:solidFill>
              </a:rPr>
              <a:t>convexa. </a:t>
            </a:r>
            <a:endParaRPr lang="es-MX" sz="2400" dirty="0">
              <a:solidFill>
                <a:srgbClr val="FFFF00"/>
              </a:solidFill>
            </a:endParaRP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2323" y="2755900"/>
            <a:ext cx="7277154" cy="3914244"/>
          </a:xfrm>
          <a:prstGeom prst="rect">
            <a:avLst/>
          </a:prstGeom>
        </p:spPr>
      </p:pic>
      <p:cxnSp>
        <p:nvCxnSpPr>
          <p:cNvPr id="8" name="Conector recto de flecha 7"/>
          <p:cNvCxnSpPr/>
          <p:nvPr/>
        </p:nvCxnSpPr>
        <p:spPr>
          <a:xfrm>
            <a:off x="6781800" y="3721100"/>
            <a:ext cx="0" cy="1371600"/>
          </a:xfrm>
          <a:prstGeom prst="straightConnector1">
            <a:avLst/>
          </a:prstGeom>
          <a:ln w="317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26477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B0F0">
            <a:alpha val="63000"/>
          </a:srgb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497759"/>
          </a:xfrm>
        </p:spPr>
        <p:txBody>
          <a:bodyPr>
            <a:normAutofit fontScale="90000"/>
          </a:bodyPr>
          <a:lstStyle/>
          <a:p>
            <a:r>
              <a:rPr lang="es-MX" dirty="0" smtClean="0"/>
              <a:t>INCISIVO CENTRAL INFERIOR PERMANENTE</a:t>
            </a:r>
            <a:endParaRPr lang="es-MX" dirty="0"/>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sz="2400" dirty="0">
                <a:solidFill>
                  <a:srgbClr val="0070C0"/>
                </a:solidFill>
              </a:rPr>
              <a:t>CARA LINGUAL.</a:t>
            </a:r>
          </a:p>
          <a:p>
            <a:pPr marL="0" indent="0">
              <a:buNone/>
            </a:pPr>
            <a:r>
              <a:rPr lang="es-MX" sz="2400" dirty="0"/>
              <a:t> </a:t>
            </a:r>
            <a:r>
              <a:rPr lang="es-MX" sz="2400" dirty="0" smtClean="0"/>
              <a:t>LIMITES</a:t>
            </a:r>
            <a:r>
              <a:rPr lang="es-MX" sz="2400" dirty="0"/>
              <a:t>.- H</a:t>
            </a:r>
            <a:r>
              <a:rPr lang="es-MX" sz="2400" dirty="0" smtClean="0"/>
              <a:t>acia </a:t>
            </a:r>
            <a:r>
              <a:rPr lang="es-MX" sz="2400" dirty="0" err="1"/>
              <a:t>incisal</a:t>
            </a:r>
            <a:r>
              <a:rPr lang="es-MX" sz="2400" dirty="0"/>
              <a:t> está limitada por la línea limítrofe </a:t>
            </a:r>
            <a:r>
              <a:rPr lang="es-MX" sz="2400" dirty="0" err="1"/>
              <a:t>incisal</a:t>
            </a:r>
            <a:r>
              <a:rPr lang="es-MX" sz="2400" dirty="0"/>
              <a:t> que va del ángulo triedro </a:t>
            </a:r>
            <a:r>
              <a:rPr lang="es-MX" sz="2400" dirty="0" err="1"/>
              <a:t>mesiolinguoincisal</a:t>
            </a:r>
            <a:r>
              <a:rPr lang="es-MX" sz="2400" dirty="0"/>
              <a:t> al ángulo triedro </a:t>
            </a:r>
            <a:r>
              <a:rPr lang="es-MX" sz="2400" dirty="0" err="1"/>
              <a:t>distolinguoincisal</a:t>
            </a:r>
            <a:r>
              <a:rPr lang="es-MX" sz="2400" dirty="0"/>
              <a:t> </a:t>
            </a:r>
            <a:r>
              <a:rPr lang="es-MX" sz="2400" dirty="0" smtClean="0"/>
              <a:t>, </a:t>
            </a:r>
            <a:r>
              <a:rPr lang="es-MX" sz="2400" dirty="0"/>
              <a:t>es recta y </a:t>
            </a:r>
            <a:r>
              <a:rPr lang="es-MX" sz="2400" dirty="0" smtClean="0"/>
              <a:t>horizontal.</a:t>
            </a:r>
          </a:p>
          <a:p>
            <a:pPr marL="0" indent="0">
              <a:buNone/>
            </a:pPr>
            <a:r>
              <a:rPr lang="es-MX" sz="2400" dirty="0" smtClean="0"/>
              <a:t> </a:t>
            </a: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9363" y="2573626"/>
            <a:ext cx="7010400" cy="3770762"/>
          </a:xfrm>
          <a:prstGeom prst="rect">
            <a:avLst/>
          </a:prstGeom>
        </p:spPr>
      </p:pic>
      <p:cxnSp>
        <p:nvCxnSpPr>
          <p:cNvPr id="6" name="Conector recto de flecha 5"/>
          <p:cNvCxnSpPr/>
          <p:nvPr/>
        </p:nvCxnSpPr>
        <p:spPr>
          <a:xfrm flipV="1">
            <a:off x="5511800" y="3314700"/>
            <a:ext cx="1054100" cy="12700"/>
          </a:xfrm>
          <a:prstGeom prst="straightConnector1">
            <a:avLst/>
          </a:prstGeom>
          <a:ln w="3492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9325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alpha val="91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497759"/>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sz="2400" dirty="0">
                <a:solidFill>
                  <a:srgbClr val="FFFF00"/>
                </a:solidFill>
              </a:rPr>
              <a:t>CARA LINGUAL</a:t>
            </a:r>
            <a:r>
              <a:rPr lang="es-MX" sz="2400" dirty="0"/>
              <a:t>.</a:t>
            </a:r>
          </a:p>
          <a:p>
            <a:pPr marL="0" indent="0">
              <a:buNone/>
            </a:pPr>
            <a:r>
              <a:rPr lang="es-MX" sz="2400" dirty="0"/>
              <a:t> </a:t>
            </a:r>
            <a:r>
              <a:rPr lang="es-MX" sz="2400" dirty="0" smtClean="0">
                <a:solidFill>
                  <a:srgbClr val="FFC000"/>
                </a:solidFill>
              </a:rPr>
              <a:t>LIMITES</a:t>
            </a:r>
            <a:r>
              <a:rPr lang="es-MX" sz="2400" dirty="0">
                <a:solidFill>
                  <a:srgbClr val="FFC000"/>
                </a:solidFill>
              </a:rPr>
              <a:t>.- </a:t>
            </a:r>
            <a:r>
              <a:rPr lang="es-MX" sz="2400" dirty="0" smtClean="0">
                <a:solidFill>
                  <a:srgbClr val="FFC000"/>
                </a:solidFill>
              </a:rPr>
              <a:t>Hacia </a:t>
            </a:r>
            <a:r>
              <a:rPr lang="es-MX" sz="2400" dirty="0">
                <a:solidFill>
                  <a:srgbClr val="FFC000"/>
                </a:solidFill>
              </a:rPr>
              <a:t>cervical está limitada por la línea cervical que es convexa hacia apical.</a:t>
            </a:r>
          </a:p>
          <a:p>
            <a:endParaRPr lang="es-MX" dirty="0"/>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6899" y="2211202"/>
            <a:ext cx="8001002" cy="4646798"/>
          </a:xfrm>
          <a:prstGeom prst="rect">
            <a:avLst/>
          </a:prstGeom>
        </p:spPr>
      </p:pic>
      <p:cxnSp>
        <p:nvCxnSpPr>
          <p:cNvPr id="7" name="Conector recto de flecha 6"/>
          <p:cNvCxnSpPr/>
          <p:nvPr/>
        </p:nvCxnSpPr>
        <p:spPr>
          <a:xfrm flipV="1">
            <a:off x="5626100" y="5334000"/>
            <a:ext cx="812800" cy="12700"/>
          </a:xfrm>
          <a:prstGeom prst="straightConnector1">
            <a:avLst/>
          </a:prstGeom>
          <a:ln w="34925">
            <a:solidFill>
              <a:schemeClr val="accent4">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0440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45489"/>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203200" y="1079500"/>
            <a:ext cx="11150600" cy="5524500"/>
          </a:xfrm>
        </p:spPr>
        <p:txBody>
          <a:bodyPr>
            <a:normAutofit fontScale="92500"/>
          </a:bodyPr>
          <a:lstStyle/>
          <a:p>
            <a:pPr marL="0" indent="0">
              <a:buNone/>
            </a:pPr>
            <a:r>
              <a:rPr lang="es-MX" sz="2200" dirty="0">
                <a:solidFill>
                  <a:srgbClr val="002060"/>
                </a:solidFill>
              </a:rPr>
              <a:t>CARACTERISTICAS.- </a:t>
            </a:r>
            <a:r>
              <a:rPr lang="es-MX" sz="2200" dirty="0" err="1">
                <a:solidFill>
                  <a:srgbClr val="002060"/>
                </a:solidFill>
              </a:rPr>
              <a:t>Cervicoincisalmente</a:t>
            </a:r>
            <a:r>
              <a:rPr lang="es-MX" sz="2200" dirty="0">
                <a:solidFill>
                  <a:srgbClr val="002060"/>
                </a:solidFill>
              </a:rPr>
              <a:t> los tercios cervical y medio de la cara lingual tienen una ligera concavidad lisa y el tercio cervical es convexo.</a:t>
            </a:r>
          </a:p>
          <a:p>
            <a:pPr marL="0" indent="0">
              <a:buNone/>
            </a:pPr>
            <a:r>
              <a:rPr lang="es-MX" sz="2200" dirty="0">
                <a:solidFill>
                  <a:srgbClr val="002060"/>
                </a:solidFill>
              </a:rPr>
              <a:t> </a:t>
            </a:r>
            <a:r>
              <a:rPr lang="es-MX" sz="2200" dirty="0" err="1" smtClean="0">
                <a:solidFill>
                  <a:srgbClr val="002060"/>
                </a:solidFill>
              </a:rPr>
              <a:t>Mesiodistalmente</a:t>
            </a:r>
            <a:r>
              <a:rPr lang="es-MX" sz="2200" dirty="0" smtClean="0">
                <a:solidFill>
                  <a:srgbClr val="002060"/>
                </a:solidFill>
              </a:rPr>
              <a:t> </a:t>
            </a:r>
            <a:r>
              <a:rPr lang="es-MX" sz="2200" dirty="0">
                <a:solidFill>
                  <a:srgbClr val="002060"/>
                </a:solidFill>
              </a:rPr>
              <a:t>también presenta una ligera concavidad en los tercios </a:t>
            </a:r>
            <a:r>
              <a:rPr lang="es-MX" sz="2200" dirty="0" err="1">
                <a:solidFill>
                  <a:srgbClr val="002060"/>
                </a:solidFill>
              </a:rPr>
              <a:t>incisal</a:t>
            </a:r>
            <a:r>
              <a:rPr lang="es-MX" sz="2200" dirty="0">
                <a:solidFill>
                  <a:srgbClr val="002060"/>
                </a:solidFill>
              </a:rPr>
              <a:t> y medio, y en el tercio cervical es marcadamente convexa</a:t>
            </a:r>
            <a:r>
              <a:rPr lang="es-MX" sz="2400" dirty="0">
                <a:solidFill>
                  <a:srgbClr val="002060"/>
                </a:solidFill>
              </a:rPr>
              <a:t>.</a:t>
            </a:r>
          </a:p>
          <a:p>
            <a:pPr marL="0" indent="0">
              <a:buNone/>
            </a:pPr>
            <a:r>
              <a:rPr lang="es-MX" dirty="0"/>
              <a:t> </a:t>
            </a:r>
          </a:p>
          <a:p>
            <a:pPr marL="0" indent="0">
              <a:buNone/>
            </a:pPr>
            <a:endParaRPr lang="es-MX" sz="1600" dirty="0" smtClean="0"/>
          </a:p>
          <a:p>
            <a:pPr marL="0" indent="0">
              <a:buNone/>
            </a:pPr>
            <a:endParaRPr lang="es-MX" sz="1600" dirty="0"/>
          </a:p>
          <a:p>
            <a:pPr marL="0" indent="0">
              <a:buNone/>
            </a:pPr>
            <a:endParaRPr lang="es-MX" sz="1600" dirty="0" smtClean="0"/>
          </a:p>
          <a:p>
            <a:pPr marL="0" indent="0">
              <a:buNone/>
            </a:pPr>
            <a:r>
              <a:rPr lang="es-MX" sz="1600" dirty="0" smtClean="0"/>
              <a:t>                                                                                                                                                                           ligera </a:t>
            </a:r>
            <a:r>
              <a:rPr lang="es-MX" sz="1600" dirty="0"/>
              <a:t>concavidad en los tercios </a:t>
            </a:r>
            <a:r>
              <a:rPr lang="es-MX" sz="1600" dirty="0" err="1" smtClean="0"/>
              <a:t>incisal</a:t>
            </a:r>
            <a:r>
              <a:rPr lang="es-MX" sz="1600" dirty="0" smtClean="0"/>
              <a:t> </a:t>
            </a:r>
            <a:r>
              <a:rPr lang="es-MX" sz="1600" dirty="0"/>
              <a:t>y </a:t>
            </a:r>
            <a:r>
              <a:rPr lang="es-MX" sz="1600" dirty="0" smtClean="0"/>
              <a:t>medio</a:t>
            </a:r>
          </a:p>
          <a:p>
            <a:pPr marL="0" indent="0">
              <a:buNone/>
            </a:pPr>
            <a:endParaRPr lang="es-MX" sz="1600" dirty="0"/>
          </a:p>
          <a:p>
            <a:pPr marL="0" indent="0">
              <a:buNone/>
            </a:pPr>
            <a:endParaRPr lang="es-MX" sz="1600" dirty="0" smtClean="0"/>
          </a:p>
          <a:p>
            <a:pPr marL="0" indent="0">
              <a:buNone/>
            </a:pPr>
            <a:endParaRPr lang="es-MX" sz="1600" dirty="0"/>
          </a:p>
          <a:p>
            <a:pPr marL="0" indent="0">
              <a:buNone/>
            </a:pPr>
            <a:endParaRPr lang="es-MX" sz="1600" dirty="0" smtClean="0"/>
          </a:p>
          <a:p>
            <a:pPr marL="0" indent="0">
              <a:buNone/>
            </a:pPr>
            <a:endParaRPr lang="es-MX" sz="1600" dirty="0"/>
          </a:p>
          <a:p>
            <a:pPr marL="0" indent="0">
              <a:buNone/>
            </a:pPr>
            <a:r>
              <a:rPr lang="es-MX" sz="1600" dirty="0" smtClean="0"/>
              <a:t>                                                                                                                                                                                    </a:t>
            </a:r>
            <a:r>
              <a:rPr lang="es-MX" sz="1600" dirty="0"/>
              <a:t>tercio cervical es marcadamente convexa.</a:t>
            </a:r>
          </a:p>
          <a:p>
            <a:pPr marL="0" indent="0">
              <a:buNone/>
            </a:pPr>
            <a:r>
              <a:rPr lang="es-MX" sz="1600" dirty="0"/>
              <a:t> </a:t>
            </a:r>
          </a:p>
          <a:p>
            <a:pPr marL="0" indent="0">
              <a:buNone/>
            </a:pP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8650" y="2770299"/>
            <a:ext cx="4318000" cy="3768288"/>
          </a:xfrm>
          <a:prstGeom prst="rect">
            <a:avLst/>
          </a:prstGeom>
        </p:spPr>
      </p:pic>
      <p:cxnSp>
        <p:nvCxnSpPr>
          <p:cNvPr id="6" name="Conector recto 5"/>
          <p:cNvCxnSpPr/>
          <p:nvPr/>
        </p:nvCxnSpPr>
        <p:spPr>
          <a:xfrm>
            <a:off x="4413250" y="5270500"/>
            <a:ext cx="1701800"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a:off x="4597400" y="4654443"/>
            <a:ext cx="1181100"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flipH="1" flipV="1">
            <a:off x="5618956" y="4016078"/>
            <a:ext cx="1867694" cy="74215"/>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a:off x="6096001" y="4235450"/>
            <a:ext cx="1472405" cy="583365"/>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p:cNvCxnSpPr/>
          <p:nvPr/>
        </p:nvCxnSpPr>
        <p:spPr>
          <a:xfrm flipH="1" flipV="1">
            <a:off x="6024563" y="5598658"/>
            <a:ext cx="1912937" cy="44119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7698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p:txBody>
          <a:bodyPr>
            <a:normAutofit/>
          </a:bodyPr>
          <a:lstStyle/>
          <a:p>
            <a:pPr marL="0" indent="0">
              <a:buNone/>
            </a:pPr>
            <a:r>
              <a:rPr lang="es-MX" dirty="0">
                <a:solidFill>
                  <a:schemeClr val="bg1"/>
                </a:solidFill>
              </a:rPr>
              <a:t>CARACTERISTICAS.-  </a:t>
            </a:r>
          </a:p>
          <a:p>
            <a:pPr marL="0" indent="0">
              <a:buNone/>
            </a:pPr>
            <a:r>
              <a:rPr lang="es-MX" dirty="0">
                <a:solidFill>
                  <a:schemeClr val="bg1"/>
                </a:solidFill>
              </a:rPr>
              <a:t>Las caras linguales de los dientes anteriores inferiores no funcionan activamente en la masticación, por lo cual no encontramos prominencia transversal, prominencias marginales ni fosas triangulares.</a:t>
            </a:r>
          </a:p>
          <a:p>
            <a:pPr marL="0" indent="0">
              <a:buNone/>
            </a:pPr>
            <a:r>
              <a:rPr lang="es-MX" dirty="0"/>
              <a:t> </a:t>
            </a:r>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3747" y="3830170"/>
            <a:ext cx="2880778" cy="269452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0277" y="3883510"/>
            <a:ext cx="3983420" cy="2641180"/>
          </a:xfrm>
          <a:prstGeom prst="rect">
            <a:avLst/>
          </a:prstGeom>
        </p:spPr>
      </p:pic>
    </p:spTree>
    <p:extLst>
      <p:ext uri="{BB962C8B-B14F-4D97-AF65-F5344CB8AC3E}">
        <p14:creationId xmlns:p14="http://schemas.microsoft.com/office/powerpoint/2010/main" val="3437075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97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p:txBody>
          <a:bodyPr>
            <a:normAutofit/>
          </a:bodyPr>
          <a:lstStyle/>
          <a:p>
            <a:pPr marL="0" indent="0">
              <a:buNone/>
            </a:pPr>
            <a:r>
              <a:rPr lang="es-MX" dirty="0"/>
              <a:t>CARACTERISTICAS.-  </a:t>
            </a:r>
          </a:p>
          <a:p>
            <a:pPr marL="0" indent="0" algn="just">
              <a:buNone/>
            </a:pPr>
            <a:r>
              <a:rPr lang="es-MX" sz="2400" dirty="0" smtClean="0"/>
              <a:t>Su </a:t>
            </a:r>
            <a:r>
              <a:rPr lang="es-MX" sz="2400" dirty="0"/>
              <a:t>diámetro </a:t>
            </a:r>
            <a:r>
              <a:rPr lang="es-MX" sz="2400" dirty="0" err="1"/>
              <a:t>mesiodistal</a:t>
            </a:r>
            <a:r>
              <a:rPr lang="es-MX" sz="2400" dirty="0"/>
              <a:t> mayor al igual que en la cara labial, se encuentra en la unión de los tercios </a:t>
            </a:r>
            <a:r>
              <a:rPr lang="es-MX" sz="2400" dirty="0" err="1"/>
              <a:t>incisal</a:t>
            </a:r>
            <a:r>
              <a:rPr lang="es-MX" sz="2400" dirty="0"/>
              <a:t> y medio, hasta que es una tercera parte menor  nivel cervical. </a:t>
            </a:r>
            <a:endParaRPr lang="es-MX" sz="2400" dirty="0" smtClean="0"/>
          </a:p>
          <a:p>
            <a:pPr marL="0" indent="0" algn="just">
              <a:buNone/>
            </a:pPr>
            <a:r>
              <a:rPr lang="es-MX" sz="1400" dirty="0" smtClean="0">
                <a:solidFill>
                  <a:schemeClr val="accent1">
                    <a:lumMod val="75000"/>
                  </a:schemeClr>
                </a:solidFill>
              </a:rPr>
              <a:t>Mayor diámetro </a:t>
            </a:r>
            <a:r>
              <a:rPr lang="es-MX" sz="1400" dirty="0" err="1">
                <a:solidFill>
                  <a:schemeClr val="accent1">
                    <a:lumMod val="75000"/>
                  </a:schemeClr>
                </a:solidFill>
              </a:rPr>
              <a:t>mesiodistal</a:t>
            </a:r>
            <a:r>
              <a:rPr lang="es-MX" sz="1400" dirty="0">
                <a:solidFill>
                  <a:schemeClr val="accent1">
                    <a:lumMod val="75000"/>
                  </a:schemeClr>
                </a:solidFill>
              </a:rPr>
              <a:t> </a:t>
            </a:r>
          </a:p>
          <a:p>
            <a:pPr marL="0" indent="0">
              <a:buNone/>
            </a:pPr>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6277" y="3211859"/>
            <a:ext cx="3747882" cy="3505562"/>
          </a:xfrm>
          <a:prstGeom prst="rect">
            <a:avLst/>
          </a:prstGeom>
        </p:spPr>
      </p:pic>
      <p:sp>
        <p:nvSpPr>
          <p:cNvPr id="5" name="Rectángulo 4"/>
          <p:cNvSpPr/>
          <p:nvPr/>
        </p:nvSpPr>
        <p:spPr>
          <a:xfrm>
            <a:off x="5872655" y="3211859"/>
            <a:ext cx="1781504" cy="3505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906277" y="3211859"/>
            <a:ext cx="988916" cy="3505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4895194" y="5990897"/>
            <a:ext cx="977462" cy="7265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4895194" y="3208282"/>
            <a:ext cx="977460" cy="9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Conector recto 9"/>
          <p:cNvCxnSpPr/>
          <p:nvPr/>
        </p:nvCxnSpPr>
        <p:spPr>
          <a:xfrm>
            <a:off x="5084379" y="3681248"/>
            <a:ext cx="622738" cy="788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2995127" y="3681248"/>
            <a:ext cx="1978089" cy="0"/>
          </a:xfrm>
          <a:prstGeom prst="straightConnector1">
            <a:avLst/>
          </a:prstGeom>
          <a:ln w="22225">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47767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01674"/>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66800"/>
            <a:ext cx="10515600" cy="5110163"/>
          </a:xfrm>
        </p:spPr>
        <p:txBody>
          <a:bodyPr>
            <a:normAutofit/>
          </a:bodyPr>
          <a:lstStyle/>
          <a:p>
            <a:pPr marL="0" indent="0" algn="just">
              <a:buNone/>
            </a:pPr>
            <a:r>
              <a:rPr lang="es-MX" sz="2400" dirty="0">
                <a:solidFill>
                  <a:srgbClr val="0070C0"/>
                </a:solidFill>
              </a:rPr>
              <a:t>CARA INCISAL.</a:t>
            </a:r>
          </a:p>
          <a:p>
            <a:pPr marL="0" indent="0" algn="just">
              <a:buNone/>
            </a:pPr>
            <a:r>
              <a:rPr lang="es-MX" sz="2400" dirty="0"/>
              <a:t> </a:t>
            </a:r>
            <a:r>
              <a:rPr lang="es-MX" sz="2400" dirty="0" smtClean="0"/>
              <a:t>LIMITES</a:t>
            </a:r>
            <a:r>
              <a:rPr lang="es-MX" sz="2400" dirty="0"/>
              <a:t>.- </a:t>
            </a:r>
            <a:r>
              <a:rPr lang="es-MX" sz="2400" dirty="0" smtClean="0"/>
              <a:t>La </a:t>
            </a:r>
            <a:r>
              <a:rPr lang="es-MX" sz="2400" dirty="0"/>
              <a:t>cara </a:t>
            </a:r>
            <a:r>
              <a:rPr lang="es-MX" sz="2400" dirty="0" err="1"/>
              <a:t>incisal</a:t>
            </a:r>
            <a:r>
              <a:rPr lang="es-MX" sz="2400" dirty="0"/>
              <a:t>, está limitada hacia labial por la línea limítrofe labial que va del ángulo triedro </a:t>
            </a:r>
            <a:r>
              <a:rPr lang="es-MX" sz="2400" dirty="0" err="1"/>
              <a:t>mesiolabioincisal</a:t>
            </a:r>
            <a:r>
              <a:rPr lang="es-MX" sz="2400" dirty="0"/>
              <a:t> al ángulo triedro </a:t>
            </a:r>
            <a:r>
              <a:rPr lang="es-MX" sz="2400" dirty="0" err="1"/>
              <a:t>distolabioincisal</a:t>
            </a:r>
            <a:r>
              <a:rPr lang="es-MX" sz="2400" dirty="0"/>
              <a:t> y, es convexa </a:t>
            </a:r>
            <a:r>
              <a:rPr lang="es-MX" sz="2400" dirty="0" err="1" smtClean="0"/>
              <a:t>mesiodistalmente</a:t>
            </a:r>
            <a:r>
              <a:rPr lang="es-MX" sz="2400" dirty="0" smtClean="0"/>
              <a:t>. </a:t>
            </a:r>
          </a:p>
          <a:p>
            <a:pPr marL="0" indent="0">
              <a:buNone/>
            </a:pP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957" y="2628900"/>
            <a:ext cx="8237212" cy="4013198"/>
          </a:xfrm>
          <a:prstGeom prst="rect">
            <a:avLst/>
          </a:prstGeom>
        </p:spPr>
      </p:pic>
      <p:cxnSp>
        <p:nvCxnSpPr>
          <p:cNvPr id="6" name="Conector recto de flecha 5"/>
          <p:cNvCxnSpPr/>
          <p:nvPr/>
        </p:nvCxnSpPr>
        <p:spPr>
          <a:xfrm>
            <a:off x="5181600" y="4178299"/>
            <a:ext cx="1473200" cy="1"/>
          </a:xfrm>
          <a:prstGeom prst="straightConnector1">
            <a:avLst/>
          </a:prstGeom>
          <a:ln w="254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20904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84126"/>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468192"/>
            <a:ext cx="10515600" cy="4708771"/>
          </a:xfrm>
        </p:spPr>
        <p:txBody>
          <a:bodyPr>
            <a:normAutofit/>
          </a:bodyPr>
          <a:lstStyle/>
          <a:p>
            <a:pPr marL="0" indent="0" algn="just">
              <a:buNone/>
            </a:pPr>
            <a:r>
              <a:rPr lang="es-MX" sz="2400" dirty="0">
                <a:solidFill>
                  <a:srgbClr val="00B0F0"/>
                </a:solidFill>
              </a:rPr>
              <a:t>CARA INCISAL.</a:t>
            </a:r>
          </a:p>
          <a:p>
            <a:pPr marL="0" indent="0" algn="just">
              <a:buNone/>
            </a:pPr>
            <a:r>
              <a:rPr lang="es-MX" sz="2400" dirty="0"/>
              <a:t> </a:t>
            </a:r>
            <a:r>
              <a:rPr lang="es-MX" sz="2400" dirty="0" smtClean="0"/>
              <a:t>LIMITES</a:t>
            </a:r>
            <a:r>
              <a:rPr lang="es-MX" sz="2400" dirty="0"/>
              <a:t>.- </a:t>
            </a:r>
            <a:r>
              <a:rPr lang="es-MX" sz="2400" dirty="0" smtClean="0"/>
              <a:t>Hacia </a:t>
            </a:r>
            <a:r>
              <a:rPr lang="es-MX" sz="2400" dirty="0"/>
              <a:t>lingual está limitada por la línea limítrofe lingual que va del ángulo triedro </a:t>
            </a:r>
            <a:r>
              <a:rPr lang="es-MX" sz="2400" dirty="0" err="1"/>
              <a:t>mesiolinguoincisal</a:t>
            </a:r>
            <a:r>
              <a:rPr lang="es-MX" sz="2400" dirty="0"/>
              <a:t> al ángulo triedro </a:t>
            </a:r>
            <a:r>
              <a:rPr lang="es-MX" sz="2400" dirty="0" err="1" smtClean="0"/>
              <a:t>distolinguoincisal</a:t>
            </a:r>
            <a:r>
              <a:rPr lang="es-MX" sz="2400" dirty="0" smtClean="0"/>
              <a:t> </a:t>
            </a:r>
            <a:r>
              <a:rPr lang="es-MX" sz="2400" dirty="0"/>
              <a:t>y es </a:t>
            </a:r>
            <a:r>
              <a:rPr lang="es-MX" sz="2400" dirty="0" smtClean="0"/>
              <a:t>ligeramente cóncava </a:t>
            </a:r>
            <a:r>
              <a:rPr lang="es-MX" sz="2400" dirty="0" err="1"/>
              <a:t>mesiodistalmente</a:t>
            </a:r>
            <a:r>
              <a:rPr lang="es-MX" sz="2400" dirty="0"/>
              <a:t>.</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3194455"/>
            <a:ext cx="7010400" cy="3415490"/>
          </a:xfrm>
          <a:prstGeom prst="rect">
            <a:avLst/>
          </a:prstGeom>
        </p:spPr>
      </p:pic>
      <p:cxnSp>
        <p:nvCxnSpPr>
          <p:cNvPr id="6" name="Conector recto de flecha 5"/>
          <p:cNvCxnSpPr/>
          <p:nvPr/>
        </p:nvCxnSpPr>
        <p:spPr>
          <a:xfrm>
            <a:off x="5440363" y="5626100"/>
            <a:ext cx="1168400" cy="25400"/>
          </a:xfrm>
          <a:prstGeom prst="straightConnector1">
            <a:avLst/>
          </a:prstGeom>
          <a:ln w="2222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1952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90943"/>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352282"/>
            <a:ext cx="10515600" cy="4824681"/>
          </a:xfrm>
        </p:spPr>
        <p:txBody>
          <a:bodyPr>
            <a:normAutofit/>
          </a:bodyPr>
          <a:lstStyle/>
          <a:p>
            <a:pPr marL="0" indent="0" algn="just">
              <a:buNone/>
            </a:pPr>
            <a:r>
              <a:rPr lang="es-MX" sz="2400" dirty="0">
                <a:solidFill>
                  <a:srgbClr val="002060"/>
                </a:solidFill>
              </a:rPr>
              <a:t>CARA INCISAL.</a:t>
            </a:r>
          </a:p>
          <a:p>
            <a:pPr marL="0" indent="0" algn="just">
              <a:buNone/>
            </a:pPr>
            <a:r>
              <a:rPr lang="es-MX" sz="2400" dirty="0">
                <a:solidFill>
                  <a:srgbClr val="002060"/>
                </a:solidFill>
              </a:rPr>
              <a:t> </a:t>
            </a:r>
            <a:r>
              <a:rPr lang="es-MX" sz="2400" dirty="0" smtClean="0">
                <a:solidFill>
                  <a:srgbClr val="002060"/>
                </a:solidFill>
              </a:rPr>
              <a:t>LIMITES</a:t>
            </a:r>
            <a:r>
              <a:rPr lang="es-MX" sz="2400" dirty="0">
                <a:solidFill>
                  <a:srgbClr val="002060"/>
                </a:solidFill>
              </a:rPr>
              <a:t>.- </a:t>
            </a:r>
            <a:r>
              <a:rPr lang="es-MX" sz="2400" dirty="0" smtClean="0">
                <a:solidFill>
                  <a:srgbClr val="002060"/>
                </a:solidFill>
              </a:rPr>
              <a:t>hacia </a:t>
            </a:r>
            <a:r>
              <a:rPr lang="es-MX" sz="2400" dirty="0" err="1">
                <a:solidFill>
                  <a:srgbClr val="002060"/>
                </a:solidFill>
              </a:rPr>
              <a:t>mesial</a:t>
            </a:r>
            <a:r>
              <a:rPr lang="es-MX" sz="2400" dirty="0">
                <a:solidFill>
                  <a:srgbClr val="002060"/>
                </a:solidFill>
              </a:rPr>
              <a:t> está limitada por la línea limítrofe </a:t>
            </a:r>
            <a:r>
              <a:rPr lang="es-MX" sz="2400" dirty="0" err="1">
                <a:solidFill>
                  <a:srgbClr val="002060"/>
                </a:solidFill>
              </a:rPr>
              <a:t>mesial</a:t>
            </a:r>
            <a:r>
              <a:rPr lang="es-MX" sz="2400" dirty="0">
                <a:solidFill>
                  <a:srgbClr val="002060"/>
                </a:solidFill>
              </a:rPr>
              <a:t> que va del ángulo triedro </a:t>
            </a:r>
            <a:r>
              <a:rPr lang="es-MX" sz="2400" dirty="0" err="1">
                <a:solidFill>
                  <a:srgbClr val="002060"/>
                </a:solidFill>
              </a:rPr>
              <a:t>mesiolabioincisal</a:t>
            </a:r>
            <a:r>
              <a:rPr lang="es-MX" sz="2400" dirty="0">
                <a:solidFill>
                  <a:srgbClr val="002060"/>
                </a:solidFill>
              </a:rPr>
              <a:t> al ángulo triedro </a:t>
            </a:r>
            <a:r>
              <a:rPr lang="es-MX" sz="2400" dirty="0" err="1">
                <a:solidFill>
                  <a:srgbClr val="002060"/>
                </a:solidFill>
              </a:rPr>
              <a:t>mesiolinguoincisal</a:t>
            </a:r>
            <a:r>
              <a:rPr lang="es-MX" sz="2400" dirty="0">
                <a:solidFill>
                  <a:srgbClr val="002060"/>
                </a:solidFill>
              </a:rPr>
              <a:t> y, es ligeramente convexa </a:t>
            </a:r>
            <a:r>
              <a:rPr lang="es-MX" sz="2400" dirty="0" err="1" smtClean="0">
                <a:solidFill>
                  <a:srgbClr val="002060"/>
                </a:solidFill>
              </a:rPr>
              <a:t>labiolingualmente</a:t>
            </a:r>
            <a:r>
              <a:rPr lang="es-MX" sz="2400" dirty="0" smtClean="0">
                <a:solidFill>
                  <a:srgbClr val="002060"/>
                </a:solidFill>
              </a:rPr>
              <a:t>.</a:t>
            </a:r>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1463" y="3111499"/>
            <a:ext cx="7290950" cy="3552177"/>
          </a:xfrm>
          <a:prstGeom prst="rect">
            <a:avLst/>
          </a:prstGeom>
        </p:spPr>
      </p:pic>
      <p:cxnSp>
        <p:nvCxnSpPr>
          <p:cNvPr id="6" name="Conector recto de flecha 5"/>
          <p:cNvCxnSpPr/>
          <p:nvPr/>
        </p:nvCxnSpPr>
        <p:spPr>
          <a:xfrm>
            <a:off x="4457700" y="4887587"/>
            <a:ext cx="12700" cy="205112"/>
          </a:xfrm>
          <a:prstGeom prst="straightConnector1">
            <a:avLst/>
          </a:prstGeom>
          <a:ln w="2222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01594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90943"/>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352282"/>
            <a:ext cx="10515600" cy="4824681"/>
          </a:xfrm>
        </p:spPr>
        <p:txBody>
          <a:bodyPr>
            <a:normAutofit/>
          </a:bodyPr>
          <a:lstStyle/>
          <a:p>
            <a:pPr marL="0" indent="0" algn="just">
              <a:buNone/>
            </a:pPr>
            <a:r>
              <a:rPr lang="es-MX" sz="2400" dirty="0">
                <a:solidFill>
                  <a:srgbClr val="002060"/>
                </a:solidFill>
              </a:rPr>
              <a:t>CARA INCISAL.</a:t>
            </a:r>
          </a:p>
          <a:p>
            <a:pPr marL="0" indent="0" algn="just">
              <a:buNone/>
            </a:pPr>
            <a:r>
              <a:rPr lang="es-MX" sz="2400" dirty="0"/>
              <a:t> </a:t>
            </a:r>
            <a:r>
              <a:rPr lang="es-MX" sz="2400" dirty="0" smtClean="0"/>
              <a:t>LIMITES</a:t>
            </a:r>
            <a:r>
              <a:rPr lang="es-MX" sz="2400" dirty="0"/>
              <a:t>.- </a:t>
            </a:r>
            <a:r>
              <a:rPr lang="es-MX" sz="2400" dirty="0" smtClean="0"/>
              <a:t>Hacia </a:t>
            </a:r>
            <a:r>
              <a:rPr lang="es-MX" sz="2400" dirty="0"/>
              <a:t>distal está limitada por la línea limítrofe distal que va del ángulo triedro </a:t>
            </a:r>
            <a:r>
              <a:rPr lang="es-MX" sz="2400" dirty="0" err="1"/>
              <a:t>distolabioincisal</a:t>
            </a:r>
            <a:r>
              <a:rPr lang="es-MX" sz="2400" dirty="0"/>
              <a:t> al ángulo triedro </a:t>
            </a:r>
            <a:r>
              <a:rPr lang="es-MX" sz="2400" dirty="0" err="1"/>
              <a:t>distolinguoincisal</a:t>
            </a:r>
            <a:r>
              <a:rPr lang="es-MX" sz="2400" dirty="0"/>
              <a:t> y, es ligeramente convexa </a:t>
            </a:r>
            <a:r>
              <a:rPr lang="es-MX" sz="2400" dirty="0" err="1" smtClean="0"/>
              <a:t>labiolingualmente</a:t>
            </a:r>
            <a:r>
              <a:rPr lang="es-MX" sz="2400" dirty="0" smtClean="0"/>
              <a:t>.</a:t>
            </a:r>
            <a:endParaRPr lang="es-MX" sz="2400" dirty="0"/>
          </a:p>
          <a:p>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3800" y="3027729"/>
            <a:ext cx="6756400" cy="3291742"/>
          </a:xfrm>
          <a:prstGeom prst="rect">
            <a:avLst/>
          </a:prstGeom>
        </p:spPr>
      </p:pic>
      <p:cxnSp>
        <p:nvCxnSpPr>
          <p:cNvPr id="6" name="Conector recto de flecha 5"/>
          <p:cNvCxnSpPr/>
          <p:nvPr/>
        </p:nvCxnSpPr>
        <p:spPr>
          <a:xfrm flipH="1">
            <a:off x="6324600" y="4546600"/>
            <a:ext cx="12700" cy="368300"/>
          </a:xfrm>
          <a:prstGeom prst="straightConnector1">
            <a:avLst/>
          </a:prstGeom>
          <a:ln w="190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180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srgbClr val="FF0000"/>
                </a:solidFill>
              </a:rPr>
              <a:t>INCISIVO CENTRAL </a:t>
            </a:r>
            <a:r>
              <a:rPr lang="es-MX" b="1" dirty="0" smtClean="0">
                <a:solidFill>
                  <a:srgbClr val="FF0000"/>
                </a:solidFill>
              </a:rPr>
              <a:t>INFERIOR  </a:t>
            </a:r>
            <a:r>
              <a:rPr lang="es-MX" b="1" dirty="0">
                <a:solidFill>
                  <a:srgbClr val="FF0000"/>
                </a:solidFill>
              </a:rPr>
              <a:t>PERMANENTE</a:t>
            </a:r>
            <a:endParaRPr lang="es-MX" dirty="0"/>
          </a:p>
        </p:txBody>
      </p:sp>
      <p:sp>
        <p:nvSpPr>
          <p:cNvPr id="3" name="2 Marcador de contenido"/>
          <p:cNvSpPr>
            <a:spLocks noGrp="1"/>
          </p:cNvSpPr>
          <p:nvPr>
            <p:ph idx="1"/>
          </p:nvPr>
        </p:nvSpPr>
        <p:spPr>
          <a:xfrm>
            <a:off x="838200" y="1548882"/>
            <a:ext cx="10515600" cy="4973216"/>
          </a:xfrm>
        </p:spPr>
        <p:txBody>
          <a:bodyPr>
            <a:normAutofit fontScale="92500"/>
          </a:bodyPr>
          <a:lstStyle/>
          <a:p>
            <a:endParaRPr lang="es-MX" dirty="0" smtClean="0"/>
          </a:p>
          <a:p>
            <a:pPr marL="0" lvl="1" indent="0" algn="just">
              <a:buNone/>
            </a:pPr>
            <a:r>
              <a:rPr lang="es-MX" sz="3600" dirty="0"/>
              <a:t>El contenido de este material comprende generalidades de </a:t>
            </a:r>
            <a:r>
              <a:rPr lang="es-MX" sz="3600" dirty="0" smtClean="0"/>
              <a:t>ubicación, morfología  </a:t>
            </a:r>
            <a:r>
              <a:rPr lang="es-MX" sz="3600" dirty="0"/>
              <a:t>de la corona del incisivo central </a:t>
            </a:r>
            <a:r>
              <a:rPr lang="es-MX" sz="3600" dirty="0" smtClean="0"/>
              <a:t>inferior permanente, límites y  </a:t>
            </a:r>
            <a:r>
              <a:rPr lang="es-MX" sz="3600" dirty="0"/>
              <a:t>descripción de su  cara labial, cara </a:t>
            </a:r>
            <a:r>
              <a:rPr lang="es-MX" sz="3600" dirty="0" err="1"/>
              <a:t>mesial</a:t>
            </a:r>
            <a:r>
              <a:rPr lang="es-MX" sz="3600" dirty="0"/>
              <a:t> ,cara distal, cara lingual, cara </a:t>
            </a:r>
            <a:r>
              <a:rPr lang="es-MX" sz="3600" dirty="0" err="1"/>
              <a:t>incisal</a:t>
            </a:r>
            <a:r>
              <a:rPr lang="es-MX" sz="3600" dirty="0"/>
              <a:t>  y raíz.</a:t>
            </a:r>
          </a:p>
          <a:p>
            <a:pPr marL="0" indent="0" algn="just">
              <a:buNone/>
            </a:pPr>
            <a:r>
              <a:rPr lang="es-MX" sz="3600" dirty="0"/>
              <a:t>El conocimiento  de la anatomía del incisivo central </a:t>
            </a:r>
            <a:r>
              <a:rPr lang="es-MX" sz="3600" dirty="0" smtClean="0"/>
              <a:t>inferior </a:t>
            </a:r>
            <a:r>
              <a:rPr lang="es-MX" sz="3600" dirty="0"/>
              <a:t>permanente por medio de material visual </a:t>
            </a:r>
            <a:r>
              <a:rPr lang="es-MX" sz="3600" dirty="0" smtClean="0"/>
              <a:t>es esencial, importante  y necesario para </a:t>
            </a:r>
            <a:r>
              <a:rPr lang="es-MX" sz="3600" dirty="0"/>
              <a:t>un estudiante de </a:t>
            </a:r>
            <a:r>
              <a:rPr lang="es-MX" sz="3600" dirty="0" smtClean="0"/>
              <a:t>Odontología para</a:t>
            </a:r>
            <a:r>
              <a:rPr lang="es-MX" sz="3600" dirty="0"/>
              <a:t>   tener la capacidad de reproducir en cubos de cera todas las características morfológicas de </a:t>
            </a:r>
            <a:r>
              <a:rPr lang="es-MX" sz="3600" dirty="0" smtClean="0"/>
              <a:t>ésta pieza dental. </a:t>
            </a:r>
            <a:r>
              <a:rPr lang="es-MX" sz="3600" dirty="0"/>
              <a:t> </a:t>
            </a:r>
          </a:p>
          <a:p>
            <a:endParaRPr lang="es-MX" dirty="0"/>
          </a:p>
        </p:txBody>
      </p:sp>
    </p:spTree>
    <p:extLst>
      <p:ext uri="{BB962C8B-B14F-4D97-AF65-F5344CB8AC3E}">
        <p14:creationId xmlns:p14="http://schemas.microsoft.com/office/powerpoint/2010/main" val="288855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75033"/>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sz="2400" dirty="0" smtClean="0">
                <a:solidFill>
                  <a:schemeClr val="bg1"/>
                </a:solidFill>
              </a:rPr>
              <a:t>CARACTERISTICAS</a:t>
            </a:r>
            <a:r>
              <a:rPr lang="es-MX" sz="2400" dirty="0">
                <a:solidFill>
                  <a:schemeClr val="bg1"/>
                </a:solidFill>
              </a:rPr>
              <a:t>.- </a:t>
            </a:r>
            <a:r>
              <a:rPr lang="es-MX" sz="2400" dirty="0" smtClean="0">
                <a:solidFill>
                  <a:schemeClr val="bg1"/>
                </a:solidFill>
              </a:rPr>
              <a:t>La </a:t>
            </a:r>
            <a:r>
              <a:rPr lang="es-MX" sz="2400" dirty="0">
                <a:solidFill>
                  <a:schemeClr val="bg1"/>
                </a:solidFill>
              </a:rPr>
              <a:t>corona del incisivo central inferior presenta en la cara </a:t>
            </a:r>
            <a:r>
              <a:rPr lang="es-MX" sz="2400" dirty="0" err="1">
                <a:solidFill>
                  <a:schemeClr val="bg1"/>
                </a:solidFill>
              </a:rPr>
              <a:t>incisal</a:t>
            </a:r>
            <a:r>
              <a:rPr lang="es-MX" sz="2400" dirty="0">
                <a:solidFill>
                  <a:schemeClr val="bg1"/>
                </a:solidFill>
              </a:rPr>
              <a:t>, en las primeras fases de la erupción clínica los mamelones, pero se desgastan por la fuerza de la masticación poco después de que se establece el contacto con los incisivos superiores, dejando una cara </a:t>
            </a:r>
            <a:r>
              <a:rPr lang="es-MX" sz="2400" dirty="0" err="1">
                <a:solidFill>
                  <a:schemeClr val="bg1"/>
                </a:solidFill>
              </a:rPr>
              <a:t>incisal</a:t>
            </a:r>
            <a:r>
              <a:rPr lang="es-MX" sz="2400" dirty="0">
                <a:solidFill>
                  <a:schemeClr val="bg1"/>
                </a:solidFill>
              </a:rPr>
              <a:t> recta y horizontal que forma un ángulo de 90 grados con el eje longitudinal del </a:t>
            </a:r>
            <a:r>
              <a:rPr lang="es-MX" sz="2400" dirty="0" smtClean="0">
                <a:solidFill>
                  <a:schemeClr val="bg1"/>
                </a:solidFill>
              </a:rPr>
              <a:t>diente.</a:t>
            </a:r>
            <a:endParaRPr lang="es-MX" sz="2400" dirty="0">
              <a:solidFill>
                <a:schemeClr val="bg1"/>
              </a:solidFil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76" y="3025055"/>
            <a:ext cx="5384802" cy="324206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5413" y="3112851"/>
            <a:ext cx="5120313" cy="3035030"/>
          </a:xfrm>
          <a:prstGeom prst="rect">
            <a:avLst/>
          </a:prstGeom>
        </p:spPr>
      </p:pic>
    </p:spTree>
    <p:extLst>
      <p:ext uri="{BB962C8B-B14F-4D97-AF65-F5344CB8AC3E}">
        <p14:creationId xmlns:p14="http://schemas.microsoft.com/office/powerpoint/2010/main" val="11286627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75033"/>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dirty="0" smtClean="0">
                <a:solidFill>
                  <a:srgbClr val="FFFF00"/>
                </a:solidFill>
              </a:rPr>
              <a:t>CARACTERISTICAS</a:t>
            </a:r>
            <a:r>
              <a:rPr lang="es-MX" dirty="0">
                <a:solidFill>
                  <a:srgbClr val="FFFF00"/>
                </a:solidFill>
              </a:rPr>
              <a:t>.- </a:t>
            </a:r>
            <a:r>
              <a:rPr lang="es-MX" dirty="0" smtClean="0">
                <a:solidFill>
                  <a:srgbClr val="FFFF00"/>
                </a:solidFill>
              </a:rPr>
              <a:t>La cara </a:t>
            </a:r>
            <a:r>
              <a:rPr lang="es-MX" dirty="0" err="1" smtClean="0">
                <a:solidFill>
                  <a:srgbClr val="FFFF00"/>
                </a:solidFill>
              </a:rPr>
              <a:t>incisal</a:t>
            </a:r>
            <a:r>
              <a:rPr lang="es-MX" dirty="0" smtClean="0">
                <a:solidFill>
                  <a:srgbClr val="FFFF00"/>
                </a:solidFill>
              </a:rPr>
              <a:t> </a:t>
            </a:r>
            <a:r>
              <a:rPr lang="es-MX" dirty="0">
                <a:solidFill>
                  <a:srgbClr val="FFFF00"/>
                </a:solidFill>
              </a:rPr>
              <a:t>al unirse con las caras proximales forma un ángulo </a:t>
            </a:r>
            <a:r>
              <a:rPr lang="es-MX" dirty="0" err="1">
                <a:solidFill>
                  <a:srgbClr val="FFFF00"/>
                </a:solidFill>
              </a:rPr>
              <a:t>mesioincisal</a:t>
            </a:r>
            <a:r>
              <a:rPr lang="es-MX" dirty="0">
                <a:solidFill>
                  <a:srgbClr val="FFFF00"/>
                </a:solidFill>
              </a:rPr>
              <a:t> y un </a:t>
            </a:r>
            <a:r>
              <a:rPr lang="es-MX" dirty="0" err="1">
                <a:solidFill>
                  <a:srgbClr val="FFFF00"/>
                </a:solidFill>
              </a:rPr>
              <a:t>distoincisal</a:t>
            </a:r>
            <a:r>
              <a:rPr lang="es-MX" dirty="0">
                <a:solidFill>
                  <a:srgbClr val="FFFF00"/>
                </a:solidFill>
              </a:rPr>
              <a:t> rectos a causa de la masticación, también la cara </a:t>
            </a:r>
            <a:r>
              <a:rPr lang="es-MX" dirty="0" err="1">
                <a:solidFill>
                  <a:srgbClr val="FFFF00"/>
                </a:solidFill>
              </a:rPr>
              <a:t>incisal</a:t>
            </a:r>
            <a:r>
              <a:rPr lang="es-MX" dirty="0">
                <a:solidFill>
                  <a:srgbClr val="FFFF00"/>
                </a:solidFill>
              </a:rPr>
              <a:t> es afilada y uniforme con una inclinación de lingual a labial en dirección cervical. </a:t>
            </a:r>
            <a:endParaRPr lang="es-MX" dirty="0" smtClean="0">
              <a:solidFill>
                <a:srgbClr val="FFFF00"/>
              </a:solidFill>
            </a:endParaRPr>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1563" y="2830749"/>
            <a:ext cx="7592584" cy="3796290"/>
          </a:xfrm>
          <a:prstGeom prst="rect">
            <a:avLst/>
          </a:prstGeom>
        </p:spPr>
      </p:pic>
    </p:spTree>
    <p:extLst>
      <p:ext uri="{BB962C8B-B14F-4D97-AF65-F5344CB8AC3E}">
        <p14:creationId xmlns:p14="http://schemas.microsoft.com/office/powerpoint/2010/main" val="30554497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75033"/>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030310"/>
            <a:ext cx="10515600" cy="5146653"/>
          </a:xfrm>
        </p:spPr>
        <p:txBody>
          <a:bodyPr>
            <a:normAutofit/>
          </a:bodyPr>
          <a:lstStyle/>
          <a:p>
            <a:pPr marL="0" indent="0">
              <a:buNone/>
            </a:pPr>
            <a:r>
              <a:rPr lang="es-MX" dirty="0" smtClean="0">
                <a:solidFill>
                  <a:schemeClr val="bg1"/>
                </a:solidFill>
              </a:rPr>
              <a:t>CARACTERISTICAS</a:t>
            </a:r>
            <a:r>
              <a:rPr lang="es-MX" dirty="0">
                <a:solidFill>
                  <a:schemeClr val="bg1"/>
                </a:solidFill>
              </a:rPr>
              <a:t>.- </a:t>
            </a:r>
            <a:r>
              <a:rPr lang="es-MX" dirty="0" smtClean="0">
                <a:solidFill>
                  <a:schemeClr val="bg1"/>
                </a:solidFill>
              </a:rPr>
              <a:t>Los </a:t>
            </a:r>
            <a:r>
              <a:rPr lang="es-MX" dirty="0">
                <a:solidFill>
                  <a:schemeClr val="bg1"/>
                </a:solidFill>
              </a:rPr>
              <a:t>tercios </a:t>
            </a:r>
            <a:r>
              <a:rPr lang="es-MX" dirty="0" err="1">
                <a:solidFill>
                  <a:schemeClr val="bg1"/>
                </a:solidFill>
              </a:rPr>
              <a:t>incisales</a:t>
            </a:r>
            <a:r>
              <a:rPr lang="es-MX" dirty="0">
                <a:solidFill>
                  <a:schemeClr val="bg1"/>
                </a:solidFill>
              </a:rPr>
              <a:t> de las caras labiales de todos los dientes anteriores inferiores, funcionan activamente en la masticación junto con las caras </a:t>
            </a:r>
            <a:r>
              <a:rPr lang="es-MX" dirty="0" err="1">
                <a:solidFill>
                  <a:schemeClr val="bg1"/>
                </a:solidFill>
              </a:rPr>
              <a:t>incisales</a:t>
            </a:r>
            <a:r>
              <a:rPr lang="es-MX" dirty="0">
                <a:solidFill>
                  <a:schemeClr val="bg1"/>
                </a:solidFill>
              </a:rPr>
              <a:t>.</a:t>
            </a:r>
          </a:p>
          <a:p>
            <a:endParaRPr lang="es-MX"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68585" y="3182889"/>
            <a:ext cx="5839380" cy="2994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7630218" y="2652067"/>
            <a:ext cx="3021340" cy="4028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82867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23517"/>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762000"/>
            <a:ext cx="10515600" cy="5414963"/>
          </a:xfrm>
        </p:spPr>
        <p:txBody>
          <a:bodyPr/>
          <a:lstStyle/>
          <a:p>
            <a:pPr marL="0" indent="0" algn="just">
              <a:buNone/>
            </a:pPr>
            <a:endParaRPr lang="es-MX" sz="2400" dirty="0" smtClean="0"/>
          </a:p>
          <a:p>
            <a:pPr marL="0" indent="0" algn="just">
              <a:buNone/>
            </a:pPr>
            <a:r>
              <a:rPr lang="es-MX" sz="2400" dirty="0" smtClean="0">
                <a:solidFill>
                  <a:srgbClr val="7030A0"/>
                </a:solidFill>
              </a:rPr>
              <a:t>RAÍZ</a:t>
            </a:r>
            <a:r>
              <a:rPr lang="es-MX" sz="2400" dirty="0">
                <a:solidFill>
                  <a:srgbClr val="7030A0"/>
                </a:solidFill>
              </a:rPr>
              <a:t>. </a:t>
            </a:r>
          </a:p>
          <a:p>
            <a:pPr marL="0" indent="0" algn="just">
              <a:buNone/>
            </a:pPr>
            <a:r>
              <a:rPr lang="es-MX" sz="2400" dirty="0"/>
              <a:t> </a:t>
            </a:r>
            <a:r>
              <a:rPr lang="es-MX" sz="2400" dirty="0" smtClean="0"/>
              <a:t>La </a:t>
            </a:r>
            <a:r>
              <a:rPr lang="es-MX" sz="2400" dirty="0"/>
              <a:t>raíz del incisivo central inferior es muy angosta </a:t>
            </a:r>
            <a:r>
              <a:rPr lang="es-MX" sz="2400" dirty="0" err="1"/>
              <a:t>mesiodistalmente</a:t>
            </a:r>
            <a:r>
              <a:rPr lang="es-MX" sz="2400" dirty="0"/>
              <a:t>, y es mas angosta en lingual que en labial, por la convergencia de sus caras </a:t>
            </a:r>
            <a:r>
              <a:rPr lang="es-MX" sz="2400" dirty="0" smtClean="0"/>
              <a:t>proximales.</a:t>
            </a:r>
          </a:p>
          <a:p>
            <a:pPr marL="0" indent="0" algn="just">
              <a:buNone/>
            </a:pPr>
            <a:r>
              <a:rPr lang="es-MX" sz="2400" dirty="0" smtClean="0"/>
              <a:t> </a:t>
            </a:r>
            <a:endParaRPr lang="es-MX"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9755" y="2455528"/>
            <a:ext cx="2289804" cy="4135132"/>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1626" y="2635880"/>
            <a:ext cx="5279838" cy="3954780"/>
          </a:xfrm>
          <a:prstGeom prst="rect">
            <a:avLst/>
          </a:prstGeom>
        </p:spPr>
      </p:pic>
    </p:spTree>
    <p:extLst>
      <p:ext uri="{BB962C8B-B14F-4D97-AF65-F5344CB8AC3E}">
        <p14:creationId xmlns:p14="http://schemas.microsoft.com/office/powerpoint/2010/main" val="10246151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23517"/>
          </a:xfrm>
        </p:spPr>
        <p:txBody>
          <a:bodyPr>
            <a:normAutofit fontScale="90000"/>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982494"/>
            <a:ext cx="10515600" cy="5661497"/>
          </a:xfrm>
        </p:spPr>
        <p:txBody>
          <a:bodyPr/>
          <a:lstStyle/>
          <a:p>
            <a:pPr marL="0" indent="0" algn="just">
              <a:buNone/>
            </a:pPr>
            <a:r>
              <a:rPr lang="es-MX" sz="2400" dirty="0">
                <a:solidFill>
                  <a:schemeClr val="accent6">
                    <a:lumMod val="60000"/>
                    <a:lumOff val="40000"/>
                  </a:schemeClr>
                </a:solidFill>
              </a:rPr>
              <a:t>RAÍZ. </a:t>
            </a:r>
          </a:p>
          <a:p>
            <a:pPr marL="0" indent="0" algn="just">
              <a:buNone/>
            </a:pPr>
            <a:r>
              <a:rPr lang="es-MX" sz="2400" dirty="0" smtClean="0">
                <a:solidFill>
                  <a:schemeClr val="bg1"/>
                </a:solidFill>
              </a:rPr>
              <a:t>Las </a:t>
            </a:r>
            <a:r>
              <a:rPr lang="es-MX" sz="2400" dirty="0">
                <a:solidFill>
                  <a:schemeClr val="bg1"/>
                </a:solidFill>
              </a:rPr>
              <a:t>caras labial y lingual de la raíz son convexa desde la línea cervical del ápice, que al unirse con las convexidades de las caras labial y lingual de la corona forman un elipse su extremo apical es redondeado donde presenta el foramen apical.</a:t>
            </a:r>
          </a:p>
          <a:p>
            <a:endParaRPr lang="es-MX" dirty="0"/>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5926" y="2721313"/>
            <a:ext cx="1964974" cy="3854402"/>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1000" y="3135570"/>
            <a:ext cx="2387600" cy="2060060"/>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9661" y="2721313"/>
            <a:ext cx="2177283" cy="3931932"/>
          </a:xfrm>
          <a:prstGeom prst="rect">
            <a:avLst/>
          </a:prstGeom>
        </p:spPr>
      </p:pic>
    </p:spTree>
    <p:extLst>
      <p:ext uri="{BB962C8B-B14F-4D97-AF65-F5344CB8AC3E}">
        <p14:creationId xmlns:p14="http://schemas.microsoft.com/office/powerpoint/2010/main" val="34446572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8000" b="-18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p:txBody>
          <a:bodyPr>
            <a:normAutofit fontScale="92500" lnSpcReduction="10000"/>
          </a:bodyPr>
          <a:lstStyle/>
          <a:p>
            <a:pPr marL="0" indent="0">
              <a:buNone/>
            </a:pPr>
            <a:r>
              <a:rPr lang="es-MX" sz="8000" dirty="0" smtClean="0"/>
              <a:t>    </a:t>
            </a:r>
          </a:p>
          <a:p>
            <a:pPr marL="0" indent="0">
              <a:buNone/>
            </a:pPr>
            <a:r>
              <a:rPr lang="es-MX" sz="8000" dirty="0" smtClean="0"/>
              <a:t>          </a:t>
            </a:r>
          </a:p>
          <a:p>
            <a:pPr marL="0" indent="0">
              <a:buNone/>
            </a:pPr>
            <a:endParaRPr lang="es-MX" sz="8000" dirty="0"/>
          </a:p>
          <a:p>
            <a:pPr marL="0" indent="0">
              <a:buNone/>
            </a:pPr>
            <a:r>
              <a:rPr lang="es-MX" sz="8000" dirty="0" smtClean="0"/>
              <a:t>           PREGUNTAS  ?</a:t>
            </a:r>
            <a:endParaRPr lang="es-MX" sz="8000" dirty="0"/>
          </a:p>
        </p:txBody>
      </p:sp>
    </p:spTree>
    <p:extLst>
      <p:ext uri="{BB962C8B-B14F-4D97-AF65-F5344CB8AC3E}">
        <p14:creationId xmlns:p14="http://schemas.microsoft.com/office/powerpoint/2010/main" val="26526884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p:txBody>
          <a:bodyPr>
            <a:normAutofit fontScale="40000" lnSpcReduction="20000"/>
          </a:bodyPr>
          <a:lstStyle/>
          <a:p>
            <a:r>
              <a:rPr lang="es-MX" dirty="0" smtClean="0">
                <a:solidFill>
                  <a:srgbClr val="FF0000"/>
                </a:solidFill>
              </a:rPr>
              <a:t>GUÍA. </a:t>
            </a:r>
          </a:p>
          <a:p>
            <a:r>
              <a:rPr lang="es-MX" dirty="0" smtClean="0">
                <a:solidFill>
                  <a:srgbClr val="FF0000"/>
                </a:solidFill>
              </a:rPr>
              <a:t>No de DIAPOSITIVA.</a:t>
            </a:r>
          </a:p>
          <a:p>
            <a:r>
              <a:rPr lang="es-MX" dirty="0"/>
              <a:t>1.- Distractor: Paisaje.</a:t>
            </a:r>
          </a:p>
          <a:p>
            <a:r>
              <a:rPr lang="es-MX" dirty="0"/>
              <a:t>2.- Material solo visión </a:t>
            </a:r>
            <a:r>
              <a:rPr lang="es-MX" dirty="0" err="1"/>
              <a:t>proyectable</a:t>
            </a:r>
            <a:r>
              <a:rPr lang="es-MX" dirty="0"/>
              <a:t>: Incisivo Central Inferior Permanente.</a:t>
            </a:r>
          </a:p>
          <a:p>
            <a:r>
              <a:rPr lang="es-MX" dirty="0"/>
              <a:t>3.- Objetivo del material solo visión </a:t>
            </a:r>
            <a:r>
              <a:rPr lang="es-MX" dirty="0" err="1"/>
              <a:t>proyectable</a:t>
            </a:r>
            <a:r>
              <a:rPr lang="es-MX" dirty="0"/>
              <a:t>,  referente al Incisivo central inferior permanente.</a:t>
            </a:r>
          </a:p>
          <a:p>
            <a:r>
              <a:rPr lang="es-MX" dirty="0"/>
              <a:t>4.- Objetivo del material solo visión </a:t>
            </a:r>
            <a:r>
              <a:rPr lang="es-MX" dirty="0" err="1"/>
              <a:t>proyectable</a:t>
            </a:r>
            <a:r>
              <a:rPr lang="es-MX" dirty="0"/>
              <a:t>,  referente al Incisivo central inferior permanente, comprendiendo su cara </a:t>
            </a:r>
            <a:r>
              <a:rPr lang="es-MX" dirty="0" err="1"/>
              <a:t>mesial</a:t>
            </a:r>
            <a:r>
              <a:rPr lang="es-MX" dirty="0"/>
              <a:t>, distal, labial, lingual, </a:t>
            </a:r>
            <a:r>
              <a:rPr lang="es-MX" dirty="0" err="1"/>
              <a:t>incisal</a:t>
            </a:r>
            <a:r>
              <a:rPr lang="es-MX" dirty="0"/>
              <a:t> y también su raíz.</a:t>
            </a:r>
          </a:p>
          <a:p>
            <a:r>
              <a:rPr lang="es-MX" dirty="0"/>
              <a:t>5.- Importancia de la ubicación  del incisivo central inferior permanente.</a:t>
            </a:r>
          </a:p>
          <a:p>
            <a:r>
              <a:rPr lang="es-MX" dirty="0"/>
              <a:t>6.- Conocimiento de la ubicación del incisivo central inferior permanente a partir de la línea media y su relación con sus dientes vecinos.</a:t>
            </a:r>
          </a:p>
          <a:p>
            <a:r>
              <a:rPr lang="es-MX" dirty="0"/>
              <a:t>7.- Conocimiento de las diferentes caras que presenta el incisivo central inferior permanente.</a:t>
            </a:r>
          </a:p>
          <a:p>
            <a:r>
              <a:rPr lang="es-MX" dirty="0"/>
              <a:t>8.- Diferencias de diámetros entre el incisivo central superior y el incisivo central inferior permanente.</a:t>
            </a:r>
          </a:p>
          <a:p>
            <a:r>
              <a:rPr lang="es-MX" dirty="0"/>
              <a:t>9.- Estudio comparativo entre el  incisivo central superior y el incisivo central inferior permanente.</a:t>
            </a:r>
          </a:p>
          <a:p>
            <a:r>
              <a:rPr lang="es-MX" dirty="0"/>
              <a:t>10.- Importancia de conocer los ángulos </a:t>
            </a:r>
            <a:r>
              <a:rPr lang="es-MX" dirty="0" err="1"/>
              <a:t>incisales</a:t>
            </a:r>
            <a:r>
              <a:rPr lang="es-MX" dirty="0"/>
              <a:t> del incisivo central inferior permanente.</a:t>
            </a:r>
          </a:p>
          <a:p>
            <a:r>
              <a:rPr lang="es-MX" dirty="0"/>
              <a:t>11.- Conocimiento del mayor diámetro </a:t>
            </a:r>
            <a:r>
              <a:rPr lang="es-MX" dirty="0" err="1"/>
              <a:t>labiolingual</a:t>
            </a:r>
            <a:r>
              <a:rPr lang="es-MX" dirty="0"/>
              <a:t> del incisivo central inferior permanente.</a:t>
            </a:r>
          </a:p>
          <a:p>
            <a:r>
              <a:rPr lang="es-MX" dirty="0"/>
              <a:t>12.- Explicación de los cuatro lóbulos de desarrollo del Incisivo central inferior permanente.</a:t>
            </a:r>
          </a:p>
          <a:p>
            <a:r>
              <a:rPr lang="es-MX" dirty="0"/>
              <a:t>13.- Explicación del límite </a:t>
            </a:r>
            <a:r>
              <a:rPr lang="es-MX" dirty="0" err="1"/>
              <a:t>mesial</a:t>
            </a:r>
            <a:r>
              <a:rPr lang="es-MX" dirty="0"/>
              <a:t> de la cara labial del incisivo central inferior permanente.</a:t>
            </a:r>
          </a:p>
          <a:p>
            <a:r>
              <a:rPr lang="es-MX" dirty="0"/>
              <a:t>14.- Explicación del límite distal de la cara labial del incisivo central inferior permanente.</a:t>
            </a:r>
          </a:p>
          <a:p>
            <a:r>
              <a:rPr lang="es-MX" dirty="0"/>
              <a:t>15.- Explicación del límite </a:t>
            </a:r>
            <a:r>
              <a:rPr lang="es-MX" dirty="0" err="1"/>
              <a:t>incisal</a:t>
            </a:r>
            <a:r>
              <a:rPr lang="es-MX" dirty="0"/>
              <a:t> de la cara labial del incisivo central inferior permanente.</a:t>
            </a:r>
          </a:p>
          <a:p>
            <a:pPr marL="0" indent="0">
              <a:buNone/>
            </a:pPr>
            <a:endParaRPr lang="es-MX" dirty="0"/>
          </a:p>
        </p:txBody>
      </p:sp>
    </p:spTree>
    <p:extLst>
      <p:ext uri="{BB962C8B-B14F-4D97-AF65-F5344CB8AC3E}">
        <p14:creationId xmlns:p14="http://schemas.microsoft.com/office/powerpoint/2010/main" val="24396196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98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p:txBody>
          <a:bodyPr>
            <a:normAutofit fontScale="40000" lnSpcReduction="20000"/>
          </a:bodyPr>
          <a:lstStyle/>
          <a:p>
            <a:pPr marL="0" indent="0">
              <a:buNone/>
            </a:pPr>
            <a:r>
              <a:rPr lang="es-MX" dirty="0" smtClean="0">
                <a:solidFill>
                  <a:srgbClr val="FF0000"/>
                </a:solidFill>
              </a:rPr>
              <a:t>GUÍA. </a:t>
            </a:r>
          </a:p>
          <a:p>
            <a:pPr marL="0" indent="0">
              <a:buNone/>
            </a:pPr>
            <a:r>
              <a:rPr lang="es-MX" dirty="0" smtClean="0">
                <a:solidFill>
                  <a:srgbClr val="FF0000"/>
                </a:solidFill>
              </a:rPr>
              <a:t>No de DIAPOSITIVA.</a:t>
            </a:r>
          </a:p>
          <a:p>
            <a:r>
              <a:rPr lang="es-MX" dirty="0"/>
              <a:t>16.- Explicación del límite cervical de la cara labial del incisivo central inferior permanente.</a:t>
            </a:r>
          </a:p>
          <a:p>
            <a:r>
              <a:rPr lang="es-MX" dirty="0"/>
              <a:t>17.- Características de la cara labial del incisivo central inferior permanente.</a:t>
            </a:r>
          </a:p>
          <a:p>
            <a:r>
              <a:rPr lang="es-MX" dirty="0"/>
              <a:t>18.- Conocimiento de la ubicación del mayor diámetro </a:t>
            </a:r>
            <a:r>
              <a:rPr lang="es-MX" dirty="0" err="1"/>
              <a:t>mesiodistal</a:t>
            </a:r>
            <a:r>
              <a:rPr lang="es-MX" dirty="0"/>
              <a:t>  de la cara labial del incisivo central inferior permanente.</a:t>
            </a:r>
          </a:p>
          <a:p>
            <a:r>
              <a:rPr lang="es-MX" dirty="0"/>
              <a:t>19.- Explicación del límite labial de la cara </a:t>
            </a:r>
            <a:r>
              <a:rPr lang="es-MX" dirty="0" err="1"/>
              <a:t>mesial</a:t>
            </a:r>
            <a:r>
              <a:rPr lang="es-MX" dirty="0"/>
              <a:t> del incisivo central inferior permanente.</a:t>
            </a:r>
          </a:p>
          <a:p>
            <a:r>
              <a:rPr lang="es-MX" dirty="0"/>
              <a:t>20.- Explicación del límite lingual de la cara </a:t>
            </a:r>
            <a:r>
              <a:rPr lang="es-MX" dirty="0" err="1"/>
              <a:t>mesial</a:t>
            </a:r>
            <a:r>
              <a:rPr lang="es-MX" dirty="0"/>
              <a:t> del incisivo central inferior permanente.</a:t>
            </a:r>
          </a:p>
          <a:p>
            <a:r>
              <a:rPr lang="es-MX" dirty="0"/>
              <a:t>21.- Explicación del límite </a:t>
            </a:r>
            <a:r>
              <a:rPr lang="es-MX" dirty="0" err="1"/>
              <a:t>incisal</a:t>
            </a:r>
            <a:r>
              <a:rPr lang="es-MX" dirty="0"/>
              <a:t>  de la cara </a:t>
            </a:r>
            <a:r>
              <a:rPr lang="es-MX" dirty="0" err="1"/>
              <a:t>mesial</a:t>
            </a:r>
            <a:r>
              <a:rPr lang="es-MX" dirty="0"/>
              <a:t> del incisivo central inferior permanente.</a:t>
            </a:r>
          </a:p>
          <a:p>
            <a:r>
              <a:rPr lang="es-MX" dirty="0"/>
              <a:t>22.- Explicación del límite cervical de la cara </a:t>
            </a:r>
            <a:r>
              <a:rPr lang="es-MX" dirty="0" err="1"/>
              <a:t>mesial</a:t>
            </a:r>
            <a:r>
              <a:rPr lang="es-MX" dirty="0"/>
              <a:t> del incisivo central inferior permanente.</a:t>
            </a:r>
          </a:p>
          <a:p>
            <a:r>
              <a:rPr lang="es-MX" dirty="0"/>
              <a:t>23.- Conocimiento de las características de la cara </a:t>
            </a:r>
            <a:r>
              <a:rPr lang="es-MX" dirty="0" err="1"/>
              <a:t>mesial</a:t>
            </a:r>
            <a:r>
              <a:rPr lang="es-MX" dirty="0"/>
              <a:t> del  incisivo central inferior permanente.</a:t>
            </a:r>
          </a:p>
          <a:p>
            <a:r>
              <a:rPr lang="es-MX" dirty="0"/>
              <a:t>24.- Explicación del límite labial de la cara distal del incisivo central inferior permanente.</a:t>
            </a:r>
          </a:p>
          <a:p>
            <a:r>
              <a:rPr lang="es-MX" dirty="0"/>
              <a:t>25.- Explicación del límite lingual de la cara distal del incisivo central inferior permanente.</a:t>
            </a:r>
          </a:p>
          <a:p>
            <a:r>
              <a:rPr lang="es-MX" dirty="0"/>
              <a:t>26.- Explicación del límite </a:t>
            </a:r>
            <a:r>
              <a:rPr lang="es-MX" dirty="0" err="1"/>
              <a:t>incisal</a:t>
            </a:r>
            <a:r>
              <a:rPr lang="es-MX" dirty="0"/>
              <a:t> de la cara distal del incisivo central inferior permanente.</a:t>
            </a:r>
          </a:p>
          <a:p>
            <a:r>
              <a:rPr lang="es-MX" dirty="0"/>
              <a:t>27.- Explicación del límite cervical de la cara distal del incisivo central inferior permanente.</a:t>
            </a:r>
          </a:p>
          <a:p>
            <a:r>
              <a:rPr lang="es-MX" dirty="0"/>
              <a:t>28.- Conocimiento de las características de la cara distal del  incisivo central inferior permanente.</a:t>
            </a:r>
          </a:p>
          <a:p>
            <a:r>
              <a:rPr lang="es-MX" dirty="0"/>
              <a:t>29.- Explicación del límite </a:t>
            </a:r>
            <a:r>
              <a:rPr lang="es-MX" dirty="0" err="1"/>
              <a:t>mesial</a:t>
            </a:r>
            <a:r>
              <a:rPr lang="es-MX" dirty="0"/>
              <a:t> de la cara lingual del incisivo central inferior  permanente.</a:t>
            </a:r>
          </a:p>
          <a:p>
            <a:r>
              <a:rPr lang="es-MX" dirty="0"/>
              <a:t>30.- Descripción del límite distal de la cara lingual del incisivo central inferior  permanente.</a:t>
            </a:r>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14900889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457325"/>
            <a:ext cx="10515600" cy="5276850"/>
          </a:xfrm>
        </p:spPr>
        <p:txBody>
          <a:bodyPr>
            <a:normAutofit fontScale="32500" lnSpcReduction="20000"/>
          </a:bodyPr>
          <a:lstStyle/>
          <a:p>
            <a:pPr marL="0" indent="0">
              <a:buNone/>
            </a:pPr>
            <a:r>
              <a:rPr lang="es-MX" dirty="0" smtClean="0">
                <a:solidFill>
                  <a:srgbClr val="FF0000"/>
                </a:solidFill>
              </a:rPr>
              <a:t>GUÍA</a:t>
            </a:r>
          </a:p>
          <a:p>
            <a:pPr marL="0" indent="0">
              <a:buNone/>
            </a:pPr>
            <a:r>
              <a:rPr lang="es-MX" dirty="0" smtClean="0">
                <a:solidFill>
                  <a:srgbClr val="FF0000"/>
                </a:solidFill>
              </a:rPr>
              <a:t>. No de DIAPOSITIVA</a:t>
            </a:r>
            <a:r>
              <a:rPr lang="es-MX" dirty="0" smtClean="0"/>
              <a:t>.</a:t>
            </a:r>
          </a:p>
          <a:p>
            <a:r>
              <a:rPr lang="es-MX" dirty="0"/>
              <a:t>31.- Explicación del límite </a:t>
            </a:r>
            <a:r>
              <a:rPr lang="es-MX" dirty="0" err="1"/>
              <a:t>incisal</a:t>
            </a:r>
            <a:r>
              <a:rPr lang="es-MX" dirty="0"/>
              <a:t>  de la cara lingual del incisivo central inferior  permanente.</a:t>
            </a:r>
          </a:p>
          <a:p>
            <a:r>
              <a:rPr lang="es-MX" dirty="0"/>
              <a:t>32.- Descripción del límite cervical  de la cara lingual del incisivo central inferior  permanente.</a:t>
            </a:r>
          </a:p>
          <a:p>
            <a:r>
              <a:rPr lang="es-MX" dirty="0"/>
              <a:t>33.- Características de la cara lingual </a:t>
            </a:r>
            <a:r>
              <a:rPr lang="es-MX" dirty="0" err="1"/>
              <a:t>cervicoincisalmente</a:t>
            </a:r>
            <a:r>
              <a:rPr lang="es-MX" dirty="0"/>
              <a:t>.</a:t>
            </a:r>
          </a:p>
          <a:p>
            <a:r>
              <a:rPr lang="es-MX" dirty="0"/>
              <a:t>34.- Características de la cara lingual del incisivo central inferior permanente.</a:t>
            </a:r>
          </a:p>
          <a:p>
            <a:r>
              <a:rPr lang="es-MX" dirty="0"/>
              <a:t>35.- Características de la cara lingual </a:t>
            </a:r>
            <a:r>
              <a:rPr lang="es-MX" dirty="0" err="1"/>
              <a:t>mesiodistalmente</a:t>
            </a:r>
            <a:r>
              <a:rPr lang="es-MX" dirty="0"/>
              <a:t>.</a:t>
            </a:r>
          </a:p>
          <a:p>
            <a:r>
              <a:rPr lang="es-MX" dirty="0"/>
              <a:t>36.- Descripción  del límite labial de la cara </a:t>
            </a:r>
            <a:r>
              <a:rPr lang="es-MX" dirty="0" err="1"/>
              <a:t>incisal</a:t>
            </a:r>
            <a:r>
              <a:rPr lang="es-MX" dirty="0"/>
              <a:t>  del incisivo central inferior permanente.</a:t>
            </a:r>
          </a:p>
          <a:p>
            <a:r>
              <a:rPr lang="es-MX" dirty="0"/>
              <a:t>37.- Descripción  del límite lingual de la cara </a:t>
            </a:r>
            <a:r>
              <a:rPr lang="es-MX" dirty="0" err="1"/>
              <a:t>incisal</a:t>
            </a:r>
            <a:r>
              <a:rPr lang="es-MX" dirty="0"/>
              <a:t>  del incisivo central inferior permanente.</a:t>
            </a:r>
          </a:p>
          <a:p>
            <a:r>
              <a:rPr lang="es-MX" dirty="0"/>
              <a:t>38.- Descripción  del límite </a:t>
            </a:r>
            <a:r>
              <a:rPr lang="es-MX" dirty="0" err="1"/>
              <a:t>mesial</a:t>
            </a:r>
            <a:r>
              <a:rPr lang="es-MX" dirty="0"/>
              <a:t> de la cara </a:t>
            </a:r>
            <a:r>
              <a:rPr lang="es-MX" dirty="0" err="1"/>
              <a:t>incisal</a:t>
            </a:r>
            <a:r>
              <a:rPr lang="es-MX" dirty="0"/>
              <a:t>  del incisivo central inferior permanente.</a:t>
            </a:r>
          </a:p>
          <a:p>
            <a:r>
              <a:rPr lang="es-MX" dirty="0"/>
              <a:t>39.- Descripción  del límite distal de la cara </a:t>
            </a:r>
            <a:r>
              <a:rPr lang="es-MX" dirty="0" err="1"/>
              <a:t>incisal</a:t>
            </a:r>
            <a:r>
              <a:rPr lang="es-MX" dirty="0"/>
              <a:t>  del incisivo central inferior permanente.</a:t>
            </a:r>
          </a:p>
          <a:p>
            <a:r>
              <a:rPr lang="es-MX" dirty="0"/>
              <a:t>40.- Importancia de las </a:t>
            </a:r>
            <a:r>
              <a:rPr lang="es-MX" dirty="0" err="1"/>
              <a:t>caracteristicas</a:t>
            </a:r>
            <a:r>
              <a:rPr lang="es-MX" dirty="0"/>
              <a:t> del borde </a:t>
            </a:r>
            <a:r>
              <a:rPr lang="es-MX" dirty="0" err="1"/>
              <a:t>incisal</a:t>
            </a:r>
            <a:r>
              <a:rPr lang="es-MX" dirty="0"/>
              <a:t> durante la erupción y su desgaste fisiológico.</a:t>
            </a:r>
          </a:p>
          <a:p>
            <a:r>
              <a:rPr lang="es-MX" dirty="0"/>
              <a:t>41.- Características de las angulaciones que presenta el  borde </a:t>
            </a:r>
            <a:r>
              <a:rPr lang="es-MX" dirty="0" err="1"/>
              <a:t>incisal</a:t>
            </a:r>
            <a:r>
              <a:rPr lang="es-MX" dirty="0"/>
              <a:t> .</a:t>
            </a:r>
          </a:p>
          <a:p>
            <a:r>
              <a:rPr lang="es-MX" dirty="0"/>
              <a:t>42.- Importancia de las </a:t>
            </a:r>
            <a:r>
              <a:rPr lang="es-MX" dirty="0" err="1"/>
              <a:t>caracteristicas</a:t>
            </a:r>
            <a:r>
              <a:rPr lang="es-MX" dirty="0"/>
              <a:t> del borde </a:t>
            </a:r>
            <a:r>
              <a:rPr lang="es-MX" dirty="0" err="1"/>
              <a:t>incisal</a:t>
            </a:r>
            <a:r>
              <a:rPr lang="es-MX" dirty="0"/>
              <a:t> y su desgaste durante la masticación.</a:t>
            </a:r>
          </a:p>
          <a:p>
            <a:r>
              <a:rPr lang="es-MX" dirty="0"/>
              <a:t>43.- Explicación de la forma y longitud de la raíz del incisivo central inferior  permanente.</a:t>
            </a:r>
          </a:p>
          <a:p>
            <a:r>
              <a:rPr lang="es-MX" dirty="0"/>
              <a:t>44.- Descripción de la forma  de la raíz del incisivo central inferior permanente.</a:t>
            </a:r>
          </a:p>
          <a:p>
            <a:r>
              <a:rPr lang="es-MX" dirty="0"/>
              <a:t>45.- Preguntas.</a:t>
            </a:r>
          </a:p>
          <a:p>
            <a:r>
              <a:rPr lang="es-MX" dirty="0"/>
              <a:t>46.GUIA </a:t>
            </a:r>
          </a:p>
          <a:p>
            <a:r>
              <a:rPr lang="es-MX" dirty="0"/>
              <a:t>47.- GUIA.</a:t>
            </a:r>
          </a:p>
          <a:p>
            <a:r>
              <a:rPr lang="es-MX" dirty="0"/>
              <a:t>48.-GUIA</a:t>
            </a:r>
            <a:r>
              <a:rPr lang="es-MX" dirty="0" smtClean="0"/>
              <a:t>.</a:t>
            </a:r>
          </a:p>
          <a:p>
            <a:r>
              <a:rPr lang="es-MX" dirty="0" smtClean="0"/>
              <a:t>49.- Bibliografía.</a:t>
            </a:r>
            <a:endParaRPr lang="es-MX" dirty="0"/>
          </a:p>
          <a:p>
            <a:r>
              <a:rPr lang="es-MX" dirty="0"/>
              <a:t>AGRADECIMIENTO.</a:t>
            </a:r>
          </a:p>
          <a:p>
            <a:r>
              <a:rPr lang="es-MX" dirty="0"/>
              <a:t> </a:t>
            </a:r>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35521476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457325"/>
            <a:ext cx="10515600" cy="5276850"/>
          </a:xfrm>
        </p:spPr>
        <p:txBody>
          <a:bodyPr>
            <a:normAutofit/>
          </a:bodyPr>
          <a:lstStyle/>
          <a:p>
            <a:pPr marL="0" indent="0">
              <a:buNone/>
            </a:pPr>
            <a:r>
              <a:rPr lang="es-MX" dirty="0" smtClean="0"/>
              <a:t>Bibliografía.</a:t>
            </a:r>
          </a:p>
          <a:p>
            <a:pPr marL="0" indent="0">
              <a:buNone/>
            </a:pPr>
            <a:r>
              <a:rPr lang="es-MX" sz="1200" dirty="0" err="1" smtClean="0"/>
              <a:t>Baum</a:t>
            </a:r>
            <a:r>
              <a:rPr lang="es-MX" sz="1200" dirty="0" smtClean="0"/>
              <a:t> </a:t>
            </a:r>
            <a:r>
              <a:rPr lang="es-MX" sz="1200" dirty="0"/>
              <a:t>L.- “Tratado de Operatoria Dental”. Editorial Interamericana. 2006 </a:t>
            </a:r>
            <a:endParaRPr lang="es-MX" sz="1200" dirty="0" smtClean="0"/>
          </a:p>
          <a:p>
            <a:pPr marL="0" indent="0">
              <a:buNone/>
            </a:pPr>
            <a:r>
              <a:rPr lang="es-MX" sz="1200" dirty="0" smtClean="0"/>
              <a:t>2</a:t>
            </a:r>
            <a:r>
              <a:rPr lang="es-MX" sz="1200" dirty="0"/>
              <a:t>. W.R Phillips.- “La Ciencia de los Materiales Dentales”. Editorial Interamericana. 11edición ,2004. </a:t>
            </a:r>
            <a:endParaRPr lang="es-MX" sz="1200" dirty="0" smtClean="0"/>
          </a:p>
          <a:p>
            <a:pPr marL="0" indent="0">
              <a:buNone/>
            </a:pPr>
            <a:r>
              <a:rPr lang="es-MX" sz="1200" dirty="0" smtClean="0"/>
              <a:t>3</a:t>
            </a:r>
            <a:r>
              <a:rPr lang="es-MX" sz="1200" dirty="0"/>
              <a:t>.- Barrancos </a:t>
            </a:r>
            <a:r>
              <a:rPr lang="es-MX" sz="1200" dirty="0" err="1"/>
              <a:t>Mooney</a:t>
            </a:r>
            <a:r>
              <a:rPr lang="es-MX" sz="1200" dirty="0"/>
              <a:t> Operatoria Dental. Editorial Médica Panamericana.2012 4ª </a:t>
            </a:r>
            <a:r>
              <a:rPr lang="es-MX" sz="1200" dirty="0" err="1"/>
              <a:t>edic</a:t>
            </a:r>
            <a:r>
              <a:rPr lang="es-MX" sz="1200" dirty="0"/>
              <a:t>. 3. Carol Dixon </a:t>
            </a:r>
            <a:r>
              <a:rPr lang="es-MX" sz="1200" dirty="0" err="1"/>
              <a:t>Hatrick</a:t>
            </a:r>
            <a:r>
              <a:rPr lang="es-MX" sz="1200" dirty="0"/>
              <a:t> .Materiales dentales </a:t>
            </a:r>
            <a:r>
              <a:rPr lang="es-MX" sz="1200" dirty="0" err="1"/>
              <a:t>Aplcaciones</a:t>
            </a:r>
            <a:r>
              <a:rPr lang="es-MX" sz="1200" dirty="0"/>
              <a:t> clínicas. Editorial Manual Moderno</a:t>
            </a:r>
            <a:r>
              <a:rPr lang="es-MX" sz="1200" dirty="0" smtClean="0"/>
              <a:t>.</a:t>
            </a:r>
          </a:p>
          <a:p>
            <a:pPr marL="0" indent="0">
              <a:buNone/>
            </a:pPr>
            <a:r>
              <a:rPr lang="es-MX" sz="1200" dirty="0" smtClean="0"/>
              <a:t> </a:t>
            </a:r>
            <a:r>
              <a:rPr lang="es-MX" sz="1200" dirty="0"/>
              <a:t>4. Gilberto </a:t>
            </a:r>
            <a:r>
              <a:rPr lang="es-MX" sz="1200" dirty="0" err="1"/>
              <a:t>Henostroza</a:t>
            </a:r>
            <a:r>
              <a:rPr lang="es-MX" sz="1200" dirty="0"/>
              <a:t>. Adhesión en Odontología Restauradora. 2ª. Edición 2010. Editorial </a:t>
            </a:r>
            <a:r>
              <a:rPr lang="es-MX" sz="1200" dirty="0" err="1"/>
              <a:t>Maio</a:t>
            </a:r>
            <a:r>
              <a:rPr lang="es-MX" sz="1200" dirty="0" smtClean="0"/>
              <a:t>.</a:t>
            </a:r>
          </a:p>
          <a:p>
            <a:pPr marL="0" indent="0">
              <a:buNone/>
            </a:pPr>
            <a:r>
              <a:rPr lang="es-MX" sz="1200" dirty="0" smtClean="0"/>
              <a:t> </a:t>
            </a:r>
            <a:r>
              <a:rPr lang="es-MX" sz="1200" dirty="0"/>
              <a:t>5.- “Libro de procedimientos operatorios de resina compuesta y amalgama dental “ Dr. Ignacio Sánchez F. U.A.E.M. 2011 </a:t>
            </a:r>
            <a:endParaRPr lang="es-MX" sz="1200" dirty="0" smtClean="0"/>
          </a:p>
          <a:p>
            <a:pPr marL="0" indent="0">
              <a:buNone/>
            </a:pPr>
            <a:r>
              <a:rPr lang="es-MX" sz="1200" dirty="0" smtClean="0"/>
              <a:t>6</a:t>
            </a:r>
            <a:r>
              <a:rPr lang="es-MX" sz="1200" dirty="0"/>
              <a:t>.-Lanata, Eduardo Julio. Operatoria dental. - 2a. ed. - Buenos Aires : </a:t>
            </a:r>
            <a:r>
              <a:rPr lang="es-MX" sz="1200" dirty="0" err="1"/>
              <a:t>Alfaomega</a:t>
            </a:r>
            <a:r>
              <a:rPr lang="es-MX" sz="1200" dirty="0"/>
              <a:t> Grupo Editor Argentino, 2011 </a:t>
            </a:r>
          </a:p>
          <a:p>
            <a:pPr marL="0" indent="0">
              <a:buNone/>
            </a:pPr>
            <a:r>
              <a:rPr lang="es-MX" dirty="0"/>
              <a:t> </a:t>
            </a:r>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688876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srgbClr val="FF0000"/>
                </a:solidFill>
              </a:rPr>
              <a:t>INCISIVO CENTRAL </a:t>
            </a:r>
            <a:r>
              <a:rPr lang="es-MX" b="1" dirty="0" smtClean="0">
                <a:solidFill>
                  <a:srgbClr val="FF0000"/>
                </a:solidFill>
              </a:rPr>
              <a:t>INFERIOR PERMANENTE</a:t>
            </a:r>
            <a:r>
              <a:rPr lang="es-MX" dirty="0">
                <a:solidFill>
                  <a:srgbClr val="FF0000"/>
                </a:solidFill>
              </a:rPr>
              <a:t/>
            </a:r>
            <a:br>
              <a:rPr lang="es-MX" dirty="0">
                <a:solidFill>
                  <a:srgbClr val="FF0000"/>
                </a:solidFill>
              </a:rPr>
            </a:br>
            <a:endParaRPr lang="es-MX" dirty="0">
              <a:solidFill>
                <a:srgbClr val="FF0000"/>
              </a:solidFill>
            </a:endParaRPr>
          </a:p>
        </p:txBody>
      </p:sp>
      <p:sp>
        <p:nvSpPr>
          <p:cNvPr id="3" name="2 Marcador de contenido"/>
          <p:cNvSpPr>
            <a:spLocks noGrp="1"/>
          </p:cNvSpPr>
          <p:nvPr>
            <p:ph idx="1"/>
          </p:nvPr>
        </p:nvSpPr>
        <p:spPr>
          <a:xfrm>
            <a:off x="1981200" y="1600201"/>
            <a:ext cx="10112062" cy="4525963"/>
          </a:xfrm>
        </p:spPr>
        <p:txBody>
          <a:bodyPr>
            <a:normAutofit/>
          </a:bodyPr>
          <a:lstStyle/>
          <a:p>
            <a:pPr marL="0" indent="0" algn="just">
              <a:buNone/>
            </a:pPr>
            <a:r>
              <a:rPr lang="es-MX" dirty="0">
                <a:solidFill>
                  <a:srgbClr val="FFFF00"/>
                </a:solidFill>
              </a:rPr>
              <a:t>UBICACIÓN: Los incisivos centrales </a:t>
            </a:r>
            <a:r>
              <a:rPr lang="es-MX" dirty="0" smtClean="0">
                <a:solidFill>
                  <a:srgbClr val="FFFF00"/>
                </a:solidFill>
              </a:rPr>
              <a:t>inferiores son dos, </a:t>
            </a:r>
            <a:r>
              <a:rPr lang="es-MX" dirty="0">
                <a:solidFill>
                  <a:srgbClr val="FFFF00"/>
                </a:solidFill>
              </a:rPr>
              <a:t>uno de cada lado de la línea media, un derecho y un izquierdo. </a:t>
            </a:r>
            <a:endParaRPr lang="es-MX" dirty="0" smtClean="0">
              <a:solidFill>
                <a:srgbClr val="FFFF00"/>
              </a:solidFill>
            </a:endParaRPr>
          </a:p>
          <a:p>
            <a:endParaRPr lang="es-MX" dirty="0" smtClean="0">
              <a:solidFill>
                <a:srgbClr val="002060"/>
              </a:solidFill>
            </a:endParaRPr>
          </a:p>
          <a:p>
            <a:pPr marL="0" indent="0">
              <a:buNone/>
            </a:pPr>
            <a:r>
              <a:rPr lang="es-MX" dirty="0" smtClean="0">
                <a:solidFill>
                  <a:schemeClr val="bg1"/>
                </a:solidFill>
              </a:rPr>
              <a:t>Incisivo                                                                                 </a:t>
            </a:r>
            <a:r>
              <a:rPr lang="es-MX" dirty="0" err="1" smtClean="0">
                <a:solidFill>
                  <a:schemeClr val="bg1"/>
                </a:solidFill>
              </a:rPr>
              <a:t>Incisivo</a:t>
            </a:r>
            <a:endParaRPr lang="es-MX" dirty="0" smtClean="0">
              <a:solidFill>
                <a:schemeClr val="bg1"/>
              </a:solidFill>
            </a:endParaRPr>
          </a:p>
          <a:p>
            <a:pPr marL="0" indent="0">
              <a:buNone/>
            </a:pPr>
            <a:r>
              <a:rPr lang="es-MX" dirty="0" smtClean="0">
                <a:solidFill>
                  <a:schemeClr val="bg1"/>
                </a:solidFill>
              </a:rPr>
              <a:t>Central                                                                                 </a:t>
            </a:r>
            <a:r>
              <a:rPr lang="es-MX" dirty="0" err="1" smtClean="0">
                <a:solidFill>
                  <a:schemeClr val="bg1"/>
                </a:solidFill>
              </a:rPr>
              <a:t>Central</a:t>
            </a:r>
            <a:r>
              <a:rPr lang="es-MX" dirty="0" smtClean="0">
                <a:solidFill>
                  <a:schemeClr val="bg1"/>
                </a:solidFill>
              </a:rPr>
              <a:t> </a:t>
            </a:r>
          </a:p>
          <a:p>
            <a:pPr marL="0" indent="0">
              <a:buNone/>
            </a:pPr>
            <a:r>
              <a:rPr lang="es-MX" dirty="0" smtClean="0">
                <a:solidFill>
                  <a:schemeClr val="bg1"/>
                </a:solidFill>
              </a:rPr>
              <a:t>Inferior                                                                                 </a:t>
            </a:r>
            <a:r>
              <a:rPr lang="es-MX" dirty="0" err="1" smtClean="0">
                <a:solidFill>
                  <a:schemeClr val="bg1"/>
                </a:solidFill>
              </a:rPr>
              <a:t>Inferior</a:t>
            </a:r>
            <a:endParaRPr lang="es-MX" dirty="0" smtClean="0">
              <a:solidFill>
                <a:schemeClr val="bg1"/>
              </a:solidFill>
            </a:endParaRPr>
          </a:p>
          <a:p>
            <a:pPr marL="0" indent="0">
              <a:buNone/>
            </a:pPr>
            <a:r>
              <a:rPr lang="es-MX" dirty="0" smtClean="0">
                <a:solidFill>
                  <a:schemeClr val="bg1"/>
                </a:solidFill>
              </a:rPr>
              <a:t>Derecho                                                                               Izquierdo</a:t>
            </a:r>
            <a:endParaRPr lang="es-MX" dirty="0">
              <a:solidFill>
                <a:schemeClr val="bg1"/>
              </a:solidFill>
            </a:endParaRPr>
          </a:p>
          <a:p>
            <a:endParaRPr lang="es-MX" dirty="0">
              <a:solidFill>
                <a:srgbClr val="FFC000"/>
              </a:solidFill>
            </a:endParaRPr>
          </a:p>
        </p:txBody>
      </p:sp>
      <p:cxnSp>
        <p:nvCxnSpPr>
          <p:cNvPr id="12" name="11 Conector recto"/>
          <p:cNvCxnSpPr/>
          <p:nvPr/>
        </p:nvCxnSpPr>
        <p:spPr>
          <a:xfrm>
            <a:off x="6135665" y="3653634"/>
            <a:ext cx="0" cy="2727694"/>
          </a:xfrm>
          <a:prstGeom prst="line">
            <a:avLst/>
          </a:prstGeom>
          <a:ln cmpd="sng">
            <a:solidFill>
              <a:srgbClr val="FF0000"/>
            </a:solidFill>
          </a:ln>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9015" y="3041673"/>
            <a:ext cx="5375186" cy="2944820"/>
          </a:xfrm>
          <a:prstGeom prst="rect">
            <a:avLst/>
          </a:prstGeom>
        </p:spPr>
      </p:pic>
      <p:cxnSp>
        <p:nvCxnSpPr>
          <p:cNvPr id="6" name="Conector recto de flecha 5"/>
          <p:cNvCxnSpPr/>
          <p:nvPr/>
        </p:nvCxnSpPr>
        <p:spPr>
          <a:xfrm flipH="1">
            <a:off x="6671256" y="3863182"/>
            <a:ext cx="2975020" cy="105654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3155324" y="3653634"/>
            <a:ext cx="2980341" cy="1363847"/>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6344816" y="3135086"/>
            <a:ext cx="83976" cy="2687216"/>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7858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457325"/>
            <a:ext cx="10515600" cy="5276850"/>
          </a:xfrm>
          <a:blipFill>
            <a:blip r:embed="rId3"/>
            <a:stretch>
              <a:fillRect/>
            </a:stretch>
          </a:blipFill>
        </p:spPr>
        <p:txBody>
          <a:bodyPr>
            <a:normAutofit/>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smtClean="0"/>
          </a:p>
          <a:p>
            <a:pPr marL="0" indent="0">
              <a:buNone/>
            </a:pPr>
            <a:r>
              <a:rPr lang="es-MX" sz="7200" dirty="0" smtClean="0">
                <a:solidFill>
                  <a:schemeClr val="bg1"/>
                </a:solidFill>
              </a:rPr>
              <a:t>MUCHAS GRACIAS</a:t>
            </a:r>
            <a:endParaRPr lang="es-MX" sz="7200" dirty="0">
              <a:solidFill>
                <a:schemeClr val="bg1"/>
              </a:solidFill>
            </a:endParaRPr>
          </a:p>
        </p:txBody>
      </p:sp>
    </p:spTree>
    <p:extLst>
      <p:ext uri="{BB962C8B-B14F-4D97-AF65-F5344CB8AC3E}">
        <p14:creationId xmlns:p14="http://schemas.microsoft.com/office/powerpoint/2010/main" val="714157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32610"/>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197736"/>
            <a:ext cx="11353800" cy="5660264"/>
          </a:xfrm>
          <a:solidFill>
            <a:schemeClr val="tx1"/>
          </a:solidFill>
        </p:spPr>
        <p:txBody>
          <a:bodyPr/>
          <a:lstStyle/>
          <a:p>
            <a:pPr marL="0" indent="0">
              <a:buNone/>
            </a:pPr>
            <a:r>
              <a:rPr lang="es-MX" dirty="0">
                <a:solidFill>
                  <a:schemeClr val="bg1"/>
                </a:solidFill>
              </a:rPr>
              <a:t>UBICACIÓN.- El incisivo central inferior es el primer diente a partir de la línea media, su cara </a:t>
            </a:r>
            <a:r>
              <a:rPr lang="es-MX" dirty="0" err="1">
                <a:solidFill>
                  <a:schemeClr val="bg1"/>
                </a:solidFill>
              </a:rPr>
              <a:t>mesial</a:t>
            </a:r>
            <a:r>
              <a:rPr lang="es-MX" dirty="0">
                <a:solidFill>
                  <a:schemeClr val="bg1"/>
                </a:solidFill>
              </a:rPr>
              <a:t> hace contacto con la cara </a:t>
            </a:r>
            <a:r>
              <a:rPr lang="es-MX" dirty="0" err="1">
                <a:solidFill>
                  <a:schemeClr val="bg1"/>
                </a:solidFill>
              </a:rPr>
              <a:t>mesial</a:t>
            </a:r>
            <a:r>
              <a:rPr lang="es-MX" dirty="0">
                <a:solidFill>
                  <a:schemeClr val="bg1"/>
                </a:solidFill>
              </a:rPr>
              <a:t> del incisivo central del lado contrario y su cara distal con la cara </a:t>
            </a:r>
            <a:r>
              <a:rPr lang="es-MX" dirty="0" err="1">
                <a:solidFill>
                  <a:schemeClr val="bg1"/>
                </a:solidFill>
              </a:rPr>
              <a:t>mesial</a:t>
            </a:r>
            <a:r>
              <a:rPr lang="es-MX" dirty="0">
                <a:solidFill>
                  <a:schemeClr val="bg1"/>
                </a:solidFill>
              </a:rPr>
              <a:t> del incisivo lateral inferior</a:t>
            </a:r>
            <a:r>
              <a:rPr lang="es-MX" dirty="0" smtClean="0">
                <a:solidFill>
                  <a:schemeClr val="bg1"/>
                </a:solidFill>
              </a:rPr>
              <a:t>.</a:t>
            </a:r>
          </a:p>
          <a:p>
            <a:pPr marL="0" indent="0">
              <a:buNone/>
            </a:pPr>
            <a:endParaRPr lang="es-MX" dirty="0">
              <a:solidFill>
                <a:schemeClr val="bg1"/>
              </a:solidFill>
            </a:endParaRPr>
          </a:p>
          <a:p>
            <a:pPr marL="0" indent="0">
              <a:buNone/>
            </a:pPr>
            <a:endParaRPr lang="es-MX" dirty="0" smtClean="0">
              <a:solidFill>
                <a:schemeClr val="bg1"/>
              </a:solidFill>
            </a:endParaRPr>
          </a:p>
          <a:p>
            <a:pPr marL="0" indent="0">
              <a:buNone/>
            </a:pPr>
            <a:endParaRPr lang="es-MX" dirty="0">
              <a:solidFill>
                <a:schemeClr val="bg1"/>
              </a:solidFill>
            </a:endParaRPr>
          </a:p>
          <a:p>
            <a:pPr marL="0" indent="0">
              <a:buNone/>
            </a:pPr>
            <a:r>
              <a:rPr lang="es-MX" dirty="0" smtClean="0">
                <a:solidFill>
                  <a:schemeClr val="bg1"/>
                </a:solidFill>
              </a:rPr>
              <a:t> </a:t>
            </a:r>
            <a:r>
              <a:rPr lang="es-MX" dirty="0" err="1" smtClean="0">
                <a:solidFill>
                  <a:schemeClr val="bg1"/>
                </a:solidFill>
              </a:rPr>
              <a:t>Mesial</a:t>
            </a:r>
            <a:r>
              <a:rPr lang="es-MX" dirty="0" smtClean="0">
                <a:solidFill>
                  <a:schemeClr val="bg1"/>
                </a:solidFill>
              </a:rPr>
              <a:t>                                                                                                 Distal</a:t>
            </a:r>
            <a:endParaRPr lang="es-MX" dirty="0">
              <a:solidFill>
                <a:schemeClr val="bg1"/>
              </a:solidFill>
            </a:endParaRPr>
          </a:p>
          <a:p>
            <a:pPr marL="0" indent="0">
              <a:buNone/>
            </a:pPr>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6942" y="2456657"/>
            <a:ext cx="6057363" cy="4195282"/>
          </a:xfrm>
          <a:prstGeom prst="rect">
            <a:avLst/>
          </a:prstGeom>
        </p:spPr>
      </p:pic>
      <p:cxnSp>
        <p:nvCxnSpPr>
          <p:cNvPr id="6" name="Conector recto 5"/>
          <p:cNvCxnSpPr/>
          <p:nvPr/>
        </p:nvCxnSpPr>
        <p:spPr>
          <a:xfrm>
            <a:off x="5615189" y="2752928"/>
            <a:ext cx="85220" cy="360896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454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506828"/>
            <a:ext cx="10515600" cy="5351172"/>
          </a:xfrm>
        </p:spPr>
        <p:txBody>
          <a:bodyPr>
            <a:normAutofit/>
          </a:bodyPr>
          <a:lstStyle/>
          <a:p>
            <a:pPr marL="0" indent="0" algn="just">
              <a:buNone/>
            </a:pPr>
            <a:r>
              <a:rPr lang="es-MX" dirty="0"/>
              <a:t>La corona del incisivo central inferior tiene forma de cuña, característica típicamente incisiva y, presenta cinco caras para su estudio que se denominan: cara labial, cara </a:t>
            </a:r>
            <a:r>
              <a:rPr lang="es-MX" dirty="0" err="1"/>
              <a:t>mesial</a:t>
            </a:r>
            <a:r>
              <a:rPr lang="es-MX" dirty="0"/>
              <a:t>, cara distal, cara lingual y cara o borde </a:t>
            </a:r>
            <a:r>
              <a:rPr lang="es-MX" dirty="0" err="1"/>
              <a:t>incisal</a:t>
            </a:r>
            <a:r>
              <a:rPr lang="es-MX" dirty="0"/>
              <a:t>.</a:t>
            </a:r>
          </a:p>
          <a:p>
            <a:pPr marL="0" indent="0">
              <a:buNone/>
            </a:pPr>
            <a:endParaRPr lang="es-MX" sz="1400" dirty="0" smtClean="0"/>
          </a:p>
          <a:p>
            <a:pPr marL="0" indent="0">
              <a:buNone/>
            </a:pPr>
            <a:r>
              <a:rPr lang="es-MX" sz="1400" dirty="0" smtClean="0"/>
              <a:t>                                  cara labial,                                                                                                                                                      cara lingual </a:t>
            </a:r>
          </a:p>
          <a:p>
            <a:pPr marL="0" indent="0">
              <a:buNone/>
            </a:pPr>
            <a:r>
              <a:rPr lang="es-MX" sz="1400" dirty="0"/>
              <a:t> </a:t>
            </a:r>
            <a:r>
              <a:rPr lang="es-MX" sz="1400" dirty="0" smtClean="0"/>
              <a:t>                                     cara </a:t>
            </a:r>
            <a:r>
              <a:rPr lang="es-MX" sz="1400" dirty="0" err="1" smtClean="0"/>
              <a:t>mesial</a:t>
            </a:r>
            <a:r>
              <a:rPr lang="es-MX" sz="1400" dirty="0" smtClean="0"/>
              <a:t>, </a:t>
            </a:r>
          </a:p>
          <a:p>
            <a:pPr marL="0" indent="0">
              <a:buNone/>
            </a:pPr>
            <a:endParaRPr lang="es-MX" sz="1400" dirty="0" smtClean="0"/>
          </a:p>
          <a:p>
            <a:pPr marL="0" indent="0">
              <a:buNone/>
            </a:pPr>
            <a:endParaRPr lang="es-MX" sz="1400" dirty="0" smtClean="0"/>
          </a:p>
          <a:p>
            <a:pPr marL="0" indent="0">
              <a:buNone/>
            </a:pPr>
            <a:r>
              <a:rPr lang="es-MX" sz="1400" dirty="0" smtClean="0"/>
              <a:t>                                                                                                                                                                                                             cara distal, </a:t>
            </a:r>
          </a:p>
          <a:p>
            <a:pPr marL="0" indent="0">
              <a:buNone/>
            </a:pPr>
            <a:endParaRPr lang="es-MX" sz="1400" dirty="0" smtClean="0"/>
          </a:p>
          <a:p>
            <a:pPr marL="0" indent="0">
              <a:buNone/>
            </a:pPr>
            <a:r>
              <a:rPr lang="es-MX" sz="1400" dirty="0" smtClean="0"/>
              <a:t>                                                    </a:t>
            </a:r>
          </a:p>
          <a:p>
            <a:pPr marL="0" indent="0">
              <a:buNone/>
            </a:pPr>
            <a:endParaRPr lang="es-MX" sz="1400" dirty="0"/>
          </a:p>
          <a:p>
            <a:pPr marL="0" indent="0">
              <a:buNone/>
            </a:pPr>
            <a:r>
              <a:rPr lang="es-MX" sz="1400" dirty="0" smtClean="0"/>
              <a:t>                                                                                                                                                                                                           cara o borde </a:t>
            </a:r>
            <a:r>
              <a:rPr lang="es-MX" sz="1400" dirty="0" err="1" smtClean="0"/>
              <a:t>incisal</a:t>
            </a:r>
            <a:r>
              <a:rPr lang="es-MX" sz="1400" dirty="0" smtClean="0"/>
              <a:t>.</a:t>
            </a:r>
          </a:p>
          <a:p>
            <a:endParaRPr lang="es-MX" dirty="0"/>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551" y="3074221"/>
            <a:ext cx="3856686" cy="3607331"/>
          </a:xfrm>
          <a:prstGeom prst="rect">
            <a:avLst/>
          </a:prstGeom>
        </p:spPr>
      </p:pic>
      <p:cxnSp>
        <p:nvCxnSpPr>
          <p:cNvPr id="10" name="Conector recto de flecha 9"/>
          <p:cNvCxnSpPr/>
          <p:nvPr/>
        </p:nvCxnSpPr>
        <p:spPr>
          <a:xfrm>
            <a:off x="3116687" y="3618963"/>
            <a:ext cx="1893195" cy="772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flipV="1">
            <a:off x="3387144" y="3928056"/>
            <a:ext cx="3284112" cy="122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H="1" flipV="1">
            <a:off x="7637172" y="3696237"/>
            <a:ext cx="1378039" cy="11977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H="1">
            <a:off x="6439439" y="6141473"/>
            <a:ext cx="2575772" cy="143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ector recto de flecha 4"/>
          <p:cNvCxnSpPr/>
          <p:nvPr/>
        </p:nvCxnSpPr>
        <p:spPr>
          <a:xfrm flipH="1">
            <a:off x="5952931" y="3618963"/>
            <a:ext cx="3062280" cy="38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6818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32610"/>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0" y="1197736"/>
            <a:ext cx="11374192" cy="5525036"/>
          </a:xfrm>
        </p:spPr>
        <p:txBody>
          <a:bodyPr>
            <a:normAutofit fontScale="85000" lnSpcReduction="20000"/>
          </a:bodyPr>
          <a:lstStyle/>
          <a:p>
            <a:pPr marL="0" indent="0" algn="just">
              <a:buNone/>
            </a:pPr>
            <a:r>
              <a:rPr lang="es-MX" sz="2400" dirty="0">
                <a:solidFill>
                  <a:schemeClr val="bg1"/>
                </a:solidFill>
              </a:rPr>
              <a:t>ESTUDIO COMPARATIVO.- Sus diferencias con el </a:t>
            </a:r>
            <a:r>
              <a:rPr lang="es-MX" sz="2400" dirty="0" smtClean="0">
                <a:solidFill>
                  <a:schemeClr val="bg1"/>
                </a:solidFill>
              </a:rPr>
              <a:t>incisivo </a:t>
            </a:r>
            <a:r>
              <a:rPr lang="es-MX" sz="2400" dirty="0">
                <a:solidFill>
                  <a:schemeClr val="bg1"/>
                </a:solidFill>
              </a:rPr>
              <a:t>central superior son: la corona del incisivo central inferior es considerablemente más pequeña que la del incisivo central superior, su diámetro </a:t>
            </a:r>
            <a:r>
              <a:rPr lang="es-MX" sz="2400" dirty="0" err="1">
                <a:solidFill>
                  <a:schemeClr val="bg1"/>
                </a:solidFill>
              </a:rPr>
              <a:t>cervicoincisal</a:t>
            </a:r>
            <a:r>
              <a:rPr lang="es-MX" sz="2400" dirty="0">
                <a:solidFill>
                  <a:schemeClr val="bg1"/>
                </a:solidFill>
              </a:rPr>
              <a:t> es como las tres cuartas partes del diámetro </a:t>
            </a:r>
            <a:r>
              <a:rPr lang="es-MX" sz="2400" dirty="0" err="1">
                <a:solidFill>
                  <a:schemeClr val="bg1"/>
                </a:solidFill>
              </a:rPr>
              <a:t>cervicoincisal</a:t>
            </a:r>
            <a:r>
              <a:rPr lang="es-MX" sz="2400" dirty="0">
                <a:solidFill>
                  <a:schemeClr val="bg1"/>
                </a:solidFill>
              </a:rPr>
              <a:t> del incisivo central superior, y </a:t>
            </a:r>
            <a:r>
              <a:rPr lang="es-MX" sz="2400" dirty="0" err="1">
                <a:solidFill>
                  <a:schemeClr val="bg1"/>
                </a:solidFill>
              </a:rPr>
              <a:t>mesiodistalmente</a:t>
            </a:r>
            <a:r>
              <a:rPr lang="es-MX" sz="2400" dirty="0">
                <a:solidFill>
                  <a:schemeClr val="bg1"/>
                </a:solidFill>
              </a:rPr>
              <a:t> unas tres quintas </a:t>
            </a:r>
            <a:r>
              <a:rPr lang="es-MX" sz="2400" dirty="0" smtClean="0">
                <a:solidFill>
                  <a:schemeClr val="bg1"/>
                </a:solidFill>
              </a:rPr>
              <a:t>partes</a:t>
            </a:r>
          </a:p>
          <a:p>
            <a:pPr marL="0" indent="0" algn="just">
              <a:buNone/>
            </a:pPr>
            <a:r>
              <a:rPr lang="es-MX" sz="1600" dirty="0" smtClean="0">
                <a:solidFill>
                  <a:srgbClr val="FFFF00"/>
                </a:solidFill>
              </a:rPr>
              <a:t>tres cuartas partes </a:t>
            </a:r>
          </a:p>
          <a:p>
            <a:pPr marL="0" indent="0" algn="just">
              <a:buNone/>
            </a:pPr>
            <a:r>
              <a:rPr lang="es-MX" sz="1600" dirty="0" smtClean="0">
                <a:solidFill>
                  <a:srgbClr val="FFFF00"/>
                </a:solidFill>
              </a:rPr>
              <a:t>del diámetro </a:t>
            </a:r>
            <a:r>
              <a:rPr lang="es-MX" sz="1600" dirty="0" err="1" smtClean="0">
                <a:solidFill>
                  <a:srgbClr val="FFFF00"/>
                </a:solidFill>
              </a:rPr>
              <a:t>cervicoincisal</a:t>
            </a:r>
            <a:endParaRPr lang="es-MX" sz="1600" dirty="0" smtClean="0">
              <a:solidFill>
                <a:srgbClr val="FFFF00"/>
              </a:solidFill>
            </a:endParaRPr>
          </a:p>
          <a:p>
            <a:pPr marL="0" indent="0" algn="just">
              <a:buNone/>
            </a:pPr>
            <a:endParaRPr lang="es-MX" sz="1400" dirty="0">
              <a:solidFill>
                <a:srgbClr val="FFFF00"/>
              </a:solidFill>
            </a:endParaRPr>
          </a:p>
          <a:p>
            <a:pPr marL="0" indent="0" algn="just">
              <a:buNone/>
            </a:pPr>
            <a:endParaRPr lang="es-MX" sz="1400" dirty="0" smtClean="0">
              <a:solidFill>
                <a:srgbClr val="FFFF00"/>
              </a:solidFill>
            </a:endParaRPr>
          </a:p>
          <a:p>
            <a:pPr marL="0" indent="0" algn="just">
              <a:buNone/>
            </a:pPr>
            <a:endParaRPr lang="es-MX" sz="1400" dirty="0">
              <a:solidFill>
                <a:srgbClr val="FFFF00"/>
              </a:solidFill>
            </a:endParaRPr>
          </a:p>
          <a:p>
            <a:pPr marL="0" indent="0" algn="just">
              <a:buNone/>
            </a:pPr>
            <a:endParaRPr lang="es-MX" sz="1400" dirty="0" smtClean="0">
              <a:solidFill>
                <a:srgbClr val="FFFF00"/>
              </a:solidFill>
            </a:endParaRPr>
          </a:p>
          <a:p>
            <a:pPr marL="0" indent="0" algn="just">
              <a:buNone/>
            </a:pPr>
            <a:endParaRPr lang="es-MX" sz="1400" dirty="0">
              <a:solidFill>
                <a:srgbClr val="FFFF00"/>
              </a:solidFill>
            </a:endParaRPr>
          </a:p>
          <a:p>
            <a:pPr marL="0" indent="0" algn="just">
              <a:buNone/>
            </a:pPr>
            <a:endParaRPr lang="es-MX" sz="1400" dirty="0" smtClean="0">
              <a:solidFill>
                <a:srgbClr val="FFFF00"/>
              </a:solidFill>
            </a:endParaRPr>
          </a:p>
          <a:p>
            <a:pPr marL="0" indent="0" algn="just">
              <a:buNone/>
            </a:pPr>
            <a:endParaRPr lang="es-MX" sz="1400" dirty="0">
              <a:solidFill>
                <a:srgbClr val="FFFF00"/>
              </a:solidFill>
            </a:endParaRPr>
          </a:p>
          <a:p>
            <a:pPr marL="0" indent="0" algn="just">
              <a:buNone/>
            </a:pPr>
            <a:endParaRPr lang="es-MX" sz="1400" dirty="0" smtClean="0">
              <a:solidFill>
                <a:srgbClr val="FFFF00"/>
              </a:solidFill>
            </a:endParaRPr>
          </a:p>
          <a:p>
            <a:pPr marL="0" indent="0" algn="just">
              <a:buNone/>
            </a:pPr>
            <a:endParaRPr lang="es-MX" sz="1400" dirty="0">
              <a:solidFill>
                <a:srgbClr val="FFFF00"/>
              </a:solidFill>
            </a:endParaRPr>
          </a:p>
          <a:p>
            <a:pPr marL="0" indent="0" algn="just">
              <a:buNone/>
            </a:pPr>
            <a:endParaRPr lang="es-MX" sz="1400" dirty="0" smtClean="0">
              <a:solidFill>
                <a:srgbClr val="FFFF00"/>
              </a:solidFill>
            </a:endParaRPr>
          </a:p>
          <a:p>
            <a:pPr marL="0" indent="0" algn="just">
              <a:buNone/>
            </a:pPr>
            <a:endParaRPr lang="es-MX" sz="1400" dirty="0" smtClean="0">
              <a:solidFill>
                <a:srgbClr val="FFFF00"/>
              </a:solidFill>
            </a:endParaRPr>
          </a:p>
          <a:p>
            <a:pPr marL="0" indent="0" algn="just">
              <a:buNone/>
            </a:pPr>
            <a:endParaRPr lang="es-MX" sz="1400" dirty="0">
              <a:solidFill>
                <a:srgbClr val="FFFF00"/>
              </a:solidFill>
            </a:endParaRPr>
          </a:p>
          <a:p>
            <a:pPr marL="0" indent="0" algn="just">
              <a:buNone/>
            </a:pPr>
            <a:endParaRPr lang="es-MX" sz="1400" dirty="0" smtClean="0">
              <a:solidFill>
                <a:srgbClr val="FFFF00"/>
              </a:solidFill>
            </a:endParaRPr>
          </a:p>
          <a:p>
            <a:pPr marL="0" indent="0" algn="just">
              <a:buNone/>
            </a:pPr>
            <a:r>
              <a:rPr lang="es-MX" sz="1400" dirty="0" smtClean="0">
                <a:solidFill>
                  <a:srgbClr val="FFFF00"/>
                </a:solidFill>
              </a:rPr>
              <a:t>                            </a:t>
            </a:r>
          </a:p>
          <a:p>
            <a:pPr marL="0" indent="0" algn="just">
              <a:buNone/>
            </a:pPr>
            <a:r>
              <a:rPr lang="es-MX" sz="1400" dirty="0">
                <a:solidFill>
                  <a:srgbClr val="FFFF00"/>
                </a:solidFill>
              </a:rPr>
              <a:t> </a:t>
            </a:r>
            <a:r>
              <a:rPr lang="es-MX" sz="1400" dirty="0" smtClean="0">
                <a:solidFill>
                  <a:srgbClr val="FFFF00"/>
                </a:solidFill>
              </a:rPr>
              <a:t>                                                 </a:t>
            </a:r>
            <a:r>
              <a:rPr lang="es-MX" sz="1600" dirty="0" err="1" smtClean="0">
                <a:solidFill>
                  <a:srgbClr val="FFFF00"/>
                </a:solidFill>
              </a:rPr>
              <a:t>mesiodistalmente</a:t>
            </a:r>
            <a:r>
              <a:rPr lang="es-MX" sz="1600" dirty="0" smtClean="0">
                <a:solidFill>
                  <a:srgbClr val="FFFF00"/>
                </a:solidFill>
              </a:rPr>
              <a:t> unas tres quintas partes</a:t>
            </a:r>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8688" y="3429000"/>
            <a:ext cx="4409203" cy="2934124"/>
          </a:xfrm>
          <a:prstGeom prst="rect">
            <a:avLst/>
          </a:prstGeom>
        </p:spPr>
      </p:pic>
      <p:cxnSp>
        <p:nvCxnSpPr>
          <p:cNvPr id="6" name="Conector recto 5"/>
          <p:cNvCxnSpPr/>
          <p:nvPr/>
        </p:nvCxnSpPr>
        <p:spPr>
          <a:xfrm>
            <a:off x="8332631" y="4302588"/>
            <a:ext cx="12880" cy="646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flipH="1">
            <a:off x="8461419" y="4896062"/>
            <a:ext cx="1" cy="397155"/>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84780" y="2986003"/>
            <a:ext cx="2569142" cy="3279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Conector recto 17"/>
          <p:cNvCxnSpPr/>
          <p:nvPr/>
        </p:nvCxnSpPr>
        <p:spPr>
          <a:xfrm>
            <a:off x="2318197" y="5720309"/>
            <a:ext cx="1287887" cy="1287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a:off x="3606084" y="3530901"/>
            <a:ext cx="1" cy="2189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Conector recto de flecha 38"/>
          <p:cNvCxnSpPr/>
          <p:nvPr/>
        </p:nvCxnSpPr>
        <p:spPr>
          <a:xfrm flipV="1">
            <a:off x="2962140" y="5720309"/>
            <a:ext cx="0" cy="642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a:xfrm flipV="1">
            <a:off x="8590208" y="4726548"/>
            <a:ext cx="579550" cy="25756"/>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a:off x="8723289" y="4948622"/>
            <a:ext cx="3048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ector recto de flecha 61"/>
          <p:cNvCxnSpPr/>
          <p:nvPr/>
        </p:nvCxnSpPr>
        <p:spPr>
          <a:xfrm>
            <a:off x="1403797" y="2665927"/>
            <a:ext cx="2009104" cy="1636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2084780" y="2665927"/>
            <a:ext cx="6154151" cy="19060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195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948520"/>
          </a:xfrm>
        </p:spPr>
        <p:txBody>
          <a:bodyPr/>
          <a:lstStyle/>
          <a:p>
            <a:r>
              <a:rPr lang="es-MX" dirty="0" smtClean="0">
                <a:solidFill>
                  <a:srgbClr val="FF0000"/>
                </a:solidFill>
              </a:rPr>
              <a:t>INCISIVO CENTRAL INFERIOR PERMANENTE</a:t>
            </a:r>
            <a:endParaRPr lang="es-MX" dirty="0">
              <a:solidFill>
                <a:srgbClr val="FF0000"/>
              </a:solidFill>
            </a:endParaRPr>
          </a:p>
        </p:txBody>
      </p:sp>
      <p:sp>
        <p:nvSpPr>
          <p:cNvPr id="3" name="Marcador de contenido 2"/>
          <p:cNvSpPr>
            <a:spLocks noGrp="1"/>
          </p:cNvSpPr>
          <p:nvPr>
            <p:ph idx="1"/>
          </p:nvPr>
        </p:nvSpPr>
        <p:spPr>
          <a:xfrm>
            <a:off x="838200" y="1532586"/>
            <a:ext cx="10515600" cy="4644377"/>
          </a:xfrm>
        </p:spPr>
        <p:txBody>
          <a:bodyPr/>
          <a:lstStyle/>
          <a:p>
            <a:pPr marL="0" indent="0">
              <a:buNone/>
            </a:pPr>
            <a:r>
              <a:rPr lang="es-MX" sz="2400" dirty="0"/>
              <a:t>ESTUDIO COMPARATIVO</a:t>
            </a:r>
            <a:r>
              <a:rPr lang="es-MX" sz="2400" dirty="0" smtClean="0"/>
              <a:t>.-</a:t>
            </a:r>
            <a:r>
              <a:rPr lang="es-MX" sz="2400" dirty="0"/>
              <a:t>Su corona presenta una inclinación hacia lingual, lo que hace que esté descentrada de su raíz. </a:t>
            </a:r>
            <a:endParaRPr lang="es-MX" sz="2400" dirty="0" smtClean="0"/>
          </a:p>
          <a:p>
            <a:pPr marL="0" indent="0">
              <a:buNone/>
            </a:pPr>
            <a:r>
              <a:rPr lang="es-MX" sz="2400" dirty="0" smtClean="0"/>
              <a:t>No </a:t>
            </a:r>
            <a:r>
              <a:rPr lang="es-MX" sz="2400" dirty="0"/>
              <a:t>se presenta en su cara lingual ni prominencias marginales, prominencia transversal, ni fosas </a:t>
            </a:r>
            <a:r>
              <a:rPr lang="es-MX" sz="2400" dirty="0" smtClean="0"/>
              <a:t>triangulares</a:t>
            </a:r>
            <a:r>
              <a:rPr lang="es-MX" sz="2400" dirty="0"/>
              <a:t>. </a:t>
            </a:r>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6306" y="3027180"/>
            <a:ext cx="4168736" cy="3899205"/>
          </a:xfrm>
          <a:prstGeom prst="rect">
            <a:avLst/>
          </a:prstGeom>
        </p:spPr>
      </p:pic>
      <p:cxnSp>
        <p:nvCxnSpPr>
          <p:cNvPr id="6" name="Conector recto 5"/>
          <p:cNvCxnSpPr/>
          <p:nvPr/>
        </p:nvCxnSpPr>
        <p:spPr>
          <a:xfrm flipH="1">
            <a:off x="7585656" y="3155324"/>
            <a:ext cx="25758" cy="269168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a:off x="8551572" y="3027180"/>
            <a:ext cx="25758" cy="306729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573288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525</TotalTime>
  <Words>2966</Words>
  <Application>Microsoft Office PowerPoint</Application>
  <PresentationFormat>Personalizado</PresentationFormat>
  <Paragraphs>376</Paragraphs>
  <Slides>50</Slides>
  <Notes>50</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Tema de Office</vt:lpstr>
      <vt:lpstr>Presentación de PowerPoint</vt:lpstr>
      <vt:lpstr>UNIVERSIDAD AUTÓNOMA DEL ESTADO DE MÉXICO FACULTAD DE ODONTOLOGÍA ÁREA DE REHABILITACIÓN ODONTOLÓGICA PLAN DE ESTUDIOS: CIRUJANO DENTISTA   UNIDAD DE APRENDIZAJE: ANATOMÍA BUCODENTAL  MATERIAL SOLO VISIÓN  PROYECTABLES</vt:lpstr>
      <vt:lpstr>INCISIVO CENTRAL INFERIOR PERMANENTE</vt:lpstr>
      <vt:lpstr>INCISIVO CENTRAL INFERIOR  PERMANENTE</vt:lpstr>
      <vt:lpstr>INCISIVO CENTRAL INFERIOR PERMANENTE </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lpstr>INCISIVO CENTRAL INFERIOR PERMANENTE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MIGUEL ANGEL PADILLA MILLAN</dc:creator>
  <cp:lastModifiedBy>MIGUEL ANGEL</cp:lastModifiedBy>
  <cp:revision>102</cp:revision>
  <dcterms:created xsi:type="dcterms:W3CDTF">2015-09-23T23:47:19Z</dcterms:created>
  <dcterms:modified xsi:type="dcterms:W3CDTF">2015-10-02T02:37:52Z</dcterms:modified>
</cp:coreProperties>
</file>