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519" r:id="rId1"/>
  </p:sldMasterIdLst>
  <p:notesMasterIdLst>
    <p:notesMasterId r:id="rId34"/>
  </p:notesMasterIdLst>
  <p:sldIdLst>
    <p:sldId id="322" r:id="rId2"/>
    <p:sldId id="307" r:id="rId3"/>
    <p:sldId id="328" r:id="rId4"/>
    <p:sldId id="329" r:id="rId5"/>
    <p:sldId id="311" r:id="rId6"/>
    <p:sldId id="312" r:id="rId7"/>
    <p:sldId id="272" r:id="rId8"/>
    <p:sldId id="273" r:id="rId9"/>
    <p:sldId id="274" r:id="rId10"/>
    <p:sldId id="275" r:id="rId11"/>
    <p:sldId id="276" r:id="rId12"/>
    <p:sldId id="305" r:id="rId13"/>
    <p:sldId id="277" r:id="rId14"/>
    <p:sldId id="278" r:id="rId15"/>
    <p:sldId id="306" r:id="rId16"/>
    <p:sldId id="308" r:id="rId17"/>
    <p:sldId id="309" r:id="rId18"/>
    <p:sldId id="317" r:id="rId19"/>
    <p:sldId id="319" r:id="rId20"/>
    <p:sldId id="321" r:id="rId21"/>
    <p:sldId id="320" r:id="rId22"/>
    <p:sldId id="323" r:id="rId23"/>
    <p:sldId id="334" r:id="rId24"/>
    <p:sldId id="324" r:id="rId25"/>
    <p:sldId id="325" r:id="rId26"/>
    <p:sldId id="330" r:id="rId27"/>
    <p:sldId id="331" r:id="rId28"/>
    <p:sldId id="326" r:id="rId29"/>
    <p:sldId id="333" r:id="rId30"/>
    <p:sldId id="332" r:id="rId31"/>
    <p:sldId id="327" r:id="rId32"/>
    <p:sldId id="279" r:id="rId3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D7D7D7"/>
    <a:srgbClr val="D9D9D9"/>
    <a:srgbClr val="D6D6D6"/>
    <a:srgbClr val="E9E9E9"/>
    <a:srgbClr val="E7E7E7"/>
    <a:srgbClr val="C3C3C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47" autoAdjust="0"/>
    <p:restoredTop sz="94695" autoAdjust="0"/>
  </p:normalViewPr>
  <p:slideViewPr>
    <p:cSldViewPr snapToGrid="0" snapToObjects="1">
      <p:cViewPr varScale="1">
        <p:scale>
          <a:sx n="105" d="100"/>
          <a:sy n="105" d="100"/>
        </p:scale>
        <p:origin x="-188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4" d="100"/>
          <a:sy n="84" d="100"/>
        </p:scale>
        <p:origin x="-364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27D735-EC62-FE4D-8CB2-3244DD378F2C}" type="datetimeFigureOut">
              <a:rPr lang="es-ES" smtClean="0"/>
              <a:t>27/09/15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6C2808-F185-1643-AC10-87E030D5DDBF}" type="slidenum">
              <a:rPr lang="es-ES" smtClean="0"/>
              <a:t>‹Nr.›</a:t>
            </a:fld>
            <a:endParaRPr lang="es-ES"/>
          </a:p>
        </p:txBody>
      </p:sp>
    </p:spTree>
    <p:extLst>
      <p:ext uri="{BB962C8B-B14F-4D97-AF65-F5344CB8AC3E}">
        <p14:creationId xmlns:p14="http://schemas.microsoft.com/office/powerpoint/2010/main" val="2989012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F6C2808-F185-1643-AC10-87E030D5DDBF}" type="slidenum">
              <a:rPr lang="es-ES" smtClean="0"/>
              <a:t>2</a:t>
            </a:fld>
            <a:endParaRPr lang="es-ES"/>
          </a:p>
        </p:txBody>
      </p:sp>
    </p:spTree>
    <p:extLst>
      <p:ext uri="{BB962C8B-B14F-4D97-AF65-F5344CB8AC3E}">
        <p14:creationId xmlns:p14="http://schemas.microsoft.com/office/powerpoint/2010/main" val="2713518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s-ES_tradnl" smtClean="0"/>
              <a:t>Clic para editar título</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27/09/15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normAutofit/>
          </a:bodyPr>
          <a:lstStyle/>
          <a:p>
            <a:fld id="{DF28FB93-0A08-4E7D-8E63-9EFA29F1E093}"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402877F3-9FD8-8144-AAF3-AC2E98CE7491}" type="datetimeFigureOut">
              <a:rPr lang="es-ES" smtClean="0"/>
              <a:t>27/09/15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402877F3-9FD8-8144-AAF3-AC2E98CE7491}" type="datetimeFigureOut">
              <a:rPr lang="es-ES" smtClean="0"/>
              <a:t>27/09/15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a:xfrm>
            <a:off x="685800" y="1600201"/>
            <a:ext cx="7772400" cy="3733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02877F3-9FD8-8144-AAF3-AC2E98CE7491}" type="datetimeFigureOut">
              <a:rPr lang="es-ES" smtClean="0"/>
              <a:t>27/09/15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s-ES_tradnl" smtClean="0"/>
              <a:t>Clic para editar título</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27/09/15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‹Nr.›</a:t>
            </a:fld>
            <a:endParaRPr kumimoji="0" lang="en-US" dirty="0">
              <a:solidFill>
                <a:schemeClr val="accent3">
                  <a:shade val="75000"/>
                </a:scheme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02877F3-9FD8-8144-AAF3-AC2E98CE7491}" type="datetimeFigureOut">
              <a:rPr lang="es-ES" smtClean="0"/>
              <a:t>27/09/15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1B3845-C6AF-9443-BA7E-F8FEB90DEE86}" type="slidenum">
              <a:rPr lang="es-ES" smtClean="0"/>
              <a:t>‹Nr.›</a:t>
            </a:fld>
            <a:endParaRPr lang="es-ES"/>
          </a:p>
        </p:txBody>
      </p:sp>
      <p:sp>
        <p:nvSpPr>
          <p:cNvPr id="13" name="Content Placeholder 12"/>
          <p:cNvSpPr>
            <a:spLocks noGrp="1"/>
          </p:cNvSpPr>
          <p:nvPr>
            <p:ph sz="quarter" idx="13"/>
          </p:nvPr>
        </p:nvSpPr>
        <p:spPr>
          <a:xfrm>
            <a:off x="685800" y="1536192"/>
            <a:ext cx="3657600" cy="3877056"/>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402877F3-9FD8-8144-AAF3-AC2E98CE7491}" type="datetimeFigureOut">
              <a:rPr lang="es-ES" smtClean="0"/>
              <a:t>27/09/15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01B3845-C6AF-9443-BA7E-F8FEB90DEE86}" type="slidenum">
              <a:rPr lang="es-ES" smtClean="0"/>
              <a:t>‹Nr.›</a:t>
            </a:fld>
            <a:endParaRPr lang="es-ES"/>
          </a:p>
        </p:txBody>
      </p:sp>
      <p:sp>
        <p:nvSpPr>
          <p:cNvPr id="15" name="Content Placeholder 14"/>
          <p:cNvSpPr>
            <a:spLocks noGrp="1"/>
          </p:cNvSpPr>
          <p:nvPr>
            <p:ph sz="quarter" idx="13"/>
          </p:nvPr>
        </p:nvSpPr>
        <p:spPr>
          <a:xfrm>
            <a:off x="685800" y="2209800"/>
            <a:ext cx="3657600" cy="3200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402877F3-9FD8-8144-AAF3-AC2E98CE7491}" type="datetimeFigureOut">
              <a:rPr lang="es-ES" smtClean="0"/>
              <a:t>27/09/15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02877F3-9FD8-8144-AAF3-AC2E98CE7491}" type="datetimeFigureOut">
              <a:rPr lang="es-ES" smtClean="0"/>
              <a:t>27/09/15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01B3845-C6AF-9443-BA7E-F8FEB90DEE86}" type="slidenum">
              <a:rPr lang="es-ES" smtClean="0"/>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_tradnl" smtClean="0"/>
              <a:t>Clic para editar título</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02877F3-9FD8-8144-AAF3-AC2E98CE7491}" type="datetimeFigureOut">
              <a:rPr lang="es-ES" smtClean="0"/>
              <a:t>27/09/15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F28FB93-0A08-4E7D-8E63-9EFA29F1E093}" type="slidenum">
              <a:rPr lang="en-US" smtClean="0"/>
              <a:pPr/>
              <a:t>‹Nr.›</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02877F3-9FD8-8144-AAF3-AC2E98CE7491}" type="datetimeFigureOut">
              <a:rPr lang="es-ES" smtClean="0"/>
              <a:t>27/09/15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1B3845-C6AF-9443-BA7E-F8FEB90DEE86}" type="slidenum">
              <a:rPr lang="es-ES" smtClean="0"/>
              <a:t>‹Nr.›</a:t>
            </a:fld>
            <a:endParaRPr lang="es-E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_tradnl" smtClean="0"/>
              <a:t>Clic para editar título</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402877F3-9FD8-8144-AAF3-AC2E98CE7491}" type="datetimeFigureOut">
              <a:rPr lang="es-ES" smtClean="0"/>
              <a:t>27/09/15</a:t>
            </a:fld>
            <a:endParaRPr lang="es-E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s-E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F01B3845-C6AF-9443-BA7E-F8FEB90DEE86}" type="slidenum">
              <a:rPr lang="es-ES" smtClean="0"/>
              <a:t>‹Nr.›</a:t>
            </a:fld>
            <a:endParaRPr lang="es-ES"/>
          </a:p>
        </p:txBody>
      </p:sp>
    </p:spTree>
  </p:cSld>
  <p:clrMap bg1="dk1" tx1="lt1" bg2="dk2" tx2="lt2" accent1="accent1" accent2="accent2" accent3="accent3" accent4="accent4" accent5="accent5" accent6="accent6" hlink="hlink" folHlink="folHlink"/>
  <p:sldLayoutIdLst>
    <p:sldLayoutId id="2147485520" r:id="rId1"/>
    <p:sldLayoutId id="2147485521" r:id="rId2"/>
    <p:sldLayoutId id="2147485522" r:id="rId3"/>
    <p:sldLayoutId id="2147485523" r:id="rId4"/>
    <p:sldLayoutId id="2147485524" r:id="rId5"/>
    <p:sldLayoutId id="2147485525" r:id="rId6"/>
    <p:sldLayoutId id="2147485526" r:id="rId7"/>
    <p:sldLayoutId id="2147485527" r:id="rId8"/>
    <p:sldLayoutId id="2147485528" r:id="rId9"/>
    <p:sldLayoutId id="2147485529" r:id="rId10"/>
    <p:sldLayoutId id="2147485530"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DISCO:Users:Administrador:Desktop:carta%20terminacio%CC%81n%20cesar.doc!OLE_LINK1" TargetMode="External"/><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p:cNvSpPr>
            <a:spLocks noGrp="1"/>
          </p:cNvSpPr>
          <p:nvPr>
            <p:ph type="subTitle" idx="1"/>
          </p:nvPr>
        </p:nvSpPr>
        <p:spPr>
          <a:xfrm>
            <a:off x="694552" y="2689655"/>
            <a:ext cx="7165009" cy="3769202"/>
          </a:xfrm>
        </p:spPr>
        <p:txBody>
          <a:bodyPr>
            <a:normAutofit fontScale="25000" lnSpcReduction="20000"/>
          </a:bodyPr>
          <a:lstStyle/>
          <a:p>
            <a:pPr marL="285750" indent="-285750" algn="l">
              <a:buFont typeface="Arial"/>
              <a:buChar char="•"/>
            </a:pPr>
            <a:r>
              <a:rPr lang="es-MX" sz="1300" dirty="0"/>
              <a:t> </a:t>
            </a:r>
            <a:r>
              <a:rPr lang="es-MX" sz="7200" dirty="0" smtClean="0"/>
              <a:t>ORGANISMO </a:t>
            </a:r>
            <a:r>
              <a:rPr lang="es-MX" sz="7200" dirty="0"/>
              <a:t>ACADÉMICO:  FACULTAD DE ARQUITECTURA Y </a:t>
            </a:r>
            <a:r>
              <a:rPr lang="es-MX" sz="7200" dirty="0" smtClean="0"/>
              <a:t>DISEÑO.</a:t>
            </a:r>
            <a:endParaRPr lang="es-ES_tradnl" sz="7200" dirty="0"/>
          </a:p>
          <a:p>
            <a:pPr marL="285750" indent="-285750" algn="l">
              <a:buFont typeface="Arial"/>
              <a:buChar char="•"/>
            </a:pPr>
            <a:r>
              <a:rPr lang="es-ES" sz="7200" dirty="0"/>
              <a:t> </a:t>
            </a:r>
            <a:r>
              <a:rPr lang="es-MX" sz="7200" dirty="0" smtClean="0"/>
              <a:t>Programa </a:t>
            </a:r>
            <a:r>
              <a:rPr lang="es-MX" sz="7200" dirty="0"/>
              <a:t>Educativo: LICENCIATURA EN DISEÑO </a:t>
            </a:r>
            <a:r>
              <a:rPr lang="es-MX" sz="7200" dirty="0" smtClean="0"/>
              <a:t>INDUSTRIAL.</a:t>
            </a:r>
            <a:endParaRPr lang="es-ES_tradnl" sz="7200" dirty="0"/>
          </a:p>
          <a:p>
            <a:pPr marL="285750" indent="-285750" algn="l">
              <a:buFont typeface="Arial"/>
              <a:buChar char="•"/>
            </a:pPr>
            <a:r>
              <a:rPr lang="es-MX" sz="7200" dirty="0" smtClean="0"/>
              <a:t>Área </a:t>
            </a:r>
            <a:r>
              <a:rPr lang="es-MX" sz="7200" dirty="0"/>
              <a:t>de docencia:  ÁREA DE </a:t>
            </a:r>
            <a:r>
              <a:rPr lang="es-MX" sz="7200" dirty="0" smtClean="0"/>
              <a:t>DISEÑO.</a:t>
            </a:r>
          </a:p>
          <a:p>
            <a:endParaRPr lang="es-MX" sz="7200" dirty="0" smtClean="0"/>
          </a:p>
          <a:p>
            <a:pPr algn="ctr"/>
            <a:r>
              <a:rPr lang="es-ES" sz="7200" dirty="0" smtClean="0"/>
              <a:t>T</a:t>
            </a:r>
            <a:r>
              <a:rPr lang="es-MX" sz="7200" dirty="0" smtClean="0"/>
              <a:t>itulo: “ENFOQUES PARA EL </a:t>
            </a:r>
            <a:r>
              <a:rPr lang="es-MX" sz="7200" dirty="0" smtClean="0"/>
              <a:t>DISEÑO”</a:t>
            </a:r>
          </a:p>
          <a:p>
            <a:pPr algn="ctr"/>
            <a:r>
              <a:rPr lang="es-ES" sz="7200" dirty="0" smtClean="0">
                <a:solidFill>
                  <a:srgbClr val="000000"/>
                </a:solidFill>
              </a:rPr>
              <a:t>S</a:t>
            </a:r>
            <a:r>
              <a:rPr lang="es-MX" sz="7200" dirty="0" smtClean="0">
                <a:solidFill>
                  <a:srgbClr val="000000"/>
                </a:solidFill>
              </a:rPr>
              <a:t>olo visión proyectables</a:t>
            </a:r>
          </a:p>
          <a:p>
            <a:pPr algn="ctr"/>
            <a:r>
              <a:rPr lang="es-ES" sz="7200" dirty="0" smtClean="0">
                <a:solidFill>
                  <a:schemeClr val="bg1"/>
                </a:solidFill>
              </a:rPr>
              <a:t>A</a:t>
            </a:r>
            <a:r>
              <a:rPr lang="es-MX" sz="7200" dirty="0" smtClean="0">
                <a:solidFill>
                  <a:schemeClr val="bg1"/>
                </a:solidFill>
              </a:rPr>
              <a:t>utor: MARIO GERSON URBINA PÉREZ</a:t>
            </a:r>
          </a:p>
          <a:p>
            <a:pPr algn="ctr"/>
            <a:r>
              <a:rPr lang="es-MX" sz="7200" dirty="0" smtClean="0">
                <a:solidFill>
                  <a:schemeClr val="bg1"/>
                </a:solidFill>
              </a:rPr>
              <a:t>Septiembre 2015</a:t>
            </a:r>
            <a:endParaRPr lang="es-MX" sz="7200" dirty="0" smtClean="0">
              <a:solidFill>
                <a:schemeClr val="bg1"/>
              </a:solidFill>
            </a:endParaRPr>
          </a:p>
          <a:p>
            <a:endParaRPr lang="es-MX" dirty="0" smtClean="0">
              <a:solidFill>
                <a:schemeClr val="bg1"/>
              </a:solidFill>
            </a:endParaRPr>
          </a:p>
          <a:p>
            <a:endParaRPr lang="es-MX" dirty="0" smtClean="0"/>
          </a:p>
          <a:p>
            <a:r>
              <a:rPr lang="es-MX" dirty="0" smtClean="0"/>
              <a:t>SEPTIEMBRE 2013</a:t>
            </a:r>
            <a:endParaRPr lang="es-MX"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es-MX" dirty="0"/>
          </a:p>
          <a:p>
            <a:endParaRPr lang="es-ES_tradnl" dirty="0"/>
          </a:p>
          <a:p>
            <a:endParaRPr lang="es-ES" dirty="0"/>
          </a:p>
        </p:txBody>
      </p:sp>
      <p:sp>
        <p:nvSpPr>
          <p:cNvPr id="3" name="Título 2"/>
          <p:cNvSpPr>
            <a:spLocks noGrp="1"/>
          </p:cNvSpPr>
          <p:nvPr>
            <p:ph type="ctrTitle"/>
          </p:nvPr>
        </p:nvSpPr>
        <p:spPr>
          <a:xfrm>
            <a:off x="607391" y="1522086"/>
            <a:ext cx="7772400" cy="985078"/>
          </a:xfrm>
        </p:spPr>
        <p:txBody>
          <a:bodyPr>
            <a:noAutofit/>
          </a:bodyPr>
          <a:lstStyle/>
          <a:p>
            <a:pPr algn="ctr"/>
            <a:r>
              <a:rPr lang="es-ES" sz="2400" b="1" dirty="0"/>
              <a:t>Programa de Estudios por </a:t>
            </a:r>
            <a:r>
              <a:rPr lang="es-ES" sz="2400" b="1" dirty="0" smtClean="0"/>
              <a:t>Competencias</a:t>
            </a:r>
            <a:r>
              <a:rPr lang="es-ES_tradnl" sz="2400" dirty="0"/>
              <a:t> </a:t>
            </a:r>
            <a:r>
              <a:rPr lang="es-ES_tradnl" sz="2400" dirty="0" smtClean="0"/>
              <a:t>DE </a:t>
            </a:r>
            <a:r>
              <a:rPr lang="es-ES" sz="2400" b="1" dirty="0" smtClean="0"/>
              <a:t>BASES PARA EL DISEÑO</a:t>
            </a:r>
            <a:endParaRPr lang="es-ES" sz="2400" dirty="0"/>
          </a:p>
        </p:txBody>
      </p:sp>
      <p:graphicFrame>
        <p:nvGraphicFramePr>
          <p:cNvPr id="4" name="Objeto 3"/>
          <p:cNvGraphicFramePr>
            <a:graphicFrameLocks noChangeAspect="1"/>
          </p:cNvGraphicFramePr>
          <p:nvPr>
            <p:extLst>
              <p:ext uri="{D42A27DB-BD31-4B8C-83A1-F6EECF244321}">
                <p14:modId xmlns:p14="http://schemas.microsoft.com/office/powerpoint/2010/main" val="3039494924"/>
              </p:ext>
            </p:extLst>
          </p:nvPr>
        </p:nvGraphicFramePr>
        <p:xfrm>
          <a:off x="958759" y="195807"/>
          <a:ext cx="6900802" cy="840646"/>
        </p:xfrm>
        <a:graphic>
          <a:graphicData uri="http://schemas.openxmlformats.org/presentationml/2006/ole">
            <mc:AlternateContent xmlns:mc="http://schemas.openxmlformats.org/markup-compatibility/2006">
              <mc:Choice xmlns:v="urn:schemas-microsoft-com:vml" Requires="v">
                <p:oleObj spid="_x0000_s1051" name="Documento" r:id="rId3" imgW="6794500" imgH="914400" progId="Word.Document.12">
                  <p:link updateAutomatic="1"/>
                </p:oleObj>
              </mc:Choice>
              <mc:Fallback>
                <p:oleObj name="Documento" r:id="rId3" imgW="6794500" imgH="914400" progId="Word.Document.12">
                  <p:link updateAutomatic="1"/>
                  <p:pic>
                    <p:nvPicPr>
                      <p:cNvPr id="0" name=""/>
                      <p:cNvPicPr/>
                      <p:nvPr/>
                    </p:nvPicPr>
                    <p:blipFill>
                      <a:blip r:embed="rId4"/>
                      <a:stretch>
                        <a:fillRect/>
                      </a:stretch>
                    </p:blipFill>
                    <p:spPr>
                      <a:xfrm>
                        <a:off x="958759" y="195807"/>
                        <a:ext cx="6900802" cy="840646"/>
                      </a:xfrm>
                      <a:prstGeom prst="rect">
                        <a:avLst/>
                      </a:prstGeom>
                    </p:spPr>
                  </p:pic>
                </p:oleObj>
              </mc:Fallback>
            </mc:AlternateContent>
          </a:graphicData>
        </a:graphic>
      </p:graphicFrame>
    </p:spTree>
    <p:extLst>
      <p:ext uri="{BB962C8B-B14F-4D97-AF65-F5344CB8AC3E}">
        <p14:creationId xmlns:p14="http://schemas.microsoft.com/office/powerpoint/2010/main" val="142640892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562455"/>
            <a:ext cx="7772400" cy="3733800"/>
          </a:xfrm>
        </p:spPr>
        <p:txBody>
          <a:bodyPr>
            <a:normAutofit/>
          </a:bodyPr>
          <a:lstStyle/>
          <a:p>
            <a:pPr marL="0" indent="0" algn="just">
              <a:buNone/>
            </a:pPr>
            <a:r>
              <a:rPr lang="es-ES_tradnl" dirty="0"/>
              <a:t>El conocimiento científico implica dos dimensiones, una </a:t>
            </a:r>
            <a:r>
              <a:rPr lang="es-ES_tradnl" b="1" dirty="0"/>
              <a:t>subjetiva, </a:t>
            </a:r>
            <a:r>
              <a:rPr lang="es-ES_tradnl" dirty="0"/>
              <a:t>que lo entiende como un saber humano sistemático que permite entender la realidad, aptitud desarrollada que domina el saber y la relación de sus contenidos; y </a:t>
            </a:r>
            <a:r>
              <a:rPr lang="es-ES_tradnl" b="1" dirty="0"/>
              <a:t>objetiva, </a:t>
            </a:r>
            <a:r>
              <a:rPr lang="es-ES_tradnl" dirty="0"/>
              <a:t>entendida como un conjunto de proposiciones objetivas lógicamente entrelazadas que corresponden al carácter sistemático de la ciencia subjetivamente </a:t>
            </a:r>
            <a:r>
              <a:rPr lang="es-ES_tradnl" dirty="0" smtClean="0"/>
              <a:t>entendida</a:t>
            </a:r>
            <a:r>
              <a:rPr lang="es-ES_tradnl" dirty="0" smtClean="0"/>
              <a:t>.</a:t>
            </a:r>
            <a:endParaRPr lang="es-ES_tradnl" dirty="0"/>
          </a:p>
          <a:p>
            <a:pPr marL="0" indent="0" algn="just">
              <a:buNone/>
            </a:pPr>
            <a:r>
              <a:rPr lang="es-ES_tradnl" dirty="0"/>
              <a:t>El proceso empírico-espontáneo de conocimiento es susceptible de ser realizado por todo ser humano en tanto que es la posibilidad de conocer aquellos objetos con los cuales se tiene contacto en la práctica donde los instrumentos de trabajo son los medios de conocimiento del mundo.   </a:t>
            </a:r>
          </a:p>
          <a:p>
            <a:pPr marL="0" indent="0" algn="just">
              <a:buNone/>
            </a:pPr>
            <a:endParaRPr lang="es-ES_tradnl" dirty="0"/>
          </a:p>
        </p:txBody>
      </p:sp>
      <p:pic>
        <p:nvPicPr>
          <p:cNvPr id="4" name="Imagen 3" descr="metodologia del diseño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5334" y="3701090"/>
            <a:ext cx="4209213" cy="3156910"/>
          </a:xfrm>
          <a:prstGeom prst="rect">
            <a:avLst/>
          </a:prstGeom>
          <a:effectLst>
            <a:glow rad="63500">
              <a:schemeClr val="accent1">
                <a:satMod val="175000"/>
                <a:alpha val="40000"/>
              </a:schemeClr>
            </a:glow>
          </a:effectLst>
        </p:spPr>
      </p:pic>
    </p:spTree>
    <p:extLst>
      <p:ext uri="{BB962C8B-B14F-4D97-AF65-F5344CB8AC3E}">
        <p14:creationId xmlns:p14="http://schemas.microsoft.com/office/powerpoint/2010/main" val="4213719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_tradnl" b="1" dirty="0" smtClean="0"/>
              <a:t>METODOLOGÍA</a:t>
            </a:r>
            <a:endParaRPr lang="es-ES" dirty="0"/>
          </a:p>
        </p:txBody>
      </p:sp>
      <p:sp>
        <p:nvSpPr>
          <p:cNvPr id="3" name="Marcador de contenido 2"/>
          <p:cNvSpPr>
            <a:spLocks noGrp="1"/>
          </p:cNvSpPr>
          <p:nvPr>
            <p:ph idx="1"/>
          </p:nvPr>
        </p:nvSpPr>
        <p:spPr>
          <a:xfrm>
            <a:off x="480181" y="1600201"/>
            <a:ext cx="7772400" cy="3733800"/>
          </a:xfrm>
        </p:spPr>
        <p:txBody>
          <a:bodyPr>
            <a:normAutofit/>
          </a:bodyPr>
          <a:lstStyle/>
          <a:p>
            <a:pPr marL="0" indent="0" algn="just">
              <a:buNone/>
            </a:pPr>
            <a:r>
              <a:rPr lang="es-ES_tradnl" b="1" dirty="0" smtClean="0"/>
              <a:t>Por otro lado es importante hablar sobre la</a:t>
            </a:r>
            <a:r>
              <a:rPr lang="es-ES_tradnl" b="1" dirty="0" smtClean="0"/>
              <a:t> metodología, que </a:t>
            </a:r>
            <a:r>
              <a:rPr lang="es-ES_tradnl" dirty="0"/>
              <a:t>constituye un capítulo de la epistemología relativo a las distintas maneras de investigar. </a:t>
            </a:r>
            <a:endParaRPr lang="es-ES_tradnl" dirty="0" smtClean="0"/>
          </a:p>
          <a:p>
            <a:pPr marL="0" indent="0" algn="just">
              <a:buNone/>
            </a:pPr>
            <a:r>
              <a:rPr lang="es-ES_tradnl" b="1" dirty="0" smtClean="0"/>
              <a:t>Método</a:t>
            </a:r>
            <a:r>
              <a:rPr lang="es-ES_tradnl" dirty="0" smtClean="0"/>
              <a:t> </a:t>
            </a:r>
            <a:r>
              <a:rPr lang="es-ES_tradnl" dirty="0"/>
              <a:t>deriva de los vocablos griegos META, “a lo largo de o a través de”, y ÓDÓS, “camino”; por lo que literalmente significa “ir a lo largo del buen camino, del camino del conocimiento”. </a:t>
            </a:r>
            <a:endParaRPr lang="es-ES_tradnl" dirty="0" smtClean="0"/>
          </a:p>
        </p:txBody>
      </p:sp>
      <p:pic>
        <p:nvPicPr>
          <p:cNvPr id="5" name="Imagen 4" descr="metodologia del diseño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8396" y="3583385"/>
            <a:ext cx="4361737" cy="2929050"/>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3159990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507837"/>
            <a:ext cx="7772400" cy="3733800"/>
          </a:xfrm>
        </p:spPr>
        <p:txBody>
          <a:bodyPr/>
          <a:lstStyle/>
          <a:p>
            <a:pPr marL="0" indent="0" algn="just">
              <a:buNone/>
            </a:pPr>
            <a:r>
              <a:rPr lang="es-ES_tradnl" dirty="0" smtClean="0"/>
              <a:t>La metodología es en consecuencia la teoría del método, ciencia del </a:t>
            </a:r>
            <a:r>
              <a:rPr lang="es-ES_tradnl" dirty="0" smtClean="0"/>
              <a:t>correcto </a:t>
            </a:r>
            <a:r>
              <a:rPr lang="es-ES_tradnl" dirty="0" smtClean="0"/>
              <a:t>pensar que orienta y ordena el conocimiento con sus propios recursos a la que no sirven el  microscopio ni los reactivos químicos, donde “el único medio de que disponemos, en este terreno, es la capacidad de abstracción”.</a:t>
            </a:r>
            <a:r>
              <a:rPr lang="es-ES_tradnl" dirty="0" smtClean="0">
                <a:effectLst/>
              </a:rPr>
              <a:t> </a:t>
            </a:r>
            <a:endParaRPr lang="es-ES" dirty="0" smtClean="0"/>
          </a:p>
          <a:p>
            <a:pPr marL="68580" indent="0" algn="just">
              <a:buNone/>
            </a:pPr>
            <a:endParaRPr lang="es-ES" dirty="0"/>
          </a:p>
        </p:txBody>
      </p:sp>
      <p:pic>
        <p:nvPicPr>
          <p:cNvPr id="4" name="Imagen 3" descr="metodologia del diseño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0475" y="2431887"/>
            <a:ext cx="4064000" cy="3619500"/>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579074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548801"/>
            <a:ext cx="7772400" cy="3733800"/>
          </a:xfrm>
        </p:spPr>
        <p:txBody>
          <a:bodyPr>
            <a:normAutofit/>
          </a:bodyPr>
          <a:lstStyle/>
          <a:p>
            <a:pPr marL="0" indent="0" algn="just">
              <a:buNone/>
            </a:pPr>
            <a:r>
              <a:rPr lang="es-ES_tradnl" b="1" dirty="0"/>
              <a:t>El método </a:t>
            </a:r>
            <a:r>
              <a:rPr lang="es-ES_tradnl" dirty="0"/>
              <a:t>es,</a:t>
            </a:r>
            <a:r>
              <a:rPr lang="es-ES_tradnl" b="1" dirty="0"/>
              <a:t> </a:t>
            </a:r>
            <a:r>
              <a:rPr lang="es-ES_tradnl" dirty="0"/>
              <a:t>según se ha visto, literal y etimológicamente, el camino que conduce al conocimiento, expresa el producto más acabado que la lógica elabora y su culminación sistemática. En el método, los conceptos propios de la teoría “se llegan a convertir en otros tantos instrumentos metódicos y aún disciplinas enteras llegan a servir (como métodos)… tal como ocurre con frecuencia en el caso de las matemáticas</a:t>
            </a:r>
            <a:r>
              <a:rPr lang="es-ES_tradnl" dirty="0" smtClean="0"/>
              <a:t>”.</a:t>
            </a:r>
            <a:r>
              <a:rPr lang="es-ES_tradnl" dirty="0" smtClean="0">
                <a:effectLst/>
              </a:rPr>
              <a:t> </a:t>
            </a:r>
            <a:endParaRPr lang="es-ES" dirty="0"/>
          </a:p>
        </p:txBody>
      </p:sp>
      <p:pic>
        <p:nvPicPr>
          <p:cNvPr id="4" name="Imagen 3" descr="Metodología-del-diseñ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4768" y="2906238"/>
            <a:ext cx="3705225" cy="2752725"/>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3987943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just"/>
            <a:r>
              <a:rPr lang="es-ES_tradnl" sz="2800" dirty="0" err="1" smtClean="0"/>
              <a:t>Grawitz</a:t>
            </a:r>
            <a:r>
              <a:rPr lang="es-ES_tradnl" sz="2800" dirty="0" smtClean="0"/>
              <a:t> (2007) </a:t>
            </a:r>
            <a:r>
              <a:rPr lang="es-ES_tradnl" sz="2800" dirty="0"/>
              <a:t>por su parte propone cuatro sentidos fundamentales del término </a:t>
            </a:r>
            <a:r>
              <a:rPr lang="es-ES_tradnl" sz="2800" b="1" dirty="0"/>
              <a:t>“método”</a:t>
            </a:r>
            <a:r>
              <a:rPr lang="es-ES_tradnl" sz="2800" b="1" dirty="0" smtClean="0"/>
              <a:t>:</a:t>
            </a:r>
            <a:endParaRPr lang="es-ES" sz="2800" dirty="0"/>
          </a:p>
        </p:txBody>
      </p:sp>
      <p:sp>
        <p:nvSpPr>
          <p:cNvPr id="3" name="Marcador de contenido 2"/>
          <p:cNvSpPr>
            <a:spLocks noGrp="1"/>
          </p:cNvSpPr>
          <p:nvPr>
            <p:ph idx="1"/>
          </p:nvPr>
        </p:nvSpPr>
        <p:spPr/>
        <p:txBody>
          <a:bodyPr>
            <a:normAutofit/>
          </a:bodyPr>
          <a:lstStyle/>
          <a:p>
            <a:pPr marL="0" indent="0" algn="just">
              <a:buNone/>
            </a:pPr>
            <a:r>
              <a:rPr lang="es-ES_tradnl" b="1" dirty="0"/>
              <a:t> </a:t>
            </a:r>
            <a:endParaRPr lang="es-ES_tradnl" dirty="0"/>
          </a:p>
          <a:p>
            <a:pPr lvl="0" algn="just"/>
            <a:r>
              <a:rPr lang="es-ES_tradnl" b="1" dirty="0"/>
              <a:t>Método en sentido filosófico, </a:t>
            </a:r>
            <a:r>
              <a:rPr lang="es-ES_tradnl" dirty="0"/>
              <a:t>es el nivel más alto de abstracción y designa los procedimientos lógicos, inherentes a toda investigación científica y por tanto independiente de todo contenido específico</a:t>
            </a:r>
            <a:r>
              <a:rPr lang="es-ES_tradnl" dirty="0" smtClean="0"/>
              <a:t>.</a:t>
            </a:r>
          </a:p>
          <a:p>
            <a:pPr marL="0" lvl="0" indent="0" algn="just">
              <a:buNone/>
            </a:pPr>
            <a:endParaRPr lang="es-ES_tradnl" dirty="0"/>
          </a:p>
          <a:p>
            <a:pPr lvl="0" algn="just"/>
            <a:r>
              <a:rPr lang="es-ES_tradnl" b="1" dirty="0"/>
              <a:t>Método como actitud concreta frente al objetivo, </a:t>
            </a:r>
            <a:r>
              <a:rPr lang="es-ES_tradnl" dirty="0"/>
              <a:t>que determina los modos particulares de organizar la investigación de una manera precisa y completa.</a:t>
            </a:r>
          </a:p>
          <a:p>
            <a:pPr marL="0" indent="0" algn="just">
              <a:buNone/>
            </a:pPr>
            <a:endParaRPr lang="es-ES" dirty="0"/>
          </a:p>
        </p:txBody>
      </p:sp>
    </p:spTree>
    <p:extLst>
      <p:ext uri="{BB962C8B-B14F-4D97-AF65-F5344CB8AC3E}">
        <p14:creationId xmlns:p14="http://schemas.microsoft.com/office/powerpoint/2010/main" val="943856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603419"/>
            <a:ext cx="7772400" cy="3733800"/>
          </a:xfrm>
        </p:spPr>
        <p:txBody>
          <a:bodyPr/>
          <a:lstStyle/>
          <a:p>
            <a:pPr lvl="0" algn="just"/>
            <a:r>
              <a:rPr lang="es-ES_tradnl" b="1" dirty="0" smtClean="0"/>
              <a:t>Método ligado a las tentativas de explicación, </a:t>
            </a:r>
            <a:r>
              <a:rPr lang="es-ES_tradnl" dirty="0" smtClean="0"/>
              <a:t>que supone una determinada posición filosófica que influye en las etapas de investigación.</a:t>
            </a:r>
          </a:p>
          <a:p>
            <a:pPr lvl="0" algn="just"/>
            <a:endParaRPr lang="es-ES_tradnl" dirty="0" smtClean="0"/>
          </a:p>
          <a:p>
            <a:pPr lvl="0" algn="just"/>
            <a:r>
              <a:rPr lang="es-ES_tradnl" b="1" dirty="0" smtClean="0"/>
              <a:t>El método ligado a un ámbito específico de conocimiento, </a:t>
            </a:r>
            <a:r>
              <a:rPr lang="es-ES_tradnl" dirty="0" smtClean="0"/>
              <a:t>que implica una manera particular de actuar.</a:t>
            </a:r>
            <a:r>
              <a:rPr lang="es-ES_tradnl" b="1" dirty="0" smtClean="0"/>
              <a:t> </a:t>
            </a:r>
            <a:r>
              <a:rPr lang="es-ES_tradnl" dirty="0" smtClean="0"/>
              <a:t> </a:t>
            </a:r>
          </a:p>
          <a:p>
            <a:pPr algn="just"/>
            <a:endParaRPr lang="es-ES" dirty="0"/>
          </a:p>
        </p:txBody>
      </p:sp>
      <p:pic>
        <p:nvPicPr>
          <p:cNvPr id="4" name="Imagen 3" descr="metodologia del diseño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891" y="3001656"/>
            <a:ext cx="4383386" cy="2671126"/>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580137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717249"/>
            <a:ext cx="7772400" cy="3733800"/>
          </a:xfrm>
        </p:spPr>
        <p:txBody>
          <a:bodyPr/>
          <a:lstStyle/>
          <a:p>
            <a:r>
              <a:rPr lang="es-ES" dirty="0" smtClean="0"/>
              <a:t>Procesos  del pensamiento de diseño</a:t>
            </a:r>
          </a:p>
          <a:p>
            <a:pPr marL="68580" indent="0">
              <a:buNone/>
            </a:pPr>
            <a:r>
              <a:rPr lang="es-ES" dirty="0" smtClean="0"/>
              <a:t>Para clasificar los procesos del pensamiento de diseño se utilizará la descripción de las fases de:</a:t>
            </a:r>
          </a:p>
          <a:p>
            <a:pPr marL="68580" indent="0">
              <a:buNone/>
            </a:pPr>
            <a:r>
              <a:rPr lang="es-ES" dirty="0" smtClean="0"/>
              <a:t>Análisis de entorno (análisis, percepción, aprehensión del conocimiento).</a:t>
            </a:r>
          </a:p>
          <a:p>
            <a:pPr marL="68580" indent="0">
              <a:buNone/>
            </a:pPr>
            <a:r>
              <a:rPr lang="es-ES" dirty="0" smtClean="0"/>
              <a:t>Transformación del entorno (intuición, imaginación, visualización y creatividad).</a:t>
            </a:r>
          </a:p>
          <a:p>
            <a:pPr marL="68580" indent="0">
              <a:buNone/>
            </a:pPr>
            <a:r>
              <a:rPr lang="es-ES" dirty="0" smtClean="0"/>
              <a:t>Intervención y elaboración (pensamiento sintético, evaluación, comunicación y expresión).</a:t>
            </a:r>
            <a:endParaRPr lang="es-ES" dirty="0"/>
          </a:p>
        </p:txBody>
      </p:sp>
    </p:spTree>
    <p:extLst>
      <p:ext uri="{BB962C8B-B14F-4D97-AF65-F5344CB8AC3E}">
        <p14:creationId xmlns:p14="http://schemas.microsoft.com/office/powerpoint/2010/main" val="2830769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943429"/>
            <a:ext cx="7772400" cy="4390572"/>
          </a:xfrm>
        </p:spPr>
        <p:txBody>
          <a:bodyPr/>
          <a:lstStyle/>
          <a:p>
            <a:r>
              <a:rPr lang="es-ES" dirty="0" smtClean="0"/>
              <a:t>Los métodos de diseño surgieron a partir de los años cincuenta, cuando la teoría de sistemas permitió aplicar algunas herramientas conceptuales de diseño. Se deseaba, también distinguir el proceso de diseño de los utilizados en el arte y conferirle una visión racional, que lo diferenciara y lo caracterizara.</a:t>
            </a:r>
          </a:p>
          <a:p>
            <a:pPr marL="68580" indent="0">
              <a:buNone/>
            </a:pPr>
            <a:r>
              <a:rPr lang="es-ES" dirty="0" smtClean="0"/>
              <a:t>Si bien si el fenómeno de los métodos de diseño duró aproximadamente 10 años, se lograron avances considerables, reflejados en los programas didácticos del diseño y desde luego a las metodologías actuales de diseño y otras provenientes de diferentes disciplinas como las técnicas de organización y de administración, el uso de método PERT, los diagramas de tiempo y movimientos.</a:t>
            </a:r>
            <a:endParaRPr lang="es-ES" dirty="0"/>
          </a:p>
        </p:txBody>
      </p:sp>
    </p:spTree>
    <p:extLst>
      <p:ext uri="{BB962C8B-B14F-4D97-AF65-F5344CB8AC3E}">
        <p14:creationId xmlns:p14="http://schemas.microsoft.com/office/powerpoint/2010/main" val="2739232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ES" dirty="0" smtClean="0"/>
              <a:t>Estos supuestos métodos de diseño implicaron serios inconvenientes, como el encubrimiento de la problemática de los procesos de construcción del diseño, dejando por sentado que al reducir el problema de los métodos a las técnicas de organización del proyecto se dilucidarían sus bases epistemológicas o metodológicas.</a:t>
            </a:r>
          </a:p>
          <a:p>
            <a:r>
              <a:rPr lang="es-ES" dirty="0" smtClean="0"/>
              <a:t>Se ignoraron las car</a:t>
            </a:r>
            <a:r>
              <a:rPr lang="es-ES" dirty="0"/>
              <a:t>a</a:t>
            </a:r>
            <a:r>
              <a:rPr lang="es-ES" dirty="0" smtClean="0"/>
              <a:t>cterísticas cognitivas o psicológicas  del proceso de diseño, que fueron reemplazadas por diferentes mitos como el talento o  el virtuosismo.</a:t>
            </a:r>
            <a:endParaRPr lang="es-ES" dirty="0"/>
          </a:p>
        </p:txBody>
      </p:sp>
    </p:spTree>
    <p:extLst>
      <p:ext uri="{BB962C8B-B14F-4D97-AF65-F5344CB8AC3E}">
        <p14:creationId xmlns:p14="http://schemas.microsoft.com/office/powerpoint/2010/main" val="4185890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09341" y="985575"/>
            <a:ext cx="7759402" cy="5128411"/>
          </a:xfrm>
        </p:spPr>
        <p:txBody>
          <a:bodyPr>
            <a:normAutofit/>
          </a:bodyPr>
          <a:lstStyle/>
          <a:p>
            <a:pPr marL="98425" indent="-3175" algn="just">
              <a:buNone/>
            </a:pPr>
            <a:r>
              <a:rPr lang="es-MX" dirty="0" smtClean="0"/>
              <a:t>El conocimiento imperfecto de cómo debería procederse es la esencia de lo verdaderamente</a:t>
            </a:r>
          </a:p>
          <a:p>
            <a:pPr marL="98425" indent="-3175" algn="just">
              <a:buNone/>
            </a:pPr>
            <a:r>
              <a:rPr lang="es-MX" dirty="0" smtClean="0"/>
              <a:t>problemático".</a:t>
            </a:r>
          </a:p>
          <a:p>
            <a:pPr marL="98425" indent="-3175" algn="just">
              <a:buNone/>
            </a:pPr>
            <a:r>
              <a:rPr lang="es-MX" dirty="0" smtClean="0"/>
              <a:t>"Los métodos de diseño pretenden objetividad, pero no son ni, objetivos, ni neutrales W.7 "Para reducir esta inseguridad y superar la situación de conocimiento imperfecto, se hicieron considerables esfuerzos en la elaboración de una metodología del diseño en el transcurso de los últimos quince años. </a:t>
            </a:r>
          </a:p>
          <a:p>
            <a:pPr>
              <a:buNone/>
            </a:pPr>
            <a:endParaRPr lang="es-MX" dirty="0"/>
          </a:p>
        </p:txBody>
      </p:sp>
    </p:spTree>
    <p:extLst>
      <p:ext uri="{BB962C8B-B14F-4D97-AF65-F5344CB8AC3E}">
        <p14:creationId xmlns:p14="http://schemas.microsoft.com/office/powerpoint/2010/main" val="2149991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490" y="581324"/>
            <a:ext cx="7756263" cy="1627823"/>
          </a:xfrm>
        </p:spPr>
        <p:txBody>
          <a:bodyPr>
            <a:noAutofit/>
          </a:bodyPr>
          <a:lstStyle/>
          <a:p>
            <a:pPr algn="ctr"/>
            <a:r>
              <a:rPr lang="es-E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ENFOQUES PARA EL DISEÑO</a:t>
            </a:r>
            <a:endParaRPr lang="es-E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Marcador de contenido 4"/>
          <p:cNvPicPr>
            <a:picLocks noGrp="1" noChangeAspect="1"/>
          </p:cNvPicPr>
          <p:nvPr>
            <p:ph idx="1"/>
          </p:nvPr>
        </p:nvPicPr>
        <p:blipFill>
          <a:blip r:embed="rId3"/>
          <a:srcRect t="11586" b="11586"/>
          <a:stretch>
            <a:fillRect/>
          </a:stretch>
        </p:blipFill>
        <p:spPr>
          <a:xfrm>
            <a:off x="688490" y="2164396"/>
            <a:ext cx="7772400" cy="3733800"/>
          </a:xfrm>
        </p:spPr>
      </p:pic>
    </p:spTree>
    <p:extLst>
      <p:ext uri="{BB962C8B-B14F-4D97-AF65-F5344CB8AC3E}">
        <p14:creationId xmlns:p14="http://schemas.microsoft.com/office/powerpoint/2010/main" val="433715083"/>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7544" y="1124744"/>
            <a:ext cx="8229600" cy="4896544"/>
          </a:xfrm>
        </p:spPr>
        <p:txBody>
          <a:bodyPr>
            <a:normAutofit/>
          </a:bodyPr>
          <a:lstStyle/>
          <a:p>
            <a:pPr marL="98425" indent="-3175" algn="just">
              <a:buNone/>
            </a:pPr>
            <a:r>
              <a:rPr lang="es-MX" dirty="0"/>
              <a:t>Una metodología no tiene un fin en sí. Más bien se justifica en cuanto a su carácter operativo o instrumental.</a:t>
            </a:r>
          </a:p>
          <a:p>
            <a:pPr marL="98425" indent="-3175" algn="just">
              <a:buNone/>
            </a:pPr>
            <a:r>
              <a:rPr lang="es-MX" dirty="0"/>
              <a:t>No debe confundirse con una receta, ya que ésta constituye una rutina, es decir, un camino preestablecido para lograr un objetivo. Las rutinas carecen precisamente de lo que otorga a una situación su carácter problemático. Cabe mencionar aquí una paradoja: los empeños metodológicos tratan de rutinizar lo inrutinizable. </a:t>
            </a:r>
          </a:p>
          <a:p>
            <a:pPr marL="98425" indent="-3175" algn="just">
              <a:buNone/>
            </a:pPr>
            <a:r>
              <a:rPr lang="es-MX" dirty="0"/>
              <a:t>La metodología del diseño ha sido descrita adecuadamente como una serie de "guías de navegación" que sirven para la orientación del diseñador durante el proceso del proyecto".</a:t>
            </a:r>
          </a:p>
          <a:p>
            <a:endParaRPr lang="es-ES" dirty="0"/>
          </a:p>
        </p:txBody>
      </p:sp>
    </p:spTree>
    <p:extLst>
      <p:ext uri="{BB962C8B-B14F-4D97-AF65-F5344CB8AC3E}">
        <p14:creationId xmlns:p14="http://schemas.microsoft.com/office/powerpoint/2010/main" val="3348642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98425" indent="-3175" algn="just">
              <a:buNone/>
            </a:pPr>
            <a:r>
              <a:rPr lang="es-MX" dirty="0"/>
              <a:t>Bajo el término metodología entendemos el conjunto de recomendaciones para actuar en un campo específico de la resolución de problemas. Se espera de una metodología que ayude al solucionador de problemas a determinar la secuencia de las acciones (cuándo hacer qué), el contenido de las acciones (qué hacer) y los procedimientos específicos. las técnicas (cómo hacerlo). </a:t>
            </a:r>
          </a:p>
          <a:p>
            <a:pPr marL="68580" indent="0">
              <a:buNone/>
            </a:pPr>
            <a:endParaRPr lang="es-ES" dirty="0"/>
          </a:p>
        </p:txBody>
      </p:sp>
      <p:pic>
        <p:nvPicPr>
          <p:cNvPr id="3" name="Imagen 2" descr="Macintosh HD:Users:naoluquin:Desktop:imagenes diseño automotriz:images.jpg"/>
          <p:cNvPicPr/>
          <p:nvPr/>
        </p:nvPicPr>
        <p:blipFill>
          <a:blip r:embed="rId2">
            <a:extLst>
              <a:ext uri="{28A0092B-C50C-407E-A947-70E740481C1C}">
                <a14:useLocalDpi xmlns:a14="http://schemas.microsoft.com/office/drawing/2010/main" val="0"/>
              </a:ext>
            </a:extLst>
          </a:blip>
          <a:srcRect/>
          <a:stretch>
            <a:fillRect/>
          </a:stretch>
        </p:blipFill>
        <p:spPr bwMode="auto">
          <a:xfrm>
            <a:off x="2971482" y="3638066"/>
            <a:ext cx="3201035" cy="2242820"/>
          </a:xfrm>
          <a:prstGeom prst="rect">
            <a:avLst/>
          </a:prstGeom>
          <a:noFill/>
          <a:ln>
            <a:noFill/>
          </a:ln>
        </p:spPr>
      </p:pic>
    </p:spTree>
    <p:extLst>
      <p:ext uri="{BB962C8B-B14F-4D97-AF65-F5344CB8AC3E}">
        <p14:creationId xmlns:p14="http://schemas.microsoft.com/office/powerpoint/2010/main" val="3291614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TIPOS DE METODOLOGIAS PARA EL DISEÑO</a:t>
            </a:r>
            <a:endParaRPr lang="es-ES" dirty="0"/>
          </a:p>
        </p:txBody>
      </p:sp>
      <p:sp>
        <p:nvSpPr>
          <p:cNvPr id="3" name="Marcador de contenido 2"/>
          <p:cNvSpPr>
            <a:spLocks noGrp="1"/>
          </p:cNvSpPr>
          <p:nvPr>
            <p:ph idx="1"/>
          </p:nvPr>
        </p:nvSpPr>
        <p:spPr>
          <a:xfrm>
            <a:off x="685800" y="1600200"/>
            <a:ext cx="7772400" cy="4084561"/>
          </a:xfrm>
        </p:spPr>
        <p:txBody>
          <a:bodyPr>
            <a:normAutofit fontScale="92500" lnSpcReduction="10000"/>
          </a:bodyPr>
          <a:lstStyle/>
          <a:p>
            <a:r>
              <a:rPr lang="es-ES" b="1" dirty="0">
                <a:solidFill>
                  <a:srgbClr val="000000"/>
                </a:solidFill>
                <a:latin typeface="Arial"/>
                <a:ea typeface="Arial"/>
                <a:cs typeface="Arial"/>
              </a:rPr>
              <a:t>A</a:t>
            </a:r>
            <a:r>
              <a:rPr lang="es-ES" b="1" dirty="0" smtClean="0">
                <a:solidFill>
                  <a:srgbClr val="000000"/>
                </a:solidFill>
                <a:latin typeface="Arial"/>
                <a:ea typeface="Arial"/>
                <a:cs typeface="Arial"/>
              </a:rPr>
              <a:t>) </a:t>
            </a:r>
            <a:r>
              <a:rPr lang="es-ES" dirty="0" smtClean="0">
                <a:solidFill>
                  <a:srgbClr val="000000"/>
                </a:solidFill>
                <a:latin typeface="Arial"/>
                <a:ea typeface="Arial"/>
                <a:cs typeface="Arial"/>
              </a:rPr>
              <a:t>Diseño </a:t>
            </a:r>
            <a:r>
              <a:rPr lang="es-ES" dirty="0">
                <a:solidFill>
                  <a:srgbClr val="000000"/>
                </a:solidFill>
                <a:latin typeface="Arial"/>
                <a:ea typeface="Arial"/>
                <a:cs typeface="Arial"/>
              </a:rPr>
              <a:t>empático </a:t>
            </a:r>
          </a:p>
          <a:p>
            <a:r>
              <a:rPr lang="es-ES" dirty="0">
                <a:solidFill>
                  <a:srgbClr val="000000"/>
                </a:solidFill>
                <a:latin typeface="Arial"/>
                <a:ea typeface="Arial"/>
                <a:cs typeface="Arial"/>
              </a:rPr>
              <a:t>- Análisis de conceptos</a:t>
            </a:r>
          </a:p>
          <a:p>
            <a:r>
              <a:rPr lang="es-ES" dirty="0">
                <a:solidFill>
                  <a:srgbClr val="000000"/>
                </a:solidFill>
                <a:latin typeface="Arial"/>
                <a:ea typeface="Arial"/>
                <a:cs typeface="Arial"/>
              </a:rPr>
              <a:t>- desarrollo de  imaginación</a:t>
            </a:r>
          </a:p>
          <a:p>
            <a:r>
              <a:rPr lang="es-ES" dirty="0">
                <a:solidFill>
                  <a:srgbClr val="000000"/>
                </a:solidFill>
                <a:latin typeface="Arial"/>
                <a:ea typeface="Arial"/>
                <a:cs typeface="Arial"/>
              </a:rPr>
              <a:t>- uso de la creatividad</a:t>
            </a:r>
          </a:p>
          <a:p>
            <a:r>
              <a:rPr lang="es-ES" dirty="0">
                <a:solidFill>
                  <a:srgbClr val="000000"/>
                </a:solidFill>
                <a:latin typeface="Arial"/>
                <a:ea typeface="Arial"/>
                <a:cs typeface="Arial"/>
              </a:rPr>
              <a:t>-aplicación de la innovación.</a:t>
            </a:r>
          </a:p>
          <a:p>
            <a:endParaRPr lang="es-ES" dirty="0">
              <a:solidFill>
                <a:srgbClr val="000000"/>
              </a:solidFill>
              <a:latin typeface="Arial"/>
              <a:ea typeface="Arial"/>
              <a:cs typeface="Arial"/>
            </a:endParaRPr>
          </a:p>
          <a:p>
            <a:r>
              <a:rPr lang="es-ES" b="1" dirty="0">
                <a:solidFill>
                  <a:srgbClr val="000000"/>
                </a:solidFill>
                <a:latin typeface="Arial"/>
                <a:ea typeface="Arial"/>
                <a:cs typeface="Arial"/>
              </a:rPr>
              <a:t>B</a:t>
            </a:r>
            <a:r>
              <a:rPr lang="es-ES" b="1" dirty="0" smtClean="0">
                <a:solidFill>
                  <a:srgbClr val="000000"/>
                </a:solidFill>
                <a:latin typeface="Arial"/>
                <a:ea typeface="Arial"/>
                <a:cs typeface="Arial"/>
              </a:rPr>
              <a:t>) </a:t>
            </a:r>
            <a:r>
              <a:rPr lang="es-ES" dirty="0" smtClean="0">
                <a:solidFill>
                  <a:srgbClr val="000000"/>
                </a:solidFill>
                <a:latin typeface="Arial"/>
                <a:ea typeface="Arial"/>
                <a:cs typeface="Arial"/>
              </a:rPr>
              <a:t>Diseño </a:t>
            </a:r>
            <a:r>
              <a:rPr lang="es-ES" dirty="0">
                <a:solidFill>
                  <a:srgbClr val="000000"/>
                </a:solidFill>
                <a:latin typeface="Arial"/>
                <a:ea typeface="Arial"/>
                <a:cs typeface="Arial"/>
              </a:rPr>
              <a:t>estratégico </a:t>
            </a:r>
          </a:p>
          <a:p>
            <a:r>
              <a:rPr lang="es-ES" dirty="0">
                <a:solidFill>
                  <a:srgbClr val="000000"/>
                </a:solidFill>
                <a:latin typeface="Arial"/>
                <a:ea typeface="Arial"/>
                <a:cs typeface="Arial"/>
              </a:rPr>
              <a:t>-Conceptos.</a:t>
            </a:r>
          </a:p>
          <a:p>
            <a:r>
              <a:rPr lang="es-ES" dirty="0">
                <a:solidFill>
                  <a:srgbClr val="000000"/>
                </a:solidFill>
                <a:latin typeface="Arial"/>
                <a:ea typeface="Arial"/>
                <a:cs typeface="Arial"/>
              </a:rPr>
              <a:t>-Inter-disciplina.</a:t>
            </a:r>
          </a:p>
          <a:p>
            <a:r>
              <a:rPr lang="es-ES" dirty="0">
                <a:solidFill>
                  <a:srgbClr val="000000"/>
                </a:solidFill>
                <a:latin typeface="Arial"/>
                <a:ea typeface="Arial"/>
                <a:cs typeface="Arial"/>
              </a:rPr>
              <a:t>-Proceso, divergente, emergente y convergente.</a:t>
            </a:r>
          </a:p>
          <a:p>
            <a:r>
              <a:rPr lang="es-ES" dirty="0">
                <a:solidFill>
                  <a:srgbClr val="000000"/>
                </a:solidFill>
                <a:latin typeface="Arial"/>
                <a:ea typeface="Arial"/>
                <a:cs typeface="Arial"/>
              </a:rPr>
              <a:t>-Innovación para el diseño</a:t>
            </a:r>
            <a:r>
              <a:rPr lang="es-ES" dirty="0" smtClean="0">
                <a:solidFill>
                  <a:srgbClr val="000000"/>
                </a:solidFill>
                <a:latin typeface="Arial"/>
                <a:ea typeface="Arial"/>
                <a:cs typeface="Arial"/>
              </a:rPr>
              <a:t>.</a:t>
            </a:r>
          </a:p>
          <a:p>
            <a:endParaRPr lang="es-ES" dirty="0">
              <a:solidFill>
                <a:srgbClr val="000000"/>
              </a:solidFill>
              <a:latin typeface="Arial"/>
              <a:ea typeface="Arial"/>
              <a:cs typeface="Arial"/>
            </a:endParaRPr>
          </a:p>
        </p:txBody>
      </p:sp>
    </p:spTree>
    <p:extLst>
      <p:ext uri="{BB962C8B-B14F-4D97-AF65-F5344CB8AC3E}">
        <p14:creationId xmlns:p14="http://schemas.microsoft.com/office/powerpoint/2010/main" val="996507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ES" b="1" dirty="0">
                <a:solidFill>
                  <a:srgbClr val="000000"/>
                </a:solidFill>
                <a:latin typeface="Arial"/>
                <a:ea typeface="Arial"/>
                <a:cs typeface="Arial"/>
              </a:rPr>
              <a:t>C) </a:t>
            </a:r>
            <a:r>
              <a:rPr lang="es-ES" dirty="0">
                <a:solidFill>
                  <a:srgbClr val="000000"/>
                </a:solidFill>
                <a:latin typeface="Arial"/>
                <a:ea typeface="Arial"/>
                <a:cs typeface="Arial"/>
              </a:rPr>
              <a:t>Pensamiento del Diseño </a:t>
            </a:r>
            <a:r>
              <a:rPr lang="es-ES" i="1" dirty="0" err="1">
                <a:solidFill>
                  <a:srgbClr val="000000"/>
                </a:solidFill>
                <a:latin typeface="Helvetica"/>
                <a:ea typeface="Helvetica"/>
                <a:cs typeface="Helvetica"/>
              </a:rPr>
              <a:t>Design</a:t>
            </a:r>
            <a:r>
              <a:rPr lang="es-ES" i="1" dirty="0">
                <a:solidFill>
                  <a:srgbClr val="000000"/>
                </a:solidFill>
                <a:latin typeface="Helvetica"/>
                <a:ea typeface="Helvetica"/>
                <a:cs typeface="Helvetica"/>
              </a:rPr>
              <a:t> </a:t>
            </a:r>
            <a:r>
              <a:rPr lang="es-ES" i="1" dirty="0" err="1">
                <a:solidFill>
                  <a:srgbClr val="000000"/>
                </a:solidFill>
                <a:latin typeface="Helvetica"/>
                <a:ea typeface="Helvetica"/>
                <a:cs typeface="Helvetica"/>
              </a:rPr>
              <a:t>thinking</a:t>
            </a:r>
            <a:r>
              <a:rPr lang="es-ES" i="1" dirty="0">
                <a:solidFill>
                  <a:srgbClr val="000000"/>
                </a:solidFill>
                <a:latin typeface="Helvetica"/>
                <a:ea typeface="Helvetica"/>
                <a:cs typeface="Helvetica"/>
              </a:rPr>
              <a:t> </a:t>
            </a:r>
          </a:p>
          <a:p>
            <a:r>
              <a:rPr lang="es-ES" dirty="0">
                <a:solidFill>
                  <a:srgbClr val="000000"/>
                </a:solidFill>
                <a:latin typeface="Helvetica"/>
                <a:ea typeface="Helvetica"/>
                <a:cs typeface="Helvetica"/>
              </a:rPr>
              <a:t>-Descubrimiento </a:t>
            </a:r>
          </a:p>
          <a:p>
            <a:r>
              <a:rPr lang="es-ES" dirty="0">
                <a:solidFill>
                  <a:srgbClr val="000000"/>
                </a:solidFill>
                <a:latin typeface="Helvetica"/>
                <a:ea typeface="Helvetica"/>
                <a:cs typeface="Helvetica"/>
              </a:rPr>
              <a:t>-Interpretación</a:t>
            </a:r>
          </a:p>
          <a:p>
            <a:r>
              <a:rPr lang="es-ES" dirty="0">
                <a:solidFill>
                  <a:srgbClr val="000000"/>
                </a:solidFill>
                <a:latin typeface="Helvetica"/>
                <a:ea typeface="Helvetica"/>
                <a:cs typeface="Helvetica"/>
              </a:rPr>
              <a:t>-Ideación </a:t>
            </a:r>
          </a:p>
          <a:p>
            <a:r>
              <a:rPr lang="es-ES" dirty="0">
                <a:solidFill>
                  <a:srgbClr val="000000"/>
                </a:solidFill>
                <a:latin typeface="Helvetica"/>
                <a:ea typeface="Helvetica"/>
                <a:cs typeface="Helvetica"/>
              </a:rPr>
              <a:t>-Experimentación</a:t>
            </a:r>
          </a:p>
          <a:p>
            <a:r>
              <a:rPr lang="es-ES" dirty="0">
                <a:solidFill>
                  <a:srgbClr val="000000"/>
                </a:solidFill>
                <a:latin typeface="Helvetica"/>
                <a:ea typeface="Helvetica"/>
                <a:cs typeface="Helvetica"/>
              </a:rPr>
              <a:t>-Evolución</a:t>
            </a:r>
            <a:endParaRPr lang="es-ES" dirty="0"/>
          </a:p>
          <a:p>
            <a:pPr marL="68580" indent="0">
              <a:buNone/>
            </a:pPr>
            <a:endParaRPr lang="es-ES" dirty="0"/>
          </a:p>
        </p:txBody>
      </p:sp>
      <p:sp>
        <p:nvSpPr>
          <p:cNvPr id="4" name="Título 1"/>
          <p:cNvSpPr>
            <a:spLocks noGrp="1"/>
          </p:cNvSpPr>
          <p:nvPr>
            <p:ph type="title"/>
          </p:nvPr>
        </p:nvSpPr>
        <p:spPr>
          <a:xfrm>
            <a:off x="685800" y="274638"/>
            <a:ext cx="7772400" cy="1143000"/>
          </a:xfrm>
        </p:spPr>
        <p:txBody>
          <a:bodyPr>
            <a:normAutofit fontScale="90000"/>
          </a:bodyPr>
          <a:lstStyle/>
          <a:p>
            <a:r>
              <a:rPr lang="es-ES" dirty="0" smtClean="0"/>
              <a:t>TIPOS DE METODOLOGIAS PARA EL DISEÑO</a:t>
            </a:r>
            <a:endParaRPr lang="es-ES" dirty="0"/>
          </a:p>
        </p:txBody>
      </p:sp>
    </p:spTree>
    <p:extLst>
      <p:ext uri="{BB962C8B-B14F-4D97-AF65-F5344CB8AC3E}">
        <p14:creationId xmlns:p14="http://schemas.microsoft.com/office/powerpoint/2010/main" val="21101155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596572"/>
            <a:ext cx="7772400" cy="4620380"/>
          </a:xfrm>
        </p:spPr>
        <p:txBody>
          <a:bodyPr>
            <a:normAutofit fontScale="92500" lnSpcReduction="10000"/>
          </a:bodyPr>
          <a:lstStyle/>
          <a:p>
            <a:r>
              <a:rPr lang="es-ES" b="1" dirty="0">
                <a:solidFill>
                  <a:srgbClr val="000000"/>
                </a:solidFill>
                <a:latin typeface="Arial"/>
                <a:ea typeface="Arial"/>
                <a:cs typeface="Arial"/>
              </a:rPr>
              <a:t>D</a:t>
            </a:r>
            <a:r>
              <a:rPr lang="es-ES" b="1" dirty="0" smtClean="0">
                <a:solidFill>
                  <a:srgbClr val="000000"/>
                </a:solidFill>
                <a:latin typeface="Arial"/>
                <a:ea typeface="Arial"/>
                <a:cs typeface="Arial"/>
              </a:rPr>
              <a:t>) Diseño </a:t>
            </a:r>
            <a:r>
              <a:rPr lang="es-ES" b="1" dirty="0">
                <a:solidFill>
                  <a:srgbClr val="000000"/>
                </a:solidFill>
                <a:latin typeface="Arial"/>
                <a:ea typeface="Arial"/>
                <a:cs typeface="Arial"/>
              </a:rPr>
              <a:t>ecológico o sustentable</a:t>
            </a:r>
          </a:p>
          <a:p>
            <a:r>
              <a:rPr lang="es-ES" dirty="0">
                <a:solidFill>
                  <a:srgbClr val="000000"/>
                </a:solidFill>
                <a:latin typeface="Arial"/>
                <a:ea typeface="Arial"/>
                <a:cs typeface="Arial"/>
              </a:rPr>
              <a:t>-Conceptos.</a:t>
            </a:r>
          </a:p>
          <a:p>
            <a:r>
              <a:rPr lang="es-ES" dirty="0">
                <a:solidFill>
                  <a:srgbClr val="000000"/>
                </a:solidFill>
                <a:latin typeface="Arial"/>
                <a:ea typeface="Arial"/>
                <a:cs typeface="Arial"/>
              </a:rPr>
              <a:t>-Alcances</a:t>
            </a:r>
          </a:p>
          <a:p>
            <a:r>
              <a:rPr lang="es-ES" dirty="0">
                <a:solidFill>
                  <a:srgbClr val="000000"/>
                </a:solidFill>
                <a:latin typeface="Arial"/>
                <a:ea typeface="Arial"/>
                <a:cs typeface="Arial"/>
              </a:rPr>
              <a:t>-Ventajas</a:t>
            </a:r>
          </a:p>
          <a:p>
            <a:r>
              <a:rPr lang="es-ES" dirty="0">
                <a:solidFill>
                  <a:srgbClr val="000000"/>
                </a:solidFill>
                <a:latin typeface="Arial"/>
                <a:ea typeface="Arial"/>
                <a:cs typeface="Arial"/>
              </a:rPr>
              <a:t>-Ciclo de vida </a:t>
            </a:r>
          </a:p>
          <a:p>
            <a:r>
              <a:rPr lang="es-ES" dirty="0">
                <a:solidFill>
                  <a:srgbClr val="000000"/>
                </a:solidFill>
                <a:latin typeface="Arial"/>
                <a:ea typeface="Arial"/>
                <a:cs typeface="Arial"/>
              </a:rPr>
              <a:t>-Eco-eficiencia </a:t>
            </a:r>
          </a:p>
          <a:p>
            <a:r>
              <a:rPr lang="es-ES" dirty="0">
                <a:solidFill>
                  <a:srgbClr val="000000"/>
                </a:solidFill>
                <a:latin typeface="Arial"/>
                <a:ea typeface="Arial"/>
                <a:cs typeface="Arial"/>
              </a:rPr>
              <a:t>-De la teoría a la </a:t>
            </a:r>
            <a:r>
              <a:rPr lang="es-ES" dirty="0" smtClean="0">
                <a:solidFill>
                  <a:srgbClr val="000000"/>
                </a:solidFill>
                <a:latin typeface="Arial"/>
                <a:ea typeface="Arial"/>
                <a:cs typeface="Arial"/>
              </a:rPr>
              <a:t>práctica</a:t>
            </a:r>
          </a:p>
          <a:p>
            <a:endParaRPr lang="es-ES" dirty="0">
              <a:solidFill>
                <a:srgbClr val="000000"/>
              </a:solidFill>
              <a:latin typeface="Arial"/>
              <a:ea typeface="Arial"/>
              <a:cs typeface="Arial"/>
            </a:endParaRPr>
          </a:p>
          <a:p>
            <a:r>
              <a:rPr lang="es-ES" b="1" dirty="0">
                <a:solidFill>
                  <a:srgbClr val="000000"/>
                </a:solidFill>
                <a:latin typeface="Arial"/>
                <a:ea typeface="Arial"/>
                <a:cs typeface="Arial"/>
              </a:rPr>
              <a:t>E</a:t>
            </a:r>
            <a:r>
              <a:rPr lang="es-ES" b="1" dirty="0" smtClean="0">
                <a:solidFill>
                  <a:srgbClr val="000000"/>
                </a:solidFill>
                <a:latin typeface="Arial"/>
                <a:ea typeface="Arial"/>
                <a:cs typeface="Arial"/>
              </a:rPr>
              <a:t>) Innovación </a:t>
            </a:r>
            <a:r>
              <a:rPr lang="es-ES" b="1" dirty="0">
                <a:solidFill>
                  <a:srgbClr val="000000"/>
                </a:solidFill>
                <a:latin typeface="Arial"/>
                <a:ea typeface="Arial"/>
                <a:cs typeface="Arial"/>
              </a:rPr>
              <a:t>para el desarrollo social </a:t>
            </a:r>
          </a:p>
          <a:p>
            <a:r>
              <a:rPr lang="es-ES" dirty="0">
                <a:solidFill>
                  <a:srgbClr val="000000"/>
                </a:solidFill>
                <a:latin typeface="Arial"/>
                <a:ea typeface="Arial"/>
                <a:cs typeface="Arial"/>
              </a:rPr>
              <a:t>-Conceptos</a:t>
            </a:r>
          </a:p>
          <a:p>
            <a:r>
              <a:rPr lang="es-ES" dirty="0">
                <a:solidFill>
                  <a:srgbClr val="000000"/>
                </a:solidFill>
                <a:latin typeface="Arial"/>
                <a:ea typeface="Arial"/>
                <a:cs typeface="Arial"/>
              </a:rPr>
              <a:t>-Análisis de prácticas de diseño para la innovación social.</a:t>
            </a:r>
          </a:p>
          <a:p>
            <a:r>
              <a:rPr lang="es-ES" dirty="0">
                <a:solidFill>
                  <a:srgbClr val="000000"/>
                </a:solidFill>
                <a:latin typeface="Arial"/>
                <a:ea typeface="Arial"/>
                <a:cs typeface="Arial"/>
              </a:rPr>
              <a:t>-Generación de nuevos productos, servicios, procesos  y/o modelos que satisfagan las necesidades sociales.</a:t>
            </a:r>
            <a:endParaRPr lang="es-ES" dirty="0"/>
          </a:p>
        </p:txBody>
      </p:sp>
      <p:sp>
        <p:nvSpPr>
          <p:cNvPr id="4" name="Título 1"/>
          <p:cNvSpPr>
            <a:spLocks noGrp="1"/>
          </p:cNvSpPr>
          <p:nvPr>
            <p:ph type="title"/>
          </p:nvPr>
        </p:nvSpPr>
        <p:spPr>
          <a:xfrm>
            <a:off x="685800" y="274638"/>
            <a:ext cx="7772400" cy="1143000"/>
          </a:xfrm>
        </p:spPr>
        <p:txBody>
          <a:bodyPr>
            <a:normAutofit fontScale="90000"/>
          </a:bodyPr>
          <a:lstStyle/>
          <a:p>
            <a:r>
              <a:rPr lang="es-ES" dirty="0" smtClean="0"/>
              <a:t>TIPOS DE METODOLOGIAS PARA EL DISEÑO</a:t>
            </a:r>
            <a:endParaRPr lang="es-ES" dirty="0"/>
          </a:p>
        </p:txBody>
      </p:sp>
    </p:spTree>
    <p:extLst>
      <p:ext uri="{BB962C8B-B14F-4D97-AF65-F5344CB8AC3E}">
        <p14:creationId xmlns:p14="http://schemas.microsoft.com/office/powerpoint/2010/main" val="2881281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979714"/>
            <a:ext cx="7772400" cy="4354287"/>
          </a:xfrm>
        </p:spPr>
        <p:txBody>
          <a:bodyPr>
            <a:normAutofit fontScale="92500" lnSpcReduction="10000"/>
          </a:bodyPr>
          <a:lstStyle/>
          <a:p>
            <a:r>
              <a:rPr lang="es-ES" b="1" dirty="0" smtClean="0">
                <a:solidFill>
                  <a:srgbClr val="000000"/>
                </a:solidFill>
                <a:latin typeface="Arial"/>
                <a:ea typeface="Arial"/>
                <a:cs typeface="Arial"/>
              </a:rPr>
              <a:t>F) Diseño universal. </a:t>
            </a:r>
            <a:endParaRPr lang="es-ES" b="1" dirty="0">
              <a:solidFill>
                <a:srgbClr val="000000"/>
              </a:solidFill>
              <a:latin typeface="Arial"/>
              <a:ea typeface="Arial"/>
              <a:cs typeface="Arial"/>
            </a:endParaRPr>
          </a:p>
          <a:p>
            <a:r>
              <a:rPr lang="es-ES" dirty="0" smtClean="0">
                <a:solidFill>
                  <a:srgbClr val="000000"/>
                </a:solidFill>
                <a:latin typeface="Arial"/>
                <a:ea typeface="Arial"/>
                <a:cs typeface="Arial"/>
              </a:rPr>
              <a:t>Definición </a:t>
            </a:r>
            <a:r>
              <a:rPr lang="es-ES" dirty="0">
                <a:solidFill>
                  <a:srgbClr val="000000"/>
                </a:solidFill>
                <a:latin typeface="Arial"/>
                <a:ea typeface="Arial"/>
                <a:cs typeface="Arial"/>
              </a:rPr>
              <a:t>de </a:t>
            </a:r>
            <a:r>
              <a:rPr lang="es-ES" dirty="0" smtClean="0">
                <a:solidFill>
                  <a:srgbClr val="000000"/>
                </a:solidFill>
                <a:latin typeface="Arial"/>
                <a:ea typeface="Arial"/>
                <a:cs typeface="Arial"/>
              </a:rPr>
              <a:t>conceptos.</a:t>
            </a:r>
            <a:endParaRPr lang="es-ES" dirty="0">
              <a:solidFill>
                <a:srgbClr val="000000"/>
              </a:solidFill>
              <a:latin typeface="Arial"/>
              <a:ea typeface="Arial"/>
              <a:cs typeface="Arial"/>
            </a:endParaRPr>
          </a:p>
          <a:p>
            <a:r>
              <a:rPr lang="es-ES" dirty="0" smtClean="0">
                <a:solidFill>
                  <a:srgbClr val="000000"/>
                </a:solidFill>
                <a:latin typeface="Arial"/>
                <a:ea typeface="Arial"/>
                <a:cs typeface="Arial"/>
              </a:rPr>
              <a:t>Principios </a:t>
            </a:r>
            <a:r>
              <a:rPr lang="es-ES" dirty="0">
                <a:solidFill>
                  <a:srgbClr val="000000"/>
                </a:solidFill>
                <a:latin typeface="Arial"/>
                <a:ea typeface="Arial"/>
                <a:cs typeface="Arial"/>
              </a:rPr>
              <a:t>del diseño </a:t>
            </a:r>
            <a:r>
              <a:rPr lang="es-ES" dirty="0" smtClean="0">
                <a:solidFill>
                  <a:srgbClr val="000000"/>
                </a:solidFill>
                <a:latin typeface="Arial"/>
                <a:ea typeface="Arial"/>
                <a:cs typeface="Arial"/>
              </a:rPr>
              <a:t>universal. </a:t>
            </a:r>
            <a:endParaRPr lang="es-ES" dirty="0">
              <a:solidFill>
                <a:srgbClr val="000000"/>
              </a:solidFill>
              <a:latin typeface="Arial"/>
              <a:ea typeface="Arial"/>
              <a:cs typeface="Arial"/>
            </a:endParaRPr>
          </a:p>
          <a:p>
            <a:r>
              <a:rPr lang="es-ES" dirty="0" smtClean="0">
                <a:solidFill>
                  <a:srgbClr val="000000"/>
                </a:solidFill>
                <a:latin typeface="Arial"/>
                <a:ea typeface="Arial"/>
                <a:cs typeface="Arial"/>
              </a:rPr>
              <a:t>El </a:t>
            </a:r>
            <a:r>
              <a:rPr lang="es-ES" dirty="0">
                <a:solidFill>
                  <a:srgbClr val="000000"/>
                </a:solidFill>
                <a:latin typeface="Arial"/>
                <a:ea typeface="Arial"/>
                <a:cs typeface="Arial"/>
              </a:rPr>
              <a:t>diseño universal como método.</a:t>
            </a:r>
          </a:p>
          <a:p>
            <a:r>
              <a:rPr lang="es-ES" dirty="0" smtClean="0">
                <a:solidFill>
                  <a:srgbClr val="000000"/>
                </a:solidFill>
                <a:latin typeface="Arial"/>
                <a:ea typeface="Arial"/>
                <a:cs typeface="Arial"/>
              </a:rPr>
              <a:t>Tecnología </a:t>
            </a:r>
            <a:r>
              <a:rPr lang="es-ES" dirty="0">
                <a:solidFill>
                  <a:srgbClr val="000000"/>
                </a:solidFill>
                <a:latin typeface="Arial"/>
                <a:ea typeface="Arial"/>
                <a:cs typeface="Arial"/>
              </a:rPr>
              <a:t>de apoyo. </a:t>
            </a:r>
            <a:endParaRPr lang="es-ES" dirty="0" smtClean="0">
              <a:solidFill>
                <a:srgbClr val="000000"/>
              </a:solidFill>
              <a:latin typeface="Arial"/>
              <a:ea typeface="Arial"/>
              <a:cs typeface="Arial"/>
            </a:endParaRPr>
          </a:p>
          <a:p>
            <a:pPr marL="68580" indent="0">
              <a:buNone/>
            </a:pPr>
            <a:endParaRPr lang="es-ES" dirty="0">
              <a:solidFill>
                <a:srgbClr val="000000"/>
              </a:solidFill>
              <a:latin typeface="Arial"/>
              <a:ea typeface="Arial"/>
              <a:cs typeface="Arial"/>
            </a:endParaRPr>
          </a:p>
          <a:p>
            <a:r>
              <a:rPr lang="es-ES" b="1" dirty="0" smtClean="0">
                <a:solidFill>
                  <a:srgbClr val="000000"/>
                </a:solidFill>
                <a:latin typeface="Arial"/>
                <a:ea typeface="Arial"/>
                <a:cs typeface="Arial"/>
              </a:rPr>
              <a:t>G) Diseño </a:t>
            </a:r>
            <a:r>
              <a:rPr lang="es-ES" b="1" dirty="0" smtClean="0">
                <a:solidFill>
                  <a:srgbClr val="000000"/>
                </a:solidFill>
                <a:latin typeface="Arial"/>
                <a:ea typeface="Arial"/>
                <a:cs typeface="Arial"/>
              </a:rPr>
              <a:t>emocional***</a:t>
            </a:r>
            <a:endParaRPr lang="es-ES" b="1" dirty="0">
              <a:solidFill>
                <a:srgbClr val="000000"/>
              </a:solidFill>
              <a:latin typeface="Arial"/>
              <a:ea typeface="Arial"/>
              <a:cs typeface="Arial"/>
            </a:endParaRPr>
          </a:p>
          <a:p>
            <a:r>
              <a:rPr lang="es-ES" dirty="0">
                <a:solidFill>
                  <a:srgbClr val="000000"/>
                </a:solidFill>
                <a:latin typeface="Arial"/>
                <a:ea typeface="Arial"/>
                <a:cs typeface="Arial"/>
              </a:rPr>
              <a:t>A</a:t>
            </a:r>
            <a:r>
              <a:rPr lang="es-ES" dirty="0" smtClean="0">
                <a:solidFill>
                  <a:srgbClr val="000000"/>
                </a:solidFill>
                <a:latin typeface="Arial"/>
                <a:ea typeface="Arial"/>
                <a:cs typeface="Arial"/>
              </a:rPr>
              <a:t>nálisis </a:t>
            </a:r>
            <a:r>
              <a:rPr lang="es-ES" dirty="0">
                <a:solidFill>
                  <a:srgbClr val="000000"/>
                </a:solidFill>
                <a:latin typeface="Arial"/>
                <a:ea typeface="Arial"/>
                <a:cs typeface="Arial"/>
              </a:rPr>
              <a:t>de la relación objeto-</a:t>
            </a:r>
            <a:r>
              <a:rPr lang="es-ES" dirty="0" smtClean="0">
                <a:solidFill>
                  <a:srgbClr val="000000"/>
                </a:solidFill>
                <a:latin typeface="Arial"/>
                <a:ea typeface="Arial"/>
                <a:cs typeface="Arial"/>
              </a:rPr>
              <a:t>usuario.</a:t>
            </a:r>
            <a:endParaRPr lang="es-ES" dirty="0">
              <a:solidFill>
                <a:srgbClr val="000000"/>
              </a:solidFill>
              <a:latin typeface="Arial"/>
              <a:ea typeface="Arial"/>
              <a:cs typeface="Arial"/>
            </a:endParaRPr>
          </a:p>
          <a:p>
            <a:r>
              <a:rPr lang="es-ES" dirty="0">
                <a:solidFill>
                  <a:srgbClr val="000000"/>
                </a:solidFill>
                <a:latin typeface="Arial"/>
                <a:ea typeface="Arial"/>
                <a:cs typeface="Arial"/>
              </a:rPr>
              <a:t>A</a:t>
            </a:r>
            <a:r>
              <a:rPr lang="es-ES" dirty="0" smtClean="0">
                <a:solidFill>
                  <a:srgbClr val="000000"/>
                </a:solidFill>
                <a:latin typeface="Arial"/>
                <a:ea typeface="Arial"/>
                <a:cs typeface="Arial"/>
              </a:rPr>
              <a:t>nálisis </a:t>
            </a:r>
            <a:r>
              <a:rPr lang="es-ES" dirty="0">
                <a:solidFill>
                  <a:srgbClr val="000000"/>
                </a:solidFill>
                <a:latin typeface="Arial"/>
                <a:ea typeface="Arial"/>
                <a:cs typeface="Arial"/>
              </a:rPr>
              <a:t>de conceptos como interacción </a:t>
            </a:r>
            <a:r>
              <a:rPr lang="es-ES" dirty="0" smtClean="0">
                <a:solidFill>
                  <a:srgbClr val="000000"/>
                </a:solidFill>
                <a:latin typeface="Arial"/>
                <a:ea typeface="Arial"/>
                <a:cs typeface="Arial"/>
              </a:rPr>
              <a:t>sensorial.</a:t>
            </a:r>
            <a:endParaRPr lang="es-ES" dirty="0">
              <a:solidFill>
                <a:srgbClr val="000000"/>
              </a:solidFill>
              <a:latin typeface="Arial"/>
              <a:ea typeface="Arial"/>
              <a:cs typeface="Arial"/>
            </a:endParaRPr>
          </a:p>
          <a:p>
            <a:r>
              <a:rPr lang="es-ES" dirty="0">
                <a:solidFill>
                  <a:srgbClr val="000000"/>
                </a:solidFill>
                <a:latin typeface="Arial"/>
                <a:ea typeface="Arial"/>
                <a:cs typeface="Arial"/>
              </a:rPr>
              <a:t>E</a:t>
            </a:r>
            <a:r>
              <a:rPr lang="es-ES" dirty="0" smtClean="0">
                <a:solidFill>
                  <a:srgbClr val="000000"/>
                </a:solidFill>
                <a:latin typeface="Arial"/>
                <a:ea typeface="Arial"/>
                <a:cs typeface="Arial"/>
              </a:rPr>
              <a:t>xperiencias </a:t>
            </a:r>
            <a:r>
              <a:rPr lang="es-ES" dirty="0">
                <a:solidFill>
                  <a:srgbClr val="000000"/>
                </a:solidFill>
                <a:latin typeface="Arial"/>
                <a:ea typeface="Arial"/>
                <a:cs typeface="Arial"/>
              </a:rPr>
              <a:t>de </a:t>
            </a:r>
            <a:r>
              <a:rPr lang="es-ES" dirty="0" smtClean="0">
                <a:solidFill>
                  <a:srgbClr val="000000"/>
                </a:solidFill>
                <a:latin typeface="Arial"/>
                <a:ea typeface="Arial"/>
                <a:cs typeface="Arial"/>
              </a:rPr>
              <a:t>uso. </a:t>
            </a:r>
            <a:endParaRPr lang="es-ES" dirty="0">
              <a:solidFill>
                <a:srgbClr val="000000"/>
              </a:solidFill>
              <a:latin typeface="Arial"/>
              <a:ea typeface="Arial"/>
              <a:cs typeface="Arial"/>
            </a:endParaRPr>
          </a:p>
          <a:p>
            <a:r>
              <a:rPr lang="es-ES" dirty="0">
                <a:solidFill>
                  <a:srgbClr val="000000"/>
                </a:solidFill>
                <a:latin typeface="Arial"/>
                <a:ea typeface="Arial"/>
                <a:cs typeface="Arial"/>
              </a:rPr>
              <a:t>V</a:t>
            </a:r>
            <a:r>
              <a:rPr lang="es-ES" dirty="0" smtClean="0">
                <a:solidFill>
                  <a:srgbClr val="000000"/>
                </a:solidFill>
                <a:latin typeface="Arial"/>
                <a:ea typeface="Arial"/>
                <a:cs typeface="Arial"/>
              </a:rPr>
              <a:t>ínculos</a:t>
            </a:r>
            <a:r>
              <a:rPr lang="es-ES" dirty="0">
                <a:solidFill>
                  <a:srgbClr val="000000"/>
                </a:solidFill>
                <a:latin typeface="Arial"/>
                <a:ea typeface="Arial"/>
                <a:cs typeface="Arial"/>
              </a:rPr>
              <a:t>-</a:t>
            </a:r>
            <a:r>
              <a:rPr lang="es-ES" dirty="0" smtClean="0">
                <a:solidFill>
                  <a:srgbClr val="000000"/>
                </a:solidFill>
                <a:latin typeface="Arial"/>
                <a:ea typeface="Arial"/>
                <a:cs typeface="Arial"/>
              </a:rPr>
              <a:t>emociones.</a:t>
            </a:r>
            <a:endParaRPr lang="es-ES" dirty="0">
              <a:solidFill>
                <a:srgbClr val="000000"/>
              </a:solidFill>
              <a:latin typeface="Arial"/>
              <a:ea typeface="Arial"/>
              <a:cs typeface="Arial"/>
            </a:endParaRPr>
          </a:p>
          <a:p>
            <a:r>
              <a:rPr lang="es-ES" dirty="0">
                <a:solidFill>
                  <a:srgbClr val="000000"/>
                </a:solidFill>
                <a:latin typeface="Arial"/>
                <a:ea typeface="Arial"/>
                <a:cs typeface="Arial"/>
              </a:rPr>
              <a:t>R</a:t>
            </a:r>
            <a:r>
              <a:rPr lang="es-ES" dirty="0" smtClean="0">
                <a:solidFill>
                  <a:srgbClr val="000000"/>
                </a:solidFill>
                <a:latin typeface="Arial"/>
                <a:ea typeface="Arial"/>
                <a:cs typeface="Arial"/>
              </a:rPr>
              <a:t>evisando </a:t>
            </a:r>
            <a:r>
              <a:rPr lang="es-ES" dirty="0">
                <a:solidFill>
                  <a:srgbClr val="000000"/>
                </a:solidFill>
                <a:latin typeface="Arial"/>
                <a:ea typeface="Arial"/>
                <a:cs typeface="Arial"/>
              </a:rPr>
              <a:t>casos de </a:t>
            </a:r>
            <a:r>
              <a:rPr lang="es-ES" dirty="0" smtClean="0">
                <a:solidFill>
                  <a:srgbClr val="000000"/>
                </a:solidFill>
                <a:latin typeface="Arial"/>
                <a:ea typeface="Arial"/>
                <a:cs typeface="Arial"/>
              </a:rPr>
              <a:t>estudio.</a:t>
            </a:r>
            <a:endParaRPr lang="es-ES" dirty="0"/>
          </a:p>
        </p:txBody>
      </p:sp>
    </p:spTree>
    <p:extLst>
      <p:ext uri="{BB962C8B-B14F-4D97-AF65-F5344CB8AC3E}">
        <p14:creationId xmlns:p14="http://schemas.microsoft.com/office/powerpoint/2010/main" val="2106872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Metodología </a:t>
            </a:r>
            <a:r>
              <a:rPr lang="es-ES" sz="3200" dirty="0" smtClean="0"/>
              <a:t>seleccionada***</a:t>
            </a:r>
            <a:endParaRPr lang="es-ES" sz="3200" dirty="0"/>
          </a:p>
        </p:txBody>
      </p:sp>
      <p:sp>
        <p:nvSpPr>
          <p:cNvPr id="4" name="Rectángulo 3"/>
          <p:cNvSpPr/>
          <p:nvPr/>
        </p:nvSpPr>
        <p:spPr>
          <a:xfrm>
            <a:off x="850900" y="2959100"/>
            <a:ext cx="4711700" cy="2677656"/>
          </a:xfrm>
          <a:prstGeom prst="rect">
            <a:avLst/>
          </a:prstGeom>
        </p:spPr>
        <p:txBody>
          <a:bodyPr wrap="square">
            <a:spAutoFit/>
          </a:bodyPr>
          <a:lstStyle/>
          <a:p>
            <a:pPr algn="just"/>
            <a:r>
              <a:rPr lang="es-ES" sz="2800" dirty="0"/>
              <a:t>“El diseño emocional hace referencia a todo </a:t>
            </a:r>
            <a:r>
              <a:rPr lang="es-ES" sz="2800" dirty="0" smtClean="0"/>
              <a:t>aquellos aspectos </a:t>
            </a:r>
            <a:r>
              <a:rPr lang="es-ES" sz="2800" dirty="0"/>
              <a:t>del diseño de productos que crean lazos con el usuario </a:t>
            </a:r>
            <a:r>
              <a:rPr lang="es-ES" sz="2800" dirty="0" smtClean="0"/>
              <a:t>que van </a:t>
            </a:r>
            <a:r>
              <a:rPr lang="es-ES" sz="2800" dirty="0"/>
              <a:t>más allá de lo racional</a:t>
            </a:r>
            <a:r>
              <a:rPr lang="es-ES" sz="2800" dirty="0" smtClean="0"/>
              <a:t>”.</a:t>
            </a:r>
            <a:endParaRPr lang="es-ES" sz="2800" dirty="0"/>
          </a:p>
        </p:txBody>
      </p:sp>
      <p:pic>
        <p:nvPicPr>
          <p:cNvPr id="5" name="Imagen 4" descr="emotional-desig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6430" y="2706087"/>
            <a:ext cx="1930849" cy="29179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69284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Diseño Emocional</a:t>
            </a:r>
            <a:endParaRPr lang="es-ES" dirty="0"/>
          </a:p>
        </p:txBody>
      </p:sp>
      <p:sp>
        <p:nvSpPr>
          <p:cNvPr id="4" name="Rectángulo 3"/>
          <p:cNvSpPr/>
          <p:nvPr/>
        </p:nvSpPr>
        <p:spPr>
          <a:xfrm>
            <a:off x="858762" y="1682126"/>
            <a:ext cx="7239000" cy="4154983"/>
          </a:xfrm>
          <a:prstGeom prst="rect">
            <a:avLst/>
          </a:prstGeom>
        </p:spPr>
        <p:txBody>
          <a:bodyPr wrap="square">
            <a:spAutoFit/>
          </a:bodyPr>
          <a:lstStyle/>
          <a:p>
            <a:pPr algn="just"/>
            <a:r>
              <a:rPr lang="es-ES" sz="2400" dirty="0" smtClean="0"/>
              <a:t>Investigadores </a:t>
            </a:r>
            <a:r>
              <a:rPr lang="es-ES" sz="2400" dirty="0"/>
              <a:t>Japoneses e israelíes probaron que </a:t>
            </a:r>
            <a:r>
              <a:rPr lang="es-ES" sz="2400" dirty="0" smtClean="0"/>
              <a:t>la apariencia </a:t>
            </a:r>
            <a:r>
              <a:rPr lang="es-ES" sz="2400" dirty="0"/>
              <a:t>estética nos hace creer que los </a:t>
            </a:r>
            <a:r>
              <a:rPr lang="es-ES" sz="2400" dirty="0" smtClean="0"/>
              <a:t>objetos funcionan </a:t>
            </a:r>
            <a:r>
              <a:rPr lang="es-ES" sz="2400" dirty="0"/>
              <a:t>mejor. Estos investigadores </a:t>
            </a:r>
            <a:r>
              <a:rPr lang="es-ES" sz="2400" dirty="0" smtClean="0"/>
              <a:t>evaluaron diferentes </a:t>
            </a:r>
            <a:r>
              <a:rPr lang="es-ES" sz="2400" dirty="0"/>
              <a:t>diseños de cajero automático con </a:t>
            </a:r>
            <a:r>
              <a:rPr lang="es-ES" sz="2400" dirty="0" smtClean="0"/>
              <a:t>usuarios reales</a:t>
            </a:r>
            <a:r>
              <a:rPr lang="es-ES" sz="2400" dirty="0"/>
              <a:t>. Todos los cajeros tenían los mismos botones </a:t>
            </a:r>
            <a:r>
              <a:rPr lang="es-ES" sz="2400" dirty="0" smtClean="0"/>
              <a:t>y las </a:t>
            </a:r>
            <a:r>
              <a:rPr lang="es-ES" sz="2400" dirty="0"/>
              <a:t>mismas funciones, pero algunos de ellos </a:t>
            </a:r>
            <a:r>
              <a:rPr lang="es-ES" sz="2400" dirty="0" smtClean="0"/>
              <a:t>tenían diseños </a:t>
            </a:r>
            <a:r>
              <a:rPr lang="es-ES" sz="2400" dirty="0"/>
              <a:t>más cuidados en la estructura, la </a:t>
            </a:r>
            <a:r>
              <a:rPr lang="es-ES" sz="2400" dirty="0" smtClean="0"/>
              <a:t>ordenación de </a:t>
            </a:r>
            <a:r>
              <a:rPr lang="es-ES" sz="2400" dirty="0"/>
              <a:t>los botones y el aspecto de la pantalla. </a:t>
            </a:r>
            <a:endParaRPr lang="es-ES" sz="2400" dirty="0" smtClean="0"/>
          </a:p>
          <a:p>
            <a:pPr algn="just"/>
            <a:r>
              <a:rPr lang="es-ES" sz="2400" dirty="0" smtClean="0"/>
              <a:t>La mayoría de </a:t>
            </a:r>
            <a:r>
              <a:rPr lang="es-ES" sz="2400" dirty="0"/>
              <a:t>los usuarios consideraban que los cajeros </a:t>
            </a:r>
            <a:r>
              <a:rPr lang="es-ES" sz="2400" dirty="0" smtClean="0"/>
              <a:t>más atractivos </a:t>
            </a:r>
            <a:r>
              <a:rPr lang="es-ES" sz="2400" dirty="0"/>
              <a:t>funcionaban mejor que los </a:t>
            </a:r>
            <a:r>
              <a:rPr lang="es-ES" sz="2400" dirty="0" smtClean="0"/>
              <a:t>menos atractivos.</a:t>
            </a:r>
            <a:endParaRPr lang="es-ES" sz="2400" dirty="0"/>
          </a:p>
        </p:txBody>
      </p:sp>
    </p:spTree>
    <p:extLst>
      <p:ext uri="{BB962C8B-B14F-4D97-AF65-F5344CB8AC3E}">
        <p14:creationId xmlns:p14="http://schemas.microsoft.com/office/powerpoint/2010/main" val="381198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245810"/>
            <a:ext cx="7772400" cy="4088191"/>
          </a:xfrm>
        </p:spPr>
        <p:txBody>
          <a:bodyPr/>
          <a:lstStyle/>
          <a:p>
            <a:pPr marL="0" indent="0" algn="just">
              <a:lnSpc>
                <a:spcPct val="120000"/>
              </a:lnSpc>
              <a:buNone/>
            </a:pPr>
            <a:r>
              <a:rPr lang="es-ES_tradnl" dirty="0"/>
              <a:t>Se comienza por entender la relevancia de las emociones en los productos, teniendo en cuenta estas emociones encontradas se procede a diseñar el producto buscado, el cual debe transmitir las emociones positivas en un producto.</a:t>
            </a:r>
          </a:p>
          <a:p>
            <a:pPr marL="0" indent="0" algn="just">
              <a:buNone/>
            </a:pPr>
            <a:endParaRPr lang="es-ES_tradnl" sz="1600" dirty="0">
              <a:solidFill>
                <a:srgbClr val="000000"/>
              </a:solidFill>
            </a:endParaRPr>
          </a:p>
          <a:p>
            <a:endParaRPr lang="es-ES" dirty="0"/>
          </a:p>
        </p:txBody>
      </p:sp>
      <p:pic>
        <p:nvPicPr>
          <p:cNvPr id="4" name="Imagen 3" descr="500px-Premotoo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0228" y="3035280"/>
            <a:ext cx="3528523" cy="2963959"/>
          </a:xfrm>
          <a:prstGeom prst="rect">
            <a:avLst/>
          </a:prstGeom>
        </p:spPr>
      </p:pic>
    </p:spTree>
    <p:extLst>
      <p:ext uri="{BB962C8B-B14F-4D97-AF65-F5344CB8AC3E}">
        <p14:creationId xmlns:p14="http://schemas.microsoft.com/office/powerpoint/2010/main" val="2627754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67341"/>
            <a:ext cx="8229600" cy="1143000"/>
          </a:xfrm>
        </p:spPr>
        <p:txBody>
          <a:bodyPr/>
          <a:lstStyle/>
          <a:p>
            <a:pPr algn="ctr"/>
            <a:r>
              <a:rPr lang="es-ES" sz="3600" dirty="0" smtClean="0"/>
              <a:t>DISEÑO EMOCIONAL</a:t>
            </a:r>
            <a:endParaRPr lang="es-ES" sz="3600" dirty="0"/>
          </a:p>
        </p:txBody>
      </p:sp>
      <p:pic>
        <p:nvPicPr>
          <p:cNvPr id="5" name="Imagen 4" descr="LEM-tool-All-charact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11714" y="3435823"/>
            <a:ext cx="3543906" cy="2575512"/>
          </a:xfrm>
          <a:prstGeom prst="rect">
            <a:avLst/>
          </a:prstGeom>
        </p:spPr>
      </p:pic>
      <p:sp>
        <p:nvSpPr>
          <p:cNvPr id="3" name="Rectángulo 2"/>
          <p:cNvSpPr/>
          <p:nvPr/>
        </p:nvSpPr>
        <p:spPr>
          <a:xfrm>
            <a:off x="1463523" y="1418976"/>
            <a:ext cx="6422571" cy="1754327"/>
          </a:xfrm>
          <a:prstGeom prst="rect">
            <a:avLst/>
          </a:prstGeom>
        </p:spPr>
        <p:txBody>
          <a:bodyPr wrap="square">
            <a:spAutoFit/>
          </a:bodyPr>
          <a:lstStyle/>
          <a:p>
            <a:pPr algn="just"/>
            <a:r>
              <a:rPr lang="es-ES_tradnl" dirty="0">
                <a:solidFill>
                  <a:srgbClr val="FFFFFF"/>
                </a:solidFill>
              </a:rPr>
              <a:t>Actualmente, diferenciarse a través de productos es cada vez más difícil para las empresas y los diseñadores, la calidad y la funcionalidad son características que a sentir que a sentir de los consumidores los productos deben cumplir y ya no son un valor agregado, por ello los productos deben tener más que atributos técnicos, sino atributos que mejoren la relación persona-producto.</a:t>
            </a:r>
          </a:p>
        </p:txBody>
      </p:sp>
    </p:spTree>
    <p:extLst>
      <p:ext uri="{BB962C8B-B14F-4D97-AF65-F5344CB8AC3E}">
        <p14:creationId xmlns:p14="http://schemas.microsoft.com/office/powerpoint/2010/main" val="1678188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 dirty="0" smtClean="0"/>
              <a:t>PROPÓSITO DE LA UNIDAD DE APRENDIZAJE</a:t>
            </a:r>
            <a:endParaRPr lang="es-ES" dirty="0"/>
          </a:p>
        </p:txBody>
      </p:sp>
      <p:sp>
        <p:nvSpPr>
          <p:cNvPr id="3" name="Marcador de contenido 2"/>
          <p:cNvSpPr>
            <a:spLocks noGrp="1"/>
          </p:cNvSpPr>
          <p:nvPr>
            <p:ph idx="1"/>
          </p:nvPr>
        </p:nvSpPr>
        <p:spPr/>
        <p:txBody>
          <a:bodyPr>
            <a:normAutofit fontScale="92500" lnSpcReduction="10000"/>
          </a:bodyPr>
          <a:lstStyle/>
          <a:p>
            <a:r>
              <a:rPr lang="es-ES" dirty="0">
                <a:solidFill>
                  <a:srgbClr val="000000"/>
                </a:solidFill>
                <a:latin typeface="Arial"/>
                <a:ea typeface="Arial"/>
                <a:cs typeface="Arial"/>
              </a:rPr>
              <a:t>Esta unidad de aprendizaje tiene como propósito desarrollar las habilidades creativo proyectuales en los estudiantes, así cómo preparar el proceso de elaboración de conceptos de diseño, basado en los principios de configuración de la forma bidimensional y tridimensional. </a:t>
            </a:r>
          </a:p>
          <a:p>
            <a:r>
              <a:rPr lang="es-ES" dirty="0">
                <a:solidFill>
                  <a:srgbClr val="000000"/>
                </a:solidFill>
                <a:latin typeface="Arial"/>
                <a:ea typeface="Arial"/>
                <a:cs typeface="Arial"/>
              </a:rPr>
              <a:t>Asimismo presentar un panorama general de los enfoques que actualmente direccionan a la disciplina del diseño industrial. </a:t>
            </a:r>
          </a:p>
          <a:p>
            <a:r>
              <a:rPr lang="es-ES" dirty="0">
                <a:solidFill>
                  <a:srgbClr val="000000"/>
                </a:solidFill>
                <a:latin typeface="Arial"/>
                <a:ea typeface="Arial"/>
                <a:cs typeface="Arial"/>
              </a:rPr>
              <a:t>Para la construcción del conocimiento en esta unidad de aprendizaje, se debe propiciar el aprendizaje significativo a través de la guía personalizada </a:t>
            </a:r>
            <a:r>
              <a:rPr lang="es-ES" dirty="0" smtClean="0">
                <a:solidFill>
                  <a:srgbClr val="000000"/>
                </a:solidFill>
                <a:latin typeface="Arial"/>
                <a:ea typeface="Arial"/>
                <a:cs typeface="Arial"/>
              </a:rPr>
              <a:t>del estudiante, para </a:t>
            </a:r>
            <a:r>
              <a:rPr lang="es-ES" dirty="0">
                <a:solidFill>
                  <a:srgbClr val="000000"/>
                </a:solidFill>
                <a:latin typeface="Arial"/>
                <a:ea typeface="Arial"/>
                <a:cs typeface="Arial"/>
              </a:rPr>
              <a:t>dar cumplimiento a este propósito, el docente deberá contar con experiencia profesional en el proceso creativo proyectual del Diseño Industrial.</a:t>
            </a:r>
            <a:endParaRPr lang="es-ES" dirty="0"/>
          </a:p>
        </p:txBody>
      </p:sp>
    </p:spTree>
    <p:extLst>
      <p:ext uri="{BB962C8B-B14F-4D97-AF65-F5344CB8AC3E}">
        <p14:creationId xmlns:p14="http://schemas.microsoft.com/office/powerpoint/2010/main" val="408699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67341"/>
            <a:ext cx="8229600" cy="1143000"/>
          </a:xfrm>
        </p:spPr>
        <p:txBody>
          <a:bodyPr/>
          <a:lstStyle/>
          <a:p>
            <a:pPr algn="ctr"/>
            <a:r>
              <a:rPr lang="es-ES" sz="3600" dirty="0" smtClean="0"/>
              <a:t>DISEÑO </a:t>
            </a:r>
            <a:r>
              <a:rPr lang="es-ES" sz="3600" dirty="0" smtClean="0"/>
              <a:t>EMOCIONAL-ESQUEMA </a:t>
            </a:r>
            <a:endParaRPr lang="es-ES" sz="3600" dirty="0"/>
          </a:p>
        </p:txBody>
      </p:sp>
      <p:pic>
        <p:nvPicPr>
          <p:cNvPr id="4" name="Imagen 3" descr="9-diseno-emocional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3500" y="1310341"/>
            <a:ext cx="6518030" cy="48894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46388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conclusiones</a:t>
            </a:r>
            <a:endParaRPr lang="es-ES" dirty="0"/>
          </a:p>
        </p:txBody>
      </p:sp>
      <p:sp>
        <p:nvSpPr>
          <p:cNvPr id="3" name="Marcador de contenido 2"/>
          <p:cNvSpPr>
            <a:spLocks noGrp="1"/>
          </p:cNvSpPr>
          <p:nvPr>
            <p:ph idx="1"/>
          </p:nvPr>
        </p:nvSpPr>
        <p:spPr/>
        <p:txBody>
          <a:bodyPr>
            <a:normAutofit/>
          </a:bodyPr>
          <a:lstStyle/>
          <a:p>
            <a:r>
              <a:rPr lang="es-ES" dirty="0" smtClean="0"/>
              <a:t>Por medio de conocer los diferentes enfoques de diseño existentes, el alumno podr</a:t>
            </a:r>
            <a:r>
              <a:rPr lang="es-ES" dirty="0" smtClean="0"/>
              <a:t>á:</a:t>
            </a:r>
            <a:endParaRPr lang="es-ES" dirty="0">
              <a:solidFill>
                <a:srgbClr val="000000"/>
              </a:solidFill>
              <a:latin typeface="Arial"/>
              <a:ea typeface="Arial"/>
              <a:cs typeface="Arial"/>
            </a:endParaRPr>
          </a:p>
          <a:p>
            <a:r>
              <a:rPr lang="es-ES" dirty="0" smtClean="0">
                <a:solidFill>
                  <a:srgbClr val="FFFFFF"/>
                </a:solidFill>
                <a:latin typeface="Arial"/>
                <a:ea typeface="Arial"/>
                <a:cs typeface="Arial"/>
              </a:rPr>
              <a:t>Definir </a:t>
            </a:r>
            <a:r>
              <a:rPr lang="es-ES" dirty="0">
                <a:solidFill>
                  <a:srgbClr val="FFFFFF"/>
                </a:solidFill>
                <a:latin typeface="Arial"/>
                <a:ea typeface="Arial"/>
                <a:cs typeface="Arial"/>
              </a:rPr>
              <a:t>los lineamientos que fundamentaran las propuestas de diseño. </a:t>
            </a:r>
          </a:p>
          <a:p>
            <a:r>
              <a:rPr lang="es-ES" dirty="0" smtClean="0">
                <a:solidFill>
                  <a:srgbClr val="FFFFFF"/>
                </a:solidFill>
                <a:latin typeface="Arial"/>
                <a:ea typeface="Arial"/>
                <a:cs typeface="Arial"/>
              </a:rPr>
              <a:t>Aplicar </a:t>
            </a:r>
            <a:r>
              <a:rPr lang="es-ES" dirty="0">
                <a:solidFill>
                  <a:srgbClr val="FFFFFF"/>
                </a:solidFill>
                <a:latin typeface="Arial"/>
                <a:ea typeface="Arial"/>
                <a:cs typeface="Arial"/>
              </a:rPr>
              <a:t>principios multidisciplinarios en la formulación y desarrollo de propuestas de diseño. </a:t>
            </a:r>
          </a:p>
          <a:p>
            <a:r>
              <a:rPr lang="es-ES" dirty="0" err="1" smtClean="0">
                <a:solidFill>
                  <a:srgbClr val="FFFFFF"/>
                </a:solidFill>
                <a:latin typeface="Arial"/>
                <a:ea typeface="Arial"/>
                <a:cs typeface="Arial"/>
              </a:rPr>
              <a:t>Eficientar</a:t>
            </a:r>
            <a:r>
              <a:rPr lang="es-ES" dirty="0" smtClean="0">
                <a:solidFill>
                  <a:srgbClr val="FFFFFF"/>
                </a:solidFill>
                <a:latin typeface="Arial"/>
                <a:ea typeface="Arial"/>
                <a:cs typeface="Arial"/>
              </a:rPr>
              <a:t> </a:t>
            </a:r>
            <a:r>
              <a:rPr lang="es-ES" dirty="0">
                <a:solidFill>
                  <a:srgbClr val="FFFFFF"/>
                </a:solidFill>
                <a:latin typeface="Arial"/>
                <a:ea typeface="Arial"/>
                <a:cs typeface="Arial"/>
              </a:rPr>
              <a:t>la materialización de las propuestas de diseño. </a:t>
            </a:r>
          </a:p>
          <a:p>
            <a:r>
              <a:rPr lang="es-ES" dirty="0" smtClean="0">
                <a:solidFill>
                  <a:srgbClr val="FFFFFF"/>
                </a:solidFill>
                <a:latin typeface="Arial"/>
                <a:ea typeface="Arial"/>
                <a:cs typeface="Arial"/>
              </a:rPr>
              <a:t>Considerar </a:t>
            </a:r>
            <a:r>
              <a:rPr lang="es-ES" dirty="0">
                <a:solidFill>
                  <a:srgbClr val="FFFFFF"/>
                </a:solidFill>
                <a:latin typeface="Arial"/>
                <a:ea typeface="Arial"/>
                <a:cs typeface="Arial"/>
              </a:rPr>
              <a:t>las metodologías de investigación social para el análisis del objeto de estudio </a:t>
            </a:r>
            <a:endParaRPr lang="es-ES" dirty="0">
              <a:solidFill>
                <a:srgbClr val="FFFFFF"/>
              </a:solidFill>
            </a:endParaRPr>
          </a:p>
        </p:txBody>
      </p:sp>
    </p:spTree>
    <p:extLst>
      <p:ext uri="{BB962C8B-B14F-4D97-AF65-F5344CB8AC3E}">
        <p14:creationId xmlns:p14="http://schemas.microsoft.com/office/powerpoint/2010/main" val="281679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ES_tradnl" sz="4400" b="1" dirty="0" smtClean="0"/>
              <a:t>REFERENCIAS</a:t>
            </a:r>
            <a:r>
              <a:rPr lang="es-ES_tradnl" dirty="0" smtClean="0"/>
              <a:t/>
            </a:r>
            <a:br>
              <a:rPr lang="es-ES_tradnl" dirty="0" smtClean="0"/>
            </a:br>
            <a:endParaRPr lang="es-ES" dirty="0"/>
          </a:p>
        </p:txBody>
      </p:sp>
      <p:sp>
        <p:nvSpPr>
          <p:cNvPr id="3" name="Marcador de contenido 2"/>
          <p:cNvSpPr>
            <a:spLocks noGrp="1"/>
          </p:cNvSpPr>
          <p:nvPr>
            <p:ph idx="1"/>
          </p:nvPr>
        </p:nvSpPr>
        <p:spPr>
          <a:xfrm>
            <a:off x="685800" y="1427645"/>
            <a:ext cx="7772400" cy="3733800"/>
          </a:xfrm>
        </p:spPr>
        <p:txBody>
          <a:bodyPr>
            <a:normAutofit/>
          </a:bodyPr>
          <a:lstStyle/>
          <a:p>
            <a:pPr marL="0" indent="0" algn="just">
              <a:buNone/>
            </a:pPr>
            <a:endParaRPr lang="es-ES_tradnl" dirty="0"/>
          </a:p>
          <a:p>
            <a:pPr lvl="0" algn="just"/>
            <a:r>
              <a:rPr lang="es-ES_tradnl" dirty="0"/>
              <a:t>ACHA, Juan. Introducción a la teoría de los diseños. Trillas México, D.F., 1988.</a:t>
            </a:r>
          </a:p>
          <a:p>
            <a:pPr lvl="0" algn="just"/>
            <a:r>
              <a:rPr lang="es-ES_tradnl" dirty="0"/>
              <a:t>BURDEK, BERNHARD E. Diseño, historia, teoría y práctica del diseño industrial. Gustavo Gili S.A, Barcelona 1994.</a:t>
            </a:r>
          </a:p>
          <a:p>
            <a:pPr lvl="0" algn="just"/>
            <a:r>
              <a:rPr lang="es-ES_tradnl" dirty="0"/>
              <a:t>COMPILACIÓN, varios autores. La enseñanza de la ergonomía en México, relación entre ergonomía y diseño grafico e industrial (2). UNAM, Posgrado en Diseño Industrial, México D.F., 1984.</a:t>
            </a:r>
          </a:p>
          <a:p>
            <a:pPr algn="just"/>
            <a:r>
              <a:rPr lang="es-ES_tradnl" dirty="0" smtClean="0"/>
              <a:t>Plan de estudios LDI F2 2004, Facultad de Arquitectura y Diseño.</a:t>
            </a:r>
            <a:endParaRPr lang="es-ES_tradnl" dirty="0"/>
          </a:p>
          <a:p>
            <a:pPr marL="0" indent="0" algn="just">
              <a:buNone/>
            </a:pPr>
            <a:endParaRPr lang="es-ES" dirty="0"/>
          </a:p>
        </p:txBody>
      </p:sp>
      <p:pic>
        <p:nvPicPr>
          <p:cNvPr id="4" name="Imagen 3" descr="metodo dedis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8558" y="5788012"/>
            <a:ext cx="6274218" cy="970250"/>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3547485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 dirty="0" smtClean="0"/>
              <a:t>Objetivos de la unidad de aprendizaje</a:t>
            </a:r>
            <a:endParaRPr lang="es-ES" dirty="0"/>
          </a:p>
        </p:txBody>
      </p:sp>
      <p:sp>
        <p:nvSpPr>
          <p:cNvPr id="3" name="Marcador de contenido 2"/>
          <p:cNvSpPr>
            <a:spLocks noGrp="1"/>
          </p:cNvSpPr>
          <p:nvPr>
            <p:ph idx="1"/>
          </p:nvPr>
        </p:nvSpPr>
        <p:spPr/>
        <p:txBody>
          <a:bodyPr/>
          <a:lstStyle/>
          <a:p>
            <a:r>
              <a:rPr lang="es-ES" dirty="0">
                <a:solidFill>
                  <a:srgbClr val="000000"/>
                </a:solidFill>
                <a:latin typeface="Arial"/>
                <a:ea typeface="Arial"/>
                <a:cs typeface="Arial"/>
              </a:rPr>
              <a:t>Formar profesionales con un alto sentido humanista, ético y estético, para diseñar objetos, procesos, servicios y sistemas; en forma multidisciplinaria, innovadora y eficiente, modificando los diversos entornos natural, social, cultural, político, económico, tecnológico y productivo, a fin de ofrecer satisfactores para mejorar la calidad de vida de la sociedad a partir de un enfoque local, regional y global. </a:t>
            </a:r>
            <a:endParaRPr lang="es-ES" dirty="0"/>
          </a:p>
        </p:txBody>
      </p:sp>
    </p:spTree>
    <p:extLst>
      <p:ext uri="{BB962C8B-B14F-4D97-AF65-F5344CB8AC3E}">
        <p14:creationId xmlns:p14="http://schemas.microsoft.com/office/powerpoint/2010/main" val="53390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p:txBody>
          <a:bodyPr>
            <a:normAutofit fontScale="92500" lnSpcReduction="20000"/>
          </a:bodyPr>
          <a:lstStyle/>
          <a:p>
            <a:r>
              <a:rPr lang="es-ES_tradnl" sz="1700" b="1" dirty="0"/>
              <a:t>Horas de </a:t>
            </a:r>
            <a:r>
              <a:rPr lang="es-ES_tradnl" sz="1700" b="1" dirty="0" smtClean="0"/>
              <a:t>práctica: 9</a:t>
            </a:r>
            <a:endParaRPr lang="es-ES_tradnl" sz="1700" dirty="0"/>
          </a:p>
          <a:p>
            <a:pPr marL="0" indent="0">
              <a:buNone/>
            </a:pPr>
            <a:r>
              <a:rPr lang="es-ES" sz="1700" b="1" dirty="0"/>
              <a:t> </a:t>
            </a:r>
            <a:endParaRPr lang="es-ES_tradnl" sz="1700" dirty="0"/>
          </a:p>
          <a:p>
            <a:r>
              <a:rPr lang="es-ES" sz="1700" b="1" dirty="0"/>
              <a:t>Total de </a:t>
            </a:r>
            <a:r>
              <a:rPr lang="es-ES" sz="1700" b="1" dirty="0" smtClean="0"/>
              <a:t>horas: 9</a:t>
            </a:r>
            <a:endParaRPr lang="es-ES_tradnl" sz="1700" dirty="0"/>
          </a:p>
          <a:p>
            <a:endParaRPr lang="es-ES_tradnl" sz="1700" dirty="0"/>
          </a:p>
          <a:p>
            <a:r>
              <a:rPr lang="es-ES_tradnl" sz="1700" b="1" dirty="0" smtClean="0"/>
              <a:t>Créditos: 12</a:t>
            </a:r>
            <a:endParaRPr lang="es-ES_tradnl" sz="1700" dirty="0"/>
          </a:p>
          <a:p>
            <a:endParaRPr lang="es-ES_tradnl" sz="1700" dirty="0"/>
          </a:p>
          <a:p>
            <a:r>
              <a:rPr lang="es-MX" sz="1700" b="1" dirty="0"/>
              <a:t>Tipo de Unidad de </a:t>
            </a:r>
            <a:r>
              <a:rPr lang="es-MX" sz="1700" b="1" dirty="0" smtClean="0"/>
              <a:t>Aprendizaje: Taller</a:t>
            </a:r>
            <a:endParaRPr lang="es-ES_tradnl" sz="1700" dirty="0"/>
          </a:p>
          <a:p>
            <a:endParaRPr lang="es-ES_tradnl" sz="1700" dirty="0"/>
          </a:p>
          <a:p>
            <a:r>
              <a:rPr lang="es-ES" sz="1700" b="1" dirty="0"/>
              <a:t>Carácter de la Unidad de </a:t>
            </a:r>
            <a:r>
              <a:rPr lang="es-ES" sz="1700" b="1" dirty="0" smtClean="0"/>
              <a:t>Aprendizaje: Obligatoria.</a:t>
            </a:r>
          </a:p>
          <a:p>
            <a:endParaRPr lang="es-ES_tradnl" sz="1700" dirty="0"/>
          </a:p>
          <a:p>
            <a:r>
              <a:rPr lang="es-MX" sz="1700" b="1" dirty="0"/>
              <a:t>Núcleo de </a:t>
            </a:r>
            <a:r>
              <a:rPr lang="es-MX" sz="1700" b="1" dirty="0" smtClean="0"/>
              <a:t>formación: Básico.</a:t>
            </a:r>
          </a:p>
          <a:p>
            <a:endParaRPr lang="es-ES_tradnl" sz="1700" dirty="0"/>
          </a:p>
          <a:p>
            <a:r>
              <a:rPr lang="es-ES" sz="1700" b="1" dirty="0" smtClean="0"/>
              <a:t>Modalidad: Presencial.</a:t>
            </a:r>
            <a:endParaRPr lang="es-ES_tradnl" sz="1700" dirty="0"/>
          </a:p>
          <a:p>
            <a:endParaRPr lang="es-ES" dirty="0"/>
          </a:p>
        </p:txBody>
      </p:sp>
      <p:sp>
        <p:nvSpPr>
          <p:cNvPr id="3" name="Título 1"/>
          <p:cNvSpPr>
            <a:spLocks noGrp="1"/>
          </p:cNvSpPr>
          <p:nvPr>
            <p:ph type="title"/>
          </p:nvPr>
        </p:nvSpPr>
        <p:spPr>
          <a:xfrm>
            <a:off x="685800" y="274638"/>
            <a:ext cx="7772400" cy="1143000"/>
          </a:xfrm>
        </p:spPr>
        <p:txBody>
          <a:bodyPr>
            <a:normAutofit fontScale="90000"/>
          </a:bodyPr>
          <a:lstStyle/>
          <a:p>
            <a:pPr algn="ctr"/>
            <a:r>
              <a:rPr lang="es-ES" dirty="0" smtClean="0"/>
              <a:t>IDENTIFICACI</a:t>
            </a:r>
            <a:r>
              <a:rPr lang="es-ES" dirty="0" smtClean="0"/>
              <a:t>ÓN</a:t>
            </a:r>
            <a:r>
              <a:rPr lang="es-ES" dirty="0" smtClean="0"/>
              <a:t> DE LA UNIDAD DE APRENDIZAJE</a:t>
            </a:r>
            <a:endParaRPr lang="es-ES" dirty="0"/>
          </a:p>
        </p:txBody>
      </p:sp>
    </p:spTree>
    <p:extLst>
      <p:ext uri="{BB962C8B-B14F-4D97-AF65-F5344CB8AC3E}">
        <p14:creationId xmlns:p14="http://schemas.microsoft.com/office/powerpoint/2010/main" val="1773547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2800" dirty="0" smtClean="0"/>
              <a:t>Guión explicativo</a:t>
            </a:r>
            <a:endParaRPr lang="es-ES" sz="2800" dirty="0"/>
          </a:p>
        </p:txBody>
      </p:sp>
      <p:sp>
        <p:nvSpPr>
          <p:cNvPr id="3" name="Marcador de contenido 2"/>
          <p:cNvSpPr>
            <a:spLocks noGrp="1"/>
          </p:cNvSpPr>
          <p:nvPr>
            <p:ph idx="1"/>
          </p:nvPr>
        </p:nvSpPr>
        <p:spPr>
          <a:xfrm>
            <a:off x="685800" y="1294190"/>
            <a:ext cx="7772400" cy="4483589"/>
          </a:xfrm>
        </p:spPr>
        <p:txBody>
          <a:bodyPr>
            <a:normAutofit fontScale="47500" lnSpcReduction="20000"/>
          </a:bodyPr>
          <a:lstStyle/>
          <a:p>
            <a:pPr marL="0" indent="0">
              <a:buNone/>
            </a:pPr>
            <a:r>
              <a:rPr lang="es-ES" sz="2900" dirty="0"/>
              <a:t>EL PRESENTE MATERIAL ESTA PENSADO PARA SER UTILIZADO POR EL DOCENTE EN LA UNIDAD </a:t>
            </a:r>
            <a:r>
              <a:rPr lang="es-ES" sz="2900" dirty="0" smtClean="0"/>
              <a:t>DE APRENDIZAJE DE BASES PARA EL </a:t>
            </a:r>
            <a:r>
              <a:rPr lang="es-ES" sz="2900" dirty="0" smtClean="0"/>
              <a:t>DISEÑO, REFERENTE AL </a:t>
            </a:r>
            <a:r>
              <a:rPr lang="es-ES" sz="2900" dirty="0" smtClean="0"/>
              <a:t>NUEVO PLAN DE ESTUDIOS 2015, </a:t>
            </a:r>
            <a:r>
              <a:rPr lang="es-ES" sz="2900" dirty="0"/>
              <a:t>PARA ELLO SE HAN DESARROLLADO UNA </a:t>
            </a:r>
            <a:r>
              <a:rPr lang="es-ES" sz="2900" dirty="0" smtClean="0"/>
              <a:t>SERIE DE CONCEPTOS, QUE SEGÚN </a:t>
            </a:r>
            <a:r>
              <a:rPr lang="es-ES" sz="2900" dirty="0"/>
              <a:t>LOS OBJETIVOS, PROPOSITOS Y COMPETENCIAS DE LA </a:t>
            </a:r>
            <a:r>
              <a:rPr lang="es-ES" sz="2900" dirty="0" smtClean="0"/>
              <a:t>UNIDAD IV, ESPECIFICAMENTE DE LA METODOLOG</a:t>
            </a:r>
            <a:r>
              <a:rPr lang="es-ES" sz="2900" dirty="0" smtClean="0"/>
              <a:t>ÍA “DISEÑO EMOCIONAL”</a:t>
            </a:r>
            <a:r>
              <a:rPr lang="es-ES" sz="2900" dirty="0" smtClean="0"/>
              <a:t>.</a:t>
            </a:r>
          </a:p>
          <a:p>
            <a:pPr marL="0" indent="0">
              <a:buNone/>
            </a:pPr>
            <a:r>
              <a:rPr lang="es-ES" sz="2900" dirty="0" smtClean="0"/>
              <a:t>PARA </a:t>
            </a:r>
            <a:r>
              <a:rPr lang="es-ES" sz="2900" dirty="0" smtClean="0"/>
              <a:t>QUE EL ALUMNO PUEDE ENTENDER EL PAPEL TAN IMPORTANTE QUE TIENEN LAS BASES PARA EL DISEÑO. DONDE </a:t>
            </a:r>
            <a:r>
              <a:rPr lang="es-ES" sz="2900" dirty="0"/>
              <a:t>EL DOCENTE TENDRA LA OPORTUNIDAD DE MOSTRAR LOS PASOS DE LA METODOLOGIA DISEÑISTICA ACOMPAÑADO DE EJEMPLOS Y DEFINICIONES QUE HAGAN MAS ENTENDIBLE Y COMPRENSIBLE EL </a:t>
            </a:r>
            <a:r>
              <a:rPr lang="es-ES" sz="2900" dirty="0" smtClean="0"/>
              <a:t>CURSO.</a:t>
            </a:r>
            <a:endParaRPr lang="es-ES" sz="2900" dirty="0"/>
          </a:p>
          <a:p>
            <a:pPr marL="0" indent="0">
              <a:buNone/>
            </a:pPr>
            <a:endParaRPr lang="es-ES" sz="2900" dirty="0"/>
          </a:p>
          <a:p>
            <a:pPr marL="0" indent="0">
              <a:buNone/>
            </a:pPr>
            <a:r>
              <a:rPr lang="es-ES" sz="2900" dirty="0"/>
              <a:t>DIVIDIDO DE LA SIGUIENTE FORMA:</a:t>
            </a:r>
          </a:p>
          <a:p>
            <a:pPr indent="-342900">
              <a:buFont typeface="+mj-lt"/>
              <a:buAutoNum type="arabicPeriod"/>
            </a:pPr>
            <a:r>
              <a:rPr lang="es-ES" sz="2900" dirty="0"/>
              <a:t>PRESENTACIÓN DE LA UNIDAD DE APRENDIZAJE.</a:t>
            </a:r>
          </a:p>
          <a:p>
            <a:pPr indent="-342900">
              <a:buFont typeface="+mj-lt"/>
              <a:buAutoNum type="arabicPeriod"/>
            </a:pPr>
            <a:r>
              <a:rPr lang="es-ES" sz="2900" dirty="0"/>
              <a:t>PROPÓSITO DE LA UNIDAD DE APRENDIZAJE.</a:t>
            </a:r>
          </a:p>
          <a:p>
            <a:pPr indent="-342900">
              <a:buFont typeface="+mj-lt"/>
              <a:buAutoNum type="arabicPeriod"/>
            </a:pPr>
            <a:r>
              <a:rPr lang="es-ES" sz="2900" dirty="0"/>
              <a:t>ESTRUCTURA DE LA UA.</a:t>
            </a:r>
          </a:p>
          <a:p>
            <a:pPr indent="-342900">
              <a:buFont typeface="+mj-lt"/>
              <a:buAutoNum type="arabicPeriod"/>
            </a:pPr>
            <a:r>
              <a:rPr lang="es-ES" sz="2900" dirty="0"/>
              <a:t>SECUENCIA DIDÁCTICA.</a:t>
            </a:r>
          </a:p>
          <a:p>
            <a:pPr indent="-342900">
              <a:buFont typeface="+mj-lt"/>
              <a:buAutoNum type="arabicPeriod"/>
            </a:pPr>
            <a:r>
              <a:rPr lang="es-ES" sz="2900" dirty="0"/>
              <a:t>SECUENCIA DIDÁCTICA (UNIDAD </a:t>
            </a:r>
            <a:r>
              <a:rPr lang="es-ES" sz="2900" dirty="0" smtClean="0"/>
              <a:t>IV)</a:t>
            </a:r>
            <a:r>
              <a:rPr lang="es-ES" sz="2900" dirty="0"/>
              <a:t>.</a:t>
            </a:r>
          </a:p>
          <a:p>
            <a:pPr indent="-342900">
              <a:buFont typeface="+mj-lt"/>
              <a:buAutoNum type="arabicPeriod"/>
            </a:pPr>
            <a:r>
              <a:rPr lang="es-ES" sz="2900" dirty="0"/>
              <a:t>INTRODUCCIÓN A LA UNIDAD </a:t>
            </a:r>
            <a:r>
              <a:rPr lang="es-ES" sz="2900" dirty="0" smtClean="0"/>
              <a:t>IV.</a:t>
            </a:r>
            <a:endParaRPr lang="es-ES" sz="2900" dirty="0"/>
          </a:p>
          <a:p>
            <a:pPr indent="-342900">
              <a:buFont typeface="+mj-lt"/>
              <a:buAutoNum type="arabicPeriod"/>
            </a:pPr>
            <a:r>
              <a:rPr lang="es-ES" sz="2900" dirty="0" smtClean="0"/>
              <a:t>ENFOQUES PARA EL </a:t>
            </a:r>
            <a:r>
              <a:rPr lang="es-ES" sz="2900" dirty="0" smtClean="0"/>
              <a:t>DISEÑO (DISEÑO EMOCIONAL).</a:t>
            </a:r>
            <a:endParaRPr lang="es-ES" sz="2900" dirty="0"/>
          </a:p>
        </p:txBody>
      </p:sp>
    </p:spTree>
    <p:extLst>
      <p:ext uri="{BB962C8B-B14F-4D97-AF65-F5344CB8AC3E}">
        <p14:creationId xmlns:p14="http://schemas.microsoft.com/office/powerpoint/2010/main" val="3069257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689429"/>
            <a:ext cx="7772400" cy="1467153"/>
          </a:xfrm>
        </p:spPr>
        <p:txBody>
          <a:bodyPr>
            <a:normAutofit fontScale="90000"/>
          </a:bodyPr>
          <a:lstStyle/>
          <a:p>
            <a:pPr algn="just"/>
            <a:r>
              <a:rPr lang="es-ES_tradnl" sz="4000" b="1" dirty="0" smtClean="0"/>
              <a:t>QUE ES UNA METODOLOGÍA DE </a:t>
            </a:r>
            <a:r>
              <a:rPr lang="es-ES_tradnl" sz="4000" b="1" dirty="0"/>
              <a:t>DISEÑO</a:t>
            </a:r>
            <a:r>
              <a:rPr lang="es-ES_tradnl" sz="4000" dirty="0"/>
              <a:t/>
            </a:r>
            <a:br>
              <a:rPr lang="es-ES_tradnl" sz="4000" dirty="0"/>
            </a:br>
            <a:r>
              <a:rPr lang="es-ES_tradnl" sz="3100" dirty="0"/>
              <a:t/>
            </a:r>
            <a:br>
              <a:rPr lang="es-ES_tradnl" sz="3100" dirty="0"/>
            </a:br>
            <a:endParaRPr lang="es-ES" sz="3100" dirty="0"/>
          </a:p>
        </p:txBody>
      </p:sp>
      <p:sp>
        <p:nvSpPr>
          <p:cNvPr id="3" name="Marcador de contenido 2"/>
          <p:cNvSpPr>
            <a:spLocks noGrp="1"/>
          </p:cNvSpPr>
          <p:nvPr>
            <p:ph idx="1"/>
          </p:nvPr>
        </p:nvSpPr>
        <p:spPr>
          <a:xfrm>
            <a:off x="685800" y="1612296"/>
            <a:ext cx="7772400" cy="3733800"/>
          </a:xfrm>
        </p:spPr>
        <p:txBody>
          <a:bodyPr>
            <a:normAutofit/>
          </a:bodyPr>
          <a:lstStyle/>
          <a:p>
            <a:pPr marL="68580" indent="0" algn="just">
              <a:buNone/>
            </a:pPr>
            <a:endParaRPr lang="es-ES_tradnl" dirty="0"/>
          </a:p>
          <a:p>
            <a:pPr marL="0" indent="0" algn="just">
              <a:buNone/>
            </a:pPr>
            <a:r>
              <a:rPr lang="es-ES_tradnl" dirty="0"/>
              <a:t>Para sobrevivir, el hombre se ve precisado a mantener una relación constante con el entorno natural, con otros seres humanos y con cosas, sometido a la disciplina de la observación. Así, la naturaleza compensa su aparente carencia de dotes morfológicas y lo habilita para intuir y discurrir: andar erguido, visión binocular, cerebro de mayor capacidad y complejidad, infancia prolongada dentro de una colectividad adulta, etc. Son  factores que favorecen su capacidad de hacer y aprender.</a:t>
            </a:r>
          </a:p>
          <a:p>
            <a:pPr marL="0" indent="0" algn="just">
              <a:buNone/>
            </a:pPr>
            <a:endParaRPr lang="es-ES" dirty="0"/>
          </a:p>
        </p:txBody>
      </p:sp>
    </p:spTree>
    <p:extLst>
      <p:ext uri="{BB962C8B-B14F-4D97-AF65-F5344CB8AC3E}">
        <p14:creationId xmlns:p14="http://schemas.microsoft.com/office/powerpoint/2010/main" val="2555533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5381" y="721380"/>
            <a:ext cx="7772400" cy="3733800"/>
          </a:xfrm>
        </p:spPr>
        <p:txBody>
          <a:bodyPr/>
          <a:lstStyle/>
          <a:p>
            <a:pPr marL="0" indent="0" algn="just">
              <a:buNone/>
            </a:pPr>
            <a:r>
              <a:rPr lang="es-ES_tradnl" dirty="0"/>
              <a:t>El conocimiento entraña una relación entre el sujeto que conoce y el objeto conocido en la cual aquél en cierta forma se apropia de éste. </a:t>
            </a:r>
            <a:endParaRPr lang="es-ES_tradnl" dirty="0" smtClean="0"/>
          </a:p>
          <a:p>
            <a:pPr marL="0" indent="0" algn="just">
              <a:buNone/>
            </a:pPr>
            <a:r>
              <a:rPr lang="es-ES_tradnl" dirty="0" smtClean="0"/>
              <a:t>En </a:t>
            </a:r>
            <a:r>
              <a:rPr lang="es-ES_tradnl" dirty="0"/>
              <a:t>este proceso las condiciones del sujeto que conoce forman parte del proceso de conocimiento, por lo que el conocimiento debe entenderse como un proceso histórico, evolutivo.</a:t>
            </a:r>
            <a:r>
              <a:rPr lang="es-ES_tradnl" dirty="0" smtClean="0">
                <a:effectLst/>
              </a:rPr>
              <a:t> </a:t>
            </a:r>
            <a:endParaRPr lang="es-ES" dirty="0"/>
          </a:p>
        </p:txBody>
      </p:sp>
      <p:pic>
        <p:nvPicPr>
          <p:cNvPr id="4" name="Imagen 3" descr="ergonomia9.jpg"/>
          <p:cNvPicPr>
            <a:picLocks noChangeAspect="1"/>
          </p:cNvPicPr>
          <p:nvPr/>
        </p:nvPicPr>
        <p:blipFill rotWithShape="1">
          <a:blip r:embed="rId2">
            <a:extLst>
              <a:ext uri="{28A0092B-C50C-407E-A947-70E740481C1C}">
                <a14:useLocalDpi xmlns:a14="http://schemas.microsoft.com/office/drawing/2010/main" val="0"/>
              </a:ext>
            </a:extLst>
          </a:blip>
          <a:srcRect b="5386"/>
          <a:stretch/>
        </p:blipFill>
        <p:spPr>
          <a:xfrm>
            <a:off x="2700747" y="2605506"/>
            <a:ext cx="3445311" cy="3393097"/>
          </a:xfrm>
          <a:prstGeom prst="rect">
            <a:avLst/>
          </a:prstGeom>
          <a:ln>
            <a:noFill/>
          </a:ln>
          <a:effectLst>
            <a:glow rad="63500">
              <a:schemeClr val="accent1">
                <a:satMod val="175000"/>
                <a:alpha val="40000"/>
              </a:schemeClr>
            </a:glow>
            <a:softEdge rad="112500"/>
          </a:effectLst>
        </p:spPr>
      </p:pic>
    </p:spTree>
    <p:extLst>
      <p:ext uri="{BB962C8B-B14F-4D97-AF65-F5344CB8AC3E}">
        <p14:creationId xmlns:p14="http://schemas.microsoft.com/office/powerpoint/2010/main" val="3490077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494182"/>
            <a:ext cx="7772400" cy="3733800"/>
          </a:xfrm>
        </p:spPr>
        <p:txBody>
          <a:bodyPr>
            <a:normAutofit/>
          </a:bodyPr>
          <a:lstStyle/>
          <a:p>
            <a:pPr marL="0" indent="0" algn="just">
              <a:buNone/>
            </a:pPr>
            <a:r>
              <a:rPr lang="es-ES_tradnl" dirty="0"/>
              <a:t>Además de los factores ideológicos existen otros como la observación y la experiencia sin los cuales no existiría el saber científico; pero ellos por sí solos no pueden determinar las condiciones de posibilidad de un sistema cognitivo particular.</a:t>
            </a:r>
          </a:p>
          <a:p>
            <a:pPr marL="0" indent="0" algn="just">
              <a:buNone/>
            </a:pPr>
            <a:r>
              <a:rPr lang="es-ES_tradnl" dirty="0"/>
              <a:t>El lenguaje es premisa esencial de cualquier actividad cognoscitiva dado que los objetos de conocimiento se denominan y tanto el proceso como sus resultados se expresan en palabras, proposiciones e imágenes, lo que convierte a éstos en medios específicos sin los cuales el conocimiento es imposible.</a:t>
            </a:r>
            <a:r>
              <a:rPr lang="es-ES_tradnl" dirty="0" smtClean="0">
                <a:effectLst/>
              </a:rPr>
              <a:t> </a:t>
            </a:r>
            <a:endParaRPr lang="es-ES" dirty="0"/>
          </a:p>
        </p:txBody>
      </p:sp>
      <p:pic>
        <p:nvPicPr>
          <p:cNvPr id="6" name="Imagen 5" descr="Macintosh HD:Users:naoluquin:Desktop:imagenes diseño automotriz:th-3.jpg"/>
          <p:cNvPicPr/>
          <p:nvPr/>
        </p:nvPicPr>
        <p:blipFill>
          <a:blip r:embed="rId2">
            <a:extLst>
              <a:ext uri="{28A0092B-C50C-407E-A947-70E740481C1C}">
                <a14:useLocalDpi xmlns:a14="http://schemas.microsoft.com/office/drawing/2010/main" val="0"/>
              </a:ext>
            </a:extLst>
          </a:blip>
          <a:srcRect/>
          <a:stretch>
            <a:fillRect/>
          </a:stretch>
        </p:blipFill>
        <p:spPr bwMode="auto">
          <a:xfrm>
            <a:off x="2116667" y="3314094"/>
            <a:ext cx="4644571" cy="2806095"/>
          </a:xfrm>
          <a:prstGeom prst="rect">
            <a:avLst/>
          </a:prstGeom>
          <a:noFill/>
          <a:ln>
            <a:noFill/>
          </a:ln>
        </p:spPr>
      </p:pic>
    </p:spTree>
    <p:extLst>
      <p:ext uri="{BB962C8B-B14F-4D97-AF65-F5344CB8AC3E}">
        <p14:creationId xmlns:p14="http://schemas.microsoft.com/office/powerpoint/2010/main" val="151008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Urban Pop">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Pop urbano.thmx</Template>
  <TotalTime>441</TotalTime>
  <Words>2085</Words>
  <Application>Microsoft Macintosh PowerPoint</Application>
  <PresentationFormat>Presentación en pantalla (4:3)</PresentationFormat>
  <Paragraphs>150</Paragraphs>
  <Slides>32</Slides>
  <Notes>1</Notes>
  <HiddenSlides>0</HiddenSlides>
  <MMClips>0</MMClips>
  <ScaleCrop>false</ScaleCrop>
  <HeadingPairs>
    <vt:vector size="6" baseType="variant">
      <vt:variant>
        <vt:lpstr>Tema</vt:lpstr>
      </vt:variant>
      <vt:variant>
        <vt:i4>1</vt:i4>
      </vt:variant>
      <vt:variant>
        <vt:lpstr>Vínculos</vt:lpstr>
      </vt:variant>
      <vt:variant>
        <vt:i4>1</vt:i4>
      </vt:variant>
      <vt:variant>
        <vt:lpstr>Títulos de diapositiva</vt:lpstr>
      </vt:variant>
      <vt:variant>
        <vt:i4>32</vt:i4>
      </vt:variant>
    </vt:vector>
  </HeadingPairs>
  <TitlesOfParts>
    <vt:vector size="34" baseType="lpstr">
      <vt:lpstr>Urban Pop</vt:lpstr>
      <vt:lpstr>DISCO:Users:Administrador:Desktop:carta%20terminacio%CC%81n%20cesar.doc!OLE_LINK1</vt:lpstr>
      <vt:lpstr>Programa de Estudios por Competencias DE BASES PARA EL DISEÑO</vt:lpstr>
      <vt:lpstr>ENFOQUES PARA EL DISEÑO</vt:lpstr>
      <vt:lpstr>PROPÓSITO DE LA UNIDAD DE APRENDIZAJE</vt:lpstr>
      <vt:lpstr>Objetivos de la unidad de aprendizaje</vt:lpstr>
      <vt:lpstr>IDENTIFICACIÓN DE LA UNIDAD DE APRENDIZAJE</vt:lpstr>
      <vt:lpstr>Guión explicativo</vt:lpstr>
      <vt:lpstr>QUE ES UNA METODOLOGÍA DE DISEÑO  </vt:lpstr>
      <vt:lpstr>Presentación de PowerPoint</vt:lpstr>
      <vt:lpstr>Presentación de PowerPoint</vt:lpstr>
      <vt:lpstr>Presentación de PowerPoint</vt:lpstr>
      <vt:lpstr>METODOLOGÍA</vt:lpstr>
      <vt:lpstr>Presentación de PowerPoint</vt:lpstr>
      <vt:lpstr>Presentación de PowerPoint</vt:lpstr>
      <vt:lpstr>Grawitz (2007) por su parte propone cuatro sentidos fundamentales del término “método”: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TIPOS DE METODOLOGIAS PARA EL DISEÑO</vt:lpstr>
      <vt:lpstr>TIPOS DE METODOLOGIAS PARA EL DISEÑO</vt:lpstr>
      <vt:lpstr>TIPOS DE METODOLOGIAS PARA EL DISEÑO</vt:lpstr>
      <vt:lpstr>Presentación de PowerPoint</vt:lpstr>
      <vt:lpstr>Metodología seleccionada***</vt:lpstr>
      <vt:lpstr>Diseño Emocional</vt:lpstr>
      <vt:lpstr>Presentación de PowerPoint</vt:lpstr>
      <vt:lpstr>DISEÑO EMOCIONAL</vt:lpstr>
      <vt:lpstr>DISEÑO EMOCIONAL-ESQUEMA </vt:lpstr>
      <vt:lpstr>conclusiones</vt:lpstr>
      <vt:lpstr>REFERENCIAS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Nao Luquin</dc:creator>
  <cp:lastModifiedBy>Nao Luquin</cp:lastModifiedBy>
  <cp:revision>48</cp:revision>
  <dcterms:created xsi:type="dcterms:W3CDTF">2013-09-25T21:48:33Z</dcterms:created>
  <dcterms:modified xsi:type="dcterms:W3CDTF">2015-09-28T01:17:23Z</dcterms:modified>
</cp:coreProperties>
</file>