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328" r:id="rId2"/>
    <p:sldId id="280" r:id="rId3"/>
    <p:sldId id="281" r:id="rId4"/>
    <p:sldId id="290" r:id="rId5"/>
    <p:sldId id="282" r:id="rId6"/>
    <p:sldId id="283" r:id="rId7"/>
    <p:sldId id="284" r:id="rId8"/>
    <p:sldId id="258" r:id="rId9"/>
    <p:sldId id="260" r:id="rId10"/>
    <p:sldId id="262" r:id="rId11"/>
    <p:sldId id="263" r:id="rId12"/>
    <p:sldId id="264" r:id="rId13"/>
    <p:sldId id="292" r:id="rId14"/>
    <p:sldId id="293" r:id="rId15"/>
    <p:sldId id="266" r:id="rId16"/>
    <p:sldId id="268" r:id="rId17"/>
    <p:sldId id="312" r:id="rId18"/>
    <p:sldId id="313" r:id="rId19"/>
    <p:sldId id="269" r:id="rId20"/>
    <p:sldId id="309" r:id="rId21"/>
    <p:sldId id="310" r:id="rId22"/>
    <p:sldId id="311" r:id="rId23"/>
    <p:sldId id="314" r:id="rId24"/>
    <p:sldId id="315" r:id="rId25"/>
    <p:sldId id="270" r:id="rId26"/>
    <p:sldId id="271" r:id="rId27"/>
    <p:sldId id="317" r:id="rId28"/>
    <p:sldId id="318" r:id="rId29"/>
    <p:sldId id="327" r:id="rId30"/>
    <p:sldId id="272" r:id="rId31"/>
    <p:sldId id="294" r:id="rId32"/>
    <p:sldId id="296" r:id="rId33"/>
    <p:sldId id="297" r:id="rId34"/>
    <p:sldId id="299" r:id="rId35"/>
    <p:sldId id="300" r:id="rId36"/>
    <p:sldId id="274" r:id="rId37"/>
    <p:sldId id="276" r:id="rId38"/>
    <p:sldId id="278" r:id="rId39"/>
    <p:sldId id="301" r:id="rId40"/>
    <p:sldId id="302" r:id="rId41"/>
    <p:sldId id="303" r:id="rId42"/>
    <p:sldId id="304" r:id="rId43"/>
    <p:sldId id="305" r:id="rId44"/>
    <p:sldId id="306" r:id="rId45"/>
    <p:sldId id="307" r:id="rId46"/>
    <p:sldId id="308" r:id="rId47"/>
    <p:sldId id="275" r:id="rId48"/>
    <p:sldId id="289" r:id="rId49"/>
    <p:sldId id="279" r:id="rId50"/>
    <p:sldId id="329" r:id="rId51"/>
    <p:sldId id="330" r:id="rId52"/>
    <p:sldId id="331" r:id="rId53"/>
    <p:sldId id="332" r:id="rId5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59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40A42E-DD97-4D40-A45F-4A6CC1E07D1E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C1BD9-517E-4B88-A096-B58BC169278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123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DISTRACTOR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12705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Importancia</a:t>
            </a:r>
            <a:r>
              <a:rPr lang="es-MX" baseline="0" dirty="0" smtClean="0"/>
              <a:t> de conocer las propiedades del cemento 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para su aplicación en la práctica odontológica.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11015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baseline="0" dirty="0" smtClean="0"/>
              <a:t>Explicación de las propiedades del cemento 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para su aplicación en la práctica odontológica.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44141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Descripción de los usos</a:t>
            </a:r>
            <a:r>
              <a:rPr lang="es-MX" baseline="0" dirty="0" smtClean="0"/>
              <a:t> del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vidrio., como base agente cementante, restaurador y sellador de fosas y fisuras..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39312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Importancia</a:t>
            </a:r>
            <a:r>
              <a:rPr lang="es-MX" baseline="0" dirty="0" smtClean="0"/>
              <a:t> de conocer las desventajas del cemento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parar saber su alcance en operatoria dental.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85914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baseline="0" dirty="0" smtClean="0"/>
              <a:t>Contraindicaciones del cemento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parar saber su limitaciones  en operatoria dental.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67695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Descripción de la clasificación del</a:t>
            </a:r>
            <a:r>
              <a:rPr lang="es-MX" baseline="0" dirty="0" smtClean="0"/>
              <a:t>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28677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Explicación </a:t>
            </a:r>
            <a:r>
              <a:rPr lang="es-MX" baseline="0" dirty="0" smtClean="0"/>
              <a:t> del 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tipo I agente cementante de incrustaciones, coronas y </a:t>
            </a:r>
            <a:r>
              <a:rPr lang="es-MX" baseline="0" dirty="0" err="1" smtClean="0"/>
              <a:t>protesis</a:t>
            </a:r>
            <a:r>
              <a:rPr lang="es-MX" baseline="0" dirty="0" smtClean="0"/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75815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Importancia de conocer la </a:t>
            </a:r>
            <a:r>
              <a:rPr lang="es-MX" baseline="0" dirty="0" smtClean="0"/>
              <a:t> </a:t>
            </a:r>
            <a:r>
              <a:rPr lang="es-MX" dirty="0" smtClean="0"/>
              <a:t>proporción polvo-líquido </a:t>
            </a:r>
            <a:r>
              <a:rPr lang="es-MX" baseline="0" dirty="0" smtClean="0"/>
              <a:t>del 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8346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Características del </a:t>
            </a:r>
            <a:r>
              <a:rPr lang="es-MX" dirty="0" err="1" smtClean="0"/>
              <a:t>mezlado</a:t>
            </a:r>
            <a:r>
              <a:rPr lang="es-MX" dirty="0" smtClean="0"/>
              <a:t> y consistencia del </a:t>
            </a:r>
            <a:r>
              <a:rPr lang="es-MX" baseline="0" dirty="0" smtClean="0"/>
              <a:t>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33531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Aplicación del</a:t>
            </a:r>
            <a:r>
              <a:rPr lang="es-MX" baseline="0" dirty="0" smtClean="0"/>
              <a:t> 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en la cavidad para cementar una incrustación.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0148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Material solo visión </a:t>
            </a:r>
            <a:r>
              <a:rPr lang="es-MX" dirty="0" err="1" smtClean="0"/>
              <a:t>proyectable</a:t>
            </a:r>
            <a:r>
              <a:rPr lang="es-MX" dirty="0" smtClean="0"/>
              <a:t>: IONÓMERO</a:t>
            </a:r>
            <a:r>
              <a:rPr lang="es-MX" baseline="0" dirty="0" smtClean="0"/>
              <a:t> DE VIDRIO.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9F60-686C-4DA5-B662-8BDC1733C609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13912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baseline="0" dirty="0" smtClean="0"/>
              <a:t>Cementación de la incrustación con 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29954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Aplicación clínica,</a:t>
            </a:r>
            <a:r>
              <a:rPr lang="es-MX" baseline="0" dirty="0" smtClean="0"/>
              <a:t> </a:t>
            </a:r>
            <a:r>
              <a:rPr lang="es-MX" dirty="0" smtClean="0"/>
              <a:t>presión y eliminación de excedentes</a:t>
            </a:r>
            <a:r>
              <a:rPr lang="es-MX" baseline="0" dirty="0" smtClean="0"/>
              <a:t> durante la cementación de la incrustación.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58478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Incrustación cementada</a:t>
            </a:r>
            <a:r>
              <a:rPr lang="es-MX" baseline="0" dirty="0" smtClean="0"/>
              <a:t> con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tipo I.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06903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Aplicación clínica de cementación de una corona metálica</a:t>
            </a:r>
            <a:r>
              <a:rPr lang="es-MX" baseline="0" dirty="0" smtClean="0"/>
              <a:t> con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tipo I.</a:t>
            </a:r>
            <a:endParaRPr lang="es-MX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06359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Corona</a:t>
            </a:r>
            <a:r>
              <a:rPr lang="es-MX" baseline="0" dirty="0" smtClean="0"/>
              <a:t> </a:t>
            </a:r>
            <a:r>
              <a:rPr lang="es-MX" dirty="0" smtClean="0"/>
              <a:t> cementada</a:t>
            </a:r>
            <a:r>
              <a:rPr lang="es-MX" baseline="0" dirty="0" smtClean="0"/>
              <a:t> con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tipo I.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31635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Explicación </a:t>
            </a:r>
            <a:r>
              <a:rPr lang="es-MX" baseline="0" dirty="0" smtClean="0"/>
              <a:t> del 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tipo II, como material restaurativo.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71679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Caso</a:t>
            </a:r>
            <a:r>
              <a:rPr lang="es-MX" baseline="0" dirty="0" smtClean="0"/>
              <a:t> clínico de </a:t>
            </a:r>
            <a:r>
              <a:rPr lang="es-MX" dirty="0" smtClean="0"/>
              <a:t>una lesión  de </a:t>
            </a:r>
            <a:r>
              <a:rPr lang="es-MX" dirty="0" err="1" smtClean="0"/>
              <a:t>abfracción</a:t>
            </a:r>
            <a:r>
              <a:rPr lang="es-MX" dirty="0" smtClean="0"/>
              <a:t>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53578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Aplicación clínica  del cemento  </a:t>
            </a:r>
            <a:r>
              <a:rPr lang="es-MX" dirty="0" err="1" smtClean="0"/>
              <a:t>ionómero</a:t>
            </a:r>
            <a:r>
              <a:rPr lang="es-MX" dirty="0" smtClean="0"/>
              <a:t> de</a:t>
            </a:r>
            <a:r>
              <a:rPr lang="es-MX" baseline="0" dirty="0" smtClean="0"/>
              <a:t> </a:t>
            </a:r>
            <a:r>
              <a:rPr lang="es-MX" dirty="0" smtClean="0"/>
              <a:t>vidrio tipo II en una lesión  de </a:t>
            </a:r>
            <a:r>
              <a:rPr lang="es-MX" dirty="0" err="1" smtClean="0"/>
              <a:t>abfracción</a:t>
            </a:r>
            <a:r>
              <a:rPr lang="es-MX" dirty="0" smtClean="0"/>
              <a:t>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41043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Polimerización</a:t>
            </a:r>
            <a:r>
              <a:rPr lang="es-MX" baseline="0" dirty="0" smtClean="0"/>
              <a:t> </a:t>
            </a:r>
            <a:r>
              <a:rPr lang="es-MX" dirty="0" smtClean="0"/>
              <a:t>del cemento  </a:t>
            </a:r>
            <a:r>
              <a:rPr lang="es-MX" dirty="0" err="1" smtClean="0"/>
              <a:t>ionómero</a:t>
            </a:r>
            <a:r>
              <a:rPr lang="es-MX" dirty="0" smtClean="0"/>
              <a:t> de</a:t>
            </a:r>
            <a:r>
              <a:rPr lang="es-MX" baseline="0" dirty="0" smtClean="0"/>
              <a:t> </a:t>
            </a:r>
            <a:r>
              <a:rPr lang="es-MX" dirty="0" smtClean="0"/>
              <a:t>vidrio tipo II en una lesión  de </a:t>
            </a:r>
            <a:r>
              <a:rPr lang="es-MX" dirty="0" err="1" smtClean="0"/>
              <a:t>abfracción</a:t>
            </a:r>
            <a:r>
              <a:rPr lang="es-MX" dirty="0" smtClean="0"/>
              <a:t>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78260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Restauración</a:t>
            </a:r>
            <a:r>
              <a:rPr lang="es-MX" baseline="0" dirty="0" smtClean="0"/>
              <a:t> con </a:t>
            </a:r>
            <a:r>
              <a:rPr lang="es-MX" dirty="0" smtClean="0"/>
              <a:t>cemento  </a:t>
            </a:r>
            <a:r>
              <a:rPr lang="es-MX" dirty="0" err="1" smtClean="0"/>
              <a:t>ionómero</a:t>
            </a:r>
            <a:r>
              <a:rPr lang="es-MX" dirty="0" smtClean="0"/>
              <a:t> de</a:t>
            </a:r>
            <a:r>
              <a:rPr lang="es-MX" baseline="0" dirty="0" smtClean="0"/>
              <a:t> </a:t>
            </a:r>
            <a:r>
              <a:rPr lang="es-MX" dirty="0" smtClean="0"/>
              <a:t>vidrio tipo II en una lesión  de </a:t>
            </a:r>
            <a:r>
              <a:rPr lang="es-MX" dirty="0" err="1" smtClean="0"/>
              <a:t>abfracción</a:t>
            </a:r>
            <a:r>
              <a:rPr lang="es-MX" dirty="0" smtClean="0"/>
              <a:t>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213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Objetivo</a:t>
            </a:r>
            <a:r>
              <a:rPr lang="es-MX" baseline="0" dirty="0" smtClean="0"/>
              <a:t> </a:t>
            </a:r>
            <a:r>
              <a:rPr lang="es-MX" dirty="0" smtClean="0"/>
              <a:t>del </a:t>
            </a:r>
            <a:r>
              <a:rPr lang="es-MX" dirty="0" smtClean="0"/>
              <a:t>material solo visión del tema </a:t>
            </a:r>
            <a:r>
              <a:rPr lang="es-MX" dirty="0" err="1" smtClean="0"/>
              <a:t>ionómero</a:t>
            </a:r>
            <a:r>
              <a:rPr lang="es-MX" dirty="0" smtClean="0"/>
              <a:t> de vidrio.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816823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Explicación </a:t>
            </a:r>
            <a:r>
              <a:rPr lang="es-MX" baseline="0" dirty="0" smtClean="0"/>
              <a:t> del 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tipo III, utilizado para  sellador de fosas y fisuras.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783597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baseline="0" dirty="0" smtClean="0"/>
              <a:t>Importancia del aislamiento en la aplicación clínica del 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tipo III, utilizado para  sellar  fosas y fisuras.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307613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Preparación de la superficie </a:t>
            </a:r>
            <a:r>
              <a:rPr lang="es-MX" dirty="0" err="1" smtClean="0"/>
              <a:t>oclusal</a:t>
            </a:r>
            <a:r>
              <a:rPr lang="es-MX" dirty="0" smtClean="0"/>
              <a:t>, realizando una profilaxis.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275573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Preparación de la superficie </a:t>
            </a:r>
            <a:r>
              <a:rPr lang="es-MX" dirty="0" err="1" smtClean="0"/>
              <a:t>oclusal</a:t>
            </a:r>
            <a:r>
              <a:rPr lang="es-MX" dirty="0" smtClean="0"/>
              <a:t>, realizando</a:t>
            </a:r>
            <a:r>
              <a:rPr lang="es-MX" baseline="0" dirty="0" smtClean="0"/>
              <a:t> el lavado y secado</a:t>
            </a:r>
            <a:r>
              <a:rPr lang="es-MX" dirty="0" smtClean="0"/>
              <a:t>, antes</a:t>
            </a:r>
            <a:r>
              <a:rPr lang="es-MX" baseline="0" dirty="0" smtClean="0"/>
              <a:t> de la aplicación  del 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tipo III.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24523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Aplicación </a:t>
            </a:r>
            <a:r>
              <a:rPr lang="es-MX" baseline="0" dirty="0" smtClean="0"/>
              <a:t> clínica del 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tipo III,  para  sellar  fosas y fisuras.</a:t>
            </a:r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452414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Sellador </a:t>
            </a:r>
            <a:r>
              <a:rPr lang="es-MX" baseline="0" dirty="0" smtClean="0"/>
              <a:t> de </a:t>
            </a:r>
            <a:r>
              <a:rPr lang="es-MX" baseline="0" dirty="0" err="1" smtClean="0"/>
              <a:t>fosetas</a:t>
            </a:r>
            <a:r>
              <a:rPr lang="es-MX" baseline="0" dirty="0" smtClean="0"/>
              <a:t> y fisuras </a:t>
            </a:r>
            <a:r>
              <a:rPr lang="es-MX" baseline="0" dirty="0" smtClean="0"/>
              <a:t>terminado.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76414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Explicación </a:t>
            </a:r>
            <a:r>
              <a:rPr lang="es-MX" baseline="0" dirty="0" smtClean="0"/>
              <a:t> del 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tipo IV, utilizado para  bases </a:t>
            </a:r>
            <a:r>
              <a:rPr lang="es-MX" baseline="0" dirty="0" err="1" smtClean="0"/>
              <a:t>cavitarias</a:t>
            </a:r>
            <a:r>
              <a:rPr lang="es-MX" baseline="0" dirty="0" smtClean="0"/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704066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Conocimiento de usar  </a:t>
            </a:r>
            <a:r>
              <a:rPr lang="es-MX" dirty="0" err="1" smtClean="0"/>
              <a:t>ionómero</a:t>
            </a:r>
            <a:r>
              <a:rPr lang="es-MX" baseline="0" dirty="0" smtClean="0"/>
              <a:t> de vidrio tipo IV en </a:t>
            </a:r>
            <a:r>
              <a:rPr lang="es-MX" sz="1200" dirty="0" smtClean="0">
                <a:solidFill>
                  <a:srgbClr val="002060"/>
                </a:solidFill>
              </a:rPr>
              <a:t>cavidades</a:t>
            </a:r>
            <a:r>
              <a:rPr lang="es-MX" sz="1200" baseline="0" dirty="0" smtClean="0">
                <a:solidFill>
                  <a:srgbClr val="002060"/>
                </a:solidFill>
              </a:rPr>
              <a:t> de </a:t>
            </a:r>
            <a:r>
              <a:rPr lang="es-MX" dirty="0" smtClean="0">
                <a:solidFill>
                  <a:srgbClr val="002060"/>
                </a:solidFill>
              </a:rPr>
              <a:t>poca profundidad. 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37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659398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Explicación </a:t>
            </a:r>
            <a:r>
              <a:rPr lang="es-MX" baseline="0" dirty="0" smtClean="0"/>
              <a:t> del 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tipo IV, utilizado como   base </a:t>
            </a:r>
            <a:r>
              <a:rPr lang="es-MX" baseline="0" dirty="0" err="1" smtClean="0"/>
              <a:t>cavitaria</a:t>
            </a:r>
            <a:r>
              <a:rPr lang="es-MX" baseline="0" dirty="0" smtClean="0"/>
              <a:t> antes de colocar una resina compuesta.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38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625201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Presentación comercial del </a:t>
            </a:r>
            <a:r>
              <a:rPr lang="es-MX" baseline="0" dirty="0" smtClean="0"/>
              <a:t>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tipo IV.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39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9270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Justificación del material solo visión del tema </a:t>
            </a:r>
            <a:r>
              <a:rPr lang="es-MX" dirty="0" err="1" smtClean="0"/>
              <a:t>ionómero</a:t>
            </a:r>
            <a:r>
              <a:rPr lang="es-MX" dirty="0" smtClean="0"/>
              <a:t> de vidrio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420731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aseline="0" dirty="0" smtClean="0"/>
              <a:t>Caso clínico para describir la utilización del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tipo IV.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139594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baseline="0" dirty="0" smtClean="0"/>
              <a:t>Caso clínico para describir la utilización del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tipo IV, iniciando con la preparación de la cavidad.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41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70577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Material e instrumental para</a:t>
            </a:r>
            <a:r>
              <a:rPr lang="es-MX" baseline="0" dirty="0" smtClean="0"/>
              <a:t> </a:t>
            </a:r>
            <a:r>
              <a:rPr lang="es-MX" baseline="0" dirty="0" smtClean="0"/>
              <a:t>colocar el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tipo IV  como  base </a:t>
            </a:r>
            <a:r>
              <a:rPr lang="es-MX" baseline="0" dirty="0" err="1" smtClean="0"/>
              <a:t>cavitaria</a:t>
            </a:r>
            <a:r>
              <a:rPr lang="es-MX" baseline="0" dirty="0" smtClean="0"/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42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654201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R" dirty="0" smtClean="0"/>
              <a:t>Importancia de conocer la proporción polvo-líquido</a:t>
            </a:r>
            <a:r>
              <a:rPr lang="es-CR" baseline="0" dirty="0" smtClean="0"/>
              <a:t> del </a:t>
            </a:r>
            <a:r>
              <a:rPr lang="es-MX" baseline="0" dirty="0" smtClean="0"/>
              <a:t>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tipo IV.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43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246281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aseline="0" dirty="0" smtClean="0"/>
              <a:t>Mezclado y consistencia del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tipo IV 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44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1485773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aseline="0" dirty="0" smtClean="0"/>
              <a:t>Aplicación de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tipo IV en la cavidad de la pieza por restaurar.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45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812543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aseline="0" dirty="0" smtClean="0"/>
              <a:t>Polimerización del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tipo IV 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46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030963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Conocimiento de los cementos de </a:t>
            </a:r>
            <a:r>
              <a:rPr lang="es-MX" dirty="0" err="1" smtClean="0"/>
              <a:t>ionómero</a:t>
            </a:r>
            <a:r>
              <a:rPr lang="es-MX" dirty="0" smtClean="0"/>
              <a:t> de vidrio reforzados</a:t>
            </a:r>
            <a:r>
              <a:rPr lang="es-MX" baseline="0" dirty="0" smtClean="0"/>
              <a:t> , ya sea con partículas metálicas o con resina.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47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902112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PREGUNTAS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48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668131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GUÍA DELAS DIAPOSITIVAS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49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45361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Antecedentes</a:t>
            </a:r>
            <a:r>
              <a:rPr lang="es-MX" baseline="0" dirty="0" smtClean="0"/>
              <a:t> del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 a partir de los cementos de silicato.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169168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mtClean="0"/>
              <a:t>GUÍA DELAS DIAPOSITIVAS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50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42993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mtClean="0"/>
              <a:t>GUÍA DELAS DIAPOSITIVAS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51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66731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Conocimiento de los antecedentes</a:t>
            </a:r>
            <a:r>
              <a:rPr lang="es-MX" baseline="0" dirty="0" smtClean="0"/>
              <a:t>  del cemento de </a:t>
            </a:r>
            <a:r>
              <a:rPr lang="es-MX" baseline="0" dirty="0" err="1" smtClean="0"/>
              <a:t>ionómero</a:t>
            </a:r>
            <a:r>
              <a:rPr lang="es-MX" baseline="0" dirty="0" smtClean="0"/>
              <a:t> de vidrio.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608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baseline="0" dirty="0" smtClean="0"/>
              <a:t> Los </a:t>
            </a:r>
            <a:r>
              <a:rPr lang="es-MX" baseline="0" dirty="0" err="1" smtClean="0"/>
              <a:t>Drs</a:t>
            </a:r>
            <a:r>
              <a:rPr lang="es-MX" baseline="0" dirty="0" smtClean="0"/>
              <a:t>. Wilson y Kent </a:t>
            </a:r>
            <a:r>
              <a:rPr lang="es-MX" sz="1200" dirty="0" smtClean="0"/>
              <a:t> incorporan el  </a:t>
            </a:r>
            <a:r>
              <a:rPr lang="es-MX" sz="1200" dirty="0" err="1" smtClean="0"/>
              <a:t>ionómero</a:t>
            </a:r>
            <a:r>
              <a:rPr lang="es-MX" sz="1200" dirty="0" smtClean="0"/>
              <a:t> de vidrio a la práctica odontológica.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dirty="0" smtClean="0"/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8031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Conocimiento de la composición de cemento de </a:t>
            </a:r>
            <a:r>
              <a:rPr lang="es-MX" dirty="0" err="1" smtClean="0"/>
              <a:t>ionómero</a:t>
            </a:r>
            <a:r>
              <a:rPr lang="es-MX" dirty="0" smtClean="0"/>
              <a:t> de vidrio. Iniciando</a:t>
            </a:r>
            <a:r>
              <a:rPr lang="es-MX" baseline="0" dirty="0" smtClean="0"/>
              <a:t> con el polvo.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00757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Conocimiento de la composición del líquido</a:t>
            </a:r>
            <a:r>
              <a:rPr lang="es-MX" baseline="0" dirty="0" smtClean="0"/>
              <a:t> </a:t>
            </a:r>
            <a:r>
              <a:rPr lang="es-MX" dirty="0" smtClean="0"/>
              <a:t> cemento de </a:t>
            </a:r>
            <a:r>
              <a:rPr lang="es-MX" dirty="0" err="1" smtClean="0"/>
              <a:t>ionómero</a:t>
            </a:r>
            <a:r>
              <a:rPr lang="es-MX" dirty="0" smtClean="0"/>
              <a:t> de vidrio.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1BD9-517E-4B88-A096-B58BC1692781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71851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346C6-7D75-428F-9818-496756FE8927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6156-AD80-46C8-9222-52A0E93B1D5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0674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346C6-7D75-428F-9818-496756FE8927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6156-AD80-46C8-9222-52A0E93B1D5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6017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346C6-7D75-428F-9818-496756FE8927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6156-AD80-46C8-9222-52A0E93B1D5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8940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346C6-7D75-428F-9818-496756FE8927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6156-AD80-46C8-9222-52A0E93B1D5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3837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346C6-7D75-428F-9818-496756FE8927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6156-AD80-46C8-9222-52A0E93B1D5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6161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346C6-7D75-428F-9818-496756FE8927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6156-AD80-46C8-9222-52A0E93B1D5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241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346C6-7D75-428F-9818-496756FE8927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6156-AD80-46C8-9222-52A0E93B1D5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9047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346C6-7D75-428F-9818-496756FE8927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6156-AD80-46C8-9222-52A0E93B1D5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4091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346C6-7D75-428F-9818-496756FE8927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6156-AD80-46C8-9222-52A0E93B1D5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1392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346C6-7D75-428F-9818-496756FE8927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6156-AD80-46C8-9222-52A0E93B1D5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8845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346C6-7D75-428F-9818-496756FE8927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6156-AD80-46C8-9222-52A0E93B1D5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4778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346C6-7D75-428F-9818-496756FE8927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26156-AD80-46C8-9222-52A0E93B1D5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194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4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972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solidFill>
                  <a:srgbClr val="FF0000"/>
                </a:solidFill>
              </a:rPr>
              <a:t>IONÓMERO DE VIDRIO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s-MX" dirty="0" smtClean="0">
                <a:solidFill>
                  <a:srgbClr val="00B050"/>
                </a:solidFill>
              </a:rPr>
              <a:t>IONÓMERO DE VIDRIO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</a:rPr>
              <a:t>PROPIEDADES: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</a:rPr>
              <a:t>a) Adhesión al esmalte y dentina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</a:rPr>
              <a:t>b) </a:t>
            </a:r>
            <a:r>
              <a:rPr lang="es-MX" dirty="0" err="1" smtClean="0">
                <a:solidFill>
                  <a:srgbClr val="FFFF00"/>
                </a:solidFill>
              </a:rPr>
              <a:t>Biocompatibilidad</a:t>
            </a:r>
            <a:r>
              <a:rPr lang="es-MX" dirty="0" smtClean="0">
                <a:solidFill>
                  <a:srgbClr val="FFFF00"/>
                </a:solidFill>
              </a:rPr>
              <a:t> </a:t>
            </a:r>
            <a:r>
              <a:rPr lang="es-MX" dirty="0" err="1" smtClean="0">
                <a:solidFill>
                  <a:srgbClr val="FFFF00"/>
                </a:solidFill>
              </a:rPr>
              <a:t>pulpar</a:t>
            </a:r>
            <a:endParaRPr lang="es-MX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</a:rPr>
              <a:t>c) Acción </a:t>
            </a:r>
            <a:r>
              <a:rPr lang="es-MX" dirty="0" err="1" smtClean="0">
                <a:solidFill>
                  <a:srgbClr val="FFFF00"/>
                </a:solidFill>
              </a:rPr>
              <a:t>anticariogénica</a:t>
            </a:r>
            <a:endParaRPr lang="es-MX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</a:rPr>
              <a:t>d) Resistencia a la abrasión y compresión</a:t>
            </a:r>
            <a:r>
              <a:rPr lang="es-MX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002060"/>
                </a:solidFill>
              </a:rPr>
              <a:t>d) Propiedad  antimicrobiana.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002060"/>
                </a:solidFill>
              </a:rPr>
              <a:t>e) Buena radiopacidad.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002060"/>
                </a:solidFill>
              </a:rPr>
              <a:t>f) Estabilidad en color y estética.</a:t>
            </a:r>
            <a:endParaRPr lang="es-MX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Documents and Settings\HP_Administrator\My Documents\My Pictures\imagenes cementos dentales\GDH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365104"/>
            <a:ext cx="3131840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74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IONÓMERO DE VIDRIO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</a:rPr>
              <a:t>PROPIEDADES:I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</a:rPr>
              <a:t>g) No requiere ninguna retención mecánica.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</a:rPr>
              <a:t>h)Compatibilidad con otros materiales dentales.</a:t>
            </a:r>
            <a:endParaRPr lang="es-MX" dirty="0">
              <a:solidFill>
                <a:srgbClr val="FFFF00"/>
              </a:solidFill>
            </a:endParaRPr>
          </a:p>
        </p:txBody>
      </p:sp>
      <p:pic>
        <p:nvPicPr>
          <p:cNvPr id="4098" name="Picture 2" descr="Resultado de imagen para ionomero de vidri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8400" y="3501008"/>
            <a:ext cx="4680520" cy="310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625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6990"/>
          </a:xfrm>
        </p:spPr>
        <p:txBody>
          <a:bodyPr>
            <a:normAutofit fontScale="90000"/>
          </a:bodyPr>
          <a:lstStyle/>
          <a:p>
            <a:r>
              <a:rPr lang="es-MX" sz="9600" dirty="0">
                <a:solidFill>
                  <a:srgbClr val="002060"/>
                </a:solidFill>
              </a:rPr>
              <a:t/>
            </a:r>
            <a:br>
              <a:rPr lang="es-MX" sz="9600" dirty="0">
                <a:solidFill>
                  <a:srgbClr val="002060"/>
                </a:solidFill>
              </a:rPr>
            </a:br>
            <a:r>
              <a:rPr lang="es-MX" dirty="0">
                <a:solidFill>
                  <a:srgbClr val="FF0000"/>
                </a:solidFill>
              </a:rPr>
              <a:t>IONÓMERO DE VIDRIO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916832"/>
            <a:ext cx="8697144" cy="4752528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es-MX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s-MX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s-MX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s-MX" sz="7600" dirty="0" smtClean="0">
                <a:solidFill>
                  <a:srgbClr val="002060"/>
                </a:solidFill>
              </a:rPr>
              <a:t>                                                                             </a:t>
            </a:r>
            <a:r>
              <a:rPr lang="es-MX" sz="12300" dirty="0" smtClean="0">
                <a:solidFill>
                  <a:srgbClr val="002060"/>
                </a:solidFill>
              </a:rPr>
              <a:t>USOS</a:t>
            </a:r>
          </a:p>
          <a:p>
            <a:pPr marL="0" indent="0">
              <a:buNone/>
            </a:pPr>
            <a:endParaRPr lang="es-MX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s-MX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s-MX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s-MX" sz="5000" dirty="0">
                <a:solidFill>
                  <a:srgbClr val="002060"/>
                </a:solidFill>
              </a:rPr>
              <a:t>                                                                                    </a:t>
            </a:r>
            <a:r>
              <a:rPr lang="es-MX" sz="5000" dirty="0" smtClean="0">
                <a:solidFill>
                  <a:srgbClr val="002060"/>
                </a:solidFill>
              </a:rPr>
              <a:t>                   </a:t>
            </a:r>
            <a:r>
              <a:rPr lang="es-MX" sz="6200" dirty="0">
                <a:solidFill>
                  <a:srgbClr val="FF0000"/>
                </a:solidFill>
              </a:rPr>
              <a:t>BASE Y AISLANTE TÉRMICO</a:t>
            </a:r>
          </a:p>
          <a:p>
            <a:pPr marL="0" indent="0">
              <a:buNone/>
            </a:pPr>
            <a:endParaRPr lang="es-MX" sz="5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MX" sz="5000" dirty="0">
                <a:solidFill>
                  <a:srgbClr val="FF0000"/>
                </a:solidFill>
              </a:rPr>
              <a:t>                                                                                     </a:t>
            </a:r>
            <a:r>
              <a:rPr lang="es-MX" sz="5000" dirty="0" smtClean="0">
                <a:solidFill>
                  <a:srgbClr val="FF0000"/>
                </a:solidFill>
              </a:rPr>
              <a:t>                  </a:t>
            </a:r>
            <a:r>
              <a:rPr lang="es-MX" sz="6200" dirty="0">
                <a:solidFill>
                  <a:srgbClr val="FF0000"/>
                </a:solidFill>
              </a:rPr>
              <a:t>AGENTE CEMENTANTE</a:t>
            </a:r>
          </a:p>
          <a:p>
            <a:pPr marL="0" indent="0">
              <a:buNone/>
            </a:pPr>
            <a:r>
              <a:rPr lang="es-MX" sz="5000" dirty="0">
                <a:solidFill>
                  <a:srgbClr val="FF0000"/>
                </a:solidFill>
              </a:rPr>
              <a:t>     </a:t>
            </a:r>
          </a:p>
          <a:p>
            <a:pPr marL="0" indent="0">
              <a:buNone/>
            </a:pPr>
            <a:r>
              <a:rPr lang="es-MX" sz="5000" dirty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es-MX" sz="8600" dirty="0">
                <a:solidFill>
                  <a:srgbClr val="FF0000"/>
                </a:solidFill>
              </a:rPr>
              <a:t>IONÓMERO DE VIDRIO         </a:t>
            </a:r>
            <a:r>
              <a:rPr lang="es-MX" sz="8600" dirty="0" smtClean="0">
                <a:solidFill>
                  <a:srgbClr val="FF0000"/>
                </a:solidFill>
              </a:rPr>
              <a:t>         </a:t>
            </a:r>
            <a:r>
              <a:rPr lang="es-MX" sz="6200" dirty="0">
                <a:solidFill>
                  <a:srgbClr val="FF0000"/>
                </a:solidFill>
              </a:rPr>
              <a:t>MATERIAL RESTAURADOR</a:t>
            </a:r>
          </a:p>
          <a:p>
            <a:pPr marL="0" indent="0">
              <a:buNone/>
            </a:pPr>
            <a:endParaRPr lang="es-MX" sz="5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MX" sz="5000" dirty="0">
                <a:solidFill>
                  <a:srgbClr val="FF0000"/>
                </a:solidFill>
              </a:rPr>
              <a:t>                                                                                       </a:t>
            </a:r>
            <a:r>
              <a:rPr lang="es-MX" sz="5000" dirty="0" smtClean="0">
                <a:solidFill>
                  <a:srgbClr val="FF0000"/>
                </a:solidFill>
              </a:rPr>
              <a:t>                </a:t>
            </a:r>
            <a:r>
              <a:rPr lang="es-MX" sz="6200" dirty="0" smtClean="0">
                <a:solidFill>
                  <a:srgbClr val="FF0000"/>
                </a:solidFill>
              </a:rPr>
              <a:t>SELLADOR </a:t>
            </a:r>
            <a:r>
              <a:rPr lang="es-MX" sz="6200" dirty="0">
                <a:solidFill>
                  <a:srgbClr val="FF0000"/>
                </a:solidFill>
              </a:rPr>
              <a:t>DE FOSAS Y FISURAS</a:t>
            </a:r>
          </a:p>
          <a:p>
            <a:pPr marL="0" indent="0">
              <a:buNone/>
            </a:pPr>
            <a:endParaRPr lang="es-MX" dirty="0" smtClean="0">
              <a:solidFill>
                <a:srgbClr val="FFC000"/>
              </a:solidFill>
            </a:endParaRPr>
          </a:p>
        </p:txBody>
      </p:sp>
      <p:cxnSp>
        <p:nvCxnSpPr>
          <p:cNvPr id="5" name="4 Conector recto de flecha"/>
          <p:cNvCxnSpPr/>
          <p:nvPr/>
        </p:nvCxnSpPr>
        <p:spPr>
          <a:xfrm flipV="1">
            <a:off x="3574674" y="4293096"/>
            <a:ext cx="114134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 flipV="1">
            <a:off x="3696770" y="4797152"/>
            <a:ext cx="101924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3696770" y="5517232"/>
            <a:ext cx="101924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3696770" y="5661248"/>
            <a:ext cx="101924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8" name="Picture 4" descr="C:\Documents and Settings\HP_Administrator\My Documents\My Pictures\imagenes cementos dentales\ri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1881209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C:\Documents and Settings\HP_Administrator\My Documents\My Pictures\imagenes cementos dentales\j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2204864"/>
            <a:ext cx="1894019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6769" y="2204864"/>
            <a:ext cx="1539171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003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IONÓMERO DE VIDRIO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sz="2400" dirty="0">
                <a:solidFill>
                  <a:srgbClr val="C00000"/>
                </a:solidFill>
              </a:rPr>
              <a:t>DESVENTAJAS </a:t>
            </a:r>
          </a:p>
          <a:p>
            <a:pPr marL="0" indent="0">
              <a:buNone/>
            </a:pPr>
            <a:r>
              <a:rPr lang="es-MX" sz="2400" dirty="0" smtClean="0"/>
              <a:t>Desventajas </a:t>
            </a:r>
            <a:endParaRPr lang="es-MX" sz="2400" dirty="0"/>
          </a:p>
          <a:p>
            <a:pPr marL="0" indent="0">
              <a:buNone/>
            </a:pPr>
            <a:r>
              <a:rPr lang="es-MX" sz="2400" dirty="0" smtClean="0"/>
              <a:t> </a:t>
            </a:r>
            <a:r>
              <a:rPr lang="es-MX" sz="2400" dirty="0"/>
              <a:t>Falta de dureza </a:t>
            </a:r>
          </a:p>
          <a:p>
            <a:pPr marL="0" indent="0">
              <a:buNone/>
            </a:pPr>
            <a:r>
              <a:rPr lang="es-MX" sz="2400" dirty="0" smtClean="0"/>
              <a:t>Superficie </a:t>
            </a:r>
            <a:r>
              <a:rPr lang="es-MX" sz="2400" dirty="0"/>
              <a:t>porosa </a:t>
            </a:r>
          </a:p>
          <a:p>
            <a:pPr marL="0" indent="0">
              <a:buNone/>
            </a:pPr>
            <a:r>
              <a:rPr lang="es-MX" sz="2400" dirty="0" smtClean="0"/>
              <a:t> </a:t>
            </a:r>
            <a:r>
              <a:rPr lang="es-MX" sz="2400" dirty="0"/>
              <a:t>Poca resistencia a la abrasión </a:t>
            </a:r>
          </a:p>
          <a:p>
            <a:pPr marL="0" indent="0">
              <a:buNone/>
            </a:pPr>
            <a:r>
              <a:rPr lang="es-MX" sz="2400" dirty="0" smtClean="0"/>
              <a:t>Sensibilidad </a:t>
            </a:r>
            <a:r>
              <a:rPr lang="es-MX" sz="2400" dirty="0"/>
              <a:t>al agua (absorbe o deshidrata) 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580992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IONÓMERO DE VIDRIO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>
                <a:solidFill>
                  <a:srgbClr val="C00000"/>
                </a:solidFill>
              </a:rPr>
              <a:t>Contraindicaciones </a:t>
            </a:r>
          </a:p>
          <a:p>
            <a:pPr marL="0" indent="0">
              <a:buNone/>
            </a:pPr>
            <a:r>
              <a:rPr lang="es-MX" sz="2400" dirty="0" smtClean="0"/>
              <a:t> </a:t>
            </a:r>
            <a:r>
              <a:rPr lang="es-MX" sz="2400" dirty="0"/>
              <a:t>Para áreas sujetas a grandes cargas </a:t>
            </a:r>
            <a:r>
              <a:rPr lang="es-MX" sz="2400" dirty="0" err="1"/>
              <a:t>oclusales</a:t>
            </a:r>
            <a:r>
              <a:rPr lang="es-MX" sz="2400" dirty="0"/>
              <a:t> </a:t>
            </a:r>
          </a:p>
          <a:p>
            <a:pPr marL="0" indent="0">
              <a:buNone/>
            </a:pPr>
            <a:r>
              <a:rPr lang="es-MX" sz="2400" dirty="0" smtClean="0"/>
              <a:t> </a:t>
            </a:r>
            <a:r>
              <a:rPr lang="es-MX" sz="2400" dirty="0"/>
              <a:t>En restauraciones de áreas vestibulares grandes donde la estética es primordial </a:t>
            </a:r>
          </a:p>
          <a:p>
            <a:pPr marL="0" indent="0">
              <a:buNone/>
            </a:pPr>
            <a:r>
              <a:rPr lang="es-MX" sz="2400" dirty="0" smtClean="0"/>
              <a:t> </a:t>
            </a:r>
            <a:r>
              <a:rPr lang="es-MX" sz="2400" dirty="0"/>
              <a:t>Restauraciones de cavidades de clase IV </a:t>
            </a:r>
          </a:p>
          <a:p>
            <a:pPr marL="0" indent="0">
              <a:buNone/>
            </a:pPr>
            <a:r>
              <a:rPr lang="es-MX" sz="2400" dirty="0" smtClean="0"/>
              <a:t> </a:t>
            </a:r>
            <a:r>
              <a:rPr lang="es-MX" sz="2400" dirty="0"/>
              <a:t>Restauraciones de cavidades amplias clase I </a:t>
            </a:r>
          </a:p>
          <a:p>
            <a:pPr marL="0" indent="0">
              <a:buNone/>
            </a:pPr>
            <a:r>
              <a:rPr lang="es-MX" sz="2400" dirty="0" smtClean="0"/>
              <a:t> </a:t>
            </a:r>
            <a:r>
              <a:rPr lang="es-MX" sz="2400" dirty="0"/>
              <a:t>Restauraciones de cavidades clase II </a:t>
            </a:r>
          </a:p>
          <a:p>
            <a:pPr marL="0" indent="0">
              <a:buNone/>
            </a:pPr>
            <a:r>
              <a:rPr lang="es-MX" sz="2400" dirty="0" smtClean="0"/>
              <a:t> </a:t>
            </a:r>
            <a:r>
              <a:rPr lang="es-MX" sz="2400" dirty="0"/>
              <a:t>Restauraciones de cavidades grandes de grandes áreas de </a:t>
            </a:r>
            <a:r>
              <a:rPr lang="es-MX" sz="2400" dirty="0" smtClean="0"/>
              <a:t>cúspide. </a:t>
            </a:r>
            <a:endParaRPr lang="es-MX" sz="2400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131529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solidFill>
                  <a:srgbClr val="FF0000"/>
                </a:solidFill>
              </a:rPr>
              <a:t>IONÓMERO DE VIDRIO</a:t>
            </a:r>
            <a:r>
              <a:rPr lang="es-MX" dirty="0">
                <a:solidFill>
                  <a:srgbClr val="002060"/>
                </a:solidFill>
              </a:rPr>
              <a:t/>
            </a:r>
            <a:br>
              <a:rPr lang="es-MX" dirty="0">
                <a:solidFill>
                  <a:srgbClr val="002060"/>
                </a:solidFill>
              </a:rPr>
            </a:b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dirty="0" smtClean="0">
                <a:solidFill>
                  <a:srgbClr val="FFC000"/>
                </a:solidFill>
              </a:rPr>
              <a:t>CLASIFICACIÓN</a:t>
            </a:r>
          </a:p>
          <a:p>
            <a:pPr marL="0" indent="0" algn="ctr">
              <a:buNone/>
            </a:pPr>
            <a:endParaRPr lang="es-MX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s-MX" sz="2400" dirty="0" smtClean="0">
                <a:solidFill>
                  <a:srgbClr val="FFFF00"/>
                </a:solidFill>
              </a:rPr>
              <a:t>A) CEMENTOS DE IONÓMERO   CONVENCIONALES</a:t>
            </a:r>
          </a:p>
          <a:p>
            <a:pPr marL="0" indent="0">
              <a:buNone/>
            </a:pPr>
            <a:endParaRPr lang="es-MX" sz="24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s-MX" sz="2400" dirty="0" smtClean="0">
                <a:solidFill>
                  <a:srgbClr val="FFFF00"/>
                </a:solidFill>
              </a:rPr>
              <a:t> 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rgbClr val="FFFF00"/>
                </a:solidFill>
              </a:rPr>
              <a:t>B) CEMENTOS </a:t>
            </a:r>
            <a:r>
              <a:rPr lang="es-MX" sz="2400" dirty="0">
                <a:solidFill>
                  <a:srgbClr val="FFFF00"/>
                </a:solidFill>
              </a:rPr>
              <a:t>DE IONÓMERO </a:t>
            </a:r>
            <a:r>
              <a:rPr lang="es-MX" sz="2400" dirty="0" smtClean="0">
                <a:solidFill>
                  <a:srgbClr val="FFFF00"/>
                </a:solidFill>
              </a:rPr>
              <a:t>   REFORZADOS</a:t>
            </a:r>
          </a:p>
          <a:p>
            <a:pPr marL="0" indent="0" algn="ctr">
              <a:buNone/>
            </a:pPr>
            <a:endParaRPr lang="es-MX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7906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es-MX" dirty="0">
                <a:solidFill>
                  <a:srgbClr val="FF0000"/>
                </a:solidFill>
              </a:rPr>
              <a:t>IONÓMERO DE VIDRIO</a:t>
            </a:r>
            <a:br>
              <a:rPr lang="es-MX" dirty="0">
                <a:solidFill>
                  <a:srgbClr val="FF0000"/>
                </a:solidFill>
              </a:rPr>
            </a:b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/>
          <a:lstStyle/>
          <a:p>
            <a:pPr marL="514350" indent="-514350">
              <a:buAutoNum type="alphaUcParenR"/>
            </a:pPr>
            <a:r>
              <a:rPr lang="es-MX" sz="2800" dirty="0" smtClean="0">
                <a:solidFill>
                  <a:srgbClr val="FFFF00"/>
                </a:solidFill>
              </a:rPr>
              <a:t>CEMENTOS </a:t>
            </a:r>
            <a:r>
              <a:rPr lang="es-MX" sz="2800" dirty="0">
                <a:solidFill>
                  <a:srgbClr val="FFFF00"/>
                </a:solidFill>
              </a:rPr>
              <a:t>DE IONÓMERO   </a:t>
            </a:r>
            <a:r>
              <a:rPr lang="es-MX" sz="2800" dirty="0" smtClean="0">
                <a:solidFill>
                  <a:srgbClr val="FFFF00"/>
                </a:solidFill>
              </a:rPr>
              <a:t>CONVENCIONALES.</a:t>
            </a:r>
          </a:p>
          <a:p>
            <a:pPr marL="0" indent="0">
              <a:buNone/>
            </a:pPr>
            <a:r>
              <a:rPr lang="es-MX" sz="2800" dirty="0" smtClean="0">
                <a:solidFill>
                  <a:srgbClr val="FF0000"/>
                </a:solidFill>
              </a:rPr>
              <a:t>TIPO  I.  AGENTE CEMENTANTE.</a:t>
            </a:r>
          </a:p>
          <a:p>
            <a:pPr marL="0" indent="0">
              <a:buNone/>
            </a:pPr>
            <a:endParaRPr lang="es-MX" sz="2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sz="2000" dirty="0" smtClean="0">
                <a:solidFill>
                  <a:schemeClr val="bg1"/>
                </a:solidFill>
              </a:rPr>
              <a:t>Se usan para cementación de incrustaciones, coronas y  prótesis.</a:t>
            </a:r>
          </a:p>
          <a:p>
            <a:pPr marL="0" indent="0">
              <a:buNone/>
            </a:pPr>
            <a:endParaRPr lang="es-MX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sz="2000" dirty="0" smtClean="0">
                <a:solidFill>
                  <a:schemeClr val="bg1"/>
                </a:solidFill>
              </a:rPr>
              <a:t>Relación polvo/líquido 1.5: 1</a:t>
            </a:r>
          </a:p>
          <a:p>
            <a:pPr marL="0" indent="0">
              <a:buNone/>
            </a:pPr>
            <a:endParaRPr lang="es-MX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sz="2000" dirty="0" smtClean="0">
                <a:solidFill>
                  <a:schemeClr val="bg1"/>
                </a:solidFill>
              </a:rPr>
              <a:t>Fraguado rápido con pronta resistencia  de absorción de agua</a:t>
            </a:r>
          </a:p>
          <a:p>
            <a:pPr marL="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s-MX" sz="2000" dirty="0" smtClean="0">
                <a:solidFill>
                  <a:schemeClr val="bg1"/>
                </a:solidFill>
              </a:rPr>
              <a:t>Radiopaco</a:t>
            </a:r>
            <a:r>
              <a:rPr lang="es-MX" sz="2000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endParaRPr lang="es-MX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Picture 2" descr="C:\Documents and Settings\HP_Administrator\My Documents\My Pictures\GDHSAJ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688" y="4714144"/>
            <a:ext cx="3112916" cy="207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Documents and Settings\HP_Administrator\My Documents\My Pictures\LJJHUF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697489"/>
            <a:ext cx="3137912" cy="207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79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IONÓMERO DE VIDRIO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PROPORCIÓN POLVO-LÍQUIDO.</a:t>
            </a:r>
            <a:endParaRPr lang="es-MX" dirty="0"/>
          </a:p>
        </p:txBody>
      </p:sp>
      <p:pic>
        <p:nvPicPr>
          <p:cNvPr id="5" name="Picture 4" descr="Escanear00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9" b="2043"/>
          <a:stretch>
            <a:fillRect/>
          </a:stretch>
        </p:blipFill>
        <p:spPr bwMode="auto">
          <a:xfrm>
            <a:off x="2006377" y="2564904"/>
            <a:ext cx="5131246" cy="343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86200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IONÓMERO DE VIDRIO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MEZCLADO Y CONSISTENCIA</a:t>
            </a:r>
            <a:endParaRPr lang="es-MX" dirty="0"/>
          </a:p>
        </p:txBody>
      </p:sp>
      <p:pic>
        <p:nvPicPr>
          <p:cNvPr id="6" name="Picture 4" descr="Escanear00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" r="2562"/>
          <a:stretch>
            <a:fillRect/>
          </a:stretch>
        </p:blipFill>
        <p:spPr bwMode="auto">
          <a:xfrm>
            <a:off x="457200" y="2597559"/>
            <a:ext cx="4186078" cy="2995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Escanear000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597559"/>
            <a:ext cx="4004148" cy="2995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85628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IONÓNOMERO DE VIDRIO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rgbClr val="FFC000"/>
                </a:solidFill>
              </a:rPr>
              <a:t>                         APLICACIÓN CLÍNICA</a:t>
            </a:r>
            <a:endParaRPr lang="es-MX" dirty="0">
              <a:solidFill>
                <a:srgbClr val="FFC000"/>
              </a:solidFill>
            </a:endParaRPr>
          </a:p>
        </p:txBody>
      </p:sp>
      <p:pic>
        <p:nvPicPr>
          <p:cNvPr id="6" name="Picture 4" descr="Escanear009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88" t="14160"/>
          <a:stretch>
            <a:fillRect/>
          </a:stretch>
        </p:blipFill>
        <p:spPr bwMode="auto">
          <a:xfrm>
            <a:off x="1403648" y="2123091"/>
            <a:ext cx="7104660" cy="4734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1738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85900" y="1063228"/>
            <a:ext cx="6172200" cy="225776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200" dirty="0">
                <a:solidFill>
                  <a:srgbClr val="002060"/>
                </a:solidFill>
              </a:rPr>
              <a:t>UNIVERSIDAD AUTÓNOMA DEL ESTADO DE </a:t>
            </a:r>
            <a:r>
              <a:rPr lang="es-MX" sz="2200" dirty="0" smtClean="0">
                <a:solidFill>
                  <a:srgbClr val="002060"/>
                </a:solidFill>
              </a:rPr>
              <a:t>MÉXICO  </a:t>
            </a:r>
            <a:r>
              <a:rPr lang="es-MX" sz="2200" dirty="0">
                <a:solidFill>
                  <a:srgbClr val="002060"/>
                </a:solidFill>
              </a:rPr>
              <a:t/>
            </a:r>
            <a:br>
              <a:rPr lang="es-MX" sz="2200" dirty="0">
                <a:solidFill>
                  <a:srgbClr val="002060"/>
                </a:solidFill>
              </a:rPr>
            </a:br>
            <a:r>
              <a:rPr lang="es-MX" sz="2200" dirty="0">
                <a:solidFill>
                  <a:srgbClr val="002060"/>
                </a:solidFill>
              </a:rPr>
              <a:t>FACULTAD DE ODONTOLOGÍA</a:t>
            </a:r>
            <a:br>
              <a:rPr lang="es-MX" sz="2200" dirty="0">
                <a:solidFill>
                  <a:srgbClr val="002060"/>
                </a:solidFill>
              </a:rPr>
            </a:br>
            <a:r>
              <a:rPr lang="es-MX" sz="2200" dirty="0">
                <a:solidFill>
                  <a:srgbClr val="002060"/>
                </a:solidFill>
              </a:rPr>
              <a:t>ÁREA DE REHABILITACIÓN ODONTOLÓGICA</a:t>
            </a:r>
            <a:br>
              <a:rPr lang="es-MX" sz="2200" dirty="0">
                <a:solidFill>
                  <a:srgbClr val="002060"/>
                </a:solidFill>
              </a:rPr>
            </a:br>
            <a:r>
              <a:rPr lang="es-MX" sz="2200" dirty="0">
                <a:solidFill>
                  <a:srgbClr val="002060"/>
                </a:solidFill>
              </a:rPr>
              <a:t>PLAN DE ESTUDIOS: CIRUJANO DENTISTA</a:t>
            </a:r>
            <a:r>
              <a:rPr lang="es-MX" sz="1800" dirty="0">
                <a:solidFill>
                  <a:schemeClr val="bg1"/>
                </a:solidFill>
              </a:rPr>
              <a:t/>
            </a:r>
            <a:br>
              <a:rPr lang="es-MX" sz="1800" dirty="0">
                <a:solidFill>
                  <a:schemeClr val="bg1"/>
                </a:solidFill>
              </a:rPr>
            </a:br>
            <a:r>
              <a:rPr lang="es-MX" sz="1800" dirty="0">
                <a:solidFill>
                  <a:schemeClr val="bg1"/>
                </a:solidFill>
              </a:rPr>
              <a:t/>
            </a:r>
            <a:br>
              <a:rPr lang="es-MX" sz="1800" dirty="0">
                <a:solidFill>
                  <a:schemeClr val="bg1"/>
                </a:solidFill>
              </a:rPr>
            </a:br>
            <a:r>
              <a:rPr lang="es-MX" sz="2100" dirty="0">
                <a:solidFill>
                  <a:srgbClr val="FFFF00"/>
                </a:solidFill>
              </a:rPr>
              <a:t/>
            </a:r>
            <a:br>
              <a:rPr lang="es-MX" sz="2100" dirty="0">
                <a:solidFill>
                  <a:srgbClr val="FFFF00"/>
                </a:solidFill>
              </a:rPr>
            </a:br>
            <a:r>
              <a:rPr lang="es-MX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DE </a:t>
            </a:r>
            <a:r>
              <a:rPr lang="es-MX" sz="15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APRENDIZAJE:    OPERATORIA PRECLÍNICA I</a:t>
            </a:r>
            <a:br>
              <a:rPr lang="es-MX" sz="15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 SOLO VISIÓN  PROYECTABLES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85900" y="2420888"/>
            <a:ext cx="6172200" cy="3492388"/>
          </a:xfrm>
        </p:spPr>
        <p:txBody>
          <a:bodyPr>
            <a:normAutofit fontScale="32500" lnSpcReduction="20000"/>
          </a:bodyPr>
          <a:lstStyle/>
          <a:p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endParaRPr lang="es-MX" dirty="0"/>
          </a:p>
          <a:p>
            <a:pPr marL="0" indent="0" algn="ctr">
              <a:buNone/>
            </a:pPr>
            <a:endParaRPr lang="es-MX" dirty="0"/>
          </a:p>
          <a:p>
            <a:pPr marL="0" indent="0" algn="ctr">
              <a:buNone/>
            </a:pPr>
            <a:r>
              <a:rPr lang="es-MX" sz="7200" dirty="0">
                <a:solidFill>
                  <a:srgbClr val="FF0000"/>
                </a:solidFill>
              </a:rPr>
              <a:t>NOMBRE DEL MATERIAL:</a:t>
            </a:r>
          </a:p>
          <a:p>
            <a:pPr marL="0" indent="0" algn="ctr">
              <a:buNone/>
            </a:pPr>
            <a:r>
              <a:rPr lang="es-MX" sz="8000" u="sng" dirty="0" smtClean="0">
                <a:solidFill>
                  <a:srgbClr val="FFFF00"/>
                </a:solidFill>
              </a:rPr>
              <a:t>IONÓMERO DE VIDRIO</a:t>
            </a:r>
            <a:endParaRPr lang="es-MX" sz="8000" u="sng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es-MX" sz="3825" dirty="0"/>
          </a:p>
          <a:p>
            <a:pPr algn="ctr"/>
            <a:endParaRPr lang="es-MX" sz="3825" dirty="0"/>
          </a:p>
          <a:p>
            <a:pPr marL="0" indent="0" algn="ctr">
              <a:buNone/>
            </a:pPr>
            <a:r>
              <a:rPr lang="es-MX" sz="7200" dirty="0">
                <a:solidFill>
                  <a:srgbClr val="C00000"/>
                </a:solidFill>
              </a:rPr>
              <a:t>ELABORADO POR:</a:t>
            </a:r>
          </a:p>
          <a:p>
            <a:pPr marL="0" indent="0" algn="ctr">
              <a:buNone/>
            </a:pPr>
            <a:r>
              <a:rPr lang="es-MX" sz="7200" dirty="0">
                <a:solidFill>
                  <a:srgbClr val="C00000"/>
                </a:solidFill>
              </a:rPr>
              <a:t>DR. EN E. MIGUEL ANGEL PADILLA MILLÁN</a:t>
            </a:r>
          </a:p>
          <a:p>
            <a:pPr marL="0" indent="0" algn="ctr">
              <a:buNone/>
            </a:pPr>
            <a:r>
              <a:rPr lang="es-MX" sz="7200" dirty="0" smtClean="0">
                <a:solidFill>
                  <a:srgbClr val="C00000"/>
                </a:solidFill>
              </a:rPr>
              <a:t>2015</a:t>
            </a:r>
            <a:endParaRPr lang="es-MX" sz="7200" dirty="0">
              <a:solidFill>
                <a:srgbClr val="C00000"/>
              </a:solidFill>
            </a:endParaRP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1066900" cy="929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144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IONÓNOMERO DE VIDRIO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rgbClr val="FFC000"/>
                </a:solidFill>
              </a:rPr>
              <a:t>             CEMENTACIÓN DE INCRUSTACIÓN.</a:t>
            </a:r>
            <a:endParaRPr lang="es-MX" dirty="0">
              <a:solidFill>
                <a:srgbClr val="FFC000"/>
              </a:solidFill>
            </a:endParaRPr>
          </a:p>
        </p:txBody>
      </p:sp>
      <p:pic>
        <p:nvPicPr>
          <p:cNvPr id="7" name="Picture 4" descr="Escanear009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2" r="4222" b="3320"/>
          <a:stretch>
            <a:fillRect/>
          </a:stretch>
        </p:blipFill>
        <p:spPr bwMode="auto">
          <a:xfrm>
            <a:off x="1403648" y="2132856"/>
            <a:ext cx="6628836" cy="4464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04680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IONÓNOMERO DE VIDRIO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</a:rPr>
              <a:t>APLICACIÓN CLÍNICA.PRESIÓN Y ELIMINACIÓN DE EXCEDENTES.</a:t>
            </a:r>
            <a:endParaRPr lang="es-MX" dirty="0">
              <a:solidFill>
                <a:srgbClr val="FFFF00"/>
              </a:solidFill>
            </a:endParaRPr>
          </a:p>
        </p:txBody>
      </p:sp>
      <p:pic>
        <p:nvPicPr>
          <p:cNvPr id="6" name="Picture 4" descr="Escanear009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" t="5702" r="3516"/>
          <a:stretch>
            <a:fillRect/>
          </a:stretch>
        </p:blipFill>
        <p:spPr bwMode="auto">
          <a:xfrm>
            <a:off x="179512" y="2935778"/>
            <a:ext cx="4496854" cy="3108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Escanear009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9" t="5724" r="1563" b="5849"/>
          <a:stretch>
            <a:fillRect/>
          </a:stretch>
        </p:blipFill>
        <p:spPr bwMode="auto">
          <a:xfrm>
            <a:off x="4976604" y="2906222"/>
            <a:ext cx="3946185" cy="3145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38821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IONÓNOMERO DE VIDRIO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</a:rPr>
              <a:t>APLICACIÓN CLÍNICA. TERMINADO</a:t>
            </a:r>
            <a:endParaRPr lang="es-MX" dirty="0">
              <a:solidFill>
                <a:srgbClr val="FFFF00"/>
              </a:solidFill>
            </a:endParaRPr>
          </a:p>
        </p:txBody>
      </p:sp>
      <p:pic>
        <p:nvPicPr>
          <p:cNvPr id="7" name="Picture 4" descr="Escanear009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" t="5940" r="848"/>
          <a:stretch>
            <a:fillRect/>
          </a:stretch>
        </p:blipFill>
        <p:spPr bwMode="auto">
          <a:xfrm>
            <a:off x="1691680" y="2492896"/>
            <a:ext cx="6362408" cy="4211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49138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IONÓNOMERO DE VIDRIO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rgbClr val="FFC000"/>
                </a:solidFill>
              </a:rPr>
              <a:t>APLICACIÓN CLÍNICA DE CEMENTACIÓN DE UNA CORONA METÁLICA.</a:t>
            </a:r>
            <a:endParaRPr lang="es-MX" dirty="0">
              <a:solidFill>
                <a:srgbClr val="FFC000"/>
              </a:solidFill>
            </a:endParaRPr>
          </a:p>
        </p:txBody>
      </p:sp>
      <p:pic>
        <p:nvPicPr>
          <p:cNvPr id="6" name="Picture 4" descr="Escanear00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80928"/>
            <a:ext cx="5760640" cy="3845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88935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IONÓNOMERO DE VIDRIO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rgbClr val="FFC000"/>
                </a:solidFill>
              </a:rPr>
              <a:t>APLICACIÓN CLÍNICA DE CEMENTACIÓN DE UNA CORONA METÁLICA.</a:t>
            </a:r>
            <a:endParaRPr lang="es-MX" dirty="0">
              <a:solidFill>
                <a:srgbClr val="FFC000"/>
              </a:solidFill>
            </a:endParaRPr>
          </a:p>
        </p:txBody>
      </p:sp>
      <p:pic>
        <p:nvPicPr>
          <p:cNvPr id="8" name="Picture 4" descr="Escanear002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852936"/>
            <a:ext cx="5616624" cy="3801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44695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364902"/>
          </a:xfrm>
        </p:spPr>
        <p:txBody>
          <a:bodyPr>
            <a:normAutofit fontScale="90000"/>
          </a:bodyPr>
          <a:lstStyle/>
          <a:p>
            <a:r>
              <a:rPr lang="es-MX" dirty="0">
                <a:solidFill>
                  <a:srgbClr val="7030A0"/>
                </a:solidFill>
              </a:rPr>
              <a:t>IONÓMERO DE VIDRIO</a:t>
            </a:r>
            <a:br>
              <a:rPr lang="es-MX" dirty="0">
                <a:solidFill>
                  <a:srgbClr val="7030A0"/>
                </a:solidFill>
              </a:rPr>
            </a:b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/>
          </a:bodyPr>
          <a:lstStyle/>
          <a:p>
            <a:pPr marL="514350" indent="-514350">
              <a:buAutoNum type="alphaUcParenR"/>
            </a:pPr>
            <a:r>
              <a:rPr lang="es-MX" sz="2800" dirty="0" smtClean="0">
                <a:solidFill>
                  <a:srgbClr val="FF0000"/>
                </a:solidFill>
              </a:rPr>
              <a:t>CEMENTOS </a:t>
            </a:r>
            <a:r>
              <a:rPr lang="es-MX" sz="2800" dirty="0">
                <a:solidFill>
                  <a:srgbClr val="FF0000"/>
                </a:solidFill>
              </a:rPr>
              <a:t>DE IONÓMERO   </a:t>
            </a:r>
            <a:r>
              <a:rPr lang="es-MX" sz="2800" dirty="0" smtClean="0">
                <a:solidFill>
                  <a:srgbClr val="FF0000"/>
                </a:solidFill>
              </a:rPr>
              <a:t>CONVENCIONALES</a:t>
            </a:r>
          </a:p>
          <a:p>
            <a:pPr marL="0" indent="0">
              <a:buNone/>
            </a:pPr>
            <a:r>
              <a:rPr lang="es-MX" sz="2800" dirty="0" smtClean="0">
                <a:solidFill>
                  <a:srgbClr val="00B0F0"/>
                </a:solidFill>
              </a:rPr>
              <a:t>TIPO II .   CEMENTO RESTAURADOR</a:t>
            </a:r>
            <a:endParaRPr lang="es-MX" sz="2800" dirty="0" smtClean="0"/>
          </a:p>
          <a:p>
            <a:pPr marL="0" indent="0">
              <a:buNone/>
            </a:pPr>
            <a:r>
              <a:rPr lang="es-MX" sz="2400" dirty="0" smtClean="0">
                <a:solidFill>
                  <a:srgbClr val="FFC000"/>
                </a:solidFill>
              </a:rPr>
              <a:t>Se usan para restauración de  piezas  permanentes clase III y V, erosión,  abfracción y abrasión cervical.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rgbClr val="FFC000"/>
                </a:solidFill>
              </a:rPr>
              <a:t>Restauración temporal y provisional</a:t>
            </a:r>
            <a:endParaRPr lang="es-MX" sz="2400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es-MX" sz="2400" dirty="0" smtClean="0">
                <a:solidFill>
                  <a:srgbClr val="FFC000"/>
                </a:solidFill>
              </a:rPr>
              <a:t>Relación polvo/líquido 2.5: 1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rgbClr val="FFC000"/>
                </a:solidFill>
              </a:rPr>
              <a:t>Buena gradación de colores.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rgbClr val="FFC000"/>
                </a:solidFill>
              </a:rPr>
              <a:t>Radiolúcido. </a:t>
            </a:r>
          </a:p>
          <a:p>
            <a:pPr marL="0" indent="0">
              <a:buNone/>
            </a:pPr>
            <a:endParaRPr lang="es-MX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2291" name="Picture 3" descr="C:\Documents and Settings\HP_Administrator\My Documents\My Pictures\imagenes cementos dentales\dh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3552458" cy="2766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743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IONÓMERO DE VIDRIO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rgbClr val="FFC000"/>
                </a:solidFill>
              </a:rPr>
              <a:t>APLICACIÓN CLÍNICA EN UNA LESIÓN CERVICAL NO CARIOSA DE ABFRACCIÓN.</a:t>
            </a:r>
            <a:endParaRPr lang="es-MX" dirty="0">
              <a:solidFill>
                <a:srgbClr val="FFC000"/>
              </a:solidFill>
            </a:endParaRPr>
          </a:p>
        </p:txBody>
      </p:sp>
      <p:pic>
        <p:nvPicPr>
          <p:cNvPr id="4" name="Picture 4" descr="Escanear00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36912"/>
            <a:ext cx="5832648" cy="4068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88049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IONÓMERO DE VIDRIO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 smtClean="0">
                <a:solidFill>
                  <a:srgbClr val="FFC000"/>
                </a:solidFill>
              </a:rPr>
              <a:t>APLICACIÓN CLÍNICA EN UNA LESIÓN NO CARIOSA DE ABFRACCIÓN</a:t>
            </a:r>
            <a:r>
              <a:rPr lang="es-MX" sz="2400" dirty="0" smtClean="0"/>
              <a:t>.</a:t>
            </a:r>
          </a:p>
          <a:p>
            <a:pPr marL="0" indent="0">
              <a:buNone/>
            </a:pPr>
            <a:r>
              <a:rPr lang="es-CR" sz="2400" dirty="0">
                <a:solidFill>
                  <a:srgbClr val="FFFF00"/>
                </a:solidFill>
              </a:rPr>
              <a:t>COLOCACION DEL IONOMERO DE </a:t>
            </a:r>
            <a:r>
              <a:rPr lang="es-CR" sz="2400" dirty="0" smtClean="0">
                <a:solidFill>
                  <a:srgbClr val="FFFF00"/>
                </a:solidFill>
              </a:rPr>
              <a:t>VIDRIO TIPO II. </a:t>
            </a:r>
            <a:endParaRPr lang="es-MX" sz="2400" dirty="0">
              <a:solidFill>
                <a:srgbClr val="FFFF00"/>
              </a:solidFill>
            </a:endParaRPr>
          </a:p>
        </p:txBody>
      </p:sp>
      <p:pic>
        <p:nvPicPr>
          <p:cNvPr id="5" name="Picture 4" descr="Escanear003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5" t="3558" r="1659"/>
          <a:stretch>
            <a:fillRect/>
          </a:stretch>
        </p:blipFill>
        <p:spPr bwMode="auto">
          <a:xfrm>
            <a:off x="2123728" y="2996952"/>
            <a:ext cx="5400600" cy="3735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03255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IONÓMERO DE VIDRIO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 smtClean="0">
                <a:solidFill>
                  <a:srgbClr val="FFFF00"/>
                </a:solidFill>
              </a:rPr>
              <a:t>APLICACIÓN</a:t>
            </a:r>
            <a:r>
              <a:rPr lang="es-MX" sz="2400" dirty="0" smtClean="0"/>
              <a:t> </a:t>
            </a:r>
            <a:r>
              <a:rPr lang="es-MX" sz="2400" dirty="0" smtClean="0">
                <a:solidFill>
                  <a:srgbClr val="FFFF00"/>
                </a:solidFill>
              </a:rPr>
              <a:t>CLÍNICA EN UNA LESIÓN NO CARIOSA DE ABFRACCIÓN.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rgbClr val="FFFF00"/>
                </a:solidFill>
              </a:rPr>
              <a:t>POLIMERIZACIÓN</a:t>
            </a:r>
          </a:p>
        </p:txBody>
      </p:sp>
      <p:pic>
        <p:nvPicPr>
          <p:cNvPr id="7" name="Picture 4" descr="Escanear003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" t="3972" r="2017"/>
          <a:stretch>
            <a:fillRect/>
          </a:stretch>
        </p:blipFill>
        <p:spPr bwMode="auto">
          <a:xfrm>
            <a:off x="2051720" y="2780928"/>
            <a:ext cx="5579913" cy="371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94608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IONÓMERO DE VIDRIO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7419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 smtClean="0">
                <a:solidFill>
                  <a:srgbClr val="FFFF00"/>
                </a:solidFill>
              </a:rPr>
              <a:t>APLICACIÓN CLÍNICA EN UNA LESIÓN NO CARIOSA DE ABFRACCIÓN.</a:t>
            </a:r>
            <a:r>
              <a:rPr lang="es-CR" sz="2000" dirty="0">
                <a:solidFill>
                  <a:srgbClr val="FFFF00"/>
                </a:solidFill>
              </a:rPr>
              <a:t> </a:t>
            </a:r>
            <a:r>
              <a:rPr lang="es-CR" sz="2000" dirty="0" smtClean="0">
                <a:solidFill>
                  <a:srgbClr val="FFFF00"/>
                </a:solidFill>
              </a:rPr>
              <a:t>RESTAURACIÓN CON IONÓMERO DE VIDRIO TIPO II.</a:t>
            </a:r>
            <a:endParaRPr lang="es-MX" sz="2000" dirty="0" smtClean="0">
              <a:solidFill>
                <a:srgbClr val="FFFF00"/>
              </a:solidFill>
            </a:endParaRPr>
          </a:p>
        </p:txBody>
      </p:sp>
      <p:pic>
        <p:nvPicPr>
          <p:cNvPr id="8" name="Picture 5" descr="Escanear008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36" b="6326"/>
          <a:stretch>
            <a:fillRect/>
          </a:stretch>
        </p:blipFill>
        <p:spPr bwMode="auto">
          <a:xfrm>
            <a:off x="179512" y="3081144"/>
            <a:ext cx="4464371" cy="2856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Escanear007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36" b="3421"/>
          <a:stretch>
            <a:fillRect/>
          </a:stretch>
        </p:blipFill>
        <p:spPr bwMode="auto">
          <a:xfrm>
            <a:off x="4758660" y="3129454"/>
            <a:ext cx="4243004" cy="2798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4723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IONÓMERO DE VIDRIO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/>
              <a:t>EL presente trabajo de material solo visión </a:t>
            </a:r>
            <a:r>
              <a:rPr lang="es-MX" dirty="0" err="1"/>
              <a:t>proyectable</a:t>
            </a:r>
            <a:r>
              <a:rPr lang="es-MX" dirty="0"/>
              <a:t> de la unidad de aprendizaje  Operatoria Preclínica I tiene como objetivo actualizar, complementar  y ser un auxiliar importante en el proceso de enseñanza aprendizaje en los alumnos del segundo semestre, teniendo como base el programa de la materia correspondiente </a:t>
            </a:r>
            <a:r>
              <a:rPr lang="es-MX" dirty="0" smtClean="0"/>
              <a:t>al tema de: </a:t>
            </a:r>
            <a:r>
              <a:rPr lang="es-MX" dirty="0" err="1" smtClean="0">
                <a:solidFill>
                  <a:srgbClr val="FF0000"/>
                </a:solidFill>
              </a:rPr>
              <a:t>Ionómero</a:t>
            </a:r>
            <a:r>
              <a:rPr lang="es-MX" dirty="0" smtClean="0">
                <a:solidFill>
                  <a:srgbClr val="FF0000"/>
                </a:solidFill>
              </a:rPr>
              <a:t> de vidrio.</a:t>
            </a:r>
            <a:endParaRPr lang="es-MX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2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solidFill>
                  <a:srgbClr val="FFFF00"/>
                </a:solidFill>
              </a:rPr>
              <a:t>IONÓMERO DE VIDRIO</a:t>
            </a:r>
            <a:r>
              <a:rPr lang="es-MX" dirty="0">
                <a:solidFill>
                  <a:srgbClr val="7030A0"/>
                </a:solidFill>
              </a:rPr>
              <a:t/>
            </a:r>
            <a:br>
              <a:rPr lang="es-MX" dirty="0">
                <a:solidFill>
                  <a:srgbClr val="7030A0"/>
                </a:solidFill>
              </a:rPr>
            </a:b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88632"/>
          </a:xfrm>
        </p:spPr>
        <p:txBody>
          <a:bodyPr>
            <a:normAutofit/>
          </a:bodyPr>
          <a:lstStyle/>
          <a:p>
            <a:pPr marL="514350" indent="-514350">
              <a:buAutoNum type="alphaUcParenR"/>
            </a:pPr>
            <a:r>
              <a:rPr lang="es-MX" sz="2800" dirty="0" smtClean="0">
                <a:solidFill>
                  <a:srgbClr val="FFFF00"/>
                </a:solidFill>
              </a:rPr>
              <a:t>CEMENTOS </a:t>
            </a:r>
            <a:r>
              <a:rPr lang="es-MX" sz="2800" dirty="0">
                <a:solidFill>
                  <a:srgbClr val="FFFF00"/>
                </a:solidFill>
              </a:rPr>
              <a:t>DE IONÓMERO   </a:t>
            </a:r>
            <a:r>
              <a:rPr lang="es-MX" sz="2800" dirty="0" smtClean="0">
                <a:solidFill>
                  <a:srgbClr val="FFFF00"/>
                </a:solidFill>
              </a:rPr>
              <a:t>CONVENCIONALES</a:t>
            </a:r>
          </a:p>
          <a:p>
            <a:pPr marL="0" indent="0">
              <a:buNone/>
            </a:pPr>
            <a:r>
              <a:rPr lang="es-MX" sz="2800" dirty="0" smtClean="0">
                <a:solidFill>
                  <a:srgbClr val="FF0000"/>
                </a:solidFill>
              </a:rPr>
              <a:t>TIPO III. CEMENTO SELLADOR DE FOSAS Y FISURAS.</a:t>
            </a:r>
          </a:p>
          <a:p>
            <a:pPr marL="0" indent="0">
              <a:buNone/>
            </a:pPr>
            <a:endParaRPr lang="es-MX" sz="20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r>
              <a:rPr lang="es-MX" sz="2400" dirty="0" smtClean="0">
                <a:solidFill>
                  <a:srgbClr val="FFC000"/>
                </a:solidFill>
              </a:rPr>
              <a:t>Se usan para sellar fosa y fisuras.</a:t>
            </a:r>
            <a:endParaRPr lang="es-MX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026" name="Picture 2" descr="C:\Documents and Settings\HP_Administrator\My Documents\My Pictures\SELLAD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37287"/>
            <a:ext cx="3778107" cy="3050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Documents and Settings\HP_Administrator\My Documents\My Pictures\imagenes cementos dentales\hsg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37287"/>
            <a:ext cx="4308690" cy="3130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15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IONOMERO DE VIDRIO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APLICACIÓN CLÍNICA.</a:t>
            </a:r>
          </a:p>
          <a:p>
            <a:pPr marL="0" indent="0">
              <a:buNone/>
            </a:pPr>
            <a:r>
              <a:rPr lang="es-MX" dirty="0" smtClean="0"/>
              <a:t>AISLAMIENTO:</a:t>
            </a:r>
            <a:endParaRPr lang="es-MX" dirty="0"/>
          </a:p>
        </p:txBody>
      </p:sp>
      <p:pic>
        <p:nvPicPr>
          <p:cNvPr id="4" name="Picture 4" descr="Escanear005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9" t="4045"/>
          <a:stretch>
            <a:fillRect/>
          </a:stretch>
        </p:blipFill>
        <p:spPr bwMode="auto">
          <a:xfrm>
            <a:off x="1979712" y="2708920"/>
            <a:ext cx="5720395" cy="3888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39526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IONOMERO DE VIDRIO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PROFILAXIS:</a:t>
            </a:r>
            <a:endParaRPr lang="es-MX" dirty="0"/>
          </a:p>
        </p:txBody>
      </p:sp>
      <p:pic>
        <p:nvPicPr>
          <p:cNvPr id="4" name="Picture 4" descr="Escanear00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3" b="3983"/>
          <a:stretch>
            <a:fillRect/>
          </a:stretch>
        </p:blipFill>
        <p:spPr bwMode="auto">
          <a:xfrm>
            <a:off x="1331640" y="2276872"/>
            <a:ext cx="6365422" cy="433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79507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IONOMERO DE VIDRIO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rgbClr val="0070C0"/>
                </a:solidFill>
              </a:rPr>
              <a:t>LAVADO Y SECADO</a:t>
            </a:r>
            <a:endParaRPr lang="es-MX" dirty="0">
              <a:solidFill>
                <a:srgbClr val="0070C0"/>
              </a:solidFill>
            </a:endParaRPr>
          </a:p>
        </p:txBody>
      </p:sp>
      <p:pic>
        <p:nvPicPr>
          <p:cNvPr id="5" name="Picture 4" descr="Escanear005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2" t="4100"/>
          <a:stretch>
            <a:fillRect/>
          </a:stretch>
        </p:blipFill>
        <p:spPr bwMode="auto">
          <a:xfrm>
            <a:off x="1691680" y="2348881"/>
            <a:ext cx="5909074" cy="3899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74596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IONOMERO DE VIDRIO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rgbClr val="002060"/>
                </a:solidFill>
              </a:rPr>
              <a:t>APLICACIÓN DEL SELLADOR.</a:t>
            </a:r>
            <a:endParaRPr lang="es-MX" dirty="0">
              <a:solidFill>
                <a:srgbClr val="002060"/>
              </a:solidFill>
            </a:endParaRPr>
          </a:p>
        </p:txBody>
      </p:sp>
      <p:pic>
        <p:nvPicPr>
          <p:cNvPr id="5" name="Picture 4" descr="Escanear006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16" b="3685"/>
          <a:stretch>
            <a:fillRect/>
          </a:stretch>
        </p:blipFill>
        <p:spPr bwMode="auto">
          <a:xfrm>
            <a:off x="1547664" y="2348879"/>
            <a:ext cx="6207689" cy="4305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72748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IONOMERO DE VIDRIO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SELLADOR TERMINADO.</a:t>
            </a:r>
            <a:endParaRPr lang="es-MX" dirty="0"/>
          </a:p>
        </p:txBody>
      </p:sp>
      <p:pic>
        <p:nvPicPr>
          <p:cNvPr id="6" name="Picture 4" descr="Escanear00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3" r="3221"/>
          <a:stretch>
            <a:fillRect/>
          </a:stretch>
        </p:blipFill>
        <p:spPr bwMode="auto">
          <a:xfrm>
            <a:off x="1497427" y="2564904"/>
            <a:ext cx="6217936" cy="4075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27919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solidFill>
                  <a:srgbClr val="FF0000"/>
                </a:solidFill>
              </a:rPr>
              <a:t>IONÓMERO DE VIDRIO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/>
          </a:bodyPr>
          <a:lstStyle/>
          <a:p>
            <a:pPr marL="514350" indent="-514350">
              <a:buAutoNum type="alphaUcParenR"/>
            </a:pPr>
            <a:r>
              <a:rPr lang="es-MX" sz="2800" dirty="0" smtClean="0">
                <a:solidFill>
                  <a:srgbClr val="7030A0"/>
                </a:solidFill>
              </a:rPr>
              <a:t>CEMENTOS </a:t>
            </a:r>
            <a:r>
              <a:rPr lang="es-MX" sz="2800" dirty="0">
                <a:solidFill>
                  <a:srgbClr val="7030A0"/>
                </a:solidFill>
              </a:rPr>
              <a:t>DE IONÓMERO   </a:t>
            </a:r>
            <a:r>
              <a:rPr lang="es-MX" sz="2800" dirty="0" smtClean="0">
                <a:solidFill>
                  <a:srgbClr val="7030A0"/>
                </a:solidFill>
              </a:rPr>
              <a:t>CONVENCIONALES</a:t>
            </a:r>
          </a:p>
          <a:p>
            <a:pPr marL="0" indent="0">
              <a:buNone/>
            </a:pPr>
            <a:r>
              <a:rPr lang="es-MX" sz="2800" dirty="0" smtClean="0">
                <a:solidFill>
                  <a:srgbClr val="FF0000"/>
                </a:solidFill>
              </a:rPr>
              <a:t>TIPO I</a:t>
            </a:r>
            <a:r>
              <a:rPr lang="es-MX" sz="2800" dirty="0">
                <a:solidFill>
                  <a:srgbClr val="FF0000"/>
                </a:solidFill>
              </a:rPr>
              <a:t>V</a:t>
            </a:r>
            <a:r>
              <a:rPr lang="es-MX" sz="2800" dirty="0" smtClean="0">
                <a:solidFill>
                  <a:srgbClr val="FF0000"/>
                </a:solidFill>
              </a:rPr>
              <a:t>. </a:t>
            </a:r>
            <a:r>
              <a:rPr lang="es-MX" sz="2800" dirty="0">
                <a:solidFill>
                  <a:srgbClr val="FF0000"/>
                </a:solidFill>
              </a:rPr>
              <a:t> </a:t>
            </a:r>
            <a:r>
              <a:rPr lang="es-MX" sz="2800" dirty="0" smtClean="0">
                <a:solidFill>
                  <a:srgbClr val="FF0000"/>
                </a:solidFill>
              </a:rPr>
              <a:t>CEMENTO PARA BASE CAVITARIA.</a:t>
            </a:r>
          </a:p>
          <a:p>
            <a:pPr marL="0" indent="0">
              <a:buNone/>
            </a:pPr>
            <a:r>
              <a:rPr lang="es-MX" sz="2000" dirty="0" smtClean="0">
                <a:solidFill>
                  <a:srgbClr val="7030A0"/>
                </a:solidFill>
              </a:rPr>
              <a:t>Se usan  como bases cavitarias  en  dientes que van a ser restaurados.</a:t>
            </a:r>
          </a:p>
          <a:p>
            <a:pPr marL="0" indent="0">
              <a:buNone/>
            </a:pPr>
            <a:r>
              <a:rPr lang="es-MX" sz="2000" dirty="0" smtClean="0">
                <a:solidFill>
                  <a:srgbClr val="7030A0"/>
                </a:solidFill>
              </a:rPr>
              <a:t>Relación polvo-líquido 1.5:1</a:t>
            </a:r>
          </a:p>
          <a:p>
            <a:pPr marL="0" indent="0">
              <a:buNone/>
            </a:pPr>
            <a:r>
              <a:rPr lang="es-MX" sz="2000" dirty="0">
                <a:solidFill>
                  <a:srgbClr val="7030A0"/>
                </a:solidFill>
              </a:rPr>
              <a:t>C</a:t>
            </a:r>
            <a:r>
              <a:rPr lang="es-MX" sz="2000" dirty="0" smtClean="0">
                <a:solidFill>
                  <a:srgbClr val="7030A0"/>
                </a:solidFill>
              </a:rPr>
              <a:t>arece de propiedades estéticas .</a:t>
            </a:r>
          </a:p>
          <a:p>
            <a:pPr marL="0" indent="0">
              <a:buNone/>
            </a:pPr>
            <a:r>
              <a:rPr lang="es-MX" sz="2000" dirty="0">
                <a:solidFill>
                  <a:srgbClr val="7030A0"/>
                </a:solidFill>
              </a:rPr>
              <a:t>R</a:t>
            </a:r>
            <a:r>
              <a:rPr lang="es-MX" sz="2000" dirty="0" smtClean="0">
                <a:solidFill>
                  <a:srgbClr val="7030A0"/>
                </a:solidFill>
              </a:rPr>
              <a:t>adiopaco.</a:t>
            </a:r>
          </a:p>
          <a:p>
            <a:pPr marL="0" indent="0">
              <a:buNone/>
            </a:pPr>
            <a:endParaRPr lang="es-MX" sz="20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2050" name="Picture 2" descr="C:\Documents and Settings\HP_Administrator\My Documents\My Pictures\IOD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23370"/>
            <a:ext cx="3428346" cy="279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HP_Administrator\My Documents\My Pictures\DGHD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146" y="4023370"/>
            <a:ext cx="3260622" cy="279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74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IONÓMERO DE VIDRIO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s-MX" sz="1800" dirty="0">
                <a:solidFill>
                  <a:srgbClr val="002060"/>
                </a:solidFill>
              </a:rPr>
              <a:t>MEDICACIÓN DE CAVIDADES POR SU PROFUNDIDAD:</a:t>
            </a:r>
          </a:p>
          <a:p>
            <a:pPr marL="0" indent="0">
              <a:buNone/>
            </a:pPr>
            <a:r>
              <a:rPr lang="es-MX" dirty="0">
                <a:solidFill>
                  <a:srgbClr val="002060"/>
                </a:solidFill>
              </a:rPr>
              <a:t>POCA </a:t>
            </a:r>
            <a:r>
              <a:rPr lang="es-MX" dirty="0" smtClean="0">
                <a:solidFill>
                  <a:srgbClr val="002060"/>
                </a:solidFill>
              </a:rPr>
              <a:t>PROFUNDIDAD. </a:t>
            </a:r>
          </a:p>
          <a:p>
            <a:pPr marL="0" indent="0">
              <a:buNone/>
            </a:pPr>
            <a:r>
              <a:rPr lang="es-MX" sz="2000" dirty="0" smtClean="0"/>
              <a:t> </a:t>
            </a:r>
            <a:r>
              <a:rPr lang="es-MX" sz="2000" dirty="0" smtClean="0"/>
              <a:t>IONÓMERO DE VIDRIO.</a:t>
            </a:r>
          </a:p>
          <a:p>
            <a:pPr marL="0" indent="0">
              <a:buNone/>
            </a:pPr>
            <a:endParaRPr lang="es-MX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s-MX" dirty="0">
              <a:solidFill>
                <a:srgbClr val="00B0F0"/>
              </a:solidFill>
            </a:endParaRPr>
          </a:p>
          <a:p>
            <a:endParaRPr lang="es-MX" dirty="0"/>
          </a:p>
        </p:txBody>
      </p:sp>
      <p:pic>
        <p:nvPicPr>
          <p:cNvPr id="6" name="Picture 4" descr="Escanear00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9" b="2043"/>
          <a:stretch>
            <a:fillRect/>
          </a:stretch>
        </p:blipFill>
        <p:spPr bwMode="auto">
          <a:xfrm>
            <a:off x="6188598" y="4369726"/>
            <a:ext cx="2736304" cy="209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Escanear004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2" b="3044"/>
          <a:stretch>
            <a:fillRect/>
          </a:stretch>
        </p:blipFill>
        <p:spPr bwMode="auto">
          <a:xfrm>
            <a:off x="971600" y="4365105"/>
            <a:ext cx="3240360" cy="209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Documents and Settings\HP_Administrator\My Documents\My Pictures\IODF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598" y="1556792"/>
            <a:ext cx="2722538" cy="222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006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IONÓMERO DE VIDRIO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s-MX" sz="1800" dirty="0"/>
              <a:t>MEDICACIÓN DE CAVIDADES POR SU PROFUNDIDAD:</a:t>
            </a:r>
          </a:p>
          <a:p>
            <a:pPr marL="0" indent="0">
              <a:buNone/>
            </a:pPr>
            <a:r>
              <a:rPr lang="es-MX" dirty="0"/>
              <a:t>POCA PROFUNDIDAD. </a:t>
            </a:r>
            <a:endParaRPr lang="es-MX" dirty="0" smtClean="0"/>
          </a:p>
          <a:p>
            <a:pPr marL="0" indent="0">
              <a:buNone/>
            </a:pPr>
            <a:r>
              <a:rPr lang="es-MX" sz="2000" dirty="0" smtClean="0"/>
              <a:t>EN </a:t>
            </a:r>
            <a:r>
              <a:rPr lang="es-MX" sz="2000" dirty="0" smtClean="0"/>
              <a:t>RESINAS </a:t>
            </a:r>
            <a:r>
              <a:rPr lang="es-MX" sz="2000" dirty="0" smtClean="0"/>
              <a:t>COMPUESTAS.</a:t>
            </a:r>
          </a:p>
          <a:p>
            <a:pPr marL="0" indent="0">
              <a:buNone/>
            </a:pPr>
            <a:endParaRPr lang="es-MX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s-MX" dirty="0">
              <a:solidFill>
                <a:srgbClr val="00B0F0"/>
              </a:solidFill>
            </a:endParaRPr>
          </a:p>
          <a:p>
            <a:endParaRPr lang="es-MX" dirty="0"/>
          </a:p>
        </p:txBody>
      </p:sp>
      <p:pic>
        <p:nvPicPr>
          <p:cNvPr id="9" name="Picture 4" descr="Escanear00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8" b="627"/>
          <a:stretch>
            <a:fillRect/>
          </a:stretch>
        </p:blipFill>
        <p:spPr bwMode="auto">
          <a:xfrm>
            <a:off x="611560" y="3650791"/>
            <a:ext cx="3600401" cy="2543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9 Imagen" descr="dghj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630327"/>
            <a:ext cx="3040741" cy="24596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948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IONÓMERO DE VIDRIO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CR" dirty="0"/>
              <a:t>PRESENTACION </a:t>
            </a:r>
            <a:r>
              <a:rPr lang="es-CR" dirty="0" smtClean="0"/>
              <a:t>COMERCIAL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Picture 4" descr="Escanear003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" r="1323" b="5493"/>
          <a:stretch>
            <a:fillRect/>
          </a:stretch>
        </p:blipFill>
        <p:spPr bwMode="auto">
          <a:xfrm>
            <a:off x="2051720" y="2948372"/>
            <a:ext cx="4818751" cy="3180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3961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IONÓMERO DE VIDRIO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MX" sz="2800" dirty="0"/>
              <a:t>El contenido de este material </a:t>
            </a:r>
            <a:r>
              <a:rPr lang="es-MX" sz="2800" dirty="0" smtClean="0"/>
              <a:t>comprende: composición, indicaciones, contraindicaciones, usos, clasificación, cementos de </a:t>
            </a:r>
            <a:r>
              <a:rPr lang="es-MX" sz="2800" dirty="0" err="1" smtClean="0"/>
              <a:t>ionómero</a:t>
            </a:r>
            <a:r>
              <a:rPr lang="es-MX" sz="2800" dirty="0" smtClean="0"/>
              <a:t> de vidrio convencionales tipo  I  Agente cementante;</a:t>
            </a:r>
            <a:r>
              <a:rPr lang="es-MX" sz="2800" dirty="0">
                <a:solidFill>
                  <a:srgbClr val="00B0F0"/>
                </a:solidFill>
              </a:rPr>
              <a:t> </a:t>
            </a:r>
            <a:r>
              <a:rPr lang="es-MX" sz="2800" dirty="0" smtClean="0"/>
              <a:t>tipo II. Cemento restaurador;</a:t>
            </a:r>
            <a:r>
              <a:rPr lang="es-MX" sz="2800" dirty="0">
                <a:solidFill>
                  <a:srgbClr val="FF0000"/>
                </a:solidFill>
              </a:rPr>
              <a:t> </a:t>
            </a:r>
            <a:r>
              <a:rPr lang="es-MX" sz="2800" dirty="0" smtClean="0"/>
              <a:t>tipo III. cemento sellador de fosas y fisuras; tipo IV.  cemento para base </a:t>
            </a:r>
            <a:r>
              <a:rPr lang="es-MX" sz="2800" dirty="0" err="1" smtClean="0"/>
              <a:t>cavitaria</a:t>
            </a:r>
            <a:r>
              <a:rPr lang="es-MX" sz="2800" dirty="0" smtClean="0"/>
              <a:t>.</a:t>
            </a:r>
          </a:p>
          <a:p>
            <a:pPr marL="0" lvl="0" indent="0" algn="just">
              <a:buNone/>
            </a:pPr>
            <a:r>
              <a:rPr lang="es-MX" sz="2800" dirty="0" smtClean="0"/>
              <a:t>El </a:t>
            </a:r>
            <a:r>
              <a:rPr lang="es-MX" sz="2800" dirty="0"/>
              <a:t>conocimiento  de  </a:t>
            </a:r>
            <a:r>
              <a:rPr lang="es-MX" sz="2800" dirty="0" smtClean="0"/>
              <a:t>el cemento de </a:t>
            </a:r>
            <a:r>
              <a:rPr lang="es-MX" sz="2800" dirty="0" err="1" smtClean="0"/>
              <a:t>Ionómero</a:t>
            </a:r>
            <a:r>
              <a:rPr lang="es-MX" sz="2800" dirty="0" smtClean="0"/>
              <a:t> de vidrio y </a:t>
            </a:r>
            <a:r>
              <a:rPr lang="es-MX" sz="2800" dirty="0"/>
              <a:t>su </a:t>
            </a:r>
            <a:r>
              <a:rPr lang="es-MX" sz="2800" dirty="0" smtClean="0"/>
              <a:t>aplicación clínica es </a:t>
            </a:r>
            <a:r>
              <a:rPr lang="es-MX" sz="2800" dirty="0"/>
              <a:t>muy  importante en Operatoria Preclínica I, por lo que  éste material visual es esencial, </a:t>
            </a:r>
            <a:r>
              <a:rPr lang="es-MX" sz="2800" dirty="0" smtClean="0"/>
              <a:t>fundamental </a:t>
            </a:r>
            <a:r>
              <a:rPr lang="es-MX" sz="2800" dirty="0"/>
              <a:t>y necesario para un estudiante del segundo semestre de la Facultad de Odontología </a:t>
            </a:r>
            <a:r>
              <a:rPr lang="es-MX" sz="2800" dirty="0">
                <a:solidFill>
                  <a:srgbClr val="FFFF00"/>
                </a:solidFill>
              </a:rPr>
              <a:t>.</a:t>
            </a:r>
          </a:p>
          <a:p>
            <a:pPr marL="0" indent="0" algn="just">
              <a:buNone/>
            </a:pPr>
            <a:endParaRPr lang="es-MX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9564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IONÓMERO DE VIDRIO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CR" dirty="0"/>
              <a:t>APLICACIÓN CLINICA</a:t>
            </a:r>
            <a:endParaRPr lang="es-MX" dirty="0"/>
          </a:p>
        </p:txBody>
      </p:sp>
      <p:pic>
        <p:nvPicPr>
          <p:cNvPr id="4" name="Picture 4" descr="Escanear00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" t="5663" r="1323" b="3983"/>
          <a:stretch>
            <a:fillRect/>
          </a:stretch>
        </p:blipFill>
        <p:spPr bwMode="auto">
          <a:xfrm>
            <a:off x="1768389" y="2492896"/>
            <a:ext cx="5363422" cy="3433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864075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IONÓMERO DE VIDRIO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CR" dirty="0"/>
              <a:t>PREPARACION DE LA CAVIDAD</a:t>
            </a:r>
            <a:endParaRPr lang="es-MX" dirty="0"/>
          </a:p>
        </p:txBody>
      </p:sp>
      <p:pic>
        <p:nvPicPr>
          <p:cNvPr id="4" name="Picture 4" descr="Escanear004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" t="2863" r="1323" b="1183"/>
          <a:stretch>
            <a:fillRect/>
          </a:stretch>
        </p:blipFill>
        <p:spPr bwMode="auto">
          <a:xfrm>
            <a:off x="1763688" y="2637237"/>
            <a:ext cx="5400600" cy="36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72579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IONÓMERO DE VIDRIO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CR" dirty="0"/>
              <a:t>MATERIAL E INSTRUMENTAL A UTILIZAR</a:t>
            </a:r>
            <a:endParaRPr lang="es-MX" dirty="0"/>
          </a:p>
        </p:txBody>
      </p:sp>
      <p:pic>
        <p:nvPicPr>
          <p:cNvPr id="4" name="Picture 4" descr="Escanear00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2" b="3044"/>
          <a:stretch>
            <a:fillRect/>
          </a:stretch>
        </p:blipFill>
        <p:spPr bwMode="auto">
          <a:xfrm>
            <a:off x="1884676" y="2564904"/>
            <a:ext cx="5374648" cy="347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51064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IONÓMERO DE VIDRIO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CR" dirty="0" smtClean="0"/>
              <a:t>PROPORCIÓN POLVO-LÍQUIDO:</a:t>
            </a:r>
            <a:endParaRPr lang="es-MX" dirty="0"/>
          </a:p>
        </p:txBody>
      </p:sp>
      <p:pic>
        <p:nvPicPr>
          <p:cNvPr id="5" name="Picture 5" descr="Escanear00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90" b="130"/>
          <a:stretch>
            <a:fillRect/>
          </a:stretch>
        </p:blipFill>
        <p:spPr bwMode="auto">
          <a:xfrm>
            <a:off x="1763688" y="2708920"/>
            <a:ext cx="5400600" cy="36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69298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IONÓMERO DE VIDRIO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MEZCLADO Y CONSISTENCIA  DEL CEMENTO.</a:t>
            </a:r>
            <a:endParaRPr lang="es-MX" dirty="0"/>
          </a:p>
        </p:txBody>
      </p:sp>
      <p:pic>
        <p:nvPicPr>
          <p:cNvPr id="4" name="Picture 4" descr="Escanear008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8" r="2498"/>
          <a:stretch>
            <a:fillRect/>
          </a:stretch>
        </p:blipFill>
        <p:spPr bwMode="auto">
          <a:xfrm>
            <a:off x="250183" y="3036366"/>
            <a:ext cx="4340149" cy="28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Escanear008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50" t="2556" b="3745"/>
          <a:stretch>
            <a:fillRect/>
          </a:stretch>
        </p:blipFill>
        <p:spPr bwMode="auto">
          <a:xfrm>
            <a:off x="4788023" y="3036366"/>
            <a:ext cx="3567395" cy="2798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434345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IONÓMERO DE VIDRIO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APLICACIÓN.</a:t>
            </a:r>
            <a:endParaRPr lang="es-MX" dirty="0"/>
          </a:p>
        </p:txBody>
      </p:sp>
      <p:pic>
        <p:nvPicPr>
          <p:cNvPr id="6" name="Picture 4" descr="Escanear00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9" r="5789"/>
          <a:stretch>
            <a:fillRect/>
          </a:stretch>
        </p:blipFill>
        <p:spPr bwMode="auto">
          <a:xfrm>
            <a:off x="3491880" y="1916832"/>
            <a:ext cx="3556201" cy="462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686861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IONÓMERO DE VIDRIO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APLICACIÓN Y POLIMERIZACIÓN.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Picture 4" descr="Escanear008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9" t="4469"/>
          <a:stretch>
            <a:fillRect/>
          </a:stretch>
        </p:blipFill>
        <p:spPr bwMode="auto">
          <a:xfrm>
            <a:off x="2866776" y="2708920"/>
            <a:ext cx="3073376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2636245" y="3244334"/>
            <a:ext cx="3871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cemento de </a:t>
            </a:r>
            <a:r>
              <a:rPr lang="es-MX" dirty="0" err="1"/>
              <a:t>ionómero</a:t>
            </a:r>
            <a:r>
              <a:rPr lang="es-MX" dirty="0"/>
              <a:t> de vidrio tipo IV </a:t>
            </a:r>
          </a:p>
        </p:txBody>
      </p:sp>
    </p:spTree>
    <p:extLst>
      <p:ext uri="{BB962C8B-B14F-4D97-AF65-F5344CB8AC3E}">
        <p14:creationId xmlns:p14="http://schemas.microsoft.com/office/powerpoint/2010/main" val="351476269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IONÓMERO DE VIDRIO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dirty="0">
                <a:solidFill>
                  <a:srgbClr val="7030A0"/>
                </a:solidFill>
              </a:rPr>
              <a:t>GRUPO </a:t>
            </a:r>
            <a:r>
              <a:rPr lang="es-MX" dirty="0" smtClean="0">
                <a:solidFill>
                  <a:srgbClr val="7030A0"/>
                </a:solidFill>
              </a:rPr>
              <a:t>B. CEMENTOS DE IONÓ</a:t>
            </a:r>
            <a:r>
              <a:rPr lang="es-MX" dirty="0" smtClean="0">
                <a:solidFill>
                  <a:srgbClr val="7030A0"/>
                </a:solidFill>
              </a:rPr>
              <a:t>MERO REFORZADOS</a:t>
            </a:r>
            <a:endParaRPr lang="es-MX" dirty="0" smtClean="0">
              <a:solidFill>
                <a:srgbClr val="7030A0"/>
              </a:solidFill>
            </a:endParaRPr>
          </a:p>
          <a:p>
            <a:pPr marL="0" indent="0" algn="just">
              <a:buNone/>
            </a:pPr>
            <a:r>
              <a:rPr lang="es-MX" dirty="0" smtClean="0"/>
              <a:t>a</a:t>
            </a:r>
            <a:r>
              <a:rPr lang="es-MX" dirty="0"/>
              <a:t>).- Reforzado con </a:t>
            </a:r>
            <a:r>
              <a:rPr lang="es-MX" dirty="0" smtClean="0"/>
              <a:t>C.- </a:t>
            </a:r>
            <a:r>
              <a:rPr lang="es-MX" dirty="0"/>
              <a:t>Para restauraciones de dientes permanentes (clase I, V y túnel ) como material de núcleo de relleno. Y para restauraciones de dientes </a:t>
            </a:r>
            <a:r>
              <a:rPr lang="es-MX" dirty="0" smtClean="0"/>
              <a:t>primarios. </a:t>
            </a:r>
            <a:r>
              <a:rPr lang="es-MX" dirty="0"/>
              <a:t>Industrial – Cermets </a:t>
            </a:r>
          </a:p>
          <a:p>
            <a:pPr marL="0" indent="0">
              <a:buNone/>
            </a:pPr>
            <a:r>
              <a:rPr lang="es-MX" dirty="0" smtClean="0"/>
              <a:t>Convencional </a:t>
            </a:r>
            <a:r>
              <a:rPr lang="es-MX" dirty="0"/>
              <a:t>o casero- mezcla milagrosa </a:t>
            </a:r>
          </a:p>
          <a:p>
            <a:pPr marL="0" indent="0">
              <a:buNone/>
            </a:pPr>
            <a:r>
              <a:rPr lang="es-MX" dirty="0"/>
              <a:t>b).- Reforzado con resina. Para uso en cirugía (obturaciones retrogradas ) y en odontología pediátrica como restaurador de dientes anteriores y posteriores permanentes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3113947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IONÓMERO DE VIDRIO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s-MX" sz="4800" dirty="0" smtClean="0"/>
          </a:p>
          <a:p>
            <a:pPr marL="0" indent="0" algn="ctr">
              <a:buNone/>
            </a:pPr>
            <a:endParaRPr lang="es-MX" sz="4800" dirty="0"/>
          </a:p>
          <a:p>
            <a:pPr marL="0" indent="0" algn="ctr">
              <a:buNone/>
            </a:pPr>
            <a:r>
              <a:rPr lang="es-MX" sz="6600" dirty="0" smtClean="0">
                <a:solidFill>
                  <a:srgbClr val="FFFF00"/>
                </a:solidFill>
              </a:rPr>
              <a:t>PREGUNTAS  ???</a:t>
            </a:r>
            <a:endParaRPr lang="es-MX" sz="6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62098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IONÓMERO DE VIDRIO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s-MX" dirty="0">
                <a:solidFill>
                  <a:srgbClr val="FF0000"/>
                </a:solidFill>
              </a:rPr>
              <a:t>GUÍA. </a:t>
            </a:r>
          </a:p>
          <a:p>
            <a:r>
              <a:rPr lang="es-MX" dirty="0">
                <a:solidFill>
                  <a:srgbClr val="FF0000"/>
                </a:solidFill>
              </a:rPr>
              <a:t>No de DIAPOSITIVA</a:t>
            </a:r>
            <a:r>
              <a:rPr lang="es-MX" dirty="0" smtClean="0">
                <a:solidFill>
                  <a:srgbClr val="FF0000"/>
                </a:solidFill>
              </a:rPr>
              <a:t>.</a:t>
            </a:r>
          </a:p>
          <a:p>
            <a:r>
              <a:rPr lang="es-MX" sz="3000" dirty="0" smtClean="0"/>
              <a:t> </a:t>
            </a:r>
            <a:r>
              <a:rPr lang="es-MX" sz="3000" dirty="0"/>
              <a:t>1.- DISTRACTOR</a:t>
            </a:r>
          </a:p>
          <a:p>
            <a:r>
              <a:rPr lang="es-MX" sz="3000" dirty="0"/>
              <a:t>2.- Material solo visión </a:t>
            </a:r>
            <a:r>
              <a:rPr lang="es-MX" sz="3000" dirty="0" err="1"/>
              <a:t>proyectable</a:t>
            </a:r>
            <a:r>
              <a:rPr lang="es-MX" sz="3000" dirty="0"/>
              <a:t>: IONÓMERO DE VIDRIO.</a:t>
            </a:r>
          </a:p>
          <a:p>
            <a:r>
              <a:rPr lang="es-MX" sz="3000" dirty="0"/>
              <a:t>3.- objetivo del material solo visión del tema </a:t>
            </a:r>
            <a:r>
              <a:rPr lang="es-MX" sz="3000" dirty="0" err="1"/>
              <a:t>ionómero</a:t>
            </a:r>
            <a:r>
              <a:rPr lang="es-MX" sz="3000" dirty="0"/>
              <a:t> de vidrio.</a:t>
            </a:r>
          </a:p>
          <a:p>
            <a:r>
              <a:rPr lang="es-MX" sz="3000" dirty="0"/>
              <a:t>4.- Justificación del material solo visión del tema </a:t>
            </a:r>
            <a:r>
              <a:rPr lang="es-MX" sz="3000" dirty="0" err="1"/>
              <a:t>ionómero</a:t>
            </a:r>
            <a:r>
              <a:rPr lang="es-MX" sz="3000" dirty="0"/>
              <a:t> de vidrio.</a:t>
            </a:r>
          </a:p>
          <a:p>
            <a:r>
              <a:rPr lang="es-MX" sz="3000" dirty="0"/>
              <a:t>5.- Antecedentes del cemento de </a:t>
            </a:r>
            <a:r>
              <a:rPr lang="es-MX" sz="3000" dirty="0" err="1"/>
              <a:t>ionómero</a:t>
            </a:r>
            <a:r>
              <a:rPr lang="es-MX" sz="3000" dirty="0"/>
              <a:t> de vidrio a partir de los cementos de silicato.</a:t>
            </a:r>
          </a:p>
          <a:p>
            <a:r>
              <a:rPr lang="es-MX" sz="3000" dirty="0"/>
              <a:t>6.- Conocimiento de los antecedentes  del cemento de </a:t>
            </a:r>
            <a:r>
              <a:rPr lang="es-MX" sz="3000" dirty="0" err="1"/>
              <a:t>ionómero</a:t>
            </a:r>
            <a:r>
              <a:rPr lang="es-MX" sz="3000" dirty="0"/>
              <a:t> de vidrio.</a:t>
            </a:r>
          </a:p>
          <a:p>
            <a:r>
              <a:rPr lang="es-MX" sz="3000" dirty="0"/>
              <a:t>7.- Los </a:t>
            </a:r>
            <a:r>
              <a:rPr lang="es-MX" sz="3000" dirty="0" err="1"/>
              <a:t>Drs</a:t>
            </a:r>
            <a:r>
              <a:rPr lang="es-MX" sz="3000" dirty="0"/>
              <a:t>. Wilson y Kent  incorporan el  </a:t>
            </a:r>
            <a:r>
              <a:rPr lang="es-MX" sz="3000" dirty="0" err="1"/>
              <a:t>ionómero</a:t>
            </a:r>
            <a:r>
              <a:rPr lang="es-MX" sz="3000" dirty="0"/>
              <a:t> de vidrio a la práctica odontológica.</a:t>
            </a:r>
          </a:p>
          <a:p>
            <a:r>
              <a:rPr lang="es-MX" sz="3000" dirty="0"/>
              <a:t>8.- Conocimiento de la composición de cemento de </a:t>
            </a:r>
            <a:r>
              <a:rPr lang="es-MX" sz="3000" dirty="0" err="1"/>
              <a:t>ionómero</a:t>
            </a:r>
            <a:r>
              <a:rPr lang="es-MX" sz="3000" dirty="0"/>
              <a:t> de vidrio. Iniciando con el polvo.</a:t>
            </a:r>
          </a:p>
          <a:p>
            <a:r>
              <a:rPr lang="es-MX" sz="3000" dirty="0"/>
              <a:t>9.- Conocimiento de la composición del líquido  cemento de </a:t>
            </a:r>
            <a:r>
              <a:rPr lang="es-MX" sz="3000" dirty="0" err="1"/>
              <a:t>ionómero</a:t>
            </a:r>
            <a:r>
              <a:rPr lang="es-MX" sz="3000" dirty="0"/>
              <a:t> de vidrio. </a:t>
            </a:r>
          </a:p>
          <a:p>
            <a:r>
              <a:rPr lang="es-MX" sz="3000" dirty="0"/>
              <a:t>10.- Importancia de conocer las propiedades del cemento  de </a:t>
            </a:r>
            <a:r>
              <a:rPr lang="es-MX" sz="3000" dirty="0" err="1"/>
              <a:t>ionómero</a:t>
            </a:r>
            <a:r>
              <a:rPr lang="es-MX" sz="3000" dirty="0"/>
              <a:t> de vidrio para su aplicación en la práctica odontológica.</a:t>
            </a:r>
          </a:p>
          <a:p>
            <a:r>
              <a:rPr lang="es-MX" sz="3000" dirty="0"/>
              <a:t>11.- Explicación de las propiedades del cemento  de </a:t>
            </a:r>
            <a:r>
              <a:rPr lang="es-MX" sz="3000" dirty="0" err="1"/>
              <a:t>ionómero</a:t>
            </a:r>
            <a:r>
              <a:rPr lang="es-MX" sz="3000" dirty="0"/>
              <a:t> de vidrio para su aplicación en la práctica odontológica.</a:t>
            </a:r>
          </a:p>
          <a:p>
            <a:r>
              <a:rPr lang="es-MX" sz="3000" dirty="0"/>
              <a:t>12.- Descripción de los usos del cemento de </a:t>
            </a:r>
            <a:r>
              <a:rPr lang="es-MX" sz="3000" dirty="0" err="1"/>
              <a:t>Ionómero</a:t>
            </a:r>
            <a:r>
              <a:rPr lang="es-MX" sz="3000" dirty="0"/>
              <a:t> de vidrio., como base agente cementante, restaurador y sellador de fosas y fisuras.</a:t>
            </a:r>
          </a:p>
          <a:p>
            <a:r>
              <a:rPr lang="es-MX" sz="3000" dirty="0"/>
              <a:t>13.- Importancia de conocer las desventajas del cemento </a:t>
            </a:r>
            <a:r>
              <a:rPr lang="es-MX" sz="3000" dirty="0" err="1"/>
              <a:t>ionómero</a:t>
            </a:r>
            <a:r>
              <a:rPr lang="es-MX" sz="3000" dirty="0"/>
              <a:t> de vidrio parar saber su alcance en operatoria dental.</a:t>
            </a:r>
          </a:p>
          <a:p>
            <a:r>
              <a:rPr lang="es-MX" sz="3000" dirty="0"/>
              <a:t>14.- Contraindicaciones del cemento </a:t>
            </a:r>
            <a:r>
              <a:rPr lang="es-MX" sz="3000" dirty="0" err="1"/>
              <a:t>ionómero</a:t>
            </a:r>
            <a:r>
              <a:rPr lang="es-MX" sz="3000" dirty="0"/>
              <a:t> de vidrio parar saber su limitaciones  en operatoria dental.</a:t>
            </a:r>
          </a:p>
          <a:p>
            <a:r>
              <a:rPr lang="es-MX" sz="3000" dirty="0"/>
              <a:t>15.- Descripción de la clasificación del cemento de </a:t>
            </a:r>
            <a:r>
              <a:rPr lang="es-MX" sz="3000" dirty="0" err="1"/>
              <a:t>ionómero</a:t>
            </a:r>
            <a:r>
              <a:rPr lang="es-MX" sz="3000" dirty="0"/>
              <a:t> de vidrio.</a:t>
            </a:r>
          </a:p>
          <a:p>
            <a:pPr marL="0" indent="0">
              <a:buNone/>
            </a:pPr>
            <a:endParaRPr lang="es-MX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50332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IONÓMERO DE VIDRIO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ANTECEDENTES:</a:t>
            </a:r>
          </a:p>
          <a:p>
            <a:pPr marL="0" indent="0" algn="just">
              <a:buNone/>
            </a:pPr>
            <a:r>
              <a:rPr lang="es-MX" sz="2400" dirty="0" smtClean="0"/>
              <a:t>Los </a:t>
            </a:r>
            <a:r>
              <a:rPr lang="es-MX" sz="2400" dirty="0"/>
              <a:t>precursores del </a:t>
            </a:r>
            <a:r>
              <a:rPr lang="es-MX" sz="2400" dirty="0" err="1"/>
              <a:t>Ionómero</a:t>
            </a:r>
            <a:r>
              <a:rPr lang="es-MX" sz="2400" dirty="0"/>
              <a:t> de vidrio </a:t>
            </a:r>
            <a:r>
              <a:rPr lang="es-MX" sz="2400" dirty="0" smtClean="0"/>
              <a:t>fueron los cementos de  </a:t>
            </a:r>
            <a:r>
              <a:rPr lang="es-MX" sz="2400" dirty="0"/>
              <a:t>silicatos de aluminio que se utilizaron algún </a:t>
            </a:r>
            <a:r>
              <a:rPr lang="es-MX" sz="2400" dirty="0" smtClean="0"/>
              <a:t>tiempo en la clínica odontológica; </a:t>
            </a:r>
            <a:r>
              <a:rPr lang="es-MX" sz="2400" dirty="0"/>
              <a:t>sin embargo disminuyó su uso y aplicación por provocar constantemente muertes </a:t>
            </a:r>
            <a:r>
              <a:rPr lang="es-MX" sz="2400" dirty="0" err="1"/>
              <a:t>pulpares</a:t>
            </a:r>
            <a:r>
              <a:rPr lang="es-MX" sz="2400" dirty="0"/>
              <a:t>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861048"/>
            <a:ext cx="4096856" cy="274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459970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IONÓMERO DE VIDRIO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s-MX" dirty="0">
                <a:solidFill>
                  <a:srgbClr val="FF0000"/>
                </a:solidFill>
              </a:rPr>
              <a:t>GUÍA. </a:t>
            </a:r>
          </a:p>
          <a:p>
            <a:r>
              <a:rPr lang="es-MX" dirty="0">
                <a:solidFill>
                  <a:srgbClr val="FF0000"/>
                </a:solidFill>
              </a:rPr>
              <a:t>No de DIAPOSITIVA</a:t>
            </a:r>
            <a:r>
              <a:rPr lang="es-MX" dirty="0" smtClean="0">
                <a:solidFill>
                  <a:srgbClr val="FF0000"/>
                </a:solidFill>
              </a:rPr>
              <a:t>.</a:t>
            </a:r>
          </a:p>
          <a:p>
            <a:r>
              <a:rPr lang="es-MX" dirty="0" smtClean="0"/>
              <a:t> </a:t>
            </a:r>
            <a:r>
              <a:rPr lang="es-MX" dirty="0"/>
              <a:t>16.- Explicación  del  cemento de </a:t>
            </a:r>
            <a:r>
              <a:rPr lang="es-MX" dirty="0" err="1"/>
              <a:t>ionómero</a:t>
            </a:r>
            <a:r>
              <a:rPr lang="es-MX" dirty="0"/>
              <a:t> de vidrio tipo I agente cementante de incrustaciones, coronas y </a:t>
            </a:r>
            <a:r>
              <a:rPr lang="es-MX" dirty="0" err="1"/>
              <a:t>protesis</a:t>
            </a:r>
            <a:r>
              <a:rPr lang="es-MX" dirty="0"/>
              <a:t>.</a:t>
            </a:r>
          </a:p>
          <a:p>
            <a:r>
              <a:rPr lang="es-MX" dirty="0"/>
              <a:t>17.- Importancia de conocer la  proporción polvo-líquido del  cemento de </a:t>
            </a:r>
            <a:r>
              <a:rPr lang="es-MX" dirty="0" err="1"/>
              <a:t>ionómero</a:t>
            </a:r>
            <a:r>
              <a:rPr lang="es-MX" dirty="0"/>
              <a:t> de vidrio .</a:t>
            </a:r>
          </a:p>
          <a:p>
            <a:r>
              <a:rPr lang="es-MX" dirty="0"/>
              <a:t>18.- Características del </a:t>
            </a:r>
            <a:r>
              <a:rPr lang="es-MX" dirty="0" err="1"/>
              <a:t>mezlado</a:t>
            </a:r>
            <a:r>
              <a:rPr lang="es-MX" dirty="0"/>
              <a:t> y consistencia del  cemento de </a:t>
            </a:r>
            <a:r>
              <a:rPr lang="es-MX" dirty="0" err="1"/>
              <a:t>ionómero</a:t>
            </a:r>
            <a:r>
              <a:rPr lang="es-MX" dirty="0"/>
              <a:t> de vidrio.</a:t>
            </a:r>
          </a:p>
          <a:p>
            <a:r>
              <a:rPr lang="es-MX" dirty="0"/>
              <a:t>19.- Aplicación del  cemento de </a:t>
            </a:r>
            <a:r>
              <a:rPr lang="es-MX" dirty="0" err="1"/>
              <a:t>ionómero</a:t>
            </a:r>
            <a:r>
              <a:rPr lang="es-MX" dirty="0"/>
              <a:t> de vidrio en la cavidad para cementar una incrustación.</a:t>
            </a:r>
          </a:p>
          <a:p>
            <a:r>
              <a:rPr lang="es-MX" dirty="0"/>
              <a:t>20.- Cementación de la incrustación con  cemento de </a:t>
            </a:r>
            <a:r>
              <a:rPr lang="es-MX" dirty="0" err="1"/>
              <a:t>ionómero</a:t>
            </a:r>
            <a:r>
              <a:rPr lang="es-MX" dirty="0"/>
              <a:t> de vidrio.</a:t>
            </a:r>
          </a:p>
          <a:p>
            <a:r>
              <a:rPr lang="es-MX" dirty="0"/>
              <a:t>21.- Aplicación clínica, presión y eliminación de excedentes durante la cementación de la incrustación.</a:t>
            </a:r>
          </a:p>
          <a:p>
            <a:r>
              <a:rPr lang="es-MX" dirty="0"/>
              <a:t>22.- Incrustación cementada con cemento de </a:t>
            </a:r>
            <a:r>
              <a:rPr lang="es-MX" dirty="0" err="1"/>
              <a:t>ionómero</a:t>
            </a:r>
            <a:r>
              <a:rPr lang="es-MX" dirty="0"/>
              <a:t> de vidrio tipo I.</a:t>
            </a:r>
          </a:p>
          <a:p>
            <a:r>
              <a:rPr lang="es-MX" dirty="0"/>
              <a:t>23.- Aplicación clínica de cementación de una corona metálica con cemento de </a:t>
            </a:r>
            <a:r>
              <a:rPr lang="es-MX" dirty="0" err="1"/>
              <a:t>ionómero</a:t>
            </a:r>
            <a:r>
              <a:rPr lang="es-MX" dirty="0"/>
              <a:t> de vidrio tipo I.</a:t>
            </a:r>
          </a:p>
          <a:p>
            <a:r>
              <a:rPr lang="es-MX" dirty="0"/>
              <a:t>24.- Corona  cementada con cemento de </a:t>
            </a:r>
            <a:r>
              <a:rPr lang="es-MX" dirty="0" err="1"/>
              <a:t>ionómero</a:t>
            </a:r>
            <a:r>
              <a:rPr lang="es-MX" dirty="0"/>
              <a:t> de vidrio tipo I.</a:t>
            </a:r>
          </a:p>
          <a:p>
            <a:r>
              <a:rPr lang="es-MX" dirty="0"/>
              <a:t>25.- Explicación  del  cemento de </a:t>
            </a:r>
            <a:r>
              <a:rPr lang="es-MX" dirty="0" err="1"/>
              <a:t>ionómero</a:t>
            </a:r>
            <a:r>
              <a:rPr lang="es-MX" dirty="0"/>
              <a:t> de vidrio tipo II, como material restaurativo.</a:t>
            </a:r>
          </a:p>
          <a:p>
            <a:r>
              <a:rPr lang="es-MX" dirty="0"/>
              <a:t>26.-Caso clínico de una lesión  de </a:t>
            </a:r>
            <a:r>
              <a:rPr lang="es-MX" dirty="0" err="1"/>
              <a:t>abfracción</a:t>
            </a:r>
            <a:r>
              <a:rPr lang="es-MX" dirty="0"/>
              <a:t>.</a:t>
            </a:r>
          </a:p>
          <a:p>
            <a:r>
              <a:rPr lang="es-MX" dirty="0"/>
              <a:t>27.- Aplicación clínica  del cemento  </a:t>
            </a:r>
            <a:r>
              <a:rPr lang="es-MX" dirty="0" err="1"/>
              <a:t>ionómero</a:t>
            </a:r>
            <a:r>
              <a:rPr lang="es-MX" dirty="0"/>
              <a:t> de vidrio tipo II en una lesión  de </a:t>
            </a:r>
            <a:r>
              <a:rPr lang="es-MX" dirty="0" err="1"/>
              <a:t>abfracción</a:t>
            </a:r>
            <a:r>
              <a:rPr lang="es-MX" dirty="0"/>
              <a:t>.</a:t>
            </a:r>
          </a:p>
          <a:p>
            <a:r>
              <a:rPr lang="es-MX" dirty="0"/>
              <a:t>28.- Polimerización del cemento  </a:t>
            </a:r>
            <a:r>
              <a:rPr lang="es-MX" dirty="0" err="1"/>
              <a:t>ionómero</a:t>
            </a:r>
            <a:r>
              <a:rPr lang="es-MX" dirty="0"/>
              <a:t> de vidrio tipo II en una lesión  de </a:t>
            </a:r>
            <a:r>
              <a:rPr lang="es-MX" dirty="0" err="1"/>
              <a:t>abfracción</a:t>
            </a:r>
            <a:r>
              <a:rPr lang="es-MX" dirty="0"/>
              <a:t>.</a:t>
            </a:r>
          </a:p>
          <a:p>
            <a:r>
              <a:rPr lang="es-MX" dirty="0"/>
              <a:t>29.- Restauración con cemento  </a:t>
            </a:r>
            <a:r>
              <a:rPr lang="es-MX" dirty="0" err="1"/>
              <a:t>ionómero</a:t>
            </a:r>
            <a:r>
              <a:rPr lang="es-MX" dirty="0"/>
              <a:t> de vidrio tipo II en una lesión  de </a:t>
            </a:r>
            <a:r>
              <a:rPr lang="es-MX" dirty="0" err="1"/>
              <a:t>abfracción</a:t>
            </a:r>
            <a:r>
              <a:rPr lang="es-MX" dirty="0"/>
              <a:t>.</a:t>
            </a:r>
          </a:p>
          <a:p>
            <a:r>
              <a:rPr lang="es-MX" dirty="0"/>
              <a:t>30.- Explicación  del  cemento de </a:t>
            </a:r>
            <a:r>
              <a:rPr lang="es-MX" dirty="0" err="1"/>
              <a:t>ionómero</a:t>
            </a:r>
            <a:r>
              <a:rPr lang="es-MX" dirty="0"/>
              <a:t> de vidrio tipo III, utilizado para  sellador de fosas y fisuras.</a:t>
            </a:r>
          </a:p>
          <a:p>
            <a:r>
              <a:rPr lang="es-MX" dirty="0"/>
              <a:t>31.- Importancia del aislamiento en la aplicación clínica del  cemento de </a:t>
            </a:r>
            <a:r>
              <a:rPr lang="es-MX" dirty="0" err="1"/>
              <a:t>ionómero</a:t>
            </a:r>
            <a:r>
              <a:rPr lang="es-MX" dirty="0"/>
              <a:t> de vidrio tipo III, utilizado para  sellar  fosas y fisuras.</a:t>
            </a:r>
          </a:p>
          <a:p>
            <a:r>
              <a:rPr lang="es-MX" dirty="0"/>
              <a:t>32.- Preparación de la superficie </a:t>
            </a:r>
            <a:r>
              <a:rPr lang="es-MX" dirty="0" err="1"/>
              <a:t>oclusal</a:t>
            </a:r>
            <a:r>
              <a:rPr lang="es-MX" dirty="0"/>
              <a:t>, realizando una profilaxis.</a:t>
            </a:r>
          </a:p>
          <a:p>
            <a:pPr marL="0" indent="0">
              <a:buNone/>
            </a:pPr>
            <a:endParaRPr lang="es-MX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7033878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IONÓMERO DE VIDRIO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s-MX" dirty="0">
                <a:solidFill>
                  <a:srgbClr val="FF0000"/>
                </a:solidFill>
              </a:rPr>
              <a:t>GUÍA. </a:t>
            </a:r>
          </a:p>
          <a:p>
            <a:r>
              <a:rPr lang="es-MX" dirty="0">
                <a:solidFill>
                  <a:srgbClr val="FF0000"/>
                </a:solidFill>
              </a:rPr>
              <a:t>No de DIAPOSITIVA</a:t>
            </a:r>
            <a:r>
              <a:rPr lang="es-MX" dirty="0" smtClean="0">
                <a:solidFill>
                  <a:srgbClr val="FF0000"/>
                </a:solidFill>
              </a:rPr>
              <a:t>.</a:t>
            </a:r>
          </a:p>
          <a:p>
            <a:r>
              <a:rPr lang="es-MX" dirty="0" smtClean="0"/>
              <a:t> </a:t>
            </a:r>
            <a:r>
              <a:rPr lang="es-MX" dirty="0"/>
              <a:t>33.- Preparación de la superficie </a:t>
            </a:r>
            <a:r>
              <a:rPr lang="es-MX" dirty="0" err="1"/>
              <a:t>oclusal</a:t>
            </a:r>
            <a:r>
              <a:rPr lang="es-MX" dirty="0"/>
              <a:t>, realizando el lavado y secado, antes de la aplicación  del  cemento de </a:t>
            </a:r>
            <a:r>
              <a:rPr lang="es-MX" dirty="0" err="1"/>
              <a:t>ionómero</a:t>
            </a:r>
            <a:r>
              <a:rPr lang="es-MX" dirty="0"/>
              <a:t> de vidrio tipo III.</a:t>
            </a:r>
          </a:p>
          <a:p>
            <a:r>
              <a:rPr lang="es-MX" dirty="0"/>
              <a:t>34.- Aplicación  clínica del  cemento de </a:t>
            </a:r>
            <a:r>
              <a:rPr lang="es-MX" dirty="0" err="1"/>
              <a:t>ionómero</a:t>
            </a:r>
            <a:r>
              <a:rPr lang="es-MX" dirty="0"/>
              <a:t> de vidrio tipo III,  para  sellar  fosas y fisuras.</a:t>
            </a:r>
          </a:p>
          <a:p>
            <a:r>
              <a:rPr lang="es-MX" dirty="0"/>
              <a:t>35.- Sellador  de </a:t>
            </a:r>
            <a:r>
              <a:rPr lang="es-MX" dirty="0" err="1"/>
              <a:t>fosetas</a:t>
            </a:r>
            <a:r>
              <a:rPr lang="es-MX" dirty="0"/>
              <a:t> y fisuras terminado.</a:t>
            </a:r>
          </a:p>
          <a:p>
            <a:r>
              <a:rPr lang="es-MX" dirty="0"/>
              <a:t>36.- Explicación  del  cemento de </a:t>
            </a:r>
            <a:r>
              <a:rPr lang="es-MX" dirty="0" err="1"/>
              <a:t>ionómero</a:t>
            </a:r>
            <a:r>
              <a:rPr lang="es-MX" dirty="0"/>
              <a:t> de vidrio tipo IV, utilizado para  bases </a:t>
            </a:r>
            <a:r>
              <a:rPr lang="es-MX" dirty="0" err="1"/>
              <a:t>cavitarias</a:t>
            </a:r>
            <a:r>
              <a:rPr lang="es-MX" dirty="0"/>
              <a:t>.</a:t>
            </a:r>
          </a:p>
          <a:p>
            <a:r>
              <a:rPr lang="es-MX" dirty="0"/>
              <a:t>37.- Conocimiento de usar  </a:t>
            </a:r>
            <a:r>
              <a:rPr lang="es-MX" dirty="0" err="1"/>
              <a:t>ionómero</a:t>
            </a:r>
            <a:r>
              <a:rPr lang="es-MX" dirty="0"/>
              <a:t> de vidrio tipo IV en cavidades de poca profundidad. </a:t>
            </a:r>
          </a:p>
          <a:p>
            <a:r>
              <a:rPr lang="es-MX" dirty="0"/>
              <a:t>38.- Explicación  del  cemento de </a:t>
            </a:r>
            <a:r>
              <a:rPr lang="es-MX" dirty="0" err="1"/>
              <a:t>ionómero</a:t>
            </a:r>
            <a:r>
              <a:rPr lang="es-MX" dirty="0"/>
              <a:t> de vidrio tipo IV, utilizado como   base </a:t>
            </a:r>
            <a:r>
              <a:rPr lang="es-MX" dirty="0" err="1"/>
              <a:t>cavitaria</a:t>
            </a:r>
            <a:r>
              <a:rPr lang="es-MX" dirty="0"/>
              <a:t> antes de colocar una resina compuesta.</a:t>
            </a:r>
          </a:p>
          <a:p>
            <a:r>
              <a:rPr lang="es-MX" dirty="0"/>
              <a:t>39.- Presentación comercial del cemento de </a:t>
            </a:r>
            <a:r>
              <a:rPr lang="es-MX" dirty="0" err="1"/>
              <a:t>ionómero</a:t>
            </a:r>
            <a:r>
              <a:rPr lang="es-MX" dirty="0"/>
              <a:t> de vidrio tipo IV.</a:t>
            </a:r>
          </a:p>
          <a:p>
            <a:r>
              <a:rPr lang="es-MX" dirty="0"/>
              <a:t>40.- Caso clínico para describir la utilización del cemento de </a:t>
            </a:r>
            <a:r>
              <a:rPr lang="es-MX" dirty="0" err="1"/>
              <a:t>ionómero</a:t>
            </a:r>
            <a:r>
              <a:rPr lang="es-MX" dirty="0"/>
              <a:t> de vidrio tipo IV.</a:t>
            </a:r>
          </a:p>
          <a:p>
            <a:r>
              <a:rPr lang="es-MX" dirty="0"/>
              <a:t>41.- Caso clínico para describir la utilización del cemento de </a:t>
            </a:r>
            <a:r>
              <a:rPr lang="es-MX" dirty="0" err="1"/>
              <a:t>ionómero</a:t>
            </a:r>
            <a:r>
              <a:rPr lang="es-MX" dirty="0"/>
              <a:t> de vidrio tipo IV, iniciando con la preparación de la cavidad.</a:t>
            </a:r>
          </a:p>
          <a:p>
            <a:r>
              <a:rPr lang="es-MX" dirty="0"/>
              <a:t>42.- Material e instrumental para colocar el cemento de </a:t>
            </a:r>
            <a:r>
              <a:rPr lang="es-MX" dirty="0" err="1"/>
              <a:t>ionómero</a:t>
            </a:r>
            <a:r>
              <a:rPr lang="es-MX" dirty="0"/>
              <a:t> de vidrio tipo IV  como  base </a:t>
            </a:r>
            <a:r>
              <a:rPr lang="es-MX" dirty="0" err="1"/>
              <a:t>cavitaria</a:t>
            </a:r>
            <a:r>
              <a:rPr lang="es-MX" dirty="0"/>
              <a:t>.</a:t>
            </a:r>
          </a:p>
          <a:p>
            <a:r>
              <a:rPr lang="es-MX" dirty="0"/>
              <a:t>43.- </a:t>
            </a:r>
            <a:r>
              <a:rPr lang="es-CR" dirty="0"/>
              <a:t>Importancia de conocer la proporción polvo-líquido del </a:t>
            </a:r>
            <a:r>
              <a:rPr lang="es-MX" dirty="0"/>
              <a:t>cemento de </a:t>
            </a:r>
            <a:r>
              <a:rPr lang="es-MX" dirty="0" err="1"/>
              <a:t>ionómero</a:t>
            </a:r>
            <a:r>
              <a:rPr lang="es-MX" dirty="0"/>
              <a:t> de vidrio tipo IV.</a:t>
            </a:r>
          </a:p>
          <a:p>
            <a:r>
              <a:rPr lang="es-MX" dirty="0"/>
              <a:t>44.- Mezclado y consistencia del cemento de </a:t>
            </a:r>
            <a:r>
              <a:rPr lang="es-MX" dirty="0" err="1"/>
              <a:t>ionómero</a:t>
            </a:r>
            <a:r>
              <a:rPr lang="es-MX" dirty="0"/>
              <a:t> de vidrio tipo IV .</a:t>
            </a:r>
          </a:p>
          <a:p>
            <a:r>
              <a:rPr lang="es-MX" dirty="0"/>
              <a:t>45.- Aplicación de cemento de </a:t>
            </a:r>
            <a:r>
              <a:rPr lang="es-MX" dirty="0" err="1"/>
              <a:t>ionómero</a:t>
            </a:r>
            <a:r>
              <a:rPr lang="es-MX" dirty="0"/>
              <a:t> de vidrio tipo IV en la cavidad de la pieza por restaurar.</a:t>
            </a:r>
          </a:p>
          <a:p>
            <a:r>
              <a:rPr lang="es-MX" dirty="0"/>
              <a:t>46.- Polimerización del cemento de </a:t>
            </a:r>
            <a:r>
              <a:rPr lang="es-MX" dirty="0" err="1"/>
              <a:t>ionómero</a:t>
            </a:r>
            <a:r>
              <a:rPr lang="es-MX" dirty="0"/>
              <a:t> de vidrio tipo IV .</a:t>
            </a:r>
          </a:p>
          <a:p>
            <a:r>
              <a:rPr lang="es-MX" dirty="0"/>
              <a:t>47.- Conocimiento de los cementos de </a:t>
            </a:r>
            <a:r>
              <a:rPr lang="es-MX" dirty="0" err="1"/>
              <a:t>ionómero</a:t>
            </a:r>
            <a:r>
              <a:rPr lang="es-MX" dirty="0"/>
              <a:t> de vidrio reforzados , ya sea con partículas metálicas o con resina.</a:t>
            </a:r>
          </a:p>
          <a:p>
            <a:r>
              <a:rPr lang="es-MX" dirty="0"/>
              <a:t>48.- </a:t>
            </a:r>
            <a:r>
              <a:rPr lang="es-MX" dirty="0" smtClean="0"/>
              <a:t>Preguntas.</a:t>
            </a:r>
          </a:p>
          <a:p>
            <a:r>
              <a:rPr lang="es-MX" dirty="0" smtClean="0"/>
              <a:t> 49.- Guía de diapositivas.</a:t>
            </a:r>
          </a:p>
          <a:p>
            <a:r>
              <a:rPr lang="es-MX" dirty="0" smtClean="0"/>
              <a:t>50.- </a:t>
            </a:r>
            <a:r>
              <a:rPr lang="es-MX" dirty="0"/>
              <a:t>Guía de </a:t>
            </a:r>
            <a:r>
              <a:rPr lang="es-MX" dirty="0" smtClean="0"/>
              <a:t>diapositivas.</a:t>
            </a:r>
          </a:p>
          <a:p>
            <a:r>
              <a:rPr lang="es-MX" dirty="0" smtClean="0"/>
              <a:t>51.- </a:t>
            </a:r>
            <a:r>
              <a:rPr lang="es-MX" dirty="0"/>
              <a:t>Guía de </a:t>
            </a:r>
            <a:r>
              <a:rPr lang="es-MX" dirty="0" smtClean="0"/>
              <a:t>diapositivas.</a:t>
            </a:r>
          </a:p>
          <a:p>
            <a:r>
              <a:rPr lang="es-MX" dirty="0" smtClean="0"/>
              <a:t>52.-Bibliografía.</a:t>
            </a:r>
          </a:p>
          <a:p>
            <a:r>
              <a:rPr lang="es-MX" dirty="0" smtClean="0"/>
              <a:t>53.Agradecimiento.</a:t>
            </a:r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endParaRPr lang="es-MX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5306258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IONÓMERO DE VIDRIO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s-MX" dirty="0"/>
              <a:t> </a:t>
            </a:r>
            <a:r>
              <a:rPr lang="es-MX" dirty="0" smtClean="0"/>
              <a:t>BIBLIOGRAFÍA.</a:t>
            </a:r>
            <a:endParaRPr lang="es-MX" dirty="0"/>
          </a:p>
          <a:p>
            <a:pPr marL="0" indent="0" fontAlgn="base">
              <a:buNone/>
            </a:pPr>
            <a:r>
              <a:rPr lang="es-MX" sz="1500" dirty="0" smtClean="0"/>
              <a:t>1.-Baum </a:t>
            </a:r>
            <a:r>
              <a:rPr lang="es-MX" sz="1500" dirty="0"/>
              <a:t>L.- “Tratado de Operatoria Dental”. Editorial Interamericana. 2006  </a:t>
            </a:r>
          </a:p>
          <a:p>
            <a:pPr marL="0" indent="0" fontAlgn="base">
              <a:buNone/>
            </a:pPr>
            <a:r>
              <a:rPr lang="es-MX" sz="1500" dirty="0" smtClean="0"/>
              <a:t>2.-W.R </a:t>
            </a:r>
            <a:r>
              <a:rPr lang="es-MX" sz="1500" dirty="0"/>
              <a:t>Phillips.- “La Ciencia de los Materiales Dentales”. Editorial Interamericana. 11edición ,2004. </a:t>
            </a:r>
          </a:p>
          <a:p>
            <a:pPr marL="0" indent="0" fontAlgn="base">
              <a:buNone/>
            </a:pPr>
            <a:r>
              <a:rPr lang="es-MX" sz="1500" dirty="0" smtClean="0"/>
              <a:t>3</a:t>
            </a:r>
            <a:r>
              <a:rPr lang="es-MX" sz="1500" dirty="0"/>
              <a:t>.-    Barrancos </a:t>
            </a:r>
            <a:r>
              <a:rPr lang="es-MX" sz="1500" dirty="0" err="1"/>
              <a:t>Mooney</a:t>
            </a:r>
            <a:r>
              <a:rPr lang="es-MX" sz="1500" dirty="0"/>
              <a:t> Operatoria Dental. Editorial Médica  </a:t>
            </a:r>
            <a:endParaRPr lang="es-MX" sz="1500" dirty="0" smtClean="0"/>
          </a:p>
          <a:p>
            <a:pPr marL="0" indent="0" fontAlgn="base">
              <a:buNone/>
            </a:pPr>
            <a:r>
              <a:rPr lang="es-MX" sz="1500" dirty="0"/>
              <a:t>          Panamericana.2012  4ª </a:t>
            </a:r>
            <a:r>
              <a:rPr lang="es-MX" sz="1500" dirty="0" err="1"/>
              <a:t>edic</a:t>
            </a:r>
            <a:r>
              <a:rPr lang="es-MX" sz="1500" dirty="0"/>
              <a:t>.  </a:t>
            </a:r>
          </a:p>
          <a:p>
            <a:pPr marL="0" indent="0" fontAlgn="base">
              <a:buNone/>
            </a:pPr>
            <a:r>
              <a:rPr lang="es-MX" sz="1500" dirty="0" smtClean="0"/>
              <a:t>4.-</a:t>
            </a:r>
            <a:r>
              <a:rPr lang="es-MX" sz="1500" dirty="0"/>
              <a:t> Carol Dixon </a:t>
            </a:r>
            <a:r>
              <a:rPr lang="es-MX" sz="1500" dirty="0" err="1"/>
              <a:t>Hatrick</a:t>
            </a:r>
            <a:r>
              <a:rPr lang="es-MX" sz="1500" dirty="0"/>
              <a:t> .Materiales dentales </a:t>
            </a:r>
            <a:r>
              <a:rPr lang="es-MX" sz="1500" dirty="0" smtClean="0"/>
              <a:t>Aplicaciones </a:t>
            </a:r>
            <a:r>
              <a:rPr lang="es-MX" sz="1500" dirty="0"/>
              <a:t>clínicas. Editorial Manual Moderno. </a:t>
            </a:r>
          </a:p>
          <a:p>
            <a:pPr marL="0" indent="0" fontAlgn="base">
              <a:buNone/>
            </a:pPr>
            <a:r>
              <a:rPr lang="es-MX" sz="1500" dirty="0" smtClean="0"/>
              <a:t>5.-Gilberto </a:t>
            </a:r>
            <a:r>
              <a:rPr lang="es-MX" sz="1500" dirty="0" err="1"/>
              <a:t>Henostroza</a:t>
            </a:r>
            <a:r>
              <a:rPr lang="es-MX" sz="1500" dirty="0"/>
              <a:t>. Adhesión en Odontología Restauradora. </a:t>
            </a:r>
          </a:p>
          <a:p>
            <a:pPr marL="0" indent="0" fontAlgn="base">
              <a:buNone/>
            </a:pPr>
            <a:r>
              <a:rPr lang="es-MX" sz="1500" dirty="0" smtClean="0"/>
              <a:t>2ª</a:t>
            </a:r>
            <a:r>
              <a:rPr lang="es-MX" sz="1500" dirty="0"/>
              <a:t>. Edición 2010. Editorial </a:t>
            </a:r>
            <a:r>
              <a:rPr lang="es-MX" sz="1500" dirty="0" err="1"/>
              <a:t>Maio</a:t>
            </a:r>
            <a:r>
              <a:rPr lang="es-MX" sz="1500" dirty="0"/>
              <a:t>. </a:t>
            </a:r>
          </a:p>
          <a:p>
            <a:pPr marL="0" indent="0" fontAlgn="base">
              <a:buNone/>
            </a:pPr>
            <a:r>
              <a:rPr lang="es-MX" sz="1500" dirty="0"/>
              <a:t>6</a:t>
            </a:r>
            <a:r>
              <a:rPr lang="es-MX" sz="1500" dirty="0" smtClean="0"/>
              <a:t>.- </a:t>
            </a:r>
            <a:r>
              <a:rPr lang="es-MX" sz="1500" dirty="0"/>
              <a:t>“Libro de procedimientos operatorios de resina compuesta y amalgama dental “  Dr. Ignacio Sánchez F. U.A.E.M. 2011 </a:t>
            </a:r>
          </a:p>
          <a:p>
            <a:pPr marL="0" indent="0" fontAlgn="base">
              <a:buNone/>
            </a:pPr>
            <a:r>
              <a:rPr lang="es-MX" sz="2000" baseline="-25000" dirty="0" smtClean="0"/>
              <a:t> 7.-</a:t>
            </a:r>
            <a:r>
              <a:rPr lang="es-MX" sz="2000" baseline="-25000" dirty="0"/>
              <a:t>Lanata, Eduardo Julio. Operatoria dental. - 2a. ed. - Buenos Aires : </a:t>
            </a:r>
            <a:r>
              <a:rPr lang="es-MX" sz="2000" baseline="-25000" dirty="0" err="1"/>
              <a:t>Alfaomega</a:t>
            </a:r>
            <a:r>
              <a:rPr lang="es-MX" sz="2000" baseline="-25000" dirty="0"/>
              <a:t> Grupo Editor Argentino, 2011</a:t>
            </a:r>
            <a:endParaRPr lang="es-MX" sz="20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645410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MX" sz="8000" dirty="0" smtClean="0"/>
          </a:p>
          <a:p>
            <a:pPr marL="0" indent="0">
              <a:buNone/>
            </a:pPr>
            <a:endParaRPr lang="es-MX" sz="8000" dirty="0"/>
          </a:p>
          <a:p>
            <a:pPr marL="0" indent="0">
              <a:buNone/>
            </a:pPr>
            <a:r>
              <a:rPr lang="es-MX" sz="8000" dirty="0" smtClean="0">
                <a:solidFill>
                  <a:srgbClr val="FFFF00"/>
                </a:solidFill>
              </a:rPr>
              <a:t>GRACIAS..!</a:t>
            </a:r>
            <a:endParaRPr lang="es-MX" sz="8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013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IONÓMERO DE VIDRIO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 smtClean="0"/>
              <a:t>ANTECEDENTES.</a:t>
            </a:r>
          </a:p>
          <a:p>
            <a:pPr marL="0" indent="0">
              <a:buNone/>
            </a:pPr>
            <a:r>
              <a:rPr lang="es-MX" sz="2800" dirty="0" smtClean="0"/>
              <a:t>No </a:t>
            </a:r>
            <a:r>
              <a:rPr lang="es-MX" sz="2800" dirty="0"/>
              <a:t>obstante se dieron cuenta que este material poseía en su estructura química, una sustancia que impedía y contrarrestaba la caries dental : EL FLORURO DE </a:t>
            </a:r>
            <a:r>
              <a:rPr lang="es-MX" sz="2800" dirty="0" smtClean="0"/>
              <a:t>SODIO.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480" y="3857543"/>
            <a:ext cx="3437680" cy="2574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2444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IONÓMERO DE VIDRIO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 smtClean="0"/>
              <a:t>ANTECEDENTES.</a:t>
            </a:r>
          </a:p>
          <a:p>
            <a:pPr marL="0" indent="0" algn="just">
              <a:buNone/>
            </a:pPr>
            <a:r>
              <a:rPr lang="es-MX" sz="2400" dirty="0" smtClean="0"/>
              <a:t>En </a:t>
            </a:r>
            <a:r>
              <a:rPr lang="es-MX" sz="2400" dirty="0"/>
              <a:t>1971 los Doctores Ingleses Wilson y Kent observaron que el flúor sufría una </a:t>
            </a:r>
            <a:r>
              <a:rPr lang="es-MX" sz="2400" dirty="0" err="1"/>
              <a:t>transpolarización</a:t>
            </a:r>
            <a:r>
              <a:rPr lang="es-MX" sz="2400" dirty="0"/>
              <a:t> hacía las paredes y estructuras del diente , fue por ello que trabajaron en la búsqueda de un material con todos los beneficios de los silicatos sin los provocados por los arsénicos. </a:t>
            </a:r>
            <a:r>
              <a:rPr lang="es-MX" sz="2400" dirty="0" smtClean="0"/>
              <a:t>Así </a:t>
            </a:r>
            <a:r>
              <a:rPr lang="es-MX" sz="2400" dirty="0"/>
              <a:t>es como </a:t>
            </a:r>
            <a:r>
              <a:rPr lang="es-MX" sz="2400" dirty="0" smtClean="0"/>
              <a:t>incorporan el  </a:t>
            </a:r>
            <a:r>
              <a:rPr lang="es-MX" sz="2400" dirty="0"/>
              <a:t>IONÓMERO DE </a:t>
            </a:r>
            <a:r>
              <a:rPr lang="es-MX" sz="2400" dirty="0" smtClean="0"/>
              <a:t>VIDRIO en la práctica odontológica.</a:t>
            </a:r>
            <a:endParaRPr lang="es-MX" sz="2400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192" y="4692965"/>
            <a:ext cx="27432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454841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1505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IONÓMERO DE VIDRIO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53285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800" dirty="0" smtClean="0">
                <a:solidFill>
                  <a:srgbClr val="00B050"/>
                </a:solidFill>
              </a:rPr>
              <a:t>COMPOSICIÓN</a:t>
            </a:r>
          </a:p>
          <a:p>
            <a:pPr marL="0" indent="0" algn="ctr">
              <a:buNone/>
            </a:pPr>
            <a:endParaRPr lang="es-MX" sz="28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s-MX" sz="1600" dirty="0" smtClean="0">
                <a:solidFill>
                  <a:srgbClr val="FFFF00"/>
                </a:solidFill>
              </a:rPr>
              <a:t>Vidrios de aluminio                     silicatos con alto contenido de flúor                  fluoruro de aluminio</a:t>
            </a:r>
          </a:p>
          <a:p>
            <a:pPr marL="0" indent="0">
              <a:buNone/>
            </a:pPr>
            <a:endParaRPr lang="es-MX" sz="1600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s-MX" sz="16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s-MX" sz="16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s-MX" sz="1600" dirty="0" smtClean="0">
                <a:solidFill>
                  <a:srgbClr val="FFFF00"/>
                </a:solidFill>
              </a:rPr>
              <a:t>Oxido de silicio                                                                                                               fluoruro de sodio</a:t>
            </a:r>
          </a:p>
          <a:p>
            <a:pPr marL="0" indent="0">
              <a:buNone/>
            </a:pPr>
            <a:endParaRPr lang="es-MX" sz="1600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s-MX" sz="16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s-MX" sz="16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s-MX" sz="1600" dirty="0" smtClean="0">
                <a:solidFill>
                  <a:srgbClr val="FFFF00"/>
                </a:solidFill>
              </a:rPr>
              <a:t>Oxido de aluminio                                        fosfato de aluminio                                 fluoruro de calcio</a:t>
            </a:r>
          </a:p>
          <a:p>
            <a:pPr marL="0" indent="0">
              <a:buNone/>
            </a:pPr>
            <a:endParaRPr lang="es-MX" sz="16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s-MX" sz="16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s-MX" sz="16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s-MX" sz="1600" dirty="0">
                <a:solidFill>
                  <a:srgbClr val="FFC000"/>
                </a:solidFill>
              </a:rPr>
              <a:t>Oxido de aluminio                                        fosfato de aluminio                                 fluoruro de calcio</a:t>
            </a:r>
          </a:p>
          <a:p>
            <a:pPr marL="0" indent="0">
              <a:buNone/>
            </a:pPr>
            <a:endParaRPr lang="es-MX" sz="1600" dirty="0">
              <a:solidFill>
                <a:srgbClr val="002060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3059832" y="4076678"/>
            <a:ext cx="302433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/>
              <a:t>POLVO</a:t>
            </a:r>
            <a:endParaRPr lang="es-MX" sz="3200" dirty="0"/>
          </a:p>
        </p:txBody>
      </p:sp>
      <p:cxnSp>
        <p:nvCxnSpPr>
          <p:cNvPr id="6" name="5 Conector recto de flecha"/>
          <p:cNvCxnSpPr/>
          <p:nvPr/>
        </p:nvCxnSpPr>
        <p:spPr>
          <a:xfrm flipH="1" flipV="1">
            <a:off x="2195736" y="3645024"/>
            <a:ext cx="648072" cy="4316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flipV="1">
            <a:off x="4572000" y="3645024"/>
            <a:ext cx="0" cy="2880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flipV="1">
            <a:off x="6300192" y="3645025"/>
            <a:ext cx="60121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6300192" y="4725144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flipH="1">
            <a:off x="2051720" y="4725144"/>
            <a:ext cx="4680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>
            <a:off x="4572000" y="5132004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/>
          <p:nvPr/>
        </p:nvCxnSpPr>
        <p:spPr>
          <a:xfrm>
            <a:off x="6300192" y="4962800"/>
            <a:ext cx="601216" cy="6012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flipH="1">
            <a:off x="2285746" y="5263426"/>
            <a:ext cx="558062" cy="3006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C:\Documents and Settings\HP_Administrator\My Documents\My Pictures\imagenes cementos dentales\apd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980728"/>
            <a:ext cx="1371582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12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IONÓMERO DE VIDRIO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669681"/>
            <a:ext cx="8229600" cy="4495624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sz="2800" dirty="0" smtClean="0">
                <a:solidFill>
                  <a:srgbClr val="00B050"/>
                </a:solidFill>
              </a:rPr>
              <a:t>COMPOSICIÓN</a:t>
            </a:r>
          </a:p>
          <a:p>
            <a:pPr marL="0" indent="0" algn="ctr">
              <a:buNone/>
            </a:pPr>
            <a:endParaRPr lang="es-MX" sz="2800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es-MX" sz="2800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es-MX" sz="2800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es-MX" sz="2800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es-MX" sz="2800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es-MX" sz="2800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es-MX" sz="2800" dirty="0" smtClean="0">
                <a:solidFill>
                  <a:srgbClr val="FFC000"/>
                </a:solidFill>
              </a:rPr>
              <a:t>SOLUCIÓN ACUOSA DE ÁCIDO POLIACRÍLICO AL 45% O 50%</a:t>
            </a:r>
          </a:p>
          <a:p>
            <a:pPr marL="0" indent="0" algn="ctr">
              <a:buNone/>
            </a:pPr>
            <a:endParaRPr lang="es-MX" sz="2800" dirty="0"/>
          </a:p>
          <a:p>
            <a:pPr marL="0" indent="0">
              <a:buNone/>
            </a:pPr>
            <a:endParaRPr lang="es-MX" sz="1600" dirty="0"/>
          </a:p>
          <a:p>
            <a:pPr marL="0" indent="0">
              <a:buNone/>
            </a:pPr>
            <a:endParaRPr lang="es-MX" sz="1600" dirty="0" smtClean="0"/>
          </a:p>
          <a:p>
            <a:pPr marL="0" indent="0">
              <a:buNone/>
            </a:pPr>
            <a:endParaRPr lang="es-MX" sz="1600" dirty="0"/>
          </a:p>
          <a:p>
            <a:pPr marL="0" indent="0">
              <a:buNone/>
            </a:pPr>
            <a:endParaRPr lang="es-MX" sz="1600" dirty="0"/>
          </a:p>
          <a:p>
            <a:pPr marL="0" indent="0">
              <a:buNone/>
            </a:pPr>
            <a:endParaRPr lang="es-MX" sz="1600" dirty="0" smtClean="0"/>
          </a:p>
          <a:p>
            <a:pPr marL="0" indent="0">
              <a:buNone/>
            </a:pPr>
            <a:endParaRPr lang="es-MX" sz="1600" dirty="0"/>
          </a:p>
        </p:txBody>
      </p:sp>
      <p:sp>
        <p:nvSpPr>
          <p:cNvPr id="4" name="3 Rectángulo redondeado"/>
          <p:cNvSpPr/>
          <p:nvPr/>
        </p:nvSpPr>
        <p:spPr>
          <a:xfrm>
            <a:off x="3059832" y="3619478"/>
            <a:ext cx="302433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/>
              <a:t>LÍQUIDO</a:t>
            </a:r>
            <a:endParaRPr lang="es-MX" sz="3200" dirty="0"/>
          </a:p>
        </p:txBody>
      </p:sp>
      <p:cxnSp>
        <p:nvCxnSpPr>
          <p:cNvPr id="26" name="25 Conector recto de flecha"/>
          <p:cNvCxnSpPr/>
          <p:nvPr/>
        </p:nvCxnSpPr>
        <p:spPr>
          <a:xfrm>
            <a:off x="4572000" y="4725144"/>
            <a:ext cx="0" cy="838908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C:\Documents and Settings\HP_Administrator\My Documents\My Pictures\imagenes cementos dentales\ñsl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819672"/>
            <a:ext cx="2143125" cy="1799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97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2630</Words>
  <Application>Microsoft Office PowerPoint</Application>
  <PresentationFormat>Presentación en pantalla (4:3)</PresentationFormat>
  <Paragraphs>405</Paragraphs>
  <Slides>53</Slides>
  <Notes>51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53</vt:i4>
      </vt:variant>
    </vt:vector>
  </HeadingPairs>
  <TitlesOfParts>
    <vt:vector size="56" baseType="lpstr">
      <vt:lpstr>Arial</vt:lpstr>
      <vt:lpstr>Calibri</vt:lpstr>
      <vt:lpstr>Tema de Office</vt:lpstr>
      <vt:lpstr>Presentación de PowerPoint</vt:lpstr>
      <vt:lpstr>UNIVERSIDAD AUTÓNOMA DEL ESTADO DE MÉXICO   FACULTAD DE ODONTOLOGÍA ÁREA DE REHABILITACIÓN ODONTOLÓGICA PLAN DE ESTUDIOS: CIRUJANO DENTISTA   UNIDAD DE APRENDIZAJE:    OPERATORIA PRECLÍNICA I  MATERIAL SOLO VISIÓN  PROYECTABLES</vt:lpstr>
      <vt:lpstr>IONÓMERO DE VIDRIO</vt:lpstr>
      <vt:lpstr>IONÓMERO DE VIDRIO</vt:lpstr>
      <vt:lpstr>IONÓMERO DE VIDRIO</vt:lpstr>
      <vt:lpstr>IONÓMERO DE VIDRIO</vt:lpstr>
      <vt:lpstr>IONÓMERO DE VIDRIO</vt:lpstr>
      <vt:lpstr>IONÓMERO DE VIDRIO</vt:lpstr>
      <vt:lpstr>IONÓMERO DE VIDRIO</vt:lpstr>
      <vt:lpstr>IONÓMERO DE VIDRIO </vt:lpstr>
      <vt:lpstr>IONÓMERO DE VIDRIO</vt:lpstr>
      <vt:lpstr> IONÓMERO DE VIDRIO </vt:lpstr>
      <vt:lpstr>IONÓMERO DE VIDRIO</vt:lpstr>
      <vt:lpstr>IONÓMERO DE VIDRIO</vt:lpstr>
      <vt:lpstr>IONÓMERO DE VIDRIO </vt:lpstr>
      <vt:lpstr>IONÓMERO DE VIDRIO  </vt:lpstr>
      <vt:lpstr>IONÓMERO DE VIDRIO</vt:lpstr>
      <vt:lpstr>IONÓMERO DE VIDRIO</vt:lpstr>
      <vt:lpstr>IONÓNOMERO DE VIDRIO</vt:lpstr>
      <vt:lpstr>IONÓNOMERO DE VIDRIO</vt:lpstr>
      <vt:lpstr>IONÓNOMERO DE VIDRIO</vt:lpstr>
      <vt:lpstr>IONÓNOMERO DE VIDRIO</vt:lpstr>
      <vt:lpstr>IONÓNOMERO DE VIDRIO</vt:lpstr>
      <vt:lpstr>IONÓNOMERO DE VIDRIO</vt:lpstr>
      <vt:lpstr>IONÓMERO DE VIDRIO  </vt:lpstr>
      <vt:lpstr>IONÓMERO DE VIDRIO</vt:lpstr>
      <vt:lpstr>IONÓMERO DE VIDRIO</vt:lpstr>
      <vt:lpstr>IONÓMERO DE VIDRIO</vt:lpstr>
      <vt:lpstr>IONÓMERO DE VIDRIO</vt:lpstr>
      <vt:lpstr>IONÓMERO DE VIDRIO  </vt:lpstr>
      <vt:lpstr>IONOMERO DE VIDRIO</vt:lpstr>
      <vt:lpstr>IONOMERO DE VIDRIO</vt:lpstr>
      <vt:lpstr>IONOMERO DE VIDRIO</vt:lpstr>
      <vt:lpstr>IONOMERO DE VIDRIO</vt:lpstr>
      <vt:lpstr>IONOMERO DE VIDRIO</vt:lpstr>
      <vt:lpstr>IONÓMERO DE VIDRIO </vt:lpstr>
      <vt:lpstr>IONÓMERO DE VIDRIO</vt:lpstr>
      <vt:lpstr>IONÓMERO DE VIDRIO</vt:lpstr>
      <vt:lpstr>IONÓMERO DE VIDRIO</vt:lpstr>
      <vt:lpstr>IONÓMERO DE VIDRIO</vt:lpstr>
      <vt:lpstr>IONÓMERO DE VIDRIO</vt:lpstr>
      <vt:lpstr>IONÓMERO DE VIDRIO</vt:lpstr>
      <vt:lpstr>IONÓMERO DE VIDRIO</vt:lpstr>
      <vt:lpstr>IONÓMERO DE VIDRIO</vt:lpstr>
      <vt:lpstr>IONÓMERO DE VIDRIO</vt:lpstr>
      <vt:lpstr>IONÓMERO DE VIDRIO</vt:lpstr>
      <vt:lpstr>IONÓMERO DE VIDRIO</vt:lpstr>
      <vt:lpstr>IONÓMERO DE VIDRIO</vt:lpstr>
      <vt:lpstr>IONÓMERO DE VIDRIO</vt:lpstr>
      <vt:lpstr>IONÓMERO DE VIDRIO</vt:lpstr>
      <vt:lpstr>IONÓMERO DE VIDRIO</vt:lpstr>
      <vt:lpstr>IONÓMERO DE VIDRIO</vt:lpstr>
      <vt:lpstr>Presentación de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MIGUEL ANGEL</dc:creator>
  <cp:lastModifiedBy>Mariluz Diaz</cp:lastModifiedBy>
  <cp:revision>92</cp:revision>
  <dcterms:created xsi:type="dcterms:W3CDTF">2015-09-29T04:15:59Z</dcterms:created>
  <dcterms:modified xsi:type="dcterms:W3CDTF">2015-10-02T05:22:31Z</dcterms:modified>
</cp:coreProperties>
</file>