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257" r:id="rId3"/>
    <p:sldId id="260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58" r:id="rId13"/>
    <p:sldId id="268" r:id="rId14"/>
    <p:sldId id="269" r:id="rId15"/>
    <p:sldId id="270" r:id="rId16"/>
    <p:sldId id="271" r:id="rId17"/>
    <p:sldId id="327" r:id="rId18"/>
    <p:sldId id="272" r:id="rId19"/>
    <p:sldId id="273" r:id="rId20"/>
    <p:sldId id="274" r:id="rId21"/>
    <p:sldId id="281" r:id="rId22"/>
    <p:sldId id="277" r:id="rId23"/>
    <p:sldId id="278" r:id="rId24"/>
    <p:sldId id="279" r:id="rId25"/>
    <p:sldId id="280" r:id="rId26"/>
    <p:sldId id="275" r:id="rId27"/>
    <p:sldId id="276" r:id="rId28"/>
    <p:sldId id="283" r:id="rId29"/>
    <p:sldId id="328" r:id="rId30"/>
    <p:sldId id="284" r:id="rId31"/>
    <p:sldId id="285" r:id="rId32"/>
    <p:sldId id="329" r:id="rId33"/>
    <p:sldId id="330" r:id="rId34"/>
    <p:sldId id="286" r:id="rId35"/>
    <p:sldId id="331" r:id="rId36"/>
    <p:sldId id="289" r:id="rId37"/>
    <p:sldId id="287" r:id="rId38"/>
    <p:sldId id="288" r:id="rId39"/>
    <p:sldId id="290" r:id="rId40"/>
    <p:sldId id="291" r:id="rId41"/>
    <p:sldId id="292" r:id="rId42"/>
    <p:sldId id="293" r:id="rId43"/>
    <p:sldId id="296" r:id="rId44"/>
    <p:sldId id="294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32" r:id="rId54"/>
    <p:sldId id="305" r:id="rId55"/>
    <p:sldId id="333" r:id="rId56"/>
    <p:sldId id="306" r:id="rId57"/>
    <p:sldId id="307" r:id="rId58"/>
    <p:sldId id="334" r:id="rId59"/>
    <p:sldId id="335" r:id="rId60"/>
    <p:sldId id="308" r:id="rId61"/>
    <p:sldId id="309" r:id="rId62"/>
    <p:sldId id="310" r:id="rId63"/>
    <p:sldId id="312" r:id="rId64"/>
    <p:sldId id="311" r:id="rId65"/>
    <p:sldId id="313" r:id="rId66"/>
    <p:sldId id="314" r:id="rId67"/>
    <p:sldId id="315" r:id="rId68"/>
    <p:sldId id="316" r:id="rId69"/>
    <p:sldId id="336" r:id="rId70"/>
    <p:sldId id="338" r:id="rId71"/>
    <p:sldId id="340" r:id="rId7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5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2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034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5742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15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716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049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928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48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6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765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0995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327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3D5CF-5E96-458F-B8A1-F4FF0386F6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C29F1-94D5-4F27-9C0A-F9313A22E5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94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ctrTitle"/>
          </p:nvPr>
        </p:nvSpPr>
        <p:spPr>
          <a:xfrm>
            <a:off x="4680347" y="1288256"/>
            <a:ext cx="2484834" cy="12763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altLang="es-MX" sz="1800" dirty="0" smtClean="0"/>
              <a:t>UA: Manufactura por computadora.</a:t>
            </a:r>
            <a:br>
              <a:rPr lang="es-ES" altLang="es-MX" sz="1800" dirty="0" smtClean="0"/>
            </a:br>
            <a:r>
              <a:rPr lang="es-ES" altLang="es-MX" sz="1800" dirty="0" smtClean="0"/>
              <a:t>Unidades </a:t>
            </a:r>
            <a:r>
              <a:rPr lang="es-ES" altLang="es-MX" sz="1800" dirty="0"/>
              <a:t>de Competencia </a:t>
            </a:r>
            <a:r>
              <a:rPr lang="es-ES" altLang="es-MX" sz="1800" dirty="0" smtClean="0"/>
              <a:t>III </a:t>
            </a:r>
            <a:r>
              <a:rPr lang="es-ES" altLang="es-MX" sz="1800" dirty="0"/>
              <a:t>y IV</a:t>
            </a:r>
          </a:p>
        </p:txBody>
      </p:sp>
      <p:sp>
        <p:nvSpPr>
          <p:cNvPr id="5123" name="2 Subtítulo"/>
          <p:cNvSpPr>
            <a:spLocks noGrp="1"/>
          </p:cNvSpPr>
          <p:nvPr>
            <p:ph type="subTitle" idx="1"/>
          </p:nvPr>
        </p:nvSpPr>
        <p:spPr>
          <a:xfrm>
            <a:off x="4680348" y="3050382"/>
            <a:ext cx="2482453" cy="1513285"/>
          </a:xfrm>
        </p:spPr>
        <p:txBody>
          <a:bodyPr/>
          <a:lstStyle/>
          <a:p>
            <a:pPr eaLnBrk="1" hangingPunct="1"/>
            <a:r>
              <a:rPr lang="es-ES" altLang="es-MX" sz="1500" dirty="0"/>
              <a:t>Diapositivas: </a:t>
            </a:r>
            <a:r>
              <a:rPr lang="es-ES" altLang="es-MX" sz="1500" dirty="0" err="1" smtClean="0"/>
              <a:t>SolidWorks</a:t>
            </a:r>
            <a:r>
              <a:rPr lang="es-ES" altLang="es-MX" sz="1500" dirty="0" smtClean="0"/>
              <a:t>, comandos para 2D y 3D.</a:t>
            </a:r>
            <a:endParaRPr lang="es-ES" altLang="es-MX" sz="15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18423" y="4829175"/>
            <a:ext cx="2807494" cy="457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s-MX" sz="1200" b="1" dirty="0">
                <a:solidFill>
                  <a:schemeClr val="accent3"/>
                </a:solidFill>
              </a:rPr>
              <a:t>Autor: Raúl Vicente Galindo Sosa.</a:t>
            </a:r>
            <a:endParaRPr lang="es-ES_tradnl" sz="1200" b="1" dirty="0">
              <a:solidFill>
                <a:schemeClr val="accent3"/>
              </a:solidFill>
            </a:endParaRPr>
          </a:p>
        </p:txBody>
      </p:sp>
      <p:sp>
        <p:nvSpPr>
          <p:cNvPr id="5125" name="Rectangle 2"/>
          <p:cNvSpPr txBox="1">
            <a:spLocks noChangeArrowheads="1"/>
          </p:cNvSpPr>
          <p:nvPr/>
        </p:nvSpPr>
        <p:spPr bwMode="auto">
          <a:xfrm>
            <a:off x="1223963" y="1114425"/>
            <a:ext cx="28575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>
                <a:latin typeface="Arial" panose="020B0604020202020204" pitchFamily="34" charset="0"/>
              </a:rPr>
              <a:t>Universidad Autónoma del Estado de México</a:t>
            </a:r>
          </a:p>
        </p:txBody>
      </p:sp>
      <p:sp>
        <p:nvSpPr>
          <p:cNvPr id="5126" name="Rectangle 2"/>
          <p:cNvSpPr txBox="1">
            <a:spLocks noChangeArrowheads="1"/>
          </p:cNvSpPr>
          <p:nvPr/>
        </p:nvSpPr>
        <p:spPr bwMode="auto">
          <a:xfrm>
            <a:off x="1295400" y="3788569"/>
            <a:ext cx="27146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sz="2100" dirty="0">
                <a:latin typeface="Arial" panose="020B0604020202020204" pitchFamily="34" charset="0"/>
              </a:rPr>
              <a:t>Centro Universitario </a:t>
            </a:r>
            <a:r>
              <a:rPr lang="es-ES_tradnl" altLang="es-MX" sz="2100" dirty="0" err="1">
                <a:latin typeface="Arial" panose="020B0604020202020204" pitchFamily="34" charset="0"/>
              </a:rPr>
              <a:t>UAEM</a:t>
            </a:r>
            <a:r>
              <a:rPr lang="es-ES_tradnl" altLang="es-MX" sz="2100" dirty="0">
                <a:latin typeface="Arial" panose="020B0604020202020204" pitchFamily="34" charset="0"/>
              </a:rPr>
              <a:t> Zumpango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_tradnl" altLang="es-MX" sz="1800" dirty="0" smtClean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MX" sz="1800" dirty="0" smtClean="0">
                <a:latin typeface="Arial" panose="020B0604020202020204" pitchFamily="34" charset="0"/>
              </a:rPr>
              <a:t>Licenciatura </a:t>
            </a:r>
            <a:r>
              <a:rPr lang="es-ES_tradnl" altLang="es-MX" sz="1800" dirty="0">
                <a:latin typeface="Arial" panose="020B0604020202020204" pitchFamily="34" charset="0"/>
              </a:rPr>
              <a:t>en diseño </a:t>
            </a:r>
            <a:r>
              <a:rPr lang="es-ES_tradnl" altLang="es-MX" sz="1800" dirty="0" smtClean="0">
                <a:latin typeface="Arial" panose="020B0604020202020204" pitchFamily="34" charset="0"/>
              </a:rPr>
              <a:t>industrial</a:t>
            </a:r>
            <a:endParaRPr lang="es-ES_tradnl" altLang="es-MX" sz="1800" dirty="0">
              <a:latin typeface="Arial" panose="020B0604020202020204" pitchFamily="34" charset="0"/>
            </a:endParaRPr>
          </a:p>
        </p:txBody>
      </p:sp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2078832"/>
            <a:ext cx="1724025" cy="15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6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Intensión de diseño (</a:t>
            </a:r>
            <a:r>
              <a:rPr lang="es-MX" dirty="0" err="1" smtClean="0"/>
              <a:t>Desing</a:t>
            </a:r>
            <a:r>
              <a:rPr lang="es-MX" dirty="0" smtClean="0"/>
              <a:t> </a:t>
            </a:r>
            <a:r>
              <a:rPr lang="es-MX" dirty="0" err="1" smtClean="0"/>
              <a:t>Intent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s-MX" dirty="0" smtClean="0"/>
              <a:t>Ejemplo en 2d (sketch):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Ejemplo en 3d (</a:t>
            </a:r>
            <a:r>
              <a:rPr lang="es-MX" dirty="0" err="1" smtClean="0"/>
              <a:t>features</a:t>
            </a:r>
            <a:r>
              <a:rPr lang="es-MX" dirty="0" smtClean="0"/>
              <a:t>):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73412"/>
            <a:ext cx="191452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64" y="1844824"/>
            <a:ext cx="18764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35312"/>
            <a:ext cx="17716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9" y="4100919"/>
            <a:ext cx="17145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863" y="3884895"/>
            <a:ext cx="44767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410" y="3910304"/>
            <a:ext cx="16287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094" y="5413265"/>
            <a:ext cx="44767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229445" y="373158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319662" y="39975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525589" y="629682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198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entre archivos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Forma de interrelación entre tipos de archivos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85" y="2442170"/>
            <a:ext cx="620077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27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Interface </a:t>
            </a:r>
            <a:r>
              <a:rPr lang="es-MX" dirty="0" err="1" smtClean="0"/>
              <a:t>SolidWorks</a:t>
            </a:r>
            <a:r>
              <a:rPr lang="es-MX" dirty="0" smtClean="0"/>
              <a:t> 2015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3735"/>
          <a:stretch/>
        </p:blipFill>
        <p:spPr>
          <a:xfrm>
            <a:off x="161145" y="1494819"/>
            <a:ext cx="8857886" cy="479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3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Trazado en 2D (2D </a:t>
            </a:r>
            <a:r>
              <a:rPr lang="es-MX" dirty="0" err="1" smtClean="0"/>
              <a:t>Sketching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El Sketch es la base del modelado en SW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Se utiliza para las diferentes características como: Extrusión, revolución, barridos, transiciones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646" y="2348880"/>
            <a:ext cx="6228272" cy="229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7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Trazado en 2D (2D </a:t>
            </a:r>
            <a:r>
              <a:rPr lang="es-MX" dirty="0" err="1" smtClean="0"/>
              <a:t>Sketching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Un Sketch es una geometría en 2D que se utiliza para crear geometrías en 3D</a:t>
            </a:r>
          </a:p>
          <a:p>
            <a:r>
              <a:rPr lang="es-MX" dirty="0" smtClean="0"/>
              <a:t>Las geometrías básicas son líneas, círculos, rectángulos, etc.</a:t>
            </a:r>
          </a:p>
          <a:p>
            <a:r>
              <a:rPr lang="es-MX" dirty="0" smtClean="0"/>
              <a:t>A estas se les agregan Relaciones </a:t>
            </a:r>
            <a:r>
              <a:rPr lang="es-MX" dirty="0" err="1" smtClean="0"/>
              <a:t>automaticas</a:t>
            </a:r>
            <a:r>
              <a:rPr lang="es-MX" dirty="0" smtClean="0"/>
              <a:t> como Vertical u Horizontal, que restringen el movimiento de las geometrías.</a:t>
            </a:r>
          </a:p>
          <a:p>
            <a:r>
              <a:rPr lang="es-MX" dirty="0" smtClean="0"/>
              <a:t>Para que un Sketch se pueda utilizar correctamente en un modelo, debe estar “Definido completamente”</a:t>
            </a:r>
          </a:p>
        </p:txBody>
      </p:sp>
    </p:spTree>
    <p:extLst>
      <p:ext uri="{BB962C8B-B14F-4D97-AF65-F5344CB8AC3E}">
        <p14:creationId xmlns:p14="http://schemas.microsoft.com/office/powerpoint/2010/main" val="382517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Trazado en 2D (2D </a:t>
            </a:r>
            <a:r>
              <a:rPr lang="es-MX" dirty="0" err="1" smtClean="0"/>
              <a:t>Sketching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El color del trazo indica el nivel de definición: no definido, completamente, o sobre definido.</a:t>
            </a:r>
          </a:p>
          <a:p>
            <a:r>
              <a:rPr lang="es-MX" dirty="0" smtClean="0"/>
              <a:t>Existen las herramientas para Sketch que permiten modificar las geometrías, como </a:t>
            </a:r>
            <a:r>
              <a:rPr lang="es-MX" dirty="0" err="1" smtClean="0"/>
              <a:t>Trim</a:t>
            </a:r>
            <a:endParaRPr lang="es-MX" dirty="0"/>
          </a:p>
          <a:p>
            <a:r>
              <a:rPr lang="es-MX" dirty="0" smtClean="0"/>
              <a:t>New </a:t>
            </a:r>
            <a:r>
              <a:rPr lang="es-MX" dirty="0"/>
              <a:t>-&gt; </a:t>
            </a:r>
            <a:r>
              <a:rPr lang="es-MX" dirty="0" err="1" smtClean="0"/>
              <a:t>Part</a:t>
            </a:r>
            <a:r>
              <a:rPr lang="es-MX" dirty="0" smtClean="0"/>
              <a:t> 	(modificación de plantillas)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8"/>
          <a:stretch/>
        </p:blipFill>
        <p:spPr bwMode="auto">
          <a:xfrm>
            <a:off x="1691680" y="1124744"/>
            <a:ext cx="5544616" cy="307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7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2D </a:t>
            </a:r>
            <a:r>
              <a:rPr lang="es-MX" dirty="0" err="1" smtClean="0"/>
              <a:t>Sketching</a:t>
            </a:r>
            <a:r>
              <a:rPr lang="es-MX" dirty="0" smtClean="0"/>
              <a:t>: primeros pasos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s-MX" dirty="0" smtClean="0"/>
              <a:t>Concepto: Perfil 2D</a:t>
            </a:r>
          </a:p>
          <a:p>
            <a:r>
              <a:rPr lang="es-MX" dirty="0" smtClean="0"/>
              <a:t>Concepto: Planos básicos</a:t>
            </a:r>
          </a:p>
          <a:p>
            <a:r>
              <a:rPr lang="es-MX" dirty="0" smtClean="0"/>
              <a:t>Concepto: Triada de referencia de ejes.</a:t>
            </a:r>
          </a:p>
          <a:p>
            <a:r>
              <a:rPr lang="es-MX" dirty="0" smtClean="0"/>
              <a:t>Insertar Sketch</a:t>
            </a:r>
          </a:p>
          <a:p>
            <a:r>
              <a:rPr lang="es-MX" dirty="0" smtClean="0"/>
              <a:t>Concepto: Sketch activo y su Origen</a:t>
            </a:r>
          </a:p>
          <a:p>
            <a:r>
              <a:rPr lang="es-MX" dirty="0" smtClean="0"/>
              <a:t>Espacio de trabajo: Esquina de confirmación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177" y="2564904"/>
            <a:ext cx="936104" cy="919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17973"/>
            <a:ext cx="6762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348833"/>
            <a:ext cx="6000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81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Intensión de diseño (</a:t>
            </a:r>
            <a:r>
              <a:rPr lang="es-MX" dirty="0" err="1" smtClean="0"/>
              <a:t>Desing</a:t>
            </a:r>
            <a:r>
              <a:rPr lang="es-MX" dirty="0" smtClean="0"/>
              <a:t> </a:t>
            </a:r>
            <a:r>
              <a:rPr lang="es-MX" dirty="0" err="1" smtClean="0"/>
              <a:t>Intent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448272"/>
          </a:xfrm>
        </p:spPr>
        <p:txBody>
          <a:bodyPr/>
          <a:lstStyle/>
          <a:p>
            <a:r>
              <a:rPr lang="es-MX" dirty="0" smtClean="0"/>
              <a:t>Ejemplo en 2d (sketch):</a:t>
            </a:r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85579"/>
            <a:ext cx="191452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64" y="3356991"/>
            <a:ext cx="18764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47479"/>
            <a:ext cx="17716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8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Herramientas</a:t>
            </a:r>
            <a:endParaRPr lang="es-MX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6385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74763"/>
            <a:ext cx="36576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4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Herramientas</a:t>
            </a:r>
            <a:endParaRPr lang="es-MX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00"/>
          <a:stretch/>
        </p:blipFill>
        <p:spPr bwMode="auto">
          <a:xfrm>
            <a:off x="1259632" y="2132856"/>
            <a:ext cx="6169242" cy="247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Aspectos básicos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Basado en Elementos (</a:t>
            </a:r>
            <a:r>
              <a:rPr lang="es-MX" dirty="0" err="1" smtClean="0"/>
              <a:t>Features</a:t>
            </a:r>
            <a:r>
              <a:rPr lang="es-MX" dirty="0" smtClean="0"/>
              <a:t>)</a:t>
            </a:r>
          </a:p>
          <a:p>
            <a:pPr lvl="1"/>
            <a:r>
              <a:rPr lang="es-MX" dirty="0" smtClean="0"/>
              <a:t>Los objetos, por lo común, están constituidos por piezas independientes.</a:t>
            </a:r>
          </a:p>
          <a:p>
            <a:pPr lvl="1"/>
            <a:r>
              <a:rPr lang="es-MX" dirty="0" smtClean="0"/>
              <a:t>Los modelos en SW están constituidos por elementos individuales (</a:t>
            </a:r>
            <a:r>
              <a:rPr lang="es-MX" dirty="0" err="1" smtClean="0"/>
              <a:t>Features</a:t>
            </a:r>
            <a:r>
              <a:rPr lang="es-MX" dirty="0" smtClean="0"/>
              <a:t>).</a:t>
            </a:r>
          </a:p>
          <a:p>
            <a:pPr lvl="1"/>
            <a:r>
              <a:rPr lang="es-MX" dirty="0" smtClean="0"/>
              <a:t>Pueden ser de Trazo (</a:t>
            </a:r>
            <a:r>
              <a:rPr lang="es-MX" dirty="0" err="1" smtClean="0"/>
              <a:t>Sketched</a:t>
            </a:r>
            <a:r>
              <a:rPr lang="es-MX" dirty="0" smtClean="0"/>
              <a:t>) o de aplicación en volumen (</a:t>
            </a:r>
            <a:r>
              <a:rPr lang="es-MX" dirty="0" err="1" smtClean="0"/>
              <a:t>Applied</a:t>
            </a:r>
            <a:r>
              <a:rPr lang="es-MX" dirty="0" smtClean="0"/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275062" cy="46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990412" y="1412776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Pieza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7884368" y="3402783"/>
            <a:ext cx="117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Elementos</a:t>
            </a:r>
            <a:endParaRPr lang="es-MX" dirty="0"/>
          </a:p>
        </p:txBody>
      </p:sp>
      <p:cxnSp>
        <p:nvCxnSpPr>
          <p:cNvPr id="9" name="8 Conector recto de flecha"/>
          <p:cNvCxnSpPr/>
          <p:nvPr/>
        </p:nvCxnSpPr>
        <p:spPr>
          <a:xfrm flipH="1">
            <a:off x="7001620" y="3587449"/>
            <a:ext cx="882748" cy="1295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7884368" y="3772115"/>
            <a:ext cx="439790" cy="2356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8469850" y="3889958"/>
            <a:ext cx="231348" cy="14832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6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Sketch básico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s-MX" dirty="0" smtClean="0"/>
              <a:t>Primer ejercicio</a:t>
            </a:r>
          </a:p>
          <a:p>
            <a:pPr lvl="1"/>
            <a:r>
              <a:rPr lang="es-MX" dirty="0" smtClean="0"/>
              <a:t>Trazar una línea</a:t>
            </a:r>
          </a:p>
          <a:p>
            <a:pPr lvl="1"/>
            <a:r>
              <a:rPr lang="es-MX" dirty="0" smtClean="0"/>
              <a:t>Línea en ángulo</a:t>
            </a:r>
          </a:p>
          <a:p>
            <a:pPr lvl="1"/>
            <a:r>
              <a:rPr lang="es-MX" dirty="0" smtClean="0"/>
              <a:t>Concepto: relaciones automáticas</a:t>
            </a:r>
          </a:p>
          <a:p>
            <a:pPr lvl="1"/>
            <a:r>
              <a:rPr lang="es-MX" dirty="0" smtClean="0"/>
              <a:t>Concepto: Líneas inferidas – perpendicular</a:t>
            </a:r>
          </a:p>
          <a:p>
            <a:pPr lvl="1"/>
            <a:r>
              <a:rPr lang="es-MX" dirty="0"/>
              <a:t>Concepto: Líneas inferidas – </a:t>
            </a:r>
            <a:r>
              <a:rPr lang="es-MX" dirty="0" smtClean="0"/>
              <a:t>horizontal</a:t>
            </a:r>
            <a:endParaRPr lang="es-MX" dirty="0"/>
          </a:p>
          <a:p>
            <a:pPr lvl="1"/>
            <a:r>
              <a:rPr lang="es-MX" dirty="0" smtClean="0"/>
              <a:t>Relaciones automáticas: Alineación.</a:t>
            </a:r>
          </a:p>
        </p:txBody>
      </p:sp>
    </p:spTree>
    <p:extLst>
      <p:ext uri="{BB962C8B-B14F-4D97-AF65-F5344CB8AC3E}">
        <p14:creationId xmlns:p14="http://schemas.microsoft.com/office/powerpoint/2010/main" val="39687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Pieza a modelar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30"/>
          <a:stretch/>
        </p:blipFill>
        <p:spPr bwMode="auto">
          <a:xfrm>
            <a:off x="68040" y="1124744"/>
            <a:ext cx="2675160" cy="342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62"/>
          <a:stretch/>
        </p:blipFill>
        <p:spPr bwMode="auto">
          <a:xfrm>
            <a:off x="1547664" y="4221088"/>
            <a:ext cx="3119472" cy="242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0" t="5888" r="30302" b="3203"/>
          <a:stretch/>
        </p:blipFill>
        <p:spPr bwMode="auto">
          <a:xfrm>
            <a:off x="3002507" y="1110221"/>
            <a:ext cx="3329258" cy="311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98" b="25557"/>
          <a:stretch/>
        </p:blipFill>
        <p:spPr bwMode="auto">
          <a:xfrm>
            <a:off x="6331764" y="1110221"/>
            <a:ext cx="2704731" cy="254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38"/>
          <a:stretch/>
        </p:blipFill>
        <p:spPr bwMode="auto">
          <a:xfrm>
            <a:off x="4667136" y="4221088"/>
            <a:ext cx="3241864" cy="242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93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Estado de definición del Sketch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5"/>
                </a:solidFill>
              </a:rPr>
              <a:t>Insuficientemente definido</a:t>
            </a:r>
          </a:p>
          <a:p>
            <a:endParaRPr lang="es-MX" dirty="0"/>
          </a:p>
          <a:p>
            <a:r>
              <a:rPr lang="es-MX" dirty="0" smtClean="0"/>
              <a:t>Completamente definido</a:t>
            </a:r>
          </a:p>
          <a:p>
            <a:endParaRPr lang="es-MX" dirty="0"/>
          </a:p>
          <a:p>
            <a:r>
              <a:rPr lang="es-MX" dirty="0" smtClean="0">
                <a:solidFill>
                  <a:srgbClr val="FF0000"/>
                </a:solidFill>
              </a:rPr>
              <a:t>Definido en exceso</a:t>
            </a:r>
          </a:p>
          <a:p>
            <a:endParaRPr lang="es-MX" dirty="0">
              <a:solidFill>
                <a:srgbClr val="FF0000"/>
              </a:solidFill>
            </a:endParaRPr>
          </a:p>
          <a:p>
            <a:r>
              <a:rPr lang="es-MX" dirty="0" smtClean="0"/>
              <a:t>Otros colores: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Colgante, </a:t>
            </a:r>
            <a:r>
              <a:rPr lang="es-MX" dirty="0" smtClean="0">
                <a:solidFill>
                  <a:srgbClr val="DF5FCD"/>
                </a:solidFill>
              </a:rPr>
              <a:t>No solucionado, </a:t>
            </a:r>
            <a:r>
              <a:rPr lang="es-MX" dirty="0" smtClean="0">
                <a:solidFill>
                  <a:srgbClr val="FFC000"/>
                </a:solidFill>
              </a:rPr>
              <a:t>No válido</a:t>
            </a:r>
            <a:endParaRPr lang="es-MX" dirty="0">
              <a:solidFill>
                <a:srgbClr val="DF5F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Intención de diseño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7390"/>
            <a:ext cx="4104456" cy="563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10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relaciones de Sketch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412776"/>
            <a:ext cx="4042009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6" b="65060"/>
          <a:stretch/>
        </p:blipFill>
        <p:spPr bwMode="auto">
          <a:xfrm>
            <a:off x="611558" y="4062513"/>
            <a:ext cx="4042009" cy="235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57" b="2"/>
          <a:stretch/>
        </p:blipFill>
        <p:spPr bwMode="auto">
          <a:xfrm>
            <a:off x="4770731" y="1411597"/>
            <a:ext cx="4042009" cy="503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31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 de relaciones de Sketch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464496" cy="539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30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que rigen los Sketch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20" y="1115054"/>
            <a:ext cx="7422266" cy="291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417"/>
          <a:stretch/>
        </p:blipFill>
        <p:spPr bwMode="auto">
          <a:xfrm>
            <a:off x="884720" y="3933056"/>
            <a:ext cx="7422266" cy="278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444208" y="4587396"/>
            <a:ext cx="757897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4595853" y="4764915"/>
            <a:ext cx="757897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595853" y="3789040"/>
            <a:ext cx="1056267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11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Reglas que rigen los Sketch</a:t>
            </a:r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96"/>
          <a:stretch/>
        </p:blipFill>
        <p:spPr bwMode="auto">
          <a:xfrm>
            <a:off x="1709615" y="1484784"/>
            <a:ext cx="5685006" cy="371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595853" y="2068163"/>
            <a:ext cx="757897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6444208" y="1908448"/>
            <a:ext cx="757897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4612359" y="2564904"/>
            <a:ext cx="2589746" cy="368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5906038" y="2402006"/>
            <a:ext cx="1272684" cy="154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30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Nueva pieza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0625"/>
            <a:ext cx="5112568" cy="40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5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25344"/>
          </a:xfrm>
        </p:spPr>
        <p:txBody>
          <a:bodyPr>
            <a:normAutofit/>
          </a:bodyPr>
          <a:lstStyle/>
          <a:p>
            <a:r>
              <a:rPr lang="es-MX" dirty="0"/>
              <a:t>Elección del </a:t>
            </a:r>
            <a:r>
              <a:rPr lang="es-MX" dirty="0" smtClean="0"/>
              <a:t>perfil:</a:t>
            </a:r>
            <a:endParaRPr lang="es-MX" dirty="0"/>
          </a:p>
          <a:p>
            <a:pPr lvl="1"/>
            <a:r>
              <a:rPr lang="es-MX" dirty="0"/>
              <a:t>¿Cuál de los perfiles es el mejor para elegir al comenzar el </a:t>
            </a:r>
            <a:r>
              <a:rPr lang="es-MX" dirty="0" smtClean="0"/>
              <a:t>proceso de </a:t>
            </a:r>
            <a:r>
              <a:rPr lang="es-MX" dirty="0"/>
              <a:t>modelado?</a:t>
            </a:r>
          </a:p>
          <a:p>
            <a:r>
              <a:rPr lang="es-MX" dirty="0" smtClean="0"/>
              <a:t>Elección </a:t>
            </a:r>
            <a:r>
              <a:rPr lang="es-MX" dirty="0"/>
              <a:t>del plano del </a:t>
            </a:r>
            <a:r>
              <a:rPr lang="es-MX" dirty="0" smtClean="0"/>
              <a:t>croquis:</a:t>
            </a:r>
            <a:endParaRPr lang="es-MX" dirty="0"/>
          </a:p>
          <a:p>
            <a:pPr lvl="1"/>
            <a:r>
              <a:rPr lang="es-MX" dirty="0"/>
              <a:t>Una vez que ha elegido el mejor perfil, ¿cómo afecta esto </a:t>
            </a:r>
            <a:r>
              <a:rPr lang="es-MX" dirty="0" smtClean="0"/>
              <a:t>su elección </a:t>
            </a:r>
            <a:r>
              <a:rPr lang="es-MX" dirty="0"/>
              <a:t>de plano del croquis?</a:t>
            </a:r>
          </a:p>
          <a:p>
            <a:r>
              <a:rPr lang="es-MX" dirty="0" smtClean="0"/>
              <a:t>Intención </a:t>
            </a:r>
            <a:r>
              <a:rPr lang="es-MX" dirty="0"/>
              <a:t>del </a:t>
            </a:r>
            <a:r>
              <a:rPr lang="es-MX" dirty="0" smtClean="0"/>
              <a:t>diseño:</a:t>
            </a:r>
            <a:endParaRPr lang="es-MX" dirty="0"/>
          </a:p>
          <a:p>
            <a:pPr lvl="1"/>
            <a:r>
              <a:rPr lang="es-MX" dirty="0"/>
              <a:t>¿Qué es la intención del diseño y cómo afecta el proceso </a:t>
            </a:r>
            <a:r>
              <a:rPr lang="es-MX" dirty="0" smtClean="0"/>
              <a:t>de modelado</a:t>
            </a:r>
            <a:r>
              <a:rPr lang="es-MX" dirty="0"/>
              <a:t>?</a:t>
            </a:r>
          </a:p>
          <a:p>
            <a:r>
              <a:rPr lang="es-MX" dirty="0" smtClean="0"/>
              <a:t>Nueva pieza:</a:t>
            </a:r>
            <a:endParaRPr lang="es-MX" dirty="0"/>
          </a:p>
          <a:p>
            <a:pPr lvl="1"/>
            <a:r>
              <a:rPr lang="es-MX" dirty="0"/>
              <a:t>El primer paso consiste en abrir la nueva pieza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093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7056784" cy="517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MX" sz="3200" dirty="0" smtClean="0"/>
              <a:t>Relación con la </a:t>
            </a:r>
            <a:r>
              <a:rPr lang="es-MX" sz="3200" dirty="0" err="1" smtClean="0"/>
              <a:t>interfase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3121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25344"/>
          </a:xfrm>
        </p:spPr>
        <p:txBody>
          <a:bodyPr>
            <a:normAutofit/>
          </a:bodyPr>
          <a:lstStyle/>
          <a:p>
            <a:r>
              <a:rPr lang="es-MX" dirty="0" smtClean="0"/>
              <a:t>Primera operación:</a:t>
            </a:r>
            <a:endParaRPr lang="es-MX" dirty="0"/>
          </a:p>
          <a:p>
            <a:pPr lvl="1"/>
            <a:r>
              <a:rPr lang="es-MX" dirty="0"/>
              <a:t>¿Cuál es la primera operación?</a:t>
            </a:r>
          </a:p>
          <a:p>
            <a:r>
              <a:rPr lang="es-MX" dirty="0" smtClean="0"/>
              <a:t>Operaciones </a:t>
            </a:r>
            <a:r>
              <a:rPr lang="es-MX" dirty="0"/>
              <a:t>Saliente y </a:t>
            </a:r>
            <a:r>
              <a:rPr lang="es-MX" dirty="0" smtClean="0"/>
              <a:t>Taladro:</a:t>
            </a:r>
            <a:endParaRPr lang="es-MX" dirty="0"/>
          </a:p>
          <a:p>
            <a:pPr lvl="1"/>
            <a:r>
              <a:rPr lang="es-MX" dirty="0"/>
              <a:t>¿Cómo </a:t>
            </a:r>
            <a:r>
              <a:rPr lang="es-MX" dirty="0" smtClean="0"/>
              <a:t>se puede modificar </a:t>
            </a:r>
            <a:r>
              <a:rPr lang="es-MX" dirty="0"/>
              <a:t>la primera operación mediante </a:t>
            </a:r>
            <a:r>
              <a:rPr lang="es-MX" dirty="0" smtClean="0"/>
              <a:t>el agregado </a:t>
            </a:r>
            <a:r>
              <a:rPr lang="es-MX" dirty="0"/>
              <a:t>de salientes y taladros?</a:t>
            </a:r>
          </a:p>
          <a:p>
            <a:r>
              <a:rPr lang="es-MX" dirty="0" smtClean="0"/>
              <a:t>Redondeos:</a:t>
            </a:r>
            <a:endParaRPr lang="es-MX" dirty="0"/>
          </a:p>
          <a:p>
            <a:pPr lvl="1"/>
            <a:r>
              <a:rPr lang="es-MX" dirty="0"/>
              <a:t>Redondeo de las esquinas vivas – redondeo.</a:t>
            </a:r>
          </a:p>
          <a:p>
            <a:r>
              <a:rPr lang="es-MX" dirty="0" smtClean="0"/>
              <a:t>Cambios </a:t>
            </a:r>
            <a:r>
              <a:rPr lang="es-MX" dirty="0"/>
              <a:t>de </a:t>
            </a:r>
            <a:r>
              <a:rPr lang="es-MX" dirty="0" smtClean="0"/>
              <a:t>cota:</a:t>
            </a:r>
            <a:endParaRPr lang="es-MX" dirty="0"/>
          </a:p>
          <a:p>
            <a:pPr lvl="1"/>
            <a:r>
              <a:rPr lang="es-MX" dirty="0"/>
              <a:t>Si se realiza un cambio en una cota, se cambia la geometría </a:t>
            </a:r>
            <a:r>
              <a:rPr lang="es-MX" dirty="0" smtClean="0"/>
              <a:t>del modelo</a:t>
            </a:r>
            <a:r>
              <a:rPr lang="es-MX" dirty="0"/>
              <a:t>. ¿Cómo sucede esto?</a:t>
            </a:r>
          </a:p>
        </p:txBody>
      </p:sp>
    </p:spTree>
    <p:extLst>
      <p:ext uri="{BB962C8B-B14F-4D97-AF65-F5344CB8AC3E}">
        <p14:creationId xmlns:p14="http://schemas.microsoft.com/office/powerpoint/2010/main" val="412124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Terminología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Operación: </a:t>
            </a:r>
            <a:r>
              <a:rPr lang="es-MX" dirty="0"/>
              <a:t>Todos los cortes, salientes, planos y croquis que </a:t>
            </a:r>
            <a:r>
              <a:rPr lang="es-MX" dirty="0" smtClean="0"/>
              <a:t>se crean son considerados </a:t>
            </a:r>
            <a:r>
              <a:rPr lang="es-MX" dirty="0"/>
              <a:t>Operaciones. Las </a:t>
            </a:r>
            <a:r>
              <a:rPr lang="es-MX" dirty="0">
                <a:solidFill>
                  <a:srgbClr val="FF0000"/>
                </a:solidFill>
              </a:rPr>
              <a:t>operaciones de </a:t>
            </a:r>
            <a:r>
              <a:rPr lang="es-MX" dirty="0" err="1">
                <a:solidFill>
                  <a:srgbClr val="FF0000"/>
                </a:solidFill>
              </a:rPr>
              <a:t>croquizado</a:t>
            </a:r>
            <a:r>
              <a:rPr lang="es-MX" dirty="0"/>
              <a:t> </a:t>
            </a:r>
            <a:r>
              <a:rPr lang="es-MX" dirty="0" smtClean="0"/>
              <a:t>son aquéllas </a:t>
            </a:r>
            <a:r>
              <a:rPr lang="es-MX" dirty="0"/>
              <a:t>basadas en croquis (saliente y corte); las </a:t>
            </a:r>
            <a:r>
              <a:rPr lang="es-MX" dirty="0" smtClean="0">
                <a:solidFill>
                  <a:srgbClr val="FF0000"/>
                </a:solidFill>
              </a:rPr>
              <a:t>operaciones aplicadas</a:t>
            </a:r>
            <a:r>
              <a:rPr lang="es-MX" dirty="0" smtClean="0"/>
              <a:t> </a:t>
            </a:r>
            <a:r>
              <a:rPr lang="es-MX" dirty="0"/>
              <a:t>están basadas en aristas o caras (redondeo</a:t>
            </a:r>
            <a:r>
              <a:rPr lang="es-MX" dirty="0" smtClean="0"/>
              <a:t>).</a:t>
            </a:r>
          </a:p>
          <a:p>
            <a:endParaRPr lang="es-MX" dirty="0"/>
          </a:p>
          <a:p>
            <a:r>
              <a:rPr lang="es-MX" dirty="0" smtClean="0"/>
              <a:t>Plano: </a:t>
            </a:r>
            <a:r>
              <a:rPr lang="es-MX" dirty="0"/>
              <a:t>Los planos son superficies planas e infinitas. En la pantalla </a:t>
            </a:r>
            <a:r>
              <a:rPr lang="es-MX" dirty="0" smtClean="0"/>
              <a:t>están representados </a:t>
            </a:r>
            <a:r>
              <a:rPr lang="es-MX" dirty="0"/>
              <a:t>por aristas visibles. Se utilizan como </a:t>
            </a:r>
            <a:r>
              <a:rPr lang="es-MX" dirty="0">
                <a:solidFill>
                  <a:srgbClr val="FF0000"/>
                </a:solidFill>
              </a:rPr>
              <a:t>la </a:t>
            </a:r>
            <a:r>
              <a:rPr lang="es-MX" dirty="0" smtClean="0">
                <a:solidFill>
                  <a:srgbClr val="FF0000"/>
                </a:solidFill>
              </a:rPr>
              <a:t>superficie primaria </a:t>
            </a:r>
            <a:r>
              <a:rPr lang="es-MX" dirty="0">
                <a:solidFill>
                  <a:srgbClr val="FF0000"/>
                </a:solidFill>
              </a:rPr>
              <a:t>de croquis</a:t>
            </a:r>
            <a:r>
              <a:rPr lang="es-MX" dirty="0"/>
              <a:t> para crear operaciones Saliente y Corte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95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Terminología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s-MX" dirty="0" smtClean="0"/>
              <a:t>Extrusión: Una </a:t>
            </a:r>
            <a:r>
              <a:rPr lang="es-MX" dirty="0"/>
              <a:t>extrusión </a:t>
            </a:r>
            <a:r>
              <a:rPr lang="es-MX" dirty="0" smtClean="0"/>
              <a:t>es la operación que extiende por </a:t>
            </a:r>
            <a:r>
              <a:rPr lang="es-MX" dirty="0"/>
              <a:t>una cierta distancia </a:t>
            </a:r>
            <a:r>
              <a:rPr lang="es-MX" dirty="0" smtClean="0"/>
              <a:t>un perfil </a:t>
            </a:r>
            <a:r>
              <a:rPr lang="es-MX" dirty="0"/>
              <a:t>a lo largo de un trayecto </a:t>
            </a:r>
            <a:r>
              <a:rPr lang="es-MX" u="sng" dirty="0" smtClean="0"/>
              <a:t>normal</a:t>
            </a:r>
            <a:r>
              <a:rPr lang="es-MX" baseline="30000" dirty="0" smtClean="0"/>
              <a:t>1</a:t>
            </a:r>
            <a:r>
              <a:rPr lang="es-MX" dirty="0" smtClean="0"/>
              <a:t> </a:t>
            </a:r>
            <a:r>
              <a:rPr lang="es-MX" dirty="0"/>
              <a:t>al plano del perfil. </a:t>
            </a:r>
            <a:r>
              <a:rPr lang="es-MX" dirty="0" smtClean="0"/>
              <a:t>El movimiento </a:t>
            </a:r>
            <a:r>
              <a:rPr lang="es-MX" dirty="0"/>
              <a:t>a lo largo de dicho trayecto se convierte en el </a:t>
            </a:r>
            <a:r>
              <a:rPr lang="es-MX" dirty="0" smtClean="0"/>
              <a:t>modelo sólido.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sz="2400" baseline="30000" dirty="0" smtClean="0"/>
              <a:t>1 </a:t>
            </a:r>
            <a:r>
              <a:rPr lang="es-MX" sz="2400" dirty="0" smtClean="0"/>
              <a:t>La dirección “normal” de un plano es una proyección lineal perpendicular al mismo respecto de sus caras.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3040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Terminología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Croquis: </a:t>
            </a:r>
            <a:r>
              <a:rPr lang="es-MX" dirty="0"/>
              <a:t>En el sistema de SolidWorks, </a:t>
            </a:r>
            <a:r>
              <a:rPr lang="es-MX" dirty="0" smtClean="0"/>
              <a:t>es el </a:t>
            </a:r>
            <a:r>
              <a:rPr lang="es-MX" dirty="0"/>
              <a:t>nombre </a:t>
            </a:r>
            <a:r>
              <a:rPr lang="es-MX" dirty="0" smtClean="0"/>
              <a:t>utilizado para </a:t>
            </a:r>
            <a:r>
              <a:rPr lang="es-MX" dirty="0"/>
              <a:t>describir un perfil </a:t>
            </a:r>
            <a:r>
              <a:rPr lang="es-MX" dirty="0" smtClean="0"/>
              <a:t>2D. </a:t>
            </a:r>
            <a:r>
              <a:rPr lang="es-MX" dirty="0"/>
              <a:t>Los </a:t>
            </a:r>
            <a:r>
              <a:rPr lang="es-MX" dirty="0" smtClean="0"/>
              <a:t>croquis son </a:t>
            </a:r>
            <a:r>
              <a:rPr lang="es-MX" dirty="0"/>
              <a:t>creados sobre </a:t>
            </a:r>
            <a:r>
              <a:rPr lang="es-MX" u="sng" dirty="0"/>
              <a:t>caras planas</a:t>
            </a:r>
            <a:r>
              <a:rPr lang="es-MX" dirty="0"/>
              <a:t> y planos dentro </a:t>
            </a:r>
            <a:r>
              <a:rPr lang="es-MX" dirty="0" smtClean="0"/>
              <a:t>del modelo</a:t>
            </a:r>
            <a:r>
              <a:rPr lang="es-MX" dirty="0"/>
              <a:t>. Son generalmente utilizados </a:t>
            </a:r>
            <a:r>
              <a:rPr lang="es-MX" u="sng" dirty="0"/>
              <a:t>como </a:t>
            </a:r>
            <a:r>
              <a:rPr lang="es-MX" u="sng" dirty="0" smtClean="0"/>
              <a:t>base para </a:t>
            </a:r>
            <a:r>
              <a:rPr lang="es-MX" u="sng" dirty="0"/>
              <a:t>salientes y cortes</a:t>
            </a:r>
            <a:r>
              <a:rPr lang="es-MX" dirty="0"/>
              <a:t>, aunque pueden existir </a:t>
            </a:r>
            <a:r>
              <a:rPr lang="es-MX" dirty="0" smtClean="0"/>
              <a:t>de manera </a:t>
            </a:r>
            <a:r>
              <a:rPr lang="es-MX" dirty="0"/>
              <a:t>independiente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Saliente: </a:t>
            </a:r>
            <a:r>
              <a:rPr lang="es-MX" dirty="0"/>
              <a:t>Los salientes se utilizan también para </a:t>
            </a:r>
            <a:r>
              <a:rPr lang="es-MX" u="sng" dirty="0"/>
              <a:t>agregar material al modelo</a:t>
            </a:r>
            <a:r>
              <a:rPr lang="es-MX" dirty="0" smtClean="0"/>
              <a:t>. La </a:t>
            </a:r>
            <a:r>
              <a:rPr lang="es-MX" dirty="0"/>
              <a:t>operación crítica inicial siempre es un saliente. Después de </a:t>
            </a:r>
            <a:r>
              <a:rPr lang="es-MX" dirty="0" smtClean="0"/>
              <a:t>la primera </a:t>
            </a:r>
            <a:r>
              <a:rPr lang="es-MX" dirty="0"/>
              <a:t>operación, puede agregar tantos salientes como </a:t>
            </a:r>
            <a:r>
              <a:rPr lang="es-MX" dirty="0" smtClean="0"/>
              <a:t>necesite para </a:t>
            </a:r>
            <a:r>
              <a:rPr lang="es-MX" dirty="0"/>
              <a:t>completar el diseño. Del mismo modo que con la base, </a:t>
            </a:r>
            <a:r>
              <a:rPr lang="es-MX" dirty="0" smtClean="0"/>
              <a:t>todos los </a:t>
            </a:r>
            <a:r>
              <a:rPr lang="es-MX" dirty="0"/>
              <a:t>salientes comienzan con un croquis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424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Terminología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Corte: </a:t>
            </a:r>
            <a:r>
              <a:rPr lang="es-MX" dirty="0"/>
              <a:t>Un Corte se utiliza para </a:t>
            </a:r>
            <a:r>
              <a:rPr lang="es-MX" u="sng" dirty="0"/>
              <a:t>eliminar material </a:t>
            </a:r>
            <a:r>
              <a:rPr lang="es-MX" dirty="0"/>
              <a:t>del modelo. Es lo </a:t>
            </a:r>
            <a:r>
              <a:rPr lang="es-MX" dirty="0" smtClean="0"/>
              <a:t>opuesto al </a:t>
            </a:r>
            <a:r>
              <a:rPr lang="es-MX" dirty="0"/>
              <a:t>saliente. Del mismo modo que el saliente, los cortes </a:t>
            </a:r>
            <a:r>
              <a:rPr lang="es-MX" u="sng" dirty="0" smtClean="0"/>
              <a:t>comienzan como </a:t>
            </a:r>
            <a:r>
              <a:rPr lang="es-MX" u="sng" dirty="0"/>
              <a:t>croquis 2D</a:t>
            </a:r>
            <a:r>
              <a:rPr lang="es-MX" dirty="0"/>
              <a:t> y eliminan material por extrusión, revolución </a:t>
            </a:r>
            <a:r>
              <a:rPr lang="es-MX" dirty="0" smtClean="0"/>
              <a:t>u otros métodos.</a:t>
            </a:r>
          </a:p>
          <a:p>
            <a:endParaRPr lang="es-MX" dirty="0"/>
          </a:p>
          <a:p>
            <a:r>
              <a:rPr lang="es-MX" dirty="0"/>
              <a:t>Redondeos </a:t>
            </a:r>
            <a:r>
              <a:rPr lang="es-MX" dirty="0" smtClean="0"/>
              <a:t>y redondos: Los </a:t>
            </a:r>
            <a:r>
              <a:rPr lang="es-MX" dirty="0"/>
              <a:t>Redondeos y redondos generalmente </a:t>
            </a:r>
            <a:r>
              <a:rPr lang="es-MX" u="sng" dirty="0"/>
              <a:t>se agregan al sólido</a:t>
            </a:r>
            <a:r>
              <a:rPr lang="es-MX" dirty="0"/>
              <a:t>, no </a:t>
            </a:r>
            <a:r>
              <a:rPr lang="es-MX" dirty="0" smtClean="0"/>
              <a:t>al croquis</a:t>
            </a:r>
            <a:r>
              <a:rPr lang="es-MX" dirty="0"/>
              <a:t>. Debido a la naturaleza de las caras adyacentes a la </a:t>
            </a:r>
            <a:r>
              <a:rPr lang="es-MX" dirty="0" smtClean="0"/>
              <a:t>arista seleccionada</a:t>
            </a:r>
            <a:r>
              <a:rPr lang="es-MX" dirty="0"/>
              <a:t>, el sistema sabe si debe crear una operación </a:t>
            </a:r>
            <a:r>
              <a:rPr lang="es-MX" dirty="0" smtClean="0"/>
              <a:t>Redondo (</a:t>
            </a:r>
            <a:r>
              <a:rPr lang="es-MX" dirty="0"/>
              <a:t>eliminando material) o Redondeo (agregando material</a:t>
            </a:r>
            <a:r>
              <a:rPr lang="es-MX" dirty="0" smtClean="0"/>
              <a:t>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64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Terminología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r>
              <a:rPr lang="es-MX" dirty="0" smtClean="0"/>
              <a:t>Intención del diseño: La </a:t>
            </a:r>
            <a:r>
              <a:rPr lang="es-MX" dirty="0"/>
              <a:t>Intención del diseño es el </a:t>
            </a:r>
            <a:r>
              <a:rPr lang="es-MX" u="sng" dirty="0"/>
              <a:t>modo en que debe crearse </a:t>
            </a:r>
            <a:r>
              <a:rPr lang="es-MX" u="sng" dirty="0" smtClean="0"/>
              <a:t>y cambiarse </a:t>
            </a:r>
            <a:r>
              <a:rPr lang="es-MX" u="sng" dirty="0"/>
              <a:t>el modelo</a:t>
            </a:r>
            <a:r>
              <a:rPr lang="es-MX" dirty="0"/>
              <a:t>. Tanto las relaciones entre las </a:t>
            </a:r>
            <a:r>
              <a:rPr lang="es-MX" dirty="0" smtClean="0"/>
              <a:t>operaciones como </a:t>
            </a:r>
            <a:r>
              <a:rPr lang="es-MX" dirty="0"/>
              <a:t>la secuencia de su creación contribuyen a la intención </a:t>
            </a:r>
            <a:r>
              <a:rPr lang="es-MX" dirty="0" smtClean="0"/>
              <a:t>del diseño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87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Vista Isométrica de la pieza terminada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0625"/>
            <a:ext cx="5112568" cy="40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17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MX" dirty="0" smtClean="0"/>
              <a:t>Elegir el mejor perfil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904830"/>
            <a:ext cx="3312367" cy="590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76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Elegir el plano de croquis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836366" cy="29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521" y="1382635"/>
            <a:ext cx="2863120" cy="262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70294"/>
            <a:ext cx="2915816" cy="274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61" y="4033767"/>
            <a:ext cx="365724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7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47738"/>
            <a:ext cx="30003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81050"/>
            <a:ext cx="29908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49497"/>
            <a:ext cx="4752528" cy="3363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983" y="3478211"/>
            <a:ext cx="2674426" cy="333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641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Vistas auxiliares de la pieza a modelar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26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 Paramétrico.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4525963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Las dimensiones y relaciones usadas para crear una característica se guardan en el modelo de la pieza. Esto permite realizar modificaciones fácil y rápidamente.</a:t>
            </a:r>
          </a:p>
          <a:p>
            <a:r>
              <a:rPr lang="es-MX" dirty="0" smtClean="0"/>
              <a:t>Tipos:</a:t>
            </a:r>
          </a:p>
          <a:p>
            <a:pPr lvl="1"/>
            <a:r>
              <a:rPr lang="es-MX" dirty="0" smtClean="0"/>
              <a:t>Dimensiones conducidas (</a:t>
            </a:r>
            <a:r>
              <a:rPr lang="es-MX" dirty="0" err="1" smtClean="0"/>
              <a:t>Driven</a:t>
            </a:r>
            <a:r>
              <a:rPr lang="es-MX" dirty="0" smtClean="0"/>
              <a:t> </a:t>
            </a:r>
            <a:r>
              <a:rPr lang="es-MX" dirty="0" err="1" smtClean="0"/>
              <a:t>dimensions</a:t>
            </a:r>
            <a:r>
              <a:rPr lang="es-MX" dirty="0" smtClean="0"/>
              <a:t>)</a:t>
            </a:r>
          </a:p>
          <a:p>
            <a:pPr lvl="1"/>
            <a:r>
              <a:rPr lang="es-MX" dirty="0" smtClean="0"/>
              <a:t>Relaciones (</a:t>
            </a:r>
            <a:r>
              <a:rPr lang="es-MX" dirty="0" err="1" smtClean="0"/>
              <a:t>Relations</a:t>
            </a:r>
            <a:r>
              <a:rPr lang="es-MX" dirty="0" smtClean="0"/>
              <a:t>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838" y="3933056"/>
            <a:ext cx="2592288" cy="180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 flipV="1">
            <a:off x="6084168" y="4149080"/>
            <a:ext cx="648072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4499992" y="5373216"/>
            <a:ext cx="2232248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9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788907" cy="209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0"/>
            <a:ext cx="3089400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27432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427984" y="4365600"/>
            <a:ext cx="4457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Intensión de diseño: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Todos </a:t>
            </a:r>
            <a:r>
              <a:rPr lang="es-MX" dirty="0"/>
              <a:t>los </a:t>
            </a:r>
            <a:r>
              <a:rPr lang="es-MX" dirty="0" smtClean="0"/>
              <a:t>taladros (barrenos) </a:t>
            </a:r>
            <a:r>
              <a:rPr lang="es-MX" dirty="0"/>
              <a:t>son taladros pasantes.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Los </a:t>
            </a:r>
            <a:r>
              <a:rPr lang="es-MX" dirty="0"/>
              <a:t>taladros de la base son simétricos.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La </a:t>
            </a:r>
            <a:r>
              <a:rPr lang="es-MX" dirty="0"/>
              <a:t>ranura está alineada con la pestaña.</a:t>
            </a:r>
          </a:p>
        </p:txBody>
      </p:sp>
    </p:spTree>
    <p:extLst>
      <p:ext uri="{BB962C8B-B14F-4D97-AF65-F5344CB8AC3E}">
        <p14:creationId xmlns:p14="http://schemas.microsoft.com/office/powerpoint/2010/main" val="401962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29051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7 Grupo"/>
          <p:cNvGrpSpPr/>
          <p:nvPr/>
        </p:nvGrpSpPr>
        <p:grpSpPr>
          <a:xfrm>
            <a:off x="4716016" y="692696"/>
            <a:ext cx="3979540" cy="2011333"/>
            <a:chOff x="4716016" y="692696"/>
            <a:chExt cx="3979540" cy="2011333"/>
          </a:xfrm>
        </p:grpSpPr>
        <p:sp>
          <p:nvSpPr>
            <p:cNvPr id="2" name="1 Rectángulo"/>
            <p:cNvSpPr/>
            <p:nvPr/>
          </p:nvSpPr>
          <p:spPr>
            <a:xfrm>
              <a:off x="4716016" y="2334697"/>
              <a:ext cx="17358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dirty="0"/>
                <a:t>Plano de croquis</a:t>
              </a: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692696"/>
              <a:ext cx="3619500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5 Conector recto de flecha"/>
            <p:cNvCxnSpPr>
              <a:stCxn id="2" idx="0"/>
            </p:cNvCxnSpPr>
            <p:nvPr/>
          </p:nvCxnSpPr>
          <p:spPr>
            <a:xfrm flipV="1">
              <a:off x="5583946" y="1783309"/>
              <a:ext cx="788254" cy="5513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88" y="3805706"/>
            <a:ext cx="36671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225" y="3682104"/>
            <a:ext cx="3565864" cy="257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57200" y="116632"/>
            <a:ext cx="8229600" cy="76610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/>
              <a:t>Proceso de modelado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86189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7338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4575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97221"/>
            <a:ext cx="3699189" cy="288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5319513" y="3789040"/>
            <a:ext cx="3276063" cy="2169021"/>
            <a:chOff x="5319513" y="3789040"/>
            <a:chExt cx="3276063" cy="2169021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513" y="4653136"/>
              <a:ext cx="3114675" cy="130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5 Rectángulo"/>
            <p:cNvSpPr/>
            <p:nvPr/>
          </p:nvSpPr>
          <p:spPr>
            <a:xfrm>
              <a:off x="5977680" y="3789040"/>
              <a:ext cx="26178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s-MX" dirty="0" smtClean="0"/>
                <a:t>Asistente para taladros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s-MX" dirty="0" err="1" smtClean="0"/>
                <a:t>Click</a:t>
              </a:r>
              <a:r>
                <a:rPr lang="es-MX" dirty="0" smtClean="0"/>
                <a:t> aquí</a:t>
              </a:r>
              <a:endParaRPr lang="es-MX" dirty="0"/>
            </a:p>
          </p:txBody>
        </p:sp>
        <p:cxnSp>
          <p:nvCxnSpPr>
            <p:cNvPr id="7" name="6 Conector recto de flecha"/>
            <p:cNvCxnSpPr>
              <a:stCxn id="6" idx="2"/>
            </p:cNvCxnSpPr>
            <p:nvPr/>
          </p:nvCxnSpPr>
          <p:spPr>
            <a:xfrm flipH="1">
              <a:off x="5763468" y="4435371"/>
              <a:ext cx="1523160" cy="5043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585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Documentación (planos)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es-MX" dirty="0" err="1"/>
              <a:t>SolidWorks</a:t>
            </a:r>
            <a:r>
              <a:rPr lang="es-MX" dirty="0"/>
              <a:t> </a:t>
            </a:r>
            <a:r>
              <a:rPr lang="es-MX" dirty="0" smtClean="0"/>
              <a:t>permite crear </a:t>
            </a:r>
            <a:r>
              <a:rPr lang="es-MX" dirty="0"/>
              <a:t>fácilmente </a:t>
            </a:r>
            <a:r>
              <a:rPr lang="es-MX" dirty="0" smtClean="0"/>
              <a:t>dibujos a </a:t>
            </a:r>
            <a:r>
              <a:rPr lang="es-MX" dirty="0"/>
              <a:t>partir de piezas </a:t>
            </a:r>
            <a:r>
              <a:rPr lang="es-MX" dirty="0" smtClean="0"/>
              <a:t>o ensamblajes.</a:t>
            </a:r>
          </a:p>
          <a:p>
            <a:r>
              <a:rPr lang="es-MX" dirty="0" smtClean="0"/>
              <a:t>Están completamente asociados </a:t>
            </a:r>
            <a:r>
              <a:rPr lang="es-MX" dirty="0"/>
              <a:t>a las piezas </a:t>
            </a:r>
            <a:r>
              <a:rPr lang="es-MX" dirty="0" smtClean="0"/>
              <a:t>y a </a:t>
            </a:r>
            <a:r>
              <a:rPr lang="es-MX" dirty="0"/>
              <a:t>los ensamblajes a </a:t>
            </a:r>
            <a:r>
              <a:rPr lang="es-MX" dirty="0" smtClean="0"/>
              <a:t>los que </a:t>
            </a:r>
            <a:r>
              <a:rPr lang="es-MX" dirty="0"/>
              <a:t>hacen </a:t>
            </a:r>
            <a:r>
              <a:rPr lang="es-MX" dirty="0" smtClean="0"/>
              <a:t>referencia.</a:t>
            </a:r>
          </a:p>
          <a:p>
            <a:r>
              <a:rPr lang="es-MX" dirty="0" smtClean="0"/>
              <a:t>Si cambia </a:t>
            </a:r>
            <a:r>
              <a:rPr lang="es-MX" dirty="0"/>
              <a:t>el modelo</a:t>
            </a:r>
            <a:r>
              <a:rPr lang="es-MX" dirty="0" smtClean="0"/>
              <a:t>, el </a:t>
            </a:r>
            <a:r>
              <a:rPr lang="es-MX" dirty="0"/>
              <a:t>dibujo se </a:t>
            </a:r>
            <a:r>
              <a:rPr lang="es-MX" dirty="0" smtClean="0"/>
              <a:t>actualizará.</a:t>
            </a:r>
          </a:p>
          <a:p>
            <a:r>
              <a:rPr lang="es-MX" dirty="0" smtClean="0"/>
              <a:t>Para iniciar:</a:t>
            </a:r>
          </a:p>
          <a:p>
            <a:pPr lvl="1"/>
            <a:r>
              <a:rPr lang="es-MX" dirty="0"/>
              <a:t>Cómo crear un nuevo archivo y hoja de dibujo</a:t>
            </a:r>
          </a:p>
          <a:p>
            <a:pPr lvl="1"/>
            <a:r>
              <a:rPr lang="es-MX" dirty="0" smtClean="0"/>
              <a:t>Cómo </a:t>
            </a:r>
            <a:r>
              <a:rPr lang="es-MX" dirty="0"/>
              <a:t>crear un modelo y vistas de proyección de dibujo</a:t>
            </a:r>
          </a:p>
          <a:p>
            <a:pPr lvl="1"/>
            <a:r>
              <a:rPr lang="es-MX" dirty="0" smtClean="0"/>
              <a:t>Cómo </a:t>
            </a:r>
            <a:r>
              <a:rPr lang="es-MX" dirty="0"/>
              <a:t>insertar las cotas del modelo</a:t>
            </a:r>
          </a:p>
          <a:p>
            <a:pPr lvl="1"/>
            <a:r>
              <a:rPr lang="es-MX" dirty="0" smtClean="0"/>
              <a:t>Cómo </a:t>
            </a:r>
            <a:r>
              <a:rPr lang="es-MX" dirty="0"/>
              <a:t>agregar cotas conductoras (modelo)</a:t>
            </a:r>
          </a:p>
          <a:p>
            <a:pPr lvl="1"/>
            <a:r>
              <a:rPr lang="es-MX" dirty="0" smtClean="0"/>
              <a:t>Cómo </a:t>
            </a:r>
            <a:r>
              <a:rPr lang="es-MX" dirty="0"/>
              <a:t>agregar anotaciones</a:t>
            </a:r>
          </a:p>
        </p:txBody>
      </p:sp>
    </p:spTree>
    <p:extLst>
      <p:ext uri="{BB962C8B-B14F-4D97-AF65-F5344CB8AC3E}">
        <p14:creationId xmlns:p14="http://schemas.microsoft.com/office/powerpoint/2010/main" val="35381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917" y="332656"/>
            <a:ext cx="34575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41" y="2971934"/>
            <a:ext cx="57245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788024" y="274638"/>
            <a:ext cx="3898776" cy="562074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Creación de dibujos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797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Configuraciones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638193"/>
              </p:ext>
            </p:extLst>
          </p:nvPr>
        </p:nvGraphicFramePr>
        <p:xfrm>
          <a:off x="457200" y="1340768"/>
          <a:ext cx="8229600" cy="5230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/>
                <a:gridCol w="5194920"/>
              </a:tblGrid>
              <a:tr h="67430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Opciones de sistema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Propiedades de documento (Configurar la plantilla de dibujo en uso)</a:t>
                      </a:r>
                      <a:endParaRPr lang="es-MX" dirty="0"/>
                    </a:p>
                  </a:txBody>
                  <a:tcPr/>
                </a:tc>
              </a:tr>
              <a:tr h="2061995">
                <a:tc>
                  <a:txBody>
                    <a:bodyPr/>
                    <a:lstStyle/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Dibujos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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Estilo de visualización: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Visualizar el estilo para las nuevas vistas = Líneas ocultas visibles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Aristas tangentes en las nuevas vistas = Eliminadas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Estándar de dibujo: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Estándar general= ANSI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Tablas: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MX" b="1" dirty="0" smtClean="0"/>
                        <a:t>Lista de materiales</a:t>
                      </a:r>
                      <a:r>
                        <a:rPr lang="es-MX" b="1" baseline="0" dirty="0" smtClean="0"/>
                        <a:t> </a:t>
                      </a:r>
                      <a:r>
                        <a:rPr lang="es-MX" b="1" baseline="0" dirty="0" smtClean="0">
                          <a:sym typeface="Wingdings" pitchFamily="2" charset="2"/>
                        </a:rPr>
                        <a:t> Actualización automática de la LDM: seleccionada</a:t>
                      </a:r>
                      <a:endParaRPr lang="es-MX" b="1" dirty="0"/>
                    </a:p>
                  </a:txBody>
                  <a:tcPr/>
                </a:tc>
              </a:tr>
              <a:tr h="963298">
                <a:tc>
                  <a:txBody>
                    <a:bodyPr/>
                    <a:lstStyle/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Colores: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Dibujos, Aristas de modelo ocultas = Negro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Cotas: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Fuente = Century Gothic</a:t>
                      </a:r>
                    </a:p>
                    <a:p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s-MX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primaria: .123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Agregar paréntesis de forma predeterminada: </a:t>
                      </a:r>
                      <a:r>
                        <a:rPr lang="es-MX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</a:t>
                      </a:r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  <a:tr h="390671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Unidades = </a:t>
                      </a:r>
                      <a:r>
                        <a:rPr lang="es-MX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MMGS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4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Barras de herramientas: 	Dibujo y Anotación</a:t>
            </a:r>
          </a:p>
          <a:p>
            <a:r>
              <a:rPr lang="es-MX" dirty="0" smtClean="0"/>
              <a:t>Archivos de dibujo contiene Hojas de dibujo (similar a un block). Cada Hoja de dibujo es igual a una hoja de papel.</a:t>
            </a:r>
          </a:p>
          <a:p>
            <a:r>
              <a:rPr lang="es-MX" dirty="0" smtClean="0"/>
              <a:t>Crear dibujo desde pieza/ensamblaje.</a:t>
            </a:r>
          </a:p>
          <a:p>
            <a:r>
              <a:rPr lang="es-MX" dirty="0" smtClean="0"/>
              <a:t>Formato de hoja: dimensiones, borde, bloque de título y gráficos adicionales.</a:t>
            </a:r>
          </a:p>
          <a:p>
            <a:r>
              <a:rPr lang="es-MX" dirty="0" smtClean="0"/>
              <a:t>Vistas de dibujo: Frontal, superior, Derecha, Isométrica.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350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 4 (maneral)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6419056" cy="4853136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Operación saliente con ángulo</a:t>
            </a:r>
          </a:p>
          <a:p>
            <a:r>
              <a:rPr lang="es-MX" dirty="0" smtClean="0"/>
              <a:t>Condición final Hasta el siguiente</a:t>
            </a:r>
          </a:p>
          <a:p>
            <a:r>
              <a:rPr lang="es-MX" dirty="0" smtClean="0"/>
              <a:t>Croquis dentro de pieza</a:t>
            </a:r>
          </a:p>
          <a:p>
            <a:r>
              <a:rPr lang="es-MX" dirty="0" smtClean="0"/>
              <a:t>Corte con aristas existente</a:t>
            </a:r>
          </a:p>
          <a:p>
            <a:r>
              <a:rPr lang="es-MX" dirty="0" smtClean="0"/>
              <a:t>Corte con geometría de croquis recortada</a:t>
            </a:r>
          </a:p>
          <a:p>
            <a:r>
              <a:rPr lang="es-MX" dirty="0" smtClean="0"/>
              <a:t>Corte con Copiar y Pegar</a:t>
            </a:r>
          </a:p>
          <a:p>
            <a:r>
              <a:rPr lang="es-MX" dirty="0" smtClean="0"/>
              <a:t>Redondeos</a:t>
            </a:r>
          </a:p>
          <a:p>
            <a:r>
              <a:rPr lang="es-MX" dirty="0" smtClean="0"/>
              <a:t>Editar definición de operación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3068960"/>
            <a:ext cx="32575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60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Intención de diseño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es-MX" sz="2800" dirty="0" smtClean="0"/>
              <a:t>Componentes:</a:t>
            </a:r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2800" dirty="0" smtClean="0"/>
          </a:p>
          <a:p>
            <a:r>
              <a:rPr lang="es-MX" sz="2800" dirty="0" smtClean="0"/>
              <a:t>La pieza es simétrica y centrada sobre un eje.</a:t>
            </a:r>
          </a:p>
          <a:p>
            <a:r>
              <a:rPr lang="es-MX" sz="2800" dirty="0" smtClean="0"/>
              <a:t>Se debe permitir que el componente transición pueda cambiar de acuerdo al largo total.</a:t>
            </a:r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77549"/>
            <a:ext cx="3692823" cy="384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364276" y="147928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Handle</a:t>
            </a:r>
            <a:r>
              <a:rPr lang="es-MX" sz="1400" dirty="0" smtClean="0"/>
              <a:t> (Asa)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716016" y="1897087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Head (Cabeza)</a:t>
            </a:r>
            <a:endParaRPr lang="es-MX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868144" y="2636912"/>
            <a:ext cx="195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Transition</a:t>
            </a:r>
            <a:r>
              <a:rPr lang="es-MX" sz="1400" dirty="0" smtClean="0"/>
              <a:t> (transición)</a:t>
            </a:r>
            <a:endParaRPr lang="es-MX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716016" y="314096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Pocket (Cavidad)</a:t>
            </a:r>
            <a:endParaRPr lang="es-MX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228184" y="3158873"/>
            <a:ext cx="1599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Recess</a:t>
            </a:r>
            <a:r>
              <a:rPr lang="es-MX" sz="1400" dirty="0" smtClean="0"/>
              <a:t> (Entrante)</a:t>
            </a:r>
            <a:endParaRPr lang="es-MX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5407887" y="4077072"/>
            <a:ext cx="2620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Thru</a:t>
            </a:r>
            <a:r>
              <a:rPr lang="es-MX" sz="1400" dirty="0" smtClean="0"/>
              <a:t> </a:t>
            </a:r>
            <a:r>
              <a:rPr lang="es-MX" sz="1400" dirty="0" err="1" smtClean="0"/>
              <a:t>Holes</a:t>
            </a:r>
            <a:r>
              <a:rPr lang="es-MX" sz="1400" dirty="0" smtClean="0"/>
              <a:t> (Barrenos pasados)</a:t>
            </a:r>
            <a:endParaRPr lang="es-MX" sz="1400" dirty="0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6364276" y="1787058"/>
            <a:ext cx="353860" cy="26391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122267" y="2050975"/>
            <a:ext cx="169813" cy="58593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H="1" flipV="1">
            <a:off x="5868144" y="2492896"/>
            <a:ext cx="496132" cy="29790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6228184" y="3312761"/>
            <a:ext cx="313022" cy="15388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5122267" y="3294856"/>
            <a:ext cx="457845" cy="35016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V="1">
            <a:off x="5724128" y="3861048"/>
            <a:ext cx="0" cy="36991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V="1">
            <a:off x="6116210" y="3861048"/>
            <a:ext cx="0" cy="36991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0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0206"/>
            <a:ext cx="936104" cy="660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3466728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Vista superior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11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Modelado en sólidos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Modelado geométrico más utilizado en CAD.</a:t>
            </a:r>
          </a:p>
          <a:p>
            <a:r>
              <a:rPr lang="es-MX" dirty="0" smtClean="0"/>
              <a:t>Contiene toda la geometría de mallas y superficies para describir las caras y aristas.</a:t>
            </a:r>
          </a:p>
          <a:p>
            <a:r>
              <a:rPr lang="es-MX" dirty="0" smtClean="0"/>
              <a:t>Contiene la información denominada Topología, que es la relación entre los elementos geométricos.</a:t>
            </a:r>
          </a:p>
          <a:p>
            <a:r>
              <a:rPr lang="es-MX" dirty="0" smtClean="0"/>
              <a:t>Por ejemplo, como es la unión entre dos superficies que genera una arista. Esto permite operaciones inteligentes como el redondeo.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609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692696"/>
            <a:ext cx="6615134" cy="536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788024" y="274638"/>
            <a:ext cx="3898776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Vistas parciales de la cabeza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983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"/>
          <a:stretch/>
        </p:blipFill>
        <p:spPr bwMode="auto">
          <a:xfrm>
            <a:off x="1475656" y="566895"/>
            <a:ext cx="6408711" cy="617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490066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Redondeos a aplicar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35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6120680" cy="454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490066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Redondeos en la cabeza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8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09311" y="548680"/>
            <a:ext cx="8525378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30"/>
            <a:ext cx="8229600" cy="52135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Tipos de matrices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809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15879" y="1052736"/>
            <a:ext cx="831224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330"/>
            <a:ext cx="8229600" cy="52135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Tipos de matrices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13"/>
          <a:stretch/>
        </p:blipFill>
        <p:spPr bwMode="auto">
          <a:xfrm>
            <a:off x="482943" y="692696"/>
            <a:ext cx="8178115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Tipos de matrices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236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87"/>
          <a:stretch/>
        </p:blipFill>
        <p:spPr bwMode="auto">
          <a:xfrm>
            <a:off x="971600" y="602056"/>
            <a:ext cx="7200800" cy="621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Tipos de matrices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93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55" y="692696"/>
            <a:ext cx="624849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Opciones para matrices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8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21296"/>
            <a:ext cx="4801862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Referencias para ejes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03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24744"/>
            <a:ext cx="60483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Referencias para ejes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21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Modelado en sólidos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Es totalmente asociativo, lo que permite el ensamblaje de piezas para formar objetos más complejos, y la realización rápida de planos técnicos.</a:t>
            </a:r>
          </a:p>
          <a:p>
            <a:r>
              <a:rPr lang="es-MX" dirty="0" smtClean="0"/>
              <a:t>Utiliza restricciones (</a:t>
            </a:r>
            <a:r>
              <a:rPr lang="es-MX" dirty="0" err="1" smtClean="0"/>
              <a:t>Constrains</a:t>
            </a:r>
            <a:r>
              <a:rPr lang="es-MX" dirty="0" smtClean="0"/>
              <a:t>) que son las relaciones geométricas que limitan las características de la pieza, como verticalidad, o </a:t>
            </a:r>
            <a:r>
              <a:rPr lang="es-MX" dirty="0" err="1" smtClean="0"/>
              <a:t>concentricidad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76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28" y="1268760"/>
            <a:ext cx="5688632" cy="455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Ejercicio de matriz por croquis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295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7752"/>
            <a:ext cx="3024336" cy="625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259632" y="78851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Croquis indefinido con relaciones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187624" y="193458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Opción de cadena con punto de 	inicio en el origen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3841187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Opción de línea base con puntos de inicio en el origen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161633" y="537321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Opción de coordenadas con punto de inicio en el origen</a:t>
            </a:r>
            <a:endParaRPr lang="es-MX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57200" y="27330"/>
            <a:ext cx="8229600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Opciones de </a:t>
            </a:r>
            <a:r>
              <a:rPr lang="es-MX" dirty="0" err="1" smtClean="0"/>
              <a:t>croquizado</a:t>
            </a:r>
            <a:r>
              <a:rPr lang="es-MX" dirty="0" smtClean="0"/>
              <a:t> de puntos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45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89" y="620688"/>
            <a:ext cx="354983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139952" y="116632"/>
            <a:ext cx="4872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dirty="0"/>
              <a:t>Los radios deben estar a la misma </a:t>
            </a:r>
            <a:r>
              <a:rPr lang="es-MX" dirty="0" smtClean="0"/>
              <a:t>distancia y ser modificables.</a:t>
            </a:r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El </a:t>
            </a:r>
            <a:r>
              <a:rPr lang="es-MX" dirty="0"/>
              <a:t>centro del reborde del volante de maniobra se encuentra en </a:t>
            </a:r>
            <a:r>
              <a:rPr lang="es-MX" dirty="0" smtClean="0"/>
              <a:t>el extremo </a:t>
            </a:r>
            <a:r>
              <a:rPr lang="es-MX" dirty="0"/>
              <a:t>del radio.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Los </a:t>
            </a:r>
            <a:r>
              <a:rPr lang="es-MX" dirty="0"/>
              <a:t>radios pasan a través del centro de la parte </a:t>
            </a:r>
            <a:r>
              <a:rPr lang="es-MX" dirty="0" smtClean="0"/>
              <a:t>central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Las uniones de los extremos de los radios tienen redondeos de 3mm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La cara superior de la Parte central lleva un chaflán de 4x2mm.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96" y="2908401"/>
            <a:ext cx="4320480" cy="383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23528" y="3573016"/>
            <a:ext cx="40256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Pasos para un modelado eficiente:</a:t>
            </a:r>
          </a:p>
          <a:p>
            <a:r>
              <a:rPr lang="es-MX" dirty="0" smtClean="0"/>
              <a:t>1.  Descomponer la pieza en sus Elementos geométricos.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Parte central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Radios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Reborde</a:t>
            </a:r>
          </a:p>
          <a:p>
            <a:r>
              <a:rPr lang="es-MX" dirty="0" smtClean="0"/>
              <a:t>2. Obtener las dimensiones de cada elemento</a:t>
            </a:r>
          </a:p>
          <a:p>
            <a:r>
              <a:rPr lang="es-MX" dirty="0" smtClean="0"/>
              <a:t>3. Planear las operaciones que requiere cada elemento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79512" y="27330"/>
            <a:ext cx="3891956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Modelado de volante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640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5763105" cy="51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035112" y="188640"/>
            <a:ext cx="40256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Tipo de Elementos geométricos de la pieza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Parte central: Elemento de revolución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Radios: Elemento generado por barrido, que se encuentra copiado 3 veces en una matriz circular.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Reborde: Elemento de revolución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79512" y="27330"/>
            <a:ext cx="3891956" cy="52135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Modelado de volante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15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91775" y="60288"/>
            <a:ext cx="3700358" cy="3544789"/>
            <a:chOff x="91775" y="60288"/>
            <a:chExt cx="3700358" cy="354478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00" y="214177"/>
              <a:ext cx="2562225" cy="339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CuadroTexto"/>
            <p:cNvSpPr txBox="1"/>
            <p:nvPr/>
          </p:nvSpPr>
          <p:spPr>
            <a:xfrm>
              <a:off x="2051720" y="1630611"/>
              <a:ext cx="17404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2 redondeos de 5mm</a:t>
              </a:r>
              <a:endParaRPr lang="es-MX" sz="1400" dirty="0"/>
            </a:p>
          </p:txBody>
        </p:sp>
        <p:cxnSp>
          <p:nvCxnSpPr>
            <p:cNvPr id="4" name="3 Conector recto de flecha"/>
            <p:cNvCxnSpPr/>
            <p:nvPr/>
          </p:nvCxnSpPr>
          <p:spPr>
            <a:xfrm flipH="1" flipV="1">
              <a:off x="1508152" y="1453355"/>
              <a:ext cx="648072" cy="3311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 de flecha"/>
            <p:cNvCxnSpPr/>
            <p:nvPr/>
          </p:nvCxnSpPr>
          <p:spPr>
            <a:xfrm flipH="1">
              <a:off x="1508152" y="1784499"/>
              <a:ext cx="648072" cy="3889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91775" y="60288"/>
              <a:ext cx="11385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Parte Central</a:t>
              </a:r>
              <a:endParaRPr lang="es-MX" sz="1400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4355976" y="62969"/>
            <a:ext cx="4219575" cy="3526674"/>
            <a:chOff x="4355976" y="62969"/>
            <a:chExt cx="4219575" cy="352667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713093"/>
              <a:ext cx="4219575" cy="287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12 CuadroTexto"/>
            <p:cNvSpPr txBox="1"/>
            <p:nvPr/>
          </p:nvSpPr>
          <p:spPr>
            <a:xfrm>
              <a:off x="6465763" y="62969"/>
              <a:ext cx="157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Reborde y posición</a:t>
              </a:r>
              <a:endParaRPr lang="es-MX" sz="1400" dirty="0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91775" y="4221946"/>
            <a:ext cx="8483776" cy="2519422"/>
            <a:chOff x="91775" y="4221946"/>
            <a:chExt cx="8483776" cy="251942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00" y="4554339"/>
              <a:ext cx="3419872" cy="2187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13 CuadroTexto"/>
            <p:cNvSpPr txBox="1"/>
            <p:nvPr/>
          </p:nvSpPr>
          <p:spPr>
            <a:xfrm>
              <a:off x="91775" y="4221947"/>
              <a:ext cx="13716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Forma del Radio</a:t>
              </a:r>
              <a:endParaRPr lang="es-MX" sz="1400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47" b="8507"/>
            <a:stretch/>
          </p:blipFill>
          <p:spPr bwMode="auto">
            <a:xfrm>
              <a:off x="6522203" y="4221946"/>
              <a:ext cx="2053348" cy="248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15 CuadroTexto"/>
            <p:cNvSpPr txBox="1"/>
            <p:nvPr/>
          </p:nvSpPr>
          <p:spPr>
            <a:xfrm>
              <a:off x="5374687" y="4392163"/>
              <a:ext cx="12855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dirty="0" smtClean="0"/>
                <a:t>Perfil del Radio</a:t>
              </a:r>
              <a:endParaRPr lang="es-MX" sz="1400" dirty="0"/>
            </a:p>
          </p:txBody>
        </p:sp>
      </p:grpSp>
      <p:sp>
        <p:nvSpPr>
          <p:cNvPr id="17" name="1 Título"/>
          <p:cNvSpPr txBox="1">
            <a:spLocks/>
          </p:cNvSpPr>
          <p:nvPr/>
        </p:nvSpPr>
        <p:spPr>
          <a:xfrm>
            <a:off x="2699792" y="27330"/>
            <a:ext cx="3787526" cy="5213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>Datos para el modelo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69639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MX" dirty="0" smtClean="0"/>
              <a:t>Vaciado y nervios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594" y="2924944"/>
            <a:ext cx="4546389" cy="375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4114800" cy="5688632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La creación de piezas con paredes </a:t>
            </a:r>
            <a:r>
              <a:rPr lang="es-MX" dirty="0" smtClean="0"/>
              <a:t>delgadas involucra </a:t>
            </a:r>
            <a:r>
              <a:rPr lang="es-MX" dirty="0"/>
              <a:t>algunas secuencias </a:t>
            </a:r>
            <a:r>
              <a:rPr lang="es-MX" dirty="0" smtClean="0"/>
              <a:t>y operaciones</a:t>
            </a:r>
            <a:r>
              <a:rPr lang="es-MX" dirty="0"/>
              <a:t>, según se trate de </a:t>
            </a:r>
            <a:r>
              <a:rPr lang="es-MX" dirty="0" smtClean="0"/>
              <a:t>un modelo para fundición </a:t>
            </a:r>
            <a:r>
              <a:rPr lang="es-MX" dirty="0"/>
              <a:t>o </a:t>
            </a:r>
            <a:r>
              <a:rPr lang="es-MX" dirty="0" smtClean="0"/>
              <a:t>para inyección.</a:t>
            </a:r>
          </a:p>
          <a:p>
            <a:r>
              <a:rPr lang="es-MX" dirty="0" smtClean="0"/>
              <a:t>Se utilizan </a:t>
            </a:r>
            <a:r>
              <a:rPr lang="es-MX" dirty="0"/>
              <a:t>el vaciado y el ángulo de salida</a:t>
            </a:r>
            <a:r>
              <a:rPr lang="es-MX" dirty="0" smtClean="0"/>
              <a:t>, así </a:t>
            </a:r>
            <a:r>
              <a:rPr lang="es-MX" dirty="0"/>
              <a:t>como los </a:t>
            </a:r>
            <a:r>
              <a:rPr lang="es-MX" dirty="0" smtClean="0"/>
              <a:t>nervios.</a:t>
            </a:r>
          </a:p>
          <a:p>
            <a:r>
              <a:rPr lang="es-MX" dirty="0" smtClean="0"/>
              <a:t>En este ejercicio se verá: </a:t>
            </a:r>
          </a:p>
          <a:p>
            <a:pPr lvl="1"/>
            <a:r>
              <a:rPr lang="es-MX" dirty="0" smtClean="0"/>
              <a:t>El </a:t>
            </a:r>
            <a:r>
              <a:rPr lang="es-MX" dirty="0"/>
              <a:t>agregado </a:t>
            </a:r>
            <a:r>
              <a:rPr lang="es-MX" dirty="0" smtClean="0"/>
              <a:t>de ángulo </a:t>
            </a:r>
            <a:r>
              <a:rPr lang="es-MX" dirty="0"/>
              <a:t>de </a:t>
            </a:r>
            <a:r>
              <a:rPr lang="es-MX" dirty="0" smtClean="0"/>
              <a:t>salida,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creación de </a:t>
            </a:r>
            <a:r>
              <a:rPr lang="es-MX" dirty="0" smtClean="0"/>
              <a:t>planos,</a:t>
            </a:r>
          </a:p>
          <a:p>
            <a:pPr lvl="1"/>
            <a:r>
              <a:rPr lang="es-MX" dirty="0" smtClean="0"/>
              <a:t>el vaciado y</a:t>
            </a:r>
          </a:p>
          <a:p>
            <a:pPr lvl="1"/>
            <a:r>
              <a:rPr lang="es-MX" dirty="0" smtClean="0"/>
              <a:t>la </a:t>
            </a:r>
            <a:r>
              <a:rPr lang="es-MX" dirty="0"/>
              <a:t>creación de nervios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47506"/>
            <a:ext cx="308296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91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22" y="1124744"/>
            <a:ext cx="308296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51520" y="26064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Abra </a:t>
            </a:r>
            <a:r>
              <a:rPr lang="es-MX" b="1" dirty="0" err="1"/>
              <a:t>Shelling&amp;Ribs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5004048" y="260648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Ejecute </a:t>
            </a:r>
            <a:r>
              <a:rPr lang="es-MX" b="1" dirty="0" smtClean="0"/>
              <a:t>Análisis de ángulo de salida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Seleccione la cara inferior como dirección de salida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Ajuste el ángulo a 2° y revise los resultados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68683"/>
            <a:ext cx="2627784" cy="183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35" y="1998486"/>
            <a:ext cx="1800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075" y="4025880"/>
            <a:ext cx="2776223" cy="176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6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3635305" cy="588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693502" y="188640"/>
            <a:ext cx="174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Tipos de vaciado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66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223914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9806"/>
            <a:ext cx="2513774" cy="2549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4664"/>
            <a:ext cx="207552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117" y="3861048"/>
            <a:ext cx="2046076" cy="267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11" y="3877714"/>
            <a:ext cx="2139079" cy="272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426" y="3832770"/>
            <a:ext cx="204113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CuadroTexto"/>
          <p:cNvSpPr txBox="1"/>
          <p:nvPr/>
        </p:nvSpPr>
        <p:spPr>
          <a:xfrm>
            <a:off x="2934596" y="44624"/>
            <a:ext cx="327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Tipos de referencias para nervios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0233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/>
              <a:t>Bibliografía.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err="1"/>
              <a:t>Dassault</a:t>
            </a:r>
            <a:r>
              <a:rPr lang="es-MX" dirty="0"/>
              <a:t> </a:t>
            </a:r>
            <a:r>
              <a:rPr lang="es-MX" dirty="0" err="1"/>
              <a:t>Systèmes</a:t>
            </a:r>
            <a:r>
              <a:rPr lang="es-MX" dirty="0"/>
              <a:t> </a:t>
            </a:r>
            <a:r>
              <a:rPr lang="es-MX" dirty="0" err="1"/>
              <a:t>SolidWorks</a:t>
            </a:r>
            <a:r>
              <a:rPr lang="es-MX" dirty="0"/>
              <a:t> </a:t>
            </a:r>
            <a:r>
              <a:rPr lang="es-MX" dirty="0" err="1" smtClean="0"/>
              <a:t>Corporation</a:t>
            </a:r>
            <a:r>
              <a:rPr lang="es-MX" dirty="0" smtClean="0"/>
              <a:t>, (2014) </a:t>
            </a:r>
            <a:r>
              <a:rPr lang="es-MX" i="1" dirty="0" err="1" smtClean="0"/>
              <a:t>SolidWorks</a:t>
            </a:r>
            <a:r>
              <a:rPr lang="es-MX" i="1" dirty="0" smtClean="0"/>
              <a:t> Essentials, Training </a:t>
            </a:r>
            <a:r>
              <a:rPr lang="es-MX" i="1" dirty="0" err="1" smtClean="0"/>
              <a:t>course</a:t>
            </a:r>
            <a:r>
              <a:rPr lang="es-MX" dirty="0" smtClean="0"/>
              <a:t>. Massachusetts, USA.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126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Intensión de diseño (</a:t>
            </a:r>
            <a:r>
              <a:rPr lang="es-MX" dirty="0" err="1" smtClean="0"/>
              <a:t>Desing</a:t>
            </a:r>
            <a:r>
              <a:rPr lang="es-MX" dirty="0" smtClean="0"/>
              <a:t> </a:t>
            </a:r>
            <a:r>
              <a:rPr lang="es-MX" dirty="0" err="1" smtClean="0"/>
              <a:t>Intent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intensión de diseño es la planeación acerca de como se va a modelar el objeto, en función de cómo se permitiría realizar CAMBIOS.</a:t>
            </a:r>
          </a:p>
          <a:p>
            <a:r>
              <a:rPr lang="es-MX" dirty="0" smtClean="0"/>
              <a:t>Esta planeación es anterior a realizar el modelado, ya que la forma en que se crea el modelo gobierna sobre cómo puede ser cambiado.</a:t>
            </a:r>
          </a:p>
          <a:p>
            <a:r>
              <a:rPr lang="es-MX" dirty="0" smtClean="0"/>
              <a:t>Varios factores deben ser tomados en cuenta: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46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86700" cy="254966"/>
          </a:xfrm>
        </p:spPr>
        <p:txBody>
          <a:bodyPr>
            <a:noAutofit/>
          </a:bodyPr>
          <a:lstStyle/>
          <a:p>
            <a:pPr algn="l"/>
            <a:r>
              <a:rPr lang="es-MX" sz="2000" dirty="0"/>
              <a:t>Guía explicativa para el empleo del material didáctico: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836713"/>
            <a:ext cx="8568952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/>
              <a:t>El material didáctico que se presenta en este archivo busca servir de auxiliar en la impartición de la Unidad de Aprendizaje (UA) </a:t>
            </a:r>
            <a:r>
              <a:rPr lang="es-MX" sz="1800" dirty="0" smtClean="0"/>
              <a:t>Manufactura por computadora, </a:t>
            </a:r>
            <a:r>
              <a:rPr lang="es-MX" sz="1800" dirty="0"/>
              <a:t>que se imparte dentro del programa de estudios de la licenciatura en diseño industrial del Centro Universitario </a:t>
            </a:r>
            <a:r>
              <a:rPr lang="es-MX" sz="1800" dirty="0" err="1"/>
              <a:t>UAEM</a:t>
            </a:r>
            <a:r>
              <a:rPr lang="es-MX" sz="1800" dirty="0"/>
              <a:t> Zumpango. Esta UA se ubica en el núcleo </a:t>
            </a:r>
            <a:r>
              <a:rPr lang="es-MX" sz="1800" dirty="0" smtClean="0"/>
              <a:t>Integral, </a:t>
            </a:r>
            <a:r>
              <a:rPr lang="es-MX" sz="1800" dirty="0"/>
              <a:t>dentro del área de </a:t>
            </a:r>
            <a:r>
              <a:rPr lang="es-MX" sz="1800" dirty="0" smtClean="0"/>
              <a:t>Diseño </a:t>
            </a:r>
            <a:r>
              <a:rPr lang="es-MX" sz="1800" dirty="0"/>
              <a:t>en la competencia Comunicación y lenguajes, </a:t>
            </a:r>
            <a:r>
              <a:rPr lang="es-MX" sz="1800" dirty="0" err="1"/>
              <a:t>Subcompetencia</a:t>
            </a:r>
            <a:r>
              <a:rPr lang="es-MX" sz="1800" dirty="0"/>
              <a:t> </a:t>
            </a:r>
            <a:r>
              <a:rPr lang="es-MX" sz="1800" dirty="0" smtClean="0"/>
              <a:t>Expresión, y </a:t>
            </a:r>
            <a:r>
              <a:rPr lang="es-MX" sz="1800" dirty="0"/>
              <a:t>tiene un total de </a:t>
            </a:r>
            <a:r>
              <a:rPr lang="es-MX" sz="1800" dirty="0" smtClean="0"/>
              <a:t>4 </a:t>
            </a:r>
            <a:r>
              <a:rPr lang="es-MX" sz="1800" dirty="0"/>
              <a:t>créditos en 4 horas a la semana. </a:t>
            </a:r>
            <a:r>
              <a:rPr lang="es-MX" sz="1800" dirty="0" smtClean="0"/>
              <a:t>Todas las </a:t>
            </a:r>
            <a:r>
              <a:rPr lang="es-MX" sz="1800" dirty="0"/>
              <a:t>UA que conforman el área son </a:t>
            </a:r>
            <a:r>
              <a:rPr lang="es-MX" sz="1800" dirty="0" smtClean="0"/>
              <a:t>prácticas. </a:t>
            </a:r>
            <a:r>
              <a:rPr lang="es-MX" sz="1800" dirty="0"/>
              <a:t>No tiene UA antecedente ni consecuente y es de carácter obligatorio.</a:t>
            </a:r>
          </a:p>
          <a:p>
            <a:pPr marL="0" indent="0">
              <a:buNone/>
            </a:pPr>
            <a:r>
              <a:rPr lang="es-MX" sz="1800" dirty="0"/>
              <a:t>Entre las competencias que debe desarrollar el egresado de esta licenciatura se encuentra la “comunicación y presentación; tales como la comprensión de textos, exposiciones orales, cultura, manejo de informática y de segundo </a:t>
            </a:r>
            <a:r>
              <a:rPr lang="es-MX" sz="1800" dirty="0" smtClean="0"/>
              <a:t>idioma</a:t>
            </a:r>
            <a:r>
              <a:rPr lang="es-MX" sz="1800" dirty="0"/>
              <a:t>”. El trabajo con los equipos de cómputo y sus capacidades de procesamiento de </a:t>
            </a:r>
            <a:r>
              <a:rPr lang="es-MX" sz="1800" dirty="0" smtClean="0"/>
              <a:t>modelos tridimensionales </a:t>
            </a:r>
            <a:r>
              <a:rPr lang="es-MX" sz="1800" dirty="0"/>
              <a:t>permite que el estudiante logre presentar y comunicar con mejor calidad sus propuestas de </a:t>
            </a:r>
            <a:r>
              <a:rPr lang="es-MX" sz="1800" dirty="0" smtClean="0"/>
              <a:t>diseño.</a:t>
            </a:r>
            <a:endParaRPr lang="es-MX" sz="1800" dirty="0"/>
          </a:p>
          <a:p>
            <a:pPr marL="0" indent="0">
              <a:buNone/>
            </a:pPr>
            <a:r>
              <a:rPr lang="es-MX" sz="1800" dirty="0"/>
              <a:t>El propósito general de la UA menciona que el </a:t>
            </a:r>
            <a:r>
              <a:rPr lang="es-MX" sz="1800" dirty="0" smtClean="0"/>
              <a:t>estudiante </a:t>
            </a:r>
            <a:r>
              <a:rPr lang="es-MX" sz="1800" dirty="0"/>
              <a:t>logre “Construir objetos de diseño industrial tridimensionales virtuales para visualizar su configuración en el espacio, sus proporciones y dimensiones.”</a:t>
            </a:r>
          </a:p>
          <a:p>
            <a:pPr marL="0" indent="0">
              <a:buNone/>
            </a:pPr>
            <a:r>
              <a:rPr lang="es-MX" sz="1800" dirty="0"/>
              <a:t>De igual forma, se especifica que al término del curso, los estudiantes serán capaces </a:t>
            </a:r>
            <a:r>
              <a:rPr lang="es-MX" sz="1800" dirty="0" smtClean="0"/>
              <a:t>de “Seleccionar </a:t>
            </a:r>
            <a:r>
              <a:rPr lang="es-MX" sz="1800" dirty="0"/>
              <a:t>modelos tridimensionales, utilizando impresoras </a:t>
            </a:r>
            <a:r>
              <a:rPr lang="es-MX" sz="1800" dirty="0" err="1"/>
              <a:t>estereolitográficas</a:t>
            </a:r>
            <a:r>
              <a:rPr lang="es-MX" sz="1800" dirty="0"/>
              <a:t> o centros de maquinados de control numérico asistido </a:t>
            </a:r>
            <a:r>
              <a:rPr lang="es-MX" sz="1800" dirty="0" smtClean="0"/>
              <a:t>por computadora </a:t>
            </a:r>
            <a:r>
              <a:rPr lang="es-MX" sz="1800" dirty="0"/>
              <a:t>o equipos similares existentes en la Universidad</a:t>
            </a:r>
            <a:r>
              <a:rPr lang="es-MX" sz="1800" dirty="0" smtClean="0"/>
              <a:t>.”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633797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86700" cy="254966"/>
          </a:xfrm>
        </p:spPr>
        <p:txBody>
          <a:bodyPr>
            <a:noAutofit/>
          </a:bodyPr>
          <a:lstStyle/>
          <a:p>
            <a:pPr algn="l"/>
            <a:r>
              <a:rPr lang="es-MX" sz="2000" dirty="0"/>
              <a:t>Guía explicativa para el empleo del material </a:t>
            </a:r>
            <a:r>
              <a:rPr lang="es-MX" sz="2000" dirty="0" smtClean="0"/>
              <a:t>didáctico (continuación):</a:t>
            </a:r>
            <a:endParaRPr lang="es-MX" sz="2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836713"/>
            <a:ext cx="8568952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/>
              <a:t>El material didáctico </a:t>
            </a:r>
            <a:r>
              <a:rPr lang="es-MX" sz="1800" dirty="0" smtClean="0"/>
              <a:t>comprende parte de </a:t>
            </a:r>
            <a:r>
              <a:rPr lang="es-MX" sz="1800" dirty="0"/>
              <a:t>los contenidos de las unidades de competencia </a:t>
            </a:r>
            <a:r>
              <a:rPr lang="es-MX" sz="1800" dirty="0" smtClean="0"/>
              <a:t>III y </a:t>
            </a:r>
            <a:r>
              <a:rPr lang="es-MX" sz="1800" dirty="0"/>
              <a:t>IV, </a:t>
            </a:r>
            <a:r>
              <a:rPr lang="es-MX" sz="1800" dirty="0" smtClean="0"/>
              <a:t>en lo referente a la operación del software </a:t>
            </a:r>
            <a:r>
              <a:rPr lang="es-MX" sz="1800" dirty="0" err="1" smtClean="0"/>
              <a:t>SolidWorks</a:t>
            </a:r>
            <a:r>
              <a:rPr lang="es-MX" sz="1800" dirty="0" smtClean="0"/>
              <a:t>, específicamente en:</a:t>
            </a:r>
            <a:endParaRPr lang="es-MX" sz="1800" dirty="0"/>
          </a:p>
          <a:p>
            <a:pPr marL="0" indent="0">
              <a:buNone/>
            </a:pPr>
            <a:r>
              <a:rPr lang="es-MX" sz="1800" dirty="0" smtClean="0"/>
              <a:t>III</a:t>
            </a:r>
            <a:r>
              <a:rPr lang="es-MX" sz="1800" dirty="0"/>
              <a:t>. Iniciar el uso de Solid Works</a:t>
            </a:r>
            <a:r>
              <a:rPr lang="es-MX" sz="1800" dirty="0" smtClean="0"/>
              <a:t>: empleando </a:t>
            </a:r>
            <a:r>
              <a:rPr lang="es-MX" sz="1800" dirty="0"/>
              <a:t>comandos básicos </a:t>
            </a:r>
            <a:r>
              <a:rPr lang="es-MX" sz="1800" dirty="0" smtClean="0"/>
              <a:t>de croquis </a:t>
            </a:r>
            <a:r>
              <a:rPr lang="es-MX" sz="1800" dirty="0"/>
              <a:t>en 2D, línea, círculo</a:t>
            </a:r>
            <a:r>
              <a:rPr lang="es-MX" sz="1800" dirty="0" smtClean="0"/>
              <a:t>, simetría</a:t>
            </a:r>
            <a:r>
              <a:rPr lang="es-MX" sz="1800" dirty="0"/>
              <a:t>, cota inteligente, </a:t>
            </a:r>
            <a:r>
              <a:rPr lang="es-MX" sz="1800" dirty="0" smtClean="0"/>
              <a:t>entre otros.</a:t>
            </a:r>
            <a:endParaRPr lang="es-MX" sz="1800" dirty="0"/>
          </a:p>
          <a:p>
            <a:pPr marL="0" indent="0">
              <a:buNone/>
            </a:pPr>
            <a:r>
              <a:rPr lang="es-MX" sz="1800" dirty="0"/>
              <a:t>IV. Continuar el uso de Solid Works</a:t>
            </a:r>
            <a:r>
              <a:rPr lang="es-MX" sz="1800" dirty="0" smtClean="0"/>
              <a:t>: Modelando </a:t>
            </a:r>
            <a:r>
              <a:rPr lang="es-MX" sz="1800" dirty="0"/>
              <a:t>por medio de </a:t>
            </a:r>
            <a:r>
              <a:rPr lang="es-MX" sz="1800" dirty="0" smtClean="0"/>
              <a:t>comandos básicos </a:t>
            </a:r>
            <a:r>
              <a:rPr lang="es-MX" sz="1800" dirty="0"/>
              <a:t>de 3D, Extruir corte</a:t>
            </a:r>
            <a:r>
              <a:rPr lang="es-MX" sz="1800" dirty="0" smtClean="0"/>
              <a:t>, salientes</a:t>
            </a:r>
            <a:r>
              <a:rPr lang="es-MX" sz="1800" dirty="0"/>
              <a:t>, vaciados, entre otros</a:t>
            </a:r>
            <a:r>
              <a:rPr lang="es-MX" sz="1800" dirty="0" smtClean="0"/>
              <a:t>. Realizar </a:t>
            </a:r>
            <a:r>
              <a:rPr lang="es-MX" sz="1800" dirty="0"/>
              <a:t>modelado.</a:t>
            </a:r>
          </a:p>
          <a:p>
            <a:pPr marL="0" indent="0">
              <a:buNone/>
            </a:pPr>
            <a:r>
              <a:rPr lang="es-MX" sz="1800" dirty="0" smtClean="0"/>
              <a:t>El </a:t>
            </a:r>
            <a:r>
              <a:rPr lang="es-MX" sz="1800" dirty="0"/>
              <a:t>material </a:t>
            </a:r>
            <a:r>
              <a:rPr lang="es-MX" sz="1800" dirty="0" smtClean="0"/>
              <a:t>se utilizará durante el curso como apoyo para los ejercicios planteados en las dos unidades mencionadas, de forma que se vayan realizando los ejercicios y revisando los aspectos teóricos que se presentan en el mismo. El </a:t>
            </a:r>
            <a:r>
              <a:rPr lang="es-MX" sz="1800" dirty="0"/>
              <a:t>material está configurado para que vaya avanzando en cada </a:t>
            </a:r>
            <a:r>
              <a:rPr lang="es-MX" sz="1800" dirty="0" smtClean="0"/>
              <a:t>una </a:t>
            </a:r>
            <a:r>
              <a:rPr lang="es-MX" sz="1800" dirty="0"/>
              <a:t>de las </a:t>
            </a:r>
            <a:r>
              <a:rPr lang="es-MX" sz="1800" dirty="0" smtClean="0"/>
              <a:t>diapositivas, y parcialmente en los ejercicios, </a:t>
            </a:r>
            <a:r>
              <a:rPr lang="es-MX" sz="1800" dirty="0"/>
              <a:t>mediante el </a:t>
            </a:r>
            <a:r>
              <a:rPr lang="es-MX" sz="1800" dirty="0" err="1"/>
              <a:t>click</a:t>
            </a:r>
            <a:r>
              <a:rPr lang="es-MX" sz="1800" dirty="0"/>
              <a:t> izquierdo del ratón, o la tecla </a:t>
            </a:r>
            <a:r>
              <a:rPr lang="es-MX" sz="1800" dirty="0" err="1"/>
              <a:t>Intro</a:t>
            </a:r>
            <a:r>
              <a:rPr lang="es-MX" sz="1800" dirty="0"/>
              <a:t> del teclado, o la flecha a la derecha en otros dispositivos.</a:t>
            </a:r>
          </a:p>
          <a:p>
            <a:pPr marL="0" indent="0">
              <a:buNone/>
            </a:pPr>
            <a:r>
              <a:rPr lang="es-MX" sz="1800" dirty="0" smtClean="0"/>
              <a:t>No se plantea una cantidad de sesiones en específico, pero se sugiere entre 4 y 6 sesiones de dos horas para abarcar los temas del material</a:t>
            </a:r>
            <a:r>
              <a:rPr lang="es-MX" sz="1800" dirty="0" smtClean="0"/>
              <a:t>. El material se deberá utilizar simultáneamente con el manual de entrenamiento para realizar los ejercicios, y utilizar del mismo manual los ejercicios de retroalimentación.</a:t>
            </a:r>
            <a:endParaRPr lang="es-MX" sz="1800" dirty="0"/>
          </a:p>
          <a:p>
            <a:pPr marL="0" indent="0">
              <a:buNone/>
            </a:pPr>
            <a:r>
              <a:rPr lang="es-MX" sz="1800" dirty="0" smtClean="0"/>
              <a:t>Finalmente, se </a:t>
            </a:r>
            <a:r>
              <a:rPr lang="es-MX" sz="1800" dirty="0" smtClean="0"/>
              <a:t>expone la </a:t>
            </a:r>
            <a:r>
              <a:rPr lang="es-MX" sz="1800" dirty="0" smtClean="0"/>
              <a:t>referencia del material de entrenamiento específico, </a:t>
            </a:r>
            <a:r>
              <a:rPr lang="es-MX" sz="1800" dirty="0"/>
              <a:t>para </a:t>
            </a:r>
            <a:r>
              <a:rPr lang="es-MX" sz="1800" dirty="0" smtClean="0"/>
              <a:t>aquellos estudiantes que quieran especializarse en el manejo del software.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2479955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Intensión de diseño (</a:t>
            </a:r>
            <a:r>
              <a:rPr lang="es-MX" dirty="0" err="1" smtClean="0"/>
              <a:t>Desing</a:t>
            </a:r>
            <a:r>
              <a:rPr lang="es-MX" dirty="0" smtClean="0"/>
              <a:t> </a:t>
            </a:r>
            <a:r>
              <a:rPr lang="es-MX" dirty="0" err="1" smtClean="0"/>
              <a:t>Intent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Relaciones Automáticas: De acuerdo con el trazo de la geometría, estas relaciones pueden proveer interrelaciones geométricas comunes entre elementos</a:t>
            </a:r>
          </a:p>
          <a:p>
            <a:r>
              <a:rPr lang="es-MX" dirty="0" smtClean="0"/>
              <a:t>Uso de Ecuaciones: Las relaciones pueden ser ecuaciones algebraicas, para limitar ciertos cambios.</a:t>
            </a:r>
          </a:p>
        </p:txBody>
      </p:sp>
    </p:spTree>
    <p:extLst>
      <p:ext uri="{BB962C8B-B14F-4D97-AF65-F5344CB8AC3E}">
        <p14:creationId xmlns:p14="http://schemas.microsoft.com/office/powerpoint/2010/main" val="7158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Intensión de diseño (</a:t>
            </a:r>
            <a:r>
              <a:rPr lang="es-MX" dirty="0" err="1" smtClean="0"/>
              <a:t>Desing</a:t>
            </a:r>
            <a:r>
              <a:rPr lang="es-MX" dirty="0" smtClean="0"/>
              <a:t> </a:t>
            </a:r>
            <a:r>
              <a:rPr lang="es-MX" dirty="0" err="1" smtClean="0"/>
              <a:t>Intent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Relaciones Agregadas: Existen relaciones que se van agregando al modelo conforme se van integrando características para interrelacionar los elementos.</a:t>
            </a:r>
          </a:p>
          <a:p>
            <a:r>
              <a:rPr lang="es-MX" dirty="0" smtClean="0"/>
              <a:t>Dimensionado: La forma en que se integran las dimensiones y las restricciones, impactan en lo que se denomina “Intención de diseño”. El cómo se agregan estas dimensiones se refleja en cómo se van a poder realizar cambios al modelo.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93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4710</TotalTime>
  <Words>2499</Words>
  <Application>Microsoft Office PowerPoint</Application>
  <PresentationFormat>Presentación en pantalla (4:3)</PresentationFormat>
  <Paragraphs>279</Paragraphs>
  <Slides>71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76" baseType="lpstr">
      <vt:lpstr>Arial</vt:lpstr>
      <vt:lpstr>Calibri</vt:lpstr>
      <vt:lpstr>Wingdings</vt:lpstr>
      <vt:lpstr>Wingdings 2</vt:lpstr>
      <vt:lpstr>Tema de Office</vt:lpstr>
      <vt:lpstr>UA: Manufactura por computadora. Unidades de Competencia III y IV</vt:lpstr>
      <vt:lpstr>Aspectos básicos</vt:lpstr>
      <vt:lpstr>Relación con la interfase</vt:lpstr>
      <vt:lpstr>Programa Paramétrico.</vt:lpstr>
      <vt:lpstr>Modelado en sólidos</vt:lpstr>
      <vt:lpstr>Modelado en sólidos</vt:lpstr>
      <vt:lpstr>Intensión de diseño (Desing Intent)</vt:lpstr>
      <vt:lpstr>Intensión de diseño (Desing Intent)</vt:lpstr>
      <vt:lpstr>Intensión de diseño (Desing Intent)</vt:lpstr>
      <vt:lpstr>Intensión de diseño (Desing Intent)</vt:lpstr>
      <vt:lpstr>Referencias entre archivos</vt:lpstr>
      <vt:lpstr>Interface SolidWorks 2015</vt:lpstr>
      <vt:lpstr>Trazado en 2D (2D Sketching)</vt:lpstr>
      <vt:lpstr>Trazado en 2D (2D Sketching)</vt:lpstr>
      <vt:lpstr>Trazado en 2D (2D Sketching)</vt:lpstr>
      <vt:lpstr>2D Sketching: primeros pasos</vt:lpstr>
      <vt:lpstr>Intensión de diseño (Desing Intent)</vt:lpstr>
      <vt:lpstr>Herramientas</vt:lpstr>
      <vt:lpstr>Herramientas</vt:lpstr>
      <vt:lpstr>Sketch básico</vt:lpstr>
      <vt:lpstr>Pieza a modelar</vt:lpstr>
      <vt:lpstr>Estado de definición del Sketch</vt:lpstr>
      <vt:lpstr>Intención de diseño</vt:lpstr>
      <vt:lpstr>Ejemplos de relaciones de Sketch</vt:lpstr>
      <vt:lpstr>Ejemplos de relaciones de Sketch</vt:lpstr>
      <vt:lpstr>Reglas que rigen los Sketch</vt:lpstr>
      <vt:lpstr>Reglas que rigen los Sketch</vt:lpstr>
      <vt:lpstr>Nueva pieza</vt:lpstr>
      <vt:lpstr>Presentación de PowerPoint</vt:lpstr>
      <vt:lpstr>Presentación de PowerPoint</vt:lpstr>
      <vt:lpstr>Terminología</vt:lpstr>
      <vt:lpstr>Terminología</vt:lpstr>
      <vt:lpstr>Terminología</vt:lpstr>
      <vt:lpstr>Terminología</vt:lpstr>
      <vt:lpstr>Terminología</vt:lpstr>
      <vt:lpstr>Vista Isométrica de la pieza terminada</vt:lpstr>
      <vt:lpstr>Elegir el mejor perfil</vt:lpstr>
      <vt:lpstr>Elegir el plano de croquis</vt:lpstr>
      <vt:lpstr>Vistas auxiliares de la pieza a modelar</vt:lpstr>
      <vt:lpstr>Presentación de PowerPoint</vt:lpstr>
      <vt:lpstr>Presentación de PowerPoint</vt:lpstr>
      <vt:lpstr>Presentación de PowerPoint</vt:lpstr>
      <vt:lpstr>Documentación (planos)</vt:lpstr>
      <vt:lpstr>Presentación de PowerPoint</vt:lpstr>
      <vt:lpstr>Configuraciones</vt:lpstr>
      <vt:lpstr>Conceptos</vt:lpstr>
      <vt:lpstr>Ejercicio 4 (maneral)</vt:lpstr>
      <vt:lpstr>Intención de diseño</vt:lpstr>
      <vt:lpstr>Presentación de PowerPoint</vt:lpstr>
      <vt:lpstr>Presentación de PowerPoint</vt:lpstr>
      <vt:lpstr>Presentación de PowerPoint</vt:lpstr>
      <vt:lpstr>Presentación de PowerPoint</vt:lpstr>
      <vt:lpstr>Tipos de matrices</vt:lpstr>
      <vt:lpstr>Tipos de matrices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Vaciado y nervios</vt:lpstr>
      <vt:lpstr>Presentación de PowerPoint</vt:lpstr>
      <vt:lpstr>Presentación de PowerPoint</vt:lpstr>
      <vt:lpstr>Presentación de PowerPoint</vt:lpstr>
      <vt:lpstr>Bibliografía.</vt:lpstr>
      <vt:lpstr>Guía explicativa para el empleo del material didáctico:</vt:lpstr>
      <vt:lpstr>Guía explicativa para el empleo del material didáctico (continuación):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SolidWorks 2012-2013</dc:title>
  <dc:creator>Raul</dc:creator>
  <cp:lastModifiedBy>Raul</cp:lastModifiedBy>
  <cp:revision>102</cp:revision>
  <dcterms:created xsi:type="dcterms:W3CDTF">2013-08-21T18:42:51Z</dcterms:created>
  <dcterms:modified xsi:type="dcterms:W3CDTF">2015-10-02T11:33:04Z</dcterms:modified>
</cp:coreProperties>
</file>