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5"/>
  </p:notesMasterIdLst>
  <p:handoutMasterIdLst>
    <p:handoutMasterId r:id="rId116"/>
  </p:handoutMasterIdLst>
  <p:sldIdLst>
    <p:sldId id="399" r:id="rId2"/>
    <p:sldId id="400" r:id="rId3"/>
    <p:sldId id="401" r:id="rId4"/>
    <p:sldId id="402" r:id="rId5"/>
    <p:sldId id="403" r:id="rId6"/>
    <p:sldId id="258" r:id="rId7"/>
    <p:sldId id="545" r:id="rId8"/>
    <p:sldId id="546" r:id="rId9"/>
    <p:sldId id="547" r:id="rId10"/>
    <p:sldId id="665" r:id="rId11"/>
    <p:sldId id="664" r:id="rId12"/>
    <p:sldId id="666" r:id="rId13"/>
    <p:sldId id="550" r:id="rId14"/>
    <p:sldId id="551" r:id="rId15"/>
    <p:sldId id="552" r:id="rId16"/>
    <p:sldId id="553" r:id="rId17"/>
    <p:sldId id="560" r:id="rId18"/>
    <p:sldId id="554" r:id="rId19"/>
    <p:sldId id="555" r:id="rId20"/>
    <p:sldId id="556" r:id="rId21"/>
    <p:sldId id="578" r:id="rId22"/>
    <p:sldId id="561" r:id="rId23"/>
    <p:sldId id="577" r:id="rId24"/>
    <p:sldId id="580" r:id="rId25"/>
    <p:sldId id="579" r:id="rId26"/>
    <p:sldId id="562" r:id="rId27"/>
    <p:sldId id="563" r:id="rId28"/>
    <p:sldId id="564" r:id="rId29"/>
    <p:sldId id="565" r:id="rId30"/>
    <p:sldId id="566" r:id="rId31"/>
    <p:sldId id="584" r:id="rId32"/>
    <p:sldId id="586" r:id="rId33"/>
    <p:sldId id="587" r:id="rId34"/>
    <p:sldId id="588" r:id="rId35"/>
    <p:sldId id="589" r:id="rId36"/>
    <p:sldId id="590" r:id="rId37"/>
    <p:sldId id="591" r:id="rId38"/>
    <p:sldId id="593" r:id="rId39"/>
    <p:sldId id="595" r:id="rId40"/>
    <p:sldId id="597" r:id="rId41"/>
    <p:sldId id="598" r:id="rId42"/>
    <p:sldId id="599" r:id="rId43"/>
    <p:sldId id="600" r:id="rId44"/>
    <p:sldId id="668" r:id="rId45"/>
    <p:sldId id="601" r:id="rId46"/>
    <p:sldId id="605" r:id="rId47"/>
    <p:sldId id="606" r:id="rId48"/>
    <p:sldId id="640" r:id="rId49"/>
    <p:sldId id="603" r:id="rId50"/>
    <p:sldId id="641" r:id="rId51"/>
    <p:sldId id="642" r:id="rId52"/>
    <p:sldId id="643" r:id="rId53"/>
    <p:sldId id="644" r:id="rId54"/>
    <p:sldId id="646" r:id="rId55"/>
    <p:sldId id="647" r:id="rId56"/>
    <p:sldId id="648" r:id="rId57"/>
    <p:sldId id="654" r:id="rId58"/>
    <p:sldId id="655" r:id="rId59"/>
    <p:sldId id="656" r:id="rId60"/>
    <p:sldId id="657" r:id="rId61"/>
    <p:sldId id="658" r:id="rId62"/>
    <p:sldId id="659" r:id="rId63"/>
    <p:sldId id="660" r:id="rId64"/>
    <p:sldId id="661" r:id="rId65"/>
    <p:sldId id="662" r:id="rId66"/>
    <p:sldId id="663" r:id="rId67"/>
    <p:sldId id="611" r:id="rId68"/>
    <p:sldId id="612" r:id="rId69"/>
    <p:sldId id="613" r:id="rId70"/>
    <p:sldId id="614" r:id="rId71"/>
    <p:sldId id="615" r:id="rId72"/>
    <p:sldId id="616" r:id="rId73"/>
    <p:sldId id="624" r:id="rId74"/>
    <p:sldId id="637" r:id="rId75"/>
    <p:sldId id="638" r:id="rId76"/>
    <p:sldId id="639" r:id="rId77"/>
    <p:sldId id="669" r:id="rId78"/>
    <p:sldId id="490" r:id="rId79"/>
    <p:sldId id="491" r:id="rId80"/>
    <p:sldId id="492" r:id="rId81"/>
    <p:sldId id="493" r:id="rId82"/>
    <p:sldId id="494" r:id="rId83"/>
    <p:sldId id="495" r:id="rId84"/>
    <p:sldId id="496" r:id="rId85"/>
    <p:sldId id="498" r:id="rId86"/>
    <p:sldId id="499" r:id="rId87"/>
    <p:sldId id="500" r:id="rId88"/>
    <p:sldId id="501" r:id="rId89"/>
    <p:sldId id="502" r:id="rId90"/>
    <p:sldId id="503" r:id="rId91"/>
    <p:sldId id="504" r:id="rId92"/>
    <p:sldId id="505" r:id="rId93"/>
    <p:sldId id="506" r:id="rId94"/>
    <p:sldId id="507" r:id="rId95"/>
    <p:sldId id="508" r:id="rId96"/>
    <p:sldId id="510" r:id="rId97"/>
    <p:sldId id="511" r:id="rId98"/>
    <p:sldId id="512" r:id="rId99"/>
    <p:sldId id="513" r:id="rId100"/>
    <p:sldId id="514" r:id="rId101"/>
    <p:sldId id="515" r:id="rId102"/>
    <p:sldId id="516" r:id="rId103"/>
    <p:sldId id="517" r:id="rId104"/>
    <p:sldId id="518" r:id="rId105"/>
    <p:sldId id="519" r:id="rId106"/>
    <p:sldId id="521" r:id="rId107"/>
    <p:sldId id="522" r:id="rId108"/>
    <p:sldId id="523" r:id="rId109"/>
    <p:sldId id="524" r:id="rId110"/>
    <p:sldId id="525" r:id="rId111"/>
    <p:sldId id="526" r:id="rId112"/>
    <p:sldId id="543" r:id="rId113"/>
    <p:sldId id="527" r:id="rId114"/>
  </p:sldIdLst>
  <p:sldSz cx="9144000" cy="6858000" type="screen4x3"/>
  <p:notesSz cx="6980238" cy="9210675"/>
  <p:defaultTextStyle>
    <a:defPPr>
      <a:defRPr lang="es-ES"/>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FFFF00"/>
    <a:srgbClr val="0066FF"/>
    <a:srgbClr val="FF0066"/>
    <a:srgbClr val="FFCC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24" autoAdjust="0"/>
    <p:restoredTop sz="92576" autoAdjust="0"/>
  </p:normalViewPr>
  <p:slideViewPr>
    <p:cSldViewPr>
      <p:cViewPr>
        <p:scale>
          <a:sx n="60" d="100"/>
          <a:sy n="60" d="100"/>
        </p:scale>
        <p:origin x="-810" y="-1110"/>
      </p:cViewPr>
      <p:guideLst>
        <p:guide orient="horz" pos="2160"/>
        <p:guide pos="288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5" Type="http://schemas.openxmlformats.org/officeDocument/2006/relationships/image" Target="../media/image34.wmf"/><Relationship Id="rId4" Type="http://schemas.openxmlformats.org/officeDocument/2006/relationships/image" Target="../media/image3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9.wmf"/><Relationship Id="rId7" Type="http://schemas.openxmlformats.org/officeDocument/2006/relationships/image" Target="../media/image53.wmf"/><Relationship Id="rId2" Type="http://schemas.openxmlformats.org/officeDocument/2006/relationships/image" Target="../media/image48.wmf"/><Relationship Id="rId1" Type="http://schemas.openxmlformats.org/officeDocument/2006/relationships/image" Target="../media/image47.wmf"/><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 Id="rId4" Type="http://schemas.openxmlformats.org/officeDocument/2006/relationships/image" Target="../media/image5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 Id="rId6" Type="http://schemas.openxmlformats.org/officeDocument/2006/relationships/image" Target="../media/image67.wmf"/><Relationship Id="rId5" Type="http://schemas.openxmlformats.org/officeDocument/2006/relationships/image" Target="../media/image66.wmf"/><Relationship Id="rId4" Type="http://schemas.openxmlformats.org/officeDocument/2006/relationships/image" Target="../media/image6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 Id="rId4" Type="http://schemas.openxmlformats.org/officeDocument/2006/relationships/image" Target="../media/image7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 Id="rId4" Type="http://schemas.openxmlformats.org/officeDocument/2006/relationships/image" Target="../media/image75.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 Id="rId5" Type="http://schemas.openxmlformats.org/officeDocument/2006/relationships/image" Target="../media/image84.wmf"/><Relationship Id="rId4" Type="http://schemas.openxmlformats.org/officeDocument/2006/relationships/image" Target="../media/image83.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image" Target="../media/image87.wmf"/><Relationship Id="rId7" Type="http://schemas.openxmlformats.org/officeDocument/2006/relationships/image" Target="../media/image91.wmf"/><Relationship Id="rId2" Type="http://schemas.openxmlformats.org/officeDocument/2006/relationships/image" Target="../media/image86.wmf"/><Relationship Id="rId1" Type="http://schemas.openxmlformats.org/officeDocument/2006/relationships/image" Target="../media/image85.wmf"/><Relationship Id="rId6" Type="http://schemas.openxmlformats.org/officeDocument/2006/relationships/image" Target="../media/image90.wmf"/><Relationship Id="rId5" Type="http://schemas.openxmlformats.org/officeDocument/2006/relationships/image" Target="../media/image89.wmf"/><Relationship Id="rId4" Type="http://schemas.openxmlformats.org/officeDocument/2006/relationships/image" Target="../media/image88.wmf"/><Relationship Id="rId9" Type="http://schemas.openxmlformats.org/officeDocument/2006/relationships/image" Target="../media/image93.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image" Target="../media/image94.wmf"/><Relationship Id="rId4" Type="http://schemas.openxmlformats.org/officeDocument/2006/relationships/image" Target="../media/image97.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 Id="rId5" Type="http://schemas.openxmlformats.org/officeDocument/2006/relationships/image" Target="../media/image102.wmf"/><Relationship Id="rId4" Type="http://schemas.openxmlformats.org/officeDocument/2006/relationships/image" Target="../media/image101.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image" Target="../media/image104.wmf"/><Relationship Id="rId1" Type="http://schemas.openxmlformats.org/officeDocument/2006/relationships/image" Target="../media/image103.wmf"/><Relationship Id="rId5" Type="http://schemas.openxmlformats.org/officeDocument/2006/relationships/image" Target="../media/image107.wmf"/><Relationship Id="rId4" Type="http://schemas.openxmlformats.org/officeDocument/2006/relationships/image" Target="../media/image106.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wmf"/><Relationship Id="rId1" Type="http://schemas.openxmlformats.org/officeDocument/2006/relationships/image" Target="../media/image108.wmf"/><Relationship Id="rId4" Type="http://schemas.openxmlformats.org/officeDocument/2006/relationships/image" Target="../media/image111.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image" Target="../media/image113.wmf"/><Relationship Id="rId1" Type="http://schemas.openxmlformats.org/officeDocument/2006/relationships/image" Target="../media/image112.wmf"/><Relationship Id="rId5" Type="http://schemas.openxmlformats.org/officeDocument/2006/relationships/image" Target="../media/image116.wmf"/><Relationship Id="rId4" Type="http://schemas.openxmlformats.org/officeDocument/2006/relationships/image" Target="../media/image1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 Id="rId4" Type="http://schemas.openxmlformats.org/officeDocument/2006/relationships/image" Target="../media/image57.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image" Target="../media/image118.wmf"/><Relationship Id="rId1" Type="http://schemas.openxmlformats.org/officeDocument/2006/relationships/image" Target="../media/image117.wmf"/><Relationship Id="rId5" Type="http://schemas.openxmlformats.org/officeDocument/2006/relationships/image" Target="../media/image121.wmf"/><Relationship Id="rId4" Type="http://schemas.openxmlformats.org/officeDocument/2006/relationships/image" Target="../media/image120.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3.wmf"/><Relationship Id="rId1" Type="http://schemas.openxmlformats.org/officeDocument/2006/relationships/image" Target="../media/image122.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26.wmf"/><Relationship Id="rId2" Type="http://schemas.openxmlformats.org/officeDocument/2006/relationships/image" Target="../media/image125.wmf"/><Relationship Id="rId1" Type="http://schemas.openxmlformats.org/officeDocument/2006/relationships/image" Target="../media/image124.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29.wmf"/><Relationship Id="rId2" Type="http://schemas.openxmlformats.org/officeDocument/2006/relationships/image" Target="../media/image128.wmf"/><Relationship Id="rId1" Type="http://schemas.openxmlformats.org/officeDocument/2006/relationships/image" Target="../media/image127.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image" Target="../media/image131.wmf"/><Relationship Id="rId1" Type="http://schemas.openxmlformats.org/officeDocument/2006/relationships/image" Target="../media/image130.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33.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135.wmf"/><Relationship Id="rId1" Type="http://schemas.openxmlformats.org/officeDocument/2006/relationships/image" Target="../media/image134.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3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image" Target="../media/image138.wmf"/><Relationship Id="rId1" Type="http://schemas.openxmlformats.org/officeDocument/2006/relationships/image" Target="../media/image137.wmf"/><Relationship Id="rId6" Type="http://schemas.openxmlformats.org/officeDocument/2006/relationships/image" Target="../media/image142.wmf"/><Relationship Id="rId5" Type="http://schemas.openxmlformats.org/officeDocument/2006/relationships/image" Target="../media/image141.wmf"/><Relationship Id="rId4" Type="http://schemas.openxmlformats.org/officeDocument/2006/relationships/image" Target="../media/image140.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image" Target="../media/image144.wmf"/><Relationship Id="rId1" Type="http://schemas.openxmlformats.org/officeDocument/2006/relationships/image" Target="../media/image143.wmf"/><Relationship Id="rId5" Type="http://schemas.openxmlformats.org/officeDocument/2006/relationships/image" Target="../media/image147.wmf"/><Relationship Id="rId4" Type="http://schemas.openxmlformats.org/officeDocument/2006/relationships/image" Target="../media/image146.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150.wmf"/><Relationship Id="rId2" Type="http://schemas.openxmlformats.org/officeDocument/2006/relationships/image" Target="../media/image149.wmf"/><Relationship Id="rId1" Type="http://schemas.openxmlformats.org/officeDocument/2006/relationships/image" Target="../media/image148.wmf"/><Relationship Id="rId5" Type="http://schemas.openxmlformats.org/officeDocument/2006/relationships/image" Target="../media/image152.wmf"/><Relationship Id="rId4" Type="http://schemas.openxmlformats.org/officeDocument/2006/relationships/image" Target="../media/image151.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54.wmf"/><Relationship Id="rId2" Type="http://schemas.openxmlformats.org/officeDocument/2006/relationships/image" Target="../media/image153.wmf"/><Relationship Id="rId1" Type="http://schemas.openxmlformats.org/officeDocument/2006/relationships/image" Target="../media/image148.wmf"/><Relationship Id="rId6" Type="http://schemas.openxmlformats.org/officeDocument/2006/relationships/image" Target="../media/image157.wmf"/><Relationship Id="rId5" Type="http://schemas.openxmlformats.org/officeDocument/2006/relationships/image" Target="../media/image156.wmf"/><Relationship Id="rId4" Type="http://schemas.openxmlformats.org/officeDocument/2006/relationships/image" Target="../media/image155.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159.wmf"/><Relationship Id="rId2" Type="http://schemas.openxmlformats.org/officeDocument/2006/relationships/image" Target="../media/image158.wmf"/><Relationship Id="rId1" Type="http://schemas.openxmlformats.org/officeDocument/2006/relationships/image" Target="../media/image148.wmf"/><Relationship Id="rId5" Type="http://schemas.openxmlformats.org/officeDocument/2006/relationships/image" Target="../media/image161.wmf"/><Relationship Id="rId4" Type="http://schemas.openxmlformats.org/officeDocument/2006/relationships/image" Target="../media/image160.wmf"/></Relationships>
</file>

<file path=ppt/drawings/_rels/vmlDrawing45.vml.rels><?xml version="1.0" encoding="UTF-8" standalone="yes"?>
<Relationships xmlns="http://schemas.openxmlformats.org/package/2006/relationships"><Relationship Id="rId2" Type="http://schemas.openxmlformats.org/officeDocument/2006/relationships/image" Target="../media/image163.wmf"/><Relationship Id="rId1" Type="http://schemas.openxmlformats.org/officeDocument/2006/relationships/image" Target="../media/image162.wmf"/></Relationships>
</file>

<file path=ppt/drawings/_rels/vmlDrawing46.vml.rels><?xml version="1.0" encoding="UTF-8" standalone="yes"?>
<Relationships xmlns="http://schemas.openxmlformats.org/package/2006/relationships"><Relationship Id="rId3" Type="http://schemas.openxmlformats.org/officeDocument/2006/relationships/image" Target="../media/image148.wmf"/><Relationship Id="rId2" Type="http://schemas.openxmlformats.org/officeDocument/2006/relationships/image" Target="../media/image165.wmf"/><Relationship Id="rId1" Type="http://schemas.openxmlformats.org/officeDocument/2006/relationships/image" Target="../media/image164.wmf"/><Relationship Id="rId4" Type="http://schemas.openxmlformats.org/officeDocument/2006/relationships/image" Target="../media/image166.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67.wmf"/></Relationships>
</file>

<file path=ppt/drawings/_rels/vmlDrawing48.vml.rels><?xml version="1.0" encoding="UTF-8" standalone="yes"?>
<Relationships xmlns="http://schemas.openxmlformats.org/package/2006/relationships"><Relationship Id="rId3" Type="http://schemas.openxmlformats.org/officeDocument/2006/relationships/image" Target="../media/image169.wmf"/><Relationship Id="rId2" Type="http://schemas.openxmlformats.org/officeDocument/2006/relationships/image" Target="../media/image148.wmf"/><Relationship Id="rId1" Type="http://schemas.openxmlformats.org/officeDocument/2006/relationships/image" Target="../media/image168.wmf"/><Relationship Id="rId4" Type="http://schemas.openxmlformats.org/officeDocument/2006/relationships/image" Target="../media/image170.w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173.wmf"/><Relationship Id="rId2" Type="http://schemas.openxmlformats.org/officeDocument/2006/relationships/image" Target="../media/image172.wmf"/><Relationship Id="rId1" Type="http://schemas.openxmlformats.org/officeDocument/2006/relationships/image" Target="../media/image17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50.vml.rels><?xml version="1.0" encoding="UTF-8" standalone="yes"?>
<Relationships xmlns="http://schemas.openxmlformats.org/package/2006/relationships"><Relationship Id="rId3" Type="http://schemas.openxmlformats.org/officeDocument/2006/relationships/image" Target="../media/image176.wmf"/><Relationship Id="rId2" Type="http://schemas.openxmlformats.org/officeDocument/2006/relationships/image" Target="../media/image175.wmf"/><Relationship Id="rId1" Type="http://schemas.openxmlformats.org/officeDocument/2006/relationships/image" Target="../media/image174.wmf"/><Relationship Id="rId5" Type="http://schemas.openxmlformats.org/officeDocument/2006/relationships/image" Target="../media/image178.wmf"/><Relationship Id="rId4" Type="http://schemas.openxmlformats.org/officeDocument/2006/relationships/image" Target="../media/image177.wmf"/></Relationships>
</file>

<file path=ppt/drawings/_rels/vmlDrawing51.vml.rels><?xml version="1.0" encoding="UTF-8" standalone="yes"?>
<Relationships xmlns="http://schemas.openxmlformats.org/package/2006/relationships"><Relationship Id="rId3" Type="http://schemas.openxmlformats.org/officeDocument/2006/relationships/image" Target="../media/image180.wmf"/><Relationship Id="rId2" Type="http://schemas.openxmlformats.org/officeDocument/2006/relationships/image" Target="../media/image177.wmf"/><Relationship Id="rId1" Type="http://schemas.openxmlformats.org/officeDocument/2006/relationships/image" Target="../media/image179.wmf"/><Relationship Id="rId4" Type="http://schemas.openxmlformats.org/officeDocument/2006/relationships/image" Target="../media/image181.wmf"/></Relationships>
</file>

<file path=ppt/drawings/_rels/vmlDrawing52.vml.rels><?xml version="1.0" encoding="UTF-8" standalone="yes"?>
<Relationships xmlns="http://schemas.openxmlformats.org/package/2006/relationships"><Relationship Id="rId8" Type="http://schemas.openxmlformats.org/officeDocument/2006/relationships/image" Target="../media/image188.wmf"/><Relationship Id="rId3" Type="http://schemas.openxmlformats.org/officeDocument/2006/relationships/image" Target="../media/image183.wmf"/><Relationship Id="rId7" Type="http://schemas.openxmlformats.org/officeDocument/2006/relationships/image" Target="../media/image187.wmf"/><Relationship Id="rId2" Type="http://schemas.openxmlformats.org/officeDocument/2006/relationships/image" Target="../media/image177.wmf"/><Relationship Id="rId1" Type="http://schemas.openxmlformats.org/officeDocument/2006/relationships/image" Target="../media/image182.wmf"/><Relationship Id="rId6" Type="http://schemas.openxmlformats.org/officeDocument/2006/relationships/image" Target="../media/image186.wmf"/><Relationship Id="rId5" Type="http://schemas.openxmlformats.org/officeDocument/2006/relationships/image" Target="../media/image185.wmf"/><Relationship Id="rId4" Type="http://schemas.openxmlformats.org/officeDocument/2006/relationships/image" Target="../media/image184.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191.wmf"/><Relationship Id="rId2" Type="http://schemas.openxmlformats.org/officeDocument/2006/relationships/image" Target="../media/image190.wmf"/><Relationship Id="rId1" Type="http://schemas.openxmlformats.org/officeDocument/2006/relationships/image" Target="../media/image189.wmf"/><Relationship Id="rId5" Type="http://schemas.openxmlformats.org/officeDocument/2006/relationships/image" Target="../media/image193.wmf"/><Relationship Id="rId4" Type="http://schemas.openxmlformats.org/officeDocument/2006/relationships/image" Target="../media/image192.wmf"/></Relationships>
</file>

<file path=ppt/drawings/_rels/vmlDrawing54.vml.rels><?xml version="1.0" encoding="UTF-8" standalone="yes"?>
<Relationships xmlns="http://schemas.openxmlformats.org/package/2006/relationships"><Relationship Id="rId2" Type="http://schemas.openxmlformats.org/officeDocument/2006/relationships/image" Target="../media/image195.wmf"/><Relationship Id="rId1" Type="http://schemas.openxmlformats.org/officeDocument/2006/relationships/image" Target="../media/image194.w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197.wmf"/><Relationship Id="rId1" Type="http://schemas.openxmlformats.org/officeDocument/2006/relationships/image" Target="../media/image196.w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99.wmf"/><Relationship Id="rId1" Type="http://schemas.openxmlformats.org/officeDocument/2006/relationships/image" Target="../media/image198.w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200.wmf"/></Relationships>
</file>

<file path=ppt/drawings/_rels/vmlDrawing58.vml.rels><?xml version="1.0" encoding="UTF-8" standalone="yes"?>
<Relationships xmlns="http://schemas.openxmlformats.org/package/2006/relationships"><Relationship Id="rId2" Type="http://schemas.openxmlformats.org/officeDocument/2006/relationships/image" Target="../media/image202.wmf"/><Relationship Id="rId1" Type="http://schemas.openxmlformats.org/officeDocument/2006/relationships/image" Target="../media/image201.wmf"/></Relationships>
</file>

<file path=ppt/drawings/_rels/vmlDrawing59.vml.rels><?xml version="1.0" encoding="UTF-8" standalone="yes"?>
<Relationships xmlns="http://schemas.openxmlformats.org/package/2006/relationships"><Relationship Id="rId2" Type="http://schemas.openxmlformats.org/officeDocument/2006/relationships/image" Target="../media/image204.wmf"/><Relationship Id="rId1" Type="http://schemas.openxmlformats.org/officeDocument/2006/relationships/image" Target="../media/image20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0.vml.rels><?xml version="1.0" encoding="UTF-8" standalone="yes"?>
<Relationships xmlns="http://schemas.openxmlformats.org/package/2006/relationships"><Relationship Id="rId2" Type="http://schemas.openxmlformats.org/officeDocument/2006/relationships/image" Target="../media/image206.wmf"/><Relationship Id="rId1" Type="http://schemas.openxmlformats.org/officeDocument/2006/relationships/image" Target="../media/image205.wmf"/></Relationships>
</file>

<file path=ppt/drawings/_rels/vmlDrawing61.vml.rels><?xml version="1.0" encoding="UTF-8" standalone="yes"?>
<Relationships xmlns="http://schemas.openxmlformats.org/package/2006/relationships"><Relationship Id="rId2" Type="http://schemas.openxmlformats.org/officeDocument/2006/relationships/image" Target="../media/image208.wmf"/><Relationship Id="rId1" Type="http://schemas.openxmlformats.org/officeDocument/2006/relationships/image" Target="../media/image207.wmf"/></Relationships>
</file>

<file path=ppt/drawings/_rels/vmlDrawing62.vml.rels><?xml version="1.0" encoding="UTF-8" standalone="yes"?>
<Relationships xmlns="http://schemas.openxmlformats.org/package/2006/relationships"><Relationship Id="rId3" Type="http://schemas.openxmlformats.org/officeDocument/2006/relationships/image" Target="../media/image211.wmf"/><Relationship Id="rId2" Type="http://schemas.openxmlformats.org/officeDocument/2006/relationships/image" Target="../media/image210.wmf"/><Relationship Id="rId1" Type="http://schemas.openxmlformats.org/officeDocument/2006/relationships/image" Target="../media/image20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23.wmf"/><Relationship Id="rId4"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4"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24770" cy="460296"/>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953853" y="0"/>
            <a:ext cx="3024770" cy="460296"/>
          </a:xfrm>
          <a:prstGeom prst="rect">
            <a:avLst/>
          </a:prstGeom>
        </p:spPr>
        <p:txBody>
          <a:bodyPr vert="horz" lIns="91440" tIns="45720" rIns="91440" bIns="45720" rtlCol="0"/>
          <a:lstStyle>
            <a:lvl1pPr algn="r">
              <a:defRPr sz="1200"/>
            </a:lvl1pPr>
          </a:lstStyle>
          <a:p>
            <a:fld id="{B7D6F318-CE0F-484D-8609-A650A0DD7F64}" type="datetimeFigureOut">
              <a:rPr lang="es-MX" smtClean="0"/>
              <a:t>02/10/2015</a:t>
            </a:fld>
            <a:endParaRPr lang="es-MX"/>
          </a:p>
        </p:txBody>
      </p:sp>
      <p:sp>
        <p:nvSpPr>
          <p:cNvPr id="4" name="3 Marcador de pie de página"/>
          <p:cNvSpPr>
            <a:spLocks noGrp="1"/>
          </p:cNvSpPr>
          <p:nvPr>
            <p:ph type="ftr" sz="quarter" idx="2"/>
          </p:nvPr>
        </p:nvSpPr>
        <p:spPr>
          <a:xfrm>
            <a:off x="0" y="8748792"/>
            <a:ext cx="3024770" cy="460296"/>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53853" y="8748792"/>
            <a:ext cx="3024770" cy="460296"/>
          </a:xfrm>
          <a:prstGeom prst="rect">
            <a:avLst/>
          </a:prstGeom>
        </p:spPr>
        <p:txBody>
          <a:bodyPr vert="horz" lIns="91440" tIns="45720" rIns="91440" bIns="45720" rtlCol="0" anchor="b"/>
          <a:lstStyle>
            <a:lvl1pPr algn="r">
              <a:defRPr sz="1200"/>
            </a:lvl1pPr>
          </a:lstStyle>
          <a:p>
            <a:fld id="{29E137BE-AF9F-4599-8C8E-47718DEF1080}" type="slidenum">
              <a:rPr lang="es-MX" smtClean="0"/>
              <a:t>‹Nº›</a:t>
            </a:fld>
            <a:endParaRPr lang="es-MX"/>
          </a:p>
        </p:txBody>
      </p:sp>
    </p:spTree>
    <p:extLst>
      <p:ext uri="{BB962C8B-B14F-4D97-AF65-F5344CB8AC3E}">
        <p14:creationId xmlns:p14="http://schemas.microsoft.com/office/powerpoint/2010/main" val="6504424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24770" cy="4605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3075" name="Rectangle 3"/>
          <p:cNvSpPr>
            <a:spLocks noGrp="1" noChangeArrowheads="1"/>
          </p:cNvSpPr>
          <p:nvPr>
            <p:ph type="dt" idx="1"/>
          </p:nvPr>
        </p:nvSpPr>
        <p:spPr bwMode="auto">
          <a:xfrm>
            <a:off x="3953853" y="0"/>
            <a:ext cx="3024770" cy="4605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3076" name="Rectangle 4"/>
          <p:cNvSpPr>
            <a:spLocks noGrp="1" noRot="1" noChangeAspect="1" noChangeArrowheads="1" noTextEdit="1"/>
          </p:cNvSpPr>
          <p:nvPr>
            <p:ph type="sldImg" idx="2"/>
          </p:nvPr>
        </p:nvSpPr>
        <p:spPr bwMode="auto">
          <a:xfrm>
            <a:off x="1187450" y="690563"/>
            <a:ext cx="4605338" cy="34544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98024" y="4375071"/>
            <a:ext cx="5584190" cy="41448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8" name="Rectangle 6"/>
          <p:cNvSpPr>
            <a:spLocks noGrp="1" noChangeArrowheads="1"/>
          </p:cNvSpPr>
          <p:nvPr>
            <p:ph type="ftr" sz="quarter" idx="4"/>
          </p:nvPr>
        </p:nvSpPr>
        <p:spPr bwMode="auto">
          <a:xfrm>
            <a:off x="0" y="8748543"/>
            <a:ext cx="3024770" cy="46053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3079" name="Rectangle 7"/>
          <p:cNvSpPr>
            <a:spLocks noGrp="1" noChangeArrowheads="1"/>
          </p:cNvSpPr>
          <p:nvPr>
            <p:ph type="sldNum" sz="quarter" idx="5"/>
          </p:nvPr>
        </p:nvSpPr>
        <p:spPr bwMode="auto">
          <a:xfrm>
            <a:off x="3953853" y="8748543"/>
            <a:ext cx="3024770" cy="46053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99CCC53-9BD8-4A2A-B633-01BFFEA30A6C}" type="slidenum">
              <a:rPr lang="es-ES"/>
              <a:pPr/>
              <a:t>‹Nº›</a:t>
            </a:fld>
            <a:endParaRPr lang="es-ES"/>
          </a:p>
        </p:txBody>
      </p:sp>
    </p:spTree>
    <p:extLst>
      <p:ext uri="{BB962C8B-B14F-4D97-AF65-F5344CB8AC3E}">
        <p14:creationId xmlns:p14="http://schemas.microsoft.com/office/powerpoint/2010/main" val="39420634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37C0EB-C8F2-4317-8359-BDC9E158D201}" type="slidenum">
              <a:rPr lang="es-ES"/>
              <a:pPr/>
              <a:t>1</a:t>
            </a:fld>
            <a:endParaRPr lang="es-ES" dirty="0"/>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10</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703DEF-E715-4D32-9E1E-2D31C7869ACF}" type="slidenum">
              <a:rPr lang="es-ES"/>
              <a:pPr/>
              <a:t>100</a:t>
            </a:fld>
            <a:endParaRPr lang="es-ES"/>
          </a:p>
        </p:txBody>
      </p:sp>
      <p:sp>
        <p:nvSpPr>
          <p:cNvPr id="645122" name="Rectangle 2"/>
          <p:cNvSpPr>
            <a:spLocks noGrp="1" noRot="1" noChangeAspect="1" noChangeArrowheads="1" noTextEdit="1"/>
          </p:cNvSpPr>
          <p:nvPr>
            <p:ph type="sldImg"/>
          </p:nvPr>
        </p:nvSpPr>
        <p:spPr>
          <a:ln/>
        </p:spPr>
      </p:sp>
      <p:sp>
        <p:nvSpPr>
          <p:cNvPr id="6451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6ABE27-D87F-45D2-99DE-DC0482563B97}" type="slidenum">
              <a:rPr lang="es-ES"/>
              <a:pPr/>
              <a:t>101</a:t>
            </a:fld>
            <a:endParaRPr lang="es-ES"/>
          </a:p>
        </p:txBody>
      </p:sp>
      <p:sp>
        <p:nvSpPr>
          <p:cNvPr id="647170" name="Rectangle 2"/>
          <p:cNvSpPr>
            <a:spLocks noGrp="1" noRot="1" noChangeAspect="1" noChangeArrowheads="1" noTextEdit="1"/>
          </p:cNvSpPr>
          <p:nvPr>
            <p:ph type="sldImg"/>
          </p:nvPr>
        </p:nvSpPr>
        <p:spPr>
          <a:ln/>
        </p:spPr>
      </p:sp>
      <p:sp>
        <p:nvSpPr>
          <p:cNvPr id="64717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7EAB2C-3C8E-4A4F-B86E-4B9B0DFFBF58}" type="slidenum">
              <a:rPr lang="es-ES"/>
              <a:pPr/>
              <a:t>102</a:t>
            </a:fld>
            <a:endParaRPr lang="es-ES"/>
          </a:p>
        </p:txBody>
      </p:sp>
      <p:sp>
        <p:nvSpPr>
          <p:cNvPr id="651266" name="Rectangle 2"/>
          <p:cNvSpPr>
            <a:spLocks noGrp="1" noRot="1" noChangeAspect="1" noChangeArrowheads="1" noTextEdit="1"/>
          </p:cNvSpPr>
          <p:nvPr>
            <p:ph type="sldImg"/>
          </p:nvPr>
        </p:nvSpPr>
        <p:spPr>
          <a:ln/>
        </p:spPr>
      </p:sp>
      <p:sp>
        <p:nvSpPr>
          <p:cNvPr id="651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8DF20-0096-450A-88E3-B5788D39808A}" type="slidenum">
              <a:rPr lang="es-ES"/>
              <a:pPr/>
              <a:t>103</a:t>
            </a:fld>
            <a:endParaRPr lang="es-ES"/>
          </a:p>
        </p:txBody>
      </p:sp>
      <p:sp>
        <p:nvSpPr>
          <p:cNvPr id="653314" name="Rectangle 2"/>
          <p:cNvSpPr>
            <a:spLocks noGrp="1" noRot="1" noChangeAspect="1" noChangeArrowheads="1" noTextEdit="1"/>
          </p:cNvSpPr>
          <p:nvPr>
            <p:ph type="sldImg"/>
          </p:nvPr>
        </p:nvSpPr>
        <p:spPr>
          <a:ln/>
        </p:spPr>
      </p:sp>
      <p:sp>
        <p:nvSpPr>
          <p:cNvPr id="6533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5EB69B-AA80-4AA7-ABBB-8829683C3EF0}" type="slidenum">
              <a:rPr lang="es-ES"/>
              <a:pPr/>
              <a:t>104</a:t>
            </a:fld>
            <a:endParaRPr lang="es-ES"/>
          </a:p>
        </p:txBody>
      </p:sp>
      <p:sp>
        <p:nvSpPr>
          <p:cNvPr id="655362" name="Rectangle 2"/>
          <p:cNvSpPr>
            <a:spLocks noGrp="1" noRot="1" noChangeAspect="1" noChangeArrowheads="1" noTextEdit="1"/>
          </p:cNvSpPr>
          <p:nvPr>
            <p:ph type="sldImg"/>
          </p:nvPr>
        </p:nvSpPr>
        <p:spPr>
          <a:ln/>
        </p:spPr>
      </p:sp>
      <p:sp>
        <p:nvSpPr>
          <p:cNvPr id="65536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2DAE0D-7EAC-43AD-818C-511EE272C625}" type="slidenum">
              <a:rPr lang="es-ES"/>
              <a:pPr/>
              <a:t>105</a:t>
            </a:fld>
            <a:endParaRPr lang="es-ES"/>
          </a:p>
        </p:txBody>
      </p:sp>
      <p:sp>
        <p:nvSpPr>
          <p:cNvPr id="657410" name="Rectangle 2"/>
          <p:cNvSpPr>
            <a:spLocks noGrp="1" noRot="1" noChangeAspect="1" noChangeArrowheads="1" noTextEdit="1"/>
          </p:cNvSpPr>
          <p:nvPr>
            <p:ph type="sldImg"/>
          </p:nvPr>
        </p:nvSpPr>
        <p:spPr>
          <a:ln/>
        </p:spPr>
      </p:sp>
      <p:sp>
        <p:nvSpPr>
          <p:cNvPr id="65741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E13FD2-31CB-45C5-9556-F88CF0C8FF72}" type="slidenum">
              <a:rPr lang="es-ES"/>
              <a:pPr/>
              <a:t>106</a:t>
            </a:fld>
            <a:endParaRPr lang="es-ES"/>
          </a:p>
        </p:txBody>
      </p:sp>
      <p:sp>
        <p:nvSpPr>
          <p:cNvPr id="661506" name="Rectangle 2"/>
          <p:cNvSpPr>
            <a:spLocks noGrp="1" noRot="1" noChangeAspect="1" noChangeArrowheads="1" noTextEdit="1"/>
          </p:cNvSpPr>
          <p:nvPr>
            <p:ph type="sldImg"/>
          </p:nvPr>
        </p:nvSpPr>
        <p:spPr>
          <a:ln/>
        </p:spPr>
      </p:sp>
      <p:sp>
        <p:nvSpPr>
          <p:cNvPr id="66150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5A858-8093-4CBF-99F8-4FC0829978EF}" type="slidenum">
              <a:rPr lang="es-ES"/>
              <a:pPr/>
              <a:t>107</a:t>
            </a:fld>
            <a:endParaRPr lang="es-ES"/>
          </a:p>
        </p:txBody>
      </p:sp>
      <p:sp>
        <p:nvSpPr>
          <p:cNvPr id="665602" name="Rectangle 2"/>
          <p:cNvSpPr>
            <a:spLocks noGrp="1" noRot="1" noChangeAspect="1" noChangeArrowheads="1" noTextEdit="1"/>
          </p:cNvSpPr>
          <p:nvPr>
            <p:ph type="sldImg"/>
          </p:nvPr>
        </p:nvSpPr>
        <p:spPr>
          <a:ln/>
        </p:spPr>
      </p:sp>
      <p:sp>
        <p:nvSpPr>
          <p:cNvPr id="66560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490BC-BE49-4B7E-851F-0B84943CC185}" type="slidenum">
              <a:rPr lang="es-ES"/>
              <a:pPr/>
              <a:t>108</a:t>
            </a:fld>
            <a:endParaRPr lang="es-ES"/>
          </a:p>
        </p:txBody>
      </p:sp>
      <p:sp>
        <p:nvSpPr>
          <p:cNvPr id="669698" name="Rectangle 2"/>
          <p:cNvSpPr>
            <a:spLocks noGrp="1" noRot="1" noChangeAspect="1" noChangeArrowheads="1" noTextEdit="1"/>
          </p:cNvSpPr>
          <p:nvPr>
            <p:ph type="sldImg"/>
          </p:nvPr>
        </p:nvSpPr>
        <p:spPr>
          <a:ln/>
        </p:spPr>
      </p:sp>
      <p:sp>
        <p:nvSpPr>
          <p:cNvPr id="66969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5270CA-8A95-4C13-81A9-BC2EDD86D572}" type="slidenum">
              <a:rPr lang="es-ES"/>
              <a:pPr/>
              <a:t>109</a:t>
            </a:fld>
            <a:endParaRPr lang="es-ES"/>
          </a:p>
        </p:txBody>
      </p:sp>
      <p:sp>
        <p:nvSpPr>
          <p:cNvPr id="671746" name="Rectangle 2"/>
          <p:cNvSpPr>
            <a:spLocks noGrp="1" noRot="1" noChangeAspect="1" noChangeArrowheads="1" noTextEdit="1"/>
          </p:cNvSpPr>
          <p:nvPr>
            <p:ph type="sldImg"/>
          </p:nvPr>
        </p:nvSpPr>
        <p:spPr>
          <a:ln/>
        </p:spPr>
      </p:sp>
      <p:sp>
        <p:nvSpPr>
          <p:cNvPr id="67174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11</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EA9430-7838-4609-B51A-655690D60675}" type="slidenum">
              <a:rPr lang="es-ES"/>
              <a:pPr/>
              <a:t>110</a:t>
            </a:fld>
            <a:endParaRPr lang="es-ES"/>
          </a:p>
        </p:txBody>
      </p:sp>
      <p:sp>
        <p:nvSpPr>
          <p:cNvPr id="673794" name="Rectangle 2"/>
          <p:cNvSpPr>
            <a:spLocks noGrp="1" noRot="1" noChangeAspect="1" noChangeArrowheads="1" noTextEdit="1"/>
          </p:cNvSpPr>
          <p:nvPr>
            <p:ph type="sldImg"/>
          </p:nvPr>
        </p:nvSpPr>
        <p:spPr>
          <a:ln/>
        </p:spPr>
      </p:sp>
      <p:sp>
        <p:nvSpPr>
          <p:cNvPr id="67379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09F1E5-8FDA-49A9-ABBE-E80120F9A9F6}" type="slidenum">
              <a:rPr lang="es-ES"/>
              <a:pPr/>
              <a:t>111</a:t>
            </a:fld>
            <a:endParaRPr lang="es-ES"/>
          </a:p>
        </p:txBody>
      </p:sp>
      <p:sp>
        <p:nvSpPr>
          <p:cNvPr id="675842" name="Rectangle 2"/>
          <p:cNvSpPr>
            <a:spLocks noGrp="1" noRot="1" noChangeAspect="1" noChangeArrowheads="1" noTextEdit="1"/>
          </p:cNvSpPr>
          <p:nvPr>
            <p:ph type="sldImg"/>
          </p:nvPr>
        </p:nvSpPr>
        <p:spPr>
          <a:ln/>
        </p:spPr>
      </p:sp>
      <p:sp>
        <p:nvSpPr>
          <p:cNvPr id="6758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09F1E5-8FDA-49A9-ABBE-E80120F9A9F6}" type="slidenum">
              <a:rPr lang="es-ES"/>
              <a:pPr/>
              <a:t>112</a:t>
            </a:fld>
            <a:endParaRPr lang="es-ES"/>
          </a:p>
        </p:txBody>
      </p:sp>
      <p:sp>
        <p:nvSpPr>
          <p:cNvPr id="675842" name="Rectangle 2"/>
          <p:cNvSpPr>
            <a:spLocks noGrp="1" noRot="1" noChangeAspect="1" noChangeArrowheads="1" noTextEdit="1"/>
          </p:cNvSpPr>
          <p:nvPr>
            <p:ph type="sldImg"/>
          </p:nvPr>
        </p:nvSpPr>
        <p:spPr>
          <a:ln/>
        </p:spPr>
      </p:sp>
      <p:sp>
        <p:nvSpPr>
          <p:cNvPr id="6758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66437-9F18-4779-B12D-12A1F273C004}" type="slidenum">
              <a:rPr lang="es-ES"/>
              <a:pPr/>
              <a:t>113</a:t>
            </a:fld>
            <a:endParaRPr lang="es-ES"/>
          </a:p>
        </p:txBody>
      </p:sp>
      <p:sp>
        <p:nvSpPr>
          <p:cNvPr id="677890" name="Rectangle 2"/>
          <p:cNvSpPr>
            <a:spLocks noGrp="1" noRot="1" noChangeAspec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12</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13</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14</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15</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16</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17</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18</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19</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89249D-4B31-4F1B-8D9C-E9D936C5663B}" type="slidenum">
              <a:rPr lang="es-ES"/>
              <a:pPr/>
              <a:t>2</a:t>
            </a:fld>
            <a:endParaRPr lang="es-ES" dirty="0"/>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20</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F71B2-0FE7-41D5-A9C7-1E5CCDA25EA5}" type="slidenum">
              <a:rPr lang="es-ES"/>
              <a:pPr/>
              <a:t>21</a:t>
            </a:fld>
            <a:endParaRPr lang="es-E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BAA23-301C-485F-AB0F-7E674C68BE7A}" type="slidenum">
              <a:rPr lang="es-ES"/>
              <a:pPr/>
              <a:t>22</a:t>
            </a:fld>
            <a:endParaRPr lang="es-ES"/>
          </a:p>
        </p:txBody>
      </p:sp>
      <p:sp>
        <p:nvSpPr>
          <p:cNvPr id="457730" name="Rectangle 2"/>
          <p:cNvSpPr>
            <a:spLocks noGrp="1" noRot="1" noChangeAspect="1"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BAA23-301C-485F-AB0F-7E674C68BE7A}" type="slidenum">
              <a:rPr lang="es-ES"/>
              <a:pPr/>
              <a:t>23</a:t>
            </a:fld>
            <a:endParaRPr lang="es-ES"/>
          </a:p>
        </p:txBody>
      </p:sp>
      <p:sp>
        <p:nvSpPr>
          <p:cNvPr id="457730" name="Rectangle 2"/>
          <p:cNvSpPr>
            <a:spLocks noGrp="1" noRot="1" noChangeAspect="1"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BAA23-301C-485F-AB0F-7E674C68BE7A}" type="slidenum">
              <a:rPr lang="es-ES"/>
              <a:pPr/>
              <a:t>24</a:t>
            </a:fld>
            <a:endParaRPr lang="es-ES"/>
          </a:p>
        </p:txBody>
      </p:sp>
      <p:sp>
        <p:nvSpPr>
          <p:cNvPr id="457730" name="Rectangle 2"/>
          <p:cNvSpPr>
            <a:spLocks noGrp="1" noRot="1" noChangeAspect="1"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BAA23-301C-485F-AB0F-7E674C68BE7A}" type="slidenum">
              <a:rPr lang="es-ES"/>
              <a:pPr/>
              <a:t>25</a:t>
            </a:fld>
            <a:endParaRPr lang="es-ES"/>
          </a:p>
        </p:txBody>
      </p:sp>
      <p:sp>
        <p:nvSpPr>
          <p:cNvPr id="457730" name="Rectangle 2"/>
          <p:cNvSpPr>
            <a:spLocks noGrp="1" noRot="1" noChangeAspect="1"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773AB-1629-4F33-ADCD-8164012BAD02}" type="slidenum">
              <a:rPr lang="es-ES"/>
              <a:pPr/>
              <a:t>26</a:t>
            </a:fld>
            <a:endParaRPr lang="es-ES"/>
          </a:p>
        </p:txBody>
      </p:sp>
      <p:sp>
        <p:nvSpPr>
          <p:cNvPr id="459778" name="Rectangle 2"/>
          <p:cNvSpPr>
            <a:spLocks noGrp="1" noRot="1" noChangeAspect="1" noChangeArrowheads="1" noTextEdit="1"/>
          </p:cNvSpPr>
          <p:nvPr>
            <p:ph type="sldImg"/>
          </p:nvPr>
        </p:nvSpPr>
        <p:spPr>
          <a:ln/>
        </p:spPr>
      </p:sp>
      <p:sp>
        <p:nvSpPr>
          <p:cNvPr id="45977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27</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0FB8EB-ACBB-4A48-805B-66BB573B606A}" type="slidenum">
              <a:rPr lang="es-ES"/>
              <a:pPr/>
              <a:t>28</a:t>
            </a:fld>
            <a:endParaRPr lang="es-ES"/>
          </a:p>
        </p:txBody>
      </p:sp>
      <p:sp>
        <p:nvSpPr>
          <p:cNvPr id="463874" name="Rectangle 2"/>
          <p:cNvSpPr>
            <a:spLocks noGrp="1" noRot="1" noChangeAspect="1" noChangeArrowheads="1" noTextEdit="1"/>
          </p:cNvSpPr>
          <p:nvPr>
            <p:ph type="sldImg"/>
          </p:nvPr>
        </p:nvSpPr>
        <p:spPr>
          <a:ln/>
        </p:spPr>
      </p:sp>
      <p:sp>
        <p:nvSpPr>
          <p:cNvPr id="46387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55AC73-6BCD-45B4-90C3-42F10BB34A5E}" type="slidenum">
              <a:rPr lang="es-ES"/>
              <a:pPr/>
              <a:t>29</a:t>
            </a:fld>
            <a:endParaRPr lang="es-ES"/>
          </a:p>
        </p:txBody>
      </p:sp>
      <p:sp>
        <p:nvSpPr>
          <p:cNvPr id="465922" name="Rectangle 2"/>
          <p:cNvSpPr>
            <a:spLocks noGrp="1" noRot="1" noChangeAspect="1" noChangeArrowheads="1" noTextEdit="1"/>
          </p:cNvSpPr>
          <p:nvPr>
            <p:ph type="sldImg"/>
          </p:nvPr>
        </p:nvSpPr>
        <p:spPr>
          <a:ln/>
        </p:spPr>
      </p:sp>
      <p:sp>
        <p:nvSpPr>
          <p:cNvPr id="4659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3C0B99-FBA4-40D3-897F-D7B001889ADA}" type="slidenum">
              <a:rPr lang="es-ES"/>
              <a:pPr/>
              <a:t>3</a:t>
            </a:fld>
            <a:endParaRPr lang="es-ES" dirty="0"/>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C2F156-0555-4466-AF68-CB7F0F0D4591}" type="slidenum">
              <a:rPr lang="es-ES"/>
              <a:pPr/>
              <a:t>30</a:t>
            </a:fld>
            <a:endParaRPr lang="es-ES"/>
          </a:p>
        </p:txBody>
      </p:sp>
      <p:sp>
        <p:nvSpPr>
          <p:cNvPr id="468994" name="Rectangle 2"/>
          <p:cNvSpPr>
            <a:spLocks noGrp="1" noRot="1" noChangeAspect="1" noChangeArrowheads="1" noTextEdit="1"/>
          </p:cNvSpPr>
          <p:nvPr>
            <p:ph type="sldImg"/>
          </p:nvPr>
        </p:nvSpPr>
        <p:spPr>
          <a:ln/>
        </p:spPr>
      </p:sp>
      <p:sp>
        <p:nvSpPr>
          <p:cNvPr id="46899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DA3396-ED0D-44B8-A545-C60655E8845A}" type="slidenum">
              <a:rPr lang="es-ES"/>
              <a:pPr/>
              <a:t>31</a:t>
            </a:fld>
            <a:endParaRPr lang="es-ES"/>
          </a:p>
        </p:txBody>
      </p:sp>
      <p:sp>
        <p:nvSpPr>
          <p:cNvPr id="482306" name="Rectangle 2"/>
          <p:cNvSpPr>
            <a:spLocks noGrp="1" noRot="1" noChangeAspect="1" noChangeArrowheads="1" noTextEdit="1"/>
          </p:cNvSpPr>
          <p:nvPr>
            <p:ph type="sldImg"/>
          </p:nvPr>
        </p:nvSpPr>
        <p:spPr>
          <a:ln/>
        </p:spPr>
      </p:sp>
      <p:sp>
        <p:nvSpPr>
          <p:cNvPr id="48230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560CC-CF32-4BF9-B6EF-A4AC7A67A1DD}" type="slidenum">
              <a:rPr lang="es-ES"/>
              <a:pPr/>
              <a:t>32</a:t>
            </a:fld>
            <a:endParaRPr lang="es-ES"/>
          </a:p>
        </p:txBody>
      </p:sp>
      <p:sp>
        <p:nvSpPr>
          <p:cNvPr id="495618" name="Rectangle 2"/>
          <p:cNvSpPr>
            <a:spLocks noGrp="1" noRot="1" noChangeAspect="1" noChangeArrowheads="1" noTextEdit="1"/>
          </p:cNvSpPr>
          <p:nvPr>
            <p:ph type="sldImg"/>
          </p:nvPr>
        </p:nvSpPr>
        <p:spPr>
          <a:ln/>
        </p:spPr>
      </p:sp>
      <p:sp>
        <p:nvSpPr>
          <p:cNvPr id="49561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96376F-A791-4D8F-8A1A-DBEBBC00E096}" type="slidenum">
              <a:rPr lang="es-ES"/>
              <a:pPr/>
              <a:t>33</a:t>
            </a:fld>
            <a:endParaRPr lang="es-ES"/>
          </a:p>
        </p:txBody>
      </p:sp>
      <p:sp>
        <p:nvSpPr>
          <p:cNvPr id="489474" name="Rectangle 2"/>
          <p:cNvSpPr>
            <a:spLocks noGrp="1" noRot="1" noChangeAspect="1" noChangeArrowheads="1" noTextEdit="1"/>
          </p:cNvSpPr>
          <p:nvPr>
            <p:ph type="sldImg"/>
          </p:nvPr>
        </p:nvSpPr>
        <p:spPr>
          <a:ln/>
        </p:spPr>
      </p:sp>
      <p:sp>
        <p:nvSpPr>
          <p:cNvPr id="48947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F08799-4D26-4B8F-8ED7-CE3DD44A5A25}" type="slidenum">
              <a:rPr lang="es-ES"/>
              <a:pPr/>
              <a:t>34</a:t>
            </a:fld>
            <a:endParaRPr lang="es-ES"/>
          </a:p>
        </p:txBody>
      </p:sp>
      <p:sp>
        <p:nvSpPr>
          <p:cNvPr id="491522" name="Rectangle 2"/>
          <p:cNvSpPr>
            <a:spLocks noGrp="1" noRot="1" noChangeAspect="1" noChangeArrowheads="1" noTextEdit="1"/>
          </p:cNvSpPr>
          <p:nvPr>
            <p:ph type="sldImg"/>
          </p:nvPr>
        </p:nvSpPr>
        <p:spPr>
          <a:ln/>
        </p:spPr>
      </p:sp>
      <p:sp>
        <p:nvSpPr>
          <p:cNvPr id="4915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0F4A0E-10B1-4607-8FBE-3BB1B88F3644}" type="slidenum">
              <a:rPr lang="es-ES"/>
              <a:pPr/>
              <a:t>35</a:t>
            </a:fld>
            <a:endParaRPr lang="es-ES"/>
          </a:p>
        </p:txBody>
      </p:sp>
      <p:sp>
        <p:nvSpPr>
          <p:cNvPr id="497666" name="Rectangle 2"/>
          <p:cNvSpPr>
            <a:spLocks noGrp="1" noRot="1" noChangeAspect="1" noChangeArrowheads="1" noTextEdit="1"/>
          </p:cNvSpPr>
          <p:nvPr>
            <p:ph type="sldImg"/>
          </p:nvPr>
        </p:nvSpPr>
        <p:spPr>
          <a:ln/>
        </p:spPr>
      </p:sp>
      <p:sp>
        <p:nvSpPr>
          <p:cNvPr id="4976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36</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37</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38</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39</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129D41-2F21-406E-8499-A4DF72B02901}" type="slidenum">
              <a:rPr lang="es-ES"/>
              <a:pPr/>
              <a:t>4</a:t>
            </a:fld>
            <a:endParaRPr lang="es-ES"/>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40</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41</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42</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43</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F71B2-0FE7-41D5-A9C7-1E5CCDA25EA5}" type="slidenum">
              <a:rPr lang="es-ES"/>
              <a:pPr/>
              <a:t>44</a:t>
            </a:fld>
            <a:endParaRPr lang="es-E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45</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46</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47</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48</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49</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9680E4-1292-473F-A2C2-56488EC00212}" type="slidenum">
              <a:rPr lang="es-ES"/>
              <a:pPr/>
              <a:t>5</a:t>
            </a:fld>
            <a:endParaRPr lang="es-ES"/>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50</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51</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52</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DADE9B-CE5E-44F8-9A87-7B7A1AE1670E}" type="slidenum">
              <a:rPr lang="es-ES"/>
              <a:pPr/>
              <a:t>53</a:t>
            </a:fld>
            <a:endParaRPr lang="es-ES"/>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8A093B-76F6-45AA-99F8-CE9D6BA84D94}" type="slidenum">
              <a:rPr lang="es-ES"/>
              <a:pPr/>
              <a:t>54</a:t>
            </a:fld>
            <a:endParaRPr lang="es-ES"/>
          </a:p>
        </p:txBody>
      </p:sp>
      <p:sp>
        <p:nvSpPr>
          <p:cNvPr id="529410" name="Rectangle 2"/>
          <p:cNvSpPr>
            <a:spLocks noGrp="1" noRot="1" noChangeAspect="1" noChangeArrowheads="1" noTextEdit="1"/>
          </p:cNvSpPr>
          <p:nvPr>
            <p:ph type="sldImg"/>
          </p:nvPr>
        </p:nvSpPr>
        <p:spPr>
          <a:ln/>
        </p:spPr>
      </p:sp>
      <p:sp>
        <p:nvSpPr>
          <p:cNvPr id="52941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0CEBF2-5DF3-4FFD-AB89-6346DCDDE6BE}" type="slidenum">
              <a:rPr lang="es-ES"/>
              <a:pPr/>
              <a:t>55</a:t>
            </a:fld>
            <a:endParaRPr lang="es-ES"/>
          </a:p>
        </p:txBody>
      </p:sp>
      <p:sp>
        <p:nvSpPr>
          <p:cNvPr id="525314" name="Rectangle 2"/>
          <p:cNvSpPr>
            <a:spLocks noGrp="1" noRot="1" noChangeAspect="1" noChangeArrowheads="1" noTextEdit="1"/>
          </p:cNvSpPr>
          <p:nvPr>
            <p:ph type="sldImg"/>
          </p:nvPr>
        </p:nvSpPr>
        <p:spPr>
          <a:ln/>
        </p:spPr>
      </p:sp>
      <p:sp>
        <p:nvSpPr>
          <p:cNvPr id="5253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3CBC91-10A2-41DA-9567-5E94A5B44265}" type="slidenum">
              <a:rPr lang="es-ES"/>
              <a:pPr/>
              <a:t>56</a:t>
            </a:fld>
            <a:endParaRPr lang="es-ES"/>
          </a:p>
        </p:txBody>
      </p:sp>
      <p:sp>
        <p:nvSpPr>
          <p:cNvPr id="541698" name="Rectangle 2"/>
          <p:cNvSpPr>
            <a:spLocks noGrp="1" noRot="1" noChangeAspect="1" noChangeArrowheads="1" noTextEdit="1"/>
          </p:cNvSpPr>
          <p:nvPr>
            <p:ph type="sldImg"/>
          </p:nvPr>
        </p:nvSpPr>
        <p:spPr>
          <a:ln/>
        </p:spPr>
      </p:sp>
      <p:sp>
        <p:nvSpPr>
          <p:cNvPr id="54169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4EB562-130C-4058-BE1F-38B7C33F2653}" type="slidenum">
              <a:rPr lang="es-ES"/>
              <a:pPr/>
              <a:t>57</a:t>
            </a:fld>
            <a:endParaRPr lang="es-ES"/>
          </a:p>
        </p:txBody>
      </p:sp>
      <p:sp>
        <p:nvSpPr>
          <p:cNvPr id="533506" name="Rectangle 2"/>
          <p:cNvSpPr>
            <a:spLocks noGrp="1" noRot="1" noChangeAspect="1" noChangeArrowheads="1" noTextEdit="1"/>
          </p:cNvSpPr>
          <p:nvPr>
            <p:ph type="sldImg"/>
          </p:nvPr>
        </p:nvSpPr>
        <p:spPr>
          <a:ln/>
        </p:spPr>
      </p:sp>
      <p:sp>
        <p:nvSpPr>
          <p:cNvPr id="53350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F397DD-7007-4A20-93F9-A1873151E212}" type="slidenum">
              <a:rPr lang="es-ES"/>
              <a:pPr/>
              <a:t>58</a:t>
            </a:fld>
            <a:endParaRPr lang="es-ES"/>
          </a:p>
        </p:txBody>
      </p:sp>
      <p:sp>
        <p:nvSpPr>
          <p:cNvPr id="537602" name="Rectangle 2"/>
          <p:cNvSpPr>
            <a:spLocks noGrp="1" noRot="1" noChangeAspect="1" noChangeArrowheads="1" noTextEdit="1"/>
          </p:cNvSpPr>
          <p:nvPr>
            <p:ph type="sldImg"/>
          </p:nvPr>
        </p:nvSpPr>
        <p:spPr>
          <a:ln/>
        </p:spPr>
      </p:sp>
      <p:sp>
        <p:nvSpPr>
          <p:cNvPr id="53760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83EEDD-80AD-4ECF-84A1-60AD13061BFB}" type="slidenum">
              <a:rPr lang="es-ES"/>
              <a:pPr/>
              <a:t>59</a:t>
            </a:fld>
            <a:endParaRPr lang="es-ES"/>
          </a:p>
        </p:txBody>
      </p:sp>
      <p:sp>
        <p:nvSpPr>
          <p:cNvPr id="547842" name="Rectangle 2"/>
          <p:cNvSpPr>
            <a:spLocks noGrp="1" noRot="1" noChangeAspect="1" noChangeArrowheads="1" noTextEdit="1"/>
          </p:cNvSpPr>
          <p:nvPr>
            <p:ph type="sldImg"/>
          </p:nvPr>
        </p:nvSpPr>
        <p:spPr>
          <a:ln/>
        </p:spPr>
      </p:sp>
      <p:sp>
        <p:nvSpPr>
          <p:cNvPr id="5478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F71B2-0FE7-41D5-A9C7-1E5CCDA25EA5}" type="slidenum">
              <a:rPr lang="es-ES"/>
              <a:pPr/>
              <a:t>6</a:t>
            </a:fld>
            <a:endParaRPr lang="es-E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7F1E0D-D6E9-445F-9D72-FD78F4F1C581}" type="slidenum">
              <a:rPr lang="es-ES"/>
              <a:pPr/>
              <a:t>60</a:t>
            </a:fld>
            <a:endParaRPr lang="es-ES"/>
          </a:p>
        </p:txBody>
      </p:sp>
      <p:sp>
        <p:nvSpPr>
          <p:cNvPr id="549890" name="Rectangle 2"/>
          <p:cNvSpPr>
            <a:spLocks noGrp="1" noRot="1" noChangeAspect="1" noChangeArrowheads="1" noTextEdit="1"/>
          </p:cNvSpPr>
          <p:nvPr>
            <p:ph type="sldImg"/>
          </p:nvPr>
        </p:nvSpPr>
        <p:spPr>
          <a:ln/>
        </p:spPr>
      </p:sp>
      <p:sp>
        <p:nvSpPr>
          <p:cNvPr id="5498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4C5338-17A9-4A8D-9F2D-1C18659A562C}" type="slidenum">
              <a:rPr lang="es-ES"/>
              <a:pPr/>
              <a:t>61</a:t>
            </a:fld>
            <a:endParaRPr lang="es-ES"/>
          </a:p>
        </p:txBody>
      </p:sp>
      <p:sp>
        <p:nvSpPr>
          <p:cNvPr id="553986" name="Rectangle 2"/>
          <p:cNvSpPr>
            <a:spLocks noGrp="1" noRot="1" noChangeAspect="1" noChangeArrowheads="1" noTextEdit="1"/>
          </p:cNvSpPr>
          <p:nvPr>
            <p:ph type="sldImg"/>
          </p:nvPr>
        </p:nvSpPr>
        <p:spPr>
          <a:ln/>
        </p:spPr>
      </p:sp>
      <p:sp>
        <p:nvSpPr>
          <p:cNvPr id="55398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DF7FC1-E6C5-4212-BDEB-85E67D9F7313}" type="slidenum">
              <a:rPr lang="es-ES"/>
              <a:pPr/>
              <a:t>62</a:t>
            </a:fld>
            <a:endParaRPr lang="es-ES"/>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4B20C0-B2BA-4E55-9FF6-DBEC26DE30B4}" type="slidenum">
              <a:rPr lang="es-ES"/>
              <a:pPr/>
              <a:t>63</a:t>
            </a:fld>
            <a:endParaRPr lang="es-ES"/>
          </a:p>
        </p:txBody>
      </p:sp>
      <p:sp>
        <p:nvSpPr>
          <p:cNvPr id="558082" name="Rectangle 2"/>
          <p:cNvSpPr>
            <a:spLocks noGrp="1" noRot="1" noChangeAspect="1" noChangeArrowheads="1" noTextEdit="1"/>
          </p:cNvSpPr>
          <p:nvPr>
            <p:ph type="sldImg"/>
          </p:nvPr>
        </p:nvSpPr>
        <p:spPr>
          <a:ln/>
        </p:spPr>
      </p:sp>
      <p:sp>
        <p:nvSpPr>
          <p:cNvPr id="55808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17FE07-67F3-484F-AC04-039F6C458BC6}" type="slidenum">
              <a:rPr lang="es-ES"/>
              <a:pPr/>
              <a:t>64</a:t>
            </a:fld>
            <a:endParaRPr lang="es-ES"/>
          </a:p>
        </p:txBody>
      </p:sp>
      <p:sp>
        <p:nvSpPr>
          <p:cNvPr id="560130" name="Rectangle 2"/>
          <p:cNvSpPr>
            <a:spLocks noGrp="1" noRot="1" noChangeAspect="1" noChangeArrowheads="1" noTextEdit="1"/>
          </p:cNvSpPr>
          <p:nvPr>
            <p:ph type="sldImg"/>
          </p:nvPr>
        </p:nvSpPr>
        <p:spPr>
          <a:ln/>
        </p:spPr>
      </p:sp>
      <p:sp>
        <p:nvSpPr>
          <p:cNvPr id="56013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6E36DB-BB8D-415B-AD73-F8730315C523}" type="slidenum">
              <a:rPr lang="es-ES"/>
              <a:pPr/>
              <a:t>65</a:t>
            </a:fld>
            <a:endParaRPr lang="es-ES"/>
          </a:p>
        </p:txBody>
      </p:sp>
      <p:sp>
        <p:nvSpPr>
          <p:cNvPr id="562178" name="Rectangle 2"/>
          <p:cNvSpPr>
            <a:spLocks noGrp="1" noRot="1" noChangeAspect="1" noChangeArrowheads="1" noTextEdit="1"/>
          </p:cNvSpPr>
          <p:nvPr>
            <p:ph type="sldImg"/>
          </p:nvPr>
        </p:nvSpPr>
        <p:spPr>
          <a:ln/>
        </p:spPr>
      </p:sp>
      <p:sp>
        <p:nvSpPr>
          <p:cNvPr id="56217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C327D2-9D1E-46F6-A37E-A4BBCDCA9C64}" type="slidenum">
              <a:rPr lang="es-ES"/>
              <a:pPr/>
              <a:t>66</a:t>
            </a:fld>
            <a:endParaRPr lang="es-ES"/>
          </a:p>
        </p:txBody>
      </p:sp>
      <p:sp>
        <p:nvSpPr>
          <p:cNvPr id="564226" name="Rectangle 2"/>
          <p:cNvSpPr>
            <a:spLocks noGrp="1" noRot="1" noChangeAspect="1" noChangeArrowheads="1" noTextEdit="1"/>
          </p:cNvSpPr>
          <p:nvPr>
            <p:ph type="sldImg"/>
          </p:nvPr>
        </p:nvSpPr>
        <p:spPr>
          <a:ln/>
        </p:spPr>
      </p:sp>
      <p:sp>
        <p:nvSpPr>
          <p:cNvPr id="56422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5F531-060F-4BD9-8DE2-334BE69FBE1B}" type="slidenum">
              <a:rPr lang="es-ES"/>
              <a:pPr/>
              <a:t>67</a:t>
            </a:fld>
            <a:endParaRPr lang="es-ES"/>
          </a:p>
        </p:txBody>
      </p:sp>
      <p:sp>
        <p:nvSpPr>
          <p:cNvPr id="515074" name="Rectangle 2"/>
          <p:cNvSpPr>
            <a:spLocks noGrp="1" noRot="1" noChangeAspect="1" noChangeArrowheads="1" noTextEdit="1"/>
          </p:cNvSpPr>
          <p:nvPr>
            <p:ph type="sldImg"/>
          </p:nvPr>
        </p:nvSpPr>
        <p:spPr>
          <a:ln/>
        </p:spPr>
      </p:sp>
      <p:sp>
        <p:nvSpPr>
          <p:cNvPr id="51507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0F27C2-DF91-4D48-9764-5732CBA44C3A}" type="slidenum">
              <a:rPr lang="es-ES"/>
              <a:pPr/>
              <a:t>68</a:t>
            </a:fld>
            <a:endParaRPr lang="es-ES"/>
          </a:p>
        </p:txBody>
      </p:sp>
      <p:sp>
        <p:nvSpPr>
          <p:cNvPr id="517122" name="Rectangle 2"/>
          <p:cNvSpPr>
            <a:spLocks noGrp="1" noRot="1" noChangeAspect="1" noChangeArrowheads="1" noTextEdit="1"/>
          </p:cNvSpPr>
          <p:nvPr>
            <p:ph type="sldImg"/>
          </p:nvPr>
        </p:nvSpPr>
        <p:spPr>
          <a:ln/>
        </p:spPr>
      </p:sp>
      <p:sp>
        <p:nvSpPr>
          <p:cNvPr id="5171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8B9932-5109-48E3-808B-BC9CAB7A90E7}" type="slidenum">
              <a:rPr lang="es-ES"/>
              <a:pPr/>
              <a:t>69</a:t>
            </a:fld>
            <a:endParaRPr lang="es-ES"/>
          </a:p>
        </p:txBody>
      </p:sp>
      <p:sp>
        <p:nvSpPr>
          <p:cNvPr id="519170" name="Rectangle 2"/>
          <p:cNvSpPr>
            <a:spLocks noGrp="1" noRot="1" noChangeAspect="1" noChangeArrowheads="1" noTextEdit="1"/>
          </p:cNvSpPr>
          <p:nvPr>
            <p:ph type="sldImg"/>
          </p:nvPr>
        </p:nvSpPr>
        <p:spPr>
          <a:ln/>
        </p:spPr>
      </p:sp>
      <p:sp>
        <p:nvSpPr>
          <p:cNvPr id="51917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2A4E1-434E-489C-B3B0-F3D8B2B774B5}" type="slidenum">
              <a:rPr lang="es-ES"/>
              <a:pPr/>
              <a:t>7</a:t>
            </a:fld>
            <a:endParaRPr lang="es-ES"/>
          </a:p>
        </p:txBody>
      </p:sp>
      <p:sp>
        <p:nvSpPr>
          <p:cNvPr id="442370" name="Rectangle 2"/>
          <p:cNvSpPr>
            <a:spLocks noGrp="1" noRot="1" noChangeAspect="1" noChangeArrowheads="1" noTextEdit="1"/>
          </p:cNvSpPr>
          <p:nvPr>
            <p:ph type="sldImg"/>
          </p:nvPr>
        </p:nvSpPr>
        <p:spPr>
          <a:ln/>
        </p:spPr>
      </p:sp>
      <p:sp>
        <p:nvSpPr>
          <p:cNvPr id="44237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BDFE57-3BDA-455C-B59B-86DD734B0DA6}" type="slidenum">
              <a:rPr lang="es-ES"/>
              <a:pPr/>
              <a:t>70</a:t>
            </a:fld>
            <a:endParaRPr lang="es-ES"/>
          </a:p>
        </p:txBody>
      </p:sp>
      <p:sp>
        <p:nvSpPr>
          <p:cNvPr id="521218" name="Rectangle 2"/>
          <p:cNvSpPr>
            <a:spLocks noGrp="1" noRot="1" noChangeAspect="1" noChangeArrowheads="1" noTextEdit="1"/>
          </p:cNvSpPr>
          <p:nvPr>
            <p:ph type="sldImg"/>
          </p:nvPr>
        </p:nvSpPr>
        <p:spPr>
          <a:ln/>
        </p:spPr>
      </p:sp>
      <p:sp>
        <p:nvSpPr>
          <p:cNvPr id="52121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0C9D01-3395-4379-961C-6C12C766EC51}" type="slidenum">
              <a:rPr lang="es-ES"/>
              <a:pPr/>
              <a:t>71</a:t>
            </a:fld>
            <a:endParaRPr lang="es-ES"/>
          </a:p>
        </p:txBody>
      </p:sp>
      <p:sp>
        <p:nvSpPr>
          <p:cNvPr id="523266" name="Rectangle 2"/>
          <p:cNvSpPr>
            <a:spLocks noGrp="1" noRot="1" noChangeAspect="1" noChangeArrowheads="1" noTextEdit="1"/>
          </p:cNvSpPr>
          <p:nvPr>
            <p:ph type="sldImg"/>
          </p:nvPr>
        </p:nvSpPr>
        <p:spPr>
          <a:ln/>
        </p:spPr>
      </p:sp>
      <p:sp>
        <p:nvSpPr>
          <p:cNvPr id="523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0CEBF2-5DF3-4FFD-AB89-6346DCDDE6BE}" type="slidenum">
              <a:rPr lang="es-ES"/>
              <a:pPr/>
              <a:t>72</a:t>
            </a:fld>
            <a:endParaRPr lang="es-ES"/>
          </a:p>
        </p:txBody>
      </p:sp>
      <p:sp>
        <p:nvSpPr>
          <p:cNvPr id="525314" name="Rectangle 2"/>
          <p:cNvSpPr>
            <a:spLocks noGrp="1" noRot="1" noChangeAspect="1" noChangeArrowheads="1" noTextEdit="1"/>
          </p:cNvSpPr>
          <p:nvPr>
            <p:ph type="sldImg"/>
          </p:nvPr>
        </p:nvSpPr>
        <p:spPr>
          <a:ln/>
        </p:spPr>
      </p:sp>
      <p:sp>
        <p:nvSpPr>
          <p:cNvPr id="5253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3CBC91-10A2-41DA-9567-5E94A5B44265}" type="slidenum">
              <a:rPr lang="es-ES"/>
              <a:pPr/>
              <a:t>73</a:t>
            </a:fld>
            <a:endParaRPr lang="es-ES"/>
          </a:p>
        </p:txBody>
      </p:sp>
      <p:sp>
        <p:nvSpPr>
          <p:cNvPr id="541698" name="Rectangle 2"/>
          <p:cNvSpPr>
            <a:spLocks noGrp="1" noRot="1" noChangeAspect="1" noChangeArrowheads="1" noTextEdit="1"/>
          </p:cNvSpPr>
          <p:nvPr>
            <p:ph type="sldImg"/>
          </p:nvPr>
        </p:nvSpPr>
        <p:spPr>
          <a:ln/>
        </p:spPr>
      </p:sp>
      <p:sp>
        <p:nvSpPr>
          <p:cNvPr id="54169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E4D17F-30A1-4346-A2F7-5ABFBA709493}" type="slidenum">
              <a:rPr lang="es-ES"/>
              <a:pPr/>
              <a:t>74</a:t>
            </a:fld>
            <a:endParaRPr lang="es-ES"/>
          </a:p>
        </p:txBody>
      </p:sp>
      <p:sp>
        <p:nvSpPr>
          <p:cNvPr id="572418" name="Rectangle 2"/>
          <p:cNvSpPr>
            <a:spLocks noGrp="1" noRot="1" noChangeAspect="1" noChangeArrowheads="1" noTextEdit="1"/>
          </p:cNvSpPr>
          <p:nvPr>
            <p:ph type="sldImg"/>
          </p:nvPr>
        </p:nvSpPr>
        <p:spPr>
          <a:ln/>
        </p:spPr>
      </p:sp>
      <p:sp>
        <p:nvSpPr>
          <p:cNvPr id="57241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F763C2-99C8-48E1-9C64-9396EA4A73E8}" type="slidenum">
              <a:rPr lang="es-ES"/>
              <a:pPr/>
              <a:t>75</a:t>
            </a:fld>
            <a:endParaRPr lang="es-ES"/>
          </a:p>
        </p:txBody>
      </p:sp>
      <p:sp>
        <p:nvSpPr>
          <p:cNvPr id="574466" name="Rectangle 2"/>
          <p:cNvSpPr>
            <a:spLocks noGrp="1" noRot="1" noChangeAspect="1" noChangeArrowheads="1" noTextEdit="1"/>
          </p:cNvSpPr>
          <p:nvPr>
            <p:ph type="sldImg"/>
          </p:nvPr>
        </p:nvSpPr>
        <p:spPr>
          <a:ln/>
        </p:spPr>
      </p:sp>
      <p:sp>
        <p:nvSpPr>
          <p:cNvPr id="5744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852710-FE91-47CA-AEAC-010EF5C9088C}" type="slidenum">
              <a:rPr lang="es-ES"/>
              <a:pPr/>
              <a:t>76</a:t>
            </a:fld>
            <a:endParaRPr lang="es-ES"/>
          </a:p>
        </p:txBody>
      </p:sp>
      <p:sp>
        <p:nvSpPr>
          <p:cNvPr id="576514" name="Rectangle 2"/>
          <p:cNvSpPr>
            <a:spLocks noGrp="1" noRot="1" noChangeAspect="1" noChangeArrowheads="1" noTextEdit="1"/>
          </p:cNvSpPr>
          <p:nvPr>
            <p:ph type="sldImg"/>
          </p:nvPr>
        </p:nvSpPr>
        <p:spPr>
          <a:ln/>
        </p:spPr>
      </p:sp>
      <p:sp>
        <p:nvSpPr>
          <p:cNvPr id="5765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F71B2-0FE7-41D5-A9C7-1E5CCDA25EA5}" type="slidenum">
              <a:rPr lang="es-ES"/>
              <a:pPr/>
              <a:t>77</a:t>
            </a:fld>
            <a:endParaRPr lang="es-E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37AB4-BC6D-49C9-8669-E5C2F1E646C6}" type="slidenum">
              <a:rPr lang="es-ES"/>
              <a:pPr/>
              <a:t>78</a:t>
            </a:fld>
            <a:endParaRPr lang="es-E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8C8B9-BFC3-4C1C-9EED-FC50559D89B4}" type="slidenum">
              <a:rPr lang="es-ES"/>
              <a:pPr/>
              <a:t>79</a:t>
            </a:fld>
            <a:endParaRPr lang="es-E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8</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1F0EA-DB68-46F9-9A79-BECADA3F57FC}" type="slidenum">
              <a:rPr lang="es-ES"/>
              <a:pPr/>
              <a:t>80</a:t>
            </a:fld>
            <a:endParaRPr lang="es-ES"/>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678942-3E41-4360-9B6B-6DC554E90DDF}" type="slidenum">
              <a:rPr lang="es-ES"/>
              <a:pPr/>
              <a:t>81</a:t>
            </a:fld>
            <a:endParaRPr lang="es-E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7C5345-17B6-4DFE-9EF4-A61B2E798D74}" type="slidenum">
              <a:rPr lang="es-ES"/>
              <a:pPr/>
              <a:t>82</a:t>
            </a:fld>
            <a:endParaRPr lang="es-E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85984D-C14E-4388-8B70-69D5A3248089}" type="slidenum">
              <a:rPr lang="es-ES"/>
              <a:pPr/>
              <a:t>83</a:t>
            </a:fld>
            <a:endParaRPr lang="es-ES"/>
          </a:p>
        </p:txBody>
      </p:sp>
      <p:sp>
        <p:nvSpPr>
          <p:cNvPr id="594946" name="Rectangle 2"/>
          <p:cNvSpPr>
            <a:spLocks noGrp="1" noRot="1" noChangeAspect="1" noChangeArrowheads="1" noTextEdit="1"/>
          </p:cNvSpPr>
          <p:nvPr>
            <p:ph type="sldImg"/>
          </p:nvPr>
        </p:nvSpPr>
        <p:spPr>
          <a:ln/>
        </p:spPr>
      </p:sp>
      <p:sp>
        <p:nvSpPr>
          <p:cNvPr id="59494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004C08-5E59-4948-9E23-AE37852CBE43}" type="slidenum">
              <a:rPr lang="es-ES"/>
              <a:pPr/>
              <a:t>84</a:t>
            </a:fld>
            <a:endParaRPr lang="es-ES"/>
          </a:p>
        </p:txBody>
      </p:sp>
      <p:sp>
        <p:nvSpPr>
          <p:cNvPr id="596994" name="Rectangle 2"/>
          <p:cNvSpPr>
            <a:spLocks noGrp="1" noRot="1" noChangeAspect="1" noChangeArrowheads="1" noTextEdit="1"/>
          </p:cNvSpPr>
          <p:nvPr>
            <p:ph type="sldImg"/>
          </p:nvPr>
        </p:nvSpPr>
        <p:spPr>
          <a:ln/>
        </p:spPr>
      </p:sp>
      <p:sp>
        <p:nvSpPr>
          <p:cNvPr id="59699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21A896-D44D-4975-874C-DEBAD68C071A}" type="slidenum">
              <a:rPr lang="es-ES"/>
              <a:pPr/>
              <a:t>85</a:t>
            </a:fld>
            <a:endParaRPr lang="es-E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4906AA-6BB2-4D7B-8A5C-BD7E6A81463D}" type="slidenum">
              <a:rPr lang="es-ES"/>
              <a:pPr/>
              <a:t>86</a:t>
            </a:fld>
            <a:endParaRPr lang="es-ES"/>
          </a:p>
        </p:txBody>
      </p:sp>
      <p:sp>
        <p:nvSpPr>
          <p:cNvPr id="606210" name="Rectangle 2"/>
          <p:cNvSpPr>
            <a:spLocks noGrp="1" noRot="1" noChangeAspect="1" noChangeArrowheads="1" noTextEdit="1"/>
          </p:cNvSpPr>
          <p:nvPr>
            <p:ph type="sldImg"/>
          </p:nvPr>
        </p:nvSpPr>
        <p:spPr>
          <a:ln/>
        </p:spPr>
      </p:sp>
      <p:sp>
        <p:nvSpPr>
          <p:cNvPr id="60621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39185A-4A45-4130-8C95-79F6462B6C2D}" type="slidenum">
              <a:rPr lang="es-ES"/>
              <a:pPr/>
              <a:t>87</a:t>
            </a:fld>
            <a:endParaRPr lang="es-ES" dirty="0"/>
          </a:p>
        </p:txBody>
      </p:sp>
      <p:sp>
        <p:nvSpPr>
          <p:cNvPr id="608258" name="Rectangle 2"/>
          <p:cNvSpPr>
            <a:spLocks noGrp="1" noRot="1" noChangeAspect="1" noChangeArrowheads="1" noTextEdit="1"/>
          </p:cNvSpPr>
          <p:nvPr>
            <p:ph type="sldImg"/>
          </p:nvPr>
        </p:nvSpPr>
        <p:spPr>
          <a:ln/>
        </p:spPr>
      </p:sp>
      <p:sp>
        <p:nvSpPr>
          <p:cNvPr id="608259"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6A6824-8345-40AA-9EE2-FE62741CD8CA}" type="slidenum">
              <a:rPr lang="es-ES"/>
              <a:pPr/>
              <a:t>88</a:t>
            </a:fld>
            <a:endParaRPr lang="es-ES" dirty="0"/>
          </a:p>
        </p:txBody>
      </p:sp>
      <p:sp>
        <p:nvSpPr>
          <p:cNvPr id="610306" name="Rectangle 2"/>
          <p:cNvSpPr>
            <a:spLocks noGrp="1" noRot="1" noChangeAspect="1" noChangeArrowheads="1" noTextEdit="1"/>
          </p:cNvSpPr>
          <p:nvPr>
            <p:ph type="sldImg"/>
          </p:nvPr>
        </p:nvSpPr>
        <p:spPr>
          <a:ln/>
        </p:spPr>
      </p:sp>
      <p:sp>
        <p:nvSpPr>
          <p:cNvPr id="610307"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5BE480-E9D0-4CCB-A81F-37997475EDD0}" type="slidenum">
              <a:rPr lang="es-ES"/>
              <a:pPr/>
              <a:t>89</a:t>
            </a:fld>
            <a:endParaRPr lang="es-ES" dirty="0"/>
          </a:p>
        </p:txBody>
      </p:sp>
      <p:sp>
        <p:nvSpPr>
          <p:cNvPr id="618498" name="Rectangle 2"/>
          <p:cNvSpPr>
            <a:spLocks noGrp="1" noRot="1" noChangeAspect="1" noChangeArrowheads="1" noTextEdit="1"/>
          </p:cNvSpPr>
          <p:nvPr>
            <p:ph type="sldImg"/>
          </p:nvPr>
        </p:nvSpPr>
        <p:spPr>
          <a:ln/>
        </p:spPr>
      </p:sp>
      <p:sp>
        <p:nvSpPr>
          <p:cNvPr id="618499"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C9CEB-8CFF-4EF1-BEED-3A90641DFBA0}" type="slidenum">
              <a:rPr lang="es-ES"/>
              <a:pPr/>
              <a:t>9</a:t>
            </a:fld>
            <a:endParaRPr lang="es-E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CB7B88-EA9C-4079-A983-442BD7307230}" type="slidenum">
              <a:rPr lang="es-ES"/>
              <a:pPr/>
              <a:t>90</a:t>
            </a:fld>
            <a:endParaRPr lang="es-ES" dirty="0"/>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F8C7CC-65F4-4847-A30C-08F9EC7230CA}" type="slidenum">
              <a:rPr lang="es-ES"/>
              <a:pPr/>
              <a:t>91</a:t>
            </a:fld>
            <a:endParaRPr lang="es-ES" dirty="0"/>
          </a:p>
        </p:txBody>
      </p:sp>
      <p:sp>
        <p:nvSpPr>
          <p:cNvPr id="622594" name="Rectangle 2"/>
          <p:cNvSpPr>
            <a:spLocks noGrp="1" noRot="1" noChangeAspect="1" noChangeArrowheads="1" noTextEdit="1"/>
          </p:cNvSpPr>
          <p:nvPr>
            <p:ph type="sldImg"/>
          </p:nvPr>
        </p:nvSpPr>
        <p:spPr>
          <a:ln/>
        </p:spPr>
      </p:sp>
      <p:sp>
        <p:nvSpPr>
          <p:cNvPr id="622595" name="Rectangle 3"/>
          <p:cNvSpPr>
            <a:spLocks noGrp="1" noChangeArrowheads="1"/>
          </p:cNvSpPr>
          <p:nvPr>
            <p:ph type="body" idx="1"/>
          </p:nvPr>
        </p:nvSpPr>
        <p:spPr/>
        <p:txBody>
          <a:bodyPr/>
          <a:lstStyle/>
          <a:p>
            <a:endParaRPr lang="es-MX"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EA568D-0F00-438D-BE0D-909CCB8B30FB}" type="slidenum">
              <a:rPr lang="es-ES"/>
              <a:pPr/>
              <a:t>92</a:t>
            </a:fld>
            <a:endParaRPr lang="es-ES"/>
          </a:p>
        </p:txBody>
      </p:sp>
      <p:sp>
        <p:nvSpPr>
          <p:cNvPr id="624642" name="Rectangle 2"/>
          <p:cNvSpPr>
            <a:spLocks noGrp="1" noRot="1" noChangeAspect="1" noChangeArrowheads="1" noTextEdit="1"/>
          </p:cNvSpPr>
          <p:nvPr>
            <p:ph type="sldImg"/>
          </p:nvPr>
        </p:nvSpPr>
        <p:spPr>
          <a:ln/>
        </p:spPr>
      </p:sp>
      <p:sp>
        <p:nvSpPr>
          <p:cNvPr id="6246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4BA37E-9091-403E-8D57-B41DFDA16A16}" type="slidenum">
              <a:rPr lang="es-ES"/>
              <a:pPr/>
              <a:t>93</a:t>
            </a:fld>
            <a:endParaRPr lang="es-ES"/>
          </a:p>
        </p:txBody>
      </p:sp>
      <p:sp>
        <p:nvSpPr>
          <p:cNvPr id="626690" name="Rectangle 2"/>
          <p:cNvSpPr>
            <a:spLocks noGrp="1" noRot="1" noChangeAspect="1" noChangeArrowheads="1" noTextEdit="1"/>
          </p:cNvSpPr>
          <p:nvPr>
            <p:ph type="sldImg"/>
          </p:nvPr>
        </p:nvSpPr>
        <p:spPr>
          <a:ln/>
        </p:spPr>
      </p:sp>
      <p:sp>
        <p:nvSpPr>
          <p:cNvPr id="6266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8AB529-0BB5-4A06-8117-B281A2EE5292}" type="slidenum">
              <a:rPr lang="es-ES"/>
              <a:pPr/>
              <a:t>94</a:t>
            </a:fld>
            <a:endParaRPr lang="es-ES"/>
          </a:p>
        </p:txBody>
      </p:sp>
      <p:sp>
        <p:nvSpPr>
          <p:cNvPr id="628738" name="Rectangle 2"/>
          <p:cNvSpPr>
            <a:spLocks noGrp="1" noRot="1" noChangeAspect="1" noChangeArrowheads="1" noTextEdit="1"/>
          </p:cNvSpPr>
          <p:nvPr>
            <p:ph type="sldImg"/>
          </p:nvPr>
        </p:nvSpPr>
        <p:spPr>
          <a:ln/>
        </p:spPr>
      </p:sp>
      <p:sp>
        <p:nvSpPr>
          <p:cNvPr id="62873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A1162D-E344-48D2-8ACF-1AF7B48DBE25}" type="slidenum">
              <a:rPr lang="es-ES"/>
              <a:pPr/>
              <a:t>95</a:t>
            </a:fld>
            <a:endParaRPr lang="es-ES"/>
          </a:p>
        </p:txBody>
      </p:sp>
      <p:sp>
        <p:nvSpPr>
          <p:cNvPr id="630786" name="Rectangle 2"/>
          <p:cNvSpPr>
            <a:spLocks noGrp="1" noRot="1" noChangeAspect="1" noChangeArrowheads="1" noTextEdit="1"/>
          </p:cNvSpPr>
          <p:nvPr>
            <p:ph type="sldImg"/>
          </p:nvPr>
        </p:nvSpPr>
        <p:spPr>
          <a:ln/>
        </p:spPr>
      </p:sp>
      <p:sp>
        <p:nvSpPr>
          <p:cNvPr id="63078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5D64FA-64B3-4C13-8444-5C5F38352322}" type="slidenum">
              <a:rPr lang="es-ES"/>
              <a:pPr/>
              <a:t>96</a:t>
            </a:fld>
            <a:endParaRPr lang="es-ES"/>
          </a:p>
        </p:txBody>
      </p:sp>
      <p:sp>
        <p:nvSpPr>
          <p:cNvPr id="634882" name="Rectangle 2"/>
          <p:cNvSpPr>
            <a:spLocks noGrp="1" noRot="1" noChangeAspect="1" noChangeArrowheads="1" noTextEdit="1"/>
          </p:cNvSpPr>
          <p:nvPr>
            <p:ph type="sldImg"/>
          </p:nvPr>
        </p:nvSpPr>
        <p:spPr>
          <a:ln/>
        </p:spPr>
      </p:sp>
      <p:sp>
        <p:nvSpPr>
          <p:cNvPr id="63488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4D8E25-9454-45DF-A592-12531B7F44C5}" type="slidenum">
              <a:rPr lang="es-ES"/>
              <a:pPr/>
              <a:t>97</a:t>
            </a:fld>
            <a:endParaRPr lang="es-ES"/>
          </a:p>
        </p:txBody>
      </p:sp>
      <p:sp>
        <p:nvSpPr>
          <p:cNvPr id="638978" name="Rectangle 2"/>
          <p:cNvSpPr>
            <a:spLocks noGrp="1" noRot="1" noChangeAspect="1" noChangeArrowheads="1" noTextEdit="1"/>
          </p:cNvSpPr>
          <p:nvPr>
            <p:ph type="sldImg"/>
          </p:nvPr>
        </p:nvSpPr>
        <p:spPr>
          <a:ln/>
        </p:spPr>
      </p:sp>
      <p:sp>
        <p:nvSpPr>
          <p:cNvPr id="63897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88FA34-EB2A-4A63-BE5A-5791F0B263CC}" type="slidenum">
              <a:rPr lang="es-ES"/>
              <a:pPr/>
              <a:t>98</a:t>
            </a:fld>
            <a:endParaRPr lang="es-ES"/>
          </a:p>
        </p:txBody>
      </p:sp>
      <p:sp>
        <p:nvSpPr>
          <p:cNvPr id="641026" name="Rectangle 2"/>
          <p:cNvSpPr>
            <a:spLocks noGrp="1" noRot="1" noChangeAspect="1" noChangeArrowheads="1" noTextEdit="1"/>
          </p:cNvSpPr>
          <p:nvPr>
            <p:ph type="sldImg"/>
          </p:nvPr>
        </p:nvSpPr>
        <p:spPr>
          <a:ln/>
        </p:spPr>
      </p:sp>
      <p:sp>
        <p:nvSpPr>
          <p:cNvPr id="64102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523CC1-F096-4A5A-901C-F6DA3CB9A0E1}" type="slidenum">
              <a:rPr lang="es-ES"/>
              <a:pPr/>
              <a:t>99</a:t>
            </a:fld>
            <a:endParaRPr lang="es-ES"/>
          </a:p>
        </p:txBody>
      </p:sp>
      <p:sp>
        <p:nvSpPr>
          <p:cNvPr id="643074" name="Rectangle 2"/>
          <p:cNvSpPr>
            <a:spLocks noGrp="1" noRot="1" noChangeAspect="1" noChangeArrowheads="1" noTextEdit="1"/>
          </p:cNvSpPr>
          <p:nvPr>
            <p:ph type="sldImg"/>
          </p:nvPr>
        </p:nvSpPr>
        <p:spPr>
          <a:ln/>
        </p:spPr>
      </p:sp>
      <p:sp>
        <p:nvSpPr>
          <p:cNvPr id="643075" name="Rectangle 3"/>
          <p:cNvSpPr>
            <a:spLocks noGrp="1" noChangeArrowheads="1"/>
          </p:cNvSpPr>
          <p:nvPr>
            <p:ph type="body" idx="1"/>
          </p:nvPr>
        </p:nvSpPr>
        <p:spPr/>
        <p:txBody>
          <a:bodyPr/>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170" name="Group 2"/>
          <p:cNvGrpSpPr>
            <a:grpSpLocks/>
          </p:cNvGrpSpPr>
          <p:nvPr/>
        </p:nvGrpSpPr>
        <p:grpSpPr bwMode="auto">
          <a:xfrm>
            <a:off x="0" y="927100"/>
            <a:ext cx="8991600" cy="4495800"/>
            <a:chOff x="0" y="584"/>
            <a:chExt cx="5664" cy="2832"/>
          </a:xfrm>
        </p:grpSpPr>
        <p:sp>
          <p:nvSpPr>
            <p:cNvPr id="7171"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algn="ctr"/>
              <a:endParaRPr lang="es-MX">
                <a:latin typeface="Times New Roman" pitchFamily="18" charset="0"/>
              </a:endParaRPr>
            </a:p>
          </p:txBody>
        </p:sp>
        <p:sp>
          <p:nvSpPr>
            <p:cNvPr id="7172"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algn="ctr"/>
              <a:endParaRPr lang="es-MX">
                <a:latin typeface="Times New Roman" pitchFamily="18" charset="0"/>
              </a:endParaRPr>
            </a:p>
          </p:txBody>
        </p:sp>
        <p:sp>
          <p:nvSpPr>
            <p:cNvPr id="7173"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endParaRPr lang="es-MX">
                <a:latin typeface="Times New Roman" pitchFamily="18" charset="0"/>
              </a:endParaRPr>
            </a:p>
          </p:txBody>
        </p:sp>
        <p:sp>
          <p:nvSpPr>
            <p:cNvPr id="7174"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endParaRPr lang="es-MX"/>
            </a:p>
          </p:txBody>
        </p:sp>
      </p:grpSp>
      <p:sp>
        <p:nvSpPr>
          <p:cNvPr id="7175" name="Rectangle 7"/>
          <p:cNvSpPr>
            <a:spLocks noGrp="1" noChangeArrowheads="1"/>
          </p:cNvSpPr>
          <p:nvPr>
            <p:ph type="ctrTitle"/>
          </p:nvPr>
        </p:nvSpPr>
        <p:spPr>
          <a:xfrm>
            <a:off x="228600" y="1427163"/>
            <a:ext cx="8077200" cy="1609725"/>
          </a:xfrm>
        </p:spPr>
        <p:txBody>
          <a:bodyPr/>
          <a:lstStyle>
            <a:lvl1pPr>
              <a:defRPr sz="4600"/>
            </a:lvl1pPr>
          </a:lstStyle>
          <a:p>
            <a:r>
              <a:rPr lang="es-ES"/>
              <a:t>Haga clic para cambiar el estilo de título	</a:t>
            </a:r>
          </a:p>
        </p:txBody>
      </p:sp>
      <p:sp>
        <p:nvSpPr>
          <p:cNvPr id="7176"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s-ES"/>
              <a:t>Haga clic para modificar el estilo de subtítulo del patrón</a:t>
            </a:r>
          </a:p>
        </p:txBody>
      </p:sp>
      <p:sp>
        <p:nvSpPr>
          <p:cNvPr id="7177" name="Rectangle 9"/>
          <p:cNvSpPr>
            <a:spLocks noGrp="1" noChangeArrowheads="1"/>
          </p:cNvSpPr>
          <p:nvPr>
            <p:ph type="dt" sz="half" idx="2"/>
          </p:nvPr>
        </p:nvSpPr>
        <p:spPr>
          <a:xfrm>
            <a:off x="457200" y="6248400"/>
            <a:ext cx="2133600" cy="471488"/>
          </a:xfrm>
        </p:spPr>
        <p:txBody>
          <a:bodyPr/>
          <a:lstStyle>
            <a:lvl1pPr>
              <a:defRPr/>
            </a:lvl1pPr>
          </a:lstStyle>
          <a:p>
            <a:endParaRPr lang="es-ES"/>
          </a:p>
        </p:txBody>
      </p:sp>
      <p:sp>
        <p:nvSpPr>
          <p:cNvPr id="7178" name="Rectangle 10"/>
          <p:cNvSpPr>
            <a:spLocks noGrp="1" noChangeArrowheads="1"/>
          </p:cNvSpPr>
          <p:nvPr>
            <p:ph type="ftr" sz="quarter" idx="3"/>
          </p:nvPr>
        </p:nvSpPr>
        <p:spPr>
          <a:xfrm>
            <a:off x="3124200" y="6253163"/>
            <a:ext cx="2895600" cy="457200"/>
          </a:xfrm>
        </p:spPr>
        <p:txBody>
          <a:bodyPr/>
          <a:lstStyle>
            <a:lvl1pPr>
              <a:defRPr/>
            </a:lvl1pPr>
          </a:lstStyle>
          <a:p>
            <a:endParaRPr lang="es-ES"/>
          </a:p>
        </p:txBody>
      </p:sp>
      <p:sp>
        <p:nvSpPr>
          <p:cNvPr id="7179" name="Rectangle 11"/>
          <p:cNvSpPr>
            <a:spLocks noGrp="1" noChangeArrowheads="1"/>
          </p:cNvSpPr>
          <p:nvPr>
            <p:ph type="sldNum" sz="quarter" idx="4"/>
          </p:nvPr>
        </p:nvSpPr>
        <p:spPr>
          <a:xfrm>
            <a:off x="6553200" y="6248400"/>
            <a:ext cx="2133600" cy="471488"/>
          </a:xfrm>
        </p:spPr>
        <p:txBody>
          <a:bodyPr/>
          <a:lstStyle>
            <a:lvl1pPr>
              <a:defRPr/>
            </a:lvl1pPr>
          </a:lstStyle>
          <a:p>
            <a:fld id="{43A5591A-5346-42DC-9FCB-83E91E5798DD}"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B8D3546-BC95-4C77-A7DE-30A4301478FE}"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450013" y="228600"/>
            <a:ext cx="2084387" cy="57912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95263" y="228600"/>
            <a:ext cx="61023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6EBED3D-EFA9-4858-ABD3-48451828780B}"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0"/>
            <a:ext cx="38862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48200" y="1600200"/>
            <a:ext cx="3886200" cy="213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48200" y="3886200"/>
            <a:ext cx="3886200" cy="213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a:xfrm>
            <a:off x="457200" y="6248400"/>
            <a:ext cx="21336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3200" y="6248400"/>
            <a:ext cx="2133600" cy="457200"/>
          </a:xfrm>
        </p:spPr>
        <p:txBody>
          <a:bodyPr/>
          <a:lstStyle>
            <a:lvl1pPr>
              <a:defRPr/>
            </a:lvl1pPr>
          </a:lstStyle>
          <a:p>
            <a:fld id="{38F1000A-BE05-4549-93B2-6FF3C42D6AB7}"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600" y="1600200"/>
            <a:ext cx="38862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48200" y="1600200"/>
            <a:ext cx="3886200" cy="213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48200" y="3886200"/>
            <a:ext cx="3886200" cy="213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a:xfrm>
            <a:off x="457200" y="6248400"/>
            <a:ext cx="21336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3200" y="6248400"/>
            <a:ext cx="2133600" cy="457200"/>
          </a:xfrm>
        </p:spPr>
        <p:txBody>
          <a:bodyPr/>
          <a:lstStyle>
            <a:lvl1pPr>
              <a:defRPr/>
            </a:lvl1pPr>
          </a:lstStyle>
          <a:p>
            <a:fld id="{182CEB63-FB3A-4D85-9454-C6D776834350}"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0"/>
            <a:ext cx="38862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38862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457200" y="6248400"/>
            <a:ext cx="21336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8400"/>
            <a:ext cx="2133600" cy="457200"/>
          </a:xfrm>
        </p:spPr>
        <p:txBody>
          <a:bodyPr/>
          <a:lstStyle>
            <a:lvl1pPr>
              <a:defRPr/>
            </a:lvl1pPr>
          </a:lstStyle>
          <a:p>
            <a:fld id="{29CCC467-94FE-4B35-BE80-A55E3F73F94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BC88B43-9E3A-430C-BCF1-2D3DDB7A9138}"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75E543E-0DBE-439D-BEBC-E0E95767E6CD}"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88BF29F-C199-4B45-8DE2-CAC58BCDCB4F}"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BD0AB0F-9D10-4061-95E3-1B763C793E9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3908CC3F-1BFD-4D65-B809-73602CE63D6E}"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BA2652A-06A1-4013-8D54-56831A9441EB}"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002BCA1-597B-438D-BC4D-8119E77D62AF}"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1A5A03F-9312-463C-AC50-DBBAD557D477}"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152400"/>
            <a:ext cx="8686800" cy="6096000"/>
            <a:chOff x="0" y="96"/>
            <a:chExt cx="5472" cy="3840"/>
          </a:xfrm>
        </p:grpSpPr>
        <p:sp>
          <p:nvSpPr>
            <p:cNvPr id="6147"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a:endParaRPr lang="es-MX">
                <a:latin typeface="Times New Roman" pitchFamily="18" charset="0"/>
              </a:endParaRPr>
            </a:p>
          </p:txBody>
        </p:sp>
        <p:sp>
          <p:nvSpPr>
            <p:cNvPr id="6148"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endParaRPr lang="es-MX">
                <a:latin typeface="Times New Roman" pitchFamily="18" charset="0"/>
              </a:endParaRPr>
            </a:p>
          </p:txBody>
        </p:sp>
        <p:sp>
          <p:nvSpPr>
            <p:cNvPr id="6149"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endParaRPr lang="es-MX"/>
            </a:p>
          </p:txBody>
        </p:sp>
      </p:grpSp>
      <p:sp>
        <p:nvSpPr>
          <p:cNvPr id="6150"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6151"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152"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6153"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endParaRPr lang="es-ES"/>
          </a:p>
        </p:txBody>
      </p:sp>
      <p:sp>
        <p:nvSpPr>
          <p:cNvPr id="6154"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2554BDA1-D03E-414C-ACDE-425C86D08F4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charset="0"/>
          <a:cs typeface="Arial" charset="0"/>
        </a:defRPr>
      </a:lvl2pPr>
      <a:lvl3pPr algn="l" rtl="0" fontAlgn="base">
        <a:spcBef>
          <a:spcPct val="0"/>
        </a:spcBef>
        <a:spcAft>
          <a:spcPct val="0"/>
        </a:spcAft>
        <a:defRPr sz="4200">
          <a:solidFill>
            <a:schemeClr val="tx2"/>
          </a:solidFill>
          <a:latin typeface="Arial" charset="0"/>
          <a:cs typeface="Arial" charset="0"/>
        </a:defRPr>
      </a:lvl3pPr>
      <a:lvl4pPr algn="l" rtl="0" fontAlgn="base">
        <a:spcBef>
          <a:spcPct val="0"/>
        </a:spcBef>
        <a:spcAft>
          <a:spcPct val="0"/>
        </a:spcAft>
        <a:defRPr sz="4200">
          <a:solidFill>
            <a:schemeClr val="tx2"/>
          </a:solidFill>
          <a:latin typeface="Arial" charset="0"/>
          <a:cs typeface="Arial" charset="0"/>
        </a:defRPr>
      </a:lvl4pPr>
      <a:lvl5pPr algn="l" rtl="0" fontAlgn="base">
        <a:spcBef>
          <a:spcPct val="0"/>
        </a:spcBef>
        <a:spcAft>
          <a:spcPct val="0"/>
        </a:spcAft>
        <a:defRPr sz="4200">
          <a:solidFill>
            <a:schemeClr val="tx2"/>
          </a:solidFill>
          <a:latin typeface="Arial" charset="0"/>
          <a:cs typeface="Arial" charset="0"/>
        </a:defRPr>
      </a:lvl5pPr>
      <a:lvl6pPr marL="457200" algn="l" rtl="0" fontAlgn="base">
        <a:spcBef>
          <a:spcPct val="0"/>
        </a:spcBef>
        <a:spcAft>
          <a:spcPct val="0"/>
        </a:spcAft>
        <a:defRPr sz="4200">
          <a:solidFill>
            <a:schemeClr val="tx2"/>
          </a:solidFill>
          <a:latin typeface="Arial" charset="0"/>
          <a:cs typeface="Arial" charset="0"/>
        </a:defRPr>
      </a:lvl6pPr>
      <a:lvl7pPr marL="914400" algn="l" rtl="0" fontAlgn="base">
        <a:spcBef>
          <a:spcPct val="0"/>
        </a:spcBef>
        <a:spcAft>
          <a:spcPct val="0"/>
        </a:spcAft>
        <a:defRPr sz="4200">
          <a:solidFill>
            <a:schemeClr val="tx2"/>
          </a:solidFill>
          <a:latin typeface="Arial" charset="0"/>
          <a:cs typeface="Arial" charset="0"/>
        </a:defRPr>
      </a:lvl7pPr>
      <a:lvl8pPr marL="1371600" algn="l" rtl="0" fontAlgn="base">
        <a:spcBef>
          <a:spcPct val="0"/>
        </a:spcBef>
        <a:spcAft>
          <a:spcPct val="0"/>
        </a:spcAft>
        <a:defRPr sz="4200">
          <a:solidFill>
            <a:schemeClr val="tx2"/>
          </a:solidFill>
          <a:latin typeface="Arial" charset="0"/>
          <a:cs typeface="Arial" charset="0"/>
        </a:defRPr>
      </a:lvl8pPr>
      <a:lvl9pPr marL="1828800" algn="l" rtl="0" fontAlgn="base">
        <a:spcBef>
          <a:spcPct val="0"/>
        </a:spcBef>
        <a:spcAft>
          <a:spcPct val="0"/>
        </a:spcAft>
        <a:defRPr sz="4200">
          <a:solidFill>
            <a:schemeClr val="tx2"/>
          </a:solidFill>
          <a:latin typeface="Arial"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pitchFamily="2" charset="2"/>
        <a:buChar char="l"/>
        <a:defRPr sz="2800">
          <a:solidFill>
            <a:schemeClr val="tx1"/>
          </a:solidFill>
          <a:latin typeface="+mn-lt"/>
          <a:cs typeface="+mn-cs"/>
        </a:defRPr>
      </a:lvl2pPr>
      <a:lvl3pPr marL="1143000" indent="-228600" algn="l" rtl="0" fontAlgn="base">
        <a:spcBef>
          <a:spcPct val="20000"/>
        </a:spcBef>
        <a:spcAft>
          <a:spcPct val="0"/>
        </a:spcAft>
        <a:buClr>
          <a:schemeClr val="bg2"/>
        </a:buClr>
        <a:buSzPct val="65000"/>
        <a:buFont typeface="Wingdings" pitchFamily="2" charset="2"/>
        <a:buChar char="l"/>
        <a:defRPr sz="2400">
          <a:solidFill>
            <a:schemeClr val="tx1"/>
          </a:solidFill>
          <a:latin typeface="+mn-lt"/>
          <a:cs typeface="+mn-cs"/>
        </a:defRPr>
      </a:lvl3pPr>
      <a:lvl4pPr marL="1600200" indent="-228600" algn="l" rtl="0" fontAlgn="base">
        <a:spcBef>
          <a:spcPct val="20000"/>
        </a:spcBef>
        <a:spcAft>
          <a:spcPct val="0"/>
        </a:spcAft>
        <a:buClr>
          <a:schemeClr val="hlink"/>
        </a:buClr>
        <a:buSzPct val="60000"/>
        <a:buFont typeface="Wingdings" pitchFamily="2" charset="2"/>
        <a:buChar char="l"/>
        <a:defRPr sz="2000">
          <a:solidFill>
            <a:schemeClr val="tx1"/>
          </a:solidFill>
          <a:latin typeface="+mn-lt"/>
          <a:cs typeface="+mn-cs"/>
        </a:defRPr>
      </a:lvl4pPr>
      <a:lvl5pPr marL="20574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cs typeface="+mn-cs"/>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cs typeface="+mn-cs"/>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cs typeface="+mn-cs"/>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cs typeface="+mn-cs"/>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8" Type="http://schemas.openxmlformats.org/officeDocument/2006/relationships/oleObject" Target="../embeddings/oleObject206.bin"/><Relationship Id="rId13" Type="http://schemas.openxmlformats.org/officeDocument/2006/relationships/image" Target="../media/image185.wmf"/><Relationship Id="rId18" Type="http://schemas.openxmlformats.org/officeDocument/2006/relationships/oleObject" Target="../embeddings/oleObject211.bin"/><Relationship Id="rId3" Type="http://schemas.openxmlformats.org/officeDocument/2006/relationships/notesSlide" Target="../notesSlides/notesSlide100.xml"/><Relationship Id="rId7" Type="http://schemas.openxmlformats.org/officeDocument/2006/relationships/image" Target="../media/image177.wmf"/><Relationship Id="rId12" Type="http://schemas.openxmlformats.org/officeDocument/2006/relationships/oleObject" Target="../embeddings/oleObject208.bin"/><Relationship Id="rId17" Type="http://schemas.openxmlformats.org/officeDocument/2006/relationships/image" Target="../media/image187.wmf"/><Relationship Id="rId2" Type="http://schemas.openxmlformats.org/officeDocument/2006/relationships/slideLayout" Target="../slideLayouts/slideLayout14.xml"/><Relationship Id="rId16" Type="http://schemas.openxmlformats.org/officeDocument/2006/relationships/oleObject" Target="../embeddings/oleObject210.bin"/><Relationship Id="rId20" Type="http://schemas.openxmlformats.org/officeDocument/2006/relationships/oleObject" Target="../embeddings/oleObject212.bin"/><Relationship Id="rId1" Type="http://schemas.openxmlformats.org/officeDocument/2006/relationships/vmlDrawing" Target="../drawings/vmlDrawing52.vml"/><Relationship Id="rId6" Type="http://schemas.openxmlformats.org/officeDocument/2006/relationships/oleObject" Target="../embeddings/oleObject205.bin"/><Relationship Id="rId11" Type="http://schemas.openxmlformats.org/officeDocument/2006/relationships/image" Target="../media/image184.wmf"/><Relationship Id="rId5" Type="http://schemas.openxmlformats.org/officeDocument/2006/relationships/image" Target="../media/image182.wmf"/><Relationship Id="rId15" Type="http://schemas.openxmlformats.org/officeDocument/2006/relationships/image" Target="../media/image186.wmf"/><Relationship Id="rId10" Type="http://schemas.openxmlformats.org/officeDocument/2006/relationships/oleObject" Target="../embeddings/oleObject207.bin"/><Relationship Id="rId19" Type="http://schemas.openxmlformats.org/officeDocument/2006/relationships/image" Target="../media/image188.wmf"/><Relationship Id="rId4" Type="http://schemas.openxmlformats.org/officeDocument/2006/relationships/oleObject" Target="../embeddings/oleObject204.bin"/><Relationship Id="rId9" Type="http://schemas.openxmlformats.org/officeDocument/2006/relationships/image" Target="../media/image183.wmf"/><Relationship Id="rId14" Type="http://schemas.openxmlformats.org/officeDocument/2006/relationships/oleObject" Target="../embeddings/oleObject209.bin"/></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8" Type="http://schemas.openxmlformats.org/officeDocument/2006/relationships/oleObject" Target="../embeddings/oleObject215.bin"/><Relationship Id="rId13" Type="http://schemas.openxmlformats.org/officeDocument/2006/relationships/image" Target="../media/image193.wmf"/><Relationship Id="rId3" Type="http://schemas.openxmlformats.org/officeDocument/2006/relationships/notesSlide" Target="../notesSlides/notesSlide102.xml"/><Relationship Id="rId7" Type="http://schemas.openxmlformats.org/officeDocument/2006/relationships/image" Target="../media/image190.wmf"/><Relationship Id="rId12" Type="http://schemas.openxmlformats.org/officeDocument/2006/relationships/oleObject" Target="../embeddings/oleObject217.bin"/><Relationship Id="rId2" Type="http://schemas.openxmlformats.org/officeDocument/2006/relationships/slideLayout" Target="../slideLayouts/slideLayout14.xml"/><Relationship Id="rId1" Type="http://schemas.openxmlformats.org/officeDocument/2006/relationships/vmlDrawing" Target="../drawings/vmlDrawing53.vml"/><Relationship Id="rId6" Type="http://schemas.openxmlformats.org/officeDocument/2006/relationships/oleObject" Target="../embeddings/oleObject214.bin"/><Relationship Id="rId11" Type="http://schemas.openxmlformats.org/officeDocument/2006/relationships/image" Target="../media/image192.wmf"/><Relationship Id="rId5" Type="http://schemas.openxmlformats.org/officeDocument/2006/relationships/image" Target="../media/image189.wmf"/><Relationship Id="rId10" Type="http://schemas.openxmlformats.org/officeDocument/2006/relationships/oleObject" Target="../embeddings/oleObject216.bin"/><Relationship Id="rId4" Type="http://schemas.openxmlformats.org/officeDocument/2006/relationships/oleObject" Target="../embeddings/oleObject213.bin"/><Relationship Id="rId9" Type="http://schemas.openxmlformats.org/officeDocument/2006/relationships/image" Target="../media/image191.wmf"/></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7" Type="http://schemas.openxmlformats.org/officeDocument/2006/relationships/image" Target="../media/image195.wmf"/><Relationship Id="rId2" Type="http://schemas.openxmlformats.org/officeDocument/2006/relationships/slideLayout" Target="../slideLayouts/slideLayout14.xml"/><Relationship Id="rId1" Type="http://schemas.openxmlformats.org/officeDocument/2006/relationships/vmlDrawing" Target="../drawings/vmlDrawing54.vml"/><Relationship Id="rId6" Type="http://schemas.openxmlformats.org/officeDocument/2006/relationships/oleObject" Target="../embeddings/oleObject219.bin"/><Relationship Id="rId5" Type="http://schemas.openxmlformats.org/officeDocument/2006/relationships/image" Target="../media/image194.wmf"/><Relationship Id="rId4" Type="http://schemas.openxmlformats.org/officeDocument/2006/relationships/oleObject" Target="../embeddings/oleObject218.bin"/></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4.xml"/><Relationship Id="rId7" Type="http://schemas.openxmlformats.org/officeDocument/2006/relationships/image" Target="../media/image197.wmf"/><Relationship Id="rId2" Type="http://schemas.openxmlformats.org/officeDocument/2006/relationships/slideLayout" Target="../slideLayouts/slideLayout14.xml"/><Relationship Id="rId1" Type="http://schemas.openxmlformats.org/officeDocument/2006/relationships/vmlDrawing" Target="../drawings/vmlDrawing55.vml"/><Relationship Id="rId6" Type="http://schemas.openxmlformats.org/officeDocument/2006/relationships/oleObject" Target="../embeddings/oleObject221.bin"/><Relationship Id="rId5" Type="http://schemas.openxmlformats.org/officeDocument/2006/relationships/image" Target="../media/image196.wmf"/><Relationship Id="rId4" Type="http://schemas.openxmlformats.org/officeDocument/2006/relationships/oleObject" Target="../embeddings/oleObject220.bin"/></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7" Type="http://schemas.openxmlformats.org/officeDocument/2006/relationships/image" Target="../media/image199.wmf"/><Relationship Id="rId2" Type="http://schemas.openxmlformats.org/officeDocument/2006/relationships/slideLayout" Target="../slideLayouts/slideLayout14.xml"/><Relationship Id="rId1" Type="http://schemas.openxmlformats.org/officeDocument/2006/relationships/vmlDrawing" Target="../drawings/vmlDrawing56.vml"/><Relationship Id="rId6" Type="http://schemas.openxmlformats.org/officeDocument/2006/relationships/oleObject" Target="../embeddings/oleObject223.bin"/><Relationship Id="rId5" Type="http://schemas.openxmlformats.org/officeDocument/2006/relationships/image" Target="../media/image198.wmf"/><Relationship Id="rId4" Type="http://schemas.openxmlformats.org/officeDocument/2006/relationships/oleObject" Target="../embeddings/oleObject222.bin"/></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14.xml"/><Relationship Id="rId1" Type="http://schemas.openxmlformats.org/officeDocument/2006/relationships/vmlDrawing" Target="../drawings/vmlDrawing57.vml"/><Relationship Id="rId5" Type="http://schemas.openxmlformats.org/officeDocument/2006/relationships/image" Target="../media/image200.wmf"/><Relationship Id="rId4" Type="http://schemas.openxmlformats.org/officeDocument/2006/relationships/oleObject" Target="../embeddings/oleObject224.bin"/></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7" Type="http://schemas.openxmlformats.org/officeDocument/2006/relationships/image" Target="../media/image202.wmf"/><Relationship Id="rId2" Type="http://schemas.openxmlformats.org/officeDocument/2006/relationships/slideLayout" Target="../slideLayouts/slideLayout14.xml"/><Relationship Id="rId1" Type="http://schemas.openxmlformats.org/officeDocument/2006/relationships/vmlDrawing" Target="../drawings/vmlDrawing58.vml"/><Relationship Id="rId6" Type="http://schemas.openxmlformats.org/officeDocument/2006/relationships/oleObject" Target="../embeddings/oleObject226.bin"/><Relationship Id="rId5" Type="http://schemas.openxmlformats.org/officeDocument/2006/relationships/image" Target="../media/image201.wmf"/><Relationship Id="rId4" Type="http://schemas.openxmlformats.org/officeDocument/2006/relationships/oleObject" Target="../embeddings/oleObject225.bin"/></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108.xml"/><Relationship Id="rId7" Type="http://schemas.openxmlformats.org/officeDocument/2006/relationships/image" Target="../media/image204.wmf"/><Relationship Id="rId2" Type="http://schemas.openxmlformats.org/officeDocument/2006/relationships/slideLayout" Target="../slideLayouts/slideLayout14.xml"/><Relationship Id="rId1" Type="http://schemas.openxmlformats.org/officeDocument/2006/relationships/vmlDrawing" Target="../drawings/vmlDrawing59.vml"/><Relationship Id="rId6" Type="http://schemas.openxmlformats.org/officeDocument/2006/relationships/oleObject" Target="../embeddings/oleObject228.bin"/><Relationship Id="rId5" Type="http://schemas.openxmlformats.org/officeDocument/2006/relationships/image" Target="../media/image203.wmf"/><Relationship Id="rId4" Type="http://schemas.openxmlformats.org/officeDocument/2006/relationships/oleObject" Target="../embeddings/oleObject227.bin"/></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9.xml"/><Relationship Id="rId7" Type="http://schemas.openxmlformats.org/officeDocument/2006/relationships/image" Target="../media/image206.wmf"/><Relationship Id="rId2" Type="http://schemas.openxmlformats.org/officeDocument/2006/relationships/slideLayout" Target="../slideLayouts/slideLayout14.xml"/><Relationship Id="rId1" Type="http://schemas.openxmlformats.org/officeDocument/2006/relationships/vmlDrawing" Target="../drawings/vmlDrawing60.vml"/><Relationship Id="rId6" Type="http://schemas.openxmlformats.org/officeDocument/2006/relationships/oleObject" Target="../embeddings/oleObject230.bin"/><Relationship Id="rId5" Type="http://schemas.openxmlformats.org/officeDocument/2006/relationships/image" Target="../media/image205.wmf"/><Relationship Id="rId4" Type="http://schemas.openxmlformats.org/officeDocument/2006/relationships/oleObject" Target="../embeddings/oleObject229.bin"/></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7" Type="http://schemas.openxmlformats.org/officeDocument/2006/relationships/image" Target="../media/image208.wmf"/><Relationship Id="rId2" Type="http://schemas.openxmlformats.org/officeDocument/2006/relationships/slideLayout" Target="../slideLayouts/slideLayout14.xml"/><Relationship Id="rId1" Type="http://schemas.openxmlformats.org/officeDocument/2006/relationships/vmlDrawing" Target="../drawings/vmlDrawing61.vml"/><Relationship Id="rId6" Type="http://schemas.openxmlformats.org/officeDocument/2006/relationships/oleObject" Target="../embeddings/oleObject232.bin"/><Relationship Id="rId5" Type="http://schemas.openxmlformats.org/officeDocument/2006/relationships/image" Target="../media/image207.wmf"/><Relationship Id="rId4" Type="http://schemas.openxmlformats.org/officeDocument/2006/relationships/oleObject" Target="../embeddings/oleObject231.bin"/></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4.xml"/></Relationships>
</file>

<file path=ppt/slides/_rels/slide112.xml.rels><?xml version="1.0" encoding="UTF-8" standalone="yes"?>
<Relationships xmlns="http://schemas.openxmlformats.org/package/2006/relationships"><Relationship Id="rId8" Type="http://schemas.openxmlformats.org/officeDocument/2006/relationships/oleObject" Target="../embeddings/oleObject235.bin"/><Relationship Id="rId3" Type="http://schemas.openxmlformats.org/officeDocument/2006/relationships/notesSlide" Target="../notesSlides/notesSlide112.xml"/><Relationship Id="rId7" Type="http://schemas.openxmlformats.org/officeDocument/2006/relationships/image" Target="../media/image210.wmf"/><Relationship Id="rId2" Type="http://schemas.openxmlformats.org/officeDocument/2006/relationships/slideLayout" Target="../slideLayouts/slideLayout14.xml"/><Relationship Id="rId1" Type="http://schemas.openxmlformats.org/officeDocument/2006/relationships/vmlDrawing" Target="../drawings/vmlDrawing62.vml"/><Relationship Id="rId6" Type="http://schemas.openxmlformats.org/officeDocument/2006/relationships/oleObject" Target="../embeddings/oleObject234.bin"/><Relationship Id="rId5" Type="http://schemas.openxmlformats.org/officeDocument/2006/relationships/image" Target="../media/image209.wmf"/><Relationship Id="rId4" Type="http://schemas.openxmlformats.org/officeDocument/2006/relationships/oleObject" Target="../embeddings/oleObject233.bin"/><Relationship Id="rId9" Type="http://schemas.openxmlformats.org/officeDocument/2006/relationships/image" Target="../media/image211.wmf"/></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11.w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10.wmf"/><Relationship Id="rId4" Type="http://schemas.openxmlformats.org/officeDocument/2006/relationships/oleObject" Target="../embeddings/oleObject4.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6.wmf"/><Relationship Id="rId3" Type="http://schemas.openxmlformats.org/officeDocument/2006/relationships/notesSlide" Target="../notesSlides/notesSlide26.xml"/><Relationship Id="rId7" Type="http://schemas.openxmlformats.org/officeDocument/2006/relationships/image" Target="../media/image13.wmf"/><Relationship Id="rId12"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7.bin"/><Relationship Id="rId11" Type="http://schemas.openxmlformats.org/officeDocument/2006/relationships/image" Target="../media/image15.wmf"/><Relationship Id="rId5" Type="http://schemas.openxmlformats.org/officeDocument/2006/relationships/image" Target="../media/image12.wmf"/><Relationship Id="rId15" Type="http://schemas.openxmlformats.org/officeDocument/2006/relationships/image" Target="../media/image17.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4.wmf"/><Relationship Id="rId14" Type="http://schemas.openxmlformats.org/officeDocument/2006/relationships/oleObject" Target="../embeddings/oleObject11.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vmlDrawing" Target="../drawings/vmlDrawing6.vml"/><Relationship Id="rId5" Type="http://schemas.openxmlformats.org/officeDocument/2006/relationships/image" Target="../media/image18.wmf"/><Relationship Id="rId4" Type="http://schemas.openxmlformats.org/officeDocument/2006/relationships/oleObject" Target="../embeddings/oleObject12.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23.wmf"/><Relationship Id="rId3" Type="http://schemas.openxmlformats.org/officeDocument/2006/relationships/notesSlide" Target="../notesSlides/notesSlide28.xml"/><Relationship Id="rId7" Type="http://schemas.openxmlformats.org/officeDocument/2006/relationships/image" Target="../media/image20.wmf"/><Relationship Id="rId12" Type="http://schemas.openxmlformats.org/officeDocument/2006/relationships/oleObject" Target="../embeddings/oleObject17.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oleObject" Target="../embeddings/oleObject14.bin"/><Relationship Id="rId11" Type="http://schemas.openxmlformats.org/officeDocument/2006/relationships/image" Target="../media/image22.wmf"/><Relationship Id="rId5" Type="http://schemas.openxmlformats.org/officeDocument/2006/relationships/image" Target="../media/image19.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21.wmf"/></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29.xml"/><Relationship Id="rId7" Type="http://schemas.openxmlformats.org/officeDocument/2006/relationships/image" Target="../media/image25.wmf"/><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19.bin"/><Relationship Id="rId11" Type="http://schemas.openxmlformats.org/officeDocument/2006/relationships/image" Target="../media/image27.wmf"/><Relationship Id="rId5" Type="http://schemas.openxmlformats.org/officeDocument/2006/relationships/image" Target="../media/image24.wmf"/><Relationship Id="rId10" Type="http://schemas.openxmlformats.org/officeDocument/2006/relationships/oleObject" Target="../embeddings/oleObject21.bin"/><Relationship Id="rId4" Type="http://schemas.openxmlformats.org/officeDocument/2006/relationships/oleObject" Target="../embeddings/oleObject18.bin"/><Relationship Id="rId9" Type="http://schemas.openxmlformats.org/officeDocument/2006/relationships/image" Target="../media/image26.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29.wmf"/><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oleObject23.bin"/><Relationship Id="rId5" Type="http://schemas.openxmlformats.org/officeDocument/2006/relationships/image" Target="../media/image28.wmf"/><Relationship Id="rId4" Type="http://schemas.openxmlformats.org/officeDocument/2006/relationships/oleObject" Target="../embeddings/oleObject22.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34.wmf"/><Relationship Id="rId3" Type="http://schemas.openxmlformats.org/officeDocument/2006/relationships/notesSlide" Target="../notesSlides/notesSlide31.xml"/><Relationship Id="rId7" Type="http://schemas.openxmlformats.org/officeDocument/2006/relationships/image" Target="../media/image31.wmf"/><Relationship Id="rId12" Type="http://schemas.openxmlformats.org/officeDocument/2006/relationships/oleObject" Target="../embeddings/oleObject28.bin"/><Relationship Id="rId2" Type="http://schemas.openxmlformats.org/officeDocument/2006/relationships/slideLayout" Target="../slideLayouts/slideLayout14.xml"/><Relationship Id="rId1" Type="http://schemas.openxmlformats.org/officeDocument/2006/relationships/vmlDrawing" Target="../drawings/vmlDrawing10.vml"/><Relationship Id="rId6" Type="http://schemas.openxmlformats.org/officeDocument/2006/relationships/oleObject" Target="../embeddings/oleObject25.bin"/><Relationship Id="rId11" Type="http://schemas.openxmlformats.org/officeDocument/2006/relationships/image" Target="../media/image33.wmf"/><Relationship Id="rId5" Type="http://schemas.openxmlformats.org/officeDocument/2006/relationships/image" Target="../media/image30.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32.wm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4.xml"/><Relationship Id="rId1" Type="http://schemas.openxmlformats.org/officeDocument/2006/relationships/vmlDrawing" Target="../drawings/vmlDrawing11.vml"/><Relationship Id="rId5" Type="http://schemas.openxmlformats.org/officeDocument/2006/relationships/image" Target="../media/image35.wmf"/><Relationship Id="rId4" Type="http://schemas.openxmlformats.org/officeDocument/2006/relationships/oleObject" Target="../embeddings/oleObject29.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34.xml"/><Relationship Id="rId7"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31.bin"/><Relationship Id="rId11" Type="http://schemas.openxmlformats.org/officeDocument/2006/relationships/image" Target="../media/image39.wmf"/><Relationship Id="rId5" Type="http://schemas.openxmlformats.org/officeDocument/2006/relationships/image" Target="../media/image36.w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38.wmf"/></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44.wmf"/><Relationship Id="rId18" Type="http://schemas.openxmlformats.org/officeDocument/2006/relationships/oleObject" Target="../embeddings/oleObject41.bin"/><Relationship Id="rId3" Type="http://schemas.openxmlformats.org/officeDocument/2006/relationships/notesSlide" Target="../notesSlides/notesSlide35.xml"/><Relationship Id="rId7" Type="http://schemas.openxmlformats.org/officeDocument/2006/relationships/image" Target="../media/image41.wmf"/><Relationship Id="rId12" Type="http://schemas.openxmlformats.org/officeDocument/2006/relationships/oleObject" Target="../embeddings/oleObject38.bin"/><Relationship Id="rId17" Type="http://schemas.openxmlformats.org/officeDocument/2006/relationships/image" Target="../media/image46.wmf"/><Relationship Id="rId2" Type="http://schemas.openxmlformats.org/officeDocument/2006/relationships/slideLayout" Target="../slideLayouts/slideLayout4.xml"/><Relationship Id="rId16" Type="http://schemas.openxmlformats.org/officeDocument/2006/relationships/oleObject" Target="../embeddings/oleObject40.bin"/><Relationship Id="rId1" Type="http://schemas.openxmlformats.org/officeDocument/2006/relationships/vmlDrawing" Target="../drawings/vmlDrawing13.vml"/><Relationship Id="rId6" Type="http://schemas.openxmlformats.org/officeDocument/2006/relationships/oleObject" Target="../embeddings/oleObject35.bin"/><Relationship Id="rId11" Type="http://schemas.openxmlformats.org/officeDocument/2006/relationships/image" Target="../media/image43.wmf"/><Relationship Id="rId5" Type="http://schemas.openxmlformats.org/officeDocument/2006/relationships/image" Target="../media/image40.wmf"/><Relationship Id="rId15" Type="http://schemas.openxmlformats.org/officeDocument/2006/relationships/image" Target="../media/image45.wmf"/><Relationship Id="rId10" Type="http://schemas.openxmlformats.org/officeDocument/2006/relationships/oleObject" Target="../embeddings/oleObject37.bin"/><Relationship Id="rId4" Type="http://schemas.openxmlformats.org/officeDocument/2006/relationships/oleObject" Target="../embeddings/oleObject34.bin"/><Relationship Id="rId9" Type="http://schemas.openxmlformats.org/officeDocument/2006/relationships/image" Target="../media/image42.wmf"/><Relationship Id="rId14" Type="http://schemas.openxmlformats.org/officeDocument/2006/relationships/oleObject" Target="../embeddings/oleObject39.bin"/></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51.wmf"/><Relationship Id="rId3" Type="http://schemas.openxmlformats.org/officeDocument/2006/relationships/notesSlide" Target="../notesSlides/notesSlide54.xml"/><Relationship Id="rId7" Type="http://schemas.openxmlformats.org/officeDocument/2006/relationships/image" Target="../media/image48.wmf"/><Relationship Id="rId12" Type="http://schemas.openxmlformats.org/officeDocument/2006/relationships/oleObject" Target="../embeddings/oleObject46.bin"/><Relationship Id="rId17" Type="http://schemas.openxmlformats.org/officeDocument/2006/relationships/image" Target="../media/image53.wmf"/><Relationship Id="rId2" Type="http://schemas.openxmlformats.org/officeDocument/2006/relationships/slideLayout" Target="../slideLayouts/slideLayout2.xml"/><Relationship Id="rId16" Type="http://schemas.openxmlformats.org/officeDocument/2006/relationships/oleObject" Target="../embeddings/oleObject48.bin"/><Relationship Id="rId1" Type="http://schemas.openxmlformats.org/officeDocument/2006/relationships/vmlDrawing" Target="../drawings/vmlDrawing14.vml"/><Relationship Id="rId6" Type="http://schemas.openxmlformats.org/officeDocument/2006/relationships/oleObject" Target="../embeddings/oleObject43.bin"/><Relationship Id="rId11" Type="http://schemas.openxmlformats.org/officeDocument/2006/relationships/image" Target="../media/image50.wmf"/><Relationship Id="rId5" Type="http://schemas.openxmlformats.org/officeDocument/2006/relationships/image" Target="../media/image47.wmf"/><Relationship Id="rId15" Type="http://schemas.openxmlformats.org/officeDocument/2006/relationships/image" Target="../media/image52.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49.wmf"/><Relationship Id="rId14" Type="http://schemas.openxmlformats.org/officeDocument/2006/relationships/oleObject" Target="../embeddings/oleObject47.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notesSlide" Target="../notesSlides/notesSlide55.xml"/><Relationship Id="rId7" Type="http://schemas.openxmlformats.org/officeDocument/2006/relationships/image" Target="../media/image55.w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50.bin"/><Relationship Id="rId11" Type="http://schemas.openxmlformats.org/officeDocument/2006/relationships/image" Target="../media/image57.wmf"/><Relationship Id="rId5" Type="http://schemas.openxmlformats.org/officeDocument/2006/relationships/image" Target="../media/image54.wmf"/><Relationship Id="rId10" Type="http://schemas.openxmlformats.org/officeDocument/2006/relationships/oleObject" Target="../embeddings/oleObject52.bin"/><Relationship Id="rId4" Type="http://schemas.openxmlformats.org/officeDocument/2006/relationships/oleObject" Target="../embeddings/oleObject49.bin"/><Relationship Id="rId9" Type="http://schemas.openxmlformats.org/officeDocument/2006/relationships/image" Target="../media/image56.wmf"/></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4.xml"/><Relationship Id="rId1" Type="http://schemas.openxmlformats.org/officeDocument/2006/relationships/vmlDrawing" Target="../drawings/vmlDrawing16.vml"/><Relationship Id="rId5" Type="http://schemas.openxmlformats.org/officeDocument/2006/relationships/image" Target="../media/image58.wmf"/><Relationship Id="rId4" Type="http://schemas.openxmlformats.org/officeDocument/2006/relationships/oleObject" Target="../embeddings/oleObject53.bin"/></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notesSlide" Target="../notesSlides/notesSlide58.xml"/><Relationship Id="rId7" Type="http://schemas.openxmlformats.org/officeDocument/2006/relationships/image" Target="../media/image60.wmf"/><Relationship Id="rId2" Type="http://schemas.openxmlformats.org/officeDocument/2006/relationships/slideLayout" Target="../slideLayouts/slideLayout14.xml"/><Relationship Id="rId1" Type="http://schemas.openxmlformats.org/officeDocument/2006/relationships/vmlDrawing" Target="../drawings/vmlDrawing17.vml"/><Relationship Id="rId6" Type="http://schemas.openxmlformats.org/officeDocument/2006/relationships/oleObject" Target="../embeddings/oleObject55.bin"/><Relationship Id="rId5" Type="http://schemas.openxmlformats.org/officeDocument/2006/relationships/image" Target="../media/image59.wmf"/><Relationship Id="rId4" Type="http://schemas.openxmlformats.org/officeDocument/2006/relationships/oleObject" Target="../embeddings/oleObject54.bin"/><Relationship Id="rId9" Type="http://schemas.openxmlformats.org/officeDocument/2006/relationships/image" Target="../media/image61.wmf"/></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59.bin"/><Relationship Id="rId13" Type="http://schemas.openxmlformats.org/officeDocument/2006/relationships/oleObject" Target="../embeddings/oleObject62.bin"/><Relationship Id="rId3" Type="http://schemas.openxmlformats.org/officeDocument/2006/relationships/notesSlide" Target="../notesSlides/notesSlide59.xml"/><Relationship Id="rId7" Type="http://schemas.openxmlformats.org/officeDocument/2006/relationships/image" Target="../media/image63.wmf"/><Relationship Id="rId12" Type="http://schemas.openxmlformats.org/officeDocument/2006/relationships/image" Target="../media/image65.wmf"/><Relationship Id="rId17" Type="http://schemas.openxmlformats.org/officeDocument/2006/relationships/oleObject" Target="../embeddings/oleObject64.bin"/><Relationship Id="rId2" Type="http://schemas.openxmlformats.org/officeDocument/2006/relationships/slideLayout" Target="../slideLayouts/slideLayout14.xml"/><Relationship Id="rId16" Type="http://schemas.openxmlformats.org/officeDocument/2006/relationships/image" Target="../media/image67.wmf"/><Relationship Id="rId1" Type="http://schemas.openxmlformats.org/officeDocument/2006/relationships/vmlDrawing" Target="../drawings/vmlDrawing18.vml"/><Relationship Id="rId6" Type="http://schemas.openxmlformats.org/officeDocument/2006/relationships/oleObject" Target="../embeddings/oleObject58.bin"/><Relationship Id="rId11" Type="http://schemas.openxmlformats.org/officeDocument/2006/relationships/oleObject" Target="../embeddings/oleObject61.bin"/><Relationship Id="rId5" Type="http://schemas.openxmlformats.org/officeDocument/2006/relationships/image" Target="../media/image62.wmf"/><Relationship Id="rId15" Type="http://schemas.openxmlformats.org/officeDocument/2006/relationships/oleObject" Target="../embeddings/oleObject63.bin"/><Relationship Id="rId10" Type="http://schemas.openxmlformats.org/officeDocument/2006/relationships/oleObject" Target="../embeddings/oleObject60.bin"/><Relationship Id="rId4" Type="http://schemas.openxmlformats.org/officeDocument/2006/relationships/oleObject" Target="../embeddings/oleObject57.bin"/><Relationship Id="rId9" Type="http://schemas.openxmlformats.org/officeDocument/2006/relationships/image" Target="../media/image64.wmf"/><Relationship Id="rId14" Type="http://schemas.openxmlformats.org/officeDocument/2006/relationships/image" Target="../media/image66.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67.bin"/><Relationship Id="rId3" Type="http://schemas.openxmlformats.org/officeDocument/2006/relationships/notesSlide" Target="../notesSlides/notesSlide60.xml"/><Relationship Id="rId7" Type="http://schemas.openxmlformats.org/officeDocument/2006/relationships/image" Target="../media/image69.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66.bin"/><Relationship Id="rId11" Type="http://schemas.openxmlformats.org/officeDocument/2006/relationships/image" Target="../media/image71.wmf"/><Relationship Id="rId5" Type="http://schemas.openxmlformats.org/officeDocument/2006/relationships/image" Target="../media/image68.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70.wmf"/></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notesSlide" Target="../notesSlides/notesSlide61.xml"/><Relationship Id="rId7" Type="http://schemas.openxmlformats.org/officeDocument/2006/relationships/image" Target="../media/image73.wmf"/><Relationship Id="rId2" Type="http://schemas.openxmlformats.org/officeDocument/2006/relationships/slideLayout" Target="../slideLayouts/slideLayout14.xml"/><Relationship Id="rId1" Type="http://schemas.openxmlformats.org/officeDocument/2006/relationships/vmlDrawing" Target="../drawings/vmlDrawing20.vml"/><Relationship Id="rId6" Type="http://schemas.openxmlformats.org/officeDocument/2006/relationships/oleObject" Target="../embeddings/oleObject70.bin"/><Relationship Id="rId11" Type="http://schemas.openxmlformats.org/officeDocument/2006/relationships/image" Target="../media/image75.wmf"/><Relationship Id="rId5" Type="http://schemas.openxmlformats.org/officeDocument/2006/relationships/image" Target="../media/image72.wmf"/><Relationship Id="rId10" Type="http://schemas.openxmlformats.org/officeDocument/2006/relationships/oleObject" Target="../embeddings/oleObject72.bin"/><Relationship Id="rId4" Type="http://schemas.openxmlformats.org/officeDocument/2006/relationships/oleObject" Target="../embeddings/oleObject69.bin"/><Relationship Id="rId9" Type="http://schemas.openxmlformats.org/officeDocument/2006/relationships/image" Target="../media/image74.wmf"/></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7" Type="http://schemas.openxmlformats.org/officeDocument/2006/relationships/image" Target="../media/image77.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74.bin"/><Relationship Id="rId5" Type="http://schemas.openxmlformats.org/officeDocument/2006/relationships/image" Target="../media/image76.wmf"/><Relationship Id="rId4" Type="http://schemas.openxmlformats.org/officeDocument/2006/relationships/oleObject" Target="../embeddings/oleObject73.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7" Type="http://schemas.openxmlformats.org/officeDocument/2006/relationships/image" Target="../media/image79.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76.bin"/><Relationship Id="rId5" Type="http://schemas.openxmlformats.org/officeDocument/2006/relationships/image" Target="../media/image78.wmf"/><Relationship Id="rId4" Type="http://schemas.openxmlformats.org/officeDocument/2006/relationships/oleObject" Target="../embeddings/oleObject75.bin"/></Relationships>
</file>

<file path=ppt/slides/_rels/slide64.xml.rels><?xml version="1.0" encoding="UTF-8" standalone="yes"?>
<Relationships xmlns="http://schemas.openxmlformats.org/package/2006/relationships"><Relationship Id="rId8" Type="http://schemas.openxmlformats.org/officeDocument/2006/relationships/oleObject" Target="../embeddings/oleObject79.bin"/><Relationship Id="rId13" Type="http://schemas.openxmlformats.org/officeDocument/2006/relationships/oleObject" Target="../embeddings/oleObject82.bin"/><Relationship Id="rId3" Type="http://schemas.openxmlformats.org/officeDocument/2006/relationships/notesSlide" Target="../notesSlides/notesSlide64.xml"/><Relationship Id="rId7" Type="http://schemas.openxmlformats.org/officeDocument/2006/relationships/image" Target="../media/image81.wmf"/><Relationship Id="rId12" Type="http://schemas.openxmlformats.org/officeDocument/2006/relationships/image" Target="../media/image83.wmf"/><Relationship Id="rId17" Type="http://schemas.openxmlformats.org/officeDocument/2006/relationships/oleObject" Target="../embeddings/oleObject85.bin"/><Relationship Id="rId2" Type="http://schemas.openxmlformats.org/officeDocument/2006/relationships/slideLayout" Target="../slideLayouts/slideLayout14.xml"/><Relationship Id="rId16" Type="http://schemas.openxmlformats.org/officeDocument/2006/relationships/oleObject" Target="../embeddings/oleObject84.bin"/><Relationship Id="rId1" Type="http://schemas.openxmlformats.org/officeDocument/2006/relationships/vmlDrawing" Target="../drawings/vmlDrawing23.vml"/><Relationship Id="rId6" Type="http://schemas.openxmlformats.org/officeDocument/2006/relationships/oleObject" Target="../embeddings/oleObject78.bin"/><Relationship Id="rId11" Type="http://schemas.openxmlformats.org/officeDocument/2006/relationships/oleObject" Target="../embeddings/oleObject81.bin"/><Relationship Id="rId5" Type="http://schemas.openxmlformats.org/officeDocument/2006/relationships/image" Target="../media/image80.wmf"/><Relationship Id="rId15" Type="http://schemas.openxmlformats.org/officeDocument/2006/relationships/oleObject" Target="../embeddings/oleObject83.bin"/><Relationship Id="rId10" Type="http://schemas.openxmlformats.org/officeDocument/2006/relationships/oleObject" Target="../embeddings/oleObject80.bin"/><Relationship Id="rId4" Type="http://schemas.openxmlformats.org/officeDocument/2006/relationships/oleObject" Target="../embeddings/oleObject77.bin"/><Relationship Id="rId9" Type="http://schemas.openxmlformats.org/officeDocument/2006/relationships/image" Target="../media/image82.wmf"/><Relationship Id="rId14" Type="http://schemas.openxmlformats.org/officeDocument/2006/relationships/image" Target="../media/image84.wmf"/></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88.bin"/><Relationship Id="rId13" Type="http://schemas.openxmlformats.org/officeDocument/2006/relationships/image" Target="../media/image89.wmf"/><Relationship Id="rId18" Type="http://schemas.openxmlformats.org/officeDocument/2006/relationships/oleObject" Target="../embeddings/oleObject93.bin"/><Relationship Id="rId3" Type="http://schemas.openxmlformats.org/officeDocument/2006/relationships/notesSlide" Target="../notesSlides/notesSlide65.xml"/><Relationship Id="rId21" Type="http://schemas.openxmlformats.org/officeDocument/2006/relationships/image" Target="../media/image93.wmf"/><Relationship Id="rId7" Type="http://schemas.openxmlformats.org/officeDocument/2006/relationships/image" Target="../media/image86.wmf"/><Relationship Id="rId12" Type="http://schemas.openxmlformats.org/officeDocument/2006/relationships/oleObject" Target="../embeddings/oleObject90.bin"/><Relationship Id="rId17" Type="http://schemas.openxmlformats.org/officeDocument/2006/relationships/image" Target="../media/image91.wmf"/><Relationship Id="rId2" Type="http://schemas.openxmlformats.org/officeDocument/2006/relationships/slideLayout" Target="../slideLayouts/slideLayout2.xml"/><Relationship Id="rId16" Type="http://schemas.openxmlformats.org/officeDocument/2006/relationships/oleObject" Target="../embeddings/oleObject92.bin"/><Relationship Id="rId20" Type="http://schemas.openxmlformats.org/officeDocument/2006/relationships/oleObject" Target="../embeddings/oleObject94.bin"/><Relationship Id="rId1" Type="http://schemas.openxmlformats.org/officeDocument/2006/relationships/vmlDrawing" Target="../drawings/vmlDrawing24.vml"/><Relationship Id="rId6" Type="http://schemas.openxmlformats.org/officeDocument/2006/relationships/oleObject" Target="../embeddings/oleObject87.bin"/><Relationship Id="rId11" Type="http://schemas.openxmlformats.org/officeDocument/2006/relationships/image" Target="../media/image88.wmf"/><Relationship Id="rId5" Type="http://schemas.openxmlformats.org/officeDocument/2006/relationships/image" Target="../media/image85.wmf"/><Relationship Id="rId15" Type="http://schemas.openxmlformats.org/officeDocument/2006/relationships/image" Target="../media/image90.wmf"/><Relationship Id="rId23" Type="http://schemas.openxmlformats.org/officeDocument/2006/relationships/oleObject" Target="../embeddings/oleObject96.bin"/><Relationship Id="rId10" Type="http://schemas.openxmlformats.org/officeDocument/2006/relationships/oleObject" Target="../embeddings/oleObject89.bin"/><Relationship Id="rId19" Type="http://schemas.openxmlformats.org/officeDocument/2006/relationships/image" Target="../media/image92.wmf"/><Relationship Id="rId4" Type="http://schemas.openxmlformats.org/officeDocument/2006/relationships/oleObject" Target="../embeddings/oleObject86.bin"/><Relationship Id="rId9" Type="http://schemas.openxmlformats.org/officeDocument/2006/relationships/image" Target="../media/image87.wmf"/><Relationship Id="rId14" Type="http://schemas.openxmlformats.org/officeDocument/2006/relationships/oleObject" Target="../embeddings/oleObject91.bin"/><Relationship Id="rId22" Type="http://schemas.openxmlformats.org/officeDocument/2006/relationships/oleObject" Target="../embeddings/oleObject95.bin"/></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99.bin"/><Relationship Id="rId3" Type="http://schemas.openxmlformats.org/officeDocument/2006/relationships/notesSlide" Target="../notesSlides/notesSlide66.xml"/><Relationship Id="rId7" Type="http://schemas.openxmlformats.org/officeDocument/2006/relationships/image" Target="../media/image95.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98.bin"/><Relationship Id="rId11" Type="http://schemas.openxmlformats.org/officeDocument/2006/relationships/image" Target="../media/image97.wmf"/><Relationship Id="rId5" Type="http://schemas.openxmlformats.org/officeDocument/2006/relationships/image" Target="../media/image94.wmf"/><Relationship Id="rId10" Type="http://schemas.openxmlformats.org/officeDocument/2006/relationships/oleObject" Target="../embeddings/oleObject100.bin"/><Relationship Id="rId4" Type="http://schemas.openxmlformats.org/officeDocument/2006/relationships/oleObject" Target="../embeddings/oleObject97.bin"/><Relationship Id="rId9" Type="http://schemas.openxmlformats.org/officeDocument/2006/relationships/image" Target="../media/image96.wmf"/></Relationships>
</file>

<file path=ppt/slides/_rels/slide67.xml.rels><?xml version="1.0" encoding="UTF-8" standalone="yes"?>
<Relationships xmlns="http://schemas.openxmlformats.org/package/2006/relationships"><Relationship Id="rId8" Type="http://schemas.openxmlformats.org/officeDocument/2006/relationships/oleObject" Target="../embeddings/oleObject103.bin"/><Relationship Id="rId13" Type="http://schemas.openxmlformats.org/officeDocument/2006/relationships/image" Target="../media/image102.wmf"/><Relationship Id="rId3" Type="http://schemas.openxmlformats.org/officeDocument/2006/relationships/notesSlide" Target="../notesSlides/notesSlide67.xml"/><Relationship Id="rId7" Type="http://schemas.openxmlformats.org/officeDocument/2006/relationships/image" Target="../media/image99.wmf"/><Relationship Id="rId12" Type="http://schemas.openxmlformats.org/officeDocument/2006/relationships/oleObject" Target="../embeddings/oleObject105.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102.bin"/><Relationship Id="rId11" Type="http://schemas.openxmlformats.org/officeDocument/2006/relationships/image" Target="../media/image101.wmf"/><Relationship Id="rId5" Type="http://schemas.openxmlformats.org/officeDocument/2006/relationships/image" Target="../media/image98.wmf"/><Relationship Id="rId10" Type="http://schemas.openxmlformats.org/officeDocument/2006/relationships/oleObject" Target="../embeddings/oleObject104.bin"/><Relationship Id="rId4" Type="http://schemas.openxmlformats.org/officeDocument/2006/relationships/oleObject" Target="../embeddings/oleObject101.bin"/><Relationship Id="rId9" Type="http://schemas.openxmlformats.org/officeDocument/2006/relationships/image" Target="../media/image100.wmf"/></Relationships>
</file>

<file path=ppt/slides/_rels/slide68.xml.rels><?xml version="1.0" encoding="UTF-8" standalone="yes"?>
<Relationships xmlns="http://schemas.openxmlformats.org/package/2006/relationships"><Relationship Id="rId8" Type="http://schemas.openxmlformats.org/officeDocument/2006/relationships/image" Target="../media/image104.wmf"/><Relationship Id="rId13" Type="http://schemas.openxmlformats.org/officeDocument/2006/relationships/oleObject" Target="../embeddings/oleObject110.bin"/><Relationship Id="rId3" Type="http://schemas.openxmlformats.org/officeDocument/2006/relationships/notesSlide" Target="../notesSlides/notesSlide68.xml"/><Relationship Id="rId7" Type="http://schemas.openxmlformats.org/officeDocument/2006/relationships/oleObject" Target="../embeddings/oleObject107.bin"/><Relationship Id="rId12" Type="http://schemas.openxmlformats.org/officeDocument/2006/relationships/image" Target="../media/image106.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103.wmf"/><Relationship Id="rId11" Type="http://schemas.openxmlformats.org/officeDocument/2006/relationships/oleObject" Target="../embeddings/oleObject109.bin"/><Relationship Id="rId5" Type="http://schemas.openxmlformats.org/officeDocument/2006/relationships/oleObject" Target="../embeddings/oleObject106.bin"/><Relationship Id="rId10" Type="http://schemas.openxmlformats.org/officeDocument/2006/relationships/image" Target="../media/image105.wmf"/><Relationship Id="rId4" Type="http://schemas.openxmlformats.org/officeDocument/2006/relationships/image" Target="../media/image76.png"/><Relationship Id="rId9" Type="http://schemas.openxmlformats.org/officeDocument/2006/relationships/oleObject" Target="../embeddings/oleObject108.bin"/><Relationship Id="rId14" Type="http://schemas.openxmlformats.org/officeDocument/2006/relationships/image" Target="../media/image107.wmf"/></Relationships>
</file>

<file path=ppt/slides/_rels/slide69.xml.rels><?xml version="1.0" encoding="UTF-8" standalone="yes"?>
<Relationships xmlns="http://schemas.openxmlformats.org/package/2006/relationships"><Relationship Id="rId8" Type="http://schemas.openxmlformats.org/officeDocument/2006/relationships/oleObject" Target="../embeddings/oleObject113.bin"/><Relationship Id="rId3" Type="http://schemas.openxmlformats.org/officeDocument/2006/relationships/notesSlide" Target="../notesSlides/notesSlide69.xml"/><Relationship Id="rId7" Type="http://schemas.openxmlformats.org/officeDocument/2006/relationships/image" Target="../media/image109.wmf"/><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112.bin"/><Relationship Id="rId11" Type="http://schemas.openxmlformats.org/officeDocument/2006/relationships/image" Target="../media/image111.wmf"/><Relationship Id="rId5" Type="http://schemas.openxmlformats.org/officeDocument/2006/relationships/image" Target="../media/image108.wmf"/><Relationship Id="rId10" Type="http://schemas.openxmlformats.org/officeDocument/2006/relationships/oleObject" Target="../embeddings/oleObject114.bin"/><Relationship Id="rId4" Type="http://schemas.openxmlformats.org/officeDocument/2006/relationships/oleObject" Target="../embeddings/oleObject111.bin"/><Relationship Id="rId9" Type="http://schemas.openxmlformats.org/officeDocument/2006/relationships/image" Target="../media/image110.w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117.bin"/><Relationship Id="rId13" Type="http://schemas.openxmlformats.org/officeDocument/2006/relationships/image" Target="../media/image116.wmf"/><Relationship Id="rId3" Type="http://schemas.openxmlformats.org/officeDocument/2006/relationships/notesSlide" Target="../notesSlides/notesSlide70.xml"/><Relationship Id="rId7" Type="http://schemas.openxmlformats.org/officeDocument/2006/relationships/image" Target="../media/image113.wmf"/><Relationship Id="rId12" Type="http://schemas.openxmlformats.org/officeDocument/2006/relationships/oleObject" Target="../embeddings/oleObject119.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116.bin"/><Relationship Id="rId11" Type="http://schemas.openxmlformats.org/officeDocument/2006/relationships/image" Target="../media/image115.wmf"/><Relationship Id="rId5" Type="http://schemas.openxmlformats.org/officeDocument/2006/relationships/image" Target="../media/image112.wmf"/><Relationship Id="rId10" Type="http://schemas.openxmlformats.org/officeDocument/2006/relationships/oleObject" Target="../embeddings/oleObject118.bin"/><Relationship Id="rId4" Type="http://schemas.openxmlformats.org/officeDocument/2006/relationships/oleObject" Target="../embeddings/oleObject115.bin"/><Relationship Id="rId9" Type="http://schemas.openxmlformats.org/officeDocument/2006/relationships/image" Target="../media/image114.wmf"/></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8" Type="http://schemas.openxmlformats.org/officeDocument/2006/relationships/oleObject" Target="../embeddings/oleObject122.bin"/><Relationship Id="rId3" Type="http://schemas.openxmlformats.org/officeDocument/2006/relationships/notesSlide" Target="../notesSlides/notesSlide72.xml"/><Relationship Id="rId7" Type="http://schemas.openxmlformats.org/officeDocument/2006/relationships/image" Target="../media/image55.wmf"/><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oleObject" Target="../embeddings/oleObject121.bin"/><Relationship Id="rId11" Type="http://schemas.openxmlformats.org/officeDocument/2006/relationships/image" Target="../media/image57.wmf"/><Relationship Id="rId5" Type="http://schemas.openxmlformats.org/officeDocument/2006/relationships/image" Target="../media/image54.wmf"/><Relationship Id="rId10" Type="http://schemas.openxmlformats.org/officeDocument/2006/relationships/oleObject" Target="../embeddings/oleObject123.bin"/><Relationship Id="rId4" Type="http://schemas.openxmlformats.org/officeDocument/2006/relationships/oleObject" Target="../embeddings/oleObject120.bin"/><Relationship Id="rId9" Type="http://schemas.openxmlformats.org/officeDocument/2006/relationships/image" Target="../media/image56.wmf"/></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4.xml"/><Relationship Id="rId1" Type="http://schemas.openxmlformats.org/officeDocument/2006/relationships/vmlDrawing" Target="../drawings/vmlDrawing31.vml"/><Relationship Id="rId5" Type="http://schemas.openxmlformats.org/officeDocument/2006/relationships/image" Target="../media/image58.wmf"/><Relationship Id="rId4" Type="http://schemas.openxmlformats.org/officeDocument/2006/relationships/oleObject" Target="../embeddings/oleObject124.bin"/></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8" Type="http://schemas.openxmlformats.org/officeDocument/2006/relationships/oleObject" Target="../embeddings/oleObject127.bin"/><Relationship Id="rId13" Type="http://schemas.openxmlformats.org/officeDocument/2006/relationships/image" Target="../media/image121.wmf"/><Relationship Id="rId3" Type="http://schemas.openxmlformats.org/officeDocument/2006/relationships/notesSlide" Target="../notesSlides/notesSlide75.xml"/><Relationship Id="rId7" Type="http://schemas.openxmlformats.org/officeDocument/2006/relationships/image" Target="../media/image118.wmf"/><Relationship Id="rId12" Type="http://schemas.openxmlformats.org/officeDocument/2006/relationships/oleObject" Target="../embeddings/oleObject129.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126.bin"/><Relationship Id="rId11" Type="http://schemas.openxmlformats.org/officeDocument/2006/relationships/image" Target="../media/image120.wmf"/><Relationship Id="rId5" Type="http://schemas.openxmlformats.org/officeDocument/2006/relationships/image" Target="../media/image117.wmf"/><Relationship Id="rId10" Type="http://schemas.openxmlformats.org/officeDocument/2006/relationships/oleObject" Target="../embeddings/oleObject128.bin"/><Relationship Id="rId4" Type="http://schemas.openxmlformats.org/officeDocument/2006/relationships/oleObject" Target="../embeddings/oleObject125.bin"/><Relationship Id="rId9" Type="http://schemas.openxmlformats.org/officeDocument/2006/relationships/image" Target="../media/image119.wmf"/></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132.bin"/><Relationship Id="rId3" Type="http://schemas.openxmlformats.org/officeDocument/2006/relationships/notesSlide" Target="../notesSlides/notesSlide76.xml"/><Relationship Id="rId7" Type="http://schemas.openxmlformats.org/officeDocument/2006/relationships/image" Target="../media/image123.wmf"/><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oleObject" Target="../embeddings/oleObject131.bin"/><Relationship Id="rId5" Type="http://schemas.openxmlformats.org/officeDocument/2006/relationships/image" Target="../media/image122.wmf"/><Relationship Id="rId10" Type="http://schemas.openxmlformats.org/officeDocument/2006/relationships/oleObject" Target="../embeddings/oleObject133.bin"/><Relationship Id="rId4" Type="http://schemas.openxmlformats.org/officeDocument/2006/relationships/oleObject" Target="../embeddings/oleObject130.bin"/><Relationship Id="rId9" Type="http://schemas.openxmlformats.org/officeDocument/2006/relationships/image" Target="../media/image121.wmf"/></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8" Type="http://schemas.openxmlformats.org/officeDocument/2006/relationships/oleObject" Target="../embeddings/oleObject136.bin"/><Relationship Id="rId3" Type="http://schemas.openxmlformats.org/officeDocument/2006/relationships/notesSlide" Target="../notesSlides/notesSlide78.xml"/><Relationship Id="rId7" Type="http://schemas.openxmlformats.org/officeDocument/2006/relationships/image" Target="../media/image125.wmf"/><Relationship Id="rId2" Type="http://schemas.openxmlformats.org/officeDocument/2006/relationships/slideLayout" Target="../slideLayouts/slideLayout14.xml"/><Relationship Id="rId1" Type="http://schemas.openxmlformats.org/officeDocument/2006/relationships/vmlDrawing" Target="../drawings/vmlDrawing34.vml"/><Relationship Id="rId6" Type="http://schemas.openxmlformats.org/officeDocument/2006/relationships/oleObject" Target="../embeddings/oleObject135.bin"/><Relationship Id="rId5" Type="http://schemas.openxmlformats.org/officeDocument/2006/relationships/image" Target="../media/image124.wmf"/><Relationship Id="rId4" Type="http://schemas.openxmlformats.org/officeDocument/2006/relationships/oleObject" Target="../embeddings/oleObject134.bin"/><Relationship Id="rId9" Type="http://schemas.openxmlformats.org/officeDocument/2006/relationships/image" Target="../media/image126.wmf"/></Relationships>
</file>

<file path=ppt/slides/_rels/slide79.xml.rels><?xml version="1.0" encoding="UTF-8" standalone="yes"?>
<Relationships xmlns="http://schemas.openxmlformats.org/package/2006/relationships"><Relationship Id="rId8" Type="http://schemas.openxmlformats.org/officeDocument/2006/relationships/oleObject" Target="../embeddings/oleObject139.bin"/><Relationship Id="rId3" Type="http://schemas.openxmlformats.org/officeDocument/2006/relationships/notesSlide" Target="../notesSlides/notesSlide79.xml"/><Relationship Id="rId7" Type="http://schemas.openxmlformats.org/officeDocument/2006/relationships/image" Target="../media/image128.wmf"/><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oleObject" Target="../embeddings/oleObject138.bin"/><Relationship Id="rId5" Type="http://schemas.openxmlformats.org/officeDocument/2006/relationships/image" Target="../media/image127.wmf"/><Relationship Id="rId4" Type="http://schemas.openxmlformats.org/officeDocument/2006/relationships/oleObject" Target="../embeddings/oleObject137.bin"/><Relationship Id="rId9" Type="http://schemas.openxmlformats.org/officeDocument/2006/relationships/image" Target="../media/image129.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2.bin"/></Relationships>
</file>

<file path=ppt/slides/_rels/slide80.xml.rels><?xml version="1.0" encoding="UTF-8" standalone="yes"?>
<Relationships xmlns="http://schemas.openxmlformats.org/package/2006/relationships"><Relationship Id="rId8" Type="http://schemas.openxmlformats.org/officeDocument/2006/relationships/oleObject" Target="../embeddings/oleObject142.bin"/><Relationship Id="rId3" Type="http://schemas.openxmlformats.org/officeDocument/2006/relationships/notesSlide" Target="../notesSlides/notesSlide80.xml"/><Relationship Id="rId7" Type="http://schemas.openxmlformats.org/officeDocument/2006/relationships/image" Target="../media/image131.wmf"/><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oleObject" Target="../embeddings/oleObject141.bin"/><Relationship Id="rId5" Type="http://schemas.openxmlformats.org/officeDocument/2006/relationships/image" Target="../media/image130.wmf"/><Relationship Id="rId4" Type="http://schemas.openxmlformats.org/officeDocument/2006/relationships/oleObject" Target="../embeddings/oleObject140.bin"/><Relationship Id="rId9" Type="http://schemas.openxmlformats.org/officeDocument/2006/relationships/image" Target="../media/image132.wmf"/></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xml"/><Relationship Id="rId1" Type="http://schemas.openxmlformats.org/officeDocument/2006/relationships/vmlDrawing" Target="../drawings/vmlDrawing37.vml"/><Relationship Id="rId5" Type="http://schemas.openxmlformats.org/officeDocument/2006/relationships/image" Target="../media/image133.wmf"/><Relationship Id="rId4" Type="http://schemas.openxmlformats.org/officeDocument/2006/relationships/oleObject" Target="../embeddings/oleObject143.bin"/></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7" Type="http://schemas.openxmlformats.org/officeDocument/2006/relationships/image" Target="../media/image135.wmf"/><Relationship Id="rId2" Type="http://schemas.openxmlformats.org/officeDocument/2006/relationships/slideLayout" Target="../slideLayouts/slideLayout14.xml"/><Relationship Id="rId1" Type="http://schemas.openxmlformats.org/officeDocument/2006/relationships/vmlDrawing" Target="../drawings/vmlDrawing38.vml"/><Relationship Id="rId6" Type="http://schemas.openxmlformats.org/officeDocument/2006/relationships/oleObject" Target="../embeddings/oleObject145.bin"/><Relationship Id="rId5" Type="http://schemas.openxmlformats.org/officeDocument/2006/relationships/image" Target="../media/image134.wmf"/><Relationship Id="rId4" Type="http://schemas.openxmlformats.org/officeDocument/2006/relationships/oleObject" Target="../embeddings/oleObject144.bin"/></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4.xml"/><Relationship Id="rId1" Type="http://schemas.openxmlformats.org/officeDocument/2006/relationships/vmlDrawing" Target="../drawings/vmlDrawing39.vml"/><Relationship Id="rId5" Type="http://schemas.openxmlformats.org/officeDocument/2006/relationships/image" Target="../media/image136.wmf"/><Relationship Id="rId4" Type="http://schemas.openxmlformats.org/officeDocument/2006/relationships/oleObject" Target="../embeddings/oleObject146.bin"/></Relationships>
</file>

<file path=ppt/slides/_rels/slide84.xml.rels><?xml version="1.0" encoding="UTF-8" standalone="yes"?>
<Relationships xmlns="http://schemas.openxmlformats.org/package/2006/relationships"><Relationship Id="rId8" Type="http://schemas.openxmlformats.org/officeDocument/2006/relationships/oleObject" Target="../embeddings/oleObject149.bin"/><Relationship Id="rId13" Type="http://schemas.openxmlformats.org/officeDocument/2006/relationships/image" Target="../media/image141.wmf"/><Relationship Id="rId3" Type="http://schemas.openxmlformats.org/officeDocument/2006/relationships/notesSlide" Target="../notesSlides/notesSlide84.xml"/><Relationship Id="rId7" Type="http://schemas.openxmlformats.org/officeDocument/2006/relationships/image" Target="../media/image138.wmf"/><Relationship Id="rId12" Type="http://schemas.openxmlformats.org/officeDocument/2006/relationships/oleObject" Target="../embeddings/oleObject151.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oleObject" Target="../embeddings/oleObject148.bin"/><Relationship Id="rId11" Type="http://schemas.openxmlformats.org/officeDocument/2006/relationships/image" Target="../media/image140.wmf"/><Relationship Id="rId5" Type="http://schemas.openxmlformats.org/officeDocument/2006/relationships/image" Target="../media/image137.wmf"/><Relationship Id="rId15" Type="http://schemas.openxmlformats.org/officeDocument/2006/relationships/image" Target="../media/image142.wmf"/><Relationship Id="rId10" Type="http://schemas.openxmlformats.org/officeDocument/2006/relationships/oleObject" Target="../embeddings/oleObject150.bin"/><Relationship Id="rId4" Type="http://schemas.openxmlformats.org/officeDocument/2006/relationships/oleObject" Target="../embeddings/oleObject147.bin"/><Relationship Id="rId9" Type="http://schemas.openxmlformats.org/officeDocument/2006/relationships/image" Target="../media/image139.wmf"/><Relationship Id="rId14" Type="http://schemas.openxmlformats.org/officeDocument/2006/relationships/oleObject" Target="../embeddings/oleObject152.bin"/></Relationships>
</file>

<file path=ppt/slides/_rels/slide85.xml.rels><?xml version="1.0" encoding="UTF-8" standalone="yes"?>
<Relationships xmlns="http://schemas.openxmlformats.org/package/2006/relationships"><Relationship Id="rId8" Type="http://schemas.openxmlformats.org/officeDocument/2006/relationships/oleObject" Target="../embeddings/oleObject155.bin"/><Relationship Id="rId13" Type="http://schemas.openxmlformats.org/officeDocument/2006/relationships/image" Target="../media/image147.wmf"/><Relationship Id="rId3" Type="http://schemas.openxmlformats.org/officeDocument/2006/relationships/notesSlide" Target="../notesSlides/notesSlide85.xml"/><Relationship Id="rId7" Type="http://schemas.openxmlformats.org/officeDocument/2006/relationships/image" Target="../media/image144.wmf"/><Relationship Id="rId12" Type="http://schemas.openxmlformats.org/officeDocument/2006/relationships/oleObject" Target="../embeddings/oleObject157.bin"/><Relationship Id="rId2" Type="http://schemas.openxmlformats.org/officeDocument/2006/relationships/slideLayout" Target="../slideLayouts/slideLayout14.xml"/><Relationship Id="rId1" Type="http://schemas.openxmlformats.org/officeDocument/2006/relationships/vmlDrawing" Target="../drawings/vmlDrawing41.vml"/><Relationship Id="rId6" Type="http://schemas.openxmlformats.org/officeDocument/2006/relationships/oleObject" Target="../embeddings/oleObject154.bin"/><Relationship Id="rId11" Type="http://schemas.openxmlformats.org/officeDocument/2006/relationships/image" Target="../media/image146.wmf"/><Relationship Id="rId5" Type="http://schemas.openxmlformats.org/officeDocument/2006/relationships/image" Target="../media/image143.wmf"/><Relationship Id="rId10" Type="http://schemas.openxmlformats.org/officeDocument/2006/relationships/oleObject" Target="../embeddings/oleObject156.bin"/><Relationship Id="rId4" Type="http://schemas.openxmlformats.org/officeDocument/2006/relationships/oleObject" Target="../embeddings/oleObject153.bin"/><Relationship Id="rId9" Type="http://schemas.openxmlformats.org/officeDocument/2006/relationships/image" Target="../media/image145.wmf"/></Relationships>
</file>

<file path=ppt/slides/_rels/slide86.xml.rels><?xml version="1.0" encoding="UTF-8" standalone="yes"?>
<Relationships xmlns="http://schemas.openxmlformats.org/package/2006/relationships"><Relationship Id="rId8" Type="http://schemas.openxmlformats.org/officeDocument/2006/relationships/oleObject" Target="../embeddings/oleObject160.bin"/><Relationship Id="rId13" Type="http://schemas.openxmlformats.org/officeDocument/2006/relationships/image" Target="../media/image151.wmf"/><Relationship Id="rId3" Type="http://schemas.openxmlformats.org/officeDocument/2006/relationships/notesSlide" Target="../notesSlides/notesSlide86.xml"/><Relationship Id="rId7" Type="http://schemas.openxmlformats.org/officeDocument/2006/relationships/image" Target="../media/image149.wmf"/><Relationship Id="rId12" Type="http://schemas.openxmlformats.org/officeDocument/2006/relationships/oleObject" Target="../embeddings/oleObject163.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oleObject" Target="../embeddings/oleObject159.bin"/><Relationship Id="rId11" Type="http://schemas.openxmlformats.org/officeDocument/2006/relationships/image" Target="../media/image150.wmf"/><Relationship Id="rId5" Type="http://schemas.openxmlformats.org/officeDocument/2006/relationships/image" Target="../media/image148.wmf"/><Relationship Id="rId15" Type="http://schemas.openxmlformats.org/officeDocument/2006/relationships/image" Target="../media/image152.wmf"/><Relationship Id="rId10" Type="http://schemas.openxmlformats.org/officeDocument/2006/relationships/oleObject" Target="../embeddings/oleObject162.bin"/><Relationship Id="rId4" Type="http://schemas.openxmlformats.org/officeDocument/2006/relationships/oleObject" Target="../embeddings/oleObject158.bin"/><Relationship Id="rId9" Type="http://schemas.openxmlformats.org/officeDocument/2006/relationships/oleObject" Target="../embeddings/oleObject161.bin"/><Relationship Id="rId14" Type="http://schemas.openxmlformats.org/officeDocument/2006/relationships/oleObject" Target="../embeddings/oleObject164.bin"/></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4.xml"/></Relationships>
</file>

<file path=ppt/slides/_rels/slide88.xml.rels><?xml version="1.0" encoding="UTF-8" standalone="yes"?>
<Relationships xmlns="http://schemas.openxmlformats.org/package/2006/relationships"><Relationship Id="rId8" Type="http://schemas.openxmlformats.org/officeDocument/2006/relationships/oleObject" Target="../embeddings/oleObject167.bin"/><Relationship Id="rId13" Type="http://schemas.openxmlformats.org/officeDocument/2006/relationships/image" Target="../media/image156.wmf"/><Relationship Id="rId3" Type="http://schemas.openxmlformats.org/officeDocument/2006/relationships/notesSlide" Target="../notesSlides/notesSlide88.xml"/><Relationship Id="rId7" Type="http://schemas.openxmlformats.org/officeDocument/2006/relationships/image" Target="../media/image153.wmf"/><Relationship Id="rId12" Type="http://schemas.openxmlformats.org/officeDocument/2006/relationships/oleObject" Target="../embeddings/oleObject169.bin"/><Relationship Id="rId2" Type="http://schemas.openxmlformats.org/officeDocument/2006/relationships/slideLayout" Target="../slideLayouts/slideLayout2.xml"/><Relationship Id="rId16" Type="http://schemas.openxmlformats.org/officeDocument/2006/relationships/oleObject" Target="../embeddings/oleObject171.bin"/><Relationship Id="rId1" Type="http://schemas.openxmlformats.org/officeDocument/2006/relationships/vmlDrawing" Target="../drawings/vmlDrawing43.vml"/><Relationship Id="rId6" Type="http://schemas.openxmlformats.org/officeDocument/2006/relationships/oleObject" Target="../embeddings/oleObject166.bin"/><Relationship Id="rId11" Type="http://schemas.openxmlformats.org/officeDocument/2006/relationships/image" Target="../media/image155.wmf"/><Relationship Id="rId5" Type="http://schemas.openxmlformats.org/officeDocument/2006/relationships/image" Target="../media/image148.wmf"/><Relationship Id="rId15" Type="http://schemas.openxmlformats.org/officeDocument/2006/relationships/image" Target="../media/image157.wmf"/><Relationship Id="rId10" Type="http://schemas.openxmlformats.org/officeDocument/2006/relationships/oleObject" Target="../embeddings/oleObject168.bin"/><Relationship Id="rId4" Type="http://schemas.openxmlformats.org/officeDocument/2006/relationships/oleObject" Target="../embeddings/oleObject165.bin"/><Relationship Id="rId9" Type="http://schemas.openxmlformats.org/officeDocument/2006/relationships/image" Target="../media/image154.wmf"/><Relationship Id="rId14" Type="http://schemas.openxmlformats.org/officeDocument/2006/relationships/oleObject" Target="../embeddings/oleObject170.bin"/></Relationships>
</file>

<file path=ppt/slides/_rels/slide89.xml.rels><?xml version="1.0" encoding="UTF-8" standalone="yes"?>
<Relationships xmlns="http://schemas.openxmlformats.org/package/2006/relationships"><Relationship Id="rId8" Type="http://schemas.openxmlformats.org/officeDocument/2006/relationships/oleObject" Target="../embeddings/oleObject174.bin"/><Relationship Id="rId13" Type="http://schemas.openxmlformats.org/officeDocument/2006/relationships/oleObject" Target="../embeddings/oleObject177.bin"/><Relationship Id="rId3" Type="http://schemas.openxmlformats.org/officeDocument/2006/relationships/notesSlide" Target="../notesSlides/notesSlide89.xml"/><Relationship Id="rId7" Type="http://schemas.openxmlformats.org/officeDocument/2006/relationships/image" Target="../media/image158.wmf"/><Relationship Id="rId12" Type="http://schemas.openxmlformats.org/officeDocument/2006/relationships/oleObject" Target="../embeddings/oleObject176.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oleObject" Target="../embeddings/oleObject173.bin"/><Relationship Id="rId11" Type="http://schemas.openxmlformats.org/officeDocument/2006/relationships/image" Target="../media/image160.wmf"/><Relationship Id="rId5" Type="http://schemas.openxmlformats.org/officeDocument/2006/relationships/image" Target="../media/image148.wmf"/><Relationship Id="rId10" Type="http://schemas.openxmlformats.org/officeDocument/2006/relationships/oleObject" Target="../embeddings/oleObject175.bin"/><Relationship Id="rId4" Type="http://schemas.openxmlformats.org/officeDocument/2006/relationships/oleObject" Target="../embeddings/oleObject172.bin"/><Relationship Id="rId9" Type="http://schemas.openxmlformats.org/officeDocument/2006/relationships/image" Target="../media/image159.wmf"/><Relationship Id="rId14" Type="http://schemas.openxmlformats.org/officeDocument/2006/relationships/image" Target="../media/image161.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3.wmf"/><Relationship Id="rId4" Type="http://schemas.openxmlformats.org/officeDocument/2006/relationships/oleObject" Target="../embeddings/oleObject3.bin"/></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7" Type="http://schemas.openxmlformats.org/officeDocument/2006/relationships/image" Target="../media/image163.wmf"/><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oleObject" Target="../embeddings/oleObject179.bin"/><Relationship Id="rId5" Type="http://schemas.openxmlformats.org/officeDocument/2006/relationships/image" Target="../media/image162.wmf"/><Relationship Id="rId4" Type="http://schemas.openxmlformats.org/officeDocument/2006/relationships/oleObject" Target="../embeddings/oleObject178.bin"/></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8" Type="http://schemas.openxmlformats.org/officeDocument/2006/relationships/oleObject" Target="../embeddings/oleObject182.bin"/><Relationship Id="rId13" Type="http://schemas.openxmlformats.org/officeDocument/2006/relationships/image" Target="../media/image166.wmf"/><Relationship Id="rId3" Type="http://schemas.openxmlformats.org/officeDocument/2006/relationships/notesSlide" Target="../notesSlides/notesSlide92.xml"/><Relationship Id="rId7" Type="http://schemas.openxmlformats.org/officeDocument/2006/relationships/image" Target="../media/image165.wmf"/><Relationship Id="rId12" Type="http://schemas.openxmlformats.org/officeDocument/2006/relationships/oleObject" Target="../embeddings/oleObject185.bin"/><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oleObject" Target="../embeddings/oleObject181.bin"/><Relationship Id="rId11" Type="http://schemas.openxmlformats.org/officeDocument/2006/relationships/oleObject" Target="../embeddings/oleObject184.bin"/><Relationship Id="rId5" Type="http://schemas.openxmlformats.org/officeDocument/2006/relationships/image" Target="../media/image164.wmf"/><Relationship Id="rId10" Type="http://schemas.openxmlformats.org/officeDocument/2006/relationships/oleObject" Target="../embeddings/oleObject183.bin"/><Relationship Id="rId4" Type="http://schemas.openxmlformats.org/officeDocument/2006/relationships/oleObject" Target="../embeddings/oleObject180.bin"/><Relationship Id="rId9" Type="http://schemas.openxmlformats.org/officeDocument/2006/relationships/image" Target="../media/image148.wmf"/></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14.xml"/><Relationship Id="rId1" Type="http://schemas.openxmlformats.org/officeDocument/2006/relationships/vmlDrawing" Target="../drawings/vmlDrawing47.vml"/><Relationship Id="rId5" Type="http://schemas.openxmlformats.org/officeDocument/2006/relationships/image" Target="../media/image167.wmf"/><Relationship Id="rId4" Type="http://schemas.openxmlformats.org/officeDocument/2006/relationships/oleObject" Target="../embeddings/oleObject186.bin"/></Relationships>
</file>

<file path=ppt/slides/_rels/slide94.xml.rels><?xml version="1.0" encoding="UTF-8" standalone="yes"?>
<Relationships xmlns="http://schemas.openxmlformats.org/package/2006/relationships"><Relationship Id="rId8" Type="http://schemas.openxmlformats.org/officeDocument/2006/relationships/oleObject" Target="../embeddings/oleObject189.bin"/><Relationship Id="rId3" Type="http://schemas.openxmlformats.org/officeDocument/2006/relationships/notesSlide" Target="../notesSlides/notesSlide94.xml"/><Relationship Id="rId7" Type="http://schemas.openxmlformats.org/officeDocument/2006/relationships/image" Target="../media/image148.wmf"/><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oleObject" Target="../embeddings/oleObject188.bin"/><Relationship Id="rId11" Type="http://schemas.openxmlformats.org/officeDocument/2006/relationships/image" Target="../media/image170.wmf"/><Relationship Id="rId5" Type="http://schemas.openxmlformats.org/officeDocument/2006/relationships/image" Target="../media/image168.wmf"/><Relationship Id="rId10" Type="http://schemas.openxmlformats.org/officeDocument/2006/relationships/oleObject" Target="../embeddings/oleObject190.bin"/><Relationship Id="rId4" Type="http://schemas.openxmlformats.org/officeDocument/2006/relationships/oleObject" Target="../embeddings/oleObject187.bin"/><Relationship Id="rId9" Type="http://schemas.openxmlformats.org/officeDocument/2006/relationships/image" Target="../media/image169.wmf"/></Relationships>
</file>

<file path=ppt/slides/_rels/slide95.xml.rels><?xml version="1.0" encoding="UTF-8" standalone="yes"?>
<Relationships xmlns="http://schemas.openxmlformats.org/package/2006/relationships"><Relationship Id="rId8" Type="http://schemas.openxmlformats.org/officeDocument/2006/relationships/oleObject" Target="../embeddings/oleObject193.bin"/><Relationship Id="rId3" Type="http://schemas.openxmlformats.org/officeDocument/2006/relationships/notesSlide" Target="../notesSlides/notesSlide95.xml"/><Relationship Id="rId7" Type="http://schemas.openxmlformats.org/officeDocument/2006/relationships/image" Target="../media/image172.wmf"/><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oleObject" Target="../embeddings/oleObject192.bin"/><Relationship Id="rId5" Type="http://schemas.openxmlformats.org/officeDocument/2006/relationships/image" Target="../media/image171.wmf"/><Relationship Id="rId4" Type="http://schemas.openxmlformats.org/officeDocument/2006/relationships/oleObject" Target="../embeddings/oleObject191.bin"/><Relationship Id="rId9" Type="http://schemas.openxmlformats.org/officeDocument/2006/relationships/image" Target="../media/image173.wmf"/></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4.xml"/></Relationships>
</file>

<file path=ppt/slides/_rels/slide98.xml.rels><?xml version="1.0" encoding="UTF-8" standalone="yes"?>
<Relationships xmlns="http://schemas.openxmlformats.org/package/2006/relationships"><Relationship Id="rId8" Type="http://schemas.openxmlformats.org/officeDocument/2006/relationships/oleObject" Target="../embeddings/oleObject196.bin"/><Relationship Id="rId13" Type="http://schemas.openxmlformats.org/officeDocument/2006/relationships/image" Target="../media/image178.wmf"/><Relationship Id="rId3" Type="http://schemas.openxmlformats.org/officeDocument/2006/relationships/notesSlide" Target="../notesSlides/notesSlide98.xml"/><Relationship Id="rId7" Type="http://schemas.openxmlformats.org/officeDocument/2006/relationships/image" Target="../media/image175.wmf"/><Relationship Id="rId12" Type="http://schemas.openxmlformats.org/officeDocument/2006/relationships/oleObject" Target="../embeddings/oleObject198.bin"/><Relationship Id="rId2" Type="http://schemas.openxmlformats.org/officeDocument/2006/relationships/slideLayout" Target="../slideLayouts/slideLayout14.xml"/><Relationship Id="rId1" Type="http://schemas.openxmlformats.org/officeDocument/2006/relationships/vmlDrawing" Target="../drawings/vmlDrawing50.vml"/><Relationship Id="rId6" Type="http://schemas.openxmlformats.org/officeDocument/2006/relationships/oleObject" Target="../embeddings/oleObject195.bin"/><Relationship Id="rId11" Type="http://schemas.openxmlformats.org/officeDocument/2006/relationships/image" Target="../media/image177.wmf"/><Relationship Id="rId5" Type="http://schemas.openxmlformats.org/officeDocument/2006/relationships/image" Target="../media/image174.wmf"/><Relationship Id="rId10" Type="http://schemas.openxmlformats.org/officeDocument/2006/relationships/oleObject" Target="../embeddings/oleObject197.bin"/><Relationship Id="rId4" Type="http://schemas.openxmlformats.org/officeDocument/2006/relationships/oleObject" Target="../embeddings/oleObject194.bin"/><Relationship Id="rId9" Type="http://schemas.openxmlformats.org/officeDocument/2006/relationships/image" Target="../media/image176.wmf"/><Relationship Id="rId14" Type="http://schemas.openxmlformats.org/officeDocument/2006/relationships/oleObject" Target="../embeddings/oleObject199.bin"/></Relationships>
</file>

<file path=ppt/slides/_rels/slide99.xml.rels><?xml version="1.0" encoding="UTF-8" standalone="yes"?>
<Relationships xmlns="http://schemas.openxmlformats.org/package/2006/relationships"><Relationship Id="rId8" Type="http://schemas.openxmlformats.org/officeDocument/2006/relationships/oleObject" Target="../embeddings/oleObject202.bin"/><Relationship Id="rId3" Type="http://schemas.openxmlformats.org/officeDocument/2006/relationships/notesSlide" Target="../notesSlides/notesSlide99.xml"/><Relationship Id="rId7" Type="http://schemas.openxmlformats.org/officeDocument/2006/relationships/image" Target="../media/image177.wmf"/><Relationship Id="rId2" Type="http://schemas.openxmlformats.org/officeDocument/2006/relationships/slideLayout" Target="../slideLayouts/slideLayout14.xml"/><Relationship Id="rId1" Type="http://schemas.openxmlformats.org/officeDocument/2006/relationships/vmlDrawing" Target="../drawings/vmlDrawing51.vml"/><Relationship Id="rId6" Type="http://schemas.openxmlformats.org/officeDocument/2006/relationships/oleObject" Target="../embeddings/oleObject201.bin"/><Relationship Id="rId11" Type="http://schemas.openxmlformats.org/officeDocument/2006/relationships/image" Target="../media/image181.wmf"/><Relationship Id="rId5" Type="http://schemas.openxmlformats.org/officeDocument/2006/relationships/image" Target="../media/image179.wmf"/><Relationship Id="rId10" Type="http://schemas.openxmlformats.org/officeDocument/2006/relationships/oleObject" Target="../embeddings/oleObject203.bin"/><Relationship Id="rId4" Type="http://schemas.openxmlformats.org/officeDocument/2006/relationships/oleObject" Target="../embeddings/oleObject200.bin"/><Relationship Id="rId9" Type="http://schemas.openxmlformats.org/officeDocument/2006/relationships/image" Target="../media/image18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Text Box 2"/>
          <p:cNvSpPr txBox="1">
            <a:spLocks noChangeArrowheads="1"/>
          </p:cNvSpPr>
          <p:nvPr/>
        </p:nvSpPr>
        <p:spPr bwMode="auto">
          <a:xfrm>
            <a:off x="1241630" y="549275"/>
            <a:ext cx="6940268" cy="5447645"/>
          </a:xfrm>
          <a:prstGeom prst="rect">
            <a:avLst/>
          </a:prstGeom>
          <a:noFill/>
          <a:ln w="9525">
            <a:noFill/>
            <a:miter lim="800000"/>
            <a:headEnd/>
            <a:tailEnd/>
          </a:ln>
          <a:effectLst/>
        </p:spPr>
        <p:txBody>
          <a:bodyPr wrap="square">
            <a:spAutoFit/>
          </a:bodyPr>
          <a:lstStyle/>
          <a:p>
            <a:pPr algn="ctr"/>
            <a:r>
              <a:rPr lang="es-MX" sz="1800" b="1" dirty="0"/>
              <a:t>UNIVERSIDAD AUTÓNOMA DEL ESTADO DE MÉXICO </a:t>
            </a:r>
          </a:p>
          <a:p>
            <a:pPr algn="ctr"/>
            <a:r>
              <a:rPr lang="es-MX" sz="1800" b="1" dirty="0"/>
              <a:t>UNIDAD ACADÉMICA PROFESIONAL NEZAHUALCÓYOTL</a:t>
            </a:r>
          </a:p>
          <a:p>
            <a:pPr algn="ctr"/>
            <a:r>
              <a:rPr lang="es-MX" sz="1800" b="1" dirty="0"/>
              <a:t>                          </a:t>
            </a:r>
          </a:p>
          <a:p>
            <a:pPr algn="ctr"/>
            <a:endParaRPr lang="es-MX" sz="1800" b="1" dirty="0"/>
          </a:p>
          <a:p>
            <a:pPr algn="ctr"/>
            <a:endParaRPr lang="es-MX" sz="1800" b="1" dirty="0"/>
          </a:p>
          <a:p>
            <a:pPr algn="ctr"/>
            <a:r>
              <a:rPr lang="es-MX" sz="2000" b="1" u="sng" dirty="0" smtClean="0"/>
              <a:t>CURSO: CÁLCULO</a:t>
            </a:r>
            <a:endParaRPr lang="es-MX" sz="2000" b="1" u="sng" dirty="0"/>
          </a:p>
          <a:p>
            <a:pPr algn="ctr"/>
            <a:r>
              <a:rPr lang="es-MX" sz="1400" b="1" dirty="0"/>
              <a:t>CLAVE: </a:t>
            </a:r>
            <a:r>
              <a:rPr lang="es-MX" sz="1400" b="1" dirty="0" smtClean="0"/>
              <a:t>L40710</a:t>
            </a:r>
            <a:endParaRPr lang="es-MX" sz="1400" b="1" dirty="0"/>
          </a:p>
          <a:p>
            <a:pPr algn="ctr"/>
            <a:endParaRPr lang="es-MX" sz="1800" b="1" dirty="0"/>
          </a:p>
          <a:p>
            <a:pPr algn="ctr"/>
            <a:endParaRPr lang="es-MX" sz="1800" b="1" dirty="0"/>
          </a:p>
          <a:p>
            <a:endParaRPr lang="es-MX" sz="1800" b="1" dirty="0"/>
          </a:p>
          <a:p>
            <a:r>
              <a:rPr lang="es-MX" sz="1700" b="1" dirty="0" smtClean="0"/>
              <a:t>   CARRERA</a:t>
            </a:r>
            <a:r>
              <a:rPr lang="es-MX" sz="1700" b="1" dirty="0"/>
              <a:t>:    INGENIERÍA EN TRANSPORTE</a:t>
            </a:r>
          </a:p>
          <a:p>
            <a:endParaRPr lang="es-MX" sz="1000" b="1" dirty="0"/>
          </a:p>
          <a:p>
            <a:endParaRPr lang="es-MX" sz="1800" b="1" dirty="0"/>
          </a:p>
          <a:p>
            <a:r>
              <a:rPr lang="es-MX" sz="1700" b="1" dirty="0" smtClean="0"/>
              <a:t>   TIPO </a:t>
            </a:r>
            <a:r>
              <a:rPr lang="es-MX" sz="1700" b="1" dirty="0"/>
              <a:t>DE MATERIAL: VISUAL</a:t>
            </a:r>
          </a:p>
          <a:p>
            <a:endParaRPr lang="es-MX" sz="1000" b="1" dirty="0"/>
          </a:p>
          <a:p>
            <a:endParaRPr lang="es-MX" sz="1800" b="1" dirty="0"/>
          </a:p>
          <a:p>
            <a:r>
              <a:rPr lang="es-MX" sz="1700" b="1" dirty="0" smtClean="0"/>
              <a:t>   FECHA </a:t>
            </a:r>
            <a:r>
              <a:rPr lang="es-MX" sz="1700" b="1" dirty="0"/>
              <a:t>DE ELABORACIÓN:  </a:t>
            </a:r>
            <a:r>
              <a:rPr lang="es-MX" sz="1700" b="1" dirty="0" smtClean="0"/>
              <a:t>2015- </a:t>
            </a:r>
            <a:r>
              <a:rPr lang="es-MX" sz="1700" b="1" dirty="0" smtClean="0"/>
              <a:t>A </a:t>
            </a:r>
            <a:endParaRPr lang="es-MX" sz="1700" b="1" dirty="0"/>
          </a:p>
          <a:p>
            <a:endParaRPr lang="es-MX" sz="1000" b="1" dirty="0"/>
          </a:p>
          <a:p>
            <a:endParaRPr lang="es-MX" sz="1800" b="1" dirty="0"/>
          </a:p>
          <a:p>
            <a:r>
              <a:rPr lang="es-MX" sz="1700" b="1" dirty="0" smtClean="0"/>
              <a:t>   ELABORÓ</a:t>
            </a:r>
            <a:r>
              <a:rPr lang="es-MX" sz="1700" b="1" dirty="0"/>
              <a:t>:    </a:t>
            </a:r>
            <a:r>
              <a:rPr lang="es-MX" sz="1700" b="1" dirty="0" smtClean="0"/>
              <a:t> M. EN I. JAVIER ROMERO TORRES</a:t>
            </a:r>
            <a:endParaRPr lang="es-MX" sz="1700" b="1" dirty="0"/>
          </a:p>
          <a:p>
            <a:r>
              <a:rPr lang="es-MX" sz="1800" b="1" dirty="0"/>
              <a:t>                       </a:t>
            </a:r>
            <a:endParaRPr lang="es-ES" sz="1800" b="1" dirty="0"/>
          </a:p>
        </p:txBody>
      </p:sp>
      <p:sp>
        <p:nvSpPr>
          <p:cNvPr id="333827" name="Text Box 3"/>
          <p:cNvSpPr txBox="1">
            <a:spLocks noChangeArrowheads="1"/>
          </p:cNvSpPr>
          <p:nvPr/>
        </p:nvSpPr>
        <p:spPr bwMode="auto">
          <a:xfrm>
            <a:off x="611188" y="6308725"/>
            <a:ext cx="7993062" cy="366713"/>
          </a:xfrm>
          <a:prstGeom prst="rect">
            <a:avLst/>
          </a:prstGeom>
          <a:noFill/>
          <a:ln w="9525">
            <a:noFill/>
            <a:miter lim="800000"/>
            <a:headEnd/>
            <a:tailEnd/>
          </a:ln>
          <a:effectLst/>
        </p:spPr>
        <p:txBody>
          <a:bodyPr>
            <a:spAutoFit/>
          </a:bodyPr>
          <a:lstStyle/>
          <a:p>
            <a:pPr>
              <a:spcBef>
                <a:spcPct val="50000"/>
              </a:spcBef>
            </a:pPr>
            <a:endParaRPr lang="es-MX" sz="1800" dirty="0">
              <a:latin typeface="Times New Roman" pitchFamily="18" charset="0"/>
            </a:endParaRPr>
          </a:p>
        </p:txBody>
      </p:sp>
      <p:pic>
        <p:nvPicPr>
          <p:cNvPr id="333828" name="Picture 4" descr="ESCUDO MEMBRETE1"/>
          <p:cNvPicPr>
            <a:picLocks noChangeAspect="1" noChangeArrowheads="1"/>
          </p:cNvPicPr>
          <p:nvPr/>
        </p:nvPicPr>
        <p:blipFill>
          <a:blip r:embed="rId3" cstate="print"/>
          <a:srcRect/>
          <a:stretch>
            <a:fillRect/>
          </a:stretch>
        </p:blipFill>
        <p:spPr bwMode="auto">
          <a:xfrm>
            <a:off x="250825" y="53975"/>
            <a:ext cx="1296988" cy="12969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Definición de función:</a:t>
            </a:r>
          </a:p>
          <a:p>
            <a:pPr>
              <a:lnSpc>
                <a:spcPct val="90000"/>
              </a:lnSpc>
              <a:buFont typeface="Wingdings" pitchFamily="2" charset="2"/>
              <a:buNone/>
            </a:pPr>
            <a:r>
              <a:rPr lang="es-MX" sz="2200" dirty="0" smtClean="0"/>
              <a:t>Es un conjunto de pares ordenados de números </a:t>
            </a:r>
            <a:r>
              <a:rPr lang="es-MX" sz="2200" i="1" dirty="0" smtClean="0"/>
              <a:t>(x, y) </a:t>
            </a:r>
            <a:r>
              <a:rPr lang="es-MX" sz="2200" dirty="0" smtClean="0"/>
              <a:t>en los que no existen dos pares ordenados diferentes con el mismo primer número. </a:t>
            </a:r>
          </a:p>
          <a:p>
            <a:pPr>
              <a:lnSpc>
                <a:spcPct val="90000"/>
              </a:lnSpc>
              <a:buFont typeface="Wingdings" pitchFamily="2" charset="2"/>
              <a:buNone/>
            </a:pPr>
            <a:r>
              <a:rPr lang="es-MX" sz="2200" dirty="0" smtClean="0"/>
              <a:t>El conjunto de todos los valores admisibles de </a:t>
            </a:r>
            <a:r>
              <a:rPr lang="es-MX" sz="2200" b="1" i="1" dirty="0" smtClean="0"/>
              <a:t>x</a:t>
            </a:r>
            <a:r>
              <a:rPr lang="es-MX" sz="2200" i="1" dirty="0" smtClean="0"/>
              <a:t> </a:t>
            </a:r>
            <a:r>
              <a:rPr lang="es-MX" sz="2200" dirty="0" smtClean="0"/>
              <a:t>se denomina </a:t>
            </a:r>
            <a:r>
              <a:rPr lang="es-MX" sz="2200" b="1" dirty="0" smtClean="0"/>
              <a:t>dominio</a:t>
            </a:r>
            <a:r>
              <a:rPr lang="es-MX" sz="2200" dirty="0" smtClean="0"/>
              <a:t> de la función, y el conjunto de todos los valores resultantes de </a:t>
            </a:r>
            <a:r>
              <a:rPr lang="es-MX" sz="2200" b="1" i="1" dirty="0" smtClean="0"/>
              <a:t>y</a:t>
            </a:r>
            <a:r>
              <a:rPr lang="es-MX" sz="2200" dirty="0" smtClean="0"/>
              <a:t> recibe el nombre de </a:t>
            </a:r>
            <a:r>
              <a:rPr lang="es-MX" sz="2200" b="1" dirty="0" smtClean="0"/>
              <a:t>rango</a:t>
            </a:r>
            <a:r>
              <a:rPr lang="es-MX" sz="2200" dirty="0" smtClean="0"/>
              <a:t> de la función.</a:t>
            </a:r>
          </a:p>
          <a:p>
            <a:pPr>
              <a:lnSpc>
                <a:spcPct val="90000"/>
              </a:lnSpc>
              <a:buFont typeface="Wingdings" pitchFamily="2" charset="2"/>
              <a:buNone/>
            </a:pPr>
            <a:endParaRPr lang="es-MX" sz="2200" dirty="0"/>
          </a:p>
          <a:p>
            <a:pPr>
              <a:lnSpc>
                <a:spcPct val="90000"/>
              </a:lnSpc>
              <a:buFont typeface="Wingdings" pitchFamily="2" charset="2"/>
              <a:buNone/>
            </a:pPr>
            <a:endParaRPr lang="es-MX" sz="2200" dirty="0"/>
          </a:p>
          <a:p>
            <a:pPr>
              <a:lnSpc>
                <a:spcPct val="90000"/>
              </a:lnSpc>
              <a:buFont typeface="Wingdings" pitchFamily="2" charset="2"/>
              <a:buNone/>
            </a:pPr>
            <a:r>
              <a:rPr lang="es-MX" sz="2400" dirty="0"/>
              <a:t> </a:t>
            </a:r>
          </a:p>
        </p:txBody>
      </p:sp>
    </p:spTree>
    <p:extLst>
      <p:ext uri="{BB962C8B-B14F-4D97-AF65-F5344CB8AC3E}">
        <p14:creationId xmlns:p14="http://schemas.microsoft.com/office/powerpoint/2010/main" val="340626474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098" name="Rectangle 2"/>
          <p:cNvSpPr>
            <a:spLocks noGrp="1" noChangeArrowheads="1"/>
          </p:cNvSpPr>
          <p:nvPr>
            <p:ph type="title"/>
          </p:nvPr>
        </p:nvSpPr>
        <p:spPr/>
        <p:txBody>
          <a:bodyPr/>
          <a:lstStyle/>
          <a:p>
            <a:pPr algn="ctr"/>
            <a:r>
              <a:rPr lang="es-MX"/>
              <a:t>Aplicaciones de la integral</a:t>
            </a:r>
            <a:endParaRPr lang="es-ES"/>
          </a:p>
        </p:txBody>
      </p:sp>
      <p:sp>
        <p:nvSpPr>
          <p:cNvPr id="644099"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800" b="1" dirty="0"/>
              <a:t>   Una región entre dos curvas            </a:t>
            </a:r>
          </a:p>
          <a:p>
            <a:pPr>
              <a:buFont typeface="Wingdings" pitchFamily="2" charset="2"/>
              <a:buNone/>
            </a:pPr>
            <a:endParaRPr lang="es-MX" sz="1200" b="1" dirty="0"/>
          </a:p>
          <a:p>
            <a:pPr>
              <a:buFont typeface="Wingdings" pitchFamily="2" charset="2"/>
              <a:buNone/>
            </a:pPr>
            <a:r>
              <a:rPr lang="es-MX" sz="2400" dirty="0"/>
              <a:t>    Considérense las curvas               y               </a:t>
            </a:r>
            <a:r>
              <a:rPr lang="es-MX" sz="2400" dirty="0" smtClean="0"/>
              <a:t>con        </a:t>
            </a:r>
            <a:r>
              <a:rPr lang="es-MX" sz="2400" dirty="0"/>
              <a:t>.                             </a:t>
            </a:r>
            <a:r>
              <a:rPr lang="es-MX" sz="2400" dirty="0" smtClean="0"/>
              <a:t>, utilizamos </a:t>
            </a:r>
            <a:r>
              <a:rPr lang="es-MX" sz="2400" dirty="0"/>
              <a:t>el método rebane, aproxime, integre para encontrar su área. Asegúrese de notar que                     </a:t>
            </a:r>
            <a:r>
              <a:rPr lang="es-MX" sz="2400" dirty="0" smtClean="0"/>
              <a:t>dé la </a:t>
            </a:r>
            <a:r>
              <a:rPr lang="es-MX" sz="2400" dirty="0"/>
              <a:t>altura correcta para la </a:t>
            </a:r>
            <a:r>
              <a:rPr lang="es-MX" sz="2400" dirty="0" smtClean="0"/>
              <a:t>delgada tira. </a:t>
            </a:r>
          </a:p>
          <a:p>
            <a:pPr>
              <a:buFont typeface="Wingdings" pitchFamily="2" charset="2"/>
              <a:buNone/>
            </a:pPr>
            <a:r>
              <a:rPr lang="es-MX" sz="2400" dirty="0"/>
              <a:t>	</a:t>
            </a:r>
            <a:r>
              <a:rPr lang="es-MX" sz="2400" dirty="0" smtClean="0"/>
              <a:t>En </a:t>
            </a:r>
            <a:r>
              <a:rPr lang="es-MX" sz="2400" dirty="0"/>
              <a:t>este caso,           </a:t>
            </a:r>
            <a:r>
              <a:rPr lang="es-MX" sz="2400" dirty="0" smtClean="0"/>
              <a:t> es </a:t>
            </a:r>
            <a:r>
              <a:rPr lang="es-MX" sz="2400" dirty="0"/>
              <a:t>negativa; de modo que restar          es lo mismo </a:t>
            </a:r>
            <a:r>
              <a:rPr lang="es-MX" sz="2400" dirty="0" smtClean="0"/>
              <a:t>que </a:t>
            </a:r>
            <a:r>
              <a:rPr lang="es-MX" sz="2400" dirty="0"/>
              <a:t>sumar un numero positivo. Puede verificar que              </a:t>
            </a:r>
            <a:r>
              <a:rPr lang="es-MX" sz="2400" dirty="0" smtClean="0"/>
              <a:t>   también </a:t>
            </a:r>
            <a:r>
              <a:rPr lang="es-MX" sz="2400" dirty="0"/>
              <a:t>da altura correcta, aun cuando tanto          como              </a:t>
            </a:r>
            <a:r>
              <a:rPr lang="es-MX" sz="2400" dirty="0" smtClean="0"/>
              <a:t>                 	      sean </a:t>
            </a:r>
            <a:r>
              <a:rPr lang="es-MX" sz="2400" dirty="0"/>
              <a:t>negativas.     </a:t>
            </a:r>
          </a:p>
        </p:txBody>
      </p:sp>
      <p:graphicFrame>
        <p:nvGraphicFramePr>
          <p:cNvPr id="644101" name="Object 5"/>
          <p:cNvGraphicFramePr>
            <a:graphicFrameLocks noChangeAspect="1"/>
          </p:cNvGraphicFramePr>
          <p:nvPr/>
        </p:nvGraphicFramePr>
        <p:xfrm>
          <a:off x="2906713" y="3438525"/>
          <a:ext cx="1438275" cy="361950"/>
        </p:xfrm>
        <a:graphic>
          <a:graphicData uri="http://schemas.openxmlformats.org/presentationml/2006/ole">
            <mc:AlternateContent xmlns:mc="http://schemas.openxmlformats.org/markup-compatibility/2006">
              <mc:Choice xmlns:v="urn:schemas-microsoft-com:vml" Requires="v">
                <p:oleObj spid="_x0000_s644814" name="Equation" r:id="rId4" imgW="812520" imgH="253800" progId="">
                  <p:embed/>
                </p:oleObj>
              </mc:Choice>
              <mc:Fallback>
                <p:oleObj name="Equation" r:id="rId4" imgW="812520" imgH="25380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6713" y="3438525"/>
                        <a:ext cx="1438275" cy="3619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02" name="Object 6"/>
          <p:cNvGraphicFramePr>
            <a:graphicFrameLocks noChangeAspect="1"/>
          </p:cNvGraphicFramePr>
          <p:nvPr/>
        </p:nvGraphicFramePr>
        <p:xfrm>
          <a:off x="4481990" y="2349113"/>
          <a:ext cx="944563" cy="404812"/>
        </p:xfrm>
        <a:graphic>
          <a:graphicData uri="http://schemas.openxmlformats.org/presentationml/2006/ole">
            <mc:AlternateContent xmlns:mc="http://schemas.openxmlformats.org/markup-compatibility/2006">
              <mc:Choice xmlns:v="urn:schemas-microsoft-com:vml" Requires="v">
                <p:oleObj spid="_x0000_s644815" name="Equation" r:id="rId6" imgW="609480" imgH="253800" progId="">
                  <p:embed/>
                </p:oleObj>
              </mc:Choice>
              <mc:Fallback>
                <p:oleObj name="Equation" r:id="rId6" imgW="609480" imgH="253800" progId="">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1990" y="2349113"/>
                        <a:ext cx="944563" cy="4048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04" name="Object 8"/>
          <p:cNvGraphicFramePr>
            <a:graphicFrameLocks noChangeAspect="1"/>
          </p:cNvGraphicFramePr>
          <p:nvPr/>
        </p:nvGraphicFramePr>
        <p:xfrm>
          <a:off x="1916705" y="4601505"/>
          <a:ext cx="628650" cy="447675"/>
        </p:xfrm>
        <a:graphic>
          <a:graphicData uri="http://schemas.openxmlformats.org/presentationml/2006/ole">
            <mc:AlternateContent xmlns:mc="http://schemas.openxmlformats.org/markup-compatibility/2006">
              <mc:Choice xmlns:v="urn:schemas-microsoft-com:vml" Requires="v">
                <p:oleObj spid="_x0000_s644816" name="Equation" r:id="rId8" imgW="355320" imgH="253800" progId="">
                  <p:embed/>
                </p:oleObj>
              </mc:Choice>
              <mc:Fallback>
                <p:oleObj name="Equation" r:id="rId8" imgW="355320" imgH="253800" progId="">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16705" y="4601505"/>
                        <a:ext cx="628650" cy="4476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05" name="Object 9"/>
          <p:cNvGraphicFramePr>
            <a:graphicFrameLocks noChangeAspect="1"/>
          </p:cNvGraphicFramePr>
          <p:nvPr/>
        </p:nvGraphicFramePr>
        <p:xfrm>
          <a:off x="5975828" y="2349113"/>
          <a:ext cx="925512" cy="404812"/>
        </p:xfrm>
        <a:graphic>
          <a:graphicData uri="http://schemas.openxmlformats.org/presentationml/2006/ole">
            <mc:AlternateContent xmlns:mc="http://schemas.openxmlformats.org/markup-compatibility/2006">
              <mc:Choice xmlns:v="urn:schemas-microsoft-com:vml" Requires="v">
                <p:oleObj spid="_x0000_s644817" name="Equation" r:id="rId10" imgW="596880" imgH="253800" progId="">
                  <p:embed/>
                </p:oleObj>
              </mc:Choice>
              <mc:Fallback>
                <p:oleObj name="Equation" r:id="rId10" imgW="596880" imgH="253800" progId="">
                  <p:embed/>
                  <p:pic>
                    <p:nvPicPr>
                      <p:cNvPr id="0"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75828" y="2349113"/>
                        <a:ext cx="925512" cy="4048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06" name="Object 10"/>
          <p:cNvGraphicFramePr>
            <a:graphicFrameLocks noChangeAspect="1"/>
          </p:cNvGraphicFramePr>
          <p:nvPr/>
        </p:nvGraphicFramePr>
        <p:xfrm>
          <a:off x="1062038" y="2709152"/>
          <a:ext cx="2479675" cy="404813"/>
        </p:xfrm>
        <a:graphic>
          <a:graphicData uri="http://schemas.openxmlformats.org/presentationml/2006/ole">
            <mc:AlternateContent xmlns:mc="http://schemas.openxmlformats.org/markup-compatibility/2006">
              <mc:Choice xmlns:v="urn:schemas-microsoft-com:vml" Requires="v">
                <p:oleObj spid="_x0000_s644818" name="Equation" r:id="rId12" imgW="1600200" imgH="253800" progId="">
                  <p:embed/>
                </p:oleObj>
              </mc:Choice>
              <mc:Fallback>
                <p:oleObj name="Equation" r:id="rId12" imgW="1600200" imgH="253800" progId="">
                  <p:embed/>
                  <p:pic>
                    <p:nvPicPr>
                      <p:cNvPr id="0"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62038" y="2709152"/>
                        <a:ext cx="2479675" cy="40481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08" name="Object 12"/>
          <p:cNvGraphicFramePr>
            <a:graphicFrameLocks noChangeAspect="1"/>
          </p:cNvGraphicFramePr>
          <p:nvPr/>
        </p:nvGraphicFramePr>
        <p:xfrm>
          <a:off x="3086835" y="4226623"/>
          <a:ext cx="675075" cy="417512"/>
        </p:xfrm>
        <a:graphic>
          <a:graphicData uri="http://schemas.openxmlformats.org/presentationml/2006/ole">
            <mc:AlternateContent xmlns:mc="http://schemas.openxmlformats.org/markup-compatibility/2006">
              <mc:Choice xmlns:v="urn:schemas-microsoft-com:vml" Requires="v">
                <p:oleObj spid="_x0000_s644819" name="Equation" r:id="rId14" imgW="355320" imgH="253800" progId="">
                  <p:embed/>
                </p:oleObj>
              </mc:Choice>
              <mc:Fallback>
                <p:oleObj name="Equation" r:id="rId14" imgW="355320" imgH="253800" progId="">
                  <p:embed/>
                  <p:pic>
                    <p:nvPicPr>
                      <p:cNvPr id="0" name="Picture 1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86835" y="4226623"/>
                        <a:ext cx="675075" cy="4175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09" name="Object 13"/>
          <p:cNvGraphicFramePr>
            <a:graphicFrameLocks noChangeAspect="1"/>
          </p:cNvGraphicFramePr>
          <p:nvPr/>
        </p:nvGraphicFramePr>
        <p:xfrm>
          <a:off x="4932040" y="4958847"/>
          <a:ext cx="1293585" cy="450373"/>
        </p:xfrm>
        <a:graphic>
          <a:graphicData uri="http://schemas.openxmlformats.org/presentationml/2006/ole">
            <mc:AlternateContent xmlns:mc="http://schemas.openxmlformats.org/markup-compatibility/2006">
              <mc:Choice xmlns:v="urn:schemas-microsoft-com:vml" Requires="v">
                <p:oleObj spid="_x0000_s644820" name="Equation" r:id="rId16" imgW="812520" imgH="253800" progId="">
                  <p:embed/>
                </p:oleObj>
              </mc:Choice>
              <mc:Fallback>
                <p:oleObj name="Equation" r:id="rId16" imgW="812520" imgH="253800" progId="">
                  <p:embed/>
                  <p:pic>
                    <p:nvPicPr>
                      <p:cNvPr id="0" name="Picture 1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32040" y="4958847"/>
                        <a:ext cx="1293585" cy="45037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10" name="Object 14"/>
          <p:cNvGraphicFramePr>
            <a:graphicFrameLocks noChangeAspect="1"/>
          </p:cNvGraphicFramePr>
          <p:nvPr/>
        </p:nvGraphicFramePr>
        <p:xfrm>
          <a:off x="5584722" y="5364215"/>
          <a:ext cx="652463" cy="403225"/>
        </p:xfrm>
        <a:graphic>
          <a:graphicData uri="http://schemas.openxmlformats.org/presentationml/2006/ole">
            <mc:AlternateContent xmlns:mc="http://schemas.openxmlformats.org/markup-compatibility/2006">
              <mc:Choice xmlns:v="urn:schemas-microsoft-com:vml" Requires="v">
                <p:oleObj spid="_x0000_s644821" name="Equation" r:id="rId18" imgW="368280" imgH="253800" progId="">
                  <p:embed/>
                </p:oleObj>
              </mc:Choice>
              <mc:Fallback>
                <p:oleObj name="Equation" r:id="rId18" imgW="368280" imgH="253800" progId="">
                  <p:embed/>
                  <p:pic>
                    <p:nvPicPr>
                      <p:cNvPr id="0" name="Picture 1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584722" y="5364215"/>
                        <a:ext cx="652463" cy="4032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4111" name="Object 15"/>
          <p:cNvGraphicFramePr>
            <a:graphicFrameLocks noChangeAspect="1"/>
          </p:cNvGraphicFramePr>
          <p:nvPr/>
        </p:nvGraphicFramePr>
        <p:xfrm>
          <a:off x="1151620" y="5666782"/>
          <a:ext cx="810090" cy="417513"/>
        </p:xfrm>
        <a:graphic>
          <a:graphicData uri="http://schemas.openxmlformats.org/presentationml/2006/ole">
            <mc:AlternateContent xmlns:mc="http://schemas.openxmlformats.org/markup-compatibility/2006">
              <mc:Choice xmlns:v="urn:schemas-microsoft-com:vml" Requires="v">
                <p:oleObj spid="_x0000_s644822" name="Equation" r:id="rId20" imgW="355320" imgH="253800" progId="">
                  <p:embed/>
                </p:oleObj>
              </mc:Choice>
              <mc:Fallback>
                <p:oleObj name="Equation" r:id="rId20" imgW="355320" imgH="253800" progId="">
                  <p:embed/>
                  <p:pic>
                    <p:nvPicPr>
                      <p:cNvPr id="0"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51620" y="5666782"/>
                        <a:ext cx="810090" cy="41751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44099">
                                            <p:txEl>
                                              <p:pRg st="0" end="0"/>
                                            </p:txEl>
                                          </p:spTgt>
                                        </p:tgtEl>
                                        <p:attrNameLst>
                                          <p:attrName>style.visibility</p:attrName>
                                        </p:attrNameLst>
                                      </p:cBhvr>
                                      <p:to>
                                        <p:strVal val="visible"/>
                                      </p:to>
                                    </p:set>
                                    <p:anim to="" calcmode="lin" valueType="num">
                                      <p:cBhvr>
                                        <p:cTn id="7" dur="1" fill="hold"/>
                                        <p:tgtEl>
                                          <p:spTgt spid="64409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44099">
                                            <p:txEl>
                                              <p:pRg st="2" end="2"/>
                                            </p:txEl>
                                          </p:spTgt>
                                        </p:tgtEl>
                                        <p:attrNameLst>
                                          <p:attrName>style.visibility</p:attrName>
                                        </p:attrNameLst>
                                      </p:cBhvr>
                                      <p:to>
                                        <p:strVal val="visible"/>
                                      </p:to>
                                    </p:set>
                                    <p:anim to="" calcmode="lin" valueType="num">
                                      <p:cBhvr>
                                        <p:cTn id="12" dur="1" fill="hold"/>
                                        <p:tgtEl>
                                          <p:spTgt spid="644099">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44102"/>
                                        </p:tgtEl>
                                        <p:attrNameLst>
                                          <p:attrName>style.visibility</p:attrName>
                                        </p:attrNameLst>
                                      </p:cBhvr>
                                      <p:to>
                                        <p:strVal val="visible"/>
                                      </p:to>
                                    </p:set>
                                    <p:anim to="" calcmode="lin" valueType="num">
                                      <p:cBhvr>
                                        <p:cTn id="15" dur="1" fill="hold"/>
                                        <p:tgtEl>
                                          <p:spTgt spid="644102"/>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44105"/>
                                        </p:tgtEl>
                                        <p:attrNameLst>
                                          <p:attrName>style.visibility</p:attrName>
                                        </p:attrNameLst>
                                      </p:cBhvr>
                                      <p:to>
                                        <p:strVal val="visible"/>
                                      </p:to>
                                    </p:set>
                                    <p:anim to="" calcmode="lin" valueType="num">
                                      <p:cBhvr>
                                        <p:cTn id="18" dur="1" fill="hold"/>
                                        <p:tgtEl>
                                          <p:spTgt spid="644105"/>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644106"/>
                                        </p:tgtEl>
                                        <p:attrNameLst>
                                          <p:attrName>style.visibility</p:attrName>
                                        </p:attrNameLst>
                                      </p:cBhvr>
                                      <p:to>
                                        <p:strVal val="visible"/>
                                      </p:to>
                                    </p:set>
                                    <p:anim to="" calcmode="lin" valueType="num">
                                      <p:cBhvr>
                                        <p:cTn id="21" dur="1" fill="hold"/>
                                        <p:tgtEl>
                                          <p:spTgt spid="644106"/>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644101"/>
                                        </p:tgtEl>
                                        <p:attrNameLst>
                                          <p:attrName>style.visibility</p:attrName>
                                        </p:attrNameLst>
                                      </p:cBhvr>
                                      <p:to>
                                        <p:strVal val="visible"/>
                                      </p:to>
                                    </p:set>
                                    <p:anim to="" calcmode="lin" valueType="num">
                                      <p:cBhvr>
                                        <p:cTn id="24" dur="1" fill="hold"/>
                                        <p:tgtEl>
                                          <p:spTgt spid="644101"/>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644099">
                                            <p:txEl>
                                              <p:pRg st="3" end="3"/>
                                            </p:txEl>
                                          </p:spTgt>
                                        </p:tgtEl>
                                        <p:attrNameLst>
                                          <p:attrName>style.visibility</p:attrName>
                                        </p:attrNameLst>
                                      </p:cBhvr>
                                      <p:to>
                                        <p:strVal val="visible"/>
                                      </p:to>
                                    </p:set>
                                    <p:anim to="" calcmode="lin" valueType="num">
                                      <p:cBhvr>
                                        <p:cTn id="29" dur="1" fill="hold"/>
                                        <p:tgtEl>
                                          <p:spTgt spid="644099">
                                            <p:txEl>
                                              <p:pRg st="3" end="3"/>
                                            </p:txEl>
                                          </p:spTgt>
                                        </p:tgtEl>
                                        <p:attrNameLst>
                                          <p:attrName/>
                                        </p:attrNameLst>
                                      </p:cBhvr>
                                    </p:anim>
                                  </p:childTnLst>
                                </p:cTn>
                              </p:par>
                              <p:par>
                                <p:cTn id="30" presetID="24" presetClass="entr" presetSubtype="0" fill="hold" nodeType="withEffect">
                                  <p:stCondLst>
                                    <p:cond delay="0"/>
                                  </p:stCondLst>
                                  <p:childTnLst>
                                    <p:set>
                                      <p:cBhvr>
                                        <p:cTn id="31" dur="1" fill="hold">
                                          <p:stCondLst>
                                            <p:cond delay="0"/>
                                          </p:stCondLst>
                                        </p:cTn>
                                        <p:tgtEl>
                                          <p:spTgt spid="644108"/>
                                        </p:tgtEl>
                                        <p:attrNameLst>
                                          <p:attrName>style.visibility</p:attrName>
                                        </p:attrNameLst>
                                      </p:cBhvr>
                                      <p:to>
                                        <p:strVal val="visible"/>
                                      </p:to>
                                    </p:set>
                                    <p:anim to="" calcmode="lin" valueType="num">
                                      <p:cBhvr>
                                        <p:cTn id="32" dur="1" fill="hold"/>
                                        <p:tgtEl>
                                          <p:spTgt spid="644108"/>
                                        </p:tgtEl>
                                        <p:attrNameLst>
                                          <p:attrName/>
                                        </p:attrNameLst>
                                      </p:cBhvr>
                                    </p:anim>
                                  </p:childTnLst>
                                </p:cTn>
                              </p:par>
                              <p:par>
                                <p:cTn id="33" presetID="24" presetClass="entr" presetSubtype="0" fill="hold" nodeType="withEffect">
                                  <p:stCondLst>
                                    <p:cond delay="0"/>
                                  </p:stCondLst>
                                  <p:childTnLst>
                                    <p:set>
                                      <p:cBhvr>
                                        <p:cTn id="34" dur="1" fill="hold">
                                          <p:stCondLst>
                                            <p:cond delay="0"/>
                                          </p:stCondLst>
                                        </p:cTn>
                                        <p:tgtEl>
                                          <p:spTgt spid="644104"/>
                                        </p:tgtEl>
                                        <p:attrNameLst>
                                          <p:attrName>style.visibility</p:attrName>
                                        </p:attrNameLst>
                                      </p:cBhvr>
                                      <p:to>
                                        <p:strVal val="visible"/>
                                      </p:to>
                                    </p:set>
                                    <p:anim to="" calcmode="lin" valueType="num">
                                      <p:cBhvr>
                                        <p:cTn id="35" dur="1" fill="hold"/>
                                        <p:tgtEl>
                                          <p:spTgt spid="644104"/>
                                        </p:tgtEl>
                                        <p:attrNameLst>
                                          <p:attrName/>
                                        </p:attrNameLst>
                                      </p:cBhvr>
                                    </p:anim>
                                  </p:childTnLst>
                                </p:cTn>
                              </p:par>
                              <p:par>
                                <p:cTn id="36" presetID="24" presetClass="entr" presetSubtype="0" fill="hold" nodeType="withEffect">
                                  <p:stCondLst>
                                    <p:cond delay="0"/>
                                  </p:stCondLst>
                                  <p:childTnLst>
                                    <p:set>
                                      <p:cBhvr>
                                        <p:cTn id="37" dur="1" fill="hold">
                                          <p:stCondLst>
                                            <p:cond delay="0"/>
                                          </p:stCondLst>
                                        </p:cTn>
                                        <p:tgtEl>
                                          <p:spTgt spid="644109"/>
                                        </p:tgtEl>
                                        <p:attrNameLst>
                                          <p:attrName>style.visibility</p:attrName>
                                        </p:attrNameLst>
                                      </p:cBhvr>
                                      <p:to>
                                        <p:strVal val="visible"/>
                                      </p:to>
                                    </p:set>
                                    <p:anim to="" calcmode="lin" valueType="num">
                                      <p:cBhvr>
                                        <p:cTn id="38" dur="1" fill="hold"/>
                                        <p:tgtEl>
                                          <p:spTgt spid="644109"/>
                                        </p:tgtEl>
                                        <p:attrNameLst>
                                          <p:attrName/>
                                        </p:attrNameLst>
                                      </p:cBhvr>
                                    </p:anim>
                                  </p:childTnLst>
                                </p:cTn>
                              </p:par>
                              <p:par>
                                <p:cTn id="39" presetID="24" presetClass="entr" presetSubtype="0" fill="hold" nodeType="withEffect">
                                  <p:stCondLst>
                                    <p:cond delay="0"/>
                                  </p:stCondLst>
                                  <p:childTnLst>
                                    <p:set>
                                      <p:cBhvr>
                                        <p:cTn id="40" dur="1" fill="hold">
                                          <p:stCondLst>
                                            <p:cond delay="0"/>
                                          </p:stCondLst>
                                        </p:cTn>
                                        <p:tgtEl>
                                          <p:spTgt spid="644110"/>
                                        </p:tgtEl>
                                        <p:attrNameLst>
                                          <p:attrName>style.visibility</p:attrName>
                                        </p:attrNameLst>
                                      </p:cBhvr>
                                      <p:to>
                                        <p:strVal val="visible"/>
                                      </p:to>
                                    </p:set>
                                    <p:anim to="" calcmode="lin" valueType="num">
                                      <p:cBhvr>
                                        <p:cTn id="41" dur="1" fill="hold"/>
                                        <p:tgtEl>
                                          <p:spTgt spid="644110"/>
                                        </p:tgtEl>
                                        <p:attrNameLst>
                                          <p:attrName/>
                                        </p:attrNameLst>
                                      </p:cBhvr>
                                    </p:anim>
                                  </p:childTnLst>
                                </p:cTn>
                              </p:par>
                              <p:par>
                                <p:cTn id="42" presetID="24" presetClass="entr" presetSubtype="0" fill="hold" nodeType="withEffect">
                                  <p:stCondLst>
                                    <p:cond delay="0"/>
                                  </p:stCondLst>
                                  <p:childTnLst>
                                    <p:set>
                                      <p:cBhvr>
                                        <p:cTn id="43" dur="1" fill="hold">
                                          <p:stCondLst>
                                            <p:cond delay="0"/>
                                          </p:stCondLst>
                                        </p:cTn>
                                        <p:tgtEl>
                                          <p:spTgt spid="644111"/>
                                        </p:tgtEl>
                                        <p:attrNameLst>
                                          <p:attrName>style.visibility</p:attrName>
                                        </p:attrNameLst>
                                      </p:cBhvr>
                                      <p:to>
                                        <p:strVal val="visible"/>
                                      </p:to>
                                    </p:set>
                                    <p:anim to="" calcmode="lin" valueType="num">
                                      <p:cBhvr>
                                        <p:cTn id="44" dur="1" fill="hold"/>
                                        <p:tgtEl>
                                          <p:spTgt spid="6441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099" grpId="0" uiExpand="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6" name="Rectangle 2"/>
          <p:cNvSpPr>
            <a:spLocks noGrp="1" noChangeArrowheads="1"/>
          </p:cNvSpPr>
          <p:nvPr>
            <p:ph type="title"/>
          </p:nvPr>
        </p:nvSpPr>
        <p:spPr/>
        <p:txBody>
          <a:bodyPr/>
          <a:lstStyle/>
          <a:p>
            <a:pPr algn="ctr"/>
            <a:r>
              <a:rPr lang="es-MX"/>
              <a:t>Aplicaciones de la integral</a:t>
            </a:r>
            <a:endParaRPr lang="es-ES"/>
          </a:p>
        </p:txBody>
      </p:sp>
      <p:sp>
        <p:nvSpPr>
          <p:cNvPr id="646147"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400" b="1" dirty="0" smtClean="0"/>
              <a:t>	</a:t>
            </a:r>
            <a:r>
              <a:rPr lang="es-MX" sz="2800" b="1" dirty="0" smtClean="0"/>
              <a:t>Volúmenes </a:t>
            </a:r>
            <a:r>
              <a:rPr lang="es-MX" sz="2800" b="1" dirty="0"/>
              <a:t>de sólidos: rebanadas, discos, </a:t>
            </a:r>
            <a:r>
              <a:rPr lang="es-MX" sz="2800" b="1" dirty="0" smtClean="0"/>
              <a:t>arandelas        </a:t>
            </a:r>
            <a:endParaRPr lang="es-MX" sz="2800" b="1" dirty="0"/>
          </a:p>
          <a:p>
            <a:pPr>
              <a:buFont typeface="Wingdings" pitchFamily="2" charset="2"/>
              <a:buNone/>
            </a:pPr>
            <a:endParaRPr lang="es-MX" sz="1200" b="1" dirty="0"/>
          </a:p>
          <a:p>
            <a:pPr>
              <a:buFont typeface="Wingdings" pitchFamily="2" charset="2"/>
              <a:buNone/>
            </a:pPr>
            <a:r>
              <a:rPr lang="es-MX" sz="2400" dirty="0" smtClean="0"/>
              <a:t>	Definición</a:t>
            </a:r>
            <a:r>
              <a:rPr lang="es-MX" sz="2400" dirty="0"/>
              <a:t>: Muchas cantidades pueden considerarse como el resultado de rebanar algo en pequeños pedazos, aproximar cada pedazo, sumarlos y tomar el limite cuando los pedazos disminuyen su </a:t>
            </a:r>
            <a:r>
              <a:rPr lang="es-MX" sz="2400" dirty="0" smtClean="0"/>
              <a:t>grosor.</a:t>
            </a:r>
          </a:p>
          <a:p>
            <a:pPr>
              <a:buFont typeface="Wingdings" pitchFamily="2" charset="2"/>
              <a:buNone/>
            </a:pPr>
            <a:r>
              <a:rPr lang="es-MX" sz="2400" dirty="0"/>
              <a:t>	</a:t>
            </a:r>
            <a:r>
              <a:rPr lang="es-MX" sz="2400" dirty="0" smtClean="0"/>
              <a:t>Este </a:t>
            </a:r>
            <a:r>
              <a:rPr lang="es-MX" sz="2400" dirty="0"/>
              <a:t>método de rebanar, aproximar e integrar puede utilizarse para encontrar los volúmenes de sólidos siempre y cuando el volumen de cada pedazo sea fácil de aproximar.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46147">
                                            <p:txEl>
                                              <p:pRg st="0" end="0"/>
                                            </p:txEl>
                                          </p:spTgt>
                                        </p:tgtEl>
                                        <p:attrNameLst>
                                          <p:attrName>style.visibility</p:attrName>
                                        </p:attrNameLst>
                                      </p:cBhvr>
                                      <p:to>
                                        <p:strVal val="visible"/>
                                      </p:to>
                                    </p:set>
                                    <p:anim to="" calcmode="lin" valueType="num">
                                      <p:cBhvr>
                                        <p:cTn id="7" dur="1" fill="hold"/>
                                        <p:tgtEl>
                                          <p:spTgt spid="64614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46147">
                                            <p:txEl>
                                              <p:pRg st="2" end="2"/>
                                            </p:txEl>
                                          </p:spTgt>
                                        </p:tgtEl>
                                        <p:attrNameLst>
                                          <p:attrName>style.visibility</p:attrName>
                                        </p:attrNameLst>
                                      </p:cBhvr>
                                      <p:to>
                                        <p:strVal val="visible"/>
                                      </p:to>
                                    </p:set>
                                    <p:anim to="" calcmode="lin" valueType="num">
                                      <p:cBhvr>
                                        <p:cTn id="12" dur="1" fill="hold"/>
                                        <p:tgtEl>
                                          <p:spTgt spid="646147">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46147">
                                            <p:txEl>
                                              <p:pRg st="3" end="3"/>
                                            </p:txEl>
                                          </p:spTgt>
                                        </p:tgtEl>
                                        <p:attrNameLst>
                                          <p:attrName>style.visibility</p:attrName>
                                        </p:attrNameLst>
                                      </p:cBhvr>
                                      <p:to>
                                        <p:strVal val="visible"/>
                                      </p:to>
                                    </p:set>
                                    <p:anim to="" calcmode="lin" valueType="num">
                                      <p:cBhvr>
                                        <p:cTn id="17" dur="1" fill="hold"/>
                                        <p:tgtEl>
                                          <p:spTgt spid="64614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6147"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p:txBody>
          <a:bodyPr/>
          <a:lstStyle/>
          <a:p>
            <a:pPr algn="ctr"/>
            <a:r>
              <a:rPr lang="es-MX"/>
              <a:t>Aplicaciones de la integral</a:t>
            </a:r>
            <a:endParaRPr lang="es-ES"/>
          </a:p>
        </p:txBody>
      </p:sp>
      <p:sp>
        <p:nvSpPr>
          <p:cNvPr id="650243" name="Rectangle 3"/>
          <p:cNvSpPr>
            <a:spLocks noGrp="1" noChangeArrowheads="1"/>
          </p:cNvSpPr>
          <p:nvPr>
            <p:ph type="body" sz="half" idx="1"/>
          </p:nvPr>
        </p:nvSpPr>
        <p:spPr>
          <a:xfrm>
            <a:off x="611188" y="1493785"/>
            <a:ext cx="7742237" cy="4419600"/>
          </a:xfrm>
        </p:spPr>
        <p:txBody>
          <a:bodyPr/>
          <a:lstStyle/>
          <a:p>
            <a:pPr>
              <a:buFont typeface="Wingdings" pitchFamily="2" charset="2"/>
              <a:buNone/>
            </a:pPr>
            <a:r>
              <a:rPr lang="es-MX" sz="2800" b="1" dirty="0"/>
              <a:t>   Rebanadas            </a:t>
            </a:r>
          </a:p>
          <a:p>
            <a:pPr>
              <a:buFont typeface="Wingdings" pitchFamily="2" charset="2"/>
              <a:buNone/>
            </a:pPr>
            <a:r>
              <a:rPr lang="es-MX" sz="2400" dirty="0" smtClean="0"/>
              <a:t>	Ahora </a:t>
            </a:r>
            <a:r>
              <a:rPr lang="es-MX" sz="2400" dirty="0"/>
              <a:t>considérese un sólido con la propiedad de que su sección transversal en </a:t>
            </a:r>
            <a:r>
              <a:rPr lang="es-MX" sz="2400" dirty="0" smtClean="0"/>
              <a:t>x </a:t>
            </a:r>
            <a:r>
              <a:rPr lang="es-MX" sz="2400" dirty="0"/>
              <a:t>es                 </a:t>
            </a:r>
            <a:r>
              <a:rPr lang="es-MX" sz="2400" dirty="0" smtClean="0"/>
              <a:t>.           .</a:t>
            </a:r>
          </a:p>
          <a:p>
            <a:pPr>
              <a:buFont typeface="Wingdings" pitchFamily="2" charset="2"/>
              <a:buNone/>
            </a:pPr>
            <a:r>
              <a:rPr lang="es-MX" sz="2400" dirty="0"/>
              <a:t>	</a:t>
            </a:r>
            <a:r>
              <a:rPr lang="es-MX" sz="2400" dirty="0" smtClean="0"/>
              <a:t>Dividimos </a:t>
            </a:r>
            <a:r>
              <a:rPr lang="es-MX" sz="2400" dirty="0"/>
              <a:t>el intervalo             </a:t>
            </a:r>
            <a:r>
              <a:rPr lang="es-MX" sz="2400" dirty="0" smtClean="0"/>
              <a:t>insertando </a:t>
            </a:r>
            <a:r>
              <a:rPr lang="es-MX" sz="2400" dirty="0"/>
              <a:t>puntos                </a:t>
            </a:r>
            <a:r>
              <a:rPr lang="es-MX" sz="2400" dirty="0" smtClean="0"/>
              <a:t> 	                           . </a:t>
            </a:r>
          </a:p>
          <a:p>
            <a:pPr>
              <a:buFont typeface="Wingdings" pitchFamily="2" charset="2"/>
              <a:buNone/>
            </a:pPr>
            <a:r>
              <a:rPr lang="es-MX" sz="2400" dirty="0"/>
              <a:t>	</a:t>
            </a:r>
            <a:r>
              <a:rPr lang="es-MX" sz="2400" dirty="0" smtClean="0"/>
              <a:t>Después a través </a:t>
            </a:r>
            <a:r>
              <a:rPr lang="es-MX" sz="2400" dirty="0"/>
              <a:t>de estos puntos pasamos planos perpendiculares del eje </a:t>
            </a:r>
            <a:r>
              <a:rPr lang="es-MX" sz="2400" dirty="0" smtClean="0"/>
              <a:t>x, </a:t>
            </a:r>
            <a:r>
              <a:rPr lang="es-MX" sz="2400" dirty="0"/>
              <a:t>con lo que rebanamos el sólido en capas delgadas o rebanadas. </a:t>
            </a:r>
            <a:endParaRPr lang="es-MX" sz="2400" dirty="0" smtClean="0"/>
          </a:p>
          <a:p>
            <a:pPr>
              <a:buFont typeface="Wingdings" pitchFamily="2" charset="2"/>
              <a:buNone/>
            </a:pPr>
            <a:r>
              <a:rPr lang="es-MX" sz="2400" dirty="0"/>
              <a:t>	</a:t>
            </a:r>
            <a:r>
              <a:rPr lang="es-MX" sz="2400" dirty="0" smtClean="0"/>
              <a:t>El </a:t>
            </a:r>
            <a:r>
              <a:rPr lang="es-MX" sz="2400" dirty="0"/>
              <a:t>volumen    </a:t>
            </a:r>
            <a:r>
              <a:rPr lang="es-MX" sz="2400" dirty="0" smtClean="0"/>
              <a:t>      </a:t>
            </a:r>
            <a:r>
              <a:rPr lang="es-MX" sz="2400" dirty="0"/>
              <a:t>de una rebanada debe ser aproximadamente el volumen de un cilindro; esto es, </a:t>
            </a:r>
          </a:p>
        </p:txBody>
      </p:sp>
      <p:graphicFrame>
        <p:nvGraphicFramePr>
          <p:cNvPr id="650244" name="Object 4"/>
          <p:cNvGraphicFramePr>
            <a:graphicFrameLocks noGrp="1" noChangeAspect="1"/>
          </p:cNvGraphicFramePr>
          <p:nvPr>
            <p:ph sz="half" idx="2"/>
          </p:nvPr>
        </p:nvGraphicFramePr>
        <p:xfrm>
          <a:off x="2636785" y="4823625"/>
          <a:ext cx="761700" cy="405045"/>
        </p:xfrm>
        <a:graphic>
          <a:graphicData uri="http://schemas.openxmlformats.org/presentationml/2006/ole">
            <mc:AlternateContent xmlns:mc="http://schemas.openxmlformats.org/markup-compatibility/2006">
              <mc:Choice xmlns:v="urn:schemas-microsoft-com:vml" Requires="v">
                <p:oleObj spid="_x0000_s650652" name="Equation" r:id="rId4" imgW="253800" imgH="228600" progId="">
                  <p:embed/>
                </p:oleObj>
              </mc:Choice>
              <mc:Fallback>
                <p:oleObj name="Equation" r:id="rId4" imgW="253800" imgH="22860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6785" y="4823625"/>
                        <a:ext cx="761700" cy="40504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0251" name="Object 11"/>
          <p:cNvGraphicFramePr>
            <a:graphicFrameLocks noChangeAspect="1"/>
          </p:cNvGraphicFramePr>
          <p:nvPr/>
        </p:nvGraphicFramePr>
        <p:xfrm>
          <a:off x="3986935" y="2845780"/>
          <a:ext cx="855662" cy="447675"/>
        </p:xfrm>
        <a:graphic>
          <a:graphicData uri="http://schemas.openxmlformats.org/presentationml/2006/ole">
            <mc:AlternateContent xmlns:mc="http://schemas.openxmlformats.org/markup-compatibility/2006">
              <mc:Choice xmlns:v="urn:schemas-microsoft-com:vml" Requires="v">
                <p:oleObj spid="_x0000_s650653" name="Equation" r:id="rId6" imgW="355320" imgH="253800" progId="">
                  <p:embed/>
                </p:oleObj>
              </mc:Choice>
              <mc:Fallback>
                <p:oleObj name="Equation" r:id="rId6" imgW="355320" imgH="253800" progId="">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86935" y="2845780"/>
                        <a:ext cx="855662" cy="4476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0254" name="Object 14"/>
          <p:cNvGraphicFramePr>
            <a:graphicFrameLocks noChangeAspect="1"/>
          </p:cNvGraphicFramePr>
          <p:nvPr/>
        </p:nvGraphicFramePr>
        <p:xfrm>
          <a:off x="1106614" y="3248449"/>
          <a:ext cx="2744423" cy="405045"/>
        </p:xfrm>
        <a:graphic>
          <a:graphicData uri="http://schemas.openxmlformats.org/presentationml/2006/ole">
            <mc:AlternateContent xmlns:mc="http://schemas.openxmlformats.org/markup-compatibility/2006">
              <mc:Choice xmlns:v="urn:schemas-microsoft-com:vml" Requires="v">
                <p:oleObj spid="_x0000_s650654" name="Equation" r:id="rId8" imgW="1726920" imgH="228600" progId="">
                  <p:embed/>
                </p:oleObj>
              </mc:Choice>
              <mc:Fallback>
                <p:oleObj name="Equation" r:id="rId8" imgW="1726920" imgH="228600" progId="">
                  <p:embed/>
                  <p:pic>
                    <p:nvPicPr>
                      <p:cNvPr id="0"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6614" y="3248449"/>
                        <a:ext cx="2744423" cy="40504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0258" name="Object 18"/>
          <p:cNvGraphicFramePr>
            <a:graphicFrameLocks noChangeAspect="1"/>
          </p:cNvGraphicFramePr>
          <p:nvPr/>
        </p:nvGraphicFramePr>
        <p:xfrm>
          <a:off x="5157065" y="2438360"/>
          <a:ext cx="2411858" cy="405045"/>
        </p:xfrm>
        <a:graphic>
          <a:graphicData uri="http://schemas.openxmlformats.org/presentationml/2006/ole">
            <mc:AlternateContent xmlns:mc="http://schemas.openxmlformats.org/markup-compatibility/2006">
              <mc:Choice xmlns:v="urn:schemas-microsoft-com:vml" Requires="v">
                <p:oleObj spid="_x0000_s650655" name="Equation" r:id="rId10" imgW="965160" imgH="253800" progId="">
                  <p:embed/>
                </p:oleObj>
              </mc:Choice>
              <mc:Fallback>
                <p:oleObj name="Equation" r:id="rId10" imgW="965160" imgH="253800" progId="">
                  <p:embed/>
                  <p:pic>
                    <p:nvPicPr>
                      <p:cNvPr id="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57065" y="2438360"/>
                        <a:ext cx="2411858" cy="40504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0261" name="Object 21"/>
          <p:cNvGraphicFramePr>
            <a:graphicFrameLocks noChangeAspect="1"/>
          </p:cNvGraphicFramePr>
          <p:nvPr/>
        </p:nvGraphicFramePr>
        <p:xfrm>
          <a:off x="3131840" y="5586878"/>
          <a:ext cx="2970213" cy="496887"/>
        </p:xfrm>
        <a:graphic>
          <a:graphicData uri="http://schemas.openxmlformats.org/presentationml/2006/ole">
            <mc:AlternateContent xmlns:mc="http://schemas.openxmlformats.org/markup-compatibility/2006">
              <mc:Choice xmlns:v="urn:schemas-microsoft-com:vml" Requires="v">
                <p:oleObj spid="_x0000_s650656" name="Equation" r:id="rId12" imgW="977760" imgH="253800" progId="">
                  <p:embed/>
                </p:oleObj>
              </mc:Choice>
              <mc:Fallback>
                <p:oleObj name="Equation" r:id="rId12" imgW="977760" imgH="253800" progId="">
                  <p:embed/>
                  <p:pic>
                    <p:nvPicPr>
                      <p:cNvPr id="0" name="Picture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31840" y="5586878"/>
                        <a:ext cx="2970213" cy="4968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50243">
                                            <p:txEl>
                                              <p:pRg st="0" end="0"/>
                                            </p:txEl>
                                          </p:spTgt>
                                        </p:tgtEl>
                                        <p:attrNameLst>
                                          <p:attrName>style.visibility</p:attrName>
                                        </p:attrNameLst>
                                      </p:cBhvr>
                                      <p:to>
                                        <p:strVal val="visible"/>
                                      </p:to>
                                    </p:set>
                                    <p:anim to="" calcmode="lin" valueType="num">
                                      <p:cBhvr>
                                        <p:cTn id="7" dur="1" fill="hold"/>
                                        <p:tgtEl>
                                          <p:spTgt spid="65024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50243">
                                            <p:txEl>
                                              <p:pRg st="1" end="1"/>
                                            </p:txEl>
                                          </p:spTgt>
                                        </p:tgtEl>
                                        <p:attrNameLst>
                                          <p:attrName>style.visibility</p:attrName>
                                        </p:attrNameLst>
                                      </p:cBhvr>
                                      <p:to>
                                        <p:strVal val="visible"/>
                                      </p:to>
                                    </p:set>
                                    <p:anim to="" calcmode="lin" valueType="num">
                                      <p:cBhvr>
                                        <p:cTn id="12" dur="1" fill="hold"/>
                                        <p:tgtEl>
                                          <p:spTgt spid="650243">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50258"/>
                                        </p:tgtEl>
                                        <p:attrNameLst>
                                          <p:attrName>style.visibility</p:attrName>
                                        </p:attrNameLst>
                                      </p:cBhvr>
                                      <p:to>
                                        <p:strVal val="visible"/>
                                      </p:to>
                                    </p:set>
                                    <p:anim to="" calcmode="lin" valueType="num">
                                      <p:cBhvr>
                                        <p:cTn id="15" dur="1" fill="hold"/>
                                        <p:tgtEl>
                                          <p:spTgt spid="650258"/>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650243">
                                            <p:txEl>
                                              <p:pRg st="2" end="2"/>
                                            </p:txEl>
                                          </p:spTgt>
                                        </p:tgtEl>
                                        <p:attrNameLst>
                                          <p:attrName>style.visibility</p:attrName>
                                        </p:attrNameLst>
                                      </p:cBhvr>
                                      <p:to>
                                        <p:strVal val="visible"/>
                                      </p:to>
                                    </p:set>
                                    <p:anim to="" calcmode="lin" valueType="num">
                                      <p:cBhvr>
                                        <p:cTn id="20" dur="1" fill="hold"/>
                                        <p:tgtEl>
                                          <p:spTgt spid="650243">
                                            <p:txEl>
                                              <p:pRg st="2" end="2"/>
                                            </p:txEl>
                                          </p:spTgt>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650251"/>
                                        </p:tgtEl>
                                        <p:attrNameLst>
                                          <p:attrName>style.visibility</p:attrName>
                                        </p:attrNameLst>
                                      </p:cBhvr>
                                      <p:to>
                                        <p:strVal val="visible"/>
                                      </p:to>
                                    </p:set>
                                    <p:anim to="" calcmode="lin" valueType="num">
                                      <p:cBhvr>
                                        <p:cTn id="23" dur="1" fill="hold"/>
                                        <p:tgtEl>
                                          <p:spTgt spid="650251"/>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650254"/>
                                        </p:tgtEl>
                                        <p:attrNameLst>
                                          <p:attrName>style.visibility</p:attrName>
                                        </p:attrNameLst>
                                      </p:cBhvr>
                                      <p:to>
                                        <p:strVal val="visible"/>
                                      </p:to>
                                    </p:set>
                                    <p:anim to="" calcmode="lin" valueType="num">
                                      <p:cBhvr>
                                        <p:cTn id="26" dur="1" fill="hold"/>
                                        <p:tgtEl>
                                          <p:spTgt spid="650254"/>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650243">
                                            <p:txEl>
                                              <p:pRg st="3" end="3"/>
                                            </p:txEl>
                                          </p:spTgt>
                                        </p:tgtEl>
                                        <p:attrNameLst>
                                          <p:attrName>style.visibility</p:attrName>
                                        </p:attrNameLst>
                                      </p:cBhvr>
                                      <p:to>
                                        <p:strVal val="visible"/>
                                      </p:to>
                                    </p:set>
                                    <p:anim to="" calcmode="lin" valueType="num">
                                      <p:cBhvr>
                                        <p:cTn id="31" dur="1" fill="hold"/>
                                        <p:tgtEl>
                                          <p:spTgt spid="650243">
                                            <p:txEl>
                                              <p:pRg st="3" end="3"/>
                                            </p:txEl>
                                          </p:spTgt>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650243">
                                            <p:txEl>
                                              <p:pRg st="4" end="4"/>
                                            </p:txEl>
                                          </p:spTgt>
                                        </p:tgtEl>
                                        <p:attrNameLst>
                                          <p:attrName>style.visibility</p:attrName>
                                        </p:attrNameLst>
                                      </p:cBhvr>
                                      <p:to>
                                        <p:strVal val="visible"/>
                                      </p:to>
                                    </p:set>
                                    <p:anim to="" calcmode="lin" valueType="num">
                                      <p:cBhvr>
                                        <p:cTn id="36" dur="1" fill="hold"/>
                                        <p:tgtEl>
                                          <p:spTgt spid="650243">
                                            <p:txEl>
                                              <p:pRg st="4" end="4"/>
                                            </p:txEl>
                                          </p:spTgt>
                                        </p:tgtEl>
                                        <p:attrNameLst>
                                          <p:attrName/>
                                        </p:attrNameLst>
                                      </p:cBhvr>
                                    </p:anim>
                                  </p:childTnLst>
                                </p:cTn>
                              </p:par>
                              <p:par>
                                <p:cTn id="37" presetID="24" presetClass="entr" presetSubtype="0" fill="hold" nodeType="withEffect">
                                  <p:stCondLst>
                                    <p:cond delay="0"/>
                                  </p:stCondLst>
                                  <p:childTnLst>
                                    <p:set>
                                      <p:cBhvr>
                                        <p:cTn id="38" dur="1" fill="hold">
                                          <p:stCondLst>
                                            <p:cond delay="0"/>
                                          </p:stCondLst>
                                        </p:cTn>
                                        <p:tgtEl>
                                          <p:spTgt spid="650244"/>
                                        </p:tgtEl>
                                        <p:attrNameLst>
                                          <p:attrName>style.visibility</p:attrName>
                                        </p:attrNameLst>
                                      </p:cBhvr>
                                      <p:to>
                                        <p:strVal val="visible"/>
                                      </p:to>
                                    </p:set>
                                    <p:anim to="" calcmode="lin" valueType="num">
                                      <p:cBhvr>
                                        <p:cTn id="39" dur="1" fill="hold"/>
                                        <p:tgtEl>
                                          <p:spTgt spid="650244"/>
                                        </p:tgtEl>
                                        <p:attrNameLst>
                                          <p:attrName/>
                                        </p:attrNameLst>
                                      </p:cBhvr>
                                    </p:anim>
                                  </p:childTnLst>
                                </p:cTn>
                              </p:par>
                              <p:par>
                                <p:cTn id="40" presetID="24" presetClass="entr" presetSubtype="0" fill="hold" nodeType="withEffect">
                                  <p:stCondLst>
                                    <p:cond delay="0"/>
                                  </p:stCondLst>
                                  <p:childTnLst>
                                    <p:set>
                                      <p:cBhvr>
                                        <p:cTn id="41" dur="1" fill="hold">
                                          <p:stCondLst>
                                            <p:cond delay="0"/>
                                          </p:stCondLst>
                                        </p:cTn>
                                        <p:tgtEl>
                                          <p:spTgt spid="650261"/>
                                        </p:tgtEl>
                                        <p:attrNameLst>
                                          <p:attrName>style.visibility</p:attrName>
                                        </p:attrNameLst>
                                      </p:cBhvr>
                                      <p:to>
                                        <p:strVal val="visible"/>
                                      </p:to>
                                    </p:set>
                                    <p:anim to="" calcmode="lin" valueType="num">
                                      <p:cBhvr>
                                        <p:cTn id="42" dur="1" fill="hold"/>
                                        <p:tgtEl>
                                          <p:spTgt spid="65026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3" grpId="0" uiExpand="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290" name="Rectangle 2"/>
          <p:cNvSpPr>
            <a:spLocks noGrp="1" noChangeArrowheads="1"/>
          </p:cNvSpPr>
          <p:nvPr>
            <p:ph type="title"/>
          </p:nvPr>
        </p:nvSpPr>
        <p:spPr/>
        <p:txBody>
          <a:bodyPr/>
          <a:lstStyle/>
          <a:p>
            <a:pPr algn="ctr"/>
            <a:r>
              <a:rPr lang="es-MX"/>
              <a:t>Aplicaciones de la integral</a:t>
            </a:r>
            <a:endParaRPr lang="es-ES"/>
          </a:p>
        </p:txBody>
      </p:sp>
      <p:sp>
        <p:nvSpPr>
          <p:cNvPr id="652291"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800" b="1" dirty="0"/>
              <a:t>   Rebanadas </a:t>
            </a:r>
            <a:r>
              <a:rPr lang="es-MX" b="1" dirty="0"/>
              <a:t>           </a:t>
            </a:r>
          </a:p>
          <a:p>
            <a:pPr>
              <a:buFont typeface="Wingdings" pitchFamily="2" charset="2"/>
              <a:buNone/>
            </a:pPr>
            <a:r>
              <a:rPr lang="es-MX" sz="2800" dirty="0" smtClean="0"/>
              <a:t>	</a:t>
            </a:r>
            <a:r>
              <a:rPr lang="es-MX" sz="2400" dirty="0" smtClean="0"/>
              <a:t>El volumen V </a:t>
            </a:r>
            <a:r>
              <a:rPr lang="es-MX" sz="2400" dirty="0"/>
              <a:t>del </a:t>
            </a:r>
            <a:r>
              <a:rPr lang="es-MX" sz="2400" dirty="0" smtClean="0"/>
              <a:t>sólido </a:t>
            </a:r>
            <a:r>
              <a:rPr lang="es-MX" sz="2400" dirty="0"/>
              <a:t>debe estar dado de manera aproximada por medio de la suma de </a:t>
            </a:r>
            <a:r>
              <a:rPr lang="es-MX" sz="2400" dirty="0" err="1" smtClean="0"/>
              <a:t>Riemann</a:t>
            </a:r>
            <a:r>
              <a:rPr lang="es-MX" sz="2400" dirty="0" smtClean="0"/>
              <a:t>:</a:t>
            </a:r>
            <a:endParaRPr lang="es-MX" sz="2400" dirty="0"/>
          </a:p>
          <a:p>
            <a:pPr>
              <a:buFont typeface="Wingdings" pitchFamily="2" charset="2"/>
              <a:buNone/>
            </a:pPr>
            <a:endParaRPr lang="es-MX" sz="2400" dirty="0" smtClean="0"/>
          </a:p>
          <a:p>
            <a:pPr>
              <a:buFont typeface="Wingdings" pitchFamily="2" charset="2"/>
              <a:buNone/>
            </a:pPr>
            <a:endParaRPr lang="es-MX" sz="2400" dirty="0"/>
          </a:p>
          <a:p>
            <a:pPr>
              <a:buFont typeface="Wingdings" pitchFamily="2" charset="2"/>
              <a:buNone/>
            </a:pPr>
            <a:r>
              <a:rPr lang="es-MX" sz="2400" dirty="0"/>
              <a:t>   </a:t>
            </a:r>
            <a:r>
              <a:rPr lang="es-MX" sz="2400" dirty="0" smtClean="0"/>
              <a:t>	Cuando </a:t>
            </a:r>
            <a:r>
              <a:rPr lang="es-MX" sz="2400" dirty="0"/>
              <a:t>hacemos que la norma de la partición tienda a cero, obtenemos una integral definida, esta integral se define como el volumen del </a:t>
            </a:r>
            <a:r>
              <a:rPr lang="es-MX" sz="2400" dirty="0" smtClean="0"/>
              <a:t>sólido:</a:t>
            </a:r>
            <a:endParaRPr lang="es-MX" sz="2400" dirty="0"/>
          </a:p>
        </p:txBody>
      </p:sp>
      <p:graphicFrame>
        <p:nvGraphicFramePr>
          <p:cNvPr id="652292" name="Object 4"/>
          <p:cNvGraphicFramePr>
            <a:graphicFrameLocks noGrp="1" noChangeAspect="1"/>
          </p:cNvGraphicFramePr>
          <p:nvPr>
            <p:ph sz="half" idx="2"/>
          </p:nvPr>
        </p:nvGraphicFramePr>
        <p:xfrm>
          <a:off x="3311925" y="3113965"/>
          <a:ext cx="2160175" cy="733208"/>
        </p:xfrm>
        <a:graphic>
          <a:graphicData uri="http://schemas.openxmlformats.org/presentationml/2006/ole">
            <mc:AlternateContent xmlns:mc="http://schemas.openxmlformats.org/markup-compatibility/2006">
              <mc:Choice xmlns:v="urn:schemas-microsoft-com:vml" Requires="v">
                <p:oleObj spid="_x0000_s652451" name="Equation" r:id="rId4" imgW="1015920" imgH="431640" progId="">
                  <p:embed/>
                </p:oleObj>
              </mc:Choice>
              <mc:Fallback>
                <p:oleObj name="Equation" r:id="rId4" imgW="1015920" imgH="43164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1925" y="3113965"/>
                        <a:ext cx="2160175" cy="73320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2294" name="Object 6"/>
          <p:cNvGraphicFramePr>
            <a:graphicFrameLocks noChangeAspect="1"/>
          </p:cNvGraphicFramePr>
          <p:nvPr/>
        </p:nvGraphicFramePr>
        <p:xfrm>
          <a:off x="3536885" y="5229200"/>
          <a:ext cx="1710190" cy="539195"/>
        </p:xfrm>
        <a:graphic>
          <a:graphicData uri="http://schemas.openxmlformats.org/presentationml/2006/ole">
            <mc:AlternateContent xmlns:mc="http://schemas.openxmlformats.org/markup-compatibility/2006">
              <mc:Choice xmlns:v="urn:schemas-microsoft-com:vml" Requires="v">
                <p:oleObj spid="_x0000_s652452" name="Equation" r:id="rId6" imgW="761760" imgH="330120" progId="">
                  <p:embed/>
                </p:oleObj>
              </mc:Choice>
              <mc:Fallback>
                <p:oleObj name="Equation" r:id="rId6" imgW="761760" imgH="330120" progId="">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6885" y="5229200"/>
                        <a:ext cx="1710190" cy="53919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52291">
                                            <p:txEl>
                                              <p:pRg st="0" end="0"/>
                                            </p:txEl>
                                          </p:spTgt>
                                        </p:tgtEl>
                                        <p:attrNameLst>
                                          <p:attrName>style.visibility</p:attrName>
                                        </p:attrNameLst>
                                      </p:cBhvr>
                                      <p:to>
                                        <p:strVal val="visible"/>
                                      </p:to>
                                    </p:set>
                                    <p:anim to="" calcmode="lin" valueType="num">
                                      <p:cBhvr>
                                        <p:cTn id="7" dur="1" fill="hold"/>
                                        <p:tgtEl>
                                          <p:spTgt spid="65229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52291">
                                            <p:txEl>
                                              <p:pRg st="1" end="1"/>
                                            </p:txEl>
                                          </p:spTgt>
                                        </p:tgtEl>
                                        <p:attrNameLst>
                                          <p:attrName>style.visibility</p:attrName>
                                        </p:attrNameLst>
                                      </p:cBhvr>
                                      <p:to>
                                        <p:strVal val="visible"/>
                                      </p:to>
                                    </p:set>
                                    <p:anim to="" calcmode="lin" valueType="num">
                                      <p:cBhvr>
                                        <p:cTn id="12" dur="1" fill="hold"/>
                                        <p:tgtEl>
                                          <p:spTgt spid="652291">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52292"/>
                                        </p:tgtEl>
                                        <p:attrNameLst>
                                          <p:attrName>style.visibility</p:attrName>
                                        </p:attrNameLst>
                                      </p:cBhvr>
                                      <p:to>
                                        <p:strVal val="visible"/>
                                      </p:to>
                                    </p:set>
                                    <p:anim to="" calcmode="lin" valueType="num">
                                      <p:cBhvr>
                                        <p:cTn id="15" dur="1" fill="hold"/>
                                        <p:tgtEl>
                                          <p:spTgt spid="652292"/>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652291">
                                            <p:txEl>
                                              <p:pRg st="4" end="4"/>
                                            </p:txEl>
                                          </p:spTgt>
                                        </p:tgtEl>
                                        <p:attrNameLst>
                                          <p:attrName>style.visibility</p:attrName>
                                        </p:attrNameLst>
                                      </p:cBhvr>
                                      <p:to>
                                        <p:strVal val="visible"/>
                                      </p:to>
                                    </p:set>
                                    <p:anim to="" calcmode="lin" valueType="num">
                                      <p:cBhvr>
                                        <p:cTn id="20" dur="1" fill="hold"/>
                                        <p:tgtEl>
                                          <p:spTgt spid="652291">
                                            <p:txEl>
                                              <p:pRg st="4" end="4"/>
                                            </p:txEl>
                                          </p:spTgt>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652294"/>
                                        </p:tgtEl>
                                        <p:attrNameLst>
                                          <p:attrName>style.visibility</p:attrName>
                                        </p:attrNameLst>
                                      </p:cBhvr>
                                      <p:to>
                                        <p:strVal val="visible"/>
                                      </p:to>
                                    </p:set>
                                    <p:anim to="" calcmode="lin" valueType="num">
                                      <p:cBhvr>
                                        <p:cTn id="23" dur="1" fill="hold"/>
                                        <p:tgtEl>
                                          <p:spTgt spid="65229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2291" grpId="0" uiExpand="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338" name="Rectangle 2"/>
          <p:cNvSpPr>
            <a:spLocks noGrp="1" noChangeArrowheads="1"/>
          </p:cNvSpPr>
          <p:nvPr>
            <p:ph type="title"/>
          </p:nvPr>
        </p:nvSpPr>
        <p:spPr/>
        <p:txBody>
          <a:bodyPr/>
          <a:lstStyle/>
          <a:p>
            <a:pPr algn="ctr"/>
            <a:r>
              <a:rPr lang="es-MX"/>
              <a:t>Aplicaciones de la integral</a:t>
            </a:r>
            <a:endParaRPr lang="es-ES"/>
          </a:p>
        </p:txBody>
      </p:sp>
      <p:sp>
        <p:nvSpPr>
          <p:cNvPr id="654339" name="Rectangle 3"/>
          <p:cNvSpPr>
            <a:spLocks noGrp="1" noChangeArrowheads="1"/>
          </p:cNvSpPr>
          <p:nvPr>
            <p:ph type="body" sz="half" idx="1"/>
          </p:nvPr>
        </p:nvSpPr>
        <p:spPr>
          <a:xfrm>
            <a:off x="611188" y="1584325"/>
            <a:ext cx="7742237" cy="4419600"/>
          </a:xfrm>
        </p:spPr>
        <p:txBody>
          <a:bodyPr/>
          <a:lstStyle/>
          <a:p>
            <a:pPr>
              <a:lnSpc>
                <a:spcPct val="90000"/>
              </a:lnSpc>
              <a:buFont typeface="Wingdings" pitchFamily="2" charset="2"/>
              <a:buNone/>
            </a:pPr>
            <a:r>
              <a:rPr lang="es-MX" b="1" dirty="0" smtClean="0"/>
              <a:t>	</a:t>
            </a:r>
            <a:r>
              <a:rPr lang="es-MX" sz="2800" b="1" dirty="0" smtClean="0"/>
              <a:t>Discos</a:t>
            </a:r>
            <a:endParaRPr lang="es-MX" sz="2800" b="1" dirty="0"/>
          </a:p>
          <a:p>
            <a:pPr>
              <a:lnSpc>
                <a:spcPct val="90000"/>
              </a:lnSpc>
              <a:buFont typeface="Wingdings" pitchFamily="2" charset="2"/>
              <a:buNone/>
            </a:pPr>
            <a:r>
              <a:rPr lang="es-MX" sz="2400" dirty="0" smtClean="0"/>
              <a:t>	Cuando </a:t>
            </a:r>
            <a:r>
              <a:rPr lang="es-MX" sz="2400" dirty="0"/>
              <a:t>una región plana se encuentra por completo en un lado de una recta fija en su plano, y se hace girar alrededor de esta recta , genera un sólido de revolución.  </a:t>
            </a:r>
            <a:endParaRPr lang="es-MX" sz="2400" dirty="0" smtClean="0"/>
          </a:p>
          <a:p>
            <a:pPr>
              <a:lnSpc>
                <a:spcPct val="90000"/>
              </a:lnSpc>
              <a:buFont typeface="Wingdings" pitchFamily="2" charset="2"/>
              <a:buNone/>
            </a:pPr>
            <a:r>
              <a:rPr lang="es-MX" sz="2400" dirty="0" smtClean="0"/>
              <a:t>	La </a:t>
            </a:r>
            <a:r>
              <a:rPr lang="es-MX" sz="2400" dirty="0"/>
              <a:t>recta fija se denomina eje del sólido de </a:t>
            </a:r>
            <a:r>
              <a:rPr lang="es-MX" sz="2400" dirty="0" smtClean="0"/>
              <a:t>revolución</a:t>
            </a:r>
            <a:r>
              <a:rPr lang="es-MX" sz="2400" dirty="0"/>
              <a:t>. </a:t>
            </a:r>
          </a:p>
          <a:p>
            <a:pPr>
              <a:lnSpc>
                <a:spcPct val="90000"/>
              </a:lnSpc>
              <a:buFont typeface="Wingdings" pitchFamily="2" charset="2"/>
              <a:buNone/>
            </a:pPr>
            <a:endParaRPr lang="es-MX" dirty="0"/>
          </a:p>
          <a:p>
            <a:pPr>
              <a:lnSpc>
                <a:spcPct val="90000"/>
              </a:lnSpc>
              <a:buFont typeface="Wingdings" pitchFamily="2" charset="2"/>
              <a:buNone/>
            </a:pPr>
            <a:r>
              <a:rPr lang="es-MX" sz="2800" dirty="0"/>
              <a:t>   </a:t>
            </a:r>
          </a:p>
        </p:txBody>
      </p:sp>
      <p:graphicFrame>
        <p:nvGraphicFramePr>
          <p:cNvPr id="654340" name="Object 4"/>
          <p:cNvGraphicFramePr>
            <a:graphicFrameLocks noGrp="1" noChangeAspect="1"/>
          </p:cNvGraphicFramePr>
          <p:nvPr>
            <p:ph sz="half" idx="2"/>
          </p:nvPr>
        </p:nvGraphicFramePr>
        <p:xfrm>
          <a:off x="1896385" y="4374105"/>
          <a:ext cx="2270570" cy="720635"/>
        </p:xfrm>
        <a:graphic>
          <a:graphicData uri="http://schemas.openxmlformats.org/presentationml/2006/ole">
            <mc:AlternateContent xmlns:mc="http://schemas.openxmlformats.org/markup-compatibility/2006">
              <mc:Choice xmlns:v="urn:schemas-microsoft-com:vml" Requires="v">
                <p:oleObj spid="_x0000_s654498" name="Equation" r:id="rId4" imgW="1079280" imgH="342720" progId="">
                  <p:embed/>
                </p:oleObj>
              </mc:Choice>
              <mc:Fallback>
                <p:oleObj name="Equation" r:id="rId4" imgW="1079280" imgH="34272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6385" y="4374105"/>
                        <a:ext cx="2270570" cy="72063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4341" name="Object 5"/>
          <p:cNvGraphicFramePr>
            <a:graphicFrameLocks noChangeAspect="1"/>
          </p:cNvGraphicFramePr>
          <p:nvPr/>
        </p:nvGraphicFramePr>
        <p:xfrm>
          <a:off x="4662527" y="4374105"/>
          <a:ext cx="2249733" cy="683284"/>
        </p:xfrm>
        <a:graphic>
          <a:graphicData uri="http://schemas.openxmlformats.org/presentationml/2006/ole">
            <mc:AlternateContent xmlns:mc="http://schemas.openxmlformats.org/markup-compatibility/2006">
              <mc:Choice xmlns:v="urn:schemas-microsoft-com:vml" Requires="v">
                <p:oleObj spid="_x0000_s654499" name="Equation" r:id="rId6" imgW="761760" imgH="330120" progId="">
                  <p:embed/>
                </p:oleObj>
              </mc:Choice>
              <mc:Fallback>
                <p:oleObj name="Equation" r:id="rId6" imgW="761760" imgH="330120" progId="">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62527" y="4374105"/>
                        <a:ext cx="2249733" cy="683284"/>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54339">
                                            <p:txEl>
                                              <p:pRg st="0" end="0"/>
                                            </p:txEl>
                                          </p:spTgt>
                                        </p:tgtEl>
                                        <p:attrNameLst>
                                          <p:attrName>style.visibility</p:attrName>
                                        </p:attrNameLst>
                                      </p:cBhvr>
                                      <p:to>
                                        <p:strVal val="visible"/>
                                      </p:to>
                                    </p:set>
                                    <p:anim to="" calcmode="lin" valueType="num">
                                      <p:cBhvr>
                                        <p:cTn id="7" dur="1" fill="hold"/>
                                        <p:tgtEl>
                                          <p:spTgt spid="65433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54339">
                                            <p:txEl>
                                              <p:pRg st="1" end="1"/>
                                            </p:txEl>
                                          </p:spTgt>
                                        </p:tgtEl>
                                        <p:attrNameLst>
                                          <p:attrName>style.visibility</p:attrName>
                                        </p:attrNameLst>
                                      </p:cBhvr>
                                      <p:to>
                                        <p:strVal val="visible"/>
                                      </p:to>
                                    </p:set>
                                    <p:anim to="" calcmode="lin" valueType="num">
                                      <p:cBhvr>
                                        <p:cTn id="12" dur="1" fill="hold"/>
                                        <p:tgtEl>
                                          <p:spTgt spid="654339">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54339">
                                            <p:txEl>
                                              <p:pRg st="2" end="2"/>
                                            </p:txEl>
                                          </p:spTgt>
                                        </p:tgtEl>
                                        <p:attrNameLst>
                                          <p:attrName>style.visibility</p:attrName>
                                        </p:attrNameLst>
                                      </p:cBhvr>
                                      <p:to>
                                        <p:strVal val="visible"/>
                                      </p:to>
                                    </p:set>
                                    <p:anim to="" calcmode="lin" valueType="num">
                                      <p:cBhvr>
                                        <p:cTn id="17" dur="1" fill="hold"/>
                                        <p:tgtEl>
                                          <p:spTgt spid="654339">
                                            <p:txEl>
                                              <p:pRg st="2" end="2"/>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654340"/>
                                        </p:tgtEl>
                                        <p:attrNameLst>
                                          <p:attrName>style.visibility</p:attrName>
                                        </p:attrNameLst>
                                      </p:cBhvr>
                                      <p:to>
                                        <p:strVal val="visible"/>
                                      </p:to>
                                    </p:set>
                                    <p:anim to="" calcmode="lin" valueType="num">
                                      <p:cBhvr>
                                        <p:cTn id="20" dur="1" fill="hold"/>
                                        <p:tgtEl>
                                          <p:spTgt spid="654340"/>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654341"/>
                                        </p:tgtEl>
                                        <p:attrNameLst>
                                          <p:attrName>style.visibility</p:attrName>
                                        </p:attrNameLst>
                                      </p:cBhvr>
                                      <p:to>
                                        <p:strVal val="visible"/>
                                      </p:to>
                                    </p:set>
                                    <p:anim to="" calcmode="lin" valueType="num">
                                      <p:cBhvr>
                                        <p:cTn id="23" dur="1" fill="hold"/>
                                        <p:tgtEl>
                                          <p:spTgt spid="65434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4339" grpId="0" uiExpand="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p:txBody>
          <a:bodyPr/>
          <a:lstStyle/>
          <a:p>
            <a:pPr algn="ctr"/>
            <a:r>
              <a:rPr lang="es-MX"/>
              <a:t>Aplicaciones de la integral</a:t>
            </a:r>
            <a:endParaRPr lang="es-ES"/>
          </a:p>
        </p:txBody>
      </p:sp>
      <p:sp>
        <p:nvSpPr>
          <p:cNvPr id="656387"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b="1" dirty="0" smtClean="0"/>
              <a:t>	</a:t>
            </a:r>
            <a:r>
              <a:rPr lang="es-MX" sz="2800" b="1" dirty="0" smtClean="0"/>
              <a:t>Arandelas</a:t>
            </a:r>
            <a:endParaRPr lang="es-MX" sz="2800" b="1" dirty="0"/>
          </a:p>
          <a:p>
            <a:pPr>
              <a:buFont typeface="Wingdings" pitchFamily="2" charset="2"/>
              <a:buNone/>
            </a:pPr>
            <a:r>
              <a:rPr lang="es-MX" sz="2800" dirty="0"/>
              <a:t>   </a:t>
            </a:r>
            <a:r>
              <a:rPr lang="es-MX" sz="2800" dirty="0" smtClean="0"/>
              <a:t>	</a:t>
            </a:r>
            <a:r>
              <a:rPr lang="es-MX" sz="2400" dirty="0" smtClean="0"/>
              <a:t>Algunas </a:t>
            </a:r>
            <a:r>
              <a:rPr lang="es-MX" sz="2400" dirty="0"/>
              <a:t>veces, al rebanar un sólido de revolución se obtienen discos con agujeros en medio. Estos discos se conocen con el nombre de arandelas. </a:t>
            </a:r>
          </a:p>
        </p:txBody>
      </p:sp>
      <p:graphicFrame>
        <p:nvGraphicFramePr>
          <p:cNvPr id="656388" name="Object 4"/>
          <p:cNvGraphicFramePr>
            <a:graphicFrameLocks noGrp="1" noChangeAspect="1"/>
          </p:cNvGraphicFramePr>
          <p:nvPr>
            <p:ph sz="half" idx="2"/>
          </p:nvPr>
        </p:nvGraphicFramePr>
        <p:xfrm>
          <a:off x="3086835" y="3699030"/>
          <a:ext cx="2925325" cy="722287"/>
        </p:xfrm>
        <a:graphic>
          <a:graphicData uri="http://schemas.openxmlformats.org/presentationml/2006/ole">
            <mc:AlternateContent xmlns:mc="http://schemas.openxmlformats.org/markup-compatibility/2006">
              <mc:Choice xmlns:v="urn:schemas-microsoft-com:vml" Requires="v">
                <p:oleObj spid="_x0000_s656546" name="Equation" r:id="rId4" imgW="1752480" imgH="406080" progId="">
                  <p:embed/>
                </p:oleObj>
              </mc:Choice>
              <mc:Fallback>
                <p:oleObj name="Equation" r:id="rId4" imgW="1752480" imgH="40608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6835" y="3699030"/>
                        <a:ext cx="2925325" cy="7222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56389" name="Object 5"/>
          <p:cNvGraphicFramePr>
            <a:graphicFrameLocks noChangeAspect="1"/>
          </p:cNvGraphicFramePr>
          <p:nvPr/>
        </p:nvGraphicFramePr>
        <p:xfrm>
          <a:off x="3086835" y="4779150"/>
          <a:ext cx="2978569" cy="585064"/>
        </p:xfrm>
        <a:graphic>
          <a:graphicData uri="http://schemas.openxmlformats.org/presentationml/2006/ole">
            <mc:AlternateContent xmlns:mc="http://schemas.openxmlformats.org/markup-compatibility/2006">
              <mc:Choice xmlns:v="urn:schemas-microsoft-com:vml" Requires="v">
                <p:oleObj spid="_x0000_s656547" name="Equation" r:id="rId6" imgW="1244520" imgH="330120" progId="">
                  <p:embed/>
                </p:oleObj>
              </mc:Choice>
              <mc:Fallback>
                <p:oleObj name="Equation" r:id="rId6" imgW="1244520" imgH="330120" progId="">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6835" y="4779150"/>
                        <a:ext cx="2978569" cy="585064"/>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56387">
                                            <p:txEl>
                                              <p:pRg st="0" end="0"/>
                                            </p:txEl>
                                          </p:spTgt>
                                        </p:tgtEl>
                                        <p:attrNameLst>
                                          <p:attrName>style.visibility</p:attrName>
                                        </p:attrNameLst>
                                      </p:cBhvr>
                                      <p:to>
                                        <p:strVal val="visible"/>
                                      </p:to>
                                    </p:set>
                                    <p:anim to="" calcmode="lin" valueType="num">
                                      <p:cBhvr>
                                        <p:cTn id="7" dur="1" fill="hold"/>
                                        <p:tgtEl>
                                          <p:spTgt spid="65638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56387">
                                            <p:txEl>
                                              <p:pRg st="1" end="1"/>
                                            </p:txEl>
                                          </p:spTgt>
                                        </p:tgtEl>
                                        <p:attrNameLst>
                                          <p:attrName>style.visibility</p:attrName>
                                        </p:attrNameLst>
                                      </p:cBhvr>
                                      <p:to>
                                        <p:strVal val="visible"/>
                                      </p:to>
                                    </p:set>
                                    <p:anim to="" calcmode="lin" valueType="num">
                                      <p:cBhvr>
                                        <p:cTn id="12" dur="1" fill="hold"/>
                                        <p:tgtEl>
                                          <p:spTgt spid="656387">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56388"/>
                                        </p:tgtEl>
                                        <p:attrNameLst>
                                          <p:attrName>style.visibility</p:attrName>
                                        </p:attrNameLst>
                                      </p:cBhvr>
                                      <p:to>
                                        <p:strVal val="visible"/>
                                      </p:to>
                                    </p:set>
                                    <p:anim to="" calcmode="lin" valueType="num">
                                      <p:cBhvr>
                                        <p:cTn id="15" dur="1" fill="hold"/>
                                        <p:tgtEl>
                                          <p:spTgt spid="656388"/>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56389"/>
                                        </p:tgtEl>
                                        <p:attrNameLst>
                                          <p:attrName>style.visibility</p:attrName>
                                        </p:attrNameLst>
                                      </p:cBhvr>
                                      <p:to>
                                        <p:strVal val="visible"/>
                                      </p:to>
                                    </p:set>
                                    <p:anim to="" calcmode="lin" valueType="num">
                                      <p:cBhvr>
                                        <p:cTn id="18" dur="1" fill="hold"/>
                                        <p:tgtEl>
                                          <p:spTgt spid="65638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387"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482" name="Rectangle 2"/>
          <p:cNvSpPr>
            <a:spLocks noGrp="1" noChangeArrowheads="1"/>
          </p:cNvSpPr>
          <p:nvPr>
            <p:ph type="title"/>
          </p:nvPr>
        </p:nvSpPr>
        <p:spPr/>
        <p:txBody>
          <a:bodyPr/>
          <a:lstStyle/>
          <a:p>
            <a:pPr algn="ctr"/>
            <a:r>
              <a:rPr lang="es-MX"/>
              <a:t>Aplicaciones de la integral</a:t>
            </a:r>
            <a:endParaRPr lang="es-ES"/>
          </a:p>
        </p:txBody>
      </p:sp>
      <p:sp>
        <p:nvSpPr>
          <p:cNvPr id="660483" name="Rectangle 3"/>
          <p:cNvSpPr>
            <a:spLocks noGrp="1" noChangeArrowheads="1"/>
          </p:cNvSpPr>
          <p:nvPr>
            <p:ph type="body" sz="half" idx="1"/>
          </p:nvPr>
        </p:nvSpPr>
        <p:spPr>
          <a:xfrm>
            <a:off x="611188" y="1538790"/>
            <a:ext cx="7742237" cy="4419600"/>
          </a:xfrm>
        </p:spPr>
        <p:txBody>
          <a:bodyPr/>
          <a:lstStyle/>
          <a:p>
            <a:pPr>
              <a:buFont typeface="Wingdings" pitchFamily="2" charset="2"/>
              <a:buNone/>
            </a:pPr>
            <a:r>
              <a:rPr lang="es-MX" sz="2800" b="1" dirty="0" smtClean="0"/>
              <a:t>	Volúmenes </a:t>
            </a:r>
            <a:r>
              <a:rPr lang="es-MX" sz="2800" b="1" dirty="0"/>
              <a:t>de sólidos de revolución: </a:t>
            </a:r>
            <a:r>
              <a:rPr lang="es-MX" sz="2800" b="1" dirty="0" smtClean="0"/>
              <a:t>Cascarones</a:t>
            </a:r>
            <a:endParaRPr lang="es-MX" sz="2800" b="1" dirty="0"/>
          </a:p>
          <a:p>
            <a:pPr>
              <a:buFont typeface="Wingdings" pitchFamily="2" charset="2"/>
              <a:buNone/>
            </a:pPr>
            <a:endParaRPr lang="es-MX" sz="1400" b="1" dirty="0"/>
          </a:p>
          <a:p>
            <a:pPr>
              <a:buFont typeface="Wingdings" pitchFamily="2" charset="2"/>
              <a:buNone/>
            </a:pPr>
            <a:r>
              <a:rPr lang="es-MX" sz="2400" dirty="0"/>
              <a:t>   </a:t>
            </a:r>
            <a:r>
              <a:rPr lang="es-MX" sz="2400" dirty="0" smtClean="0"/>
              <a:t>	Definición</a:t>
            </a:r>
            <a:r>
              <a:rPr lang="es-MX" sz="2400" dirty="0"/>
              <a:t>: Un cascaron cilíndrico es un sólido acotado por dos cilindros circulares rectos concéntricos. </a:t>
            </a:r>
            <a:endParaRPr lang="es-MX" sz="2400" dirty="0" smtClean="0"/>
          </a:p>
          <a:p>
            <a:pPr>
              <a:buFont typeface="Wingdings" pitchFamily="2" charset="2"/>
              <a:buNone/>
            </a:pPr>
            <a:r>
              <a:rPr lang="es-MX" sz="2400" dirty="0"/>
              <a:t>	</a:t>
            </a:r>
            <a:r>
              <a:rPr lang="es-MX" sz="2400" dirty="0" smtClean="0"/>
              <a:t>Si </a:t>
            </a:r>
            <a:r>
              <a:rPr lang="es-MX" sz="2400" dirty="0"/>
              <a:t>el radio interno es </a:t>
            </a:r>
            <a:r>
              <a:rPr lang="es-MX" sz="2400" dirty="0" smtClean="0"/>
              <a:t>r</a:t>
            </a:r>
            <a:r>
              <a:rPr lang="es-MX" sz="2400" baseline="-25000" dirty="0" smtClean="0"/>
              <a:t>1</a:t>
            </a:r>
            <a:r>
              <a:rPr lang="es-MX" sz="2400" dirty="0" smtClean="0"/>
              <a:t> el </a:t>
            </a:r>
            <a:r>
              <a:rPr lang="es-MX" sz="2400" dirty="0"/>
              <a:t>radio externo es </a:t>
            </a:r>
            <a:r>
              <a:rPr lang="es-MX" sz="2400" dirty="0" smtClean="0"/>
              <a:t>r</a:t>
            </a:r>
            <a:r>
              <a:rPr lang="es-MX" sz="2400" baseline="-25000" dirty="0" smtClean="0"/>
              <a:t>2</a:t>
            </a:r>
            <a:r>
              <a:rPr lang="es-MX" sz="2400" dirty="0" smtClean="0"/>
              <a:t> y </a:t>
            </a:r>
            <a:r>
              <a:rPr lang="es-MX" sz="2400" dirty="0"/>
              <a:t>la altura </a:t>
            </a:r>
            <a:r>
              <a:rPr lang="es-MX" sz="2400" dirty="0" smtClean="0"/>
              <a:t>es h entonces </a:t>
            </a:r>
            <a:r>
              <a:rPr lang="es-MX" sz="2400" dirty="0"/>
              <a:t>su volumen esta dado por      </a:t>
            </a:r>
          </a:p>
        </p:txBody>
      </p:sp>
      <p:graphicFrame>
        <p:nvGraphicFramePr>
          <p:cNvPr id="660492" name="Object 12"/>
          <p:cNvGraphicFramePr>
            <a:graphicFrameLocks noChangeAspect="1"/>
          </p:cNvGraphicFramePr>
          <p:nvPr/>
        </p:nvGraphicFramePr>
        <p:xfrm>
          <a:off x="2366755" y="4914165"/>
          <a:ext cx="4319565" cy="810090"/>
        </p:xfrm>
        <a:graphic>
          <a:graphicData uri="http://schemas.openxmlformats.org/presentationml/2006/ole">
            <mc:AlternateContent xmlns:mc="http://schemas.openxmlformats.org/markup-compatibility/2006">
              <mc:Choice xmlns:v="urn:schemas-microsoft-com:vml" Requires="v">
                <p:oleObj spid="_x0000_s660571" name="Equation" r:id="rId4" imgW="1562040" imgH="431640" progId="">
                  <p:embed/>
                </p:oleObj>
              </mc:Choice>
              <mc:Fallback>
                <p:oleObj name="Equation" r:id="rId4" imgW="1562040" imgH="431640" progId="">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6755" y="4914165"/>
                        <a:ext cx="4319565" cy="81009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60483">
                                            <p:txEl>
                                              <p:pRg st="0" end="0"/>
                                            </p:txEl>
                                          </p:spTgt>
                                        </p:tgtEl>
                                        <p:attrNameLst>
                                          <p:attrName>style.visibility</p:attrName>
                                        </p:attrNameLst>
                                      </p:cBhvr>
                                      <p:to>
                                        <p:strVal val="visible"/>
                                      </p:to>
                                    </p:set>
                                    <p:anim to="" calcmode="lin" valueType="num">
                                      <p:cBhvr>
                                        <p:cTn id="7" dur="1" fill="hold"/>
                                        <p:tgtEl>
                                          <p:spTgt spid="66048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60483">
                                            <p:txEl>
                                              <p:pRg st="2" end="2"/>
                                            </p:txEl>
                                          </p:spTgt>
                                        </p:tgtEl>
                                        <p:attrNameLst>
                                          <p:attrName>style.visibility</p:attrName>
                                        </p:attrNameLst>
                                      </p:cBhvr>
                                      <p:to>
                                        <p:strVal val="visible"/>
                                      </p:to>
                                    </p:set>
                                    <p:anim to="" calcmode="lin" valueType="num">
                                      <p:cBhvr>
                                        <p:cTn id="12" dur="1" fill="hold"/>
                                        <p:tgtEl>
                                          <p:spTgt spid="660483">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60483">
                                            <p:txEl>
                                              <p:pRg st="3" end="3"/>
                                            </p:txEl>
                                          </p:spTgt>
                                        </p:tgtEl>
                                        <p:attrNameLst>
                                          <p:attrName>style.visibility</p:attrName>
                                        </p:attrNameLst>
                                      </p:cBhvr>
                                      <p:to>
                                        <p:strVal val="visible"/>
                                      </p:to>
                                    </p:set>
                                    <p:anim to="" calcmode="lin" valueType="num">
                                      <p:cBhvr>
                                        <p:cTn id="17" dur="1" fill="hold"/>
                                        <p:tgtEl>
                                          <p:spTgt spid="660483">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660492"/>
                                        </p:tgtEl>
                                        <p:attrNameLst>
                                          <p:attrName>style.visibility</p:attrName>
                                        </p:attrNameLst>
                                      </p:cBhvr>
                                      <p:to>
                                        <p:strVal val="visible"/>
                                      </p:to>
                                    </p:set>
                                    <p:anim to="" calcmode="lin" valueType="num">
                                      <p:cBhvr>
                                        <p:cTn id="20" dur="1" fill="hold"/>
                                        <p:tgtEl>
                                          <p:spTgt spid="66049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0483"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Rectangle 2"/>
          <p:cNvSpPr>
            <a:spLocks noGrp="1" noChangeArrowheads="1"/>
          </p:cNvSpPr>
          <p:nvPr>
            <p:ph type="title"/>
          </p:nvPr>
        </p:nvSpPr>
        <p:spPr/>
        <p:txBody>
          <a:bodyPr/>
          <a:lstStyle/>
          <a:p>
            <a:pPr algn="ctr"/>
            <a:r>
              <a:rPr lang="es-MX"/>
              <a:t>Aplicaciones de la integral</a:t>
            </a:r>
            <a:endParaRPr lang="es-ES"/>
          </a:p>
        </p:txBody>
      </p:sp>
      <p:sp>
        <p:nvSpPr>
          <p:cNvPr id="664579" name="Rectangle 3"/>
          <p:cNvSpPr>
            <a:spLocks noGrp="1" noChangeArrowheads="1"/>
          </p:cNvSpPr>
          <p:nvPr>
            <p:ph type="body" sz="half" idx="1"/>
          </p:nvPr>
        </p:nvSpPr>
        <p:spPr>
          <a:xfrm>
            <a:off x="611188" y="1584325"/>
            <a:ext cx="7742237" cy="4419600"/>
          </a:xfrm>
        </p:spPr>
        <p:txBody>
          <a:bodyPr/>
          <a:lstStyle/>
          <a:p>
            <a:pPr>
              <a:lnSpc>
                <a:spcPct val="90000"/>
              </a:lnSpc>
              <a:buFont typeface="Wingdings" pitchFamily="2" charset="2"/>
              <a:buNone/>
            </a:pPr>
            <a:r>
              <a:rPr lang="es-MX" sz="2000" b="1" dirty="0"/>
              <a:t>   </a:t>
            </a:r>
            <a:r>
              <a:rPr lang="es-MX" sz="2400" b="1" dirty="0"/>
              <a:t> </a:t>
            </a:r>
            <a:r>
              <a:rPr lang="es-MX" sz="2400" b="1" dirty="0" smtClean="0"/>
              <a:t>	Longitud </a:t>
            </a:r>
            <a:r>
              <a:rPr lang="es-MX" sz="2400" b="1" dirty="0"/>
              <a:t>de una curva plana.</a:t>
            </a:r>
          </a:p>
          <a:p>
            <a:pPr>
              <a:lnSpc>
                <a:spcPct val="90000"/>
              </a:lnSpc>
              <a:buFont typeface="Wingdings" pitchFamily="2" charset="2"/>
              <a:buNone/>
            </a:pPr>
            <a:endParaRPr lang="es-MX" sz="1200" b="1" dirty="0"/>
          </a:p>
          <a:p>
            <a:pPr>
              <a:buFont typeface="Wingdings" pitchFamily="2" charset="2"/>
              <a:buNone/>
            </a:pPr>
            <a:r>
              <a:rPr lang="es-MX" sz="2400" dirty="0"/>
              <a:t>   </a:t>
            </a:r>
            <a:r>
              <a:rPr lang="es-MX" sz="2400" dirty="0" smtClean="0"/>
              <a:t>	La </a:t>
            </a:r>
            <a:r>
              <a:rPr lang="es-MX" sz="2400" dirty="0"/>
              <a:t>última expresión es casi una suma de </a:t>
            </a:r>
            <a:r>
              <a:rPr lang="es-MX" sz="2400" dirty="0" err="1"/>
              <a:t>Riemann</a:t>
            </a:r>
            <a:r>
              <a:rPr lang="es-MX" sz="2400" dirty="0"/>
              <a:t>, la única dificultad es </a:t>
            </a:r>
            <a:r>
              <a:rPr lang="es-MX" sz="2400" dirty="0" smtClean="0"/>
              <a:t>que              </a:t>
            </a:r>
            <a:r>
              <a:rPr lang="es-MX" sz="2400" dirty="0"/>
              <a:t>no parecen ser el mismo punto. </a:t>
            </a:r>
            <a:endParaRPr lang="es-MX" sz="2400" dirty="0" smtClean="0"/>
          </a:p>
          <a:p>
            <a:pPr>
              <a:buFont typeface="Wingdings" pitchFamily="2" charset="2"/>
              <a:buNone/>
            </a:pPr>
            <a:r>
              <a:rPr lang="es-MX" sz="2400" dirty="0"/>
              <a:t>	</a:t>
            </a:r>
            <a:r>
              <a:rPr lang="es-MX" sz="2400" dirty="0" smtClean="0"/>
              <a:t>Así </a:t>
            </a:r>
            <a:r>
              <a:rPr lang="es-MX" sz="2400" dirty="0"/>
              <a:t>que, </a:t>
            </a:r>
            <a:r>
              <a:rPr lang="es-MX" sz="2400" dirty="0" smtClean="0"/>
              <a:t>se puede definir </a:t>
            </a:r>
            <a:r>
              <a:rPr lang="es-MX" sz="2400" dirty="0"/>
              <a:t>la longitud de arco </a:t>
            </a:r>
            <a:r>
              <a:rPr lang="es-MX" sz="2400" dirty="0" smtClean="0"/>
              <a:t>L </a:t>
            </a:r>
            <a:r>
              <a:rPr lang="es-MX" sz="2400" dirty="0"/>
              <a:t>de la curva como el limite de la expresión </a:t>
            </a:r>
            <a:r>
              <a:rPr lang="es-MX" sz="2400" dirty="0" smtClean="0"/>
              <a:t>anterior </a:t>
            </a:r>
            <a:r>
              <a:rPr lang="es-MX" sz="2400" dirty="0"/>
              <a:t>cuando la norma de la partición tiende a cero; esto es,    </a:t>
            </a:r>
          </a:p>
          <a:p>
            <a:pPr>
              <a:buFont typeface="Wingdings" pitchFamily="2" charset="2"/>
              <a:buNone/>
            </a:pPr>
            <a:r>
              <a:rPr lang="es-MX" sz="2400" dirty="0"/>
              <a:t>                                     </a:t>
            </a:r>
          </a:p>
        </p:txBody>
      </p:sp>
      <p:graphicFrame>
        <p:nvGraphicFramePr>
          <p:cNvPr id="664581" name="Object 5"/>
          <p:cNvGraphicFramePr>
            <a:graphicFrameLocks noChangeAspect="1"/>
          </p:cNvGraphicFramePr>
          <p:nvPr/>
        </p:nvGraphicFramePr>
        <p:xfrm>
          <a:off x="4482533" y="2528888"/>
          <a:ext cx="944562" cy="404812"/>
        </p:xfrm>
        <a:graphic>
          <a:graphicData uri="http://schemas.openxmlformats.org/presentationml/2006/ole">
            <mc:AlternateContent xmlns:mc="http://schemas.openxmlformats.org/markup-compatibility/2006">
              <mc:Choice xmlns:v="urn:schemas-microsoft-com:vml" Requires="v">
                <p:oleObj spid="_x0000_s664740" name="Equation" r:id="rId4" imgW="368280" imgH="266400" progId="">
                  <p:embed/>
                </p:oleObj>
              </mc:Choice>
              <mc:Fallback>
                <p:oleObj name="Equation" r:id="rId4" imgW="368280" imgH="26640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2533" y="2528888"/>
                        <a:ext cx="944562" cy="4048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64583" name="Object 7"/>
          <p:cNvGraphicFramePr>
            <a:graphicFrameLocks noChangeAspect="1"/>
          </p:cNvGraphicFramePr>
          <p:nvPr/>
        </p:nvGraphicFramePr>
        <p:xfrm>
          <a:off x="1331640" y="4635702"/>
          <a:ext cx="6485260" cy="953538"/>
        </p:xfrm>
        <a:graphic>
          <a:graphicData uri="http://schemas.openxmlformats.org/presentationml/2006/ole">
            <mc:AlternateContent xmlns:mc="http://schemas.openxmlformats.org/markup-compatibility/2006">
              <mc:Choice xmlns:v="urn:schemas-microsoft-com:vml" Requires="v">
                <p:oleObj spid="_x0000_s664741" name="Equation" r:id="rId6" imgW="3327120" imgH="507960" progId="">
                  <p:embed/>
                </p:oleObj>
              </mc:Choice>
              <mc:Fallback>
                <p:oleObj name="Equation" r:id="rId6" imgW="3327120" imgH="507960" progId="">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640" y="4635702"/>
                        <a:ext cx="6485260" cy="9535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64579">
                                            <p:txEl>
                                              <p:pRg st="0" end="0"/>
                                            </p:txEl>
                                          </p:spTgt>
                                        </p:tgtEl>
                                        <p:attrNameLst>
                                          <p:attrName>style.visibility</p:attrName>
                                        </p:attrNameLst>
                                      </p:cBhvr>
                                      <p:to>
                                        <p:strVal val="visible"/>
                                      </p:to>
                                    </p:set>
                                    <p:anim to="" calcmode="lin" valueType="num">
                                      <p:cBhvr>
                                        <p:cTn id="7" dur="1" fill="hold"/>
                                        <p:tgtEl>
                                          <p:spTgt spid="66457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64579">
                                            <p:txEl>
                                              <p:pRg st="2" end="2"/>
                                            </p:txEl>
                                          </p:spTgt>
                                        </p:tgtEl>
                                        <p:attrNameLst>
                                          <p:attrName>style.visibility</p:attrName>
                                        </p:attrNameLst>
                                      </p:cBhvr>
                                      <p:to>
                                        <p:strVal val="visible"/>
                                      </p:to>
                                    </p:set>
                                    <p:anim to="" calcmode="lin" valueType="num">
                                      <p:cBhvr>
                                        <p:cTn id="12" dur="1" fill="hold"/>
                                        <p:tgtEl>
                                          <p:spTgt spid="664579">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64581"/>
                                        </p:tgtEl>
                                        <p:attrNameLst>
                                          <p:attrName>style.visibility</p:attrName>
                                        </p:attrNameLst>
                                      </p:cBhvr>
                                      <p:to>
                                        <p:strVal val="visible"/>
                                      </p:to>
                                    </p:set>
                                    <p:anim to="" calcmode="lin" valueType="num">
                                      <p:cBhvr>
                                        <p:cTn id="15" dur="1" fill="hold"/>
                                        <p:tgtEl>
                                          <p:spTgt spid="664581"/>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664579">
                                            <p:txEl>
                                              <p:pRg st="3" end="3"/>
                                            </p:txEl>
                                          </p:spTgt>
                                        </p:tgtEl>
                                        <p:attrNameLst>
                                          <p:attrName>style.visibility</p:attrName>
                                        </p:attrNameLst>
                                      </p:cBhvr>
                                      <p:to>
                                        <p:strVal val="visible"/>
                                      </p:to>
                                    </p:set>
                                    <p:anim to="" calcmode="lin" valueType="num">
                                      <p:cBhvr>
                                        <p:cTn id="20" dur="1" fill="hold"/>
                                        <p:tgtEl>
                                          <p:spTgt spid="664579">
                                            <p:txEl>
                                              <p:pRg st="3" end="3"/>
                                            </p:txEl>
                                          </p:spTgt>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664583"/>
                                        </p:tgtEl>
                                        <p:attrNameLst>
                                          <p:attrName>style.visibility</p:attrName>
                                        </p:attrNameLst>
                                      </p:cBhvr>
                                      <p:to>
                                        <p:strVal val="visible"/>
                                      </p:to>
                                    </p:set>
                                    <p:anim to="" calcmode="lin" valueType="num">
                                      <p:cBhvr>
                                        <p:cTn id="23" dur="1" fill="hold"/>
                                        <p:tgtEl>
                                          <p:spTgt spid="66458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4579" grpId="0" uiExpand="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p:txBody>
          <a:bodyPr/>
          <a:lstStyle/>
          <a:p>
            <a:pPr algn="ctr"/>
            <a:r>
              <a:rPr lang="es-MX"/>
              <a:t>Aplicaciones de la integral</a:t>
            </a:r>
            <a:endParaRPr lang="es-ES"/>
          </a:p>
        </p:txBody>
      </p:sp>
      <p:sp>
        <p:nvSpPr>
          <p:cNvPr id="668675"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400" b="1" dirty="0"/>
              <a:t>   </a:t>
            </a:r>
            <a:r>
              <a:rPr lang="es-MX" sz="2800" b="1" dirty="0"/>
              <a:t> Longitud de una curva plana.</a:t>
            </a:r>
          </a:p>
          <a:p>
            <a:pPr>
              <a:buFont typeface="Wingdings" pitchFamily="2" charset="2"/>
              <a:buNone/>
            </a:pPr>
            <a:endParaRPr lang="es-MX" sz="1400" b="1" dirty="0"/>
          </a:p>
          <a:p>
            <a:pPr>
              <a:buFont typeface="Wingdings" pitchFamily="2" charset="2"/>
              <a:buNone/>
            </a:pPr>
            <a:r>
              <a:rPr lang="es-MX" sz="2800" dirty="0" smtClean="0"/>
              <a:t>	Dos </a:t>
            </a:r>
            <a:r>
              <a:rPr lang="es-MX" sz="2800" dirty="0"/>
              <a:t>casos especiales son de gran interés. Si la curva esta dado por                                  tratamos a </a:t>
            </a:r>
            <a:r>
              <a:rPr lang="es-MX" sz="2800" dirty="0" smtClean="0"/>
              <a:t>x </a:t>
            </a:r>
            <a:r>
              <a:rPr lang="es-MX" sz="2800" dirty="0"/>
              <a:t>como el parámetro y el recuadro toma la </a:t>
            </a:r>
            <a:r>
              <a:rPr lang="es-MX" sz="2800" dirty="0" smtClean="0"/>
              <a:t>forma:                                     </a:t>
            </a:r>
            <a:endParaRPr lang="es-MX" sz="2800" dirty="0"/>
          </a:p>
        </p:txBody>
      </p:sp>
      <p:graphicFrame>
        <p:nvGraphicFramePr>
          <p:cNvPr id="668677" name="Object 5"/>
          <p:cNvGraphicFramePr>
            <a:graphicFrameLocks noChangeAspect="1"/>
          </p:cNvGraphicFramePr>
          <p:nvPr/>
        </p:nvGraphicFramePr>
        <p:xfrm>
          <a:off x="4809055" y="2798930"/>
          <a:ext cx="2508250" cy="503237"/>
        </p:xfrm>
        <a:graphic>
          <a:graphicData uri="http://schemas.openxmlformats.org/presentationml/2006/ole">
            <mc:AlternateContent xmlns:mc="http://schemas.openxmlformats.org/markup-compatibility/2006">
              <mc:Choice xmlns:v="urn:schemas-microsoft-com:vml" Requires="v">
                <p:oleObj spid="_x0000_s668835" name="Equation" r:id="rId4" imgW="1218960" imgH="253800" progId="">
                  <p:embed/>
                </p:oleObj>
              </mc:Choice>
              <mc:Fallback>
                <p:oleObj name="Equation" r:id="rId4" imgW="1218960" imgH="25380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9055" y="2798930"/>
                        <a:ext cx="2508250" cy="5032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68678" name="Object 6"/>
          <p:cNvGraphicFramePr>
            <a:graphicFrameLocks noChangeAspect="1"/>
          </p:cNvGraphicFramePr>
          <p:nvPr/>
        </p:nvGraphicFramePr>
        <p:xfrm>
          <a:off x="2906815" y="4414751"/>
          <a:ext cx="3191250" cy="859454"/>
        </p:xfrm>
        <a:graphic>
          <a:graphicData uri="http://schemas.openxmlformats.org/presentationml/2006/ole">
            <mc:AlternateContent xmlns:mc="http://schemas.openxmlformats.org/markup-compatibility/2006">
              <mc:Choice xmlns:v="urn:schemas-microsoft-com:vml" Requires="v">
                <p:oleObj spid="_x0000_s668836" name="Equation" r:id="rId6" imgW="1257120" imgH="507960" progId="">
                  <p:embed/>
                </p:oleObj>
              </mc:Choice>
              <mc:Fallback>
                <p:oleObj name="Equation" r:id="rId6" imgW="1257120" imgH="507960" progId="">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06815" y="4414751"/>
                        <a:ext cx="3191250" cy="859454"/>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68675">
                                            <p:txEl>
                                              <p:pRg st="0" end="0"/>
                                            </p:txEl>
                                          </p:spTgt>
                                        </p:tgtEl>
                                        <p:attrNameLst>
                                          <p:attrName>style.visibility</p:attrName>
                                        </p:attrNameLst>
                                      </p:cBhvr>
                                      <p:to>
                                        <p:strVal val="visible"/>
                                      </p:to>
                                    </p:set>
                                    <p:anim to="" calcmode="lin" valueType="num">
                                      <p:cBhvr>
                                        <p:cTn id="7" dur="1" fill="hold"/>
                                        <p:tgtEl>
                                          <p:spTgt spid="66867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68675">
                                            <p:txEl>
                                              <p:pRg st="2" end="2"/>
                                            </p:txEl>
                                          </p:spTgt>
                                        </p:tgtEl>
                                        <p:attrNameLst>
                                          <p:attrName>style.visibility</p:attrName>
                                        </p:attrNameLst>
                                      </p:cBhvr>
                                      <p:to>
                                        <p:strVal val="visible"/>
                                      </p:to>
                                    </p:set>
                                    <p:anim to="" calcmode="lin" valueType="num">
                                      <p:cBhvr>
                                        <p:cTn id="12" dur="1" fill="hold"/>
                                        <p:tgtEl>
                                          <p:spTgt spid="668675">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68677"/>
                                        </p:tgtEl>
                                        <p:attrNameLst>
                                          <p:attrName>style.visibility</p:attrName>
                                        </p:attrNameLst>
                                      </p:cBhvr>
                                      <p:to>
                                        <p:strVal val="visible"/>
                                      </p:to>
                                    </p:set>
                                    <p:anim to="" calcmode="lin" valueType="num">
                                      <p:cBhvr>
                                        <p:cTn id="15" dur="1" fill="hold"/>
                                        <p:tgtEl>
                                          <p:spTgt spid="668677"/>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68678"/>
                                        </p:tgtEl>
                                        <p:attrNameLst>
                                          <p:attrName>style.visibility</p:attrName>
                                        </p:attrNameLst>
                                      </p:cBhvr>
                                      <p:to>
                                        <p:strVal val="visible"/>
                                      </p:to>
                                    </p:set>
                                    <p:anim to="" calcmode="lin" valueType="num">
                                      <p:cBhvr>
                                        <p:cTn id="18" dur="1" fill="hold"/>
                                        <p:tgtEl>
                                          <p:spTgt spid="66867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8675" grpId="0" uiExpand="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2" name="Rectangle 2"/>
          <p:cNvSpPr>
            <a:spLocks noGrp="1" noChangeArrowheads="1"/>
          </p:cNvSpPr>
          <p:nvPr>
            <p:ph type="title"/>
          </p:nvPr>
        </p:nvSpPr>
        <p:spPr/>
        <p:txBody>
          <a:bodyPr/>
          <a:lstStyle/>
          <a:p>
            <a:pPr algn="ctr"/>
            <a:r>
              <a:rPr lang="es-MX" dirty="0"/>
              <a:t>Aplicaciones de la integral</a:t>
            </a:r>
            <a:endParaRPr lang="es-ES" dirty="0"/>
          </a:p>
        </p:txBody>
      </p:sp>
      <p:sp>
        <p:nvSpPr>
          <p:cNvPr id="670723" name="Rectangle 3"/>
          <p:cNvSpPr>
            <a:spLocks noGrp="1" noChangeArrowheads="1"/>
          </p:cNvSpPr>
          <p:nvPr>
            <p:ph type="body" sz="half" idx="1"/>
          </p:nvPr>
        </p:nvSpPr>
        <p:spPr>
          <a:xfrm>
            <a:off x="611188" y="1583795"/>
            <a:ext cx="7742237" cy="4419600"/>
          </a:xfrm>
        </p:spPr>
        <p:txBody>
          <a:bodyPr/>
          <a:lstStyle/>
          <a:p>
            <a:pPr>
              <a:buFont typeface="Wingdings" pitchFamily="2" charset="2"/>
              <a:buNone/>
            </a:pPr>
            <a:r>
              <a:rPr lang="es-MX" sz="2400" b="1" dirty="0"/>
              <a:t>   </a:t>
            </a:r>
            <a:r>
              <a:rPr lang="es-MX" sz="2800" b="1" dirty="0"/>
              <a:t> Longitud de una curva </a:t>
            </a:r>
            <a:r>
              <a:rPr lang="es-MX" sz="2800" b="1" dirty="0" smtClean="0"/>
              <a:t>plana</a:t>
            </a:r>
            <a:endParaRPr lang="es-MX" sz="2800" b="1" dirty="0"/>
          </a:p>
          <a:p>
            <a:pPr>
              <a:buFont typeface="Wingdings" pitchFamily="2" charset="2"/>
              <a:buNone/>
            </a:pPr>
            <a:endParaRPr lang="es-MX" sz="1400" b="1" dirty="0"/>
          </a:p>
          <a:p>
            <a:pPr>
              <a:buFont typeface="Wingdings" pitchFamily="2" charset="2"/>
              <a:buNone/>
            </a:pPr>
            <a:r>
              <a:rPr lang="es-MX" sz="2800" dirty="0" smtClean="0"/>
              <a:t>	De </a:t>
            </a:r>
            <a:r>
              <a:rPr lang="es-MX" sz="2800" dirty="0"/>
              <a:t>manera análoga, si </a:t>
            </a:r>
            <a:r>
              <a:rPr lang="es-MX" sz="2800" dirty="0" smtClean="0"/>
              <a:t>la </a:t>
            </a:r>
            <a:r>
              <a:rPr lang="es-MX" sz="2800" dirty="0"/>
              <a:t>curva esta dada por    </a:t>
            </a:r>
          </a:p>
          <a:p>
            <a:pPr>
              <a:buFont typeface="Wingdings" pitchFamily="2" charset="2"/>
              <a:buNone/>
            </a:pPr>
            <a:r>
              <a:rPr lang="es-MX" sz="2800" dirty="0"/>
              <a:t>                                   consideramos a </a:t>
            </a:r>
            <a:r>
              <a:rPr lang="es-MX" sz="2800" dirty="0" smtClean="0"/>
              <a:t>“y” </a:t>
            </a:r>
            <a:r>
              <a:rPr lang="es-MX" sz="2800" dirty="0"/>
              <a:t>como el </a:t>
            </a:r>
            <a:r>
              <a:rPr lang="es-MX" sz="2800" dirty="0" smtClean="0"/>
              <a:t>parámetro </a:t>
            </a:r>
            <a:r>
              <a:rPr lang="es-MX" sz="2800" dirty="0"/>
              <a:t>obtenido.</a:t>
            </a:r>
          </a:p>
        </p:txBody>
      </p:sp>
      <p:graphicFrame>
        <p:nvGraphicFramePr>
          <p:cNvPr id="670725" name="Object 5"/>
          <p:cNvGraphicFramePr>
            <a:graphicFrameLocks noChangeAspect="1"/>
          </p:cNvGraphicFramePr>
          <p:nvPr/>
        </p:nvGraphicFramePr>
        <p:xfrm>
          <a:off x="1106488" y="2889250"/>
          <a:ext cx="2700337" cy="503238"/>
        </p:xfrm>
        <a:graphic>
          <a:graphicData uri="http://schemas.openxmlformats.org/presentationml/2006/ole">
            <mc:AlternateContent xmlns:mc="http://schemas.openxmlformats.org/markup-compatibility/2006">
              <mc:Choice xmlns:v="urn:schemas-microsoft-com:vml" Requires="v">
                <p:oleObj spid="_x0000_s670883" name="Equation" r:id="rId4" imgW="1218960" imgH="253800" progId="">
                  <p:embed/>
                </p:oleObj>
              </mc:Choice>
              <mc:Fallback>
                <p:oleObj name="Equation" r:id="rId4" imgW="1218960" imgH="25380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6488" y="2889250"/>
                        <a:ext cx="2700337" cy="5032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70726" name="Object 6"/>
          <p:cNvGraphicFramePr>
            <a:graphicFrameLocks noChangeAspect="1"/>
          </p:cNvGraphicFramePr>
          <p:nvPr/>
        </p:nvGraphicFramePr>
        <p:xfrm>
          <a:off x="3311859" y="3968751"/>
          <a:ext cx="2731753" cy="914564"/>
        </p:xfrm>
        <a:graphic>
          <a:graphicData uri="http://schemas.openxmlformats.org/presentationml/2006/ole">
            <mc:AlternateContent xmlns:mc="http://schemas.openxmlformats.org/markup-compatibility/2006">
              <mc:Choice xmlns:v="urn:schemas-microsoft-com:vml" Requires="v">
                <p:oleObj spid="_x0000_s670884" name="Equation" r:id="rId6" imgW="1269720" imgH="533160" progId="">
                  <p:embed/>
                </p:oleObj>
              </mc:Choice>
              <mc:Fallback>
                <p:oleObj name="Equation" r:id="rId6" imgW="1269720" imgH="533160" progId="">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1859" y="3968751"/>
                        <a:ext cx="2731753" cy="914564"/>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072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70723">
                                            <p:txEl>
                                              <p:pRg st="3" end="3"/>
                                            </p:txEl>
                                          </p:spTgt>
                                        </p:tgtEl>
                                        <p:attrNameLst>
                                          <p:attrName>style.visibility</p:attrName>
                                        </p:attrNameLst>
                                      </p:cBhvr>
                                      <p:to>
                                        <p:strVal val="visible"/>
                                      </p:to>
                                    </p:set>
                                  </p:childTnLst>
                                </p:cTn>
                              </p:par>
                              <p:par>
                                <p:cTn id="13" presetID="24" presetClass="entr" presetSubtype="0" fill="hold" nodeType="withEffect">
                                  <p:stCondLst>
                                    <p:cond delay="0"/>
                                  </p:stCondLst>
                                  <p:childTnLst>
                                    <p:set>
                                      <p:cBhvr>
                                        <p:cTn id="14" dur="1" fill="hold">
                                          <p:stCondLst>
                                            <p:cond delay="0"/>
                                          </p:stCondLst>
                                        </p:cTn>
                                        <p:tgtEl>
                                          <p:spTgt spid="670725"/>
                                        </p:tgtEl>
                                        <p:attrNameLst>
                                          <p:attrName>style.visibility</p:attrName>
                                        </p:attrNameLst>
                                      </p:cBhvr>
                                      <p:to>
                                        <p:strVal val="visible"/>
                                      </p:to>
                                    </p:set>
                                    <p:anim to="" calcmode="lin" valueType="num">
                                      <p:cBhvr>
                                        <p:cTn id="15" dur="1" fill="hold"/>
                                        <p:tgtEl>
                                          <p:spTgt spid="670725"/>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70726"/>
                                        </p:tgtEl>
                                        <p:attrNameLst>
                                          <p:attrName>style.visibility</p:attrName>
                                        </p:attrNameLst>
                                      </p:cBhvr>
                                      <p:to>
                                        <p:strVal val="visible"/>
                                      </p:to>
                                    </p:set>
                                    <p:anim to="" calcmode="lin" valueType="num">
                                      <p:cBhvr>
                                        <p:cTn id="18" dur="1" fill="hold"/>
                                        <p:tgtEl>
                                          <p:spTgt spid="6707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mc:AlternateContent xmlns:mc="http://schemas.openxmlformats.org/markup-compatibility/2006" xmlns:a14="http://schemas.microsoft.com/office/drawing/2010/main">
        <mc:Choice Requires="a14">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Ejercicios:</a:t>
                </a:r>
              </a:p>
              <a:p>
                <a:pPr marL="457200" indent="-457200">
                  <a:lnSpc>
                    <a:spcPct val="90000"/>
                  </a:lnSpc>
                  <a:buFont typeface="+mj-lt"/>
                  <a:buAutoNum type="arabicPeriod"/>
                </a:pPr>
                <a:r>
                  <a:rPr lang="es-MX" sz="2400" b="1" dirty="0" smtClean="0"/>
                  <a:t>Obtenga algunos pares ordenados de las siguientes funciones y </a:t>
                </a:r>
                <a:r>
                  <a:rPr lang="es-MX" sz="2400" b="1" smtClean="0"/>
                  <a:t>grafique.</a:t>
                </a:r>
                <a:endParaRPr lang="es-MX" sz="2400" b="1" dirty="0"/>
              </a:p>
              <a:p>
                <a:pPr marL="0" indent="0">
                  <a:lnSpc>
                    <a:spcPct val="90000"/>
                  </a:lnSpc>
                  <a:buNone/>
                </a:pPr>
                <a14:m>
                  <m:oMathPara xmlns:m="http://schemas.openxmlformats.org/officeDocument/2006/math">
                    <m:oMathParaPr>
                      <m:jc m:val="centerGroup"/>
                    </m:oMathParaPr>
                    <m:oMath xmlns:m="http://schemas.openxmlformats.org/officeDocument/2006/math">
                      <m:r>
                        <a:rPr lang="es-MX" sz="2400" b="1" i="1" smtClean="0">
                          <a:latin typeface="Cambria Math"/>
                        </a:rPr>
                        <m:t>𝒇</m:t>
                      </m:r>
                      <m:d>
                        <m:dPr>
                          <m:ctrlPr>
                            <a:rPr lang="es-MX" sz="2400" b="1" i="1" smtClean="0">
                              <a:latin typeface="Cambria Math"/>
                            </a:rPr>
                          </m:ctrlPr>
                        </m:dPr>
                        <m:e>
                          <m:r>
                            <a:rPr lang="es-MX" sz="2400" b="1" i="1" smtClean="0">
                              <a:latin typeface="Cambria Math"/>
                            </a:rPr>
                            <m:t>𝒙</m:t>
                          </m:r>
                        </m:e>
                      </m:d>
                      <m:r>
                        <a:rPr lang="es-MX" sz="2400" b="1" i="1" smtClean="0">
                          <a:latin typeface="Cambria Math"/>
                        </a:rPr>
                        <m:t>=</m:t>
                      </m:r>
                      <m:sSup>
                        <m:sSupPr>
                          <m:ctrlPr>
                            <a:rPr lang="es-MX" sz="2400" b="1" i="1" smtClean="0">
                              <a:latin typeface="Cambria Math"/>
                            </a:rPr>
                          </m:ctrlPr>
                        </m:sSupPr>
                        <m:e>
                          <m:r>
                            <a:rPr lang="es-MX" sz="2400" b="1" i="1" smtClean="0">
                              <a:latin typeface="Cambria Math"/>
                            </a:rPr>
                            <m:t>𝒙</m:t>
                          </m:r>
                        </m:e>
                        <m:sup>
                          <m:r>
                            <a:rPr lang="es-MX" sz="2400" b="1" i="1" smtClean="0">
                              <a:latin typeface="Cambria Math"/>
                            </a:rPr>
                            <m:t>𝟐</m:t>
                          </m:r>
                        </m:sup>
                      </m:sSup>
                    </m:oMath>
                  </m:oMathPara>
                </a14:m>
                <a:endParaRPr lang="es-MX" sz="2400" b="1" dirty="0" smtClean="0"/>
              </a:p>
              <a:p>
                <a:pPr marL="0" indent="0">
                  <a:lnSpc>
                    <a:spcPct val="90000"/>
                  </a:lnSpc>
                  <a:buNone/>
                </a:pPr>
                <a:endParaRPr lang="es-MX" sz="2400" b="1" dirty="0" smtClean="0"/>
              </a:p>
              <a:p>
                <a:pPr marL="0" indent="0">
                  <a:lnSpc>
                    <a:spcPct val="90000"/>
                  </a:lnSpc>
                  <a:buNone/>
                </a:pPr>
                <a14:m>
                  <m:oMathPara xmlns:m="http://schemas.openxmlformats.org/officeDocument/2006/math">
                    <m:oMathParaPr>
                      <m:jc m:val="centerGroup"/>
                    </m:oMathParaPr>
                    <m:oMath xmlns:m="http://schemas.openxmlformats.org/officeDocument/2006/math">
                      <m:r>
                        <a:rPr lang="es-MX" sz="2400" b="1" i="1" smtClean="0">
                          <a:latin typeface="Cambria Math"/>
                        </a:rPr>
                        <m:t>𝒇</m:t>
                      </m:r>
                      <m:d>
                        <m:dPr>
                          <m:ctrlPr>
                            <a:rPr lang="es-MX" sz="2400" b="1" i="1" smtClean="0">
                              <a:latin typeface="Cambria Math"/>
                            </a:rPr>
                          </m:ctrlPr>
                        </m:dPr>
                        <m:e>
                          <m:r>
                            <a:rPr lang="es-MX" sz="2400" b="1" i="1" smtClean="0">
                              <a:latin typeface="Cambria Math"/>
                            </a:rPr>
                            <m:t>𝒙</m:t>
                          </m:r>
                        </m:e>
                      </m:d>
                      <m:r>
                        <a:rPr lang="es-MX" sz="2400" b="1" i="1" smtClean="0">
                          <a:latin typeface="Cambria Math"/>
                        </a:rPr>
                        <m:t>=</m:t>
                      </m:r>
                      <m:rad>
                        <m:radPr>
                          <m:degHide m:val="on"/>
                          <m:ctrlPr>
                            <a:rPr lang="es-MX" sz="2400" b="1" i="1" smtClean="0">
                              <a:latin typeface="Cambria Math"/>
                            </a:rPr>
                          </m:ctrlPr>
                        </m:radPr>
                        <m:deg/>
                        <m:e>
                          <m:r>
                            <a:rPr lang="es-MX" sz="2400" b="1" i="1" smtClean="0">
                              <a:latin typeface="Cambria Math"/>
                            </a:rPr>
                            <m:t>𝒙</m:t>
                          </m:r>
                          <m:r>
                            <a:rPr lang="es-MX" sz="2400" b="1" i="1" smtClean="0">
                              <a:latin typeface="Cambria Math"/>
                            </a:rPr>
                            <m:t>−</m:t>
                          </m:r>
                          <m:r>
                            <a:rPr lang="es-MX" sz="2400" b="1" i="1" smtClean="0">
                              <a:latin typeface="Cambria Math"/>
                            </a:rPr>
                            <m:t>𝟐</m:t>
                          </m:r>
                        </m:e>
                      </m:rad>
                    </m:oMath>
                  </m:oMathPara>
                </a14:m>
                <a:endParaRPr lang="es-MX" sz="2400" b="1" dirty="0" smtClean="0"/>
              </a:p>
              <a:p>
                <a:pPr marL="457200" indent="-457200">
                  <a:lnSpc>
                    <a:spcPct val="90000"/>
                  </a:lnSpc>
                  <a:buFont typeface="+mj-lt"/>
                  <a:buAutoNum type="arabicPeriod"/>
                </a:pPr>
                <a:endParaRPr lang="es-MX" sz="2400" b="1" dirty="0"/>
              </a:p>
              <a:p>
                <a:pPr marL="457200" indent="-457200">
                  <a:lnSpc>
                    <a:spcPct val="90000"/>
                  </a:lnSpc>
                  <a:buFont typeface="+mj-lt"/>
                  <a:buAutoNum type="arabicPeriod"/>
                </a:pPr>
                <a:r>
                  <a:rPr lang="es-MX" sz="2400" b="1" dirty="0" smtClean="0"/>
                  <a:t>Considere el conjunto </a:t>
                </a:r>
                <a14:m>
                  <m:oMath xmlns:m="http://schemas.openxmlformats.org/officeDocument/2006/math">
                    <m:d>
                      <m:dPr>
                        <m:begChr m:val="{"/>
                        <m:endChr m:val="}"/>
                        <m:ctrlPr>
                          <a:rPr lang="es-MX" sz="2400" b="1" i="1" smtClean="0">
                            <a:latin typeface="Cambria Math"/>
                          </a:rPr>
                        </m:ctrlPr>
                      </m:dPr>
                      <m:e>
                        <m:d>
                          <m:dPr>
                            <m:ctrlPr>
                              <a:rPr lang="es-MX" sz="2400" b="1" i="1" smtClean="0">
                                <a:latin typeface="Cambria Math"/>
                              </a:rPr>
                            </m:ctrlPr>
                          </m:dPr>
                          <m:e>
                            <m:r>
                              <a:rPr lang="es-MX" sz="2400" b="1" i="1" smtClean="0">
                                <a:latin typeface="Cambria Math"/>
                              </a:rPr>
                              <m:t>𝒙</m:t>
                            </m:r>
                            <m:r>
                              <a:rPr lang="es-MX" sz="2400" b="1" i="1" smtClean="0">
                                <a:latin typeface="Cambria Math"/>
                              </a:rPr>
                              <m:t>,</m:t>
                            </m:r>
                            <m:r>
                              <a:rPr lang="es-MX" sz="2400" b="1" i="1" smtClean="0">
                                <a:latin typeface="Cambria Math"/>
                              </a:rPr>
                              <m:t>𝒚</m:t>
                            </m:r>
                          </m:e>
                        </m:d>
                        <m:r>
                          <a:rPr lang="es-MX" sz="2400" b="1" i="1" smtClean="0">
                            <a:latin typeface="Cambria Math"/>
                          </a:rPr>
                          <m:t> </m:t>
                        </m:r>
                        <m:d>
                          <m:dPr>
                            <m:begChr m:val="|"/>
                            <m:endChr m:val=""/>
                            <m:ctrlPr>
                              <a:rPr lang="es-MX" sz="2400" b="1" i="1" smtClean="0">
                                <a:latin typeface="Cambria Math"/>
                              </a:rPr>
                            </m:ctrlPr>
                          </m:dPr>
                          <m:e>
                            <m:sSup>
                              <m:sSupPr>
                                <m:ctrlPr>
                                  <a:rPr lang="es-MX" sz="2400" b="1" i="1" smtClean="0">
                                    <a:latin typeface="Cambria Math"/>
                                  </a:rPr>
                                </m:ctrlPr>
                              </m:sSupPr>
                              <m:e>
                                <m:r>
                                  <a:rPr lang="es-MX" sz="2400" b="1" i="1" smtClean="0">
                                    <a:latin typeface="Cambria Math"/>
                                  </a:rPr>
                                  <m:t>𝒙</m:t>
                                </m:r>
                              </m:e>
                              <m:sup>
                                <m:r>
                                  <a:rPr lang="es-MX" sz="2400" b="1" i="1" smtClean="0">
                                    <a:latin typeface="Cambria Math"/>
                                  </a:rPr>
                                  <m:t>𝟐</m:t>
                                </m:r>
                              </m:sup>
                            </m:sSup>
                            <m:r>
                              <a:rPr lang="es-MX" sz="2400" b="1" i="1" smtClean="0">
                                <a:latin typeface="Cambria Math"/>
                              </a:rPr>
                              <m:t>+</m:t>
                            </m:r>
                            <m:sSup>
                              <m:sSupPr>
                                <m:ctrlPr>
                                  <a:rPr lang="es-MX" sz="2400" b="1" i="1" smtClean="0">
                                    <a:latin typeface="Cambria Math"/>
                                  </a:rPr>
                                </m:ctrlPr>
                              </m:sSupPr>
                              <m:e>
                                <m:r>
                                  <a:rPr lang="es-MX" sz="2400" b="1" i="1" smtClean="0">
                                    <a:latin typeface="Cambria Math"/>
                                  </a:rPr>
                                  <m:t>𝒚</m:t>
                                </m:r>
                              </m:e>
                              <m:sup>
                                <m:r>
                                  <a:rPr lang="es-MX" sz="2400" b="1" i="1" smtClean="0">
                                    <a:latin typeface="Cambria Math"/>
                                  </a:rPr>
                                  <m:t>𝟐</m:t>
                                </m:r>
                              </m:sup>
                            </m:sSup>
                          </m:e>
                        </m:d>
                        <m:r>
                          <a:rPr lang="es-MX" sz="2400" b="1" i="1" smtClean="0">
                            <a:latin typeface="Cambria Math"/>
                          </a:rPr>
                          <m:t>=</m:t>
                        </m:r>
                        <m:r>
                          <a:rPr lang="es-MX" sz="2400" b="1" i="1" smtClean="0">
                            <a:latin typeface="Cambria Math"/>
                          </a:rPr>
                          <m:t>𝟐𝟓</m:t>
                        </m:r>
                      </m:e>
                    </m:d>
                  </m:oMath>
                </a14:m>
                <a:r>
                  <a:rPr lang="es-MX" sz="2400" b="1" dirty="0" smtClean="0"/>
                  <a:t> determine si es una función, sustente su respuesta.</a:t>
                </a:r>
              </a:p>
              <a:p>
                <a:pPr marL="457200" indent="-457200">
                  <a:lnSpc>
                    <a:spcPct val="90000"/>
                  </a:lnSpc>
                  <a:buFont typeface="+mj-lt"/>
                  <a:buAutoNum type="arabicPeriod"/>
                </a:pPr>
                <a:endParaRPr lang="es-MX" sz="2400" b="1" dirty="0"/>
              </a:p>
              <a:p>
                <a:pPr marL="457200" indent="-457200">
                  <a:lnSpc>
                    <a:spcPct val="90000"/>
                  </a:lnSpc>
                  <a:buFont typeface="+mj-lt"/>
                  <a:buAutoNum type="arabicPeriod"/>
                </a:pPr>
                <a:endParaRPr lang="es-MX" sz="2400" b="1" dirty="0" smtClean="0"/>
              </a:p>
              <a:p>
                <a:pPr marL="457200" indent="-457200">
                  <a:lnSpc>
                    <a:spcPct val="90000"/>
                  </a:lnSpc>
                  <a:buFont typeface="+mj-lt"/>
                  <a:buAutoNum type="arabicPeriod"/>
                </a:pPr>
                <a:endParaRPr lang="es-MX" sz="2400" b="1" dirty="0"/>
              </a:p>
              <a:p>
                <a:pPr marL="0" indent="0">
                  <a:lnSpc>
                    <a:spcPct val="90000"/>
                  </a:lnSpc>
                  <a:buNone/>
                </a:pPr>
                <a:endParaRPr lang="es-MX" sz="2400" dirty="0"/>
              </a:p>
              <a:p>
                <a:pPr>
                  <a:lnSpc>
                    <a:spcPct val="90000"/>
                  </a:lnSpc>
                  <a:buFont typeface="Wingdings" pitchFamily="2" charset="2"/>
                  <a:buNone/>
                </a:pPr>
                <a:r>
                  <a:rPr lang="es-MX" sz="2400" dirty="0"/>
                  <a:t> </a:t>
                </a:r>
              </a:p>
            </p:txBody>
          </p:sp>
        </mc:Choice>
        <mc:Fallback xmlns="">
          <p:sp>
            <p:nvSpPr>
              <p:cNvPr id="452611" name="Rectangle 3"/>
              <p:cNvSpPr>
                <a:spLocks noGrp="1" noRot="1" noChangeAspect="1" noMove="1" noResize="1" noEditPoints="1" noAdjustHandles="1" noChangeArrowheads="1" noChangeShapeType="1" noTextEdit="1"/>
              </p:cNvSpPr>
              <p:nvPr>
                <p:ph type="body" sz="half" idx="1"/>
              </p:nvPr>
            </p:nvSpPr>
            <p:spPr>
              <a:xfrm>
                <a:off x="611188" y="1584325"/>
                <a:ext cx="7788275" cy="4419600"/>
              </a:xfrm>
              <a:blipFill rotWithShape="1">
                <a:blip r:embed="rId3"/>
                <a:stretch>
                  <a:fillRect l="-1174" t="-1793"/>
                </a:stretch>
              </a:blipFill>
            </p:spPr>
            <p:txBody>
              <a:bodyPr/>
              <a:lstStyle/>
              <a:p>
                <a:r>
                  <a:rPr lang="es-MX">
                    <a:noFill/>
                  </a:rPr>
                  <a:t> </a:t>
                </a:r>
              </a:p>
            </p:txBody>
          </p:sp>
        </mc:Fallback>
      </mc:AlternateContent>
    </p:spTree>
    <p:extLst>
      <p:ext uri="{BB962C8B-B14F-4D97-AF65-F5344CB8AC3E}">
        <p14:creationId xmlns:p14="http://schemas.microsoft.com/office/powerpoint/2010/main" val="114898225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p:txBody>
          <a:bodyPr/>
          <a:lstStyle/>
          <a:p>
            <a:pPr algn="ctr"/>
            <a:r>
              <a:rPr lang="es-MX"/>
              <a:t>Aplicaciones de la integral</a:t>
            </a:r>
            <a:endParaRPr lang="es-ES"/>
          </a:p>
        </p:txBody>
      </p:sp>
      <p:sp>
        <p:nvSpPr>
          <p:cNvPr id="672771"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800" b="1" dirty="0"/>
              <a:t>	</a:t>
            </a:r>
            <a:r>
              <a:rPr lang="es-MX" sz="2800" b="1" dirty="0" smtClean="0"/>
              <a:t>Trabajo </a:t>
            </a:r>
            <a:endParaRPr lang="es-MX" sz="2800" b="1" dirty="0"/>
          </a:p>
          <a:p>
            <a:pPr>
              <a:buFont typeface="Wingdings" pitchFamily="2" charset="2"/>
              <a:buNone/>
            </a:pPr>
            <a:r>
              <a:rPr lang="es-MX" sz="2800" dirty="0" smtClean="0"/>
              <a:t>	</a:t>
            </a:r>
            <a:r>
              <a:rPr lang="es-MX" sz="2400" dirty="0" smtClean="0"/>
              <a:t>Definición</a:t>
            </a:r>
            <a:r>
              <a:rPr lang="es-MX" sz="2400" dirty="0"/>
              <a:t>: En </a:t>
            </a:r>
            <a:r>
              <a:rPr lang="es-MX" sz="2400" dirty="0" smtClean="0"/>
              <a:t>física</a:t>
            </a:r>
            <a:r>
              <a:rPr lang="es-MX" sz="2400" dirty="0"/>
              <a:t>, aprendimos que si un objeto se mueve una </a:t>
            </a:r>
            <a:r>
              <a:rPr lang="es-MX" sz="2400" dirty="0" smtClean="0"/>
              <a:t>distancia, </a:t>
            </a:r>
            <a:r>
              <a:rPr lang="es-MX" sz="2400" dirty="0"/>
              <a:t>a lo largo de una </a:t>
            </a:r>
            <a:r>
              <a:rPr lang="es-MX" sz="2400" dirty="0" smtClean="0"/>
              <a:t>línea</a:t>
            </a:r>
            <a:r>
              <a:rPr lang="es-MX" sz="2400" dirty="0"/>
              <a:t>, mientras se encuentra sujeto a una fuerza constante      en la dirección del movimiento, entonces el trabajo realizado por la fuerza es </a:t>
            </a:r>
          </a:p>
          <a:p>
            <a:pPr>
              <a:buFont typeface="Wingdings" pitchFamily="2" charset="2"/>
              <a:buNone/>
            </a:pPr>
            <a:r>
              <a:rPr lang="es-MX" sz="2400" dirty="0"/>
              <a:t> </a:t>
            </a:r>
          </a:p>
          <a:p>
            <a:pPr>
              <a:buFont typeface="Wingdings" pitchFamily="2" charset="2"/>
              <a:buNone/>
            </a:pPr>
            <a:endParaRPr lang="es-MX" sz="1400" b="1" dirty="0"/>
          </a:p>
        </p:txBody>
      </p:sp>
      <p:graphicFrame>
        <p:nvGraphicFramePr>
          <p:cNvPr id="672772" name="Object 4"/>
          <p:cNvGraphicFramePr>
            <a:graphicFrameLocks noChangeAspect="1"/>
          </p:cNvGraphicFramePr>
          <p:nvPr/>
        </p:nvGraphicFramePr>
        <p:xfrm>
          <a:off x="3990149" y="5047682"/>
          <a:ext cx="1265703" cy="345069"/>
        </p:xfrm>
        <a:graphic>
          <a:graphicData uri="http://schemas.openxmlformats.org/presentationml/2006/ole">
            <mc:AlternateContent xmlns:mc="http://schemas.openxmlformats.org/markup-compatibility/2006">
              <mc:Choice xmlns:v="urn:schemas-microsoft-com:vml" Requires="v">
                <p:oleObj spid="_x0000_s672930" name="Equation" r:id="rId4" imgW="672840" imgH="177480" progId="">
                  <p:embed/>
                </p:oleObj>
              </mc:Choice>
              <mc:Fallback>
                <p:oleObj name="Equation" r:id="rId4" imgW="672840" imgH="17748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0149" y="5047682"/>
                        <a:ext cx="1265703" cy="345069"/>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72773" name="Object 5"/>
          <p:cNvGraphicFramePr>
            <a:graphicFrameLocks noChangeAspect="1"/>
          </p:cNvGraphicFramePr>
          <p:nvPr/>
        </p:nvGraphicFramePr>
        <p:xfrm>
          <a:off x="2465542" y="4284095"/>
          <a:ext cx="4446718" cy="484612"/>
        </p:xfrm>
        <a:graphic>
          <a:graphicData uri="http://schemas.openxmlformats.org/presentationml/2006/ole">
            <mc:AlternateContent xmlns:mc="http://schemas.openxmlformats.org/markup-compatibility/2006">
              <mc:Choice xmlns:v="urn:schemas-microsoft-com:vml" Requires="v">
                <p:oleObj spid="_x0000_s672931" name="Equation" r:id="rId6" imgW="1854000" imgH="253800" progId="">
                  <p:embed/>
                </p:oleObj>
              </mc:Choice>
              <mc:Fallback>
                <p:oleObj name="Equation" r:id="rId6" imgW="1854000" imgH="253800" progId="">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5542" y="4284095"/>
                        <a:ext cx="4446718" cy="4846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72771">
                                            <p:txEl>
                                              <p:pRg st="0" end="0"/>
                                            </p:txEl>
                                          </p:spTgt>
                                        </p:tgtEl>
                                        <p:attrNameLst>
                                          <p:attrName>style.visibility</p:attrName>
                                        </p:attrNameLst>
                                      </p:cBhvr>
                                      <p:to>
                                        <p:strVal val="visible"/>
                                      </p:to>
                                    </p:set>
                                    <p:anim to="" calcmode="lin" valueType="num">
                                      <p:cBhvr>
                                        <p:cTn id="7" dur="1" fill="hold"/>
                                        <p:tgtEl>
                                          <p:spTgt spid="67277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72771">
                                            <p:txEl>
                                              <p:pRg st="1" end="1"/>
                                            </p:txEl>
                                          </p:spTgt>
                                        </p:tgtEl>
                                        <p:attrNameLst>
                                          <p:attrName>style.visibility</p:attrName>
                                        </p:attrNameLst>
                                      </p:cBhvr>
                                      <p:to>
                                        <p:strVal val="visible"/>
                                      </p:to>
                                    </p:set>
                                    <p:anim to="" calcmode="lin" valueType="num">
                                      <p:cBhvr>
                                        <p:cTn id="12" dur="1" fill="hold"/>
                                        <p:tgtEl>
                                          <p:spTgt spid="672771">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72772"/>
                                        </p:tgtEl>
                                        <p:attrNameLst>
                                          <p:attrName>style.visibility</p:attrName>
                                        </p:attrNameLst>
                                      </p:cBhvr>
                                      <p:to>
                                        <p:strVal val="visible"/>
                                      </p:to>
                                    </p:set>
                                    <p:anim to="" calcmode="lin" valueType="num">
                                      <p:cBhvr>
                                        <p:cTn id="15" dur="1" fill="hold"/>
                                        <p:tgtEl>
                                          <p:spTgt spid="672772"/>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72773"/>
                                        </p:tgtEl>
                                        <p:attrNameLst>
                                          <p:attrName>style.visibility</p:attrName>
                                        </p:attrNameLst>
                                      </p:cBhvr>
                                      <p:to>
                                        <p:strVal val="visible"/>
                                      </p:to>
                                    </p:set>
                                    <p:anim to="" calcmode="lin" valueType="num">
                                      <p:cBhvr>
                                        <p:cTn id="18" dur="1" fill="hold"/>
                                        <p:tgtEl>
                                          <p:spTgt spid="67277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2771" grpId="0" uiExpand="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p:txBody>
          <a:bodyPr/>
          <a:lstStyle/>
          <a:p>
            <a:pPr algn="ctr"/>
            <a:r>
              <a:rPr lang="es-MX"/>
              <a:t>Aplicaciones de la integral</a:t>
            </a:r>
            <a:endParaRPr lang="es-ES"/>
          </a:p>
        </p:txBody>
      </p:sp>
      <p:sp>
        <p:nvSpPr>
          <p:cNvPr id="674819" name="Rectangle 3"/>
          <p:cNvSpPr>
            <a:spLocks noGrp="1" noChangeArrowheads="1"/>
          </p:cNvSpPr>
          <p:nvPr>
            <p:ph type="body" sz="half" idx="1"/>
          </p:nvPr>
        </p:nvSpPr>
        <p:spPr>
          <a:xfrm>
            <a:off x="611560" y="1584325"/>
            <a:ext cx="7742237" cy="4419600"/>
          </a:xfrm>
        </p:spPr>
        <p:txBody>
          <a:bodyPr/>
          <a:lstStyle/>
          <a:p>
            <a:pPr>
              <a:buFont typeface="Wingdings" pitchFamily="2" charset="2"/>
              <a:buNone/>
            </a:pPr>
            <a:r>
              <a:rPr lang="es-MX" sz="2800" b="1" dirty="0" smtClean="0"/>
              <a:t>	Momentos</a:t>
            </a:r>
            <a:r>
              <a:rPr lang="es-MX" sz="2800" b="1" dirty="0"/>
              <a:t>, centro de </a:t>
            </a:r>
            <a:r>
              <a:rPr lang="es-MX" sz="2800" b="1" dirty="0" smtClean="0"/>
              <a:t>masa</a:t>
            </a:r>
            <a:endParaRPr lang="es-MX" sz="2800" b="1" dirty="0"/>
          </a:p>
          <a:p>
            <a:pPr>
              <a:buFont typeface="Wingdings" pitchFamily="2" charset="2"/>
              <a:buNone/>
            </a:pPr>
            <a:r>
              <a:rPr lang="es-MX" sz="2200" dirty="0" smtClean="0"/>
              <a:t>	Definición</a:t>
            </a:r>
            <a:r>
              <a:rPr lang="es-MX" sz="2200" dirty="0"/>
              <a:t>: El producto de la masa de una </a:t>
            </a:r>
            <a:r>
              <a:rPr lang="es-MX" sz="2200" dirty="0" smtClean="0"/>
              <a:t>partícula </a:t>
            </a:r>
            <a:r>
              <a:rPr lang="es-MX" sz="2200" dirty="0"/>
              <a:t>por su distancia dirigida desde un punto (su brazo de palanca) se denomina </a:t>
            </a:r>
            <a:r>
              <a:rPr lang="es-MX" sz="2200" b="1" dirty="0"/>
              <a:t>momento </a:t>
            </a:r>
            <a:r>
              <a:rPr lang="es-MX" sz="2200" dirty="0"/>
              <a:t>de la </a:t>
            </a:r>
            <a:r>
              <a:rPr lang="es-MX" sz="2200" dirty="0" smtClean="0"/>
              <a:t>partícula </a:t>
            </a:r>
            <a:r>
              <a:rPr lang="es-MX" sz="2200" dirty="0"/>
              <a:t>con respecto a ese punto. </a:t>
            </a:r>
            <a:endParaRPr lang="es-MX" sz="2200" dirty="0" smtClean="0"/>
          </a:p>
          <a:p>
            <a:pPr>
              <a:buFont typeface="Wingdings" pitchFamily="2" charset="2"/>
              <a:buNone/>
            </a:pPr>
            <a:r>
              <a:rPr lang="es-MX" sz="2200" dirty="0"/>
              <a:t>	</a:t>
            </a:r>
            <a:r>
              <a:rPr lang="es-MX" sz="2200" dirty="0" smtClean="0"/>
              <a:t>Mide </a:t>
            </a:r>
            <a:r>
              <a:rPr lang="es-MX" sz="2200" dirty="0"/>
              <a:t>la tendencia de la masa al producir una rotación alrededor de ese punto</a:t>
            </a:r>
            <a:r>
              <a:rPr lang="es-MX" sz="2200" dirty="0" smtClean="0"/>
              <a:t>. </a:t>
            </a:r>
          </a:p>
          <a:p>
            <a:pPr>
              <a:buFont typeface="Wingdings" pitchFamily="2" charset="2"/>
              <a:buNone/>
            </a:pPr>
            <a:r>
              <a:rPr lang="es-MX" sz="2200" dirty="0"/>
              <a:t>	</a:t>
            </a:r>
            <a:r>
              <a:rPr lang="es-MX" sz="2200" dirty="0" smtClean="0"/>
              <a:t>La </a:t>
            </a:r>
            <a:r>
              <a:rPr lang="es-MX" sz="2200" dirty="0"/>
              <a:t>condición para que dos masas </a:t>
            </a:r>
            <a:r>
              <a:rPr lang="es-MX" sz="2200" dirty="0" smtClean="0"/>
              <a:t>a </a:t>
            </a:r>
            <a:r>
              <a:rPr lang="es-MX" sz="2200" dirty="0"/>
              <a:t>lo largo de esta recta </a:t>
            </a:r>
            <a:r>
              <a:rPr lang="es-MX" sz="2200" dirty="0" smtClean="0"/>
              <a:t>estén </a:t>
            </a:r>
            <a:r>
              <a:rPr lang="es-MX" sz="2200" dirty="0"/>
              <a:t>en equilibrio es que la suma de sus momentos con respecto al punto sea cero</a:t>
            </a:r>
            <a:r>
              <a:rPr lang="es-MX" sz="22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4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48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48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4819" grpId="0" uiExpand="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p:txBody>
          <a:bodyPr/>
          <a:lstStyle/>
          <a:p>
            <a:pPr algn="ctr"/>
            <a:r>
              <a:rPr lang="es-MX"/>
              <a:t>Aplicaciones de la integral</a:t>
            </a:r>
            <a:endParaRPr lang="es-ES"/>
          </a:p>
        </p:txBody>
      </p:sp>
      <p:sp>
        <p:nvSpPr>
          <p:cNvPr id="674819" name="Rectangle 3"/>
          <p:cNvSpPr>
            <a:spLocks noGrp="1" noChangeArrowheads="1"/>
          </p:cNvSpPr>
          <p:nvPr>
            <p:ph type="body" sz="half" idx="1"/>
          </p:nvPr>
        </p:nvSpPr>
        <p:spPr>
          <a:xfrm>
            <a:off x="611188" y="1574685"/>
            <a:ext cx="7742237" cy="4419600"/>
          </a:xfrm>
        </p:spPr>
        <p:txBody>
          <a:bodyPr/>
          <a:lstStyle/>
          <a:p>
            <a:pPr>
              <a:buFont typeface="Wingdings" pitchFamily="2" charset="2"/>
              <a:buNone/>
            </a:pPr>
            <a:r>
              <a:rPr lang="es-MX" sz="2800" b="1" dirty="0" smtClean="0"/>
              <a:t>	Momentos</a:t>
            </a:r>
            <a:r>
              <a:rPr lang="es-MX" sz="2800" b="1" dirty="0"/>
              <a:t>, centro </a:t>
            </a:r>
            <a:r>
              <a:rPr lang="es-MX" sz="2800" b="1"/>
              <a:t>de </a:t>
            </a:r>
            <a:r>
              <a:rPr lang="es-MX" sz="2800" b="1" smtClean="0"/>
              <a:t>masa</a:t>
            </a:r>
            <a:endParaRPr lang="es-MX" sz="2800" b="1" dirty="0"/>
          </a:p>
          <a:p>
            <a:pPr>
              <a:buFont typeface="Wingdings" pitchFamily="2" charset="2"/>
              <a:buNone/>
            </a:pPr>
            <a:r>
              <a:rPr lang="es-MX" sz="2200" dirty="0" smtClean="0"/>
              <a:t>	La </a:t>
            </a:r>
            <a:r>
              <a:rPr lang="es-MX" sz="2200" dirty="0"/>
              <a:t>situación que </a:t>
            </a:r>
            <a:r>
              <a:rPr lang="es-MX" sz="2200" dirty="0" smtClean="0"/>
              <a:t>se acaba </a:t>
            </a:r>
            <a:r>
              <a:rPr lang="es-MX" sz="2200" dirty="0"/>
              <a:t>de escribir puede generalizarse. </a:t>
            </a:r>
            <a:endParaRPr lang="es-MX" sz="2200" dirty="0" smtClean="0"/>
          </a:p>
          <a:p>
            <a:pPr>
              <a:buFont typeface="Wingdings" pitchFamily="2" charset="2"/>
              <a:buNone/>
            </a:pPr>
            <a:r>
              <a:rPr lang="es-MX" sz="2200" dirty="0"/>
              <a:t>	</a:t>
            </a:r>
            <a:r>
              <a:rPr lang="es-MX" sz="2200" dirty="0" smtClean="0"/>
              <a:t>El </a:t>
            </a:r>
            <a:r>
              <a:rPr lang="es-MX" sz="2200" dirty="0"/>
              <a:t>momento total </a:t>
            </a:r>
            <a:r>
              <a:rPr lang="es-MX" sz="2200" dirty="0" smtClean="0"/>
              <a:t>M </a:t>
            </a:r>
            <a:r>
              <a:rPr lang="es-MX" sz="2200" dirty="0"/>
              <a:t>(con respecto al origen) de un sistema de </a:t>
            </a:r>
            <a:r>
              <a:rPr lang="es-MX" sz="2200" dirty="0" smtClean="0"/>
              <a:t>n masas                          ubicados </a:t>
            </a:r>
            <a:r>
              <a:rPr lang="es-MX" sz="2200" dirty="0"/>
              <a:t>en los puntos                       </a:t>
            </a:r>
            <a:r>
              <a:rPr lang="es-MX" sz="2200" dirty="0" smtClean="0"/>
              <a:t>a </a:t>
            </a:r>
            <a:r>
              <a:rPr lang="es-MX" sz="2200" dirty="0"/>
              <a:t>lo largo del eje </a:t>
            </a:r>
            <a:r>
              <a:rPr lang="es-MX" sz="2200" dirty="0" smtClean="0"/>
              <a:t>x </a:t>
            </a:r>
            <a:r>
              <a:rPr lang="es-MX" sz="2200" dirty="0"/>
              <a:t>es la suma de los momentos individuales; esto es,</a:t>
            </a:r>
          </a:p>
        </p:txBody>
      </p:sp>
      <p:graphicFrame>
        <p:nvGraphicFramePr>
          <p:cNvPr id="674821" name="Object 5"/>
          <p:cNvGraphicFramePr>
            <a:graphicFrameLocks noChangeAspect="1"/>
          </p:cNvGraphicFramePr>
          <p:nvPr/>
        </p:nvGraphicFramePr>
        <p:xfrm>
          <a:off x="2186735" y="4374105"/>
          <a:ext cx="4500499" cy="720080"/>
        </p:xfrm>
        <a:graphic>
          <a:graphicData uri="http://schemas.openxmlformats.org/presentationml/2006/ole">
            <mc:AlternateContent xmlns:mc="http://schemas.openxmlformats.org/markup-compatibility/2006">
              <mc:Choice xmlns:v="urn:schemas-microsoft-com:vml" Requires="v">
                <p:oleObj spid="_x0000_s700657" name="Equation" r:id="rId4" imgW="2095200" imgH="431640" progId="">
                  <p:embed/>
                </p:oleObj>
              </mc:Choice>
              <mc:Fallback>
                <p:oleObj name="Equation" r:id="rId4" imgW="2095200" imgH="43164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6735" y="4374105"/>
                        <a:ext cx="4500499" cy="72008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74823" name="Object 7"/>
          <p:cNvGraphicFramePr>
            <a:graphicFrameLocks noChangeAspect="1"/>
          </p:cNvGraphicFramePr>
          <p:nvPr/>
        </p:nvGraphicFramePr>
        <p:xfrm>
          <a:off x="3671901" y="3158971"/>
          <a:ext cx="1755194" cy="376646"/>
        </p:xfrm>
        <a:graphic>
          <a:graphicData uri="http://schemas.openxmlformats.org/presentationml/2006/ole">
            <mc:AlternateContent xmlns:mc="http://schemas.openxmlformats.org/markup-compatibility/2006">
              <mc:Choice xmlns:v="urn:schemas-microsoft-com:vml" Requires="v">
                <p:oleObj spid="_x0000_s700658" name="Equation" r:id="rId6" imgW="787320" imgH="228600" progId="">
                  <p:embed/>
                </p:oleObj>
              </mc:Choice>
              <mc:Fallback>
                <p:oleObj name="Equation" r:id="rId6" imgW="787320" imgH="228600" progId="">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71901" y="3158971"/>
                        <a:ext cx="1755194" cy="376646"/>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74824" name="Object 8"/>
          <p:cNvGraphicFramePr>
            <a:graphicFrameLocks noChangeAspect="1"/>
          </p:cNvGraphicFramePr>
          <p:nvPr/>
        </p:nvGraphicFramePr>
        <p:xfrm>
          <a:off x="1961710" y="3534195"/>
          <a:ext cx="1620180" cy="299850"/>
        </p:xfrm>
        <a:graphic>
          <a:graphicData uri="http://schemas.openxmlformats.org/presentationml/2006/ole">
            <mc:AlternateContent xmlns:mc="http://schemas.openxmlformats.org/markup-compatibility/2006">
              <mc:Choice xmlns:v="urn:schemas-microsoft-com:vml" Requires="v">
                <p:oleObj spid="_x0000_s700659" name="Equation" r:id="rId8" imgW="698400" imgH="228600" progId="">
                  <p:embed/>
                </p:oleObj>
              </mc:Choice>
              <mc:Fallback>
                <p:oleObj name="Equation" r:id="rId8" imgW="698400" imgH="228600" progId="">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61710" y="3534195"/>
                        <a:ext cx="1620180" cy="299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4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4819">
                                            <p:txEl>
                                              <p:pRg st="2" end="2"/>
                                            </p:txEl>
                                          </p:spTgt>
                                        </p:tgtEl>
                                        <p:attrNameLst>
                                          <p:attrName>style.visibility</p:attrName>
                                        </p:attrNameLst>
                                      </p:cBhvr>
                                      <p:to>
                                        <p:strVal val="visible"/>
                                      </p:to>
                                    </p:set>
                                  </p:childTnLst>
                                </p:cTn>
                              </p:par>
                              <p:par>
                                <p:cTn id="15" presetID="24" presetClass="entr" presetSubtype="0" fill="hold" nodeType="withEffect">
                                  <p:stCondLst>
                                    <p:cond delay="0"/>
                                  </p:stCondLst>
                                  <p:childTnLst>
                                    <p:set>
                                      <p:cBhvr>
                                        <p:cTn id="16" dur="1" fill="hold">
                                          <p:stCondLst>
                                            <p:cond delay="0"/>
                                          </p:stCondLst>
                                        </p:cTn>
                                        <p:tgtEl>
                                          <p:spTgt spid="674823"/>
                                        </p:tgtEl>
                                        <p:attrNameLst>
                                          <p:attrName>style.visibility</p:attrName>
                                        </p:attrNameLst>
                                      </p:cBhvr>
                                      <p:to>
                                        <p:strVal val="visible"/>
                                      </p:to>
                                    </p:set>
                                    <p:anim to="" calcmode="lin" valueType="num">
                                      <p:cBhvr>
                                        <p:cTn id="17" dur="1" fill="hold"/>
                                        <p:tgtEl>
                                          <p:spTgt spid="674823"/>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674824"/>
                                        </p:tgtEl>
                                        <p:attrNameLst>
                                          <p:attrName>style.visibility</p:attrName>
                                        </p:attrNameLst>
                                      </p:cBhvr>
                                      <p:to>
                                        <p:strVal val="visible"/>
                                      </p:to>
                                    </p:set>
                                    <p:anim to="" calcmode="lin" valueType="num">
                                      <p:cBhvr>
                                        <p:cTn id="20" dur="1" fill="hold"/>
                                        <p:tgtEl>
                                          <p:spTgt spid="674824"/>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674821"/>
                                        </p:tgtEl>
                                        <p:attrNameLst>
                                          <p:attrName>style.visibility</p:attrName>
                                        </p:attrNameLst>
                                      </p:cBhvr>
                                      <p:to>
                                        <p:strVal val="visible"/>
                                      </p:to>
                                    </p:set>
                                    <p:anim to="" calcmode="lin" valueType="num">
                                      <p:cBhvr>
                                        <p:cTn id="25" dur="1" fill="hold"/>
                                        <p:tgtEl>
                                          <p:spTgt spid="67482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6" name="Rectangle 2"/>
          <p:cNvSpPr>
            <a:spLocks noGrp="1" noChangeArrowheads="1"/>
          </p:cNvSpPr>
          <p:nvPr>
            <p:ph type="title"/>
          </p:nvPr>
        </p:nvSpPr>
        <p:spPr/>
        <p:txBody>
          <a:bodyPr/>
          <a:lstStyle/>
          <a:p>
            <a:pPr algn="ctr"/>
            <a:r>
              <a:rPr lang="es-MX"/>
              <a:t>Aplicaciones de la integral</a:t>
            </a:r>
            <a:endParaRPr lang="es-ES"/>
          </a:p>
        </p:txBody>
      </p:sp>
      <p:sp>
        <p:nvSpPr>
          <p:cNvPr id="676867"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800" b="1" dirty="0" smtClean="0"/>
              <a:t>Momentos</a:t>
            </a:r>
            <a:r>
              <a:rPr lang="es-MX" sz="2800" b="1" dirty="0"/>
              <a:t>, centro de masa.</a:t>
            </a:r>
          </a:p>
        </p:txBody>
      </p:sp>
      <p:sp>
        <p:nvSpPr>
          <p:cNvPr id="676874" name="Text Box 10"/>
          <p:cNvSpPr txBox="1">
            <a:spLocks noChangeArrowheads="1"/>
          </p:cNvSpPr>
          <p:nvPr/>
        </p:nvSpPr>
        <p:spPr bwMode="auto">
          <a:xfrm>
            <a:off x="566738" y="2303463"/>
            <a:ext cx="7785100" cy="1785104"/>
          </a:xfrm>
          <a:prstGeom prst="rect">
            <a:avLst/>
          </a:prstGeom>
          <a:noFill/>
          <a:ln w="9525">
            <a:solidFill>
              <a:schemeClr val="folHlink"/>
            </a:solidFill>
            <a:miter lim="800000"/>
            <a:headEnd/>
            <a:tailEnd/>
          </a:ln>
          <a:effectLst/>
        </p:spPr>
        <p:txBody>
          <a:bodyPr>
            <a:spAutoFit/>
          </a:bodyPr>
          <a:lstStyle/>
          <a:p>
            <a:pPr marL="371475" indent="-371475"/>
            <a:r>
              <a:rPr lang="es-MX" sz="2200" b="1" dirty="0" smtClean="0"/>
              <a:t>	Teorema </a:t>
            </a:r>
            <a:r>
              <a:rPr lang="es-MX" sz="2200" b="1" dirty="0"/>
              <a:t>A. De </a:t>
            </a:r>
            <a:r>
              <a:rPr lang="es-MX" sz="2200" b="1" dirty="0" err="1"/>
              <a:t>Pappus</a:t>
            </a:r>
            <a:r>
              <a:rPr lang="es-MX" sz="2200" b="1" dirty="0"/>
              <a:t> </a:t>
            </a:r>
          </a:p>
          <a:p>
            <a:pPr marL="371475" indent="-371475"/>
            <a:r>
              <a:rPr lang="es-MX" sz="2200" dirty="0" smtClean="0"/>
              <a:t>	Si </a:t>
            </a:r>
            <a:r>
              <a:rPr lang="es-MX" sz="2200" dirty="0"/>
              <a:t>una región R, que esta de un lado de una recta en su plano, se hace girar alrededor de esta recta entonces el volumen del sólido resultante es igual al área de R multiplicada por la distancia recorrida por su </a:t>
            </a:r>
            <a:r>
              <a:rPr lang="es-MX" sz="2200" dirty="0" err="1"/>
              <a:t>centroide</a:t>
            </a:r>
            <a:r>
              <a:rPr lang="es-MX" sz="22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76874"/>
                                        </p:tgtEl>
                                        <p:attrNameLst>
                                          <p:attrName>style.visibility</p:attrName>
                                        </p:attrNameLst>
                                      </p:cBhvr>
                                      <p:to>
                                        <p:strVal val="visible"/>
                                      </p:to>
                                    </p:set>
                                    <p:anim to="" calcmode="lin" valueType="num">
                                      <p:cBhvr>
                                        <p:cTn id="7" dur="1" fill="hold"/>
                                        <p:tgtEl>
                                          <p:spTgt spid="67687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68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mc:AlternateContent xmlns:mc="http://schemas.openxmlformats.org/markup-compatibility/2006" xmlns:a14="http://schemas.microsoft.com/office/drawing/2010/main">
        <mc:Choice Requires="a14">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Gráfica de una función:</a:t>
                </a:r>
              </a:p>
              <a:p>
                <a:pPr>
                  <a:lnSpc>
                    <a:spcPct val="90000"/>
                  </a:lnSpc>
                  <a:buFont typeface="Wingdings" pitchFamily="2" charset="2"/>
                  <a:buNone/>
                </a:pPr>
                <a:r>
                  <a:rPr lang="es-MX" sz="2200" dirty="0" smtClean="0"/>
                  <a:t>Si</a:t>
                </a:r>
                <a:r>
                  <a:rPr lang="es-MX" sz="2200" i="1" dirty="0" smtClean="0"/>
                  <a:t> f </a:t>
                </a:r>
                <a:r>
                  <a:rPr lang="es-MX" sz="2200" dirty="0" smtClean="0"/>
                  <a:t>es una función, entonces la gráfica de</a:t>
                </a:r>
                <a:r>
                  <a:rPr lang="es-MX" sz="2200" i="1" dirty="0" smtClean="0"/>
                  <a:t> f </a:t>
                </a:r>
                <a:r>
                  <a:rPr lang="es-MX" sz="2200" dirty="0" smtClean="0"/>
                  <a:t>es el conjunto de todos los puntos </a:t>
                </a:r>
                <a:r>
                  <a:rPr lang="es-MX" sz="2200" i="1" dirty="0" smtClean="0"/>
                  <a:t>(x, y) </a:t>
                </a:r>
                <a:r>
                  <a:rPr lang="es-MX" sz="2200" dirty="0" smtClean="0"/>
                  <a:t>del plano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2</m:t>
                        </m:r>
                      </m:sup>
                    </m:sSup>
                  </m:oMath>
                </a14:m>
                <a:r>
                  <a:rPr lang="es-MX" sz="2200" dirty="0" smtClean="0"/>
                  <a:t> para los cuales </a:t>
                </a:r>
                <a:r>
                  <a:rPr lang="es-MX" sz="2200" i="1" dirty="0" smtClean="0"/>
                  <a:t>(x, y) </a:t>
                </a:r>
                <a:r>
                  <a:rPr lang="es-MX" sz="2200" dirty="0" smtClean="0"/>
                  <a:t>es un par ordenado de </a:t>
                </a:r>
                <a:r>
                  <a:rPr lang="es-MX" sz="2200" i="1" dirty="0" smtClean="0"/>
                  <a:t>y</a:t>
                </a:r>
                <a:r>
                  <a:rPr lang="es-MX" sz="2200" dirty="0" smtClean="0"/>
                  <a:t>.</a:t>
                </a:r>
              </a:p>
              <a:p>
                <a:pPr>
                  <a:lnSpc>
                    <a:spcPct val="90000"/>
                  </a:lnSpc>
                  <a:buFont typeface="Wingdings" pitchFamily="2" charset="2"/>
                  <a:buNone/>
                </a:pPr>
                <a:endParaRPr lang="es-MX" sz="2200" dirty="0" smtClean="0"/>
              </a:p>
              <a:p>
                <a:pPr algn="just">
                  <a:lnSpc>
                    <a:spcPct val="90000"/>
                  </a:lnSpc>
                  <a:buNone/>
                </a:pPr>
                <a:r>
                  <a:rPr lang="es-MX" sz="2200" dirty="0"/>
                  <a:t>En una función existe un solo valor de la variable dependiente para cada valor de la variable independiente del dominio de la función; entonces:</a:t>
                </a:r>
              </a:p>
              <a:p>
                <a:pPr algn="just">
                  <a:lnSpc>
                    <a:spcPct val="90000"/>
                  </a:lnSpc>
                  <a:buNone/>
                </a:pPr>
                <a:r>
                  <a:rPr lang="es-MX" sz="2200" dirty="0"/>
                  <a:t>	</a:t>
                </a:r>
                <a:r>
                  <a:rPr lang="es-MX" sz="2200" i="1" dirty="0"/>
                  <a:t>una recta vertical intersecta la gráfica de una función a lo más en un punto.</a:t>
                </a:r>
                <a:endParaRPr lang="es-MX" sz="2200" dirty="0"/>
              </a:p>
              <a:p>
                <a:pPr>
                  <a:lnSpc>
                    <a:spcPct val="90000"/>
                  </a:lnSpc>
                  <a:buFont typeface="Wingdings" pitchFamily="2" charset="2"/>
                  <a:buNone/>
                </a:pPr>
                <a:endParaRPr lang="es-MX" sz="2200" dirty="0"/>
              </a:p>
              <a:p>
                <a:pPr>
                  <a:lnSpc>
                    <a:spcPct val="90000"/>
                  </a:lnSpc>
                  <a:buFont typeface="Wingdings" pitchFamily="2" charset="2"/>
                  <a:buNone/>
                </a:pPr>
                <a:endParaRPr lang="es-MX" sz="2200" dirty="0"/>
              </a:p>
              <a:p>
                <a:pPr>
                  <a:lnSpc>
                    <a:spcPct val="90000"/>
                  </a:lnSpc>
                  <a:buFont typeface="Wingdings" pitchFamily="2" charset="2"/>
                  <a:buNone/>
                </a:pPr>
                <a:r>
                  <a:rPr lang="es-MX" sz="2400" dirty="0"/>
                  <a:t> </a:t>
                </a:r>
              </a:p>
            </p:txBody>
          </p:sp>
        </mc:Choice>
        <mc:Fallback xmlns="">
          <p:sp>
            <p:nvSpPr>
              <p:cNvPr id="452611" name="Rectangle 3"/>
              <p:cNvSpPr>
                <a:spLocks noGrp="1" noRot="1" noChangeAspect="1" noMove="1" noResize="1" noEditPoints="1" noAdjustHandles="1" noChangeArrowheads="1" noChangeShapeType="1" noTextEdit="1"/>
              </p:cNvSpPr>
              <p:nvPr>
                <p:ph type="body" sz="half" idx="1"/>
              </p:nvPr>
            </p:nvSpPr>
            <p:spPr>
              <a:xfrm>
                <a:off x="611188" y="1584325"/>
                <a:ext cx="7788275" cy="4419600"/>
              </a:xfrm>
              <a:blipFill rotWithShape="1">
                <a:blip r:embed="rId3"/>
                <a:stretch>
                  <a:fillRect l="-1174" t="-1793" r="-1252"/>
                </a:stretch>
              </a:blipFill>
            </p:spPr>
            <p:txBody>
              <a:bodyPr/>
              <a:lstStyle/>
              <a:p>
                <a:r>
                  <a:rPr lang="es-MX">
                    <a:noFill/>
                  </a:rPr>
                  <a:t> </a:t>
                </a:r>
              </a:p>
            </p:txBody>
          </p:sp>
        </mc:Fallback>
      </mc:AlternateContent>
    </p:spTree>
    <p:extLst>
      <p:ext uri="{BB962C8B-B14F-4D97-AF65-F5344CB8AC3E}">
        <p14:creationId xmlns:p14="http://schemas.microsoft.com/office/powerpoint/2010/main" val="1852715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Operaciones con funciones</a:t>
            </a:r>
          </a:p>
          <a:p>
            <a:pPr>
              <a:lnSpc>
                <a:spcPct val="90000"/>
              </a:lnSpc>
              <a:buFont typeface="Wingdings" pitchFamily="2" charset="2"/>
              <a:buNone/>
            </a:pPr>
            <a:r>
              <a:rPr lang="es-MX" sz="2200" dirty="0" smtClean="0"/>
              <a:t>Dadas las dos funciones</a:t>
            </a:r>
            <a:r>
              <a:rPr lang="es-MX" sz="2200" i="1" dirty="0" smtClean="0"/>
              <a:t> f </a:t>
            </a:r>
            <a:r>
              <a:rPr lang="es-MX" sz="2200" dirty="0" smtClean="0"/>
              <a:t>y </a:t>
            </a:r>
            <a:r>
              <a:rPr lang="es-MX" sz="2200" i="1" dirty="0" smtClean="0"/>
              <a:t>g</a:t>
            </a:r>
            <a:r>
              <a:rPr lang="es-MX" sz="2200" dirty="0" smtClean="0"/>
              <a:t>:</a:t>
            </a:r>
          </a:p>
          <a:p>
            <a:pPr marL="514350" indent="-514350">
              <a:lnSpc>
                <a:spcPct val="90000"/>
              </a:lnSpc>
              <a:buClrTx/>
              <a:buFont typeface="+mj-lt"/>
              <a:buAutoNum type="romanLcPeriod"/>
            </a:pPr>
            <a:r>
              <a:rPr lang="es-MX" sz="2200" dirty="0" smtClean="0"/>
              <a:t>Su suma, denotada por </a:t>
            </a:r>
            <a:r>
              <a:rPr lang="es-MX" sz="2200" i="1" dirty="0" smtClean="0"/>
              <a:t>(f + g)</a:t>
            </a:r>
            <a:r>
              <a:rPr lang="es-MX" sz="2200" dirty="0" smtClean="0"/>
              <a:t>, es la función definida por </a:t>
            </a:r>
            <a:r>
              <a:rPr lang="es-MX" sz="2200" i="1" dirty="0" smtClean="0"/>
              <a:t>(f + g)(x) = f(x) + g(x);</a:t>
            </a:r>
          </a:p>
          <a:p>
            <a:pPr marL="514350" indent="-514350">
              <a:lnSpc>
                <a:spcPct val="90000"/>
              </a:lnSpc>
              <a:buClrTx/>
              <a:buFont typeface="+mj-lt"/>
              <a:buAutoNum type="romanLcPeriod"/>
            </a:pPr>
            <a:r>
              <a:rPr lang="es-MX" sz="2200" dirty="0" smtClean="0"/>
              <a:t>Su diferencia, denotada por </a:t>
            </a:r>
            <a:r>
              <a:rPr lang="es-MX" sz="2200" i="1" dirty="0" smtClean="0"/>
              <a:t>(f – g), </a:t>
            </a:r>
            <a:r>
              <a:rPr lang="es-MX" sz="2200" dirty="0" smtClean="0"/>
              <a:t>es la función definida por </a:t>
            </a:r>
            <a:r>
              <a:rPr lang="es-MX" sz="2200" i="1" dirty="0" smtClean="0"/>
              <a:t>(f – g)(x) = f(x) – g(x);</a:t>
            </a:r>
          </a:p>
          <a:p>
            <a:pPr marL="514350" indent="-514350">
              <a:lnSpc>
                <a:spcPct val="90000"/>
              </a:lnSpc>
              <a:buClrTx/>
              <a:buFont typeface="+mj-lt"/>
              <a:buAutoNum type="romanLcPeriod"/>
            </a:pPr>
            <a:r>
              <a:rPr lang="es-MX" sz="2200" dirty="0" smtClean="0"/>
              <a:t>Su producto, denotado por </a:t>
            </a:r>
            <a:r>
              <a:rPr lang="es-MX" sz="2200" i="1" dirty="0" smtClean="0"/>
              <a:t>(f) (g), </a:t>
            </a:r>
            <a:r>
              <a:rPr lang="es-MX" sz="2200" dirty="0" smtClean="0"/>
              <a:t>es la función definida por </a:t>
            </a:r>
            <a:r>
              <a:rPr lang="es-MX" sz="2200" i="1" dirty="0" smtClean="0"/>
              <a:t>(f (g))(x) = f(x) g(x);</a:t>
            </a:r>
          </a:p>
          <a:p>
            <a:pPr marL="514350" indent="-514350">
              <a:lnSpc>
                <a:spcPct val="90000"/>
              </a:lnSpc>
              <a:buClrTx/>
              <a:buFont typeface="+mj-lt"/>
              <a:buAutoNum type="romanLcPeriod"/>
            </a:pPr>
            <a:r>
              <a:rPr lang="es-MX" sz="2200" dirty="0" smtClean="0"/>
              <a:t>Su cociente, denotado por </a:t>
            </a:r>
            <a:r>
              <a:rPr lang="es-MX" sz="2200" i="1" dirty="0" smtClean="0"/>
              <a:t>(f/g), </a:t>
            </a:r>
            <a:r>
              <a:rPr lang="es-MX" sz="2200" dirty="0" smtClean="0"/>
              <a:t>es la función definida por </a:t>
            </a:r>
            <a:r>
              <a:rPr lang="es-MX" sz="2200" i="1" dirty="0" smtClean="0"/>
              <a:t>(f/g) = f(x)/g(x);</a:t>
            </a:r>
          </a:p>
          <a:p>
            <a:pPr marL="514350" indent="-514350">
              <a:lnSpc>
                <a:spcPct val="90000"/>
              </a:lnSpc>
              <a:buClrTx/>
              <a:buFont typeface="+mj-lt"/>
              <a:buAutoNum type="romanLcPeriod"/>
            </a:pPr>
            <a:r>
              <a:rPr lang="es-MX" sz="2200" dirty="0" smtClean="0"/>
              <a:t>La función composición, denotada por </a:t>
            </a:r>
            <a:r>
              <a:rPr lang="es-MX" sz="2200" i="1" dirty="0" smtClean="0"/>
              <a:t>f ◦ g</a:t>
            </a:r>
            <a:r>
              <a:rPr lang="es-MX" sz="2200" dirty="0" smtClean="0"/>
              <a:t>, está definida por </a:t>
            </a:r>
            <a:r>
              <a:rPr lang="es-MX" sz="2200" i="1" dirty="0" smtClean="0"/>
              <a:t>(f ◦ g)(x) = f(g(x)).</a:t>
            </a:r>
            <a:endParaRPr lang="es-MX" sz="2200" i="1" dirty="0"/>
          </a:p>
          <a:p>
            <a:pPr>
              <a:lnSpc>
                <a:spcPct val="90000"/>
              </a:lnSpc>
              <a:buFont typeface="Wingdings" pitchFamily="2" charset="2"/>
              <a:buNone/>
            </a:pPr>
            <a:r>
              <a:rPr lang="es-MX" sz="2400" dirty="0"/>
              <a:t> </a:t>
            </a:r>
          </a:p>
        </p:txBody>
      </p:sp>
    </p:spTree>
    <p:extLst>
      <p:ext uri="{BB962C8B-B14F-4D97-AF65-F5344CB8AC3E}">
        <p14:creationId xmlns:p14="http://schemas.microsoft.com/office/powerpoint/2010/main" val="459062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mc:AlternateContent xmlns:mc="http://schemas.openxmlformats.org/markup-compatibility/2006" xmlns:a14="http://schemas.microsoft.com/office/drawing/2010/main">
        <mc:Choice Requires="a14">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Tipos de funciones, algunas funciones especiales</a:t>
                </a:r>
              </a:p>
              <a:p>
                <a:pPr>
                  <a:lnSpc>
                    <a:spcPct val="90000"/>
                  </a:lnSpc>
                  <a:buClrTx/>
                  <a:buFont typeface="Wingdings" pitchFamily="2" charset="2"/>
                  <a:buChar char="§"/>
                </a:pPr>
                <a:r>
                  <a:rPr lang="es-MX" sz="2400" dirty="0" smtClean="0"/>
                  <a:t>Función </a:t>
                </a:r>
                <a:r>
                  <a:rPr lang="es-MX" sz="2400" b="1" dirty="0" smtClean="0"/>
                  <a:t>constante</a:t>
                </a:r>
                <a:r>
                  <a:rPr lang="es-MX" sz="2400" dirty="0" smtClean="0"/>
                  <a:t>, </a:t>
                </a:r>
                <a:r>
                  <a:rPr lang="es-MX" sz="2400" i="1" dirty="0" smtClean="0"/>
                  <a:t>f(x) = c</a:t>
                </a:r>
              </a:p>
              <a:p>
                <a:pPr>
                  <a:lnSpc>
                    <a:spcPct val="90000"/>
                  </a:lnSpc>
                  <a:buClrTx/>
                  <a:buFont typeface="Wingdings" pitchFamily="2" charset="2"/>
                  <a:buChar char="§"/>
                </a:pPr>
                <a:r>
                  <a:rPr lang="es-MX" sz="2400" dirty="0" smtClean="0"/>
                  <a:t>Función </a:t>
                </a:r>
                <a:r>
                  <a:rPr lang="es-MX" sz="2400" b="1" dirty="0" smtClean="0"/>
                  <a:t>lineal general </a:t>
                </a:r>
                <a:r>
                  <a:rPr lang="es-MX" sz="2400" dirty="0" smtClean="0"/>
                  <a:t>definida por </a:t>
                </a:r>
                <a:r>
                  <a:rPr lang="es-MX" sz="2400" i="1" dirty="0" smtClean="0"/>
                  <a:t>f(x) = mx + b.</a:t>
                </a:r>
              </a:p>
              <a:p>
                <a:pPr>
                  <a:lnSpc>
                    <a:spcPct val="90000"/>
                  </a:lnSpc>
                  <a:buClrTx/>
                  <a:buFont typeface="Wingdings" pitchFamily="2" charset="2"/>
                  <a:buChar char="§"/>
                </a:pPr>
                <a:r>
                  <a:rPr lang="es-MX" sz="2400" dirty="0" smtClean="0"/>
                  <a:t>Función </a:t>
                </a:r>
                <a:r>
                  <a:rPr lang="es-MX" sz="2400" b="1" dirty="0" err="1" smtClean="0"/>
                  <a:t>polinomia</a:t>
                </a:r>
                <a:r>
                  <a:rPr lang="es-MX" sz="2400" dirty="0" err="1" smtClean="0"/>
                  <a:t>l</a:t>
                </a:r>
                <a:r>
                  <a:rPr lang="es-MX" sz="2400" dirty="0" smtClean="0"/>
                  <a:t> de grado n:</a:t>
                </a:r>
                <a:endParaRPr lang="es-MX" sz="2400" b="0" i="1" dirty="0" smtClean="0">
                  <a:latin typeface="Cambria Math"/>
                </a:endParaRPr>
              </a:p>
              <a:p>
                <a:pPr marL="0" indent="0">
                  <a:lnSpc>
                    <a:spcPct val="90000"/>
                  </a:lnSpc>
                  <a:buClrTx/>
                  <a:buNone/>
                </a:pPr>
                <a14:m>
                  <m:oMathPara xmlns:m="http://schemas.openxmlformats.org/officeDocument/2006/math">
                    <m:oMathParaPr>
                      <m:jc m:val="centerGroup"/>
                    </m:oMathParaPr>
                    <m:oMath xmlns:m="http://schemas.openxmlformats.org/officeDocument/2006/math">
                      <m:r>
                        <a:rPr lang="es-MX" sz="2400" b="0" i="1" smtClean="0">
                          <a:latin typeface="Cambria Math"/>
                        </a:rPr>
                        <m:t>𝑓</m:t>
                      </m:r>
                      <m:d>
                        <m:dPr>
                          <m:ctrlPr>
                            <a:rPr lang="es-MX" sz="2400" b="0" i="1" smtClean="0">
                              <a:latin typeface="Cambria Math"/>
                            </a:rPr>
                          </m:ctrlPr>
                        </m:dPr>
                        <m:e>
                          <m:r>
                            <a:rPr lang="es-MX" sz="2400" b="0" i="1" smtClean="0">
                              <a:latin typeface="Cambria Math"/>
                            </a:rPr>
                            <m:t>𝑥</m:t>
                          </m:r>
                        </m:e>
                      </m:d>
                      <m:r>
                        <a:rPr lang="es-MX" sz="2400" b="0" i="1" smtClean="0">
                          <a:latin typeface="Cambria Math"/>
                        </a:rPr>
                        <m:t>=</m:t>
                      </m:r>
                      <m:sSub>
                        <m:sSubPr>
                          <m:ctrlPr>
                            <a:rPr lang="es-MX" sz="2400" b="0" i="1" smtClean="0">
                              <a:latin typeface="Cambria Math"/>
                            </a:rPr>
                          </m:ctrlPr>
                        </m:sSubPr>
                        <m:e>
                          <m:r>
                            <a:rPr lang="es-MX" sz="2400" b="0" i="1" smtClean="0">
                              <a:latin typeface="Cambria Math"/>
                            </a:rPr>
                            <m:t>𝑎</m:t>
                          </m:r>
                        </m:e>
                        <m:sub>
                          <m:r>
                            <a:rPr lang="es-MX" sz="2400" b="0" i="1" smtClean="0">
                              <a:latin typeface="Cambria Math"/>
                            </a:rPr>
                            <m:t>0</m:t>
                          </m:r>
                        </m:sub>
                      </m:sSub>
                      <m:sSup>
                        <m:sSupPr>
                          <m:ctrlPr>
                            <a:rPr lang="es-MX" sz="2400" b="0" i="1" smtClean="0">
                              <a:latin typeface="Cambria Math"/>
                            </a:rPr>
                          </m:ctrlPr>
                        </m:sSupPr>
                        <m:e>
                          <m:r>
                            <a:rPr lang="es-MX" sz="2400" b="0" i="1" smtClean="0">
                              <a:latin typeface="Cambria Math"/>
                            </a:rPr>
                            <m:t>𝑥</m:t>
                          </m:r>
                        </m:e>
                        <m:sup>
                          <m:r>
                            <a:rPr lang="es-MX" sz="2400" b="0" i="1" smtClean="0">
                              <a:latin typeface="Cambria Math"/>
                            </a:rPr>
                            <m:t>𝑛</m:t>
                          </m:r>
                        </m:sup>
                      </m:sSup>
                      <m:r>
                        <a:rPr lang="es-MX" sz="2400" b="0" i="1" smtClean="0">
                          <a:latin typeface="Cambria Math"/>
                        </a:rPr>
                        <m:t>+</m:t>
                      </m:r>
                      <m:sSub>
                        <m:sSubPr>
                          <m:ctrlPr>
                            <a:rPr lang="es-MX" sz="2400" i="1">
                              <a:latin typeface="Cambria Math"/>
                            </a:rPr>
                          </m:ctrlPr>
                        </m:sSubPr>
                        <m:e>
                          <m:r>
                            <a:rPr lang="es-MX" sz="2400" i="1">
                              <a:latin typeface="Cambria Math"/>
                            </a:rPr>
                            <m:t>𝑎</m:t>
                          </m:r>
                        </m:e>
                        <m:sub>
                          <m:r>
                            <a:rPr lang="es-MX" sz="2400" b="0" i="1" smtClean="0">
                              <a:latin typeface="Cambria Math"/>
                            </a:rPr>
                            <m:t>1</m:t>
                          </m:r>
                        </m:sub>
                      </m:sSub>
                      <m:sSup>
                        <m:sSupPr>
                          <m:ctrlPr>
                            <a:rPr lang="es-MX" sz="2400" i="1">
                              <a:latin typeface="Cambria Math"/>
                            </a:rPr>
                          </m:ctrlPr>
                        </m:sSupPr>
                        <m:e>
                          <m:r>
                            <a:rPr lang="es-MX" sz="2400" i="1">
                              <a:latin typeface="Cambria Math"/>
                            </a:rPr>
                            <m:t>𝑥</m:t>
                          </m:r>
                        </m:e>
                        <m:sup>
                          <m:r>
                            <a:rPr lang="es-MX" sz="2400" i="1">
                              <a:latin typeface="Cambria Math"/>
                            </a:rPr>
                            <m:t>𝑛</m:t>
                          </m:r>
                          <m:r>
                            <a:rPr lang="es-MX" sz="2400" b="0" i="1" smtClean="0">
                              <a:latin typeface="Cambria Math"/>
                            </a:rPr>
                            <m:t>−1</m:t>
                          </m:r>
                        </m:sup>
                      </m:sSup>
                      <m:r>
                        <a:rPr lang="es-MX" sz="2400" b="0" i="1" smtClean="0">
                          <a:latin typeface="Cambria Math"/>
                        </a:rPr>
                        <m:t>+</m:t>
                      </m:r>
                      <m:sSub>
                        <m:sSubPr>
                          <m:ctrlPr>
                            <a:rPr lang="es-MX" sz="2400" i="1">
                              <a:latin typeface="Cambria Math"/>
                            </a:rPr>
                          </m:ctrlPr>
                        </m:sSubPr>
                        <m:e>
                          <m:r>
                            <a:rPr lang="es-MX" sz="2400" i="1">
                              <a:latin typeface="Cambria Math"/>
                            </a:rPr>
                            <m:t>𝑎</m:t>
                          </m:r>
                        </m:e>
                        <m:sub>
                          <m:r>
                            <a:rPr lang="es-MX" sz="2400" b="0" i="1" smtClean="0">
                              <a:latin typeface="Cambria Math"/>
                            </a:rPr>
                            <m:t>2</m:t>
                          </m:r>
                        </m:sub>
                      </m:sSub>
                      <m:sSup>
                        <m:sSupPr>
                          <m:ctrlPr>
                            <a:rPr lang="es-MX" sz="2400" i="1">
                              <a:latin typeface="Cambria Math"/>
                            </a:rPr>
                          </m:ctrlPr>
                        </m:sSupPr>
                        <m:e>
                          <m:r>
                            <a:rPr lang="es-MX" sz="2400" i="1">
                              <a:latin typeface="Cambria Math"/>
                            </a:rPr>
                            <m:t>𝑥</m:t>
                          </m:r>
                        </m:e>
                        <m:sup>
                          <m:r>
                            <a:rPr lang="es-MX" sz="2400" i="1">
                              <a:latin typeface="Cambria Math"/>
                            </a:rPr>
                            <m:t>𝑛</m:t>
                          </m:r>
                          <m:r>
                            <a:rPr lang="es-MX" sz="2400" b="0" i="1" smtClean="0">
                              <a:latin typeface="Cambria Math"/>
                            </a:rPr>
                            <m:t>−2</m:t>
                          </m:r>
                        </m:sup>
                      </m:sSup>
                      <m:r>
                        <a:rPr lang="es-MX" sz="2400" b="0" i="1" smtClean="0">
                          <a:latin typeface="Cambria Math"/>
                        </a:rPr>
                        <m:t>+</m:t>
                      </m:r>
                      <m:r>
                        <a:rPr lang="es-MX" sz="2400" b="0" i="1" smtClean="0">
                          <a:latin typeface="Cambria Math"/>
                          <a:ea typeface="Cambria Math"/>
                        </a:rPr>
                        <m:t>⋯+</m:t>
                      </m:r>
                      <m:sSub>
                        <m:sSubPr>
                          <m:ctrlPr>
                            <a:rPr lang="es-MX" sz="2400" i="1" smtClean="0">
                              <a:latin typeface="Cambria Math"/>
                            </a:rPr>
                          </m:ctrlPr>
                        </m:sSubPr>
                        <m:e>
                          <m:r>
                            <a:rPr lang="es-MX" sz="2400" i="1">
                              <a:latin typeface="Cambria Math"/>
                            </a:rPr>
                            <m:t>𝑎</m:t>
                          </m:r>
                        </m:e>
                        <m:sub>
                          <m:r>
                            <a:rPr lang="es-MX" sz="2400" b="0" i="1" smtClean="0">
                              <a:latin typeface="Cambria Math"/>
                            </a:rPr>
                            <m:t>𝑛</m:t>
                          </m:r>
                          <m:r>
                            <a:rPr lang="es-MX" sz="2400" b="0" i="1" smtClean="0">
                              <a:latin typeface="Cambria Math"/>
                            </a:rPr>
                            <m:t>−1</m:t>
                          </m:r>
                        </m:sub>
                      </m:sSub>
                      <m:r>
                        <a:rPr lang="es-MX" sz="2400" b="0" i="1" smtClean="0">
                          <a:latin typeface="Cambria Math"/>
                        </a:rPr>
                        <m:t>𝑥</m:t>
                      </m:r>
                      <m:r>
                        <a:rPr lang="es-MX" sz="2400" b="0" i="1" smtClean="0">
                          <a:latin typeface="Cambria Math"/>
                        </a:rPr>
                        <m:t>+</m:t>
                      </m:r>
                      <m:sSub>
                        <m:sSubPr>
                          <m:ctrlPr>
                            <a:rPr lang="es-MX" sz="2400" b="0" i="1" smtClean="0">
                              <a:latin typeface="Cambria Math"/>
                            </a:rPr>
                          </m:ctrlPr>
                        </m:sSubPr>
                        <m:e>
                          <m:r>
                            <a:rPr lang="es-MX" sz="2400" b="0" i="1" smtClean="0">
                              <a:latin typeface="Cambria Math"/>
                            </a:rPr>
                            <m:t>𝑎</m:t>
                          </m:r>
                        </m:e>
                        <m:sub>
                          <m:r>
                            <a:rPr lang="es-MX" sz="2400" b="0" i="1" smtClean="0">
                              <a:latin typeface="Cambria Math"/>
                            </a:rPr>
                            <m:t>𝑛</m:t>
                          </m:r>
                        </m:sub>
                      </m:sSub>
                    </m:oMath>
                  </m:oMathPara>
                </a14:m>
                <a:endParaRPr lang="es-MX" sz="2400" dirty="0" smtClean="0"/>
              </a:p>
              <a:p>
                <a:pPr>
                  <a:lnSpc>
                    <a:spcPct val="90000"/>
                  </a:lnSpc>
                  <a:buClrTx/>
                  <a:buFont typeface="Wingdings" pitchFamily="2" charset="2"/>
                  <a:buChar char="§"/>
                </a:pPr>
                <a:endParaRPr lang="es-MX" sz="2400" dirty="0" smtClean="0"/>
              </a:p>
              <a:p>
                <a:pPr>
                  <a:lnSpc>
                    <a:spcPct val="90000"/>
                  </a:lnSpc>
                  <a:buClrTx/>
                  <a:buFont typeface="Wingdings" pitchFamily="2" charset="2"/>
                  <a:buChar char="§"/>
                </a:pPr>
                <a:r>
                  <a:rPr lang="es-MX" sz="2400" dirty="0" smtClean="0"/>
                  <a:t>La función</a:t>
                </a:r>
                <a:r>
                  <a:rPr lang="es-MX" sz="2400" b="1" dirty="0" smtClean="0"/>
                  <a:t> idéntica </a:t>
                </a:r>
                <a:r>
                  <a:rPr lang="es-MX" sz="2400" dirty="0" smtClean="0"/>
                  <a:t>está definida por </a:t>
                </a:r>
                <a:r>
                  <a:rPr lang="es-MX" sz="2400" i="1" dirty="0" smtClean="0"/>
                  <a:t>f(x) = x</a:t>
                </a:r>
              </a:p>
              <a:p>
                <a:pPr>
                  <a:lnSpc>
                    <a:spcPct val="90000"/>
                  </a:lnSpc>
                  <a:buClrTx/>
                  <a:buFont typeface="Wingdings" pitchFamily="2" charset="2"/>
                  <a:buChar char="§"/>
                </a:pPr>
                <a:r>
                  <a:rPr lang="es-MX" sz="2400" dirty="0" smtClean="0"/>
                  <a:t>Una función </a:t>
                </a:r>
                <a:r>
                  <a:rPr lang="es-MX" sz="2400" b="1" dirty="0" smtClean="0"/>
                  <a:t>algebraica</a:t>
                </a:r>
                <a:r>
                  <a:rPr lang="es-MX" sz="2400" dirty="0" smtClean="0"/>
                  <a:t> es una función formada por un número finito de operaciones algebraicas de la función idéntica y la función constante.</a:t>
                </a:r>
              </a:p>
              <a:p>
                <a:pPr>
                  <a:lnSpc>
                    <a:spcPct val="90000"/>
                  </a:lnSpc>
                  <a:buClrTx/>
                  <a:buFont typeface="Wingdings" pitchFamily="2" charset="2"/>
                  <a:buChar char="§"/>
                </a:pPr>
                <a:r>
                  <a:rPr lang="es-MX" sz="2400" dirty="0" smtClean="0"/>
                  <a:t>Funciones</a:t>
                </a:r>
                <a:r>
                  <a:rPr lang="es-MX" sz="2400" b="1" dirty="0" smtClean="0"/>
                  <a:t> transcendentes</a:t>
                </a:r>
                <a:r>
                  <a:rPr lang="es-MX" sz="2400" dirty="0" smtClean="0"/>
                  <a:t>:</a:t>
                </a:r>
              </a:p>
              <a:p>
                <a:pPr lvl="1">
                  <a:lnSpc>
                    <a:spcPct val="90000"/>
                  </a:lnSpc>
                  <a:buClrTx/>
                  <a:buFont typeface="Wingdings" pitchFamily="2" charset="2"/>
                  <a:buChar char="ü"/>
                </a:pPr>
                <a:r>
                  <a:rPr lang="es-MX" sz="2000" dirty="0" smtClean="0"/>
                  <a:t>Trigonométricas, logarítmicas,  exponenciales</a:t>
                </a:r>
              </a:p>
            </p:txBody>
          </p:sp>
        </mc:Choice>
        <mc:Fallback xmlns="">
          <p:sp>
            <p:nvSpPr>
              <p:cNvPr id="452611" name="Rectangle 3"/>
              <p:cNvSpPr>
                <a:spLocks noGrp="1" noRot="1" noChangeAspect="1" noMove="1" noResize="1" noEditPoints="1" noAdjustHandles="1" noChangeArrowheads="1" noChangeShapeType="1" noTextEdit="1"/>
              </p:cNvSpPr>
              <p:nvPr>
                <p:ph type="body" sz="half" idx="1"/>
              </p:nvPr>
            </p:nvSpPr>
            <p:spPr>
              <a:xfrm>
                <a:off x="611188" y="1584325"/>
                <a:ext cx="7788275" cy="4419600"/>
              </a:xfrm>
              <a:blipFill rotWithShape="1">
                <a:blip r:embed="rId3"/>
                <a:stretch>
                  <a:fillRect l="-1174" t="-1793" b="-5793"/>
                </a:stretch>
              </a:blipFill>
            </p:spPr>
            <p:txBody>
              <a:bodyPr/>
              <a:lstStyle/>
              <a:p>
                <a:r>
                  <a:rPr lang="es-MX">
                    <a:noFill/>
                  </a:rPr>
                  <a:t> </a:t>
                </a:r>
              </a:p>
            </p:txBody>
          </p:sp>
        </mc:Fallback>
      </mc:AlternateContent>
    </p:spTree>
    <p:extLst>
      <p:ext uri="{BB962C8B-B14F-4D97-AF65-F5344CB8AC3E}">
        <p14:creationId xmlns:p14="http://schemas.microsoft.com/office/powerpoint/2010/main" val="8661672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Función par y función impar</a:t>
            </a:r>
          </a:p>
          <a:p>
            <a:pPr>
              <a:lnSpc>
                <a:spcPct val="90000"/>
              </a:lnSpc>
              <a:buFont typeface="Wingdings" pitchFamily="2" charset="2"/>
              <a:buNone/>
            </a:pPr>
            <a:endParaRPr lang="es-MX" sz="2400" b="1" dirty="0" smtClean="0"/>
          </a:p>
          <a:p>
            <a:pPr>
              <a:lnSpc>
                <a:spcPct val="90000"/>
              </a:lnSpc>
              <a:buClrTx/>
              <a:buFont typeface="Wingdings" pitchFamily="2" charset="2"/>
              <a:buChar char="§"/>
            </a:pPr>
            <a:r>
              <a:rPr lang="es-MX" sz="2400" dirty="0" smtClean="0"/>
              <a:t>Una función f es una </a:t>
            </a:r>
            <a:r>
              <a:rPr lang="es-MX" sz="2400" b="1" dirty="0" smtClean="0"/>
              <a:t>función par </a:t>
            </a:r>
            <a:r>
              <a:rPr lang="es-MX" sz="2400" dirty="0" smtClean="0"/>
              <a:t>si para cada x del dominio de </a:t>
            </a:r>
            <a:r>
              <a:rPr lang="es-MX" sz="2400" i="1" dirty="0" smtClean="0"/>
              <a:t>f, f(-x) = f(x).</a:t>
            </a:r>
            <a:r>
              <a:rPr lang="es-MX" sz="2400" dirty="0" smtClean="0"/>
              <a:t> Es simétrica con respecto al eje y.</a:t>
            </a:r>
            <a:endParaRPr lang="es-MX" sz="2400" i="1" dirty="0" smtClean="0"/>
          </a:p>
          <a:p>
            <a:pPr>
              <a:lnSpc>
                <a:spcPct val="90000"/>
              </a:lnSpc>
              <a:buClrTx/>
              <a:buFont typeface="Wingdings" pitchFamily="2" charset="2"/>
              <a:buChar char="§"/>
            </a:pPr>
            <a:endParaRPr lang="es-MX" sz="2400" i="1" dirty="0" smtClean="0"/>
          </a:p>
          <a:p>
            <a:pPr>
              <a:lnSpc>
                <a:spcPct val="90000"/>
              </a:lnSpc>
              <a:buClrTx/>
              <a:buFont typeface="Wingdings" pitchFamily="2" charset="2"/>
              <a:buChar char="§"/>
            </a:pPr>
            <a:r>
              <a:rPr lang="es-MX" sz="2400" dirty="0" smtClean="0"/>
              <a:t>Una función f es una </a:t>
            </a:r>
            <a:r>
              <a:rPr lang="es-MX" sz="2400" b="1" dirty="0" smtClean="0"/>
              <a:t>función impar </a:t>
            </a:r>
            <a:r>
              <a:rPr lang="es-MX" sz="2400" dirty="0" smtClean="0"/>
              <a:t>si para cada x del dominio de </a:t>
            </a:r>
            <a:r>
              <a:rPr lang="es-MX" sz="2400" i="1" dirty="0" smtClean="0"/>
              <a:t>f, f(-x) = -f(x). </a:t>
            </a:r>
            <a:r>
              <a:rPr lang="es-MX" sz="2400" dirty="0" smtClean="0"/>
              <a:t>Es simétrica con respecto </a:t>
            </a:r>
            <a:r>
              <a:rPr lang="es-MX" sz="2400" smtClean="0"/>
              <a:t>al origen.</a:t>
            </a:r>
            <a:endParaRPr lang="es-MX" sz="2000" i="1" dirty="0" smtClean="0"/>
          </a:p>
        </p:txBody>
      </p:sp>
    </p:spTree>
    <p:extLst>
      <p:ext uri="{BB962C8B-B14F-4D97-AF65-F5344CB8AC3E}">
        <p14:creationId xmlns:p14="http://schemas.microsoft.com/office/powerpoint/2010/main" val="20001506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Funciones como modelos matemáticos (I)</a:t>
            </a:r>
          </a:p>
          <a:p>
            <a:pPr>
              <a:lnSpc>
                <a:spcPct val="90000"/>
              </a:lnSpc>
              <a:buFont typeface="Wingdings" pitchFamily="2" charset="2"/>
              <a:buNone/>
            </a:pPr>
            <a:r>
              <a:rPr lang="es-MX" sz="2200" dirty="0" smtClean="0"/>
              <a:t>Un envase cerrado de hojalata, cuyo volumen es de 60 pulg</a:t>
            </a:r>
            <a:r>
              <a:rPr lang="es-MX" sz="2200" baseline="30000" dirty="0" smtClean="0"/>
              <a:t>3</a:t>
            </a:r>
            <a:r>
              <a:rPr lang="es-MX" sz="2200" dirty="0" smtClean="0"/>
              <a:t>, tienen la forma de un cilindro circular recto.</a:t>
            </a:r>
          </a:p>
          <a:p>
            <a:pPr marL="457200" indent="-457200">
              <a:lnSpc>
                <a:spcPct val="90000"/>
              </a:lnSpc>
              <a:buFont typeface="Wingdings" pitchFamily="2" charset="2"/>
              <a:buAutoNum type="alphaLcParenR"/>
            </a:pPr>
            <a:r>
              <a:rPr lang="es-MX" sz="2200" dirty="0" smtClean="0"/>
              <a:t>Determine un modelo un modelo matemático que exprese el área de la superficie total del envase como una función del radio de la base.</a:t>
            </a:r>
          </a:p>
          <a:p>
            <a:pPr marL="457200" indent="-457200">
              <a:lnSpc>
                <a:spcPct val="90000"/>
              </a:lnSpc>
              <a:buFont typeface="Wingdings" pitchFamily="2" charset="2"/>
              <a:buAutoNum type="alphaLcParenR"/>
            </a:pPr>
            <a:r>
              <a:rPr lang="es-MX" sz="2200" dirty="0" smtClean="0"/>
              <a:t>¿Cuál es el dominio de la función?</a:t>
            </a:r>
          </a:p>
          <a:p>
            <a:pPr marL="457200" indent="-457200">
              <a:lnSpc>
                <a:spcPct val="90000"/>
              </a:lnSpc>
              <a:buFont typeface="Wingdings" pitchFamily="2" charset="2"/>
              <a:buAutoNum type="alphaLcParenR"/>
            </a:pPr>
            <a:r>
              <a:rPr lang="es-MX" sz="2200" dirty="0" smtClean="0"/>
              <a:t>Determine el radio de la base del envase  si se emplea la cantidad mínima de hojalata en su elaboración.</a:t>
            </a:r>
          </a:p>
          <a:p>
            <a:pPr marL="457200" indent="-457200">
              <a:lnSpc>
                <a:spcPct val="90000"/>
              </a:lnSpc>
              <a:buFont typeface="Wingdings" pitchFamily="2" charset="2"/>
              <a:buAutoNum type="alphaLcParenR"/>
            </a:pPr>
            <a:endParaRPr lang="es-MX" sz="2200" dirty="0" smtClean="0"/>
          </a:p>
          <a:p>
            <a:pPr marL="457200" indent="-457200">
              <a:lnSpc>
                <a:spcPct val="90000"/>
              </a:lnSpc>
              <a:buFont typeface="Wingdings" pitchFamily="2" charset="2"/>
              <a:buAutoNum type="alphaLcParenR"/>
            </a:pPr>
            <a:endParaRPr lang="es-MX" sz="2200" dirty="0" smtClean="0"/>
          </a:p>
        </p:txBody>
      </p:sp>
    </p:spTree>
    <p:extLst>
      <p:ext uri="{BB962C8B-B14F-4D97-AF65-F5344CB8AC3E}">
        <p14:creationId xmlns:p14="http://schemas.microsoft.com/office/powerpoint/2010/main" val="33475648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Funciones como modelos matemáticos (II)</a:t>
            </a:r>
          </a:p>
          <a:p>
            <a:pPr>
              <a:lnSpc>
                <a:spcPct val="90000"/>
              </a:lnSpc>
              <a:buFont typeface="Wingdings" pitchFamily="2" charset="2"/>
              <a:buNone/>
            </a:pPr>
            <a:r>
              <a:rPr lang="es-MX" sz="2200" dirty="0" smtClean="0"/>
              <a:t>1. La nómina de pago diario de una cuadrilla es directamente proporcional al número de trabajadores, y una cuadrilla de 12 tiene una nómina de $810. </a:t>
            </a:r>
          </a:p>
          <a:p>
            <a:pPr marL="457200" indent="-457200">
              <a:lnSpc>
                <a:spcPct val="90000"/>
              </a:lnSpc>
              <a:buClrTx/>
              <a:buFont typeface="+mj-lt"/>
              <a:buAutoNum type="alphaLcParenR"/>
            </a:pPr>
            <a:r>
              <a:rPr lang="es-MX" sz="2200" dirty="0" smtClean="0"/>
              <a:t>Encuentre un modelo matemático que exprese la nómina de pago diario como una función del número de trabajadores.</a:t>
            </a:r>
          </a:p>
          <a:p>
            <a:pPr marL="457200" indent="-457200">
              <a:lnSpc>
                <a:spcPct val="90000"/>
              </a:lnSpc>
              <a:buFont typeface="+mj-lt"/>
              <a:buAutoNum type="alphaLcParenR"/>
            </a:pPr>
            <a:r>
              <a:rPr lang="es-MX" sz="2200" dirty="0"/>
              <a:t>¿Cuál es la nómina de pago diario para una cuadrilla de 15 trabajadores</a:t>
            </a:r>
            <a:r>
              <a:rPr lang="es-MX" sz="2200" dirty="0" smtClean="0"/>
              <a:t>?</a:t>
            </a:r>
          </a:p>
        </p:txBody>
      </p:sp>
    </p:spTree>
    <p:extLst>
      <p:ext uri="{BB962C8B-B14F-4D97-AF65-F5344CB8AC3E}">
        <p14:creationId xmlns:p14="http://schemas.microsoft.com/office/powerpoint/2010/main" val="19495188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Funciones como modelos matemáticos (III)</a:t>
            </a:r>
          </a:p>
          <a:p>
            <a:pPr marL="457200" indent="-457200">
              <a:lnSpc>
                <a:spcPct val="90000"/>
              </a:lnSpc>
              <a:buClrTx/>
              <a:buFont typeface="+mj-lt"/>
              <a:buAutoNum type="arabicPeriod" startAt="2"/>
            </a:pPr>
            <a:r>
              <a:rPr lang="es-MX" sz="2200" dirty="0"/>
              <a:t>El periodo (tiempo de oscilación completa) de un péndulo es directamente proporcional a la raíz cuadrada de la longitud del péndulo, y un </a:t>
            </a:r>
            <a:r>
              <a:rPr lang="es-MX" sz="2200" dirty="0" smtClean="0"/>
              <a:t>péndulo </a:t>
            </a:r>
            <a:r>
              <a:rPr lang="es-MX" sz="2200" dirty="0"/>
              <a:t>de 8 pie de </a:t>
            </a:r>
            <a:r>
              <a:rPr lang="es-MX" sz="2200" dirty="0" smtClean="0"/>
              <a:t>longitud </a:t>
            </a:r>
            <a:r>
              <a:rPr lang="es-MX" sz="2200" dirty="0"/>
              <a:t>tienen un periodo de 2s. </a:t>
            </a:r>
          </a:p>
          <a:p>
            <a:pPr marL="857250" lvl="1" indent="-457200">
              <a:lnSpc>
                <a:spcPct val="90000"/>
              </a:lnSpc>
              <a:buClrTx/>
              <a:buFont typeface="+mj-lt"/>
              <a:buAutoNum type="alphaLcParenR"/>
            </a:pPr>
            <a:r>
              <a:rPr lang="es-MX" sz="2200" dirty="0">
                <a:ea typeface="+mn-ea"/>
              </a:rPr>
              <a:t>Encuentre un modelo matemático que exprese el periodo de un péndulo como una función de su longitud.</a:t>
            </a:r>
          </a:p>
          <a:p>
            <a:pPr marL="857250" lvl="1" indent="-457200">
              <a:lnSpc>
                <a:spcPct val="90000"/>
              </a:lnSpc>
              <a:buClrTx/>
              <a:buFont typeface="+mj-lt"/>
              <a:buAutoNum type="alphaLcParenR"/>
            </a:pPr>
            <a:r>
              <a:rPr lang="es-MX" sz="2200" dirty="0">
                <a:ea typeface="+mn-ea"/>
              </a:rPr>
              <a:t>Determine el periodo de un péndulo de 2 pie de longitud</a:t>
            </a:r>
          </a:p>
          <a:p>
            <a:pPr marL="457200" indent="-457200">
              <a:lnSpc>
                <a:spcPct val="90000"/>
              </a:lnSpc>
              <a:buFont typeface="Wingdings" pitchFamily="2" charset="2"/>
              <a:buAutoNum type="arabicPeriod" startAt="2"/>
            </a:pPr>
            <a:endParaRPr lang="es-MX" sz="2200" dirty="0" smtClean="0"/>
          </a:p>
          <a:p>
            <a:pPr marL="457200" indent="-457200">
              <a:lnSpc>
                <a:spcPct val="90000"/>
              </a:lnSpc>
              <a:buFont typeface="Wingdings" pitchFamily="2" charset="2"/>
              <a:buAutoNum type="arabicPeriod" startAt="2"/>
            </a:pPr>
            <a:endParaRPr lang="es-MX" sz="2200" dirty="0" smtClean="0"/>
          </a:p>
        </p:txBody>
      </p:sp>
    </p:spTree>
    <p:extLst>
      <p:ext uri="{BB962C8B-B14F-4D97-AF65-F5344CB8AC3E}">
        <p14:creationId xmlns:p14="http://schemas.microsoft.com/office/powerpoint/2010/main" val="5657690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Funciones como modelos matemáticos (IV)</a:t>
            </a:r>
          </a:p>
          <a:p>
            <a:pPr marL="457200" indent="-457200">
              <a:lnSpc>
                <a:spcPct val="90000"/>
              </a:lnSpc>
              <a:buClrTx/>
              <a:buFont typeface="+mj-lt"/>
              <a:buAutoNum type="arabicPeriod" startAt="3"/>
            </a:pPr>
            <a:r>
              <a:rPr lang="es-MX" sz="2200" dirty="0"/>
              <a:t>El </a:t>
            </a:r>
            <a:r>
              <a:rPr lang="es-MX" sz="2200" dirty="0" smtClean="0"/>
              <a:t>peso aproximado del cerebro de una persona es directamente proporcional al peso de su cuerpo, y una persona que pesa 150 lb tiene un cerebro cuyo peso aproximado es de 4lb.</a:t>
            </a:r>
            <a:endParaRPr lang="es-MX" sz="2200" dirty="0"/>
          </a:p>
          <a:p>
            <a:pPr marL="857250" lvl="1" indent="-457200">
              <a:lnSpc>
                <a:spcPct val="90000"/>
              </a:lnSpc>
              <a:buClrTx/>
              <a:buFont typeface="+mj-lt"/>
              <a:buAutoNum type="alphaLcParenR"/>
            </a:pPr>
            <a:r>
              <a:rPr lang="es-MX" sz="2200" dirty="0">
                <a:ea typeface="+mn-ea"/>
              </a:rPr>
              <a:t>Encuentre un modelo matemático que exprese el </a:t>
            </a:r>
            <a:r>
              <a:rPr lang="es-MX" sz="2200" dirty="0" smtClean="0">
                <a:ea typeface="+mn-ea"/>
              </a:rPr>
              <a:t>peso aproximado del cerebro como una función del peso de la persona.</a:t>
            </a:r>
            <a:endParaRPr lang="es-MX" sz="2200" dirty="0">
              <a:ea typeface="+mn-ea"/>
            </a:endParaRPr>
          </a:p>
          <a:p>
            <a:pPr marL="857250" lvl="1" indent="-457200">
              <a:lnSpc>
                <a:spcPct val="90000"/>
              </a:lnSpc>
              <a:buClrTx/>
              <a:buFont typeface="+mj-lt"/>
              <a:buAutoNum type="alphaLcParenR"/>
            </a:pPr>
            <a:r>
              <a:rPr lang="es-MX" sz="2200" dirty="0">
                <a:ea typeface="+mn-ea"/>
              </a:rPr>
              <a:t>Determine </a:t>
            </a:r>
            <a:r>
              <a:rPr lang="es-MX" sz="2200" dirty="0" smtClean="0">
                <a:ea typeface="+mn-ea"/>
              </a:rPr>
              <a:t>el peso aproximado del cerebro de una persona que pesa 176 lb.</a:t>
            </a:r>
            <a:endParaRPr lang="es-MX" sz="2200" dirty="0">
              <a:ea typeface="+mn-ea"/>
            </a:endParaRPr>
          </a:p>
          <a:p>
            <a:pPr marL="457200" indent="-457200">
              <a:lnSpc>
                <a:spcPct val="90000"/>
              </a:lnSpc>
              <a:buFont typeface="Wingdings" pitchFamily="2" charset="2"/>
              <a:buAutoNum type="arabicPeriod" startAt="3"/>
            </a:pPr>
            <a:endParaRPr lang="es-MX" sz="2200" dirty="0" smtClean="0"/>
          </a:p>
          <a:p>
            <a:pPr marL="457200" indent="-457200">
              <a:lnSpc>
                <a:spcPct val="90000"/>
              </a:lnSpc>
              <a:buFont typeface="Wingdings" pitchFamily="2" charset="2"/>
              <a:buAutoNum type="arabicPeriod" startAt="3"/>
            </a:pPr>
            <a:endParaRPr lang="es-MX" sz="2200" dirty="0" smtClean="0"/>
          </a:p>
        </p:txBody>
      </p:sp>
    </p:spTree>
    <p:extLst>
      <p:ext uri="{BB962C8B-B14F-4D97-AF65-F5344CB8AC3E}">
        <p14:creationId xmlns:p14="http://schemas.microsoft.com/office/powerpoint/2010/main" val="3767655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39750" y="2897067"/>
            <a:ext cx="8208963" cy="2062103"/>
          </a:xfrm>
          <a:prstGeom prst="rect">
            <a:avLst/>
          </a:prstGeom>
          <a:noFill/>
          <a:ln w="9525">
            <a:noFill/>
            <a:miter lim="800000"/>
            <a:headEnd/>
            <a:tailEnd/>
          </a:ln>
          <a:effectLst/>
        </p:spPr>
        <p:txBody>
          <a:bodyPr>
            <a:spAutoFit/>
          </a:bodyPr>
          <a:lstStyle/>
          <a:p>
            <a:pPr>
              <a:spcBef>
                <a:spcPct val="50000"/>
              </a:spcBef>
            </a:pPr>
            <a:r>
              <a:rPr lang="es-MX" sz="1600" b="1" dirty="0"/>
              <a:t>PRESENTACIÓN</a:t>
            </a:r>
          </a:p>
          <a:p>
            <a:pPr>
              <a:spcBef>
                <a:spcPct val="50000"/>
              </a:spcBef>
            </a:pPr>
            <a:r>
              <a:rPr lang="es-MX" sz="1600" dirty="0" smtClean="0"/>
              <a:t>El curso de Cálculo tiene como objetivo que el alumno comprenda los conceptos de funciones, límites, derivadas e integrales para desarrollar las habilidades que sean fundamento del cálculo diferencial e integral aplicado en las ciencias de la ingeniería. </a:t>
            </a:r>
          </a:p>
          <a:p>
            <a:pPr>
              <a:spcBef>
                <a:spcPct val="50000"/>
              </a:spcBef>
            </a:pPr>
            <a:r>
              <a:rPr lang="es-MX" sz="1600" dirty="0" smtClean="0"/>
              <a:t>Al finalizar el curso el alumno habrá desarrollado las habilidades y conocimientos que le permitan calcular, límites, derivadas e integrales para aplicarlas en la solución de problemas enfocados a la ingeniería.</a:t>
            </a:r>
            <a:endParaRPr lang="es-MX" sz="1600" dirty="0"/>
          </a:p>
        </p:txBody>
      </p:sp>
      <p:sp>
        <p:nvSpPr>
          <p:cNvPr id="335875" name="Text Box 3"/>
          <p:cNvSpPr txBox="1">
            <a:spLocks noChangeArrowheads="1"/>
          </p:cNvSpPr>
          <p:nvPr/>
        </p:nvSpPr>
        <p:spPr bwMode="auto">
          <a:xfrm>
            <a:off x="539750" y="1403775"/>
            <a:ext cx="8135938" cy="1436688"/>
          </a:xfrm>
          <a:prstGeom prst="rect">
            <a:avLst/>
          </a:prstGeom>
          <a:noFill/>
          <a:ln w="9525">
            <a:noFill/>
            <a:miter lim="800000"/>
            <a:headEnd/>
            <a:tailEnd/>
          </a:ln>
          <a:effectLst/>
        </p:spPr>
        <p:txBody>
          <a:bodyPr>
            <a:spAutoFit/>
          </a:bodyPr>
          <a:lstStyle/>
          <a:p>
            <a:pPr>
              <a:spcBef>
                <a:spcPct val="50000"/>
              </a:spcBef>
            </a:pPr>
            <a:r>
              <a:rPr lang="es-MX" sz="1600" b="1" dirty="0"/>
              <a:t>JUSTIFICACIÓN</a:t>
            </a:r>
          </a:p>
          <a:p>
            <a:pPr>
              <a:spcBef>
                <a:spcPct val="50000"/>
              </a:spcBef>
            </a:pPr>
            <a:r>
              <a:rPr lang="es-MX" sz="1600" dirty="0"/>
              <a:t>El presente material se elaboró con la intención de apoyar al docente al impartir la  materia de </a:t>
            </a:r>
            <a:r>
              <a:rPr lang="es-MX" sz="1600" dirty="0" smtClean="0"/>
              <a:t>Cálculo </a:t>
            </a:r>
            <a:r>
              <a:rPr lang="es-MX" sz="1600" dirty="0"/>
              <a:t>para facilitar el aprendizaje y aprovechar el tiempo dentro del salón de clases. Contempla también apoyar a los estudiantes a los que se les facilita el aprendizaje visual.</a:t>
            </a:r>
            <a:endParaRPr lang="es-ES" sz="1600" dirty="0"/>
          </a:p>
        </p:txBody>
      </p:sp>
      <p:sp>
        <p:nvSpPr>
          <p:cNvPr id="335876" name="Text Box 4"/>
          <p:cNvSpPr txBox="1">
            <a:spLocks noChangeArrowheads="1"/>
          </p:cNvSpPr>
          <p:nvPr/>
        </p:nvSpPr>
        <p:spPr bwMode="auto">
          <a:xfrm>
            <a:off x="566738" y="4973976"/>
            <a:ext cx="8137525" cy="1200329"/>
          </a:xfrm>
          <a:prstGeom prst="rect">
            <a:avLst/>
          </a:prstGeom>
          <a:noFill/>
          <a:ln w="9525">
            <a:noFill/>
            <a:miter lim="800000"/>
            <a:headEnd/>
            <a:tailEnd/>
          </a:ln>
          <a:effectLst/>
        </p:spPr>
        <p:txBody>
          <a:bodyPr>
            <a:spAutoFit/>
          </a:bodyPr>
          <a:lstStyle/>
          <a:p>
            <a:pPr>
              <a:spcBef>
                <a:spcPct val="50000"/>
              </a:spcBef>
            </a:pPr>
            <a:r>
              <a:rPr lang="es-MX" sz="1600" b="1" dirty="0"/>
              <a:t>PROPÓSITO GENERAL</a:t>
            </a:r>
          </a:p>
          <a:p>
            <a:pPr>
              <a:spcBef>
                <a:spcPct val="50000"/>
              </a:spcBef>
            </a:pPr>
            <a:r>
              <a:rPr lang="es-MX" sz="1600" dirty="0" smtClean="0"/>
              <a:t>Adquirir los conocimientos necesarios en cuanto a funciones, funciones, límites, derivadas, diferenciales e integrales, a fin de aplicarlas a la formulación y manejo de modelos matemáticos, de problemas de física y geométricos.</a:t>
            </a:r>
            <a:endParaRPr lang="es-ES" sz="1600" dirty="0"/>
          </a:p>
        </p:txBody>
      </p:sp>
      <p:sp>
        <p:nvSpPr>
          <p:cNvPr id="335877" name="Text Box 5"/>
          <p:cNvSpPr txBox="1">
            <a:spLocks noChangeArrowheads="1"/>
          </p:cNvSpPr>
          <p:nvPr/>
        </p:nvSpPr>
        <p:spPr bwMode="auto">
          <a:xfrm>
            <a:off x="627063" y="5353128"/>
            <a:ext cx="184150" cy="366712"/>
          </a:xfrm>
          <a:prstGeom prst="rect">
            <a:avLst/>
          </a:prstGeom>
          <a:noFill/>
          <a:ln w="9525">
            <a:noFill/>
            <a:miter lim="800000"/>
            <a:headEnd/>
            <a:tailEnd/>
          </a:ln>
          <a:effectLst/>
        </p:spPr>
        <p:txBody>
          <a:bodyPr>
            <a:spAutoFit/>
          </a:bodyPr>
          <a:lstStyle/>
          <a:p>
            <a:pPr>
              <a:spcBef>
                <a:spcPct val="50000"/>
              </a:spcBef>
            </a:pPr>
            <a:endParaRPr lang="es-MX"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5875"/>
                                        </p:tgtEl>
                                        <p:attrNameLst>
                                          <p:attrName>style.visibility</p:attrName>
                                        </p:attrNameLst>
                                      </p:cBhvr>
                                      <p:to>
                                        <p:strVal val="visible"/>
                                      </p:to>
                                    </p:set>
                                    <p:animEffect transition="in" filter="box(in)">
                                      <p:cBhvr>
                                        <p:cTn id="7" dur="500"/>
                                        <p:tgtEl>
                                          <p:spTgt spid="3358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5874"/>
                                        </p:tgtEl>
                                        <p:attrNameLst>
                                          <p:attrName>style.visibility</p:attrName>
                                        </p:attrNameLst>
                                      </p:cBhvr>
                                      <p:to>
                                        <p:strVal val="visible"/>
                                      </p:to>
                                    </p:set>
                                    <p:animEffect transition="in" filter="box(in)">
                                      <p:cBhvr>
                                        <p:cTn id="12" dur="500"/>
                                        <p:tgtEl>
                                          <p:spTgt spid="33587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35876"/>
                                        </p:tgtEl>
                                        <p:attrNameLst>
                                          <p:attrName>style.visibility</p:attrName>
                                        </p:attrNameLst>
                                      </p:cBhvr>
                                      <p:to>
                                        <p:strVal val="visible"/>
                                      </p:to>
                                    </p:set>
                                    <p:animEffect transition="in" filter="box(in)">
                                      <p:cBhvr>
                                        <p:cTn id="17" dur="500"/>
                                        <p:tgtEl>
                                          <p:spTgt spid="335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5" grpId="0"/>
      <p:bldP spid="3358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mc:AlternateContent xmlns:mc="http://schemas.openxmlformats.org/markup-compatibility/2006" xmlns:a14="http://schemas.microsoft.com/office/drawing/2010/main">
        <mc:Choice Requires="a14">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Funciones como modelos matemáticos (V)</a:t>
                </a:r>
              </a:p>
              <a:p>
                <a:pPr marL="457200" indent="-457200">
                  <a:lnSpc>
                    <a:spcPct val="90000"/>
                  </a:lnSpc>
                  <a:buClrTx/>
                  <a:buFont typeface="+mj-lt"/>
                  <a:buAutoNum type="arabicPeriod" startAt="4"/>
                </a:pPr>
                <a:r>
                  <a:rPr lang="es-MX" sz="2200" dirty="0" smtClean="0"/>
                  <a:t>La demanda de un juguete en cierto almacén es una función de  f de p, el número de dólares de su precio, el cual es a su vez una función de g de t, el número de meses desde que el juguete llegó al almacén. Si</a:t>
                </a:r>
              </a:p>
              <a:p>
                <a:pPr marL="0" indent="0" algn="ctr">
                  <a:lnSpc>
                    <a:spcPct val="90000"/>
                  </a:lnSpc>
                  <a:buClrTx/>
                  <a:buNone/>
                </a:pPr>
                <a14:m>
                  <m:oMath xmlns:m="http://schemas.openxmlformats.org/officeDocument/2006/math">
                    <m:r>
                      <a:rPr lang="es-MX" sz="2200" b="0" i="1" smtClean="0">
                        <a:latin typeface="Cambria Math"/>
                      </a:rPr>
                      <m:t>𝑓</m:t>
                    </m:r>
                    <m:d>
                      <m:dPr>
                        <m:ctrlPr>
                          <a:rPr lang="es-MX" sz="2200" b="0" i="1" smtClean="0">
                            <a:latin typeface="Cambria Math"/>
                          </a:rPr>
                        </m:ctrlPr>
                      </m:dPr>
                      <m:e>
                        <m:r>
                          <a:rPr lang="es-MX" sz="2200" b="0" i="1" smtClean="0">
                            <a:latin typeface="Cambria Math"/>
                          </a:rPr>
                          <m:t>𝑝</m:t>
                        </m:r>
                      </m:e>
                    </m:d>
                    <m:r>
                      <a:rPr lang="es-MX" sz="2200" b="0" i="1" smtClean="0">
                        <a:latin typeface="Cambria Math"/>
                      </a:rPr>
                      <m:t>=</m:t>
                    </m:r>
                    <m:f>
                      <m:fPr>
                        <m:ctrlPr>
                          <a:rPr lang="es-MX" sz="2200" b="0" i="1" smtClean="0">
                            <a:latin typeface="Cambria Math"/>
                          </a:rPr>
                        </m:ctrlPr>
                      </m:fPr>
                      <m:num>
                        <m:r>
                          <a:rPr lang="es-MX" sz="2200" b="0" i="1" smtClean="0">
                            <a:latin typeface="Cambria Math"/>
                          </a:rPr>
                          <m:t>5000</m:t>
                        </m:r>
                      </m:num>
                      <m:den>
                        <m:sSup>
                          <m:sSupPr>
                            <m:ctrlPr>
                              <a:rPr lang="es-MX" sz="2200" b="0" i="1" smtClean="0">
                                <a:latin typeface="Cambria Math"/>
                              </a:rPr>
                            </m:ctrlPr>
                          </m:sSupPr>
                          <m:e>
                            <m:r>
                              <a:rPr lang="es-MX" sz="2200" b="0" i="1" smtClean="0">
                                <a:latin typeface="Cambria Math"/>
                              </a:rPr>
                              <m:t>𝑝</m:t>
                            </m:r>
                          </m:e>
                          <m:sup>
                            <m:r>
                              <a:rPr lang="es-MX" sz="2200" b="0" i="1" smtClean="0">
                                <a:latin typeface="Cambria Math"/>
                              </a:rPr>
                              <m:t>2</m:t>
                            </m:r>
                          </m:sup>
                        </m:sSup>
                      </m:den>
                    </m:f>
                  </m:oMath>
                </a14:m>
                <a:r>
                  <a:rPr lang="es-MX" sz="2200" dirty="0" smtClean="0"/>
                  <a:t>     y      </a:t>
                </a:r>
                <a14:m>
                  <m:oMath xmlns:m="http://schemas.openxmlformats.org/officeDocument/2006/math">
                    <m:r>
                      <a:rPr lang="es-MX" sz="2200" b="0" i="1" smtClean="0">
                        <a:latin typeface="Cambria Math"/>
                      </a:rPr>
                      <m:t>𝑔</m:t>
                    </m:r>
                    <m:d>
                      <m:dPr>
                        <m:ctrlPr>
                          <a:rPr lang="es-MX" sz="2200" b="0" i="1" smtClean="0">
                            <a:latin typeface="Cambria Math"/>
                          </a:rPr>
                        </m:ctrlPr>
                      </m:dPr>
                      <m:e>
                        <m:r>
                          <a:rPr lang="es-MX" sz="2200" b="0" i="1" smtClean="0">
                            <a:latin typeface="Cambria Math"/>
                          </a:rPr>
                          <m:t>𝑡</m:t>
                        </m:r>
                      </m:e>
                    </m:d>
                    <m:r>
                      <a:rPr lang="es-MX" sz="2200" b="0" i="1" smtClean="0">
                        <a:latin typeface="Cambria Math"/>
                      </a:rPr>
                      <m:t>=</m:t>
                    </m:r>
                    <m:f>
                      <m:fPr>
                        <m:ctrlPr>
                          <a:rPr lang="es-MX" sz="2200" b="0" i="1" smtClean="0">
                            <a:latin typeface="Cambria Math"/>
                          </a:rPr>
                        </m:ctrlPr>
                      </m:fPr>
                      <m:num>
                        <m:r>
                          <a:rPr lang="es-MX" sz="2200" b="0" i="1" smtClean="0">
                            <a:latin typeface="Cambria Math"/>
                          </a:rPr>
                          <m:t>1</m:t>
                        </m:r>
                      </m:num>
                      <m:den>
                        <m:r>
                          <a:rPr lang="es-MX" sz="2200" b="0" i="1" smtClean="0">
                            <a:latin typeface="Cambria Math"/>
                          </a:rPr>
                          <m:t>20</m:t>
                        </m:r>
                      </m:den>
                    </m:f>
                    <m:sSup>
                      <m:sSupPr>
                        <m:ctrlPr>
                          <a:rPr lang="es-MX" sz="2200" b="0" i="1" smtClean="0">
                            <a:latin typeface="Cambria Math"/>
                          </a:rPr>
                        </m:ctrlPr>
                      </m:sSupPr>
                      <m:e>
                        <m:r>
                          <a:rPr lang="es-MX" sz="2200" b="0" i="1" smtClean="0">
                            <a:latin typeface="Cambria Math"/>
                          </a:rPr>
                          <m:t>𝑡</m:t>
                        </m:r>
                      </m:e>
                      <m:sup>
                        <m:r>
                          <a:rPr lang="es-MX" sz="2200" b="0" i="1" smtClean="0">
                            <a:latin typeface="Cambria Math"/>
                          </a:rPr>
                          <m:t>2</m:t>
                        </m:r>
                      </m:sup>
                    </m:sSup>
                    <m:r>
                      <a:rPr lang="es-MX" sz="2200" b="0" i="1" smtClean="0">
                        <a:latin typeface="Cambria Math"/>
                      </a:rPr>
                      <m:t>+</m:t>
                    </m:r>
                    <m:f>
                      <m:fPr>
                        <m:ctrlPr>
                          <a:rPr lang="es-MX" sz="2200" b="0" i="1" smtClean="0">
                            <a:latin typeface="Cambria Math"/>
                          </a:rPr>
                        </m:ctrlPr>
                      </m:fPr>
                      <m:num>
                        <m:r>
                          <a:rPr lang="es-MX" sz="2200" b="0" i="1" smtClean="0">
                            <a:latin typeface="Cambria Math"/>
                          </a:rPr>
                          <m:t>7</m:t>
                        </m:r>
                      </m:num>
                      <m:den>
                        <m:r>
                          <a:rPr lang="es-MX" sz="2200" b="0" i="1" smtClean="0">
                            <a:latin typeface="Cambria Math"/>
                          </a:rPr>
                          <m:t>20</m:t>
                        </m:r>
                      </m:den>
                    </m:f>
                    <m:r>
                      <a:rPr lang="es-MX" sz="2200" b="0" i="1" smtClean="0">
                        <a:latin typeface="Cambria Math"/>
                      </a:rPr>
                      <m:t>𝑡</m:t>
                    </m:r>
                    <m:r>
                      <a:rPr lang="es-MX" sz="2200" b="0" i="1" smtClean="0">
                        <a:latin typeface="Cambria Math"/>
                      </a:rPr>
                      <m:t>+5</m:t>
                    </m:r>
                  </m:oMath>
                </a14:m>
                <a:endParaRPr lang="es-MX" sz="2200" dirty="0" smtClean="0"/>
              </a:p>
              <a:p>
                <a:pPr marL="0" indent="0">
                  <a:lnSpc>
                    <a:spcPct val="90000"/>
                  </a:lnSpc>
                  <a:buNone/>
                </a:pPr>
                <a:r>
                  <a:rPr lang="es-MX" sz="2200" dirty="0" smtClean="0"/>
                  <a:t>      haga lo siguiente:</a:t>
                </a:r>
              </a:p>
              <a:p>
                <a:pPr marL="457200" indent="-457200">
                  <a:lnSpc>
                    <a:spcPct val="90000"/>
                  </a:lnSpc>
                  <a:buClrTx/>
                  <a:buFont typeface="+mj-lt"/>
                  <a:buAutoNum type="alphaLcParenR"/>
                </a:pPr>
                <a:r>
                  <a:rPr lang="es-MX" sz="2200" dirty="0" smtClean="0"/>
                  <a:t>Encuentre un modelo matemático que exprese la demanda como una función del número de mese desde que el juguete llegó al almacén.</a:t>
                </a:r>
              </a:p>
              <a:p>
                <a:pPr marL="457200" indent="-457200">
                  <a:lnSpc>
                    <a:spcPct val="90000"/>
                  </a:lnSpc>
                  <a:buClrTx/>
                  <a:buFont typeface="+mj-lt"/>
                  <a:buAutoNum type="alphaLcParenR"/>
                </a:pPr>
                <a:r>
                  <a:rPr lang="es-MX" sz="2200" dirty="0" smtClean="0"/>
                  <a:t>Determine la demandad cinco meses desde que el juguete  llego al almacén.</a:t>
                </a:r>
              </a:p>
            </p:txBody>
          </p:sp>
        </mc:Choice>
        <mc:Fallback xmlns="">
          <p:sp>
            <p:nvSpPr>
              <p:cNvPr id="452611" name="Rectangle 3"/>
              <p:cNvSpPr>
                <a:spLocks noGrp="1" noRot="1" noChangeAspect="1" noMove="1" noResize="1" noEditPoints="1" noAdjustHandles="1" noChangeArrowheads="1" noChangeShapeType="1" noTextEdit="1"/>
              </p:cNvSpPr>
              <p:nvPr>
                <p:ph type="body" sz="half" idx="1"/>
              </p:nvPr>
            </p:nvSpPr>
            <p:spPr>
              <a:xfrm>
                <a:off x="611188" y="1584325"/>
                <a:ext cx="7788275" cy="4419600"/>
              </a:xfrm>
              <a:blipFill rotWithShape="1">
                <a:blip r:embed="rId3"/>
                <a:stretch>
                  <a:fillRect l="-1174" t="-1793"/>
                </a:stretch>
              </a:blipFill>
            </p:spPr>
            <p:txBody>
              <a:bodyPr/>
              <a:lstStyle/>
              <a:p>
                <a:r>
                  <a:rPr lang="es-MX">
                    <a:noFill/>
                  </a:rPr>
                  <a:t> </a:t>
                </a:r>
              </a:p>
            </p:txBody>
          </p:sp>
        </mc:Fallback>
      </mc:AlternateContent>
    </p:spTree>
    <p:extLst>
      <p:ext uri="{BB962C8B-B14F-4D97-AF65-F5344CB8AC3E}">
        <p14:creationId xmlns:p14="http://schemas.microsoft.com/office/powerpoint/2010/main" val="21517231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26595" y="2438890"/>
            <a:ext cx="6840760" cy="4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242" name="Rectangle 2"/>
          <p:cNvSpPr>
            <a:spLocks noGrp="1" noChangeArrowheads="1"/>
          </p:cNvSpPr>
          <p:nvPr>
            <p:ph type="title"/>
          </p:nvPr>
        </p:nvSpPr>
        <p:spPr/>
        <p:txBody>
          <a:bodyPr/>
          <a:lstStyle/>
          <a:p>
            <a:pPr algn="ctr"/>
            <a:r>
              <a:rPr lang="es-MX" dirty="0"/>
              <a:t>Temario</a:t>
            </a:r>
            <a:endParaRPr lang="es-ES" dirty="0"/>
          </a:p>
        </p:txBody>
      </p:sp>
      <p:sp>
        <p:nvSpPr>
          <p:cNvPr id="10243" name="Rectangle 3"/>
          <p:cNvSpPr>
            <a:spLocks noGrp="1" noChangeArrowheads="1"/>
          </p:cNvSpPr>
          <p:nvPr>
            <p:ph type="body" idx="1"/>
          </p:nvPr>
        </p:nvSpPr>
        <p:spPr>
          <a:xfrm>
            <a:off x="1305158" y="1943835"/>
            <a:ext cx="7317292" cy="4195170"/>
          </a:xfrm>
        </p:spPr>
        <p:txBody>
          <a:bodyPr/>
          <a:lstStyle/>
          <a:p>
            <a:pPr marL="609600" indent="-609600">
              <a:buFont typeface="Wingdings" pitchFamily="2" charset="2"/>
              <a:buAutoNum type="arabicPeriod"/>
            </a:pPr>
            <a:r>
              <a:rPr lang="es-MX" sz="2800" dirty="0" smtClean="0"/>
              <a:t>Funciones </a:t>
            </a:r>
          </a:p>
          <a:p>
            <a:pPr marL="609600" indent="-609600">
              <a:buFont typeface="Wingdings" pitchFamily="2" charset="2"/>
              <a:buAutoNum type="arabicPeriod"/>
            </a:pPr>
            <a:r>
              <a:rPr lang="es-MX" sz="2800" dirty="0" smtClean="0"/>
              <a:t>Límites </a:t>
            </a:r>
            <a:endParaRPr lang="es-MX" sz="2800" dirty="0"/>
          </a:p>
          <a:p>
            <a:pPr marL="609600" indent="-609600">
              <a:buFont typeface="Wingdings" pitchFamily="2" charset="2"/>
              <a:buAutoNum type="arabicPeriod"/>
            </a:pPr>
            <a:r>
              <a:rPr lang="es-MX" sz="2800" dirty="0" smtClean="0"/>
              <a:t>La derivada</a:t>
            </a:r>
            <a:endParaRPr lang="es-MX" sz="2800" dirty="0"/>
          </a:p>
          <a:p>
            <a:pPr marL="609600" indent="-609600">
              <a:buFont typeface="Wingdings" pitchFamily="2" charset="2"/>
              <a:buAutoNum type="arabicPeriod"/>
            </a:pPr>
            <a:r>
              <a:rPr lang="es-MX" sz="2800" dirty="0" smtClean="0"/>
              <a:t>La integral</a:t>
            </a:r>
            <a:endParaRPr lang="es-MX" sz="2800" dirty="0"/>
          </a:p>
          <a:p>
            <a:pPr marL="0" indent="0">
              <a:buNone/>
            </a:pPr>
            <a:endParaRPr lang="es-ES" sz="2800" dirty="0"/>
          </a:p>
        </p:txBody>
      </p:sp>
    </p:spTree>
    <p:extLst>
      <p:ext uri="{BB962C8B-B14F-4D97-AF65-F5344CB8AC3E}">
        <p14:creationId xmlns:p14="http://schemas.microsoft.com/office/powerpoint/2010/main" val="402716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to="" calcmode="lin" valueType="num">
                                      <p:cBhvr>
                                        <p:cTn id="12" dur="1" fill="hold"/>
                                        <p:tgtEl>
                                          <p:spTgt spid="10243">
                                            <p:txEl>
                                              <p:pRg st="1" end="1"/>
                                            </p:txEl>
                                          </p:spTgt>
                                        </p:tgtEl>
                                        <p:attrNameLst>
                                          <p:attrName/>
                                        </p:attrNameLst>
                                      </p:cBhvr>
                                    </p:anim>
                                  </p:childTnLst>
                                </p:cTn>
                              </p:par>
                            </p:childTnLst>
                          </p:cTn>
                        </p:par>
                        <p:par>
                          <p:cTn id="13" fill="hold">
                            <p:stCondLst>
                              <p:cond delay="0"/>
                            </p:stCondLst>
                            <p:childTnLst>
                              <p:par>
                                <p:cTn id="14" presetID="24" presetClass="entr" presetSubtype="0" fill="hold" grpId="0" nodeType="after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 to="" calcmode="lin" valueType="num">
                                      <p:cBhvr>
                                        <p:cTn id="16" dur="1" fill="hold"/>
                                        <p:tgtEl>
                                          <p:spTgt spid="10243">
                                            <p:txEl>
                                              <p:pRg st="2" end="2"/>
                                            </p:txEl>
                                          </p:spTgt>
                                        </p:tgtEl>
                                        <p:attrNameLst>
                                          <p:attrName/>
                                        </p:attrNameLst>
                                      </p:cBhvr>
                                    </p:anim>
                                  </p:childTnLst>
                                </p:cTn>
                              </p:par>
                            </p:childTnLst>
                          </p:cTn>
                        </p:par>
                        <p:par>
                          <p:cTn id="17" fill="hold">
                            <p:stCondLst>
                              <p:cond delay="0"/>
                            </p:stCondLst>
                            <p:childTnLst>
                              <p:par>
                                <p:cTn id="18" presetID="24" presetClass="entr" presetSubtype="0" fill="hold" grpId="0"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 to="" calcmode="lin" valueType="num">
                                      <p:cBhvr>
                                        <p:cTn id="20" dur="1" fill="hold"/>
                                        <p:tgtEl>
                                          <p:spTgt spid="10243">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24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algn="ctr"/>
            <a:r>
              <a:rPr lang="es-MX" dirty="0"/>
              <a:t>L</a:t>
            </a:r>
            <a:r>
              <a:rPr lang="es-MX" dirty="0" smtClean="0"/>
              <a:t>ímites </a:t>
            </a:r>
            <a:endParaRPr lang="es-ES" dirty="0"/>
          </a:p>
        </p:txBody>
      </p:sp>
      <mc:AlternateContent xmlns:mc="http://schemas.openxmlformats.org/markup-compatibility/2006" xmlns:a14="http://schemas.microsoft.com/office/drawing/2010/main">
        <mc:Choice Requires="a14">
          <p:sp>
            <p:nvSpPr>
              <p:cNvPr id="456707" name="Rectangle 3"/>
              <p:cNvSpPr>
                <a:spLocks noGrp="1" noChangeArrowheads="1"/>
              </p:cNvSpPr>
              <p:nvPr>
                <p:ph type="body" sz="half" idx="1"/>
              </p:nvPr>
            </p:nvSpPr>
            <p:spPr>
              <a:xfrm>
                <a:off x="611188" y="1403775"/>
                <a:ext cx="8056267" cy="4600150"/>
              </a:xfrm>
            </p:spPr>
            <p:txBody>
              <a:bodyPr/>
              <a:lstStyle/>
              <a:p>
                <a:pPr>
                  <a:buFont typeface="Wingdings" pitchFamily="2" charset="2"/>
                  <a:buNone/>
                </a:pPr>
                <a:r>
                  <a:rPr lang="es-MX" sz="2400" b="1" dirty="0" smtClean="0"/>
                  <a:t>Ejemplo introductorio</a:t>
                </a:r>
              </a:p>
              <a:p>
                <a:pPr>
                  <a:buFont typeface="Wingdings" pitchFamily="2" charset="2"/>
                  <a:buNone/>
                </a:pPr>
                <a:r>
                  <a:rPr lang="es-MX" sz="2200" dirty="0" smtClean="0"/>
                  <a:t>Describa las siguientes funciones:</a:t>
                </a:r>
              </a:p>
              <a:p>
                <a:pPr marL="514350" indent="-514350">
                  <a:buClrTx/>
                  <a:buFont typeface="+mj-lt"/>
                  <a:buAutoNum type="romanLcPeriod"/>
                </a:pPr>
                <a14:m>
                  <m:oMath xmlns:m="http://schemas.openxmlformats.org/officeDocument/2006/math">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f>
                      <m:fPr>
                        <m:ctrlPr>
                          <a:rPr lang="es-MX" sz="2200" b="0" i="1" smtClean="0">
                            <a:latin typeface="Cambria Math"/>
                          </a:rPr>
                        </m:ctrlPr>
                      </m:fPr>
                      <m:num>
                        <m:r>
                          <a:rPr lang="es-MX" sz="2200" b="0" i="1" smtClean="0">
                            <a:latin typeface="Cambria Math"/>
                          </a:rPr>
                          <m:t>2</m:t>
                        </m:r>
                        <m:sSup>
                          <m:sSupPr>
                            <m:ctrlPr>
                              <a:rPr lang="es-MX" sz="2200" b="0" i="1" smtClean="0">
                                <a:latin typeface="Cambria Math"/>
                              </a:rPr>
                            </m:ctrlPr>
                          </m:sSupPr>
                          <m:e>
                            <m:r>
                              <a:rPr lang="es-MX" sz="2200" b="0" i="1" smtClean="0">
                                <a:latin typeface="Cambria Math"/>
                              </a:rPr>
                              <m:t>𝑥</m:t>
                            </m:r>
                          </m:e>
                          <m:sup>
                            <m:r>
                              <a:rPr lang="es-MX" sz="2200" b="0" i="1" smtClean="0">
                                <a:latin typeface="Cambria Math"/>
                              </a:rPr>
                              <m:t>2</m:t>
                            </m:r>
                          </m:sup>
                        </m:sSup>
                        <m:r>
                          <a:rPr lang="es-MX" sz="2200" b="0" i="1" smtClean="0">
                            <a:latin typeface="Cambria Math"/>
                          </a:rPr>
                          <m:t>+</m:t>
                        </m:r>
                        <m:r>
                          <a:rPr lang="es-MX" sz="2200" b="0" i="1" smtClean="0">
                            <a:latin typeface="Cambria Math"/>
                          </a:rPr>
                          <m:t>𝑥</m:t>
                        </m:r>
                        <m:r>
                          <a:rPr lang="es-MX" sz="2200" b="0" i="1" smtClean="0">
                            <a:latin typeface="Cambria Math"/>
                          </a:rPr>
                          <m:t>−3</m:t>
                        </m:r>
                      </m:num>
                      <m:den>
                        <m:r>
                          <a:rPr lang="es-MX" sz="2200" b="0" i="1" smtClean="0">
                            <a:latin typeface="Cambria Math"/>
                          </a:rPr>
                          <m:t>𝑥</m:t>
                        </m:r>
                        <m:r>
                          <a:rPr lang="es-MX" sz="2200" b="0" i="1" smtClean="0">
                            <a:latin typeface="Cambria Math"/>
                          </a:rPr>
                          <m:t>−1</m:t>
                        </m:r>
                      </m:den>
                    </m:f>
                  </m:oMath>
                </a14:m>
                <a:endParaRPr lang="es-MX" sz="2200" dirty="0" smtClean="0"/>
              </a:p>
              <a:p>
                <a:pPr marL="514350" indent="-514350">
                  <a:buClrTx/>
                  <a:buFont typeface="+mj-lt"/>
                  <a:buAutoNum type="romanLcPeriod"/>
                </a:pPr>
                <a14:m>
                  <m:oMath xmlns:m="http://schemas.openxmlformats.org/officeDocument/2006/math">
                    <m:r>
                      <a:rPr lang="es-MX" sz="2200" b="0" i="1" smtClean="0">
                        <a:latin typeface="Cambria Math"/>
                      </a:rPr>
                      <m:t>𝑔</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d>
                      <m:dPr>
                        <m:begChr m:val="{"/>
                        <m:endChr m:val=""/>
                        <m:ctrlPr>
                          <a:rPr lang="es-MX" sz="2200" b="0" i="1" smtClean="0">
                            <a:latin typeface="Cambria Math"/>
                          </a:rPr>
                        </m:ctrlPr>
                      </m:dPr>
                      <m:e>
                        <m:m>
                          <m:mPr>
                            <m:mcs>
                              <m:mc>
                                <m:mcPr>
                                  <m:count m:val="2"/>
                                  <m:mcJc m:val="center"/>
                                </m:mcPr>
                              </m:mc>
                            </m:mcs>
                            <m:ctrlPr>
                              <a:rPr lang="es-MX" sz="2200" b="0" i="1" smtClean="0">
                                <a:latin typeface="Cambria Math"/>
                              </a:rPr>
                            </m:ctrlPr>
                          </m:mPr>
                          <m:mr>
                            <m:e>
                              <m:r>
                                <m:rPr>
                                  <m:brk m:alnAt="7"/>
                                </m:rPr>
                                <a:rPr lang="es-MX" sz="2200" b="0" i="1" smtClean="0">
                                  <a:latin typeface="Cambria Math"/>
                                </a:rPr>
                                <m:t>2</m:t>
                              </m:r>
                              <m:r>
                                <a:rPr lang="es-MX" sz="2200" b="0" i="1" smtClean="0">
                                  <a:latin typeface="Cambria Math"/>
                                </a:rPr>
                                <m:t>𝑥</m:t>
                              </m:r>
                              <m:r>
                                <a:rPr lang="es-MX" sz="2200" b="0" i="1" smtClean="0">
                                  <a:latin typeface="Cambria Math"/>
                                </a:rPr>
                                <m:t>+3</m:t>
                              </m:r>
                            </m:e>
                            <m:e>
                              <m:r>
                                <a:rPr lang="es-MX" sz="2200" b="0" i="1" smtClean="0">
                                  <a:latin typeface="Cambria Math"/>
                                </a:rPr>
                                <m:t>𝑠𝑖</m:t>
                              </m:r>
                              <m:r>
                                <a:rPr lang="es-MX" sz="2200" b="0" i="1" smtClean="0">
                                  <a:latin typeface="Cambria Math"/>
                                </a:rPr>
                                <m:t> </m:t>
                              </m:r>
                              <m:r>
                                <a:rPr lang="es-MX" sz="2200" b="0" i="1" smtClean="0">
                                  <a:latin typeface="Cambria Math"/>
                                </a:rPr>
                                <m:t>𝑥</m:t>
                              </m:r>
                              <m:r>
                                <a:rPr lang="es-MX" sz="2200" b="0" i="1" smtClean="0">
                                  <a:latin typeface="Cambria Math"/>
                                  <a:ea typeface="Cambria Math"/>
                                </a:rPr>
                                <m:t>≠1</m:t>
                              </m:r>
                            </m:e>
                          </m:mr>
                          <m:mr>
                            <m:e>
                              <m:r>
                                <a:rPr lang="es-MX" sz="2200" b="0" i="1" smtClean="0">
                                  <a:latin typeface="Cambria Math"/>
                                </a:rPr>
                                <m:t>7</m:t>
                              </m:r>
                            </m:e>
                            <m:e>
                              <m:r>
                                <a:rPr lang="es-MX" sz="2200" b="0" i="1" smtClean="0">
                                  <a:latin typeface="Cambria Math"/>
                                </a:rPr>
                                <m:t>𝑥</m:t>
                              </m:r>
                              <m:r>
                                <a:rPr lang="es-MX" sz="2200" b="0" i="1" smtClean="0">
                                  <a:latin typeface="Cambria Math"/>
                                </a:rPr>
                                <m:t>=1</m:t>
                              </m:r>
                            </m:e>
                          </m:mr>
                        </m:m>
                      </m:e>
                    </m:d>
                  </m:oMath>
                </a14:m>
                <a:endParaRPr lang="es-MX" sz="2200" dirty="0" smtClean="0"/>
              </a:p>
              <a:p>
                <a:pPr marL="514350" indent="-514350">
                  <a:buClrTx/>
                  <a:buFont typeface="+mj-lt"/>
                  <a:buAutoNum type="romanLcPeriod"/>
                </a:pPr>
                <a:endParaRPr lang="es-MX" sz="2200" dirty="0" smtClean="0"/>
              </a:p>
              <a:p>
                <a:pPr>
                  <a:buFont typeface="Wingdings" pitchFamily="2" charset="2"/>
                  <a:buNone/>
                </a:pPr>
                <a:endParaRPr lang="es-MX" sz="2200" dirty="0"/>
              </a:p>
              <a:p>
                <a:pPr>
                  <a:buFont typeface="Wingdings" pitchFamily="2" charset="2"/>
                  <a:buNone/>
                </a:pPr>
                <a:endParaRPr lang="es-MX" sz="1400" b="1" dirty="0"/>
              </a:p>
            </p:txBody>
          </p:sp>
        </mc:Choice>
        <mc:Fallback xmlns="">
          <p:sp>
            <p:nvSpPr>
              <p:cNvPr id="456707" name="Rectangle 3"/>
              <p:cNvSpPr>
                <a:spLocks noGrp="1" noRot="1" noChangeAspect="1" noMove="1" noResize="1" noEditPoints="1" noAdjustHandles="1" noChangeArrowheads="1" noChangeShapeType="1" noTextEdit="1"/>
              </p:cNvSpPr>
              <p:nvPr>
                <p:ph type="body" sz="half" idx="1"/>
              </p:nvPr>
            </p:nvSpPr>
            <p:spPr>
              <a:xfrm>
                <a:off x="611188" y="1403775"/>
                <a:ext cx="8056267" cy="4600150"/>
              </a:xfrm>
              <a:blipFill rotWithShape="1">
                <a:blip r:embed="rId3"/>
                <a:stretch>
                  <a:fillRect l="-1135" t="-927"/>
                </a:stretch>
              </a:blipFill>
            </p:spPr>
            <p:txBody>
              <a:bodyPr/>
              <a:lstStyle/>
              <a:p>
                <a:r>
                  <a:rPr lang="es-MX">
                    <a:noFill/>
                  </a:rPr>
                  <a:t> </a:t>
                </a:r>
              </a:p>
            </p:txBody>
          </p:sp>
        </mc:Fallback>
      </mc:AlternateContent>
    </p:spTree>
    <p:extLst>
      <p:ext uri="{BB962C8B-B14F-4D97-AF65-F5344CB8AC3E}">
        <p14:creationId xmlns:p14="http://schemas.microsoft.com/office/powerpoint/2010/main" val="3814430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6707">
                                            <p:txEl>
                                              <p:pRg st="0" end="0"/>
                                            </p:txEl>
                                          </p:spTgt>
                                        </p:tgtEl>
                                        <p:attrNameLst>
                                          <p:attrName>style.visibility</p:attrName>
                                        </p:attrNameLst>
                                      </p:cBhvr>
                                      <p:to>
                                        <p:strVal val="visible"/>
                                      </p:to>
                                    </p:set>
                                    <p:anim to="" calcmode="lin" valueType="num">
                                      <p:cBhvr>
                                        <p:cTn id="7" dur="1" fill="hold"/>
                                        <p:tgtEl>
                                          <p:spTgt spid="45670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6707">
                                            <p:txEl>
                                              <p:pRg st="1" end="1"/>
                                            </p:txEl>
                                          </p:spTgt>
                                        </p:tgtEl>
                                        <p:attrNameLst>
                                          <p:attrName>style.visibility</p:attrName>
                                        </p:attrNameLst>
                                      </p:cBhvr>
                                      <p:to>
                                        <p:strVal val="visible"/>
                                      </p:to>
                                    </p:set>
                                    <p:anim to="" calcmode="lin" valueType="num">
                                      <p:cBhvr>
                                        <p:cTn id="12" dur="1" fill="hold"/>
                                        <p:tgtEl>
                                          <p:spTgt spid="45670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56707">
                                            <p:txEl>
                                              <p:pRg st="2" end="2"/>
                                            </p:txEl>
                                          </p:spTgt>
                                        </p:tgtEl>
                                        <p:attrNameLst>
                                          <p:attrName>style.visibility</p:attrName>
                                        </p:attrNameLst>
                                      </p:cBhvr>
                                      <p:to>
                                        <p:strVal val="visible"/>
                                      </p:to>
                                    </p:set>
                                    <p:anim to="" calcmode="lin" valueType="num">
                                      <p:cBhvr>
                                        <p:cTn id="17" dur="1" fill="hold"/>
                                        <p:tgtEl>
                                          <p:spTgt spid="45670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56707">
                                            <p:txEl>
                                              <p:pRg st="3" end="3"/>
                                            </p:txEl>
                                          </p:spTgt>
                                        </p:tgtEl>
                                        <p:attrNameLst>
                                          <p:attrName>style.visibility</p:attrName>
                                        </p:attrNameLst>
                                      </p:cBhvr>
                                      <p:to>
                                        <p:strVal val="visible"/>
                                      </p:to>
                                    </p:set>
                                    <p:anim to="" calcmode="lin" valueType="num">
                                      <p:cBhvr>
                                        <p:cTn id="22" dur="1" fill="hold"/>
                                        <p:tgtEl>
                                          <p:spTgt spid="45670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0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algn="ctr"/>
            <a:r>
              <a:rPr lang="es-MX" dirty="0"/>
              <a:t>L</a:t>
            </a:r>
            <a:r>
              <a:rPr lang="es-MX" dirty="0" smtClean="0"/>
              <a:t>ímites </a:t>
            </a:r>
            <a:endParaRPr lang="es-ES" dirty="0"/>
          </a:p>
        </p:txBody>
      </p:sp>
      <mc:AlternateContent xmlns:mc="http://schemas.openxmlformats.org/markup-compatibility/2006" xmlns:a14="http://schemas.microsoft.com/office/drawing/2010/main">
        <mc:Choice Requires="a14">
          <p:sp>
            <p:nvSpPr>
              <p:cNvPr id="456707" name="Rectangle 3"/>
              <p:cNvSpPr>
                <a:spLocks noGrp="1" noChangeArrowheads="1"/>
              </p:cNvSpPr>
              <p:nvPr>
                <p:ph type="body" sz="half" idx="1"/>
              </p:nvPr>
            </p:nvSpPr>
            <p:spPr>
              <a:xfrm>
                <a:off x="611188" y="1358770"/>
                <a:ext cx="8056267" cy="4645155"/>
              </a:xfrm>
            </p:spPr>
            <p:txBody>
              <a:bodyPr/>
              <a:lstStyle/>
              <a:p>
                <a:pPr>
                  <a:buFont typeface="Wingdings" pitchFamily="2" charset="2"/>
                  <a:buNone/>
                </a:pPr>
                <a:r>
                  <a:rPr lang="es-MX" sz="2400" b="1" dirty="0" smtClean="0"/>
                  <a:t>Límite de una función</a:t>
                </a:r>
              </a:p>
              <a:p>
                <a:pPr>
                  <a:buFont typeface="Wingdings" pitchFamily="2" charset="2"/>
                  <a:buNone/>
                </a:pPr>
                <a:r>
                  <a:rPr lang="es-MX" sz="2200" dirty="0" smtClean="0"/>
                  <a:t>Sea f una función definida en cada número de algún intervalo abierto que contiene a</a:t>
                </a:r>
                <a:r>
                  <a:rPr lang="es-MX" sz="2200" i="1" dirty="0" smtClean="0"/>
                  <a:t> </a:t>
                </a:r>
                <a:r>
                  <a:rPr lang="es-MX" sz="2200" i="1" dirty="0" err="1" smtClean="0"/>
                  <a:t>a</a:t>
                </a:r>
                <a:r>
                  <a:rPr lang="es-MX" sz="2200" dirty="0" smtClean="0"/>
                  <a:t>, excepto posiblemente en el número a mismo. El límite de </a:t>
                </a:r>
                <a:r>
                  <a:rPr lang="es-MX" sz="2200" i="1" dirty="0" smtClean="0"/>
                  <a:t>f(x) </a:t>
                </a:r>
                <a:r>
                  <a:rPr lang="es-MX" sz="2200" dirty="0" smtClean="0"/>
                  <a:t>conforme </a:t>
                </a:r>
                <a:r>
                  <a:rPr lang="es-MX" sz="2200" i="1" dirty="0" smtClean="0"/>
                  <a:t>x</a:t>
                </a:r>
                <a:r>
                  <a:rPr lang="es-MX" sz="2200" dirty="0" smtClean="0"/>
                  <a:t> se aproxima a es </a:t>
                </a:r>
                <a:r>
                  <a:rPr lang="es-MX" sz="2200" i="1" dirty="0" smtClean="0"/>
                  <a:t>L</a:t>
                </a:r>
                <a:r>
                  <a:rPr lang="es-MX" sz="2200" dirty="0" smtClean="0"/>
                  <a:t>, lo que se escribe como</a:t>
                </a:r>
              </a:p>
              <a:p>
                <a:pPr>
                  <a:buFont typeface="Wingdings" pitchFamily="2" charset="2"/>
                  <a:buNone/>
                </a:pPr>
                <a14:m>
                  <m:oMathPara xmlns:m="http://schemas.openxmlformats.org/officeDocument/2006/math">
                    <m:oMathParaPr>
                      <m:jc m:val="centerGroup"/>
                    </m:oMathParaPr>
                    <m:oMath xmlns:m="http://schemas.openxmlformats.org/officeDocument/2006/math">
                      <m:func>
                        <m:funcPr>
                          <m:ctrlPr>
                            <a:rPr lang="es-MX" sz="2200" i="1" smtClean="0">
                              <a:latin typeface="Cambria Math"/>
                            </a:rPr>
                          </m:ctrlPr>
                        </m:funcPr>
                        <m:fName>
                          <m:limLow>
                            <m:limLowPr>
                              <m:ctrlPr>
                                <a:rPr lang="es-MX" sz="2200" i="1" smtClean="0">
                                  <a:latin typeface="Cambria Math"/>
                                </a:rPr>
                              </m:ctrlPr>
                            </m:limLowPr>
                            <m:e>
                              <m:r>
                                <m:rPr>
                                  <m:sty m:val="p"/>
                                </m:rPr>
                                <a:rPr lang="es-MX" sz="2200" i="0" smtClean="0">
                                  <a:latin typeface="Cambria Math"/>
                                </a:rPr>
                                <m:t>lim</m:t>
                              </m:r>
                            </m:e>
                            <m:lim>
                              <m:r>
                                <a:rPr lang="es-MX" sz="2200" b="0" i="1" smtClean="0">
                                  <a:latin typeface="Cambria Math"/>
                                </a:rPr>
                                <m:t>𝑥</m:t>
                              </m:r>
                              <m:r>
                                <a:rPr lang="es-MX" sz="2200" b="0" i="1" smtClean="0">
                                  <a:latin typeface="Cambria Math"/>
                                  <a:ea typeface="Cambria Math"/>
                                </a:rPr>
                                <m:t>→</m:t>
                              </m:r>
                              <m:r>
                                <a:rPr lang="es-MX" sz="2200" b="0" i="1" smtClean="0">
                                  <a:latin typeface="Cambria Math"/>
                                  <a:ea typeface="Cambria Math"/>
                                </a:rPr>
                                <m:t>𝑎</m:t>
                              </m:r>
                            </m:lim>
                          </m:limLow>
                        </m:fName>
                        <m:e>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𝐿</m:t>
                          </m:r>
                        </m:e>
                      </m:func>
                    </m:oMath>
                  </m:oMathPara>
                </a14:m>
                <a:endParaRPr lang="es-MX" sz="2200" dirty="0"/>
              </a:p>
              <a:p>
                <a:pPr>
                  <a:buFont typeface="Wingdings" pitchFamily="2" charset="2"/>
                  <a:buNone/>
                </a:pPr>
                <a:r>
                  <a:rPr lang="es-MX" sz="2200" dirty="0" smtClean="0"/>
                  <a:t>si la siguiente proposición es verdadera:</a:t>
                </a:r>
              </a:p>
              <a:p>
                <a:pPr>
                  <a:buFont typeface="Wingdings" pitchFamily="2" charset="2"/>
                  <a:buNone/>
                </a:pPr>
                <a:r>
                  <a:rPr lang="es-MX" sz="2200" dirty="0" smtClean="0"/>
                  <a:t>Dada cualquier  </a:t>
                </a:r>
                <a14:m>
                  <m:oMath xmlns:m="http://schemas.openxmlformats.org/officeDocument/2006/math">
                    <m:r>
                      <a:rPr lang="es-MX" sz="2200" i="1" smtClean="0">
                        <a:latin typeface="Cambria Math"/>
                        <a:ea typeface="Cambria Math"/>
                      </a:rPr>
                      <m:t>𝜖</m:t>
                    </m:r>
                    <m:r>
                      <a:rPr lang="es-MX" sz="2200" b="0" i="1" smtClean="0">
                        <a:latin typeface="Cambria Math"/>
                        <a:ea typeface="Cambria Math"/>
                      </a:rPr>
                      <m:t>&gt;0</m:t>
                    </m:r>
                  </m:oMath>
                </a14:m>
                <a:r>
                  <a:rPr lang="es-MX" sz="2200" dirty="0" smtClean="0"/>
                  <a:t>, no importa cuan pequeña sea, existe una </a:t>
                </a:r>
                <a14:m>
                  <m:oMath xmlns:m="http://schemas.openxmlformats.org/officeDocument/2006/math">
                    <m:r>
                      <a:rPr lang="es-MX" sz="2200" i="1" smtClean="0">
                        <a:latin typeface="Cambria Math"/>
                        <a:ea typeface="Cambria Math"/>
                      </a:rPr>
                      <m:t>𝛿</m:t>
                    </m:r>
                    <m:r>
                      <a:rPr lang="es-MX" sz="2200" b="0" i="1" smtClean="0">
                        <a:latin typeface="Cambria Math"/>
                        <a:ea typeface="Cambria Math"/>
                      </a:rPr>
                      <m:t>&gt;0</m:t>
                    </m:r>
                  </m:oMath>
                </a14:m>
                <a:r>
                  <a:rPr lang="es-MX" sz="2200" dirty="0" smtClean="0"/>
                  <a:t> tal que</a:t>
                </a:r>
              </a:p>
              <a:p>
                <a:pPr>
                  <a:buFont typeface="Wingdings" pitchFamily="2" charset="2"/>
                  <a:buNone/>
                </a:pPr>
                <a:r>
                  <a:rPr lang="es-MX" sz="2200" dirty="0" smtClean="0"/>
                  <a:t>si </a:t>
                </a:r>
                <a14:m>
                  <m:oMath xmlns:m="http://schemas.openxmlformats.org/officeDocument/2006/math">
                    <m:r>
                      <a:rPr lang="es-MX" sz="2200" b="0" i="1" smtClean="0">
                        <a:latin typeface="Cambria Math"/>
                      </a:rPr>
                      <m:t>0&lt;</m:t>
                    </m:r>
                    <m:d>
                      <m:dPr>
                        <m:begChr m:val="|"/>
                        <m:endChr m:val="|"/>
                        <m:ctrlPr>
                          <a:rPr lang="es-MX" sz="2200" b="0" i="1" smtClean="0">
                            <a:latin typeface="Cambria Math"/>
                          </a:rPr>
                        </m:ctrlPr>
                      </m:dPr>
                      <m:e>
                        <m:r>
                          <a:rPr lang="es-MX" sz="2200" b="0" i="1" smtClean="0">
                            <a:latin typeface="Cambria Math"/>
                          </a:rPr>
                          <m:t>𝑥</m:t>
                        </m:r>
                        <m:r>
                          <a:rPr lang="es-MX" sz="2200" b="0" i="1" smtClean="0">
                            <a:latin typeface="Cambria Math"/>
                          </a:rPr>
                          <m:t>−</m:t>
                        </m:r>
                        <m:r>
                          <a:rPr lang="es-MX" sz="2200" b="0" i="1" smtClean="0">
                            <a:latin typeface="Cambria Math"/>
                          </a:rPr>
                          <m:t>𝑎</m:t>
                        </m:r>
                      </m:e>
                    </m:d>
                    <m:r>
                      <a:rPr lang="es-MX" sz="2200" b="0" i="1" smtClean="0">
                        <a:latin typeface="Cambria Math"/>
                      </a:rPr>
                      <m:t>&lt;</m:t>
                    </m:r>
                    <m:r>
                      <a:rPr lang="es-MX" sz="2200" b="0" i="1" smtClean="0">
                        <a:latin typeface="Cambria Math"/>
                        <a:ea typeface="Cambria Math"/>
                      </a:rPr>
                      <m:t>𝛿</m:t>
                    </m:r>
                  </m:oMath>
                </a14:m>
                <a:r>
                  <a:rPr lang="es-MX" sz="2200" dirty="0" smtClean="0"/>
                  <a:t>  entonces  </a:t>
                </a:r>
                <a14:m>
                  <m:oMath xmlns:m="http://schemas.openxmlformats.org/officeDocument/2006/math">
                    <m:d>
                      <m:dPr>
                        <m:begChr m:val="|"/>
                        <m:endChr m:val="|"/>
                        <m:ctrlPr>
                          <a:rPr lang="es-MX" sz="2200" i="1" smtClean="0">
                            <a:latin typeface="Cambria Math"/>
                          </a:rPr>
                        </m:ctrlPr>
                      </m:dPr>
                      <m:e>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𝐿</m:t>
                        </m:r>
                      </m:e>
                    </m:d>
                    <m:r>
                      <a:rPr lang="es-MX" sz="2200" b="0" i="1" smtClean="0">
                        <a:latin typeface="Cambria Math"/>
                      </a:rPr>
                      <m:t>&lt;</m:t>
                    </m:r>
                    <m:r>
                      <a:rPr lang="es-MX" sz="2200" b="0" i="1" smtClean="0">
                        <a:latin typeface="Cambria Math"/>
                        <a:ea typeface="Cambria Math"/>
                      </a:rPr>
                      <m:t>𝜀</m:t>
                    </m:r>
                  </m:oMath>
                </a14:m>
                <a:endParaRPr lang="es-MX" sz="2200" dirty="0"/>
              </a:p>
            </p:txBody>
          </p:sp>
        </mc:Choice>
        <mc:Fallback xmlns="">
          <p:sp>
            <p:nvSpPr>
              <p:cNvPr id="456707" name="Rectangle 3"/>
              <p:cNvSpPr>
                <a:spLocks noGrp="1" noRot="1" noChangeAspect="1" noMove="1" noResize="1" noEditPoints="1" noAdjustHandles="1" noChangeArrowheads="1" noChangeShapeType="1" noTextEdit="1"/>
              </p:cNvSpPr>
              <p:nvPr>
                <p:ph type="body" sz="half" idx="1"/>
              </p:nvPr>
            </p:nvSpPr>
            <p:spPr>
              <a:xfrm>
                <a:off x="611188" y="1358770"/>
                <a:ext cx="8056267" cy="4645155"/>
              </a:xfrm>
              <a:blipFill rotWithShape="1">
                <a:blip r:embed="rId3"/>
                <a:stretch>
                  <a:fillRect l="-1135" t="-919" r="-378"/>
                </a:stretch>
              </a:blipFill>
            </p:spPr>
            <p:txBody>
              <a:bodyPr/>
              <a:lstStyle/>
              <a:p>
                <a:r>
                  <a:rPr lang="es-MX">
                    <a:noFill/>
                  </a:rPr>
                  <a:t> </a:t>
                </a:r>
              </a:p>
            </p:txBody>
          </p:sp>
        </mc:Fallback>
      </mc:AlternateContent>
    </p:spTree>
    <p:extLst>
      <p:ext uri="{BB962C8B-B14F-4D97-AF65-F5344CB8AC3E}">
        <p14:creationId xmlns:p14="http://schemas.microsoft.com/office/powerpoint/2010/main" val="187010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6707">
                                            <p:txEl>
                                              <p:pRg st="0" end="0"/>
                                            </p:txEl>
                                          </p:spTgt>
                                        </p:tgtEl>
                                        <p:attrNameLst>
                                          <p:attrName>style.visibility</p:attrName>
                                        </p:attrNameLst>
                                      </p:cBhvr>
                                      <p:to>
                                        <p:strVal val="visible"/>
                                      </p:to>
                                    </p:set>
                                    <p:anim to="" calcmode="lin" valueType="num">
                                      <p:cBhvr>
                                        <p:cTn id="7" dur="1" fill="hold"/>
                                        <p:tgtEl>
                                          <p:spTgt spid="45670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6707">
                                            <p:txEl>
                                              <p:pRg st="1" end="1"/>
                                            </p:txEl>
                                          </p:spTgt>
                                        </p:tgtEl>
                                        <p:attrNameLst>
                                          <p:attrName>style.visibility</p:attrName>
                                        </p:attrNameLst>
                                      </p:cBhvr>
                                      <p:to>
                                        <p:strVal val="visible"/>
                                      </p:to>
                                    </p:set>
                                    <p:anim to="" calcmode="lin" valueType="num">
                                      <p:cBhvr>
                                        <p:cTn id="12" dur="1" fill="hold"/>
                                        <p:tgtEl>
                                          <p:spTgt spid="45670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56707">
                                            <p:txEl>
                                              <p:pRg st="2" end="2"/>
                                            </p:txEl>
                                          </p:spTgt>
                                        </p:tgtEl>
                                        <p:attrNameLst>
                                          <p:attrName>style.visibility</p:attrName>
                                        </p:attrNameLst>
                                      </p:cBhvr>
                                      <p:to>
                                        <p:strVal val="visible"/>
                                      </p:to>
                                    </p:set>
                                    <p:anim to="" calcmode="lin" valueType="num">
                                      <p:cBhvr>
                                        <p:cTn id="17" dur="1" fill="hold"/>
                                        <p:tgtEl>
                                          <p:spTgt spid="45670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56707">
                                            <p:txEl>
                                              <p:pRg st="3" end="3"/>
                                            </p:txEl>
                                          </p:spTgt>
                                        </p:tgtEl>
                                        <p:attrNameLst>
                                          <p:attrName>style.visibility</p:attrName>
                                        </p:attrNameLst>
                                      </p:cBhvr>
                                      <p:to>
                                        <p:strVal val="visible"/>
                                      </p:to>
                                    </p:set>
                                    <p:anim to="" calcmode="lin" valueType="num">
                                      <p:cBhvr>
                                        <p:cTn id="22" dur="1" fill="hold"/>
                                        <p:tgtEl>
                                          <p:spTgt spid="45670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56707">
                                            <p:txEl>
                                              <p:pRg st="4" end="4"/>
                                            </p:txEl>
                                          </p:spTgt>
                                        </p:tgtEl>
                                        <p:attrNameLst>
                                          <p:attrName>style.visibility</p:attrName>
                                        </p:attrNameLst>
                                      </p:cBhvr>
                                      <p:to>
                                        <p:strVal val="visible"/>
                                      </p:to>
                                    </p:set>
                                    <p:anim to="" calcmode="lin" valueType="num">
                                      <p:cBhvr>
                                        <p:cTn id="27" dur="1" fill="hold"/>
                                        <p:tgtEl>
                                          <p:spTgt spid="45670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56707">
                                            <p:txEl>
                                              <p:pRg st="5" end="5"/>
                                            </p:txEl>
                                          </p:spTgt>
                                        </p:tgtEl>
                                        <p:attrNameLst>
                                          <p:attrName>style.visibility</p:attrName>
                                        </p:attrNameLst>
                                      </p:cBhvr>
                                      <p:to>
                                        <p:strVal val="visible"/>
                                      </p:to>
                                    </p:set>
                                    <p:anim to="" calcmode="lin" valueType="num">
                                      <p:cBhvr>
                                        <p:cTn id="32" dur="1" fill="hold"/>
                                        <p:tgtEl>
                                          <p:spTgt spid="45670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0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1922" name="Picture 2" descr="http://angeliktrejo.files.wordpress.com/2011/07/limit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6755" y="1763816"/>
            <a:ext cx="4185464" cy="3645404"/>
          </a:xfrm>
          <a:prstGeom prst="rect">
            <a:avLst/>
          </a:prstGeom>
          <a:solidFill>
            <a:schemeClr val="bg1"/>
          </a:solidFill>
        </p:spPr>
      </p:pic>
      <p:sp>
        <p:nvSpPr>
          <p:cNvPr id="456706" name="Rectangle 2"/>
          <p:cNvSpPr>
            <a:spLocks noGrp="1" noChangeArrowheads="1"/>
          </p:cNvSpPr>
          <p:nvPr>
            <p:ph type="title"/>
          </p:nvPr>
        </p:nvSpPr>
        <p:spPr/>
        <p:txBody>
          <a:bodyPr/>
          <a:lstStyle/>
          <a:p>
            <a:r>
              <a:rPr lang="es-MX" dirty="0"/>
              <a:t>L</a:t>
            </a:r>
            <a:r>
              <a:rPr lang="es-MX" dirty="0" smtClean="0"/>
              <a:t>ímites </a:t>
            </a:r>
            <a:endParaRPr lang="es-ES" dirty="0"/>
          </a:p>
        </p:txBody>
      </p:sp>
      <p:sp>
        <p:nvSpPr>
          <p:cNvPr id="456707" name="Rectangle 3"/>
          <p:cNvSpPr>
            <a:spLocks noGrp="1" noChangeArrowheads="1"/>
          </p:cNvSpPr>
          <p:nvPr>
            <p:ph type="body" sz="half" idx="1"/>
          </p:nvPr>
        </p:nvSpPr>
        <p:spPr>
          <a:xfrm>
            <a:off x="611188" y="1358770"/>
            <a:ext cx="8056267" cy="4955196"/>
          </a:xfrm>
        </p:spPr>
        <p:txBody>
          <a:bodyPr/>
          <a:lstStyle/>
          <a:p>
            <a:pPr>
              <a:buFont typeface="Wingdings" pitchFamily="2" charset="2"/>
              <a:buNone/>
            </a:pPr>
            <a:r>
              <a:rPr lang="es-MX" sz="2400" b="1" dirty="0" smtClean="0"/>
              <a:t>Grafica del límite de una función</a:t>
            </a:r>
          </a:p>
          <a:p>
            <a:pPr algn="r">
              <a:buFont typeface="Wingdings" pitchFamily="2" charset="2"/>
              <a:buNone/>
            </a:pPr>
            <a:endParaRPr lang="es-MX" sz="1400" b="1" dirty="0" smtClean="0"/>
          </a:p>
          <a:p>
            <a:pPr algn="r">
              <a:buFont typeface="Wingdings" pitchFamily="2" charset="2"/>
              <a:buNone/>
            </a:pPr>
            <a:endParaRPr lang="es-MX" sz="1400" b="1" dirty="0"/>
          </a:p>
          <a:p>
            <a:pPr algn="r">
              <a:buFont typeface="Wingdings" pitchFamily="2" charset="2"/>
              <a:buNone/>
            </a:pPr>
            <a:endParaRPr lang="es-MX" sz="1400" b="1" dirty="0" smtClean="0"/>
          </a:p>
          <a:p>
            <a:pPr algn="r">
              <a:buFont typeface="Wingdings" pitchFamily="2" charset="2"/>
              <a:buNone/>
            </a:pPr>
            <a:endParaRPr lang="es-MX" sz="1400" b="1" dirty="0"/>
          </a:p>
          <a:p>
            <a:pPr algn="r">
              <a:buFont typeface="Wingdings" pitchFamily="2" charset="2"/>
              <a:buNone/>
            </a:pPr>
            <a:endParaRPr lang="es-MX" sz="1400" b="1" dirty="0" smtClean="0"/>
          </a:p>
          <a:p>
            <a:pPr algn="r">
              <a:buFont typeface="Wingdings" pitchFamily="2" charset="2"/>
              <a:buNone/>
            </a:pPr>
            <a:endParaRPr lang="es-MX" sz="1400" b="1" dirty="0"/>
          </a:p>
          <a:p>
            <a:pPr algn="r">
              <a:buFont typeface="Wingdings" pitchFamily="2" charset="2"/>
              <a:buNone/>
            </a:pPr>
            <a:endParaRPr lang="es-MX" sz="1400" b="1" dirty="0" smtClean="0"/>
          </a:p>
          <a:p>
            <a:pPr algn="r">
              <a:buFont typeface="Wingdings" pitchFamily="2" charset="2"/>
              <a:buNone/>
            </a:pPr>
            <a:endParaRPr lang="es-MX" sz="1400" b="1" dirty="0"/>
          </a:p>
          <a:p>
            <a:pPr algn="r">
              <a:buFont typeface="Wingdings" pitchFamily="2" charset="2"/>
              <a:buNone/>
            </a:pPr>
            <a:endParaRPr lang="es-MX" sz="1400" b="1" dirty="0" smtClean="0"/>
          </a:p>
          <a:p>
            <a:pPr algn="r">
              <a:buFont typeface="Wingdings" pitchFamily="2" charset="2"/>
              <a:buNone/>
            </a:pPr>
            <a:endParaRPr lang="es-MX" sz="1400" b="1" dirty="0"/>
          </a:p>
          <a:p>
            <a:pPr algn="r">
              <a:buFont typeface="Wingdings" pitchFamily="2" charset="2"/>
              <a:buNone/>
            </a:pPr>
            <a:endParaRPr lang="es-MX" sz="1400" b="1" dirty="0" smtClean="0"/>
          </a:p>
          <a:p>
            <a:pPr algn="r">
              <a:buFont typeface="Wingdings" pitchFamily="2" charset="2"/>
              <a:buNone/>
            </a:pPr>
            <a:endParaRPr lang="es-MX" sz="1400" b="1" dirty="0" smtClean="0"/>
          </a:p>
          <a:p>
            <a:pPr algn="r">
              <a:buFont typeface="Wingdings" pitchFamily="2" charset="2"/>
              <a:buNone/>
            </a:pPr>
            <a:endParaRPr lang="es-MX" sz="1400" b="1" dirty="0"/>
          </a:p>
          <a:p>
            <a:pPr algn="r">
              <a:buFont typeface="Wingdings" pitchFamily="2" charset="2"/>
              <a:buNone/>
            </a:pPr>
            <a:endParaRPr lang="es-MX" sz="1400" b="1" dirty="0" smtClean="0"/>
          </a:p>
          <a:p>
            <a:pPr>
              <a:buFont typeface="Wingdings" pitchFamily="2" charset="2"/>
              <a:buNone/>
            </a:pPr>
            <a:r>
              <a:rPr lang="es-MX" sz="1400" b="1" dirty="0" smtClean="0"/>
              <a:t>Los valores de la función </a:t>
            </a:r>
            <a:r>
              <a:rPr lang="es-MX" sz="1400" b="1" i="1" dirty="0" smtClean="0"/>
              <a:t>f(x) </a:t>
            </a:r>
            <a:r>
              <a:rPr lang="es-MX" sz="1400" b="1" dirty="0" smtClean="0"/>
              <a:t>se aproxima al límite </a:t>
            </a:r>
            <a:r>
              <a:rPr lang="es-MX" sz="1400" b="1" i="1" dirty="0" smtClean="0"/>
              <a:t>L</a:t>
            </a:r>
            <a:r>
              <a:rPr lang="es-MX" sz="1400" b="1" dirty="0" smtClean="0"/>
              <a:t> conforme </a:t>
            </a:r>
            <a:r>
              <a:rPr lang="es-MX" sz="1400" b="1" i="1" dirty="0" smtClean="0"/>
              <a:t>x </a:t>
            </a:r>
            <a:r>
              <a:rPr lang="es-MX" sz="1400" b="1" dirty="0" smtClean="0"/>
              <a:t>lo hace al número </a:t>
            </a:r>
            <a:r>
              <a:rPr lang="es-MX" sz="1400" b="1" i="1" dirty="0" smtClean="0"/>
              <a:t>a</a:t>
            </a:r>
            <a:r>
              <a:rPr lang="es-MX" sz="1400" b="1" dirty="0" smtClean="0"/>
              <a:t> si el valor absoluto de la diferencia entre </a:t>
            </a:r>
            <a:r>
              <a:rPr lang="es-MX" sz="1400" b="1" i="1" dirty="0" smtClean="0"/>
              <a:t>f(x) </a:t>
            </a:r>
            <a:r>
              <a:rPr lang="es-MX" sz="1400" b="1" dirty="0" smtClean="0"/>
              <a:t>y </a:t>
            </a:r>
            <a:r>
              <a:rPr lang="es-MX" sz="1400" b="1" i="1" dirty="0" smtClean="0"/>
              <a:t>L</a:t>
            </a:r>
            <a:r>
              <a:rPr lang="es-MX" sz="1400" b="1" dirty="0" smtClean="0"/>
              <a:t> puede hacerse tan pequeña como se desee tomando suficientemente cerca de a pero no igual a </a:t>
            </a:r>
            <a:r>
              <a:rPr lang="es-MX" sz="1400" b="1" i="1" dirty="0" err="1" smtClean="0"/>
              <a:t>a</a:t>
            </a:r>
            <a:r>
              <a:rPr lang="es-MX" sz="1400" b="1" dirty="0" smtClean="0"/>
              <a:t>.</a:t>
            </a:r>
          </a:p>
          <a:p>
            <a:pPr>
              <a:buFont typeface="Wingdings" pitchFamily="2" charset="2"/>
              <a:buNone/>
            </a:pPr>
            <a:endParaRPr lang="es-MX" sz="2200" b="1" dirty="0" smtClean="0"/>
          </a:p>
        </p:txBody>
      </p:sp>
      <p:sp>
        <p:nvSpPr>
          <p:cNvPr id="3" name="2 CuadroTexto"/>
          <p:cNvSpPr txBox="1"/>
          <p:nvPr/>
        </p:nvSpPr>
        <p:spPr>
          <a:xfrm>
            <a:off x="4301970" y="4959170"/>
            <a:ext cx="585065" cy="369332"/>
          </a:xfrm>
          <a:prstGeom prst="rect">
            <a:avLst/>
          </a:prstGeom>
          <a:solidFill>
            <a:schemeClr val="bg1"/>
          </a:solidFill>
        </p:spPr>
        <p:txBody>
          <a:bodyPr wrap="square" rtlCol="0">
            <a:spAutoFit/>
          </a:bodyPr>
          <a:lstStyle/>
          <a:p>
            <a:r>
              <a:rPr lang="es-MX" sz="1800" dirty="0" smtClean="0"/>
              <a:t>a</a:t>
            </a:r>
            <a:endParaRPr lang="es-MX" sz="1800" dirty="0"/>
          </a:p>
        </p:txBody>
      </p:sp>
      <p:sp>
        <p:nvSpPr>
          <p:cNvPr id="4" name="3 Elipse"/>
          <p:cNvSpPr/>
          <p:nvPr/>
        </p:nvSpPr>
        <p:spPr>
          <a:xfrm>
            <a:off x="4391980" y="3293985"/>
            <a:ext cx="135015" cy="1800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8302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6707">
                                            <p:txEl>
                                              <p:pRg st="0" end="0"/>
                                            </p:txEl>
                                          </p:spTgt>
                                        </p:tgtEl>
                                        <p:attrNameLst>
                                          <p:attrName>style.visibility</p:attrName>
                                        </p:attrNameLst>
                                      </p:cBhvr>
                                      <p:to>
                                        <p:strVal val="visible"/>
                                      </p:to>
                                    </p:set>
                                    <p:anim to="" calcmode="lin" valueType="num">
                                      <p:cBhvr>
                                        <p:cTn id="7" dur="1" fill="hold"/>
                                        <p:tgtEl>
                                          <p:spTgt spid="45670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6707">
                                            <p:txEl>
                                              <p:pRg st="15" end="15"/>
                                            </p:txEl>
                                          </p:spTgt>
                                        </p:tgtEl>
                                        <p:attrNameLst>
                                          <p:attrName>style.visibility</p:attrName>
                                        </p:attrNameLst>
                                      </p:cBhvr>
                                      <p:to>
                                        <p:strVal val="visible"/>
                                      </p:to>
                                    </p:set>
                                    <p:anim to="" calcmode="lin" valueType="num">
                                      <p:cBhvr>
                                        <p:cTn id="12" dur="1" fill="hold"/>
                                        <p:tgtEl>
                                          <p:spTgt spid="456707">
                                            <p:txEl>
                                              <p:pRg st="15" end="1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0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algn="ctr"/>
            <a:r>
              <a:rPr lang="es-MX" dirty="0"/>
              <a:t>Funciones y </a:t>
            </a:r>
            <a:r>
              <a:rPr lang="es-MX" dirty="0" smtClean="0"/>
              <a:t>límites </a:t>
            </a:r>
            <a:endParaRPr lang="es-ES" dirty="0"/>
          </a:p>
        </p:txBody>
      </p:sp>
      <p:sp>
        <p:nvSpPr>
          <p:cNvPr id="456707" name="Rectangle 3"/>
          <p:cNvSpPr>
            <a:spLocks noGrp="1" noChangeArrowheads="1"/>
          </p:cNvSpPr>
          <p:nvPr>
            <p:ph type="body" sz="half" idx="1"/>
          </p:nvPr>
        </p:nvSpPr>
        <p:spPr>
          <a:xfrm>
            <a:off x="611188" y="1584325"/>
            <a:ext cx="7788275" cy="4419600"/>
          </a:xfrm>
        </p:spPr>
        <p:txBody>
          <a:bodyPr/>
          <a:lstStyle/>
          <a:p>
            <a:pPr>
              <a:buFont typeface="Wingdings" pitchFamily="2" charset="2"/>
              <a:buNone/>
            </a:pPr>
            <a:r>
              <a:rPr lang="es-MX" sz="2800" b="1" dirty="0"/>
              <a:t>Introducción </a:t>
            </a:r>
            <a:r>
              <a:rPr lang="es-MX" sz="2800" b="1" dirty="0" smtClean="0"/>
              <a:t>al </a:t>
            </a:r>
            <a:r>
              <a:rPr lang="es-MX" sz="2800" b="1" dirty="0"/>
              <a:t>tema de límites  </a:t>
            </a:r>
          </a:p>
          <a:p>
            <a:pPr>
              <a:buFont typeface="Wingdings" pitchFamily="2" charset="2"/>
              <a:buNone/>
            </a:pPr>
            <a:endParaRPr lang="es-MX" sz="1400" b="1" dirty="0"/>
          </a:p>
          <a:p>
            <a:pPr>
              <a:buNone/>
            </a:pPr>
            <a:r>
              <a:rPr lang="es-MX" sz="2800" dirty="0"/>
              <a:t>Definición: Significado intuitivo de límite </a:t>
            </a:r>
          </a:p>
          <a:p>
            <a:endParaRPr lang="es-MX" sz="2800" dirty="0"/>
          </a:p>
          <a:p>
            <a:pPr>
              <a:buNone/>
            </a:pPr>
            <a:r>
              <a:rPr lang="es-MX" sz="2800" dirty="0"/>
              <a:t>Decir que                     significa que </a:t>
            </a:r>
            <a:r>
              <a:rPr lang="es-MX" sz="2800" dirty="0" smtClean="0"/>
              <a:t>cuando x       </a:t>
            </a:r>
            <a:r>
              <a:rPr lang="es-MX" sz="2800" dirty="0"/>
              <a:t>esta cerca, pero diferente de  </a:t>
            </a:r>
            <a:r>
              <a:rPr lang="es-MX" sz="2800" dirty="0" smtClean="0"/>
              <a:t>c, </a:t>
            </a:r>
            <a:r>
              <a:rPr lang="es-MX" sz="2800" dirty="0"/>
              <a:t>entonces     </a:t>
            </a:r>
          </a:p>
          <a:p>
            <a:pPr>
              <a:buFont typeface="Wingdings" pitchFamily="2" charset="2"/>
              <a:buNone/>
            </a:pPr>
            <a:r>
              <a:rPr lang="es-MX" sz="2800" dirty="0"/>
              <a:t>               </a:t>
            </a:r>
            <a:r>
              <a:rPr lang="es-MX" sz="2800" dirty="0" smtClean="0"/>
              <a:t>está </a:t>
            </a:r>
            <a:r>
              <a:rPr lang="es-MX" sz="2800" dirty="0"/>
              <a:t>cerca de </a:t>
            </a:r>
            <a:r>
              <a:rPr lang="es-MX" sz="2800" dirty="0" smtClean="0"/>
              <a:t>L.</a:t>
            </a:r>
            <a:endParaRPr lang="es-MX" sz="2800" dirty="0"/>
          </a:p>
          <a:p>
            <a:pPr>
              <a:buFont typeface="Wingdings" pitchFamily="2" charset="2"/>
              <a:buNone/>
            </a:pPr>
            <a:endParaRPr lang="es-MX" sz="2800" dirty="0"/>
          </a:p>
        </p:txBody>
      </p:sp>
      <p:graphicFrame>
        <p:nvGraphicFramePr>
          <p:cNvPr id="456709" name="Object 5"/>
          <p:cNvGraphicFramePr>
            <a:graphicFrameLocks noChangeAspect="1"/>
          </p:cNvGraphicFramePr>
          <p:nvPr/>
        </p:nvGraphicFramePr>
        <p:xfrm>
          <a:off x="1106488" y="4373563"/>
          <a:ext cx="950912" cy="419100"/>
        </p:xfrm>
        <a:graphic>
          <a:graphicData uri="http://schemas.openxmlformats.org/presentationml/2006/ole">
            <mc:AlternateContent xmlns:mc="http://schemas.openxmlformats.org/markup-compatibility/2006">
              <mc:Choice xmlns:v="urn:schemas-microsoft-com:vml" Requires="v">
                <p:oleObj spid="_x0000_s721010" name="Equation" r:id="rId4" imgW="368280" imgH="253800" progId="">
                  <p:embed/>
                </p:oleObj>
              </mc:Choice>
              <mc:Fallback>
                <p:oleObj name="Equation" r:id="rId4" imgW="3682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6488" y="4373563"/>
                        <a:ext cx="950912" cy="4191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56711" name="Object 7"/>
          <p:cNvGraphicFramePr>
            <a:graphicFrameLocks noChangeAspect="1"/>
          </p:cNvGraphicFramePr>
          <p:nvPr/>
        </p:nvGraphicFramePr>
        <p:xfrm>
          <a:off x="2321750" y="3383995"/>
          <a:ext cx="1889125" cy="600075"/>
        </p:xfrm>
        <a:graphic>
          <a:graphicData uri="http://schemas.openxmlformats.org/presentationml/2006/ole">
            <mc:AlternateContent xmlns:mc="http://schemas.openxmlformats.org/markup-compatibility/2006">
              <mc:Choice xmlns:v="urn:schemas-microsoft-com:vml" Requires="v">
                <p:oleObj spid="_x0000_s721011" name="Equation" r:id="rId6" imgW="838080" imgH="291960" progId="">
                  <p:embed/>
                </p:oleObj>
              </mc:Choice>
              <mc:Fallback>
                <p:oleObj name="Equation" r:id="rId6" imgW="838080" imgH="2919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21750" y="3383995"/>
                        <a:ext cx="1889125" cy="6000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46490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6707">
                                            <p:txEl>
                                              <p:pRg st="0" end="0"/>
                                            </p:txEl>
                                          </p:spTgt>
                                        </p:tgtEl>
                                        <p:attrNameLst>
                                          <p:attrName>style.visibility</p:attrName>
                                        </p:attrNameLst>
                                      </p:cBhvr>
                                      <p:to>
                                        <p:strVal val="visible"/>
                                      </p:to>
                                    </p:set>
                                    <p:anim to="" calcmode="lin" valueType="num">
                                      <p:cBhvr>
                                        <p:cTn id="7" dur="1" fill="hold"/>
                                        <p:tgtEl>
                                          <p:spTgt spid="45670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6707">
                                            <p:txEl>
                                              <p:pRg st="2" end="2"/>
                                            </p:txEl>
                                          </p:spTgt>
                                        </p:tgtEl>
                                        <p:attrNameLst>
                                          <p:attrName>style.visibility</p:attrName>
                                        </p:attrNameLst>
                                      </p:cBhvr>
                                      <p:to>
                                        <p:strVal val="visible"/>
                                      </p:to>
                                    </p:set>
                                    <p:anim to="" calcmode="lin" valueType="num">
                                      <p:cBhvr>
                                        <p:cTn id="12" dur="1" fill="hold"/>
                                        <p:tgtEl>
                                          <p:spTgt spid="456707">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56707">
                                            <p:txEl>
                                              <p:pRg st="4" end="4"/>
                                            </p:txEl>
                                          </p:spTgt>
                                        </p:tgtEl>
                                        <p:attrNameLst>
                                          <p:attrName>style.visibility</p:attrName>
                                        </p:attrNameLst>
                                      </p:cBhvr>
                                      <p:to>
                                        <p:strVal val="visible"/>
                                      </p:to>
                                    </p:set>
                                    <p:anim to="" calcmode="lin" valueType="num">
                                      <p:cBhvr>
                                        <p:cTn id="17" dur="1" fill="hold"/>
                                        <p:tgtEl>
                                          <p:spTgt spid="456707">
                                            <p:txEl>
                                              <p:pRg st="4" end="4"/>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456711"/>
                                        </p:tgtEl>
                                        <p:attrNameLst>
                                          <p:attrName>style.visibility</p:attrName>
                                        </p:attrNameLst>
                                      </p:cBhvr>
                                      <p:to>
                                        <p:strVal val="visible"/>
                                      </p:to>
                                    </p:set>
                                    <p:anim to="" calcmode="lin" valueType="num">
                                      <p:cBhvr>
                                        <p:cTn id="20" dur="1" fill="hold"/>
                                        <p:tgtEl>
                                          <p:spTgt spid="456711"/>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456709"/>
                                        </p:tgtEl>
                                        <p:attrNameLst>
                                          <p:attrName>style.visibility</p:attrName>
                                        </p:attrNameLst>
                                      </p:cBhvr>
                                      <p:to>
                                        <p:strVal val="visible"/>
                                      </p:to>
                                    </p:set>
                                    <p:anim to="" calcmode="lin" valueType="num">
                                      <p:cBhvr>
                                        <p:cTn id="23" dur="1" fill="hold"/>
                                        <p:tgtEl>
                                          <p:spTgt spid="45670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0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ChangeArrowheads="1"/>
          </p:cNvSpPr>
          <p:nvPr>
            <p:ph type="title"/>
          </p:nvPr>
        </p:nvSpPr>
        <p:spPr/>
        <p:txBody>
          <a:bodyPr/>
          <a:lstStyle/>
          <a:p>
            <a:pPr algn="ctr"/>
            <a:r>
              <a:rPr lang="es-MX" dirty="0"/>
              <a:t>Funciones y </a:t>
            </a:r>
            <a:r>
              <a:rPr lang="es-MX" dirty="0" smtClean="0"/>
              <a:t>límites </a:t>
            </a:r>
            <a:endParaRPr lang="es-ES" dirty="0"/>
          </a:p>
        </p:txBody>
      </p:sp>
      <p:sp>
        <p:nvSpPr>
          <p:cNvPr id="458755" name="Rectangle 3"/>
          <p:cNvSpPr>
            <a:spLocks noGrp="1" noChangeArrowheads="1"/>
          </p:cNvSpPr>
          <p:nvPr>
            <p:ph type="body" sz="half" idx="1"/>
          </p:nvPr>
        </p:nvSpPr>
        <p:spPr>
          <a:xfrm>
            <a:off x="611188" y="1584325"/>
            <a:ext cx="7788275" cy="4419600"/>
          </a:xfrm>
        </p:spPr>
        <p:txBody>
          <a:bodyPr/>
          <a:lstStyle/>
          <a:p>
            <a:pPr>
              <a:buFont typeface="Wingdings" pitchFamily="2" charset="2"/>
              <a:buNone/>
            </a:pPr>
            <a:r>
              <a:rPr lang="es-MX" sz="2800" b="1" dirty="0"/>
              <a:t>Estudio formal de límites </a:t>
            </a:r>
          </a:p>
          <a:p>
            <a:pPr>
              <a:buFont typeface="Wingdings" pitchFamily="2" charset="2"/>
              <a:buNone/>
            </a:pPr>
            <a:endParaRPr lang="es-MX" sz="1400" b="1" dirty="0"/>
          </a:p>
          <a:p>
            <a:pPr>
              <a:buNone/>
            </a:pPr>
            <a:r>
              <a:rPr lang="es-MX" sz="2800" dirty="0"/>
              <a:t>Definición: Significado </a:t>
            </a:r>
            <a:r>
              <a:rPr lang="es-MX" sz="2800" dirty="0" smtClean="0"/>
              <a:t>preciso </a:t>
            </a:r>
            <a:r>
              <a:rPr lang="es-MX" sz="2800" dirty="0"/>
              <a:t>de límite </a:t>
            </a:r>
          </a:p>
          <a:p>
            <a:pPr>
              <a:buFont typeface="Wingdings" pitchFamily="2" charset="2"/>
              <a:buNone/>
            </a:pPr>
            <a:r>
              <a:rPr lang="es-MX" sz="2800" dirty="0" smtClean="0"/>
              <a:t>Decir </a:t>
            </a:r>
            <a:r>
              <a:rPr lang="es-MX" sz="2800" dirty="0"/>
              <a:t>que                        significa que para cada</a:t>
            </a:r>
          </a:p>
          <a:p>
            <a:pPr>
              <a:buFont typeface="Wingdings" pitchFamily="2" charset="2"/>
              <a:buNone/>
            </a:pPr>
            <a:r>
              <a:rPr lang="es-MX" sz="2800" dirty="0"/>
              <a:t>            dada (no importa qué tan </a:t>
            </a:r>
            <a:r>
              <a:rPr lang="es-MX" sz="2800" dirty="0" smtClean="0"/>
              <a:t>pequeña) existe </a:t>
            </a:r>
            <a:r>
              <a:rPr lang="es-MX" sz="2800" dirty="0"/>
              <a:t>una correspondiente          tal  que</a:t>
            </a:r>
          </a:p>
          <a:p>
            <a:pPr>
              <a:buFont typeface="Wingdings" pitchFamily="2" charset="2"/>
              <a:buNone/>
            </a:pPr>
            <a:r>
              <a:rPr lang="es-MX" sz="2800" dirty="0"/>
              <a:t>                    </a:t>
            </a:r>
            <a:r>
              <a:rPr lang="es-MX" sz="2800" dirty="0" smtClean="0"/>
              <a:t> siempre </a:t>
            </a:r>
            <a:r>
              <a:rPr lang="es-MX" sz="2800" dirty="0"/>
              <a:t>que                         </a:t>
            </a:r>
            <a:r>
              <a:rPr lang="es-MX" sz="2800" dirty="0" smtClean="0"/>
              <a:t>esto </a:t>
            </a:r>
            <a:r>
              <a:rPr lang="es-MX" sz="2800" dirty="0"/>
              <a:t>es, </a:t>
            </a:r>
          </a:p>
          <a:p>
            <a:endParaRPr lang="es-MX" sz="2800" dirty="0"/>
          </a:p>
          <a:p>
            <a:pPr>
              <a:buFont typeface="Wingdings" pitchFamily="2" charset="2"/>
              <a:buNone/>
            </a:pPr>
            <a:endParaRPr lang="es-MX" sz="2800" dirty="0"/>
          </a:p>
        </p:txBody>
      </p:sp>
      <p:graphicFrame>
        <p:nvGraphicFramePr>
          <p:cNvPr id="458756" name="Object 4"/>
          <p:cNvGraphicFramePr>
            <a:graphicFrameLocks noChangeAspect="1"/>
          </p:cNvGraphicFramePr>
          <p:nvPr/>
        </p:nvGraphicFramePr>
        <p:xfrm>
          <a:off x="790535" y="3445107"/>
          <a:ext cx="946150" cy="388938"/>
        </p:xfrm>
        <a:graphic>
          <a:graphicData uri="http://schemas.openxmlformats.org/presentationml/2006/ole">
            <mc:AlternateContent xmlns:mc="http://schemas.openxmlformats.org/markup-compatibility/2006">
              <mc:Choice xmlns:v="urn:schemas-microsoft-com:vml" Requires="v">
                <p:oleObj spid="_x0000_s707928" name="Equation" r:id="rId4" imgW="355320" imgH="177480" progId="">
                  <p:embed/>
                </p:oleObj>
              </mc:Choice>
              <mc:Fallback>
                <p:oleObj name="Equation" r:id="rId4" imgW="355320" imgH="1774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35" y="3445107"/>
                        <a:ext cx="946150" cy="3889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58757" name="Object 5"/>
          <p:cNvGraphicFramePr>
            <a:graphicFrameLocks noChangeAspect="1"/>
          </p:cNvGraphicFramePr>
          <p:nvPr/>
        </p:nvGraphicFramePr>
        <p:xfrm>
          <a:off x="2322513" y="2946400"/>
          <a:ext cx="2163762" cy="482600"/>
        </p:xfrm>
        <a:graphic>
          <a:graphicData uri="http://schemas.openxmlformats.org/presentationml/2006/ole">
            <mc:AlternateContent xmlns:mc="http://schemas.openxmlformats.org/markup-compatibility/2006">
              <mc:Choice xmlns:v="urn:schemas-microsoft-com:vml" Requires="v">
                <p:oleObj spid="_x0000_s707929" name="Equation" r:id="rId6" imgW="838080" imgH="291960" progId="">
                  <p:embed/>
                </p:oleObj>
              </mc:Choice>
              <mc:Fallback>
                <p:oleObj name="Equation" r:id="rId6" imgW="838080" imgH="2919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22513" y="2946400"/>
                        <a:ext cx="2163762" cy="4826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58758" name="Object 6"/>
          <p:cNvGraphicFramePr>
            <a:graphicFrameLocks noChangeAspect="1"/>
          </p:cNvGraphicFramePr>
          <p:nvPr/>
        </p:nvGraphicFramePr>
        <p:xfrm>
          <a:off x="746125" y="4329113"/>
          <a:ext cx="1889125" cy="506412"/>
        </p:xfrm>
        <a:graphic>
          <a:graphicData uri="http://schemas.openxmlformats.org/presentationml/2006/ole">
            <mc:AlternateContent xmlns:mc="http://schemas.openxmlformats.org/markup-compatibility/2006">
              <mc:Choice xmlns:v="urn:schemas-microsoft-com:vml" Requires="v">
                <p:oleObj spid="_x0000_s707930" name="Equation" r:id="rId8" imgW="876240" imgH="279360" progId="">
                  <p:embed/>
                </p:oleObj>
              </mc:Choice>
              <mc:Fallback>
                <p:oleObj name="Equation" r:id="rId8" imgW="876240" imgH="27936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6125" y="4329113"/>
                        <a:ext cx="1889125" cy="5064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58759" name="Object 7"/>
          <p:cNvGraphicFramePr>
            <a:graphicFrameLocks noChangeAspect="1"/>
          </p:cNvGraphicFramePr>
          <p:nvPr/>
        </p:nvGraphicFramePr>
        <p:xfrm>
          <a:off x="5337175" y="3878263"/>
          <a:ext cx="830263" cy="366712"/>
        </p:xfrm>
        <a:graphic>
          <a:graphicData uri="http://schemas.openxmlformats.org/presentationml/2006/ole">
            <mc:AlternateContent xmlns:mc="http://schemas.openxmlformats.org/markup-compatibility/2006">
              <mc:Choice xmlns:v="urn:schemas-microsoft-com:vml" Requires="v">
                <p:oleObj spid="_x0000_s707931" name="Equation" r:id="rId10" imgW="368280" imgH="177480" progId="">
                  <p:embed/>
                </p:oleObj>
              </mc:Choice>
              <mc:Fallback>
                <p:oleObj name="Equation" r:id="rId10" imgW="368280" imgH="17748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7175" y="3878263"/>
                        <a:ext cx="830263" cy="3667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58760" name="Object 8"/>
          <p:cNvGraphicFramePr>
            <a:graphicFrameLocks noChangeAspect="1"/>
          </p:cNvGraphicFramePr>
          <p:nvPr/>
        </p:nvGraphicFramePr>
        <p:xfrm>
          <a:off x="4797025" y="4419898"/>
          <a:ext cx="2406650" cy="449262"/>
        </p:xfrm>
        <a:graphic>
          <a:graphicData uri="http://schemas.openxmlformats.org/presentationml/2006/ole">
            <mc:AlternateContent xmlns:mc="http://schemas.openxmlformats.org/markup-compatibility/2006">
              <mc:Choice xmlns:v="urn:schemas-microsoft-com:vml" Requires="v">
                <p:oleObj spid="_x0000_s707932" name="Equation" r:id="rId12" imgW="838080" imgH="253800" progId="">
                  <p:embed/>
                </p:oleObj>
              </mc:Choice>
              <mc:Fallback>
                <p:oleObj name="Equation" r:id="rId12" imgW="83808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97025" y="4419898"/>
                        <a:ext cx="2406650" cy="4492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58761" name="Object 9"/>
          <p:cNvGraphicFramePr>
            <a:graphicFrameLocks noChangeAspect="1"/>
          </p:cNvGraphicFramePr>
          <p:nvPr/>
        </p:nvGraphicFramePr>
        <p:xfrm>
          <a:off x="2546775" y="5049180"/>
          <a:ext cx="4051300" cy="506412"/>
        </p:xfrm>
        <a:graphic>
          <a:graphicData uri="http://schemas.openxmlformats.org/presentationml/2006/ole">
            <mc:AlternateContent xmlns:mc="http://schemas.openxmlformats.org/markup-compatibility/2006">
              <mc:Choice xmlns:v="urn:schemas-microsoft-com:vml" Requires="v">
                <p:oleObj spid="_x0000_s707933" name="Equation" r:id="rId14" imgW="1879560" imgH="279360" progId="">
                  <p:embed/>
                </p:oleObj>
              </mc:Choice>
              <mc:Fallback>
                <p:oleObj name="Equation" r:id="rId14" imgW="1879560" imgH="27936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46775" y="5049180"/>
                        <a:ext cx="4051300" cy="5064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473704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8755">
                                            <p:txEl>
                                              <p:pRg st="0" end="0"/>
                                            </p:txEl>
                                          </p:spTgt>
                                        </p:tgtEl>
                                        <p:attrNameLst>
                                          <p:attrName>style.visibility</p:attrName>
                                        </p:attrNameLst>
                                      </p:cBhvr>
                                      <p:to>
                                        <p:strVal val="visible"/>
                                      </p:to>
                                    </p:set>
                                    <p:anim to="" calcmode="lin" valueType="num">
                                      <p:cBhvr>
                                        <p:cTn id="7" dur="1" fill="hold"/>
                                        <p:tgtEl>
                                          <p:spTgt spid="45875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8755">
                                            <p:txEl>
                                              <p:pRg st="2" end="2"/>
                                            </p:txEl>
                                          </p:spTgt>
                                        </p:tgtEl>
                                        <p:attrNameLst>
                                          <p:attrName>style.visibility</p:attrName>
                                        </p:attrNameLst>
                                      </p:cBhvr>
                                      <p:to>
                                        <p:strVal val="visible"/>
                                      </p:to>
                                    </p:set>
                                    <p:anim to="" calcmode="lin" valueType="num">
                                      <p:cBhvr>
                                        <p:cTn id="12" dur="1" fill="hold"/>
                                        <p:tgtEl>
                                          <p:spTgt spid="458755">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58755">
                                            <p:txEl>
                                              <p:pRg st="3" end="3"/>
                                            </p:txEl>
                                          </p:spTgt>
                                        </p:tgtEl>
                                        <p:attrNameLst>
                                          <p:attrName>style.visibility</p:attrName>
                                        </p:attrNameLst>
                                      </p:cBhvr>
                                      <p:to>
                                        <p:strVal val="visible"/>
                                      </p:to>
                                    </p:set>
                                    <p:anim to="" calcmode="lin" valueType="num">
                                      <p:cBhvr>
                                        <p:cTn id="17" dur="1" fill="hold"/>
                                        <p:tgtEl>
                                          <p:spTgt spid="458755">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458757"/>
                                        </p:tgtEl>
                                        <p:attrNameLst>
                                          <p:attrName>style.visibility</p:attrName>
                                        </p:attrNameLst>
                                      </p:cBhvr>
                                      <p:to>
                                        <p:strVal val="visible"/>
                                      </p:to>
                                    </p:set>
                                    <p:anim to="" calcmode="lin" valueType="num">
                                      <p:cBhvr>
                                        <p:cTn id="20" dur="1" fill="hold"/>
                                        <p:tgtEl>
                                          <p:spTgt spid="458757"/>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458756"/>
                                        </p:tgtEl>
                                        <p:attrNameLst>
                                          <p:attrName>style.visibility</p:attrName>
                                        </p:attrNameLst>
                                      </p:cBhvr>
                                      <p:to>
                                        <p:strVal val="visible"/>
                                      </p:to>
                                    </p:set>
                                    <p:anim to="" calcmode="lin" valueType="num">
                                      <p:cBhvr>
                                        <p:cTn id="23" dur="1" fill="hold"/>
                                        <p:tgtEl>
                                          <p:spTgt spid="458756"/>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458759"/>
                                        </p:tgtEl>
                                        <p:attrNameLst>
                                          <p:attrName>style.visibility</p:attrName>
                                        </p:attrNameLst>
                                      </p:cBhvr>
                                      <p:to>
                                        <p:strVal val="visible"/>
                                      </p:to>
                                    </p:set>
                                    <p:anim to="" calcmode="lin" valueType="num">
                                      <p:cBhvr>
                                        <p:cTn id="26" dur="1" fill="hold"/>
                                        <p:tgtEl>
                                          <p:spTgt spid="458759"/>
                                        </p:tgtEl>
                                        <p:attrNameLst>
                                          <p:attrName/>
                                        </p:attrNameLst>
                                      </p:cBhvr>
                                    </p:anim>
                                  </p:childTnLst>
                                </p:cTn>
                              </p:par>
                              <p:par>
                                <p:cTn id="27" presetID="24" presetClass="entr" presetSubtype="0" fill="hold" nodeType="withEffect">
                                  <p:stCondLst>
                                    <p:cond delay="0"/>
                                  </p:stCondLst>
                                  <p:childTnLst>
                                    <p:set>
                                      <p:cBhvr>
                                        <p:cTn id="28" dur="1" fill="hold">
                                          <p:stCondLst>
                                            <p:cond delay="0"/>
                                          </p:stCondLst>
                                        </p:cTn>
                                        <p:tgtEl>
                                          <p:spTgt spid="458758"/>
                                        </p:tgtEl>
                                        <p:attrNameLst>
                                          <p:attrName>style.visibility</p:attrName>
                                        </p:attrNameLst>
                                      </p:cBhvr>
                                      <p:to>
                                        <p:strVal val="visible"/>
                                      </p:to>
                                    </p:set>
                                    <p:anim to="" calcmode="lin" valueType="num">
                                      <p:cBhvr>
                                        <p:cTn id="29" dur="1" fill="hold"/>
                                        <p:tgtEl>
                                          <p:spTgt spid="458758"/>
                                        </p:tgtEl>
                                        <p:attrNameLst>
                                          <p:attrName/>
                                        </p:attrNameLst>
                                      </p:cBhvr>
                                    </p:anim>
                                  </p:childTnLst>
                                </p:cTn>
                              </p:par>
                              <p:par>
                                <p:cTn id="30" presetID="24" presetClass="entr" presetSubtype="0" fill="hold" nodeType="withEffect">
                                  <p:stCondLst>
                                    <p:cond delay="0"/>
                                  </p:stCondLst>
                                  <p:childTnLst>
                                    <p:set>
                                      <p:cBhvr>
                                        <p:cTn id="31" dur="1" fill="hold">
                                          <p:stCondLst>
                                            <p:cond delay="0"/>
                                          </p:stCondLst>
                                        </p:cTn>
                                        <p:tgtEl>
                                          <p:spTgt spid="458760"/>
                                        </p:tgtEl>
                                        <p:attrNameLst>
                                          <p:attrName>style.visibility</p:attrName>
                                        </p:attrNameLst>
                                      </p:cBhvr>
                                      <p:to>
                                        <p:strVal val="visible"/>
                                      </p:to>
                                    </p:set>
                                    <p:anim to="" calcmode="lin" valueType="num">
                                      <p:cBhvr>
                                        <p:cTn id="32" dur="1" fill="hold"/>
                                        <p:tgtEl>
                                          <p:spTgt spid="458760"/>
                                        </p:tgtEl>
                                        <p:attrNameLst>
                                          <p:attrName/>
                                        </p:attrNameLst>
                                      </p:cBhvr>
                                    </p:anim>
                                  </p:childTnLst>
                                </p:cTn>
                              </p:par>
                              <p:par>
                                <p:cTn id="33" presetID="24" presetClass="entr" presetSubtype="0" fill="hold" nodeType="withEffect">
                                  <p:stCondLst>
                                    <p:cond delay="0"/>
                                  </p:stCondLst>
                                  <p:childTnLst>
                                    <p:set>
                                      <p:cBhvr>
                                        <p:cTn id="34" dur="1" fill="hold">
                                          <p:stCondLst>
                                            <p:cond delay="0"/>
                                          </p:stCondLst>
                                        </p:cTn>
                                        <p:tgtEl>
                                          <p:spTgt spid="458761"/>
                                        </p:tgtEl>
                                        <p:attrNameLst>
                                          <p:attrName>style.visibility</p:attrName>
                                        </p:attrNameLst>
                                      </p:cBhvr>
                                      <p:to>
                                        <p:strVal val="visible"/>
                                      </p:to>
                                    </p:set>
                                    <p:anim to="" calcmode="lin" valueType="num">
                                      <p:cBhvr>
                                        <p:cTn id="35" dur="1" fill="hold"/>
                                        <p:tgtEl>
                                          <p:spTgt spid="45876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75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p:sp>
        <p:nvSpPr>
          <p:cNvPr id="472067" name="Rectangle 3"/>
          <p:cNvSpPr>
            <a:spLocks noGrp="1" noChangeArrowheads="1"/>
          </p:cNvSpPr>
          <p:nvPr>
            <p:ph type="body" sz="half" idx="1"/>
          </p:nvPr>
        </p:nvSpPr>
        <p:spPr>
          <a:xfrm>
            <a:off x="611188" y="1584325"/>
            <a:ext cx="7788275" cy="4419600"/>
          </a:xfrm>
        </p:spPr>
        <p:txBody>
          <a:bodyPr/>
          <a:lstStyle/>
          <a:p>
            <a:pPr>
              <a:buFont typeface="Wingdings" pitchFamily="2" charset="2"/>
              <a:buNone/>
            </a:pPr>
            <a:r>
              <a:rPr lang="es-MX" sz="2400" b="1" dirty="0" smtClean="0"/>
              <a:t>	Teoremas </a:t>
            </a:r>
            <a:r>
              <a:rPr lang="es-MX" sz="2400" b="1" dirty="0"/>
              <a:t>de límites </a:t>
            </a:r>
          </a:p>
          <a:p>
            <a:pPr>
              <a:buFont typeface="Wingdings" pitchFamily="2" charset="2"/>
              <a:buNone/>
            </a:pPr>
            <a:endParaRPr lang="es-MX" sz="1200" b="1" dirty="0"/>
          </a:p>
          <a:p>
            <a:pPr>
              <a:buNone/>
            </a:pPr>
            <a:r>
              <a:rPr lang="es-MX" sz="2400" dirty="0" smtClean="0"/>
              <a:t>	Definición</a:t>
            </a:r>
            <a:r>
              <a:rPr lang="es-MX" sz="2400" dirty="0"/>
              <a:t>: La mayoría de los lectores coincidirán en que demostrar la existencia y valores de los límites utilizando la definición de        </a:t>
            </a:r>
            <a:r>
              <a:rPr lang="es-MX" sz="2400" dirty="0" smtClean="0"/>
              <a:t> la </a:t>
            </a:r>
            <a:r>
              <a:rPr lang="es-MX" sz="2400" dirty="0"/>
              <a:t>sección anterior consume tiempo y es difícil. </a:t>
            </a:r>
            <a:r>
              <a:rPr lang="es-MX" sz="2400" dirty="0" smtClean="0"/>
              <a:t>	</a:t>
            </a:r>
            <a:endParaRPr lang="es-MX" sz="2400" dirty="0"/>
          </a:p>
        </p:txBody>
      </p:sp>
      <p:graphicFrame>
        <p:nvGraphicFramePr>
          <p:cNvPr id="472068" name="Object 4"/>
          <p:cNvGraphicFramePr>
            <a:graphicFrameLocks noChangeAspect="1"/>
          </p:cNvGraphicFramePr>
          <p:nvPr/>
        </p:nvGraphicFramePr>
        <p:xfrm>
          <a:off x="4527549" y="3024187"/>
          <a:ext cx="526419" cy="359807"/>
        </p:xfrm>
        <a:graphic>
          <a:graphicData uri="http://schemas.openxmlformats.org/presentationml/2006/ole">
            <mc:AlternateContent xmlns:mc="http://schemas.openxmlformats.org/markup-compatibility/2006">
              <mc:Choice xmlns:v="urn:schemas-microsoft-com:vml" Requires="v">
                <p:oleObj spid="_x0000_s708667" name="Equation" r:id="rId4" imgW="355320" imgH="177480" progId="">
                  <p:embed/>
                </p:oleObj>
              </mc:Choice>
              <mc:Fallback>
                <p:oleObj name="Equation" r:id="rId4" imgW="355320" imgH="1774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7549" y="3024187"/>
                        <a:ext cx="526419" cy="35980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21870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2" end="2"/>
                                            </p:txEl>
                                          </p:spTgt>
                                        </p:tgtEl>
                                        <p:attrNameLst>
                                          <p:attrName>style.visibility</p:attrName>
                                        </p:attrNameLst>
                                      </p:cBhvr>
                                      <p:to>
                                        <p:strVal val="visible"/>
                                      </p:to>
                                    </p:set>
                                    <p:anim to="" calcmode="lin" valueType="num">
                                      <p:cBhvr>
                                        <p:cTn id="12" dur="1" fill="hold"/>
                                        <p:tgtEl>
                                          <p:spTgt spid="472067">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472068"/>
                                        </p:tgtEl>
                                        <p:attrNameLst>
                                          <p:attrName>style.visibility</p:attrName>
                                        </p:attrNameLst>
                                      </p:cBhvr>
                                      <p:to>
                                        <p:strVal val="visible"/>
                                      </p:to>
                                    </p:set>
                                    <p:anim to="" calcmode="lin" valueType="num">
                                      <p:cBhvr>
                                        <p:cTn id="15" dur="1" fill="hold"/>
                                        <p:tgtEl>
                                          <p:spTgt spid="4720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2" name="Text Box 4"/>
          <p:cNvSpPr txBox="1">
            <a:spLocks noChangeArrowheads="1"/>
          </p:cNvSpPr>
          <p:nvPr/>
        </p:nvSpPr>
        <p:spPr bwMode="auto">
          <a:xfrm>
            <a:off x="612325" y="1449388"/>
            <a:ext cx="7785100" cy="4456112"/>
          </a:xfrm>
          <a:prstGeom prst="rect">
            <a:avLst/>
          </a:prstGeom>
          <a:noFill/>
          <a:ln w="9525">
            <a:solidFill>
              <a:schemeClr val="folHlink"/>
            </a:solidFill>
            <a:miter lim="800000"/>
            <a:headEnd/>
            <a:tailEnd/>
          </a:ln>
          <a:effectLst/>
        </p:spPr>
        <p:txBody>
          <a:bodyPr>
            <a:spAutoFit/>
          </a:bodyPr>
          <a:lstStyle/>
          <a:p>
            <a:r>
              <a:rPr lang="es-MX" sz="2200" b="1" dirty="0"/>
              <a:t>Teorema A. Teorema Principal sobre los límites</a:t>
            </a:r>
            <a:r>
              <a:rPr lang="es-MX" sz="2200" dirty="0"/>
              <a:t> </a:t>
            </a:r>
          </a:p>
          <a:p>
            <a:r>
              <a:rPr lang="es-MX" sz="2200" dirty="0"/>
              <a:t>Sean </a:t>
            </a:r>
            <a:r>
              <a:rPr lang="es-MX" sz="2200" i="1" dirty="0" smtClean="0"/>
              <a:t>n</a:t>
            </a:r>
            <a:r>
              <a:rPr lang="es-MX" sz="2200" dirty="0" smtClean="0"/>
              <a:t> </a:t>
            </a:r>
            <a:r>
              <a:rPr lang="es-MX" sz="2200" dirty="0"/>
              <a:t>un entero positivo,</a:t>
            </a:r>
            <a:r>
              <a:rPr lang="es-MX" sz="2200" i="1" dirty="0"/>
              <a:t> </a:t>
            </a:r>
            <a:r>
              <a:rPr lang="es-MX" sz="2200" i="1" dirty="0" smtClean="0"/>
              <a:t>k </a:t>
            </a:r>
            <a:r>
              <a:rPr lang="es-MX" sz="2200" dirty="0" smtClean="0"/>
              <a:t>una </a:t>
            </a:r>
            <a:r>
              <a:rPr lang="es-MX" sz="2200" dirty="0"/>
              <a:t>constante y              funciones que tengan límites en </a:t>
            </a:r>
            <a:r>
              <a:rPr lang="es-MX" sz="2200" i="1" dirty="0" smtClean="0"/>
              <a:t>c</a:t>
            </a:r>
            <a:r>
              <a:rPr lang="es-MX" sz="2200" dirty="0" smtClean="0"/>
              <a:t>. Entonces </a:t>
            </a:r>
            <a:r>
              <a:rPr lang="es-MX" sz="2200" i="1" dirty="0" smtClean="0"/>
              <a:t>f</a:t>
            </a:r>
            <a:r>
              <a:rPr lang="es-MX" sz="2200" dirty="0" smtClean="0"/>
              <a:t> y </a:t>
            </a:r>
            <a:r>
              <a:rPr lang="es-MX" sz="2200" i="1" dirty="0" smtClean="0"/>
              <a:t>g</a:t>
            </a:r>
            <a:r>
              <a:rPr lang="es-MX" sz="2200" dirty="0" smtClean="0"/>
              <a:t>:</a:t>
            </a:r>
            <a:endParaRPr lang="es-MX" sz="2200" dirty="0"/>
          </a:p>
          <a:p>
            <a:r>
              <a:rPr lang="es-MX" sz="2200" dirty="0"/>
              <a:t>1.</a:t>
            </a:r>
          </a:p>
          <a:p>
            <a:endParaRPr lang="es-MX" sz="2200" dirty="0"/>
          </a:p>
          <a:p>
            <a:r>
              <a:rPr lang="es-MX" sz="2200" dirty="0"/>
              <a:t>2.</a:t>
            </a:r>
          </a:p>
          <a:p>
            <a:endParaRPr lang="es-MX" sz="2200" dirty="0"/>
          </a:p>
          <a:p>
            <a:r>
              <a:rPr lang="es-MX" sz="2200" dirty="0"/>
              <a:t>3.</a:t>
            </a:r>
          </a:p>
          <a:p>
            <a:endParaRPr lang="es-MX" sz="2200" dirty="0"/>
          </a:p>
          <a:p>
            <a:r>
              <a:rPr lang="es-MX" sz="2200" dirty="0"/>
              <a:t>4.</a:t>
            </a:r>
          </a:p>
          <a:p>
            <a:endParaRPr lang="es-MX" sz="2200" dirty="0"/>
          </a:p>
          <a:p>
            <a:r>
              <a:rPr lang="es-MX" sz="2200" dirty="0"/>
              <a:t>5.</a:t>
            </a:r>
          </a:p>
          <a:p>
            <a:endParaRPr lang="es-MX" sz="2200" dirty="0"/>
          </a:p>
        </p:txBody>
      </p:sp>
      <p:sp>
        <p:nvSpPr>
          <p:cNvPr id="462850" name="Rectangle 2"/>
          <p:cNvSpPr>
            <a:spLocks noGrp="1" noChangeArrowheads="1"/>
          </p:cNvSpPr>
          <p:nvPr>
            <p:ph type="title"/>
          </p:nvPr>
        </p:nvSpPr>
        <p:spPr/>
        <p:txBody>
          <a:bodyPr/>
          <a:lstStyle/>
          <a:p>
            <a:pPr algn="ctr"/>
            <a:r>
              <a:rPr lang="es-MX" dirty="0"/>
              <a:t>Funciones </a:t>
            </a:r>
            <a:r>
              <a:rPr lang="es-MX"/>
              <a:t>y </a:t>
            </a:r>
            <a:r>
              <a:rPr lang="es-MX" smtClean="0"/>
              <a:t>límites</a:t>
            </a:r>
            <a:endParaRPr lang="es-ES" dirty="0"/>
          </a:p>
        </p:txBody>
      </p:sp>
      <p:graphicFrame>
        <p:nvGraphicFramePr>
          <p:cNvPr id="462851" name="Object 3"/>
          <p:cNvGraphicFramePr>
            <a:graphicFrameLocks noGrp="1" noChangeAspect="1"/>
          </p:cNvGraphicFramePr>
          <p:nvPr>
            <p:ph sz="half" idx="2"/>
          </p:nvPr>
        </p:nvGraphicFramePr>
        <p:xfrm>
          <a:off x="1017137" y="2528888"/>
          <a:ext cx="1485900" cy="450850"/>
        </p:xfrm>
        <a:graphic>
          <a:graphicData uri="http://schemas.openxmlformats.org/presentationml/2006/ole">
            <mc:AlternateContent xmlns:mc="http://schemas.openxmlformats.org/markup-compatibility/2006">
              <mc:Choice xmlns:v="urn:schemas-microsoft-com:vml" Requires="v">
                <p:oleObj spid="_x0000_s709919" name="Equation" r:id="rId4" imgW="622080" imgH="279360" progId="">
                  <p:embed/>
                </p:oleObj>
              </mc:Choice>
              <mc:Fallback>
                <p:oleObj name="Equation" r:id="rId4" imgW="622080" imgH="279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7137" y="2528888"/>
                        <a:ext cx="1485900" cy="450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2859" name="Object 11"/>
          <p:cNvGraphicFramePr>
            <a:graphicFrameLocks noChangeAspect="1"/>
          </p:cNvGraphicFramePr>
          <p:nvPr/>
        </p:nvGraphicFramePr>
        <p:xfrm>
          <a:off x="1017137" y="3114675"/>
          <a:ext cx="1455738" cy="450850"/>
        </p:xfrm>
        <a:graphic>
          <a:graphicData uri="http://schemas.openxmlformats.org/presentationml/2006/ole">
            <mc:AlternateContent xmlns:mc="http://schemas.openxmlformats.org/markup-compatibility/2006">
              <mc:Choice xmlns:v="urn:schemas-microsoft-com:vml" Requires="v">
                <p:oleObj spid="_x0000_s709920" name="Equation" r:id="rId6" imgW="609480" imgH="279360" progId="">
                  <p:embed/>
                </p:oleObj>
              </mc:Choice>
              <mc:Fallback>
                <p:oleObj name="Equation" r:id="rId6" imgW="609480" imgH="2793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7137" y="3114675"/>
                        <a:ext cx="1455738" cy="450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2860" name="Object 12"/>
          <p:cNvGraphicFramePr>
            <a:graphicFrameLocks noChangeAspect="1"/>
          </p:cNvGraphicFramePr>
          <p:nvPr/>
        </p:nvGraphicFramePr>
        <p:xfrm>
          <a:off x="1017138" y="3743325"/>
          <a:ext cx="2790360" cy="540510"/>
        </p:xfrm>
        <a:graphic>
          <a:graphicData uri="http://schemas.openxmlformats.org/presentationml/2006/ole">
            <mc:AlternateContent xmlns:mc="http://schemas.openxmlformats.org/markup-compatibility/2006">
              <mc:Choice xmlns:v="urn:schemas-microsoft-com:vml" Requires="v">
                <p:oleObj spid="_x0000_s709921" name="Equation" r:id="rId8" imgW="1473120" imgH="291960" progId="">
                  <p:embed/>
                </p:oleObj>
              </mc:Choice>
              <mc:Fallback>
                <p:oleObj name="Equation" r:id="rId8" imgW="1473120" imgH="29196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7138" y="3743325"/>
                        <a:ext cx="2790360" cy="54051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2861" name="Object 13"/>
          <p:cNvGraphicFramePr>
            <a:graphicFrameLocks noGrp="1" noChangeAspect="1"/>
          </p:cNvGraphicFramePr>
          <p:nvPr>
            <p:ph sz="half" idx="1"/>
          </p:nvPr>
        </p:nvGraphicFramePr>
        <p:xfrm>
          <a:off x="1017187" y="4509120"/>
          <a:ext cx="4815535" cy="514296"/>
        </p:xfrm>
        <a:graphic>
          <a:graphicData uri="http://schemas.openxmlformats.org/presentationml/2006/ole">
            <mc:AlternateContent xmlns:mc="http://schemas.openxmlformats.org/markup-compatibility/2006">
              <mc:Choice xmlns:v="urn:schemas-microsoft-com:vml" Requires="v">
                <p:oleObj spid="_x0000_s709922" name="Equation" r:id="rId10" imgW="2590560" imgH="304560" progId="">
                  <p:embed/>
                </p:oleObj>
              </mc:Choice>
              <mc:Fallback>
                <p:oleObj name="Equation" r:id="rId10" imgW="2590560" imgH="30456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17187" y="4509120"/>
                        <a:ext cx="4815535" cy="514296"/>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2865" name="Object 17"/>
          <p:cNvGraphicFramePr>
            <a:graphicFrameLocks noChangeAspect="1"/>
          </p:cNvGraphicFramePr>
          <p:nvPr/>
        </p:nvGraphicFramePr>
        <p:xfrm>
          <a:off x="972687" y="5184776"/>
          <a:ext cx="4860035" cy="523698"/>
        </p:xfrm>
        <a:graphic>
          <a:graphicData uri="http://schemas.openxmlformats.org/presentationml/2006/ole">
            <mc:AlternateContent xmlns:mc="http://schemas.openxmlformats.org/markup-compatibility/2006">
              <mc:Choice xmlns:v="urn:schemas-microsoft-com:vml" Requires="v">
                <p:oleObj spid="_x0000_s709923" name="Equation" r:id="rId12" imgW="2577960" imgH="304560" progId="">
                  <p:embed/>
                </p:oleObj>
              </mc:Choice>
              <mc:Fallback>
                <p:oleObj name="Equation" r:id="rId12" imgW="2577960" imgH="30456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72687" y="5184776"/>
                        <a:ext cx="4860035" cy="52369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81307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62852"/>
                                        </p:tgtEl>
                                        <p:attrNameLst>
                                          <p:attrName>style.visibility</p:attrName>
                                        </p:attrNameLst>
                                      </p:cBhvr>
                                      <p:to>
                                        <p:strVal val="visible"/>
                                      </p:to>
                                    </p:set>
                                    <p:anim to="" calcmode="lin" valueType="num">
                                      <p:cBhvr>
                                        <p:cTn id="7" dur="1" fill="hold"/>
                                        <p:tgtEl>
                                          <p:spTgt spid="462852"/>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62851"/>
                                        </p:tgtEl>
                                        <p:attrNameLst>
                                          <p:attrName>style.visibility</p:attrName>
                                        </p:attrNameLst>
                                      </p:cBhvr>
                                      <p:to>
                                        <p:strVal val="visible"/>
                                      </p:to>
                                    </p:set>
                                    <p:anim to="" calcmode="lin" valueType="num">
                                      <p:cBhvr>
                                        <p:cTn id="10" dur="1" fill="hold"/>
                                        <p:tgtEl>
                                          <p:spTgt spid="462851"/>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462859"/>
                                        </p:tgtEl>
                                        <p:attrNameLst>
                                          <p:attrName>style.visibility</p:attrName>
                                        </p:attrNameLst>
                                      </p:cBhvr>
                                      <p:to>
                                        <p:strVal val="visible"/>
                                      </p:to>
                                    </p:set>
                                    <p:anim to="" calcmode="lin" valueType="num">
                                      <p:cBhvr>
                                        <p:cTn id="13" dur="1" fill="hold"/>
                                        <p:tgtEl>
                                          <p:spTgt spid="462859"/>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462860"/>
                                        </p:tgtEl>
                                        <p:attrNameLst>
                                          <p:attrName>style.visibility</p:attrName>
                                        </p:attrNameLst>
                                      </p:cBhvr>
                                      <p:to>
                                        <p:strVal val="visible"/>
                                      </p:to>
                                    </p:set>
                                    <p:anim to="" calcmode="lin" valueType="num">
                                      <p:cBhvr>
                                        <p:cTn id="16" dur="1" fill="hold"/>
                                        <p:tgtEl>
                                          <p:spTgt spid="462860"/>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462861"/>
                                        </p:tgtEl>
                                        <p:attrNameLst>
                                          <p:attrName>style.visibility</p:attrName>
                                        </p:attrNameLst>
                                      </p:cBhvr>
                                      <p:to>
                                        <p:strVal val="visible"/>
                                      </p:to>
                                    </p:set>
                                    <p:anim to="" calcmode="lin" valueType="num">
                                      <p:cBhvr>
                                        <p:cTn id="19" dur="1" fill="hold"/>
                                        <p:tgtEl>
                                          <p:spTgt spid="462861"/>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462865"/>
                                        </p:tgtEl>
                                        <p:attrNameLst>
                                          <p:attrName>style.visibility</p:attrName>
                                        </p:attrNameLst>
                                      </p:cBhvr>
                                      <p:to>
                                        <p:strVal val="visible"/>
                                      </p:to>
                                    </p:set>
                                    <p:anim to="" calcmode="lin" valueType="num">
                                      <p:cBhvr>
                                        <p:cTn id="22" dur="1" fill="hold"/>
                                        <p:tgtEl>
                                          <p:spTgt spid="46286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85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p:txBody>
          <a:bodyPr/>
          <a:lstStyle/>
          <a:p>
            <a:pPr algn="ctr"/>
            <a:r>
              <a:rPr lang="es-MX" dirty="0"/>
              <a:t>Funciones y </a:t>
            </a:r>
            <a:r>
              <a:rPr lang="es-MX" dirty="0" smtClean="0"/>
              <a:t>límites </a:t>
            </a:r>
            <a:endParaRPr lang="es-ES" dirty="0"/>
          </a:p>
        </p:txBody>
      </p:sp>
      <p:sp>
        <p:nvSpPr>
          <p:cNvPr id="464900" name="Text Box 4"/>
          <p:cNvSpPr txBox="1">
            <a:spLocks noChangeArrowheads="1"/>
          </p:cNvSpPr>
          <p:nvPr/>
        </p:nvSpPr>
        <p:spPr bwMode="auto">
          <a:xfrm>
            <a:off x="611560" y="1628800"/>
            <a:ext cx="7785100" cy="4121150"/>
          </a:xfrm>
          <a:prstGeom prst="rect">
            <a:avLst/>
          </a:prstGeom>
          <a:noFill/>
          <a:ln w="9525">
            <a:solidFill>
              <a:schemeClr val="folHlink"/>
            </a:solidFill>
            <a:miter lim="800000"/>
            <a:headEnd/>
            <a:tailEnd/>
          </a:ln>
          <a:effectLst/>
        </p:spPr>
        <p:txBody>
          <a:bodyPr>
            <a:spAutoFit/>
          </a:bodyPr>
          <a:lstStyle/>
          <a:p>
            <a:endParaRPr lang="es-MX" sz="2200" dirty="0"/>
          </a:p>
          <a:p>
            <a:r>
              <a:rPr lang="es-MX" sz="2200" dirty="0"/>
              <a:t>6.</a:t>
            </a:r>
          </a:p>
          <a:p>
            <a:endParaRPr lang="es-MX" sz="2200" dirty="0"/>
          </a:p>
          <a:p>
            <a:endParaRPr lang="es-MX" sz="2200" dirty="0"/>
          </a:p>
          <a:p>
            <a:r>
              <a:rPr lang="es-MX" sz="2200" dirty="0"/>
              <a:t>7.</a:t>
            </a:r>
          </a:p>
          <a:p>
            <a:endParaRPr lang="es-MX" sz="2200" dirty="0"/>
          </a:p>
          <a:p>
            <a:endParaRPr lang="es-MX" sz="2200" dirty="0"/>
          </a:p>
          <a:p>
            <a:r>
              <a:rPr lang="es-MX" sz="2200" dirty="0"/>
              <a:t>8.</a:t>
            </a:r>
          </a:p>
          <a:p>
            <a:endParaRPr lang="es-MX" sz="2200" dirty="0"/>
          </a:p>
          <a:p>
            <a:endParaRPr lang="es-MX" sz="2200" dirty="0"/>
          </a:p>
          <a:p>
            <a:r>
              <a:rPr lang="es-MX" sz="2200" dirty="0"/>
              <a:t>9.</a:t>
            </a:r>
          </a:p>
          <a:p>
            <a:endParaRPr lang="es-MX" sz="2200" dirty="0"/>
          </a:p>
        </p:txBody>
      </p:sp>
      <p:graphicFrame>
        <p:nvGraphicFramePr>
          <p:cNvPr id="464907" name="Object 11"/>
          <p:cNvGraphicFramePr>
            <a:graphicFrameLocks noGrp="1" noChangeAspect="1"/>
          </p:cNvGraphicFramePr>
          <p:nvPr>
            <p:ph sz="half" idx="1"/>
          </p:nvPr>
        </p:nvGraphicFramePr>
        <p:xfrm>
          <a:off x="1060346" y="1898675"/>
          <a:ext cx="4726129" cy="551521"/>
        </p:xfrm>
        <a:graphic>
          <a:graphicData uri="http://schemas.openxmlformats.org/presentationml/2006/ole">
            <mc:AlternateContent xmlns:mc="http://schemas.openxmlformats.org/markup-compatibility/2006">
              <mc:Choice xmlns:v="urn:schemas-microsoft-com:vml" Requires="v">
                <p:oleObj spid="_x0000_s710886" name="Equation" r:id="rId4" imgW="2412720" imgH="304560" progId="">
                  <p:embed/>
                </p:oleObj>
              </mc:Choice>
              <mc:Fallback>
                <p:oleObj name="Equation" r:id="rId4" imgW="2412720" imgH="3045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0346" y="1898675"/>
                        <a:ext cx="4726129" cy="55152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4909" name="Object 13"/>
          <p:cNvGraphicFramePr>
            <a:graphicFrameLocks noChangeAspect="1"/>
          </p:cNvGraphicFramePr>
          <p:nvPr/>
        </p:nvGraphicFramePr>
        <p:xfrm>
          <a:off x="1060822" y="4936006"/>
          <a:ext cx="7290937" cy="518800"/>
        </p:xfrm>
        <a:graphic>
          <a:graphicData uri="http://schemas.openxmlformats.org/presentationml/2006/ole">
            <mc:AlternateContent xmlns:mc="http://schemas.openxmlformats.org/markup-compatibility/2006">
              <mc:Choice xmlns:v="urn:schemas-microsoft-com:vml" Requires="v">
                <p:oleObj spid="_x0000_s710887" name="Equation" r:id="rId6" imgW="4216320" imgH="317160" progId="">
                  <p:embed/>
                </p:oleObj>
              </mc:Choice>
              <mc:Fallback>
                <p:oleObj name="Equation" r:id="rId6" imgW="4216320" imgH="3171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0822" y="4936006"/>
                        <a:ext cx="7290937" cy="5188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4910" name="Object 14"/>
          <p:cNvGraphicFramePr>
            <a:graphicFrameLocks noChangeAspect="1"/>
          </p:cNvGraphicFramePr>
          <p:nvPr/>
        </p:nvGraphicFramePr>
        <p:xfrm>
          <a:off x="1060823" y="2754505"/>
          <a:ext cx="5356225" cy="809625"/>
        </p:xfrm>
        <a:graphic>
          <a:graphicData uri="http://schemas.openxmlformats.org/presentationml/2006/ole">
            <mc:AlternateContent xmlns:mc="http://schemas.openxmlformats.org/markup-compatibility/2006">
              <mc:Choice xmlns:v="urn:schemas-microsoft-com:vml" Requires="v">
                <p:oleObj spid="_x0000_s710888" name="Equation" r:id="rId8" imgW="2971800" imgH="545760" progId="">
                  <p:embed/>
                </p:oleObj>
              </mc:Choice>
              <mc:Fallback>
                <p:oleObj name="Equation" r:id="rId8" imgW="2971800" imgH="54576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0823" y="2754505"/>
                        <a:ext cx="5356225" cy="8096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64912" name="Object 16"/>
          <p:cNvGraphicFramePr>
            <a:graphicFrameLocks noChangeAspect="1"/>
          </p:cNvGraphicFramePr>
          <p:nvPr/>
        </p:nvGraphicFramePr>
        <p:xfrm>
          <a:off x="1060950" y="3879630"/>
          <a:ext cx="3735542" cy="644007"/>
        </p:xfrm>
        <a:graphic>
          <a:graphicData uri="http://schemas.openxmlformats.org/presentationml/2006/ole">
            <mc:AlternateContent xmlns:mc="http://schemas.openxmlformats.org/markup-compatibility/2006">
              <mc:Choice xmlns:v="urn:schemas-microsoft-com:vml" Requires="v">
                <p:oleObj spid="_x0000_s710889" name="Equation" r:id="rId10" imgW="1739880" imgH="368280" progId="">
                  <p:embed/>
                </p:oleObj>
              </mc:Choice>
              <mc:Fallback>
                <p:oleObj name="Equation" r:id="rId10" imgW="1739880" imgH="36828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0950" y="3879630"/>
                        <a:ext cx="3735542" cy="64400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00908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64900"/>
                                        </p:tgtEl>
                                        <p:attrNameLst>
                                          <p:attrName>style.visibility</p:attrName>
                                        </p:attrNameLst>
                                      </p:cBhvr>
                                      <p:to>
                                        <p:strVal val="visible"/>
                                      </p:to>
                                    </p:set>
                                    <p:anim to="" calcmode="lin" valueType="num">
                                      <p:cBhvr>
                                        <p:cTn id="7" dur="1" fill="hold"/>
                                        <p:tgtEl>
                                          <p:spTgt spid="464900"/>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64907"/>
                                        </p:tgtEl>
                                        <p:attrNameLst>
                                          <p:attrName>style.visibility</p:attrName>
                                        </p:attrNameLst>
                                      </p:cBhvr>
                                      <p:to>
                                        <p:strVal val="visible"/>
                                      </p:to>
                                    </p:set>
                                    <p:anim to="" calcmode="lin" valueType="num">
                                      <p:cBhvr>
                                        <p:cTn id="10" dur="1" fill="hold"/>
                                        <p:tgtEl>
                                          <p:spTgt spid="464907"/>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464910"/>
                                        </p:tgtEl>
                                        <p:attrNameLst>
                                          <p:attrName>style.visibility</p:attrName>
                                        </p:attrNameLst>
                                      </p:cBhvr>
                                      <p:to>
                                        <p:strVal val="visible"/>
                                      </p:to>
                                    </p:set>
                                    <p:anim to="" calcmode="lin" valueType="num">
                                      <p:cBhvr>
                                        <p:cTn id="13" dur="1" fill="hold"/>
                                        <p:tgtEl>
                                          <p:spTgt spid="464910"/>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464912"/>
                                        </p:tgtEl>
                                        <p:attrNameLst>
                                          <p:attrName>style.visibility</p:attrName>
                                        </p:attrNameLst>
                                      </p:cBhvr>
                                      <p:to>
                                        <p:strVal val="visible"/>
                                      </p:to>
                                    </p:set>
                                    <p:anim to="" calcmode="lin" valueType="num">
                                      <p:cBhvr>
                                        <p:cTn id="16" dur="1" fill="hold"/>
                                        <p:tgtEl>
                                          <p:spTgt spid="464912"/>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464909"/>
                                        </p:tgtEl>
                                        <p:attrNameLst>
                                          <p:attrName>style.visibility</p:attrName>
                                        </p:attrNameLst>
                                      </p:cBhvr>
                                      <p:to>
                                        <p:strVal val="visible"/>
                                      </p:to>
                                    </p:set>
                                    <p:anim to="" calcmode="lin" valueType="num">
                                      <p:cBhvr>
                                        <p:cTn id="19" dur="1" fill="hold"/>
                                        <p:tgtEl>
                                          <p:spTgt spid="46490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90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Text Box 2"/>
          <p:cNvSpPr txBox="1">
            <a:spLocks noChangeArrowheads="1"/>
          </p:cNvSpPr>
          <p:nvPr/>
        </p:nvSpPr>
        <p:spPr bwMode="auto">
          <a:xfrm>
            <a:off x="684213" y="1584325"/>
            <a:ext cx="7705725" cy="3754874"/>
          </a:xfrm>
          <a:prstGeom prst="rect">
            <a:avLst/>
          </a:prstGeom>
          <a:noFill/>
          <a:ln w="9525">
            <a:noFill/>
            <a:miter lim="800000"/>
            <a:headEnd/>
            <a:tailEnd/>
          </a:ln>
          <a:effectLst/>
        </p:spPr>
        <p:txBody>
          <a:bodyPr>
            <a:spAutoFit/>
          </a:bodyPr>
          <a:lstStyle/>
          <a:p>
            <a:pPr>
              <a:buFont typeface="Wingdings" pitchFamily="2" charset="2"/>
              <a:buNone/>
            </a:pPr>
            <a:r>
              <a:rPr lang="es-MX" sz="2000" b="1" dirty="0"/>
              <a:t>COMPETENCIAS GENÉRICAS</a:t>
            </a:r>
          </a:p>
          <a:p>
            <a:pPr>
              <a:buFont typeface="Wingdings" pitchFamily="2" charset="2"/>
              <a:buNone/>
            </a:pPr>
            <a:endParaRPr lang="es-MX" sz="2000" b="1" dirty="0"/>
          </a:p>
          <a:p>
            <a:pPr lvl="1">
              <a:lnSpc>
                <a:spcPct val="150000"/>
              </a:lnSpc>
              <a:buFont typeface="Wingdings" pitchFamily="2" charset="2"/>
              <a:buChar char="ü"/>
            </a:pPr>
            <a:r>
              <a:rPr lang="es-MX" sz="2100" b="1" dirty="0"/>
              <a:t> </a:t>
            </a:r>
            <a:r>
              <a:rPr lang="es-MX" sz="2100" b="1" dirty="0" smtClean="0"/>
              <a:t>  </a:t>
            </a:r>
            <a:r>
              <a:rPr lang="es-MX" sz="2100" dirty="0" smtClean="0"/>
              <a:t>Comprensión de la teoría de funciones</a:t>
            </a:r>
          </a:p>
          <a:p>
            <a:pPr lvl="1">
              <a:lnSpc>
                <a:spcPct val="150000"/>
              </a:lnSpc>
              <a:buFont typeface="Wingdings" pitchFamily="2" charset="2"/>
              <a:buChar char="ü"/>
            </a:pPr>
            <a:r>
              <a:rPr lang="es-MX" sz="2100" dirty="0" smtClean="0"/>
              <a:t>   Entendimiento del cálculo de límites</a:t>
            </a:r>
          </a:p>
          <a:p>
            <a:pPr lvl="1">
              <a:lnSpc>
                <a:spcPct val="150000"/>
              </a:lnSpc>
              <a:buFont typeface="Wingdings" pitchFamily="2" charset="2"/>
              <a:buChar char="ü"/>
            </a:pPr>
            <a:r>
              <a:rPr lang="es-MX" sz="2100" dirty="0" smtClean="0"/>
              <a:t>   Aprendizaje del cálculo diferencial</a:t>
            </a:r>
          </a:p>
          <a:p>
            <a:pPr lvl="1">
              <a:lnSpc>
                <a:spcPct val="150000"/>
              </a:lnSpc>
              <a:buFont typeface="Wingdings" pitchFamily="2" charset="2"/>
              <a:buChar char="ü"/>
            </a:pPr>
            <a:r>
              <a:rPr lang="es-MX" sz="2100" dirty="0" smtClean="0"/>
              <a:t>   Aprendizaje del cálculo integral</a:t>
            </a:r>
          </a:p>
          <a:p>
            <a:pPr lvl="1">
              <a:lnSpc>
                <a:spcPct val="150000"/>
              </a:lnSpc>
              <a:buFont typeface="Wingdings" pitchFamily="2" charset="2"/>
              <a:buChar char="ü"/>
            </a:pPr>
            <a:r>
              <a:rPr lang="es-MX" sz="2100" dirty="0" smtClean="0"/>
              <a:t>   Aplicación del cálculo en la solución de problemas de </a:t>
            </a:r>
            <a:br>
              <a:rPr lang="es-MX" sz="2100" dirty="0" smtClean="0"/>
            </a:br>
            <a:r>
              <a:rPr lang="es-MX" sz="2100" dirty="0" smtClean="0"/>
              <a:t>      ingeniería</a:t>
            </a:r>
            <a:endParaRPr lang="es-MX" sz="21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2" name="Text Box 4"/>
          <p:cNvSpPr txBox="1">
            <a:spLocks noChangeArrowheads="1"/>
          </p:cNvSpPr>
          <p:nvPr/>
        </p:nvSpPr>
        <p:spPr bwMode="auto">
          <a:xfrm>
            <a:off x="611560" y="1989138"/>
            <a:ext cx="7785100" cy="3116262"/>
          </a:xfrm>
          <a:prstGeom prst="rect">
            <a:avLst/>
          </a:prstGeom>
          <a:noFill/>
          <a:ln w="9525">
            <a:solidFill>
              <a:schemeClr val="folHlink"/>
            </a:solidFill>
            <a:miter lim="800000"/>
            <a:headEnd/>
            <a:tailEnd/>
          </a:ln>
          <a:effectLst/>
        </p:spPr>
        <p:txBody>
          <a:bodyPr>
            <a:spAutoFit/>
          </a:bodyPr>
          <a:lstStyle/>
          <a:p>
            <a:r>
              <a:rPr lang="es-MX" sz="2200" b="1" dirty="0"/>
              <a:t>Teorema B. Teorema de Sustitución</a:t>
            </a:r>
            <a:r>
              <a:rPr lang="es-MX" sz="2200" dirty="0"/>
              <a:t> </a:t>
            </a:r>
          </a:p>
          <a:p>
            <a:endParaRPr lang="es-MX" sz="2200" dirty="0"/>
          </a:p>
          <a:p>
            <a:r>
              <a:rPr lang="es-MX" sz="2200" dirty="0"/>
              <a:t>Si </a:t>
            </a:r>
            <a:r>
              <a:rPr lang="es-MX" sz="2200" i="1" dirty="0" smtClean="0"/>
              <a:t>f</a:t>
            </a:r>
            <a:r>
              <a:rPr lang="es-MX" sz="2200" dirty="0" smtClean="0"/>
              <a:t> es </a:t>
            </a:r>
            <a:r>
              <a:rPr lang="es-MX" sz="2200" dirty="0"/>
              <a:t>una función </a:t>
            </a:r>
            <a:r>
              <a:rPr lang="es-MX" sz="2200" dirty="0" err="1"/>
              <a:t>polinomial</a:t>
            </a:r>
            <a:r>
              <a:rPr lang="es-MX" sz="2200" dirty="0"/>
              <a:t> o una función racional, entonces </a:t>
            </a:r>
          </a:p>
          <a:p>
            <a:endParaRPr lang="es-MX" sz="2200" dirty="0"/>
          </a:p>
          <a:p>
            <a:endParaRPr lang="es-MX" sz="2200" dirty="0"/>
          </a:p>
          <a:p>
            <a:r>
              <a:rPr lang="es-MX" sz="2200" dirty="0"/>
              <a:t>Con tal que           </a:t>
            </a:r>
            <a:r>
              <a:rPr lang="es-MX" sz="2200" dirty="0" smtClean="0"/>
              <a:t>esté </a:t>
            </a:r>
            <a:r>
              <a:rPr lang="es-MX" sz="2200" dirty="0"/>
              <a:t>definida. En el caso de una función racional, esto significa que el valor denominador en </a:t>
            </a:r>
            <a:r>
              <a:rPr lang="es-MX" sz="2200" i="1" dirty="0" smtClean="0"/>
              <a:t>c</a:t>
            </a:r>
            <a:r>
              <a:rPr lang="es-MX" sz="2200" dirty="0" smtClean="0"/>
              <a:t> </a:t>
            </a:r>
            <a:r>
              <a:rPr lang="es-MX" sz="2200" dirty="0"/>
              <a:t>no sea cero.</a:t>
            </a:r>
          </a:p>
        </p:txBody>
      </p:sp>
      <p:sp>
        <p:nvSpPr>
          <p:cNvPr id="467970" name="Rectangle 2"/>
          <p:cNvSpPr>
            <a:spLocks noGrp="1" noChangeArrowheads="1"/>
          </p:cNvSpPr>
          <p:nvPr>
            <p:ph type="title"/>
          </p:nvPr>
        </p:nvSpPr>
        <p:spPr/>
        <p:txBody>
          <a:bodyPr/>
          <a:lstStyle/>
          <a:p>
            <a:pPr algn="ctr"/>
            <a:r>
              <a:rPr lang="es-MX" dirty="0"/>
              <a:t>Funciones </a:t>
            </a:r>
            <a:r>
              <a:rPr lang="es-MX"/>
              <a:t>y </a:t>
            </a:r>
            <a:r>
              <a:rPr lang="es-MX" smtClean="0"/>
              <a:t>límites </a:t>
            </a:r>
            <a:endParaRPr lang="es-ES" dirty="0"/>
          </a:p>
        </p:txBody>
      </p:sp>
      <p:graphicFrame>
        <p:nvGraphicFramePr>
          <p:cNvPr id="467976" name="Object 8"/>
          <p:cNvGraphicFramePr>
            <a:graphicFrameLocks noChangeAspect="1"/>
          </p:cNvGraphicFramePr>
          <p:nvPr/>
        </p:nvGraphicFramePr>
        <p:xfrm>
          <a:off x="2185997" y="4014065"/>
          <a:ext cx="630237" cy="404812"/>
        </p:xfrm>
        <a:graphic>
          <a:graphicData uri="http://schemas.openxmlformats.org/presentationml/2006/ole">
            <mc:AlternateContent xmlns:mc="http://schemas.openxmlformats.org/markup-compatibility/2006">
              <mc:Choice xmlns:v="urn:schemas-microsoft-com:vml" Requires="v">
                <p:oleObj spid="_x0000_s711796" name="Equation" r:id="rId4" imgW="355320" imgH="253800" progId="">
                  <p:embed/>
                </p:oleObj>
              </mc:Choice>
              <mc:Fallback>
                <p:oleObj name="Equation" r:id="rId4" imgW="35532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997" y="4014065"/>
                        <a:ext cx="630237" cy="404812"/>
                      </a:xfrm>
                      <a:prstGeom prst="rect">
                        <a:avLst/>
                      </a:prstGeom>
                      <a:noFill/>
                      <a:extLst>
                        <a:ext uri="{909E8E84-426E-40DD-AFC4-6F175D3DCCD1}">
                          <a14:hiddenFill xmlns:a14="http://schemas.microsoft.com/office/drawing/2010/main">
                            <a:solidFill>
                              <a:schemeClr val="accent1">
                                <a:alpha val="99001"/>
                              </a:schemeClr>
                            </a:solidFill>
                          </a14:hiddenFill>
                        </a:ext>
                      </a:extLst>
                    </p:spPr>
                  </p:pic>
                </p:oleObj>
              </mc:Fallback>
            </mc:AlternateContent>
          </a:graphicData>
        </a:graphic>
      </p:graphicFrame>
      <p:graphicFrame>
        <p:nvGraphicFramePr>
          <p:cNvPr id="467977" name="Object 9"/>
          <p:cNvGraphicFramePr>
            <a:graphicFrameLocks noChangeAspect="1"/>
          </p:cNvGraphicFramePr>
          <p:nvPr/>
        </p:nvGraphicFramePr>
        <p:xfrm>
          <a:off x="3086097" y="3293985"/>
          <a:ext cx="2638425" cy="471488"/>
        </p:xfrm>
        <a:graphic>
          <a:graphicData uri="http://schemas.openxmlformats.org/presentationml/2006/ole">
            <mc:AlternateContent xmlns:mc="http://schemas.openxmlformats.org/markup-compatibility/2006">
              <mc:Choice xmlns:v="urn:schemas-microsoft-com:vml" Requires="v">
                <p:oleObj spid="_x0000_s711797" name="Equation" r:id="rId6" imgW="1104840" imgH="291960" progId="">
                  <p:embed/>
                </p:oleObj>
              </mc:Choice>
              <mc:Fallback>
                <p:oleObj name="Equation" r:id="rId6" imgW="1104840" imgH="2919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6097" y="3293985"/>
                        <a:ext cx="2638425" cy="471488"/>
                      </a:xfrm>
                      <a:prstGeom prst="rect">
                        <a:avLst/>
                      </a:prstGeom>
                      <a:noFill/>
                      <a:extLst>
                        <a:ext uri="{909E8E84-426E-40DD-AFC4-6F175D3DCCD1}">
                          <a14:hiddenFill xmlns:a14="http://schemas.microsoft.com/office/drawing/2010/main">
                            <a:solidFill>
                              <a:schemeClr val="accent1">
                                <a:alpha val="99001"/>
                              </a:schemeClr>
                            </a:solidFill>
                          </a14:hiddenFill>
                        </a:ext>
                      </a:extLst>
                    </p:spPr>
                  </p:pic>
                </p:oleObj>
              </mc:Fallback>
            </mc:AlternateContent>
          </a:graphicData>
        </a:graphic>
      </p:graphicFrame>
    </p:spTree>
    <p:extLst>
      <p:ext uri="{BB962C8B-B14F-4D97-AF65-F5344CB8AC3E}">
        <p14:creationId xmlns:p14="http://schemas.microsoft.com/office/powerpoint/2010/main" val="73524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67972"/>
                                        </p:tgtEl>
                                        <p:attrNameLst>
                                          <p:attrName>style.visibility</p:attrName>
                                        </p:attrNameLst>
                                      </p:cBhvr>
                                      <p:to>
                                        <p:strVal val="visible"/>
                                      </p:to>
                                    </p:set>
                                    <p:anim to="" calcmode="lin" valueType="num">
                                      <p:cBhvr>
                                        <p:cTn id="7" dur="1" fill="hold"/>
                                        <p:tgtEl>
                                          <p:spTgt spid="467972"/>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67977"/>
                                        </p:tgtEl>
                                        <p:attrNameLst>
                                          <p:attrName>style.visibility</p:attrName>
                                        </p:attrNameLst>
                                      </p:cBhvr>
                                      <p:to>
                                        <p:strVal val="visible"/>
                                      </p:to>
                                    </p:set>
                                    <p:anim to="" calcmode="lin" valueType="num">
                                      <p:cBhvr>
                                        <p:cTn id="10" dur="1" fill="hold"/>
                                        <p:tgtEl>
                                          <p:spTgt spid="467977"/>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467976"/>
                                        </p:tgtEl>
                                        <p:attrNameLst>
                                          <p:attrName>style.visibility</p:attrName>
                                        </p:attrNameLst>
                                      </p:cBhvr>
                                      <p:to>
                                        <p:strVal val="visible"/>
                                      </p:to>
                                    </p:set>
                                    <p:anim to="" calcmode="lin" valueType="num">
                                      <p:cBhvr>
                                        <p:cTn id="13" dur="1" fill="hold"/>
                                        <p:tgtEl>
                                          <p:spTgt spid="46797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p:txBody>
          <a:bodyPr/>
          <a:lstStyle/>
          <a:p>
            <a:pPr algn="ctr"/>
            <a:r>
              <a:rPr lang="es-MX" dirty="0"/>
              <a:t>Funciones </a:t>
            </a:r>
            <a:r>
              <a:rPr lang="es-MX"/>
              <a:t>y </a:t>
            </a:r>
            <a:r>
              <a:rPr lang="es-MX" smtClean="0"/>
              <a:t>límites </a:t>
            </a:r>
            <a:endParaRPr lang="es-ES" dirty="0"/>
          </a:p>
        </p:txBody>
      </p:sp>
      <p:sp>
        <p:nvSpPr>
          <p:cNvPr id="481283" name="Rectangle 3"/>
          <p:cNvSpPr>
            <a:spLocks noGrp="1" noChangeArrowheads="1"/>
          </p:cNvSpPr>
          <p:nvPr>
            <p:ph type="body" sz="half" idx="1"/>
          </p:nvPr>
        </p:nvSpPr>
        <p:spPr>
          <a:xfrm>
            <a:off x="609600" y="1600200"/>
            <a:ext cx="7742238" cy="4419600"/>
          </a:xfrm>
        </p:spPr>
        <p:txBody>
          <a:bodyPr/>
          <a:lstStyle/>
          <a:p>
            <a:pPr>
              <a:buFont typeface="Wingdings" pitchFamily="2" charset="2"/>
              <a:buNone/>
            </a:pPr>
            <a:r>
              <a:rPr lang="es-MX" sz="2800" b="1" dirty="0"/>
              <a:t>Límites en infinito, límites infinitos </a:t>
            </a:r>
          </a:p>
          <a:p>
            <a:pPr>
              <a:buFont typeface="Wingdings" pitchFamily="2" charset="2"/>
              <a:buNone/>
            </a:pPr>
            <a:endParaRPr lang="es-MX" sz="1400" b="1" dirty="0"/>
          </a:p>
          <a:p>
            <a:pPr>
              <a:buFont typeface="Wingdings" pitchFamily="2" charset="2"/>
              <a:buNone/>
            </a:pPr>
            <a:r>
              <a:rPr lang="es-MX" sz="2800" dirty="0" smtClean="0"/>
              <a:t>Definición</a:t>
            </a:r>
            <a:r>
              <a:rPr lang="es-MX" sz="2800" dirty="0"/>
              <a:t>: Límite cuando </a:t>
            </a:r>
          </a:p>
          <a:p>
            <a:pPr>
              <a:buFont typeface="Wingdings" pitchFamily="2" charset="2"/>
              <a:buNone/>
            </a:pPr>
            <a:r>
              <a:rPr lang="es-MX" sz="2800" dirty="0"/>
              <a:t>Sea </a:t>
            </a:r>
            <a:r>
              <a:rPr lang="es-MX" sz="2800" dirty="0" smtClean="0"/>
              <a:t>f definida </a:t>
            </a:r>
            <a:r>
              <a:rPr lang="es-MX" sz="2800" dirty="0"/>
              <a:t>en           para algún número c.</a:t>
            </a:r>
          </a:p>
          <a:p>
            <a:pPr>
              <a:buFont typeface="Wingdings" pitchFamily="2" charset="2"/>
              <a:buNone/>
            </a:pPr>
            <a:r>
              <a:rPr lang="es-MX" sz="2800" dirty="0"/>
              <a:t>Decimos que                    si para cada           existe un correspondiente número M tal que </a:t>
            </a:r>
          </a:p>
        </p:txBody>
      </p:sp>
      <p:graphicFrame>
        <p:nvGraphicFramePr>
          <p:cNvPr id="481284" name="Object 4"/>
          <p:cNvGraphicFramePr>
            <a:graphicFrameLocks noGrp="1" noChangeAspect="1"/>
          </p:cNvGraphicFramePr>
          <p:nvPr>
            <p:ph sz="half" idx="2"/>
          </p:nvPr>
        </p:nvGraphicFramePr>
        <p:xfrm>
          <a:off x="4943140" y="2528900"/>
          <a:ext cx="889000" cy="279400"/>
        </p:xfrm>
        <a:graphic>
          <a:graphicData uri="http://schemas.openxmlformats.org/presentationml/2006/ole">
            <mc:AlternateContent xmlns:mc="http://schemas.openxmlformats.org/markup-compatibility/2006">
              <mc:Choice xmlns:v="urn:schemas-microsoft-com:vml" Requires="v">
                <p:oleObj spid="_x0000_s722177" name="Equation" r:id="rId4" imgW="444240" imgH="139680" progId="">
                  <p:embed/>
                </p:oleObj>
              </mc:Choice>
              <mc:Fallback>
                <p:oleObj name="Equation" r:id="rId4" imgW="444240" imgH="1396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3140" y="2528900"/>
                        <a:ext cx="889000" cy="2794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81286" name="Object 6"/>
          <p:cNvGraphicFramePr>
            <a:graphicFrameLocks noChangeAspect="1"/>
          </p:cNvGraphicFramePr>
          <p:nvPr/>
        </p:nvGraphicFramePr>
        <p:xfrm>
          <a:off x="3536240" y="2969657"/>
          <a:ext cx="720725" cy="414338"/>
        </p:xfrm>
        <a:graphic>
          <a:graphicData uri="http://schemas.openxmlformats.org/presentationml/2006/ole">
            <mc:AlternateContent xmlns:mc="http://schemas.openxmlformats.org/markup-compatibility/2006">
              <mc:Choice xmlns:v="urn:schemas-microsoft-com:vml" Requires="v">
                <p:oleObj spid="_x0000_s722178" name="Equation" r:id="rId6" imgW="406080" imgH="279360" progId="">
                  <p:embed/>
                </p:oleObj>
              </mc:Choice>
              <mc:Fallback>
                <p:oleObj name="Equation" r:id="rId6" imgW="406080" imgH="2793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6240" y="2969657"/>
                        <a:ext cx="720725" cy="4143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81288" name="Object 8"/>
          <p:cNvGraphicFramePr>
            <a:graphicFrameLocks noChangeAspect="1"/>
          </p:cNvGraphicFramePr>
          <p:nvPr/>
        </p:nvGraphicFramePr>
        <p:xfrm>
          <a:off x="2951163" y="3474005"/>
          <a:ext cx="1620837" cy="473075"/>
        </p:xfrm>
        <a:graphic>
          <a:graphicData uri="http://schemas.openxmlformats.org/presentationml/2006/ole">
            <mc:AlternateContent xmlns:mc="http://schemas.openxmlformats.org/markup-compatibility/2006">
              <mc:Choice xmlns:v="urn:schemas-microsoft-com:vml" Requires="v">
                <p:oleObj spid="_x0000_s722179" name="Equation" r:id="rId8" imgW="914400" imgH="291960" progId="">
                  <p:embed/>
                </p:oleObj>
              </mc:Choice>
              <mc:Fallback>
                <p:oleObj name="Equation" r:id="rId8" imgW="914400" imgH="29196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51163" y="3474005"/>
                        <a:ext cx="1620837" cy="4730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81289" name="Object 9"/>
          <p:cNvGraphicFramePr>
            <a:graphicFrameLocks noChangeAspect="1"/>
          </p:cNvGraphicFramePr>
          <p:nvPr/>
        </p:nvGraphicFramePr>
        <p:xfrm>
          <a:off x="2525700" y="4580390"/>
          <a:ext cx="2946400" cy="558800"/>
        </p:xfrm>
        <a:graphic>
          <a:graphicData uri="http://schemas.openxmlformats.org/presentationml/2006/ole">
            <mc:AlternateContent xmlns:mc="http://schemas.openxmlformats.org/markup-compatibility/2006">
              <mc:Choice xmlns:v="urn:schemas-microsoft-com:vml" Requires="v">
                <p:oleObj spid="_x0000_s722180" name="Equation" r:id="rId10" imgW="1473120" imgH="279360" progId="">
                  <p:embed/>
                </p:oleObj>
              </mc:Choice>
              <mc:Fallback>
                <p:oleObj name="Equation" r:id="rId10" imgW="1473120" imgH="27936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25700" y="4580390"/>
                        <a:ext cx="2946400" cy="5588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81290" name="Object 10"/>
          <p:cNvGraphicFramePr>
            <a:graphicFrameLocks noChangeAspect="1"/>
          </p:cNvGraphicFramePr>
          <p:nvPr/>
        </p:nvGraphicFramePr>
        <p:xfrm>
          <a:off x="6831130" y="3473450"/>
          <a:ext cx="711200" cy="355600"/>
        </p:xfrm>
        <a:graphic>
          <a:graphicData uri="http://schemas.openxmlformats.org/presentationml/2006/ole">
            <mc:AlternateContent xmlns:mc="http://schemas.openxmlformats.org/markup-compatibility/2006">
              <mc:Choice xmlns:v="urn:schemas-microsoft-com:vml" Requires="v">
                <p:oleObj spid="_x0000_s722181" name="Equation" r:id="rId12" imgW="355320" imgH="177480" progId="">
                  <p:embed/>
                </p:oleObj>
              </mc:Choice>
              <mc:Fallback>
                <p:oleObj name="Equation" r:id="rId12" imgW="355320" imgH="17748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31130" y="3473450"/>
                        <a:ext cx="711200" cy="3556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17719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283">
                                            <p:txEl>
                                              <p:pRg st="0" end="0"/>
                                            </p:txEl>
                                          </p:spTgt>
                                        </p:tgtEl>
                                        <p:attrNameLst>
                                          <p:attrName>style.visibility</p:attrName>
                                        </p:attrNameLst>
                                      </p:cBhvr>
                                      <p:to>
                                        <p:strVal val="visible"/>
                                      </p:to>
                                    </p:set>
                                    <p:anim to="" calcmode="lin" valueType="num">
                                      <p:cBhvr>
                                        <p:cTn id="7" dur="1" fill="hold"/>
                                        <p:tgtEl>
                                          <p:spTgt spid="48128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81283">
                                            <p:txEl>
                                              <p:pRg st="2" end="2"/>
                                            </p:txEl>
                                          </p:spTgt>
                                        </p:tgtEl>
                                        <p:attrNameLst>
                                          <p:attrName>style.visibility</p:attrName>
                                        </p:attrNameLst>
                                      </p:cBhvr>
                                      <p:to>
                                        <p:strVal val="visible"/>
                                      </p:to>
                                    </p:set>
                                    <p:anim to="" calcmode="lin" valueType="num">
                                      <p:cBhvr>
                                        <p:cTn id="12" dur="1" fill="hold"/>
                                        <p:tgtEl>
                                          <p:spTgt spid="481283">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481284"/>
                                        </p:tgtEl>
                                        <p:attrNameLst>
                                          <p:attrName>style.visibility</p:attrName>
                                        </p:attrNameLst>
                                      </p:cBhvr>
                                      <p:to>
                                        <p:strVal val="visible"/>
                                      </p:to>
                                    </p:set>
                                    <p:anim to="" calcmode="lin" valueType="num">
                                      <p:cBhvr>
                                        <p:cTn id="15" dur="1" fill="hold"/>
                                        <p:tgtEl>
                                          <p:spTgt spid="481284"/>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481283">
                                            <p:txEl>
                                              <p:pRg st="3" end="3"/>
                                            </p:txEl>
                                          </p:spTgt>
                                        </p:tgtEl>
                                        <p:attrNameLst>
                                          <p:attrName>style.visibility</p:attrName>
                                        </p:attrNameLst>
                                      </p:cBhvr>
                                      <p:to>
                                        <p:strVal val="visible"/>
                                      </p:to>
                                    </p:set>
                                    <p:anim to="" calcmode="lin" valueType="num">
                                      <p:cBhvr>
                                        <p:cTn id="20" dur="1" fill="hold"/>
                                        <p:tgtEl>
                                          <p:spTgt spid="481283">
                                            <p:txEl>
                                              <p:pRg st="3" end="3"/>
                                            </p:txEl>
                                          </p:spTgt>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481286"/>
                                        </p:tgtEl>
                                        <p:attrNameLst>
                                          <p:attrName>style.visibility</p:attrName>
                                        </p:attrNameLst>
                                      </p:cBhvr>
                                      <p:to>
                                        <p:strVal val="visible"/>
                                      </p:to>
                                    </p:set>
                                    <p:anim to="" calcmode="lin" valueType="num">
                                      <p:cBhvr>
                                        <p:cTn id="23" dur="1" fill="hold"/>
                                        <p:tgtEl>
                                          <p:spTgt spid="481286"/>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481283">
                                            <p:txEl>
                                              <p:pRg st="4" end="4"/>
                                            </p:txEl>
                                          </p:spTgt>
                                        </p:tgtEl>
                                        <p:attrNameLst>
                                          <p:attrName>style.visibility</p:attrName>
                                        </p:attrNameLst>
                                      </p:cBhvr>
                                      <p:to>
                                        <p:strVal val="visible"/>
                                      </p:to>
                                    </p:set>
                                    <p:anim to="" calcmode="lin" valueType="num">
                                      <p:cBhvr>
                                        <p:cTn id="28" dur="1" fill="hold"/>
                                        <p:tgtEl>
                                          <p:spTgt spid="481283">
                                            <p:txEl>
                                              <p:pRg st="4" end="4"/>
                                            </p:txEl>
                                          </p:spTgt>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481288"/>
                                        </p:tgtEl>
                                        <p:attrNameLst>
                                          <p:attrName>style.visibility</p:attrName>
                                        </p:attrNameLst>
                                      </p:cBhvr>
                                      <p:to>
                                        <p:strVal val="visible"/>
                                      </p:to>
                                    </p:set>
                                    <p:anim to="" calcmode="lin" valueType="num">
                                      <p:cBhvr>
                                        <p:cTn id="31" dur="1" fill="hold"/>
                                        <p:tgtEl>
                                          <p:spTgt spid="481288"/>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481290"/>
                                        </p:tgtEl>
                                        <p:attrNameLst>
                                          <p:attrName>style.visibility</p:attrName>
                                        </p:attrNameLst>
                                      </p:cBhvr>
                                      <p:to>
                                        <p:strVal val="visible"/>
                                      </p:to>
                                    </p:set>
                                    <p:anim to="" calcmode="lin" valueType="num">
                                      <p:cBhvr>
                                        <p:cTn id="34" dur="1" fill="hold"/>
                                        <p:tgtEl>
                                          <p:spTgt spid="481290"/>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nodeType="clickEffect">
                                  <p:stCondLst>
                                    <p:cond delay="0"/>
                                  </p:stCondLst>
                                  <p:childTnLst>
                                    <p:set>
                                      <p:cBhvr>
                                        <p:cTn id="38" dur="1" fill="hold">
                                          <p:stCondLst>
                                            <p:cond delay="0"/>
                                          </p:stCondLst>
                                        </p:cTn>
                                        <p:tgtEl>
                                          <p:spTgt spid="481289"/>
                                        </p:tgtEl>
                                        <p:attrNameLst>
                                          <p:attrName>style.visibility</p:attrName>
                                        </p:attrNameLst>
                                      </p:cBhvr>
                                      <p:to>
                                        <p:strVal val="visible"/>
                                      </p:to>
                                    </p:set>
                                    <p:anim to="" calcmode="lin" valueType="num">
                                      <p:cBhvr>
                                        <p:cTn id="39" dur="1" fill="hold"/>
                                        <p:tgtEl>
                                          <p:spTgt spid="48128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p:txBody>
          <a:bodyPr/>
          <a:lstStyle/>
          <a:p>
            <a:pPr algn="ctr"/>
            <a:r>
              <a:rPr lang="es-MX" dirty="0"/>
              <a:t>Funciones y </a:t>
            </a:r>
            <a:r>
              <a:rPr lang="es-MX" dirty="0" smtClean="0"/>
              <a:t>límites </a:t>
            </a:r>
            <a:endParaRPr lang="es-ES" dirty="0"/>
          </a:p>
        </p:txBody>
      </p:sp>
      <p:sp>
        <p:nvSpPr>
          <p:cNvPr id="494595" name="Rectangle 3"/>
          <p:cNvSpPr>
            <a:spLocks noGrp="1" noChangeArrowheads="1"/>
          </p:cNvSpPr>
          <p:nvPr>
            <p:ph type="body" sz="half" idx="1"/>
          </p:nvPr>
        </p:nvSpPr>
        <p:spPr>
          <a:xfrm>
            <a:off x="521550" y="1574685"/>
            <a:ext cx="7742237" cy="4419600"/>
          </a:xfrm>
        </p:spPr>
        <p:txBody>
          <a:bodyPr/>
          <a:lstStyle/>
          <a:p>
            <a:pPr>
              <a:buFont typeface="Wingdings" pitchFamily="2" charset="2"/>
              <a:buNone/>
            </a:pPr>
            <a:r>
              <a:rPr lang="es-MX" sz="2800" b="1" dirty="0" smtClean="0"/>
              <a:t>   Continuidad </a:t>
            </a:r>
            <a:r>
              <a:rPr lang="es-MX" sz="2800" b="1" dirty="0"/>
              <a:t>de funciones </a:t>
            </a:r>
          </a:p>
          <a:p>
            <a:pPr>
              <a:buFont typeface="Wingdings" pitchFamily="2" charset="2"/>
              <a:buNone/>
            </a:pPr>
            <a:endParaRPr lang="es-MX" sz="1400" b="1" dirty="0"/>
          </a:p>
          <a:p>
            <a:pPr>
              <a:buFont typeface="Wingdings" pitchFamily="2" charset="2"/>
              <a:buNone/>
            </a:pPr>
            <a:r>
              <a:rPr lang="es-MX" sz="2800" dirty="0"/>
              <a:t> </a:t>
            </a:r>
            <a:r>
              <a:rPr lang="es-MX" sz="2800" dirty="0" smtClean="0"/>
              <a:t>  Definición</a:t>
            </a:r>
            <a:r>
              <a:rPr lang="es-MX" sz="2800" dirty="0"/>
              <a:t>: Continuidad en un punto </a:t>
            </a:r>
          </a:p>
          <a:p>
            <a:pPr>
              <a:buFont typeface="Wingdings" pitchFamily="2" charset="2"/>
              <a:buNone/>
            </a:pPr>
            <a:r>
              <a:rPr lang="es-MX" sz="2800" dirty="0"/>
              <a:t> </a:t>
            </a:r>
            <a:r>
              <a:rPr lang="es-MX" sz="2800" dirty="0" smtClean="0"/>
              <a:t>  Sea f </a:t>
            </a:r>
            <a:r>
              <a:rPr lang="es-MX" sz="2800" dirty="0"/>
              <a:t>definida en un intervalo abierto </a:t>
            </a:r>
            <a:r>
              <a:rPr lang="es-MX" sz="2800" dirty="0" smtClean="0"/>
              <a:t>que contiene </a:t>
            </a:r>
            <a:r>
              <a:rPr lang="es-MX" sz="2800" dirty="0"/>
              <a:t>a </a:t>
            </a:r>
            <a:r>
              <a:rPr lang="es-MX" sz="2800" dirty="0" smtClean="0"/>
              <a:t>f. Decimos </a:t>
            </a:r>
            <a:r>
              <a:rPr lang="es-MX" sz="2800" dirty="0"/>
              <a:t>que </a:t>
            </a:r>
            <a:r>
              <a:rPr lang="es-MX" sz="2800" dirty="0" smtClean="0"/>
              <a:t>f </a:t>
            </a:r>
            <a:r>
              <a:rPr lang="es-MX" sz="2800" dirty="0"/>
              <a:t>es continua en </a:t>
            </a:r>
            <a:r>
              <a:rPr lang="es-MX" sz="2800" i="1" dirty="0" smtClean="0"/>
              <a:t>c</a:t>
            </a:r>
            <a:r>
              <a:rPr lang="es-MX" sz="2800" dirty="0" smtClean="0"/>
              <a:t>    </a:t>
            </a:r>
            <a:r>
              <a:rPr lang="es-MX" sz="2800" dirty="0"/>
              <a:t>si </a:t>
            </a:r>
          </a:p>
        </p:txBody>
      </p:sp>
      <p:graphicFrame>
        <p:nvGraphicFramePr>
          <p:cNvPr id="494606" name="Object 14"/>
          <p:cNvGraphicFramePr>
            <a:graphicFrameLocks noChangeAspect="1"/>
          </p:cNvGraphicFramePr>
          <p:nvPr/>
        </p:nvGraphicFramePr>
        <p:xfrm>
          <a:off x="3176588" y="4149080"/>
          <a:ext cx="2116137" cy="598488"/>
        </p:xfrm>
        <a:graphic>
          <a:graphicData uri="http://schemas.openxmlformats.org/presentationml/2006/ole">
            <mc:AlternateContent xmlns:mc="http://schemas.openxmlformats.org/markup-compatibility/2006">
              <mc:Choice xmlns:v="urn:schemas-microsoft-com:vml" Requires="v">
                <p:oleObj spid="_x0000_s724021" name="Equation" r:id="rId4" imgW="1054080" imgH="291960" progId="">
                  <p:embed/>
                </p:oleObj>
              </mc:Choice>
              <mc:Fallback>
                <p:oleObj name="Equation" r:id="rId4" imgW="1054080" imgH="2919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6588" y="4149080"/>
                        <a:ext cx="2116137" cy="5984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129032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94595">
                                            <p:txEl>
                                              <p:pRg st="0" end="0"/>
                                            </p:txEl>
                                          </p:spTgt>
                                        </p:tgtEl>
                                        <p:attrNameLst>
                                          <p:attrName>style.visibility</p:attrName>
                                        </p:attrNameLst>
                                      </p:cBhvr>
                                      <p:to>
                                        <p:strVal val="visible"/>
                                      </p:to>
                                    </p:set>
                                    <p:anim to="" calcmode="lin" valueType="num">
                                      <p:cBhvr>
                                        <p:cTn id="7" dur="1" fill="hold"/>
                                        <p:tgtEl>
                                          <p:spTgt spid="49459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94595">
                                            <p:txEl>
                                              <p:pRg st="2" end="2"/>
                                            </p:txEl>
                                          </p:spTgt>
                                        </p:tgtEl>
                                        <p:attrNameLst>
                                          <p:attrName>style.visibility</p:attrName>
                                        </p:attrNameLst>
                                      </p:cBhvr>
                                      <p:to>
                                        <p:strVal val="visible"/>
                                      </p:to>
                                    </p:set>
                                    <p:anim to="" calcmode="lin" valueType="num">
                                      <p:cBhvr>
                                        <p:cTn id="12" dur="1" fill="hold"/>
                                        <p:tgtEl>
                                          <p:spTgt spid="494595">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94595">
                                            <p:txEl>
                                              <p:pRg st="3" end="3"/>
                                            </p:txEl>
                                          </p:spTgt>
                                        </p:tgtEl>
                                        <p:attrNameLst>
                                          <p:attrName>style.visibility</p:attrName>
                                        </p:attrNameLst>
                                      </p:cBhvr>
                                      <p:to>
                                        <p:strVal val="visible"/>
                                      </p:to>
                                    </p:set>
                                    <p:anim to="" calcmode="lin" valueType="num">
                                      <p:cBhvr>
                                        <p:cTn id="17" dur="1" fill="hold"/>
                                        <p:tgtEl>
                                          <p:spTgt spid="494595">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94606"/>
                                        </p:tgtEl>
                                        <p:attrNameLst>
                                          <p:attrName>style.visibility</p:attrName>
                                        </p:attrNameLst>
                                      </p:cBhvr>
                                      <p:to>
                                        <p:strVal val="visible"/>
                                      </p:to>
                                    </p:set>
                                    <p:anim to="" calcmode="lin" valueType="num">
                                      <p:cBhvr>
                                        <p:cTn id="22" dur="1" fill="hold"/>
                                        <p:tgtEl>
                                          <p:spTgt spid="49460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59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4" name="Text Box 6"/>
          <p:cNvSpPr txBox="1">
            <a:spLocks noChangeArrowheads="1"/>
          </p:cNvSpPr>
          <p:nvPr/>
        </p:nvSpPr>
        <p:spPr bwMode="auto">
          <a:xfrm>
            <a:off x="657330" y="1632660"/>
            <a:ext cx="7785100" cy="2111375"/>
          </a:xfrm>
          <a:prstGeom prst="rect">
            <a:avLst/>
          </a:prstGeom>
          <a:noFill/>
          <a:ln w="9525">
            <a:solidFill>
              <a:schemeClr val="folHlink"/>
            </a:solidFill>
            <a:miter lim="800000"/>
            <a:headEnd/>
            <a:tailEnd/>
          </a:ln>
          <a:effectLst/>
        </p:spPr>
        <p:txBody>
          <a:bodyPr>
            <a:spAutoFit/>
          </a:bodyPr>
          <a:lstStyle/>
          <a:p>
            <a:r>
              <a:rPr lang="es-MX" sz="2200" b="1" dirty="0"/>
              <a:t>Teorema A.  Continuidad de funciones </a:t>
            </a:r>
            <a:r>
              <a:rPr lang="es-MX" sz="2200" b="1" dirty="0" err="1"/>
              <a:t>polinomiales</a:t>
            </a:r>
            <a:r>
              <a:rPr lang="es-MX" sz="2200" b="1" dirty="0"/>
              <a:t> y racionales</a:t>
            </a:r>
          </a:p>
          <a:p>
            <a:r>
              <a:rPr lang="es-MX" sz="2200" dirty="0"/>
              <a:t>Una función </a:t>
            </a:r>
            <a:r>
              <a:rPr lang="es-MX" sz="2200" dirty="0" err="1"/>
              <a:t>polinomial</a:t>
            </a:r>
            <a:r>
              <a:rPr lang="es-MX" sz="2200" dirty="0"/>
              <a:t> es continua en todo número real </a:t>
            </a:r>
            <a:r>
              <a:rPr lang="es-MX" sz="2200" i="1" dirty="0" smtClean="0"/>
              <a:t>c</a:t>
            </a:r>
            <a:r>
              <a:rPr lang="es-MX" sz="2200" dirty="0" smtClean="0"/>
              <a:t>    </a:t>
            </a:r>
            <a:r>
              <a:rPr lang="es-MX" sz="2200" dirty="0"/>
              <a:t>Una función racional es continua en todo número real </a:t>
            </a:r>
            <a:r>
              <a:rPr lang="es-MX" sz="2200" i="1" dirty="0" smtClean="0"/>
              <a:t>c</a:t>
            </a:r>
            <a:r>
              <a:rPr lang="es-MX" sz="2200" dirty="0" smtClean="0"/>
              <a:t> </a:t>
            </a:r>
            <a:r>
              <a:rPr lang="es-MX" sz="2200" dirty="0"/>
              <a:t>en un dominio, esto es, en todas partes excepto donde el denominador es cero.      </a:t>
            </a:r>
          </a:p>
        </p:txBody>
      </p:sp>
      <p:sp>
        <p:nvSpPr>
          <p:cNvPr id="488450" name="Rectangle 2"/>
          <p:cNvSpPr>
            <a:spLocks noGrp="1" noChangeArrowheads="1"/>
          </p:cNvSpPr>
          <p:nvPr>
            <p:ph type="title"/>
          </p:nvPr>
        </p:nvSpPr>
        <p:spPr/>
        <p:txBody>
          <a:bodyPr/>
          <a:lstStyle/>
          <a:p>
            <a:pPr algn="ctr"/>
            <a:r>
              <a:rPr lang="es-MX"/>
              <a:t>Funciones y límites </a:t>
            </a:r>
            <a:endParaRPr lang="es-ES"/>
          </a:p>
        </p:txBody>
      </p:sp>
      <p:sp>
        <p:nvSpPr>
          <p:cNvPr id="488455" name="Text Box 7"/>
          <p:cNvSpPr txBox="1">
            <a:spLocks noChangeArrowheads="1"/>
          </p:cNvSpPr>
          <p:nvPr/>
        </p:nvSpPr>
        <p:spPr bwMode="auto">
          <a:xfrm>
            <a:off x="657330" y="4014788"/>
            <a:ext cx="7785100" cy="1776412"/>
          </a:xfrm>
          <a:prstGeom prst="rect">
            <a:avLst/>
          </a:prstGeom>
          <a:noFill/>
          <a:ln w="9525">
            <a:solidFill>
              <a:schemeClr val="folHlink"/>
            </a:solidFill>
            <a:miter lim="800000"/>
            <a:headEnd/>
            <a:tailEnd/>
          </a:ln>
          <a:effectLst/>
        </p:spPr>
        <p:txBody>
          <a:bodyPr>
            <a:spAutoFit/>
          </a:bodyPr>
          <a:lstStyle/>
          <a:p>
            <a:r>
              <a:rPr lang="es-MX" sz="2200" b="1" dirty="0"/>
              <a:t>Teorema B. Continuidad de las funciones valor absoluto y raíz n-</a:t>
            </a:r>
            <a:r>
              <a:rPr lang="es-MX" sz="2200" b="1" dirty="0" err="1"/>
              <a:t>ésima</a:t>
            </a:r>
            <a:endParaRPr lang="es-MX" sz="2200" b="1" dirty="0"/>
          </a:p>
          <a:p>
            <a:r>
              <a:rPr lang="es-MX" sz="2200" dirty="0"/>
              <a:t>La función valor absoluto es continua en todo número real c Si n es impar, la función raíz n-</a:t>
            </a:r>
            <a:r>
              <a:rPr lang="es-MX" sz="2200" dirty="0" err="1"/>
              <a:t>ésima</a:t>
            </a:r>
            <a:r>
              <a:rPr lang="es-MX" sz="2200" dirty="0"/>
              <a:t> es continua en todo número real positivo c.                                          </a:t>
            </a:r>
          </a:p>
        </p:txBody>
      </p:sp>
    </p:spTree>
    <p:extLst>
      <p:ext uri="{BB962C8B-B14F-4D97-AF65-F5344CB8AC3E}">
        <p14:creationId xmlns:p14="http://schemas.microsoft.com/office/powerpoint/2010/main" val="227902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8454"/>
                                        </p:tgtEl>
                                        <p:attrNameLst>
                                          <p:attrName>style.visibility</p:attrName>
                                        </p:attrNameLst>
                                      </p:cBhvr>
                                      <p:to>
                                        <p:strVal val="visible"/>
                                      </p:to>
                                    </p:set>
                                    <p:anim to="" calcmode="lin" valueType="num">
                                      <p:cBhvr>
                                        <p:cTn id="7" dur="1" fill="hold"/>
                                        <p:tgtEl>
                                          <p:spTgt spid="48845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88455"/>
                                        </p:tgtEl>
                                        <p:attrNameLst>
                                          <p:attrName>style.visibility</p:attrName>
                                        </p:attrNameLst>
                                      </p:cBhvr>
                                      <p:to>
                                        <p:strVal val="visible"/>
                                      </p:to>
                                    </p:set>
                                    <p:anim to="" calcmode="lin" valueType="num">
                                      <p:cBhvr>
                                        <p:cTn id="12" dur="1" fill="hold"/>
                                        <p:tgtEl>
                                          <p:spTgt spid="48845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8454" grpId="0" animBg="1"/>
      <p:bldP spid="48845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502" name="Text Box 6"/>
          <p:cNvSpPr txBox="1">
            <a:spLocks noChangeArrowheads="1"/>
          </p:cNvSpPr>
          <p:nvPr/>
        </p:nvSpPr>
        <p:spPr bwMode="auto">
          <a:xfrm>
            <a:off x="611188" y="4014788"/>
            <a:ext cx="7785100" cy="1723549"/>
          </a:xfrm>
          <a:prstGeom prst="rect">
            <a:avLst/>
          </a:prstGeom>
          <a:noFill/>
          <a:ln w="9525">
            <a:solidFill>
              <a:schemeClr val="folHlink"/>
            </a:solidFill>
            <a:miter lim="800000"/>
            <a:headEnd/>
            <a:tailEnd/>
          </a:ln>
          <a:effectLst/>
        </p:spPr>
        <p:txBody>
          <a:bodyPr>
            <a:spAutoFit/>
          </a:bodyPr>
          <a:lstStyle/>
          <a:p>
            <a:r>
              <a:rPr lang="es-MX" sz="2200" b="1" dirty="0"/>
              <a:t>Teorema D. </a:t>
            </a:r>
          </a:p>
          <a:p>
            <a:r>
              <a:rPr lang="es-MX" sz="2200" dirty="0"/>
              <a:t>Las funciones seno y coseno son continuas en todo </a:t>
            </a:r>
            <a:r>
              <a:rPr lang="es-MX" sz="2200" dirty="0" smtClean="0"/>
              <a:t>número</a:t>
            </a:r>
          </a:p>
          <a:p>
            <a:endParaRPr lang="es-MX" sz="600" dirty="0" smtClean="0"/>
          </a:p>
          <a:p>
            <a:r>
              <a:rPr lang="es-MX" sz="2200" dirty="0" smtClean="0"/>
              <a:t>en </a:t>
            </a:r>
            <a:r>
              <a:rPr lang="es-MX" sz="2200" dirty="0"/>
              <a:t>todo número real </a:t>
            </a:r>
            <a:r>
              <a:rPr lang="es-MX" sz="2200" i="1" dirty="0"/>
              <a:t>c</a:t>
            </a:r>
            <a:r>
              <a:rPr lang="es-MX" sz="2200" dirty="0"/>
              <a:t>. Las </a:t>
            </a:r>
            <a:r>
              <a:rPr lang="es-MX" sz="2200" dirty="0" smtClean="0"/>
              <a:t>funciones</a:t>
            </a:r>
          </a:p>
          <a:p>
            <a:endParaRPr lang="es-MX" sz="600" dirty="0"/>
          </a:p>
          <a:p>
            <a:r>
              <a:rPr lang="es-MX" sz="2200" dirty="0"/>
              <a:t>Son continuas en todo número real c en sus dominios</a:t>
            </a:r>
            <a:r>
              <a:rPr lang="es-MX" sz="2200" dirty="0" smtClean="0"/>
              <a:t>.</a:t>
            </a:r>
          </a:p>
          <a:p>
            <a:r>
              <a:rPr lang="es-MX" sz="600" dirty="0" smtClean="0"/>
              <a:t> </a:t>
            </a:r>
            <a:endParaRPr lang="es-MX" sz="600" dirty="0"/>
          </a:p>
        </p:txBody>
      </p:sp>
      <p:sp>
        <p:nvSpPr>
          <p:cNvPr id="490501" name="Text Box 5"/>
          <p:cNvSpPr txBox="1">
            <a:spLocks noChangeArrowheads="1"/>
          </p:cNvSpPr>
          <p:nvPr/>
        </p:nvSpPr>
        <p:spPr bwMode="auto">
          <a:xfrm>
            <a:off x="611188" y="1705451"/>
            <a:ext cx="7785100" cy="1723549"/>
          </a:xfrm>
          <a:prstGeom prst="rect">
            <a:avLst/>
          </a:prstGeom>
          <a:noFill/>
          <a:ln w="9525">
            <a:solidFill>
              <a:schemeClr val="folHlink"/>
            </a:solidFill>
            <a:miter lim="800000"/>
            <a:headEnd/>
            <a:tailEnd/>
          </a:ln>
          <a:effectLst/>
        </p:spPr>
        <p:txBody>
          <a:bodyPr>
            <a:spAutoFit/>
          </a:bodyPr>
          <a:lstStyle/>
          <a:p>
            <a:r>
              <a:rPr lang="es-MX" sz="2200" b="1" dirty="0"/>
              <a:t>Teorema C.</a:t>
            </a:r>
            <a:r>
              <a:rPr lang="es-MX" sz="2200" dirty="0"/>
              <a:t>  </a:t>
            </a:r>
          </a:p>
          <a:p>
            <a:r>
              <a:rPr lang="es-MX" sz="2200" dirty="0"/>
              <a:t>Si </a:t>
            </a:r>
            <a:r>
              <a:rPr lang="es-MX" sz="2200" dirty="0" smtClean="0"/>
              <a:t>f </a:t>
            </a:r>
            <a:r>
              <a:rPr lang="es-MX" sz="2200" dirty="0"/>
              <a:t>y </a:t>
            </a:r>
            <a:r>
              <a:rPr lang="es-MX" sz="2200" dirty="0" smtClean="0"/>
              <a:t>g son </a:t>
            </a:r>
            <a:r>
              <a:rPr lang="es-MX" sz="2200" dirty="0"/>
              <a:t>continuas </a:t>
            </a:r>
            <a:r>
              <a:rPr lang="es-MX" sz="2200" dirty="0" smtClean="0"/>
              <a:t>en c </a:t>
            </a:r>
            <a:r>
              <a:rPr lang="es-MX" sz="2200" dirty="0"/>
              <a:t>entonces también lo </a:t>
            </a:r>
            <a:r>
              <a:rPr lang="es-MX" sz="2200" dirty="0" smtClean="0"/>
              <a:t>son</a:t>
            </a:r>
          </a:p>
          <a:p>
            <a:endParaRPr lang="es-MX" sz="600" dirty="0"/>
          </a:p>
          <a:p>
            <a:r>
              <a:rPr lang="es-MX" sz="2200" dirty="0"/>
              <a:t>                                         (con tal que                                </a:t>
            </a:r>
            <a:r>
              <a:rPr lang="es-MX" sz="2200" dirty="0" smtClean="0"/>
              <a:t/>
            </a:r>
            <a:br>
              <a:rPr lang="es-MX" sz="2200" dirty="0" smtClean="0"/>
            </a:br>
            <a:endParaRPr lang="es-MX" sz="600" dirty="0" smtClean="0"/>
          </a:p>
          <a:p>
            <a:r>
              <a:rPr lang="es-MX" sz="2200" dirty="0" smtClean="0"/>
              <a:t>(</a:t>
            </a:r>
            <a:r>
              <a:rPr lang="es-MX" sz="2200" dirty="0"/>
              <a:t>siempre que                si n es par).</a:t>
            </a:r>
          </a:p>
          <a:p>
            <a:endParaRPr lang="es-MX" sz="600" dirty="0"/>
          </a:p>
        </p:txBody>
      </p:sp>
      <p:sp>
        <p:nvSpPr>
          <p:cNvPr id="490498" name="Rectangle 2"/>
          <p:cNvSpPr>
            <a:spLocks noGrp="1" noChangeArrowheads="1"/>
          </p:cNvSpPr>
          <p:nvPr>
            <p:ph type="title"/>
          </p:nvPr>
        </p:nvSpPr>
        <p:spPr/>
        <p:txBody>
          <a:bodyPr/>
          <a:lstStyle/>
          <a:p>
            <a:pPr algn="ctr"/>
            <a:r>
              <a:rPr lang="es-MX"/>
              <a:t>Funciones y </a:t>
            </a:r>
            <a:r>
              <a:rPr lang="es-MX" smtClean="0"/>
              <a:t>límites </a:t>
            </a:r>
            <a:endParaRPr lang="es-ES" dirty="0"/>
          </a:p>
        </p:txBody>
      </p:sp>
      <p:graphicFrame>
        <p:nvGraphicFramePr>
          <p:cNvPr id="490500" name="Object 4"/>
          <p:cNvGraphicFramePr>
            <a:graphicFrameLocks noChangeAspect="1"/>
          </p:cNvGraphicFramePr>
          <p:nvPr/>
        </p:nvGraphicFramePr>
        <p:xfrm>
          <a:off x="5337085" y="4888459"/>
          <a:ext cx="2925790" cy="295736"/>
        </p:xfrm>
        <a:graphic>
          <a:graphicData uri="http://schemas.openxmlformats.org/presentationml/2006/ole">
            <mc:AlternateContent xmlns:mc="http://schemas.openxmlformats.org/markup-compatibility/2006">
              <mc:Choice xmlns:v="urn:schemas-microsoft-com:vml" Requires="v">
                <p:oleObj spid="_x0000_s725198" name="Equation" r:id="rId4" imgW="1447560" imgH="190440" progId="">
                  <p:embed/>
                </p:oleObj>
              </mc:Choice>
              <mc:Fallback>
                <p:oleObj name="Equation" r:id="rId4" imgW="1447560" imgH="19044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7085" y="4888459"/>
                        <a:ext cx="2925790" cy="295736"/>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0506" name="Object 10"/>
          <p:cNvGraphicFramePr>
            <a:graphicFrameLocks noChangeAspect="1"/>
          </p:cNvGraphicFramePr>
          <p:nvPr/>
        </p:nvGraphicFramePr>
        <p:xfrm>
          <a:off x="746125" y="2504841"/>
          <a:ext cx="3043238" cy="346075"/>
        </p:xfrm>
        <a:graphic>
          <a:graphicData uri="http://schemas.openxmlformats.org/presentationml/2006/ole">
            <mc:AlternateContent xmlns:mc="http://schemas.openxmlformats.org/markup-compatibility/2006">
              <mc:Choice xmlns:v="urn:schemas-microsoft-com:vml" Requires="v">
                <p:oleObj spid="_x0000_s725199" name="Equation" r:id="rId6" imgW="1574640" imgH="203040" progId="">
                  <p:embed/>
                </p:oleObj>
              </mc:Choice>
              <mc:Fallback>
                <p:oleObj name="Equation" r:id="rId6" imgW="1574640" imgH="20304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125" y="2504841"/>
                        <a:ext cx="3043238" cy="3460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0507" name="Object 11"/>
          <p:cNvGraphicFramePr>
            <a:graphicFrameLocks noChangeAspect="1"/>
          </p:cNvGraphicFramePr>
          <p:nvPr/>
        </p:nvGraphicFramePr>
        <p:xfrm>
          <a:off x="5427095" y="2471038"/>
          <a:ext cx="2305050" cy="376237"/>
        </p:xfrm>
        <a:graphic>
          <a:graphicData uri="http://schemas.openxmlformats.org/presentationml/2006/ole">
            <mc:AlternateContent xmlns:mc="http://schemas.openxmlformats.org/markup-compatibility/2006">
              <mc:Choice xmlns:v="urn:schemas-microsoft-com:vml" Requires="v">
                <p:oleObj spid="_x0000_s725200" name="Equation" r:id="rId8" imgW="1193760" imgH="253800" progId="">
                  <p:embed/>
                </p:oleObj>
              </mc:Choice>
              <mc:Fallback>
                <p:oleObj name="Equation" r:id="rId8" imgW="119376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27095" y="2471038"/>
                        <a:ext cx="2305050" cy="3762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0508" name="Object 12"/>
          <p:cNvGraphicFramePr>
            <a:graphicFrameLocks noGrp="1" noChangeAspect="1"/>
          </p:cNvGraphicFramePr>
          <p:nvPr>
            <p:ph idx="1"/>
          </p:nvPr>
        </p:nvGraphicFramePr>
        <p:xfrm>
          <a:off x="2411413" y="2921088"/>
          <a:ext cx="1092200" cy="371475"/>
        </p:xfrm>
        <a:graphic>
          <a:graphicData uri="http://schemas.openxmlformats.org/presentationml/2006/ole">
            <mc:AlternateContent xmlns:mc="http://schemas.openxmlformats.org/markup-compatibility/2006">
              <mc:Choice xmlns:v="urn:schemas-microsoft-com:vml" Requires="v">
                <p:oleObj spid="_x0000_s725201" name="Equation" r:id="rId10" imgW="596880" imgH="203040" progId="">
                  <p:embed/>
                </p:oleObj>
              </mc:Choice>
              <mc:Fallback>
                <p:oleObj name="Equation" r:id="rId10" imgW="596880" imgH="20304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11413" y="2921088"/>
                        <a:ext cx="1092200" cy="3714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17880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90500"/>
                                        </p:tgtEl>
                                        <p:attrNameLst>
                                          <p:attrName>style.visibility</p:attrName>
                                        </p:attrNameLst>
                                      </p:cBhvr>
                                      <p:to>
                                        <p:strVal val="visible"/>
                                      </p:to>
                                    </p:set>
                                    <p:anim to="" calcmode="lin" valueType="num">
                                      <p:cBhvr>
                                        <p:cTn id="7" dur="1" fill="hold"/>
                                        <p:tgtEl>
                                          <p:spTgt spid="49050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90501"/>
                                        </p:tgtEl>
                                        <p:attrNameLst>
                                          <p:attrName>style.visibility</p:attrName>
                                        </p:attrNameLst>
                                      </p:cBhvr>
                                      <p:to>
                                        <p:strVal val="visible"/>
                                      </p:to>
                                    </p:set>
                                    <p:anim to="" calcmode="lin" valueType="num">
                                      <p:cBhvr>
                                        <p:cTn id="12" dur="1" fill="hold"/>
                                        <p:tgtEl>
                                          <p:spTgt spid="490501"/>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90502"/>
                                        </p:tgtEl>
                                        <p:attrNameLst>
                                          <p:attrName>style.visibility</p:attrName>
                                        </p:attrNameLst>
                                      </p:cBhvr>
                                      <p:to>
                                        <p:strVal val="visible"/>
                                      </p:to>
                                    </p:set>
                                    <p:anim to="" calcmode="lin" valueType="num">
                                      <p:cBhvr>
                                        <p:cTn id="17" dur="1" fill="hold"/>
                                        <p:tgtEl>
                                          <p:spTgt spid="490502"/>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90506"/>
                                        </p:tgtEl>
                                        <p:attrNameLst>
                                          <p:attrName>style.visibility</p:attrName>
                                        </p:attrNameLst>
                                      </p:cBhvr>
                                      <p:to>
                                        <p:strVal val="visible"/>
                                      </p:to>
                                    </p:set>
                                    <p:anim to="" calcmode="lin" valueType="num">
                                      <p:cBhvr>
                                        <p:cTn id="22" dur="1" fill="hold"/>
                                        <p:tgtEl>
                                          <p:spTgt spid="490506"/>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90507"/>
                                        </p:tgtEl>
                                        <p:attrNameLst>
                                          <p:attrName>style.visibility</p:attrName>
                                        </p:attrNameLst>
                                      </p:cBhvr>
                                      <p:to>
                                        <p:strVal val="visible"/>
                                      </p:to>
                                    </p:set>
                                    <p:anim to="" calcmode="lin" valueType="num">
                                      <p:cBhvr>
                                        <p:cTn id="27" dur="1" fill="hold"/>
                                        <p:tgtEl>
                                          <p:spTgt spid="490507"/>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490508"/>
                                        </p:tgtEl>
                                        <p:attrNameLst>
                                          <p:attrName>style.visibility</p:attrName>
                                        </p:attrNameLst>
                                      </p:cBhvr>
                                      <p:to>
                                        <p:strVal val="visible"/>
                                      </p:to>
                                    </p:set>
                                    <p:anim to="" calcmode="lin" valueType="num">
                                      <p:cBhvr>
                                        <p:cTn id="32" dur="1" fill="hold"/>
                                        <p:tgtEl>
                                          <p:spTgt spid="49050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0502" grpId="0" animBg="1"/>
      <p:bldP spid="49050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5" name="Text Box 5"/>
          <p:cNvSpPr txBox="1">
            <a:spLocks noChangeArrowheads="1"/>
          </p:cNvSpPr>
          <p:nvPr/>
        </p:nvSpPr>
        <p:spPr bwMode="auto">
          <a:xfrm>
            <a:off x="611188" y="1493785"/>
            <a:ext cx="7785100" cy="2339102"/>
          </a:xfrm>
          <a:prstGeom prst="rect">
            <a:avLst/>
          </a:prstGeom>
          <a:noFill/>
          <a:ln w="9525">
            <a:solidFill>
              <a:schemeClr val="folHlink"/>
            </a:solidFill>
            <a:miter lim="800000"/>
            <a:headEnd/>
            <a:tailEnd/>
          </a:ln>
          <a:effectLst/>
        </p:spPr>
        <p:txBody>
          <a:bodyPr>
            <a:spAutoFit/>
          </a:bodyPr>
          <a:lstStyle/>
          <a:p>
            <a:r>
              <a:rPr lang="es-MX" sz="2200" b="1" dirty="0"/>
              <a:t>Teorema E</a:t>
            </a:r>
            <a:r>
              <a:rPr lang="es-MX" sz="2200" dirty="0"/>
              <a:t>. Teorema de límite de composición de funciones</a:t>
            </a:r>
          </a:p>
          <a:p>
            <a:endParaRPr lang="es-MX" sz="1200" dirty="0"/>
          </a:p>
          <a:p>
            <a:r>
              <a:rPr lang="es-MX" sz="2200" dirty="0"/>
              <a:t>Si </a:t>
            </a:r>
          </a:p>
          <a:p>
            <a:endParaRPr lang="es-MX" sz="2200" dirty="0"/>
          </a:p>
          <a:p>
            <a:endParaRPr lang="es-MX" sz="2200" dirty="0"/>
          </a:p>
          <a:p>
            <a:r>
              <a:rPr lang="es-MX" sz="2200" dirty="0"/>
              <a:t>En  particular, si </a:t>
            </a:r>
            <a:r>
              <a:rPr lang="es-MX" sz="2200" dirty="0" smtClean="0"/>
              <a:t>g </a:t>
            </a:r>
            <a:r>
              <a:rPr lang="es-MX" sz="2200" dirty="0"/>
              <a:t>es continua en  </a:t>
            </a:r>
            <a:r>
              <a:rPr lang="es-MX" sz="2200" dirty="0" smtClean="0"/>
              <a:t>c y f  es </a:t>
            </a:r>
            <a:r>
              <a:rPr lang="es-MX" sz="2200" dirty="0"/>
              <a:t>continua </a:t>
            </a:r>
            <a:r>
              <a:rPr lang="es-MX" sz="2200" dirty="0" smtClean="0"/>
              <a:t>en       </a:t>
            </a:r>
            <a:r>
              <a:rPr lang="es-MX" sz="2200" dirty="0"/>
              <a:t>, entonces la composición </a:t>
            </a:r>
            <a:r>
              <a:rPr lang="es-MX" sz="2200" dirty="0" err="1" smtClean="0"/>
              <a:t>f</a:t>
            </a:r>
            <a:r>
              <a:rPr lang="es-MX" sz="2200" dirty="0" err="1" smtClean="0">
                <a:sym typeface="Symbol"/>
              </a:rPr>
              <a:t></a:t>
            </a:r>
            <a:r>
              <a:rPr lang="es-MX" sz="2200" dirty="0" err="1" smtClean="0"/>
              <a:t>g</a:t>
            </a:r>
            <a:r>
              <a:rPr lang="es-MX" sz="2200" dirty="0" smtClean="0"/>
              <a:t> es </a:t>
            </a:r>
            <a:r>
              <a:rPr lang="es-MX" sz="2200" dirty="0"/>
              <a:t>continua en </a:t>
            </a:r>
            <a:r>
              <a:rPr lang="es-MX" sz="2200" dirty="0" smtClean="0"/>
              <a:t>c. </a:t>
            </a:r>
            <a:endParaRPr lang="es-MX" sz="2200" dirty="0"/>
          </a:p>
        </p:txBody>
      </p:sp>
      <p:sp>
        <p:nvSpPr>
          <p:cNvPr id="496642"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a:t>
            </a:r>
            <a:endParaRPr lang="es-ES" dirty="0"/>
          </a:p>
        </p:txBody>
      </p:sp>
      <p:graphicFrame>
        <p:nvGraphicFramePr>
          <p:cNvPr id="496649" name="Object 9"/>
          <p:cNvGraphicFramePr>
            <a:graphicFrameLocks noGrp="1" noChangeAspect="1"/>
          </p:cNvGraphicFramePr>
          <p:nvPr>
            <p:ph sz="half" idx="1"/>
          </p:nvPr>
        </p:nvGraphicFramePr>
        <p:xfrm>
          <a:off x="7539623" y="3068430"/>
          <a:ext cx="465857" cy="343455"/>
        </p:xfrm>
        <a:graphic>
          <a:graphicData uri="http://schemas.openxmlformats.org/presentationml/2006/ole">
            <mc:AlternateContent xmlns:mc="http://schemas.openxmlformats.org/markup-compatibility/2006">
              <mc:Choice xmlns:v="urn:schemas-microsoft-com:vml" Requires="v">
                <p:oleObj spid="_x0000_s726426" name="Equation" r:id="rId4" imgW="342720" imgH="253800" progId="">
                  <p:embed/>
                </p:oleObj>
              </mc:Choice>
              <mc:Fallback>
                <p:oleObj name="Equation" r:id="rId4" imgW="34272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39623" y="3068430"/>
                        <a:ext cx="465857" cy="34345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6643" name="Object 3"/>
          <p:cNvGraphicFramePr>
            <a:graphicFrameLocks noChangeAspect="1"/>
          </p:cNvGraphicFramePr>
          <p:nvPr/>
        </p:nvGraphicFramePr>
        <p:xfrm>
          <a:off x="1241630" y="2038091"/>
          <a:ext cx="5311270" cy="490279"/>
        </p:xfrm>
        <a:graphic>
          <a:graphicData uri="http://schemas.openxmlformats.org/presentationml/2006/ole">
            <mc:AlternateContent xmlns:mc="http://schemas.openxmlformats.org/markup-compatibility/2006">
              <mc:Choice xmlns:v="urn:schemas-microsoft-com:vml" Requires="v">
                <p:oleObj spid="_x0000_s726427" name="Equation" r:id="rId6" imgW="2844720" imgH="291960" progId="">
                  <p:embed/>
                </p:oleObj>
              </mc:Choice>
              <mc:Fallback>
                <p:oleObj name="Equation" r:id="rId6" imgW="2844720" imgH="2919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1630" y="2038091"/>
                        <a:ext cx="5311270" cy="490279"/>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6644" name="Object 4"/>
          <p:cNvGraphicFramePr>
            <a:graphicFrameLocks noChangeAspect="1"/>
          </p:cNvGraphicFramePr>
          <p:nvPr/>
        </p:nvGraphicFramePr>
        <p:xfrm>
          <a:off x="2144210" y="2528835"/>
          <a:ext cx="4318000" cy="527050"/>
        </p:xfrm>
        <a:graphic>
          <a:graphicData uri="http://schemas.openxmlformats.org/presentationml/2006/ole">
            <mc:AlternateContent xmlns:mc="http://schemas.openxmlformats.org/markup-compatibility/2006">
              <mc:Choice xmlns:v="urn:schemas-microsoft-com:vml" Requires="v">
                <p:oleObj spid="_x0000_s726428" name="Equation" r:id="rId8" imgW="2234880" imgH="355320" progId="">
                  <p:embed/>
                </p:oleObj>
              </mc:Choice>
              <mc:Fallback>
                <p:oleObj name="Equation" r:id="rId8" imgW="2234880" imgH="35532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44210" y="2528835"/>
                        <a:ext cx="4318000" cy="5270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496661" name="Text Box 21"/>
          <p:cNvSpPr txBox="1">
            <a:spLocks noChangeArrowheads="1"/>
          </p:cNvSpPr>
          <p:nvPr/>
        </p:nvSpPr>
        <p:spPr bwMode="auto">
          <a:xfrm>
            <a:off x="611188" y="4059070"/>
            <a:ext cx="7785100" cy="1877437"/>
          </a:xfrm>
          <a:prstGeom prst="rect">
            <a:avLst/>
          </a:prstGeom>
          <a:noFill/>
          <a:ln w="9525">
            <a:solidFill>
              <a:schemeClr val="folHlink"/>
            </a:solidFill>
            <a:miter lim="800000"/>
            <a:headEnd/>
            <a:tailEnd/>
          </a:ln>
          <a:effectLst/>
        </p:spPr>
        <p:txBody>
          <a:bodyPr>
            <a:spAutoFit/>
          </a:bodyPr>
          <a:lstStyle/>
          <a:p>
            <a:r>
              <a:rPr lang="es-MX" sz="2200" b="1" dirty="0"/>
              <a:t>Teorema F. Teorema del valor </a:t>
            </a:r>
            <a:r>
              <a:rPr lang="es-MX" sz="2200" b="1" dirty="0" smtClean="0"/>
              <a:t>intermedio</a:t>
            </a:r>
          </a:p>
          <a:p>
            <a:endParaRPr lang="es-MX" sz="2200" b="1" dirty="0"/>
          </a:p>
          <a:p>
            <a:r>
              <a:rPr lang="es-MX" sz="2200" dirty="0"/>
              <a:t>Sea </a:t>
            </a:r>
            <a:r>
              <a:rPr lang="es-MX" sz="2200" dirty="0" smtClean="0"/>
              <a:t>f </a:t>
            </a:r>
            <a:r>
              <a:rPr lang="es-MX" sz="2200" dirty="0"/>
              <a:t>una función definida en           y sea </a:t>
            </a:r>
            <a:r>
              <a:rPr lang="es-MX" sz="2200" dirty="0" smtClean="0"/>
              <a:t>W </a:t>
            </a:r>
            <a:r>
              <a:rPr lang="es-MX" sz="2200" dirty="0"/>
              <a:t>un número entre           y          . Si </a:t>
            </a:r>
            <a:r>
              <a:rPr lang="es-MX" sz="2200" dirty="0" smtClean="0"/>
              <a:t>f es </a:t>
            </a:r>
            <a:r>
              <a:rPr lang="es-MX" sz="2200" dirty="0"/>
              <a:t>continua en             entonces al menos un número </a:t>
            </a:r>
            <a:r>
              <a:rPr lang="es-MX" sz="2200" dirty="0" smtClean="0"/>
              <a:t>c entre a y b </a:t>
            </a:r>
            <a:r>
              <a:rPr lang="es-MX" sz="2200" dirty="0"/>
              <a:t>tal que  </a:t>
            </a:r>
          </a:p>
          <a:p>
            <a:endParaRPr lang="es-MX" sz="600" dirty="0"/>
          </a:p>
        </p:txBody>
      </p:sp>
      <p:graphicFrame>
        <p:nvGraphicFramePr>
          <p:cNvPr id="496662" name="Object 22"/>
          <p:cNvGraphicFramePr>
            <a:graphicFrameLocks noChangeAspect="1"/>
          </p:cNvGraphicFramePr>
          <p:nvPr/>
        </p:nvGraphicFramePr>
        <p:xfrm>
          <a:off x="2456418" y="5111880"/>
          <a:ext cx="681037" cy="392112"/>
        </p:xfrm>
        <a:graphic>
          <a:graphicData uri="http://schemas.openxmlformats.org/presentationml/2006/ole">
            <mc:AlternateContent xmlns:mc="http://schemas.openxmlformats.org/markup-compatibility/2006">
              <mc:Choice xmlns:v="urn:schemas-microsoft-com:vml" Requires="v">
                <p:oleObj spid="_x0000_s726429" name="Equation" r:id="rId10" imgW="368280" imgH="253800" progId="">
                  <p:embed/>
                </p:oleObj>
              </mc:Choice>
              <mc:Fallback>
                <p:oleObj name="Equation" r:id="rId10" imgW="36828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56418" y="5111880"/>
                        <a:ext cx="681037" cy="3921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6666" name="Object 26"/>
          <p:cNvGraphicFramePr>
            <a:graphicFrameLocks noChangeAspect="1"/>
          </p:cNvGraphicFramePr>
          <p:nvPr/>
        </p:nvGraphicFramePr>
        <p:xfrm>
          <a:off x="4391980" y="4750962"/>
          <a:ext cx="719137" cy="368300"/>
        </p:xfrm>
        <a:graphic>
          <a:graphicData uri="http://schemas.openxmlformats.org/presentationml/2006/ole">
            <mc:AlternateContent xmlns:mc="http://schemas.openxmlformats.org/markup-compatibility/2006">
              <mc:Choice xmlns:v="urn:schemas-microsoft-com:vml" Requires="v">
                <p:oleObj spid="_x0000_s726430" name="Equation" r:id="rId12" imgW="355320" imgH="253800" progId="">
                  <p:embed/>
                </p:oleObj>
              </mc:Choice>
              <mc:Fallback>
                <p:oleObj name="Equation" r:id="rId12" imgW="35532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91980" y="4750962"/>
                        <a:ext cx="719137" cy="368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6667" name="Object 27"/>
          <p:cNvGraphicFramePr>
            <a:graphicFrameLocks noChangeAspect="1"/>
          </p:cNvGraphicFramePr>
          <p:nvPr/>
        </p:nvGraphicFramePr>
        <p:xfrm>
          <a:off x="1421368" y="5111622"/>
          <a:ext cx="630237" cy="363537"/>
        </p:xfrm>
        <a:graphic>
          <a:graphicData uri="http://schemas.openxmlformats.org/presentationml/2006/ole">
            <mc:AlternateContent xmlns:mc="http://schemas.openxmlformats.org/markup-compatibility/2006">
              <mc:Choice xmlns:v="urn:schemas-microsoft-com:vml" Requires="v">
                <p:oleObj spid="_x0000_s726431" name="Equation" r:id="rId14" imgW="368280" imgH="253800" progId="">
                  <p:embed/>
                </p:oleObj>
              </mc:Choice>
              <mc:Fallback>
                <p:oleObj name="Equation" r:id="rId14" imgW="368280" imgH="25380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21368" y="5111622"/>
                        <a:ext cx="630237" cy="3635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6668" name="Object 28"/>
          <p:cNvGraphicFramePr>
            <a:graphicFrameLocks noChangeAspect="1"/>
          </p:cNvGraphicFramePr>
          <p:nvPr/>
        </p:nvGraphicFramePr>
        <p:xfrm>
          <a:off x="5652120" y="5471042"/>
          <a:ext cx="990600" cy="325438"/>
        </p:xfrm>
        <a:graphic>
          <a:graphicData uri="http://schemas.openxmlformats.org/presentationml/2006/ole">
            <mc:AlternateContent xmlns:mc="http://schemas.openxmlformats.org/markup-compatibility/2006">
              <mc:Choice xmlns:v="urn:schemas-microsoft-com:vml" Requires="v">
                <p:oleObj spid="_x0000_s726432" name="Equation" r:id="rId16" imgW="647640" imgH="253800" progId="">
                  <p:embed/>
                </p:oleObj>
              </mc:Choice>
              <mc:Fallback>
                <p:oleObj name="Equation" r:id="rId16" imgW="647640" imgH="2538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52120" y="5471042"/>
                        <a:ext cx="990600" cy="3254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496672" name="Object 32"/>
          <p:cNvGraphicFramePr>
            <a:graphicFrameLocks noChangeAspect="1"/>
          </p:cNvGraphicFramePr>
          <p:nvPr/>
        </p:nvGraphicFramePr>
        <p:xfrm>
          <a:off x="5697125" y="5111622"/>
          <a:ext cx="719137" cy="368300"/>
        </p:xfrm>
        <a:graphic>
          <a:graphicData uri="http://schemas.openxmlformats.org/presentationml/2006/ole">
            <mc:AlternateContent xmlns:mc="http://schemas.openxmlformats.org/markup-compatibility/2006">
              <mc:Choice xmlns:v="urn:schemas-microsoft-com:vml" Requires="v">
                <p:oleObj spid="_x0000_s726433" name="Equation" r:id="rId18" imgW="355320" imgH="253800" progId="">
                  <p:embed/>
                </p:oleObj>
              </mc:Choice>
              <mc:Fallback>
                <p:oleObj name="Equation" r:id="rId18" imgW="35532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97125" y="5111622"/>
                        <a:ext cx="719137" cy="368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928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96645"/>
                                        </p:tgtEl>
                                        <p:attrNameLst>
                                          <p:attrName>style.visibility</p:attrName>
                                        </p:attrNameLst>
                                      </p:cBhvr>
                                      <p:to>
                                        <p:strVal val="visible"/>
                                      </p:to>
                                    </p:set>
                                    <p:anim to="" calcmode="lin" valueType="num">
                                      <p:cBhvr>
                                        <p:cTn id="7" dur="1" fill="hold"/>
                                        <p:tgtEl>
                                          <p:spTgt spid="496645"/>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96643"/>
                                        </p:tgtEl>
                                        <p:attrNameLst>
                                          <p:attrName>style.visibility</p:attrName>
                                        </p:attrNameLst>
                                      </p:cBhvr>
                                      <p:to>
                                        <p:strVal val="visible"/>
                                      </p:to>
                                    </p:set>
                                    <p:anim to="" calcmode="lin" valueType="num">
                                      <p:cBhvr>
                                        <p:cTn id="10" dur="1" fill="hold"/>
                                        <p:tgtEl>
                                          <p:spTgt spid="496643"/>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496644"/>
                                        </p:tgtEl>
                                        <p:attrNameLst>
                                          <p:attrName>style.visibility</p:attrName>
                                        </p:attrNameLst>
                                      </p:cBhvr>
                                      <p:to>
                                        <p:strVal val="visible"/>
                                      </p:to>
                                    </p:set>
                                    <p:anim to="" calcmode="lin" valueType="num">
                                      <p:cBhvr>
                                        <p:cTn id="13" dur="1" fill="hold"/>
                                        <p:tgtEl>
                                          <p:spTgt spid="496644"/>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496649"/>
                                        </p:tgtEl>
                                        <p:attrNameLst>
                                          <p:attrName>style.visibility</p:attrName>
                                        </p:attrNameLst>
                                      </p:cBhvr>
                                      <p:to>
                                        <p:strVal val="visible"/>
                                      </p:to>
                                    </p:set>
                                    <p:anim to="" calcmode="lin" valueType="num">
                                      <p:cBhvr>
                                        <p:cTn id="16" dur="1" fill="hold"/>
                                        <p:tgtEl>
                                          <p:spTgt spid="496649"/>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496661"/>
                                        </p:tgtEl>
                                        <p:attrNameLst>
                                          <p:attrName>style.visibility</p:attrName>
                                        </p:attrNameLst>
                                      </p:cBhvr>
                                      <p:to>
                                        <p:strVal val="visible"/>
                                      </p:to>
                                    </p:set>
                                    <p:anim to="" calcmode="lin" valueType="num">
                                      <p:cBhvr>
                                        <p:cTn id="21" dur="1" fill="hold"/>
                                        <p:tgtEl>
                                          <p:spTgt spid="496661"/>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496666"/>
                                        </p:tgtEl>
                                        <p:attrNameLst>
                                          <p:attrName>style.visibility</p:attrName>
                                        </p:attrNameLst>
                                      </p:cBhvr>
                                      <p:to>
                                        <p:strVal val="visible"/>
                                      </p:to>
                                    </p:set>
                                    <p:anim to="" calcmode="lin" valueType="num">
                                      <p:cBhvr>
                                        <p:cTn id="24" dur="1" fill="hold"/>
                                        <p:tgtEl>
                                          <p:spTgt spid="496666"/>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496667"/>
                                        </p:tgtEl>
                                        <p:attrNameLst>
                                          <p:attrName>style.visibility</p:attrName>
                                        </p:attrNameLst>
                                      </p:cBhvr>
                                      <p:to>
                                        <p:strVal val="visible"/>
                                      </p:to>
                                    </p:set>
                                    <p:anim to="" calcmode="lin" valueType="num">
                                      <p:cBhvr>
                                        <p:cTn id="27" dur="1" fill="hold"/>
                                        <p:tgtEl>
                                          <p:spTgt spid="496667"/>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496662"/>
                                        </p:tgtEl>
                                        <p:attrNameLst>
                                          <p:attrName>style.visibility</p:attrName>
                                        </p:attrNameLst>
                                      </p:cBhvr>
                                      <p:to>
                                        <p:strVal val="visible"/>
                                      </p:to>
                                    </p:set>
                                    <p:anim to="" calcmode="lin" valueType="num">
                                      <p:cBhvr>
                                        <p:cTn id="30" dur="1" fill="hold"/>
                                        <p:tgtEl>
                                          <p:spTgt spid="496662"/>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496672"/>
                                        </p:tgtEl>
                                        <p:attrNameLst>
                                          <p:attrName>style.visibility</p:attrName>
                                        </p:attrNameLst>
                                      </p:cBhvr>
                                      <p:to>
                                        <p:strVal val="visible"/>
                                      </p:to>
                                    </p:set>
                                    <p:anim to="" calcmode="lin" valueType="num">
                                      <p:cBhvr>
                                        <p:cTn id="33" dur="1" fill="hold"/>
                                        <p:tgtEl>
                                          <p:spTgt spid="496672"/>
                                        </p:tgtEl>
                                        <p:attrNameLst>
                                          <p:attrName/>
                                        </p:attrNameLst>
                                      </p:cBhvr>
                                    </p:anim>
                                  </p:childTnLst>
                                </p:cTn>
                              </p:par>
                              <p:par>
                                <p:cTn id="34" presetID="24" presetClass="entr" presetSubtype="0" fill="hold" nodeType="withEffect">
                                  <p:stCondLst>
                                    <p:cond delay="0"/>
                                  </p:stCondLst>
                                  <p:childTnLst>
                                    <p:set>
                                      <p:cBhvr>
                                        <p:cTn id="35" dur="1" fill="hold">
                                          <p:stCondLst>
                                            <p:cond delay="0"/>
                                          </p:stCondLst>
                                        </p:cTn>
                                        <p:tgtEl>
                                          <p:spTgt spid="496668"/>
                                        </p:tgtEl>
                                        <p:attrNameLst>
                                          <p:attrName>style.visibility</p:attrName>
                                        </p:attrNameLst>
                                      </p:cBhvr>
                                      <p:to>
                                        <p:strVal val="visible"/>
                                      </p:to>
                                    </p:set>
                                    <p:anim to="" calcmode="lin" valueType="num">
                                      <p:cBhvr>
                                        <p:cTn id="36" dur="1" fill="hold"/>
                                        <p:tgtEl>
                                          <p:spTgt spid="4966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45" grpId="0" animBg="1"/>
      <p:bldP spid="49666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Limites laterales</a:t>
                </a:r>
              </a:p>
              <a:p>
                <a:pPr marL="514350" indent="-514350">
                  <a:buClrTx/>
                  <a:buFont typeface="+mj-lt"/>
                  <a:buAutoNum type="romanLcPeriod"/>
                </a:pPr>
                <a:r>
                  <a:rPr lang="es-MX" sz="1800" b="1" dirty="0" smtClean="0">
                    <a:latin typeface="Calibri" pitchFamily="34" charset="0"/>
                  </a:rPr>
                  <a:t>Limite por la derecha:</a:t>
                </a:r>
                <a:r>
                  <a:rPr lang="es-MX" sz="1800" dirty="0" smtClean="0">
                    <a:latin typeface="Calibri" pitchFamily="34" charset="0"/>
                  </a:rPr>
                  <a:t> sea f una función definida en cada número del intervalo abierto </a:t>
                </a:r>
                <a:r>
                  <a:rPr lang="es-MX" sz="1800" i="1" dirty="0" smtClean="0">
                    <a:latin typeface="Calibri" pitchFamily="34" charset="0"/>
                  </a:rPr>
                  <a:t>(</a:t>
                </a:r>
                <a:r>
                  <a:rPr lang="es-MX" sz="1800" i="1" dirty="0" err="1" smtClean="0">
                    <a:latin typeface="Calibri" pitchFamily="34" charset="0"/>
                  </a:rPr>
                  <a:t>a,c</a:t>
                </a:r>
                <a:r>
                  <a:rPr lang="es-MX" sz="1800" i="1" dirty="0" smtClean="0">
                    <a:latin typeface="Calibri" pitchFamily="34" charset="0"/>
                  </a:rPr>
                  <a:t>). </a:t>
                </a:r>
                <a:r>
                  <a:rPr lang="es-MX" sz="1800" dirty="0" smtClean="0">
                    <a:latin typeface="Calibri" pitchFamily="34" charset="0"/>
                  </a:rPr>
                  <a:t>Entonces, el limite de </a:t>
                </a:r>
                <a:r>
                  <a:rPr lang="es-MX" sz="1800" i="1" dirty="0" smtClean="0">
                    <a:latin typeface="Calibri" pitchFamily="34" charset="0"/>
                  </a:rPr>
                  <a:t>f(x), </a:t>
                </a:r>
                <a:r>
                  <a:rPr lang="es-MX" sz="1800" dirty="0" smtClean="0">
                    <a:latin typeface="Calibri" pitchFamily="34" charset="0"/>
                  </a:rPr>
                  <a:t>conforme </a:t>
                </a:r>
                <a:r>
                  <a:rPr lang="es-MX" sz="1800" i="1" dirty="0" smtClean="0">
                    <a:latin typeface="Calibri" pitchFamily="34" charset="0"/>
                  </a:rPr>
                  <a:t>x</a:t>
                </a:r>
                <a:r>
                  <a:rPr lang="es-MX" sz="1800" dirty="0" smtClean="0">
                    <a:latin typeface="Calibri" pitchFamily="34" charset="0"/>
                  </a:rPr>
                  <a:t> tiende a </a:t>
                </a:r>
                <a:r>
                  <a:rPr lang="es-MX" sz="1800" i="1" dirty="0" err="1" smtClean="0">
                    <a:latin typeface="Calibri" pitchFamily="34" charset="0"/>
                  </a:rPr>
                  <a:t>a</a:t>
                </a:r>
                <a:r>
                  <a:rPr lang="es-MX" sz="1800" i="1" dirty="0" smtClean="0">
                    <a:latin typeface="Calibri" pitchFamily="34" charset="0"/>
                  </a:rPr>
                  <a:t> </a:t>
                </a:r>
                <a:r>
                  <a:rPr lang="es-MX" sz="1800" dirty="0" smtClean="0">
                    <a:latin typeface="Calibri" pitchFamily="34" charset="0"/>
                  </a:rPr>
                  <a:t>por la derecha, es </a:t>
                </a:r>
                <a:r>
                  <a:rPr lang="es-MX" sz="1800" i="1" dirty="0" smtClean="0">
                    <a:latin typeface="Calibri" pitchFamily="34" charset="0"/>
                  </a:rPr>
                  <a:t>L</a:t>
                </a:r>
                <a:r>
                  <a:rPr lang="es-MX" sz="1800" dirty="0" smtClean="0">
                    <a:latin typeface="Calibri" pitchFamily="34" charset="0"/>
                  </a:rPr>
                  <a:t>, lo que se denota por:</a:t>
                </a:r>
              </a:p>
              <a:p>
                <a:pPr marL="0" indent="0">
                  <a:buClrTx/>
                  <a:buNone/>
                </a:pPr>
                <a:r>
                  <a:rPr lang="es-MX" sz="1800" b="1" dirty="0">
                    <a:latin typeface="Calibri" pitchFamily="34" charset="0"/>
                  </a:rPr>
                  <a:t>	</a:t>
                </a:r>
                <a14:m>
                  <m:oMath xmlns:m="http://schemas.openxmlformats.org/officeDocument/2006/math">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sSup>
                              <m:sSupPr>
                                <m:ctrlPr>
                                  <a:rPr lang="es-MX" sz="1800" i="1" smtClean="0">
                                    <a:latin typeface="Cambria Math"/>
                                    <a:ea typeface="Cambria Math"/>
                                  </a:rPr>
                                </m:ctrlPr>
                              </m:sSupPr>
                              <m:e>
                                <m:r>
                                  <a:rPr lang="es-MX" sz="1800" b="0" i="1" smtClean="0">
                                    <a:latin typeface="Cambria Math"/>
                                    <a:ea typeface="Cambria Math"/>
                                  </a:rPr>
                                  <m:t>𝑎</m:t>
                                </m:r>
                              </m:e>
                              <m:sup>
                                <m:r>
                                  <a:rPr lang="es-MX" sz="1800" b="0" i="1" smtClean="0">
                                    <a:latin typeface="Cambria Math"/>
                                    <a:ea typeface="Cambria Math"/>
                                  </a:rPr>
                                  <m:t>+</m:t>
                                </m:r>
                              </m:sup>
                            </m:sSup>
                          </m:lim>
                        </m:limLow>
                      </m:fName>
                      <m:e>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rPr>
                          <m:t>=</m:t>
                        </m:r>
                        <m:r>
                          <a:rPr lang="es-MX" sz="1800" i="1">
                            <a:latin typeface="Cambria Math"/>
                          </a:rPr>
                          <m:t>𝐿</m:t>
                        </m:r>
                      </m:e>
                    </m:func>
                  </m:oMath>
                </a14:m>
                <a:endParaRPr lang="es-MX" sz="1800" dirty="0"/>
              </a:p>
              <a:p>
                <a:pPr>
                  <a:buNone/>
                </a:pPr>
                <a:r>
                  <a:rPr lang="es-MX" sz="1800" dirty="0" smtClean="0">
                    <a:latin typeface="Calibri" pitchFamily="34" charset="0"/>
                  </a:rPr>
                  <a:t>Si para </a:t>
                </a:r>
                <a:r>
                  <a:rPr lang="es-MX" sz="1800" dirty="0">
                    <a:latin typeface="Calibri" pitchFamily="34" charset="0"/>
                  </a:rPr>
                  <a:t>cualquier  </a:t>
                </a:r>
                <a14:m>
                  <m:oMath xmlns:m="http://schemas.openxmlformats.org/officeDocument/2006/math">
                    <m:r>
                      <a:rPr lang="es-MX" sz="1800" i="1">
                        <a:latin typeface="Cambria Math"/>
                        <a:ea typeface="Cambria Math"/>
                      </a:rPr>
                      <m:t>𝜖</m:t>
                    </m:r>
                    <m:r>
                      <a:rPr lang="es-MX" sz="1800" i="1">
                        <a:latin typeface="Cambria Math"/>
                        <a:ea typeface="Cambria Math"/>
                      </a:rPr>
                      <m:t>&gt;0</m:t>
                    </m:r>
                  </m:oMath>
                </a14:m>
                <a:r>
                  <a:rPr lang="es-MX" sz="1800" dirty="0">
                    <a:latin typeface="Calibri" pitchFamily="34" charset="0"/>
                  </a:rPr>
                  <a:t>, </a:t>
                </a:r>
                <a:r>
                  <a:rPr lang="es-MX" sz="1800" dirty="0" smtClean="0">
                    <a:latin typeface="Calibri" pitchFamily="34" charset="0"/>
                  </a:rPr>
                  <a:t>sin importar que tan pequeña sea, existe una </a:t>
                </a:r>
                <a14:m>
                  <m:oMath xmlns:m="http://schemas.openxmlformats.org/officeDocument/2006/math">
                    <m:r>
                      <a:rPr lang="es-MX" sz="1800" i="1">
                        <a:latin typeface="Cambria Math"/>
                        <a:ea typeface="Cambria Math"/>
                      </a:rPr>
                      <m:t>𝛿</m:t>
                    </m:r>
                    <m:r>
                      <a:rPr lang="es-MX" sz="1800" i="1">
                        <a:latin typeface="Cambria Math"/>
                        <a:ea typeface="Cambria Math"/>
                      </a:rPr>
                      <m:t>&gt;0</m:t>
                    </m:r>
                  </m:oMath>
                </a14:m>
                <a:r>
                  <a:rPr lang="es-MX" sz="1800" dirty="0">
                    <a:latin typeface="Calibri" pitchFamily="34" charset="0"/>
                  </a:rPr>
                  <a:t> tal </a:t>
                </a:r>
                <a:r>
                  <a:rPr lang="es-MX" sz="1800" dirty="0" smtClean="0">
                    <a:latin typeface="Calibri" pitchFamily="34" charset="0"/>
                  </a:rPr>
                  <a:t>que </a:t>
                </a:r>
              </a:p>
              <a:p>
                <a:pPr>
                  <a:buNone/>
                </a:pPr>
                <a:r>
                  <a:rPr lang="es-MX" sz="1800" dirty="0" smtClean="0">
                    <a:latin typeface="Calibri" pitchFamily="34" charset="0"/>
                  </a:rPr>
                  <a:t>si </a:t>
                </a:r>
                <a14:m>
                  <m:oMath xmlns:m="http://schemas.openxmlformats.org/officeDocument/2006/math">
                    <m:r>
                      <a:rPr lang="es-MX" sz="1800" i="1">
                        <a:latin typeface="Cambria Math"/>
                      </a:rPr>
                      <m:t>0&lt;</m:t>
                    </m:r>
                    <m:r>
                      <a:rPr lang="es-MX" sz="1800" b="0" i="1" smtClean="0">
                        <a:latin typeface="Cambria Math"/>
                      </a:rPr>
                      <m:t>𝑥</m:t>
                    </m:r>
                    <m:r>
                      <a:rPr lang="es-MX" sz="1800" b="0" i="1" smtClean="0">
                        <a:latin typeface="Cambria Math"/>
                      </a:rPr>
                      <m:t>−</m:t>
                    </m:r>
                    <m:r>
                      <a:rPr lang="es-MX" sz="1800" b="0" i="1" smtClean="0">
                        <a:latin typeface="Cambria Math"/>
                      </a:rPr>
                      <m:t>𝑎</m:t>
                    </m:r>
                    <m:r>
                      <a:rPr lang="es-MX" sz="1800" i="1">
                        <a:latin typeface="Cambria Math"/>
                      </a:rPr>
                      <m:t>&lt;</m:t>
                    </m:r>
                    <m:r>
                      <a:rPr lang="es-MX" sz="1800" i="1">
                        <a:latin typeface="Cambria Math"/>
                        <a:ea typeface="Cambria Math"/>
                      </a:rPr>
                      <m:t>𝛿</m:t>
                    </m:r>
                  </m:oMath>
                </a14:m>
                <a:r>
                  <a:rPr lang="es-MX" sz="1800" dirty="0">
                    <a:latin typeface="Calibri" pitchFamily="34" charset="0"/>
                  </a:rPr>
                  <a:t>  entonces  </a:t>
                </a:r>
                <a14:m>
                  <m:oMath xmlns:m="http://schemas.openxmlformats.org/officeDocument/2006/math">
                    <m:d>
                      <m:dPr>
                        <m:begChr m:val="|"/>
                        <m:endChr m:val="|"/>
                        <m:ctrlPr>
                          <a:rPr lang="es-MX" sz="1800" i="1">
                            <a:latin typeface="Cambria Math"/>
                          </a:rPr>
                        </m:ctrlPr>
                      </m:dPr>
                      <m:e>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rPr>
                          <m:t>−</m:t>
                        </m:r>
                        <m:r>
                          <a:rPr lang="es-MX" sz="1800" i="1">
                            <a:latin typeface="Cambria Math"/>
                          </a:rPr>
                          <m:t>𝐿</m:t>
                        </m:r>
                      </m:e>
                    </m:d>
                    <m:r>
                      <a:rPr lang="es-MX" sz="1800" i="1">
                        <a:latin typeface="Cambria Math"/>
                      </a:rPr>
                      <m:t>&lt;</m:t>
                    </m:r>
                    <m:r>
                      <a:rPr lang="es-MX" sz="1800" i="1">
                        <a:latin typeface="Cambria Math"/>
                        <a:ea typeface="Cambria Math"/>
                      </a:rPr>
                      <m:t>𝜀</m:t>
                    </m:r>
                  </m:oMath>
                </a14:m>
                <a:endParaRPr lang="es-MX" sz="1800" dirty="0">
                  <a:latin typeface="Calibri" pitchFamily="34" charset="0"/>
                </a:endParaRPr>
              </a:p>
              <a:p>
                <a:pPr marL="0" indent="0">
                  <a:buClrTx/>
                  <a:buNone/>
                </a:pPr>
                <a:endParaRPr lang="es-MX" sz="2200" b="1" dirty="0" smtClean="0">
                  <a:latin typeface="Calibri" pitchFamily="34" charset="0"/>
                </a:endParaRPr>
              </a:p>
              <a:p>
                <a:pPr marL="514350" indent="-514350">
                  <a:buClrTx/>
                  <a:buFont typeface="+mj-lt"/>
                  <a:buAutoNum type="romanLcPeriod" startAt="2"/>
                </a:pPr>
                <a:r>
                  <a:rPr lang="es-MX" sz="1800" b="1" dirty="0">
                    <a:latin typeface="Calibri" pitchFamily="34" charset="0"/>
                  </a:rPr>
                  <a:t>Limite por la </a:t>
                </a:r>
                <a:r>
                  <a:rPr lang="es-MX" sz="1800" b="1" dirty="0" smtClean="0">
                    <a:latin typeface="Calibri" pitchFamily="34" charset="0"/>
                  </a:rPr>
                  <a:t>izquierda:</a:t>
                </a:r>
                <a:r>
                  <a:rPr lang="es-MX" sz="1800" dirty="0" smtClean="0">
                    <a:latin typeface="Calibri" pitchFamily="34" charset="0"/>
                  </a:rPr>
                  <a:t> </a:t>
                </a:r>
                <a:r>
                  <a:rPr lang="es-MX" sz="1800" dirty="0">
                    <a:latin typeface="Calibri" pitchFamily="34" charset="0"/>
                  </a:rPr>
                  <a:t>sea f una función definida en cada número del intervalo abierto </a:t>
                </a:r>
                <a:r>
                  <a:rPr lang="es-MX" sz="1800" i="1" dirty="0" smtClean="0">
                    <a:latin typeface="Calibri" pitchFamily="34" charset="0"/>
                  </a:rPr>
                  <a:t>(</a:t>
                </a:r>
                <a:r>
                  <a:rPr lang="es-MX" sz="1800" i="1" dirty="0" err="1" smtClean="0">
                    <a:latin typeface="Calibri" pitchFamily="34" charset="0"/>
                  </a:rPr>
                  <a:t>d,a</a:t>
                </a:r>
                <a:r>
                  <a:rPr lang="es-MX" sz="1800" i="1" dirty="0" smtClean="0">
                    <a:latin typeface="Calibri" pitchFamily="34" charset="0"/>
                  </a:rPr>
                  <a:t>). </a:t>
                </a:r>
                <a:r>
                  <a:rPr lang="es-MX" sz="1800" dirty="0">
                    <a:latin typeface="Calibri" pitchFamily="34" charset="0"/>
                  </a:rPr>
                  <a:t>Entonces, el limite de </a:t>
                </a:r>
                <a:r>
                  <a:rPr lang="es-MX" sz="1800" i="1" dirty="0">
                    <a:latin typeface="Calibri" pitchFamily="34" charset="0"/>
                  </a:rPr>
                  <a:t>f(x), </a:t>
                </a:r>
                <a:r>
                  <a:rPr lang="es-MX" sz="1800" dirty="0">
                    <a:latin typeface="Calibri" pitchFamily="34" charset="0"/>
                  </a:rPr>
                  <a:t>conforme </a:t>
                </a:r>
                <a:r>
                  <a:rPr lang="es-MX" sz="1800" i="1" dirty="0">
                    <a:latin typeface="Calibri" pitchFamily="34" charset="0"/>
                  </a:rPr>
                  <a:t>x</a:t>
                </a:r>
                <a:r>
                  <a:rPr lang="es-MX" sz="1800" dirty="0">
                    <a:latin typeface="Calibri" pitchFamily="34" charset="0"/>
                  </a:rPr>
                  <a:t> tiende a </a:t>
                </a:r>
                <a:r>
                  <a:rPr lang="es-MX" sz="1800" i="1" dirty="0" err="1">
                    <a:latin typeface="Calibri" pitchFamily="34" charset="0"/>
                  </a:rPr>
                  <a:t>a</a:t>
                </a:r>
                <a:r>
                  <a:rPr lang="es-MX" sz="1800" i="1" dirty="0">
                    <a:latin typeface="Calibri" pitchFamily="34" charset="0"/>
                  </a:rPr>
                  <a:t> </a:t>
                </a:r>
                <a:r>
                  <a:rPr lang="es-MX" sz="1800" dirty="0">
                    <a:latin typeface="Calibri" pitchFamily="34" charset="0"/>
                  </a:rPr>
                  <a:t>por la derecha, es </a:t>
                </a:r>
                <a:r>
                  <a:rPr lang="es-MX" sz="1800" i="1" dirty="0">
                    <a:latin typeface="Calibri" pitchFamily="34" charset="0"/>
                  </a:rPr>
                  <a:t>L</a:t>
                </a:r>
                <a:r>
                  <a:rPr lang="es-MX" sz="1800" dirty="0">
                    <a:latin typeface="Calibri" pitchFamily="34" charset="0"/>
                  </a:rPr>
                  <a:t>, lo que se denota por:</a:t>
                </a:r>
              </a:p>
              <a:p>
                <a:pPr marL="0" indent="0">
                  <a:buClrTx/>
                  <a:buNone/>
                </a:pPr>
                <a:r>
                  <a:rPr lang="es-MX" sz="1800" b="1" dirty="0">
                    <a:latin typeface="Calibri" pitchFamily="34" charset="0"/>
                  </a:rPr>
                  <a:t>	</a:t>
                </a:r>
                <a14:m>
                  <m:oMath xmlns:m="http://schemas.openxmlformats.org/officeDocument/2006/math">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sSup>
                              <m:sSupPr>
                                <m:ctrlPr>
                                  <a:rPr lang="es-MX" sz="1800" i="1">
                                    <a:latin typeface="Cambria Math"/>
                                    <a:ea typeface="Cambria Math"/>
                                  </a:rPr>
                                </m:ctrlPr>
                              </m:sSupPr>
                              <m:e>
                                <m:r>
                                  <a:rPr lang="es-MX" sz="1800" i="1">
                                    <a:latin typeface="Cambria Math"/>
                                    <a:ea typeface="Cambria Math"/>
                                  </a:rPr>
                                  <m:t>𝑎</m:t>
                                </m:r>
                              </m:e>
                              <m:sup>
                                <m:r>
                                  <a:rPr lang="es-MX" sz="1800" b="0" i="1" smtClean="0">
                                    <a:latin typeface="Cambria Math"/>
                                    <a:ea typeface="Cambria Math"/>
                                  </a:rPr>
                                  <m:t>−</m:t>
                                </m:r>
                              </m:sup>
                            </m:sSup>
                          </m:lim>
                        </m:limLow>
                      </m:fName>
                      <m:e>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rPr>
                          <m:t>=</m:t>
                        </m:r>
                        <m:r>
                          <a:rPr lang="es-MX" sz="1800" i="1">
                            <a:latin typeface="Cambria Math"/>
                          </a:rPr>
                          <m:t>𝐿</m:t>
                        </m:r>
                      </m:e>
                    </m:func>
                  </m:oMath>
                </a14:m>
                <a:endParaRPr lang="es-MX" sz="1800" dirty="0"/>
              </a:p>
              <a:p>
                <a:pPr>
                  <a:buNone/>
                </a:pPr>
                <a:r>
                  <a:rPr lang="es-MX" sz="1800" dirty="0">
                    <a:latin typeface="Calibri" pitchFamily="34" charset="0"/>
                  </a:rPr>
                  <a:t>Si para cualquier  </a:t>
                </a:r>
                <a14:m>
                  <m:oMath xmlns:m="http://schemas.openxmlformats.org/officeDocument/2006/math">
                    <m:r>
                      <a:rPr lang="es-MX" sz="1800" i="1">
                        <a:latin typeface="Cambria Math"/>
                        <a:ea typeface="Cambria Math"/>
                      </a:rPr>
                      <m:t>𝜖</m:t>
                    </m:r>
                    <m:r>
                      <a:rPr lang="es-MX" sz="1800" i="1">
                        <a:latin typeface="Cambria Math"/>
                        <a:ea typeface="Cambria Math"/>
                      </a:rPr>
                      <m:t>&gt;0</m:t>
                    </m:r>
                  </m:oMath>
                </a14:m>
                <a:r>
                  <a:rPr lang="es-MX" sz="1800" dirty="0">
                    <a:latin typeface="Calibri" pitchFamily="34" charset="0"/>
                  </a:rPr>
                  <a:t>, sin importar que tan pequeña sea, existe una </a:t>
                </a:r>
                <a14:m>
                  <m:oMath xmlns:m="http://schemas.openxmlformats.org/officeDocument/2006/math">
                    <m:r>
                      <a:rPr lang="es-MX" sz="1800" i="1">
                        <a:latin typeface="Cambria Math"/>
                        <a:ea typeface="Cambria Math"/>
                      </a:rPr>
                      <m:t>𝛿</m:t>
                    </m:r>
                    <m:r>
                      <a:rPr lang="es-MX" sz="1800" i="1">
                        <a:latin typeface="Cambria Math"/>
                        <a:ea typeface="Cambria Math"/>
                      </a:rPr>
                      <m:t>&gt;0</m:t>
                    </m:r>
                  </m:oMath>
                </a14:m>
                <a:r>
                  <a:rPr lang="es-MX" sz="1800" dirty="0">
                    <a:latin typeface="Calibri" pitchFamily="34" charset="0"/>
                  </a:rPr>
                  <a:t> tal que </a:t>
                </a:r>
              </a:p>
              <a:p>
                <a:pPr>
                  <a:buNone/>
                </a:pPr>
                <a:r>
                  <a:rPr lang="es-MX" sz="1800" dirty="0">
                    <a:latin typeface="Calibri" pitchFamily="34" charset="0"/>
                  </a:rPr>
                  <a:t>si </a:t>
                </a:r>
                <a14:m>
                  <m:oMath xmlns:m="http://schemas.openxmlformats.org/officeDocument/2006/math">
                    <m:r>
                      <a:rPr lang="es-MX" sz="1800" i="1">
                        <a:latin typeface="Cambria Math"/>
                      </a:rPr>
                      <m:t>0&lt;</m:t>
                    </m:r>
                    <m:r>
                      <a:rPr lang="es-MX" sz="1800" b="0" i="1" smtClean="0">
                        <a:latin typeface="Cambria Math"/>
                      </a:rPr>
                      <m:t>𝑎</m:t>
                    </m:r>
                    <m:r>
                      <a:rPr lang="es-MX" sz="1800" i="1">
                        <a:latin typeface="Cambria Math"/>
                      </a:rPr>
                      <m:t>−</m:t>
                    </m:r>
                    <m:r>
                      <a:rPr lang="es-MX" sz="1800" b="0" i="1" smtClean="0">
                        <a:latin typeface="Cambria Math"/>
                      </a:rPr>
                      <m:t>𝑥</m:t>
                    </m:r>
                    <m:r>
                      <a:rPr lang="es-MX" sz="1800" i="1">
                        <a:latin typeface="Cambria Math"/>
                      </a:rPr>
                      <m:t>&lt;</m:t>
                    </m:r>
                    <m:r>
                      <a:rPr lang="es-MX" sz="1800" i="1">
                        <a:latin typeface="Cambria Math"/>
                        <a:ea typeface="Cambria Math"/>
                      </a:rPr>
                      <m:t>𝛿</m:t>
                    </m:r>
                  </m:oMath>
                </a14:m>
                <a:r>
                  <a:rPr lang="es-MX" sz="1800" dirty="0">
                    <a:latin typeface="Calibri" pitchFamily="34" charset="0"/>
                  </a:rPr>
                  <a:t>  entonces  </a:t>
                </a:r>
                <a14:m>
                  <m:oMath xmlns:m="http://schemas.openxmlformats.org/officeDocument/2006/math">
                    <m:d>
                      <m:dPr>
                        <m:begChr m:val="|"/>
                        <m:endChr m:val="|"/>
                        <m:ctrlPr>
                          <a:rPr lang="es-MX" sz="1800" i="1">
                            <a:latin typeface="Cambria Math"/>
                          </a:rPr>
                        </m:ctrlPr>
                      </m:dPr>
                      <m:e>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rPr>
                          <m:t>−</m:t>
                        </m:r>
                        <m:r>
                          <a:rPr lang="es-MX" sz="1800" i="1">
                            <a:latin typeface="Cambria Math"/>
                          </a:rPr>
                          <m:t>𝐿</m:t>
                        </m:r>
                      </m:e>
                    </m:d>
                    <m:r>
                      <a:rPr lang="es-MX" sz="1800" i="1">
                        <a:latin typeface="Cambria Math"/>
                      </a:rPr>
                      <m:t>&lt;</m:t>
                    </m:r>
                    <m:r>
                      <a:rPr lang="es-MX" sz="1800" i="1">
                        <a:latin typeface="Cambria Math"/>
                        <a:ea typeface="Cambria Math"/>
                      </a:rPr>
                      <m:t>𝜀</m:t>
                    </m:r>
                  </m:oMath>
                </a14:m>
                <a:endParaRPr lang="es-MX" sz="1800" dirty="0">
                  <a:latin typeface="Calibri" pitchFamily="34" charset="0"/>
                </a:endParaRPr>
              </a:p>
              <a:p>
                <a:pPr marL="514350" indent="-514350">
                  <a:buClrTx/>
                  <a:buFont typeface="+mj-lt"/>
                  <a:buAutoNum type="romanLcPeriod"/>
                </a:pPr>
                <a:endParaRPr lang="es-MX" sz="1800" b="1"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r="-681"/>
                </a:stretch>
              </a:blipFill>
            </p:spPr>
            <p:txBody>
              <a:bodyPr/>
              <a:lstStyle/>
              <a:p>
                <a:r>
                  <a:rPr lang="es-MX">
                    <a:noFill/>
                  </a:rPr>
                  <a:t> </a:t>
                </a:r>
              </a:p>
            </p:txBody>
          </p:sp>
        </mc:Fallback>
      </mc:AlternateContent>
    </p:spTree>
    <p:extLst>
      <p:ext uri="{BB962C8B-B14F-4D97-AF65-F5344CB8AC3E}">
        <p14:creationId xmlns:p14="http://schemas.microsoft.com/office/powerpoint/2010/main" val="265091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4" end="4"/>
                                            </p:txEl>
                                          </p:spTgt>
                                        </p:tgtEl>
                                        <p:attrNameLst>
                                          <p:attrName>style.visibility</p:attrName>
                                        </p:attrNameLst>
                                      </p:cBhvr>
                                      <p:to>
                                        <p:strVal val="visible"/>
                                      </p:to>
                                    </p:set>
                                    <p:anim to="" calcmode="lin" valueType="num">
                                      <p:cBhvr>
                                        <p:cTn id="27" dur="1" fill="hold"/>
                                        <p:tgtEl>
                                          <p:spTgt spid="47206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6" end="6"/>
                                            </p:txEl>
                                          </p:spTgt>
                                        </p:tgtEl>
                                        <p:attrNameLst>
                                          <p:attrName>style.visibility</p:attrName>
                                        </p:attrNameLst>
                                      </p:cBhvr>
                                      <p:to>
                                        <p:strVal val="visible"/>
                                      </p:to>
                                    </p:set>
                                    <p:anim to="" calcmode="lin" valueType="num">
                                      <p:cBhvr>
                                        <p:cTn id="32" dur="1" fill="hold"/>
                                        <p:tgtEl>
                                          <p:spTgt spid="47206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to="" calcmode="lin" valueType="num">
                                      <p:cBhvr>
                                        <p:cTn id="37" dur="1" fill="hold"/>
                                        <p:tgtEl>
                                          <p:spTgt spid="472067">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72067">
                                            <p:txEl>
                                              <p:pRg st="8" end="8"/>
                                            </p:txEl>
                                          </p:spTgt>
                                        </p:tgtEl>
                                        <p:attrNameLst>
                                          <p:attrName>style.visibility</p:attrName>
                                        </p:attrNameLst>
                                      </p:cBhvr>
                                      <p:to>
                                        <p:strVal val="visible"/>
                                      </p:to>
                                    </p:set>
                                    <p:anim to="" calcmode="lin" valueType="num">
                                      <p:cBhvr>
                                        <p:cTn id="42" dur="1" fill="hold"/>
                                        <p:tgtEl>
                                          <p:spTgt spid="472067">
                                            <p:txEl>
                                              <p:pRg st="8" end="8"/>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72067">
                                            <p:txEl>
                                              <p:pRg st="9" end="9"/>
                                            </p:txEl>
                                          </p:spTgt>
                                        </p:tgtEl>
                                        <p:attrNameLst>
                                          <p:attrName>style.visibility</p:attrName>
                                        </p:attrNameLst>
                                      </p:cBhvr>
                                      <p:to>
                                        <p:strVal val="visible"/>
                                      </p:to>
                                    </p:set>
                                    <p:anim to="" calcmode="lin" valueType="num">
                                      <p:cBhvr>
                                        <p:cTn id="47" dur="1" fill="hold"/>
                                        <p:tgtEl>
                                          <p:spTgt spid="47206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Teorema (limites laterales) </a:t>
                </a:r>
              </a:p>
              <a:p>
                <a:pPr marL="0" indent="0">
                  <a:buClrTx/>
                  <a:buNone/>
                </a:pPr>
                <a:r>
                  <a:rPr lang="es-MX" sz="1800" dirty="0" smtClean="0">
                    <a:latin typeface="Calibri" pitchFamily="34" charset="0"/>
                  </a:rPr>
                  <a:t>El </a:t>
                </a:r>
                <a14:m>
                  <m:oMath xmlns:m="http://schemas.openxmlformats.org/officeDocument/2006/math">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r>
                              <a:rPr lang="es-MX" sz="1800" b="0" i="1" smtClean="0">
                                <a:latin typeface="Cambria Math"/>
                                <a:ea typeface="Cambria Math"/>
                              </a:rPr>
                              <m:t>𝑎</m:t>
                            </m:r>
                          </m:lim>
                        </m:limLow>
                      </m:fName>
                      <m:e>
                        <m:r>
                          <a:rPr lang="es-MX" sz="1800" i="1">
                            <a:latin typeface="Cambria Math"/>
                          </a:rPr>
                          <m:t>𝑓</m:t>
                        </m:r>
                        <m:d>
                          <m:dPr>
                            <m:ctrlPr>
                              <a:rPr lang="es-MX" sz="1800" i="1">
                                <a:latin typeface="Cambria Math"/>
                              </a:rPr>
                            </m:ctrlPr>
                          </m:dPr>
                          <m:e>
                            <m:r>
                              <a:rPr lang="es-MX" sz="1800" i="1">
                                <a:latin typeface="Cambria Math"/>
                              </a:rPr>
                              <m:t>𝑥</m:t>
                            </m:r>
                          </m:e>
                        </m:d>
                      </m:e>
                    </m:func>
                  </m:oMath>
                </a14:m>
                <a:r>
                  <a:rPr lang="es-MX" sz="1800" dirty="0" smtClean="0">
                    <a:latin typeface="Calibri" pitchFamily="34" charset="0"/>
                  </a:rPr>
                  <a:t> existe y es igual a L si y solo si </a:t>
                </a:r>
                <a14:m>
                  <m:oMath xmlns:m="http://schemas.openxmlformats.org/officeDocument/2006/math">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sSup>
                              <m:sSupPr>
                                <m:ctrlPr>
                                  <a:rPr lang="es-MX" sz="1800" i="1">
                                    <a:latin typeface="Cambria Math"/>
                                    <a:ea typeface="Cambria Math"/>
                                  </a:rPr>
                                </m:ctrlPr>
                              </m:sSupPr>
                              <m:e>
                                <m:r>
                                  <a:rPr lang="es-MX" sz="1800" i="1">
                                    <a:latin typeface="Cambria Math"/>
                                    <a:ea typeface="Cambria Math"/>
                                  </a:rPr>
                                  <m:t>𝑎</m:t>
                                </m:r>
                              </m:e>
                              <m:sup>
                                <m:r>
                                  <a:rPr lang="es-MX" sz="1800" i="1">
                                    <a:latin typeface="Cambria Math"/>
                                    <a:ea typeface="Cambria Math"/>
                                  </a:rPr>
                                  <m:t>−</m:t>
                                </m:r>
                              </m:sup>
                            </m:sSup>
                          </m:lim>
                        </m:limLow>
                      </m:fName>
                      <m:e>
                        <m:r>
                          <a:rPr lang="es-MX" sz="1800" i="1">
                            <a:latin typeface="Cambria Math"/>
                          </a:rPr>
                          <m:t>𝑓</m:t>
                        </m:r>
                        <m:d>
                          <m:dPr>
                            <m:ctrlPr>
                              <a:rPr lang="es-MX" sz="1800" i="1">
                                <a:latin typeface="Cambria Math"/>
                              </a:rPr>
                            </m:ctrlPr>
                          </m:dPr>
                          <m:e>
                            <m:r>
                              <a:rPr lang="es-MX" sz="1800" i="1">
                                <a:latin typeface="Cambria Math"/>
                              </a:rPr>
                              <m:t>𝑥</m:t>
                            </m:r>
                          </m:e>
                        </m:d>
                      </m:e>
                    </m:func>
                    <m:r>
                      <a:rPr lang="es-MX" sz="1800" i="1">
                        <a:latin typeface="Cambria Math"/>
                      </a:rPr>
                      <m:t> </m:t>
                    </m:r>
                  </m:oMath>
                </a14:m>
                <a:r>
                  <a:rPr lang="es-MX" sz="1800" dirty="0" smtClean="0">
                    <a:latin typeface="Calibri" pitchFamily="34" charset="0"/>
                  </a:rPr>
                  <a:t> y </a:t>
                </a:r>
                <a14:m>
                  <m:oMath xmlns:m="http://schemas.openxmlformats.org/officeDocument/2006/math">
                    <m:func>
                      <m:funcPr>
                        <m:ctrlPr>
                          <a:rPr lang="es-MX" sz="1800" i="1" smtClean="0">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sSup>
                              <m:sSupPr>
                                <m:ctrlPr>
                                  <a:rPr lang="es-MX" sz="1800" i="1">
                                    <a:latin typeface="Cambria Math"/>
                                    <a:ea typeface="Cambria Math"/>
                                  </a:rPr>
                                </m:ctrlPr>
                              </m:sSupPr>
                              <m:e>
                                <m:r>
                                  <a:rPr lang="es-MX" sz="1800" i="1">
                                    <a:latin typeface="Cambria Math"/>
                                    <a:ea typeface="Cambria Math"/>
                                  </a:rPr>
                                  <m:t>𝑎</m:t>
                                </m:r>
                              </m:e>
                              <m:sup>
                                <m:r>
                                  <a:rPr lang="es-MX" sz="1800" i="1">
                                    <a:latin typeface="Cambria Math"/>
                                    <a:ea typeface="Cambria Math"/>
                                  </a:rPr>
                                  <m:t>+</m:t>
                                </m:r>
                              </m:sup>
                            </m:sSup>
                          </m:lim>
                        </m:limLow>
                      </m:fName>
                      <m:e>
                        <m:r>
                          <a:rPr lang="es-MX" sz="1800" i="1">
                            <a:latin typeface="Cambria Math"/>
                          </a:rPr>
                          <m:t>𝑓</m:t>
                        </m:r>
                        <m:d>
                          <m:dPr>
                            <m:ctrlPr>
                              <a:rPr lang="es-MX" sz="1800" i="1">
                                <a:latin typeface="Cambria Math"/>
                              </a:rPr>
                            </m:ctrlPr>
                          </m:dPr>
                          <m:e>
                            <m:r>
                              <a:rPr lang="es-MX" sz="1800" i="1">
                                <a:latin typeface="Cambria Math"/>
                              </a:rPr>
                              <m:t>𝑥</m:t>
                            </m:r>
                          </m:e>
                        </m:d>
                      </m:e>
                    </m:func>
                  </m:oMath>
                </a14:m>
                <a:r>
                  <a:rPr lang="es-MX" sz="1800" dirty="0" smtClean="0">
                    <a:latin typeface="Calibri" pitchFamily="34" charset="0"/>
                  </a:rPr>
                  <a:t> existen y son iguales a </a:t>
                </a:r>
                <a:r>
                  <a:rPr lang="es-MX" sz="1800" i="1" dirty="0" smtClean="0">
                    <a:latin typeface="Calibri" pitchFamily="34" charset="0"/>
                  </a:rPr>
                  <a:t>L</a:t>
                </a:r>
                <a:r>
                  <a:rPr lang="es-MX" sz="1800" dirty="0" smtClean="0">
                    <a:latin typeface="Calibri" pitchFamily="34" charset="0"/>
                  </a:rPr>
                  <a:t>.</a:t>
                </a:r>
              </a:p>
              <a:p>
                <a:pPr marL="0" indent="0">
                  <a:buClrTx/>
                  <a:buNone/>
                </a:pPr>
                <a:endParaRPr lang="es-MX" sz="1800" dirty="0">
                  <a:latin typeface="Calibri" pitchFamily="34" charset="0"/>
                </a:endParaRPr>
              </a:p>
              <a:p>
                <a:pPr marL="514350" indent="-514350">
                  <a:buClrTx/>
                  <a:buFont typeface="+mj-lt"/>
                  <a:buAutoNum type="romanLcPeriod"/>
                </a:pPr>
                <a:endParaRPr lang="es-MX" sz="1800" b="1"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a:stretch>
              </a:blipFill>
            </p:spPr>
            <p:txBody>
              <a:bodyPr/>
              <a:lstStyle/>
              <a:p>
                <a:r>
                  <a:rPr lang="es-MX">
                    <a:noFill/>
                  </a:rPr>
                  <a:t> </a:t>
                </a:r>
              </a:p>
            </p:txBody>
          </p:sp>
        </mc:Fallback>
      </mc:AlternateContent>
    </p:spTree>
    <p:extLst>
      <p:ext uri="{BB962C8B-B14F-4D97-AF65-F5344CB8AC3E}">
        <p14:creationId xmlns:p14="http://schemas.microsoft.com/office/powerpoint/2010/main" val="36620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Limites infinitos</a:t>
                </a:r>
              </a:p>
              <a:p>
                <a:pPr marL="514350" indent="-514350">
                  <a:buClrTx/>
                  <a:buFont typeface="+mj-lt"/>
                  <a:buAutoNum type="romanLcPeriod"/>
                </a:pPr>
                <a:r>
                  <a:rPr lang="es-MX" sz="1800" b="1" dirty="0" smtClean="0">
                    <a:latin typeface="Calibri" pitchFamily="34" charset="0"/>
                  </a:rPr>
                  <a:t>Valores de función que crecen sin limite. </a:t>
                </a:r>
                <a:r>
                  <a:rPr lang="es-MX" sz="1800" dirty="0" smtClean="0">
                    <a:latin typeface="Calibri" pitchFamily="34" charset="0"/>
                  </a:rPr>
                  <a:t>Sea f una función definida en cada número del intervalo abierto </a:t>
                </a:r>
                <a:r>
                  <a:rPr lang="es-MX" sz="1800" i="1" dirty="0" smtClean="0">
                    <a:latin typeface="Calibri" pitchFamily="34" charset="0"/>
                  </a:rPr>
                  <a:t>I</a:t>
                </a:r>
                <a:r>
                  <a:rPr lang="es-MX" sz="1800" dirty="0" smtClean="0">
                    <a:latin typeface="Calibri" pitchFamily="34" charset="0"/>
                  </a:rPr>
                  <a:t> que contienen a </a:t>
                </a:r>
                <a:r>
                  <a:rPr lang="es-MX" sz="1800" i="1" dirty="0" err="1" smtClean="0">
                    <a:latin typeface="Calibri" pitchFamily="34" charset="0"/>
                  </a:rPr>
                  <a:t>a</a:t>
                </a:r>
                <a:r>
                  <a:rPr lang="es-MX" sz="1800" dirty="0" smtClean="0">
                    <a:latin typeface="Calibri" pitchFamily="34" charset="0"/>
                  </a:rPr>
                  <a:t>, excepto posiblemente en </a:t>
                </a:r>
                <a:r>
                  <a:rPr lang="es-MX" sz="1800" i="1" dirty="0" smtClean="0">
                    <a:latin typeface="Calibri" pitchFamily="34" charset="0"/>
                  </a:rPr>
                  <a:t>a </a:t>
                </a:r>
                <a:r>
                  <a:rPr lang="es-MX" sz="1800" dirty="0" smtClean="0">
                    <a:latin typeface="Calibri" pitchFamily="34" charset="0"/>
                  </a:rPr>
                  <a:t>mismo. </a:t>
                </a:r>
                <a:r>
                  <a:rPr lang="es-MX" sz="1800" b="1" dirty="0" smtClean="0">
                    <a:latin typeface="Calibri" pitchFamily="34" charset="0"/>
                  </a:rPr>
                  <a:t>Conforme </a:t>
                </a:r>
                <a:r>
                  <a:rPr lang="es-MX" sz="1800" b="1" i="1" dirty="0" smtClean="0">
                    <a:latin typeface="Calibri" pitchFamily="34" charset="0"/>
                  </a:rPr>
                  <a:t>x </a:t>
                </a:r>
                <a:r>
                  <a:rPr lang="es-MX" sz="1800" b="1" dirty="0" smtClean="0">
                    <a:latin typeface="Calibri" pitchFamily="34" charset="0"/>
                  </a:rPr>
                  <a:t>se aproxima a </a:t>
                </a:r>
                <a:r>
                  <a:rPr lang="es-MX" sz="1800" b="1" i="1" dirty="0" err="1" smtClean="0">
                    <a:latin typeface="Calibri" pitchFamily="34" charset="0"/>
                  </a:rPr>
                  <a:t>a</a:t>
                </a:r>
                <a:r>
                  <a:rPr lang="es-MX" sz="1800" b="1" dirty="0" smtClean="0">
                    <a:latin typeface="Calibri" pitchFamily="34" charset="0"/>
                  </a:rPr>
                  <a:t>, </a:t>
                </a:r>
                <a:r>
                  <a:rPr lang="es-MX" sz="1800" b="1" i="1" dirty="0" smtClean="0">
                    <a:latin typeface="Calibri" pitchFamily="34" charset="0"/>
                  </a:rPr>
                  <a:t>f(x) </a:t>
                </a:r>
                <a:r>
                  <a:rPr lang="es-MX" sz="1800" b="1" dirty="0" smtClean="0">
                    <a:latin typeface="Calibri" pitchFamily="34" charset="0"/>
                  </a:rPr>
                  <a:t>crece sin limite</a:t>
                </a:r>
                <a:r>
                  <a:rPr lang="es-MX" sz="1800" dirty="0" smtClean="0">
                    <a:latin typeface="Calibri" pitchFamily="34" charset="0"/>
                  </a:rPr>
                  <a:t>, lo cual se escribe como:</a:t>
                </a:r>
              </a:p>
              <a:p>
                <a:pPr marL="0" indent="0">
                  <a:buClrTx/>
                  <a:buNone/>
                </a:pPr>
                <a:r>
                  <a:rPr lang="es-MX" sz="1800" b="1" dirty="0">
                    <a:latin typeface="Calibri" pitchFamily="34" charset="0"/>
                  </a:rPr>
                  <a:t>	</a:t>
                </a:r>
                <a14:m>
                  <m:oMath xmlns:m="http://schemas.openxmlformats.org/officeDocument/2006/math">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r>
                              <a:rPr lang="es-MX" sz="1800" b="0" i="1" smtClean="0">
                                <a:latin typeface="Cambria Math"/>
                                <a:ea typeface="Cambria Math"/>
                              </a:rPr>
                              <m:t>𝑎</m:t>
                            </m:r>
                          </m:lim>
                        </m:limLow>
                      </m:fName>
                      <m:e>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rPr>
                          <m:t>=</m:t>
                        </m:r>
                        <m:r>
                          <a:rPr lang="es-MX" sz="1800" b="0" i="1" smtClean="0">
                            <a:latin typeface="Cambria Math"/>
                          </a:rPr>
                          <m:t>+</m:t>
                        </m:r>
                        <m:r>
                          <a:rPr lang="es-MX" sz="1800" i="1" smtClean="0">
                            <a:latin typeface="Cambria Math"/>
                            <a:ea typeface="Cambria Math"/>
                          </a:rPr>
                          <m:t>∞</m:t>
                        </m:r>
                      </m:e>
                    </m:func>
                  </m:oMath>
                </a14:m>
                <a:endParaRPr lang="es-MX" sz="1800" dirty="0"/>
              </a:p>
              <a:p>
                <a:pPr>
                  <a:buNone/>
                </a:pPr>
                <a:r>
                  <a:rPr lang="es-MX" sz="1800" dirty="0" smtClean="0">
                    <a:latin typeface="Calibri" pitchFamily="34" charset="0"/>
                  </a:rPr>
                  <a:t>Si para </a:t>
                </a:r>
                <a:r>
                  <a:rPr lang="es-MX" sz="1800" dirty="0">
                    <a:latin typeface="Calibri" pitchFamily="34" charset="0"/>
                  </a:rPr>
                  <a:t>cualquier  </a:t>
                </a:r>
                <a:r>
                  <a:rPr lang="es-MX" sz="1800" dirty="0" smtClean="0">
                    <a:latin typeface="Calibri" pitchFamily="34" charset="0"/>
                  </a:rPr>
                  <a:t>N</a:t>
                </a:r>
                <a14:m>
                  <m:oMath xmlns:m="http://schemas.openxmlformats.org/officeDocument/2006/math">
                    <m:r>
                      <a:rPr lang="es-MX" sz="1800" i="1">
                        <a:latin typeface="Cambria Math"/>
                        <a:ea typeface="Cambria Math"/>
                      </a:rPr>
                      <m:t>&gt;0</m:t>
                    </m:r>
                  </m:oMath>
                </a14:m>
                <a:r>
                  <a:rPr lang="es-MX" sz="1800" dirty="0" smtClean="0">
                    <a:latin typeface="Calibri" pitchFamily="34" charset="0"/>
                  </a:rPr>
                  <a:t>  existe una </a:t>
                </a:r>
                <a14:m>
                  <m:oMath xmlns:m="http://schemas.openxmlformats.org/officeDocument/2006/math">
                    <m:r>
                      <a:rPr lang="es-MX" sz="1800" i="1">
                        <a:latin typeface="Cambria Math"/>
                        <a:ea typeface="Cambria Math"/>
                      </a:rPr>
                      <m:t>𝛿</m:t>
                    </m:r>
                    <m:r>
                      <a:rPr lang="es-MX" sz="1800" i="1">
                        <a:latin typeface="Cambria Math"/>
                        <a:ea typeface="Cambria Math"/>
                      </a:rPr>
                      <m:t>&gt;0</m:t>
                    </m:r>
                  </m:oMath>
                </a14:m>
                <a:r>
                  <a:rPr lang="es-MX" sz="1800" dirty="0" smtClean="0">
                    <a:latin typeface="Calibri" pitchFamily="34" charset="0"/>
                  </a:rPr>
                  <a:t>,</a:t>
                </a:r>
                <a:r>
                  <a:rPr lang="es-MX" sz="1800" dirty="0">
                    <a:latin typeface="Calibri" pitchFamily="34" charset="0"/>
                  </a:rPr>
                  <a:t> tal </a:t>
                </a:r>
                <a:r>
                  <a:rPr lang="es-MX" sz="1800" dirty="0" smtClean="0">
                    <a:latin typeface="Calibri" pitchFamily="34" charset="0"/>
                  </a:rPr>
                  <a:t>que  si </a:t>
                </a:r>
                <a14:m>
                  <m:oMath xmlns:m="http://schemas.openxmlformats.org/officeDocument/2006/math">
                    <m:r>
                      <a:rPr lang="es-MX" sz="1800" i="1">
                        <a:latin typeface="Cambria Math"/>
                      </a:rPr>
                      <m:t>0&lt;</m:t>
                    </m:r>
                    <m:d>
                      <m:dPr>
                        <m:begChr m:val="|"/>
                        <m:endChr m:val="|"/>
                        <m:ctrlPr>
                          <a:rPr lang="es-MX" sz="1800" i="1" smtClean="0">
                            <a:latin typeface="Cambria Math"/>
                          </a:rPr>
                        </m:ctrlPr>
                      </m:dPr>
                      <m:e>
                        <m:r>
                          <a:rPr lang="es-MX" sz="1800" i="1">
                            <a:latin typeface="Cambria Math"/>
                          </a:rPr>
                          <m:t>𝑥</m:t>
                        </m:r>
                        <m:r>
                          <a:rPr lang="es-MX" sz="1800" i="1">
                            <a:latin typeface="Cambria Math"/>
                          </a:rPr>
                          <m:t>−</m:t>
                        </m:r>
                        <m:r>
                          <a:rPr lang="es-MX" sz="1800" i="1">
                            <a:latin typeface="Cambria Math"/>
                          </a:rPr>
                          <m:t>𝑎</m:t>
                        </m:r>
                      </m:e>
                    </m:d>
                    <m:r>
                      <a:rPr lang="es-MX" sz="1800" i="1">
                        <a:latin typeface="Cambria Math"/>
                      </a:rPr>
                      <m:t>&lt;</m:t>
                    </m:r>
                    <m:r>
                      <a:rPr lang="es-MX" sz="1800" i="1">
                        <a:latin typeface="Cambria Math"/>
                        <a:ea typeface="Cambria Math"/>
                      </a:rPr>
                      <m:t>𝛿</m:t>
                    </m:r>
                  </m:oMath>
                </a14:m>
                <a:r>
                  <a:rPr lang="es-MX" sz="1800" dirty="0">
                    <a:latin typeface="Calibri" pitchFamily="34" charset="0"/>
                  </a:rPr>
                  <a:t>  entonces  </a:t>
                </a:r>
                <a14:m>
                  <m:oMath xmlns:m="http://schemas.openxmlformats.org/officeDocument/2006/math">
                    <m:r>
                      <a:rPr lang="es-MX" sz="1800" i="1">
                        <a:latin typeface="Cambria Math"/>
                      </a:rPr>
                      <m:t>𝑓</m:t>
                    </m:r>
                    <m:d>
                      <m:dPr>
                        <m:ctrlPr>
                          <a:rPr lang="es-MX" sz="1800" i="1">
                            <a:latin typeface="Cambria Math"/>
                          </a:rPr>
                        </m:ctrlPr>
                      </m:dPr>
                      <m:e>
                        <m:r>
                          <a:rPr lang="es-MX" sz="1800" i="1">
                            <a:latin typeface="Cambria Math"/>
                          </a:rPr>
                          <m:t>𝑥</m:t>
                        </m:r>
                      </m:e>
                    </m:d>
                    <m:r>
                      <a:rPr lang="es-MX" sz="1800" b="0" i="1" smtClean="0">
                        <a:latin typeface="Cambria Math"/>
                      </a:rPr>
                      <m:t>&gt;</m:t>
                    </m:r>
                    <m:r>
                      <a:rPr lang="es-MX" sz="1800" b="0" i="1" smtClean="0">
                        <a:latin typeface="Cambria Math"/>
                      </a:rPr>
                      <m:t>𝑁</m:t>
                    </m:r>
                  </m:oMath>
                </a14:m>
                <a:endParaRPr lang="es-MX" sz="1800" dirty="0">
                  <a:latin typeface="Calibri" pitchFamily="34" charset="0"/>
                </a:endParaRPr>
              </a:p>
              <a:p>
                <a:pPr marL="0" indent="0">
                  <a:buClrTx/>
                  <a:buNone/>
                </a:pPr>
                <a:endParaRPr lang="es-MX" sz="2200" b="1" dirty="0" smtClean="0">
                  <a:latin typeface="Calibri" pitchFamily="34" charset="0"/>
                </a:endParaRPr>
              </a:p>
              <a:p>
                <a:pPr marL="514350" indent="-514350">
                  <a:buClrTx/>
                  <a:buFont typeface="+mj-lt"/>
                  <a:buAutoNum type="romanLcPeriod" startAt="2"/>
                </a:pPr>
                <a:r>
                  <a:rPr lang="es-MX" sz="1800" b="1" dirty="0" smtClean="0">
                    <a:latin typeface="Calibri" pitchFamily="34" charset="0"/>
                  </a:rPr>
                  <a:t>Valores </a:t>
                </a:r>
                <a:r>
                  <a:rPr lang="es-MX" sz="1800" b="1" dirty="0">
                    <a:latin typeface="Calibri" pitchFamily="34" charset="0"/>
                  </a:rPr>
                  <a:t>de función que </a:t>
                </a:r>
                <a:r>
                  <a:rPr lang="es-MX" sz="1800" b="1" dirty="0" smtClean="0">
                    <a:latin typeface="Calibri" pitchFamily="34" charset="0"/>
                  </a:rPr>
                  <a:t>decrecen </a:t>
                </a:r>
                <a:r>
                  <a:rPr lang="es-MX" sz="1800" b="1" dirty="0">
                    <a:latin typeface="Calibri" pitchFamily="34" charset="0"/>
                  </a:rPr>
                  <a:t>sin limite. </a:t>
                </a:r>
                <a:r>
                  <a:rPr lang="es-MX" sz="1800" dirty="0">
                    <a:latin typeface="Calibri" pitchFamily="34" charset="0"/>
                  </a:rPr>
                  <a:t>Sea f una función definida en cada número del intervalo abierto </a:t>
                </a:r>
                <a:r>
                  <a:rPr lang="es-MX" sz="1800" i="1" dirty="0">
                    <a:latin typeface="Calibri" pitchFamily="34" charset="0"/>
                  </a:rPr>
                  <a:t>I</a:t>
                </a:r>
                <a:r>
                  <a:rPr lang="es-MX" sz="1800" dirty="0">
                    <a:latin typeface="Calibri" pitchFamily="34" charset="0"/>
                  </a:rPr>
                  <a:t> que contienen a </a:t>
                </a:r>
                <a:r>
                  <a:rPr lang="es-MX" sz="1800" i="1" dirty="0" err="1">
                    <a:latin typeface="Calibri" pitchFamily="34" charset="0"/>
                  </a:rPr>
                  <a:t>a</a:t>
                </a:r>
                <a:r>
                  <a:rPr lang="es-MX" sz="1800" dirty="0">
                    <a:latin typeface="Calibri" pitchFamily="34" charset="0"/>
                  </a:rPr>
                  <a:t>, excepto posiblemente en </a:t>
                </a:r>
                <a:r>
                  <a:rPr lang="es-MX" sz="1800" i="1" dirty="0">
                    <a:latin typeface="Calibri" pitchFamily="34" charset="0"/>
                  </a:rPr>
                  <a:t>a </a:t>
                </a:r>
                <a:r>
                  <a:rPr lang="es-MX" sz="1800" dirty="0">
                    <a:latin typeface="Calibri" pitchFamily="34" charset="0"/>
                  </a:rPr>
                  <a:t>mismo. </a:t>
                </a:r>
                <a:r>
                  <a:rPr lang="es-MX" sz="1800" b="1" dirty="0">
                    <a:latin typeface="Calibri" pitchFamily="34" charset="0"/>
                  </a:rPr>
                  <a:t>Conforme </a:t>
                </a:r>
                <a:r>
                  <a:rPr lang="es-MX" sz="1800" b="1" i="1" dirty="0">
                    <a:latin typeface="Calibri" pitchFamily="34" charset="0"/>
                  </a:rPr>
                  <a:t>x </a:t>
                </a:r>
                <a:r>
                  <a:rPr lang="es-MX" sz="1800" b="1" dirty="0">
                    <a:latin typeface="Calibri" pitchFamily="34" charset="0"/>
                  </a:rPr>
                  <a:t>se aproxima a </a:t>
                </a:r>
                <a:r>
                  <a:rPr lang="es-MX" sz="1800" b="1" i="1" dirty="0" err="1">
                    <a:latin typeface="Calibri" pitchFamily="34" charset="0"/>
                  </a:rPr>
                  <a:t>a</a:t>
                </a:r>
                <a:r>
                  <a:rPr lang="es-MX" sz="1800" b="1" dirty="0">
                    <a:latin typeface="Calibri" pitchFamily="34" charset="0"/>
                  </a:rPr>
                  <a:t>, </a:t>
                </a:r>
                <a:r>
                  <a:rPr lang="es-MX" sz="1800" b="1" i="1" dirty="0">
                    <a:latin typeface="Calibri" pitchFamily="34" charset="0"/>
                  </a:rPr>
                  <a:t>f(x) </a:t>
                </a:r>
                <a:r>
                  <a:rPr lang="es-MX" sz="1800" b="1" dirty="0" smtClean="0">
                    <a:latin typeface="Calibri" pitchFamily="34" charset="0"/>
                  </a:rPr>
                  <a:t>decrece </a:t>
                </a:r>
                <a:r>
                  <a:rPr lang="es-MX" sz="1800" b="1" dirty="0">
                    <a:latin typeface="Calibri" pitchFamily="34" charset="0"/>
                  </a:rPr>
                  <a:t>sin limite</a:t>
                </a:r>
                <a:r>
                  <a:rPr lang="es-MX" sz="1800" dirty="0">
                    <a:latin typeface="Calibri" pitchFamily="34" charset="0"/>
                  </a:rPr>
                  <a:t>, lo cual se escribe como:</a:t>
                </a:r>
              </a:p>
              <a:p>
                <a:pPr marL="0" indent="0">
                  <a:buClrTx/>
                  <a:buNone/>
                </a:pPr>
                <a:r>
                  <a:rPr lang="es-MX" sz="1800" b="1" dirty="0">
                    <a:latin typeface="Calibri" pitchFamily="34" charset="0"/>
                  </a:rPr>
                  <a:t>	</a:t>
                </a:r>
                <a14:m>
                  <m:oMath xmlns:m="http://schemas.openxmlformats.org/officeDocument/2006/math">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rPr>
                              <m:t>𝑥</m:t>
                            </m:r>
                            <m:r>
                              <a:rPr lang="es-MX" sz="1800" i="1">
                                <a:latin typeface="Cambria Math"/>
                                <a:ea typeface="Cambria Math"/>
                              </a:rPr>
                              <m:t>→</m:t>
                            </m:r>
                            <m:r>
                              <a:rPr lang="es-MX" sz="1800" i="1">
                                <a:latin typeface="Cambria Math"/>
                                <a:ea typeface="Cambria Math"/>
                              </a:rPr>
                              <m:t>𝑎</m:t>
                            </m:r>
                          </m:lim>
                        </m:limLow>
                      </m:fName>
                      <m:e>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rPr>
                          <m:t>=</m:t>
                        </m:r>
                        <m:r>
                          <a:rPr lang="es-MX" sz="1800" b="0" i="1" smtClean="0">
                            <a:latin typeface="Cambria Math"/>
                          </a:rPr>
                          <m:t>−</m:t>
                        </m:r>
                        <m:r>
                          <a:rPr lang="es-MX" sz="1800" i="1">
                            <a:latin typeface="Cambria Math"/>
                            <a:ea typeface="Cambria Math"/>
                          </a:rPr>
                          <m:t>∞</m:t>
                        </m:r>
                      </m:e>
                    </m:func>
                  </m:oMath>
                </a14:m>
                <a:endParaRPr lang="es-MX" sz="1800" dirty="0"/>
              </a:p>
              <a:p>
                <a:pPr>
                  <a:buNone/>
                </a:pPr>
                <a:r>
                  <a:rPr lang="es-MX" sz="1800" dirty="0">
                    <a:latin typeface="Calibri" pitchFamily="34" charset="0"/>
                  </a:rPr>
                  <a:t>Si para cualquier  N</a:t>
                </a:r>
                <a14:m>
                  <m:oMath xmlns:m="http://schemas.openxmlformats.org/officeDocument/2006/math">
                    <m:r>
                      <a:rPr lang="es-MX" sz="1800" i="1">
                        <a:latin typeface="Cambria Math"/>
                        <a:ea typeface="Cambria Math"/>
                      </a:rPr>
                      <m:t>&gt;0</m:t>
                    </m:r>
                  </m:oMath>
                </a14:m>
                <a:r>
                  <a:rPr lang="es-MX" sz="1800" dirty="0">
                    <a:latin typeface="Calibri" pitchFamily="34" charset="0"/>
                  </a:rPr>
                  <a:t>  existe una </a:t>
                </a:r>
                <a14:m>
                  <m:oMath xmlns:m="http://schemas.openxmlformats.org/officeDocument/2006/math">
                    <m:r>
                      <a:rPr lang="es-MX" sz="1800" i="1">
                        <a:latin typeface="Cambria Math"/>
                        <a:ea typeface="Cambria Math"/>
                      </a:rPr>
                      <m:t>𝛿</m:t>
                    </m:r>
                    <m:r>
                      <a:rPr lang="es-MX" sz="1800" i="1">
                        <a:latin typeface="Cambria Math"/>
                        <a:ea typeface="Cambria Math"/>
                      </a:rPr>
                      <m:t>&gt;0</m:t>
                    </m:r>
                  </m:oMath>
                </a14:m>
                <a:r>
                  <a:rPr lang="es-MX" sz="1800" dirty="0" smtClean="0">
                    <a:latin typeface="Calibri" pitchFamily="34" charset="0"/>
                  </a:rPr>
                  <a:t>,</a:t>
                </a:r>
                <a:r>
                  <a:rPr lang="es-MX" sz="1800" dirty="0">
                    <a:latin typeface="Calibri" pitchFamily="34" charset="0"/>
                  </a:rPr>
                  <a:t> tal que  si </a:t>
                </a:r>
                <a14:m>
                  <m:oMath xmlns:m="http://schemas.openxmlformats.org/officeDocument/2006/math">
                    <m:r>
                      <a:rPr lang="es-MX" sz="1800" i="1">
                        <a:latin typeface="Cambria Math"/>
                      </a:rPr>
                      <m:t>0&lt;</m:t>
                    </m:r>
                    <m:d>
                      <m:dPr>
                        <m:begChr m:val="|"/>
                        <m:endChr m:val="|"/>
                        <m:ctrlPr>
                          <a:rPr lang="es-MX" sz="1800" i="1">
                            <a:latin typeface="Cambria Math"/>
                          </a:rPr>
                        </m:ctrlPr>
                      </m:dPr>
                      <m:e>
                        <m:r>
                          <a:rPr lang="es-MX" sz="1800" i="1">
                            <a:latin typeface="Cambria Math"/>
                          </a:rPr>
                          <m:t>𝑥</m:t>
                        </m:r>
                        <m:r>
                          <a:rPr lang="es-MX" sz="1800" i="1">
                            <a:latin typeface="Cambria Math"/>
                          </a:rPr>
                          <m:t>−</m:t>
                        </m:r>
                        <m:r>
                          <a:rPr lang="es-MX" sz="1800" i="1">
                            <a:latin typeface="Cambria Math"/>
                          </a:rPr>
                          <m:t>𝑎</m:t>
                        </m:r>
                      </m:e>
                    </m:d>
                    <m:r>
                      <a:rPr lang="es-MX" sz="1800" i="1">
                        <a:latin typeface="Cambria Math"/>
                      </a:rPr>
                      <m:t>&lt;</m:t>
                    </m:r>
                    <m:r>
                      <a:rPr lang="es-MX" sz="1800" i="1">
                        <a:latin typeface="Cambria Math"/>
                        <a:ea typeface="Cambria Math"/>
                      </a:rPr>
                      <m:t>𝛿</m:t>
                    </m:r>
                  </m:oMath>
                </a14:m>
                <a:r>
                  <a:rPr lang="es-MX" sz="1800" dirty="0">
                    <a:latin typeface="Calibri" pitchFamily="34" charset="0"/>
                  </a:rPr>
                  <a:t>  entonces  </a:t>
                </a:r>
                <a14:m>
                  <m:oMath xmlns:m="http://schemas.openxmlformats.org/officeDocument/2006/math">
                    <m:r>
                      <a:rPr lang="es-MX" sz="1800" i="1">
                        <a:latin typeface="Cambria Math"/>
                      </a:rPr>
                      <m:t>𝑓</m:t>
                    </m:r>
                    <m:d>
                      <m:dPr>
                        <m:ctrlPr>
                          <a:rPr lang="es-MX" sz="1800" i="1">
                            <a:latin typeface="Cambria Math"/>
                          </a:rPr>
                        </m:ctrlPr>
                      </m:dPr>
                      <m:e>
                        <m:r>
                          <a:rPr lang="es-MX" sz="1800" i="1">
                            <a:latin typeface="Cambria Math"/>
                          </a:rPr>
                          <m:t>𝑥</m:t>
                        </m:r>
                      </m:e>
                    </m:d>
                    <m:r>
                      <a:rPr lang="es-MX" sz="1800" b="0" i="1" smtClean="0">
                        <a:latin typeface="Cambria Math"/>
                      </a:rPr>
                      <m:t>&lt;</m:t>
                    </m:r>
                    <m:r>
                      <a:rPr lang="es-MX" sz="1800" i="1">
                        <a:latin typeface="Cambria Math"/>
                      </a:rPr>
                      <m:t>𝑁</m:t>
                    </m:r>
                  </m:oMath>
                </a14:m>
                <a:endParaRPr lang="es-MX" sz="1800" dirty="0">
                  <a:latin typeface="Calibri" pitchFamily="34" charset="0"/>
                </a:endParaRPr>
              </a:p>
              <a:p>
                <a:pPr marL="514350" indent="-514350">
                  <a:buClrTx/>
                  <a:buFont typeface="+mj-lt"/>
                  <a:buAutoNum type="romanLcPeriod" startAt="2"/>
                </a:pPr>
                <a:endParaRPr lang="es-MX" sz="1800" b="1"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r="-756" b="-7578"/>
                </a:stretch>
              </a:blipFill>
            </p:spPr>
            <p:txBody>
              <a:bodyPr/>
              <a:lstStyle/>
              <a:p>
                <a:r>
                  <a:rPr lang="es-MX">
                    <a:noFill/>
                  </a:rPr>
                  <a:t> </a:t>
                </a:r>
              </a:p>
            </p:txBody>
          </p:sp>
        </mc:Fallback>
      </mc:AlternateContent>
    </p:spTree>
    <p:extLst>
      <p:ext uri="{BB962C8B-B14F-4D97-AF65-F5344CB8AC3E}">
        <p14:creationId xmlns:p14="http://schemas.microsoft.com/office/powerpoint/2010/main" val="284562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5" end="5"/>
                                            </p:txEl>
                                          </p:spTgt>
                                        </p:tgtEl>
                                        <p:attrNameLst>
                                          <p:attrName>style.visibility</p:attrName>
                                        </p:attrNameLst>
                                      </p:cBhvr>
                                      <p:to>
                                        <p:strVal val="visible"/>
                                      </p:to>
                                    </p:set>
                                    <p:anim to="" calcmode="lin" valueType="num">
                                      <p:cBhvr>
                                        <p:cTn id="27" dur="1" fill="hold"/>
                                        <p:tgtEl>
                                          <p:spTgt spid="47206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6" end="6"/>
                                            </p:txEl>
                                          </p:spTgt>
                                        </p:tgtEl>
                                        <p:attrNameLst>
                                          <p:attrName>style.visibility</p:attrName>
                                        </p:attrNameLst>
                                      </p:cBhvr>
                                      <p:to>
                                        <p:strVal val="visible"/>
                                      </p:to>
                                    </p:set>
                                    <p:anim to="" calcmode="lin" valueType="num">
                                      <p:cBhvr>
                                        <p:cTn id="32" dur="1" fill="hold"/>
                                        <p:tgtEl>
                                          <p:spTgt spid="47206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to="" calcmode="lin" valueType="num">
                                      <p:cBhvr>
                                        <p:cTn id="37" dur="1" fill="hold"/>
                                        <p:tgtEl>
                                          <p:spTgt spid="47206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Asíntota vertical</a:t>
                </a:r>
              </a:p>
              <a:p>
                <a:pPr>
                  <a:buFont typeface="Wingdings" pitchFamily="2" charset="2"/>
                  <a:buNone/>
                </a:pPr>
                <a:r>
                  <a:rPr lang="es-MX" sz="2200" dirty="0" smtClean="0">
                    <a:latin typeface="Calibri" pitchFamily="34" charset="0"/>
                  </a:rPr>
                  <a:t>La recta </a:t>
                </a:r>
                <a:r>
                  <a:rPr lang="es-MX" sz="2200" i="1" dirty="0" smtClean="0">
                    <a:latin typeface="Calibri" pitchFamily="34" charset="0"/>
                  </a:rPr>
                  <a:t>x = a </a:t>
                </a:r>
                <a:r>
                  <a:rPr lang="es-MX" sz="2200" dirty="0" smtClean="0">
                    <a:latin typeface="Calibri" pitchFamily="34" charset="0"/>
                  </a:rPr>
                  <a:t>es una asíntota vertical de la gráfica de la función</a:t>
                </a:r>
                <a:r>
                  <a:rPr lang="es-MX" sz="2200" i="1" dirty="0" smtClean="0">
                    <a:latin typeface="Calibri" pitchFamily="34" charset="0"/>
                  </a:rPr>
                  <a:t> f </a:t>
                </a:r>
                <a:r>
                  <a:rPr lang="es-MX" sz="2200" dirty="0" smtClean="0">
                    <a:latin typeface="Calibri" pitchFamily="34" charset="0"/>
                  </a:rPr>
                  <a:t>si al menos uno de los siguientes enunciados es verdadero:</a:t>
                </a:r>
              </a:p>
              <a:p>
                <a:pPr marL="514350" indent="-514350">
                  <a:lnSpc>
                    <a:spcPct val="150000"/>
                  </a:lnSpc>
                  <a:buClrTx/>
                  <a:buFont typeface="+mj-lt"/>
                  <a:buAutoNum type="romanLcPeriod"/>
                </a:pPr>
                <a14:m>
                  <m:oMath xmlns:m="http://schemas.openxmlformats.org/officeDocument/2006/math">
                    <m:func>
                      <m:funcPr>
                        <m:ctrlPr>
                          <a:rPr lang="es-MX" sz="2400" i="1">
                            <a:latin typeface="Cambria Math"/>
                          </a:rPr>
                        </m:ctrlPr>
                      </m:funcPr>
                      <m:fName>
                        <m:limLow>
                          <m:limLowPr>
                            <m:ctrlPr>
                              <a:rPr lang="es-MX" sz="2400" i="1">
                                <a:latin typeface="Cambria Math"/>
                              </a:rPr>
                            </m:ctrlPr>
                          </m:limLowPr>
                          <m:e>
                            <m:r>
                              <a:rPr lang="es-MX" sz="2400" i="1">
                                <a:latin typeface="Cambria Math"/>
                              </a:rPr>
                              <m:t>𝑙𝑖𝑚</m:t>
                            </m:r>
                          </m:e>
                          <m:lim>
                            <m:r>
                              <a:rPr lang="es-MX" sz="2400" i="1">
                                <a:latin typeface="Cambria Math"/>
                              </a:rPr>
                              <m:t>𝑥</m:t>
                            </m:r>
                            <m:r>
                              <a:rPr lang="es-MX" sz="2400" i="1">
                                <a:latin typeface="Cambria Math"/>
                                <a:ea typeface="Cambria Math"/>
                              </a:rPr>
                              <m:t>→</m:t>
                            </m:r>
                            <m:sSup>
                              <m:sSupPr>
                                <m:ctrlPr>
                                  <a:rPr lang="es-MX" sz="2400" i="1">
                                    <a:latin typeface="Cambria Math"/>
                                    <a:ea typeface="Cambria Math"/>
                                  </a:rPr>
                                </m:ctrlPr>
                              </m:sSupPr>
                              <m:e>
                                <m:r>
                                  <a:rPr lang="es-MX" sz="2400" i="1">
                                    <a:latin typeface="Cambria Math"/>
                                    <a:ea typeface="Cambria Math"/>
                                  </a:rPr>
                                  <m:t>𝑎</m:t>
                                </m:r>
                              </m:e>
                              <m:sup>
                                <m:r>
                                  <a:rPr lang="es-MX" sz="2400" i="1">
                                    <a:latin typeface="Cambria Math"/>
                                    <a:ea typeface="Cambria Math"/>
                                  </a:rPr>
                                  <m:t>+</m:t>
                                </m:r>
                              </m:sup>
                            </m:sSup>
                          </m:lim>
                        </m:limLow>
                      </m:fName>
                      <m:e>
                        <m:r>
                          <a:rPr lang="es-MX" sz="2400" i="1">
                            <a:latin typeface="Cambria Math"/>
                          </a:rPr>
                          <m:t>𝑓</m:t>
                        </m:r>
                        <m:d>
                          <m:dPr>
                            <m:ctrlPr>
                              <a:rPr lang="es-MX" sz="2400" i="1">
                                <a:latin typeface="Cambria Math"/>
                              </a:rPr>
                            </m:ctrlPr>
                          </m:dPr>
                          <m:e>
                            <m:r>
                              <a:rPr lang="es-MX" sz="2400" i="1">
                                <a:latin typeface="Cambria Math"/>
                              </a:rPr>
                              <m:t>𝑥</m:t>
                            </m:r>
                          </m:e>
                        </m:d>
                        <m:r>
                          <a:rPr lang="es-MX" sz="2400" i="1">
                            <a:latin typeface="Cambria Math"/>
                          </a:rPr>
                          <m:t>=</m:t>
                        </m:r>
                        <m:r>
                          <a:rPr lang="es-MX" sz="2400" b="0" i="1" smtClean="0">
                            <a:latin typeface="Cambria Math"/>
                          </a:rPr>
                          <m:t>+</m:t>
                        </m:r>
                        <m:r>
                          <a:rPr lang="es-MX" sz="2400" b="0" i="1" smtClean="0">
                            <a:latin typeface="Cambria Math"/>
                            <a:ea typeface="Cambria Math"/>
                          </a:rPr>
                          <m:t>∞</m:t>
                        </m:r>
                      </m:e>
                    </m:func>
                  </m:oMath>
                </a14:m>
                <a:endParaRPr lang="es-MX" sz="2400" i="1" dirty="0" smtClean="0">
                  <a:latin typeface="Calibri" pitchFamily="34" charset="0"/>
                </a:endParaRPr>
              </a:p>
              <a:p>
                <a:pPr marL="514350" indent="-514350">
                  <a:lnSpc>
                    <a:spcPct val="150000"/>
                  </a:lnSpc>
                  <a:buClrTx/>
                  <a:buFont typeface="+mj-lt"/>
                  <a:buAutoNum type="romanLcPeriod"/>
                </a:pPr>
                <a14:m>
                  <m:oMath xmlns:m="http://schemas.openxmlformats.org/officeDocument/2006/math">
                    <m:func>
                      <m:funcPr>
                        <m:ctrlPr>
                          <a:rPr lang="es-MX" sz="2400" i="1" smtClean="0">
                            <a:latin typeface="Cambria Math"/>
                          </a:rPr>
                        </m:ctrlPr>
                      </m:funcPr>
                      <m:fName>
                        <m:limLow>
                          <m:limLowPr>
                            <m:ctrlPr>
                              <a:rPr lang="es-MX" sz="2400" i="1">
                                <a:latin typeface="Cambria Math"/>
                              </a:rPr>
                            </m:ctrlPr>
                          </m:limLowPr>
                          <m:e>
                            <m:r>
                              <a:rPr lang="es-MX" sz="2400" i="1">
                                <a:latin typeface="Cambria Math"/>
                              </a:rPr>
                              <m:t>𝑙𝑖𝑚</m:t>
                            </m:r>
                          </m:e>
                          <m:lim>
                            <m:r>
                              <a:rPr lang="es-MX" sz="2400" i="1">
                                <a:latin typeface="Cambria Math"/>
                              </a:rPr>
                              <m:t>𝑥</m:t>
                            </m:r>
                            <m:r>
                              <a:rPr lang="es-MX" sz="2400" i="1">
                                <a:latin typeface="Cambria Math"/>
                                <a:ea typeface="Cambria Math"/>
                              </a:rPr>
                              <m:t>→</m:t>
                            </m:r>
                            <m:sSup>
                              <m:sSupPr>
                                <m:ctrlPr>
                                  <a:rPr lang="es-MX" sz="2400" i="1">
                                    <a:latin typeface="Cambria Math"/>
                                    <a:ea typeface="Cambria Math"/>
                                  </a:rPr>
                                </m:ctrlPr>
                              </m:sSupPr>
                              <m:e>
                                <m:r>
                                  <a:rPr lang="es-MX" sz="2400" i="1">
                                    <a:latin typeface="Cambria Math"/>
                                    <a:ea typeface="Cambria Math"/>
                                  </a:rPr>
                                  <m:t>𝑎</m:t>
                                </m:r>
                              </m:e>
                              <m:sup>
                                <m:r>
                                  <a:rPr lang="es-MX" sz="2400" i="1">
                                    <a:latin typeface="Cambria Math"/>
                                    <a:ea typeface="Cambria Math"/>
                                  </a:rPr>
                                  <m:t>+</m:t>
                                </m:r>
                              </m:sup>
                            </m:sSup>
                          </m:lim>
                        </m:limLow>
                      </m:fName>
                      <m:e>
                        <m:r>
                          <a:rPr lang="es-MX" sz="2400" i="1">
                            <a:latin typeface="Cambria Math"/>
                          </a:rPr>
                          <m:t>𝑓</m:t>
                        </m:r>
                        <m:d>
                          <m:dPr>
                            <m:ctrlPr>
                              <a:rPr lang="es-MX" sz="2400" i="1">
                                <a:latin typeface="Cambria Math"/>
                              </a:rPr>
                            </m:ctrlPr>
                          </m:dPr>
                          <m:e>
                            <m:r>
                              <a:rPr lang="es-MX" sz="2400" i="1">
                                <a:latin typeface="Cambria Math"/>
                              </a:rPr>
                              <m:t>𝑥</m:t>
                            </m:r>
                          </m:e>
                        </m:d>
                        <m:r>
                          <a:rPr lang="es-MX" sz="2400" i="1">
                            <a:latin typeface="Cambria Math"/>
                          </a:rPr>
                          <m:t>=</m:t>
                        </m:r>
                        <m:r>
                          <a:rPr lang="es-MX" sz="2400" b="0" i="1" smtClean="0">
                            <a:latin typeface="Cambria Math"/>
                          </a:rPr>
                          <m:t>−</m:t>
                        </m:r>
                        <m:r>
                          <a:rPr lang="es-MX" sz="2400" b="0" i="1" smtClean="0">
                            <a:latin typeface="Cambria Math"/>
                            <a:ea typeface="Cambria Math"/>
                          </a:rPr>
                          <m:t>∞</m:t>
                        </m:r>
                      </m:e>
                    </m:func>
                  </m:oMath>
                </a14:m>
                <a:endParaRPr lang="es-MX" sz="2400" i="1" dirty="0" smtClean="0">
                  <a:latin typeface="Calibri" pitchFamily="34" charset="0"/>
                </a:endParaRPr>
              </a:p>
              <a:p>
                <a:pPr marL="514350" indent="-514350">
                  <a:lnSpc>
                    <a:spcPct val="150000"/>
                  </a:lnSpc>
                  <a:buClrTx/>
                  <a:buFont typeface="+mj-lt"/>
                  <a:buAutoNum type="romanLcPeriod"/>
                </a:pPr>
                <a14:m>
                  <m:oMath xmlns:m="http://schemas.openxmlformats.org/officeDocument/2006/math">
                    <m:func>
                      <m:funcPr>
                        <m:ctrlPr>
                          <a:rPr lang="es-MX" sz="2400" i="1">
                            <a:latin typeface="Cambria Math"/>
                          </a:rPr>
                        </m:ctrlPr>
                      </m:funcPr>
                      <m:fName>
                        <m:limLow>
                          <m:limLowPr>
                            <m:ctrlPr>
                              <a:rPr lang="es-MX" sz="2400" i="1">
                                <a:latin typeface="Cambria Math"/>
                              </a:rPr>
                            </m:ctrlPr>
                          </m:limLowPr>
                          <m:e>
                            <m:r>
                              <a:rPr lang="es-MX" sz="2400" i="1">
                                <a:latin typeface="Cambria Math"/>
                              </a:rPr>
                              <m:t>𝑙𝑖𝑚</m:t>
                            </m:r>
                          </m:e>
                          <m:lim>
                            <m:r>
                              <a:rPr lang="es-MX" sz="2400" i="1">
                                <a:latin typeface="Cambria Math"/>
                              </a:rPr>
                              <m:t>𝑥</m:t>
                            </m:r>
                            <m:r>
                              <a:rPr lang="es-MX" sz="2400" i="1">
                                <a:latin typeface="Cambria Math"/>
                                <a:ea typeface="Cambria Math"/>
                              </a:rPr>
                              <m:t>→</m:t>
                            </m:r>
                            <m:sSup>
                              <m:sSupPr>
                                <m:ctrlPr>
                                  <a:rPr lang="es-MX" sz="2400" i="1">
                                    <a:latin typeface="Cambria Math"/>
                                    <a:ea typeface="Cambria Math"/>
                                  </a:rPr>
                                </m:ctrlPr>
                              </m:sSupPr>
                              <m:e>
                                <m:r>
                                  <a:rPr lang="es-MX" sz="2400" i="1">
                                    <a:latin typeface="Cambria Math"/>
                                    <a:ea typeface="Cambria Math"/>
                                  </a:rPr>
                                  <m:t>𝑎</m:t>
                                </m:r>
                              </m:e>
                              <m:sup>
                                <m:r>
                                  <a:rPr lang="es-MX" sz="2400" b="0" i="1" smtClean="0">
                                    <a:latin typeface="Cambria Math"/>
                                    <a:ea typeface="Cambria Math"/>
                                  </a:rPr>
                                  <m:t>−</m:t>
                                </m:r>
                              </m:sup>
                            </m:sSup>
                          </m:lim>
                        </m:limLow>
                      </m:fName>
                      <m:e>
                        <m:r>
                          <a:rPr lang="es-MX" sz="2400" i="1">
                            <a:latin typeface="Cambria Math"/>
                          </a:rPr>
                          <m:t>𝑓</m:t>
                        </m:r>
                        <m:d>
                          <m:dPr>
                            <m:ctrlPr>
                              <a:rPr lang="es-MX" sz="2400" i="1">
                                <a:latin typeface="Cambria Math"/>
                              </a:rPr>
                            </m:ctrlPr>
                          </m:dPr>
                          <m:e>
                            <m:r>
                              <a:rPr lang="es-MX" sz="2400" i="1">
                                <a:latin typeface="Cambria Math"/>
                              </a:rPr>
                              <m:t>𝑥</m:t>
                            </m:r>
                          </m:e>
                        </m:d>
                        <m:r>
                          <a:rPr lang="es-MX" sz="2400" i="1">
                            <a:latin typeface="Cambria Math"/>
                          </a:rPr>
                          <m:t>=+</m:t>
                        </m:r>
                        <m:r>
                          <a:rPr lang="es-MX" sz="2400" i="1">
                            <a:latin typeface="Cambria Math"/>
                            <a:ea typeface="Cambria Math"/>
                          </a:rPr>
                          <m:t>∞</m:t>
                        </m:r>
                      </m:e>
                    </m:func>
                  </m:oMath>
                </a14:m>
                <a:endParaRPr lang="es-MX" sz="2400" i="1" dirty="0" smtClean="0">
                  <a:latin typeface="Calibri" pitchFamily="34" charset="0"/>
                </a:endParaRPr>
              </a:p>
              <a:p>
                <a:pPr marL="514350" indent="-514350">
                  <a:lnSpc>
                    <a:spcPct val="150000"/>
                  </a:lnSpc>
                  <a:buClrTx/>
                  <a:buFont typeface="+mj-lt"/>
                  <a:buAutoNum type="romanLcPeriod"/>
                </a:pPr>
                <a14:m>
                  <m:oMath xmlns:m="http://schemas.openxmlformats.org/officeDocument/2006/math">
                    <m:func>
                      <m:funcPr>
                        <m:ctrlPr>
                          <a:rPr lang="es-MX" sz="2400" i="1">
                            <a:latin typeface="Cambria Math"/>
                          </a:rPr>
                        </m:ctrlPr>
                      </m:funcPr>
                      <m:fName>
                        <m:limLow>
                          <m:limLowPr>
                            <m:ctrlPr>
                              <a:rPr lang="es-MX" sz="2400" i="1">
                                <a:latin typeface="Cambria Math"/>
                              </a:rPr>
                            </m:ctrlPr>
                          </m:limLowPr>
                          <m:e>
                            <m:r>
                              <a:rPr lang="es-MX" sz="2400" i="1">
                                <a:latin typeface="Cambria Math"/>
                              </a:rPr>
                              <m:t>𝑙𝑖𝑚</m:t>
                            </m:r>
                          </m:e>
                          <m:lim>
                            <m:r>
                              <a:rPr lang="es-MX" sz="2400" i="1">
                                <a:latin typeface="Cambria Math"/>
                              </a:rPr>
                              <m:t>𝑥</m:t>
                            </m:r>
                            <m:r>
                              <a:rPr lang="es-MX" sz="2400" i="1">
                                <a:latin typeface="Cambria Math"/>
                                <a:ea typeface="Cambria Math"/>
                              </a:rPr>
                              <m:t>→</m:t>
                            </m:r>
                            <m:sSup>
                              <m:sSupPr>
                                <m:ctrlPr>
                                  <a:rPr lang="es-MX" sz="2400" i="1">
                                    <a:latin typeface="Cambria Math"/>
                                    <a:ea typeface="Cambria Math"/>
                                  </a:rPr>
                                </m:ctrlPr>
                              </m:sSupPr>
                              <m:e>
                                <m:r>
                                  <a:rPr lang="es-MX" sz="2400" i="1">
                                    <a:latin typeface="Cambria Math"/>
                                    <a:ea typeface="Cambria Math"/>
                                  </a:rPr>
                                  <m:t>𝑎</m:t>
                                </m:r>
                              </m:e>
                              <m:sup>
                                <m:r>
                                  <a:rPr lang="es-MX" sz="2400" b="0" i="1" smtClean="0">
                                    <a:latin typeface="Cambria Math"/>
                                    <a:ea typeface="Cambria Math"/>
                                  </a:rPr>
                                  <m:t>−</m:t>
                                </m:r>
                              </m:sup>
                            </m:sSup>
                          </m:lim>
                        </m:limLow>
                      </m:fName>
                      <m:e>
                        <m:r>
                          <a:rPr lang="es-MX" sz="2400" i="1">
                            <a:latin typeface="Cambria Math"/>
                          </a:rPr>
                          <m:t>𝑓</m:t>
                        </m:r>
                        <m:d>
                          <m:dPr>
                            <m:ctrlPr>
                              <a:rPr lang="es-MX" sz="2400" i="1">
                                <a:latin typeface="Cambria Math"/>
                              </a:rPr>
                            </m:ctrlPr>
                          </m:dPr>
                          <m:e>
                            <m:r>
                              <a:rPr lang="es-MX" sz="2400" i="1">
                                <a:latin typeface="Cambria Math"/>
                              </a:rPr>
                              <m:t>𝑥</m:t>
                            </m:r>
                          </m:e>
                        </m:d>
                        <m:r>
                          <a:rPr lang="es-MX" sz="2400" i="1">
                            <a:latin typeface="Cambria Math"/>
                          </a:rPr>
                          <m:t>=−</m:t>
                        </m:r>
                        <m:r>
                          <a:rPr lang="es-MX" sz="2400" i="1">
                            <a:latin typeface="Cambria Math"/>
                            <a:ea typeface="Cambria Math"/>
                          </a:rPr>
                          <m:t>∞</m:t>
                        </m:r>
                      </m:e>
                    </m:func>
                  </m:oMath>
                </a14:m>
                <a:endParaRPr lang="es-MX" sz="2400" i="1"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r="-605"/>
                </a:stretch>
              </a:blipFill>
            </p:spPr>
            <p:txBody>
              <a:bodyPr/>
              <a:lstStyle/>
              <a:p>
                <a:r>
                  <a:rPr lang="es-MX">
                    <a:noFill/>
                  </a:rPr>
                  <a:t> </a:t>
                </a:r>
              </a:p>
            </p:txBody>
          </p:sp>
        </mc:Fallback>
      </mc:AlternateContent>
    </p:spTree>
    <p:extLst>
      <p:ext uri="{BB962C8B-B14F-4D97-AF65-F5344CB8AC3E}">
        <p14:creationId xmlns:p14="http://schemas.microsoft.com/office/powerpoint/2010/main" val="3733144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4" end="4"/>
                                            </p:txEl>
                                          </p:spTgt>
                                        </p:tgtEl>
                                        <p:attrNameLst>
                                          <p:attrName>style.visibility</p:attrName>
                                        </p:attrNameLst>
                                      </p:cBhvr>
                                      <p:to>
                                        <p:strVal val="visible"/>
                                      </p:to>
                                    </p:set>
                                    <p:anim to="" calcmode="lin" valueType="num">
                                      <p:cBhvr>
                                        <p:cTn id="27" dur="1" fill="hold"/>
                                        <p:tgtEl>
                                          <p:spTgt spid="47206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5" end="5"/>
                                            </p:txEl>
                                          </p:spTgt>
                                        </p:tgtEl>
                                        <p:attrNameLst>
                                          <p:attrName>style.visibility</p:attrName>
                                        </p:attrNameLst>
                                      </p:cBhvr>
                                      <p:to>
                                        <p:strVal val="visible"/>
                                      </p:to>
                                    </p:set>
                                    <p:anim to="" calcmode="lin" valueType="num">
                                      <p:cBhvr>
                                        <p:cTn id="32" dur="1" fill="hold"/>
                                        <p:tgtEl>
                                          <p:spTgt spid="47206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Text Box 2"/>
          <p:cNvSpPr txBox="1">
            <a:spLocks noChangeArrowheads="1"/>
          </p:cNvSpPr>
          <p:nvPr/>
        </p:nvSpPr>
        <p:spPr bwMode="auto">
          <a:xfrm>
            <a:off x="611187" y="1403775"/>
            <a:ext cx="8146277" cy="5195268"/>
          </a:xfrm>
          <a:prstGeom prst="rect">
            <a:avLst/>
          </a:prstGeom>
          <a:noFill/>
          <a:ln w="9525">
            <a:noFill/>
            <a:miter lim="800000"/>
            <a:headEnd/>
            <a:tailEnd/>
          </a:ln>
          <a:effectLst/>
        </p:spPr>
        <p:txBody>
          <a:bodyPr wrap="square">
            <a:spAutoFit/>
          </a:bodyPr>
          <a:lstStyle/>
          <a:p>
            <a:pPr marL="342900" indent="-342900" algn="ctr">
              <a:spcBef>
                <a:spcPct val="50000"/>
              </a:spcBef>
            </a:pPr>
            <a:r>
              <a:rPr lang="es-MX" sz="1800" b="1" dirty="0"/>
              <a:t>BIBLIOGRAFÍA</a:t>
            </a:r>
          </a:p>
          <a:p>
            <a:pPr marL="342900" indent="-342900" algn="ctr">
              <a:lnSpc>
                <a:spcPct val="30000"/>
              </a:lnSpc>
              <a:spcBef>
                <a:spcPct val="50000"/>
              </a:spcBef>
            </a:pPr>
            <a:endParaRPr lang="es-MX" sz="200" b="1" dirty="0"/>
          </a:p>
          <a:p>
            <a:pPr marL="342900" indent="-342900">
              <a:spcBef>
                <a:spcPct val="50000"/>
              </a:spcBef>
            </a:pPr>
            <a:r>
              <a:rPr lang="es-MX" sz="1600" b="1" dirty="0"/>
              <a:t>BÁSICA</a:t>
            </a:r>
          </a:p>
          <a:p>
            <a:pPr marL="285750" lvl="0" indent="-285750">
              <a:buFont typeface="Arial" panose="020B0604020202020204" pitchFamily="34" charset="0"/>
              <a:buChar char="•"/>
            </a:pPr>
            <a:r>
              <a:rPr lang="es-ES_tradnl" sz="1600" dirty="0"/>
              <a:t>Barbosa </a:t>
            </a:r>
            <a:r>
              <a:rPr lang="es-ES_tradnl" sz="1600" dirty="0" err="1"/>
              <a:t>Jemima</a:t>
            </a:r>
            <a:r>
              <a:rPr lang="es-ES_tradnl" sz="1600" dirty="0"/>
              <a:t>. Matemáticas III: cálculo. 1a Edición. McGraw-Hill. 2010.</a:t>
            </a:r>
            <a:endParaRPr lang="es-MX" sz="1600" dirty="0"/>
          </a:p>
          <a:p>
            <a:pPr marL="285750" lvl="0" indent="-285750">
              <a:buFont typeface="Arial" panose="020B0604020202020204" pitchFamily="34" charset="0"/>
              <a:buChar char="•"/>
            </a:pPr>
            <a:r>
              <a:rPr lang="es-ES_tradnl" sz="1600" dirty="0" err="1"/>
              <a:t>Larson</a:t>
            </a:r>
            <a:r>
              <a:rPr lang="es-ES_tradnl" sz="1600" dirty="0"/>
              <a:t>, Ron. Calculo esencial. </a:t>
            </a:r>
            <a:r>
              <a:rPr lang="es-ES_tradnl" sz="1600" dirty="0" err="1"/>
              <a:t>Cengage</a:t>
            </a:r>
            <a:r>
              <a:rPr lang="es-ES_tradnl" sz="1600" dirty="0"/>
              <a:t> </a:t>
            </a:r>
            <a:r>
              <a:rPr lang="es-ES_tradnl" sz="1600" dirty="0" err="1"/>
              <a:t>Learning</a:t>
            </a:r>
            <a:r>
              <a:rPr lang="es-ES_tradnl" sz="1600" dirty="0"/>
              <a:t>. 2010.</a:t>
            </a:r>
            <a:endParaRPr lang="es-MX" sz="1600" dirty="0"/>
          </a:p>
          <a:p>
            <a:pPr marL="285750" lvl="0" indent="-285750">
              <a:buFont typeface="Arial" panose="020B0604020202020204" pitchFamily="34" charset="0"/>
              <a:buChar char="•"/>
            </a:pPr>
            <a:r>
              <a:rPr lang="es-ES_tradnl" sz="1600" dirty="0" err="1"/>
              <a:t>Ayres</a:t>
            </a:r>
            <a:r>
              <a:rPr lang="es-ES_tradnl" sz="1600" dirty="0"/>
              <a:t>. Frank. Cálculo. 3a Edición. McGraw-Hill. 2010.</a:t>
            </a:r>
            <a:endParaRPr lang="es-MX" sz="1600" dirty="0"/>
          </a:p>
          <a:p>
            <a:pPr marL="285750" lvl="0" indent="-285750">
              <a:buFont typeface="Arial" panose="020B0604020202020204" pitchFamily="34" charset="0"/>
              <a:buChar char="•"/>
            </a:pPr>
            <a:r>
              <a:rPr lang="es-ES_tradnl" sz="1600" dirty="0" err="1"/>
              <a:t>Weir</a:t>
            </a:r>
            <a:r>
              <a:rPr lang="es-ES_tradnl" sz="1600" dirty="0"/>
              <a:t>. Maurice. Cálculo: una variable. 12a Edición. Pearson: Addison Wesley. 2010</a:t>
            </a:r>
            <a:endParaRPr lang="es-MX" sz="1600" dirty="0"/>
          </a:p>
          <a:p>
            <a:pPr marL="285750" lvl="0" indent="-285750">
              <a:buFont typeface="Arial" panose="020B0604020202020204" pitchFamily="34" charset="0"/>
              <a:buChar char="•"/>
            </a:pPr>
            <a:r>
              <a:rPr lang="es-ES_tradnl" sz="1600" dirty="0"/>
              <a:t>Cruz Hernández Lorenzo, Jiménez Robledo Brenda, Meza Puesto, María Dolores. Elementos de cálculo integral. </a:t>
            </a:r>
            <a:r>
              <a:rPr lang="es-ES_tradnl" sz="1600" dirty="0" err="1"/>
              <a:t>Limusa</a:t>
            </a:r>
            <a:r>
              <a:rPr lang="es-ES_tradnl" sz="1600" dirty="0"/>
              <a:t>. 2009.</a:t>
            </a:r>
            <a:endParaRPr lang="es-MX" sz="1600" dirty="0"/>
          </a:p>
          <a:p>
            <a:pPr marL="800100" lvl="1" indent="-342900"/>
            <a:endParaRPr lang="en-US" sz="1600" dirty="0"/>
          </a:p>
          <a:p>
            <a:pPr marL="342900" indent="-342900">
              <a:buFont typeface="Wingdings" pitchFamily="2" charset="2"/>
              <a:buNone/>
            </a:pPr>
            <a:r>
              <a:rPr lang="es-MX" sz="1600" b="1" dirty="0" smtClean="0"/>
              <a:t>COMPLEMENTARIA</a:t>
            </a:r>
          </a:p>
          <a:p>
            <a:pPr marL="285750" lvl="0" indent="-285750">
              <a:buFont typeface="Arial" panose="020B0604020202020204" pitchFamily="34" charset="0"/>
              <a:buChar char="•"/>
            </a:pPr>
            <a:r>
              <a:rPr lang="es-MX" sz="1600" dirty="0"/>
              <a:t>Soler, Francisco. </a:t>
            </a:r>
            <a:r>
              <a:rPr lang="es-MX" sz="1600" u="sng" dirty="0"/>
              <a:t>Matemáticas conceptos previos al cálculo: aplicaciones a ingeniería y ciencias económicas</a:t>
            </a:r>
            <a:r>
              <a:rPr lang="es-MX" sz="1600" dirty="0"/>
              <a:t>. </a:t>
            </a:r>
            <a:r>
              <a:rPr lang="es-MX" sz="1600" dirty="0" err="1"/>
              <a:t>Ecoe</a:t>
            </a:r>
            <a:r>
              <a:rPr lang="es-MX" sz="1600" dirty="0"/>
              <a:t> Ediciones. 2013</a:t>
            </a:r>
          </a:p>
          <a:p>
            <a:pPr marL="285750" lvl="0" indent="-285750">
              <a:buFont typeface="Arial" panose="020B0604020202020204" pitchFamily="34" charset="0"/>
              <a:buChar char="•"/>
            </a:pPr>
            <a:r>
              <a:rPr lang="es-MX" sz="1600" dirty="0" err="1"/>
              <a:t>Anton</a:t>
            </a:r>
            <a:r>
              <a:rPr lang="es-MX" sz="1600" dirty="0"/>
              <a:t>, Howard. </a:t>
            </a:r>
            <a:r>
              <a:rPr lang="es-MX" sz="1600" u="sng" dirty="0"/>
              <a:t>Cálculo de una variable</a:t>
            </a:r>
            <a:r>
              <a:rPr lang="es-MX" sz="1600" dirty="0"/>
              <a:t>. 2a Edición. </a:t>
            </a:r>
            <a:r>
              <a:rPr lang="es-MX" sz="1600" dirty="0" err="1"/>
              <a:t>Limusa</a:t>
            </a:r>
            <a:r>
              <a:rPr lang="es-MX" sz="1600" dirty="0"/>
              <a:t> </a:t>
            </a:r>
            <a:r>
              <a:rPr lang="es-MX" sz="1600" dirty="0" err="1"/>
              <a:t>Wiley</a:t>
            </a:r>
            <a:r>
              <a:rPr lang="es-MX" sz="1600" dirty="0"/>
              <a:t>. 2009.</a:t>
            </a:r>
          </a:p>
          <a:p>
            <a:pPr marL="285750" lvl="0" indent="-285750">
              <a:buFont typeface="Arial" panose="020B0604020202020204" pitchFamily="34" charset="0"/>
              <a:buChar char="•"/>
            </a:pPr>
            <a:r>
              <a:rPr lang="es-MX" sz="1600" dirty="0"/>
              <a:t>Stewart, James. </a:t>
            </a:r>
            <a:r>
              <a:rPr lang="es-MX" sz="1600" u="sng" dirty="0"/>
              <a:t>Cálculo de varias variables: conceptos y contextos</a:t>
            </a:r>
            <a:r>
              <a:rPr lang="es-MX" sz="1600" dirty="0"/>
              <a:t>. 4a Edición. </a:t>
            </a:r>
            <a:r>
              <a:rPr lang="es-MX" sz="1600" dirty="0" err="1"/>
              <a:t>Cengage</a:t>
            </a:r>
            <a:r>
              <a:rPr lang="es-MX" sz="1600" dirty="0"/>
              <a:t> </a:t>
            </a:r>
            <a:r>
              <a:rPr lang="es-MX" sz="1600" dirty="0" err="1"/>
              <a:t>Learning</a:t>
            </a:r>
            <a:r>
              <a:rPr lang="es-MX" sz="1600" dirty="0"/>
              <a:t>. 2010.</a:t>
            </a:r>
          </a:p>
          <a:p>
            <a:pPr marL="285750" lvl="0" indent="-285750">
              <a:buFont typeface="Arial" panose="020B0604020202020204" pitchFamily="34" charset="0"/>
              <a:buChar char="•"/>
            </a:pPr>
            <a:r>
              <a:rPr lang="es-MX" sz="1600" dirty="0"/>
              <a:t>Stewart, James. </a:t>
            </a:r>
            <a:r>
              <a:rPr lang="es-MX" sz="1600" u="sng" dirty="0"/>
              <a:t>Cálculo de una variable: conceptos y contextos</a:t>
            </a:r>
            <a:r>
              <a:rPr lang="es-MX" sz="1600" dirty="0"/>
              <a:t>. 4a Edición. </a:t>
            </a:r>
            <a:r>
              <a:rPr lang="es-MX" sz="1600" dirty="0" err="1"/>
              <a:t>Cengage</a:t>
            </a:r>
            <a:r>
              <a:rPr lang="es-MX" sz="1600" dirty="0"/>
              <a:t> </a:t>
            </a:r>
            <a:r>
              <a:rPr lang="es-MX" sz="1600" dirty="0" err="1"/>
              <a:t>Learning</a:t>
            </a:r>
            <a:r>
              <a:rPr lang="es-MX" sz="1600" dirty="0"/>
              <a:t>. 2010.</a:t>
            </a:r>
          </a:p>
          <a:p>
            <a:pPr marL="285750" lvl="0" indent="-285750">
              <a:buFont typeface="Arial" panose="020B0604020202020204" pitchFamily="34" charset="0"/>
              <a:buChar char="•"/>
            </a:pPr>
            <a:r>
              <a:rPr lang="es-MX" sz="1600" dirty="0" err="1"/>
              <a:t>Learson</a:t>
            </a:r>
            <a:r>
              <a:rPr lang="es-MX" sz="1600" dirty="0"/>
              <a:t>, Ron. </a:t>
            </a:r>
            <a:r>
              <a:rPr lang="es-MX" sz="1600" u="sng" dirty="0"/>
              <a:t>Cálculo de varias variables: matemáticas 3</a:t>
            </a:r>
            <a:r>
              <a:rPr lang="es-MX" sz="1600" dirty="0"/>
              <a:t>. 1a Edición. McGraw-Hill Interamericana. 2009</a:t>
            </a:r>
          </a:p>
          <a:p>
            <a:pPr marL="342900" indent="-342900">
              <a:buFont typeface="Wingdings" pitchFamily="2" charset="2"/>
              <a:buNone/>
            </a:pPr>
            <a:r>
              <a:rPr lang="es-MX" sz="1600" dirty="0"/>
              <a:t>	</a:t>
            </a:r>
            <a:endParaRPr lang="es-MX" sz="16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Función continua en un número</a:t>
                </a:r>
              </a:p>
              <a:p>
                <a:pPr>
                  <a:buFont typeface="Wingdings" pitchFamily="2" charset="2"/>
                  <a:buNone/>
                </a:pPr>
                <a:r>
                  <a:rPr lang="es-MX" sz="2200" dirty="0" smtClean="0">
                    <a:latin typeface="Calibri" pitchFamily="34" charset="0"/>
                  </a:rPr>
                  <a:t>Se dice que la función f es </a:t>
                </a:r>
                <a:r>
                  <a:rPr lang="es-MX" sz="2200" b="1" dirty="0" smtClean="0">
                    <a:latin typeface="Calibri" pitchFamily="34" charset="0"/>
                  </a:rPr>
                  <a:t>continua en el número </a:t>
                </a:r>
                <a:r>
                  <a:rPr lang="es-MX" sz="2200" b="1" i="1" dirty="0" smtClean="0">
                    <a:latin typeface="Calibri" pitchFamily="34" charset="0"/>
                  </a:rPr>
                  <a:t>a</a:t>
                </a:r>
                <a:r>
                  <a:rPr lang="es-MX" sz="2200" dirty="0" smtClean="0">
                    <a:latin typeface="Calibri" pitchFamily="34" charset="0"/>
                  </a:rPr>
                  <a:t> si y sólo si se satisfacen las tres condiciones siguientes:</a:t>
                </a:r>
              </a:p>
              <a:p>
                <a:pPr marL="514350" indent="-514350">
                  <a:lnSpc>
                    <a:spcPct val="150000"/>
                  </a:lnSpc>
                  <a:buClrTx/>
                  <a:buFont typeface="+mj-lt"/>
                  <a:buAutoNum type="romanLcPeriod"/>
                </a:pPr>
                <a14:m>
                  <m:oMath xmlns:m="http://schemas.openxmlformats.org/officeDocument/2006/math">
                    <m:r>
                      <a:rPr lang="es-MX" sz="2400" i="1">
                        <a:latin typeface="Cambria Math"/>
                      </a:rPr>
                      <m:t>𝑓</m:t>
                    </m:r>
                    <m:d>
                      <m:dPr>
                        <m:ctrlPr>
                          <a:rPr lang="es-MX" sz="2400" i="1">
                            <a:latin typeface="Cambria Math"/>
                          </a:rPr>
                        </m:ctrlPr>
                      </m:dPr>
                      <m:e>
                        <m:r>
                          <a:rPr lang="es-MX" sz="2400" b="0" i="1" smtClean="0">
                            <a:latin typeface="Cambria Math"/>
                          </a:rPr>
                          <m:t>𝑎</m:t>
                        </m:r>
                      </m:e>
                    </m:d>
                    <m:r>
                      <a:rPr lang="es-MX" sz="2400" b="0" i="1" smtClean="0">
                        <a:latin typeface="Cambria Math"/>
                      </a:rPr>
                      <m:t> </m:t>
                    </m:r>
                    <m:r>
                      <a:rPr lang="es-MX" sz="2400" b="0" i="1" smtClean="0">
                        <a:latin typeface="Cambria Math"/>
                      </a:rPr>
                      <m:t>𝑒𝑥𝑖𝑠𝑡𝑒</m:t>
                    </m:r>
                  </m:oMath>
                </a14:m>
                <a:endParaRPr lang="es-MX" sz="2400" i="1" dirty="0" smtClean="0">
                  <a:latin typeface="Calibri" pitchFamily="34" charset="0"/>
                </a:endParaRPr>
              </a:p>
              <a:p>
                <a:pPr marL="514350" indent="-514350">
                  <a:lnSpc>
                    <a:spcPct val="150000"/>
                  </a:lnSpc>
                  <a:buClrTx/>
                  <a:buFont typeface="+mj-lt"/>
                  <a:buAutoNum type="romanLcPeriod"/>
                </a:pPr>
                <a14:m>
                  <m:oMath xmlns:m="http://schemas.openxmlformats.org/officeDocument/2006/math">
                    <m:func>
                      <m:funcPr>
                        <m:ctrlPr>
                          <a:rPr lang="es-MX" sz="2400" i="1" smtClean="0">
                            <a:latin typeface="Cambria Math"/>
                          </a:rPr>
                        </m:ctrlPr>
                      </m:funcPr>
                      <m:fName>
                        <m:limLow>
                          <m:limLowPr>
                            <m:ctrlPr>
                              <a:rPr lang="es-MX" sz="2400" i="1">
                                <a:latin typeface="Cambria Math"/>
                              </a:rPr>
                            </m:ctrlPr>
                          </m:limLowPr>
                          <m:e>
                            <m:r>
                              <a:rPr lang="es-MX" sz="2400" i="1">
                                <a:latin typeface="Cambria Math"/>
                              </a:rPr>
                              <m:t>𝑙𝑖𝑚</m:t>
                            </m:r>
                          </m:e>
                          <m:lim>
                            <m:r>
                              <a:rPr lang="es-MX" sz="2400" i="1">
                                <a:latin typeface="Cambria Math"/>
                              </a:rPr>
                              <m:t>𝑥</m:t>
                            </m:r>
                            <m:r>
                              <a:rPr lang="es-MX" sz="2400" i="1">
                                <a:latin typeface="Cambria Math"/>
                                <a:ea typeface="Cambria Math"/>
                              </a:rPr>
                              <m:t>→</m:t>
                            </m:r>
                            <m:r>
                              <a:rPr lang="es-MX" sz="2400" b="0" i="1" smtClean="0">
                                <a:latin typeface="Cambria Math"/>
                                <a:ea typeface="Cambria Math"/>
                              </a:rPr>
                              <m:t>𝑎</m:t>
                            </m:r>
                          </m:lim>
                        </m:limLow>
                      </m:fName>
                      <m:e>
                        <m:r>
                          <a:rPr lang="es-MX" sz="2400" i="1">
                            <a:latin typeface="Cambria Math"/>
                          </a:rPr>
                          <m:t>𝑓</m:t>
                        </m:r>
                        <m:d>
                          <m:dPr>
                            <m:ctrlPr>
                              <a:rPr lang="es-MX" sz="2400" i="1">
                                <a:latin typeface="Cambria Math"/>
                              </a:rPr>
                            </m:ctrlPr>
                          </m:dPr>
                          <m:e>
                            <m:r>
                              <a:rPr lang="es-MX" sz="2400" i="1">
                                <a:latin typeface="Cambria Math"/>
                              </a:rPr>
                              <m:t>𝑥</m:t>
                            </m:r>
                          </m:e>
                        </m:d>
                        <m:r>
                          <a:rPr lang="es-MX" sz="2400" b="0" i="1" smtClean="0">
                            <a:latin typeface="Cambria Math"/>
                          </a:rPr>
                          <m:t>  </m:t>
                        </m:r>
                        <m:r>
                          <a:rPr lang="es-MX" sz="2400" b="0" i="1" smtClean="0">
                            <a:latin typeface="Cambria Math"/>
                          </a:rPr>
                          <m:t>𝑒𝑥𝑖𝑠𝑡𝑒</m:t>
                        </m:r>
                      </m:e>
                    </m:func>
                  </m:oMath>
                </a14:m>
                <a:endParaRPr lang="es-MX" sz="2400" i="1" dirty="0" smtClean="0">
                  <a:latin typeface="Calibri" pitchFamily="34" charset="0"/>
                </a:endParaRPr>
              </a:p>
              <a:p>
                <a:pPr marL="514350" indent="-514350">
                  <a:lnSpc>
                    <a:spcPct val="150000"/>
                  </a:lnSpc>
                  <a:buClrTx/>
                  <a:buFont typeface="+mj-lt"/>
                  <a:buAutoNum type="romanLcPeriod"/>
                </a:pPr>
                <a14:m>
                  <m:oMath xmlns:m="http://schemas.openxmlformats.org/officeDocument/2006/math">
                    <m:func>
                      <m:funcPr>
                        <m:ctrlPr>
                          <a:rPr lang="es-MX" sz="2400" i="1">
                            <a:latin typeface="Cambria Math"/>
                          </a:rPr>
                        </m:ctrlPr>
                      </m:funcPr>
                      <m:fName>
                        <m:limLow>
                          <m:limLowPr>
                            <m:ctrlPr>
                              <a:rPr lang="es-MX" sz="2400" i="1">
                                <a:latin typeface="Cambria Math"/>
                              </a:rPr>
                            </m:ctrlPr>
                          </m:limLowPr>
                          <m:e>
                            <m:r>
                              <a:rPr lang="es-MX" sz="2400" i="1">
                                <a:latin typeface="Cambria Math"/>
                              </a:rPr>
                              <m:t>𝑙𝑖𝑚</m:t>
                            </m:r>
                          </m:e>
                          <m:lim>
                            <m:r>
                              <a:rPr lang="es-MX" sz="2400" i="1">
                                <a:latin typeface="Cambria Math"/>
                              </a:rPr>
                              <m:t>𝑥</m:t>
                            </m:r>
                            <m:r>
                              <a:rPr lang="es-MX" sz="2400" i="1">
                                <a:latin typeface="Cambria Math"/>
                                <a:ea typeface="Cambria Math"/>
                              </a:rPr>
                              <m:t>→</m:t>
                            </m:r>
                            <m:r>
                              <a:rPr lang="es-MX" sz="2400" b="0" i="1" smtClean="0">
                                <a:latin typeface="Cambria Math"/>
                                <a:ea typeface="Cambria Math"/>
                              </a:rPr>
                              <m:t>𝑎</m:t>
                            </m:r>
                          </m:lim>
                        </m:limLow>
                      </m:fName>
                      <m:e>
                        <m:r>
                          <a:rPr lang="es-MX" sz="2400" i="1">
                            <a:latin typeface="Cambria Math"/>
                          </a:rPr>
                          <m:t>𝑓</m:t>
                        </m:r>
                        <m:d>
                          <m:dPr>
                            <m:ctrlPr>
                              <a:rPr lang="es-MX" sz="2400" i="1">
                                <a:latin typeface="Cambria Math"/>
                              </a:rPr>
                            </m:ctrlPr>
                          </m:dPr>
                          <m:e>
                            <m:r>
                              <a:rPr lang="es-MX" sz="2400" i="1">
                                <a:latin typeface="Cambria Math"/>
                              </a:rPr>
                              <m:t>𝑥</m:t>
                            </m:r>
                          </m:e>
                        </m:d>
                        <m:r>
                          <a:rPr lang="es-MX" sz="2400" i="1">
                            <a:latin typeface="Cambria Math"/>
                          </a:rPr>
                          <m:t>=</m:t>
                        </m:r>
                        <m:r>
                          <a:rPr lang="es-MX" sz="2400" b="0" i="1" smtClean="0">
                            <a:latin typeface="Cambria Math"/>
                          </a:rPr>
                          <m:t>𝑓</m:t>
                        </m:r>
                        <m:r>
                          <a:rPr lang="es-MX" sz="2400" b="0" i="1" smtClean="0">
                            <a:latin typeface="Cambria Math"/>
                          </a:rPr>
                          <m:t>(</m:t>
                        </m:r>
                        <m:r>
                          <a:rPr lang="es-MX" sz="2400" b="0" i="1" smtClean="0">
                            <a:latin typeface="Cambria Math"/>
                          </a:rPr>
                          <m:t>𝑎</m:t>
                        </m:r>
                        <m:r>
                          <a:rPr lang="es-MX" sz="2400" b="0" i="1" smtClean="0">
                            <a:latin typeface="Cambria Math"/>
                          </a:rPr>
                          <m:t>)</m:t>
                        </m:r>
                      </m:e>
                    </m:func>
                  </m:oMath>
                </a14:m>
                <a:endParaRPr lang="es-MX" sz="2400" i="1" dirty="0" smtClean="0">
                  <a:latin typeface="Calibri" pitchFamily="34" charset="0"/>
                </a:endParaRPr>
              </a:p>
              <a:p>
                <a:pPr marL="0" indent="0">
                  <a:buClrTx/>
                  <a:buNone/>
                </a:pPr>
                <a:endParaRPr lang="es-MX" sz="2200" dirty="0" smtClean="0">
                  <a:latin typeface="Calibri" pitchFamily="34" charset="0"/>
                </a:endParaRPr>
              </a:p>
              <a:p>
                <a:pPr marL="0" indent="0">
                  <a:buClrTx/>
                  <a:buNone/>
                </a:pPr>
                <a:r>
                  <a:rPr lang="es-MX" sz="2200" dirty="0" smtClean="0">
                    <a:latin typeface="Calibri" pitchFamily="34" charset="0"/>
                  </a:rPr>
                  <a:t>si una o más de estas tres condiciones no se cumplen en</a:t>
                </a:r>
                <a:r>
                  <a:rPr lang="es-MX" sz="2200" i="1" dirty="0" smtClean="0">
                    <a:latin typeface="Calibri" pitchFamily="34" charset="0"/>
                  </a:rPr>
                  <a:t> a</a:t>
                </a:r>
                <a:r>
                  <a:rPr lang="es-MX" sz="2200" dirty="0" smtClean="0">
                    <a:latin typeface="Calibri" pitchFamily="34" charset="0"/>
                  </a:rPr>
                  <a:t>, entonces se dice que la función f es </a:t>
                </a:r>
                <a:r>
                  <a:rPr lang="es-MX" sz="2200" b="1" dirty="0" smtClean="0">
                    <a:latin typeface="Calibri" pitchFamily="34" charset="0"/>
                  </a:rPr>
                  <a:t>discontinua en </a:t>
                </a:r>
                <a:r>
                  <a:rPr lang="es-MX" sz="2200" b="1" i="1" dirty="0" smtClean="0">
                    <a:latin typeface="Calibri" pitchFamily="34" charset="0"/>
                  </a:rPr>
                  <a:t>a</a:t>
                </a:r>
                <a:r>
                  <a:rPr lang="es-MX" sz="2200" dirty="0" smtClean="0">
                    <a:latin typeface="Calibri" pitchFamily="34" charset="0"/>
                  </a:rPr>
                  <a:t>.</a:t>
                </a: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r="-378"/>
                </a:stretch>
              </a:blipFill>
            </p:spPr>
            <p:txBody>
              <a:bodyPr/>
              <a:lstStyle/>
              <a:p>
                <a:r>
                  <a:rPr lang="es-MX">
                    <a:noFill/>
                  </a:rPr>
                  <a:t> </a:t>
                </a:r>
              </a:p>
            </p:txBody>
          </p:sp>
        </mc:Fallback>
      </mc:AlternateContent>
    </p:spTree>
    <p:extLst>
      <p:ext uri="{BB962C8B-B14F-4D97-AF65-F5344CB8AC3E}">
        <p14:creationId xmlns:p14="http://schemas.microsoft.com/office/powerpoint/2010/main" val="332407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4" end="4"/>
                                            </p:txEl>
                                          </p:spTgt>
                                        </p:tgtEl>
                                        <p:attrNameLst>
                                          <p:attrName>style.visibility</p:attrName>
                                        </p:attrNameLst>
                                      </p:cBhvr>
                                      <p:to>
                                        <p:strVal val="visible"/>
                                      </p:to>
                                    </p:set>
                                    <p:anim to="" calcmode="lin" valueType="num">
                                      <p:cBhvr>
                                        <p:cTn id="27" dur="1" fill="hold"/>
                                        <p:tgtEl>
                                          <p:spTgt spid="47206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6" end="6"/>
                                            </p:txEl>
                                          </p:spTgt>
                                        </p:tgtEl>
                                        <p:attrNameLst>
                                          <p:attrName>style.visibility</p:attrName>
                                        </p:attrNameLst>
                                      </p:cBhvr>
                                      <p:to>
                                        <p:strVal val="visible"/>
                                      </p:to>
                                    </p:set>
                                    <p:anim to="" calcmode="lin" valueType="num">
                                      <p:cBhvr>
                                        <p:cTn id="32" dur="1" fill="hold"/>
                                        <p:tgtEl>
                                          <p:spTgt spid="47206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Continuidad en un intervalo abierto</a:t>
            </a:r>
          </a:p>
          <a:p>
            <a:pPr marL="0" indent="0">
              <a:buFont typeface="Wingdings" pitchFamily="2" charset="2"/>
              <a:buNone/>
            </a:pPr>
            <a:r>
              <a:rPr lang="es-MX" sz="2200" dirty="0" smtClean="0">
                <a:latin typeface="Calibri" pitchFamily="34" charset="0"/>
              </a:rPr>
              <a:t>Se dice que una función es continua en un intervalo abierto si y sólo si es continua en cada número del intervalo abierto.</a:t>
            </a:r>
          </a:p>
          <a:p>
            <a:pPr>
              <a:buFont typeface="Wingdings" pitchFamily="2" charset="2"/>
              <a:buNone/>
            </a:pPr>
            <a:endParaRPr lang="es-MX" sz="2200" dirty="0">
              <a:latin typeface="Calibri" pitchFamily="34" charset="0"/>
            </a:endParaRPr>
          </a:p>
        </p:txBody>
      </p:sp>
    </p:spTree>
    <p:extLst>
      <p:ext uri="{BB962C8B-B14F-4D97-AF65-F5344CB8AC3E}">
        <p14:creationId xmlns:p14="http://schemas.microsoft.com/office/powerpoint/2010/main" val="155840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Continuidad por la derecha</a:t>
                </a:r>
              </a:p>
              <a:p>
                <a:pPr marL="0" indent="0">
                  <a:buFont typeface="Wingdings" pitchFamily="2" charset="2"/>
                  <a:buNone/>
                </a:pPr>
                <a:r>
                  <a:rPr lang="es-MX" sz="2100" dirty="0" smtClean="0">
                    <a:latin typeface="Calibri" pitchFamily="34" charset="0"/>
                  </a:rPr>
                  <a:t>Se dice que la función f es </a:t>
                </a:r>
                <a:r>
                  <a:rPr lang="es-MX" sz="2100" b="1" dirty="0" smtClean="0">
                    <a:latin typeface="Calibri" pitchFamily="34" charset="0"/>
                  </a:rPr>
                  <a:t>continua por la derecha en el número </a:t>
                </a:r>
                <a:r>
                  <a:rPr lang="es-MX" sz="2100" b="1" i="1" dirty="0" smtClean="0">
                    <a:latin typeface="Calibri" pitchFamily="34" charset="0"/>
                  </a:rPr>
                  <a:t>a</a:t>
                </a:r>
                <a:r>
                  <a:rPr lang="es-MX" sz="2100" dirty="0" smtClean="0">
                    <a:latin typeface="Calibri" pitchFamily="34" charset="0"/>
                  </a:rPr>
                  <a:t>, si y sólo si se cumplen las tres condiciones siguientes:</a:t>
                </a:r>
              </a:p>
              <a:p>
                <a:pPr marL="514350" indent="-514350">
                  <a:buClrTx/>
                  <a:buFont typeface="+mj-lt"/>
                  <a:buAutoNum type="romanLcPeriod"/>
                </a:pPr>
                <a14:m>
                  <m:oMath xmlns:m="http://schemas.openxmlformats.org/officeDocument/2006/math">
                    <m:r>
                      <a:rPr lang="es-MX" sz="2000" i="1">
                        <a:latin typeface="Cambria Math"/>
                      </a:rPr>
                      <m:t>𝑓</m:t>
                    </m:r>
                    <m:d>
                      <m:dPr>
                        <m:ctrlPr>
                          <a:rPr lang="es-MX" sz="2000" i="1">
                            <a:latin typeface="Cambria Math"/>
                          </a:rPr>
                        </m:ctrlPr>
                      </m:dPr>
                      <m:e>
                        <m:r>
                          <a:rPr lang="es-MX" sz="2000" i="1">
                            <a:latin typeface="Cambria Math"/>
                          </a:rPr>
                          <m:t>𝑎</m:t>
                        </m:r>
                      </m:e>
                    </m:d>
                    <m:r>
                      <a:rPr lang="es-MX" sz="2000" i="1">
                        <a:latin typeface="Cambria Math"/>
                      </a:rPr>
                      <m:t> </m:t>
                    </m:r>
                    <m:r>
                      <a:rPr lang="es-MX" sz="2000" i="1">
                        <a:latin typeface="Cambria Math"/>
                      </a:rPr>
                      <m:t>𝑒𝑥𝑖𝑠𝑡𝑒</m:t>
                    </m:r>
                  </m:oMath>
                </a14:m>
                <a:endParaRPr lang="es-MX" sz="2000" i="1" dirty="0">
                  <a:latin typeface="Calibri" pitchFamily="34" charset="0"/>
                </a:endParaRPr>
              </a:p>
              <a:p>
                <a:pPr marL="514350" indent="-514350">
                  <a:buClrTx/>
                  <a:buFont typeface="+mj-lt"/>
                  <a:buAutoNum type="romanLcPeriod"/>
                </a:pPr>
                <a14:m>
                  <m:oMath xmlns:m="http://schemas.openxmlformats.org/officeDocument/2006/math">
                    <m:func>
                      <m:funcPr>
                        <m:ctrlPr>
                          <a:rPr lang="es-MX" sz="2000" i="1">
                            <a:latin typeface="Cambria Math"/>
                          </a:rPr>
                        </m:ctrlPr>
                      </m:funcPr>
                      <m:fName>
                        <m:limLow>
                          <m:limLowPr>
                            <m:ctrlPr>
                              <a:rPr lang="es-MX" sz="2000" i="1">
                                <a:latin typeface="Cambria Math"/>
                              </a:rPr>
                            </m:ctrlPr>
                          </m:limLowPr>
                          <m:e>
                            <m:r>
                              <a:rPr lang="es-MX" sz="2000" i="1">
                                <a:latin typeface="Cambria Math"/>
                              </a:rPr>
                              <m:t>𝑙𝑖𝑚</m:t>
                            </m:r>
                          </m:e>
                          <m:lim>
                            <m:r>
                              <a:rPr lang="es-MX" sz="2000" i="1">
                                <a:latin typeface="Cambria Math"/>
                              </a:rPr>
                              <m:t>𝑥</m:t>
                            </m:r>
                            <m:r>
                              <a:rPr lang="es-MX" sz="2000" i="1">
                                <a:latin typeface="Cambria Math"/>
                                <a:ea typeface="Cambria Math"/>
                              </a:rPr>
                              <m:t>→</m:t>
                            </m:r>
                            <m:sSup>
                              <m:sSupPr>
                                <m:ctrlPr>
                                  <a:rPr lang="es-MX" sz="2000" i="1" smtClean="0">
                                    <a:latin typeface="Cambria Math"/>
                                    <a:ea typeface="Cambria Math"/>
                                  </a:rPr>
                                </m:ctrlPr>
                              </m:sSupPr>
                              <m:e>
                                <m:r>
                                  <a:rPr lang="es-MX" sz="2000" b="0" i="1" smtClean="0">
                                    <a:latin typeface="Cambria Math"/>
                                    <a:ea typeface="Cambria Math"/>
                                  </a:rPr>
                                  <m:t>𝑎</m:t>
                                </m:r>
                              </m:e>
                              <m:sup>
                                <m:r>
                                  <a:rPr lang="es-MX" sz="2000" b="0" i="1" smtClean="0">
                                    <a:latin typeface="Cambria Math"/>
                                    <a:ea typeface="Cambria Math"/>
                                  </a:rPr>
                                  <m:t>+</m:t>
                                </m:r>
                              </m:sup>
                            </m:sSup>
                          </m:lim>
                        </m:limLow>
                      </m:fName>
                      <m:e>
                        <m:r>
                          <a:rPr lang="es-MX" sz="2000" i="1">
                            <a:latin typeface="Cambria Math"/>
                          </a:rPr>
                          <m:t>𝑓</m:t>
                        </m:r>
                        <m:d>
                          <m:dPr>
                            <m:ctrlPr>
                              <a:rPr lang="es-MX" sz="2000" i="1">
                                <a:latin typeface="Cambria Math"/>
                              </a:rPr>
                            </m:ctrlPr>
                          </m:dPr>
                          <m:e>
                            <m:r>
                              <a:rPr lang="es-MX" sz="2000" i="1">
                                <a:latin typeface="Cambria Math"/>
                              </a:rPr>
                              <m:t>𝑥</m:t>
                            </m:r>
                          </m:e>
                        </m:d>
                        <m:r>
                          <a:rPr lang="es-MX" sz="2000" i="1">
                            <a:latin typeface="Cambria Math"/>
                          </a:rPr>
                          <m:t>  </m:t>
                        </m:r>
                        <m:r>
                          <a:rPr lang="es-MX" sz="2000" i="1">
                            <a:latin typeface="Cambria Math"/>
                          </a:rPr>
                          <m:t>𝑒𝑥𝑖𝑠𝑡𝑒</m:t>
                        </m:r>
                      </m:e>
                    </m:func>
                  </m:oMath>
                </a14:m>
                <a:endParaRPr lang="es-MX" sz="2000" i="1" dirty="0">
                  <a:latin typeface="Calibri" pitchFamily="34" charset="0"/>
                </a:endParaRPr>
              </a:p>
              <a:p>
                <a:pPr marL="514350" indent="-514350">
                  <a:buClrTx/>
                  <a:buFont typeface="+mj-lt"/>
                  <a:buAutoNum type="romanLcPeriod"/>
                </a:pPr>
                <a14:m>
                  <m:oMath xmlns:m="http://schemas.openxmlformats.org/officeDocument/2006/math">
                    <m:func>
                      <m:funcPr>
                        <m:ctrlPr>
                          <a:rPr lang="es-MX" sz="2000" i="1">
                            <a:latin typeface="Cambria Math"/>
                          </a:rPr>
                        </m:ctrlPr>
                      </m:funcPr>
                      <m:fName>
                        <m:limLow>
                          <m:limLowPr>
                            <m:ctrlPr>
                              <a:rPr lang="es-MX" sz="2000" i="1">
                                <a:latin typeface="Cambria Math"/>
                              </a:rPr>
                            </m:ctrlPr>
                          </m:limLowPr>
                          <m:e>
                            <m:r>
                              <a:rPr lang="es-MX" sz="2000" i="1">
                                <a:latin typeface="Cambria Math"/>
                              </a:rPr>
                              <m:t>𝑙𝑖𝑚</m:t>
                            </m:r>
                          </m:e>
                          <m:lim>
                            <m:r>
                              <a:rPr lang="es-MX" sz="2000" i="1">
                                <a:latin typeface="Cambria Math"/>
                              </a:rPr>
                              <m:t>𝑥</m:t>
                            </m:r>
                            <m:r>
                              <a:rPr lang="es-MX" sz="2000" i="1">
                                <a:latin typeface="Cambria Math"/>
                                <a:ea typeface="Cambria Math"/>
                              </a:rPr>
                              <m:t>→</m:t>
                            </m:r>
                            <m:sSup>
                              <m:sSupPr>
                                <m:ctrlPr>
                                  <a:rPr lang="es-MX" sz="2000" i="1">
                                    <a:latin typeface="Cambria Math"/>
                                    <a:ea typeface="Cambria Math"/>
                                  </a:rPr>
                                </m:ctrlPr>
                              </m:sSupPr>
                              <m:e>
                                <m:r>
                                  <a:rPr lang="es-MX" sz="2000" i="1">
                                    <a:latin typeface="Cambria Math"/>
                                    <a:ea typeface="Cambria Math"/>
                                  </a:rPr>
                                  <m:t>𝑎</m:t>
                                </m:r>
                              </m:e>
                              <m:sup>
                                <m:r>
                                  <a:rPr lang="es-MX" sz="2000" i="1">
                                    <a:latin typeface="Cambria Math"/>
                                    <a:ea typeface="Cambria Math"/>
                                  </a:rPr>
                                  <m:t>+</m:t>
                                </m:r>
                              </m:sup>
                            </m:sSup>
                          </m:lim>
                        </m:limLow>
                      </m:fName>
                      <m:e>
                        <m:r>
                          <a:rPr lang="es-MX" sz="2000" i="1">
                            <a:latin typeface="Cambria Math"/>
                          </a:rPr>
                          <m:t>𝑓</m:t>
                        </m:r>
                        <m:d>
                          <m:dPr>
                            <m:ctrlPr>
                              <a:rPr lang="es-MX" sz="2000" i="1">
                                <a:latin typeface="Cambria Math"/>
                              </a:rPr>
                            </m:ctrlPr>
                          </m:dPr>
                          <m:e>
                            <m:r>
                              <a:rPr lang="es-MX" sz="2000" i="1">
                                <a:latin typeface="Cambria Math"/>
                              </a:rPr>
                              <m:t>𝑥</m:t>
                            </m:r>
                          </m:e>
                        </m:d>
                        <m:r>
                          <a:rPr lang="es-MX" sz="2000" i="1">
                            <a:latin typeface="Cambria Math"/>
                          </a:rPr>
                          <m:t>=</m:t>
                        </m:r>
                        <m:r>
                          <a:rPr lang="es-MX" sz="2000" i="1">
                            <a:latin typeface="Cambria Math"/>
                          </a:rPr>
                          <m:t>𝑓</m:t>
                        </m:r>
                        <m:r>
                          <a:rPr lang="es-MX" sz="2000" i="1">
                            <a:latin typeface="Cambria Math"/>
                          </a:rPr>
                          <m:t>(</m:t>
                        </m:r>
                        <m:r>
                          <a:rPr lang="es-MX" sz="2000" i="1">
                            <a:latin typeface="Cambria Math"/>
                          </a:rPr>
                          <m:t>𝑎</m:t>
                        </m:r>
                        <m:r>
                          <a:rPr lang="es-MX" sz="2000" i="1">
                            <a:latin typeface="Cambria Math"/>
                          </a:rPr>
                          <m:t>)</m:t>
                        </m:r>
                      </m:e>
                    </m:func>
                  </m:oMath>
                </a14:m>
                <a:endParaRPr lang="es-MX" sz="2200" dirty="0" smtClean="0">
                  <a:latin typeface="Calibri" pitchFamily="34" charset="0"/>
                </a:endParaRPr>
              </a:p>
              <a:p>
                <a:pPr>
                  <a:buNone/>
                </a:pPr>
                <a:r>
                  <a:rPr lang="es-MX" sz="2400" b="1" dirty="0">
                    <a:latin typeface="Calibri" pitchFamily="34" charset="0"/>
                  </a:rPr>
                  <a:t>Continuidad por la derecha</a:t>
                </a:r>
              </a:p>
              <a:p>
                <a:pPr marL="0" indent="0">
                  <a:buNone/>
                </a:pPr>
                <a:r>
                  <a:rPr lang="es-MX" sz="2100" dirty="0">
                    <a:latin typeface="Calibri" pitchFamily="34" charset="0"/>
                  </a:rPr>
                  <a:t>Se dice que la función f es </a:t>
                </a:r>
                <a:r>
                  <a:rPr lang="es-MX" sz="2100" b="1" dirty="0">
                    <a:latin typeface="Calibri" pitchFamily="34" charset="0"/>
                  </a:rPr>
                  <a:t>continua por la </a:t>
                </a:r>
                <a:r>
                  <a:rPr lang="es-MX" sz="2100" b="1" dirty="0" smtClean="0">
                    <a:latin typeface="Calibri" pitchFamily="34" charset="0"/>
                  </a:rPr>
                  <a:t>izquierda </a:t>
                </a:r>
                <a:r>
                  <a:rPr lang="es-MX" sz="2100" b="1" dirty="0">
                    <a:latin typeface="Calibri" pitchFamily="34" charset="0"/>
                  </a:rPr>
                  <a:t>en el número </a:t>
                </a:r>
                <a:r>
                  <a:rPr lang="es-MX" sz="2100" b="1" i="1" dirty="0">
                    <a:latin typeface="Calibri" pitchFamily="34" charset="0"/>
                  </a:rPr>
                  <a:t>a</a:t>
                </a:r>
                <a:r>
                  <a:rPr lang="es-MX" sz="2100" dirty="0">
                    <a:latin typeface="Calibri" pitchFamily="34" charset="0"/>
                  </a:rPr>
                  <a:t>, si y sólo si se cumplen las tres condiciones siguientes:</a:t>
                </a:r>
              </a:p>
              <a:p>
                <a:pPr marL="514350" indent="-514350">
                  <a:buClrTx/>
                  <a:buFont typeface="+mj-lt"/>
                  <a:buAutoNum type="romanLcPeriod"/>
                </a:pPr>
                <a14:m>
                  <m:oMath xmlns:m="http://schemas.openxmlformats.org/officeDocument/2006/math">
                    <m:r>
                      <a:rPr lang="es-MX" sz="2000" i="1">
                        <a:latin typeface="Cambria Math"/>
                      </a:rPr>
                      <m:t>𝑓</m:t>
                    </m:r>
                    <m:d>
                      <m:dPr>
                        <m:ctrlPr>
                          <a:rPr lang="es-MX" sz="2000" i="1">
                            <a:latin typeface="Cambria Math"/>
                          </a:rPr>
                        </m:ctrlPr>
                      </m:dPr>
                      <m:e>
                        <m:r>
                          <a:rPr lang="es-MX" sz="2000" i="1">
                            <a:latin typeface="Cambria Math"/>
                          </a:rPr>
                          <m:t>𝑎</m:t>
                        </m:r>
                      </m:e>
                    </m:d>
                    <m:r>
                      <a:rPr lang="es-MX" sz="2000" i="1">
                        <a:latin typeface="Cambria Math"/>
                      </a:rPr>
                      <m:t> </m:t>
                    </m:r>
                    <m:r>
                      <a:rPr lang="es-MX" sz="2000" i="1">
                        <a:latin typeface="Cambria Math"/>
                      </a:rPr>
                      <m:t>𝑒𝑥𝑖𝑠𝑡𝑒</m:t>
                    </m:r>
                  </m:oMath>
                </a14:m>
                <a:endParaRPr lang="es-MX" sz="2000" i="1" dirty="0">
                  <a:latin typeface="Calibri" pitchFamily="34" charset="0"/>
                </a:endParaRPr>
              </a:p>
              <a:p>
                <a:pPr marL="514350" indent="-514350">
                  <a:buClrTx/>
                  <a:buFont typeface="+mj-lt"/>
                  <a:buAutoNum type="romanLcPeriod"/>
                </a:pPr>
                <a14:m>
                  <m:oMath xmlns:m="http://schemas.openxmlformats.org/officeDocument/2006/math">
                    <m:func>
                      <m:funcPr>
                        <m:ctrlPr>
                          <a:rPr lang="es-MX" sz="2000" i="1">
                            <a:latin typeface="Cambria Math"/>
                          </a:rPr>
                        </m:ctrlPr>
                      </m:funcPr>
                      <m:fName>
                        <m:limLow>
                          <m:limLowPr>
                            <m:ctrlPr>
                              <a:rPr lang="es-MX" sz="2000" i="1">
                                <a:latin typeface="Cambria Math"/>
                              </a:rPr>
                            </m:ctrlPr>
                          </m:limLowPr>
                          <m:e>
                            <m:r>
                              <a:rPr lang="es-MX" sz="2000" i="1">
                                <a:latin typeface="Cambria Math"/>
                              </a:rPr>
                              <m:t>𝑙𝑖𝑚</m:t>
                            </m:r>
                          </m:e>
                          <m:lim>
                            <m:r>
                              <a:rPr lang="es-MX" sz="2000" i="1">
                                <a:latin typeface="Cambria Math"/>
                              </a:rPr>
                              <m:t>𝑥</m:t>
                            </m:r>
                            <m:r>
                              <a:rPr lang="es-MX" sz="2000" i="1">
                                <a:latin typeface="Cambria Math"/>
                                <a:ea typeface="Cambria Math"/>
                              </a:rPr>
                              <m:t>→</m:t>
                            </m:r>
                            <m:sSup>
                              <m:sSupPr>
                                <m:ctrlPr>
                                  <a:rPr lang="es-MX" sz="2000" i="1">
                                    <a:latin typeface="Cambria Math"/>
                                    <a:ea typeface="Cambria Math"/>
                                  </a:rPr>
                                </m:ctrlPr>
                              </m:sSupPr>
                              <m:e>
                                <m:r>
                                  <a:rPr lang="es-MX" sz="2000" i="1">
                                    <a:latin typeface="Cambria Math"/>
                                    <a:ea typeface="Cambria Math"/>
                                  </a:rPr>
                                  <m:t>𝑎</m:t>
                                </m:r>
                              </m:e>
                              <m:sup>
                                <m:r>
                                  <a:rPr lang="es-MX" sz="2000" b="0" i="1" smtClean="0">
                                    <a:latin typeface="Cambria Math"/>
                                    <a:ea typeface="Cambria Math"/>
                                  </a:rPr>
                                  <m:t>−</m:t>
                                </m:r>
                              </m:sup>
                            </m:sSup>
                          </m:lim>
                        </m:limLow>
                      </m:fName>
                      <m:e>
                        <m:r>
                          <a:rPr lang="es-MX" sz="2000" i="1">
                            <a:latin typeface="Cambria Math"/>
                          </a:rPr>
                          <m:t>𝑓</m:t>
                        </m:r>
                        <m:d>
                          <m:dPr>
                            <m:ctrlPr>
                              <a:rPr lang="es-MX" sz="2000" i="1">
                                <a:latin typeface="Cambria Math"/>
                              </a:rPr>
                            </m:ctrlPr>
                          </m:dPr>
                          <m:e>
                            <m:r>
                              <a:rPr lang="es-MX" sz="2000" i="1">
                                <a:latin typeface="Cambria Math"/>
                              </a:rPr>
                              <m:t>𝑥</m:t>
                            </m:r>
                          </m:e>
                        </m:d>
                        <m:r>
                          <a:rPr lang="es-MX" sz="2000" i="1">
                            <a:latin typeface="Cambria Math"/>
                          </a:rPr>
                          <m:t>  </m:t>
                        </m:r>
                        <m:r>
                          <a:rPr lang="es-MX" sz="2000" i="1">
                            <a:latin typeface="Cambria Math"/>
                          </a:rPr>
                          <m:t>𝑒𝑥𝑖𝑠𝑡𝑒</m:t>
                        </m:r>
                      </m:e>
                    </m:func>
                  </m:oMath>
                </a14:m>
                <a:endParaRPr lang="es-MX" sz="2000" i="1" dirty="0">
                  <a:latin typeface="Calibri" pitchFamily="34" charset="0"/>
                </a:endParaRPr>
              </a:p>
              <a:p>
                <a:pPr marL="514350" indent="-514350">
                  <a:buClrTx/>
                  <a:buFont typeface="+mj-lt"/>
                  <a:buAutoNum type="romanLcPeriod"/>
                </a:pPr>
                <a14:m>
                  <m:oMath xmlns:m="http://schemas.openxmlformats.org/officeDocument/2006/math">
                    <m:func>
                      <m:funcPr>
                        <m:ctrlPr>
                          <a:rPr lang="es-MX" sz="2000" i="1">
                            <a:latin typeface="Cambria Math"/>
                          </a:rPr>
                        </m:ctrlPr>
                      </m:funcPr>
                      <m:fName>
                        <m:limLow>
                          <m:limLowPr>
                            <m:ctrlPr>
                              <a:rPr lang="es-MX" sz="2000" i="1">
                                <a:latin typeface="Cambria Math"/>
                              </a:rPr>
                            </m:ctrlPr>
                          </m:limLowPr>
                          <m:e>
                            <m:r>
                              <a:rPr lang="es-MX" sz="2000" i="1">
                                <a:latin typeface="Cambria Math"/>
                              </a:rPr>
                              <m:t>𝑙𝑖𝑚</m:t>
                            </m:r>
                          </m:e>
                          <m:lim>
                            <m:r>
                              <a:rPr lang="es-MX" sz="2000" i="1">
                                <a:latin typeface="Cambria Math"/>
                              </a:rPr>
                              <m:t>𝑥</m:t>
                            </m:r>
                            <m:r>
                              <a:rPr lang="es-MX" sz="2000" i="1">
                                <a:latin typeface="Cambria Math"/>
                                <a:ea typeface="Cambria Math"/>
                              </a:rPr>
                              <m:t>→</m:t>
                            </m:r>
                            <m:sSup>
                              <m:sSupPr>
                                <m:ctrlPr>
                                  <a:rPr lang="es-MX" sz="2000" i="1">
                                    <a:latin typeface="Cambria Math"/>
                                    <a:ea typeface="Cambria Math"/>
                                  </a:rPr>
                                </m:ctrlPr>
                              </m:sSupPr>
                              <m:e>
                                <m:r>
                                  <a:rPr lang="es-MX" sz="2000" i="1">
                                    <a:latin typeface="Cambria Math"/>
                                    <a:ea typeface="Cambria Math"/>
                                  </a:rPr>
                                  <m:t>𝑎</m:t>
                                </m:r>
                              </m:e>
                              <m:sup>
                                <m:r>
                                  <a:rPr lang="es-MX" sz="2000" b="0" i="1" smtClean="0">
                                    <a:latin typeface="Cambria Math"/>
                                    <a:ea typeface="Cambria Math"/>
                                  </a:rPr>
                                  <m:t>−</m:t>
                                </m:r>
                              </m:sup>
                            </m:sSup>
                          </m:lim>
                        </m:limLow>
                      </m:fName>
                      <m:e>
                        <m:r>
                          <a:rPr lang="es-MX" sz="2000" i="1">
                            <a:latin typeface="Cambria Math"/>
                          </a:rPr>
                          <m:t>𝑓</m:t>
                        </m:r>
                        <m:d>
                          <m:dPr>
                            <m:ctrlPr>
                              <a:rPr lang="es-MX" sz="2000" i="1">
                                <a:latin typeface="Cambria Math"/>
                              </a:rPr>
                            </m:ctrlPr>
                          </m:dPr>
                          <m:e>
                            <m:r>
                              <a:rPr lang="es-MX" sz="2000" i="1">
                                <a:latin typeface="Cambria Math"/>
                              </a:rPr>
                              <m:t>𝑥</m:t>
                            </m:r>
                          </m:e>
                        </m:d>
                        <m:r>
                          <a:rPr lang="es-MX" sz="2000" i="1">
                            <a:latin typeface="Cambria Math"/>
                          </a:rPr>
                          <m:t>=</m:t>
                        </m:r>
                        <m:r>
                          <a:rPr lang="es-MX" sz="2000" i="1">
                            <a:latin typeface="Cambria Math"/>
                          </a:rPr>
                          <m:t>𝑓</m:t>
                        </m:r>
                        <m:r>
                          <a:rPr lang="es-MX" sz="2000" i="1">
                            <a:latin typeface="Cambria Math"/>
                          </a:rPr>
                          <m:t>(</m:t>
                        </m:r>
                        <m:r>
                          <a:rPr lang="es-MX" sz="2000" i="1">
                            <a:latin typeface="Cambria Math"/>
                          </a:rPr>
                          <m:t>𝑎</m:t>
                        </m:r>
                        <m:r>
                          <a:rPr lang="es-MX" sz="2000" i="1">
                            <a:latin typeface="Cambria Math"/>
                          </a:rPr>
                          <m:t>)</m:t>
                        </m:r>
                      </m:e>
                    </m:func>
                  </m:oMath>
                </a14:m>
                <a:endParaRPr lang="es-MX" sz="2000" dirty="0">
                  <a:latin typeface="Calibri" pitchFamily="34" charset="0"/>
                </a:endParaRPr>
              </a:p>
              <a:p>
                <a:pPr>
                  <a:buFont typeface="Wingdings" pitchFamily="2" charset="2"/>
                  <a:buNone/>
                </a:pPr>
                <a:endParaRPr lang="es-MX" sz="24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r="-1210" b="-1118"/>
                </a:stretch>
              </a:blipFill>
            </p:spPr>
            <p:txBody>
              <a:bodyPr/>
              <a:lstStyle/>
              <a:p>
                <a:r>
                  <a:rPr lang="es-MX">
                    <a:noFill/>
                  </a:rPr>
                  <a:t> </a:t>
                </a:r>
              </a:p>
            </p:txBody>
          </p:sp>
        </mc:Fallback>
      </mc:AlternateContent>
    </p:spTree>
    <p:extLst>
      <p:ext uri="{BB962C8B-B14F-4D97-AF65-F5344CB8AC3E}">
        <p14:creationId xmlns:p14="http://schemas.microsoft.com/office/powerpoint/2010/main" val="106763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4" end="4"/>
                                            </p:txEl>
                                          </p:spTgt>
                                        </p:tgtEl>
                                        <p:attrNameLst>
                                          <p:attrName>style.visibility</p:attrName>
                                        </p:attrNameLst>
                                      </p:cBhvr>
                                      <p:to>
                                        <p:strVal val="visible"/>
                                      </p:to>
                                    </p:set>
                                    <p:anim to="" calcmode="lin" valueType="num">
                                      <p:cBhvr>
                                        <p:cTn id="27" dur="1" fill="hold"/>
                                        <p:tgtEl>
                                          <p:spTgt spid="47206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5" end="5"/>
                                            </p:txEl>
                                          </p:spTgt>
                                        </p:tgtEl>
                                        <p:attrNameLst>
                                          <p:attrName>style.visibility</p:attrName>
                                        </p:attrNameLst>
                                      </p:cBhvr>
                                      <p:to>
                                        <p:strVal val="visible"/>
                                      </p:to>
                                    </p:set>
                                    <p:anim to="" calcmode="lin" valueType="num">
                                      <p:cBhvr>
                                        <p:cTn id="32" dur="1" fill="hold"/>
                                        <p:tgtEl>
                                          <p:spTgt spid="47206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6" end="6"/>
                                            </p:txEl>
                                          </p:spTgt>
                                        </p:tgtEl>
                                        <p:attrNameLst>
                                          <p:attrName>style.visibility</p:attrName>
                                        </p:attrNameLst>
                                      </p:cBhvr>
                                      <p:to>
                                        <p:strVal val="visible"/>
                                      </p:to>
                                    </p:set>
                                    <p:anim to="" calcmode="lin" valueType="num">
                                      <p:cBhvr>
                                        <p:cTn id="37" dur="1" fill="hold"/>
                                        <p:tgtEl>
                                          <p:spTgt spid="47206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72067">
                                            <p:txEl>
                                              <p:pRg st="7" end="7"/>
                                            </p:txEl>
                                          </p:spTgt>
                                        </p:tgtEl>
                                        <p:attrNameLst>
                                          <p:attrName>style.visibility</p:attrName>
                                        </p:attrNameLst>
                                      </p:cBhvr>
                                      <p:to>
                                        <p:strVal val="visible"/>
                                      </p:to>
                                    </p:set>
                                    <p:anim to="" calcmode="lin" valueType="num">
                                      <p:cBhvr>
                                        <p:cTn id="42" dur="1" fill="hold"/>
                                        <p:tgtEl>
                                          <p:spTgt spid="472067">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72067">
                                            <p:txEl>
                                              <p:pRg st="8" end="8"/>
                                            </p:txEl>
                                          </p:spTgt>
                                        </p:tgtEl>
                                        <p:attrNameLst>
                                          <p:attrName>style.visibility</p:attrName>
                                        </p:attrNameLst>
                                      </p:cBhvr>
                                      <p:to>
                                        <p:strVal val="visible"/>
                                      </p:to>
                                    </p:set>
                                    <p:anim to="" calcmode="lin" valueType="num">
                                      <p:cBhvr>
                                        <p:cTn id="47" dur="1" fill="hold"/>
                                        <p:tgtEl>
                                          <p:spTgt spid="472067">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472067">
                                            <p:txEl>
                                              <p:pRg st="9" end="9"/>
                                            </p:txEl>
                                          </p:spTgt>
                                        </p:tgtEl>
                                        <p:attrNameLst>
                                          <p:attrName>style.visibility</p:attrName>
                                        </p:attrNameLst>
                                      </p:cBhvr>
                                      <p:to>
                                        <p:strVal val="visible"/>
                                      </p:to>
                                    </p:set>
                                    <p:anim to="" calcmode="lin" valueType="num">
                                      <p:cBhvr>
                                        <p:cTn id="52" dur="1" fill="hold"/>
                                        <p:tgtEl>
                                          <p:spTgt spid="47206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a:t>Funciones y </a:t>
            </a:r>
            <a:r>
              <a:rPr lang="es-MX" dirty="0" smtClean="0"/>
              <a:t>límites </a:t>
            </a:r>
            <a:endParaRPr lang="es-ES" dirty="0"/>
          </a:p>
        </p:txBody>
      </p:sp>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Continuidad en un intervalo cerrado</a:t>
            </a:r>
          </a:p>
          <a:p>
            <a:pPr marL="0" indent="0">
              <a:buFont typeface="Wingdings" pitchFamily="2" charset="2"/>
              <a:buNone/>
            </a:pPr>
            <a:r>
              <a:rPr lang="es-MX" sz="2200" dirty="0" smtClean="0">
                <a:latin typeface="Calibri" pitchFamily="34" charset="0"/>
              </a:rPr>
              <a:t>Se dice que una función, cuyo dominio contiene al intervalo cerrado [a, b], es </a:t>
            </a:r>
            <a:r>
              <a:rPr lang="es-MX" sz="2200" b="1" dirty="0" smtClean="0">
                <a:latin typeface="Calibri" pitchFamily="34" charset="0"/>
              </a:rPr>
              <a:t>continua en el intervalo cerrado </a:t>
            </a:r>
            <a:r>
              <a:rPr lang="es-MX" sz="2200" b="1" i="1" dirty="0" smtClean="0">
                <a:latin typeface="Calibri" pitchFamily="34" charset="0"/>
              </a:rPr>
              <a:t>[a, b] </a:t>
            </a:r>
            <a:r>
              <a:rPr lang="es-MX" sz="2200" dirty="0" smtClean="0">
                <a:latin typeface="Calibri" pitchFamily="34" charset="0"/>
              </a:rPr>
              <a:t>si y sólo si es continua en el intervalo abierto </a:t>
            </a:r>
            <a:r>
              <a:rPr lang="es-MX" sz="2200" i="1" dirty="0" smtClean="0">
                <a:latin typeface="Calibri" pitchFamily="34" charset="0"/>
              </a:rPr>
              <a:t>(a, b), </a:t>
            </a:r>
            <a:r>
              <a:rPr lang="es-MX" sz="2200" dirty="0" smtClean="0">
                <a:latin typeface="Calibri" pitchFamily="34" charset="0"/>
              </a:rPr>
              <a:t>así como continua por la derecha en </a:t>
            </a:r>
            <a:r>
              <a:rPr lang="es-MX" sz="2200" i="1" dirty="0" smtClean="0">
                <a:latin typeface="Calibri" pitchFamily="34" charset="0"/>
              </a:rPr>
              <a:t>a</a:t>
            </a:r>
            <a:r>
              <a:rPr lang="es-MX" sz="2200" dirty="0" smtClean="0">
                <a:latin typeface="Calibri" pitchFamily="34" charset="0"/>
              </a:rPr>
              <a:t> y continua por la izquierda en </a:t>
            </a:r>
            <a:r>
              <a:rPr lang="es-MX" sz="2200" i="1" dirty="0" smtClean="0">
                <a:latin typeface="Calibri" pitchFamily="34" charset="0"/>
              </a:rPr>
              <a:t>b</a:t>
            </a:r>
            <a:r>
              <a:rPr lang="es-MX" sz="2200" dirty="0" smtClean="0">
                <a:latin typeface="Calibri" pitchFamily="34" charset="0"/>
              </a:rPr>
              <a:t>.</a:t>
            </a:r>
            <a:endParaRPr lang="es-MX" sz="2200" dirty="0">
              <a:latin typeface="Calibri" pitchFamily="34" charset="0"/>
            </a:endParaRPr>
          </a:p>
        </p:txBody>
      </p:sp>
    </p:spTree>
    <p:extLst>
      <p:ext uri="{BB962C8B-B14F-4D97-AF65-F5344CB8AC3E}">
        <p14:creationId xmlns:p14="http://schemas.microsoft.com/office/powerpoint/2010/main" val="396548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26595" y="2978950"/>
            <a:ext cx="6840760" cy="4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242" name="Rectangle 2"/>
          <p:cNvSpPr>
            <a:spLocks noGrp="1" noChangeArrowheads="1"/>
          </p:cNvSpPr>
          <p:nvPr>
            <p:ph type="title"/>
          </p:nvPr>
        </p:nvSpPr>
        <p:spPr/>
        <p:txBody>
          <a:bodyPr/>
          <a:lstStyle/>
          <a:p>
            <a:pPr algn="ctr"/>
            <a:r>
              <a:rPr lang="es-MX" dirty="0"/>
              <a:t>Temario</a:t>
            </a:r>
            <a:endParaRPr lang="es-ES" dirty="0"/>
          </a:p>
        </p:txBody>
      </p:sp>
      <p:sp>
        <p:nvSpPr>
          <p:cNvPr id="10243" name="Rectangle 3"/>
          <p:cNvSpPr>
            <a:spLocks noGrp="1" noChangeArrowheads="1"/>
          </p:cNvSpPr>
          <p:nvPr>
            <p:ph type="body" idx="1"/>
          </p:nvPr>
        </p:nvSpPr>
        <p:spPr>
          <a:xfrm>
            <a:off x="1305158" y="1943835"/>
            <a:ext cx="7317292" cy="4195170"/>
          </a:xfrm>
        </p:spPr>
        <p:txBody>
          <a:bodyPr/>
          <a:lstStyle/>
          <a:p>
            <a:pPr marL="609600" indent="-609600">
              <a:buFont typeface="Wingdings" pitchFamily="2" charset="2"/>
              <a:buAutoNum type="arabicPeriod"/>
            </a:pPr>
            <a:r>
              <a:rPr lang="es-MX" sz="2800" dirty="0" smtClean="0"/>
              <a:t>Funciones </a:t>
            </a:r>
          </a:p>
          <a:p>
            <a:pPr marL="609600" indent="-609600">
              <a:buFont typeface="Wingdings" pitchFamily="2" charset="2"/>
              <a:buAutoNum type="arabicPeriod"/>
            </a:pPr>
            <a:r>
              <a:rPr lang="es-MX" sz="2800" dirty="0" smtClean="0"/>
              <a:t>Límites </a:t>
            </a:r>
            <a:endParaRPr lang="es-MX" sz="2800" dirty="0"/>
          </a:p>
          <a:p>
            <a:pPr marL="609600" indent="-609600">
              <a:buFont typeface="Wingdings" pitchFamily="2" charset="2"/>
              <a:buAutoNum type="arabicPeriod"/>
            </a:pPr>
            <a:r>
              <a:rPr lang="es-MX" sz="2800" dirty="0" smtClean="0"/>
              <a:t>La derivada</a:t>
            </a:r>
            <a:endParaRPr lang="es-MX" sz="2800" dirty="0"/>
          </a:p>
          <a:p>
            <a:pPr marL="609600" indent="-609600">
              <a:buFont typeface="Wingdings" pitchFamily="2" charset="2"/>
              <a:buAutoNum type="arabicPeriod"/>
            </a:pPr>
            <a:r>
              <a:rPr lang="es-MX" sz="2800" dirty="0" smtClean="0"/>
              <a:t>La integral</a:t>
            </a:r>
            <a:endParaRPr lang="es-MX" sz="2800" dirty="0"/>
          </a:p>
          <a:p>
            <a:pPr marL="0" indent="0">
              <a:buNone/>
            </a:pPr>
            <a:endParaRPr lang="es-ES" sz="2800" dirty="0"/>
          </a:p>
        </p:txBody>
      </p:sp>
    </p:spTree>
    <p:extLst>
      <p:ext uri="{BB962C8B-B14F-4D97-AF65-F5344CB8AC3E}">
        <p14:creationId xmlns:p14="http://schemas.microsoft.com/office/powerpoint/2010/main" val="3007262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to="" calcmode="lin" valueType="num">
                                      <p:cBhvr>
                                        <p:cTn id="12" dur="1" fill="hold"/>
                                        <p:tgtEl>
                                          <p:spTgt spid="10243">
                                            <p:txEl>
                                              <p:pRg st="1" end="1"/>
                                            </p:txEl>
                                          </p:spTgt>
                                        </p:tgtEl>
                                        <p:attrNameLst>
                                          <p:attrName/>
                                        </p:attrNameLst>
                                      </p:cBhvr>
                                    </p:anim>
                                  </p:childTnLst>
                                </p:cTn>
                              </p:par>
                            </p:childTnLst>
                          </p:cTn>
                        </p:par>
                        <p:par>
                          <p:cTn id="13" fill="hold">
                            <p:stCondLst>
                              <p:cond delay="0"/>
                            </p:stCondLst>
                            <p:childTnLst>
                              <p:par>
                                <p:cTn id="14" presetID="24" presetClass="entr" presetSubtype="0" fill="hold" grpId="0" nodeType="after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 to="" calcmode="lin" valueType="num">
                                      <p:cBhvr>
                                        <p:cTn id="16" dur="1" fill="hold"/>
                                        <p:tgtEl>
                                          <p:spTgt spid="10243">
                                            <p:txEl>
                                              <p:pRg st="2" end="2"/>
                                            </p:txEl>
                                          </p:spTgt>
                                        </p:tgtEl>
                                        <p:attrNameLst>
                                          <p:attrName/>
                                        </p:attrNameLst>
                                      </p:cBhvr>
                                    </p:anim>
                                  </p:childTnLst>
                                </p:cTn>
                              </p:par>
                            </p:childTnLst>
                          </p:cTn>
                        </p:par>
                        <p:par>
                          <p:cTn id="17" fill="hold">
                            <p:stCondLst>
                              <p:cond delay="0"/>
                            </p:stCondLst>
                            <p:childTnLst>
                              <p:par>
                                <p:cTn id="18" presetID="24" presetClass="entr" presetSubtype="0" fill="hold" grpId="0"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 to="" calcmode="lin" valueType="num">
                                      <p:cBhvr>
                                        <p:cTn id="20" dur="1" fill="hold"/>
                                        <p:tgtEl>
                                          <p:spTgt spid="10243">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24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Definición de recta tangente a la gráfica de una función</a:t>
                </a:r>
              </a:p>
              <a:p>
                <a:pPr marL="0" indent="0">
                  <a:buFont typeface="Wingdings" pitchFamily="2" charset="2"/>
                  <a:buNone/>
                </a:pPr>
                <a:r>
                  <a:rPr lang="es-MX" sz="2200" dirty="0" smtClean="0">
                    <a:latin typeface="Calibri" pitchFamily="34" charset="0"/>
                  </a:rPr>
                  <a:t>Suponga que la función </a:t>
                </a:r>
                <a:r>
                  <a:rPr lang="es-MX" sz="2200" i="1" dirty="0" smtClean="0">
                    <a:latin typeface="Calibri" pitchFamily="34" charset="0"/>
                  </a:rPr>
                  <a:t>f</a:t>
                </a:r>
                <a:r>
                  <a:rPr lang="es-MX" sz="2200" dirty="0" smtClean="0">
                    <a:latin typeface="Calibri" pitchFamily="34" charset="0"/>
                  </a:rPr>
                  <a:t> es continua en </a:t>
                </a:r>
                <a:r>
                  <a:rPr lang="es-MX" sz="2200" i="1" dirty="0" smtClean="0">
                    <a:latin typeface="Calibri" pitchFamily="34" charset="0"/>
                  </a:rPr>
                  <a:t>x</a:t>
                </a:r>
                <a:r>
                  <a:rPr lang="es-MX" sz="2200" i="1" baseline="-25000" dirty="0" smtClean="0">
                    <a:latin typeface="Calibri" pitchFamily="34" charset="0"/>
                  </a:rPr>
                  <a:t>1</a:t>
                </a:r>
                <a:r>
                  <a:rPr lang="es-MX" sz="2200" dirty="0" smtClean="0">
                    <a:latin typeface="Calibri" pitchFamily="34" charset="0"/>
                  </a:rPr>
                  <a:t>. La recta tangente a la gráfica de </a:t>
                </a:r>
                <a:r>
                  <a:rPr lang="es-MX" sz="2200" i="1" dirty="0" smtClean="0">
                    <a:latin typeface="Calibri" pitchFamily="34" charset="0"/>
                  </a:rPr>
                  <a:t>f</a:t>
                </a:r>
                <a:r>
                  <a:rPr lang="es-MX" sz="2200" dirty="0" smtClean="0">
                    <a:latin typeface="Calibri" pitchFamily="34" charset="0"/>
                  </a:rPr>
                  <a:t> en el punto </a:t>
                </a:r>
                <a:r>
                  <a:rPr lang="es-MX" sz="2200" i="1" dirty="0" smtClean="0">
                    <a:latin typeface="Calibri" pitchFamily="34" charset="0"/>
                  </a:rPr>
                  <a:t>P(x</a:t>
                </a:r>
                <a:r>
                  <a:rPr lang="es-MX" sz="2200" i="1" baseline="-25000" dirty="0" smtClean="0">
                    <a:latin typeface="Calibri" pitchFamily="34" charset="0"/>
                  </a:rPr>
                  <a:t>1</a:t>
                </a:r>
                <a:r>
                  <a:rPr lang="es-MX" sz="2200" i="1" dirty="0" smtClean="0">
                    <a:latin typeface="Calibri" pitchFamily="34" charset="0"/>
                  </a:rPr>
                  <a:t>, f(x</a:t>
                </a:r>
                <a:r>
                  <a:rPr lang="es-MX" sz="2200" i="1" baseline="-25000" dirty="0" smtClean="0">
                    <a:latin typeface="Calibri" pitchFamily="34" charset="0"/>
                  </a:rPr>
                  <a:t>1</a:t>
                </a:r>
                <a:r>
                  <a:rPr lang="es-MX" sz="2200" i="1" dirty="0" smtClean="0">
                    <a:latin typeface="Calibri" pitchFamily="34" charset="0"/>
                  </a:rPr>
                  <a:t>)) </a:t>
                </a:r>
                <a:r>
                  <a:rPr lang="es-MX" sz="2200" dirty="0" smtClean="0">
                    <a:latin typeface="Calibri" pitchFamily="34" charset="0"/>
                  </a:rPr>
                  <a:t>es</a:t>
                </a:r>
              </a:p>
              <a:p>
                <a:pPr marL="514350" indent="-514350">
                  <a:buClrTx/>
                  <a:buFont typeface="+mj-lt"/>
                  <a:buAutoNum type="romanLcPeriod"/>
                </a:pPr>
                <a:r>
                  <a:rPr lang="es-MX" sz="2200" dirty="0" smtClean="0">
                    <a:latin typeface="Calibri" pitchFamily="34" charset="0"/>
                  </a:rPr>
                  <a:t>La recta que pasa por </a:t>
                </a:r>
                <a:r>
                  <a:rPr lang="es-MX" sz="2200" i="1" dirty="0" smtClean="0">
                    <a:latin typeface="Calibri" pitchFamily="34" charset="0"/>
                  </a:rPr>
                  <a:t>P</a:t>
                </a:r>
                <a:r>
                  <a:rPr lang="es-MX" sz="2200" dirty="0" smtClean="0">
                    <a:latin typeface="Calibri" pitchFamily="34" charset="0"/>
                  </a:rPr>
                  <a:t> y tienen pendiente </a:t>
                </a:r>
                <a:r>
                  <a:rPr lang="es-MX" sz="2200" i="1" dirty="0" smtClean="0">
                    <a:latin typeface="Calibri" pitchFamily="34" charset="0"/>
                  </a:rPr>
                  <a:t>m(x1), </a:t>
                </a:r>
                <a:r>
                  <a:rPr lang="es-MX" sz="2200" dirty="0" smtClean="0">
                    <a:latin typeface="Calibri" pitchFamily="34" charset="0"/>
                  </a:rPr>
                  <a:t>dada por</a:t>
                </a:r>
              </a:p>
              <a:p>
                <a:pPr marL="0" indent="0">
                  <a:buClrTx/>
                  <a:buNone/>
                </a:pPr>
                <a14:m>
                  <m:oMathPara xmlns:m="http://schemas.openxmlformats.org/officeDocument/2006/math">
                    <m:oMathParaPr>
                      <m:jc m:val="centerGroup"/>
                    </m:oMathParaPr>
                    <m:oMath xmlns:m="http://schemas.openxmlformats.org/officeDocument/2006/math">
                      <m:r>
                        <a:rPr lang="es-MX" sz="2200" b="0" i="1" smtClean="0">
                          <a:latin typeface="Cambria Math"/>
                        </a:rPr>
                        <m:t>𝑚</m:t>
                      </m:r>
                      <m:d>
                        <m:dPr>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1</m:t>
                              </m:r>
                            </m:sub>
                          </m:sSub>
                        </m:e>
                      </m:d>
                      <m:r>
                        <a:rPr lang="es-MX" sz="2200" b="0" i="1" smtClean="0">
                          <a:latin typeface="Cambria Math"/>
                        </a:rPr>
                        <m:t>=</m:t>
                      </m:r>
                      <m:func>
                        <m:funcPr>
                          <m:ctrlPr>
                            <a:rPr lang="es-MX" sz="2200" b="0" i="1" smtClean="0">
                              <a:latin typeface="Cambria Math"/>
                            </a:rPr>
                          </m:ctrlPr>
                        </m:funcPr>
                        <m:fName>
                          <m:limLow>
                            <m:limLowPr>
                              <m:ctrlPr>
                                <a:rPr lang="es-MX" sz="2200" b="0" i="1" smtClean="0">
                                  <a:latin typeface="Cambria Math"/>
                                </a:rPr>
                              </m:ctrlPr>
                            </m:limLowPr>
                            <m:e>
                              <m:r>
                                <m:rPr>
                                  <m:sty m:val="p"/>
                                </m:rPr>
                                <a:rPr lang="es-MX" sz="2200" b="0" i="0" smtClean="0">
                                  <a:latin typeface="Cambria Math"/>
                                </a:rPr>
                                <m:t>lim</m:t>
                              </m:r>
                            </m:e>
                            <m:lim>
                              <m:r>
                                <a:rPr lang="es-MX" sz="2200" b="0" i="1" smtClean="0">
                                  <a:latin typeface="Cambria Math"/>
                                  <a:ea typeface="Cambria Math"/>
                                </a:rPr>
                                <m:t>∆</m:t>
                              </m:r>
                              <m:r>
                                <a:rPr lang="es-MX" sz="2200" b="0" i="1" smtClean="0">
                                  <a:latin typeface="Cambria Math"/>
                                  <a:ea typeface="Cambria Math"/>
                                </a:rPr>
                                <m:t>𝑥</m:t>
                              </m:r>
                              <m:r>
                                <a:rPr lang="es-MX" sz="2200" b="0" i="1" smtClean="0">
                                  <a:latin typeface="Cambria Math"/>
                                  <a:ea typeface="Cambria Math"/>
                                </a:rPr>
                                <m:t>→0</m:t>
                              </m:r>
                            </m:lim>
                          </m:limLow>
                        </m:fName>
                        <m:e>
                          <m:f>
                            <m:fPr>
                              <m:ctrlPr>
                                <a:rPr lang="es-MX" sz="2200" b="0" i="1" smtClean="0">
                                  <a:latin typeface="Cambria Math"/>
                                </a:rPr>
                              </m:ctrlPr>
                            </m:fPr>
                            <m:num>
                              <m:r>
                                <a:rPr lang="es-MX" sz="2200" b="0" i="1" smtClean="0">
                                  <a:latin typeface="Cambria Math"/>
                                </a:rPr>
                                <m:t>𝑓</m:t>
                              </m:r>
                              <m:d>
                                <m:dPr>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1</m:t>
                                      </m:r>
                                    </m:sub>
                                  </m:sSub>
                                  <m:r>
                                    <a:rPr lang="es-MX" sz="2200" b="0" i="1" smtClean="0">
                                      <a:latin typeface="Cambria Math"/>
                                    </a:rPr>
                                    <m:t>+</m:t>
                                  </m:r>
                                  <m:r>
                                    <a:rPr lang="es-MX" sz="2200" b="0" i="1" smtClean="0">
                                      <a:latin typeface="Cambria Math"/>
                                      <a:ea typeface="Cambria Math"/>
                                    </a:rPr>
                                    <m:t>∆</m:t>
                                  </m:r>
                                  <m:r>
                                    <a:rPr lang="es-MX" sz="2200" b="0" i="1" smtClean="0">
                                      <a:latin typeface="Cambria Math"/>
                                      <a:ea typeface="Cambria Math"/>
                                    </a:rPr>
                                    <m:t>𝑥</m:t>
                                  </m:r>
                                </m:e>
                              </m:d>
                              <m:r>
                                <a:rPr lang="es-MX" sz="2200" b="0" i="1" smtClean="0">
                                  <a:latin typeface="Cambria Math"/>
                                  <a:ea typeface="Cambria Math"/>
                                </a:rPr>
                                <m:t>−</m:t>
                              </m:r>
                              <m:r>
                                <a:rPr lang="es-MX" sz="2200" b="0" i="1" smtClean="0">
                                  <a:latin typeface="Cambria Math"/>
                                  <a:ea typeface="Cambria Math"/>
                                </a:rPr>
                                <m:t>𝑓</m:t>
                              </m:r>
                              <m:r>
                                <a:rPr lang="es-MX" sz="2200" b="0" i="1" smtClean="0">
                                  <a:latin typeface="Cambria Math"/>
                                  <a:ea typeface="Cambria Math"/>
                                </a:rPr>
                                <m:t>(</m:t>
                              </m:r>
                              <m:sSub>
                                <m:sSubPr>
                                  <m:ctrlPr>
                                    <a:rPr lang="es-MX" sz="2200" b="0" i="1" smtClean="0">
                                      <a:latin typeface="Cambria Math"/>
                                      <a:ea typeface="Cambria Math"/>
                                    </a:rPr>
                                  </m:ctrlPr>
                                </m:sSubPr>
                                <m:e>
                                  <m:r>
                                    <a:rPr lang="es-MX" sz="2200" b="0" i="1" smtClean="0">
                                      <a:latin typeface="Cambria Math"/>
                                      <a:ea typeface="Cambria Math"/>
                                    </a:rPr>
                                    <m:t>𝑥</m:t>
                                  </m:r>
                                </m:e>
                                <m:sub>
                                  <m:r>
                                    <a:rPr lang="es-MX" sz="2200" b="0" i="1" smtClean="0">
                                      <a:latin typeface="Cambria Math"/>
                                      <a:ea typeface="Cambria Math"/>
                                    </a:rPr>
                                    <m:t>1</m:t>
                                  </m:r>
                                </m:sub>
                              </m:sSub>
                              <m:r>
                                <a:rPr lang="es-MX" sz="2200" b="0" i="1" smtClean="0">
                                  <a:latin typeface="Cambria Math"/>
                                  <a:ea typeface="Cambria Math"/>
                                </a:rPr>
                                <m:t>)</m:t>
                              </m:r>
                            </m:num>
                            <m:den>
                              <m:r>
                                <a:rPr lang="es-MX" sz="2200" i="1">
                                  <a:latin typeface="Cambria Math"/>
                                  <a:ea typeface="Cambria Math"/>
                                </a:rPr>
                                <m:t>∆</m:t>
                              </m:r>
                              <m:r>
                                <a:rPr lang="es-MX" sz="2200" i="1">
                                  <a:latin typeface="Cambria Math"/>
                                  <a:ea typeface="Cambria Math"/>
                                </a:rPr>
                                <m:t>𝑥</m:t>
                              </m:r>
                            </m:den>
                          </m:f>
                        </m:e>
                      </m:func>
                    </m:oMath>
                  </m:oMathPara>
                </a14:m>
                <a:endParaRPr lang="es-MX" sz="2200" dirty="0">
                  <a:latin typeface="Calibri" pitchFamily="34" charset="0"/>
                </a:endParaRPr>
              </a:p>
              <a:p>
                <a:pPr marL="0" indent="0">
                  <a:buClrTx/>
                  <a:buNone/>
                </a:pPr>
                <a:r>
                  <a:rPr lang="es-MX" sz="2200" dirty="0" smtClean="0">
                    <a:latin typeface="Calibri" pitchFamily="34" charset="0"/>
                  </a:rPr>
                  <a:t>si este límite existe.</a:t>
                </a:r>
              </a:p>
              <a:p>
                <a:pPr marL="514350" indent="-514350">
                  <a:buClrTx/>
                  <a:buFont typeface="+mj-lt"/>
                  <a:buAutoNum type="romanLcPeriod" startAt="2"/>
                </a:pPr>
                <a:r>
                  <a:rPr lang="es-MX" sz="2200" dirty="0" smtClean="0">
                    <a:latin typeface="Calibri" pitchFamily="34" charset="0"/>
                  </a:rPr>
                  <a:t>La recta </a:t>
                </a:r>
                <a:r>
                  <a:rPr lang="es-MX" sz="2200" i="1" dirty="0" smtClean="0">
                    <a:latin typeface="Calibri" pitchFamily="34" charset="0"/>
                  </a:rPr>
                  <a:t>x = x</a:t>
                </a:r>
                <a:r>
                  <a:rPr lang="es-MX" sz="2200" i="1" baseline="-25000" dirty="0" smtClean="0">
                    <a:latin typeface="Calibri" pitchFamily="34" charset="0"/>
                  </a:rPr>
                  <a:t>1</a:t>
                </a:r>
                <a:r>
                  <a:rPr lang="es-MX" sz="2200" i="1" dirty="0" smtClean="0">
                    <a:latin typeface="Calibri" pitchFamily="34" charset="0"/>
                  </a:rPr>
                  <a:t> </a:t>
                </a:r>
                <a:r>
                  <a:rPr lang="es-MX" sz="2200" dirty="0" smtClean="0">
                    <a:latin typeface="Calibri" pitchFamily="34" charset="0"/>
                  </a:rPr>
                  <a:t>si</a:t>
                </a:r>
              </a:p>
              <a:p>
                <a:pPr marL="0" indent="0">
                  <a:buClrTx/>
                  <a:buNone/>
                </a:pPr>
                <a14:m>
                  <m:oMathPara xmlns:m="http://schemas.openxmlformats.org/officeDocument/2006/math">
                    <m:oMathParaPr>
                      <m:jc m:val="centerGroup"/>
                    </m:oMathParaPr>
                    <m:oMath xmlns:m="http://schemas.openxmlformats.org/officeDocument/2006/math">
                      <m:func>
                        <m:funcPr>
                          <m:ctrlPr>
                            <a:rPr lang="es-MX" sz="2200" i="1">
                              <a:latin typeface="Cambria Math"/>
                            </a:rPr>
                          </m:ctrlPr>
                        </m:funcPr>
                        <m:fName>
                          <m:limLow>
                            <m:limLowPr>
                              <m:ctrlPr>
                                <a:rPr lang="es-MX" sz="2200" i="1">
                                  <a:latin typeface="Cambria Math"/>
                                </a:rPr>
                              </m:ctrlPr>
                            </m:limLowPr>
                            <m:e>
                              <m:r>
                                <m:rPr>
                                  <m:sty m:val="p"/>
                                </m:rPr>
                                <a:rPr lang="es-MX" sz="2200">
                                  <a:latin typeface="Cambria Math"/>
                                </a:rPr>
                                <m:t>lim</m:t>
                              </m:r>
                            </m:e>
                            <m:lim>
                              <m:r>
                                <a:rPr lang="es-MX" sz="2200" i="1">
                                  <a:latin typeface="Cambria Math"/>
                                  <a:ea typeface="Cambria Math"/>
                                </a:rPr>
                                <m:t>∆</m:t>
                              </m:r>
                              <m:r>
                                <a:rPr lang="es-MX" sz="2200" i="1">
                                  <a:latin typeface="Cambria Math"/>
                                  <a:ea typeface="Cambria Math"/>
                                </a:rPr>
                                <m:t>𝑥</m:t>
                              </m:r>
                              <m:r>
                                <a:rPr lang="es-MX" sz="2200" i="1">
                                  <a:latin typeface="Cambria Math"/>
                                  <a:ea typeface="Cambria Math"/>
                                </a:rPr>
                                <m:t>→</m:t>
                              </m:r>
                              <m:sSup>
                                <m:sSupPr>
                                  <m:ctrlPr>
                                    <a:rPr lang="es-MX" sz="2200" i="1" smtClean="0">
                                      <a:latin typeface="Cambria Math"/>
                                      <a:ea typeface="Cambria Math"/>
                                    </a:rPr>
                                  </m:ctrlPr>
                                </m:sSupPr>
                                <m:e>
                                  <m:r>
                                    <a:rPr lang="es-MX" sz="2200" b="0" i="1" smtClean="0">
                                      <a:latin typeface="Cambria Math"/>
                                      <a:ea typeface="Cambria Math"/>
                                    </a:rPr>
                                    <m:t>0</m:t>
                                  </m:r>
                                </m:e>
                                <m:sup>
                                  <m:r>
                                    <a:rPr lang="es-MX" sz="2200" b="0" i="1" smtClean="0">
                                      <a:latin typeface="Cambria Math"/>
                                      <a:ea typeface="Cambria Math"/>
                                    </a:rPr>
                                    <m:t>+</m:t>
                                  </m:r>
                                </m:sup>
                              </m:sSup>
                            </m:lim>
                          </m:limLow>
                        </m:fName>
                        <m:e>
                          <m:f>
                            <m:fPr>
                              <m:ctrlPr>
                                <a:rPr lang="es-MX" sz="2200" i="1">
                                  <a:latin typeface="Cambria Math"/>
                                </a:rPr>
                              </m:ctrlPr>
                            </m:fPr>
                            <m:num>
                              <m:r>
                                <a:rPr lang="es-MX" sz="2200" i="1">
                                  <a:latin typeface="Cambria Math"/>
                                </a:rPr>
                                <m:t>𝑓</m:t>
                              </m:r>
                              <m:d>
                                <m:dPr>
                                  <m:ctrlPr>
                                    <a:rPr lang="es-MX" sz="2200" i="1">
                                      <a:latin typeface="Cambria Math"/>
                                    </a:rPr>
                                  </m:ctrlPr>
                                </m:dPr>
                                <m:e>
                                  <m:sSub>
                                    <m:sSubPr>
                                      <m:ctrlPr>
                                        <a:rPr lang="es-MX" sz="2200" i="1">
                                          <a:latin typeface="Cambria Math"/>
                                        </a:rPr>
                                      </m:ctrlPr>
                                    </m:sSubPr>
                                    <m:e>
                                      <m:r>
                                        <a:rPr lang="es-MX" sz="2200" i="1">
                                          <a:latin typeface="Cambria Math"/>
                                        </a:rPr>
                                        <m:t>𝑥</m:t>
                                      </m:r>
                                    </m:e>
                                    <m:sub>
                                      <m:r>
                                        <a:rPr lang="es-MX" sz="2200" i="1">
                                          <a:latin typeface="Cambria Math"/>
                                        </a:rPr>
                                        <m:t>1</m:t>
                                      </m:r>
                                    </m:sub>
                                  </m:sSub>
                                  <m:r>
                                    <a:rPr lang="es-MX" sz="2200" i="1">
                                      <a:latin typeface="Cambria Math"/>
                                    </a:rPr>
                                    <m:t>+</m:t>
                                  </m:r>
                                  <m:r>
                                    <a:rPr lang="es-MX" sz="2200" i="1">
                                      <a:latin typeface="Cambria Math"/>
                                      <a:ea typeface="Cambria Math"/>
                                    </a:rPr>
                                    <m:t>∆</m:t>
                                  </m:r>
                                  <m:r>
                                    <a:rPr lang="es-MX" sz="2200" i="1">
                                      <a:latin typeface="Cambria Math"/>
                                      <a:ea typeface="Cambria Math"/>
                                    </a:rPr>
                                    <m:t>𝑥</m:t>
                                  </m:r>
                                </m:e>
                              </m:d>
                              <m:r>
                                <a:rPr lang="es-MX" sz="2200" i="1">
                                  <a:latin typeface="Cambria Math"/>
                                  <a:ea typeface="Cambria Math"/>
                                </a:rPr>
                                <m:t>−</m:t>
                              </m:r>
                              <m:r>
                                <a:rPr lang="es-MX" sz="2200" i="1">
                                  <a:latin typeface="Cambria Math"/>
                                  <a:ea typeface="Cambria Math"/>
                                </a:rPr>
                                <m:t>𝑓</m:t>
                              </m:r>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𝑥</m:t>
                                  </m:r>
                                </m:e>
                                <m:sub>
                                  <m:r>
                                    <a:rPr lang="es-MX" sz="2200" i="1">
                                      <a:latin typeface="Cambria Math"/>
                                      <a:ea typeface="Cambria Math"/>
                                    </a:rPr>
                                    <m:t>1</m:t>
                                  </m:r>
                                </m:sub>
                              </m:sSub>
                              <m:r>
                                <a:rPr lang="es-MX" sz="2200" i="1">
                                  <a:latin typeface="Cambria Math"/>
                                  <a:ea typeface="Cambria Math"/>
                                </a:rPr>
                                <m:t>)</m:t>
                              </m:r>
                            </m:num>
                            <m:den>
                              <m:r>
                                <a:rPr lang="es-MX" sz="2200" i="1">
                                  <a:latin typeface="Cambria Math"/>
                                  <a:ea typeface="Cambria Math"/>
                                </a:rPr>
                                <m:t>∆</m:t>
                              </m:r>
                              <m:r>
                                <a:rPr lang="es-MX" sz="2200" i="1">
                                  <a:latin typeface="Cambria Math"/>
                                  <a:ea typeface="Cambria Math"/>
                                </a:rPr>
                                <m:t>𝑥</m:t>
                              </m:r>
                            </m:den>
                          </m:f>
                        </m:e>
                      </m:func>
                      <m:r>
                        <a:rPr lang="es-MX" sz="2200" b="0" i="1" smtClean="0">
                          <a:latin typeface="Cambria Math"/>
                          <a:ea typeface="Cambria Math"/>
                        </a:rPr>
                        <m:t> </m:t>
                      </m:r>
                      <m:r>
                        <a:rPr lang="es-MX" sz="2200" b="0" i="1" smtClean="0">
                          <a:latin typeface="Cambria Math"/>
                          <a:ea typeface="Cambria Math"/>
                        </a:rPr>
                        <m:t>𝑒𝑠</m:t>
                      </m:r>
                      <m:r>
                        <a:rPr lang="es-MX" sz="2200" b="0" i="1" smtClean="0">
                          <a:latin typeface="Cambria Math"/>
                          <a:ea typeface="Cambria Math"/>
                        </a:rPr>
                        <m:t>+∞ </m:t>
                      </m:r>
                      <m:r>
                        <a:rPr lang="es-MX" sz="2200" b="0" i="1" smtClean="0">
                          <a:latin typeface="Cambria Math"/>
                          <a:ea typeface="Cambria Math"/>
                        </a:rPr>
                        <m:t>𝑜</m:t>
                      </m:r>
                      <m:r>
                        <a:rPr lang="es-MX" sz="2200" b="0" i="1" smtClean="0">
                          <a:latin typeface="Cambria Math"/>
                          <a:ea typeface="Cambria Math"/>
                        </a:rPr>
                        <m:t>−∞</m:t>
                      </m:r>
                    </m:oMath>
                  </m:oMathPara>
                </a14:m>
                <a:endParaRPr lang="es-MX" sz="2200" dirty="0" smtClean="0">
                  <a:latin typeface="Calibri" pitchFamily="34" charset="0"/>
                </a:endParaRPr>
              </a:p>
              <a:p>
                <a:pPr marL="0" indent="0">
                  <a:buClrTx/>
                  <a:buNone/>
                </a:pPr>
                <a:r>
                  <a:rPr lang="es-MX" sz="2200" dirty="0">
                    <a:latin typeface="Calibri" pitchFamily="34" charset="0"/>
                  </a:rPr>
                  <a:t>y</a:t>
                </a:r>
                <a:endParaRPr lang="es-MX" sz="2200" dirty="0" smtClean="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func>
                        <m:funcPr>
                          <m:ctrlPr>
                            <a:rPr lang="es-MX" sz="2200" i="1">
                              <a:latin typeface="Cambria Math"/>
                            </a:rPr>
                          </m:ctrlPr>
                        </m:funcPr>
                        <m:fName>
                          <m:limLow>
                            <m:limLowPr>
                              <m:ctrlPr>
                                <a:rPr lang="es-MX" sz="2200" i="1">
                                  <a:latin typeface="Cambria Math"/>
                                </a:rPr>
                              </m:ctrlPr>
                            </m:limLowPr>
                            <m:e>
                              <m:r>
                                <m:rPr>
                                  <m:sty m:val="p"/>
                                </m:rPr>
                                <a:rPr lang="es-MX" sz="2200">
                                  <a:latin typeface="Cambria Math"/>
                                </a:rPr>
                                <m:t>lim</m:t>
                              </m:r>
                            </m:e>
                            <m:lim>
                              <m:r>
                                <a:rPr lang="es-MX" sz="2200" i="1">
                                  <a:latin typeface="Cambria Math"/>
                                  <a:ea typeface="Cambria Math"/>
                                </a:rPr>
                                <m:t>∆</m:t>
                              </m:r>
                              <m:r>
                                <a:rPr lang="es-MX" sz="2200" i="1">
                                  <a:latin typeface="Cambria Math"/>
                                  <a:ea typeface="Cambria Math"/>
                                </a:rPr>
                                <m:t>𝑥</m:t>
                              </m:r>
                              <m:r>
                                <a:rPr lang="es-MX" sz="2200" i="1">
                                  <a:latin typeface="Cambria Math"/>
                                  <a:ea typeface="Cambria Math"/>
                                </a:rPr>
                                <m:t>→</m:t>
                              </m:r>
                              <m:sSup>
                                <m:sSupPr>
                                  <m:ctrlPr>
                                    <a:rPr lang="es-MX" sz="2200" i="1">
                                      <a:latin typeface="Cambria Math"/>
                                      <a:ea typeface="Cambria Math"/>
                                    </a:rPr>
                                  </m:ctrlPr>
                                </m:sSupPr>
                                <m:e>
                                  <m:r>
                                    <a:rPr lang="es-MX" sz="2200" i="1">
                                      <a:latin typeface="Cambria Math"/>
                                      <a:ea typeface="Cambria Math"/>
                                    </a:rPr>
                                    <m:t>0</m:t>
                                  </m:r>
                                </m:e>
                                <m:sup>
                                  <m:r>
                                    <a:rPr lang="es-MX" sz="2200" b="0" i="1" smtClean="0">
                                      <a:latin typeface="Cambria Math"/>
                                      <a:ea typeface="Cambria Math"/>
                                    </a:rPr>
                                    <m:t>−</m:t>
                                  </m:r>
                                </m:sup>
                              </m:sSup>
                            </m:lim>
                          </m:limLow>
                        </m:fName>
                        <m:e>
                          <m:f>
                            <m:fPr>
                              <m:ctrlPr>
                                <a:rPr lang="es-MX" sz="2200" i="1">
                                  <a:latin typeface="Cambria Math"/>
                                </a:rPr>
                              </m:ctrlPr>
                            </m:fPr>
                            <m:num>
                              <m:r>
                                <a:rPr lang="es-MX" sz="2200" i="1">
                                  <a:latin typeface="Cambria Math"/>
                                </a:rPr>
                                <m:t>𝑓</m:t>
                              </m:r>
                              <m:d>
                                <m:dPr>
                                  <m:ctrlPr>
                                    <a:rPr lang="es-MX" sz="2200" i="1">
                                      <a:latin typeface="Cambria Math"/>
                                    </a:rPr>
                                  </m:ctrlPr>
                                </m:dPr>
                                <m:e>
                                  <m:sSub>
                                    <m:sSubPr>
                                      <m:ctrlPr>
                                        <a:rPr lang="es-MX" sz="2200" i="1">
                                          <a:latin typeface="Cambria Math"/>
                                        </a:rPr>
                                      </m:ctrlPr>
                                    </m:sSubPr>
                                    <m:e>
                                      <m:r>
                                        <a:rPr lang="es-MX" sz="2200" i="1">
                                          <a:latin typeface="Cambria Math"/>
                                        </a:rPr>
                                        <m:t>𝑥</m:t>
                                      </m:r>
                                    </m:e>
                                    <m:sub>
                                      <m:r>
                                        <a:rPr lang="es-MX" sz="2200" i="1">
                                          <a:latin typeface="Cambria Math"/>
                                        </a:rPr>
                                        <m:t>1</m:t>
                                      </m:r>
                                    </m:sub>
                                  </m:sSub>
                                  <m:r>
                                    <a:rPr lang="es-MX" sz="2200" i="1">
                                      <a:latin typeface="Cambria Math"/>
                                    </a:rPr>
                                    <m:t>+</m:t>
                                  </m:r>
                                  <m:r>
                                    <a:rPr lang="es-MX" sz="2200" i="1">
                                      <a:latin typeface="Cambria Math"/>
                                      <a:ea typeface="Cambria Math"/>
                                    </a:rPr>
                                    <m:t>∆</m:t>
                                  </m:r>
                                  <m:r>
                                    <a:rPr lang="es-MX" sz="2200" i="1">
                                      <a:latin typeface="Cambria Math"/>
                                      <a:ea typeface="Cambria Math"/>
                                    </a:rPr>
                                    <m:t>𝑥</m:t>
                                  </m:r>
                                </m:e>
                              </m:d>
                              <m:r>
                                <a:rPr lang="es-MX" sz="2200" i="1">
                                  <a:latin typeface="Cambria Math"/>
                                  <a:ea typeface="Cambria Math"/>
                                </a:rPr>
                                <m:t>−</m:t>
                              </m:r>
                              <m:r>
                                <a:rPr lang="es-MX" sz="2200" i="1">
                                  <a:latin typeface="Cambria Math"/>
                                  <a:ea typeface="Cambria Math"/>
                                </a:rPr>
                                <m:t>𝑓</m:t>
                              </m:r>
                              <m:r>
                                <a:rPr lang="es-MX" sz="2200" i="1">
                                  <a:latin typeface="Cambria Math"/>
                                  <a:ea typeface="Cambria Math"/>
                                </a:rPr>
                                <m:t>(</m:t>
                              </m:r>
                              <m:sSub>
                                <m:sSubPr>
                                  <m:ctrlPr>
                                    <a:rPr lang="es-MX" sz="2200" i="1">
                                      <a:latin typeface="Cambria Math"/>
                                      <a:ea typeface="Cambria Math"/>
                                    </a:rPr>
                                  </m:ctrlPr>
                                </m:sSubPr>
                                <m:e>
                                  <m:r>
                                    <a:rPr lang="es-MX" sz="2200" i="1">
                                      <a:latin typeface="Cambria Math"/>
                                      <a:ea typeface="Cambria Math"/>
                                    </a:rPr>
                                    <m:t>𝑥</m:t>
                                  </m:r>
                                </m:e>
                                <m:sub>
                                  <m:r>
                                    <a:rPr lang="es-MX" sz="2200" i="1">
                                      <a:latin typeface="Cambria Math"/>
                                      <a:ea typeface="Cambria Math"/>
                                    </a:rPr>
                                    <m:t>1</m:t>
                                  </m:r>
                                </m:sub>
                              </m:sSub>
                              <m:r>
                                <a:rPr lang="es-MX" sz="2200" i="1">
                                  <a:latin typeface="Cambria Math"/>
                                  <a:ea typeface="Cambria Math"/>
                                </a:rPr>
                                <m:t>)</m:t>
                              </m:r>
                            </m:num>
                            <m:den>
                              <m:r>
                                <a:rPr lang="es-MX" sz="2200" i="1">
                                  <a:latin typeface="Cambria Math"/>
                                  <a:ea typeface="Cambria Math"/>
                                </a:rPr>
                                <m:t>∆</m:t>
                              </m:r>
                              <m:r>
                                <a:rPr lang="es-MX" sz="2200" i="1">
                                  <a:latin typeface="Cambria Math"/>
                                  <a:ea typeface="Cambria Math"/>
                                </a:rPr>
                                <m:t>𝑥</m:t>
                              </m:r>
                            </m:den>
                          </m:f>
                        </m:e>
                      </m:func>
                      <m:r>
                        <a:rPr lang="es-MX" sz="2200" i="1">
                          <a:latin typeface="Cambria Math"/>
                          <a:ea typeface="Cambria Math"/>
                        </a:rPr>
                        <m:t> </m:t>
                      </m:r>
                      <m:r>
                        <a:rPr lang="es-MX" sz="2200" i="1">
                          <a:latin typeface="Cambria Math"/>
                          <a:ea typeface="Cambria Math"/>
                        </a:rPr>
                        <m:t>𝑒𝑠</m:t>
                      </m:r>
                      <m:r>
                        <a:rPr lang="es-MX" sz="2200" i="1">
                          <a:latin typeface="Cambria Math"/>
                          <a:ea typeface="Cambria Math"/>
                        </a:rPr>
                        <m:t>+∞ </m:t>
                      </m:r>
                      <m:r>
                        <a:rPr lang="es-MX" sz="2200" i="1">
                          <a:latin typeface="Cambria Math"/>
                          <a:ea typeface="Cambria Math"/>
                        </a:rPr>
                        <m:t>𝑜</m:t>
                      </m:r>
                      <m:r>
                        <a:rPr lang="es-MX" sz="2200" i="1">
                          <a:latin typeface="Cambria Math"/>
                          <a:ea typeface="Cambria Math"/>
                        </a:rPr>
                        <m:t>−∞</m:t>
                      </m:r>
                    </m:oMath>
                  </m:oMathPara>
                </a14:m>
                <a:endParaRPr lang="es-MX" sz="2200" dirty="0">
                  <a:latin typeface="Calibri" pitchFamily="34" charset="0"/>
                </a:endParaRPr>
              </a:p>
              <a:p>
                <a:pPr marL="0" indent="0">
                  <a:buClrTx/>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a:stretch>
              </a:blipFill>
            </p:spPr>
            <p:txBody>
              <a:bodyPr/>
              <a:lstStyle/>
              <a:p>
                <a:r>
                  <a:rPr lang="es-MX">
                    <a:noFill/>
                  </a:rPr>
                  <a:t> </a:t>
                </a:r>
              </a:p>
            </p:txBody>
          </p:sp>
        </mc:Fallback>
      </mc:AlternateContent>
    </p:spTree>
    <p:extLst>
      <p:ext uri="{BB962C8B-B14F-4D97-AF65-F5344CB8AC3E}">
        <p14:creationId xmlns:p14="http://schemas.microsoft.com/office/powerpoint/2010/main" val="141096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4" end="4"/>
                                            </p:txEl>
                                          </p:spTgt>
                                        </p:tgtEl>
                                        <p:attrNameLst>
                                          <p:attrName>style.visibility</p:attrName>
                                        </p:attrNameLst>
                                      </p:cBhvr>
                                      <p:to>
                                        <p:strVal val="visible"/>
                                      </p:to>
                                    </p:set>
                                    <p:anim to="" calcmode="lin" valueType="num">
                                      <p:cBhvr>
                                        <p:cTn id="27" dur="1" fill="hold"/>
                                        <p:tgtEl>
                                          <p:spTgt spid="47206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5" end="5"/>
                                            </p:txEl>
                                          </p:spTgt>
                                        </p:tgtEl>
                                        <p:attrNameLst>
                                          <p:attrName>style.visibility</p:attrName>
                                        </p:attrNameLst>
                                      </p:cBhvr>
                                      <p:to>
                                        <p:strVal val="visible"/>
                                      </p:to>
                                    </p:set>
                                    <p:anim to="" calcmode="lin" valueType="num">
                                      <p:cBhvr>
                                        <p:cTn id="32" dur="1" fill="hold"/>
                                        <p:tgtEl>
                                          <p:spTgt spid="47206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6" end="6"/>
                                            </p:txEl>
                                          </p:spTgt>
                                        </p:tgtEl>
                                        <p:attrNameLst>
                                          <p:attrName>style.visibility</p:attrName>
                                        </p:attrNameLst>
                                      </p:cBhvr>
                                      <p:to>
                                        <p:strVal val="visible"/>
                                      </p:to>
                                    </p:set>
                                    <p:anim to="" calcmode="lin" valueType="num">
                                      <p:cBhvr>
                                        <p:cTn id="37" dur="1" fill="hold"/>
                                        <p:tgtEl>
                                          <p:spTgt spid="47206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72067">
                                            <p:txEl>
                                              <p:pRg st="7" end="7"/>
                                            </p:txEl>
                                          </p:spTgt>
                                        </p:tgtEl>
                                        <p:attrNameLst>
                                          <p:attrName>style.visibility</p:attrName>
                                        </p:attrNameLst>
                                      </p:cBhvr>
                                      <p:to>
                                        <p:strVal val="visible"/>
                                      </p:to>
                                    </p:set>
                                    <p:anim to="" calcmode="lin" valueType="num">
                                      <p:cBhvr>
                                        <p:cTn id="42" dur="1" fill="hold"/>
                                        <p:tgtEl>
                                          <p:spTgt spid="472067">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72067">
                                            <p:txEl>
                                              <p:pRg st="8" end="8"/>
                                            </p:txEl>
                                          </p:spTgt>
                                        </p:tgtEl>
                                        <p:attrNameLst>
                                          <p:attrName>style.visibility</p:attrName>
                                        </p:attrNameLst>
                                      </p:cBhvr>
                                      <p:to>
                                        <p:strVal val="visible"/>
                                      </p:to>
                                    </p:set>
                                    <p:anim to="" calcmode="lin" valueType="num">
                                      <p:cBhvr>
                                        <p:cTn id="47" dur="1" fill="hold"/>
                                        <p:tgtEl>
                                          <p:spTgt spid="47206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Derivada de una función</a:t>
                </a:r>
              </a:p>
              <a:p>
                <a:pPr marL="0" indent="0">
                  <a:buFont typeface="Wingdings" pitchFamily="2" charset="2"/>
                  <a:buNone/>
                </a:pPr>
                <a:r>
                  <a:rPr lang="es-MX" sz="2200" dirty="0" smtClean="0">
                    <a:latin typeface="Calibri" pitchFamily="34" charset="0"/>
                  </a:rPr>
                  <a:t>La derivada de la función </a:t>
                </a:r>
                <a:r>
                  <a:rPr lang="es-MX" sz="2200" i="1" dirty="0" smtClean="0">
                    <a:latin typeface="Calibri" pitchFamily="34" charset="0"/>
                  </a:rPr>
                  <a:t> f </a:t>
                </a:r>
                <a:r>
                  <a:rPr lang="es-MX" sz="2200" dirty="0" smtClean="0">
                    <a:latin typeface="Calibri" pitchFamily="34" charset="0"/>
                  </a:rPr>
                  <a:t>es aquella función, denotada por </a:t>
                </a:r>
                <a:r>
                  <a:rPr lang="es-MX" sz="2200" i="1" dirty="0" smtClean="0">
                    <a:latin typeface="Calibri" pitchFamily="34" charset="0"/>
                  </a:rPr>
                  <a:t>f’, </a:t>
                </a:r>
                <a:r>
                  <a:rPr lang="es-MX" sz="2200" dirty="0" smtClean="0">
                    <a:latin typeface="Calibri" pitchFamily="34" charset="0"/>
                  </a:rPr>
                  <a:t>tal que su valor es un número del dominio de</a:t>
                </a:r>
                <a:r>
                  <a:rPr lang="es-MX" sz="2200" i="1" dirty="0" smtClean="0">
                    <a:latin typeface="Calibri" pitchFamily="34" charset="0"/>
                  </a:rPr>
                  <a:t> f </a:t>
                </a:r>
                <a:r>
                  <a:rPr lang="es-MX" sz="2200" dirty="0" smtClean="0">
                    <a:latin typeface="Calibri" pitchFamily="34" charset="0"/>
                  </a:rPr>
                  <a:t>está dado por</a:t>
                </a:r>
              </a:p>
              <a:p>
                <a:pPr marL="0" indent="0">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rPr>
                          </m:ctrlPr>
                        </m:sSupPr>
                        <m:e>
                          <m:r>
                            <a:rPr lang="es-MX" sz="2200" b="0" i="1" smtClean="0">
                              <a:latin typeface="Cambria Math"/>
                            </a:rPr>
                            <m:t>𝑓</m:t>
                          </m:r>
                        </m:e>
                        <m:sup>
                          <m:r>
                            <a:rPr lang="es-MX" sz="2200" b="0" i="1" smtClean="0">
                              <a:latin typeface="Cambria Math"/>
                            </a:rPr>
                            <m:t>′</m:t>
                          </m:r>
                        </m:sup>
                      </m:sSup>
                      <m:d>
                        <m:dPr>
                          <m:ctrlPr>
                            <a:rPr lang="es-MX" sz="2200" b="0" i="1" smtClean="0">
                              <a:latin typeface="Cambria Math"/>
                            </a:rPr>
                          </m:ctrlPr>
                        </m:dPr>
                        <m:e>
                          <m:sSub>
                            <m:sSubPr>
                              <m:ctrlPr>
                                <a:rPr lang="es-MX" sz="2200" b="0" i="1" smtClean="0">
                                  <a:latin typeface="Cambria Math"/>
                                </a:rPr>
                              </m:ctrlPr>
                            </m:sSubPr>
                            <m:e>
                              <m:r>
                                <a:rPr lang="es-MX" sz="2200" b="0" i="1" smtClean="0">
                                  <a:latin typeface="Cambria Math"/>
                                </a:rPr>
                                <m:t>𝑥</m:t>
                              </m:r>
                            </m:e>
                            <m:sub>
                              <m:r>
                                <a:rPr lang="es-MX" sz="2200" b="0" i="1" smtClean="0">
                                  <a:latin typeface="Cambria Math"/>
                                </a:rPr>
                                <m:t>1</m:t>
                              </m:r>
                            </m:sub>
                          </m:sSub>
                        </m:e>
                      </m:d>
                      <m:r>
                        <a:rPr lang="es-MX" sz="2200" b="0" i="1" smtClean="0">
                          <a:latin typeface="Cambria Math"/>
                        </a:rPr>
                        <m:t>=</m:t>
                      </m:r>
                      <m:func>
                        <m:funcPr>
                          <m:ctrlPr>
                            <a:rPr lang="es-MX" sz="2200" b="0" i="1" smtClean="0">
                              <a:latin typeface="Cambria Math"/>
                            </a:rPr>
                          </m:ctrlPr>
                        </m:funcPr>
                        <m:fName>
                          <m:limLow>
                            <m:limLowPr>
                              <m:ctrlPr>
                                <a:rPr lang="es-MX" sz="2200" b="0" i="1" smtClean="0">
                                  <a:latin typeface="Cambria Math"/>
                                </a:rPr>
                              </m:ctrlPr>
                            </m:limLowPr>
                            <m:e>
                              <m:r>
                                <m:rPr>
                                  <m:sty m:val="p"/>
                                </m:rPr>
                                <a:rPr lang="es-MX" sz="2200" b="0" i="0" smtClean="0">
                                  <a:latin typeface="Cambria Math"/>
                                </a:rPr>
                                <m:t>lim</m:t>
                              </m:r>
                            </m:e>
                            <m:lim>
                              <m:r>
                                <a:rPr lang="es-MX" sz="2200" b="0" i="1" smtClean="0">
                                  <a:latin typeface="Cambria Math"/>
                                  <a:ea typeface="Cambria Math"/>
                                </a:rPr>
                                <m:t>∆</m:t>
                              </m:r>
                              <m:r>
                                <a:rPr lang="es-MX" sz="2200" b="0" i="1" smtClean="0">
                                  <a:latin typeface="Cambria Math"/>
                                  <a:ea typeface="Cambria Math"/>
                                </a:rPr>
                                <m:t>𝑥</m:t>
                              </m:r>
                              <m:r>
                                <a:rPr lang="es-MX" sz="2200" b="0" i="1" smtClean="0">
                                  <a:latin typeface="Cambria Math"/>
                                  <a:ea typeface="Cambria Math"/>
                                </a:rPr>
                                <m:t>→0</m:t>
                              </m:r>
                            </m:lim>
                          </m:limLow>
                        </m:fName>
                        <m:e>
                          <m:f>
                            <m:fPr>
                              <m:ctrlPr>
                                <a:rPr lang="es-MX" sz="2200" b="0" i="1" smtClean="0">
                                  <a:latin typeface="Cambria Math"/>
                                </a:rPr>
                              </m:ctrlPr>
                            </m:fPr>
                            <m:num>
                              <m:r>
                                <a:rPr lang="es-MX" sz="2200" b="0" i="1" smtClean="0">
                                  <a:latin typeface="Cambria Math"/>
                                </a:rPr>
                                <m:t>𝑓</m:t>
                              </m:r>
                              <m:d>
                                <m:dPr>
                                  <m:ctrlPr>
                                    <a:rPr lang="es-MX" sz="2200" b="0" i="1" smtClean="0">
                                      <a:latin typeface="Cambria Math"/>
                                    </a:rPr>
                                  </m:ctrlPr>
                                </m:dPr>
                                <m:e>
                                  <m:r>
                                    <a:rPr lang="es-MX" sz="2200" b="0" i="1" smtClean="0">
                                      <a:latin typeface="Cambria Math"/>
                                    </a:rPr>
                                    <m:t>𝑥</m:t>
                                  </m:r>
                                  <m:r>
                                    <a:rPr lang="es-MX" sz="2200" b="0" i="1" smtClean="0">
                                      <a:latin typeface="Cambria Math"/>
                                    </a:rPr>
                                    <m:t>+∆</m:t>
                                  </m:r>
                                  <m:r>
                                    <a:rPr lang="es-MX" sz="2200" i="1">
                                      <a:latin typeface="Cambria Math"/>
                                      <a:ea typeface="Cambria Math"/>
                                    </a:rPr>
                                    <m:t>𝑥</m:t>
                                  </m:r>
                                </m:e>
                              </m:d>
                              <m:r>
                                <a:rPr lang="es-MX" sz="2200" b="0" i="1" smtClean="0">
                                  <a:latin typeface="Cambria Math"/>
                                  <a:ea typeface="Cambria Math"/>
                                </a:rPr>
                                <m:t>−</m:t>
                              </m:r>
                              <m:r>
                                <a:rPr lang="es-MX" sz="2200" b="0" i="1" smtClean="0">
                                  <a:latin typeface="Cambria Math"/>
                                  <a:ea typeface="Cambria Math"/>
                                </a:rPr>
                                <m:t>𝑓</m:t>
                              </m:r>
                              <m:r>
                                <a:rPr lang="es-MX" sz="2200" b="0" i="1" smtClean="0">
                                  <a:latin typeface="Cambria Math"/>
                                  <a:ea typeface="Cambria Math"/>
                                </a:rPr>
                                <m:t>(</m:t>
                              </m:r>
                              <m:r>
                                <a:rPr lang="es-MX" sz="2200" b="0" i="1" smtClean="0">
                                  <a:latin typeface="Cambria Math"/>
                                  <a:ea typeface="Cambria Math"/>
                                </a:rPr>
                                <m:t>𝑥</m:t>
                              </m:r>
                              <m:r>
                                <a:rPr lang="es-MX" sz="2200" b="0" i="1" smtClean="0">
                                  <a:latin typeface="Cambria Math"/>
                                  <a:ea typeface="Cambria Math"/>
                                </a:rPr>
                                <m:t>)</m:t>
                              </m:r>
                            </m:num>
                            <m:den>
                              <m:r>
                                <a:rPr lang="es-MX" sz="2200" i="1">
                                  <a:latin typeface="Cambria Math"/>
                                  <a:ea typeface="Cambria Math"/>
                                </a:rPr>
                                <m:t>∆</m:t>
                              </m:r>
                              <m:r>
                                <a:rPr lang="es-MX" sz="2200" i="1">
                                  <a:latin typeface="Cambria Math"/>
                                  <a:ea typeface="Cambria Math"/>
                                </a:rPr>
                                <m:t>𝑥</m:t>
                              </m:r>
                            </m:den>
                          </m:f>
                        </m:e>
                      </m:func>
                    </m:oMath>
                  </m:oMathPara>
                </a14:m>
                <a:endParaRPr lang="es-MX" sz="2200" dirty="0" smtClean="0">
                  <a:latin typeface="Calibri" pitchFamily="34" charset="0"/>
                </a:endParaRPr>
              </a:p>
              <a:p>
                <a:pPr marL="0" indent="0">
                  <a:buNone/>
                </a:pPr>
                <a:r>
                  <a:rPr lang="es-MX" sz="2200" dirty="0" smtClean="0">
                    <a:latin typeface="Calibri" pitchFamily="34" charset="0"/>
                  </a:rPr>
                  <a:t>si este límite existe.</a:t>
                </a:r>
              </a:p>
              <a:p>
                <a:pPr marL="0" indent="0">
                  <a:buNone/>
                </a:pPr>
                <a:endParaRPr lang="es-MX" sz="2200" dirty="0">
                  <a:latin typeface="Calibri" pitchFamily="34" charset="0"/>
                </a:endParaRPr>
              </a:p>
              <a:p>
                <a:pPr marL="0" indent="0">
                  <a:buNone/>
                </a:pPr>
                <a:endParaRPr lang="es-MX" sz="2200" dirty="0" smtClean="0">
                  <a:latin typeface="Calibri" pitchFamily="34" charset="0"/>
                </a:endParaRPr>
              </a:p>
              <a:p>
                <a:pPr marL="0" indent="0">
                  <a:buNone/>
                </a:pPr>
                <a:r>
                  <a:rPr lang="es-MX" sz="2200" dirty="0" smtClean="0">
                    <a:latin typeface="Calibri" pitchFamily="34" charset="0"/>
                  </a:rPr>
                  <a:t>Si </a:t>
                </a:r>
                <a14:m>
                  <m:oMath xmlns:m="http://schemas.openxmlformats.org/officeDocument/2006/math">
                    <m:r>
                      <a:rPr lang="es-MX" sz="2200" b="0" i="1" smtClean="0">
                        <a:latin typeface="Cambria Math"/>
                      </a:rPr>
                      <m:t>𝑦</m:t>
                    </m:r>
                    <m:r>
                      <a:rPr lang="es-MX" sz="2200" b="0" i="1" smtClean="0">
                        <a:latin typeface="Cambria Math"/>
                      </a:rPr>
                      <m:t>=</m:t>
                    </m:r>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oMath>
                </a14:m>
                <a:r>
                  <a:rPr lang="es-MX" sz="2200" dirty="0" smtClean="0">
                    <a:latin typeface="Calibri" pitchFamily="34" charset="0"/>
                  </a:rPr>
                  <a:t>, entonces </a:t>
                </a:r>
                <a14:m>
                  <m:oMath xmlns:m="http://schemas.openxmlformats.org/officeDocument/2006/math">
                    <m:f>
                      <m:fPr>
                        <m:ctrlPr>
                          <a:rPr lang="es-MX" sz="2200" i="1" smtClean="0">
                            <a:latin typeface="Cambria Math"/>
                          </a:rPr>
                        </m:ctrlPr>
                      </m:fPr>
                      <m:num>
                        <m:r>
                          <a:rPr lang="es-MX" sz="2200" b="0" i="1" smtClean="0">
                            <a:latin typeface="Cambria Math"/>
                          </a:rPr>
                          <m:t>𝑑𝑦</m:t>
                        </m:r>
                      </m:num>
                      <m:den>
                        <m:r>
                          <a:rPr lang="es-MX" sz="2200" b="0" i="1" smtClean="0">
                            <a:latin typeface="Cambria Math"/>
                          </a:rPr>
                          <m:t>𝑑𝑥</m:t>
                        </m:r>
                      </m:den>
                    </m:f>
                    <m:r>
                      <a:rPr lang="es-MX" sz="2200" b="0" i="1" smtClean="0">
                        <a:latin typeface="Cambria Math"/>
                      </a:rPr>
                      <m:t>=</m:t>
                    </m:r>
                    <m:func>
                      <m:funcPr>
                        <m:ctrlPr>
                          <a:rPr lang="es-MX" sz="2200" i="1">
                            <a:latin typeface="Cambria Math"/>
                          </a:rPr>
                        </m:ctrlPr>
                      </m:funcPr>
                      <m:fName>
                        <m:limLow>
                          <m:limLowPr>
                            <m:ctrlPr>
                              <a:rPr lang="es-MX" sz="2200" i="1">
                                <a:latin typeface="Cambria Math"/>
                              </a:rPr>
                            </m:ctrlPr>
                          </m:limLowPr>
                          <m:e>
                            <m:r>
                              <m:rPr>
                                <m:sty m:val="p"/>
                              </m:rPr>
                              <a:rPr lang="es-MX" sz="2200">
                                <a:latin typeface="Cambria Math"/>
                              </a:rPr>
                              <m:t>lim</m:t>
                            </m:r>
                          </m:e>
                          <m:lim>
                            <m:r>
                              <a:rPr lang="es-MX" sz="2200" i="1">
                                <a:latin typeface="Cambria Math"/>
                                <a:ea typeface="Cambria Math"/>
                              </a:rPr>
                              <m:t>∆</m:t>
                            </m:r>
                            <m:r>
                              <a:rPr lang="es-MX" sz="2200" i="1">
                                <a:latin typeface="Cambria Math"/>
                                <a:ea typeface="Cambria Math"/>
                              </a:rPr>
                              <m:t>𝑥</m:t>
                            </m:r>
                            <m:r>
                              <a:rPr lang="es-MX" sz="2200" i="1">
                                <a:latin typeface="Cambria Math"/>
                                <a:ea typeface="Cambria Math"/>
                              </a:rPr>
                              <m:t>→0</m:t>
                            </m:r>
                          </m:lim>
                        </m:limLow>
                      </m:fName>
                      <m:e>
                        <m:f>
                          <m:fPr>
                            <m:ctrlPr>
                              <a:rPr lang="es-MX" sz="2200" i="1">
                                <a:latin typeface="Cambria Math"/>
                              </a:rPr>
                            </m:ctrlPr>
                          </m:fPr>
                          <m:num>
                            <m:r>
                              <a:rPr lang="es-MX" sz="2200" i="1">
                                <a:latin typeface="Cambria Math"/>
                                <a:ea typeface="Cambria Math"/>
                              </a:rPr>
                              <m:t>∆</m:t>
                            </m:r>
                            <m:r>
                              <a:rPr lang="es-MX" sz="2200" b="0" i="1" smtClean="0">
                                <a:latin typeface="Cambria Math"/>
                                <a:ea typeface="Cambria Math"/>
                              </a:rPr>
                              <m:t>𝑦</m:t>
                            </m:r>
                          </m:num>
                          <m:den>
                            <m:r>
                              <a:rPr lang="es-MX" sz="2200" i="1">
                                <a:latin typeface="Cambria Math"/>
                                <a:ea typeface="Cambria Math"/>
                              </a:rPr>
                              <m:t>∆</m:t>
                            </m:r>
                            <m:r>
                              <a:rPr lang="es-MX" sz="2200" i="1">
                                <a:latin typeface="Cambria Math"/>
                                <a:ea typeface="Cambria Math"/>
                              </a:rPr>
                              <m:t>𝑥</m:t>
                            </m:r>
                          </m:den>
                        </m:f>
                      </m:e>
                    </m:func>
                  </m:oMath>
                </a14:m>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a:stretch>
              </a:blipFill>
            </p:spPr>
            <p:txBody>
              <a:bodyPr/>
              <a:lstStyle/>
              <a:p>
                <a:r>
                  <a:rPr lang="es-MX">
                    <a:noFill/>
                  </a:rPr>
                  <a:t> </a:t>
                </a:r>
              </a:p>
            </p:txBody>
          </p:sp>
        </mc:Fallback>
      </mc:AlternateContent>
    </p:spTree>
    <p:extLst>
      <p:ext uri="{BB962C8B-B14F-4D97-AF65-F5344CB8AC3E}">
        <p14:creationId xmlns:p14="http://schemas.microsoft.com/office/powerpoint/2010/main" val="29399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6" end="6"/>
                                            </p:txEl>
                                          </p:spTgt>
                                        </p:tgtEl>
                                        <p:attrNameLst>
                                          <p:attrName>style.visibility</p:attrName>
                                        </p:attrNameLst>
                                      </p:cBhvr>
                                      <p:to>
                                        <p:strVal val="visible"/>
                                      </p:to>
                                    </p:set>
                                    <p:anim to="" calcmode="lin" valueType="num">
                                      <p:cBhvr>
                                        <p:cTn id="27" dur="1" fill="hold"/>
                                        <p:tgtEl>
                                          <p:spTgt spid="47206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Derivada lateral</a:t>
                </a:r>
              </a:p>
              <a:p>
                <a:pPr marL="268288" indent="-268288">
                  <a:buClrTx/>
                  <a:buFont typeface="+mj-lt"/>
                  <a:buAutoNum type="romanLcPeriod"/>
                </a:pPr>
                <a:r>
                  <a:rPr lang="es-MX" sz="1700" dirty="0" smtClean="0">
                    <a:latin typeface="Calibri" pitchFamily="34" charset="0"/>
                  </a:rPr>
                  <a:t>Si la función f está definida en </a:t>
                </a:r>
                <a:r>
                  <a:rPr lang="es-MX" sz="1700" i="1" dirty="0" smtClean="0">
                    <a:latin typeface="Calibri" pitchFamily="34" charset="0"/>
                  </a:rPr>
                  <a:t>x</a:t>
                </a:r>
                <a:r>
                  <a:rPr lang="es-MX" sz="1700" i="1" baseline="-25000" dirty="0" smtClean="0">
                    <a:latin typeface="Calibri" pitchFamily="34" charset="0"/>
                  </a:rPr>
                  <a:t>1</a:t>
                </a:r>
                <a:r>
                  <a:rPr lang="es-MX" sz="1700" dirty="0" smtClean="0">
                    <a:latin typeface="Calibri" pitchFamily="34" charset="0"/>
                  </a:rPr>
                  <a:t>, entonces la derivada por la derecha de </a:t>
                </a:r>
                <a:r>
                  <a:rPr lang="es-MX" sz="1700" i="1" dirty="0" smtClean="0">
                    <a:latin typeface="Calibri" pitchFamily="34" charset="0"/>
                  </a:rPr>
                  <a:t>f</a:t>
                </a:r>
                <a:r>
                  <a:rPr lang="es-MX" sz="1700" dirty="0" smtClean="0">
                    <a:latin typeface="Calibri" pitchFamily="34" charset="0"/>
                  </a:rPr>
                  <a:t> en </a:t>
                </a:r>
                <a:r>
                  <a:rPr lang="es-MX" sz="1700" i="1" dirty="0" smtClean="0">
                    <a:latin typeface="Calibri" pitchFamily="34" charset="0"/>
                  </a:rPr>
                  <a:t>x</a:t>
                </a:r>
                <a:r>
                  <a:rPr lang="es-MX" sz="1700" i="1" baseline="-25000" dirty="0" smtClean="0">
                    <a:latin typeface="Calibri" pitchFamily="34" charset="0"/>
                  </a:rPr>
                  <a:t>1</a:t>
                </a:r>
                <a:r>
                  <a:rPr lang="es-MX" sz="1700" dirty="0" smtClean="0">
                    <a:latin typeface="Calibri" pitchFamily="34" charset="0"/>
                  </a:rPr>
                  <a:t>, denotada por </a:t>
                </a:r>
                <a:r>
                  <a:rPr lang="es-MX" sz="1700" i="1" dirty="0" smtClean="0">
                    <a:latin typeface="Calibri" pitchFamily="34" charset="0"/>
                  </a:rPr>
                  <a:t>f’+(x</a:t>
                </a:r>
                <a:r>
                  <a:rPr lang="es-MX" sz="1700" i="1" baseline="-25000" dirty="0" smtClean="0">
                    <a:latin typeface="Calibri" pitchFamily="34" charset="0"/>
                  </a:rPr>
                  <a:t>1</a:t>
                </a:r>
                <a:r>
                  <a:rPr lang="es-MX" sz="1700" dirty="0" smtClean="0">
                    <a:latin typeface="Calibri" pitchFamily="34" charset="0"/>
                  </a:rPr>
                  <a:t>), está definida por</a:t>
                </a:r>
              </a:p>
              <a:p>
                <a:pPr marL="0" indent="0">
                  <a:buFont typeface="Wingdings" pitchFamily="2" charset="2"/>
                  <a:buNone/>
                </a:pPr>
                <a:r>
                  <a:rPr lang="es-MX" sz="1700" dirty="0" smtClean="0">
                    <a:latin typeface="Calibri" pitchFamily="34" charset="0"/>
                  </a:rPr>
                  <a:t>La derivada de la función </a:t>
                </a:r>
                <a:r>
                  <a:rPr lang="es-MX" sz="1700" i="1" dirty="0" smtClean="0">
                    <a:latin typeface="Calibri" pitchFamily="34" charset="0"/>
                  </a:rPr>
                  <a:t> f </a:t>
                </a:r>
                <a:r>
                  <a:rPr lang="es-MX" sz="1700" dirty="0" smtClean="0">
                    <a:latin typeface="Calibri" pitchFamily="34" charset="0"/>
                  </a:rPr>
                  <a:t>es aquella función, denotada por </a:t>
                </a:r>
                <a:r>
                  <a:rPr lang="es-MX" sz="1700" i="1" dirty="0" smtClean="0">
                    <a:latin typeface="Calibri" pitchFamily="34" charset="0"/>
                  </a:rPr>
                  <a:t>f’, </a:t>
                </a:r>
                <a:r>
                  <a:rPr lang="es-MX" sz="1700" dirty="0" smtClean="0">
                    <a:latin typeface="Calibri" pitchFamily="34" charset="0"/>
                  </a:rPr>
                  <a:t>tal que su valor es un número del dominio de </a:t>
                </a:r>
                <a:r>
                  <a:rPr lang="es-MX" sz="1700" i="1" dirty="0" smtClean="0">
                    <a:latin typeface="Calibri" pitchFamily="34" charset="0"/>
                  </a:rPr>
                  <a:t>f</a:t>
                </a:r>
                <a:r>
                  <a:rPr lang="es-MX" sz="1700" dirty="0" smtClean="0">
                    <a:latin typeface="Calibri" pitchFamily="34" charset="0"/>
                  </a:rPr>
                  <a:t> está dado por</a:t>
                </a:r>
              </a:p>
              <a:p>
                <a:pPr marL="0" indent="0">
                  <a:buNone/>
                </a:pPr>
                <a14:m>
                  <m:oMathPara xmlns:m="http://schemas.openxmlformats.org/officeDocument/2006/math">
                    <m:oMathParaPr>
                      <m:jc m:val="centerGroup"/>
                    </m:oMathParaPr>
                    <m:oMath xmlns:m="http://schemas.openxmlformats.org/officeDocument/2006/math">
                      <m:sSub>
                        <m:sSubPr>
                          <m:ctrlPr>
                            <a:rPr lang="es-MX" sz="1800" b="0" i="1" smtClean="0">
                              <a:latin typeface="Cambria Math"/>
                            </a:rPr>
                          </m:ctrlPr>
                        </m:sSubPr>
                        <m:e>
                          <m:r>
                            <a:rPr lang="es-MX" sz="1800" b="0" i="1" smtClean="0">
                              <a:latin typeface="Cambria Math"/>
                            </a:rPr>
                            <m:t>𝑓</m:t>
                          </m:r>
                          <m:r>
                            <a:rPr lang="es-MX" sz="1800" b="0" i="1" smtClean="0">
                              <a:latin typeface="Cambria Math"/>
                            </a:rPr>
                            <m:t>′</m:t>
                          </m:r>
                        </m:e>
                        <m:sub>
                          <m:r>
                            <a:rPr lang="es-MX" sz="1800" b="0" i="1" smtClean="0">
                              <a:latin typeface="Cambria Math"/>
                            </a:rPr>
                            <m:t>+</m:t>
                          </m:r>
                        </m:sub>
                      </m:sSub>
                      <m:d>
                        <m:dPr>
                          <m:ctrlPr>
                            <a:rPr lang="es-MX" sz="1800" b="0" i="1" smtClean="0">
                              <a:latin typeface="Cambria Math"/>
                            </a:rPr>
                          </m:ctrlPr>
                        </m:dPr>
                        <m:e>
                          <m:sSub>
                            <m:sSubPr>
                              <m:ctrlPr>
                                <a:rPr lang="es-MX" sz="1800" b="0" i="1" smtClean="0">
                                  <a:latin typeface="Cambria Math"/>
                                </a:rPr>
                              </m:ctrlPr>
                            </m:sSubPr>
                            <m:e>
                              <m:r>
                                <a:rPr lang="es-MX" sz="1800" b="0" i="1" smtClean="0">
                                  <a:latin typeface="Cambria Math"/>
                                </a:rPr>
                                <m:t>𝑥</m:t>
                              </m:r>
                            </m:e>
                            <m:sub>
                              <m:r>
                                <a:rPr lang="es-MX" sz="1800" b="0" i="1" smtClean="0">
                                  <a:latin typeface="Cambria Math"/>
                                </a:rPr>
                                <m:t>1</m:t>
                              </m:r>
                            </m:sub>
                          </m:sSub>
                        </m:e>
                      </m:d>
                      <m:r>
                        <a:rPr lang="es-MX" sz="1800" b="0" i="1" smtClean="0">
                          <a:latin typeface="Cambria Math"/>
                        </a:rPr>
                        <m:t>=</m:t>
                      </m:r>
                      <m:func>
                        <m:funcPr>
                          <m:ctrlPr>
                            <a:rPr lang="es-MX" sz="1800" b="0" i="1" smtClean="0">
                              <a:latin typeface="Cambria Math"/>
                            </a:rPr>
                          </m:ctrlPr>
                        </m:funcPr>
                        <m:fName>
                          <m:limLow>
                            <m:limLowPr>
                              <m:ctrlPr>
                                <a:rPr lang="es-MX" sz="1800" b="0" i="1" smtClean="0">
                                  <a:latin typeface="Cambria Math"/>
                                </a:rPr>
                              </m:ctrlPr>
                            </m:limLowPr>
                            <m:e>
                              <m:r>
                                <m:rPr>
                                  <m:sty m:val="p"/>
                                </m:rPr>
                                <a:rPr lang="es-MX" sz="1800" b="0" i="0" smtClean="0">
                                  <a:latin typeface="Cambria Math"/>
                                </a:rPr>
                                <m:t>lim</m:t>
                              </m:r>
                            </m:e>
                            <m:lim>
                              <m:r>
                                <a:rPr lang="es-MX" sz="1800" b="0" i="1" smtClean="0">
                                  <a:latin typeface="Cambria Math"/>
                                  <a:ea typeface="Cambria Math"/>
                                </a:rPr>
                                <m:t>∆</m:t>
                              </m:r>
                              <m:r>
                                <a:rPr lang="es-MX" sz="1800" b="0" i="1" smtClean="0">
                                  <a:latin typeface="Cambria Math"/>
                                  <a:ea typeface="Cambria Math"/>
                                </a:rPr>
                                <m:t>𝑥</m:t>
                              </m:r>
                              <m:r>
                                <a:rPr lang="es-MX" sz="1800" b="0" i="1" smtClean="0">
                                  <a:latin typeface="Cambria Math"/>
                                  <a:ea typeface="Cambria Math"/>
                                </a:rPr>
                                <m:t>→</m:t>
                              </m:r>
                              <m:sSup>
                                <m:sSupPr>
                                  <m:ctrlPr>
                                    <a:rPr lang="es-MX" sz="1800" b="0" i="1" smtClean="0">
                                      <a:latin typeface="Cambria Math"/>
                                      <a:ea typeface="Cambria Math"/>
                                    </a:rPr>
                                  </m:ctrlPr>
                                </m:sSupPr>
                                <m:e>
                                  <m:r>
                                    <a:rPr lang="es-MX" sz="1800" b="0" i="1" smtClean="0">
                                      <a:latin typeface="Cambria Math"/>
                                      <a:ea typeface="Cambria Math"/>
                                    </a:rPr>
                                    <m:t>0</m:t>
                                  </m:r>
                                </m:e>
                                <m:sup>
                                  <m:r>
                                    <a:rPr lang="es-MX" sz="1800" b="0" i="1" smtClean="0">
                                      <a:latin typeface="Cambria Math"/>
                                      <a:ea typeface="Cambria Math"/>
                                    </a:rPr>
                                    <m:t>+</m:t>
                                  </m:r>
                                </m:sup>
                              </m:sSup>
                            </m:lim>
                          </m:limLow>
                        </m:fName>
                        <m:e>
                          <m:f>
                            <m:fPr>
                              <m:ctrlPr>
                                <a:rPr lang="es-MX" sz="1800" b="0" i="1" smtClean="0">
                                  <a:latin typeface="Cambria Math"/>
                                </a:rPr>
                              </m:ctrlPr>
                            </m:fPr>
                            <m:num>
                              <m:r>
                                <a:rPr lang="es-MX" sz="1800" b="0" i="1" smtClean="0">
                                  <a:latin typeface="Cambria Math"/>
                                </a:rPr>
                                <m:t>𝑓</m:t>
                              </m:r>
                              <m:d>
                                <m:dPr>
                                  <m:ctrlPr>
                                    <a:rPr lang="es-MX" sz="1800" b="0" i="1" smtClean="0">
                                      <a:latin typeface="Cambria Math"/>
                                    </a:rPr>
                                  </m:ctrlPr>
                                </m:dPr>
                                <m:e>
                                  <m:sSub>
                                    <m:sSubPr>
                                      <m:ctrlPr>
                                        <a:rPr lang="es-MX" sz="1800" i="1">
                                          <a:latin typeface="Cambria Math"/>
                                        </a:rPr>
                                      </m:ctrlPr>
                                    </m:sSubPr>
                                    <m:e>
                                      <m:r>
                                        <a:rPr lang="es-MX" sz="1800" i="1">
                                          <a:latin typeface="Cambria Math"/>
                                        </a:rPr>
                                        <m:t>𝑥</m:t>
                                      </m:r>
                                    </m:e>
                                    <m:sub>
                                      <m:r>
                                        <a:rPr lang="es-MX" sz="1800" i="1">
                                          <a:latin typeface="Cambria Math"/>
                                        </a:rPr>
                                        <m:t>1</m:t>
                                      </m:r>
                                    </m:sub>
                                  </m:sSub>
                                  <m:r>
                                    <a:rPr lang="es-MX" sz="1800" b="0" i="1" smtClean="0">
                                      <a:latin typeface="Cambria Math"/>
                                    </a:rPr>
                                    <m:t>+</m:t>
                                  </m:r>
                                  <m:r>
                                    <a:rPr lang="es-MX" sz="1800" i="1">
                                      <a:latin typeface="Cambria Math"/>
                                      <a:ea typeface="Cambria Math"/>
                                    </a:rPr>
                                    <m:t>∆</m:t>
                                  </m:r>
                                  <m:r>
                                    <a:rPr lang="es-MX" sz="1800" i="1">
                                      <a:latin typeface="Cambria Math"/>
                                      <a:ea typeface="Cambria Math"/>
                                    </a:rPr>
                                    <m:t>𝑥</m:t>
                                  </m:r>
                                </m:e>
                              </m:d>
                              <m:r>
                                <a:rPr lang="es-MX" sz="1800" b="0" i="1" smtClean="0">
                                  <a:latin typeface="Cambria Math"/>
                                  <a:ea typeface="Cambria Math"/>
                                </a:rPr>
                                <m:t>−</m:t>
                              </m:r>
                              <m:r>
                                <a:rPr lang="es-MX" sz="1800" b="0" i="1" smtClean="0">
                                  <a:latin typeface="Cambria Math"/>
                                  <a:ea typeface="Cambria Math"/>
                                </a:rPr>
                                <m:t>𝑓</m:t>
                              </m:r>
                              <m:r>
                                <a:rPr lang="es-MX" sz="1800" b="0" i="1" smtClean="0">
                                  <a:latin typeface="Cambria Math"/>
                                  <a:ea typeface="Cambria Math"/>
                                </a:rPr>
                                <m:t>(</m:t>
                              </m:r>
                              <m:sSub>
                                <m:sSubPr>
                                  <m:ctrlPr>
                                    <a:rPr lang="es-MX" sz="1800" i="1">
                                      <a:latin typeface="Cambria Math"/>
                                    </a:rPr>
                                  </m:ctrlPr>
                                </m:sSubPr>
                                <m:e>
                                  <m:r>
                                    <a:rPr lang="es-MX" sz="1800" i="1">
                                      <a:latin typeface="Cambria Math"/>
                                    </a:rPr>
                                    <m:t>𝑥</m:t>
                                  </m:r>
                                </m:e>
                                <m:sub>
                                  <m:r>
                                    <a:rPr lang="es-MX" sz="1800" i="1">
                                      <a:latin typeface="Cambria Math"/>
                                    </a:rPr>
                                    <m:t>1</m:t>
                                  </m:r>
                                </m:sub>
                              </m:sSub>
                              <m:r>
                                <a:rPr lang="es-MX" sz="1800" b="0" i="1" smtClean="0">
                                  <a:latin typeface="Cambria Math"/>
                                  <a:ea typeface="Cambria Math"/>
                                </a:rPr>
                                <m:t>)</m:t>
                              </m:r>
                            </m:num>
                            <m:den>
                              <m:r>
                                <a:rPr lang="es-MX" sz="1800" i="1">
                                  <a:latin typeface="Cambria Math"/>
                                  <a:ea typeface="Cambria Math"/>
                                </a:rPr>
                                <m:t>∆</m:t>
                              </m:r>
                              <m:r>
                                <a:rPr lang="es-MX" sz="1800" i="1">
                                  <a:latin typeface="Cambria Math"/>
                                  <a:ea typeface="Cambria Math"/>
                                </a:rPr>
                                <m:t>𝑥</m:t>
                              </m:r>
                            </m:den>
                          </m:f>
                        </m:e>
                      </m:func>
                    </m:oMath>
                  </m:oMathPara>
                </a14:m>
                <a:endParaRPr lang="es-MX" sz="1800" b="0" dirty="0" smtClean="0">
                  <a:latin typeface="Calibri" pitchFamily="34" charset="0"/>
                </a:endParaRPr>
              </a:p>
              <a:p>
                <a:pPr marL="0" indent="0">
                  <a:buNone/>
                </a:pPr>
                <a14:m>
                  <m:oMathPara xmlns:m="http://schemas.openxmlformats.org/officeDocument/2006/math">
                    <m:oMathParaPr>
                      <m:jc m:val="centerGroup"/>
                    </m:oMathParaPr>
                    <m:oMath xmlns:m="http://schemas.openxmlformats.org/officeDocument/2006/math">
                      <m:r>
                        <a:rPr lang="es-MX" sz="1800" i="1" smtClean="0">
                          <a:latin typeface="Cambria Math"/>
                          <a:ea typeface="Cambria Math"/>
                        </a:rPr>
                        <m:t>⟺</m:t>
                      </m:r>
                      <m:sSub>
                        <m:sSubPr>
                          <m:ctrlPr>
                            <a:rPr lang="es-MX" sz="1800" i="1">
                              <a:latin typeface="Cambria Math"/>
                            </a:rPr>
                          </m:ctrlPr>
                        </m:sSubPr>
                        <m:e>
                          <m:r>
                            <a:rPr lang="es-MX" sz="1800" i="1">
                              <a:latin typeface="Cambria Math"/>
                            </a:rPr>
                            <m:t>𝑓</m:t>
                          </m:r>
                          <m:r>
                            <a:rPr lang="es-MX" sz="1800" i="1">
                              <a:latin typeface="Cambria Math"/>
                            </a:rPr>
                            <m:t>′</m:t>
                          </m:r>
                        </m:e>
                        <m:sub>
                          <m:r>
                            <a:rPr lang="es-MX" sz="1800" i="1">
                              <a:latin typeface="Cambria Math"/>
                            </a:rPr>
                            <m:t>+</m:t>
                          </m:r>
                        </m:sub>
                      </m:sSub>
                      <m:d>
                        <m:dPr>
                          <m:ctrlPr>
                            <a:rPr lang="es-MX" sz="1800" i="1">
                              <a:latin typeface="Cambria Math"/>
                            </a:rPr>
                          </m:ctrlPr>
                        </m:dPr>
                        <m:e>
                          <m:sSub>
                            <m:sSubPr>
                              <m:ctrlPr>
                                <a:rPr lang="es-MX" sz="1800" i="1">
                                  <a:latin typeface="Cambria Math"/>
                                </a:rPr>
                              </m:ctrlPr>
                            </m:sSubPr>
                            <m:e>
                              <m:r>
                                <a:rPr lang="es-MX" sz="1800" i="1">
                                  <a:latin typeface="Cambria Math"/>
                                </a:rPr>
                                <m:t>𝑥</m:t>
                              </m:r>
                            </m:e>
                            <m:sub>
                              <m:r>
                                <a:rPr lang="es-MX" sz="1800" i="1">
                                  <a:latin typeface="Cambria Math"/>
                                </a:rPr>
                                <m:t>1</m:t>
                              </m:r>
                            </m:sub>
                          </m:sSub>
                        </m:e>
                      </m:d>
                      <m:r>
                        <a:rPr lang="es-MX" sz="1800" i="1">
                          <a:latin typeface="Cambria Math"/>
                        </a:rPr>
                        <m:t>=</m:t>
                      </m:r>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ea typeface="Cambria Math"/>
                                </a:rPr>
                                <m:t>∆</m:t>
                              </m:r>
                              <m:r>
                                <a:rPr lang="es-MX" sz="1800" i="1">
                                  <a:latin typeface="Cambria Math"/>
                                  <a:ea typeface="Cambria Math"/>
                                </a:rPr>
                                <m:t>𝑥</m:t>
                              </m:r>
                              <m:r>
                                <a:rPr lang="es-MX" sz="1800" i="1">
                                  <a:latin typeface="Cambria Math"/>
                                  <a:ea typeface="Cambria Math"/>
                                </a:rPr>
                                <m:t>→</m:t>
                              </m:r>
                              <m:sSup>
                                <m:sSupPr>
                                  <m:ctrlPr>
                                    <a:rPr lang="es-MX" sz="1800" i="1">
                                      <a:latin typeface="Cambria Math"/>
                                      <a:ea typeface="Cambria Math"/>
                                    </a:rPr>
                                  </m:ctrlPr>
                                </m:sSupPr>
                                <m:e>
                                  <m:sSub>
                                    <m:sSubPr>
                                      <m:ctrlPr>
                                        <a:rPr lang="es-MX" sz="1800" i="1" smtClean="0">
                                          <a:latin typeface="Cambria Math"/>
                                          <a:ea typeface="Cambria Math"/>
                                        </a:rPr>
                                      </m:ctrlPr>
                                    </m:sSubPr>
                                    <m:e>
                                      <m:r>
                                        <a:rPr lang="es-MX" sz="1800" b="0" i="1" smtClean="0">
                                          <a:latin typeface="Cambria Math"/>
                                          <a:ea typeface="Cambria Math"/>
                                        </a:rPr>
                                        <m:t>𝑥</m:t>
                                      </m:r>
                                    </m:e>
                                    <m:sub>
                                      <m:r>
                                        <a:rPr lang="es-MX" sz="1800" b="0" i="1" smtClean="0">
                                          <a:latin typeface="Cambria Math"/>
                                          <a:ea typeface="Cambria Math"/>
                                        </a:rPr>
                                        <m:t>1</m:t>
                                      </m:r>
                                    </m:sub>
                                  </m:sSub>
                                </m:e>
                                <m:sup>
                                  <m:r>
                                    <a:rPr lang="es-MX" sz="1800" i="1">
                                      <a:latin typeface="Cambria Math"/>
                                      <a:ea typeface="Cambria Math"/>
                                    </a:rPr>
                                    <m:t>+</m:t>
                                  </m:r>
                                </m:sup>
                              </m:sSup>
                            </m:lim>
                          </m:limLow>
                        </m:fName>
                        <m:e>
                          <m:f>
                            <m:fPr>
                              <m:ctrlPr>
                                <a:rPr lang="es-MX" sz="1800" i="1">
                                  <a:latin typeface="Cambria Math"/>
                                </a:rPr>
                              </m:ctrlPr>
                            </m:fPr>
                            <m:num>
                              <m:r>
                                <a:rPr lang="es-MX" sz="1800" i="1">
                                  <a:latin typeface="Cambria Math"/>
                                </a:rPr>
                                <m:t>𝑓</m:t>
                              </m:r>
                              <m:d>
                                <m:dPr>
                                  <m:ctrlPr>
                                    <a:rPr lang="es-MX" sz="1800" i="1">
                                      <a:latin typeface="Cambria Math"/>
                                    </a:rPr>
                                  </m:ctrlPr>
                                </m:dPr>
                                <m:e>
                                  <m:r>
                                    <a:rPr lang="es-MX" sz="1800" b="0" i="1" smtClean="0">
                                      <a:latin typeface="Cambria Math"/>
                                    </a:rPr>
                                    <m:t>𝑥</m:t>
                                  </m:r>
                                </m:e>
                              </m:d>
                              <m:r>
                                <a:rPr lang="es-MX" sz="1800" i="1">
                                  <a:latin typeface="Cambria Math"/>
                                  <a:ea typeface="Cambria Math"/>
                                </a:rPr>
                                <m:t>−</m:t>
                              </m:r>
                              <m:r>
                                <a:rPr lang="es-MX" sz="1800" i="1">
                                  <a:latin typeface="Cambria Math"/>
                                  <a:ea typeface="Cambria Math"/>
                                </a:rPr>
                                <m:t>𝑓</m:t>
                              </m:r>
                              <m:r>
                                <a:rPr lang="es-MX" sz="1800" i="1">
                                  <a:latin typeface="Cambria Math"/>
                                  <a:ea typeface="Cambria Math"/>
                                </a:rPr>
                                <m:t>(</m:t>
                              </m:r>
                              <m:sSub>
                                <m:sSubPr>
                                  <m:ctrlPr>
                                    <a:rPr lang="es-MX" sz="1800" i="1">
                                      <a:latin typeface="Cambria Math"/>
                                    </a:rPr>
                                  </m:ctrlPr>
                                </m:sSubPr>
                                <m:e>
                                  <m:r>
                                    <a:rPr lang="es-MX" sz="1800" i="1">
                                      <a:latin typeface="Cambria Math"/>
                                    </a:rPr>
                                    <m:t>𝑥</m:t>
                                  </m:r>
                                </m:e>
                                <m:sub>
                                  <m:r>
                                    <a:rPr lang="es-MX" sz="1800" i="1">
                                      <a:latin typeface="Cambria Math"/>
                                    </a:rPr>
                                    <m:t>1</m:t>
                                  </m:r>
                                </m:sub>
                              </m:sSub>
                              <m:r>
                                <a:rPr lang="es-MX" sz="1800" i="1">
                                  <a:latin typeface="Cambria Math"/>
                                  <a:ea typeface="Cambria Math"/>
                                </a:rPr>
                                <m:t>)</m:t>
                              </m:r>
                            </m:num>
                            <m:den>
                              <m:r>
                                <a:rPr lang="es-MX" sz="1800" b="0" i="1" smtClean="0">
                                  <a:latin typeface="Cambria Math"/>
                                  <a:ea typeface="Cambria Math"/>
                                </a:rPr>
                                <m:t>𝑥</m:t>
                              </m:r>
                              <m:r>
                                <a:rPr lang="es-MX" sz="1800" b="0" i="1" smtClean="0">
                                  <a:latin typeface="Cambria Math"/>
                                  <a:ea typeface="Cambria Math"/>
                                </a:rPr>
                                <m:t>−</m:t>
                              </m:r>
                              <m:sSub>
                                <m:sSubPr>
                                  <m:ctrlPr>
                                    <a:rPr lang="es-MX" sz="1800" i="1">
                                      <a:latin typeface="Cambria Math"/>
                                    </a:rPr>
                                  </m:ctrlPr>
                                </m:sSubPr>
                                <m:e>
                                  <m:r>
                                    <a:rPr lang="es-MX" sz="1800" i="1">
                                      <a:latin typeface="Cambria Math"/>
                                    </a:rPr>
                                    <m:t>𝑥</m:t>
                                  </m:r>
                                </m:e>
                                <m:sub>
                                  <m:r>
                                    <a:rPr lang="es-MX" sz="1800" i="1">
                                      <a:latin typeface="Cambria Math"/>
                                    </a:rPr>
                                    <m:t>1</m:t>
                                  </m:r>
                                </m:sub>
                              </m:sSub>
                            </m:den>
                          </m:f>
                        </m:e>
                      </m:func>
                    </m:oMath>
                  </m:oMathPara>
                </a14:m>
                <a:endParaRPr lang="es-MX" sz="1800" dirty="0" smtClean="0">
                  <a:latin typeface="Calibri" pitchFamily="34" charset="0"/>
                </a:endParaRPr>
              </a:p>
              <a:p>
                <a:pPr marL="0" indent="0">
                  <a:buNone/>
                </a:pPr>
                <a:r>
                  <a:rPr lang="es-MX" sz="1700" dirty="0" smtClean="0">
                    <a:latin typeface="Calibri" pitchFamily="34" charset="0"/>
                  </a:rPr>
                  <a:t>si este límite existe.</a:t>
                </a:r>
              </a:p>
              <a:p>
                <a:pPr marL="268288" indent="-268288">
                  <a:buClrTx/>
                  <a:buFont typeface="+mj-lt"/>
                  <a:buAutoNum type="romanLcPeriod"/>
                </a:pPr>
                <a:r>
                  <a:rPr lang="es-MX" sz="1700" dirty="0">
                    <a:latin typeface="Calibri" pitchFamily="34" charset="0"/>
                  </a:rPr>
                  <a:t>Si la función f está definida en </a:t>
                </a:r>
                <a:r>
                  <a:rPr lang="es-MX" sz="1700" i="1" dirty="0">
                    <a:latin typeface="Calibri" pitchFamily="34" charset="0"/>
                  </a:rPr>
                  <a:t>x</a:t>
                </a:r>
                <a:r>
                  <a:rPr lang="es-MX" sz="1700" i="1" baseline="-25000" dirty="0">
                    <a:latin typeface="Calibri" pitchFamily="34" charset="0"/>
                  </a:rPr>
                  <a:t>1</a:t>
                </a:r>
                <a:r>
                  <a:rPr lang="es-MX" sz="1700" dirty="0">
                    <a:latin typeface="Calibri" pitchFamily="34" charset="0"/>
                  </a:rPr>
                  <a:t>, entonces la derivada por la derecha de </a:t>
                </a:r>
                <a:r>
                  <a:rPr lang="es-MX" sz="1700" i="1" dirty="0">
                    <a:latin typeface="Calibri" pitchFamily="34" charset="0"/>
                  </a:rPr>
                  <a:t>f</a:t>
                </a:r>
                <a:r>
                  <a:rPr lang="es-MX" sz="1700" dirty="0">
                    <a:latin typeface="Calibri" pitchFamily="34" charset="0"/>
                  </a:rPr>
                  <a:t> en </a:t>
                </a:r>
                <a:r>
                  <a:rPr lang="es-MX" sz="1700" i="1" dirty="0">
                    <a:latin typeface="Calibri" pitchFamily="34" charset="0"/>
                  </a:rPr>
                  <a:t>x</a:t>
                </a:r>
                <a:r>
                  <a:rPr lang="es-MX" sz="1700" i="1" baseline="-25000" dirty="0">
                    <a:latin typeface="Calibri" pitchFamily="34" charset="0"/>
                  </a:rPr>
                  <a:t>1</a:t>
                </a:r>
                <a:r>
                  <a:rPr lang="es-MX" sz="1700" dirty="0">
                    <a:latin typeface="Calibri" pitchFamily="34" charset="0"/>
                  </a:rPr>
                  <a:t>, denotada por </a:t>
                </a:r>
                <a:r>
                  <a:rPr lang="es-MX" sz="1700" i="1" dirty="0">
                    <a:latin typeface="Calibri" pitchFamily="34" charset="0"/>
                  </a:rPr>
                  <a:t>f’+(x</a:t>
                </a:r>
                <a:r>
                  <a:rPr lang="es-MX" sz="1700" i="1" baseline="-25000" dirty="0">
                    <a:latin typeface="Calibri" pitchFamily="34" charset="0"/>
                  </a:rPr>
                  <a:t>1</a:t>
                </a:r>
                <a:r>
                  <a:rPr lang="es-MX" sz="1700" dirty="0">
                    <a:latin typeface="Calibri" pitchFamily="34" charset="0"/>
                  </a:rPr>
                  <a:t>), está definida por</a:t>
                </a:r>
              </a:p>
              <a:p>
                <a:pPr marL="0" indent="0">
                  <a:buNone/>
                </a:pPr>
                <a:r>
                  <a:rPr lang="es-MX" sz="1700" dirty="0">
                    <a:latin typeface="Calibri" pitchFamily="34" charset="0"/>
                  </a:rPr>
                  <a:t>La derivada de la función </a:t>
                </a:r>
                <a:r>
                  <a:rPr lang="es-MX" sz="1700" i="1" dirty="0">
                    <a:latin typeface="Calibri" pitchFamily="34" charset="0"/>
                  </a:rPr>
                  <a:t> f </a:t>
                </a:r>
                <a:r>
                  <a:rPr lang="es-MX" sz="1700" dirty="0">
                    <a:latin typeface="Calibri" pitchFamily="34" charset="0"/>
                  </a:rPr>
                  <a:t>es aquella función, denotada por </a:t>
                </a:r>
                <a:r>
                  <a:rPr lang="es-MX" sz="1700" i="1" dirty="0">
                    <a:latin typeface="Calibri" pitchFamily="34" charset="0"/>
                  </a:rPr>
                  <a:t>f’, </a:t>
                </a:r>
                <a:r>
                  <a:rPr lang="es-MX" sz="1700" dirty="0">
                    <a:latin typeface="Calibri" pitchFamily="34" charset="0"/>
                  </a:rPr>
                  <a:t>tal que su valor es un número del dominio de f está dado por</a:t>
                </a:r>
              </a:p>
              <a:p>
                <a:pPr marL="0" indent="0">
                  <a:buNone/>
                </a:pPr>
                <a14:m>
                  <m:oMathPara xmlns:m="http://schemas.openxmlformats.org/officeDocument/2006/math">
                    <m:oMathParaPr>
                      <m:jc m:val="centerGroup"/>
                    </m:oMathParaPr>
                    <m:oMath xmlns:m="http://schemas.openxmlformats.org/officeDocument/2006/math">
                      <m:sSub>
                        <m:sSubPr>
                          <m:ctrlPr>
                            <a:rPr lang="es-MX" sz="1800" i="1" smtClean="0">
                              <a:latin typeface="Cambria Math"/>
                            </a:rPr>
                          </m:ctrlPr>
                        </m:sSubPr>
                        <m:e>
                          <m:r>
                            <a:rPr lang="es-MX" sz="1800" i="1">
                              <a:latin typeface="Cambria Math"/>
                            </a:rPr>
                            <m:t>𝑓</m:t>
                          </m:r>
                          <m:r>
                            <a:rPr lang="es-MX" sz="1800" i="1">
                              <a:latin typeface="Cambria Math"/>
                            </a:rPr>
                            <m:t>′</m:t>
                          </m:r>
                        </m:e>
                        <m:sub>
                          <m:r>
                            <a:rPr lang="es-MX" sz="1800" b="0" i="1" smtClean="0">
                              <a:latin typeface="Cambria Math"/>
                            </a:rPr>
                            <m:t>−</m:t>
                          </m:r>
                        </m:sub>
                      </m:sSub>
                      <m:d>
                        <m:dPr>
                          <m:ctrlPr>
                            <a:rPr lang="es-MX" sz="1800" i="1">
                              <a:latin typeface="Cambria Math"/>
                            </a:rPr>
                          </m:ctrlPr>
                        </m:dPr>
                        <m:e>
                          <m:sSub>
                            <m:sSubPr>
                              <m:ctrlPr>
                                <a:rPr lang="es-MX" sz="1800" i="1">
                                  <a:latin typeface="Cambria Math"/>
                                </a:rPr>
                              </m:ctrlPr>
                            </m:sSubPr>
                            <m:e>
                              <m:r>
                                <a:rPr lang="es-MX" sz="1800" i="1">
                                  <a:latin typeface="Cambria Math"/>
                                </a:rPr>
                                <m:t>𝑥</m:t>
                              </m:r>
                            </m:e>
                            <m:sub>
                              <m:r>
                                <a:rPr lang="es-MX" sz="1800" i="1">
                                  <a:latin typeface="Cambria Math"/>
                                </a:rPr>
                                <m:t>1</m:t>
                              </m:r>
                            </m:sub>
                          </m:sSub>
                        </m:e>
                      </m:d>
                      <m:r>
                        <a:rPr lang="es-MX" sz="1800" i="1">
                          <a:latin typeface="Cambria Math"/>
                        </a:rPr>
                        <m:t>=</m:t>
                      </m:r>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ea typeface="Cambria Math"/>
                                </a:rPr>
                                <m:t>∆</m:t>
                              </m:r>
                              <m:r>
                                <a:rPr lang="es-MX" sz="1800" i="1">
                                  <a:latin typeface="Cambria Math"/>
                                  <a:ea typeface="Cambria Math"/>
                                </a:rPr>
                                <m:t>𝑥</m:t>
                              </m:r>
                              <m:r>
                                <a:rPr lang="es-MX" sz="1800" i="1">
                                  <a:latin typeface="Cambria Math"/>
                                  <a:ea typeface="Cambria Math"/>
                                </a:rPr>
                                <m:t>→</m:t>
                              </m:r>
                              <m:sSup>
                                <m:sSupPr>
                                  <m:ctrlPr>
                                    <a:rPr lang="es-MX" sz="1800" i="1">
                                      <a:latin typeface="Cambria Math"/>
                                      <a:ea typeface="Cambria Math"/>
                                    </a:rPr>
                                  </m:ctrlPr>
                                </m:sSupPr>
                                <m:e>
                                  <m:r>
                                    <a:rPr lang="es-MX" sz="1800" i="1">
                                      <a:latin typeface="Cambria Math"/>
                                      <a:ea typeface="Cambria Math"/>
                                    </a:rPr>
                                    <m:t>0</m:t>
                                  </m:r>
                                </m:e>
                                <m:sup>
                                  <m:r>
                                    <a:rPr lang="es-MX" sz="1800" b="0" i="1" smtClean="0">
                                      <a:latin typeface="Cambria Math"/>
                                      <a:ea typeface="Cambria Math"/>
                                    </a:rPr>
                                    <m:t>−</m:t>
                                  </m:r>
                                </m:sup>
                              </m:sSup>
                            </m:lim>
                          </m:limLow>
                        </m:fName>
                        <m:e>
                          <m:f>
                            <m:fPr>
                              <m:ctrlPr>
                                <a:rPr lang="es-MX" sz="1800" i="1">
                                  <a:latin typeface="Cambria Math"/>
                                </a:rPr>
                              </m:ctrlPr>
                            </m:fPr>
                            <m:num>
                              <m:r>
                                <a:rPr lang="es-MX" sz="1800" i="1">
                                  <a:latin typeface="Cambria Math"/>
                                </a:rPr>
                                <m:t>𝑓</m:t>
                              </m:r>
                              <m:d>
                                <m:dPr>
                                  <m:ctrlPr>
                                    <a:rPr lang="es-MX" sz="1800" i="1">
                                      <a:latin typeface="Cambria Math"/>
                                    </a:rPr>
                                  </m:ctrlPr>
                                </m:dPr>
                                <m:e>
                                  <m:sSub>
                                    <m:sSubPr>
                                      <m:ctrlPr>
                                        <a:rPr lang="es-MX" sz="1800" i="1">
                                          <a:latin typeface="Cambria Math"/>
                                        </a:rPr>
                                      </m:ctrlPr>
                                    </m:sSubPr>
                                    <m:e>
                                      <m:r>
                                        <a:rPr lang="es-MX" sz="1800" i="1">
                                          <a:latin typeface="Cambria Math"/>
                                        </a:rPr>
                                        <m:t>𝑥</m:t>
                                      </m:r>
                                    </m:e>
                                    <m:sub>
                                      <m:r>
                                        <a:rPr lang="es-MX" sz="1800" i="1">
                                          <a:latin typeface="Cambria Math"/>
                                        </a:rPr>
                                        <m:t>1</m:t>
                                      </m:r>
                                    </m:sub>
                                  </m:sSub>
                                  <m:r>
                                    <a:rPr lang="es-MX" sz="1800" i="1">
                                      <a:latin typeface="Cambria Math"/>
                                    </a:rPr>
                                    <m:t>+</m:t>
                                  </m:r>
                                  <m:r>
                                    <a:rPr lang="es-MX" sz="1800" i="1">
                                      <a:latin typeface="Cambria Math"/>
                                      <a:ea typeface="Cambria Math"/>
                                    </a:rPr>
                                    <m:t>∆</m:t>
                                  </m:r>
                                  <m:r>
                                    <a:rPr lang="es-MX" sz="1800" i="1">
                                      <a:latin typeface="Cambria Math"/>
                                      <a:ea typeface="Cambria Math"/>
                                    </a:rPr>
                                    <m:t>𝑥</m:t>
                                  </m:r>
                                </m:e>
                              </m:d>
                              <m:r>
                                <a:rPr lang="es-MX" sz="1800" i="1">
                                  <a:latin typeface="Cambria Math"/>
                                  <a:ea typeface="Cambria Math"/>
                                </a:rPr>
                                <m:t>−</m:t>
                              </m:r>
                              <m:r>
                                <a:rPr lang="es-MX" sz="1800" i="1">
                                  <a:latin typeface="Cambria Math"/>
                                  <a:ea typeface="Cambria Math"/>
                                </a:rPr>
                                <m:t>𝑓</m:t>
                              </m:r>
                              <m:r>
                                <a:rPr lang="es-MX" sz="1800" i="1">
                                  <a:latin typeface="Cambria Math"/>
                                  <a:ea typeface="Cambria Math"/>
                                </a:rPr>
                                <m:t>(</m:t>
                              </m:r>
                              <m:sSub>
                                <m:sSubPr>
                                  <m:ctrlPr>
                                    <a:rPr lang="es-MX" sz="1800" i="1">
                                      <a:latin typeface="Cambria Math"/>
                                    </a:rPr>
                                  </m:ctrlPr>
                                </m:sSubPr>
                                <m:e>
                                  <m:r>
                                    <a:rPr lang="es-MX" sz="1800" i="1">
                                      <a:latin typeface="Cambria Math"/>
                                    </a:rPr>
                                    <m:t>𝑥</m:t>
                                  </m:r>
                                </m:e>
                                <m:sub>
                                  <m:r>
                                    <a:rPr lang="es-MX" sz="1800" i="1">
                                      <a:latin typeface="Cambria Math"/>
                                    </a:rPr>
                                    <m:t>1</m:t>
                                  </m:r>
                                </m:sub>
                              </m:sSub>
                              <m:r>
                                <a:rPr lang="es-MX" sz="1800" i="1">
                                  <a:latin typeface="Cambria Math"/>
                                  <a:ea typeface="Cambria Math"/>
                                </a:rPr>
                                <m:t>)</m:t>
                              </m:r>
                            </m:num>
                            <m:den>
                              <m:r>
                                <a:rPr lang="es-MX" sz="1800" i="1">
                                  <a:latin typeface="Cambria Math"/>
                                  <a:ea typeface="Cambria Math"/>
                                </a:rPr>
                                <m:t>∆</m:t>
                              </m:r>
                              <m:r>
                                <a:rPr lang="es-MX" sz="1800" i="1">
                                  <a:latin typeface="Cambria Math"/>
                                  <a:ea typeface="Cambria Math"/>
                                </a:rPr>
                                <m:t>𝑥</m:t>
                              </m:r>
                            </m:den>
                          </m:f>
                        </m:e>
                      </m:func>
                    </m:oMath>
                  </m:oMathPara>
                </a14:m>
                <a:endParaRPr lang="es-MX" sz="1800" dirty="0">
                  <a:latin typeface="Calibri" pitchFamily="34" charset="0"/>
                </a:endParaRPr>
              </a:p>
              <a:p>
                <a:pPr marL="0" indent="0">
                  <a:buNone/>
                </a:pPr>
                <a14:m>
                  <m:oMathPara xmlns:m="http://schemas.openxmlformats.org/officeDocument/2006/math">
                    <m:oMathParaPr>
                      <m:jc m:val="centerGroup"/>
                    </m:oMathParaPr>
                    <m:oMath xmlns:m="http://schemas.openxmlformats.org/officeDocument/2006/math">
                      <m:r>
                        <a:rPr lang="es-MX" sz="1800" i="1">
                          <a:latin typeface="Cambria Math"/>
                          <a:ea typeface="Cambria Math"/>
                        </a:rPr>
                        <m:t>⟺</m:t>
                      </m:r>
                      <m:sSub>
                        <m:sSubPr>
                          <m:ctrlPr>
                            <a:rPr lang="es-MX" sz="1800" i="1">
                              <a:latin typeface="Cambria Math"/>
                            </a:rPr>
                          </m:ctrlPr>
                        </m:sSubPr>
                        <m:e>
                          <m:r>
                            <a:rPr lang="es-MX" sz="1800" i="1">
                              <a:latin typeface="Cambria Math"/>
                            </a:rPr>
                            <m:t>𝑓</m:t>
                          </m:r>
                          <m:r>
                            <a:rPr lang="es-MX" sz="1800" i="1">
                              <a:latin typeface="Cambria Math"/>
                            </a:rPr>
                            <m:t>′</m:t>
                          </m:r>
                        </m:e>
                        <m:sub>
                          <m:r>
                            <a:rPr lang="es-MX" sz="1800" b="0" i="1" smtClean="0">
                              <a:latin typeface="Cambria Math"/>
                            </a:rPr>
                            <m:t>−</m:t>
                          </m:r>
                        </m:sub>
                      </m:sSub>
                      <m:d>
                        <m:dPr>
                          <m:ctrlPr>
                            <a:rPr lang="es-MX" sz="1800" i="1">
                              <a:latin typeface="Cambria Math"/>
                            </a:rPr>
                          </m:ctrlPr>
                        </m:dPr>
                        <m:e>
                          <m:sSub>
                            <m:sSubPr>
                              <m:ctrlPr>
                                <a:rPr lang="es-MX" sz="1800" i="1">
                                  <a:latin typeface="Cambria Math"/>
                                </a:rPr>
                              </m:ctrlPr>
                            </m:sSubPr>
                            <m:e>
                              <m:r>
                                <a:rPr lang="es-MX" sz="1800" i="1">
                                  <a:latin typeface="Cambria Math"/>
                                </a:rPr>
                                <m:t>𝑥</m:t>
                              </m:r>
                            </m:e>
                            <m:sub>
                              <m:r>
                                <a:rPr lang="es-MX" sz="1800" i="1">
                                  <a:latin typeface="Cambria Math"/>
                                </a:rPr>
                                <m:t>1</m:t>
                              </m:r>
                            </m:sub>
                          </m:sSub>
                        </m:e>
                      </m:d>
                      <m:r>
                        <a:rPr lang="es-MX" sz="1800" i="1">
                          <a:latin typeface="Cambria Math"/>
                        </a:rPr>
                        <m:t>=</m:t>
                      </m:r>
                      <m:func>
                        <m:funcPr>
                          <m:ctrlPr>
                            <a:rPr lang="es-MX" sz="1800" i="1">
                              <a:latin typeface="Cambria Math"/>
                            </a:rPr>
                          </m:ctrlPr>
                        </m:funcPr>
                        <m:fName>
                          <m:limLow>
                            <m:limLowPr>
                              <m:ctrlPr>
                                <a:rPr lang="es-MX" sz="1800" i="1">
                                  <a:latin typeface="Cambria Math"/>
                                </a:rPr>
                              </m:ctrlPr>
                            </m:limLowPr>
                            <m:e>
                              <m:r>
                                <m:rPr>
                                  <m:sty m:val="p"/>
                                </m:rPr>
                                <a:rPr lang="es-MX" sz="1800">
                                  <a:latin typeface="Cambria Math"/>
                                </a:rPr>
                                <m:t>lim</m:t>
                              </m:r>
                            </m:e>
                            <m:lim>
                              <m:r>
                                <a:rPr lang="es-MX" sz="1800" i="1">
                                  <a:latin typeface="Cambria Math"/>
                                  <a:ea typeface="Cambria Math"/>
                                </a:rPr>
                                <m:t>∆</m:t>
                              </m:r>
                              <m:r>
                                <a:rPr lang="es-MX" sz="1800" i="1">
                                  <a:latin typeface="Cambria Math"/>
                                  <a:ea typeface="Cambria Math"/>
                                </a:rPr>
                                <m:t>𝑥</m:t>
                              </m:r>
                              <m:r>
                                <a:rPr lang="es-MX" sz="1800" i="1">
                                  <a:latin typeface="Cambria Math"/>
                                  <a:ea typeface="Cambria Math"/>
                                </a:rPr>
                                <m:t>→</m:t>
                              </m:r>
                              <m:sSup>
                                <m:sSupPr>
                                  <m:ctrlPr>
                                    <a:rPr lang="es-MX" sz="1800" i="1">
                                      <a:latin typeface="Cambria Math"/>
                                      <a:ea typeface="Cambria Math"/>
                                    </a:rPr>
                                  </m:ctrlPr>
                                </m:sSupPr>
                                <m:e>
                                  <m:sSub>
                                    <m:sSubPr>
                                      <m:ctrlPr>
                                        <a:rPr lang="es-MX" sz="1800" i="1">
                                          <a:latin typeface="Cambria Math"/>
                                          <a:ea typeface="Cambria Math"/>
                                        </a:rPr>
                                      </m:ctrlPr>
                                    </m:sSubPr>
                                    <m:e>
                                      <m:r>
                                        <a:rPr lang="es-MX" sz="1800" i="1">
                                          <a:latin typeface="Cambria Math"/>
                                          <a:ea typeface="Cambria Math"/>
                                        </a:rPr>
                                        <m:t>𝑥</m:t>
                                      </m:r>
                                    </m:e>
                                    <m:sub>
                                      <m:r>
                                        <a:rPr lang="es-MX" sz="1800" i="1">
                                          <a:latin typeface="Cambria Math"/>
                                          <a:ea typeface="Cambria Math"/>
                                        </a:rPr>
                                        <m:t>1</m:t>
                                      </m:r>
                                    </m:sub>
                                  </m:sSub>
                                </m:e>
                                <m:sup>
                                  <m:r>
                                    <a:rPr lang="es-MX" sz="1800" b="0" i="1" smtClean="0">
                                      <a:latin typeface="Cambria Math"/>
                                      <a:ea typeface="Cambria Math"/>
                                    </a:rPr>
                                    <m:t>−</m:t>
                                  </m:r>
                                </m:sup>
                              </m:sSup>
                            </m:lim>
                          </m:limLow>
                        </m:fName>
                        <m:e>
                          <m:f>
                            <m:fPr>
                              <m:ctrlPr>
                                <a:rPr lang="es-MX" sz="1800" i="1">
                                  <a:latin typeface="Cambria Math"/>
                                </a:rPr>
                              </m:ctrlPr>
                            </m:fPr>
                            <m:num>
                              <m:r>
                                <a:rPr lang="es-MX" sz="1800" i="1">
                                  <a:latin typeface="Cambria Math"/>
                                </a:rPr>
                                <m:t>𝑓</m:t>
                              </m:r>
                              <m:d>
                                <m:dPr>
                                  <m:ctrlPr>
                                    <a:rPr lang="es-MX" sz="1800" i="1">
                                      <a:latin typeface="Cambria Math"/>
                                    </a:rPr>
                                  </m:ctrlPr>
                                </m:dPr>
                                <m:e>
                                  <m:r>
                                    <a:rPr lang="es-MX" sz="1800" i="1">
                                      <a:latin typeface="Cambria Math"/>
                                    </a:rPr>
                                    <m:t>𝑥</m:t>
                                  </m:r>
                                </m:e>
                              </m:d>
                              <m:r>
                                <a:rPr lang="es-MX" sz="1800" i="1">
                                  <a:latin typeface="Cambria Math"/>
                                  <a:ea typeface="Cambria Math"/>
                                </a:rPr>
                                <m:t>−</m:t>
                              </m:r>
                              <m:r>
                                <a:rPr lang="es-MX" sz="1800" i="1">
                                  <a:latin typeface="Cambria Math"/>
                                  <a:ea typeface="Cambria Math"/>
                                </a:rPr>
                                <m:t>𝑓</m:t>
                              </m:r>
                              <m:r>
                                <a:rPr lang="es-MX" sz="1800" i="1">
                                  <a:latin typeface="Cambria Math"/>
                                  <a:ea typeface="Cambria Math"/>
                                </a:rPr>
                                <m:t>(</m:t>
                              </m:r>
                              <m:sSub>
                                <m:sSubPr>
                                  <m:ctrlPr>
                                    <a:rPr lang="es-MX" sz="1800" i="1">
                                      <a:latin typeface="Cambria Math"/>
                                    </a:rPr>
                                  </m:ctrlPr>
                                </m:sSubPr>
                                <m:e>
                                  <m:r>
                                    <a:rPr lang="es-MX" sz="1800" i="1">
                                      <a:latin typeface="Cambria Math"/>
                                    </a:rPr>
                                    <m:t>𝑥</m:t>
                                  </m:r>
                                </m:e>
                                <m:sub>
                                  <m:r>
                                    <a:rPr lang="es-MX" sz="1800" i="1">
                                      <a:latin typeface="Cambria Math"/>
                                    </a:rPr>
                                    <m:t>1</m:t>
                                  </m:r>
                                </m:sub>
                              </m:sSub>
                              <m:r>
                                <a:rPr lang="es-MX" sz="1800" i="1">
                                  <a:latin typeface="Cambria Math"/>
                                  <a:ea typeface="Cambria Math"/>
                                </a:rPr>
                                <m:t>)</m:t>
                              </m:r>
                            </m:num>
                            <m:den>
                              <m:r>
                                <a:rPr lang="es-MX" sz="1800" i="1">
                                  <a:latin typeface="Cambria Math"/>
                                  <a:ea typeface="Cambria Math"/>
                                </a:rPr>
                                <m:t>𝑥</m:t>
                              </m:r>
                              <m:r>
                                <a:rPr lang="es-MX" sz="1800" i="1">
                                  <a:latin typeface="Cambria Math"/>
                                  <a:ea typeface="Cambria Math"/>
                                </a:rPr>
                                <m:t>−</m:t>
                              </m:r>
                              <m:sSub>
                                <m:sSubPr>
                                  <m:ctrlPr>
                                    <a:rPr lang="es-MX" sz="1800" i="1">
                                      <a:latin typeface="Cambria Math"/>
                                    </a:rPr>
                                  </m:ctrlPr>
                                </m:sSubPr>
                                <m:e>
                                  <m:r>
                                    <a:rPr lang="es-MX" sz="1800" i="1">
                                      <a:latin typeface="Cambria Math"/>
                                    </a:rPr>
                                    <m:t>𝑥</m:t>
                                  </m:r>
                                </m:e>
                                <m:sub>
                                  <m:r>
                                    <a:rPr lang="es-MX" sz="1800" i="1">
                                      <a:latin typeface="Cambria Math"/>
                                    </a:rPr>
                                    <m:t>1</m:t>
                                  </m:r>
                                </m:sub>
                              </m:sSub>
                            </m:den>
                          </m:f>
                        </m:e>
                      </m:func>
                    </m:oMath>
                  </m:oMathPara>
                </a14:m>
                <a:endParaRPr lang="es-MX" sz="1800" dirty="0">
                  <a:latin typeface="Calibri" pitchFamily="34" charset="0"/>
                </a:endParaRPr>
              </a:p>
              <a:p>
                <a:pPr marL="0" indent="0">
                  <a:buNone/>
                </a:pPr>
                <a:r>
                  <a:rPr lang="es-MX" sz="1700" dirty="0">
                    <a:latin typeface="Calibri" pitchFamily="34" charset="0"/>
                  </a:rPr>
                  <a:t>si este límite existe.</a:t>
                </a:r>
              </a:p>
              <a:p>
                <a:pPr marL="0" indent="0">
                  <a:buNone/>
                </a:pPr>
                <a:endParaRPr lang="es-MX" sz="2200" dirty="0">
                  <a:latin typeface="Calibri" pitchFamily="34" charset="0"/>
                </a:endParaRPr>
              </a:p>
              <a:p>
                <a:pPr marL="0" indent="0">
                  <a:buNone/>
                </a:pPr>
                <a:endParaRPr lang="es-MX" sz="2200" dirty="0" smtClean="0">
                  <a:latin typeface="Calibri" pitchFamily="34" charset="0"/>
                </a:endParaRPr>
              </a:p>
              <a:p>
                <a:pPr marL="0" indent="0">
                  <a:buNone/>
                </a:pPr>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b="-15404"/>
                </a:stretch>
              </a:blipFill>
            </p:spPr>
            <p:txBody>
              <a:bodyPr/>
              <a:lstStyle/>
              <a:p>
                <a:r>
                  <a:rPr lang="es-MX">
                    <a:noFill/>
                  </a:rPr>
                  <a:t> </a:t>
                </a:r>
              </a:p>
            </p:txBody>
          </p:sp>
        </mc:Fallback>
      </mc:AlternateContent>
    </p:spTree>
    <p:extLst>
      <p:ext uri="{BB962C8B-B14F-4D97-AF65-F5344CB8AC3E}">
        <p14:creationId xmlns:p14="http://schemas.microsoft.com/office/powerpoint/2010/main" val="125514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4" end="4"/>
                                            </p:txEl>
                                          </p:spTgt>
                                        </p:tgtEl>
                                        <p:attrNameLst>
                                          <p:attrName>style.visibility</p:attrName>
                                        </p:attrNameLst>
                                      </p:cBhvr>
                                      <p:to>
                                        <p:strVal val="visible"/>
                                      </p:to>
                                    </p:set>
                                    <p:anim to="" calcmode="lin" valueType="num">
                                      <p:cBhvr>
                                        <p:cTn id="27" dur="1" fill="hold"/>
                                        <p:tgtEl>
                                          <p:spTgt spid="47206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5" end="5"/>
                                            </p:txEl>
                                          </p:spTgt>
                                        </p:tgtEl>
                                        <p:attrNameLst>
                                          <p:attrName>style.visibility</p:attrName>
                                        </p:attrNameLst>
                                      </p:cBhvr>
                                      <p:to>
                                        <p:strVal val="visible"/>
                                      </p:to>
                                    </p:set>
                                    <p:anim to="" calcmode="lin" valueType="num">
                                      <p:cBhvr>
                                        <p:cTn id="32" dur="1" fill="hold"/>
                                        <p:tgtEl>
                                          <p:spTgt spid="47206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6" end="6"/>
                                            </p:txEl>
                                          </p:spTgt>
                                        </p:tgtEl>
                                        <p:attrNameLst>
                                          <p:attrName>style.visibility</p:attrName>
                                        </p:attrNameLst>
                                      </p:cBhvr>
                                      <p:to>
                                        <p:strVal val="visible"/>
                                      </p:to>
                                    </p:set>
                                    <p:anim to="" calcmode="lin" valueType="num">
                                      <p:cBhvr>
                                        <p:cTn id="37" dur="1" fill="hold"/>
                                        <p:tgtEl>
                                          <p:spTgt spid="47206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72067">
                                            <p:txEl>
                                              <p:pRg st="7" end="7"/>
                                            </p:txEl>
                                          </p:spTgt>
                                        </p:tgtEl>
                                        <p:attrNameLst>
                                          <p:attrName>style.visibility</p:attrName>
                                        </p:attrNameLst>
                                      </p:cBhvr>
                                      <p:to>
                                        <p:strVal val="visible"/>
                                      </p:to>
                                    </p:set>
                                    <p:anim to="" calcmode="lin" valueType="num">
                                      <p:cBhvr>
                                        <p:cTn id="42" dur="1" fill="hold"/>
                                        <p:tgtEl>
                                          <p:spTgt spid="472067">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72067">
                                            <p:txEl>
                                              <p:pRg st="8" end="8"/>
                                            </p:txEl>
                                          </p:spTgt>
                                        </p:tgtEl>
                                        <p:attrNameLst>
                                          <p:attrName>style.visibility</p:attrName>
                                        </p:attrNameLst>
                                      </p:cBhvr>
                                      <p:to>
                                        <p:strVal val="visible"/>
                                      </p:to>
                                    </p:set>
                                    <p:anim to="" calcmode="lin" valueType="num">
                                      <p:cBhvr>
                                        <p:cTn id="47" dur="1" fill="hold"/>
                                        <p:tgtEl>
                                          <p:spTgt spid="472067">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472067">
                                            <p:txEl>
                                              <p:pRg st="9" end="9"/>
                                            </p:txEl>
                                          </p:spTgt>
                                        </p:tgtEl>
                                        <p:attrNameLst>
                                          <p:attrName>style.visibility</p:attrName>
                                        </p:attrNameLst>
                                      </p:cBhvr>
                                      <p:to>
                                        <p:strVal val="visible"/>
                                      </p:to>
                                    </p:set>
                                    <p:anim to="" calcmode="lin" valueType="num">
                                      <p:cBhvr>
                                        <p:cTn id="52" dur="1" fill="hold"/>
                                        <p:tgtEl>
                                          <p:spTgt spid="472067">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472067">
                                            <p:txEl>
                                              <p:pRg st="10" end="10"/>
                                            </p:txEl>
                                          </p:spTgt>
                                        </p:tgtEl>
                                        <p:attrNameLst>
                                          <p:attrName>style.visibility</p:attrName>
                                        </p:attrNameLst>
                                      </p:cBhvr>
                                      <p:to>
                                        <p:strVal val="visible"/>
                                      </p:to>
                                    </p:set>
                                    <p:anim to="" calcmode="lin" valueType="num">
                                      <p:cBhvr>
                                        <p:cTn id="57" dur="1" fill="hold"/>
                                        <p:tgtEl>
                                          <p:spTgt spid="472067">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Font typeface="Wingdings" pitchFamily="2" charset="2"/>
                  <a:buNone/>
                </a:pPr>
                <a:r>
                  <a:rPr lang="es-MX" sz="2400" b="1" dirty="0" smtClean="0">
                    <a:latin typeface="Calibri" pitchFamily="34" charset="0"/>
                  </a:rPr>
                  <a:t>Conclusión:</a:t>
                </a:r>
              </a:p>
              <a:p>
                <a:pPr marL="0" indent="0">
                  <a:buClrTx/>
                  <a:buNone/>
                </a:pPr>
                <a:r>
                  <a:rPr lang="es-MX" sz="2200" dirty="0" smtClean="0">
                    <a:latin typeface="Calibri" pitchFamily="34" charset="0"/>
                  </a:rPr>
                  <a:t>Una función </a:t>
                </a:r>
                <a:r>
                  <a:rPr lang="es-MX" sz="2200" i="1" dirty="0" smtClean="0">
                    <a:latin typeface="Calibri" pitchFamily="34" charset="0"/>
                  </a:rPr>
                  <a:t>f</a:t>
                </a:r>
                <a:r>
                  <a:rPr lang="es-MX" sz="2200" dirty="0" smtClean="0">
                    <a:latin typeface="Calibri" pitchFamily="34" charset="0"/>
                  </a:rPr>
                  <a:t> definida en un intervalo abierto que contiene a</a:t>
                </a:r>
                <a:r>
                  <a:rPr lang="es-MX" sz="2200" i="1" dirty="0" smtClean="0">
                    <a:latin typeface="Calibri" pitchFamily="34" charset="0"/>
                  </a:rPr>
                  <a:t> x</a:t>
                </a:r>
                <a:r>
                  <a:rPr lang="es-MX" sz="2200" i="1" baseline="-25000" dirty="0" smtClean="0">
                    <a:latin typeface="Calibri" pitchFamily="34" charset="0"/>
                  </a:rPr>
                  <a:t>1</a:t>
                </a:r>
                <a:r>
                  <a:rPr lang="es-MX" sz="2200" i="1" dirty="0" smtClean="0">
                    <a:latin typeface="Calibri" pitchFamily="34" charset="0"/>
                  </a:rPr>
                  <a:t> </a:t>
                </a:r>
                <a:r>
                  <a:rPr lang="es-MX" sz="2200" dirty="0" smtClean="0">
                    <a:latin typeface="Calibri" pitchFamily="34" charset="0"/>
                  </a:rPr>
                  <a:t>es diferenciable en </a:t>
                </a:r>
                <a:r>
                  <a:rPr lang="es-MX" sz="2200" i="1" dirty="0" smtClean="0">
                    <a:latin typeface="Calibri" pitchFamily="34" charset="0"/>
                  </a:rPr>
                  <a:t>x</a:t>
                </a:r>
                <a:r>
                  <a:rPr lang="es-MX" sz="2200" i="1" baseline="-25000" dirty="0" smtClean="0">
                    <a:latin typeface="Calibri" pitchFamily="34" charset="0"/>
                  </a:rPr>
                  <a:t>1</a:t>
                </a:r>
                <a:r>
                  <a:rPr lang="es-MX" sz="2200" dirty="0" smtClean="0">
                    <a:latin typeface="Calibri" pitchFamily="34" charset="0"/>
                  </a:rPr>
                  <a:t> si y sólo si</a:t>
                </a:r>
                <a14:m>
                  <m:oMath xmlns:m="http://schemas.openxmlformats.org/officeDocument/2006/math">
                    <m:r>
                      <a:rPr lang="es-MX" sz="2400" b="0" i="0" smtClean="0">
                        <a:latin typeface="Cambria Math"/>
                      </a:rPr>
                      <m:t>  </m:t>
                    </m:r>
                    <m:sSub>
                      <m:sSubPr>
                        <m:ctrlPr>
                          <a:rPr lang="es-MX" sz="2400" i="1">
                            <a:latin typeface="Cambria Math"/>
                          </a:rPr>
                        </m:ctrlPr>
                      </m:sSubPr>
                      <m:e>
                        <m:r>
                          <a:rPr lang="es-MX" sz="2400" i="1">
                            <a:latin typeface="Cambria Math"/>
                          </a:rPr>
                          <m:t>𝑓</m:t>
                        </m:r>
                        <m:r>
                          <a:rPr lang="es-MX" sz="2400" i="1">
                            <a:latin typeface="Cambria Math"/>
                          </a:rPr>
                          <m:t>′</m:t>
                        </m:r>
                      </m:e>
                      <m:sub>
                        <m:r>
                          <a:rPr lang="es-MX" sz="2400" i="1">
                            <a:latin typeface="Cambria Math"/>
                          </a:rPr>
                          <m:t>+</m:t>
                        </m:r>
                      </m:sub>
                    </m:sSub>
                    <m:d>
                      <m:dPr>
                        <m:ctrlPr>
                          <a:rPr lang="es-MX" sz="2400" i="1">
                            <a:latin typeface="Cambria Math"/>
                          </a:rPr>
                        </m:ctrlPr>
                      </m:dPr>
                      <m:e>
                        <m:sSub>
                          <m:sSubPr>
                            <m:ctrlPr>
                              <a:rPr lang="es-MX" sz="2400" i="1">
                                <a:latin typeface="Cambria Math"/>
                              </a:rPr>
                            </m:ctrlPr>
                          </m:sSubPr>
                          <m:e>
                            <m:r>
                              <a:rPr lang="es-MX" sz="2400" i="1">
                                <a:latin typeface="Cambria Math"/>
                              </a:rPr>
                              <m:t>𝑥</m:t>
                            </m:r>
                          </m:e>
                          <m:sub>
                            <m:r>
                              <a:rPr lang="es-MX" sz="2400" i="1">
                                <a:latin typeface="Cambria Math"/>
                              </a:rPr>
                              <m:t>1</m:t>
                            </m:r>
                          </m:sub>
                        </m:sSub>
                      </m:e>
                    </m:d>
                  </m:oMath>
                </a14:m>
                <a:r>
                  <a:rPr lang="es-MX" sz="2200" dirty="0" smtClean="0">
                    <a:latin typeface="Calibri" pitchFamily="34" charset="0"/>
                  </a:rPr>
                  <a:t> y </a:t>
                </a:r>
                <a14:m>
                  <m:oMath xmlns:m="http://schemas.openxmlformats.org/officeDocument/2006/math">
                    <m:sSub>
                      <m:sSubPr>
                        <m:ctrlPr>
                          <a:rPr lang="es-MX" sz="2400" i="1">
                            <a:latin typeface="Cambria Math"/>
                          </a:rPr>
                        </m:ctrlPr>
                      </m:sSubPr>
                      <m:e>
                        <m:r>
                          <a:rPr lang="es-MX" sz="2400" i="1">
                            <a:latin typeface="Cambria Math"/>
                          </a:rPr>
                          <m:t>𝑓</m:t>
                        </m:r>
                        <m:r>
                          <a:rPr lang="es-MX" sz="2400" i="1">
                            <a:latin typeface="Cambria Math"/>
                          </a:rPr>
                          <m:t>′</m:t>
                        </m:r>
                      </m:e>
                      <m:sub>
                        <m:r>
                          <a:rPr lang="es-MX" sz="2400" i="1">
                            <a:latin typeface="Cambria Math"/>
                          </a:rPr>
                          <m:t>−</m:t>
                        </m:r>
                      </m:sub>
                    </m:sSub>
                    <m:d>
                      <m:dPr>
                        <m:ctrlPr>
                          <a:rPr lang="es-MX" sz="2400" i="1">
                            <a:latin typeface="Cambria Math"/>
                          </a:rPr>
                        </m:ctrlPr>
                      </m:dPr>
                      <m:e>
                        <m:sSub>
                          <m:sSubPr>
                            <m:ctrlPr>
                              <a:rPr lang="es-MX" sz="2400" i="1">
                                <a:latin typeface="Cambria Math"/>
                              </a:rPr>
                            </m:ctrlPr>
                          </m:sSubPr>
                          <m:e>
                            <m:r>
                              <a:rPr lang="es-MX" sz="2400" i="1">
                                <a:latin typeface="Cambria Math"/>
                              </a:rPr>
                              <m:t>𝑥</m:t>
                            </m:r>
                          </m:e>
                          <m:sub>
                            <m:r>
                              <a:rPr lang="es-MX" sz="2400" i="1">
                                <a:latin typeface="Cambria Math"/>
                              </a:rPr>
                              <m:t>1</m:t>
                            </m:r>
                          </m:sub>
                        </m:sSub>
                      </m:e>
                    </m:d>
                  </m:oMath>
                </a14:m>
                <a:r>
                  <a:rPr lang="es-MX" sz="2200" dirty="0" smtClean="0">
                    <a:latin typeface="Calibri" pitchFamily="34" charset="0"/>
                  </a:rPr>
                  <a:t> existen y son iguales.</a:t>
                </a: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a:stretch>
              </a:blipFill>
            </p:spPr>
            <p:txBody>
              <a:bodyPr/>
              <a:lstStyle/>
              <a:p>
                <a:r>
                  <a:rPr lang="es-MX">
                    <a:noFill/>
                  </a:rPr>
                  <a:t> </a:t>
                </a:r>
              </a:p>
            </p:txBody>
          </p:sp>
        </mc:Fallback>
      </mc:AlternateContent>
    </p:spTree>
    <p:extLst>
      <p:ext uri="{BB962C8B-B14F-4D97-AF65-F5344CB8AC3E}">
        <p14:creationId xmlns:p14="http://schemas.microsoft.com/office/powerpoint/2010/main" val="1303350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marL="0" indent="0">
                  <a:buClrTx/>
                  <a:buNone/>
                </a:pPr>
                <a:r>
                  <a:rPr lang="es-MX" sz="2400" b="1" dirty="0" smtClean="0">
                    <a:latin typeface="Calibri" pitchFamily="34" charset="0"/>
                  </a:rPr>
                  <a:t>Diferenciación de funciones algebraicas y derivadas de orden superior</a:t>
                </a:r>
              </a:p>
              <a:p>
                <a:pPr>
                  <a:buClrTx/>
                  <a:buFont typeface="Wingdings" pitchFamily="2" charset="2"/>
                  <a:buChar char="§"/>
                </a:pPr>
                <a:r>
                  <a:rPr lang="es-MX" sz="2200" b="1" dirty="0" smtClean="0">
                    <a:latin typeface="Calibri" pitchFamily="34" charset="0"/>
                  </a:rPr>
                  <a:t>Teorema: regla de una función constante</a:t>
                </a:r>
              </a:p>
              <a:p>
                <a:pPr marL="0" indent="0">
                  <a:buClrTx/>
                  <a:buNone/>
                </a:pPr>
                <a:r>
                  <a:rPr lang="es-MX" sz="2200" dirty="0" smtClean="0">
                    <a:latin typeface="Calibri" pitchFamily="34" charset="0"/>
                  </a:rPr>
                  <a:t>Si </a:t>
                </a:r>
                <a:r>
                  <a:rPr lang="es-MX" sz="2200" i="1" dirty="0" smtClean="0">
                    <a:latin typeface="Calibri" pitchFamily="34" charset="0"/>
                  </a:rPr>
                  <a:t>c</a:t>
                </a:r>
                <a:r>
                  <a:rPr lang="es-MX" sz="2200" dirty="0" smtClean="0">
                    <a:latin typeface="Calibri" pitchFamily="34" charset="0"/>
                  </a:rPr>
                  <a:t> es una constante y si</a:t>
                </a:r>
                <a:r>
                  <a:rPr lang="es-MX" sz="2200" i="1" dirty="0" smtClean="0">
                    <a:latin typeface="Calibri" pitchFamily="34" charset="0"/>
                  </a:rPr>
                  <a:t> f(x) = c</a:t>
                </a:r>
                <a:r>
                  <a:rPr lang="es-MX" sz="2200" dirty="0" smtClean="0">
                    <a:latin typeface="Calibri" pitchFamily="34" charset="0"/>
                  </a:rPr>
                  <a:t>, entonces</a:t>
                </a:r>
              </a:p>
              <a:p>
                <a:pPr marL="0" indent="0">
                  <a:buClrTx/>
                  <a:buNone/>
                </a:pPr>
                <a:endParaRPr lang="es-MX" sz="2200" dirty="0" smtClean="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rPr>
                          </m:ctrlPr>
                        </m:sSupPr>
                        <m:e>
                          <m:r>
                            <a:rPr lang="es-MX" sz="2200" b="0" i="1" smtClean="0">
                              <a:latin typeface="Cambria Math"/>
                            </a:rPr>
                            <m:t>𝑓</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b="0" i="1" smtClean="0">
                          <a:latin typeface="Cambria Math"/>
                        </a:rPr>
                        <m:t>=0</m:t>
                      </m:r>
                    </m:oMath>
                  </m:oMathPara>
                </a14:m>
                <a:endParaRPr lang="es-MX" sz="2200" dirty="0" smtClean="0">
                  <a:latin typeface="Calibri" pitchFamily="34" charset="0"/>
                </a:endParaRPr>
              </a:p>
              <a:p>
                <a:pPr>
                  <a:buClrTx/>
                  <a:buFont typeface="Wingdings" pitchFamily="2" charset="2"/>
                  <a:buChar char="§"/>
                </a:pPr>
                <a:endParaRPr lang="es-MX" sz="2200" b="1" dirty="0" smtClean="0">
                  <a:latin typeface="Calibri" pitchFamily="34" charset="0"/>
                </a:endParaRPr>
              </a:p>
              <a:p>
                <a:pPr>
                  <a:buClrTx/>
                  <a:buFont typeface="Wingdings" pitchFamily="2" charset="2"/>
                  <a:buChar char="§"/>
                </a:pPr>
                <a:endParaRPr lang="es-MX" sz="2200" b="1" dirty="0" smtClean="0">
                  <a:latin typeface="Calibri" pitchFamily="34" charset="0"/>
                </a:endParaRPr>
              </a:p>
              <a:p>
                <a:pPr>
                  <a:buClrTx/>
                  <a:buFont typeface="Wingdings" pitchFamily="2" charset="2"/>
                  <a:buChar char="§"/>
                </a:pPr>
                <a:r>
                  <a:rPr lang="es-MX" sz="2200" b="1" dirty="0" smtClean="0">
                    <a:latin typeface="Calibri" pitchFamily="34" charset="0"/>
                  </a:rPr>
                  <a:t>Teorema</a:t>
                </a:r>
                <a:r>
                  <a:rPr lang="es-MX" sz="2200" b="1" dirty="0">
                    <a:latin typeface="Calibri" pitchFamily="34" charset="0"/>
                  </a:rPr>
                  <a:t>: regla de </a:t>
                </a:r>
                <a:r>
                  <a:rPr lang="es-MX" sz="2200" b="1" dirty="0" smtClean="0">
                    <a:latin typeface="Calibri" pitchFamily="34" charset="0"/>
                  </a:rPr>
                  <a:t>potencias (positivas)</a:t>
                </a:r>
                <a:endParaRPr lang="es-MX" sz="2200" b="1" dirty="0">
                  <a:latin typeface="Calibri" pitchFamily="34" charset="0"/>
                </a:endParaRPr>
              </a:p>
              <a:p>
                <a:pPr marL="0" indent="0">
                  <a:buClrTx/>
                  <a:buNone/>
                </a:pPr>
                <a:r>
                  <a:rPr lang="es-MX" sz="2200" dirty="0">
                    <a:latin typeface="Calibri" pitchFamily="34" charset="0"/>
                  </a:rPr>
                  <a:t>Si </a:t>
                </a:r>
                <a:r>
                  <a:rPr lang="es-MX" sz="2200" i="1" dirty="0" smtClean="0">
                    <a:latin typeface="Calibri" pitchFamily="34" charset="0"/>
                  </a:rPr>
                  <a:t>n</a:t>
                </a:r>
                <a:r>
                  <a:rPr lang="es-MX" sz="2200" dirty="0" smtClean="0">
                    <a:latin typeface="Calibri" pitchFamily="34" charset="0"/>
                  </a:rPr>
                  <a:t> es un número entero positivo y si </a:t>
                </a:r>
                <a14:m>
                  <m:oMath xmlns:m="http://schemas.openxmlformats.org/officeDocument/2006/math">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sSup>
                      <m:sSupPr>
                        <m:ctrlPr>
                          <a:rPr lang="es-MX" sz="2200" b="0" i="1" smtClean="0">
                            <a:latin typeface="Cambria Math"/>
                          </a:rPr>
                        </m:ctrlPr>
                      </m:sSupPr>
                      <m:e>
                        <m:r>
                          <a:rPr lang="es-MX" sz="2200" b="0" i="1" smtClean="0">
                            <a:latin typeface="Cambria Math"/>
                          </a:rPr>
                          <m:t>𝑥</m:t>
                        </m:r>
                      </m:e>
                      <m:sup>
                        <m:r>
                          <a:rPr lang="es-MX" sz="2200" b="0" i="1" smtClean="0">
                            <a:latin typeface="Cambria Math"/>
                          </a:rPr>
                          <m:t>𝑛</m:t>
                        </m:r>
                      </m:sup>
                    </m:sSup>
                  </m:oMath>
                </a14:m>
                <a:r>
                  <a:rPr lang="es-MX" sz="2200" dirty="0" smtClean="0">
                    <a:latin typeface="Calibri" pitchFamily="34" charset="0"/>
                  </a:rPr>
                  <a:t>, entonces</a:t>
                </a:r>
              </a:p>
              <a:p>
                <a:pPr marL="0" indent="0">
                  <a:buClrTx/>
                  <a:buNone/>
                </a:pPr>
                <a:endParaRPr lang="es-MX" sz="2200" dirty="0" smtClean="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sSup>
                        <m:sSupPr>
                          <m:ctrlPr>
                            <a:rPr lang="es-MX" sz="2200" i="1">
                              <a:latin typeface="Cambria Math"/>
                            </a:rPr>
                          </m:ctrlPr>
                        </m:sSupPr>
                        <m:e>
                          <m:r>
                            <a:rPr lang="es-MX" sz="2200" i="1">
                              <a:latin typeface="Cambria Math"/>
                            </a:rPr>
                            <m:t>𝑓</m:t>
                          </m:r>
                        </m:e>
                        <m:sup>
                          <m:r>
                            <a:rPr lang="es-MX" sz="2200" i="1">
                              <a:latin typeface="Cambria Math"/>
                            </a:rPr>
                            <m:t>′</m:t>
                          </m:r>
                        </m:sup>
                      </m:sSup>
                      <m:d>
                        <m:dPr>
                          <m:ctrlPr>
                            <a:rPr lang="es-MX" sz="2200" i="1">
                              <a:latin typeface="Cambria Math"/>
                            </a:rPr>
                          </m:ctrlPr>
                        </m:dPr>
                        <m:e>
                          <m:r>
                            <a:rPr lang="es-MX" sz="2200" i="1">
                              <a:latin typeface="Cambria Math"/>
                            </a:rPr>
                            <m:t>𝑥</m:t>
                          </m:r>
                        </m:e>
                      </m:d>
                      <m:r>
                        <a:rPr lang="es-MX" sz="2200" i="1">
                          <a:latin typeface="Cambria Math"/>
                        </a:rPr>
                        <m:t>=</m:t>
                      </m:r>
                      <m:r>
                        <a:rPr lang="es-MX" sz="2200" b="0" i="1" smtClean="0">
                          <a:latin typeface="Cambria Math"/>
                        </a:rPr>
                        <m:t>𝑛</m:t>
                      </m:r>
                      <m:sSup>
                        <m:sSupPr>
                          <m:ctrlPr>
                            <a:rPr lang="es-MX" sz="2200" b="0" i="1" smtClean="0">
                              <a:latin typeface="Cambria Math"/>
                            </a:rPr>
                          </m:ctrlPr>
                        </m:sSupPr>
                        <m:e>
                          <m:r>
                            <a:rPr lang="es-MX" sz="2200" b="0" i="1" smtClean="0">
                              <a:latin typeface="Cambria Math"/>
                            </a:rPr>
                            <m:t>𝑥</m:t>
                          </m:r>
                        </m:e>
                        <m:sup>
                          <m:r>
                            <a:rPr lang="es-MX" sz="2200" b="0" i="1" smtClean="0">
                              <a:latin typeface="Cambria Math"/>
                            </a:rPr>
                            <m:t>𝑛</m:t>
                          </m:r>
                          <m:r>
                            <a:rPr lang="es-MX" sz="2200" b="0" i="1" smtClean="0">
                              <a:latin typeface="Cambria Math"/>
                            </a:rPr>
                            <m:t>−1</m:t>
                          </m:r>
                        </m:sup>
                      </m:sSup>
                    </m:oMath>
                  </m:oMathPara>
                </a14:m>
                <a:endParaRPr lang="es-MX" sz="2200" dirty="0">
                  <a:latin typeface="Calibri" pitchFamily="34" charset="0"/>
                </a:endParaRPr>
              </a:p>
              <a:p>
                <a:pPr marL="0" indent="0">
                  <a:buClrTx/>
                  <a:buNone/>
                </a:pPr>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1135" t="-994" r="-76"/>
                </a:stretch>
              </a:blipFill>
            </p:spPr>
            <p:txBody>
              <a:bodyPr/>
              <a:lstStyle/>
              <a:p>
                <a:r>
                  <a:rPr lang="es-MX">
                    <a:noFill/>
                  </a:rPr>
                  <a:t> </a:t>
                </a:r>
              </a:p>
            </p:txBody>
          </p:sp>
        </mc:Fallback>
      </mc:AlternateContent>
    </p:spTree>
    <p:extLst>
      <p:ext uri="{BB962C8B-B14F-4D97-AF65-F5344CB8AC3E}">
        <p14:creationId xmlns:p14="http://schemas.microsoft.com/office/powerpoint/2010/main" val="651879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4" end="4"/>
                                            </p:txEl>
                                          </p:spTgt>
                                        </p:tgtEl>
                                        <p:attrNameLst>
                                          <p:attrName>style.visibility</p:attrName>
                                        </p:attrNameLst>
                                      </p:cBhvr>
                                      <p:to>
                                        <p:strVal val="visible"/>
                                      </p:to>
                                    </p:set>
                                    <p:anim to="" calcmode="lin" valueType="num">
                                      <p:cBhvr>
                                        <p:cTn id="22" dur="1" fill="hold"/>
                                        <p:tgtEl>
                                          <p:spTgt spid="472067">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7" end="7"/>
                                            </p:txEl>
                                          </p:spTgt>
                                        </p:tgtEl>
                                        <p:attrNameLst>
                                          <p:attrName>style.visibility</p:attrName>
                                        </p:attrNameLst>
                                      </p:cBhvr>
                                      <p:to>
                                        <p:strVal val="visible"/>
                                      </p:to>
                                    </p:set>
                                    <p:anim to="" calcmode="lin" valueType="num">
                                      <p:cBhvr>
                                        <p:cTn id="27" dur="1" fill="hold"/>
                                        <p:tgtEl>
                                          <p:spTgt spid="472067">
                                            <p:txEl>
                                              <p:pRg st="7" end="7"/>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8" end="8"/>
                                            </p:txEl>
                                          </p:spTgt>
                                        </p:tgtEl>
                                        <p:attrNameLst>
                                          <p:attrName>style.visibility</p:attrName>
                                        </p:attrNameLst>
                                      </p:cBhvr>
                                      <p:to>
                                        <p:strVal val="visible"/>
                                      </p:to>
                                    </p:set>
                                    <p:anim to="" calcmode="lin" valueType="num">
                                      <p:cBhvr>
                                        <p:cTn id="32" dur="1" fill="hold"/>
                                        <p:tgtEl>
                                          <p:spTgt spid="472067">
                                            <p:txEl>
                                              <p:pRg st="8" end="8"/>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10" end="10"/>
                                            </p:txEl>
                                          </p:spTgt>
                                        </p:tgtEl>
                                        <p:attrNameLst>
                                          <p:attrName>style.visibility</p:attrName>
                                        </p:attrNameLst>
                                      </p:cBhvr>
                                      <p:to>
                                        <p:strVal val="visible"/>
                                      </p:to>
                                    </p:set>
                                    <p:anim to="" calcmode="lin" valueType="num">
                                      <p:cBhvr>
                                        <p:cTn id="37" dur="1" fill="hold"/>
                                        <p:tgtEl>
                                          <p:spTgt spid="472067">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ctrTitle"/>
          </p:nvPr>
        </p:nvSpPr>
        <p:spPr>
          <a:xfrm>
            <a:off x="701675" y="1684338"/>
            <a:ext cx="8077200" cy="1609725"/>
          </a:xfrm>
        </p:spPr>
        <p:txBody>
          <a:bodyPr/>
          <a:lstStyle/>
          <a:p>
            <a:r>
              <a:rPr lang="es-MX" sz="4200" dirty="0" smtClean="0"/>
              <a:t>Cálculo</a:t>
            </a:r>
            <a:r>
              <a:rPr lang="es-MX" sz="4200" dirty="0"/>
              <a:t/>
            </a:r>
            <a:br>
              <a:rPr lang="es-MX" sz="4200" dirty="0"/>
            </a:br>
            <a:endParaRPr lang="es-ES" sz="4200" dirty="0"/>
          </a:p>
        </p:txBody>
      </p:sp>
      <p:sp>
        <p:nvSpPr>
          <p:cNvPr id="342019" name="Rectangle 3"/>
          <p:cNvSpPr>
            <a:spLocks noGrp="1" noChangeArrowheads="1"/>
          </p:cNvSpPr>
          <p:nvPr>
            <p:ph type="subTitle" idx="1"/>
          </p:nvPr>
        </p:nvSpPr>
        <p:spPr>
          <a:xfrm>
            <a:off x="1309688" y="3743325"/>
            <a:ext cx="6629400" cy="1676400"/>
          </a:xfrm>
        </p:spPr>
        <p:txBody>
          <a:bodyPr/>
          <a:lstStyle/>
          <a:p>
            <a:r>
              <a:rPr lang="es-MX"/>
              <a:t>(Instructor)		</a:t>
            </a:r>
            <a:endParaRPr lang="es-ES"/>
          </a:p>
        </p:txBody>
      </p:sp>
      <p:sp>
        <p:nvSpPr>
          <p:cNvPr id="342020" name="Text Box 4"/>
          <p:cNvSpPr txBox="1">
            <a:spLocks noChangeArrowheads="1"/>
          </p:cNvSpPr>
          <p:nvPr/>
        </p:nvSpPr>
        <p:spPr bwMode="auto">
          <a:xfrm>
            <a:off x="7110413" y="5549900"/>
            <a:ext cx="971550" cy="366713"/>
          </a:xfrm>
          <a:prstGeom prst="rect">
            <a:avLst/>
          </a:prstGeom>
          <a:noFill/>
          <a:ln w="9525">
            <a:noFill/>
            <a:miter lim="800000"/>
            <a:headEnd/>
            <a:tailEnd/>
          </a:ln>
          <a:effectLst/>
        </p:spPr>
        <p:txBody>
          <a:bodyPr wrap="none">
            <a:spAutoFit/>
          </a:bodyPr>
          <a:lstStyle/>
          <a:p>
            <a:r>
              <a:rPr lang="es-MX" sz="1800"/>
              <a:t>(Fecha)</a:t>
            </a:r>
            <a:endParaRPr lang="es-ES" sz="18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ClrTx/>
                  <a:buFont typeface="Wingdings" pitchFamily="2" charset="2"/>
                  <a:buChar char="§"/>
                </a:pPr>
                <a:r>
                  <a:rPr lang="es-MX" sz="2200" b="1" dirty="0" smtClean="0">
                    <a:latin typeface="Calibri" pitchFamily="34" charset="0"/>
                  </a:rPr>
                  <a:t>Teorema: regla para producto de una función por una constante</a:t>
                </a:r>
              </a:p>
              <a:p>
                <a:pPr marL="0" indent="0">
                  <a:buClrTx/>
                  <a:buNone/>
                </a:pPr>
                <a:r>
                  <a:rPr lang="es-MX" sz="2200" dirty="0" smtClean="0">
                    <a:latin typeface="Calibri" pitchFamily="34" charset="0"/>
                  </a:rPr>
                  <a:t>Si</a:t>
                </a:r>
                <a:r>
                  <a:rPr lang="es-MX" sz="2200" i="1" dirty="0" smtClean="0">
                    <a:latin typeface="Calibri" pitchFamily="34" charset="0"/>
                  </a:rPr>
                  <a:t> f </a:t>
                </a:r>
                <a:r>
                  <a:rPr lang="es-MX" sz="2200" dirty="0" smtClean="0">
                    <a:latin typeface="Calibri" pitchFamily="34" charset="0"/>
                  </a:rPr>
                  <a:t>es una función, </a:t>
                </a:r>
                <a:r>
                  <a:rPr lang="es-MX" sz="2200" i="1" dirty="0" smtClean="0">
                    <a:latin typeface="Calibri" pitchFamily="34" charset="0"/>
                  </a:rPr>
                  <a:t>c</a:t>
                </a:r>
                <a:r>
                  <a:rPr lang="es-MX" sz="2200" dirty="0" smtClean="0">
                    <a:latin typeface="Calibri" pitchFamily="34" charset="0"/>
                  </a:rPr>
                  <a:t> es una constante y </a:t>
                </a:r>
                <a:r>
                  <a:rPr lang="es-MX" sz="2200" i="1" dirty="0" smtClean="0">
                    <a:latin typeface="Calibri" pitchFamily="34" charset="0"/>
                  </a:rPr>
                  <a:t>g</a:t>
                </a:r>
                <a:r>
                  <a:rPr lang="es-MX" sz="2200" dirty="0" smtClean="0">
                    <a:latin typeface="Calibri" pitchFamily="34" charset="0"/>
                  </a:rPr>
                  <a:t> es la función definida por </a:t>
                </a:r>
                <a14:m>
                  <m:oMath xmlns:m="http://schemas.openxmlformats.org/officeDocument/2006/math">
                    <m:r>
                      <a:rPr lang="es-MX" sz="2200" b="0" i="1" smtClean="0">
                        <a:latin typeface="Cambria Math"/>
                      </a:rPr>
                      <m:t>𝑔</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𝑐</m:t>
                    </m:r>
                    <m:r>
                      <a:rPr lang="es-MX" sz="2200" b="0" i="1" smtClean="0">
                        <a:latin typeface="Cambria Math"/>
                        <a:ea typeface="Cambria Math"/>
                      </a:rPr>
                      <m:t>∙</m:t>
                    </m:r>
                    <m:r>
                      <a:rPr lang="es-MX" sz="2200" b="0" i="1" smtClean="0">
                        <a:latin typeface="Cambria Math"/>
                        <a:ea typeface="Cambria Math"/>
                      </a:rPr>
                      <m:t>𝑓</m:t>
                    </m:r>
                    <m:r>
                      <a:rPr lang="es-MX" sz="2200" b="0" i="1" smtClean="0">
                        <a:latin typeface="Cambria Math"/>
                        <a:ea typeface="Cambria Math"/>
                      </a:rPr>
                      <m:t>(</m:t>
                    </m:r>
                    <m:r>
                      <a:rPr lang="es-MX" sz="2200" b="0" i="1" smtClean="0">
                        <a:latin typeface="Cambria Math"/>
                        <a:ea typeface="Cambria Math"/>
                      </a:rPr>
                      <m:t>𝑥</m:t>
                    </m:r>
                    <m:r>
                      <a:rPr lang="es-MX" sz="2200" b="0" i="1" smtClean="0">
                        <a:latin typeface="Cambria Math"/>
                        <a:ea typeface="Cambria Math"/>
                      </a:rPr>
                      <m:t>)</m:t>
                    </m:r>
                  </m:oMath>
                </a14:m>
                <a:r>
                  <a:rPr lang="es-MX" sz="2200" dirty="0" smtClean="0">
                    <a:latin typeface="Calibri" pitchFamily="34" charset="0"/>
                  </a:rPr>
                  <a:t>, y si </a:t>
                </a:r>
                <a:r>
                  <a:rPr lang="es-MX" sz="2200" i="1" dirty="0" smtClean="0">
                    <a:latin typeface="Calibri" pitchFamily="34" charset="0"/>
                  </a:rPr>
                  <a:t>f’ </a:t>
                </a:r>
                <a:r>
                  <a:rPr lang="es-MX" sz="2200" dirty="0" smtClean="0">
                    <a:latin typeface="Calibri" pitchFamily="34" charset="0"/>
                  </a:rPr>
                  <a:t>existe, entonces</a:t>
                </a:r>
              </a:p>
              <a:p>
                <a:pPr marL="0" indent="0">
                  <a:buClrTx/>
                  <a:buNone/>
                </a:pPr>
                <a:endParaRPr lang="es-MX" sz="2200" dirty="0" smtClean="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r>
                        <a:rPr lang="es-MX" sz="2200" b="0" i="1" smtClean="0">
                          <a:latin typeface="Cambria Math"/>
                        </a:rPr>
                        <m:t>𝑔</m:t>
                      </m:r>
                      <m:r>
                        <a:rPr lang="es-MX" sz="2200" b="0" i="1" smtClean="0">
                          <a:latin typeface="Cambria Math"/>
                        </a:rPr>
                        <m:t>′</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𝑐</m:t>
                      </m:r>
                      <m:r>
                        <a:rPr lang="es-MX" sz="2200" b="0" i="1" smtClean="0">
                          <a:latin typeface="Cambria Math"/>
                          <a:ea typeface="Cambria Math"/>
                        </a:rPr>
                        <m:t>∙</m:t>
                      </m:r>
                      <m:r>
                        <a:rPr lang="es-MX" sz="2200" b="0" i="1" smtClean="0">
                          <a:latin typeface="Cambria Math"/>
                          <a:ea typeface="Cambria Math"/>
                        </a:rPr>
                        <m:t>𝑓</m:t>
                      </m:r>
                      <m:r>
                        <a:rPr lang="es-MX" sz="2200" b="0" i="1" smtClean="0">
                          <a:latin typeface="Cambria Math"/>
                          <a:ea typeface="Cambria Math"/>
                        </a:rPr>
                        <m:t>′(</m:t>
                      </m:r>
                      <m:r>
                        <a:rPr lang="es-MX" sz="2200" b="0" i="1" smtClean="0">
                          <a:latin typeface="Cambria Math"/>
                          <a:ea typeface="Cambria Math"/>
                        </a:rPr>
                        <m:t>𝑥</m:t>
                      </m:r>
                      <m:r>
                        <a:rPr lang="es-MX" sz="2200" b="0" i="1" smtClean="0">
                          <a:latin typeface="Cambria Math"/>
                          <a:ea typeface="Cambria Math"/>
                        </a:rPr>
                        <m:t>)</m:t>
                      </m:r>
                    </m:oMath>
                  </m:oMathPara>
                </a14:m>
                <a:endParaRPr lang="es-MX" sz="2200" dirty="0" smtClean="0">
                  <a:latin typeface="Calibri" pitchFamily="34" charset="0"/>
                </a:endParaRPr>
              </a:p>
              <a:p>
                <a:pPr>
                  <a:buClrTx/>
                  <a:buFont typeface="Wingdings" pitchFamily="2" charset="2"/>
                  <a:buChar char="§"/>
                </a:pPr>
                <a:endParaRPr lang="es-MX" sz="2200" b="1" dirty="0" smtClean="0">
                  <a:latin typeface="Calibri" pitchFamily="34" charset="0"/>
                </a:endParaRPr>
              </a:p>
              <a:p>
                <a:pPr>
                  <a:buClrTx/>
                  <a:buFont typeface="Wingdings" pitchFamily="2" charset="2"/>
                  <a:buChar char="§"/>
                </a:pPr>
                <a:endParaRPr lang="es-MX" sz="2200" b="1" dirty="0" smtClean="0">
                  <a:latin typeface="Calibri" pitchFamily="34" charset="0"/>
                </a:endParaRPr>
              </a:p>
              <a:p>
                <a:pPr>
                  <a:buClrTx/>
                  <a:buFont typeface="Wingdings" pitchFamily="2" charset="2"/>
                  <a:buChar char="§"/>
                </a:pPr>
                <a:r>
                  <a:rPr lang="es-MX" sz="2200" b="1" dirty="0" smtClean="0">
                    <a:latin typeface="Calibri" pitchFamily="34" charset="0"/>
                  </a:rPr>
                  <a:t>Teorema</a:t>
                </a:r>
                <a:r>
                  <a:rPr lang="es-MX" sz="2200" b="1" dirty="0">
                    <a:latin typeface="Calibri" pitchFamily="34" charset="0"/>
                  </a:rPr>
                  <a:t>: regla de </a:t>
                </a:r>
                <a:r>
                  <a:rPr lang="es-MX" sz="2200" b="1" dirty="0" smtClean="0">
                    <a:latin typeface="Calibri" pitchFamily="34" charset="0"/>
                  </a:rPr>
                  <a:t>diferenciación para la suma</a:t>
                </a:r>
                <a:endParaRPr lang="es-MX" sz="2200" b="1" dirty="0">
                  <a:latin typeface="Calibri" pitchFamily="34" charset="0"/>
                </a:endParaRPr>
              </a:p>
              <a:p>
                <a:pPr marL="0" indent="0">
                  <a:buClrTx/>
                  <a:buNone/>
                </a:pPr>
                <a:r>
                  <a:rPr lang="es-MX" sz="2200" dirty="0">
                    <a:latin typeface="Calibri" pitchFamily="34" charset="0"/>
                  </a:rPr>
                  <a:t>Si </a:t>
                </a:r>
                <a:r>
                  <a:rPr lang="es-MX" sz="2200" i="1" dirty="0" smtClean="0">
                    <a:latin typeface="Calibri" pitchFamily="34" charset="0"/>
                  </a:rPr>
                  <a:t>f</a:t>
                </a:r>
                <a:r>
                  <a:rPr lang="es-MX" sz="2200" dirty="0" smtClean="0">
                    <a:latin typeface="Calibri" pitchFamily="34" charset="0"/>
                  </a:rPr>
                  <a:t> y </a:t>
                </a:r>
                <a:r>
                  <a:rPr lang="es-MX" sz="2200" i="1" dirty="0" smtClean="0">
                    <a:latin typeface="Calibri" pitchFamily="34" charset="0"/>
                  </a:rPr>
                  <a:t>g</a:t>
                </a:r>
                <a:r>
                  <a:rPr lang="es-MX" sz="2200" dirty="0" smtClean="0">
                    <a:latin typeface="Calibri" pitchFamily="34" charset="0"/>
                  </a:rPr>
                  <a:t> son funciones y si </a:t>
                </a:r>
                <a:r>
                  <a:rPr lang="es-MX" sz="2200" i="1" dirty="0" smtClean="0">
                    <a:latin typeface="Calibri" pitchFamily="34" charset="0"/>
                  </a:rPr>
                  <a:t>h</a:t>
                </a:r>
                <a:r>
                  <a:rPr lang="es-MX" sz="2200" dirty="0" smtClean="0">
                    <a:latin typeface="Calibri" pitchFamily="34" charset="0"/>
                  </a:rPr>
                  <a:t> es la función definida por </a:t>
                </a:r>
                <a14:m>
                  <m:oMath xmlns:m="http://schemas.openxmlformats.org/officeDocument/2006/math">
                    <m:r>
                      <a:rPr lang="es-MX" sz="2200" b="0" i="1" smtClean="0">
                        <a:latin typeface="Cambria Math"/>
                      </a:rPr>
                      <m:t>h</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oMath>
                </a14:m>
                <a:r>
                  <a:rPr lang="es-MX" sz="2200" dirty="0" smtClean="0">
                    <a:latin typeface="Calibri" pitchFamily="34" charset="0"/>
                  </a:rPr>
                  <a:t>, y si </a:t>
                </a:r>
                <a:r>
                  <a:rPr lang="es-MX" sz="2200" i="1" dirty="0" smtClean="0">
                    <a:latin typeface="Calibri" pitchFamily="34" charset="0"/>
                  </a:rPr>
                  <a:t>f’(x) </a:t>
                </a:r>
                <a:r>
                  <a:rPr lang="es-MX" sz="2200" dirty="0" smtClean="0">
                    <a:latin typeface="Calibri" pitchFamily="34" charset="0"/>
                  </a:rPr>
                  <a:t>y </a:t>
                </a:r>
                <a:r>
                  <a:rPr lang="es-MX" sz="2200" i="1" dirty="0" smtClean="0">
                    <a:latin typeface="Calibri" pitchFamily="34" charset="0"/>
                  </a:rPr>
                  <a:t>g’(x) </a:t>
                </a:r>
                <a:r>
                  <a:rPr lang="es-MX" sz="2200" dirty="0" smtClean="0">
                    <a:latin typeface="Calibri" pitchFamily="34" charset="0"/>
                  </a:rPr>
                  <a:t>existen, entonces</a:t>
                </a:r>
              </a:p>
              <a:p>
                <a:pPr marL="0" indent="0">
                  <a:buClrTx/>
                  <a:buNone/>
                </a:pPr>
                <a:endParaRPr lang="es-MX" sz="2200" dirty="0" smtClean="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rPr>
                          </m:ctrlPr>
                        </m:sSupPr>
                        <m:e>
                          <m:r>
                            <a:rPr lang="es-MX" sz="2200" b="0" i="1" smtClean="0">
                              <a:latin typeface="Cambria Math"/>
                            </a:rPr>
                            <m:t>h</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i="1">
                          <a:latin typeface="Cambria Math"/>
                        </a:rPr>
                        <m:t>=</m:t>
                      </m:r>
                      <m:sSup>
                        <m:sSupPr>
                          <m:ctrlPr>
                            <a:rPr lang="es-MX" sz="2200" b="0" i="1" smtClean="0">
                              <a:latin typeface="Cambria Math"/>
                            </a:rPr>
                          </m:ctrlPr>
                        </m:sSupPr>
                        <m:e>
                          <m:r>
                            <a:rPr lang="es-MX" sz="2200" b="0" i="1" smtClean="0">
                              <a:latin typeface="Cambria Math"/>
                            </a:rPr>
                            <m:t>𝑓</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oMath>
                  </m:oMathPara>
                </a14:m>
                <a:endParaRPr lang="es-MX" sz="2200" dirty="0">
                  <a:latin typeface="Calibri" pitchFamily="34" charset="0"/>
                </a:endParaRPr>
              </a:p>
              <a:p>
                <a:pPr marL="0" indent="0">
                  <a:buClrTx/>
                  <a:buNone/>
                </a:pPr>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908" t="-745"/>
                </a:stretch>
              </a:blipFill>
            </p:spPr>
            <p:txBody>
              <a:bodyPr/>
              <a:lstStyle/>
              <a:p>
                <a:r>
                  <a:rPr lang="es-MX">
                    <a:noFill/>
                  </a:rPr>
                  <a:t> </a:t>
                </a:r>
              </a:p>
            </p:txBody>
          </p:sp>
        </mc:Fallback>
      </mc:AlternateContent>
    </p:spTree>
    <p:extLst>
      <p:ext uri="{BB962C8B-B14F-4D97-AF65-F5344CB8AC3E}">
        <p14:creationId xmlns:p14="http://schemas.microsoft.com/office/powerpoint/2010/main" val="1919810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3" end="3"/>
                                            </p:txEl>
                                          </p:spTgt>
                                        </p:tgtEl>
                                        <p:attrNameLst>
                                          <p:attrName>style.visibility</p:attrName>
                                        </p:attrNameLst>
                                      </p:cBhvr>
                                      <p:to>
                                        <p:strVal val="visible"/>
                                      </p:to>
                                    </p:set>
                                    <p:anim to="" calcmode="lin" valueType="num">
                                      <p:cBhvr>
                                        <p:cTn id="17" dur="1" fill="hold"/>
                                        <p:tgtEl>
                                          <p:spTgt spid="472067">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6" end="6"/>
                                            </p:txEl>
                                          </p:spTgt>
                                        </p:tgtEl>
                                        <p:attrNameLst>
                                          <p:attrName>style.visibility</p:attrName>
                                        </p:attrNameLst>
                                      </p:cBhvr>
                                      <p:to>
                                        <p:strVal val="visible"/>
                                      </p:to>
                                    </p:set>
                                    <p:anim to="" calcmode="lin" valueType="num">
                                      <p:cBhvr>
                                        <p:cTn id="22" dur="1" fill="hold"/>
                                        <p:tgtEl>
                                          <p:spTgt spid="472067">
                                            <p:txEl>
                                              <p:pRg st="6" end="6"/>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7" end="7"/>
                                            </p:txEl>
                                          </p:spTgt>
                                        </p:tgtEl>
                                        <p:attrNameLst>
                                          <p:attrName>style.visibility</p:attrName>
                                        </p:attrNameLst>
                                      </p:cBhvr>
                                      <p:to>
                                        <p:strVal val="visible"/>
                                      </p:to>
                                    </p:set>
                                    <p:anim to="" calcmode="lin" valueType="num">
                                      <p:cBhvr>
                                        <p:cTn id="27" dur="1" fill="hold"/>
                                        <p:tgtEl>
                                          <p:spTgt spid="472067">
                                            <p:txEl>
                                              <p:pRg st="7" end="7"/>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9" end="9"/>
                                            </p:txEl>
                                          </p:spTgt>
                                        </p:tgtEl>
                                        <p:attrNameLst>
                                          <p:attrName>style.visibility</p:attrName>
                                        </p:attrNameLst>
                                      </p:cBhvr>
                                      <p:to>
                                        <p:strVal val="visible"/>
                                      </p:to>
                                    </p:set>
                                    <p:anim to="" calcmode="lin" valueType="num">
                                      <p:cBhvr>
                                        <p:cTn id="32" dur="1" fill="hold"/>
                                        <p:tgtEl>
                                          <p:spTgt spid="47206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ClrTx/>
                  <a:buFont typeface="Wingdings" pitchFamily="2" charset="2"/>
                  <a:buChar char="§"/>
                </a:pPr>
                <a:r>
                  <a:rPr lang="es-MX" sz="2200" b="1" dirty="0" smtClean="0">
                    <a:latin typeface="Calibri" pitchFamily="34" charset="0"/>
                  </a:rPr>
                  <a:t>Teorema</a:t>
                </a:r>
                <a:r>
                  <a:rPr lang="es-MX" sz="2200" b="1" dirty="0">
                    <a:latin typeface="Calibri" pitchFamily="34" charset="0"/>
                  </a:rPr>
                  <a:t>: regla de </a:t>
                </a:r>
                <a:r>
                  <a:rPr lang="es-MX" sz="2200" b="1" dirty="0" smtClean="0">
                    <a:latin typeface="Calibri" pitchFamily="34" charset="0"/>
                  </a:rPr>
                  <a:t>diferenciación para la suma</a:t>
                </a:r>
                <a:endParaRPr lang="es-MX" sz="2200" b="1" dirty="0">
                  <a:latin typeface="Calibri" pitchFamily="34" charset="0"/>
                </a:endParaRPr>
              </a:p>
              <a:p>
                <a:pPr marL="0" indent="0">
                  <a:buClrTx/>
                  <a:buNone/>
                </a:pPr>
                <a:r>
                  <a:rPr lang="es-MX" sz="2200" dirty="0">
                    <a:latin typeface="Calibri" pitchFamily="34" charset="0"/>
                  </a:rPr>
                  <a:t>Si </a:t>
                </a:r>
                <a:r>
                  <a:rPr lang="es-MX" sz="2200" i="1" dirty="0" smtClean="0">
                    <a:latin typeface="Calibri" pitchFamily="34" charset="0"/>
                  </a:rPr>
                  <a:t>f</a:t>
                </a:r>
                <a:r>
                  <a:rPr lang="es-MX" sz="2200" dirty="0" smtClean="0">
                    <a:latin typeface="Calibri" pitchFamily="34" charset="0"/>
                  </a:rPr>
                  <a:t> y </a:t>
                </a:r>
                <a:r>
                  <a:rPr lang="es-MX" sz="2200" i="1" dirty="0" smtClean="0">
                    <a:latin typeface="Calibri" pitchFamily="34" charset="0"/>
                  </a:rPr>
                  <a:t>g</a:t>
                </a:r>
                <a:r>
                  <a:rPr lang="es-MX" sz="2200" dirty="0" smtClean="0">
                    <a:latin typeface="Calibri" pitchFamily="34" charset="0"/>
                  </a:rPr>
                  <a:t> son funciones y si </a:t>
                </a:r>
                <a:r>
                  <a:rPr lang="es-MX" sz="2200" i="1" dirty="0" smtClean="0">
                    <a:latin typeface="Calibri" pitchFamily="34" charset="0"/>
                  </a:rPr>
                  <a:t>h</a:t>
                </a:r>
                <a:r>
                  <a:rPr lang="es-MX" sz="2200" dirty="0" smtClean="0">
                    <a:latin typeface="Calibri" pitchFamily="34" charset="0"/>
                  </a:rPr>
                  <a:t> es la función definida por</a:t>
                </a:r>
              </a:p>
              <a:p>
                <a:pPr marL="0" indent="0">
                  <a:buClrTx/>
                  <a:buNone/>
                </a:pPr>
                <a:r>
                  <a:rPr lang="es-MX" sz="2200" dirty="0" smtClean="0">
                    <a:latin typeface="Calibri" pitchFamily="34" charset="0"/>
                  </a:rPr>
                  <a:t> </a:t>
                </a:r>
                <a14:m>
                  <m:oMath xmlns:m="http://schemas.openxmlformats.org/officeDocument/2006/math">
                    <m:r>
                      <a:rPr lang="es-MX" sz="2200" b="0" i="1" smtClean="0">
                        <a:latin typeface="Cambria Math"/>
                      </a:rPr>
                      <m:t>h</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oMath>
                </a14:m>
                <a:r>
                  <a:rPr lang="es-MX" sz="2200" dirty="0" smtClean="0">
                    <a:latin typeface="Calibri" pitchFamily="34" charset="0"/>
                  </a:rPr>
                  <a:t>, y si </a:t>
                </a:r>
                <a:r>
                  <a:rPr lang="es-MX" sz="2200" i="1" dirty="0" smtClean="0">
                    <a:latin typeface="Calibri" pitchFamily="34" charset="0"/>
                  </a:rPr>
                  <a:t>f’(x) </a:t>
                </a:r>
                <a:r>
                  <a:rPr lang="es-MX" sz="2200" dirty="0" smtClean="0">
                    <a:latin typeface="Calibri" pitchFamily="34" charset="0"/>
                  </a:rPr>
                  <a:t>y </a:t>
                </a:r>
                <a:r>
                  <a:rPr lang="es-MX" sz="2200" i="1" dirty="0" smtClean="0">
                    <a:latin typeface="Calibri" pitchFamily="34" charset="0"/>
                  </a:rPr>
                  <a:t>g’(x) </a:t>
                </a:r>
                <a:r>
                  <a:rPr lang="es-MX" sz="2200" dirty="0" smtClean="0">
                    <a:latin typeface="Calibri" pitchFamily="34" charset="0"/>
                  </a:rPr>
                  <a:t>existen, entonces</a:t>
                </a:r>
              </a:p>
              <a:p>
                <a:pPr marL="0" indent="0">
                  <a:buClrTx/>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rPr>
                          </m:ctrlPr>
                        </m:sSupPr>
                        <m:e>
                          <m:r>
                            <a:rPr lang="es-MX" sz="2200" b="0" i="1" smtClean="0">
                              <a:latin typeface="Cambria Math"/>
                            </a:rPr>
                            <m:t>h</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i="1">
                          <a:latin typeface="Cambria Math"/>
                        </a:rPr>
                        <m:t>=</m:t>
                      </m:r>
                      <m:sSup>
                        <m:sSupPr>
                          <m:ctrlPr>
                            <a:rPr lang="es-MX" sz="2200" b="0" i="1" smtClean="0">
                              <a:latin typeface="Cambria Math"/>
                            </a:rPr>
                          </m:ctrlPr>
                        </m:sSupPr>
                        <m:e>
                          <m:r>
                            <a:rPr lang="es-MX" sz="2200" b="0" i="1" smtClean="0">
                              <a:latin typeface="Cambria Math"/>
                            </a:rPr>
                            <m:t>𝑓</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oMath>
                  </m:oMathPara>
                </a14:m>
                <a:endParaRPr lang="es-MX" sz="2200" dirty="0">
                  <a:latin typeface="Calibri" pitchFamily="34" charset="0"/>
                </a:endParaRPr>
              </a:p>
              <a:p>
                <a:pPr marL="0" indent="0">
                  <a:buClrTx/>
                  <a:buNone/>
                </a:pPr>
                <a:endParaRPr lang="es-MX" sz="2200" dirty="0" smtClean="0">
                  <a:latin typeface="Calibri" pitchFamily="34" charset="0"/>
                </a:endParaRPr>
              </a:p>
              <a:p>
                <a:pPr>
                  <a:buClrTx/>
                  <a:buFont typeface="Wingdings" pitchFamily="2" charset="2"/>
                  <a:buChar char="§"/>
                </a:pPr>
                <a:r>
                  <a:rPr lang="es-MX" sz="2200" b="1" dirty="0">
                    <a:latin typeface="Calibri" pitchFamily="34" charset="0"/>
                  </a:rPr>
                  <a:t>Teorema: </a:t>
                </a:r>
                <a:r>
                  <a:rPr lang="es-MX" sz="2200" dirty="0" smtClean="0">
                    <a:latin typeface="Calibri" pitchFamily="34" charset="0"/>
                  </a:rPr>
                  <a:t>la derivada de la suma de un número infinito de funciones es igual a la suma de sus derivadas si estas derivadas existen.</a:t>
                </a:r>
                <a:endParaRPr lang="es-MX" sz="2200" dirty="0">
                  <a:latin typeface="Calibri" pitchFamily="34" charset="0"/>
                </a:endParaRP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908" t="-745"/>
                </a:stretch>
              </a:blipFill>
            </p:spPr>
            <p:txBody>
              <a:bodyPr/>
              <a:lstStyle/>
              <a:p>
                <a:r>
                  <a:rPr lang="es-MX">
                    <a:noFill/>
                  </a:rPr>
                  <a:t> </a:t>
                </a:r>
              </a:p>
            </p:txBody>
          </p:sp>
        </mc:Fallback>
      </mc:AlternateContent>
    </p:spTree>
    <p:extLst>
      <p:ext uri="{BB962C8B-B14F-4D97-AF65-F5344CB8AC3E}">
        <p14:creationId xmlns:p14="http://schemas.microsoft.com/office/powerpoint/2010/main" val="136241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3" end="3"/>
                                            </p:txEl>
                                          </p:spTgt>
                                        </p:tgtEl>
                                        <p:attrNameLst>
                                          <p:attrName>style.visibility</p:attrName>
                                        </p:attrNameLst>
                                      </p:cBhvr>
                                      <p:to>
                                        <p:strVal val="visible"/>
                                      </p:to>
                                    </p:set>
                                    <p:anim to="" calcmode="lin" valueType="num">
                                      <p:cBhvr>
                                        <p:cTn id="22" dur="1" fill="hold"/>
                                        <p:tgtEl>
                                          <p:spTgt spid="47206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5" end="5"/>
                                            </p:txEl>
                                          </p:spTgt>
                                        </p:tgtEl>
                                        <p:attrNameLst>
                                          <p:attrName>style.visibility</p:attrName>
                                        </p:attrNameLst>
                                      </p:cBhvr>
                                      <p:to>
                                        <p:strVal val="visible"/>
                                      </p:to>
                                    </p:set>
                                    <p:anim to="" calcmode="lin" valueType="num">
                                      <p:cBhvr>
                                        <p:cTn id="27" dur="1" fill="hold"/>
                                        <p:tgtEl>
                                          <p:spTgt spid="47206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ClrTx/>
                  <a:buFont typeface="Wingdings" pitchFamily="2" charset="2"/>
                  <a:buChar char="§"/>
                </a:pPr>
                <a:r>
                  <a:rPr lang="es-MX" sz="2200" b="1" dirty="0" smtClean="0">
                    <a:latin typeface="Calibri" pitchFamily="34" charset="0"/>
                  </a:rPr>
                  <a:t>Teorema: regla para el producto</a:t>
                </a:r>
              </a:p>
              <a:p>
                <a:pPr marL="0" indent="0">
                  <a:buClrTx/>
                  <a:buNone/>
                </a:pPr>
                <a:r>
                  <a:rPr lang="es-MX" sz="2200" dirty="0">
                    <a:latin typeface="Calibri" pitchFamily="34" charset="0"/>
                  </a:rPr>
                  <a:t>Si </a:t>
                </a:r>
                <a:r>
                  <a:rPr lang="es-MX" sz="2200" i="1" dirty="0">
                    <a:latin typeface="Calibri" pitchFamily="34" charset="0"/>
                  </a:rPr>
                  <a:t>f</a:t>
                </a:r>
                <a:r>
                  <a:rPr lang="es-MX" sz="2200" dirty="0">
                    <a:latin typeface="Calibri" pitchFamily="34" charset="0"/>
                  </a:rPr>
                  <a:t> y </a:t>
                </a:r>
                <a:r>
                  <a:rPr lang="es-MX" sz="2200" i="1" dirty="0">
                    <a:latin typeface="Calibri" pitchFamily="34" charset="0"/>
                  </a:rPr>
                  <a:t>g</a:t>
                </a:r>
                <a:r>
                  <a:rPr lang="es-MX" sz="2200" dirty="0">
                    <a:latin typeface="Calibri" pitchFamily="34" charset="0"/>
                  </a:rPr>
                  <a:t> son funciones y si </a:t>
                </a:r>
                <a:r>
                  <a:rPr lang="es-MX" sz="2200" i="1" dirty="0">
                    <a:latin typeface="Calibri" pitchFamily="34" charset="0"/>
                  </a:rPr>
                  <a:t>h</a:t>
                </a:r>
                <a:r>
                  <a:rPr lang="es-MX" sz="2200" dirty="0">
                    <a:latin typeface="Calibri" pitchFamily="34" charset="0"/>
                  </a:rPr>
                  <a:t> es la función definida </a:t>
                </a:r>
                <a:r>
                  <a:rPr lang="es-MX" sz="2200" dirty="0" smtClean="0">
                    <a:latin typeface="Calibri" pitchFamily="34" charset="0"/>
                  </a:rPr>
                  <a:t>por</a:t>
                </a:r>
              </a:p>
              <a:p>
                <a:pPr marL="0" indent="0">
                  <a:buClrTx/>
                  <a:buNone/>
                </a:pPr>
                <a:r>
                  <a:rPr lang="es-MX" sz="2200" dirty="0" smtClean="0">
                    <a:latin typeface="Calibri" pitchFamily="34" charset="0"/>
                  </a:rPr>
                  <a:t> </a:t>
                </a:r>
                <a14:m>
                  <m:oMath xmlns:m="http://schemas.openxmlformats.org/officeDocument/2006/math">
                    <m:r>
                      <a:rPr lang="es-MX" sz="2200" i="1">
                        <a:latin typeface="Cambria Math"/>
                      </a:rPr>
                      <m:t>h</m:t>
                    </m:r>
                    <m:d>
                      <m:dPr>
                        <m:ctrlPr>
                          <a:rPr lang="es-MX" sz="2200" i="1">
                            <a:latin typeface="Cambria Math"/>
                          </a:rPr>
                        </m:ctrlPr>
                      </m:dPr>
                      <m:e>
                        <m:r>
                          <a:rPr lang="es-MX" sz="2200" i="1">
                            <a:latin typeface="Cambria Math"/>
                          </a:rPr>
                          <m:t>𝑥</m:t>
                        </m:r>
                      </m:e>
                    </m:d>
                    <m:r>
                      <a:rPr lang="es-MX" sz="2200" i="1">
                        <a:latin typeface="Cambria Math"/>
                      </a:rPr>
                      <m:t>=</m:t>
                    </m:r>
                    <m:r>
                      <a:rPr lang="es-MX" sz="2200" i="1">
                        <a:latin typeface="Cambria Math"/>
                      </a:rPr>
                      <m:t>𝑓</m:t>
                    </m:r>
                    <m:d>
                      <m:dPr>
                        <m:ctrlPr>
                          <a:rPr lang="es-MX" sz="2200" i="1">
                            <a:latin typeface="Cambria Math"/>
                          </a:rPr>
                        </m:ctrlPr>
                      </m:dPr>
                      <m:e>
                        <m:r>
                          <a:rPr lang="es-MX" sz="2200" i="1">
                            <a:latin typeface="Cambria Math"/>
                          </a:rPr>
                          <m:t>𝑥</m:t>
                        </m:r>
                      </m:e>
                    </m:d>
                    <m:r>
                      <a:rPr lang="es-MX" sz="2200" i="1" smtClean="0">
                        <a:latin typeface="Cambria Math"/>
                        <a:ea typeface="Cambria Math"/>
                      </a:rPr>
                      <m:t>∙</m:t>
                    </m:r>
                    <m:r>
                      <a:rPr lang="es-MX" sz="2200" i="1">
                        <a:latin typeface="Cambria Math"/>
                      </a:rPr>
                      <m:t>𝑔</m:t>
                    </m:r>
                    <m:r>
                      <a:rPr lang="es-MX" sz="2200" i="1">
                        <a:latin typeface="Cambria Math"/>
                      </a:rPr>
                      <m:t>(</m:t>
                    </m:r>
                    <m:r>
                      <a:rPr lang="es-MX" sz="2200" i="1">
                        <a:latin typeface="Cambria Math"/>
                      </a:rPr>
                      <m:t>𝑥</m:t>
                    </m:r>
                    <m:r>
                      <a:rPr lang="es-MX" sz="2200" i="1">
                        <a:latin typeface="Cambria Math"/>
                      </a:rPr>
                      <m:t>)</m:t>
                    </m:r>
                  </m:oMath>
                </a14:m>
                <a:r>
                  <a:rPr lang="es-MX" sz="2200" dirty="0">
                    <a:latin typeface="Calibri" pitchFamily="34" charset="0"/>
                  </a:rPr>
                  <a:t>, y si </a:t>
                </a:r>
                <a:r>
                  <a:rPr lang="es-MX" sz="2200" i="1" dirty="0">
                    <a:latin typeface="Calibri" pitchFamily="34" charset="0"/>
                  </a:rPr>
                  <a:t>f’(x) </a:t>
                </a:r>
                <a:r>
                  <a:rPr lang="es-MX" sz="2200" dirty="0">
                    <a:latin typeface="Calibri" pitchFamily="34" charset="0"/>
                  </a:rPr>
                  <a:t>y </a:t>
                </a:r>
                <a:r>
                  <a:rPr lang="es-MX" sz="2200" i="1" dirty="0">
                    <a:latin typeface="Calibri" pitchFamily="34" charset="0"/>
                  </a:rPr>
                  <a:t>g’(x) </a:t>
                </a:r>
                <a:r>
                  <a:rPr lang="es-MX" sz="2200" dirty="0">
                    <a:latin typeface="Calibri" pitchFamily="34" charset="0"/>
                  </a:rPr>
                  <a:t>existen, entonces</a:t>
                </a:r>
              </a:p>
              <a:p>
                <a:pPr marL="0" indent="0">
                  <a:buClrTx/>
                  <a:buNone/>
                </a:pPr>
                <a:endParaRPr lang="es-MX" sz="2200" dirty="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sSup>
                        <m:sSupPr>
                          <m:ctrlPr>
                            <a:rPr lang="es-MX" sz="2200" i="1">
                              <a:latin typeface="Cambria Math"/>
                            </a:rPr>
                          </m:ctrlPr>
                        </m:sSupPr>
                        <m:e>
                          <m:r>
                            <a:rPr lang="es-MX" sz="2200" i="1">
                              <a:latin typeface="Cambria Math"/>
                            </a:rPr>
                            <m:t>h</m:t>
                          </m:r>
                        </m:e>
                        <m:sup>
                          <m:r>
                            <a:rPr lang="es-MX" sz="2200" i="1">
                              <a:latin typeface="Cambria Math"/>
                            </a:rPr>
                            <m:t>′</m:t>
                          </m:r>
                        </m:sup>
                      </m:sSup>
                      <m:d>
                        <m:dPr>
                          <m:ctrlPr>
                            <a:rPr lang="es-MX" sz="2200" i="1">
                              <a:latin typeface="Cambria Math"/>
                            </a:rPr>
                          </m:ctrlPr>
                        </m:dPr>
                        <m:e>
                          <m:r>
                            <a:rPr lang="es-MX" sz="2200" i="1">
                              <a:latin typeface="Cambria Math"/>
                            </a:rPr>
                            <m:t>𝑥</m:t>
                          </m:r>
                        </m:e>
                      </m:d>
                      <m:r>
                        <a:rPr lang="es-MX" sz="2200" i="1">
                          <a:latin typeface="Cambria Math"/>
                        </a:rPr>
                        <m:t>=</m:t>
                      </m:r>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𝑔</m:t>
                      </m:r>
                      <m:r>
                        <a:rPr lang="es-MX" sz="2200" b="0" i="1" smtClean="0">
                          <a:latin typeface="Cambria Math"/>
                        </a:rPr>
                        <m:t>′</m:t>
                      </m:r>
                      <m:d>
                        <m:dPr>
                          <m:ctrlPr>
                            <a:rPr lang="es-MX" sz="2200" i="1">
                              <a:latin typeface="Cambria Math"/>
                            </a:rPr>
                          </m:ctrlPr>
                        </m:dPr>
                        <m:e>
                          <m:r>
                            <a:rPr lang="es-MX" sz="2200" i="1">
                              <a:latin typeface="Cambria Math"/>
                            </a:rPr>
                            <m:t>𝑥</m:t>
                          </m:r>
                        </m:e>
                      </m:d>
                      <m:r>
                        <a:rPr lang="es-MX" sz="2200" i="1">
                          <a:latin typeface="Cambria Math"/>
                        </a:rPr>
                        <m:t>+</m:t>
                      </m:r>
                      <m:r>
                        <a:rPr lang="es-MX" sz="2200" i="1">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r>
                        <a:rPr lang="es-MX" sz="2200" b="0" i="1" smtClean="0">
                          <a:latin typeface="Cambria Math"/>
                        </a:rPr>
                        <m:t>𝑓</m:t>
                      </m:r>
                      <m:r>
                        <a:rPr lang="es-MX" sz="2200" b="0" i="1" smtClean="0">
                          <a:latin typeface="Cambria Math"/>
                        </a:rPr>
                        <m:t>′(</m:t>
                      </m:r>
                      <m:r>
                        <a:rPr lang="es-MX" sz="2200" b="0" i="1" smtClean="0">
                          <a:latin typeface="Cambria Math"/>
                        </a:rPr>
                        <m:t>𝑥</m:t>
                      </m:r>
                      <m:r>
                        <a:rPr lang="es-MX" sz="2200" b="0" i="1" smtClean="0">
                          <a:latin typeface="Cambria Math"/>
                        </a:rPr>
                        <m:t>)</m:t>
                      </m:r>
                    </m:oMath>
                  </m:oMathPara>
                </a14:m>
                <a:endParaRPr lang="es-MX" sz="2200" dirty="0" smtClean="0">
                  <a:latin typeface="Calibri" pitchFamily="34" charset="0"/>
                </a:endParaRPr>
              </a:p>
              <a:p>
                <a:pPr>
                  <a:buClrTx/>
                  <a:buFont typeface="Wingdings" pitchFamily="2" charset="2"/>
                  <a:buChar char="§"/>
                </a:pPr>
                <a:endParaRPr lang="es-MX" sz="2200" b="1" dirty="0" smtClean="0">
                  <a:latin typeface="Calibri" pitchFamily="34" charset="0"/>
                </a:endParaRPr>
              </a:p>
              <a:p>
                <a:pPr>
                  <a:buClrTx/>
                  <a:buFont typeface="Wingdings" pitchFamily="2" charset="2"/>
                  <a:buChar char="§"/>
                </a:pPr>
                <a:r>
                  <a:rPr lang="es-MX" sz="2200" b="1" dirty="0" smtClean="0">
                    <a:latin typeface="Calibri" pitchFamily="34" charset="0"/>
                  </a:rPr>
                  <a:t>Teorema</a:t>
                </a:r>
                <a:r>
                  <a:rPr lang="es-MX" sz="2200" b="1" dirty="0">
                    <a:latin typeface="Calibri" pitchFamily="34" charset="0"/>
                  </a:rPr>
                  <a:t>: regla </a:t>
                </a:r>
                <a:r>
                  <a:rPr lang="es-MX" sz="2200" b="1" dirty="0" smtClean="0">
                    <a:latin typeface="Calibri" pitchFamily="34" charset="0"/>
                  </a:rPr>
                  <a:t>para el cociente</a:t>
                </a:r>
              </a:p>
              <a:p>
                <a:pPr marL="0" indent="0">
                  <a:buClrTx/>
                  <a:buNone/>
                </a:pPr>
                <a:r>
                  <a:rPr lang="es-MX" sz="2200" dirty="0" smtClean="0">
                    <a:latin typeface="Calibri" pitchFamily="34" charset="0"/>
                  </a:rPr>
                  <a:t>Si </a:t>
                </a:r>
                <a:r>
                  <a:rPr lang="es-MX" sz="2200" i="1" dirty="0" smtClean="0">
                    <a:latin typeface="Calibri" pitchFamily="34" charset="0"/>
                  </a:rPr>
                  <a:t>f</a:t>
                </a:r>
                <a:r>
                  <a:rPr lang="es-MX" sz="2200" dirty="0" smtClean="0">
                    <a:latin typeface="Calibri" pitchFamily="34" charset="0"/>
                  </a:rPr>
                  <a:t> y </a:t>
                </a:r>
                <a:r>
                  <a:rPr lang="es-MX" sz="2200" i="1" dirty="0" smtClean="0">
                    <a:latin typeface="Calibri" pitchFamily="34" charset="0"/>
                  </a:rPr>
                  <a:t>g</a:t>
                </a:r>
                <a:r>
                  <a:rPr lang="es-MX" sz="2200" dirty="0" smtClean="0">
                    <a:latin typeface="Calibri" pitchFamily="34" charset="0"/>
                  </a:rPr>
                  <a:t> son funciones y si </a:t>
                </a:r>
                <a:r>
                  <a:rPr lang="es-MX" sz="2200" i="1" dirty="0" smtClean="0">
                    <a:latin typeface="Calibri" pitchFamily="34" charset="0"/>
                  </a:rPr>
                  <a:t>h</a:t>
                </a:r>
                <a:r>
                  <a:rPr lang="es-MX" sz="2200" dirty="0" smtClean="0">
                    <a:latin typeface="Calibri" pitchFamily="34" charset="0"/>
                  </a:rPr>
                  <a:t> es la función definida por </a:t>
                </a:r>
                <a14:m>
                  <m:oMath xmlns:m="http://schemas.openxmlformats.org/officeDocument/2006/math">
                    <m:r>
                      <a:rPr lang="es-MX" sz="2200" b="0" i="1" smtClean="0">
                        <a:latin typeface="Cambria Math"/>
                      </a:rPr>
                      <m:t>h</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f>
                      <m:fPr>
                        <m:ctrlPr>
                          <a:rPr lang="es-MX" sz="2200" b="0" i="1" smtClean="0">
                            <a:latin typeface="Cambria Math"/>
                          </a:rPr>
                        </m:ctrlPr>
                      </m:fPr>
                      <m:num>
                        <m:r>
                          <a:rPr lang="es-MX" sz="2200" b="0" i="1" smtClean="0">
                            <a:latin typeface="Cambria Math"/>
                          </a:rPr>
                          <m:t>𝑓</m:t>
                        </m:r>
                        <m:r>
                          <a:rPr lang="es-MX" sz="2200" b="0" i="1" smtClean="0">
                            <a:latin typeface="Cambria Math"/>
                          </a:rPr>
                          <m:t>(</m:t>
                        </m:r>
                        <m:r>
                          <a:rPr lang="es-MX" sz="2200" b="0" i="1" smtClean="0">
                            <a:latin typeface="Cambria Math"/>
                          </a:rPr>
                          <m:t>𝑥</m:t>
                        </m:r>
                        <m:r>
                          <a:rPr lang="es-MX" sz="2200" b="0" i="1" smtClean="0">
                            <a:latin typeface="Cambria Math"/>
                          </a:rPr>
                          <m:t>)</m:t>
                        </m:r>
                      </m:num>
                      <m:den>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den>
                    </m:f>
                  </m:oMath>
                </a14:m>
                <a:r>
                  <a:rPr lang="es-MX" sz="2200" dirty="0" smtClean="0">
                    <a:latin typeface="Calibri" pitchFamily="34" charset="0"/>
                  </a:rPr>
                  <a:t>, y si </a:t>
                </a:r>
                <a:r>
                  <a:rPr lang="es-MX" sz="2200" i="1" dirty="0" smtClean="0">
                    <a:latin typeface="Calibri" pitchFamily="34" charset="0"/>
                  </a:rPr>
                  <a:t>f’(x) </a:t>
                </a:r>
                <a:r>
                  <a:rPr lang="es-MX" sz="2200" dirty="0" smtClean="0">
                    <a:latin typeface="Calibri" pitchFamily="34" charset="0"/>
                  </a:rPr>
                  <a:t>y </a:t>
                </a:r>
                <a:r>
                  <a:rPr lang="es-MX" sz="2200" i="1" dirty="0" smtClean="0">
                    <a:latin typeface="Calibri" pitchFamily="34" charset="0"/>
                  </a:rPr>
                  <a:t>g’(x) </a:t>
                </a:r>
                <a:r>
                  <a:rPr lang="es-MX" sz="2200" dirty="0" smtClean="0">
                    <a:latin typeface="Calibri" pitchFamily="34" charset="0"/>
                  </a:rPr>
                  <a:t>existen, entonces</a:t>
                </a:r>
              </a:p>
              <a:p>
                <a:pPr marL="0" indent="0">
                  <a:buClrTx/>
                  <a:buNone/>
                </a:pPr>
                <a:endParaRPr lang="es-MX" sz="2200" dirty="0" smtClean="0">
                  <a:latin typeface="Calibri" pitchFamily="34" charset="0"/>
                </a:endParaRPr>
              </a:p>
              <a:p>
                <a:pPr marL="0" indent="0">
                  <a:buClrTx/>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rPr>
                          </m:ctrlPr>
                        </m:sSupPr>
                        <m:e>
                          <m:r>
                            <a:rPr lang="es-MX" sz="2200" b="0" i="1" smtClean="0">
                              <a:latin typeface="Cambria Math"/>
                            </a:rPr>
                            <m:t>h</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i="1">
                          <a:latin typeface="Cambria Math"/>
                        </a:rPr>
                        <m:t>=</m:t>
                      </m:r>
                      <m:f>
                        <m:fPr>
                          <m:ctrlPr>
                            <a:rPr lang="es-MX" sz="2200" i="1" smtClean="0">
                              <a:latin typeface="Cambria Math"/>
                            </a:rPr>
                          </m:ctrlPr>
                        </m:fPr>
                        <m:num>
                          <m:r>
                            <a:rPr lang="es-MX" sz="2200" b="0" i="1" smtClean="0">
                              <a:latin typeface="Cambria Math"/>
                            </a:rPr>
                            <m:t>𝑔</m:t>
                          </m:r>
                          <m:d>
                            <m:dPr>
                              <m:ctrlPr>
                                <a:rPr lang="es-MX" sz="2200" b="0" i="1" smtClean="0">
                                  <a:latin typeface="Cambria Math"/>
                                </a:rPr>
                              </m:ctrlPr>
                            </m:dPr>
                            <m:e>
                              <m:r>
                                <a:rPr lang="es-MX" sz="2200" b="0" i="1" smtClean="0">
                                  <a:latin typeface="Cambria Math"/>
                                </a:rPr>
                                <m:t>𝑥</m:t>
                              </m:r>
                            </m:e>
                          </m:d>
                          <m:sSup>
                            <m:sSupPr>
                              <m:ctrlPr>
                                <a:rPr lang="es-MX" sz="2200" b="0" i="1" smtClean="0">
                                  <a:latin typeface="Cambria Math"/>
                                </a:rPr>
                              </m:ctrlPr>
                            </m:sSupPr>
                            <m:e>
                              <m:r>
                                <a:rPr lang="es-MX" sz="2200" b="0" i="1" smtClean="0">
                                  <a:latin typeface="Cambria Math"/>
                                </a:rPr>
                                <m:t>𝑓</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num>
                        <m:den>
                          <m:sSup>
                            <m:sSupPr>
                              <m:ctrlPr>
                                <a:rPr lang="es-MX" sz="2200" i="1" smtClean="0">
                                  <a:latin typeface="Cambria Math"/>
                                </a:rPr>
                              </m:ctrlPr>
                            </m:sSupPr>
                            <m:e>
                              <m:d>
                                <m:dPr>
                                  <m:begChr m:val="["/>
                                  <m:endChr m:val="]"/>
                                  <m:ctrlPr>
                                    <a:rPr lang="es-MX" sz="2200" i="1">
                                      <a:latin typeface="Cambria Math"/>
                                    </a:rPr>
                                  </m:ctrlPr>
                                </m:dPr>
                                <m:e>
                                  <m:r>
                                    <a:rPr lang="es-MX" sz="2200" i="1">
                                      <a:latin typeface="Cambria Math"/>
                                    </a:rPr>
                                    <m:t>𝑔</m:t>
                                  </m:r>
                                  <m:d>
                                    <m:dPr>
                                      <m:ctrlPr>
                                        <a:rPr lang="es-MX" sz="2200" i="1">
                                          <a:latin typeface="Cambria Math"/>
                                        </a:rPr>
                                      </m:ctrlPr>
                                    </m:dPr>
                                    <m:e>
                                      <m:r>
                                        <a:rPr lang="es-MX" sz="2200" i="1">
                                          <a:latin typeface="Cambria Math"/>
                                        </a:rPr>
                                        <m:t>𝑥</m:t>
                                      </m:r>
                                    </m:e>
                                  </m:d>
                                </m:e>
                              </m:d>
                            </m:e>
                            <m:sup>
                              <m:r>
                                <a:rPr lang="es-MX" sz="2200" b="0" i="1" smtClean="0">
                                  <a:latin typeface="Cambria Math"/>
                                </a:rPr>
                                <m:t>2</m:t>
                              </m:r>
                            </m:sup>
                          </m:sSup>
                        </m:den>
                      </m:f>
                    </m:oMath>
                  </m:oMathPara>
                </a14:m>
                <a:endParaRPr lang="es-MX" sz="2200" dirty="0">
                  <a:latin typeface="Calibri" pitchFamily="34" charset="0"/>
                </a:endParaRPr>
              </a:p>
              <a:p>
                <a:pPr marL="0" indent="0">
                  <a:buClrTx/>
                  <a:buNone/>
                </a:pPr>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a:buFont typeface="Wingdings" pitchFamily="2" charset="2"/>
                  <a:buNone/>
                </a:pPr>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908" t="-745" r="-1437"/>
                </a:stretch>
              </a:blipFill>
            </p:spPr>
            <p:txBody>
              <a:bodyPr/>
              <a:lstStyle/>
              <a:p>
                <a:r>
                  <a:rPr lang="es-MX">
                    <a:noFill/>
                  </a:rPr>
                  <a:t> </a:t>
                </a:r>
              </a:p>
            </p:txBody>
          </p:sp>
        </mc:Fallback>
      </mc:AlternateContent>
    </p:spTree>
    <p:extLst>
      <p:ext uri="{BB962C8B-B14F-4D97-AF65-F5344CB8AC3E}">
        <p14:creationId xmlns:p14="http://schemas.microsoft.com/office/powerpoint/2010/main" val="309583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4" end="4"/>
                                            </p:txEl>
                                          </p:spTgt>
                                        </p:tgtEl>
                                        <p:attrNameLst>
                                          <p:attrName>style.visibility</p:attrName>
                                        </p:attrNameLst>
                                      </p:cBhvr>
                                      <p:to>
                                        <p:strVal val="visible"/>
                                      </p:to>
                                    </p:set>
                                    <p:anim to="" calcmode="lin" valueType="num">
                                      <p:cBhvr>
                                        <p:cTn id="22" dur="1" fill="hold"/>
                                        <p:tgtEl>
                                          <p:spTgt spid="472067">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6" end="6"/>
                                            </p:txEl>
                                          </p:spTgt>
                                        </p:tgtEl>
                                        <p:attrNameLst>
                                          <p:attrName>style.visibility</p:attrName>
                                        </p:attrNameLst>
                                      </p:cBhvr>
                                      <p:to>
                                        <p:strVal val="visible"/>
                                      </p:to>
                                    </p:set>
                                    <p:anim to="" calcmode="lin" valueType="num">
                                      <p:cBhvr>
                                        <p:cTn id="27" dur="1" fill="hold"/>
                                        <p:tgtEl>
                                          <p:spTgt spid="472067">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7" end="7"/>
                                            </p:txEl>
                                          </p:spTgt>
                                        </p:tgtEl>
                                        <p:attrNameLst>
                                          <p:attrName>style.visibility</p:attrName>
                                        </p:attrNameLst>
                                      </p:cBhvr>
                                      <p:to>
                                        <p:strVal val="visible"/>
                                      </p:to>
                                    </p:set>
                                    <p:anim to="" calcmode="lin" valueType="num">
                                      <p:cBhvr>
                                        <p:cTn id="32" dur="1" fill="hold"/>
                                        <p:tgtEl>
                                          <p:spTgt spid="472067">
                                            <p:txEl>
                                              <p:pRg st="7" end="7"/>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72067">
                                            <p:txEl>
                                              <p:pRg st="9" end="9"/>
                                            </p:txEl>
                                          </p:spTgt>
                                        </p:tgtEl>
                                        <p:attrNameLst>
                                          <p:attrName>style.visibility</p:attrName>
                                        </p:attrNameLst>
                                      </p:cBhvr>
                                      <p:to>
                                        <p:strVal val="visible"/>
                                      </p:to>
                                    </p:set>
                                    <p:anim to="" calcmode="lin" valueType="num">
                                      <p:cBhvr>
                                        <p:cTn id="37" dur="1" fill="hold"/>
                                        <p:tgtEl>
                                          <p:spTgt spid="47206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195263" y="233645"/>
            <a:ext cx="8015287" cy="914400"/>
          </a:xfrm>
        </p:spPr>
        <p:txBody>
          <a:bodyPr/>
          <a:lstStyle/>
          <a:p>
            <a:pPr algn="ctr"/>
            <a:r>
              <a:rPr lang="es-MX" dirty="0" smtClean="0"/>
              <a:t>La derivada</a:t>
            </a:r>
            <a:endParaRPr lang="es-ES" dirty="0"/>
          </a:p>
        </p:txBody>
      </p:sp>
      <mc:AlternateContent xmlns:mc="http://schemas.openxmlformats.org/markup-compatibility/2006" xmlns:a14="http://schemas.microsoft.com/office/drawing/2010/main">
        <mc:Choice Requires="a14">
          <p:sp>
            <p:nvSpPr>
              <p:cNvPr id="472067" name="Rectangle 3"/>
              <p:cNvSpPr>
                <a:spLocks noGrp="1" noChangeArrowheads="1"/>
              </p:cNvSpPr>
              <p:nvPr>
                <p:ph type="body" sz="half" idx="1"/>
              </p:nvPr>
            </p:nvSpPr>
            <p:spPr>
              <a:xfrm>
                <a:off x="611188" y="1358770"/>
                <a:ext cx="8056267" cy="4905545"/>
              </a:xfrm>
            </p:spPr>
            <p:txBody>
              <a:bodyPr/>
              <a:lstStyle/>
              <a:p>
                <a:pPr>
                  <a:buClrTx/>
                  <a:buFont typeface="Wingdings" pitchFamily="2" charset="2"/>
                  <a:buChar char="§"/>
                </a:pPr>
                <a:r>
                  <a:rPr lang="es-MX" sz="2200" b="1" dirty="0" smtClean="0">
                    <a:latin typeface="Calibri" pitchFamily="34" charset="0"/>
                  </a:rPr>
                  <a:t>Teorema: regla para potencia (enteros negativos)</a:t>
                </a:r>
              </a:p>
              <a:p>
                <a:pPr marL="0" indent="0">
                  <a:buClrTx/>
                  <a:buNone/>
                </a:pPr>
                <a:r>
                  <a:rPr lang="es-MX" sz="2200" dirty="0">
                    <a:latin typeface="Calibri" pitchFamily="34" charset="0"/>
                  </a:rPr>
                  <a:t>Si </a:t>
                </a:r>
                <a14:m>
                  <m:oMath xmlns:m="http://schemas.openxmlformats.org/officeDocument/2006/math">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sSup>
                      <m:sSupPr>
                        <m:ctrlPr>
                          <a:rPr lang="es-MX" sz="2200" b="0" i="1" smtClean="0">
                            <a:latin typeface="Cambria Math"/>
                          </a:rPr>
                        </m:ctrlPr>
                      </m:sSupPr>
                      <m:e>
                        <m:r>
                          <a:rPr lang="es-MX" sz="2200" b="0" i="1" smtClean="0">
                            <a:latin typeface="Cambria Math"/>
                          </a:rPr>
                          <m:t>𝑥</m:t>
                        </m:r>
                      </m:e>
                      <m:sup>
                        <m:r>
                          <a:rPr lang="es-MX" sz="2200" b="0" i="1" smtClean="0">
                            <a:latin typeface="Cambria Math"/>
                          </a:rPr>
                          <m:t>−</m:t>
                        </m:r>
                        <m:r>
                          <a:rPr lang="es-MX" sz="2200" b="0" i="1" smtClean="0">
                            <a:latin typeface="Cambria Math"/>
                          </a:rPr>
                          <m:t>𝑛</m:t>
                        </m:r>
                      </m:sup>
                    </m:sSup>
                  </m:oMath>
                </a14:m>
                <a:r>
                  <a:rPr lang="es-MX" sz="2200" dirty="0" smtClean="0">
                    <a:latin typeface="Calibri" pitchFamily="34" charset="0"/>
                  </a:rPr>
                  <a:t>, donde </a:t>
                </a:r>
                <a:r>
                  <a:rPr lang="es-MX" sz="2200" i="1" dirty="0" smtClean="0">
                    <a:latin typeface="Calibri" pitchFamily="34" charset="0"/>
                  </a:rPr>
                  <a:t>–n </a:t>
                </a:r>
                <a:r>
                  <a:rPr lang="es-MX" sz="2200" dirty="0" smtClean="0">
                    <a:latin typeface="Calibri" pitchFamily="34" charset="0"/>
                  </a:rPr>
                  <a:t>es un número entero negativo y </a:t>
                </a:r>
                <a14:m>
                  <m:oMath xmlns:m="http://schemas.openxmlformats.org/officeDocument/2006/math">
                    <m:r>
                      <a:rPr lang="es-MX" sz="2200" b="0" i="1" smtClean="0">
                        <a:latin typeface="Cambria Math"/>
                      </a:rPr>
                      <m:t>𝑥</m:t>
                    </m:r>
                    <m:r>
                      <a:rPr lang="es-MX" sz="2200" b="0" i="1" smtClean="0">
                        <a:latin typeface="Cambria Math"/>
                        <a:ea typeface="Cambria Math"/>
                      </a:rPr>
                      <m:t>≠0</m:t>
                    </m:r>
                  </m:oMath>
                </a14:m>
                <a:r>
                  <a:rPr lang="es-MX" sz="2200" dirty="0" smtClean="0">
                    <a:latin typeface="Calibri" pitchFamily="34" charset="0"/>
                  </a:rPr>
                  <a:t>, entonces</a:t>
                </a:r>
              </a:p>
              <a:p>
                <a:pPr marL="0" indent="0">
                  <a:buClrTx/>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rPr>
                          </m:ctrlPr>
                        </m:sSupPr>
                        <m:e>
                          <m:r>
                            <a:rPr lang="es-MX" sz="2200" b="0" i="1" smtClean="0">
                              <a:latin typeface="Cambria Math"/>
                            </a:rPr>
                            <m:t>𝑓</m:t>
                          </m:r>
                        </m:e>
                        <m:sup>
                          <m:r>
                            <a:rPr lang="es-MX" sz="2200" b="0" i="1" smtClean="0">
                              <a:latin typeface="Cambria Math"/>
                            </a:rPr>
                            <m:t>′</m:t>
                          </m:r>
                        </m:sup>
                      </m:sSup>
                      <m:d>
                        <m:dPr>
                          <m:ctrlPr>
                            <a:rPr lang="es-MX" sz="2200" b="0" i="1" smtClean="0">
                              <a:latin typeface="Cambria Math"/>
                            </a:rPr>
                          </m:ctrlPr>
                        </m:dPr>
                        <m:e>
                          <m:r>
                            <a:rPr lang="es-MX" sz="2200" b="0" i="1" smtClean="0">
                              <a:latin typeface="Cambria Math"/>
                            </a:rPr>
                            <m:t>𝑥</m:t>
                          </m:r>
                        </m:e>
                      </m:d>
                      <m:r>
                        <a:rPr lang="es-MX" sz="2200" b="0" i="1" smtClean="0">
                          <a:latin typeface="Cambria Math"/>
                        </a:rPr>
                        <m:t>=−</m:t>
                      </m:r>
                      <m:r>
                        <a:rPr lang="es-MX" sz="2200" b="0" i="1" smtClean="0">
                          <a:latin typeface="Cambria Math"/>
                        </a:rPr>
                        <m:t>𝑛</m:t>
                      </m:r>
                      <m:sSup>
                        <m:sSupPr>
                          <m:ctrlPr>
                            <a:rPr lang="es-MX" sz="2200" b="0" i="1" smtClean="0">
                              <a:latin typeface="Cambria Math"/>
                            </a:rPr>
                          </m:ctrlPr>
                        </m:sSupPr>
                        <m:e>
                          <m:r>
                            <a:rPr lang="es-MX" sz="2200" b="0" i="1" smtClean="0">
                              <a:latin typeface="Cambria Math"/>
                            </a:rPr>
                            <m:t>𝑥</m:t>
                          </m:r>
                        </m:e>
                        <m:sup>
                          <m:r>
                            <a:rPr lang="es-MX" sz="2200" b="0" i="1" smtClean="0">
                              <a:latin typeface="Cambria Math"/>
                            </a:rPr>
                            <m:t>−</m:t>
                          </m:r>
                          <m:r>
                            <a:rPr lang="es-MX" sz="2200" b="0" i="1" smtClean="0">
                              <a:latin typeface="Cambria Math"/>
                            </a:rPr>
                            <m:t>𝑛</m:t>
                          </m:r>
                          <m:r>
                            <a:rPr lang="es-MX" sz="2200" b="0" i="1" smtClean="0">
                              <a:latin typeface="Cambria Math"/>
                            </a:rPr>
                            <m:t>−1</m:t>
                          </m:r>
                        </m:sup>
                      </m:sSup>
                    </m:oMath>
                  </m:oMathPara>
                </a14:m>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marL="0" indent="0">
                  <a:buFont typeface="Wingdings" pitchFamily="2" charset="2"/>
                  <a:buNone/>
                </a:pPr>
                <a:endParaRPr lang="es-MX" sz="2200" dirty="0" smtClean="0">
                  <a:latin typeface="Calibri" pitchFamily="34" charset="0"/>
                </a:endParaRPr>
              </a:p>
              <a:p>
                <a:pPr>
                  <a:buClrTx/>
                  <a:buFont typeface="Wingdings" pitchFamily="2" charset="2"/>
                  <a:buChar char="§"/>
                </a:pPr>
                <a:r>
                  <a:rPr lang="es-MX" sz="2200" b="1" dirty="0" smtClean="0">
                    <a:latin typeface="Calibri" pitchFamily="34" charset="0"/>
                  </a:rPr>
                  <a:t>Teorema</a:t>
                </a:r>
                <a:endParaRPr lang="es-MX" sz="2200" b="1" dirty="0">
                  <a:latin typeface="Calibri" pitchFamily="34" charset="0"/>
                </a:endParaRPr>
              </a:p>
              <a:p>
                <a:pPr marL="0" indent="0">
                  <a:buClrTx/>
                  <a:buNone/>
                </a:pPr>
                <a:r>
                  <a:rPr lang="es-MX" sz="2200" dirty="0">
                    <a:latin typeface="Calibri" pitchFamily="34" charset="0"/>
                  </a:rPr>
                  <a:t>Si </a:t>
                </a:r>
                <a:r>
                  <a:rPr lang="es-MX" sz="2200" i="1" dirty="0" smtClean="0">
                    <a:latin typeface="Calibri" pitchFamily="34" charset="0"/>
                  </a:rPr>
                  <a:t>f</a:t>
                </a:r>
                <a:r>
                  <a:rPr lang="es-MX" sz="2200" dirty="0" smtClean="0">
                    <a:latin typeface="Calibri" pitchFamily="34" charset="0"/>
                  </a:rPr>
                  <a:t> y </a:t>
                </a:r>
                <a:r>
                  <a:rPr lang="es-MX" sz="2200" i="1" dirty="0" smtClean="0">
                    <a:latin typeface="Calibri" pitchFamily="34" charset="0"/>
                  </a:rPr>
                  <a:t>g </a:t>
                </a:r>
                <a:r>
                  <a:rPr lang="es-MX" sz="2200" dirty="0" smtClean="0">
                    <a:latin typeface="Calibri" pitchFamily="34" charset="0"/>
                  </a:rPr>
                  <a:t>son dos funciones tales que </a:t>
                </a:r>
                <a14:m>
                  <m:oMath xmlns:m="http://schemas.openxmlformats.org/officeDocument/2006/math">
                    <m:r>
                      <a:rPr lang="es-MX" sz="2200" i="1">
                        <a:latin typeface="Cambria Math"/>
                      </a:rPr>
                      <m:t>𝑓</m:t>
                    </m:r>
                    <m:d>
                      <m:dPr>
                        <m:ctrlPr>
                          <a:rPr lang="es-MX" sz="2200" i="1">
                            <a:latin typeface="Cambria Math"/>
                          </a:rPr>
                        </m:ctrlPr>
                      </m:dPr>
                      <m:e>
                        <m:r>
                          <a:rPr lang="es-MX" sz="2200" i="1">
                            <a:latin typeface="Cambria Math"/>
                          </a:rPr>
                          <m:t>𝑥</m:t>
                        </m:r>
                      </m:e>
                    </m:d>
                    <m:r>
                      <a:rPr lang="es-MX" sz="2200" i="1">
                        <a:latin typeface="Cambria Math"/>
                      </a:rPr>
                      <m:t>=</m:t>
                    </m:r>
                    <m:sSup>
                      <m:sSupPr>
                        <m:ctrlPr>
                          <a:rPr lang="es-MX" sz="2200" i="1" smtClean="0">
                            <a:latin typeface="Cambria Math"/>
                          </a:rPr>
                        </m:ctrlPr>
                      </m:sSupPr>
                      <m:e>
                        <m:r>
                          <a:rPr lang="es-MX" sz="2200" b="0" i="1" smtClean="0">
                            <a:latin typeface="Cambria Math"/>
                          </a:rPr>
                          <m:t>[</m:t>
                        </m:r>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e>
                      <m:sup>
                        <m:r>
                          <a:rPr lang="es-MX" sz="2200" b="0" i="1" smtClean="0">
                            <a:latin typeface="Cambria Math"/>
                          </a:rPr>
                          <m:t>𝑟</m:t>
                        </m:r>
                      </m:sup>
                    </m:sSup>
                  </m:oMath>
                </a14:m>
                <a:r>
                  <a:rPr lang="es-MX" sz="2200" dirty="0" smtClean="0">
                    <a:latin typeface="Calibri" pitchFamily="34" charset="0"/>
                  </a:rPr>
                  <a:t>, donde </a:t>
                </a:r>
                <a:r>
                  <a:rPr lang="es-MX" sz="2200" i="1" dirty="0" smtClean="0">
                    <a:latin typeface="Calibri" pitchFamily="34" charset="0"/>
                  </a:rPr>
                  <a:t>r </a:t>
                </a:r>
                <a:r>
                  <a:rPr lang="es-MX" sz="2200" dirty="0" smtClean="0">
                    <a:latin typeface="Calibri" pitchFamily="34" charset="0"/>
                  </a:rPr>
                  <a:t>es cualquier número racional, y si </a:t>
                </a:r>
                <a:r>
                  <a:rPr lang="es-MX" sz="2200" i="1" dirty="0" smtClean="0">
                    <a:latin typeface="Calibri" pitchFamily="34" charset="0"/>
                  </a:rPr>
                  <a:t>g’(x) </a:t>
                </a:r>
                <a:r>
                  <a:rPr lang="es-MX" sz="2200" dirty="0" smtClean="0">
                    <a:latin typeface="Calibri" pitchFamily="34" charset="0"/>
                  </a:rPr>
                  <a:t>existe, entonces </a:t>
                </a:r>
                <a:r>
                  <a:rPr lang="es-MX" sz="2200" i="1" dirty="0" smtClean="0">
                    <a:latin typeface="Calibri" pitchFamily="34" charset="0"/>
                  </a:rPr>
                  <a:t>f</a:t>
                </a:r>
                <a:r>
                  <a:rPr lang="es-MX" sz="2200" dirty="0" smtClean="0">
                    <a:latin typeface="Calibri" pitchFamily="34" charset="0"/>
                  </a:rPr>
                  <a:t> es diferenciable, y </a:t>
                </a:r>
              </a:p>
              <a:p>
                <a:pPr marL="0" indent="0">
                  <a:buClrTx/>
                  <a:buNone/>
                </a:pPr>
                <a14:m>
                  <m:oMathPara xmlns:m="http://schemas.openxmlformats.org/officeDocument/2006/math">
                    <m:oMathParaPr>
                      <m:jc m:val="centerGroup"/>
                    </m:oMathParaPr>
                    <m:oMath xmlns:m="http://schemas.openxmlformats.org/officeDocument/2006/math">
                      <m:sSup>
                        <m:sSupPr>
                          <m:ctrlPr>
                            <a:rPr lang="es-MX" sz="2200" i="1">
                              <a:latin typeface="Cambria Math"/>
                            </a:rPr>
                          </m:ctrlPr>
                        </m:sSupPr>
                        <m:e>
                          <m:r>
                            <a:rPr lang="es-MX" sz="2200" i="1">
                              <a:latin typeface="Cambria Math"/>
                            </a:rPr>
                            <m:t>𝑓</m:t>
                          </m:r>
                        </m:e>
                        <m:sup>
                          <m:r>
                            <a:rPr lang="es-MX" sz="2200" i="1">
                              <a:latin typeface="Cambria Math"/>
                            </a:rPr>
                            <m:t>′</m:t>
                          </m:r>
                        </m:sup>
                      </m:sSup>
                      <m:d>
                        <m:dPr>
                          <m:ctrlPr>
                            <a:rPr lang="es-MX" sz="2200" i="1">
                              <a:latin typeface="Cambria Math"/>
                            </a:rPr>
                          </m:ctrlPr>
                        </m:dPr>
                        <m:e>
                          <m:r>
                            <a:rPr lang="es-MX" sz="2200" i="1">
                              <a:latin typeface="Cambria Math"/>
                            </a:rPr>
                            <m:t>𝑥</m:t>
                          </m:r>
                        </m:e>
                      </m:d>
                      <m:r>
                        <a:rPr lang="es-MX" sz="2200" i="1">
                          <a:latin typeface="Cambria Math"/>
                        </a:rPr>
                        <m:t>=</m:t>
                      </m:r>
                      <m:r>
                        <a:rPr lang="es-MX" sz="2200" b="0" i="1" smtClean="0">
                          <a:latin typeface="Cambria Math"/>
                        </a:rPr>
                        <m:t>𝑟</m:t>
                      </m:r>
                      <m:sSup>
                        <m:sSupPr>
                          <m:ctrlPr>
                            <a:rPr lang="es-MX" sz="2200" b="0" i="1" smtClean="0">
                              <a:latin typeface="Cambria Math"/>
                            </a:rPr>
                          </m:ctrlPr>
                        </m:sSupPr>
                        <m:e>
                          <m:r>
                            <a:rPr lang="es-MX" sz="2200" b="0" i="1" smtClean="0">
                              <a:latin typeface="Cambria Math"/>
                            </a:rPr>
                            <m:t>[</m:t>
                          </m:r>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e>
                        <m:sup>
                          <m:r>
                            <a:rPr lang="es-MX" sz="2200" b="0" i="1" smtClean="0">
                              <a:latin typeface="Cambria Math"/>
                            </a:rPr>
                            <m:t>𝑟</m:t>
                          </m:r>
                          <m:r>
                            <a:rPr lang="es-MX" sz="2200" b="0" i="1" smtClean="0">
                              <a:latin typeface="Cambria Math"/>
                            </a:rPr>
                            <m:t>−1</m:t>
                          </m:r>
                        </m:sup>
                      </m:sSup>
                      <m:r>
                        <a:rPr lang="es-MX" sz="2200" b="0" i="1" smtClean="0">
                          <a:latin typeface="Cambria Math"/>
                        </a:rPr>
                        <m:t>𝑔</m:t>
                      </m:r>
                      <m:r>
                        <a:rPr lang="es-MX" sz="2200" b="0" i="1" smtClean="0">
                          <a:latin typeface="Cambria Math"/>
                        </a:rPr>
                        <m:t>′(</m:t>
                      </m:r>
                      <m:r>
                        <a:rPr lang="es-MX" sz="2200" b="0" i="1" smtClean="0">
                          <a:latin typeface="Cambria Math"/>
                        </a:rPr>
                        <m:t>𝑥</m:t>
                      </m:r>
                      <m:r>
                        <a:rPr lang="es-MX" sz="2200" b="0" i="1" smtClean="0">
                          <a:latin typeface="Cambria Math"/>
                        </a:rPr>
                        <m:t>)</m:t>
                      </m:r>
                    </m:oMath>
                  </m:oMathPara>
                </a14:m>
                <a:endParaRPr lang="es-MX" sz="2200" dirty="0" smtClean="0">
                  <a:latin typeface="Calibri" pitchFamily="34" charset="0"/>
                </a:endParaRPr>
              </a:p>
            </p:txBody>
          </p:sp>
        </mc:Choice>
        <mc:Fallback xmlns="">
          <p:sp>
            <p:nvSpPr>
              <p:cNvPr id="472067" name="Rectangle 3"/>
              <p:cNvSpPr>
                <a:spLocks noGrp="1" noRot="1" noChangeAspect="1" noMove="1" noResize="1" noEditPoints="1" noAdjustHandles="1" noChangeArrowheads="1" noChangeShapeType="1" noTextEdit="1"/>
              </p:cNvSpPr>
              <p:nvPr>
                <p:ph type="body" sz="half" idx="1"/>
              </p:nvPr>
            </p:nvSpPr>
            <p:spPr>
              <a:xfrm>
                <a:off x="611188" y="1358770"/>
                <a:ext cx="8056267" cy="4905545"/>
              </a:xfrm>
              <a:blipFill rotWithShape="1">
                <a:blip r:embed="rId3"/>
                <a:stretch>
                  <a:fillRect l="-908" t="-745"/>
                </a:stretch>
              </a:blipFill>
            </p:spPr>
            <p:txBody>
              <a:bodyPr/>
              <a:lstStyle/>
              <a:p>
                <a:r>
                  <a:rPr lang="es-MX">
                    <a:noFill/>
                  </a:rPr>
                  <a:t> </a:t>
                </a:r>
              </a:p>
            </p:txBody>
          </p:sp>
        </mc:Fallback>
      </mc:AlternateContent>
    </p:spTree>
    <p:extLst>
      <p:ext uri="{BB962C8B-B14F-4D97-AF65-F5344CB8AC3E}">
        <p14:creationId xmlns:p14="http://schemas.microsoft.com/office/powerpoint/2010/main" val="375949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to="" calcmode="lin" valueType="num">
                                      <p:cBhvr>
                                        <p:cTn id="7" dur="1" fill="hold"/>
                                        <p:tgtEl>
                                          <p:spTgt spid="472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72067">
                                            <p:txEl>
                                              <p:pRg st="1" end="1"/>
                                            </p:txEl>
                                          </p:spTgt>
                                        </p:tgtEl>
                                        <p:attrNameLst>
                                          <p:attrName>style.visibility</p:attrName>
                                        </p:attrNameLst>
                                      </p:cBhvr>
                                      <p:to>
                                        <p:strVal val="visible"/>
                                      </p:to>
                                    </p:set>
                                    <p:anim to="" calcmode="lin" valueType="num">
                                      <p:cBhvr>
                                        <p:cTn id="12" dur="1" fill="hold"/>
                                        <p:tgtEl>
                                          <p:spTgt spid="4720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to="" calcmode="lin" valueType="num">
                                      <p:cBhvr>
                                        <p:cTn id="17" dur="1" fill="hold"/>
                                        <p:tgtEl>
                                          <p:spTgt spid="4720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72067">
                                            <p:txEl>
                                              <p:pRg st="5" end="5"/>
                                            </p:txEl>
                                          </p:spTgt>
                                        </p:tgtEl>
                                        <p:attrNameLst>
                                          <p:attrName>style.visibility</p:attrName>
                                        </p:attrNameLst>
                                      </p:cBhvr>
                                      <p:to>
                                        <p:strVal val="visible"/>
                                      </p:to>
                                    </p:set>
                                    <p:anim to="" calcmode="lin" valueType="num">
                                      <p:cBhvr>
                                        <p:cTn id="22" dur="1" fill="hold"/>
                                        <p:tgtEl>
                                          <p:spTgt spid="472067">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72067">
                                            <p:txEl>
                                              <p:pRg st="6" end="6"/>
                                            </p:txEl>
                                          </p:spTgt>
                                        </p:tgtEl>
                                        <p:attrNameLst>
                                          <p:attrName>style.visibility</p:attrName>
                                        </p:attrNameLst>
                                      </p:cBhvr>
                                      <p:to>
                                        <p:strVal val="visible"/>
                                      </p:to>
                                    </p:set>
                                    <p:anim to="" calcmode="lin" valueType="num">
                                      <p:cBhvr>
                                        <p:cTn id="27" dur="1" fill="hold"/>
                                        <p:tgtEl>
                                          <p:spTgt spid="472067">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72067">
                                            <p:txEl>
                                              <p:pRg st="7" end="7"/>
                                            </p:txEl>
                                          </p:spTgt>
                                        </p:tgtEl>
                                        <p:attrNameLst>
                                          <p:attrName>style.visibility</p:attrName>
                                        </p:attrNameLst>
                                      </p:cBhvr>
                                      <p:to>
                                        <p:strVal val="visible"/>
                                      </p:to>
                                    </p:set>
                                    <p:anim to="" calcmode="lin" valueType="num">
                                      <p:cBhvr>
                                        <p:cTn id="32" dur="1" fill="hold"/>
                                        <p:tgtEl>
                                          <p:spTgt spid="47206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p:txBody>
          <a:bodyPr/>
          <a:lstStyle/>
          <a:p>
            <a:pPr algn="ctr"/>
            <a:r>
              <a:rPr lang="es-MX"/>
              <a:t>La derivada </a:t>
            </a:r>
            <a:endParaRPr lang="es-ES"/>
          </a:p>
        </p:txBody>
      </p:sp>
      <p:sp>
        <p:nvSpPr>
          <p:cNvPr id="528387" name="Text Box 3"/>
          <p:cNvSpPr txBox="1">
            <a:spLocks noChangeArrowheads="1"/>
          </p:cNvSpPr>
          <p:nvPr/>
        </p:nvSpPr>
        <p:spPr bwMode="auto">
          <a:xfrm>
            <a:off x="657330" y="1879371"/>
            <a:ext cx="7785100" cy="3754874"/>
          </a:xfrm>
          <a:prstGeom prst="rect">
            <a:avLst/>
          </a:prstGeom>
          <a:noFill/>
          <a:ln w="9525">
            <a:solidFill>
              <a:schemeClr val="folHlink"/>
            </a:solidFill>
            <a:miter lim="800000"/>
            <a:headEnd/>
            <a:tailEnd/>
          </a:ln>
          <a:effectLst/>
        </p:spPr>
        <p:txBody>
          <a:bodyPr>
            <a:spAutoFit/>
          </a:bodyPr>
          <a:lstStyle/>
          <a:p>
            <a:r>
              <a:rPr lang="es-MX" sz="2200" b="1" dirty="0"/>
              <a:t>Teorema A. Regla de la cadena </a:t>
            </a:r>
          </a:p>
          <a:p>
            <a:r>
              <a:rPr lang="es-MX" sz="2200" dirty="0"/>
              <a:t>Sean </a:t>
            </a:r>
            <a:r>
              <a:rPr lang="es-MX" sz="2200" b="1" dirty="0"/>
              <a:t>                                     .</a:t>
            </a:r>
            <a:r>
              <a:rPr lang="es-MX" sz="2200" dirty="0"/>
              <a:t>Si </a:t>
            </a:r>
            <a:r>
              <a:rPr lang="es-MX" sz="2200" dirty="0" smtClean="0"/>
              <a:t>g es </a:t>
            </a:r>
            <a:r>
              <a:rPr lang="es-MX" sz="2200" dirty="0"/>
              <a:t>diferenciable en </a:t>
            </a:r>
            <a:r>
              <a:rPr lang="es-MX" sz="2200" dirty="0" smtClean="0"/>
              <a:t>x y f</a:t>
            </a:r>
            <a:br>
              <a:rPr lang="es-MX" sz="2200" dirty="0" smtClean="0"/>
            </a:br>
            <a:endParaRPr lang="es-MX" sz="600" dirty="0"/>
          </a:p>
          <a:p>
            <a:r>
              <a:rPr lang="es-MX" sz="2200" dirty="0"/>
              <a:t>Es diferenciable en           </a:t>
            </a:r>
            <a:r>
              <a:rPr lang="es-MX" sz="2200" dirty="0" smtClean="0"/>
              <a:t>    , </a:t>
            </a:r>
            <a:r>
              <a:rPr lang="es-MX" sz="2200" dirty="0"/>
              <a:t>entonces la función compuesta </a:t>
            </a:r>
          </a:p>
          <a:p>
            <a:endParaRPr lang="es-MX" sz="600" dirty="0" smtClean="0"/>
          </a:p>
          <a:p>
            <a:r>
              <a:rPr lang="es-MX" sz="2200" dirty="0" smtClean="0"/>
              <a:t>             definida </a:t>
            </a:r>
            <a:r>
              <a:rPr lang="es-MX" sz="2200" dirty="0"/>
              <a:t>por                                        es diferenciable </a:t>
            </a:r>
            <a:endParaRPr lang="es-MX" sz="2200" dirty="0" smtClean="0"/>
          </a:p>
          <a:p>
            <a:endParaRPr lang="es-MX" sz="600" dirty="0"/>
          </a:p>
          <a:p>
            <a:r>
              <a:rPr lang="es-MX" sz="2200" dirty="0" smtClean="0"/>
              <a:t>en x, y: </a:t>
            </a:r>
            <a:endParaRPr lang="es-MX" sz="2200" dirty="0"/>
          </a:p>
          <a:p>
            <a:endParaRPr lang="es-MX" sz="2200" dirty="0"/>
          </a:p>
          <a:p>
            <a:r>
              <a:rPr lang="es-MX" sz="2200" dirty="0"/>
              <a:t>Esto es </a:t>
            </a:r>
          </a:p>
          <a:p>
            <a:endParaRPr lang="es-MX" sz="2200" dirty="0"/>
          </a:p>
          <a:p>
            <a:r>
              <a:rPr lang="es-MX" sz="2200" dirty="0"/>
              <a:t>O</a:t>
            </a:r>
          </a:p>
          <a:p>
            <a:endParaRPr lang="es-MX" sz="2200" dirty="0"/>
          </a:p>
        </p:txBody>
      </p:sp>
      <p:graphicFrame>
        <p:nvGraphicFramePr>
          <p:cNvPr id="528388" name="Object 4"/>
          <p:cNvGraphicFramePr>
            <a:graphicFrameLocks noChangeAspect="1"/>
          </p:cNvGraphicFramePr>
          <p:nvPr/>
        </p:nvGraphicFramePr>
        <p:xfrm>
          <a:off x="1558552" y="2284184"/>
          <a:ext cx="2744555" cy="333375"/>
        </p:xfrm>
        <a:graphic>
          <a:graphicData uri="http://schemas.openxmlformats.org/presentationml/2006/ole">
            <mc:AlternateContent xmlns:mc="http://schemas.openxmlformats.org/markup-compatibility/2006">
              <mc:Choice xmlns:v="urn:schemas-microsoft-com:vml" Requires="v">
                <p:oleObj spid="_x0000_s747739" name="Equation" r:id="rId4" imgW="1473120" imgH="253800" progId="">
                  <p:embed/>
                </p:oleObj>
              </mc:Choice>
              <mc:Fallback>
                <p:oleObj name="Equation" r:id="rId4" imgW="147312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8552" y="2284184"/>
                        <a:ext cx="2744555" cy="3333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8389" name="Object 5"/>
          <p:cNvGraphicFramePr>
            <a:graphicFrameLocks noChangeAspect="1"/>
          </p:cNvGraphicFramePr>
          <p:nvPr/>
        </p:nvGraphicFramePr>
        <p:xfrm>
          <a:off x="3222987" y="2668016"/>
          <a:ext cx="1080120" cy="380955"/>
        </p:xfrm>
        <a:graphic>
          <a:graphicData uri="http://schemas.openxmlformats.org/presentationml/2006/ole">
            <mc:AlternateContent xmlns:mc="http://schemas.openxmlformats.org/markup-compatibility/2006">
              <mc:Choice xmlns:v="urn:schemas-microsoft-com:vml" Requires="v">
                <p:oleObj spid="_x0000_s747740" name="Equation" r:id="rId6" imgW="583920" imgH="253800" progId="">
                  <p:embed/>
                </p:oleObj>
              </mc:Choice>
              <mc:Fallback>
                <p:oleObj name="Equation" r:id="rId6" imgW="58392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2987" y="2668016"/>
                        <a:ext cx="1080120" cy="38095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8391" name="Object 7"/>
          <p:cNvGraphicFramePr>
            <a:graphicFrameLocks noChangeAspect="1"/>
          </p:cNvGraphicFramePr>
          <p:nvPr/>
        </p:nvGraphicFramePr>
        <p:xfrm>
          <a:off x="792267" y="3137527"/>
          <a:ext cx="855546" cy="293231"/>
        </p:xfrm>
        <a:graphic>
          <a:graphicData uri="http://schemas.openxmlformats.org/presentationml/2006/ole">
            <mc:AlternateContent xmlns:mc="http://schemas.openxmlformats.org/markup-compatibility/2006">
              <mc:Choice xmlns:v="urn:schemas-microsoft-com:vml" Requires="v">
                <p:oleObj spid="_x0000_s747741" name="Equation" r:id="rId8" imgW="393480" imgH="203040" progId="">
                  <p:embed/>
                </p:oleObj>
              </mc:Choice>
              <mc:Fallback>
                <p:oleObj name="Equation" r:id="rId8" imgW="393480" imgH="20304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2267" y="3137527"/>
                        <a:ext cx="855546" cy="29323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8402" name="Object 18"/>
          <p:cNvGraphicFramePr>
            <a:graphicFrameLocks noChangeAspect="1"/>
          </p:cNvGraphicFramePr>
          <p:nvPr/>
        </p:nvGraphicFramePr>
        <p:xfrm>
          <a:off x="3323117" y="3138981"/>
          <a:ext cx="2735185" cy="338138"/>
        </p:xfrm>
        <a:graphic>
          <a:graphicData uri="http://schemas.openxmlformats.org/presentationml/2006/ole">
            <mc:AlternateContent xmlns:mc="http://schemas.openxmlformats.org/markup-compatibility/2006">
              <mc:Choice xmlns:v="urn:schemas-microsoft-com:vml" Requires="v">
                <p:oleObj spid="_x0000_s747742" name="Equation" r:id="rId10" imgW="1434960" imgH="253800" progId="">
                  <p:embed/>
                </p:oleObj>
              </mc:Choice>
              <mc:Fallback>
                <p:oleObj name="Equation" r:id="rId10" imgW="143496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23117" y="3138981"/>
                        <a:ext cx="2735185" cy="3381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8404" name="Object 20"/>
          <p:cNvGraphicFramePr>
            <a:graphicFrameLocks noChangeAspect="1"/>
          </p:cNvGraphicFramePr>
          <p:nvPr/>
        </p:nvGraphicFramePr>
        <p:xfrm>
          <a:off x="2682927" y="3745949"/>
          <a:ext cx="3759200" cy="338137"/>
        </p:xfrm>
        <a:graphic>
          <a:graphicData uri="http://schemas.openxmlformats.org/presentationml/2006/ole">
            <mc:AlternateContent xmlns:mc="http://schemas.openxmlformats.org/markup-compatibility/2006">
              <mc:Choice xmlns:v="urn:schemas-microsoft-com:vml" Requires="v">
                <p:oleObj spid="_x0000_s747743" name="Equation" r:id="rId12" imgW="1879560" imgH="253800" progId="">
                  <p:embed/>
                </p:oleObj>
              </mc:Choice>
              <mc:Fallback>
                <p:oleObj name="Equation" r:id="rId12" imgW="187956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82927" y="3745949"/>
                        <a:ext cx="3759200" cy="3381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8405" name="Object 21"/>
          <p:cNvGraphicFramePr>
            <a:graphicFrameLocks noChangeAspect="1"/>
          </p:cNvGraphicFramePr>
          <p:nvPr/>
        </p:nvGraphicFramePr>
        <p:xfrm>
          <a:off x="2479987" y="4442771"/>
          <a:ext cx="4118375" cy="385345"/>
        </p:xfrm>
        <a:graphic>
          <a:graphicData uri="http://schemas.openxmlformats.org/presentationml/2006/ole">
            <mc:AlternateContent xmlns:mc="http://schemas.openxmlformats.org/markup-compatibility/2006">
              <mc:Choice xmlns:v="urn:schemas-microsoft-com:vml" Requires="v">
                <p:oleObj spid="_x0000_s747744" name="Equation" r:id="rId14" imgW="2171520" imgH="304560" progId="">
                  <p:embed/>
                </p:oleObj>
              </mc:Choice>
              <mc:Fallback>
                <p:oleObj name="Equation" r:id="rId14" imgW="2171520" imgH="30456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79987" y="4442771"/>
                        <a:ext cx="4118375" cy="38534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8406" name="Object 22"/>
          <p:cNvGraphicFramePr>
            <a:graphicFrameLocks noChangeAspect="1"/>
          </p:cNvGraphicFramePr>
          <p:nvPr/>
        </p:nvGraphicFramePr>
        <p:xfrm>
          <a:off x="3265657" y="5141103"/>
          <a:ext cx="2387600" cy="338138"/>
        </p:xfrm>
        <a:graphic>
          <a:graphicData uri="http://schemas.openxmlformats.org/presentationml/2006/ole">
            <mc:AlternateContent xmlns:mc="http://schemas.openxmlformats.org/markup-compatibility/2006">
              <mc:Choice xmlns:v="urn:schemas-microsoft-com:vml" Requires="v">
                <p:oleObj spid="_x0000_s747745" name="Equation" r:id="rId16" imgW="1193760" imgH="253800" progId="">
                  <p:embed/>
                </p:oleObj>
              </mc:Choice>
              <mc:Fallback>
                <p:oleObj name="Equation" r:id="rId16" imgW="1193760" imgH="2538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65657" y="5141103"/>
                        <a:ext cx="2387600" cy="3381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66163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28387"/>
                                        </p:tgtEl>
                                        <p:attrNameLst>
                                          <p:attrName>style.visibility</p:attrName>
                                        </p:attrNameLst>
                                      </p:cBhvr>
                                      <p:to>
                                        <p:strVal val="visible"/>
                                      </p:to>
                                    </p:set>
                                    <p:anim to="" calcmode="lin" valueType="num">
                                      <p:cBhvr>
                                        <p:cTn id="7" dur="1" fill="hold"/>
                                        <p:tgtEl>
                                          <p:spTgt spid="528387"/>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28388"/>
                                        </p:tgtEl>
                                        <p:attrNameLst>
                                          <p:attrName>style.visibility</p:attrName>
                                        </p:attrNameLst>
                                      </p:cBhvr>
                                      <p:to>
                                        <p:strVal val="visible"/>
                                      </p:to>
                                    </p:set>
                                    <p:anim to="" calcmode="lin" valueType="num">
                                      <p:cBhvr>
                                        <p:cTn id="10" dur="1" fill="hold"/>
                                        <p:tgtEl>
                                          <p:spTgt spid="528388"/>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528389"/>
                                        </p:tgtEl>
                                        <p:attrNameLst>
                                          <p:attrName>style.visibility</p:attrName>
                                        </p:attrNameLst>
                                      </p:cBhvr>
                                      <p:to>
                                        <p:strVal val="visible"/>
                                      </p:to>
                                    </p:set>
                                    <p:anim to="" calcmode="lin" valueType="num">
                                      <p:cBhvr>
                                        <p:cTn id="13" dur="1" fill="hold"/>
                                        <p:tgtEl>
                                          <p:spTgt spid="528389"/>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528391"/>
                                        </p:tgtEl>
                                        <p:attrNameLst>
                                          <p:attrName>style.visibility</p:attrName>
                                        </p:attrNameLst>
                                      </p:cBhvr>
                                      <p:to>
                                        <p:strVal val="visible"/>
                                      </p:to>
                                    </p:set>
                                    <p:anim to="" calcmode="lin" valueType="num">
                                      <p:cBhvr>
                                        <p:cTn id="16" dur="1" fill="hold"/>
                                        <p:tgtEl>
                                          <p:spTgt spid="528391"/>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28402"/>
                                        </p:tgtEl>
                                        <p:attrNameLst>
                                          <p:attrName>style.visibility</p:attrName>
                                        </p:attrNameLst>
                                      </p:cBhvr>
                                      <p:to>
                                        <p:strVal val="visible"/>
                                      </p:to>
                                    </p:set>
                                    <p:anim to="" calcmode="lin" valueType="num">
                                      <p:cBhvr>
                                        <p:cTn id="19" dur="1" fill="hold"/>
                                        <p:tgtEl>
                                          <p:spTgt spid="528402"/>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528404"/>
                                        </p:tgtEl>
                                        <p:attrNameLst>
                                          <p:attrName>style.visibility</p:attrName>
                                        </p:attrNameLst>
                                      </p:cBhvr>
                                      <p:to>
                                        <p:strVal val="visible"/>
                                      </p:to>
                                    </p:set>
                                    <p:anim to="" calcmode="lin" valueType="num">
                                      <p:cBhvr>
                                        <p:cTn id="22" dur="1" fill="hold"/>
                                        <p:tgtEl>
                                          <p:spTgt spid="528404"/>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528405"/>
                                        </p:tgtEl>
                                        <p:attrNameLst>
                                          <p:attrName>style.visibility</p:attrName>
                                        </p:attrNameLst>
                                      </p:cBhvr>
                                      <p:to>
                                        <p:strVal val="visible"/>
                                      </p:to>
                                    </p:set>
                                    <p:anim to="" calcmode="lin" valueType="num">
                                      <p:cBhvr>
                                        <p:cTn id="25" dur="1" fill="hold"/>
                                        <p:tgtEl>
                                          <p:spTgt spid="528405"/>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528406"/>
                                        </p:tgtEl>
                                        <p:attrNameLst>
                                          <p:attrName>style.visibility</p:attrName>
                                        </p:attrNameLst>
                                      </p:cBhvr>
                                      <p:to>
                                        <p:strVal val="visible"/>
                                      </p:to>
                                    </p:set>
                                    <p:anim to="" calcmode="lin" valueType="num">
                                      <p:cBhvr>
                                        <p:cTn id="28" dur="1" fill="hold"/>
                                        <p:tgtEl>
                                          <p:spTgt spid="52840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p:txBody>
          <a:bodyPr/>
          <a:lstStyle/>
          <a:p>
            <a:pPr algn="ctr"/>
            <a:r>
              <a:rPr lang="es-MX"/>
              <a:t>La derivada </a:t>
            </a:r>
            <a:endParaRPr lang="es-ES"/>
          </a:p>
        </p:txBody>
      </p:sp>
      <p:sp>
        <p:nvSpPr>
          <p:cNvPr id="524291" name="Text Box 3"/>
          <p:cNvSpPr txBox="1">
            <a:spLocks noChangeArrowheads="1"/>
          </p:cNvSpPr>
          <p:nvPr/>
        </p:nvSpPr>
        <p:spPr bwMode="auto">
          <a:xfrm>
            <a:off x="611188" y="1584325"/>
            <a:ext cx="7785100" cy="2123658"/>
          </a:xfrm>
          <a:prstGeom prst="rect">
            <a:avLst/>
          </a:prstGeom>
          <a:noFill/>
          <a:ln w="9525">
            <a:solidFill>
              <a:schemeClr val="folHlink"/>
            </a:solidFill>
            <a:miter lim="800000"/>
            <a:headEnd/>
            <a:tailEnd/>
          </a:ln>
          <a:effectLst/>
        </p:spPr>
        <p:txBody>
          <a:bodyPr>
            <a:spAutoFit/>
          </a:bodyPr>
          <a:lstStyle/>
          <a:p>
            <a:endParaRPr lang="es-MX" sz="2200" dirty="0"/>
          </a:p>
          <a:p>
            <a:r>
              <a:rPr lang="es-MX" sz="2200" b="1" dirty="0"/>
              <a:t>Teorema A. </a:t>
            </a:r>
          </a:p>
          <a:p>
            <a:r>
              <a:rPr lang="es-MX" sz="2200" dirty="0"/>
              <a:t>Las funciones                               </a:t>
            </a:r>
            <a:r>
              <a:rPr lang="es-MX" sz="2200" dirty="0" smtClean="0"/>
              <a:t>              son </a:t>
            </a:r>
            <a:r>
              <a:rPr lang="es-MX" sz="2200" dirty="0"/>
              <a:t>diferenciables. </a:t>
            </a:r>
            <a:endParaRPr lang="es-MX" sz="2200" dirty="0" smtClean="0"/>
          </a:p>
          <a:p>
            <a:r>
              <a:rPr lang="es-MX" sz="2200" dirty="0" smtClean="0"/>
              <a:t>De </a:t>
            </a:r>
            <a:r>
              <a:rPr lang="es-MX" sz="2200" dirty="0"/>
              <a:t>hecho, </a:t>
            </a:r>
          </a:p>
          <a:p>
            <a:endParaRPr lang="es-MX" sz="2200" dirty="0" smtClean="0"/>
          </a:p>
          <a:p>
            <a:endParaRPr lang="es-MX" sz="2200" dirty="0"/>
          </a:p>
        </p:txBody>
      </p:sp>
      <p:graphicFrame>
        <p:nvGraphicFramePr>
          <p:cNvPr id="524293" name="Object 5"/>
          <p:cNvGraphicFramePr>
            <a:graphicFrameLocks noChangeAspect="1"/>
          </p:cNvGraphicFramePr>
          <p:nvPr/>
        </p:nvGraphicFramePr>
        <p:xfrm>
          <a:off x="2501900" y="2258870"/>
          <a:ext cx="3285235" cy="409878"/>
        </p:xfrm>
        <a:graphic>
          <a:graphicData uri="http://schemas.openxmlformats.org/presentationml/2006/ole">
            <mc:AlternateContent xmlns:mc="http://schemas.openxmlformats.org/markup-compatibility/2006">
              <mc:Choice xmlns:v="urn:schemas-microsoft-com:vml" Requires="v">
                <p:oleObj spid="_x0000_s748670" name="Equation" r:id="rId4" imgW="1828800" imgH="253800" progId="">
                  <p:embed/>
                </p:oleObj>
              </mc:Choice>
              <mc:Fallback>
                <p:oleObj name="Equation" r:id="rId4" imgW="182880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1900" y="2258870"/>
                        <a:ext cx="3285235" cy="40987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524294" name="Text Box 6"/>
          <p:cNvSpPr txBox="1">
            <a:spLocks noChangeArrowheads="1"/>
          </p:cNvSpPr>
          <p:nvPr/>
        </p:nvSpPr>
        <p:spPr bwMode="auto">
          <a:xfrm>
            <a:off x="611188" y="3833813"/>
            <a:ext cx="7785100" cy="1776412"/>
          </a:xfrm>
          <a:prstGeom prst="rect">
            <a:avLst/>
          </a:prstGeom>
          <a:noFill/>
          <a:ln w="9525">
            <a:solidFill>
              <a:schemeClr val="folHlink"/>
            </a:solidFill>
            <a:miter lim="800000"/>
            <a:headEnd/>
            <a:tailEnd/>
          </a:ln>
          <a:effectLst/>
        </p:spPr>
        <p:txBody>
          <a:bodyPr>
            <a:spAutoFit/>
          </a:bodyPr>
          <a:lstStyle/>
          <a:p>
            <a:endParaRPr lang="es-MX" sz="2200"/>
          </a:p>
          <a:p>
            <a:r>
              <a:rPr lang="es-MX" sz="2200" b="1"/>
              <a:t>Teorema B.</a:t>
            </a:r>
            <a:r>
              <a:rPr lang="es-MX" sz="2200"/>
              <a:t> </a:t>
            </a:r>
          </a:p>
          <a:p>
            <a:endParaRPr lang="es-MX" sz="2200"/>
          </a:p>
          <a:p>
            <a:endParaRPr lang="es-MX" sz="2200"/>
          </a:p>
          <a:p>
            <a:endParaRPr lang="es-MX" sz="2200"/>
          </a:p>
        </p:txBody>
      </p:sp>
      <p:graphicFrame>
        <p:nvGraphicFramePr>
          <p:cNvPr id="524295" name="Object 7"/>
          <p:cNvGraphicFramePr>
            <a:graphicFrameLocks noChangeAspect="1"/>
          </p:cNvGraphicFramePr>
          <p:nvPr/>
        </p:nvGraphicFramePr>
        <p:xfrm>
          <a:off x="1597826" y="4643438"/>
          <a:ext cx="2632980" cy="813747"/>
        </p:xfrm>
        <a:graphic>
          <a:graphicData uri="http://schemas.openxmlformats.org/presentationml/2006/ole">
            <mc:AlternateContent xmlns:mc="http://schemas.openxmlformats.org/markup-compatibility/2006">
              <mc:Choice xmlns:v="urn:schemas-microsoft-com:vml" Requires="v">
                <p:oleObj spid="_x0000_s748671" name="Equation" r:id="rId6" imgW="1384200" imgH="482400" progId="">
                  <p:embed/>
                </p:oleObj>
              </mc:Choice>
              <mc:Fallback>
                <p:oleObj name="Equation" r:id="rId6" imgW="1384200" imgH="4824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97826" y="4643438"/>
                        <a:ext cx="2632980" cy="81374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4296" name="Object 8"/>
          <p:cNvGraphicFramePr>
            <a:graphicFrameLocks noChangeAspect="1"/>
          </p:cNvGraphicFramePr>
          <p:nvPr/>
        </p:nvGraphicFramePr>
        <p:xfrm>
          <a:off x="2142325" y="3023955"/>
          <a:ext cx="4904950" cy="391633"/>
        </p:xfrm>
        <a:graphic>
          <a:graphicData uri="http://schemas.openxmlformats.org/presentationml/2006/ole">
            <mc:AlternateContent xmlns:mc="http://schemas.openxmlformats.org/markup-compatibility/2006">
              <mc:Choice xmlns:v="urn:schemas-microsoft-com:vml" Requires="v">
                <p:oleObj spid="_x0000_s748672" name="Equation" r:id="rId8" imgW="2654280" imgH="253800" progId="">
                  <p:embed/>
                </p:oleObj>
              </mc:Choice>
              <mc:Fallback>
                <p:oleObj name="Equation" r:id="rId8" imgW="26542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42325" y="3023955"/>
                        <a:ext cx="4904950" cy="39163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4298" name="Object 10"/>
          <p:cNvGraphicFramePr>
            <a:graphicFrameLocks noChangeAspect="1"/>
          </p:cNvGraphicFramePr>
          <p:nvPr/>
        </p:nvGraphicFramePr>
        <p:xfrm>
          <a:off x="4838185" y="4643438"/>
          <a:ext cx="2704145" cy="820683"/>
        </p:xfrm>
        <a:graphic>
          <a:graphicData uri="http://schemas.openxmlformats.org/presentationml/2006/ole">
            <mc:AlternateContent xmlns:mc="http://schemas.openxmlformats.org/markup-compatibility/2006">
              <mc:Choice xmlns:v="urn:schemas-microsoft-com:vml" Requires="v">
                <p:oleObj spid="_x0000_s748673" name="Equation" r:id="rId10" imgW="1409400" imgH="482400" progId="">
                  <p:embed/>
                </p:oleObj>
              </mc:Choice>
              <mc:Fallback>
                <p:oleObj name="Equation" r:id="rId10" imgW="1409400" imgH="4824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8185" y="4643438"/>
                        <a:ext cx="2704145" cy="82068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27895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24291"/>
                                        </p:tgtEl>
                                        <p:attrNameLst>
                                          <p:attrName>style.visibility</p:attrName>
                                        </p:attrNameLst>
                                      </p:cBhvr>
                                      <p:to>
                                        <p:strVal val="visible"/>
                                      </p:to>
                                    </p:set>
                                    <p:anim to="" calcmode="lin" valueType="num">
                                      <p:cBhvr>
                                        <p:cTn id="7" dur="1" fill="hold"/>
                                        <p:tgtEl>
                                          <p:spTgt spid="524291"/>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24293"/>
                                        </p:tgtEl>
                                        <p:attrNameLst>
                                          <p:attrName>style.visibility</p:attrName>
                                        </p:attrNameLst>
                                      </p:cBhvr>
                                      <p:to>
                                        <p:strVal val="visible"/>
                                      </p:to>
                                    </p:set>
                                    <p:anim to="" calcmode="lin" valueType="num">
                                      <p:cBhvr>
                                        <p:cTn id="10" dur="1" fill="hold"/>
                                        <p:tgtEl>
                                          <p:spTgt spid="524293"/>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24296"/>
                                        </p:tgtEl>
                                        <p:attrNameLst>
                                          <p:attrName>style.visibility</p:attrName>
                                        </p:attrNameLst>
                                      </p:cBhvr>
                                      <p:to>
                                        <p:strVal val="visible"/>
                                      </p:to>
                                    </p:set>
                                    <p:anim to="" calcmode="lin" valueType="num">
                                      <p:cBhvr>
                                        <p:cTn id="15" dur="1" fill="hold"/>
                                        <p:tgtEl>
                                          <p:spTgt spid="524296"/>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24294"/>
                                        </p:tgtEl>
                                        <p:attrNameLst>
                                          <p:attrName>style.visibility</p:attrName>
                                        </p:attrNameLst>
                                      </p:cBhvr>
                                      <p:to>
                                        <p:strVal val="visible"/>
                                      </p:to>
                                    </p:set>
                                    <p:anim to="" calcmode="lin" valueType="num">
                                      <p:cBhvr>
                                        <p:cTn id="20" dur="1" fill="hold"/>
                                        <p:tgtEl>
                                          <p:spTgt spid="524294"/>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524295"/>
                                        </p:tgtEl>
                                        <p:attrNameLst>
                                          <p:attrName>style.visibility</p:attrName>
                                        </p:attrNameLst>
                                      </p:cBhvr>
                                      <p:to>
                                        <p:strVal val="visible"/>
                                      </p:to>
                                    </p:set>
                                    <p:anim to="" calcmode="lin" valueType="num">
                                      <p:cBhvr>
                                        <p:cTn id="23" dur="1" fill="hold"/>
                                        <p:tgtEl>
                                          <p:spTgt spid="524295"/>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524298"/>
                                        </p:tgtEl>
                                        <p:attrNameLst>
                                          <p:attrName>style.visibility</p:attrName>
                                        </p:attrNameLst>
                                      </p:cBhvr>
                                      <p:to>
                                        <p:strVal val="visible"/>
                                      </p:to>
                                    </p:set>
                                    <p:anim to="" calcmode="lin" valueType="num">
                                      <p:cBhvr>
                                        <p:cTn id="26" dur="1" fill="hold"/>
                                        <p:tgtEl>
                                          <p:spTgt spid="52429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291" grpId="0" animBg="1"/>
      <p:bldP spid="52429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ChangeArrowheads="1"/>
          </p:cNvSpPr>
          <p:nvPr>
            <p:ph type="title"/>
          </p:nvPr>
        </p:nvSpPr>
        <p:spPr/>
        <p:txBody>
          <a:bodyPr/>
          <a:lstStyle/>
          <a:p>
            <a:pPr algn="ctr"/>
            <a:r>
              <a:rPr lang="es-MX"/>
              <a:t>La derivada</a:t>
            </a:r>
            <a:endParaRPr lang="es-ES"/>
          </a:p>
        </p:txBody>
      </p:sp>
      <p:sp>
        <p:nvSpPr>
          <p:cNvPr id="540675" name="Rectangle 3"/>
          <p:cNvSpPr>
            <a:spLocks noGrp="1" noChangeArrowheads="1"/>
          </p:cNvSpPr>
          <p:nvPr>
            <p:ph type="body" sz="half" idx="1"/>
          </p:nvPr>
        </p:nvSpPr>
        <p:spPr>
          <a:xfrm>
            <a:off x="611188" y="1449388"/>
            <a:ext cx="7742237" cy="5219700"/>
          </a:xfrm>
        </p:spPr>
        <p:txBody>
          <a:bodyPr/>
          <a:lstStyle/>
          <a:p>
            <a:pPr>
              <a:lnSpc>
                <a:spcPct val="80000"/>
              </a:lnSpc>
              <a:buFont typeface="Wingdings" pitchFamily="2" charset="2"/>
              <a:buNone/>
            </a:pPr>
            <a:r>
              <a:rPr lang="es-MX" sz="1600" b="1" dirty="0"/>
              <a:t>  </a:t>
            </a:r>
            <a:r>
              <a:rPr lang="es-MX" sz="2400" b="1" dirty="0"/>
              <a:t>Tasas de cambio relacionadas</a:t>
            </a:r>
            <a:r>
              <a:rPr lang="es-MX" sz="1600" b="1" dirty="0"/>
              <a:t>  </a:t>
            </a:r>
          </a:p>
          <a:p>
            <a:pPr>
              <a:lnSpc>
                <a:spcPct val="80000"/>
              </a:lnSpc>
              <a:buFont typeface="Wingdings" pitchFamily="2" charset="2"/>
              <a:buNone/>
            </a:pPr>
            <a:endParaRPr lang="es-MX" sz="800" b="1" dirty="0"/>
          </a:p>
          <a:p>
            <a:pPr>
              <a:buFont typeface="Wingdings" pitchFamily="2" charset="2"/>
              <a:buNone/>
            </a:pPr>
            <a:r>
              <a:rPr lang="es-MX" sz="1600" dirty="0"/>
              <a:t>      </a:t>
            </a:r>
            <a:r>
              <a:rPr lang="es-MX" sz="2400" dirty="0" smtClean="0"/>
              <a:t>Definición</a:t>
            </a:r>
            <a:r>
              <a:rPr lang="es-MX" sz="2400" dirty="0"/>
              <a:t>: Si una variable  y depende del tiempo </a:t>
            </a:r>
            <a:r>
              <a:rPr lang="es-MX" sz="2400" dirty="0" smtClean="0"/>
              <a:t>t,     entonces </a:t>
            </a:r>
            <a:r>
              <a:rPr lang="es-MX" sz="2400" dirty="0"/>
              <a:t>su derivada          </a:t>
            </a:r>
            <a:r>
              <a:rPr lang="es-MX" sz="2400" dirty="0" smtClean="0"/>
              <a:t>   se </a:t>
            </a:r>
            <a:r>
              <a:rPr lang="es-MX" sz="2400" dirty="0"/>
              <a:t>denomina </a:t>
            </a:r>
            <a:r>
              <a:rPr lang="es-MX" sz="2400" b="1" dirty="0"/>
              <a:t>razón de cambio con respecto al tiempo, o sólo razón de cambio</a:t>
            </a:r>
            <a:r>
              <a:rPr lang="es-MX" sz="2400" b="1" dirty="0" smtClean="0"/>
              <a:t>.</a:t>
            </a:r>
          </a:p>
          <a:p>
            <a:pPr>
              <a:buFont typeface="Wingdings" pitchFamily="2" charset="2"/>
              <a:buNone/>
            </a:pPr>
            <a:r>
              <a:rPr lang="es-MX" sz="2400" b="1" dirty="0"/>
              <a:t>	</a:t>
            </a:r>
            <a:r>
              <a:rPr lang="es-MX" sz="2400" dirty="0" smtClean="0"/>
              <a:t>Por </a:t>
            </a:r>
            <a:r>
              <a:rPr lang="es-MX" sz="2400" dirty="0"/>
              <a:t>supuesto, si y mide la distancia, entonces esta razón de cambio también se llama velocidad. </a:t>
            </a:r>
            <a:endParaRPr lang="es-MX" sz="2400" dirty="0" smtClean="0"/>
          </a:p>
          <a:p>
            <a:pPr>
              <a:buFont typeface="Wingdings" pitchFamily="2" charset="2"/>
              <a:buNone/>
            </a:pPr>
            <a:r>
              <a:rPr lang="es-MX" sz="2400" dirty="0"/>
              <a:t>	</a:t>
            </a:r>
            <a:r>
              <a:rPr lang="es-MX" sz="2400" dirty="0" smtClean="0"/>
              <a:t>Estamos </a:t>
            </a:r>
            <a:r>
              <a:rPr lang="es-MX" sz="2400" dirty="0"/>
              <a:t>interesados en una amplia variedad de tasas de cambio: la tasa a la cual el agua fluye a un depósito, la tasa a la cual el área de un derrame de petróleo está creciendo, la tasa a la cual el valor de una propiedad está aumentando, etcétera</a:t>
            </a:r>
            <a:r>
              <a:rPr lang="es-MX" sz="2400" dirty="0" smtClean="0"/>
              <a:t>.</a:t>
            </a:r>
          </a:p>
        </p:txBody>
      </p:sp>
      <p:graphicFrame>
        <p:nvGraphicFramePr>
          <p:cNvPr id="540679" name="Object 7"/>
          <p:cNvGraphicFramePr>
            <a:graphicFrameLocks noChangeAspect="1"/>
          </p:cNvGraphicFramePr>
          <p:nvPr/>
        </p:nvGraphicFramePr>
        <p:xfrm>
          <a:off x="4060755" y="2387415"/>
          <a:ext cx="871285" cy="366510"/>
        </p:xfrm>
        <a:graphic>
          <a:graphicData uri="http://schemas.openxmlformats.org/presentationml/2006/ole">
            <mc:AlternateContent xmlns:mc="http://schemas.openxmlformats.org/markup-compatibility/2006">
              <mc:Choice xmlns:v="urn:schemas-microsoft-com:vml" Requires="v">
                <p:oleObj spid="_x0000_s749600" name="Equation" r:id="rId4" imgW="419040" imgH="203040" progId="">
                  <p:embed/>
                </p:oleObj>
              </mc:Choice>
              <mc:Fallback>
                <p:oleObj name="Equation" r:id="rId4" imgW="419040" imgH="20304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0755" y="2387415"/>
                        <a:ext cx="871285" cy="36651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92007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40675">
                                            <p:txEl>
                                              <p:pRg st="0" end="0"/>
                                            </p:txEl>
                                          </p:spTgt>
                                        </p:tgtEl>
                                        <p:attrNameLst>
                                          <p:attrName>style.visibility</p:attrName>
                                        </p:attrNameLst>
                                      </p:cBhvr>
                                      <p:to>
                                        <p:strVal val="visible"/>
                                      </p:to>
                                    </p:set>
                                    <p:anim to="" calcmode="lin" valueType="num">
                                      <p:cBhvr>
                                        <p:cTn id="7" dur="1" fill="hold"/>
                                        <p:tgtEl>
                                          <p:spTgt spid="54067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40675">
                                            <p:txEl>
                                              <p:pRg st="2" end="2"/>
                                            </p:txEl>
                                          </p:spTgt>
                                        </p:tgtEl>
                                        <p:attrNameLst>
                                          <p:attrName>style.visibility</p:attrName>
                                        </p:attrNameLst>
                                      </p:cBhvr>
                                      <p:to>
                                        <p:strVal val="visible"/>
                                      </p:to>
                                    </p:set>
                                    <p:anim to="" calcmode="lin" valueType="num">
                                      <p:cBhvr>
                                        <p:cTn id="12" dur="1" fill="hold"/>
                                        <p:tgtEl>
                                          <p:spTgt spid="540675">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540679"/>
                                        </p:tgtEl>
                                        <p:attrNameLst>
                                          <p:attrName>style.visibility</p:attrName>
                                        </p:attrNameLst>
                                      </p:cBhvr>
                                      <p:to>
                                        <p:strVal val="visible"/>
                                      </p:to>
                                    </p:set>
                                    <p:anim to="" calcmode="lin" valueType="num">
                                      <p:cBhvr>
                                        <p:cTn id="15" dur="1" fill="hold"/>
                                        <p:tgtEl>
                                          <p:spTgt spid="540679"/>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40675">
                                            <p:txEl>
                                              <p:pRg st="3" end="3"/>
                                            </p:txEl>
                                          </p:spTgt>
                                        </p:tgtEl>
                                        <p:attrNameLst>
                                          <p:attrName>style.visibility</p:attrName>
                                        </p:attrNameLst>
                                      </p:cBhvr>
                                      <p:to>
                                        <p:strVal val="visible"/>
                                      </p:to>
                                    </p:set>
                                    <p:anim to="" calcmode="lin" valueType="num">
                                      <p:cBhvr>
                                        <p:cTn id="20" dur="1" fill="hold"/>
                                        <p:tgtEl>
                                          <p:spTgt spid="540675">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540675">
                                            <p:txEl>
                                              <p:pRg st="4" end="4"/>
                                            </p:txEl>
                                          </p:spTgt>
                                        </p:tgtEl>
                                        <p:attrNameLst>
                                          <p:attrName>style.visibility</p:attrName>
                                        </p:attrNameLst>
                                      </p:cBhvr>
                                      <p:to>
                                        <p:strVal val="visible"/>
                                      </p:to>
                                    </p:set>
                                    <p:anim to="" calcmode="lin" valueType="num">
                                      <p:cBhvr>
                                        <p:cTn id="25" dur="1" fill="hold"/>
                                        <p:tgtEl>
                                          <p:spTgt spid="54067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p:txBody>
          <a:bodyPr/>
          <a:lstStyle/>
          <a:p>
            <a:pPr algn="ctr"/>
            <a:r>
              <a:rPr lang="es-MX"/>
              <a:t>La derivada</a:t>
            </a:r>
            <a:endParaRPr lang="es-ES"/>
          </a:p>
        </p:txBody>
      </p:sp>
      <p:sp>
        <p:nvSpPr>
          <p:cNvPr id="532483" name="Rectangle 3"/>
          <p:cNvSpPr>
            <a:spLocks noGrp="1" noChangeArrowheads="1"/>
          </p:cNvSpPr>
          <p:nvPr>
            <p:ph type="body" sz="half" idx="1"/>
          </p:nvPr>
        </p:nvSpPr>
        <p:spPr>
          <a:xfrm>
            <a:off x="655188" y="1448780"/>
            <a:ext cx="7742237" cy="4679990"/>
          </a:xfrm>
        </p:spPr>
        <p:txBody>
          <a:bodyPr/>
          <a:lstStyle/>
          <a:p>
            <a:pPr>
              <a:buFont typeface="Wingdings" pitchFamily="2" charset="2"/>
              <a:buNone/>
            </a:pPr>
            <a:r>
              <a:rPr lang="es-MX" sz="2400" b="1" dirty="0"/>
              <a:t>   </a:t>
            </a:r>
            <a:r>
              <a:rPr lang="es-MX" sz="2400" b="1" dirty="0" smtClean="0"/>
              <a:t>	Derivadas </a:t>
            </a:r>
            <a:r>
              <a:rPr lang="es-MX" sz="2400" b="1" dirty="0"/>
              <a:t>de orden superior   </a:t>
            </a:r>
          </a:p>
          <a:p>
            <a:pPr>
              <a:buFont typeface="Wingdings" pitchFamily="2" charset="2"/>
              <a:buNone/>
            </a:pPr>
            <a:endParaRPr lang="es-MX" sz="600" b="1" dirty="0"/>
          </a:p>
          <a:p>
            <a:pPr>
              <a:buNone/>
            </a:pPr>
            <a:r>
              <a:rPr lang="es-MX" sz="2400" dirty="0"/>
              <a:t>   </a:t>
            </a:r>
            <a:r>
              <a:rPr lang="es-MX" sz="2400" dirty="0" smtClean="0"/>
              <a:t>	Definición</a:t>
            </a:r>
            <a:r>
              <a:rPr lang="es-MX" sz="2400" dirty="0"/>
              <a:t>: La operación de derivación toma una función </a:t>
            </a:r>
            <a:r>
              <a:rPr lang="es-MX" sz="2400" i="1" dirty="0" smtClean="0"/>
              <a:t>f </a:t>
            </a:r>
            <a:r>
              <a:rPr lang="es-MX" sz="2400" dirty="0" smtClean="0"/>
              <a:t>y </a:t>
            </a:r>
            <a:r>
              <a:rPr lang="es-MX" sz="2400" dirty="0"/>
              <a:t>produce una nueva función </a:t>
            </a:r>
            <a:r>
              <a:rPr lang="es-MX" sz="2400" i="1" dirty="0" smtClean="0"/>
              <a:t>f’. </a:t>
            </a:r>
          </a:p>
          <a:p>
            <a:pPr>
              <a:buNone/>
            </a:pPr>
            <a:r>
              <a:rPr lang="es-MX" sz="2400" dirty="0"/>
              <a:t>	</a:t>
            </a:r>
            <a:r>
              <a:rPr lang="es-MX" sz="2400" dirty="0" smtClean="0"/>
              <a:t>Si </a:t>
            </a:r>
            <a:r>
              <a:rPr lang="es-MX" sz="2400" dirty="0"/>
              <a:t>ahora derivamos </a:t>
            </a:r>
            <a:r>
              <a:rPr lang="es-MX" sz="2400" dirty="0" smtClean="0"/>
              <a:t>f’ </a:t>
            </a:r>
            <a:r>
              <a:rPr lang="es-MX" sz="2400" dirty="0"/>
              <a:t>producimos otra función denotada por </a:t>
            </a:r>
            <a:r>
              <a:rPr lang="es-MX" sz="2400" i="1" dirty="0" smtClean="0"/>
              <a:t>f’’ </a:t>
            </a:r>
            <a:r>
              <a:rPr lang="es-MX" sz="2400" dirty="0" smtClean="0"/>
              <a:t>(</a:t>
            </a:r>
            <a:r>
              <a:rPr lang="es-MX" sz="2400" dirty="0"/>
              <a:t>léase </a:t>
            </a:r>
            <a:r>
              <a:rPr lang="es-MX" sz="2400" dirty="0" smtClean="0"/>
              <a:t>“f </a:t>
            </a:r>
            <a:r>
              <a:rPr lang="es-MX" sz="2400" dirty="0" err="1" smtClean="0"/>
              <a:t>biprima</a:t>
            </a:r>
            <a:r>
              <a:rPr lang="es-MX" sz="2400" dirty="0" smtClean="0"/>
              <a:t>” y </a:t>
            </a:r>
            <a:r>
              <a:rPr lang="es-MX" sz="2400" dirty="0"/>
              <a:t>denominada </a:t>
            </a:r>
            <a:r>
              <a:rPr lang="es-MX" sz="2400" b="1" dirty="0"/>
              <a:t>segunda derivada</a:t>
            </a:r>
            <a:r>
              <a:rPr lang="es-MX" sz="2400" dirty="0"/>
              <a:t> de </a:t>
            </a:r>
            <a:r>
              <a:rPr lang="es-MX" sz="2400" i="1" dirty="0" smtClean="0"/>
              <a:t>f</a:t>
            </a:r>
            <a:r>
              <a:rPr lang="es-MX" sz="2400" dirty="0" smtClean="0"/>
              <a:t>. </a:t>
            </a:r>
          </a:p>
          <a:p>
            <a:pPr>
              <a:buNone/>
            </a:pPr>
            <a:r>
              <a:rPr lang="es-MX" sz="2400" dirty="0"/>
              <a:t>	</a:t>
            </a:r>
            <a:r>
              <a:rPr lang="es-MX" sz="2400" dirty="0" smtClean="0"/>
              <a:t>A </a:t>
            </a:r>
            <a:r>
              <a:rPr lang="es-MX" sz="2400" dirty="0"/>
              <a:t>su  vez puede derivarse, y de ahí producir </a:t>
            </a:r>
            <a:r>
              <a:rPr lang="es-MX" sz="2400" i="1" dirty="0" smtClean="0"/>
              <a:t>f’’’      </a:t>
            </a:r>
            <a:r>
              <a:rPr lang="es-MX" sz="2400" dirty="0"/>
              <a:t>que se denomina </a:t>
            </a:r>
            <a:r>
              <a:rPr lang="es-MX" sz="2400" b="1" dirty="0"/>
              <a:t>tercera derivada</a:t>
            </a:r>
            <a:r>
              <a:rPr lang="es-MX" sz="2400" dirty="0"/>
              <a:t> de </a:t>
            </a:r>
            <a:r>
              <a:rPr lang="es-MX" sz="2400" i="1" dirty="0" smtClean="0"/>
              <a:t>f</a:t>
            </a:r>
            <a:r>
              <a:rPr lang="es-MX" sz="2400" dirty="0" smtClean="0"/>
              <a:t> </a:t>
            </a:r>
            <a:r>
              <a:rPr lang="es-MX" sz="2400" dirty="0"/>
              <a:t>y así </a:t>
            </a:r>
            <a:r>
              <a:rPr lang="es-MX" sz="2400" dirty="0" smtClean="0"/>
              <a:t>sucesivamente. </a:t>
            </a:r>
          </a:p>
          <a:p>
            <a:pPr>
              <a:buNone/>
            </a:pPr>
            <a:r>
              <a:rPr lang="es-MX" sz="2400" dirty="0"/>
              <a:t>	</a:t>
            </a:r>
            <a:r>
              <a:rPr lang="es-MX" sz="2400" dirty="0" smtClean="0"/>
              <a:t>La </a:t>
            </a:r>
            <a:r>
              <a:rPr lang="es-MX" sz="2400" b="1" dirty="0"/>
              <a:t>cuarta derivada</a:t>
            </a:r>
            <a:r>
              <a:rPr lang="es-MX" sz="2400" dirty="0"/>
              <a:t> se denota con </a:t>
            </a:r>
            <a:r>
              <a:rPr lang="es-MX" sz="2400" i="1" dirty="0" smtClean="0"/>
              <a:t>f</a:t>
            </a:r>
            <a:r>
              <a:rPr lang="es-MX" sz="2400" i="1" baseline="30000" dirty="0" smtClean="0"/>
              <a:t>(4)</a:t>
            </a:r>
            <a:r>
              <a:rPr lang="es-MX" sz="2400" dirty="0" smtClean="0"/>
              <a:t>, la </a:t>
            </a:r>
            <a:r>
              <a:rPr lang="es-MX" sz="2400" b="1" dirty="0"/>
              <a:t>quinta derivada</a:t>
            </a:r>
            <a:r>
              <a:rPr lang="es-MX" sz="2400" dirty="0"/>
              <a:t> se denota con </a:t>
            </a:r>
            <a:r>
              <a:rPr lang="es-MX" sz="2400" i="1" dirty="0" smtClean="0"/>
              <a:t>f</a:t>
            </a:r>
            <a:r>
              <a:rPr lang="es-MX" sz="2400" i="1" baseline="30000" dirty="0" smtClean="0"/>
              <a:t>(5)</a:t>
            </a:r>
            <a:r>
              <a:rPr lang="es-MX" sz="2400" dirty="0" smtClean="0"/>
              <a:t>, etcétera</a:t>
            </a:r>
            <a:r>
              <a:rPr lang="es-MX" sz="2400" dirty="0"/>
              <a:t>.</a:t>
            </a:r>
          </a:p>
        </p:txBody>
      </p:sp>
    </p:spTree>
    <p:extLst>
      <p:ext uri="{BB962C8B-B14F-4D97-AF65-F5344CB8AC3E}">
        <p14:creationId xmlns:p14="http://schemas.microsoft.com/office/powerpoint/2010/main" val="67213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32483">
                                            <p:txEl>
                                              <p:pRg st="0" end="0"/>
                                            </p:txEl>
                                          </p:spTgt>
                                        </p:tgtEl>
                                        <p:attrNameLst>
                                          <p:attrName>style.visibility</p:attrName>
                                        </p:attrNameLst>
                                      </p:cBhvr>
                                      <p:to>
                                        <p:strVal val="visible"/>
                                      </p:to>
                                    </p:set>
                                    <p:anim to="" calcmode="lin" valueType="num">
                                      <p:cBhvr>
                                        <p:cTn id="7" dur="1" fill="hold"/>
                                        <p:tgtEl>
                                          <p:spTgt spid="53248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32483">
                                            <p:txEl>
                                              <p:pRg st="2" end="2"/>
                                            </p:txEl>
                                          </p:spTgt>
                                        </p:tgtEl>
                                        <p:attrNameLst>
                                          <p:attrName>style.visibility</p:attrName>
                                        </p:attrNameLst>
                                      </p:cBhvr>
                                      <p:to>
                                        <p:strVal val="visible"/>
                                      </p:to>
                                    </p:set>
                                    <p:anim to="" calcmode="lin" valueType="num">
                                      <p:cBhvr>
                                        <p:cTn id="12" dur="1" fill="hold"/>
                                        <p:tgtEl>
                                          <p:spTgt spid="532483">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32483">
                                            <p:txEl>
                                              <p:pRg st="3" end="3"/>
                                            </p:txEl>
                                          </p:spTgt>
                                        </p:tgtEl>
                                        <p:attrNameLst>
                                          <p:attrName>style.visibility</p:attrName>
                                        </p:attrNameLst>
                                      </p:cBhvr>
                                      <p:to>
                                        <p:strVal val="visible"/>
                                      </p:to>
                                    </p:set>
                                    <p:anim to="" calcmode="lin" valueType="num">
                                      <p:cBhvr>
                                        <p:cTn id="17" dur="1" fill="hold"/>
                                        <p:tgtEl>
                                          <p:spTgt spid="532483">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32483">
                                            <p:txEl>
                                              <p:pRg st="4" end="4"/>
                                            </p:txEl>
                                          </p:spTgt>
                                        </p:tgtEl>
                                        <p:attrNameLst>
                                          <p:attrName>style.visibility</p:attrName>
                                        </p:attrNameLst>
                                      </p:cBhvr>
                                      <p:to>
                                        <p:strVal val="visible"/>
                                      </p:to>
                                    </p:set>
                                    <p:anim to="" calcmode="lin" valueType="num">
                                      <p:cBhvr>
                                        <p:cTn id="22" dur="1" fill="hold"/>
                                        <p:tgtEl>
                                          <p:spTgt spid="532483">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532483">
                                            <p:txEl>
                                              <p:pRg st="5" end="5"/>
                                            </p:txEl>
                                          </p:spTgt>
                                        </p:tgtEl>
                                        <p:attrNameLst>
                                          <p:attrName>style.visibility</p:attrName>
                                        </p:attrNameLst>
                                      </p:cBhvr>
                                      <p:to>
                                        <p:strVal val="visible"/>
                                      </p:to>
                                    </p:set>
                                    <p:anim to="" calcmode="lin" valueType="num">
                                      <p:cBhvr>
                                        <p:cTn id="27" dur="1" fill="hold"/>
                                        <p:tgtEl>
                                          <p:spTgt spid="53248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8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pPr algn="ctr"/>
            <a:r>
              <a:rPr lang="es-MX"/>
              <a:t>La derivada</a:t>
            </a:r>
            <a:endParaRPr lang="es-ES"/>
          </a:p>
        </p:txBody>
      </p:sp>
      <p:sp>
        <p:nvSpPr>
          <p:cNvPr id="536579" name="Rectangle 3"/>
          <p:cNvSpPr>
            <a:spLocks noGrp="1" noChangeArrowheads="1"/>
          </p:cNvSpPr>
          <p:nvPr>
            <p:ph type="body" sz="half" idx="1"/>
          </p:nvPr>
        </p:nvSpPr>
        <p:spPr>
          <a:xfrm>
            <a:off x="611188" y="1584325"/>
            <a:ext cx="7742237" cy="4419600"/>
          </a:xfrm>
        </p:spPr>
        <p:txBody>
          <a:bodyPr/>
          <a:lstStyle/>
          <a:p>
            <a:pPr>
              <a:lnSpc>
                <a:spcPct val="90000"/>
              </a:lnSpc>
              <a:buFont typeface="Wingdings" pitchFamily="2" charset="2"/>
              <a:buNone/>
            </a:pPr>
            <a:r>
              <a:rPr lang="es-MX" sz="2800" b="1" dirty="0"/>
              <a:t>   </a:t>
            </a:r>
            <a:r>
              <a:rPr lang="es-MX" sz="2800" b="1" dirty="0" smtClean="0"/>
              <a:t>	Derivación </a:t>
            </a:r>
            <a:r>
              <a:rPr lang="es-MX" sz="2800" b="1" dirty="0"/>
              <a:t>Implícita    </a:t>
            </a:r>
          </a:p>
          <a:p>
            <a:pPr>
              <a:lnSpc>
                <a:spcPct val="90000"/>
              </a:lnSpc>
              <a:buFont typeface="Wingdings" pitchFamily="2" charset="2"/>
              <a:buNone/>
            </a:pPr>
            <a:endParaRPr lang="es-MX" sz="1400" b="1" dirty="0"/>
          </a:p>
          <a:p>
            <a:pPr>
              <a:lnSpc>
                <a:spcPct val="90000"/>
              </a:lnSpc>
              <a:buFont typeface="Wingdings" pitchFamily="2" charset="2"/>
              <a:buNone/>
            </a:pPr>
            <a:r>
              <a:rPr lang="es-MX" sz="2800" dirty="0"/>
              <a:t>   </a:t>
            </a:r>
            <a:r>
              <a:rPr lang="es-MX" sz="2800" dirty="0" smtClean="0"/>
              <a:t>	</a:t>
            </a:r>
            <a:r>
              <a:rPr lang="es-MX" sz="2600" dirty="0" smtClean="0"/>
              <a:t>Definición</a:t>
            </a:r>
            <a:r>
              <a:rPr lang="es-MX" sz="2600" dirty="0"/>
              <a:t>: En la ecuación                </a:t>
            </a:r>
            <a:r>
              <a:rPr lang="es-MX" sz="2600" dirty="0" smtClean="0"/>
              <a:t>no </a:t>
            </a:r>
            <a:r>
              <a:rPr lang="es-MX" sz="2600" dirty="0"/>
              <a:t>podemos despejar a y en términos de </a:t>
            </a:r>
            <a:r>
              <a:rPr lang="es-MX" sz="2600" dirty="0" smtClean="0"/>
              <a:t>x. </a:t>
            </a:r>
          </a:p>
          <a:p>
            <a:pPr>
              <a:lnSpc>
                <a:spcPct val="90000"/>
              </a:lnSpc>
              <a:buFont typeface="Wingdings" pitchFamily="2" charset="2"/>
              <a:buNone/>
            </a:pPr>
            <a:r>
              <a:rPr lang="es-MX" sz="2600" dirty="0"/>
              <a:t>	</a:t>
            </a:r>
            <a:r>
              <a:rPr lang="es-MX" sz="2600" dirty="0" smtClean="0"/>
              <a:t>Sin </a:t>
            </a:r>
            <a:r>
              <a:rPr lang="es-MX" sz="2600" dirty="0"/>
              <a:t>embargo, aún puede ser el caso de que exista exactamente una y correspondiente a cada </a:t>
            </a:r>
            <a:r>
              <a:rPr lang="es-MX" sz="2600" dirty="0" smtClean="0"/>
              <a:t>x. </a:t>
            </a:r>
          </a:p>
          <a:p>
            <a:pPr>
              <a:lnSpc>
                <a:spcPct val="90000"/>
              </a:lnSpc>
              <a:buFont typeface="Wingdings" pitchFamily="2" charset="2"/>
              <a:buNone/>
            </a:pPr>
            <a:r>
              <a:rPr lang="es-MX" sz="2600" dirty="0"/>
              <a:t>	</a:t>
            </a:r>
            <a:r>
              <a:rPr lang="es-MX" sz="2600" dirty="0" smtClean="0"/>
              <a:t>Por </a:t>
            </a:r>
            <a:r>
              <a:rPr lang="es-MX" sz="2600" dirty="0"/>
              <a:t>ejemplo, podemos preguntar qué valores de y (si existe alguno) corresponden a </a:t>
            </a:r>
            <a:r>
              <a:rPr lang="es-MX" sz="2600" dirty="0" smtClean="0"/>
              <a:t>x=2. </a:t>
            </a:r>
            <a:r>
              <a:rPr lang="es-MX" sz="2600" dirty="0"/>
              <a:t>Para responder esta pregunta, debemos resolver              </a:t>
            </a:r>
            <a:r>
              <a:rPr lang="es-MX" sz="2600" dirty="0" smtClean="0"/>
              <a:t>        	          tomando </a:t>
            </a:r>
            <a:r>
              <a:rPr lang="es-MX" sz="2600" dirty="0"/>
              <a:t>en cuenta que </a:t>
            </a:r>
            <a:r>
              <a:rPr lang="es-MX" sz="2600" dirty="0" smtClean="0"/>
              <a:t>  </a:t>
            </a:r>
            <a:r>
              <a:rPr lang="es-MX" sz="2800" dirty="0" smtClean="0"/>
              <a:t>     </a:t>
            </a:r>
          </a:p>
          <a:p>
            <a:pPr>
              <a:lnSpc>
                <a:spcPct val="90000"/>
              </a:lnSpc>
              <a:buFont typeface="Wingdings" pitchFamily="2" charset="2"/>
              <a:buNone/>
            </a:pPr>
            <a:endParaRPr lang="es-MX" sz="2800" dirty="0"/>
          </a:p>
        </p:txBody>
      </p:sp>
      <p:graphicFrame>
        <p:nvGraphicFramePr>
          <p:cNvPr id="536584" name="Object 8"/>
          <p:cNvGraphicFramePr>
            <a:graphicFrameLocks noChangeAspect="1"/>
          </p:cNvGraphicFramePr>
          <p:nvPr/>
        </p:nvGraphicFramePr>
        <p:xfrm>
          <a:off x="4932040" y="2318395"/>
          <a:ext cx="1323975" cy="390525"/>
        </p:xfrm>
        <a:graphic>
          <a:graphicData uri="http://schemas.openxmlformats.org/presentationml/2006/ole">
            <mc:AlternateContent xmlns:mc="http://schemas.openxmlformats.org/markup-compatibility/2006">
              <mc:Choice xmlns:v="urn:schemas-microsoft-com:vml" Requires="v">
                <p:oleObj spid="_x0000_s750663" name="Equation" r:id="rId4" imgW="774360" imgH="228600" progId="">
                  <p:embed/>
                </p:oleObj>
              </mc:Choice>
              <mc:Fallback>
                <p:oleObj name="Equation" r:id="rId4" imgW="774360" imgH="2286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2318395"/>
                        <a:ext cx="1323975" cy="390525"/>
                      </a:xfrm>
                      <a:prstGeom prst="rect">
                        <a:avLst/>
                      </a:prstGeom>
                      <a:noFill/>
                      <a:extLst/>
                    </p:spPr>
                  </p:pic>
                </p:oleObj>
              </mc:Fallback>
            </mc:AlternateContent>
          </a:graphicData>
        </a:graphic>
      </p:graphicFrame>
      <p:graphicFrame>
        <p:nvGraphicFramePr>
          <p:cNvPr id="536591" name="Object 15"/>
          <p:cNvGraphicFramePr>
            <a:graphicFrameLocks noChangeAspect="1"/>
          </p:cNvGraphicFramePr>
          <p:nvPr/>
        </p:nvGraphicFramePr>
        <p:xfrm>
          <a:off x="1058100" y="5364215"/>
          <a:ext cx="1263650" cy="404812"/>
        </p:xfrm>
        <a:graphic>
          <a:graphicData uri="http://schemas.openxmlformats.org/presentationml/2006/ole">
            <mc:AlternateContent xmlns:mc="http://schemas.openxmlformats.org/markup-compatibility/2006">
              <mc:Choice xmlns:v="urn:schemas-microsoft-com:vml" Requires="v">
                <p:oleObj spid="_x0000_s750664" name="Equation" r:id="rId6" imgW="711000" imgH="228600" progId="">
                  <p:embed/>
                </p:oleObj>
              </mc:Choice>
              <mc:Fallback>
                <p:oleObj name="Equation" r:id="rId6" imgW="711000" imgH="2286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8100" y="5364215"/>
                        <a:ext cx="1263650" cy="4048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36592" name="Object 16"/>
          <p:cNvGraphicFramePr>
            <a:graphicFrameLocks noChangeAspect="1"/>
          </p:cNvGraphicFramePr>
          <p:nvPr/>
        </p:nvGraphicFramePr>
        <p:xfrm>
          <a:off x="6144865" y="5408897"/>
          <a:ext cx="587375" cy="360363"/>
        </p:xfrm>
        <a:graphic>
          <a:graphicData uri="http://schemas.openxmlformats.org/presentationml/2006/ole">
            <mc:AlternateContent xmlns:mc="http://schemas.openxmlformats.org/markup-compatibility/2006">
              <mc:Choice xmlns:v="urn:schemas-microsoft-com:vml" Requires="v">
                <p:oleObj spid="_x0000_s750665" name="Equation" r:id="rId8" imgW="330120" imgH="203040" progId="">
                  <p:embed/>
                </p:oleObj>
              </mc:Choice>
              <mc:Fallback>
                <p:oleObj name="Equation" r:id="rId8" imgW="330120" imgH="20304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44865" y="5408897"/>
                        <a:ext cx="587375"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840162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36579">
                                            <p:txEl>
                                              <p:pRg st="0" end="0"/>
                                            </p:txEl>
                                          </p:spTgt>
                                        </p:tgtEl>
                                        <p:attrNameLst>
                                          <p:attrName>style.visibility</p:attrName>
                                        </p:attrNameLst>
                                      </p:cBhvr>
                                      <p:to>
                                        <p:strVal val="visible"/>
                                      </p:to>
                                    </p:set>
                                    <p:anim to="" calcmode="lin" valueType="num">
                                      <p:cBhvr>
                                        <p:cTn id="7" dur="1" fill="hold"/>
                                        <p:tgtEl>
                                          <p:spTgt spid="53657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36579">
                                            <p:txEl>
                                              <p:pRg st="2" end="2"/>
                                            </p:txEl>
                                          </p:spTgt>
                                        </p:tgtEl>
                                        <p:attrNameLst>
                                          <p:attrName>style.visibility</p:attrName>
                                        </p:attrNameLst>
                                      </p:cBhvr>
                                      <p:to>
                                        <p:strVal val="visible"/>
                                      </p:to>
                                    </p:set>
                                    <p:anim to="" calcmode="lin" valueType="num">
                                      <p:cBhvr>
                                        <p:cTn id="12" dur="1" fill="hold"/>
                                        <p:tgtEl>
                                          <p:spTgt spid="536579">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536584"/>
                                        </p:tgtEl>
                                        <p:attrNameLst>
                                          <p:attrName>style.visibility</p:attrName>
                                        </p:attrNameLst>
                                      </p:cBhvr>
                                      <p:to>
                                        <p:strVal val="visible"/>
                                      </p:to>
                                    </p:set>
                                    <p:anim to="" calcmode="lin" valueType="num">
                                      <p:cBhvr>
                                        <p:cTn id="15" dur="1" fill="hold"/>
                                        <p:tgtEl>
                                          <p:spTgt spid="536584"/>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36579">
                                            <p:txEl>
                                              <p:pRg st="3" end="3"/>
                                            </p:txEl>
                                          </p:spTgt>
                                        </p:tgtEl>
                                        <p:attrNameLst>
                                          <p:attrName>style.visibility</p:attrName>
                                        </p:attrNameLst>
                                      </p:cBhvr>
                                      <p:to>
                                        <p:strVal val="visible"/>
                                      </p:to>
                                    </p:set>
                                    <p:anim to="" calcmode="lin" valueType="num">
                                      <p:cBhvr>
                                        <p:cTn id="20" dur="1" fill="hold"/>
                                        <p:tgtEl>
                                          <p:spTgt spid="536579">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536579">
                                            <p:txEl>
                                              <p:pRg st="4" end="4"/>
                                            </p:txEl>
                                          </p:spTgt>
                                        </p:tgtEl>
                                        <p:attrNameLst>
                                          <p:attrName>style.visibility</p:attrName>
                                        </p:attrNameLst>
                                      </p:cBhvr>
                                      <p:to>
                                        <p:strVal val="visible"/>
                                      </p:to>
                                    </p:set>
                                    <p:anim to="" calcmode="lin" valueType="num">
                                      <p:cBhvr>
                                        <p:cTn id="25" dur="1" fill="hold"/>
                                        <p:tgtEl>
                                          <p:spTgt spid="536579">
                                            <p:txEl>
                                              <p:pRg st="4" end="4"/>
                                            </p:txEl>
                                          </p:spTgt>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536591"/>
                                        </p:tgtEl>
                                        <p:attrNameLst>
                                          <p:attrName>style.visibility</p:attrName>
                                        </p:attrNameLst>
                                      </p:cBhvr>
                                      <p:to>
                                        <p:strVal val="visible"/>
                                      </p:to>
                                    </p:set>
                                    <p:anim to="" calcmode="lin" valueType="num">
                                      <p:cBhvr>
                                        <p:cTn id="28" dur="1" fill="hold"/>
                                        <p:tgtEl>
                                          <p:spTgt spid="536591"/>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536592"/>
                                        </p:tgtEl>
                                        <p:attrNameLst>
                                          <p:attrName>style.visibility</p:attrName>
                                        </p:attrNameLst>
                                      </p:cBhvr>
                                      <p:to>
                                        <p:strVal val="visible"/>
                                      </p:to>
                                    </p:set>
                                    <p:anim to="" calcmode="lin" valueType="num">
                                      <p:cBhvr>
                                        <p:cTn id="31" dur="1" fill="hold"/>
                                        <p:tgtEl>
                                          <p:spTgt spid="53659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79"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p:txBody>
          <a:bodyPr/>
          <a:lstStyle/>
          <a:p>
            <a:pPr algn="ctr"/>
            <a:r>
              <a:rPr lang="es-MX" dirty="0"/>
              <a:t>Aplicaciones de la </a:t>
            </a:r>
            <a:r>
              <a:rPr lang="es-MX" dirty="0" smtClean="0"/>
              <a:t>derivada</a:t>
            </a:r>
            <a:endParaRPr lang="es-ES" dirty="0"/>
          </a:p>
        </p:txBody>
      </p:sp>
      <p:sp>
        <p:nvSpPr>
          <p:cNvPr id="546819"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1600" b="1" dirty="0"/>
              <a:t>   </a:t>
            </a:r>
            <a:r>
              <a:rPr lang="es-MX" sz="1600" b="1" dirty="0" smtClean="0"/>
              <a:t>	</a:t>
            </a:r>
            <a:r>
              <a:rPr lang="es-MX" sz="2400" b="1" dirty="0" smtClean="0"/>
              <a:t>Máximos </a:t>
            </a:r>
            <a:r>
              <a:rPr lang="es-MX" sz="2400" b="1" dirty="0"/>
              <a:t>y mínimos </a:t>
            </a:r>
            <a:endParaRPr lang="es-MX" sz="800" b="1" dirty="0"/>
          </a:p>
          <a:p>
            <a:pPr>
              <a:buFont typeface="Wingdings" pitchFamily="2" charset="2"/>
              <a:buNone/>
            </a:pPr>
            <a:r>
              <a:rPr lang="es-MX" sz="1600" dirty="0"/>
              <a:t>      </a:t>
            </a:r>
            <a:r>
              <a:rPr lang="es-MX" sz="2000" dirty="0"/>
              <a:t>Definición: Supóngase que </a:t>
            </a:r>
            <a:r>
              <a:rPr lang="es-MX" sz="2000" dirty="0" smtClean="0"/>
              <a:t>S el </a:t>
            </a:r>
            <a:r>
              <a:rPr lang="es-MX" sz="2000" dirty="0"/>
              <a:t>dominio de </a:t>
            </a:r>
            <a:r>
              <a:rPr lang="es-MX" sz="2000" dirty="0" smtClean="0"/>
              <a:t>f contiene </a:t>
            </a:r>
            <a:r>
              <a:rPr lang="es-MX" sz="2000" dirty="0"/>
              <a:t>el punto </a:t>
            </a:r>
            <a:r>
              <a:rPr lang="es-MX" sz="2000" dirty="0" smtClean="0"/>
              <a:t>c  </a:t>
            </a:r>
            <a:r>
              <a:rPr lang="es-MX" sz="2000" dirty="0"/>
              <a:t>Decimos que:</a:t>
            </a:r>
          </a:p>
          <a:p>
            <a:pPr>
              <a:buFont typeface="Wingdings" pitchFamily="2" charset="2"/>
              <a:buNone/>
            </a:pPr>
            <a:endParaRPr lang="es-MX" sz="2000" dirty="0"/>
          </a:p>
          <a:p>
            <a:pPr>
              <a:lnSpc>
                <a:spcPct val="80000"/>
              </a:lnSpc>
              <a:buFont typeface="Wingdings" pitchFamily="2" charset="2"/>
              <a:buNone/>
            </a:pPr>
            <a:r>
              <a:rPr lang="es-MX" sz="2000" dirty="0"/>
              <a:t>(i)           </a:t>
            </a:r>
            <a:r>
              <a:rPr lang="es-MX" sz="2000" dirty="0" smtClean="0"/>
              <a:t> Es </a:t>
            </a:r>
            <a:r>
              <a:rPr lang="es-MX" sz="2000" dirty="0"/>
              <a:t>el </a:t>
            </a:r>
            <a:r>
              <a:rPr lang="es-MX" sz="2000" b="1" dirty="0"/>
              <a:t>valor máximo</a:t>
            </a:r>
            <a:r>
              <a:rPr lang="es-MX" sz="2000" dirty="0"/>
              <a:t> de                          </a:t>
            </a:r>
            <a:r>
              <a:rPr lang="es-MX" sz="2000" dirty="0" smtClean="0"/>
              <a:t>para </a:t>
            </a:r>
            <a:r>
              <a:rPr lang="es-MX" sz="2000" dirty="0"/>
              <a:t>toda           </a:t>
            </a:r>
          </a:p>
          <a:p>
            <a:pPr>
              <a:lnSpc>
                <a:spcPct val="80000"/>
              </a:lnSpc>
              <a:buFont typeface="Wingdings" pitchFamily="2" charset="2"/>
              <a:buNone/>
            </a:pPr>
            <a:endParaRPr lang="es-MX" sz="2000" dirty="0"/>
          </a:p>
          <a:p>
            <a:pPr>
              <a:lnSpc>
                <a:spcPct val="80000"/>
              </a:lnSpc>
              <a:buFont typeface="Wingdings" pitchFamily="2" charset="2"/>
              <a:buNone/>
            </a:pPr>
            <a:r>
              <a:rPr lang="es-MX" sz="2000" dirty="0"/>
              <a:t>(</a:t>
            </a:r>
            <a:r>
              <a:rPr lang="es-MX" sz="2000" dirty="0" err="1"/>
              <a:t>ii</a:t>
            </a:r>
            <a:r>
              <a:rPr lang="es-MX" sz="2000" dirty="0"/>
              <a:t>)           </a:t>
            </a:r>
            <a:r>
              <a:rPr lang="es-MX" sz="2000" dirty="0" smtClean="0"/>
              <a:t>Es </a:t>
            </a:r>
            <a:r>
              <a:rPr lang="es-MX" sz="2000" dirty="0"/>
              <a:t>el </a:t>
            </a:r>
            <a:r>
              <a:rPr lang="es-MX" sz="2000" b="1" dirty="0"/>
              <a:t>valor mínimo</a:t>
            </a:r>
            <a:r>
              <a:rPr lang="es-MX" sz="2000" dirty="0"/>
              <a:t> de                          </a:t>
            </a:r>
            <a:r>
              <a:rPr lang="es-MX" sz="2000" dirty="0" smtClean="0"/>
              <a:t> para </a:t>
            </a:r>
            <a:r>
              <a:rPr lang="es-MX" sz="2000" dirty="0"/>
              <a:t>toda </a:t>
            </a:r>
          </a:p>
          <a:p>
            <a:pPr>
              <a:lnSpc>
                <a:spcPct val="80000"/>
              </a:lnSpc>
              <a:buFont typeface="Wingdings" pitchFamily="2" charset="2"/>
              <a:buNone/>
            </a:pPr>
            <a:endParaRPr lang="es-MX" sz="2000" dirty="0"/>
          </a:p>
          <a:p>
            <a:pPr>
              <a:buFont typeface="Wingdings" pitchFamily="2" charset="2"/>
              <a:buNone/>
            </a:pPr>
            <a:r>
              <a:rPr lang="es-MX" sz="2000" dirty="0"/>
              <a:t>(</a:t>
            </a:r>
            <a:r>
              <a:rPr lang="es-MX" sz="2000" dirty="0" err="1"/>
              <a:t>iii</a:t>
            </a:r>
            <a:r>
              <a:rPr lang="es-MX" sz="2000" dirty="0"/>
              <a:t>)          </a:t>
            </a:r>
            <a:r>
              <a:rPr lang="es-MX" sz="1100" dirty="0" smtClean="0"/>
              <a:t> </a:t>
            </a:r>
            <a:r>
              <a:rPr lang="es-MX" sz="2000" dirty="0" smtClean="0"/>
              <a:t>Es </a:t>
            </a:r>
            <a:r>
              <a:rPr lang="es-MX" sz="2000" dirty="0"/>
              <a:t>el </a:t>
            </a:r>
            <a:r>
              <a:rPr lang="es-MX" sz="2000" b="1" dirty="0"/>
              <a:t>valor extremo</a:t>
            </a:r>
            <a:r>
              <a:rPr lang="es-MX" sz="2000" dirty="0"/>
              <a:t> de              si es un valor máximo o un valor mínimo; </a:t>
            </a:r>
          </a:p>
          <a:p>
            <a:pPr>
              <a:lnSpc>
                <a:spcPct val="80000"/>
              </a:lnSpc>
              <a:buFont typeface="Wingdings" pitchFamily="2" charset="2"/>
              <a:buNone/>
            </a:pPr>
            <a:endParaRPr lang="es-MX" sz="2000" dirty="0"/>
          </a:p>
          <a:p>
            <a:pPr>
              <a:buFont typeface="Wingdings" pitchFamily="2" charset="2"/>
              <a:buNone/>
            </a:pPr>
            <a:r>
              <a:rPr lang="es-MX" sz="2000" dirty="0"/>
              <a:t>(</a:t>
            </a:r>
            <a:r>
              <a:rPr lang="es-MX" sz="2000" dirty="0" err="1"/>
              <a:t>iv</a:t>
            </a:r>
            <a:r>
              <a:rPr lang="es-MX" sz="2000" dirty="0"/>
              <a:t>) La función que queremos maximizar o  minimizar es la </a:t>
            </a:r>
            <a:r>
              <a:rPr lang="es-MX" sz="2000" b="1" dirty="0"/>
              <a:t>función objetivo.</a:t>
            </a:r>
          </a:p>
          <a:p>
            <a:pPr>
              <a:lnSpc>
                <a:spcPct val="80000"/>
              </a:lnSpc>
              <a:buFont typeface="Wingdings" pitchFamily="2" charset="2"/>
              <a:buNone/>
            </a:pPr>
            <a:endParaRPr lang="es-MX" sz="2000" dirty="0"/>
          </a:p>
          <a:p>
            <a:pPr>
              <a:lnSpc>
                <a:spcPct val="80000"/>
              </a:lnSpc>
              <a:buFont typeface="Wingdings" pitchFamily="2" charset="2"/>
              <a:buNone/>
            </a:pPr>
            <a:endParaRPr lang="es-MX" sz="2000" b="1" dirty="0"/>
          </a:p>
        </p:txBody>
      </p:sp>
      <p:graphicFrame>
        <p:nvGraphicFramePr>
          <p:cNvPr id="546820" name="Object 4"/>
          <p:cNvGraphicFramePr>
            <a:graphicFrameLocks noChangeAspect="1"/>
          </p:cNvGraphicFramePr>
          <p:nvPr/>
        </p:nvGraphicFramePr>
        <p:xfrm>
          <a:off x="7317305" y="3023955"/>
          <a:ext cx="855057" cy="285977"/>
        </p:xfrm>
        <a:graphic>
          <a:graphicData uri="http://schemas.openxmlformats.org/presentationml/2006/ole">
            <mc:AlternateContent xmlns:mc="http://schemas.openxmlformats.org/markup-compatibility/2006">
              <mc:Choice xmlns:v="urn:schemas-microsoft-com:vml" Requires="v">
                <p:oleObj spid="_x0000_s751802" name="Equation" r:id="rId4" imgW="444240" imgH="177480" progId="">
                  <p:embed/>
                </p:oleObj>
              </mc:Choice>
              <mc:Fallback>
                <p:oleObj name="Equation" r:id="rId4" imgW="444240" imgH="1774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7305" y="3023955"/>
                        <a:ext cx="855057" cy="28597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21" name="Object 5"/>
          <p:cNvGraphicFramePr>
            <a:graphicFrameLocks noChangeAspect="1"/>
          </p:cNvGraphicFramePr>
          <p:nvPr/>
        </p:nvGraphicFramePr>
        <p:xfrm>
          <a:off x="1150938" y="4312347"/>
          <a:ext cx="533400" cy="331788"/>
        </p:xfrm>
        <a:graphic>
          <a:graphicData uri="http://schemas.openxmlformats.org/presentationml/2006/ole">
            <mc:AlternateContent xmlns:mc="http://schemas.openxmlformats.org/markup-compatibility/2006">
              <mc:Choice xmlns:v="urn:schemas-microsoft-com:vml" Requires="v">
                <p:oleObj spid="_x0000_s751803" name="Equation" r:id="rId6" imgW="355320" imgH="253800" progId="">
                  <p:embed/>
                </p:oleObj>
              </mc:Choice>
              <mc:Fallback>
                <p:oleObj name="Equation" r:id="rId6" imgW="35532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0938" y="4312347"/>
                        <a:ext cx="533400" cy="3317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23" name="Object 7"/>
          <p:cNvGraphicFramePr>
            <a:graphicFrameLocks noChangeAspect="1"/>
          </p:cNvGraphicFramePr>
          <p:nvPr/>
        </p:nvGraphicFramePr>
        <p:xfrm>
          <a:off x="1158280" y="3654025"/>
          <a:ext cx="533400" cy="331788"/>
        </p:xfrm>
        <a:graphic>
          <a:graphicData uri="http://schemas.openxmlformats.org/presentationml/2006/ole">
            <mc:AlternateContent xmlns:mc="http://schemas.openxmlformats.org/markup-compatibility/2006">
              <mc:Choice xmlns:v="urn:schemas-microsoft-com:vml" Requires="v">
                <p:oleObj spid="_x0000_s751804" name="Equation" r:id="rId8" imgW="355320" imgH="253800" progId="">
                  <p:embed/>
                </p:oleObj>
              </mc:Choice>
              <mc:Fallback>
                <p:oleObj name="Equation" r:id="rId8" imgW="35532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8280" y="3654025"/>
                        <a:ext cx="533400" cy="3317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24" name="Object 8"/>
          <p:cNvGraphicFramePr>
            <a:graphicFrameLocks noChangeAspect="1"/>
          </p:cNvGraphicFramePr>
          <p:nvPr/>
        </p:nvGraphicFramePr>
        <p:xfrm>
          <a:off x="1113275" y="3024343"/>
          <a:ext cx="533400" cy="360362"/>
        </p:xfrm>
        <a:graphic>
          <a:graphicData uri="http://schemas.openxmlformats.org/presentationml/2006/ole">
            <mc:AlternateContent xmlns:mc="http://schemas.openxmlformats.org/markup-compatibility/2006">
              <mc:Choice xmlns:v="urn:schemas-microsoft-com:vml" Requires="v">
                <p:oleObj spid="_x0000_s751805" name="Equation" r:id="rId10" imgW="355320" imgH="253800" progId="">
                  <p:embed/>
                </p:oleObj>
              </mc:Choice>
              <mc:Fallback>
                <p:oleObj name="Equation" r:id="rId10" imgW="35532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13275" y="3024343"/>
                        <a:ext cx="533400"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25" name="Object 9"/>
          <p:cNvGraphicFramePr>
            <a:graphicFrameLocks noChangeAspect="1"/>
          </p:cNvGraphicFramePr>
          <p:nvPr/>
        </p:nvGraphicFramePr>
        <p:xfrm>
          <a:off x="4437438" y="3069670"/>
          <a:ext cx="1709737" cy="314325"/>
        </p:xfrm>
        <a:graphic>
          <a:graphicData uri="http://schemas.openxmlformats.org/presentationml/2006/ole">
            <mc:AlternateContent xmlns:mc="http://schemas.openxmlformats.org/markup-compatibility/2006">
              <mc:Choice xmlns:v="urn:schemas-microsoft-com:vml" Requires="v">
                <p:oleObj spid="_x0000_s751806" name="Equation" r:id="rId11" imgW="1409400" imgH="253800" progId="">
                  <p:embed/>
                </p:oleObj>
              </mc:Choice>
              <mc:Fallback>
                <p:oleObj name="Equation" r:id="rId11" imgW="1409400" imgH="25380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37438" y="3069670"/>
                        <a:ext cx="1709737"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26" name="Object 10"/>
          <p:cNvGraphicFramePr>
            <a:graphicFrameLocks noChangeAspect="1"/>
          </p:cNvGraphicFramePr>
          <p:nvPr/>
        </p:nvGraphicFramePr>
        <p:xfrm>
          <a:off x="4437438" y="3654735"/>
          <a:ext cx="1709737" cy="314325"/>
        </p:xfrm>
        <a:graphic>
          <a:graphicData uri="http://schemas.openxmlformats.org/presentationml/2006/ole">
            <mc:AlternateContent xmlns:mc="http://schemas.openxmlformats.org/markup-compatibility/2006">
              <mc:Choice xmlns:v="urn:schemas-microsoft-com:vml" Requires="v">
                <p:oleObj spid="_x0000_s751807" name="Equation" r:id="rId13" imgW="1409400" imgH="253800" progId="">
                  <p:embed/>
                </p:oleObj>
              </mc:Choice>
              <mc:Fallback>
                <p:oleObj name="Equation" r:id="rId13" imgW="1409400" imgH="25380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37438" y="3654735"/>
                        <a:ext cx="1709737"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27" name="Object 11"/>
          <p:cNvGraphicFramePr>
            <a:graphicFrameLocks noChangeAspect="1"/>
          </p:cNvGraphicFramePr>
          <p:nvPr/>
        </p:nvGraphicFramePr>
        <p:xfrm>
          <a:off x="4617005" y="4356834"/>
          <a:ext cx="630070" cy="287301"/>
        </p:xfrm>
        <a:graphic>
          <a:graphicData uri="http://schemas.openxmlformats.org/presentationml/2006/ole">
            <mc:AlternateContent xmlns:mc="http://schemas.openxmlformats.org/markup-compatibility/2006">
              <mc:Choice xmlns:v="urn:schemas-microsoft-com:vml" Requires="v">
                <p:oleObj spid="_x0000_s751808" name="Equation" r:id="rId15" imgW="469800" imgH="203040" progId="">
                  <p:embed/>
                </p:oleObj>
              </mc:Choice>
              <mc:Fallback>
                <p:oleObj name="Equation" r:id="rId15" imgW="469800" imgH="203040"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17005" y="4356834"/>
                        <a:ext cx="630070" cy="28730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6830" name="Object 14"/>
          <p:cNvGraphicFramePr>
            <a:graphicFrameLocks noChangeAspect="1"/>
          </p:cNvGraphicFramePr>
          <p:nvPr/>
        </p:nvGraphicFramePr>
        <p:xfrm>
          <a:off x="7317305" y="3609020"/>
          <a:ext cx="855057" cy="285978"/>
        </p:xfrm>
        <a:graphic>
          <a:graphicData uri="http://schemas.openxmlformats.org/presentationml/2006/ole">
            <mc:AlternateContent xmlns:mc="http://schemas.openxmlformats.org/markup-compatibility/2006">
              <mc:Choice xmlns:v="urn:schemas-microsoft-com:vml" Requires="v">
                <p:oleObj spid="_x0000_s751809" name="Equation" r:id="rId17" imgW="444240" imgH="177480" progId="">
                  <p:embed/>
                </p:oleObj>
              </mc:Choice>
              <mc:Fallback>
                <p:oleObj name="Equation" r:id="rId17" imgW="444240" imgH="1774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7305" y="3609020"/>
                        <a:ext cx="855057" cy="28597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862330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46819">
                                            <p:txEl>
                                              <p:pRg st="0" end="0"/>
                                            </p:txEl>
                                          </p:spTgt>
                                        </p:tgtEl>
                                        <p:attrNameLst>
                                          <p:attrName>style.visibility</p:attrName>
                                        </p:attrNameLst>
                                      </p:cBhvr>
                                      <p:to>
                                        <p:strVal val="visible"/>
                                      </p:to>
                                    </p:set>
                                    <p:anim to="" calcmode="lin" valueType="num">
                                      <p:cBhvr>
                                        <p:cTn id="7" dur="1" fill="hold"/>
                                        <p:tgtEl>
                                          <p:spTgt spid="54681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46819">
                                            <p:txEl>
                                              <p:pRg st="1" end="1"/>
                                            </p:txEl>
                                          </p:spTgt>
                                        </p:tgtEl>
                                        <p:attrNameLst>
                                          <p:attrName>style.visibility</p:attrName>
                                        </p:attrNameLst>
                                      </p:cBhvr>
                                      <p:to>
                                        <p:strVal val="visible"/>
                                      </p:to>
                                    </p:set>
                                    <p:anim to="" calcmode="lin" valueType="num">
                                      <p:cBhvr>
                                        <p:cTn id="12" dur="1" fill="hold"/>
                                        <p:tgtEl>
                                          <p:spTgt spid="546819">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46819">
                                            <p:txEl>
                                              <p:pRg st="3" end="3"/>
                                            </p:txEl>
                                          </p:spTgt>
                                        </p:tgtEl>
                                        <p:attrNameLst>
                                          <p:attrName>style.visibility</p:attrName>
                                        </p:attrNameLst>
                                      </p:cBhvr>
                                      <p:to>
                                        <p:strVal val="visible"/>
                                      </p:to>
                                    </p:set>
                                    <p:anim to="" calcmode="lin" valueType="num">
                                      <p:cBhvr>
                                        <p:cTn id="17" dur="1" fill="hold"/>
                                        <p:tgtEl>
                                          <p:spTgt spid="546819">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546824"/>
                                        </p:tgtEl>
                                        <p:attrNameLst>
                                          <p:attrName>style.visibility</p:attrName>
                                        </p:attrNameLst>
                                      </p:cBhvr>
                                      <p:to>
                                        <p:strVal val="visible"/>
                                      </p:to>
                                    </p:set>
                                    <p:anim to="" calcmode="lin" valueType="num">
                                      <p:cBhvr>
                                        <p:cTn id="20" dur="1" fill="hold"/>
                                        <p:tgtEl>
                                          <p:spTgt spid="546824"/>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546825"/>
                                        </p:tgtEl>
                                        <p:attrNameLst>
                                          <p:attrName>style.visibility</p:attrName>
                                        </p:attrNameLst>
                                      </p:cBhvr>
                                      <p:to>
                                        <p:strVal val="visible"/>
                                      </p:to>
                                    </p:set>
                                    <p:anim to="" calcmode="lin" valueType="num">
                                      <p:cBhvr>
                                        <p:cTn id="23" dur="1" fill="hold"/>
                                        <p:tgtEl>
                                          <p:spTgt spid="546825"/>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546820"/>
                                        </p:tgtEl>
                                        <p:attrNameLst>
                                          <p:attrName>style.visibility</p:attrName>
                                        </p:attrNameLst>
                                      </p:cBhvr>
                                      <p:to>
                                        <p:strVal val="visible"/>
                                      </p:to>
                                    </p:set>
                                    <p:anim to="" calcmode="lin" valueType="num">
                                      <p:cBhvr>
                                        <p:cTn id="26" dur="1" fill="hold"/>
                                        <p:tgtEl>
                                          <p:spTgt spid="546820"/>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546819">
                                            <p:txEl>
                                              <p:pRg st="5" end="5"/>
                                            </p:txEl>
                                          </p:spTgt>
                                        </p:tgtEl>
                                        <p:attrNameLst>
                                          <p:attrName>style.visibility</p:attrName>
                                        </p:attrNameLst>
                                      </p:cBhvr>
                                      <p:to>
                                        <p:strVal val="visible"/>
                                      </p:to>
                                    </p:set>
                                    <p:anim to="" calcmode="lin" valueType="num">
                                      <p:cBhvr>
                                        <p:cTn id="31" dur="1" fill="hold"/>
                                        <p:tgtEl>
                                          <p:spTgt spid="546819">
                                            <p:txEl>
                                              <p:pRg st="5" end="5"/>
                                            </p:txEl>
                                          </p:spTgt>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546823"/>
                                        </p:tgtEl>
                                        <p:attrNameLst>
                                          <p:attrName>style.visibility</p:attrName>
                                        </p:attrNameLst>
                                      </p:cBhvr>
                                      <p:to>
                                        <p:strVal val="visible"/>
                                      </p:to>
                                    </p:set>
                                    <p:anim to="" calcmode="lin" valueType="num">
                                      <p:cBhvr>
                                        <p:cTn id="34" dur="1" fill="hold"/>
                                        <p:tgtEl>
                                          <p:spTgt spid="546823"/>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546826"/>
                                        </p:tgtEl>
                                        <p:attrNameLst>
                                          <p:attrName>style.visibility</p:attrName>
                                        </p:attrNameLst>
                                      </p:cBhvr>
                                      <p:to>
                                        <p:strVal val="visible"/>
                                      </p:to>
                                    </p:set>
                                    <p:anim to="" calcmode="lin" valueType="num">
                                      <p:cBhvr>
                                        <p:cTn id="37" dur="1" fill="hold"/>
                                        <p:tgtEl>
                                          <p:spTgt spid="546826"/>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546830"/>
                                        </p:tgtEl>
                                        <p:attrNameLst>
                                          <p:attrName>style.visibility</p:attrName>
                                        </p:attrNameLst>
                                      </p:cBhvr>
                                      <p:to>
                                        <p:strVal val="visible"/>
                                      </p:to>
                                    </p:set>
                                    <p:anim to="" calcmode="lin" valueType="num">
                                      <p:cBhvr>
                                        <p:cTn id="40" dur="1" fill="hold"/>
                                        <p:tgtEl>
                                          <p:spTgt spid="546830"/>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grpId="0" nodeType="clickEffect">
                                  <p:stCondLst>
                                    <p:cond delay="0"/>
                                  </p:stCondLst>
                                  <p:childTnLst>
                                    <p:set>
                                      <p:cBhvr>
                                        <p:cTn id="44" dur="1" fill="hold">
                                          <p:stCondLst>
                                            <p:cond delay="0"/>
                                          </p:stCondLst>
                                        </p:cTn>
                                        <p:tgtEl>
                                          <p:spTgt spid="546819">
                                            <p:txEl>
                                              <p:pRg st="7" end="7"/>
                                            </p:txEl>
                                          </p:spTgt>
                                        </p:tgtEl>
                                        <p:attrNameLst>
                                          <p:attrName>style.visibility</p:attrName>
                                        </p:attrNameLst>
                                      </p:cBhvr>
                                      <p:to>
                                        <p:strVal val="visible"/>
                                      </p:to>
                                    </p:set>
                                    <p:anim to="" calcmode="lin" valueType="num">
                                      <p:cBhvr>
                                        <p:cTn id="45" dur="1" fill="hold"/>
                                        <p:tgtEl>
                                          <p:spTgt spid="546819">
                                            <p:txEl>
                                              <p:pRg st="7" end="7"/>
                                            </p:txEl>
                                          </p:spTgt>
                                        </p:tgtEl>
                                        <p:attrNameLst>
                                          <p:attrName/>
                                        </p:attrNameLst>
                                      </p:cBhvr>
                                    </p:anim>
                                  </p:childTnLst>
                                </p:cTn>
                              </p:par>
                              <p:par>
                                <p:cTn id="46" presetID="24" presetClass="entr" presetSubtype="0" fill="hold" nodeType="withEffect">
                                  <p:stCondLst>
                                    <p:cond delay="0"/>
                                  </p:stCondLst>
                                  <p:childTnLst>
                                    <p:set>
                                      <p:cBhvr>
                                        <p:cTn id="47" dur="1" fill="hold">
                                          <p:stCondLst>
                                            <p:cond delay="0"/>
                                          </p:stCondLst>
                                        </p:cTn>
                                        <p:tgtEl>
                                          <p:spTgt spid="546821"/>
                                        </p:tgtEl>
                                        <p:attrNameLst>
                                          <p:attrName>style.visibility</p:attrName>
                                        </p:attrNameLst>
                                      </p:cBhvr>
                                      <p:to>
                                        <p:strVal val="visible"/>
                                      </p:to>
                                    </p:set>
                                    <p:anim to="" calcmode="lin" valueType="num">
                                      <p:cBhvr>
                                        <p:cTn id="48" dur="1" fill="hold"/>
                                        <p:tgtEl>
                                          <p:spTgt spid="546821"/>
                                        </p:tgtEl>
                                        <p:attrNameLst>
                                          <p:attrName/>
                                        </p:attrNameLst>
                                      </p:cBhvr>
                                    </p:anim>
                                  </p:childTnLst>
                                </p:cTn>
                              </p:par>
                              <p:par>
                                <p:cTn id="49" presetID="24" presetClass="entr" presetSubtype="0" fill="hold" nodeType="withEffect">
                                  <p:stCondLst>
                                    <p:cond delay="0"/>
                                  </p:stCondLst>
                                  <p:childTnLst>
                                    <p:set>
                                      <p:cBhvr>
                                        <p:cTn id="50" dur="1" fill="hold">
                                          <p:stCondLst>
                                            <p:cond delay="0"/>
                                          </p:stCondLst>
                                        </p:cTn>
                                        <p:tgtEl>
                                          <p:spTgt spid="546827"/>
                                        </p:tgtEl>
                                        <p:attrNameLst>
                                          <p:attrName>style.visibility</p:attrName>
                                        </p:attrNameLst>
                                      </p:cBhvr>
                                      <p:to>
                                        <p:strVal val="visible"/>
                                      </p:to>
                                    </p:set>
                                    <p:anim to="" calcmode="lin" valueType="num">
                                      <p:cBhvr>
                                        <p:cTn id="51" dur="1" fill="hold"/>
                                        <p:tgtEl>
                                          <p:spTgt spid="546827"/>
                                        </p:tgtEl>
                                        <p:attrNameLst>
                                          <p:attrName/>
                                        </p:attrNameLst>
                                      </p:cBhvr>
                                    </p:anim>
                                  </p:childTnLst>
                                </p:cTn>
                              </p:par>
                            </p:childTnLst>
                          </p:cTn>
                        </p:par>
                      </p:childTnLst>
                    </p:cTn>
                  </p:par>
                  <p:par>
                    <p:cTn id="52" fill="hold">
                      <p:stCondLst>
                        <p:cond delay="indefinite"/>
                      </p:stCondLst>
                      <p:childTnLst>
                        <p:par>
                          <p:cTn id="53" fill="hold">
                            <p:stCondLst>
                              <p:cond delay="0"/>
                            </p:stCondLst>
                            <p:childTnLst>
                              <p:par>
                                <p:cTn id="54" presetID="24" presetClass="entr" presetSubtype="0" fill="hold" grpId="0" nodeType="clickEffect">
                                  <p:stCondLst>
                                    <p:cond delay="0"/>
                                  </p:stCondLst>
                                  <p:childTnLst>
                                    <p:set>
                                      <p:cBhvr>
                                        <p:cTn id="55" dur="1" fill="hold">
                                          <p:stCondLst>
                                            <p:cond delay="0"/>
                                          </p:stCondLst>
                                        </p:cTn>
                                        <p:tgtEl>
                                          <p:spTgt spid="546819">
                                            <p:txEl>
                                              <p:pRg st="9" end="9"/>
                                            </p:txEl>
                                          </p:spTgt>
                                        </p:tgtEl>
                                        <p:attrNameLst>
                                          <p:attrName>style.visibility</p:attrName>
                                        </p:attrNameLst>
                                      </p:cBhvr>
                                      <p:to>
                                        <p:strVal val="visible"/>
                                      </p:to>
                                    </p:set>
                                    <p:anim to="" calcmode="lin" valueType="num">
                                      <p:cBhvr>
                                        <p:cTn id="56" dur="1" fill="hold"/>
                                        <p:tgtEl>
                                          <p:spTgt spid="546819">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26595" y="1988840"/>
            <a:ext cx="6840760" cy="4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242" name="Rectangle 2"/>
          <p:cNvSpPr>
            <a:spLocks noGrp="1" noChangeArrowheads="1"/>
          </p:cNvSpPr>
          <p:nvPr>
            <p:ph type="title"/>
          </p:nvPr>
        </p:nvSpPr>
        <p:spPr/>
        <p:txBody>
          <a:bodyPr/>
          <a:lstStyle/>
          <a:p>
            <a:pPr algn="ctr"/>
            <a:r>
              <a:rPr lang="es-MX" dirty="0"/>
              <a:t>Temario</a:t>
            </a:r>
            <a:endParaRPr lang="es-ES" dirty="0"/>
          </a:p>
        </p:txBody>
      </p:sp>
      <p:sp>
        <p:nvSpPr>
          <p:cNvPr id="10243" name="Rectangle 3"/>
          <p:cNvSpPr>
            <a:spLocks noGrp="1" noChangeArrowheads="1"/>
          </p:cNvSpPr>
          <p:nvPr>
            <p:ph type="body" idx="1"/>
          </p:nvPr>
        </p:nvSpPr>
        <p:spPr>
          <a:xfrm>
            <a:off x="1305158" y="1943835"/>
            <a:ext cx="7317292" cy="4195170"/>
          </a:xfrm>
        </p:spPr>
        <p:txBody>
          <a:bodyPr/>
          <a:lstStyle/>
          <a:p>
            <a:pPr marL="609600" indent="-609600">
              <a:buFont typeface="Wingdings" pitchFamily="2" charset="2"/>
              <a:buAutoNum type="arabicPeriod"/>
            </a:pPr>
            <a:r>
              <a:rPr lang="es-MX" sz="2800" dirty="0" smtClean="0"/>
              <a:t>Funciones </a:t>
            </a:r>
          </a:p>
          <a:p>
            <a:pPr marL="609600" indent="-609600">
              <a:buFont typeface="Wingdings" pitchFamily="2" charset="2"/>
              <a:buAutoNum type="arabicPeriod"/>
            </a:pPr>
            <a:r>
              <a:rPr lang="es-MX" sz="2800" dirty="0" smtClean="0"/>
              <a:t>Límites </a:t>
            </a:r>
            <a:endParaRPr lang="es-MX" sz="2800" dirty="0"/>
          </a:p>
          <a:p>
            <a:pPr marL="609600" indent="-609600">
              <a:buFont typeface="Wingdings" pitchFamily="2" charset="2"/>
              <a:buAutoNum type="arabicPeriod"/>
            </a:pPr>
            <a:r>
              <a:rPr lang="es-MX" sz="2800" dirty="0" smtClean="0"/>
              <a:t>La derivada</a:t>
            </a:r>
            <a:endParaRPr lang="es-MX" sz="2800" dirty="0"/>
          </a:p>
          <a:p>
            <a:pPr marL="609600" indent="-609600">
              <a:buFont typeface="Wingdings" pitchFamily="2" charset="2"/>
              <a:buAutoNum type="arabicPeriod"/>
            </a:pPr>
            <a:r>
              <a:rPr lang="es-MX" sz="2800" dirty="0" smtClean="0"/>
              <a:t>La integral</a:t>
            </a:r>
            <a:endParaRPr lang="es-MX" sz="2800" dirty="0"/>
          </a:p>
          <a:p>
            <a:pPr marL="0" indent="0">
              <a:buNone/>
            </a:pPr>
            <a:endParaRPr lang="es-E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to="" calcmode="lin" valueType="num">
                                      <p:cBhvr>
                                        <p:cTn id="12" dur="1" fill="hold"/>
                                        <p:tgtEl>
                                          <p:spTgt spid="10243">
                                            <p:txEl>
                                              <p:pRg st="1" end="1"/>
                                            </p:txEl>
                                          </p:spTgt>
                                        </p:tgtEl>
                                        <p:attrNameLst>
                                          <p:attrName/>
                                        </p:attrNameLst>
                                      </p:cBhvr>
                                    </p:anim>
                                  </p:childTnLst>
                                </p:cTn>
                              </p:par>
                            </p:childTnLst>
                          </p:cTn>
                        </p:par>
                        <p:par>
                          <p:cTn id="13" fill="hold">
                            <p:stCondLst>
                              <p:cond delay="0"/>
                            </p:stCondLst>
                            <p:childTnLst>
                              <p:par>
                                <p:cTn id="14" presetID="24" presetClass="entr" presetSubtype="0" fill="hold" grpId="0" nodeType="after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 to="" calcmode="lin" valueType="num">
                                      <p:cBhvr>
                                        <p:cTn id="16" dur="1" fill="hold"/>
                                        <p:tgtEl>
                                          <p:spTgt spid="10243">
                                            <p:txEl>
                                              <p:pRg st="2" end="2"/>
                                            </p:txEl>
                                          </p:spTgt>
                                        </p:tgtEl>
                                        <p:attrNameLst>
                                          <p:attrName/>
                                        </p:attrNameLst>
                                      </p:cBhvr>
                                    </p:anim>
                                  </p:childTnLst>
                                </p:cTn>
                              </p:par>
                            </p:childTnLst>
                          </p:cTn>
                        </p:par>
                        <p:par>
                          <p:cTn id="17" fill="hold">
                            <p:stCondLst>
                              <p:cond delay="0"/>
                            </p:stCondLst>
                            <p:childTnLst>
                              <p:par>
                                <p:cTn id="18" presetID="24" presetClass="entr" presetSubtype="0" fill="hold" grpId="0"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 to="" calcmode="lin" valueType="num">
                                      <p:cBhvr>
                                        <p:cTn id="20" dur="1" fill="hold"/>
                                        <p:tgtEl>
                                          <p:spTgt spid="10243">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24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76" name="Text Box 12"/>
          <p:cNvSpPr txBox="1">
            <a:spLocks noChangeArrowheads="1"/>
          </p:cNvSpPr>
          <p:nvPr/>
        </p:nvSpPr>
        <p:spPr bwMode="auto">
          <a:xfrm>
            <a:off x="657330" y="2754313"/>
            <a:ext cx="7785100" cy="3139321"/>
          </a:xfrm>
          <a:prstGeom prst="rect">
            <a:avLst/>
          </a:prstGeom>
          <a:noFill/>
          <a:ln w="9525">
            <a:solidFill>
              <a:schemeClr val="folHlink"/>
            </a:solidFill>
            <a:miter lim="800000"/>
            <a:headEnd/>
            <a:tailEnd/>
          </a:ln>
          <a:effectLst/>
        </p:spPr>
        <p:txBody>
          <a:bodyPr>
            <a:spAutoFit/>
          </a:bodyPr>
          <a:lstStyle/>
          <a:p>
            <a:r>
              <a:rPr lang="es-MX" sz="2200" b="1" dirty="0"/>
              <a:t>Teorema B. Teorema de los puntos críticos </a:t>
            </a:r>
          </a:p>
          <a:p>
            <a:r>
              <a:rPr lang="es-MX" sz="2200" dirty="0"/>
              <a:t>Sea </a:t>
            </a:r>
            <a:r>
              <a:rPr lang="es-MX" sz="2200" dirty="0" smtClean="0"/>
              <a:t>f </a:t>
            </a:r>
            <a:r>
              <a:rPr lang="es-MX" sz="2200" dirty="0"/>
              <a:t>definida en un intervalo </a:t>
            </a:r>
            <a:r>
              <a:rPr lang="es-MX" sz="2200" dirty="0" smtClean="0"/>
              <a:t>I que </a:t>
            </a:r>
            <a:r>
              <a:rPr lang="es-MX" sz="2200" dirty="0"/>
              <a:t>contiene al punto </a:t>
            </a:r>
            <a:r>
              <a:rPr lang="es-MX" sz="2200" dirty="0" smtClean="0"/>
              <a:t>c. Si</a:t>
            </a:r>
            <a:endParaRPr lang="es-MX" sz="2200" dirty="0"/>
          </a:p>
          <a:p>
            <a:r>
              <a:rPr lang="es-MX" sz="2200" dirty="0"/>
              <a:t>         </a:t>
            </a:r>
            <a:r>
              <a:rPr lang="es-MX" sz="2200" dirty="0" smtClean="0"/>
              <a:t>  es </a:t>
            </a:r>
            <a:r>
              <a:rPr lang="es-MX" sz="2200" dirty="0"/>
              <a:t>una valor extremo, entonces </a:t>
            </a:r>
            <a:r>
              <a:rPr lang="es-MX" sz="2200" dirty="0" smtClean="0"/>
              <a:t>c </a:t>
            </a:r>
            <a:r>
              <a:rPr lang="es-MX" sz="2200" dirty="0"/>
              <a:t>debe ser un punto crítico; es decir, </a:t>
            </a:r>
            <a:r>
              <a:rPr lang="es-MX" sz="2200" dirty="0" smtClean="0"/>
              <a:t>c </a:t>
            </a:r>
            <a:r>
              <a:rPr lang="es-MX" sz="2200" dirty="0"/>
              <a:t>es alguno de los siguientes:</a:t>
            </a:r>
          </a:p>
          <a:p>
            <a:r>
              <a:rPr lang="es-MX" sz="2200" dirty="0"/>
              <a:t>(i) Un punto frontera de </a:t>
            </a:r>
            <a:r>
              <a:rPr lang="es-MX" sz="2200" dirty="0" smtClean="0"/>
              <a:t>I</a:t>
            </a:r>
            <a:endParaRPr lang="es-MX" sz="2200" dirty="0"/>
          </a:p>
          <a:p>
            <a:r>
              <a:rPr lang="es-MX" sz="2200" dirty="0"/>
              <a:t>(</a:t>
            </a:r>
            <a:r>
              <a:rPr lang="es-MX" sz="2200" dirty="0" err="1"/>
              <a:t>ii</a:t>
            </a:r>
            <a:r>
              <a:rPr lang="es-MX" sz="2200" dirty="0"/>
              <a:t>) Un punto estacionario de </a:t>
            </a:r>
            <a:r>
              <a:rPr lang="es-MX" sz="2200" dirty="0" smtClean="0"/>
              <a:t>f </a:t>
            </a:r>
            <a:r>
              <a:rPr lang="es-MX" sz="2200" dirty="0"/>
              <a:t>es decir un punto en donde </a:t>
            </a:r>
          </a:p>
          <a:p>
            <a:r>
              <a:rPr lang="es-MX" sz="2200" dirty="0"/>
              <a:t>               </a:t>
            </a:r>
          </a:p>
          <a:p>
            <a:r>
              <a:rPr lang="es-MX" sz="2200" dirty="0"/>
              <a:t>(</a:t>
            </a:r>
            <a:r>
              <a:rPr lang="es-MX" sz="2200" dirty="0" err="1"/>
              <a:t>iii</a:t>
            </a:r>
            <a:r>
              <a:rPr lang="es-MX" sz="2200" dirty="0"/>
              <a:t>) Un punto singular de </a:t>
            </a:r>
            <a:r>
              <a:rPr lang="es-MX" sz="2200" dirty="0" smtClean="0"/>
              <a:t>f </a:t>
            </a:r>
            <a:r>
              <a:rPr lang="es-MX" sz="2200" dirty="0"/>
              <a:t>esto es un punto en donde         </a:t>
            </a:r>
          </a:p>
          <a:p>
            <a:r>
              <a:rPr lang="es-MX" sz="2200" dirty="0" smtClean="0"/>
              <a:t>no </a:t>
            </a:r>
            <a:r>
              <a:rPr lang="es-MX" sz="2200" dirty="0"/>
              <a:t>existe.</a:t>
            </a:r>
          </a:p>
        </p:txBody>
      </p:sp>
      <p:sp>
        <p:nvSpPr>
          <p:cNvPr id="548866" name="Rectangle 2"/>
          <p:cNvSpPr>
            <a:spLocks noGrp="1" noChangeArrowheads="1"/>
          </p:cNvSpPr>
          <p:nvPr>
            <p:ph type="title"/>
          </p:nvPr>
        </p:nvSpPr>
        <p:spPr/>
        <p:txBody>
          <a:bodyPr/>
          <a:lstStyle/>
          <a:p>
            <a:pPr algn="ctr"/>
            <a:r>
              <a:rPr lang="es-MX" dirty="0"/>
              <a:t>La derivada </a:t>
            </a:r>
            <a:endParaRPr lang="es-ES" dirty="0"/>
          </a:p>
        </p:txBody>
      </p:sp>
      <p:sp>
        <p:nvSpPr>
          <p:cNvPr id="548867" name="Text Box 3"/>
          <p:cNvSpPr txBox="1">
            <a:spLocks noChangeArrowheads="1"/>
          </p:cNvSpPr>
          <p:nvPr/>
        </p:nvSpPr>
        <p:spPr bwMode="auto">
          <a:xfrm>
            <a:off x="657330" y="1538288"/>
            <a:ext cx="7785100" cy="1106487"/>
          </a:xfrm>
          <a:prstGeom prst="rect">
            <a:avLst/>
          </a:prstGeom>
          <a:noFill/>
          <a:ln w="9525">
            <a:solidFill>
              <a:schemeClr val="folHlink"/>
            </a:solidFill>
            <a:miter lim="800000"/>
            <a:headEnd/>
            <a:tailEnd/>
          </a:ln>
          <a:effectLst/>
        </p:spPr>
        <p:txBody>
          <a:bodyPr>
            <a:spAutoFit/>
          </a:bodyPr>
          <a:lstStyle/>
          <a:p>
            <a:r>
              <a:rPr lang="es-MX" sz="2200" b="1" dirty="0"/>
              <a:t>Teorema A. Teorema de existencia de máximo y mínimo</a:t>
            </a:r>
          </a:p>
          <a:p>
            <a:r>
              <a:rPr lang="es-MX" sz="2200" dirty="0"/>
              <a:t>Si </a:t>
            </a:r>
            <a:r>
              <a:rPr lang="es-MX" sz="2200" dirty="0" smtClean="0"/>
              <a:t>f es </a:t>
            </a:r>
            <a:r>
              <a:rPr lang="es-MX" sz="2200" dirty="0"/>
              <a:t>continua en un intervalo cerrado           , entonces      alcanza un valor máximo y un valor  mínimo en ese intervalo.</a:t>
            </a:r>
          </a:p>
        </p:txBody>
      </p:sp>
      <p:graphicFrame>
        <p:nvGraphicFramePr>
          <p:cNvPr id="548871" name="Object 7"/>
          <p:cNvGraphicFramePr>
            <a:graphicFrameLocks noChangeAspect="1"/>
          </p:cNvGraphicFramePr>
          <p:nvPr/>
        </p:nvGraphicFramePr>
        <p:xfrm>
          <a:off x="5752147" y="1898830"/>
          <a:ext cx="711200" cy="360363"/>
        </p:xfrm>
        <a:graphic>
          <a:graphicData uri="http://schemas.openxmlformats.org/presentationml/2006/ole">
            <mc:AlternateContent xmlns:mc="http://schemas.openxmlformats.org/markup-compatibility/2006">
              <mc:Choice xmlns:v="urn:schemas-microsoft-com:vml" Requires="v">
                <p:oleObj spid="_x0000_s752734" name="Equation" r:id="rId4" imgW="355320" imgH="253800" progId="">
                  <p:embed/>
                </p:oleObj>
              </mc:Choice>
              <mc:Fallback>
                <p:oleObj name="Equation" r:id="rId4" imgW="35532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2147" y="1898830"/>
                        <a:ext cx="711200"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8875" name="Object 11"/>
          <p:cNvGraphicFramePr>
            <a:graphicFrameLocks noChangeAspect="1"/>
          </p:cNvGraphicFramePr>
          <p:nvPr/>
        </p:nvGraphicFramePr>
        <p:xfrm>
          <a:off x="789000" y="3474006"/>
          <a:ext cx="723797" cy="351870"/>
        </p:xfrm>
        <a:graphic>
          <a:graphicData uri="http://schemas.openxmlformats.org/presentationml/2006/ole">
            <mc:AlternateContent xmlns:mc="http://schemas.openxmlformats.org/markup-compatibility/2006">
              <mc:Choice xmlns:v="urn:schemas-microsoft-com:vml" Requires="v">
                <p:oleObj spid="_x0000_s752735" name="Equation" r:id="rId6" imgW="355320" imgH="253800" progId="">
                  <p:embed/>
                </p:oleObj>
              </mc:Choice>
              <mc:Fallback>
                <p:oleObj name="Equation" r:id="rId6" imgW="35532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9000" y="3474006"/>
                        <a:ext cx="723797" cy="35187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8881" name="Object 17"/>
          <p:cNvGraphicFramePr>
            <a:graphicFrameLocks noChangeAspect="1"/>
          </p:cNvGraphicFramePr>
          <p:nvPr/>
        </p:nvGraphicFramePr>
        <p:xfrm>
          <a:off x="1152630" y="4822825"/>
          <a:ext cx="1452562" cy="361950"/>
        </p:xfrm>
        <a:graphic>
          <a:graphicData uri="http://schemas.openxmlformats.org/presentationml/2006/ole">
            <mc:AlternateContent xmlns:mc="http://schemas.openxmlformats.org/markup-compatibility/2006">
              <mc:Choice xmlns:v="urn:schemas-microsoft-com:vml" Requires="v">
                <p:oleObj spid="_x0000_s752736" name="Equation" r:id="rId8" imgW="761760" imgH="253800" progId="">
                  <p:embed/>
                </p:oleObj>
              </mc:Choice>
              <mc:Fallback>
                <p:oleObj name="Equation" r:id="rId8" imgW="76176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2630" y="4822825"/>
                        <a:ext cx="1452562" cy="3619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48883" name="Object 19"/>
          <p:cNvGraphicFramePr>
            <a:graphicFrameLocks noChangeAspect="1"/>
          </p:cNvGraphicFramePr>
          <p:nvPr/>
        </p:nvGraphicFramePr>
        <p:xfrm>
          <a:off x="7408452" y="5094185"/>
          <a:ext cx="675075" cy="406757"/>
        </p:xfrm>
        <a:graphic>
          <a:graphicData uri="http://schemas.openxmlformats.org/presentationml/2006/ole">
            <mc:AlternateContent xmlns:mc="http://schemas.openxmlformats.org/markup-compatibility/2006">
              <mc:Choice xmlns:v="urn:schemas-microsoft-com:vml" Requires="v">
                <p:oleObj spid="_x0000_s752737" name="Equation" r:id="rId10" imgW="393480" imgH="253800" progId="">
                  <p:embed/>
                </p:oleObj>
              </mc:Choice>
              <mc:Fallback>
                <p:oleObj name="Equation" r:id="rId10" imgW="39348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08452" y="5094185"/>
                        <a:ext cx="675075" cy="40675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53098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48867"/>
                                        </p:tgtEl>
                                        <p:attrNameLst>
                                          <p:attrName>style.visibility</p:attrName>
                                        </p:attrNameLst>
                                      </p:cBhvr>
                                      <p:to>
                                        <p:strVal val="visible"/>
                                      </p:to>
                                    </p:set>
                                    <p:anim to="" calcmode="lin" valueType="num">
                                      <p:cBhvr>
                                        <p:cTn id="7" dur="1" fill="hold"/>
                                        <p:tgtEl>
                                          <p:spTgt spid="548867"/>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48871"/>
                                        </p:tgtEl>
                                        <p:attrNameLst>
                                          <p:attrName>style.visibility</p:attrName>
                                        </p:attrNameLst>
                                      </p:cBhvr>
                                      <p:to>
                                        <p:strVal val="visible"/>
                                      </p:to>
                                    </p:set>
                                    <p:anim to="" calcmode="lin" valueType="num">
                                      <p:cBhvr>
                                        <p:cTn id="10" dur="1" fill="hold"/>
                                        <p:tgtEl>
                                          <p:spTgt spid="548871"/>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548876"/>
                                        </p:tgtEl>
                                        <p:attrNameLst>
                                          <p:attrName>style.visibility</p:attrName>
                                        </p:attrNameLst>
                                      </p:cBhvr>
                                      <p:to>
                                        <p:strVal val="visible"/>
                                      </p:to>
                                    </p:set>
                                    <p:anim to="" calcmode="lin" valueType="num">
                                      <p:cBhvr>
                                        <p:cTn id="15" dur="1" fill="hold"/>
                                        <p:tgtEl>
                                          <p:spTgt spid="548876"/>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548875"/>
                                        </p:tgtEl>
                                        <p:attrNameLst>
                                          <p:attrName>style.visibility</p:attrName>
                                        </p:attrNameLst>
                                      </p:cBhvr>
                                      <p:to>
                                        <p:strVal val="visible"/>
                                      </p:to>
                                    </p:set>
                                    <p:anim to="" calcmode="lin" valueType="num">
                                      <p:cBhvr>
                                        <p:cTn id="18" dur="1" fill="hold"/>
                                        <p:tgtEl>
                                          <p:spTgt spid="548875"/>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548881"/>
                                        </p:tgtEl>
                                        <p:attrNameLst>
                                          <p:attrName>style.visibility</p:attrName>
                                        </p:attrNameLst>
                                      </p:cBhvr>
                                      <p:to>
                                        <p:strVal val="visible"/>
                                      </p:to>
                                    </p:set>
                                    <p:anim to="" calcmode="lin" valueType="num">
                                      <p:cBhvr>
                                        <p:cTn id="21" dur="1" fill="hold"/>
                                        <p:tgtEl>
                                          <p:spTgt spid="548881"/>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548883"/>
                                        </p:tgtEl>
                                        <p:attrNameLst>
                                          <p:attrName>style.visibility</p:attrName>
                                        </p:attrNameLst>
                                      </p:cBhvr>
                                      <p:to>
                                        <p:strVal val="visible"/>
                                      </p:to>
                                    </p:set>
                                    <p:anim to="" calcmode="lin" valueType="num">
                                      <p:cBhvr>
                                        <p:cTn id="24" dur="1" fill="hold"/>
                                        <p:tgtEl>
                                          <p:spTgt spid="54888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876" grpId="0" animBg="1"/>
      <p:bldP spid="54886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p:txBody>
          <a:bodyPr/>
          <a:lstStyle/>
          <a:p>
            <a:pPr algn="ctr"/>
            <a:r>
              <a:rPr lang="es-MX"/>
              <a:t>La derivada</a:t>
            </a:r>
            <a:endParaRPr lang="es-ES"/>
          </a:p>
        </p:txBody>
      </p:sp>
      <p:sp>
        <p:nvSpPr>
          <p:cNvPr id="552963" name="Rectangle 3"/>
          <p:cNvSpPr>
            <a:spLocks noGrp="1" noChangeArrowheads="1"/>
          </p:cNvSpPr>
          <p:nvPr>
            <p:ph type="body" sz="half" idx="1"/>
          </p:nvPr>
        </p:nvSpPr>
        <p:spPr>
          <a:xfrm>
            <a:off x="611188" y="1538790"/>
            <a:ext cx="7742237" cy="4419600"/>
          </a:xfrm>
        </p:spPr>
        <p:txBody>
          <a:bodyPr/>
          <a:lstStyle/>
          <a:p>
            <a:pPr>
              <a:lnSpc>
                <a:spcPct val="90000"/>
              </a:lnSpc>
              <a:buFont typeface="Wingdings" pitchFamily="2" charset="2"/>
              <a:buNone/>
            </a:pPr>
            <a:r>
              <a:rPr lang="es-MX" sz="2400" b="1" dirty="0"/>
              <a:t>   Monotonía y concavidad    </a:t>
            </a:r>
          </a:p>
          <a:p>
            <a:pPr>
              <a:lnSpc>
                <a:spcPct val="90000"/>
              </a:lnSpc>
              <a:buFont typeface="Wingdings" pitchFamily="2" charset="2"/>
              <a:buNone/>
            </a:pPr>
            <a:endParaRPr lang="es-MX" sz="1200" b="1" dirty="0"/>
          </a:p>
          <a:p>
            <a:pPr>
              <a:lnSpc>
                <a:spcPct val="90000"/>
              </a:lnSpc>
              <a:buFont typeface="Wingdings" pitchFamily="2" charset="2"/>
              <a:buNone/>
            </a:pPr>
            <a:r>
              <a:rPr lang="es-MX" sz="2400" dirty="0"/>
              <a:t>   Definición: Sea </a:t>
            </a:r>
            <a:r>
              <a:rPr lang="es-MX" sz="2400" dirty="0" smtClean="0"/>
              <a:t>f </a:t>
            </a:r>
            <a:r>
              <a:rPr lang="es-MX" sz="2400" dirty="0"/>
              <a:t>definida en un intervalo </a:t>
            </a:r>
            <a:r>
              <a:rPr lang="es-MX" sz="2400" dirty="0" smtClean="0"/>
              <a:t>I (</a:t>
            </a:r>
            <a:r>
              <a:rPr lang="es-MX" sz="2400" dirty="0"/>
              <a:t>abierto, cerrado o ninguno de éstos). Decimos que:</a:t>
            </a:r>
          </a:p>
          <a:p>
            <a:pPr>
              <a:lnSpc>
                <a:spcPct val="90000"/>
              </a:lnSpc>
              <a:buFont typeface="Wingdings" pitchFamily="2" charset="2"/>
              <a:buNone/>
            </a:pPr>
            <a:r>
              <a:rPr lang="es-MX" sz="2400" dirty="0"/>
              <a:t>(i)  </a:t>
            </a:r>
            <a:r>
              <a:rPr lang="es-MX" sz="2400" dirty="0" smtClean="0"/>
              <a:t>f es </a:t>
            </a:r>
            <a:r>
              <a:rPr lang="es-MX" sz="2400" dirty="0"/>
              <a:t>creciente en </a:t>
            </a:r>
            <a:r>
              <a:rPr lang="es-MX" sz="2400" dirty="0" smtClean="0"/>
              <a:t>I si</a:t>
            </a:r>
            <a:r>
              <a:rPr lang="es-MX" sz="2400" dirty="0"/>
              <a:t>, para toda pareja de números  </a:t>
            </a:r>
          </a:p>
          <a:p>
            <a:pPr>
              <a:lnSpc>
                <a:spcPct val="90000"/>
              </a:lnSpc>
              <a:buFont typeface="Wingdings" pitchFamily="2" charset="2"/>
              <a:buNone/>
            </a:pPr>
            <a:endParaRPr lang="es-MX" sz="2400" dirty="0"/>
          </a:p>
          <a:p>
            <a:pPr>
              <a:lnSpc>
                <a:spcPct val="90000"/>
              </a:lnSpc>
              <a:buFont typeface="Wingdings" pitchFamily="2" charset="2"/>
              <a:buNone/>
            </a:pPr>
            <a:endParaRPr lang="es-MX" sz="2400" dirty="0"/>
          </a:p>
          <a:p>
            <a:pPr>
              <a:lnSpc>
                <a:spcPct val="90000"/>
              </a:lnSpc>
              <a:buFont typeface="Wingdings" pitchFamily="2" charset="2"/>
              <a:buNone/>
            </a:pPr>
            <a:r>
              <a:rPr lang="es-MX" sz="2400" dirty="0"/>
              <a:t>(</a:t>
            </a:r>
            <a:r>
              <a:rPr lang="es-MX" sz="2400" dirty="0" err="1"/>
              <a:t>ii</a:t>
            </a:r>
            <a:r>
              <a:rPr lang="es-MX" sz="2400" dirty="0"/>
              <a:t>)  </a:t>
            </a:r>
            <a:r>
              <a:rPr lang="es-MX" sz="2400" dirty="0" smtClean="0"/>
              <a:t>f es </a:t>
            </a:r>
            <a:r>
              <a:rPr lang="es-MX" sz="2400" dirty="0"/>
              <a:t>decreciente en </a:t>
            </a:r>
            <a:r>
              <a:rPr lang="es-MX" sz="2400" dirty="0" smtClean="0"/>
              <a:t>I </a:t>
            </a:r>
            <a:r>
              <a:rPr lang="es-MX" sz="2400" dirty="0"/>
              <a:t>si, para toda pareja de números </a:t>
            </a:r>
          </a:p>
          <a:p>
            <a:pPr>
              <a:lnSpc>
                <a:spcPct val="90000"/>
              </a:lnSpc>
              <a:buFont typeface="Wingdings" pitchFamily="2" charset="2"/>
              <a:buNone/>
            </a:pPr>
            <a:endParaRPr lang="es-MX" sz="2400" dirty="0"/>
          </a:p>
          <a:p>
            <a:pPr>
              <a:lnSpc>
                <a:spcPct val="90000"/>
              </a:lnSpc>
              <a:buFont typeface="Wingdings" pitchFamily="2" charset="2"/>
              <a:buNone/>
            </a:pPr>
            <a:r>
              <a:rPr lang="es-MX" sz="2400" dirty="0"/>
              <a:t>(</a:t>
            </a:r>
            <a:r>
              <a:rPr lang="es-MX" sz="2400" dirty="0" err="1"/>
              <a:t>iii</a:t>
            </a:r>
            <a:r>
              <a:rPr lang="es-MX" sz="2400" dirty="0"/>
              <a:t>)  </a:t>
            </a:r>
            <a:r>
              <a:rPr lang="es-MX" sz="2400" dirty="0" smtClean="0"/>
              <a:t>f es </a:t>
            </a:r>
            <a:r>
              <a:rPr lang="es-MX" sz="2400" dirty="0"/>
              <a:t>estrictamente monótona en </a:t>
            </a:r>
            <a:r>
              <a:rPr lang="es-MX" sz="2400" dirty="0" smtClean="0"/>
              <a:t>I si </a:t>
            </a:r>
            <a:r>
              <a:rPr lang="es-MX" sz="2400" dirty="0"/>
              <a:t>es creciente </a:t>
            </a:r>
            <a:r>
              <a:rPr lang="es-MX" sz="2400" dirty="0" smtClean="0"/>
              <a:t>en I o </a:t>
            </a:r>
            <a:r>
              <a:rPr lang="es-MX" sz="2400" dirty="0"/>
              <a:t>es decreciente en I.</a:t>
            </a:r>
          </a:p>
          <a:p>
            <a:pPr>
              <a:lnSpc>
                <a:spcPct val="90000"/>
              </a:lnSpc>
              <a:buFont typeface="Wingdings" pitchFamily="2" charset="2"/>
              <a:buNone/>
            </a:pPr>
            <a:endParaRPr lang="es-MX" sz="2400" dirty="0"/>
          </a:p>
        </p:txBody>
      </p:sp>
      <p:graphicFrame>
        <p:nvGraphicFramePr>
          <p:cNvPr id="552974" name="Object 14"/>
          <p:cNvGraphicFramePr>
            <a:graphicFrameLocks noChangeAspect="1"/>
          </p:cNvGraphicFramePr>
          <p:nvPr/>
        </p:nvGraphicFramePr>
        <p:xfrm>
          <a:off x="1872270" y="3397728"/>
          <a:ext cx="1254125" cy="390525"/>
        </p:xfrm>
        <a:graphic>
          <a:graphicData uri="http://schemas.openxmlformats.org/presentationml/2006/ole">
            <mc:AlternateContent xmlns:mc="http://schemas.openxmlformats.org/markup-compatibility/2006">
              <mc:Choice xmlns:v="urn:schemas-microsoft-com:vml" Requires="v">
                <p:oleObj spid="_x0000_s753758" name="Equation" r:id="rId4" imgW="736560" imgH="228600" progId="">
                  <p:embed/>
                </p:oleObj>
              </mc:Choice>
              <mc:Fallback>
                <p:oleObj name="Equation" r:id="rId4" imgW="736560" imgH="2286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2270" y="3397728"/>
                        <a:ext cx="1254125" cy="3905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2975" name="Object 15"/>
          <p:cNvGraphicFramePr>
            <a:graphicFrameLocks noChangeAspect="1"/>
          </p:cNvGraphicFramePr>
          <p:nvPr/>
        </p:nvGraphicFramePr>
        <p:xfrm>
          <a:off x="3429608" y="3383995"/>
          <a:ext cx="3122612" cy="404812"/>
        </p:xfrm>
        <a:graphic>
          <a:graphicData uri="http://schemas.openxmlformats.org/presentationml/2006/ole">
            <mc:AlternateContent xmlns:mc="http://schemas.openxmlformats.org/markup-compatibility/2006">
              <mc:Choice xmlns:v="urn:schemas-microsoft-com:vml" Requires="v">
                <p:oleObj spid="_x0000_s753759" name="Equation" r:id="rId6" imgW="1549080" imgH="253800" progId="">
                  <p:embed/>
                </p:oleObj>
              </mc:Choice>
              <mc:Fallback>
                <p:oleObj name="Equation" r:id="rId6" imgW="15490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608" y="3383995"/>
                        <a:ext cx="3122612" cy="4048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2982" name="Object 22"/>
          <p:cNvGraphicFramePr>
            <a:graphicFrameLocks noChangeAspect="1"/>
          </p:cNvGraphicFramePr>
          <p:nvPr/>
        </p:nvGraphicFramePr>
        <p:xfrm>
          <a:off x="2321480" y="4733758"/>
          <a:ext cx="1254125" cy="390525"/>
        </p:xfrm>
        <a:graphic>
          <a:graphicData uri="http://schemas.openxmlformats.org/presentationml/2006/ole">
            <mc:AlternateContent xmlns:mc="http://schemas.openxmlformats.org/markup-compatibility/2006">
              <mc:Choice xmlns:v="urn:schemas-microsoft-com:vml" Requires="v">
                <p:oleObj spid="_x0000_s753760" name="Equation" r:id="rId8" imgW="736560" imgH="228600" progId="">
                  <p:embed/>
                </p:oleObj>
              </mc:Choice>
              <mc:Fallback>
                <p:oleObj name="Equation" r:id="rId8" imgW="736560" imgH="2286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21480" y="4733758"/>
                        <a:ext cx="1254125" cy="3905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2985" name="Object 25"/>
          <p:cNvGraphicFramePr>
            <a:graphicFrameLocks noChangeAspect="1"/>
          </p:cNvGraphicFramePr>
          <p:nvPr/>
        </p:nvGraphicFramePr>
        <p:xfrm>
          <a:off x="3924663" y="4734378"/>
          <a:ext cx="3122612" cy="404812"/>
        </p:xfrm>
        <a:graphic>
          <a:graphicData uri="http://schemas.openxmlformats.org/presentationml/2006/ole">
            <mc:AlternateContent xmlns:mc="http://schemas.openxmlformats.org/markup-compatibility/2006">
              <mc:Choice xmlns:v="urn:schemas-microsoft-com:vml" Requires="v">
                <p:oleObj spid="_x0000_s753761" name="Equation" r:id="rId10" imgW="1549080" imgH="253800" progId="">
                  <p:embed/>
                </p:oleObj>
              </mc:Choice>
              <mc:Fallback>
                <p:oleObj name="Equation" r:id="rId10" imgW="154908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24663" y="4734378"/>
                        <a:ext cx="3122612" cy="4048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03965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52963">
                                            <p:txEl>
                                              <p:pRg st="0" end="0"/>
                                            </p:txEl>
                                          </p:spTgt>
                                        </p:tgtEl>
                                        <p:attrNameLst>
                                          <p:attrName>style.visibility</p:attrName>
                                        </p:attrNameLst>
                                      </p:cBhvr>
                                      <p:to>
                                        <p:strVal val="visible"/>
                                      </p:to>
                                    </p:set>
                                    <p:anim to="" calcmode="lin" valueType="num">
                                      <p:cBhvr>
                                        <p:cTn id="7" dur="1" fill="hold"/>
                                        <p:tgtEl>
                                          <p:spTgt spid="55296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52963">
                                            <p:txEl>
                                              <p:pRg st="2" end="2"/>
                                            </p:txEl>
                                          </p:spTgt>
                                        </p:tgtEl>
                                        <p:attrNameLst>
                                          <p:attrName>style.visibility</p:attrName>
                                        </p:attrNameLst>
                                      </p:cBhvr>
                                      <p:to>
                                        <p:strVal val="visible"/>
                                      </p:to>
                                    </p:set>
                                    <p:anim to="" calcmode="lin" valueType="num">
                                      <p:cBhvr>
                                        <p:cTn id="12" dur="1" fill="hold"/>
                                        <p:tgtEl>
                                          <p:spTgt spid="552963">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52963">
                                            <p:txEl>
                                              <p:pRg st="3" end="3"/>
                                            </p:txEl>
                                          </p:spTgt>
                                        </p:tgtEl>
                                        <p:attrNameLst>
                                          <p:attrName>style.visibility</p:attrName>
                                        </p:attrNameLst>
                                      </p:cBhvr>
                                      <p:to>
                                        <p:strVal val="visible"/>
                                      </p:to>
                                    </p:set>
                                    <p:anim to="" calcmode="lin" valueType="num">
                                      <p:cBhvr>
                                        <p:cTn id="17" dur="1" fill="hold"/>
                                        <p:tgtEl>
                                          <p:spTgt spid="552963">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552974"/>
                                        </p:tgtEl>
                                        <p:attrNameLst>
                                          <p:attrName>style.visibility</p:attrName>
                                        </p:attrNameLst>
                                      </p:cBhvr>
                                      <p:to>
                                        <p:strVal val="visible"/>
                                      </p:to>
                                    </p:set>
                                    <p:anim to="" calcmode="lin" valueType="num">
                                      <p:cBhvr>
                                        <p:cTn id="20" dur="1" fill="hold"/>
                                        <p:tgtEl>
                                          <p:spTgt spid="552974"/>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552975"/>
                                        </p:tgtEl>
                                        <p:attrNameLst>
                                          <p:attrName>style.visibility</p:attrName>
                                        </p:attrNameLst>
                                      </p:cBhvr>
                                      <p:to>
                                        <p:strVal val="visible"/>
                                      </p:to>
                                    </p:set>
                                    <p:anim to="" calcmode="lin" valueType="num">
                                      <p:cBhvr>
                                        <p:cTn id="23" dur="1" fill="hold"/>
                                        <p:tgtEl>
                                          <p:spTgt spid="552975"/>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552963">
                                            <p:txEl>
                                              <p:pRg st="6" end="6"/>
                                            </p:txEl>
                                          </p:spTgt>
                                        </p:tgtEl>
                                        <p:attrNameLst>
                                          <p:attrName>style.visibility</p:attrName>
                                        </p:attrNameLst>
                                      </p:cBhvr>
                                      <p:to>
                                        <p:strVal val="visible"/>
                                      </p:to>
                                    </p:set>
                                    <p:anim to="" calcmode="lin" valueType="num">
                                      <p:cBhvr>
                                        <p:cTn id="28" dur="1" fill="hold"/>
                                        <p:tgtEl>
                                          <p:spTgt spid="552963">
                                            <p:txEl>
                                              <p:pRg st="6" end="6"/>
                                            </p:txEl>
                                          </p:spTgt>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552982"/>
                                        </p:tgtEl>
                                        <p:attrNameLst>
                                          <p:attrName>style.visibility</p:attrName>
                                        </p:attrNameLst>
                                      </p:cBhvr>
                                      <p:to>
                                        <p:strVal val="visible"/>
                                      </p:to>
                                    </p:set>
                                    <p:anim to="" calcmode="lin" valueType="num">
                                      <p:cBhvr>
                                        <p:cTn id="31" dur="1" fill="hold"/>
                                        <p:tgtEl>
                                          <p:spTgt spid="552982"/>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552985"/>
                                        </p:tgtEl>
                                        <p:attrNameLst>
                                          <p:attrName>style.visibility</p:attrName>
                                        </p:attrNameLst>
                                      </p:cBhvr>
                                      <p:to>
                                        <p:strVal val="visible"/>
                                      </p:to>
                                    </p:set>
                                    <p:anim to="" calcmode="lin" valueType="num">
                                      <p:cBhvr>
                                        <p:cTn id="34" dur="1" fill="hold"/>
                                        <p:tgtEl>
                                          <p:spTgt spid="55298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552963">
                                            <p:txEl>
                                              <p:pRg st="8" end="8"/>
                                            </p:txEl>
                                          </p:spTgt>
                                        </p:tgtEl>
                                        <p:attrNameLst>
                                          <p:attrName>style.visibility</p:attrName>
                                        </p:attrNameLst>
                                      </p:cBhvr>
                                      <p:to>
                                        <p:strVal val="visible"/>
                                      </p:to>
                                    </p:set>
                                    <p:anim to="" calcmode="lin" valueType="num">
                                      <p:cBhvr>
                                        <p:cTn id="39" dur="1" fill="hold"/>
                                        <p:tgtEl>
                                          <p:spTgt spid="552963">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6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p:txBody>
          <a:bodyPr/>
          <a:lstStyle/>
          <a:p>
            <a:pPr algn="ctr"/>
            <a:r>
              <a:rPr lang="es-MX"/>
              <a:t>La derivada </a:t>
            </a:r>
            <a:endParaRPr lang="es-ES"/>
          </a:p>
        </p:txBody>
      </p:sp>
      <p:sp>
        <p:nvSpPr>
          <p:cNvPr id="555011" name="Text Box 3"/>
          <p:cNvSpPr txBox="1">
            <a:spLocks noChangeArrowheads="1"/>
          </p:cNvSpPr>
          <p:nvPr/>
        </p:nvSpPr>
        <p:spPr bwMode="auto">
          <a:xfrm>
            <a:off x="656565" y="1932918"/>
            <a:ext cx="7785100" cy="3116262"/>
          </a:xfrm>
          <a:prstGeom prst="rect">
            <a:avLst/>
          </a:prstGeom>
          <a:noFill/>
          <a:ln w="9525">
            <a:solidFill>
              <a:schemeClr val="folHlink"/>
            </a:solidFill>
            <a:miter lim="800000"/>
            <a:headEnd/>
            <a:tailEnd/>
          </a:ln>
          <a:effectLst/>
        </p:spPr>
        <p:txBody>
          <a:bodyPr>
            <a:spAutoFit/>
          </a:bodyPr>
          <a:lstStyle/>
          <a:p>
            <a:r>
              <a:rPr lang="es-MX" sz="2200" b="1" dirty="0"/>
              <a:t>Teorema A. Teorema de Monotonía</a:t>
            </a:r>
          </a:p>
          <a:p>
            <a:r>
              <a:rPr lang="es-MX" sz="2200" dirty="0"/>
              <a:t>Sea </a:t>
            </a:r>
            <a:r>
              <a:rPr lang="es-MX" sz="2200" dirty="0" smtClean="0"/>
              <a:t>f </a:t>
            </a:r>
            <a:r>
              <a:rPr lang="es-MX" sz="2200" dirty="0"/>
              <a:t>continua en el intervalo </a:t>
            </a:r>
            <a:r>
              <a:rPr lang="es-MX" sz="2200" dirty="0" smtClean="0"/>
              <a:t>I </a:t>
            </a:r>
            <a:r>
              <a:rPr lang="es-MX" sz="2200" dirty="0"/>
              <a:t>y derivable en todo punto interior de </a:t>
            </a:r>
            <a:r>
              <a:rPr lang="es-MX" sz="2200" dirty="0" smtClean="0"/>
              <a:t>I.</a:t>
            </a:r>
            <a:endParaRPr lang="es-MX" sz="2200" dirty="0"/>
          </a:p>
          <a:p>
            <a:endParaRPr lang="es-MX" sz="2200" dirty="0"/>
          </a:p>
          <a:p>
            <a:r>
              <a:rPr lang="es-MX" sz="2200" dirty="0"/>
              <a:t>(i) </a:t>
            </a:r>
            <a:r>
              <a:rPr lang="es-MX" sz="2200" dirty="0" smtClean="0"/>
              <a:t>  Si                para </a:t>
            </a:r>
            <a:r>
              <a:rPr lang="es-MX" sz="2200" dirty="0"/>
              <a:t>toda </a:t>
            </a:r>
            <a:r>
              <a:rPr lang="es-MX" sz="2200" dirty="0" smtClean="0"/>
              <a:t>x </a:t>
            </a:r>
            <a:r>
              <a:rPr lang="es-MX" sz="2200" dirty="0"/>
              <a:t>interior </a:t>
            </a:r>
            <a:r>
              <a:rPr lang="es-MX" sz="2200" dirty="0" smtClean="0"/>
              <a:t>a I </a:t>
            </a:r>
            <a:r>
              <a:rPr lang="es-MX" sz="2200" dirty="0"/>
              <a:t>entonces </a:t>
            </a:r>
            <a:r>
              <a:rPr lang="es-MX" sz="2200" dirty="0" smtClean="0"/>
              <a:t>f </a:t>
            </a:r>
            <a:r>
              <a:rPr lang="es-MX" sz="2200" dirty="0"/>
              <a:t>es </a:t>
            </a:r>
            <a:r>
              <a:rPr lang="es-MX" sz="2200" dirty="0" smtClean="0"/>
              <a:t>	creciente en I   </a:t>
            </a:r>
            <a:endParaRPr lang="es-MX" sz="2200" dirty="0"/>
          </a:p>
          <a:p>
            <a:endParaRPr lang="es-MX" sz="2200" dirty="0"/>
          </a:p>
          <a:p>
            <a:r>
              <a:rPr lang="es-MX" sz="2200" dirty="0"/>
              <a:t>(</a:t>
            </a:r>
            <a:r>
              <a:rPr lang="es-MX" sz="2200" dirty="0" err="1"/>
              <a:t>ii</a:t>
            </a:r>
            <a:r>
              <a:rPr lang="es-MX" sz="2200" dirty="0"/>
              <a:t>) </a:t>
            </a:r>
            <a:r>
              <a:rPr lang="es-MX" sz="2200" dirty="0" smtClean="0"/>
              <a:t>  Si                para </a:t>
            </a:r>
            <a:r>
              <a:rPr lang="es-MX" sz="2200" dirty="0"/>
              <a:t>toda </a:t>
            </a:r>
            <a:r>
              <a:rPr lang="es-MX" sz="2200" dirty="0" smtClean="0"/>
              <a:t>x </a:t>
            </a:r>
            <a:r>
              <a:rPr lang="es-MX" sz="2200" dirty="0"/>
              <a:t>interior  a </a:t>
            </a:r>
            <a:r>
              <a:rPr lang="es-MX" sz="2200" dirty="0" smtClean="0"/>
              <a:t>I </a:t>
            </a:r>
            <a:r>
              <a:rPr lang="es-MX" sz="2200" dirty="0"/>
              <a:t>entonces </a:t>
            </a:r>
            <a:r>
              <a:rPr lang="es-MX" sz="2200" dirty="0" smtClean="0"/>
              <a:t>f </a:t>
            </a:r>
            <a:r>
              <a:rPr lang="es-MX" sz="2200" dirty="0"/>
              <a:t>es </a:t>
            </a:r>
            <a:r>
              <a:rPr lang="es-MX" sz="2200" dirty="0" smtClean="0"/>
              <a:t>	decreciente </a:t>
            </a:r>
            <a:r>
              <a:rPr lang="es-MX" sz="2200" dirty="0"/>
              <a:t>en </a:t>
            </a:r>
            <a:r>
              <a:rPr lang="es-MX" sz="2200" dirty="0" smtClean="0"/>
              <a:t>I</a:t>
            </a:r>
            <a:endParaRPr lang="es-MX" sz="2200" dirty="0"/>
          </a:p>
        </p:txBody>
      </p:sp>
      <p:graphicFrame>
        <p:nvGraphicFramePr>
          <p:cNvPr id="555019" name="Object 11"/>
          <p:cNvGraphicFramePr>
            <a:graphicFrameLocks noChangeAspect="1"/>
          </p:cNvGraphicFramePr>
          <p:nvPr/>
        </p:nvGraphicFramePr>
        <p:xfrm>
          <a:off x="1646765" y="3304893"/>
          <a:ext cx="945387" cy="383322"/>
        </p:xfrm>
        <a:graphic>
          <a:graphicData uri="http://schemas.openxmlformats.org/presentationml/2006/ole">
            <mc:AlternateContent xmlns:mc="http://schemas.openxmlformats.org/markup-compatibility/2006">
              <mc:Choice xmlns:v="urn:schemas-microsoft-com:vml" Requires="v">
                <p:oleObj spid="_x0000_s754736" name="Equation" r:id="rId4" imgW="634680" imgH="253800" progId="">
                  <p:embed/>
                </p:oleObj>
              </mc:Choice>
              <mc:Fallback>
                <p:oleObj name="Equation" r:id="rId4" imgW="6346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6765" y="3304893"/>
                        <a:ext cx="945387" cy="38332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5036" name="Object 28"/>
          <p:cNvGraphicFramePr>
            <a:graphicFrameLocks noChangeAspect="1"/>
          </p:cNvGraphicFramePr>
          <p:nvPr/>
        </p:nvGraphicFramePr>
        <p:xfrm>
          <a:off x="1647034" y="4273280"/>
          <a:ext cx="1019944" cy="388550"/>
        </p:xfrm>
        <a:graphic>
          <a:graphicData uri="http://schemas.openxmlformats.org/presentationml/2006/ole">
            <mc:AlternateContent xmlns:mc="http://schemas.openxmlformats.org/markup-compatibility/2006">
              <mc:Choice xmlns:v="urn:schemas-microsoft-com:vml" Requires="v">
                <p:oleObj spid="_x0000_s754737" name="Equation" r:id="rId6" imgW="634680" imgH="253800" progId="">
                  <p:embed/>
                </p:oleObj>
              </mc:Choice>
              <mc:Fallback>
                <p:oleObj name="Equation" r:id="rId6" imgW="6346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7034" y="4273280"/>
                        <a:ext cx="1019944" cy="3885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499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50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50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55011">
                                            <p:txEl>
                                              <p:pRg st="3" end="3"/>
                                            </p:txEl>
                                          </p:spTgt>
                                        </p:tgtEl>
                                        <p:attrNameLst>
                                          <p:attrName>style.visibility</p:attrName>
                                        </p:attrNameLst>
                                      </p:cBhvr>
                                      <p:to>
                                        <p:strVal val="visible"/>
                                      </p:to>
                                    </p:set>
                                  </p:childTnLst>
                                </p:cTn>
                              </p:par>
                              <p:par>
                                <p:cTn id="13" presetID="24" presetClass="entr" presetSubtype="0" fill="hold" nodeType="withEffect">
                                  <p:stCondLst>
                                    <p:cond delay="0"/>
                                  </p:stCondLst>
                                  <p:childTnLst>
                                    <p:set>
                                      <p:cBhvr>
                                        <p:cTn id="14" dur="1" fill="hold">
                                          <p:stCondLst>
                                            <p:cond delay="0"/>
                                          </p:stCondLst>
                                        </p:cTn>
                                        <p:tgtEl>
                                          <p:spTgt spid="555019"/>
                                        </p:tgtEl>
                                        <p:attrNameLst>
                                          <p:attrName>style.visibility</p:attrName>
                                        </p:attrNameLst>
                                      </p:cBhvr>
                                      <p:to>
                                        <p:strVal val="visible"/>
                                      </p:to>
                                    </p:set>
                                    <p:anim to="" calcmode="lin" valueType="num">
                                      <p:cBhvr>
                                        <p:cTn id="15" dur="1" fill="hold"/>
                                        <p:tgtEl>
                                          <p:spTgt spid="555019"/>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55011">
                                            <p:txEl>
                                              <p:pRg st="5" end="5"/>
                                            </p:txEl>
                                          </p:spTgt>
                                        </p:tgtEl>
                                        <p:attrNameLst>
                                          <p:attrName>style.visibility</p:attrName>
                                        </p:attrNameLst>
                                      </p:cBhvr>
                                      <p:to>
                                        <p:strVal val="visible"/>
                                      </p:to>
                                    </p:set>
                                  </p:childTnLst>
                                </p:cTn>
                              </p:par>
                              <p:par>
                                <p:cTn id="20" presetID="24" presetClass="entr" presetSubtype="0" fill="hold" nodeType="withEffect">
                                  <p:stCondLst>
                                    <p:cond delay="0"/>
                                  </p:stCondLst>
                                  <p:childTnLst>
                                    <p:set>
                                      <p:cBhvr>
                                        <p:cTn id="21" dur="1" fill="hold">
                                          <p:stCondLst>
                                            <p:cond delay="0"/>
                                          </p:stCondLst>
                                        </p:cTn>
                                        <p:tgtEl>
                                          <p:spTgt spid="555036"/>
                                        </p:tgtEl>
                                        <p:attrNameLst>
                                          <p:attrName>style.visibility</p:attrName>
                                        </p:attrNameLst>
                                      </p:cBhvr>
                                      <p:to>
                                        <p:strVal val="visible"/>
                                      </p:to>
                                    </p:set>
                                    <p:anim to="" calcmode="lin" valueType="num">
                                      <p:cBhvr>
                                        <p:cTn id="22" dur="1" fill="hold"/>
                                        <p:tgtEl>
                                          <p:spTgt spid="55503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66" name="Text Box 10"/>
          <p:cNvSpPr txBox="1">
            <a:spLocks noChangeArrowheads="1"/>
          </p:cNvSpPr>
          <p:nvPr/>
        </p:nvSpPr>
        <p:spPr bwMode="auto">
          <a:xfrm>
            <a:off x="657330" y="1822980"/>
            <a:ext cx="7785100" cy="3451225"/>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  Teorema de concavidad</a:t>
            </a:r>
          </a:p>
          <a:p>
            <a:pPr marL="371475" indent="-371475"/>
            <a:endParaRPr lang="es-MX" sz="2200" dirty="0"/>
          </a:p>
          <a:p>
            <a:pPr marL="371475" indent="-371475"/>
            <a:r>
              <a:rPr lang="es-MX" sz="2200" dirty="0"/>
              <a:t>Sea </a:t>
            </a:r>
            <a:r>
              <a:rPr lang="es-MX" sz="2200" dirty="0" smtClean="0"/>
              <a:t>f </a:t>
            </a:r>
            <a:r>
              <a:rPr lang="es-MX" sz="2200" dirty="0"/>
              <a:t>dos veces derivable </a:t>
            </a:r>
            <a:r>
              <a:rPr lang="es-MX" sz="2200" dirty="0" smtClean="0"/>
              <a:t>en </a:t>
            </a:r>
            <a:r>
              <a:rPr lang="es-MX" sz="2200" dirty="0"/>
              <a:t>el intervalo </a:t>
            </a:r>
            <a:r>
              <a:rPr lang="es-MX" sz="2200" dirty="0" smtClean="0"/>
              <a:t>abierto I.</a:t>
            </a:r>
            <a:endParaRPr lang="es-MX" sz="2200" dirty="0"/>
          </a:p>
          <a:p>
            <a:pPr marL="371475" indent="-371475"/>
            <a:endParaRPr lang="es-MX" sz="2200" dirty="0"/>
          </a:p>
          <a:p>
            <a:pPr marL="371475" indent="-371475">
              <a:buFontTx/>
              <a:buAutoNum type="romanLcParenBoth"/>
            </a:pPr>
            <a:r>
              <a:rPr lang="es-MX" sz="2200" dirty="0"/>
              <a:t>Si                </a:t>
            </a:r>
            <a:r>
              <a:rPr lang="es-MX" sz="2200" dirty="0" smtClean="0"/>
              <a:t> para </a:t>
            </a:r>
            <a:r>
              <a:rPr lang="es-MX" sz="2200" dirty="0"/>
              <a:t>toda </a:t>
            </a:r>
            <a:r>
              <a:rPr lang="es-MX" sz="2200" dirty="0" smtClean="0"/>
              <a:t>x en I </a:t>
            </a:r>
            <a:r>
              <a:rPr lang="es-MX" sz="2200" dirty="0"/>
              <a:t>entonces </a:t>
            </a:r>
            <a:r>
              <a:rPr lang="es-MX" sz="2200" dirty="0" smtClean="0"/>
              <a:t>f </a:t>
            </a:r>
            <a:r>
              <a:rPr lang="es-MX" sz="2200" dirty="0"/>
              <a:t>es cóncava hacia arriba en </a:t>
            </a:r>
            <a:r>
              <a:rPr lang="es-MX" sz="2200" dirty="0" smtClean="0"/>
              <a:t>I </a:t>
            </a:r>
            <a:endParaRPr lang="es-MX" sz="2200" dirty="0"/>
          </a:p>
          <a:p>
            <a:pPr marL="371475" indent="-371475"/>
            <a:r>
              <a:rPr lang="es-MX" sz="2200" dirty="0"/>
              <a:t>   </a:t>
            </a:r>
          </a:p>
          <a:p>
            <a:pPr marL="514350" indent="-514350">
              <a:buFont typeface="Wingdings" pitchFamily="2" charset="2"/>
              <a:buAutoNum type="romanLcParenBoth" startAt="2"/>
            </a:pPr>
            <a:r>
              <a:rPr lang="es-MX" sz="2200" dirty="0"/>
              <a:t> Si               </a:t>
            </a:r>
            <a:r>
              <a:rPr lang="es-MX" sz="2200" dirty="0" smtClean="0"/>
              <a:t> para </a:t>
            </a:r>
            <a:r>
              <a:rPr lang="es-MX" sz="2200" dirty="0"/>
              <a:t>toda </a:t>
            </a:r>
            <a:r>
              <a:rPr lang="es-MX" sz="2200" dirty="0" smtClean="0"/>
              <a:t>x </a:t>
            </a:r>
            <a:r>
              <a:rPr lang="es-MX" sz="2200" dirty="0"/>
              <a:t>en </a:t>
            </a:r>
            <a:r>
              <a:rPr lang="es-MX" sz="2200" dirty="0" smtClean="0"/>
              <a:t>I </a:t>
            </a:r>
            <a:r>
              <a:rPr lang="es-MX" sz="2200" dirty="0"/>
              <a:t>entonces </a:t>
            </a:r>
            <a:r>
              <a:rPr lang="es-MX" sz="2200" dirty="0" smtClean="0"/>
              <a:t>f </a:t>
            </a:r>
            <a:r>
              <a:rPr lang="es-MX" sz="2200" dirty="0"/>
              <a:t>es cóncava </a:t>
            </a:r>
            <a:r>
              <a:rPr lang="es-MX" sz="2200" dirty="0" smtClean="0"/>
              <a:t>hacia </a:t>
            </a:r>
            <a:r>
              <a:rPr lang="es-MX" sz="2200" dirty="0"/>
              <a:t>abajo </a:t>
            </a:r>
            <a:r>
              <a:rPr lang="es-MX" sz="2200" dirty="0" smtClean="0"/>
              <a:t>o </a:t>
            </a:r>
            <a:r>
              <a:rPr lang="es-MX" sz="2200" dirty="0"/>
              <a:t>convexa en </a:t>
            </a:r>
            <a:r>
              <a:rPr lang="es-MX" sz="2200" dirty="0" smtClean="0"/>
              <a:t>I.   </a:t>
            </a:r>
            <a:endParaRPr lang="es-MX" sz="2200" dirty="0"/>
          </a:p>
          <a:p>
            <a:pPr marL="514350" indent="-514350">
              <a:buFont typeface="Wingdings" pitchFamily="2" charset="2"/>
              <a:buAutoNum type="romanLcParenBoth" startAt="2"/>
            </a:pPr>
            <a:endParaRPr lang="es-MX" sz="2200" b="1" dirty="0"/>
          </a:p>
        </p:txBody>
      </p:sp>
      <p:sp>
        <p:nvSpPr>
          <p:cNvPr id="557058" name="Rectangle 2"/>
          <p:cNvSpPr>
            <a:spLocks noGrp="1" noChangeArrowheads="1"/>
          </p:cNvSpPr>
          <p:nvPr>
            <p:ph type="title"/>
          </p:nvPr>
        </p:nvSpPr>
        <p:spPr/>
        <p:txBody>
          <a:bodyPr/>
          <a:lstStyle/>
          <a:p>
            <a:pPr algn="ctr"/>
            <a:r>
              <a:rPr lang="es-MX"/>
              <a:t>La derivada </a:t>
            </a:r>
            <a:endParaRPr lang="es-ES"/>
          </a:p>
        </p:txBody>
      </p:sp>
      <p:graphicFrame>
        <p:nvGraphicFramePr>
          <p:cNvPr id="557065" name="Object 9"/>
          <p:cNvGraphicFramePr>
            <a:graphicFrameLocks noChangeAspect="1"/>
          </p:cNvGraphicFramePr>
          <p:nvPr/>
        </p:nvGraphicFramePr>
        <p:xfrm>
          <a:off x="1511960" y="3172356"/>
          <a:ext cx="1035397" cy="412888"/>
        </p:xfrm>
        <a:graphic>
          <a:graphicData uri="http://schemas.openxmlformats.org/presentationml/2006/ole">
            <mc:AlternateContent xmlns:mc="http://schemas.openxmlformats.org/markup-compatibility/2006">
              <mc:Choice xmlns:v="urn:schemas-microsoft-com:vml" Requires="v">
                <p:oleObj spid="_x0000_s755760" name="Equation" r:id="rId4" imgW="660240" imgH="253800" progId="">
                  <p:embed/>
                </p:oleObj>
              </mc:Choice>
              <mc:Fallback>
                <p:oleObj name="Equation" r:id="rId4" imgW="66024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1960" y="3172356"/>
                        <a:ext cx="1035397" cy="4128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7080" name="Object 24"/>
          <p:cNvGraphicFramePr>
            <a:graphicFrameLocks noGrp="1" noChangeAspect="1"/>
          </p:cNvGraphicFramePr>
          <p:nvPr>
            <p:ph idx="1"/>
          </p:nvPr>
        </p:nvGraphicFramePr>
        <p:xfrm>
          <a:off x="1512993" y="4162710"/>
          <a:ext cx="1079370" cy="415808"/>
        </p:xfrm>
        <a:graphic>
          <a:graphicData uri="http://schemas.openxmlformats.org/presentationml/2006/ole">
            <mc:AlternateContent xmlns:mc="http://schemas.openxmlformats.org/markup-compatibility/2006">
              <mc:Choice xmlns:v="urn:schemas-microsoft-com:vml" Requires="v">
                <p:oleObj spid="_x0000_s755761" name="Equation" r:id="rId6" imgW="660240" imgH="253800" progId="">
                  <p:embed/>
                </p:oleObj>
              </mc:Choice>
              <mc:Fallback>
                <p:oleObj name="Equation" r:id="rId6" imgW="66024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12993" y="4162710"/>
                        <a:ext cx="1079370" cy="41580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291129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70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706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7066">
                                            <p:txEl>
                                              <p:pRg st="4" end="4"/>
                                            </p:txEl>
                                          </p:spTgt>
                                        </p:tgtEl>
                                        <p:attrNameLst>
                                          <p:attrName>style.visibility</p:attrName>
                                        </p:attrNameLst>
                                      </p:cBhvr>
                                      <p:to>
                                        <p:strVal val="visible"/>
                                      </p:to>
                                    </p:set>
                                  </p:childTnLst>
                                </p:cTn>
                              </p:par>
                              <p:par>
                                <p:cTn id="15" presetID="24" presetClass="entr" presetSubtype="0" fill="hold" nodeType="withEffect">
                                  <p:stCondLst>
                                    <p:cond delay="0"/>
                                  </p:stCondLst>
                                  <p:childTnLst>
                                    <p:set>
                                      <p:cBhvr>
                                        <p:cTn id="16" dur="1" fill="hold">
                                          <p:stCondLst>
                                            <p:cond delay="0"/>
                                          </p:stCondLst>
                                        </p:cTn>
                                        <p:tgtEl>
                                          <p:spTgt spid="557065"/>
                                        </p:tgtEl>
                                        <p:attrNameLst>
                                          <p:attrName>style.visibility</p:attrName>
                                        </p:attrNameLst>
                                      </p:cBhvr>
                                      <p:to>
                                        <p:strVal val="visible"/>
                                      </p:to>
                                    </p:set>
                                    <p:anim to="" calcmode="lin" valueType="num">
                                      <p:cBhvr>
                                        <p:cTn id="17" dur="1" fill="hold"/>
                                        <p:tgtEl>
                                          <p:spTgt spid="557065"/>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57066">
                                            <p:txEl>
                                              <p:pRg st="6" end="6"/>
                                            </p:txEl>
                                          </p:spTgt>
                                        </p:tgtEl>
                                        <p:attrNameLst>
                                          <p:attrName>style.visibility</p:attrName>
                                        </p:attrNameLst>
                                      </p:cBhvr>
                                      <p:to>
                                        <p:strVal val="visible"/>
                                      </p:to>
                                    </p:set>
                                  </p:childTnLst>
                                </p:cTn>
                              </p:par>
                              <p:par>
                                <p:cTn id="22" presetID="24" presetClass="entr" presetSubtype="0" fill="hold" nodeType="withEffect">
                                  <p:stCondLst>
                                    <p:cond delay="0"/>
                                  </p:stCondLst>
                                  <p:childTnLst>
                                    <p:set>
                                      <p:cBhvr>
                                        <p:cTn id="23" dur="1" fill="hold">
                                          <p:stCondLst>
                                            <p:cond delay="0"/>
                                          </p:stCondLst>
                                        </p:cTn>
                                        <p:tgtEl>
                                          <p:spTgt spid="557080"/>
                                        </p:tgtEl>
                                        <p:attrNameLst>
                                          <p:attrName>style.visibility</p:attrName>
                                        </p:attrNameLst>
                                      </p:cBhvr>
                                      <p:to>
                                        <p:strVal val="visible"/>
                                      </p:to>
                                    </p:set>
                                    <p:anim to="" calcmode="lin" valueType="num">
                                      <p:cBhvr>
                                        <p:cTn id="24" dur="1" fill="hold"/>
                                        <p:tgtEl>
                                          <p:spTgt spid="55708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p:txBody>
          <a:bodyPr/>
          <a:lstStyle/>
          <a:p>
            <a:pPr algn="ctr"/>
            <a:r>
              <a:rPr lang="es-MX"/>
              <a:t>La derivada</a:t>
            </a:r>
            <a:endParaRPr lang="es-ES"/>
          </a:p>
        </p:txBody>
      </p:sp>
      <p:sp>
        <p:nvSpPr>
          <p:cNvPr id="559107"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000" b="1" dirty="0"/>
              <a:t>   Máximos y mínimos locales      </a:t>
            </a:r>
          </a:p>
          <a:p>
            <a:pPr>
              <a:buFont typeface="Wingdings" pitchFamily="2" charset="2"/>
              <a:buNone/>
            </a:pPr>
            <a:endParaRPr lang="es-MX" sz="1000" b="1" dirty="0"/>
          </a:p>
          <a:p>
            <a:pPr>
              <a:buFont typeface="Wingdings" pitchFamily="2" charset="2"/>
              <a:buNone/>
            </a:pPr>
            <a:r>
              <a:rPr lang="es-MX" sz="2000" dirty="0"/>
              <a:t>   Definición: Sea </a:t>
            </a:r>
            <a:r>
              <a:rPr lang="es-MX" sz="2000" b="1" dirty="0"/>
              <a:t>S</a:t>
            </a:r>
            <a:r>
              <a:rPr lang="es-MX" sz="2000" dirty="0"/>
              <a:t>, el dominio de </a:t>
            </a:r>
            <a:r>
              <a:rPr lang="es-MX" sz="2000" dirty="0" smtClean="0"/>
              <a:t>x </a:t>
            </a:r>
            <a:r>
              <a:rPr lang="es-MX" sz="2000" dirty="0"/>
              <a:t>que contiene al punto </a:t>
            </a:r>
            <a:r>
              <a:rPr lang="es-MX" sz="2000" dirty="0" smtClean="0"/>
              <a:t>c. </a:t>
            </a:r>
            <a:r>
              <a:rPr lang="es-MX" sz="2000" dirty="0"/>
              <a:t>Decimos que:</a:t>
            </a:r>
          </a:p>
          <a:p>
            <a:pPr>
              <a:buFont typeface="Wingdings" pitchFamily="2" charset="2"/>
              <a:buNone/>
            </a:pPr>
            <a:r>
              <a:rPr lang="es-MX" sz="2000" dirty="0"/>
              <a:t>(i)           </a:t>
            </a:r>
            <a:r>
              <a:rPr lang="es-MX" sz="2000" dirty="0" smtClean="0"/>
              <a:t>es </a:t>
            </a:r>
            <a:r>
              <a:rPr lang="es-MX" sz="2000" dirty="0"/>
              <a:t>un </a:t>
            </a:r>
            <a:r>
              <a:rPr lang="es-MX" sz="2000" b="1" dirty="0"/>
              <a:t>valor máximo local</a:t>
            </a:r>
            <a:r>
              <a:rPr lang="es-MX" sz="2000" dirty="0"/>
              <a:t> de </a:t>
            </a:r>
            <a:r>
              <a:rPr lang="es-MX" sz="2000" dirty="0" smtClean="0"/>
              <a:t>f </a:t>
            </a:r>
            <a:r>
              <a:rPr lang="es-MX" sz="2000" dirty="0"/>
              <a:t>si existe un intervalo     que contiene a </a:t>
            </a:r>
            <a:r>
              <a:rPr lang="es-MX" sz="2000" dirty="0" smtClean="0"/>
              <a:t>c </a:t>
            </a:r>
            <a:r>
              <a:rPr lang="es-MX" sz="2000" dirty="0"/>
              <a:t>tal que          es el valor </a:t>
            </a:r>
            <a:r>
              <a:rPr lang="es-MX" sz="2000" dirty="0" smtClean="0"/>
              <a:t>máximo de f  en</a:t>
            </a:r>
            <a:endParaRPr lang="es-MX" sz="2000" dirty="0"/>
          </a:p>
          <a:p>
            <a:pPr>
              <a:buFont typeface="Wingdings" pitchFamily="2" charset="2"/>
              <a:buNone/>
            </a:pPr>
            <a:endParaRPr lang="es-MX" sz="2000" dirty="0"/>
          </a:p>
          <a:p>
            <a:pPr>
              <a:buFont typeface="Wingdings" pitchFamily="2" charset="2"/>
              <a:buNone/>
            </a:pPr>
            <a:r>
              <a:rPr lang="es-MX" sz="2000" dirty="0"/>
              <a:t>(</a:t>
            </a:r>
            <a:r>
              <a:rPr lang="es-MX" sz="2000" dirty="0" err="1"/>
              <a:t>ii</a:t>
            </a:r>
            <a:r>
              <a:rPr lang="es-MX" sz="2000" dirty="0"/>
              <a:t>)         </a:t>
            </a:r>
            <a:r>
              <a:rPr lang="es-MX" sz="2000" dirty="0" smtClean="0"/>
              <a:t> es </a:t>
            </a:r>
            <a:r>
              <a:rPr lang="es-MX" sz="2000" dirty="0"/>
              <a:t>un </a:t>
            </a:r>
            <a:r>
              <a:rPr lang="es-MX" sz="2000" b="1" dirty="0"/>
              <a:t>valor mínimo local</a:t>
            </a:r>
            <a:r>
              <a:rPr lang="es-MX" sz="2000" dirty="0"/>
              <a:t> de </a:t>
            </a:r>
            <a:r>
              <a:rPr lang="es-MX" sz="2000" dirty="0" smtClean="0"/>
              <a:t>f </a:t>
            </a:r>
            <a:r>
              <a:rPr lang="es-MX" sz="2000" dirty="0"/>
              <a:t>si existe un intervalo        que contiene </a:t>
            </a:r>
            <a:r>
              <a:rPr lang="es-MX" sz="2000" dirty="0" smtClean="0"/>
              <a:t>a c </a:t>
            </a:r>
            <a:r>
              <a:rPr lang="es-MX" sz="2000" dirty="0"/>
              <a:t>tal que          es el valor mínimo de </a:t>
            </a:r>
            <a:r>
              <a:rPr lang="es-MX" sz="2000" dirty="0" smtClean="0"/>
              <a:t>f </a:t>
            </a:r>
            <a:r>
              <a:rPr lang="es-MX" sz="2000" dirty="0"/>
              <a:t>en</a:t>
            </a:r>
          </a:p>
          <a:p>
            <a:pPr>
              <a:buFont typeface="Wingdings" pitchFamily="2" charset="2"/>
              <a:buNone/>
            </a:pPr>
            <a:endParaRPr lang="es-MX" sz="2000" dirty="0"/>
          </a:p>
          <a:p>
            <a:pPr>
              <a:buFont typeface="Wingdings" pitchFamily="2" charset="2"/>
              <a:buNone/>
            </a:pPr>
            <a:r>
              <a:rPr lang="es-MX" sz="2000" dirty="0"/>
              <a:t>(</a:t>
            </a:r>
            <a:r>
              <a:rPr lang="es-MX" sz="2000" dirty="0" err="1"/>
              <a:t>iii</a:t>
            </a:r>
            <a:r>
              <a:rPr lang="es-MX" sz="2000" dirty="0"/>
              <a:t>)          </a:t>
            </a:r>
            <a:r>
              <a:rPr lang="es-MX" sz="2000" dirty="0" smtClean="0"/>
              <a:t>es </a:t>
            </a:r>
            <a:r>
              <a:rPr lang="es-MX" sz="2000" dirty="0"/>
              <a:t>un </a:t>
            </a:r>
            <a:r>
              <a:rPr lang="es-MX" sz="2000" b="1" dirty="0"/>
              <a:t>valor extremo local</a:t>
            </a:r>
            <a:r>
              <a:rPr lang="es-MX" sz="2000" dirty="0"/>
              <a:t> de </a:t>
            </a:r>
            <a:r>
              <a:rPr lang="es-MX" sz="2000" dirty="0" smtClean="0"/>
              <a:t>f </a:t>
            </a:r>
            <a:r>
              <a:rPr lang="es-MX" sz="2000" dirty="0"/>
              <a:t>si es máximo local o mínimo local.</a:t>
            </a:r>
          </a:p>
          <a:p>
            <a:pPr>
              <a:buFont typeface="Wingdings" pitchFamily="2" charset="2"/>
              <a:buNone/>
            </a:pPr>
            <a:endParaRPr lang="es-MX" sz="2000" dirty="0"/>
          </a:p>
        </p:txBody>
      </p:sp>
      <p:graphicFrame>
        <p:nvGraphicFramePr>
          <p:cNvPr id="559117" name="Object 13"/>
          <p:cNvGraphicFramePr>
            <a:graphicFrameLocks noChangeAspect="1"/>
          </p:cNvGraphicFramePr>
          <p:nvPr/>
        </p:nvGraphicFramePr>
        <p:xfrm>
          <a:off x="1106488" y="2838295"/>
          <a:ext cx="493712" cy="320675"/>
        </p:xfrm>
        <a:graphic>
          <a:graphicData uri="http://schemas.openxmlformats.org/presentationml/2006/ole">
            <mc:AlternateContent xmlns:mc="http://schemas.openxmlformats.org/markup-compatibility/2006">
              <mc:Choice xmlns:v="urn:schemas-microsoft-com:vml" Requires="v">
                <p:oleObj spid="_x0000_s756945" name="Equation" r:id="rId4" imgW="355320" imgH="253800" progId="">
                  <p:embed/>
                </p:oleObj>
              </mc:Choice>
              <mc:Fallback>
                <p:oleObj name="Equation" r:id="rId4" imgW="35532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6488" y="2838295"/>
                        <a:ext cx="493712" cy="3206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19" name="Object 15"/>
          <p:cNvGraphicFramePr>
            <a:graphicFrameLocks noChangeAspect="1"/>
          </p:cNvGraphicFramePr>
          <p:nvPr/>
        </p:nvGraphicFramePr>
        <p:xfrm>
          <a:off x="7587335" y="2854725"/>
          <a:ext cx="539750" cy="349250"/>
        </p:xfrm>
        <a:graphic>
          <a:graphicData uri="http://schemas.openxmlformats.org/presentationml/2006/ole">
            <mc:AlternateContent xmlns:mc="http://schemas.openxmlformats.org/markup-compatibility/2006">
              <mc:Choice xmlns:v="urn:schemas-microsoft-com:vml" Requires="v">
                <p:oleObj spid="_x0000_s756946" name="Equation" r:id="rId6" imgW="368280" imgH="253800" progId="">
                  <p:embed/>
                </p:oleObj>
              </mc:Choice>
              <mc:Fallback>
                <p:oleObj name="Equation" r:id="rId6" imgW="3682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87335" y="2854725"/>
                        <a:ext cx="539750" cy="3492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21" name="Object 17"/>
          <p:cNvGraphicFramePr>
            <a:graphicFrameLocks noChangeAspect="1"/>
          </p:cNvGraphicFramePr>
          <p:nvPr/>
        </p:nvGraphicFramePr>
        <p:xfrm>
          <a:off x="1106488" y="3916827"/>
          <a:ext cx="450850" cy="322263"/>
        </p:xfrm>
        <a:graphic>
          <a:graphicData uri="http://schemas.openxmlformats.org/presentationml/2006/ole">
            <mc:AlternateContent xmlns:mc="http://schemas.openxmlformats.org/markup-compatibility/2006">
              <mc:Choice xmlns:v="urn:schemas-microsoft-com:vml" Requires="v">
                <p:oleObj spid="_x0000_s756947" name="Equation" r:id="rId8" imgW="355320" imgH="253800" progId="">
                  <p:embed/>
                </p:oleObj>
              </mc:Choice>
              <mc:Fallback>
                <p:oleObj name="Equation" r:id="rId8" imgW="35532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6488" y="3916827"/>
                        <a:ext cx="450850" cy="3222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22" name="Object 18"/>
          <p:cNvGraphicFramePr>
            <a:graphicFrameLocks noChangeAspect="1"/>
          </p:cNvGraphicFramePr>
          <p:nvPr/>
        </p:nvGraphicFramePr>
        <p:xfrm>
          <a:off x="1196975" y="4951943"/>
          <a:ext cx="449263" cy="322262"/>
        </p:xfrm>
        <a:graphic>
          <a:graphicData uri="http://schemas.openxmlformats.org/presentationml/2006/ole">
            <mc:AlternateContent xmlns:mc="http://schemas.openxmlformats.org/markup-compatibility/2006">
              <mc:Choice xmlns:v="urn:schemas-microsoft-com:vml" Requires="v">
                <p:oleObj spid="_x0000_s756948" name="Equation" r:id="rId10" imgW="355320" imgH="253800" progId="">
                  <p:embed/>
                </p:oleObj>
              </mc:Choice>
              <mc:Fallback>
                <p:oleObj name="Equation" r:id="rId10" imgW="35532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96975" y="4951943"/>
                        <a:ext cx="449263" cy="3222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23" name="Object 19"/>
          <p:cNvGraphicFramePr>
            <a:graphicFrameLocks noChangeAspect="1"/>
          </p:cNvGraphicFramePr>
          <p:nvPr/>
        </p:nvGraphicFramePr>
        <p:xfrm>
          <a:off x="3851920" y="3113643"/>
          <a:ext cx="525463" cy="360362"/>
        </p:xfrm>
        <a:graphic>
          <a:graphicData uri="http://schemas.openxmlformats.org/presentationml/2006/ole">
            <mc:AlternateContent xmlns:mc="http://schemas.openxmlformats.org/markup-compatibility/2006">
              <mc:Choice xmlns:v="urn:schemas-microsoft-com:vml" Requires="v">
                <p:oleObj spid="_x0000_s756949" name="Equation" r:id="rId11" imgW="355320" imgH="253800" progId="">
                  <p:embed/>
                </p:oleObj>
              </mc:Choice>
              <mc:Fallback>
                <p:oleObj name="Equation" r:id="rId11" imgW="355320" imgH="25380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51920" y="3113643"/>
                        <a:ext cx="525463"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25" name="Object 21"/>
          <p:cNvGraphicFramePr>
            <a:graphicFrameLocks noChangeAspect="1"/>
          </p:cNvGraphicFramePr>
          <p:nvPr/>
        </p:nvGraphicFramePr>
        <p:xfrm>
          <a:off x="1062038" y="3429000"/>
          <a:ext cx="893762" cy="349250"/>
        </p:xfrm>
        <a:graphic>
          <a:graphicData uri="http://schemas.openxmlformats.org/presentationml/2006/ole">
            <mc:AlternateContent xmlns:mc="http://schemas.openxmlformats.org/markup-compatibility/2006">
              <mc:Choice xmlns:v="urn:schemas-microsoft-com:vml" Requires="v">
                <p:oleObj spid="_x0000_s756950" name="Equation" r:id="rId13" imgW="609480" imgH="253800" progId="">
                  <p:embed/>
                </p:oleObj>
              </mc:Choice>
              <mc:Fallback>
                <p:oleObj name="Equation" r:id="rId13" imgW="609480" imgH="25380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62038" y="3429000"/>
                        <a:ext cx="893762" cy="3492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27" name="Object 23"/>
          <p:cNvGraphicFramePr>
            <a:graphicFrameLocks noChangeAspect="1"/>
          </p:cNvGraphicFramePr>
          <p:nvPr/>
        </p:nvGraphicFramePr>
        <p:xfrm>
          <a:off x="7497325" y="3889840"/>
          <a:ext cx="539750" cy="349250"/>
        </p:xfrm>
        <a:graphic>
          <a:graphicData uri="http://schemas.openxmlformats.org/presentationml/2006/ole">
            <mc:AlternateContent xmlns:mc="http://schemas.openxmlformats.org/markup-compatibility/2006">
              <mc:Choice xmlns:v="urn:schemas-microsoft-com:vml" Requires="v">
                <p:oleObj spid="_x0000_s756951" name="Equation" r:id="rId15" imgW="368280" imgH="253800" progId="">
                  <p:embed/>
                </p:oleObj>
              </mc:Choice>
              <mc:Fallback>
                <p:oleObj name="Equation" r:id="rId15" imgW="3682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97325" y="3889840"/>
                        <a:ext cx="539750" cy="3492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29" name="Object 25"/>
          <p:cNvGraphicFramePr>
            <a:graphicFrameLocks noChangeAspect="1"/>
          </p:cNvGraphicFramePr>
          <p:nvPr/>
        </p:nvGraphicFramePr>
        <p:xfrm>
          <a:off x="3776508" y="4193762"/>
          <a:ext cx="525462" cy="360363"/>
        </p:xfrm>
        <a:graphic>
          <a:graphicData uri="http://schemas.openxmlformats.org/presentationml/2006/ole">
            <mc:AlternateContent xmlns:mc="http://schemas.openxmlformats.org/markup-compatibility/2006">
              <mc:Choice xmlns:v="urn:schemas-microsoft-com:vml" Requires="v">
                <p:oleObj spid="_x0000_s756952" name="Equation" r:id="rId16" imgW="355320" imgH="253800" progId="">
                  <p:embed/>
                </p:oleObj>
              </mc:Choice>
              <mc:Fallback>
                <p:oleObj name="Equation" r:id="rId16" imgW="355320" imgH="25380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76508" y="4193762"/>
                        <a:ext cx="525462"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59131" name="Object 27"/>
          <p:cNvGraphicFramePr>
            <a:graphicFrameLocks noChangeAspect="1"/>
          </p:cNvGraphicFramePr>
          <p:nvPr/>
        </p:nvGraphicFramePr>
        <p:xfrm>
          <a:off x="1112952" y="4519910"/>
          <a:ext cx="893763" cy="349250"/>
        </p:xfrm>
        <a:graphic>
          <a:graphicData uri="http://schemas.openxmlformats.org/presentationml/2006/ole">
            <mc:AlternateContent xmlns:mc="http://schemas.openxmlformats.org/markup-compatibility/2006">
              <mc:Choice xmlns:v="urn:schemas-microsoft-com:vml" Requires="v">
                <p:oleObj spid="_x0000_s756953" name="Equation" r:id="rId17" imgW="609480" imgH="253800" progId="">
                  <p:embed/>
                </p:oleObj>
              </mc:Choice>
              <mc:Fallback>
                <p:oleObj name="Equation" r:id="rId17" imgW="609480" imgH="25380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12952" y="4519910"/>
                        <a:ext cx="893763" cy="3492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60330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59107">
                                            <p:txEl>
                                              <p:pRg st="0" end="0"/>
                                            </p:txEl>
                                          </p:spTgt>
                                        </p:tgtEl>
                                        <p:attrNameLst>
                                          <p:attrName>style.visibility</p:attrName>
                                        </p:attrNameLst>
                                      </p:cBhvr>
                                      <p:to>
                                        <p:strVal val="visible"/>
                                      </p:to>
                                    </p:set>
                                    <p:anim to="" calcmode="lin" valueType="num">
                                      <p:cBhvr>
                                        <p:cTn id="7" dur="1" fill="hold"/>
                                        <p:tgtEl>
                                          <p:spTgt spid="55910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59107">
                                            <p:txEl>
                                              <p:pRg st="2" end="2"/>
                                            </p:txEl>
                                          </p:spTgt>
                                        </p:tgtEl>
                                        <p:attrNameLst>
                                          <p:attrName>style.visibility</p:attrName>
                                        </p:attrNameLst>
                                      </p:cBhvr>
                                      <p:to>
                                        <p:strVal val="visible"/>
                                      </p:to>
                                    </p:set>
                                    <p:anim to="" calcmode="lin" valueType="num">
                                      <p:cBhvr>
                                        <p:cTn id="12" dur="1" fill="hold"/>
                                        <p:tgtEl>
                                          <p:spTgt spid="559107">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59107">
                                            <p:txEl>
                                              <p:pRg st="3" end="3"/>
                                            </p:txEl>
                                          </p:spTgt>
                                        </p:tgtEl>
                                        <p:attrNameLst>
                                          <p:attrName>style.visibility</p:attrName>
                                        </p:attrNameLst>
                                      </p:cBhvr>
                                      <p:to>
                                        <p:strVal val="visible"/>
                                      </p:to>
                                    </p:set>
                                    <p:anim to="" calcmode="lin" valueType="num">
                                      <p:cBhvr>
                                        <p:cTn id="17" dur="1" fill="hold"/>
                                        <p:tgtEl>
                                          <p:spTgt spid="559107">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559117"/>
                                        </p:tgtEl>
                                        <p:attrNameLst>
                                          <p:attrName>style.visibility</p:attrName>
                                        </p:attrNameLst>
                                      </p:cBhvr>
                                      <p:to>
                                        <p:strVal val="visible"/>
                                      </p:to>
                                    </p:set>
                                    <p:anim to="" calcmode="lin" valueType="num">
                                      <p:cBhvr>
                                        <p:cTn id="20" dur="1" fill="hold"/>
                                        <p:tgtEl>
                                          <p:spTgt spid="559117"/>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559119"/>
                                        </p:tgtEl>
                                        <p:attrNameLst>
                                          <p:attrName>style.visibility</p:attrName>
                                        </p:attrNameLst>
                                      </p:cBhvr>
                                      <p:to>
                                        <p:strVal val="visible"/>
                                      </p:to>
                                    </p:set>
                                    <p:anim to="" calcmode="lin" valueType="num">
                                      <p:cBhvr>
                                        <p:cTn id="23" dur="1" fill="hold"/>
                                        <p:tgtEl>
                                          <p:spTgt spid="559119"/>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559123"/>
                                        </p:tgtEl>
                                        <p:attrNameLst>
                                          <p:attrName>style.visibility</p:attrName>
                                        </p:attrNameLst>
                                      </p:cBhvr>
                                      <p:to>
                                        <p:strVal val="visible"/>
                                      </p:to>
                                    </p:set>
                                    <p:anim to="" calcmode="lin" valueType="num">
                                      <p:cBhvr>
                                        <p:cTn id="26" dur="1" fill="hold"/>
                                        <p:tgtEl>
                                          <p:spTgt spid="559123"/>
                                        </p:tgtEl>
                                        <p:attrNameLst>
                                          <p:attrName/>
                                        </p:attrNameLst>
                                      </p:cBhvr>
                                    </p:anim>
                                  </p:childTnLst>
                                </p:cTn>
                              </p:par>
                              <p:par>
                                <p:cTn id="27" presetID="24" presetClass="entr" presetSubtype="0" fill="hold" nodeType="withEffect">
                                  <p:stCondLst>
                                    <p:cond delay="0"/>
                                  </p:stCondLst>
                                  <p:childTnLst>
                                    <p:set>
                                      <p:cBhvr>
                                        <p:cTn id="28" dur="1" fill="hold">
                                          <p:stCondLst>
                                            <p:cond delay="0"/>
                                          </p:stCondLst>
                                        </p:cTn>
                                        <p:tgtEl>
                                          <p:spTgt spid="559125"/>
                                        </p:tgtEl>
                                        <p:attrNameLst>
                                          <p:attrName>style.visibility</p:attrName>
                                        </p:attrNameLst>
                                      </p:cBhvr>
                                      <p:to>
                                        <p:strVal val="visible"/>
                                      </p:to>
                                    </p:set>
                                    <p:anim to="" calcmode="lin" valueType="num">
                                      <p:cBhvr>
                                        <p:cTn id="29" dur="1" fill="hold"/>
                                        <p:tgtEl>
                                          <p:spTgt spid="559125"/>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559107">
                                            <p:txEl>
                                              <p:pRg st="5" end="5"/>
                                            </p:txEl>
                                          </p:spTgt>
                                        </p:tgtEl>
                                        <p:attrNameLst>
                                          <p:attrName>style.visibility</p:attrName>
                                        </p:attrNameLst>
                                      </p:cBhvr>
                                      <p:to>
                                        <p:strVal val="visible"/>
                                      </p:to>
                                    </p:set>
                                    <p:anim to="" calcmode="lin" valueType="num">
                                      <p:cBhvr>
                                        <p:cTn id="34" dur="1" fill="hold"/>
                                        <p:tgtEl>
                                          <p:spTgt spid="559107">
                                            <p:txEl>
                                              <p:pRg st="5" end="5"/>
                                            </p:txEl>
                                          </p:spTgt>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559121"/>
                                        </p:tgtEl>
                                        <p:attrNameLst>
                                          <p:attrName>style.visibility</p:attrName>
                                        </p:attrNameLst>
                                      </p:cBhvr>
                                      <p:to>
                                        <p:strVal val="visible"/>
                                      </p:to>
                                    </p:set>
                                    <p:anim to="" calcmode="lin" valueType="num">
                                      <p:cBhvr>
                                        <p:cTn id="37" dur="1" fill="hold"/>
                                        <p:tgtEl>
                                          <p:spTgt spid="559121"/>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559127"/>
                                        </p:tgtEl>
                                        <p:attrNameLst>
                                          <p:attrName>style.visibility</p:attrName>
                                        </p:attrNameLst>
                                      </p:cBhvr>
                                      <p:to>
                                        <p:strVal val="visible"/>
                                      </p:to>
                                    </p:set>
                                    <p:anim to="" calcmode="lin" valueType="num">
                                      <p:cBhvr>
                                        <p:cTn id="40" dur="1" fill="hold"/>
                                        <p:tgtEl>
                                          <p:spTgt spid="559127"/>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559129"/>
                                        </p:tgtEl>
                                        <p:attrNameLst>
                                          <p:attrName>style.visibility</p:attrName>
                                        </p:attrNameLst>
                                      </p:cBhvr>
                                      <p:to>
                                        <p:strVal val="visible"/>
                                      </p:to>
                                    </p:set>
                                    <p:anim to="" calcmode="lin" valueType="num">
                                      <p:cBhvr>
                                        <p:cTn id="43" dur="1" fill="hold"/>
                                        <p:tgtEl>
                                          <p:spTgt spid="559129"/>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559131"/>
                                        </p:tgtEl>
                                        <p:attrNameLst>
                                          <p:attrName>style.visibility</p:attrName>
                                        </p:attrNameLst>
                                      </p:cBhvr>
                                      <p:to>
                                        <p:strVal val="visible"/>
                                      </p:to>
                                    </p:set>
                                    <p:anim to="" calcmode="lin" valueType="num">
                                      <p:cBhvr>
                                        <p:cTn id="46" dur="1" fill="hold"/>
                                        <p:tgtEl>
                                          <p:spTgt spid="559131"/>
                                        </p:tgtEl>
                                        <p:attrNameLst>
                                          <p:attrName/>
                                        </p:attrNameLst>
                                      </p:cBhvr>
                                    </p:anim>
                                  </p:childTnLst>
                                </p:cTn>
                              </p:par>
                            </p:childTnLst>
                          </p:cTn>
                        </p:par>
                      </p:childTnLst>
                    </p:cTn>
                  </p:par>
                  <p:par>
                    <p:cTn id="47" fill="hold">
                      <p:stCondLst>
                        <p:cond delay="indefinite"/>
                      </p:stCondLst>
                      <p:childTnLst>
                        <p:par>
                          <p:cTn id="48" fill="hold">
                            <p:stCondLst>
                              <p:cond delay="0"/>
                            </p:stCondLst>
                            <p:childTnLst>
                              <p:par>
                                <p:cTn id="49" presetID="24" presetClass="entr" presetSubtype="0" fill="hold" grpId="0" nodeType="clickEffect">
                                  <p:stCondLst>
                                    <p:cond delay="0"/>
                                  </p:stCondLst>
                                  <p:childTnLst>
                                    <p:set>
                                      <p:cBhvr>
                                        <p:cTn id="50" dur="1" fill="hold">
                                          <p:stCondLst>
                                            <p:cond delay="0"/>
                                          </p:stCondLst>
                                        </p:cTn>
                                        <p:tgtEl>
                                          <p:spTgt spid="559107">
                                            <p:txEl>
                                              <p:pRg st="7" end="7"/>
                                            </p:txEl>
                                          </p:spTgt>
                                        </p:tgtEl>
                                        <p:attrNameLst>
                                          <p:attrName>style.visibility</p:attrName>
                                        </p:attrNameLst>
                                      </p:cBhvr>
                                      <p:to>
                                        <p:strVal val="visible"/>
                                      </p:to>
                                    </p:set>
                                    <p:anim to="" calcmode="lin" valueType="num">
                                      <p:cBhvr>
                                        <p:cTn id="51" dur="1" fill="hold"/>
                                        <p:tgtEl>
                                          <p:spTgt spid="559107">
                                            <p:txEl>
                                              <p:pRg st="7" end="7"/>
                                            </p:txEl>
                                          </p:spTgt>
                                        </p:tgtEl>
                                        <p:attrNameLst>
                                          <p:attrName/>
                                        </p:attrNameLst>
                                      </p:cBhvr>
                                    </p:anim>
                                  </p:childTnLst>
                                </p:cTn>
                              </p:par>
                              <p:par>
                                <p:cTn id="52" presetID="24" presetClass="entr" presetSubtype="0" fill="hold" nodeType="withEffect">
                                  <p:stCondLst>
                                    <p:cond delay="0"/>
                                  </p:stCondLst>
                                  <p:childTnLst>
                                    <p:set>
                                      <p:cBhvr>
                                        <p:cTn id="53" dur="1" fill="hold">
                                          <p:stCondLst>
                                            <p:cond delay="0"/>
                                          </p:stCondLst>
                                        </p:cTn>
                                        <p:tgtEl>
                                          <p:spTgt spid="559122"/>
                                        </p:tgtEl>
                                        <p:attrNameLst>
                                          <p:attrName>style.visibility</p:attrName>
                                        </p:attrNameLst>
                                      </p:cBhvr>
                                      <p:to>
                                        <p:strVal val="visible"/>
                                      </p:to>
                                    </p:set>
                                    <p:anim to="" calcmode="lin" valueType="num">
                                      <p:cBhvr>
                                        <p:cTn id="54" dur="1" fill="hold"/>
                                        <p:tgtEl>
                                          <p:spTgt spid="55912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9107"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6" name="Text Box 4"/>
          <p:cNvSpPr txBox="1">
            <a:spLocks noChangeArrowheads="1"/>
          </p:cNvSpPr>
          <p:nvPr/>
        </p:nvSpPr>
        <p:spPr bwMode="auto">
          <a:xfrm>
            <a:off x="611743" y="1598888"/>
            <a:ext cx="7785100" cy="4170372"/>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Criterio de la primera derivada </a:t>
            </a:r>
          </a:p>
          <a:p>
            <a:pPr marL="371475" indent="-371475"/>
            <a:r>
              <a:rPr lang="es-MX" sz="2200" dirty="0"/>
              <a:t>Sea </a:t>
            </a:r>
            <a:r>
              <a:rPr lang="es-MX" sz="2200" dirty="0" smtClean="0"/>
              <a:t>f </a:t>
            </a:r>
            <a:r>
              <a:rPr lang="es-MX" sz="2200" dirty="0"/>
              <a:t>continua en un intervalo abierto          que contiene un punto crítico </a:t>
            </a:r>
            <a:r>
              <a:rPr lang="es-MX" sz="2200" dirty="0" smtClean="0"/>
              <a:t>c: </a:t>
            </a:r>
            <a:endParaRPr lang="es-MX" sz="2200" dirty="0"/>
          </a:p>
          <a:p>
            <a:pPr marL="371475" indent="-371475"/>
            <a:r>
              <a:rPr lang="es-MX" sz="2200" dirty="0"/>
              <a:t>   </a:t>
            </a:r>
          </a:p>
          <a:p>
            <a:pPr marL="371475" indent="-371475">
              <a:buFontTx/>
              <a:buAutoNum type="romanLcParenBoth"/>
            </a:pPr>
            <a:r>
              <a:rPr lang="es-MX" sz="2200" dirty="0"/>
              <a:t>Si           </a:t>
            </a:r>
            <a:r>
              <a:rPr lang="es-MX" sz="2200" dirty="0" smtClean="0"/>
              <a:t>  para </a:t>
            </a:r>
            <a:r>
              <a:rPr lang="es-MX" sz="2200" dirty="0"/>
              <a:t>toda </a:t>
            </a:r>
            <a:r>
              <a:rPr lang="es-MX" sz="2200" dirty="0" smtClean="0"/>
              <a:t>x </a:t>
            </a:r>
            <a:r>
              <a:rPr lang="es-MX" sz="2200" dirty="0"/>
              <a:t>en                   para toda </a:t>
            </a:r>
            <a:r>
              <a:rPr lang="es-MX" sz="2200" dirty="0" smtClean="0"/>
              <a:t>x </a:t>
            </a:r>
            <a:r>
              <a:rPr lang="es-MX" sz="2200" dirty="0"/>
              <a:t>en       </a:t>
            </a:r>
            <a:r>
              <a:rPr lang="es-MX" sz="2200" dirty="0" smtClean="0"/>
              <a:t>entonces         </a:t>
            </a:r>
            <a:r>
              <a:rPr lang="es-MX" sz="2200" dirty="0"/>
              <a:t>es un valor máximo local </a:t>
            </a:r>
            <a:r>
              <a:rPr lang="es-MX" sz="2200" dirty="0" smtClean="0"/>
              <a:t>de f</a:t>
            </a:r>
            <a:endParaRPr lang="es-MX" sz="2200" dirty="0"/>
          </a:p>
          <a:p>
            <a:pPr marL="371475" indent="-371475"/>
            <a:endParaRPr lang="es-MX" sz="2200" dirty="0"/>
          </a:p>
          <a:p>
            <a:pPr marL="514350" indent="-514350">
              <a:buFont typeface="Wingdings" pitchFamily="2" charset="2"/>
              <a:buAutoNum type="romanLcParenBoth" startAt="2"/>
            </a:pPr>
            <a:r>
              <a:rPr lang="es-MX" sz="2200" dirty="0"/>
              <a:t>Si           </a:t>
            </a:r>
            <a:r>
              <a:rPr lang="es-MX" sz="2200" dirty="0" smtClean="0"/>
              <a:t>  para </a:t>
            </a:r>
            <a:r>
              <a:rPr lang="es-MX" sz="2200" dirty="0"/>
              <a:t>toda </a:t>
            </a:r>
            <a:r>
              <a:rPr lang="es-MX" sz="2200" dirty="0" smtClean="0"/>
              <a:t>x </a:t>
            </a:r>
            <a:r>
              <a:rPr lang="es-MX" sz="2200" dirty="0"/>
              <a:t>en </a:t>
            </a:r>
            <a:r>
              <a:rPr lang="es-MX" sz="2200" dirty="0" smtClean="0"/>
              <a:t>                        </a:t>
            </a:r>
            <a:r>
              <a:rPr lang="es-MX" sz="2200" dirty="0"/>
              <a:t>para toda </a:t>
            </a:r>
            <a:r>
              <a:rPr lang="es-MX" sz="2200" dirty="0" smtClean="0"/>
              <a:t>x </a:t>
            </a:r>
            <a:r>
              <a:rPr lang="es-MX" sz="2200" dirty="0"/>
              <a:t>en  </a:t>
            </a:r>
            <a:r>
              <a:rPr lang="es-MX" sz="2200" dirty="0" smtClean="0"/>
              <a:t>entonces          </a:t>
            </a:r>
            <a:r>
              <a:rPr lang="es-MX" sz="2200" dirty="0"/>
              <a:t>es un valor mínimo local de </a:t>
            </a:r>
            <a:r>
              <a:rPr lang="es-MX" sz="2200" dirty="0" smtClean="0"/>
              <a:t>f</a:t>
            </a:r>
            <a:endParaRPr lang="es-MX" sz="2200" dirty="0"/>
          </a:p>
          <a:p>
            <a:pPr marL="371475" indent="-371475"/>
            <a:endParaRPr lang="es-MX" sz="2200" dirty="0"/>
          </a:p>
          <a:p>
            <a:pPr marL="514350" indent="-514350">
              <a:buFont typeface="Wingdings" pitchFamily="2" charset="2"/>
              <a:buAutoNum type="romanLcParenBoth" startAt="3"/>
            </a:pPr>
            <a:r>
              <a:rPr lang="es-MX" sz="2200" dirty="0"/>
              <a:t>Si           </a:t>
            </a:r>
            <a:r>
              <a:rPr lang="es-MX" sz="2200" dirty="0" smtClean="0"/>
              <a:t>tiene </a:t>
            </a:r>
            <a:r>
              <a:rPr lang="es-MX" sz="2200" dirty="0"/>
              <a:t>el mismo signo en ambos lados de </a:t>
            </a:r>
            <a:r>
              <a:rPr lang="es-MX" sz="2200" dirty="0" smtClean="0"/>
              <a:t>c, entonces          no </a:t>
            </a:r>
            <a:r>
              <a:rPr lang="es-MX" sz="2200" dirty="0"/>
              <a:t>es valor </a:t>
            </a:r>
            <a:r>
              <a:rPr lang="es-MX" sz="2200" dirty="0" smtClean="0"/>
              <a:t>extremo </a:t>
            </a:r>
            <a:r>
              <a:rPr lang="es-MX" sz="2200" dirty="0"/>
              <a:t>de </a:t>
            </a:r>
            <a:r>
              <a:rPr lang="es-MX" sz="2200" dirty="0" smtClean="0"/>
              <a:t>f.</a:t>
            </a:r>
            <a:endParaRPr lang="es-MX" sz="2200" dirty="0"/>
          </a:p>
          <a:p>
            <a:pPr marL="371475" indent="-371475"/>
            <a:endParaRPr lang="es-MX" sz="100" dirty="0"/>
          </a:p>
        </p:txBody>
      </p:sp>
      <p:sp>
        <p:nvSpPr>
          <p:cNvPr id="561154" name="Rectangle 2"/>
          <p:cNvSpPr>
            <a:spLocks noGrp="1" noChangeArrowheads="1"/>
          </p:cNvSpPr>
          <p:nvPr>
            <p:ph type="title"/>
          </p:nvPr>
        </p:nvSpPr>
        <p:spPr/>
        <p:txBody>
          <a:bodyPr/>
          <a:lstStyle/>
          <a:p>
            <a:pPr algn="ctr"/>
            <a:r>
              <a:rPr lang="es-MX"/>
              <a:t>La derivada </a:t>
            </a:r>
            <a:endParaRPr lang="es-ES"/>
          </a:p>
        </p:txBody>
      </p:sp>
      <p:graphicFrame>
        <p:nvGraphicFramePr>
          <p:cNvPr id="561155" name="Object 3"/>
          <p:cNvGraphicFramePr>
            <a:graphicFrameLocks noChangeAspect="1"/>
          </p:cNvGraphicFramePr>
          <p:nvPr/>
        </p:nvGraphicFramePr>
        <p:xfrm>
          <a:off x="5427095" y="1959353"/>
          <a:ext cx="576263" cy="412750"/>
        </p:xfrm>
        <a:graphic>
          <a:graphicData uri="http://schemas.openxmlformats.org/presentationml/2006/ole">
            <mc:AlternateContent xmlns:mc="http://schemas.openxmlformats.org/markup-compatibility/2006">
              <mc:Choice xmlns:v="urn:schemas-microsoft-com:vml" Requires="v">
                <p:oleObj spid="_x0000_s758015" name="Equation" r:id="rId4" imgW="368280" imgH="253800" progId="">
                  <p:embed/>
                </p:oleObj>
              </mc:Choice>
              <mc:Fallback>
                <p:oleObj name="Equation" r:id="rId4" imgW="3682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7095" y="1959353"/>
                        <a:ext cx="576263" cy="4127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65" name="Object 13"/>
          <p:cNvGraphicFramePr>
            <a:graphicFrameLocks noChangeAspect="1"/>
          </p:cNvGraphicFramePr>
          <p:nvPr/>
        </p:nvGraphicFramePr>
        <p:xfrm>
          <a:off x="1367585" y="2994468"/>
          <a:ext cx="819150" cy="357187"/>
        </p:xfrm>
        <a:graphic>
          <a:graphicData uri="http://schemas.openxmlformats.org/presentationml/2006/ole">
            <mc:AlternateContent xmlns:mc="http://schemas.openxmlformats.org/markup-compatibility/2006">
              <mc:Choice xmlns:v="urn:schemas-microsoft-com:vml" Requires="v">
                <p:oleObj spid="_x0000_s758016" name="Equation" r:id="rId6" imgW="634680" imgH="253800" progId="">
                  <p:embed/>
                </p:oleObj>
              </mc:Choice>
              <mc:Fallback>
                <p:oleObj name="Equation" r:id="rId6" imgW="6346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67585" y="2994468"/>
                        <a:ext cx="819150" cy="3571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68" name="Object 16"/>
          <p:cNvGraphicFramePr>
            <a:graphicFrameLocks noChangeAspect="1"/>
          </p:cNvGraphicFramePr>
          <p:nvPr/>
        </p:nvGraphicFramePr>
        <p:xfrm>
          <a:off x="1557130" y="3984578"/>
          <a:ext cx="809625" cy="357187"/>
        </p:xfrm>
        <a:graphic>
          <a:graphicData uri="http://schemas.openxmlformats.org/presentationml/2006/ole">
            <mc:AlternateContent xmlns:mc="http://schemas.openxmlformats.org/markup-compatibility/2006">
              <mc:Choice xmlns:v="urn:schemas-microsoft-com:vml" Requires="v">
                <p:oleObj spid="_x0000_s758017" name="Equation" r:id="rId8" imgW="634680" imgH="253800" progId="">
                  <p:embed/>
                </p:oleObj>
              </mc:Choice>
              <mc:Fallback>
                <p:oleObj name="Equation" r:id="rId8" imgW="6346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7130" y="3984578"/>
                        <a:ext cx="809625" cy="3571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69" name="Object 17"/>
          <p:cNvGraphicFramePr>
            <a:graphicFrameLocks noChangeAspect="1"/>
          </p:cNvGraphicFramePr>
          <p:nvPr/>
        </p:nvGraphicFramePr>
        <p:xfrm>
          <a:off x="1556665" y="5019951"/>
          <a:ext cx="674688" cy="357187"/>
        </p:xfrm>
        <a:graphic>
          <a:graphicData uri="http://schemas.openxmlformats.org/presentationml/2006/ole">
            <mc:AlternateContent xmlns:mc="http://schemas.openxmlformats.org/markup-compatibility/2006">
              <mc:Choice xmlns:v="urn:schemas-microsoft-com:vml" Requires="v">
                <p:oleObj spid="_x0000_s758018" name="Equation" r:id="rId10" imgW="406080" imgH="253800" progId="">
                  <p:embed/>
                </p:oleObj>
              </mc:Choice>
              <mc:Fallback>
                <p:oleObj name="Equation" r:id="rId10" imgW="40608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56665" y="5019951"/>
                        <a:ext cx="674688" cy="3571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70" name="Object 18"/>
          <p:cNvGraphicFramePr>
            <a:graphicFrameLocks noChangeAspect="1"/>
          </p:cNvGraphicFramePr>
          <p:nvPr/>
        </p:nvGraphicFramePr>
        <p:xfrm>
          <a:off x="4165588" y="2997321"/>
          <a:ext cx="1306512" cy="357187"/>
        </p:xfrm>
        <a:graphic>
          <a:graphicData uri="http://schemas.openxmlformats.org/presentationml/2006/ole">
            <mc:AlternateContent xmlns:mc="http://schemas.openxmlformats.org/markup-compatibility/2006">
              <mc:Choice xmlns:v="urn:schemas-microsoft-com:vml" Requires="v">
                <p:oleObj spid="_x0000_s758019" name="Equation" r:id="rId12" imgW="1054080" imgH="253800" progId="">
                  <p:embed/>
                </p:oleObj>
              </mc:Choice>
              <mc:Fallback>
                <p:oleObj name="Equation" r:id="rId12" imgW="105408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65588" y="2997321"/>
                        <a:ext cx="1306512" cy="3571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72" name="Object 20"/>
          <p:cNvGraphicFramePr>
            <a:graphicFrameLocks noChangeAspect="1"/>
          </p:cNvGraphicFramePr>
          <p:nvPr/>
        </p:nvGraphicFramePr>
        <p:xfrm>
          <a:off x="7491840" y="2997321"/>
          <a:ext cx="590550" cy="357187"/>
        </p:xfrm>
        <a:graphic>
          <a:graphicData uri="http://schemas.openxmlformats.org/presentationml/2006/ole">
            <mc:AlternateContent xmlns:mc="http://schemas.openxmlformats.org/markup-compatibility/2006">
              <mc:Choice xmlns:v="urn:schemas-microsoft-com:vml" Requires="v">
                <p:oleObj spid="_x0000_s758020" name="Equation" r:id="rId14" imgW="355320" imgH="253800" progId="">
                  <p:embed/>
                </p:oleObj>
              </mc:Choice>
              <mc:Fallback>
                <p:oleObj name="Equation" r:id="rId14" imgW="355320" imgH="25380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91840" y="2997321"/>
                        <a:ext cx="590550" cy="3571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73" name="Object 21"/>
          <p:cNvGraphicFramePr>
            <a:graphicFrameLocks noChangeAspect="1"/>
          </p:cNvGraphicFramePr>
          <p:nvPr/>
        </p:nvGraphicFramePr>
        <p:xfrm>
          <a:off x="2271260" y="3357360"/>
          <a:ext cx="590550" cy="357188"/>
        </p:xfrm>
        <a:graphic>
          <a:graphicData uri="http://schemas.openxmlformats.org/presentationml/2006/ole">
            <mc:AlternateContent xmlns:mc="http://schemas.openxmlformats.org/markup-compatibility/2006">
              <mc:Choice xmlns:v="urn:schemas-microsoft-com:vml" Requires="v">
                <p:oleObj spid="_x0000_s758021" name="Equation" r:id="rId16" imgW="355320" imgH="253800" progId="">
                  <p:embed/>
                </p:oleObj>
              </mc:Choice>
              <mc:Fallback>
                <p:oleObj name="Equation" r:id="rId16" imgW="355320" imgH="2538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71260" y="3357360"/>
                        <a:ext cx="590550" cy="3571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76" name="Object 24"/>
          <p:cNvGraphicFramePr>
            <a:graphicFrameLocks noChangeAspect="1"/>
          </p:cNvGraphicFramePr>
          <p:nvPr/>
        </p:nvGraphicFramePr>
        <p:xfrm>
          <a:off x="4391980" y="4032435"/>
          <a:ext cx="1710190" cy="357188"/>
        </p:xfrm>
        <a:graphic>
          <a:graphicData uri="http://schemas.openxmlformats.org/presentationml/2006/ole">
            <mc:AlternateContent xmlns:mc="http://schemas.openxmlformats.org/markup-compatibility/2006">
              <mc:Choice xmlns:v="urn:schemas-microsoft-com:vml" Requires="v">
                <p:oleObj spid="_x0000_s758022" name="Equation" r:id="rId18" imgW="1091880" imgH="253800" progId="">
                  <p:embed/>
                </p:oleObj>
              </mc:Choice>
              <mc:Fallback>
                <p:oleObj name="Equation" r:id="rId18" imgW="1091880" imgH="253800" progId="">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391980" y="4032435"/>
                        <a:ext cx="1710190" cy="3571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78" name="Object 26"/>
          <p:cNvGraphicFramePr>
            <a:graphicFrameLocks noChangeAspect="1"/>
          </p:cNvGraphicFramePr>
          <p:nvPr/>
        </p:nvGraphicFramePr>
        <p:xfrm>
          <a:off x="8019290" y="3987108"/>
          <a:ext cx="558155" cy="402515"/>
        </p:xfrm>
        <a:graphic>
          <a:graphicData uri="http://schemas.openxmlformats.org/presentationml/2006/ole">
            <mc:AlternateContent xmlns:mc="http://schemas.openxmlformats.org/markup-compatibility/2006">
              <mc:Choice xmlns:v="urn:schemas-microsoft-com:vml" Requires="v">
                <p:oleObj spid="_x0000_s758023" name="Equation" r:id="rId20" imgW="355320" imgH="253800" progId="">
                  <p:embed/>
                </p:oleObj>
              </mc:Choice>
              <mc:Fallback>
                <p:oleObj name="Equation" r:id="rId20" imgW="355320" imgH="253800" progId="">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019290" y="3987108"/>
                        <a:ext cx="558155" cy="40251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79" name="Object 27"/>
          <p:cNvGraphicFramePr>
            <a:graphicFrameLocks noChangeAspect="1"/>
          </p:cNvGraphicFramePr>
          <p:nvPr/>
        </p:nvGraphicFramePr>
        <p:xfrm>
          <a:off x="2451280" y="4347470"/>
          <a:ext cx="590550" cy="357188"/>
        </p:xfrm>
        <a:graphic>
          <a:graphicData uri="http://schemas.openxmlformats.org/presentationml/2006/ole">
            <mc:AlternateContent xmlns:mc="http://schemas.openxmlformats.org/markup-compatibility/2006">
              <mc:Choice xmlns:v="urn:schemas-microsoft-com:vml" Requires="v">
                <p:oleObj spid="_x0000_s758024" name="Equation" r:id="rId22" imgW="355320" imgH="253800" progId="">
                  <p:embed/>
                </p:oleObj>
              </mc:Choice>
              <mc:Fallback>
                <p:oleObj name="Equation" r:id="rId22" imgW="355320" imgH="2538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451280" y="4347470"/>
                        <a:ext cx="590550" cy="3571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1182" name="Object 30"/>
          <p:cNvGraphicFramePr>
            <a:graphicFrameLocks noChangeAspect="1"/>
          </p:cNvGraphicFramePr>
          <p:nvPr/>
        </p:nvGraphicFramePr>
        <p:xfrm>
          <a:off x="2496285" y="5334276"/>
          <a:ext cx="590550" cy="357187"/>
        </p:xfrm>
        <a:graphic>
          <a:graphicData uri="http://schemas.openxmlformats.org/presentationml/2006/ole">
            <mc:AlternateContent xmlns:mc="http://schemas.openxmlformats.org/markup-compatibility/2006">
              <mc:Choice xmlns:v="urn:schemas-microsoft-com:vml" Requires="v">
                <p:oleObj spid="_x0000_s758025" name="Equation" r:id="rId23" imgW="355320" imgH="253800" progId="">
                  <p:embed/>
                </p:oleObj>
              </mc:Choice>
              <mc:Fallback>
                <p:oleObj name="Equation" r:id="rId23" imgW="355320" imgH="2538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496285" y="5334276"/>
                        <a:ext cx="590550" cy="3571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232661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115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1156">
                                            <p:txEl>
                                              <p:pRg st="1" end="1"/>
                                            </p:txEl>
                                          </p:spTgt>
                                        </p:tgtEl>
                                        <p:attrNameLst>
                                          <p:attrName>style.visibility</p:attrName>
                                        </p:attrNameLst>
                                      </p:cBhvr>
                                      <p:to>
                                        <p:strVal val="visible"/>
                                      </p:to>
                                    </p:set>
                                  </p:childTnLst>
                                </p:cTn>
                              </p:par>
                              <p:par>
                                <p:cTn id="9" presetID="24" presetClass="entr" presetSubtype="0" fill="hold" nodeType="withEffect">
                                  <p:stCondLst>
                                    <p:cond delay="0"/>
                                  </p:stCondLst>
                                  <p:childTnLst>
                                    <p:set>
                                      <p:cBhvr>
                                        <p:cTn id="10" dur="1" fill="hold">
                                          <p:stCondLst>
                                            <p:cond delay="0"/>
                                          </p:stCondLst>
                                        </p:cTn>
                                        <p:tgtEl>
                                          <p:spTgt spid="561155"/>
                                        </p:tgtEl>
                                        <p:attrNameLst>
                                          <p:attrName>style.visibility</p:attrName>
                                        </p:attrNameLst>
                                      </p:cBhvr>
                                      <p:to>
                                        <p:strVal val="visible"/>
                                      </p:to>
                                    </p:set>
                                    <p:anim to="" calcmode="lin" valueType="num">
                                      <p:cBhvr>
                                        <p:cTn id="11" dur="1" fill="hold"/>
                                        <p:tgtEl>
                                          <p:spTgt spid="561155"/>
                                        </p:tgtEl>
                                        <p:attrNameLst>
                                          <p:attrName/>
                                        </p:attrNameLst>
                                      </p:cBhvr>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61156">
                                            <p:txEl>
                                              <p:pRg st="3" end="3"/>
                                            </p:txEl>
                                          </p:spTgt>
                                        </p:tgtEl>
                                        <p:attrNameLst>
                                          <p:attrName>style.visibility</p:attrName>
                                        </p:attrNameLst>
                                      </p:cBhvr>
                                      <p:to>
                                        <p:strVal val="visible"/>
                                      </p:to>
                                    </p:set>
                                  </p:childTnLst>
                                </p:cTn>
                              </p:par>
                              <p:par>
                                <p:cTn id="16" presetID="24" presetClass="entr" presetSubtype="0" fill="hold" nodeType="withEffect">
                                  <p:stCondLst>
                                    <p:cond delay="0"/>
                                  </p:stCondLst>
                                  <p:childTnLst>
                                    <p:set>
                                      <p:cBhvr>
                                        <p:cTn id="17" dur="1" fill="hold">
                                          <p:stCondLst>
                                            <p:cond delay="0"/>
                                          </p:stCondLst>
                                        </p:cTn>
                                        <p:tgtEl>
                                          <p:spTgt spid="561165"/>
                                        </p:tgtEl>
                                        <p:attrNameLst>
                                          <p:attrName>style.visibility</p:attrName>
                                        </p:attrNameLst>
                                      </p:cBhvr>
                                      <p:to>
                                        <p:strVal val="visible"/>
                                      </p:to>
                                    </p:set>
                                    <p:anim to="" calcmode="lin" valueType="num">
                                      <p:cBhvr>
                                        <p:cTn id="18" dur="1" fill="hold"/>
                                        <p:tgtEl>
                                          <p:spTgt spid="561165"/>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561170"/>
                                        </p:tgtEl>
                                        <p:attrNameLst>
                                          <p:attrName>style.visibility</p:attrName>
                                        </p:attrNameLst>
                                      </p:cBhvr>
                                      <p:to>
                                        <p:strVal val="visible"/>
                                      </p:to>
                                    </p:set>
                                    <p:anim to="" calcmode="lin" valueType="num">
                                      <p:cBhvr>
                                        <p:cTn id="21" dur="1" fill="hold"/>
                                        <p:tgtEl>
                                          <p:spTgt spid="561170"/>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561172"/>
                                        </p:tgtEl>
                                        <p:attrNameLst>
                                          <p:attrName>style.visibility</p:attrName>
                                        </p:attrNameLst>
                                      </p:cBhvr>
                                      <p:to>
                                        <p:strVal val="visible"/>
                                      </p:to>
                                    </p:set>
                                    <p:anim to="" calcmode="lin" valueType="num">
                                      <p:cBhvr>
                                        <p:cTn id="24" dur="1" fill="hold"/>
                                        <p:tgtEl>
                                          <p:spTgt spid="561172"/>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561173"/>
                                        </p:tgtEl>
                                        <p:attrNameLst>
                                          <p:attrName>style.visibility</p:attrName>
                                        </p:attrNameLst>
                                      </p:cBhvr>
                                      <p:to>
                                        <p:strVal val="visible"/>
                                      </p:to>
                                    </p:set>
                                    <p:anim to="" calcmode="lin" valueType="num">
                                      <p:cBhvr>
                                        <p:cTn id="27" dur="1" fill="hold"/>
                                        <p:tgtEl>
                                          <p:spTgt spid="561173"/>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561156">
                                            <p:txEl>
                                              <p:pRg st="5" end="5"/>
                                            </p:txEl>
                                          </p:spTgt>
                                        </p:tgtEl>
                                        <p:attrNameLst>
                                          <p:attrName>style.visibility</p:attrName>
                                        </p:attrNameLst>
                                      </p:cBhvr>
                                      <p:to>
                                        <p:strVal val="visible"/>
                                      </p:to>
                                    </p:set>
                                  </p:childTnLst>
                                </p:cTn>
                              </p:par>
                              <p:par>
                                <p:cTn id="32" presetID="24" presetClass="entr" presetSubtype="0" fill="hold" nodeType="withEffect">
                                  <p:stCondLst>
                                    <p:cond delay="0"/>
                                  </p:stCondLst>
                                  <p:childTnLst>
                                    <p:set>
                                      <p:cBhvr>
                                        <p:cTn id="33" dur="1" fill="hold">
                                          <p:stCondLst>
                                            <p:cond delay="0"/>
                                          </p:stCondLst>
                                        </p:cTn>
                                        <p:tgtEl>
                                          <p:spTgt spid="561168"/>
                                        </p:tgtEl>
                                        <p:attrNameLst>
                                          <p:attrName>style.visibility</p:attrName>
                                        </p:attrNameLst>
                                      </p:cBhvr>
                                      <p:to>
                                        <p:strVal val="visible"/>
                                      </p:to>
                                    </p:set>
                                    <p:anim to="" calcmode="lin" valueType="num">
                                      <p:cBhvr>
                                        <p:cTn id="34" dur="1" fill="hold"/>
                                        <p:tgtEl>
                                          <p:spTgt spid="561168"/>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561176"/>
                                        </p:tgtEl>
                                        <p:attrNameLst>
                                          <p:attrName>style.visibility</p:attrName>
                                        </p:attrNameLst>
                                      </p:cBhvr>
                                      <p:to>
                                        <p:strVal val="visible"/>
                                      </p:to>
                                    </p:set>
                                    <p:anim to="" calcmode="lin" valueType="num">
                                      <p:cBhvr>
                                        <p:cTn id="37" dur="1" fill="hold"/>
                                        <p:tgtEl>
                                          <p:spTgt spid="561176"/>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561178"/>
                                        </p:tgtEl>
                                        <p:attrNameLst>
                                          <p:attrName>style.visibility</p:attrName>
                                        </p:attrNameLst>
                                      </p:cBhvr>
                                      <p:to>
                                        <p:strVal val="visible"/>
                                      </p:to>
                                    </p:set>
                                    <p:anim to="" calcmode="lin" valueType="num">
                                      <p:cBhvr>
                                        <p:cTn id="40" dur="1" fill="hold"/>
                                        <p:tgtEl>
                                          <p:spTgt spid="561178"/>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561179"/>
                                        </p:tgtEl>
                                        <p:attrNameLst>
                                          <p:attrName>style.visibility</p:attrName>
                                        </p:attrNameLst>
                                      </p:cBhvr>
                                      <p:to>
                                        <p:strVal val="visible"/>
                                      </p:to>
                                    </p:set>
                                    <p:anim to="" calcmode="lin" valueType="num">
                                      <p:cBhvr>
                                        <p:cTn id="43" dur="1" fill="hold"/>
                                        <p:tgtEl>
                                          <p:spTgt spid="561179"/>
                                        </p:tgtEl>
                                        <p:attrNameLst>
                                          <p:attrName/>
                                        </p:attrNameLst>
                                      </p:cBhvr>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561156">
                                            <p:txEl>
                                              <p:pRg st="7" end="7"/>
                                            </p:txEl>
                                          </p:spTgt>
                                        </p:tgtEl>
                                        <p:attrNameLst>
                                          <p:attrName>style.visibility</p:attrName>
                                        </p:attrNameLst>
                                      </p:cBhvr>
                                      <p:to>
                                        <p:strVal val="visible"/>
                                      </p:to>
                                    </p:set>
                                  </p:childTnLst>
                                </p:cTn>
                              </p:par>
                              <p:par>
                                <p:cTn id="48" presetID="24" presetClass="entr" presetSubtype="0" fill="hold" nodeType="withEffect">
                                  <p:stCondLst>
                                    <p:cond delay="0"/>
                                  </p:stCondLst>
                                  <p:childTnLst>
                                    <p:set>
                                      <p:cBhvr>
                                        <p:cTn id="49" dur="1" fill="hold">
                                          <p:stCondLst>
                                            <p:cond delay="0"/>
                                          </p:stCondLst>
                                        </p:cTn>
                                        <p:tgtEl>
                                          <p:spTgt spid="561169"/>
                                        </p:tgtEl>
                                        <p:attrNameLst>
                                          <p:attrName>style.visibility</p:attrName>
                                        </p:attrNameLst>
                                      </p:cBhvr>
                                      <p:to>
                                        <p:strVal val="visible"/>
                                      </p:to>
                                    </p:set>
                                    <p:anim to="" calcmode="lin" valueType="num">
                                      <p:cBhvr>
                                        <p:cTn id="50" dur="1" fill="hold"/>
                                        <p:tgtEl>
                                          <p:spTgt spid="561169"/>
                                        </p:tgtEl>
                                        <p:attrNameLst>
                                          <p:attrName/>
                                        </p:attrNameLst>
                                      </p:cBhvr>
                                    </p:anim>
                                  </p:childTnLst>
                                </p:cTn>
                              </p:par>
                              <p:par>
                                <p:cTn id="51" presetID="24" presetClass="entr" presetSubtype="0" fill="hold" nodeType="withEffect">
                                  <p:stCondLst>
                                    <p:cond delay="0"/>
                                  </p:stCondLst>
                                  <p:childTnLst>
                                    <p:set>
                                      <p:cBhvr>
                                        <p:cTn id="52" dur="1" fill="hold">
                                          <p:stCondLst>
                                            <p:cond delay="0"/>
                                          </p:stCondLst>
                                        </p:cTn>
                                        <p:tgtEl>
                                          <p:spTgt spid="561182"/>
                                        </p:tgtEl>
                                        <p:attrNameLst>
                                          <p:attrName>style.visibility</p:attrName>
                                        </p:attrNameLst>
                                      </p:cBhvr>
                                      <p:to>
                                        <p:strVal val="visible"/>
                                      </p:to>
                                    </p:set>
                                    <p:anim to="" calcmode="lin" valueType="num">
                                      <p:cBhvr>
                                        <p:cTn id="53" dur="1" fill="hold"/>
                                        <p:tgtEl>
                                          <p:spTgt spid="56118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Rectangle 2"/>
          <p:cNvSpPr>
            <a:spLocks noGrp="1" noChangeArrowheads="1"/>
          </p:cNvSpPr>
          <p:nvPr>
            <p:ph type="title"/>
          </p:nvPr>
        </p:nvSpPr>
        <p:spPr/>
        <p:txBody>
          <a:bodyPr/>
          <a:lstStyle/>
          <a:p>
            <a:pPr algn="ctr"/>
            <a:r>
              <a:rPr lang="es-MX"/>
              <a:t>La derivada </a:t>
            </a:r>
            <a:endParaRPr lang="es-ES"/>
          </a:p>
        </p:txBody>
      </p:sp>
      <p:sp>
        <p:nvSpPr>
          <p:cNvPr id="563204" name="Text Box 4"/>
          <p:cNvSpPr txBox="1">
            <a:spLocks noChangeArrowheads="1"/>
          </p:cNvSpPr>
          <p:nvPr/>
        </p:nvSpPr>
        <p:spPr bwMode="auto">
          <a:xfrm>
            <a:off x="612325" y="2078850"/>
            <a:ext cx="7785100" cy="2970044"/>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  Criterio de la segunda derivada </a:t>
            </a:r>
          </a:p>
          <a:p>
            <a:pPr marL="371475" indent="-371475"/>
            <a:r>
              <a:rPr lang="es-MX" sz="2200" dirty="0"/>
              <a:t>Supóngase que </a:t>
            </a:r>
            <a:r>
              <a:rPr lang="es-MX" sz="2200" dirty="0" smtClean="0"/>
              <a:t>f y  f’’ existen  </a:t>
            </a:r>
            <a:r>
              <a:rPr lang="es-MX" sz="2200" dirty="0"/>
              <a:t>en todo punto de un intervalo abierto          </a:t>
            </a:r>
            <a:r>
              <a:rPr lang="es-MX" sz="2200" dirty="0" smtClean="0"/>
              <a:t> que </a:t>
            </a:r>
            <a:r>
              <a:rPr lang="es-MX" sz="2200" dirty="0"/>
              <a:t>contiene </a:t>
            </a:r>
            <a:r>
              <a:rPr lang="es-MX" sz="2200" dirty="0" smtClean="0"/>
              <a:t>a c y </a:t>
            </a:r>
            <a:r>
              <a:rPr lang="es-MX" sz="2200" dirty="0"/>
              <a:t>supóngase que    </a:t>
            </a:r>
          </a:p>
          <a:p>
            <a:pPr marL="371475" indent="-371475"/>
            <a:endParaRPr lang="es-MX" sz="2200" dirty="0"/>
          </a:p>
          <a:p>
            <a:pPr marL="371475" indent="-371475"/>
            <a:endParaRPr lang="es-MX" sz="2200" dirty="0"/>
          </a:p>
          <a:p>
            <a:pPr marL="371475" indent="-371475">
              <a:buFontTx/>
              <a:buAutoNum type="romanLcParenBoth"/>
            </a:pPr>
            <a:r>
              <a:rPr lang="es-MX" sz="2200" dirty="0"/>
              <a:t>Si                          es un valor </a:t>
            </a:r>
            <a:r>
              <a:rPr lang="es-MX" sz="2200" dirty="0" smtClean="0"/>
              <a:t>máximo </a:t>
            </a:r>
            <a:r>
              <a:rPr lang="es-MX" sz="2200" dirty="0"/>
              <a:t>local de </a:t>
            </a:r>
            <a:r>
              <a:rPr lang="es-MX" sz="2200" dirty="0" smtClean="0"/>
              <a:t>f</a:t>
            </a:r>
            <a:endParaRPr lang="es-MX" sz="2200" dirty="0"/>
          </a:p>
          <a:p>
            <a:pPr marL="371475" indent="-371475">
              <a:lnSpc>
                <a:spcPct val="150000"/>
              </a:lnSpc>
              <a:buFontTx/>
              <a:buAutoNum type="romanLcParenBoth"/>
            </a:pPr>
            <a:r>
              <a:rPr lang="es-MX" sz="2200" dirty="0"/>
              <a:t> Si                         es un valor mínimo local de </a:t>
            </a:r>
            <a:r>
              <a:rPr lang="es-MX" sz="2200" dirty="0" smtClean="0"/>
              <a:t>f </a:t>
            </a:r>
            <a:endParaRPr lang="es-MX" sz="2200" dirty="0"/>
          </a:p>
          <a:p>
            <a:pPr marL="371475" indent="-371475">
              <a:buFontTx/>
              <a:buAutoNum type="romanLcParenBoth"/>
            </a:pPr>
            <a:endParaRPr lang="es-MX" sz="2200" dirty="0"/>
          </a:p>
        </p:txBody>
      </p:sp>
      <p:graphicFrame>
        <p:nvGraphicFramePr>
          <p:cNvPr id="563214" name="Object 14"/>
          <p:cNvGraphicFramePr>
            <a:graphicFrameLocks noChangeAspect="1"/>
          </p:cNvGraphicFramePr>
          <p:nvPr/>
        </p:nvGraphicFramePr>
        <p:xfrm>
          <a:off x="2052302" y="2802194"/>
          <a:ext cx="612775" cy="357188"/>
        </p:xfrm>
        <a:graphic>
          <a:graphicData uri="http://schemas.openxmlformats.org/presentationml/2006/ole">
            <mc:AlternateContent xmlns:mc="http://schemas.openxmlformats.org/markup-compatibility/2006">
              <mc:Choice xmlns:v="urn:schemas-microsoft-com:vml" Requires="v">
                <p:oleObj spid="_x0000_s758878" name="Equation" r:id="rId4" imgW="368280" imgH="253800" progId="">
                  <p:embed/>
                </p:oleObj>
              </mc:Choice>
              <mc:Fallback>
                <p:oleObj name="Equation" r:id="rId4" imgW="3682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2302" y="2802194"/>
                        <a:ext cx="612775" cy="3571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3220" name="Object 20"/>
          <p:cNvGraphicFramePr>
            <a:graphicFrameLocks noChangeAspect="1"/>
          </p:cNvGraphicFramePr>
          <p:nvPr/>
        </p:nvGraphicFramePr>
        <p:xfrm>
          <a:off x="1152075" y="3204387"/>
          <a:ext cx="1033462" cy="357188"/>
        </p:xfrm>
        <a:graphic>
          <a:graphicData uri="http://schemas.openxmlformats.org/presentationml/2006/ole">
            <mc:AlternateContent xmlns:mc="http://schemas.openxmlformats.org/markup-compatibility/2006">
              <mc:Choice xmlns:v="urn:schemas-microsoft-com:vml" Requires="v">
                <p:oleObj spid="_x0000_s758879" name="Equation" r:id="rId6" imgW="622080" imgH="253800" progId="">
                  <p:embed/>
                </p:oleObj>
              </mc:Choice>
              <mc:Fallback>
                <p:oleObj name="Equation" r:id="rId6" imgW="6220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2075" y="3204387"/>
                        <a:ext cx="1033462" cy="3571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3227" name="Object 27"/>
          <p:cNvGraphicFramePr>
            <a:graphicFrameLocks noChangeAspect="1"/>
          </p:cNvGraphicFramePr>
          <p:nvPr/>
        </p:nvGraphicFramePr>
        <p:xfrm>
          <a:off x="1526384" y="3744137"/>
          <a:ext cx="1651043" cy="405355"/>
        </p:xfrm>
        <a:graphic>
          <a:graphicData uri="http://schemas.openxmlformats.org/presentationml/2006/ole">
            <mc:AlternateContent xmlns:mc="http://schemas.openxmlformats.org/markup-compatibility/2006">
              <mc:Choice xmlns:v="urn:schemas-microsoft-com:vml" Requires="v">
                <p:oleObj spid="_x0000_s758880" name="Equation" r:id="rId8" imgW="1015920" imgH="253800" progId="">
                  <p:embed/>
                </p:oleObj>
              </mc:Choice>
              <mc:Fallback>
                <p:oleObj name="Equation" r:id="rId8" imgW="101592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6384" y="3744137"/>
                        <a:ext cx="1651043" cy="40535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63228" name="Object 28"/>
          <p:cNvGraphicFramePr>
            <a:graphicFrameLocks noChangeAspect="1"/>
          </p:cNvGraphicFramePr>
          <p:nvPr/>
        </p:nvGraphicFramePr>
        <p:xfrm>
          <a:off x="1557246" y="4253712"/>
          <a:ext cx="1591903" cy="390835"/>
        </p:xfrm>
        <a:graphic>
          <a:graphicData uri="http://schemas.openxmlformats.org/presentationml/2006/ole">
            <mc:AlternateContent xmlns:mc="http://schemas.openxmlformats.org/markup-compatibility/2006">
              <mc:Choice xmlns:v="urn:schemas-microsoft-com:vml" Requires="v">
                <p:oleObj spid="_x0000_s758881" name="Equation" r:id="rId10" imgW="1015920" imgH="253800" progId="">
                  <p:embed/>
                </p:oleObj>
              </mc:Choice>
              <mc:Fallback>
                <p:oleObj name="Equation" r:id="rId10" imgW="101592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57246" y="4253712"/>
                        <a:ext cx="1591903" cy="39083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59762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63204"/>
                                        </p:tgtEl>
                                        <p:attrNameLst>
                                          <p:attrName>style.visibility</p:attrName>
                                        </p:attrNameLst>
                                      </p:cBhvr>
                                      <p:to>
                                        <p:strVal val="visible"/>
                                      </p:to>
                                    </p:set>
                                    <p:anim to="" calcmode="lin" valueType="num">
                                      <p:cBhvr>
                                        <p:cTn id="7" dur="1" fill="hold"/>
                                        <p:tgtEl>
                                          <p:spTgt spid="563204"/>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63214"/>
                                        </p:tgtEl>
                                        <p:attrNameLst>
                                          <p:attrName>style.visibility</p:attrName>
                                        </p:attrNameLst>
                                      </p:cBhvr>
                                      <p:to>
                                        <p:strVal val="visible"/>
                                      </p:to>
                                    </p:set>
                                    <p:anim to="" calcmode="lin" valueType="num">
                                      <p:cBhvr>
                                        <p:cTn id="10" dur="1" fill="hold"/>
                                        <p:tgtEl>
                                          <p:spTgt spid="563214"/>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563220"/>
                                        </p:tgtEl>
                                        <p:attrNameLst>
                                          <p:attrName>style.visibility</p:attrName>
                                        </p:attrNameLst>
                                      </p:cBhvr>
                                      <p:to>
                                        <p:strVal val="visible"/>
                                      </p:to>
                                    </p:set>
                                    <p:anim to="" calcmode="lin" valueType="num">
                                      <p:cBhvr>
                                        <p:cTn id="13" dur="1" fill="hold"/>
                                        <p:tgtEl>
                                          <p:spTgt spid="563220"/>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563227"/>
                                        </p:tgtEl>
                                        <p:attrNameLst>
                                          <p:attrName>style.visibility</p:attrName>
                                        </p:attrNameLst>
                                      </p:cBhvr>
                                      <p:to>
                                        <p:strVal val="visible"/>
                                      </p:to>
                                    </p:set>
                                    <p:anim to="" calcmode="lin" valueType="num">
                                      <p:cBhvr>
                                        <p:cTn id="16" dur="1" fill="hold"/>
                                        <p:tgtEl>
                                          <p:spTgt spid="563227"/>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63228"/>
                                        </p:tgtEl>
                                        <p:attrNameLst>
                                          <p:attrName>style.visibility</p:attrName>
                                        </p:attrNameLst>
                                      </p:cBhvr>
                                      <p:to>
                                        <p:strVal val="visible"/>
                                      </p:to>
                                    </p:set>
                                    <p:anim to="" calcmode="lin" valueType="num">
                                      <p:cBhvr>
                                        <p:cTn id="19" dur="1" fill="hold"/>
                                        <p:tgtEl>
                                          <p:spTgt spid="56322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0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pPr algn="ctr"/>
            <a:r>
              <a:rPr lang="es-MX"/>
              <a:t>La derivada </a:t>
            </a:r>
            <a:endParaRPr lang="es-ES"/>
          </a:p>
        </p:txBody>
      </p:sp>
      <p:sp>
        <p:nvSpPr>
          <p:cNvPr id="514051" name="Text Box 3"/>
          <p:cNvSpPr txBox="1">
            <a:spLocks noChangeArrowheads="1"/>
          </p:cNvSpPr>
          <p:nvPr/>
        </p:nvSpPr>
        <p:spPr bwMode="auto">
          <a:xfrm>
            <a:off x="611188" y="1584325"/>
            <a:ext cx="7785100" cy="2215991"/>
          </a:xfrm>
          <a:prstGeom prst="rect">
            <a:avLst/>
          </a:prstGeom>
          <a:noFill/>
          <a:ln w="9525">
            <a:solidFill>
              <a:schemeClr val="folHlink"/>
            </a:solidFill>
            <a:miter lim="800000"/>
            <a:headEnd/>
            <a:tailEnd/>
          </a:ln>
          <a:effectLst/>
        </p:spPr>
        <p:txBody>
          <a:bodyPr>
            <a:spAutoFit/>
          </a:bodyPr>
          <a:lstStyle/>
          <a:p>
            <a:endParaRPr lang="es-MX" sz="2200" dirty="0"/>
          </a:p>
          <a:p>
            <a:r>
              <a:rPr lang="es-MX" sz="2200" b="1" dirty="0"/>
              <a:t>Teorema A. Regla para la función constante</a:t>
            </a:r>
          </a:p>
          <a:p>
            <a:endParaRPr lang="es-MX" sz="600" dirty="0" smtClean="0"/>
          </a:p>
          <a:p>
            <a:r>
              <a:rPr lang="es-MX" sz="2200" dirty="0" smtClean="0"/>
              <a:t>Si                                </a:t>
            </a:r>
            <a:r>
              <a:rPr lang="es-MX" sz="2200" dirty="0"/>
              <a:t>es una constante, entonces para cualquier                     </a:t>
            </a:r>
            <a:r>
              <a:rPr lang="es-MX" sz="2200" dirty="0" smtClean="0"/>
              <a:t>  ; esto </a:t>
            </a:r>
            <a:r>
              <a:rPr lang="es-MX" sz="2200" dirty="0"/>
              <a:t>es,</a:t>
            </a:r>
          </a:p>
          <a:p>
            <a:endParaRPr lang="es-MX" sz="2200" dirty="0"/>
          </a:p>
          <a:p>
            <a:endParaRPr lang="es-MX" sz="2200" dirty="0"/>
          </a:p>
        </p:txBody>
      </p:sp>
      <p:graphicFrame>
        <p:nvGraphicFramePr>
          <p:cNvPr id="514053" name="Object 5"/>
          <p:cNvGraphicFramePr>
            <a:graphicFrameLocks noChangeAspect="1"/>
          </p:cNvGraphicFramePr>
          <p:nvPr/>
        </p:nvGraphicFramePr>
        <p:xfrm>
          <a:off x="3716494" y="5319210"/>
          <a:ext cx="1170541" cy="377825"/>
        </p:xfrm>
        <a:graphic>
          <a:graphicData uri="http://schemas.openxmlformats.org/presentationml/2006/ole">
            <mc:AlternateContent xmlns:mc="http://schemas.openxmlformats.org/markup-compatibility/2006">
              <mc:Choice xmlns:v="urn:schemas-microsoft-com:vml" Requires="v">
                <p:oleObj spid="_x0000_s727242" name="Equation" r:id="rId4" imgW="634680" imgH="253800" progId="">
                  <p:embed/>
                </p:oleObj>
              </mc:Choice>
              <mc:Fallback>
                <p:oleObj name="Equation" r:id="rId4" imgW="6346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6494" y="5319210"/>
                        <a:ext cx="1170541" cy="3778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4054" name="Object 6"/>
          <p:cNvGraphicFramePr>
            <a:graphicFrameLocks noChangeAspect="1"/>
          </p:cNvGraphicFramePr>
          <p:nvPr/>
        </p:nvGraphicFramePr>
        <p:xfrm>
          <a:off x="1099440" y="2393885"/>
          <a:ext cx="2257425" cy="314325"/>
        </p:xfrm>
        <a:graphic>
          <a:graphicData uri="http://schemas.openxmlformats.org/presentationml/2006/ole">
            <mc:AlternateContent xmlns:mc="http://schemas.openxmlformats.org/markup-compatibility/2006">
              <mc:Choice xmlns:v="urn:schemas-microsoft-com:vml" Requires="v">
                <p:oleObj spid="_x0000_s727243" name="Equation" r:id="rId6" imgW="1168200" imgH="253800" progId="">
                  <p:embed/>
                </p:oleObj>
              </mc:Choice>
              <mc:Fallback>
                <p:oleObj name="Equation" r:id="rId6" imgW="116820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99440" y="2393885"/>
                        <a:ext cx="2257425"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514055" name="Text Box 7"/>
          <p:cNvSpPr txBox="1">
            <a:spLocks noChangeArrowheads="1"/>
          </p:cNvSpPr>
          <p:nvPr/>
        </p:nvSpPr>
        <p:spPr bwMode="auto">
          <a:xfrm>
            <a:off x="611188" y="4014788"/>
            <a:ext cx="7785100" cy="1877437"/>
          </a:xfrm>
          <a:prstGeom prst="rect">
            <a:avLst/>
          </a:prstGeom>
          <a:noFill/>
          <a:ln w="9525">
            <a:solidFill>
              <a:schemeClr val="folHlink"/>
            </a:solidFill>
            <a:miter lim="800000"/>
            <a:headEnd/>
            <a:tailEnd/>
          </a:ln>
          <a:effectLst/>
        </p:spPr>
        <p:txBody>
          <a:bodyPr>
            <a:spAutoFit/>
          </a:bodyPr>
          <a:lstStyle/>
          <a:p>
            <a:endParaRPr lang="es-MX" sz="2200" dirty="0"/>
          </a:p>
          <a:p>
            <a:r>
              <a:rPr lang="es-MX" sz="2200" b="1" dirty="0"/>
              <a:t>Teorema B. Regla para la función identidad</a:t>
            </a:r>
            <a:r>
              <a:rPr lang="es-MX" sz="2200" dirty="0"/>
              <a:t> </a:t>
            </a:r>
          </a:p>
          <a:p>
            <a:endParaRPr lang="es-MX" sz="600" dirty="0" smtClean="0"/>
          </a:p>
          <a:p>
            <a:r>
              <a:rPr lang="es-MX" sz="2200" dirty="0" smtClean="0"/>
              <a:t>Si </a:t>
            </a:r>
            <a:endParaRPr lang="es-MX" sz="2200" dirty="0"/>
          </a:p>
          <a:p>
            <a:endParaRPr lang="es-MX" sz="2200" dirty="0"/>
          </a:p>
          <a:p>
            <a:endParaRPr lang="es-MX" sz="2200" dirty="0"/>
          </a:p>
        </p:txBody>
      </p:sp>
      <p:graphicFrame>
        <p:nvGraphicFramePr>
          <p:cNvPr id="514056" name="Object 8"/>
          <p:cNvGraphicFramePr>
            <a:graphicFrameLocks noChangeAspect="1"/>
          </p:cNvGraphicFramePr>
          <p:nvPr/>
        </p:nvGraphicFramePr>
        <p:xfrm>
          <a:off x="1948291" y="2753925"/>
          <a:ext cx="1768614" cy="315035"/>
        </p:xfrm>
        <a:graphic>
          <a:graphicData uri="http://schemas.openxmlformats.org/presentationml/2006/ole">
            <mc:AlternateContent xmlns:mc="http://schemas.openxmlformats.org/markup-compatibility/2006">
              <mc:Choice xmlns:v="urn:schemas-microsoft-com:vml" Requires="v">
                <p:oleObj spid="_x0000_s727244" name="Equation" r:id="rId8" imgW="761760" imgH="253800" progId="">
                  <p:embed/>
                </p:oleObj>
              </mc:Choice>
              <mc:Fallback>
                <p:oleObj name="Equation" r:id="rId8" imgW="76176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8291" y="2753925"/>
                        <a:ext cx="1768614" cy="31503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4057" name="Object 9"/>
          <p:cNvGraphicFramePr>
            <a:graphicFrameLocks noChangeAspect="1"/>
          </p:cNvGraphicFramePr>
          <p:nvPr/>
        </p:nvGraphicFramePr>
        <p:xfrm>
          <a:off x="3611240" y="3158970"/>
          <a:ext cx="1320800" cy="423863"/>
        </p:xfrm>
        <a:graphic>
          <a:graphicData uri="http://schemas.openxmlformats.org/presentationml/2006/ole">
            <mc:AlternateContent xmlns:mc="http://schemas.openxmlformats.org/markup-compatibility/2006">
              <mc:Choice xmlns:v="urn:schemas-microsoft-com:vml" Requires="v">
                <p:oleObj spid="_x0000_s727245" name="Equation" r:id="rId10" imgW="660240" imgH="253800" progId="">
                  <p:embed/>
                </p:oleObj>
              </mc:Choice>
              <mc:Fallback>
                <p:oleObj name="Equation" r:id="rId10" imgW="660240" imgH="253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11240" y="3158970"/>
                        <a:ext cx="1320800" cy="4238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4059" name="Object 11"/>
          <p:cNvGraphicFramePr>
            <a:graphicFrameLocks noChangeAspect="1"/>
          </p:cNvGraphicFramePr>
          <p:nvPr/>
        </p:nvGraphicFramePr>
        <p:xfrm>
          <a:off x="1150938" y="4734145"/>
          <a:ext cx="5176837" cy="495300"/>
        </p:xfrm>
        <a:graphic>
          <a:graphicData uri="http://schemas.openxmlformats.org/presentationml/2006/ole">
            <mc:AlternateContent xmlns:mc="http://schemas.openxmlformats.org/markup-compatibility/2006">
              <mc:Choice xmlns:v="urn:schemas-microsoft-com:vml" Requires="v">
                <p:oleObj spid="_x0000_s727246" name="Equation" r:id="rId12" imgW="2247840" imgH="253800" progId="">
                  <p:embed/>
                </p:oleObj>
              </mc:Choice>
              <mc:Fallback>
                <p:oleObj name="Equation" r:id="rId12" imgW="224784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50938" y="4734145"/>
                        <a:ext cx="5176837" cy="495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98821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4051"/>
                                        </p:tgtEl>
                                        <p:attrNameLst>
                                          <p:attrName>style.visibility</p:attrName>
                                        </p:attrNameLst>
                                      </p:cBhvr>
                                      <p:to>
                                        <p:strVal val="visible"/>
                                      </p:to>
                                    </p:set>
                                    <p:anim to="" calcmode="lin" valueType="num">
                                      <p:cBhvr>
                                        <p:cTn id="7" dur="1" fill="hold"/>
                                        <p:tgtEl>
                                          <p:spTgt spid="514051"/>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14054"/>
                                        </p:tgtEl>
                                        <p:attrNameLst>
                                          <p:attrName>style.visibility</p:attrName>
                                        </p:attrNameLst>
                                      </p:cBhvr>
                                      <p:to>
                                        <p:strVal val="visible"/>
                                      </p:to>
                                    </p:set>
                                    <p:anim to="" calcmode="lin" valueType="num">
                                      <p:cBhvr>
                                        <p:cTn id="10" dur="1" fill="hold"/>
                                        <p:tgtEl>
                                          <p:spTgt spid="514054"/>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514056"/>
                                        </p:tgtEl>
                                        <p:attrNameLst>
                                          <p:attrName>style.visibility</p:attrName>
                                        </p:attrNameLst>
                                      </p:cBhvr>
                                      <p:to>
                                        <p:strVal val="visible"/>
                                      </p:to>
                                    </p:set>
                                    <p:anim to="" calcmode="lin" valueType="num">
                                      <p:cBhvr>
                                        <p:cTn id="13" dur="1" fill="hold"/>
                                        <p:tgtEl>
                                          <p:spTgt spid="514056"/>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514057"/>
                                        </p:tgtEl>
                                        <p:attrNameLst>
                                          <p:attrName>style.visibility</p:attrName>
                                        </p:attrNameLst>
                                      </p:cBhvr>
                                      <p:to>
                                        <p:strVal val="visible"/>
                                      </p:to>
                                    </p:set>
                                    <p:anim to="" calcmode="lin" valueType="num">
                                      <p:cBhvr>
                                        <p:cTn id="16" dur="1" fill="hold"/>
                                        <p:tgtEl>
                                          <p:spTgt spid="514057"/>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514055"/>
                                        </p:tgtEl>
                                        <p:attrNameLst>
                                          <p:attrName>style.visibility</p:attrName>
                                        </p:attrNameLst>
                                      </p:cBhvr>
                                      <p:to>
                                        <p:strVal val="visible"/>
                                      </p:to>
                                    </p:set>
                                    <p:anim to="" calcmode="lin" valueType="num">
                                      <p:cBhvr>
                                        <p:cTn id="21" dur="1" fill="hold"/>
                                        <p:tgtEl>
                                          <p:spTgt spid="514055"/>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514059"/>
                                        </p:tgtEl>
                                        <p:attrNameLst>
                                          <p:attrName>style.visibility</p:attrName>
                                        </p:attrNameLst>
                                      </p:cBhvr>
                                      <p:to>
                                        <p:strVal val="visible"/>
                                      </p:to>
                                    </p:set>
                                    <p:anim to="" calcmode="lin" valueType="num">
                                      <p:cBhvr>
                                        <p:cTn id="24" dur="1" fill="hold"/>
                                        <p:tgtEl>
                                          <p:spTgt spid="514059"/>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514053"/>
                                        </p:tgtEl>
                                        <p:attrNameLst>
                                          <p:attrName>style.visibility</p:attrName>
                                        </p:attrNameLst>
                                      </p:cBhvr>
                                      <p:to>
                                        <p:strVal val="visible"/>
                                      </p:to>
                                    </p:set>
                                    <p:anim to="" calcmode="lin" valueType="num">
                                      <p:cBhvr>
                                        <p:cTn id="27" dur="1" fill="hold"/>
                                        <p:tgtEl>
                                          <p:spTgt spid="51405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051" grpId="0" animBg="1"/>
      <p:bldP spid="51405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lstStyle/>
          <a:p>
            <a:pPr algn="ctr"/>
            <a:r>
              <a:rPr lang="es-MX"/>
              <a:t>La derivada </a:t>
            </a:r>
            <a:endParaRPr lang="es-ES"/>
          </a:p>
        </p:txBody>
      </p:sp>
      <mc:AlternateContent xmlns:mc="http://schemas.openxmlformats.org/markup-compatibility/2006" xmlns:a14="http://schemas.microsoft.com/office/drawing/2010/main">
        <mc:Choice Requires="a14">
          <p:sp>
            <p:nvSpPr>
              <p:cNvPr id="516099" name="Text Box 3"/>
              <p:cNvSpPr txBox="1">
                <a:spLocks noChangeArrowheads="1"/>
              </p:cNvSpPr>
              <p:nvPr/>
            </p:nvSpPr>
            <p:spPr bwMode="auto">
              <a:xfrm>
                <a:off x="657330" y="1584325"/>
                <a:ext cx="7785100" cy="1615827"/>
              </a:xfrm>
              <a:prstGeom prst="rect">
                <a:avLst/>
              </a:prstGeom>
              <a:noFill/>
              <a:ln w="9525">
                <a:solidFill>
                  <a:schemeClr val="folHlink"/>
                </a:solidFill>
                <a:miter lim="800000"/>
                <a:headEnd/>
                <a:tailEnd/>
              </a:ln>
              <a:effectLst/>
            </p:spPr>
            <p:txBody>
              <a:bodyPr>
                <a:spAutoFit/>
              </a:bodyPr>
              <a:lstStyle/>
              <a:p>
                <a:r>
                  <a:rPr lang="es-MX" sz="2200" b="1" dirty="0" smtClean="0"/>
                  <a:t>Teorema C. Regla para la potencia</a:t>
                </a:r>
              </a:p>
              <a:p>
                <a:r>
                  <a:rPr lang="es-MX" sz="2200" dirty="0"/>
                  <a:t>Si </a:t>
                </a:r>
                <a14:m>
                  <m:oMath xmlns:m="http://schemas.openxmlformats.org/officeDocument/2006/math">
                    <m:r>
                      <a:rPr lang="es-MX" sz="2200" b="0" i="1" smtClean="0">
                        <a:latin typeface="Cambria Math"/>
                      </a:rPr>
                      <m:t>𝑓</m:t>
                    </m:r>
                    <m:d>
                      <m:dPr>
                        <m:ctrlPr>
                          <a:rPr lang="es-MX" sz="2200" b="0" i="1" smtClean="0">
                            <a:latin typeface="Cambria Math"/>
                          </a:rPr>
                        </m:ctrlPr>
                      </m:dPr>
                      <m:e>
                        <m:r>
                          <a:rPr lang="es-MX" sz="2200" b="0" i="1" smtClean="0">
                            <a:latin typeface="Cambria Math"/>
                          </a:rPr>
                          <m:t>𝑥</m:t>
                        </m:r>
                      </m:e>
                    </m:d>
                    <m:r>
                      <a:rPr lang="es-MX" sz="2200" b="0" i="1" smtClean="0">
                        <a:latin typeface="Cambria Math"/>
                      </a:rPr>
                      <m:t>=</m:t>
                    </m:r>
                    <m:sSup>
                      <m:sSupPr>
                        <m:ctrlPr>
                          <a:rPr lang="es-MX" sz="2200" b="0" i="1" smtClean="0">
                            <a:latin typeface="Cambria Math"/>
                          </a:rPr>
                        </m:ctrlPr>
                      </m:sSupPr>
                      <m:e>
                        <m:r>
                          <a:rPr lang="es-MX" sz="2200" b="0" i="1" smtClean="0">
                            <a:latin typeface="Cambria Math"/>
                          </a:rPr>
                          <m:t>𝑥</m:t>
                        </m:r>
                      </m:e>
                      <m:sup>
                        <m:r>
                          <a:rPr lang="es-MX" sz="2200" b="0" i="1" smtClean="0">
                            <a:latin typeface="Cambria Math"/>
                          </a:rPr>
                          <m:t>𝑛</m:t>
                        </m:r>
                      </m:sup>
                    </m:sSup>
                    <m:r>
                      <a:rPr lang="es-MX" sz="2200" b="0" i="1" smtClean="0">
                        <a:latin typeface="Cambria Math"/>
                      </a:rPr>
                      <m:t> </m:t>
                    </m:r>
                  </m:oMath>
                </a14:m>
                <a:r>
                  <a:rPr lang="es-MX" sz="2200" dirty="0" smtClean="0"/>
                  <a:t>donde </a:t>
                </a:r>
                <a:r>
                  <a:rPr lang="es-MX" sz="2200" i="1" dirty="0" smtClean="0"/>
                  <a:t>n</a:t>
                </a:r>
                <a:r>
                  <a:rPr lang="es-MX" sz="2200" dirty="0" smtClean="0"/>
                  <a:t> es </a:t>
                </a:r>
                <a:r>
                  <a:rPr lang="es-MX" sz="2200" dirty="0"/>
                  <a:t>un entero positivo, entonces </a:t>
                </a:r>
              </a:p>
              <a:p>
                <a:r>
                  <a:rPr lang="es-MX" sz="2200" dirty="0"/>
                  <a:t>                       esto es  </a:t>
                </a:r>
              </a:p>
              <a:p>
                <a:endParaRPr lang="es-MX" sz="2200" dirty="0" smtClean="0"/>
              </a:p>
              <a:p>
                <a:endParaRPr lang="es-MX" sz="1100" dirty="0"/>
              </a:p>
            </p:txBody>
          </p:sp>
        </mc:Choice>
        <mc:Fallback xmlns="">
          <p:sp>
            <p:nvSpPr>
              <p:cNvPr id="516099" name="Text Box 3"/>
              <p:cNvSpPr txBox="1">
                <a:spLocks noRot="1" noChangeAspect="1" noMove="1" noResize="1" noEditPoints="1" noAdjustHandles="1" noChangeArrowheads="1" noChangeShapeType="1" noTextEdit="1"/>
              </p:cNvSpPr>
              <p:nvPr/>
            </p:nvSpPr>
            <p:spPr bwMode="auto">
              <a:xfrm>
                <a:off x="657330" y="1584325"/>
                <a:ext cx="7785100" cy="1615827"/>
              </a:xfrm>
              <a:prstGeom prst="rect">
                <a:avLst/>
              </a:prstGeom>
              <a:blipFill rotWithShape="1">
                <a:blip r:embed="rId4"/>
                <a:stretch>
                  <a:fillRect l="-938" t="-1498"/>
                </a:stretch>
              </a:blipFill>
              <a:ln w="9525">
                <a:solidFill>
                  <a:schemeClr val="folHlink"/>
                </a:solidFill>
                <a:miter lim="800000"/>
                <a:headEnd/>
                <a:tailEnd/>
              </a:ln>
              <a:effectLst/>
            </p:spPr>
            <p:txBody>
              <a:bodyPr/>
              <a:lstStyle/>
              <a:p>
                <a:r>
                  <a:rPr lang="es-MX">
                    <a:noFill/>
                  </a:rPr>
                  <a:t> </a:t>
                </a:r>
              </a:p>
            </p:txBody>
          </p:sp>
        </mc:Fallback>
      </mc:AlternateContent>
      <p:graphicFrame>
        <p:nvGraphicFramePr>
          <p:cNvPr id="516100" name="Object 4"/>
          <p:cNvGraphicFramePr>
            <a:graphicFrameLocks noChangeAspect="1"/>
          </p:cNvGraphicFramePr>
          <p:nvPr/>
        </p:nvGraphicFramePr>
        <p:xfrm>
          <a:off x="3403073" y="2663915"/>
          <a:ext cx="2340194" cy="415925"/>
        </p:xfrm>
        <a:graphic>
          <a:graphicData uri="http://schemas.openxmlformats.org/presentationml/2006/ole">
            <mc:AlternateContent xmlns:mc="http://schemas.openxmlformats.org/markup-compatibility/2006">
              <mc:Choice xmlns:v="urn:schemas-microsoft-com:vml" Requires="v">
                <p:oleObj spid="_x0000_s728266" name="Equation" r:id="rId5" imgW="939600" imgH="279360" progId="">
                  <p:embed/>
                </p:oleObj>
              </mc:Choice>
              <mc:Fallback>
                <p:oleObj name="Equation" r:id="rId5" imgW="939600" imgH="27936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3073" y="2663915"/>
                        <a:ext cx="2340194" cy="4159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6101" name="Object 5"/>
          <p:cNvGraphicFramePr>
            <a:graphicFrameLocks noChangeAspect="1"/>
          </p:cNvGraphicFramePr>
          <p:nvPr/>
        </p:nvGraphicFramePr>
        <p:xfrm>
          <a:off x="838305" y="2349500"/>
          <a:ext cx="1643062" cy="314325"/>
        </p:xfrm>
        <a:graphic>
          <a:graphicData uri="http://schemas.openxmlformats.org/presentationml/2006/ole">
            <mc:AlternateContent xmlns:mc="http://schemas.openxmlformats.org/markup-compatibility/2006">
              <mc:Choice xmlns:v="urn:schemas-microsoft-com:vml" Requires="v">
                <p:oleObj spid="_x0000_s728267" name="Equation" r:id="rId7" imgW="850680" imgH="253800" progId="">
                  <p:embed/>
                </p:oleObj>
              </mc:Choice>
              <mc:Fallback>
                <p:oleObj name="Equation" r:id="rId7" imgW="850680" imgH="25380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305" y="2349500"/>
                        <a:ext cx="1643062"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516102" name="Text Box 6"/>
          <p:cNvSpPr txBox="1">
            <a:spLocks noChangeArrowheads="1"/>
          </p:cNvSpPr>
          <p:nvPr/>
        </p:nvSpPr>
        <p:spPr bwMode="auto">
          <a:xfrm>
            <a:off x="657330" y="3249613"/>
            <a:ext cx="7785100" cy="2462213"/>
          </a:xfrm>
          <a:prstGeom prst="rect">
            <a:avLst/>
          </a:prstGeom>
          <a:noFill/>
          <a:ln w="9525">
            <a:solidFill>
              <a:schemeClr val="folHlink"/>
            </a:solidFill>
            <a:miter lim="800000"/>
            <a:headEnd/>
            <a:tailEnd/>
          </a:ln>
          <a:effectLst/>
        </p:spPr>
        <p:txBody>
          <a:bodyPr>
            <a:spAutoFit/>
          </a:bodyPr>
          <a:lstStyle/>
          <a:p>
            <a:r>
              <a:rPr lang="es-MX" sz="2200" b="1" dirty="0"/>
              <a:t>Teorema D. Regla del múltiplo constante</a:t>
            </a:r>
            <a:r>
              <a:rPr lang="es-MX" sz="2200" dirty="0"/>
              <a:t> </a:t>
            </a:r>
          </a:p>
          <a:p>
            <a:r>
              <a:rPr lang="es-MX" sz="2200" dirty="0"/>
              <a:t>Si </a:t>
            </a:r>
            <a:r>
              <a:rPr lang="es-MX" sz="2200" dirty="0" smtClean="0"/>
              <a:t>k </a:t>
            </a:r>
            <a:r>
              <a:rPr lang="es-MX" sz="2200" dirty="0"/>
              <a:t>es una constante y </a:t>
            </a:r>
            <a:r>
              <a:rPr lang="es-MX" sz="2200" dirty="0" smtClean="0"/>
              <a:t>f </a:t>
            </a:r>
            <a:r>
              <a:rPr lang="es-MX" sz="2200" dirty="0"/>
              <a:t>es una función diferenciable, entonces                                </a:t>
            </a:r>
            <a:r>
              <a:rPr lang="es-MX" sz="2200" dirty="0" smtClean="0"/>
              <a:t>    esto </a:t>
            </a:r>
            <a:r>
              <a:rPr lang="es-MX" sz="2200" dirty="0"/>
              <a:t>es,</a:t>
            </a:r>
          </a:p>
          <a:p>
            <a:endParaRPr lang="es-MX" sz="2200" dirty="0" smtClean="0"/>
          </a:p>
          <a:p>
            <a:endParaRPr lang="es-MX" sz="2200" dirty="0"/>
          </a:p>
          <a:p>
            <a:r>
              <a:rPr lang="es-MX" sz="2200" dirty="0"/>
              <a:t>En palabras, una constante </a:t>
            </a:r>
            <a:r>
              <a:rPr lang="es-MX" sz="2200" dirty="0" smtClean="0"/>
              <a:t>k que </a:t>
            </a:r>
            <a:r>
              <a:rPr lang="es-MX" sz="2200" dirty="0"/>
              <a:t>multiplica, puede “sacarse”  del operador  </a:t>
            </a:r>
          </a:p>
        </p:txBody>
      </p:sp>
      <p:graphicFrame>
        <p:nvGraphicFramePr>
          <p:cNvPr id="516107" name="Object 11"/>
          <p:cNvGraphicFramePr>
            <a:graphicFrameLocks noChangeAspect="1"/>
          </p:cNvGraphicFramePr>
          <p:nvPr/>
        </p:nvGraphicFramePr>
        <p:xfrm>
          <a:off x="2024144" y="3969061"/>
          <a:ext cx="2639003" cy="360040"/>
        </p:xfrm>
        <a:graphic>
          <a:graphicData uri="http://schemas.openxmlformats.org/presentationml/2006/ole">
            <mc:AlternateContent xmlns:mc="http://schemas.openxmlformats.org/markup-compatibility/2006">
              <mc:Choice xmlns:v="urn:schemas-microsoft-com:vml" Requires="v">
                <p:oleObj spid="_x0000_s728268" name="Equation" r:id="rId9" imgW="1155600" imgH="253800" progId="">
                  <p:embed/>
                </p:oleObj>
              </mc:Choice>
              <mc:Fallback>
                <p:oleObj name="Equation" r:id="rId9" imgW="1155600" imgH="25380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4144" y="3969061"/>
                        <a:ext cx="2639003" cy="36004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6110" name="Object 14"/>
          <p:cNvGraphicFramePr>
            <a:graphicFrameLocks noChangeAspect="1"/>
          </p:cNvGraphicFramePr>
          <p:nvPr/>
        </p:nvGraphicFramePr>
        <p:xfrm>
          <a:off x="2981329" y="4464115"/>
          <a:ext cx="3392008" cy="405045"/>
        </p:xfrm>
        <a:graphic>
          <a:graphicData uri="http://schemas.openxmlformats.org/presentationml/2006/ole">
            <mc:AlternateContent xmlns:mc="http://schemas.openxmlformats.org/markup-compatibility/2006">
              <mc:Choice xmlns:v="urn:schemas-microsoft-com:vml" Requires="v">
                <p:oleObj spid="_x0000_s728269" name="Equation" r:id="rId11" imgW="1650960" imgH="279360" progId="">
                  <p:embed/>
                </p:oleObj>
              </mc:Choice>
              <mc:Fallback>
                <p:oleObj name="Equation" r:id="rId11" imgW="1650960" imgH="27936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81329" y="4464115"/>
                        <a:ext cx="3392008" cy="40504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6111" name="Object 15"/>
          <p:cNvGraphicFramePr>
            <a:graphicFrameLocks noChangeAspect="1"/>
          </p:cNvGraphicFramePr>
          <p:nvPr/>
        </p:nvGraphicFramePr>
        <p:xfrm>
          <a:off x="2457902" y="5344287"/>
          <a:ext cx="457200" cy="334963"/>
        </p:xfrm>
        <a:graphic>
          <a:graphicData uri="http://schemas.openxmlformats.org/presentationml/2006/ole">
            <mc:AlternateContent xmlns:mc="http://schemas.openxmlformats.org/markup-compatibility/2006">
              <mc:Choice xmlns:v="urn:schemas-microsoft-com:vml" Requires="v">
                <p:oleObj spid="_x0000_s728270" name="Equation" r:id="rId13" imgW="228600" imgH="228600" progId="">
                  <p:embed/>
                </p:oleObj>
              </mc:Choice>
              <mc:Fallback>
                <p:oleObj name="Equation" r:id="rId13" imgW="228600" imgH="22860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57902" y="5344287"/>
                        <a:ext cx="457200" cy="3349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15229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6099"/>
                                        </p:tgtEl>
                                        <p:attrNameLst>
                                          <p:attrName>style.visibility</p:attrName>
                                        </p:attrNameLst>
                                      </p:cBhvr>
                                      <p:to>
                                        <p:strVal val="visible"/>
                                      </p:to>
                                    </p:set>
                                    <p:anim to="" calcmode="lin" valueType="num">
                                      <p:cBhvr>
                                        <p:cTn id="7" dur="1" fill="hold"/>
                                        <p:tgtEl>
                                          <p:spTgt spid="516099"/>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16101"/>
                                        </p:tgtEl>
                                        <p:attrNameLst>
                                          <p:attrName>style.visibility</p:attrName>
                                        </p:attrNameLst>
                                      </p:cBhvr>
                                      <p:to>
                                        <p:strVal val="visible"/>
                                      </p:to>
                                    </p:set>
                                    <p:anim to="" calcmode="lin" valueType="num">
                                      <p:cBhvr>
                                        <p:cTn id="10" dur="1" fill="hold"/>
                                        <p:tgtEl>
                                          <p:spTgt spid="516101"/>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516100"/>
                                        </p:tgtEl>
                                        <p:attrNameLst>
                                          <p:attrName>style.visibility</p:attrName>
                                        </p:attrNameLst>
                                      </p:cBhvr>
                                      <p:to>
                                        <p:strVal val="visible"/>
                                      </p:to>
                                    </p:set>
                                    <p:anim to="" calcmode="lin" valueType="num">
                                      <p:cBhvr>
                                        <p:cTn id="13" dur="1" fill="hold"/>
                                        <p:tgtEl>
                                          <p:spTgt spid="516100"/>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516102"/>
                                        </p:tgtEl>
                                        <p:attrNameLst>
                                          <p:attrName>style.visibility</p:attrName>
                                        </p:attrNameLst>
                                      </p:cBhvr>
                                      <p:to>
                                        <p:strVal val="visible"/>
                                      </p:to>
                                    </p:set>
                                    <p:anim to="" calcmode="lin" valueType="num">
                                      <p:cBhvr>
                                        <p:cTn id="18" dur="1" fill="hold"/>
                                        <p:tgtEl>
                                          <p:spTgt spid="516102"/>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516107"/>
                                        </p:tgtEl>
                                        <p:attrNameLst>
                                          <p:attrName>style.visibility</p:attrName>
                                        </p:attrNameLst>
                                      </p:cBhvr>
                                      <p:to>
                                        <p:strVal val="visible"/>
                                      </p:to>
                                    </p:set>
                                    <p:anim to="" calcmode="lin" valueType="num">
                                      <p:cBhvr>
                                        <p:cTn id="21" dur="1" fill="hold"/>
                                        <p:tgtEl>
                                          <p:spTgt spid="516107"/>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516110"/>
                                        </p:tgtEl>
                                        <p:attrNameLst>
                                          <p:attrName>style.visibility</p:attrName>
                                        </p:attrNameLst>
                                      </p:cBhvr>
                                      <p:to>
                                        <p:strVal val="visible"/>
                                      </p:to>
                                    </p:set>
                                    <p:anim to="" calcmode="lin" valueType="num">
                                      <p:cBhvr>
                                        <p:cTn id="24" dur="1" fill="hold"/>
                                        <p:tgtEl>
                                          <p:spTgt spid="516110"/>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516111"/>
                                        </p:tgtEl>
                                        <p:attrNameLst>
                                          <p:attrName>style.visibility</p:attrName>
                                        </p:attrNameLst>
                                      </p:cBhvr>
                                      <p:to>
                                        <p:strVal val="visible"/>
                                      </p:to>
                                    </p:set>
                                    <p:anim to="" calcmode="lin" valueType="num">
                                      <p:cBhvr>
                                        <p:cTn id="27" dur="1" fill="hold"/>
                                        <p:tgtEl>
                                          <p:spTgt spid="5161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099" grpId="0" animBg="1"/>
      <p:bldP spid="516102"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p:txBody>
          <a:bodyPr/>
          <a:lstStyle/>
          <a:p>
            <a:pPr algn="ctr"/>
            <a:r>
              <a:rPr lang="es-MX"/>
              <a:t>La derivada </a:t>
            </a:r>
            <a:endParaRPr lang="es-ES"/>
          </a:p>
        </p:txBody>
      </p:sp>
      <p:sp>
        <p:nvSpPr>
          <p:cNvPr id="518147" name="Text Box 3"/>
          <p:cNvSpPr txBox="1">
            <a:spLocks noChangeArrowheads="1"/>
          </p:cNvSpPr>
          <p:nvPr/>
        </p:nvSpPr>
        <p:spPr bwMode="auto">
          <a:xfrm>
            <a:off x="657330" y="1742597"/>
            <a:ext cx="7785100" cy="1776413"/>
          </a:xfrm>
          <a:prstGeom prst="rect">
            <a:avLst/>
          </a:prstGeom>
          <a:noFill/>
          <a:ln w="9525">
            <a:solidFill>
              <a:schemeClr val="folHlink"/>
            </a:solidFill>
            <a:miter lim="800000"/>
            <a:headEnd/>
            <a:tailEnd/>
          </a:ln>
          <a:effectLst/>
        </p:spPr>
        <p:txBody>
          <a:bodyPr>
            <a:spAutoFit/>
          </a:bodyPr>
          <a:lstStyle/>
          <a:p>
            <a:r>
              <a:rPr lang="es-MX" sz="2200" b="1" dirty="0"/>
              <a:t>Teorema E. Regla para la suma</a:t>
            </a:r>
            <a:r>
              <a:rPr lang="es-MX" sz="2200" dirty="0"/>
              <a:t> </a:t>
            </a:r>
          </a:p>
          <a:p>
            <a:r>
              <a:rPr lang="es-MX" sz="2200" dirty="0"/>
              <a:t>Si </a:t>
            </a:r>
            <a:r>
              <a:rPr lang="es-MX" sz="2200" dirty="0" smtClean="0"/>
              <a:t>f y g </a:t>
            </a:r>
            <a:r>
              <a:rPr lang="es-MX" sz="2200" dirty="0"/>
              <a:t>son funciones diferenciables, entonces </a:t>
            </a:r>
          </a:p>
          <a:p>
            <a:r>
              <a:rPr lang="es-MX" sz="2200" dirty="0"/>
              <a:t>                                  ;esto es, </a:t>
            </a:r>
          </a:p>
          <a:p>
            <a:r>
              <a:rPr lang="es-MX" sz="2200" dirty="0"/>
              <a:t>En palabras, la derivada de una suma  es la suma de las derivadas.</a:t>
            </a:r>
          </a:p>
        </p:txBody>
      </p:sp>
      <p:graphicFrame>
        <p:nvGraphicFramePr>
          <p:cNvPr id="518148" name="Object 4"/>
          <p:cNvGraphicFramePr>
            <a:graphicFrameLocks noChangeAspect="1"/>
          </p:cNvGraphicFramePr>
          <p:nvPr/>
        </p:nvGraphicFramePr>
        <p:xfrm>
          <a:off x="4483205" y="2462147"/>
          <a:ext cx="3824287" cy="360363"/>
        </p:xfrm>
        <a:graphic>
          <a:graphicData uri="http://schemas.openxmlformats.org/presentationml/2006/ole">
            <mc:AlternateContent xmlns:mc="http://schemas.openxmlformats.org/markup-compatibility/2006">
              <mc:Choice xmlns:v="urn:schemas-microsoft-com:vml" Requires="v">
                <p:oleObj spid="_x0000_s729250" name="Equation" r:id="rId4" imgW="2387520" imgH="279360" progId="">
                  <p:embed/>
                </p:oleObj>
              </mc:Choice>
              <mc:Fallback>
                <p:oleObj name="Equation" r:id="rId4" imgW="2387520" imgH="279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3205" y="2462147"/>
                        <a:ext cx="3824287"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518150" name="Text Box 6"/>
          <p:cNvSpPr txBox="1">
            <a:spLocks noChangeArrowheads="1"/>
          </p:cNvSpPr>
          <p:nvPr/>
        </p:nvSpPr>
        <p:spPr bwMode="auto">
          <a:xfrm>
            <a:off x="657225" y="3832755"/>
            <a:ext cx="7785100" cy="1441450"/>
          </a:xfrm>
          <a:prstGeom prst="rect">
            <a:avLst/>
          </a:prstGeom>
          <a:noFill/>
          <a:ln w="9525">
            <a:solidFill>
              <a:schemeClr val="folHlink"/>
            </a:solidFill>
            <a:miter lim="800000"/>
            <a:headEnd/>
            <a:tailEnd/>
          </a:ln>
          <a:effectLst/>
        </p:spPr>
        <p:txBody>
          <a:bodyPr>
            <a:spAutoFit/>
          </a:bodyPr>
          <a:lstStyle/>
          <a:p>
            <a:r>
              <a:rPr lang="es-MX" sz="2200" b="1" dirty="0"/>
              <a:t>Teorema F .Regla para la diferencia</a:t>
            </a:r>
            <a:r>
              <a:rPr lang="es-MX" sz="2200" dirty="0"/>
              <a:t> </a:t>
            </a:r>
          </a:p>
          <a:p>
            <a:r>
              <a:rPr lang="es-MX" sz="2200" dirty="0"/>
              <a:t>Si </a:t>
            </a:r>
            <a:r>
              <a:rPr lang="es-MX" sz="2200" dirty="0" smtClean="0"/>
              <a:t>f y g </a:t>
            </a:r>
            <a:r>
              <a:rPr lang="es-MX" sz="2200" dirty="0"/>
              <a:t>son funciones diferenciables, entonces </a:t>
            </a:r>
          </a:p>
          <a:p>
            <a:r>
              <a:rPr lang="es-MX" sz="2200" dirty="0"/>
              <a:t>                                     esto es,</a:t>
            </a:r>
          </a:p>
          <a:p>
            <a:endParaRPr lang="es-MX" sz="2200" dirty="0"/>
          </a:p>
        </p:txBody>
      </p:sp>
      <p:graphicFrame>
        <p:nvGraphicFramePr>
          <p:cNvPr id="518152" name="Object 8"/>
          <p:cNvGraphicFramePr>
            <a:graphicFrameLocks noChangeAspect="1"/>
          </p:cNvGraphicFramePr>
          <p:nvPr/>
        </p:nvGraphicFramePr>
        <p:xfrm>
          <a:off x="792267" y="2462147"/>
          <a:ext cx="2565400" cy="358775"/>
        </p:xfrm>
        <a:graphic>
          <a:graphicData uri="http://schemas.openxmlformats.org/presentationml/2006/ole">
            <mc:AlternateContent xmlns:mc="http://schemas.openxmlformats.org/markup-compatibility/2006">
              <mc:Choice xmlns:v="urn:schemas-microsoft-com:vml" Requires="v">
                <p:oleObj spid="_x0000_s729251" name="Equation" r:id="rId6" imgW="1752480" imgH="253800" progId="">
                  <p:embed/>
                </p:oleObj>
              </mc:Choice>
              <mc:Fallback>
                <p:oleObj name="Equation" r:id="rId6" imgW="17524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2267" y="2462147"/>
                        <a:ext cx="2565400" cy="3587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8155" name="Object 11"/>
          <p:cNvGraphicFramePr>
            <a:graphicFrameLocks noChangeAspect="1"/>
          </p:cNvGraphicFramePr>
          <p:nvPr/>
        </p:nvGraphicFramePr>
        <p:xfrm>
          <a:off x="881063" y="4552435"/>
          <a:ext cx="2565400" cy="358775"/>
        </p:xfrm>
        <a:graphic>
          <a:graphicData uri="http://schemas.openxmlformats.org/presentationml/2006/ole">
            <mc:AlternateContent xmlns:mc="http://schemas.openxmlformats.org/markup-compatibility/2006">
              <mc:Choice xmlns:v="urn:schemas-microsoft-com:vml" Requires="v">
                <p:oleObj spid="_x0000_s729252" name="Equation" r:id="rId8" imgW="1752480" imgH="253800" progId="">
                  <p:embed/>
                </p:oleObj>
              </mc:Choice>
              <mc:Fallback>
                <p:oleObj name="Equation" r:id="rId8" imgW="17524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1063" y="4552435"/>
                        <a:ext cx="2565400" cy="3587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18156" name="Object 12"/>
          <p:cNvGraphicFramePr>
            <a:graphicFrameLocks noChangeAspect="1"/>
          </p:cNvGraphicFramePr>
          <p:nvPr/>
        </p:nvGraphicFramePr>
        <p:xfrm>
          <a:off x="4662488" y="4552435"/>
          <a:ext cx="3476625" cy="395288"/>
        </p:xfrm>
        <a:graphic>
          <a:graphicData uri="http://schemas.openxmlformats.org/presentationml/2006/ole">
            <mc:AlternateContent xmlns:mc="http://schemas.openxmlformats.org/markup-compatibility/2006">
              <mc:Choice xmlns:v="urn:schemas-microsoft-com:vml" Requires="v">
                <p:oleObj spid="_x0000_s729253" name="Equation" r:id="rId10" imgW="2374560" imgH="279360" progId="">
                  <p:embed/>
                </p:oleObj>
              </mc:Choice>
              <mc:Fallback>
                <p:oleObj name="Equation" r:id="rId10" imgW="2374560" imgH="27936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62488" y="4552435"/>
                        <a:ext cx="3476625" cy="3952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01074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8147"/>
                                        </p:tgtEl>
                                        <p:attrNameLst>
                                          <p:attrName>style.visibility</p:attrName>
                                        </p:attrNameLst>
                                      </p:cBhvr>
                                      <p:to>
                                        <p:strVal val="visible"/>
                                      </p:to>
                                    </p:set>
                                    <p:anim to="" calcmode="lin" valueType="num">
                                      <p:cBhvr>
                                        <p:cTn id="7" dur="1" fill="hold"/>
                                        <p:tgtEl>
                                          <p:spTgt spid="518147"/>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18152"/>
                                        </p:tgtEl>
                                        <p:attrNameLst>
                                          <p:attrName>style.visibility</p:attrName>
                                        </p:attrNameLst>
                                      </p:cBhvr>
                                      <p:to>
                                        <p:strVal val="visible"/>
                                      </p:to>
                                    </p:set>
                                    <p:anim to="" calcmode="lin" valueType="num">
                                      <p:cBhvr>
                                        <p:cTn id="10" dur="1" fill="hold"/>
                                        <p:tgtEl>
                                          <p:spTgt spid="518152"/>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518148"/>
                                        </p:tgtEl>
                                        <p:attrNameLst>
                                          <p:attrName>style.visibility</p:attrName>
                                        </p:attrNameLst>
                                      </p:cBhvr>
                                      <p:to>
                                        <p:strVal val="visible"/>
                                      </p:to>
                                    </p:set>
                                    <p:anim to="" calcmode="lin" valueType="num">
                                      <p:cBhvr>
                                        <p:cTn id="13" dur="1" fill="hold"/>
                                        <p:tgtEl>
                                          <p:spTgt spid="518148"/>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518150"/>
                                        </p:tgtEl>
                                        <p:attrNameLst>
                                          <p:attrName>style.visibility</p:attrName>
                                        </p:attrNameLst>
                                      </p:cBhvr>
                                      <p:to>
                                        <p:strVal val="visible"/>
                                      </p:to>
                                    </p:set>
                                    <p:anim to="" calcmode="lin" valueType="num">
                                      <p:cBhvr>
                                        <p:cTn id="18" dur="1" fill="hold"/>
                                        <p:tgtEl>
                                          <p:spTgt spid="518150"/>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518155"/>
                                        </p:tgtEl>
                                        <p:attrNameLst>
                                          <p:attrName>style.visibility</p:attrName>
                                        </p:attrNameLst>
                                      </p:cBhvr>
                                      <p:to>
                                        <p:strVal val="visible"/>
                                      </p:to>
                                    </p:set>
                                    <p:anim to="" calcmode="lin" valueType="num">
                                      <p:cBhvr>
                                        <p:cTn id="21" dur="1" fill="hold"/>
                                        <p:tgtEl>
                                          <p:spTgt spid="518155"/>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518156"/>
                                        </p:tgtEl>
                                        <p:attrNameLst>
                                          <p:attrName>style.visibility</p:attrName>
                                        </p:attrNameLst>
                                      </p:cBhvr>
                                      <p:to>
                                        <p:strVal val="visible"/>
                                      </p:to>
                                    </p:set>
                                    <p:anim to="" calcmode="lin" valueType="num">
                                      <p:cBhvr>
                                        <p:cTn id="24" dur="1" fill="hold"/>
                                        <p:tgtEl>
                                          <p:spTgt spid="51815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47" grpId="0" animBg="1"/>
      <p:bldP spid="51815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p:txBody>
          <a:bodyPr/>
          <a:lstStyle/>
          <a:p>
            <a:pPr algn="ctr"/>
            <a:r>
              <a:rPr lang="es-MX" dirty="0" smtClean="0"/>
              <a:t>Funciones</a:t>
            </a:r>
            <a:endParaRPr lang="es-ES" dirty="0"/>
          </a:p>
        </p:txBody>
      </p:sp>
      <p:sp>
        <p:nvSpPr>
          <p:cNvPr id="441347" name="Rectangle 3"/>
          <p:cNvSpPr>
            <a:spLocks noGrp="1" noChangeArrowheads="1"/>
          </p:cNvSpPr>
          <p:nvPr>
            <p:ph type="body" sz="half" idx="1"/>
          </p:nvPr>
        </p:nvSpPr>
        <p:spPr>
          <a:xfrm>
            <a:off x="609600" y="1600200"/>
            <a:ext cx="7788275" cy="4419600"/>
          </a:xfrm>
        </p:spPr>
        <p:txBody>
          <a:bodyPr/>
          <a:lstStyle/>
          <a:p>
            <a:pPr>
              <a:buFont typeface="Wingdings" pitchFamily="2" charset="2"/>
              <a:buNone/>
            </a:pPr>
            <a:r>
              <a:rPr lang="es-MX" sz="2800" b="1" dirty="0" smtClean="0"/>
              <a:t>	Funciones </a:t>
            </a:r>
            <a:r>
              <a:rPr lang="es-MX" sz="2800" b="1" dirty="0"/>
              <a:t>y sus gráficas </a:t>
            </a:r>
          </a:p>
          <a:p>
            <a:pPr>
              <a:buFont typeface="Wingdings" pitchFamily="2" charset="2"/>
              <a:buNone/>
            </a:pPr>
            <a:endParaRPr lang="es-MX" sz="1400" b="1" dirty="0"/>
          </a:p>
          <a:p>
            <a:pPr>
              <a:buNone/>
            </a:pPr>
            <a:r>
              <a:rPr lang="es-MX" sz="2800" dirty="0" smtClean="0"/>
              <a:t>	Definición</a:t>
            </a:r>
            <a:r>
              <a:rPr lang="es-MX" sz="2800" dirty="0"/>
              <a:t>: Una </a:t>
            </a:r>
            <a:r>
              <a:rPr lang="es-MX" sz="2800" b="1" dirty="0"/>
              <a:t>función</a:t>
            </a:r>
            <a:r>
              <a:rPr lang="es-MX" sz="2800" dirty="0"/>
              <a:t> </a:t>
            </a:r>
            <a:r>
              <a:rPr lang="es-MX" sz="2800" dirty="0" smtClean="0"/>
              <a:t>f </a:t>
            </a:r>
            <a:r>
              <a:rPr lang="es-MX" sz="2800" dirty="0"/>
              <a:t>es una regla de correspondencia que asocia a cada objeto </a:t>
            </a:r>
            <a:r>
              <a:rPr lang="es-MX" sz="2800" dirty="0" smtClean="0"/>
              <a:t>x       </a:t>
            </a:r>
            <a:r>
              <a:rPr lang="es-MX" sz="2800" dirty="0"/>
              <a:t>en un conjunto, denominado </a:t>
            </a:r>
            <a:r>
              <a:rPr lang="es-MX" sz="2800" b="1" dirty="0"/>
              <a:t>dominio</a:t>
            </a:r>
            <a:r>
              <a:rPr lang="es-MX" sz="2800" dirty="0"/>
              <a:t>, un solo valor         de un segundo conjunto. El conjunto de todos los valores así obtenidos se denomina </a:t>
            </a:r>
            <a:r>
              <a:rPr lang="es-MX" sz="2800" b="1" dirty="0"/>
              <a:t>rango</a:t>
            </a:r>
            <a:r>
              <a:rPr lang="es-MX" sz="2800" dirty="0"/>
              <a:t> de la función.</a:t>
            </a:r>
          </a:p>
        </p:txBody>
      </p:sp>
      <p:graphicFrame>
        <p:nvGraphicFramePr>
          <p:cNvPr id="441356" name="Object 12"/>
          <p:cNvGraphicFramePr>
            <a:graphicFrameLocks noChangeAspect="1"/>
          </p:cNvGraphicFramePr>
          <p:nvPr/>
        </p:nvGraphicFramePr>
        <p:xfrm>
          <a:off x="2591781" y="3698444"/>
          <a:ext cx="720080" cy="495641"/>
        </p:xfrm>
        <a:graphic>
          <a:graphicData uri="http://schemas.openxmlformats.org/presentationml/2006/ole">
            <mc:AlternateContent xmlns:mc="http://schemas.openxmlformats.org/markup-compatibility/2006">
              <mc:Choice xmlns:v="urn:schemas-microsoft-com:vml" Requires="v">
                <p:oleObj spid="_x0000_s701518" name="Equation" r:id="rId4" imgW="368280" imgH="253800" progId="">
                  <p:embed/>
                </p:oleObj>
              </mc:Choice>
              <mc:Fallback>
                <p:oleObj name="Equation" r:id="rId4" imgW="3682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1781" y="3698444"/>
                        <a:ext cx="720080" cy="495641"/>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12277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41347">
                                            <p:txEl>
                                              <p:pRg st="0" end="0"/>
                                            </p:txEl>
                                          </p:spTgt>
                                        </p:tgtEl>
                                        <p:attrNameLst>
                                          <p:attrName>style.visibility</p:attrName>
                                        </p:attrNameLst>
                                      </p:cBhvr>
                                      <p:to>
                                        <p:strVal val="visible"/>
                                      </p:to>
                                    </p:set>
                                    <p:anim to="" calcmode="lin" valueType="num">
                                      <p:cBhvr>
                                        <p:cTn id="7" dur="1" fill="hold"/>
                                        <p:tgtEl>
                                          <p:spTgt spid="44134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41347">
                                            <p:txEl>
                                              <p:pRg st="2" end="2"/>
                                            </p:txEl>
                                          </p:spTgt>
                                        </p:tgtEl>
                                        <p:attrNameLst>
                                          <p:attrName>style.visibility</p:attrName>
                                        </p:attrNameLst>
                                      </p:cBhvr>
                                      <p:to>
                                        <p:strVal val="visible"/>
                                      </p:to>
                                    </p:set>
                                    <p:anim to="" calcmode="lin" valueType="num">
                                      <p:cBhvr>
                                        <p:cTn id="12" dur="1" fill="hold"/>
                                        <p:tgtEl>
                                          <p:spTgt spid="441347">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441356"/>
                                        </p:tgtEl>
                                        <p:attrNameLst>
                                          <p:attrName>style.visibility</p:attrName>
                                        </p:attrNameLst>
                                      </p:cBhvr>
                                      <p:to>
                                        <p:strVal val="visible"/>
                                      </p:to>
                                    </p:set>
                                    <p:anim to="" calcmode="lin" valueType="num">
                                      <p:cBhvr>
                                        <p:cTn id="15" dur="1" fill="hold"/>
                                        <p:tgtEl>
                                          <p:spTgt spid="44135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7"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8" name="Text Box 6"/>
          <p:cNvSpPr txBox="1">
            <a:spLocks noChangeArrowheads="1"/>
          </p:cNvSpPr>
          <p:nvPr/>
        </p:nvSpPr>
        <p:spPr bwMode="auto">
          <a:xfrm>
            <a:off x="611188" y="3293455"/>
            <a:ext cx="7785100" cy="2677656"/>
          </a:xfrm>
          <a:prstGeom prst="rect">
            <a:avLst/>
          </a:prstGeom>
          <a:noFill/>
          <a:ln w="9525">
            <a:solidFill>
              <a:schemeClr val="folHlink"/>
            </a:solidFill>
            <a:miter lim="800000"/>
            <a:headEnd/>
            <a:tailEnd/>
          </a:ln>
          <a:effectLst/>
        </p:spPr>
        <p:txBody>
          <a:bodyPr>
            <a:spAutoFit/>
          </a:bodyPr>
          <a:lstStyle/>
          <a:p>
            <a:r>
              <a:rPr lang="es-MX" sz="2200" b="1" dirty="0"/>
              <a:t>Teorema H. Regla para el cociente</a:t>
            </a:r>
            <a:r>
              <a:rPr lang="es-MX" sz="2200" dirty="0"/>
              <a:t> </a:t>
            </a:r>
          </a:p>
          <a:p>
            <a:r>
              <a:rPr lang="es-MX" sz="2200" dirty="0" smtClean="0"/>
              <a:t>Sean f y g funciones </a:t>
            </a:r>
            <a:r>
              <a:rPr lang="es-MX" sz="2200" dirty="0"/>
              <a:t>diferenciables con              </a:t>
            </a:r>
            <a:r>
              <a:rPr lang="es-MX" sz="2200" dirty="0" smtClean="0"/>
              <a:t>, entonces </a:t>
            </a:r>
            <a:endParaRPr lang="es-MX" sz="2200" dirty="0"/>
          </a:p>
          <a:p>
            <a:endParaRPr lang="es-MX" sz="2200" dirty="0"/>
          </a:p>
          <a:p>
            <a:endParaRPr lang="es-MX" sz="2200" dirty="0" smtClean="0"/>
          </a:p>
          <a:p>
            <a:r>
              <a:rPr lang="es-MX" sz="2200" dirty="0" smtClean="0"/>
              <a:t>Es </a:t>
            </a:r>
            <a:r>
              <a:rPr lang="es-MX" sz="2200" dirty="0"/>
              <a:t>decir, </a:t>
            </a:r>
          </a:p>
          <a:p>
            <a:endParaRPr lang="es-MX" sz="2200" dirty="0"/>
          </a:p>
          <a:p>
            <a:endParaRPr lang="es-MX" sz="2200" dirty="0"/>
          </a:p>
          <a:p>
            <a:endParaRPr lang="es-MX" sz="1100" dirty="0"/>
          </a:p>
        </p:txBody>
      </p:sp>
      <p:sp>
        <p:nvSpPr>
          <p:cNvPr id="520194" name="Rectangle 2"/>
          <p:cNvSpPr>
            <a:spLocks noGrp="1" noChangeArrowheads="1"/>
          </p:cNvSpPr>
          <p:nvPr>
            <p:ph type="title"/>
          </p:nvPr>
        </p:nvSpPr>
        <p:spPr/>
        <p:txBody>
          <a:bodyPr/>
          <a:lstStyle/>
          <a:p>
            <a:pPr algn="ctr"/>
            <a:r>
              <a:rPr lang="es-MX"/>
              <a:t>La derivada </a:t>
            </a:r>
            <a:endParaRPr lang="es-ES"/>
          </a:p>
        </p:txBody>
      </p:sp>
      <p:sp>
        <p:nvSpPr>
          <p:cNvPr id="520195" name="Text Box 3"/>
          <p:cNvSpPr txBox="1">
            <a:spLocks noChangeArrowheads="1"/>
          </p:cNvSpPr>
          <p:nvPr/>
        </p:nvSpPr>
        <p:spPr bwMode="auto">
          <a:xfrm>
            <a:off x="611188" y="1448780"/>
            <a:ext cx="7785100" cy="1776413"/>
          </a:xfrm>
          <a:prstGeom prst="rect">
            <a:avLst/>
          </a:prstGeom>
          <a:noFill/>
          <a:ln w="9525">
            <a:solidFill>
              <a:schemeClr val="folHlink"/>
            </a:solidFill>
            <a:miter lim="800000"/>
            <a:headEnd/>
            <a:tailEnd/>
          </a:ln>
          <a:effectLst/>
        </p:spPr>
        <p:txBody>
          <a:bodyPr>
            <a:spAutoFit/>
          </a:bodyPr>
          <a:lstStyle/>
          <a:p>
            <a:r>
              <a:rPr lang="es-MX" sz="2200" b="1" dirty="0"/>
              <a:t>Teorema G. Regla para el producto</a:t>
            </a:r>
            <a:r>
              <a:rPr lang="es-MX" sz="2200" dirty="0"/>
              <a:t> </a:t>
            </a:r>
          </a:p>
          <a:p>
            <a:r>
              <a:rPr lang="es-MX" sz="2200" dirty="0"/>
              <a:t>Si </a:t>
            </a:r>
            <a:r>
              <a:rPr lang="es-MX" sz="2200" dirty="0" smtClean="0"/>
              <a:t>f y g son </a:t>
            </a:r>
            <a:r>
              <a:rPr lang="es-MX" sz="2200" dirty="0"/>
              <a:t>funciones diferenciables, entonces </a:t>
            </a:r>
          </a:p>
          <a:p>
            <a:r>
              <a:rPr lang="es-MX" sz="2200" dirty="0"/>
              <a:t> </a:t>
            </a:r>
          </a:p>
          <a:p>
            <a:r>
              <a:rPr lang="es-MX" sz="2200" dirty="0"/>
              <a:t>Esto es,</a:t>
            </a:r>
          </a:p>
          <a:p>
            <a:endParaRPr lang="es-MX" sz="2200" dirty="0"/>
          </a:p>
        </p:txBody>
      </p:sp>
      <p:graphicFrame>
        <p:nvGraphicFramePr>
          <p:cNvPr id="520199" name="Object 7"/>
          <p:cNvGraphicFramePr>
            <a:graphicFrameLocks noChangeAspect="1"/>
          </p:cNvGraphicFramePr>
          <p:nvPr/>
        </p:nvGraphicFramePr>
        <p:xfrm>
          <a:off x="2276745" y="2167918"/>
          <a:ext cx="4724400" cy="360362"/>
        </p:xfrm>
        <a:graphic>
          <a:graphicData uri="http://schemas.openxmlformats.org/presentationml/2006/ole">
            <mc:AlternateContent xmlns:mc="http://schemas.openxmlformats.org/markup-compatibility/2006">
              <mc:Choice xmlns:v="urn:schemas-microsoft-com:vml" Requires="v">
                <p:oleObj spid="_x0000_s730314" name="Equation" r:id="rId4" imgW="2361960" imgH="253800" progId="">
                  <p:embed/>
                </p:oleObj>
              </mc:Choice>
              <mc:Fallback>
                <p:oleObj name="Equation" r:id="rId4" imgW="236196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6745" y="2167918"/>
                        <a:ext cx="4724400"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0200" name="Object 8"/>
          <p:cNvGraphicFramePr>
            <a:graphicFrameLocks noChangeAspect="1"/>
          </p:cNvGraphicFramePr>
          <p:nvPr/>
        </p:nvGraphicFramePr>
        <p:xfrm>
          <a:off x="1826695" y="2618769"/>
          <a:ext cx="5669867" cy="451012"/>
        </p:xfrm>
        <a:graphic>
          <a:graphicData uri="http://schemas.openxmlformats.org/presentationml/2006/ole">
            <mc:AlternateContent xmlns:mc="http://schemas.openxmlformats.org/markup-compatibility/2006">
              <mc:Choice xmlns:v="urn:schemas-microsoft-com:vml" Requires="v">
                <p:oleObj spid="_x0000_s730315" name="Equation" r:id="rId6" imgW="2933640" imgH="279360" progId="">
                  <p:embed/>
                </p:oleObj>
              </mc:Choice>
              <mc:Fallback>
                <p:oleObj name="Equation" r:id="rId6" imgW="2933640" imgH="2793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6695" y="2618769"/>
                        <a:ext cx="5669867" cy="4510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0204" name="Object 12"/>
          <p:cNvGraphicFramePr>
            <a:graphicFrameLocks noChangeAspect="1"/>
          </p:cNvGraphicFramePr>
          <p:nvPr/>
        </p:nvGraphicFramePr>
        <p:xfrm>
          <a:off x="5651630" y="3653495"/>
          <a:ext cx="990600" cy="365125"/>
        </p:xfrm>
        <a:graphic>
          <a:graphicData uri="http://schemas.openxmlformats.org/presentationml/2006/ole">
            <mc:AlternateContent xmlns:mc="http://schemas.openxmlformats.org/markup-compatibility/2006">
              <mc:Choice xmlns:v="urn:schemas-microsoft-com:vml" Requires="v">
                <p:oleObj spid="_x0000_s730316" name="Equation" r:id="rId8" imgW="583920" imgH="253800" progId="">
                  <p:embed/>
                </p:oleObj>
              </mc:Choice>
              <mc:Fallback>
                <p:oleObj name="Equation" r:id="rId8" imgW="58392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51630" y="3653495"/>
                        <a:ext cx="990600" cy="3651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0205" name="Object 13"/>
          <p:cNvGraphicFramePr>
            <a:graphicFrameLocks noChangeAspect="1"/>
          </p:cNvGraphicFramePr>
          <p:nvPr/>
        </p:nvGraphicFramePr>
        <p:xfrm>
          <a:off x="2096725" y="4149118"/>
          <a:ext cx="4986027" cy="629502"/>
        </p:xfrm>
        <a:graphic>
          <a:graphicData uri="http://schemas.openxmlformats.org/presentationml/2006/ole">
            <mc:AlternateContent xmlns:mc="http://schemas.openxmlformats.org/markup-compatibility/2006">
              <mc:Choice xmlns:v="urn:schemas-microsoft-com:vml" Requires="v">
                <p:oleObj spid="_x0000_s730317" name="Equation" r:id="rId10" imgW="2273040" imgH="469800" progId="">
                  <p:embed/>
                </p:oleObj>
              </mc:Choice>
              <mc:Fallback>
                <p:oleObj name="Equation" r:id="rId10" imgW="2273040" imgH="4698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96725" y="4149118"/>
                        <a:ext cx="4986027" cy="62950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0206" name="Object 14"/>
          <p:cNvGraphicFramePr>
            <a:graphicFrameLocks noChangeAspect="1"/>
          </p:cNvGraphicFramePr>
          <p:nvPr/>
        </p:nvGraphicFramePr>
        <p:xfrm>
          <a:off x="2186735" y="5009428"/>
          <a:ext cx="4860540" cy="773926"/>
        </p:xfrm>
        <a:graphic>
          <a:graphicData uri="http://schemas.openxmlformats.org/presentationml/2006/ole">
            <mc:AlternateContent xmlns:mc="http://schemas.openxmlformats.org/markup-compatibility/2006">
              <mc:Choice xmlns:v="urn:schemas-microsoft-com:vml" Requires="v">
                <p:oleObj spid="_x0000_s730318" name="Equation" r:id="rId12" imgW="2666880" imgH="507960" progId="">
                  <p:embed/>
                </p:oleObj>
              </mc:Choice>
              <mc:Fallback>
                <p:oleObj name="Equation" r:id="rId12" imgW="2666880" imgH="50796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86735" y="5009428"/>
                        <a:ext cx="4860540" cy="773926"/>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95237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20195"/>
                                        </p:tgtEl>
                                        <p:attrNameLst>
                                          <p:attrName>style.visibility</p:attrName>
                                        </p:attrNameLst>
                                      </p:cBhvr>
                                      <p:to>
                                        <p:strVal val="visible"/>
                                      </p:to>
                                    </p:set>
                                    <p:anim to="" calcmode="lin" valueType="num">
                                      <p:cBhvr>
                                        <p:cTn id="7" dur="1" fill="hold"/>
                                        <p:tgtEl>
                                          <p:spTgt spid="520195"/>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20199"/>
                                        </p:tgtEl>
                                        <p:attrNameLst>
                                          <p:attrName>style.visibility</p:attrName>
                                        </p:attrNameLst>
                                      </p:cBhvr>
                                      <p:to>
                                        <p:strVal val="visible"/>
                                      </p:to>
                                    </p:set>
                                    <p:anim to="" calcmode="lin" valueType="num">
                                      <p:cBhvr>
                                        <p:cTn id="10" dur="1" fill="hold"/>
                                        <p:tgtEl>
                                          <p:spTgt spid="520199"/>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20200"/>
                                        </p:tgtEl>
                                        <p:attrNameLst>
                                          <p:attrName>style.visibility</p:attrName>
                                        </p:attrNameLst>
                                      </p:cBhvr>
                                      <p:to>
                                        <p:strVal val="visible"/>
                                      </p:to>
                                    </p:set>
                                    <p:anim to="" calcmode="lin" valueType="num">
                                      <p:cBhvr>
                                        <p:cTn id="15" dur="1" fill="hold"/>
                                        <p:tgtEl>
                                          <p:spTgt spid="520200"/>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20198"/>
                                        </p:tgtEl>
                                        <p:attrNameLst>
                                          <p:attrName>style.visibility</p:attrName>
                                        </p:attrNameLst>
                                      </p:cBhvr>
                                      <p:to>
                                        <p:strVal val="visible"/>
                                      </p:to>
                                    </p:set>
                                    <p:anim to="" calcmode="lin" valueType="num">
                                      <p:cBhvr>
                                        <p:cTn id="20" dur="1" fill="hold"/>
                                        <p:tgtEl>
                                          <p:spTgt spid="520198"/>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520204"/>
                                        </p:tgtEl>
                                        <p:attrNameLst>
                                          <p:attrName>style.visibility</p:attrName>
                                        </p:attrNameLst>
                                      </p:cBhvr>
                                      <p:to>
                                        <p:strVal val="visible"/>
                                      </p:to>
                                    </p:set>
                                    <p:anim to="" calcmode="lin" valueType="num">
                                      <p:cBhvr>
                                        <p:cTn id="23" dur="1" fill="hold"/>
                                        <p:tgtEl>
                                          <p:spTgt spid="520204"/>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520205"/>
                                        </p:tgtEl>
                                        <p:attrNameLst>
                                          <p:attrName>style.visibility</p:attrName>
                                        </p:attrNameLst>
                                      </p:cBhvr>
                                      <p:to>
                                        <p:strVal val="visible"/>
                                      </p:to>
                                    </p:set>
                                    <p:anim to="" calcmode="lin" valueType="num">
                                      <p:cBhvr>
                                        <p:cTn id="26" dur="1" fill="hold"/>
                                        <p:tgtEl>
                                          <p:spTgt spid="520205"/>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nodeType="clickEffect">
                                  <p:stCondLst>
                                    <p:cond delay="0"/>
                                  </p:stCondLst>
                                  <p:childTnLst>
                                    <p:set>
                                      <p:cBhvr>
                                        <p:cTn id="30" dur="1" fill="hold">
                                          <p:stCondLst>
                                            <p:cond delay="0"/>
                                          </p:stCondLst>
                                        </p:cTn>
                                        <p:tgtEl>
                                          <p:spTgt spid="520206"/>
                                        </p:tgtEl>
                                        <p:attrNameLst>
                                          <p:attrName>style.visibility</p:attrName>
                                        </p:attrNameLst>
                                      </p:cBhvr>
                                      <p:to>
                                        <p:strVal val="visible"/>
                                      </p:to>
                                    </p:set>
                                    <p:anim to="" calcmode="lin" valueType="num">
                                      <p:cBhvr>
                                        <p:cTn id="31" dur="1" fill="hold"/>
                                        <p:tgtEl>
                                          <p:spTgt spid="52020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8" grpId="0" animBg="1"/>
      <p:bldP spid="52019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p:txBody>
          <a:bodyPr/>
          <a:lstStyle/>
          <a:p>
            <a:pPr algn="ctr"/>
            <a:r>
              <a:rPr lang="es-MX"/>
              <a:t>La derivada</a:t>
            </a:r>
            <a:endParaRPr lang="es-ES"/>
          </a:p>
        </p:txBody>
      </p:sp>
      <p:sp>
        <p:nvSpPr>
          <p:cNvPr id="522243"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800" b="1" dirty="0">
                <a:latin typeface="Calibri" panose="020F0502020204030204" pitchFamily="34" charset="0"/>
              </a:rPr>
              <a:t>   </a:t>
            </a:r>
            <a:r>
              <a:rPr lang="es-MX" sz="2800" b="1" dirty="0" smtClean="0">
                <a:latin typeface="Calibri" panose="020F0502020204030204" pitchFamily="34" charset="0"/>
              </a:rPr>
              <a:t>	Derivadas </a:t>
            </a:r>
            <a:r>
              <a:rPr lang="es-MX" sz="2800" b="1" dirty="0">
                <a:latin typeface="Calibri" panose="020F0502020204030204" pitchFamily="34" charset="0"/>
              </a:rPr>
              <a:t>de funciones trigonométricas  </a:t>
            </a:r>
          </a:p>
          <a:p>
            <a:pPr>
              <a:buFont typeface="Wingdings" pitchFamily="2" charset="2"/>
              <a:buNone/>
            </a:pPr>
            <a:r>
              <a:rPr lang="es-MX" sz="2800" dirty="0" smtClean="0">
                <a:latin typeface="Calibri" panose="020F0502020204030204" pitchFamily="34" charset="0"/>
              </a:rPr>
              <a:t>   	Definición</a:t>
            </a:r>
            <a:r>
              <a:rPr lang="es-MX" sz="2800" dirty="0">
                <a:latin typeface="Calibri" panose="020F0502020204030204" pitchFamily="34" charset="0"/>
              </a:rPr>
              <a:t>: Nuestro mundo moderno corre sobre ruedas. Las preguntas acerca de ruedas que giran y velocidades de puntos sobre ellas conducen de manera inevitable al estudio de senos y cosenos y sus derivadas. </a:t>
            </a:r>
            <a:endParaRPr lang="es-MX" sz="2800" dirty="0" smtClean="0">
              <a:latin typeface="Calibri" panose="020F0502020204030204" pitchFamily="34" charset="0"/>
            </a:endParaRPr>
          </a:p>
          <a:p>
            <a:pPr>
              <a:buFont typeface="Wingdings" pitchFamily="2" charset="2"/>
              <a:buNone/>
            </a:pPr>
            <a:r>
              <a:rPr lang="es-MX" sz="2800" dirty="0">
                <a:latin typeface="Calibri" panose="020F0502020204030204" pitchFamily="34" charset="0"/>
              </a:rPr>
              <a:t>	</a:t>
            </a:r>
          </a:p>
        </p:txBody>
      </p:sp>
    </p:spTree>
    <p:extLst>
      <p:ext uri="{BB962C8B-B14F-4D97-AF65-F5344CB8AC3E}">
        <p14:creationId xmlns:p14="http://schemas.microsoft.com/office/powerpoint/2010/main" val="802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22243">
                                            <p:txEl>
                                              <p:pRg st="0" end="0"/>
                                            </p:txEl>
                                          </p:spTgt>
                                        </p:tgtEl>
                                        <p:attrNameLst>
                                          <p:attrName>style.visibility</p:attrName>
                                        </p:attrNameLst>
                                      </p:cBhvr>
                                      <p:to>
                                        <p:strVal val="visible"/>
                                      </p:to>
                                    </p:set>
                                    <p:anim to="" calcmode="lin" valueType="num">
                                      <p:cBhvr>
                                        <p:cTn id="7" dur="1" fill="hold"/>
                                        <p:tgtEl>
                                          <p:spTgt spid="52224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22243">
                                            <p:txEl>
                                              <p:pRg st="1" end="1"/>
                                            </p:txEl>
                                          </p:spTgt>
                                        </p:tgtEl>
                                        <p:attrNameLst>
                                          <p:attrName>style.visibility</p:attrName>
                                        </p:attrNameLst>
                                      </p:cBhvr>
                                      <p:to>
                                        <p:strVal val="visible"/>
                                      </p:to>
                                    </p:set>
                                    <p:anim to="" calcmode="lin" valueType="num">
                                      <p:cBhvr>
                                        <p:cTn id="12" dur="1" fill="hold"/>
                                        <p:tgtEl>
                                          <p:spTgt spid="52224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22243">
                                            <p:txEl>
                                              <p:pRg st="2" end="2"/>
                                            </p:txEl>
                                          </p:spTgt>
                                        </p:tgtEl>
                                        <p:attrNameLst>
                                          <p:attrName>style.visibility</p:attrName>
                                        </p:attrNameLst>
                                      </p:cBhvr>
                                      <p:to>
                                        <p:strVal val="visible"/>
                                      </p:to>
                                    </p:set>
                                    <p:anim to="" calcmode="lin" valueType="num">
                                      <p:cBhvr>
                                        <p:cTn id="17" dur="1" fill="hold"/>
                                        <p:tgtEl>
                                          <p:spTgt spid="52224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4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p:txBody>
          <a:bodyPr/>
          <a:lstStyle/>
          <a:p>
            <a:pPr algn="ctr"/>
            <a:r>
              <a:rPr lang="es-MX"/>
              <a:t>La derivada </a:t>
            </a:r>
            <a:endParaRPr lang="es-ES"/>
          </a:p>
        </p:txBody>
      </p:sp>
      <p:sp>
        <p:nvSpPr>
          <p:cNvPr id="524291" name="Text Box 3"/>
          <p:cNvSpPr txBox="1">
            <a:spLocks noChangeArrowheads="1"/>
          </p:cNvSpPr>
          <p:nvPr/>
        </p:nvSpPr>
        <p:spPr bwMode="auto">
          <a:xfrm>
            <a:off x="611188" y="1584325"/>
            <a:ext cx="7785100" cy="2123658"/>
          </a:xfrm>
          <a:prstGeom prst="rect">
            <a:avLst/>
          </a:prstGeom>
          <a:noFill/>
          <a:ln w="9525">
            <a:solidFill>
              <a:schemeClr val="folHlink"/>
            </a:solidFill>
            <a:miter lim="800000"/>
            <a:headEnd/>
            <a:tailEnd/>
          </a:ln>
          <a:effectLst/>
        </p:spPr>
        <p:txBody>
          <a:bodyPr>
            <a:spAutoFit/>
          </a:bodyPr>
          <a:lstStyle/>
          <a:p>
            <a:endParaRPr lang="es-MX" sz="2200" dirty="0"/>
          </a:p>
          <a:p>
            <a:r>
              <a:rPr lang="es-MX" sz="2200" b="1" dirty="0"/>
              <a:t>Teorema A. </a:t>
            </a:r>
          </a:p>
          <a:p>
            <a:r>
              <a:rPr lang="es-MX" sz="2200" dirty="0"/>
              <a:t>Las funciones                               </a:t>
            </a:r>
            <a:r>
              <a:rPr lang="es-MX" sz="2200" dirty="0" smtClean="0"/>
              <a:t>              son </a:t>
            </a:r>
            <a:r>
              <a:rPr lang="es-MX" sz="2200" dirty="0"/>
              <a:t>diferenciables. </a:t>
            </a:r>
            <a:endParaRPr lang="es-MX" sz="2200" dirty="0" smtClean="0"/>
          </a:p>
          <a:p>
            <a:r>
              <a:rPr lang="es-MX" sz="2200" dirty="0" smtClean="0"/>
              <a:t>De </a:t>
            </a:r>
            <a:r>
              <a:rPr lang="es-MX" sz="2200" dirty="0"/>
              <a:t>hecho, </a:t>
            </a:r>
          </a:p>
          <a:p>
            <a:endParaRPr lang="es-MX" sz="2200" dirty="0" smtClean="0"/>
          </a:p>
          <a:p>
            <a:endParaRPr lang="es-MX" sz="2200" dirty="0"/>
          </a:p>
        </p:txBody>
      </p:sp>
      <p:graphicFrame>
        <p:nvGraphicFramePr>
          <p:cNvPr id="524293" name="Object 5"/>
          <p:cNvGraphicFramePr>
            <a:graphicFrameLocks noChangeAspect="1"/>
          </p:cNvGraphicFramePr>
          <p:nvPr/>
        </p:nvGraphicFramePr>
        <p:xfrm>
          <a:off x="2501900" y="2258870"/>
          <a:ext cx="3285235" cy="409878"/>
        </p:xfrm>
        <a:graphic>
          <a:graphicData uri="http://schemas.openxmlformats.org/presentationml/2006/ole">
            <mc:AlternateContent xmlns:mc="http://schemas.openxmlformats.org/markup-compatibility/2006">
              <mc:Choice xmlns:v="urn:schemas-microsoft-com:vml" Requires="v">
                <p:oleObj spid="_x0000_s731298" name="Equation" r:id="rId4" imgW="1828800" imgH="253800" progId="">
                  <p:embed/>
                </p:oleObj>
              </mc:Choice>
              <mc:Fallback>
                <p:oleObj name="Equation" r:id="rId4" imgW="182880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1900" y="2258870"/>
                        <a:ext cx="3285235" cy="40987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524294" name="Text Box 6"/>
          <p:cNvSpPr txBox="1">
            <a:spLocks noChangeArrowheads="1"/>
          </p:cNvSpPr>
          <p:nvPr/>
        </p:nvSpPr>
        <p:spPr bwMode="auto">
          <a:xfrm>
            <a:off x="611188" y="3833813"/>
            <a:ext cx="7785100" cy="1776412"/>
          </a:xfrm>
          <a:prstGeom prst="rect">
            <a:avLst/>
          </a:prstGeom>
          <a:noFill/>
          <a:ln w="9525">
            <a:solidFill>
              <a:schemeClr val="folHlink"/>
            </a:solidFill>
            <a:miter lim="800000"/>
            <a:headEnd/>
            <a:tailEnd/>
          </a:ln>
          <a:effectLst/>
        </p:spPr>
        <p:txBody>
          <a:bodyPr>
            <a:spAutoFit/>
          </a:bodyPr>
          <a:lstStyle/>
          <a:p>
            <a:endParaRPr lang="es-MX" sz="2200"/>
          </a:p>
          <a:p>
            <a:r>
              <a:rPr lang="es-MX" sz="2200" b="1"/>
              <a:t>Teorema B.</a:t>
            </a:r>
            <a:r>
              <a:rPr lang="es-MX" sz="2200"/>
              <a:t> </a:t>
            </a:r>
          </a:p>
          <a:p>
            <a:endParaRPr lang="es-MX" sz="2200"/>
          </a:p>
          <a:p>
            <a:endParaRPr lang="es-MX" sz="2200"/>
          </a:p>
          <a:p>
            <a:endParaRPr lang="es-MX" sz="2200"/>
          </a:p>
        </p:txBody>
      </p:sp>
      <p:graphicFrame>
        <p:nvGraphicFramePr>
          <p:cNvPr id="524295" name="Object 7"/>
          <p:cNvGraphicFramePr>
            <a:graphicFrameLocks noChangeAspect="1"/>
          </p:cNvGraphicFramePr>
          <p:nvPr/>
        </p:nvGraphicFramePr>
        <p:xfrm>
          <a:off x="1597826" y="4643438"/>
          <a:ext cx="2632980" cy="813747"/>
        </p:xfrm>
        <a:graphic>
          <a:graphicData uri="http://schemas.openxmlformats.org/presentationml/2006/ole">
            <mc:AlternateContent xmlns:mc="http://schemas.openxmlformats.org/markup-compatibility/2006">
              <mc:Choice xmlns:v="urn:schemas-microsoft-com:vml" Requires="v">
                <p:oleObj spid="_x0000_s731299" name="Equation" r:id="rId6" imgW="1384200" imgH="482400" progId="">
                  <p:embed/>
                </p:oleObj>
              </mc:Choice>
              <mc:Fallback>
                <p:oleObj name="Equation" r:id="rId6" imgW="1384200" imgH="4824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97826" y="4643438"/>
                        <a:ext cx="2632980" cy="81374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4296" name="Object 8"/>
          <p:cNvGraphicFramePr>
            <a:graphicFrameLocks noChangeAspect="1"/>
          </p:cNvGraphicFramePr>
          <p:nvPr/>
        </p:nvGraphicFramePr>
        <p:xfrm>
          <a:off x="2142325" y="3023955"/>
          <a:ext cx="4904950" cy="391633"/>
        </p:xfrm>
        <a:graphic>
          <a:graphicData uri="http://schemas.openxmlformats.org/presentationml/2006/ole">
            <mc:AlternateContent xmlns:mc="http://schemas.openxmlformats.org/markup-compatibility/2006">
              <mc:Choice xmlns:v="urn:schemas-microsoft-com:vml" Requires="v">
                <p:oleObj spid="_x0000_s731300" name="Equation" r:id="rId8" imgW="2654280" imgH="253800" progId="">
                  <p:embed/>
                </p:oleObj>
              </mc:Choice>
              <mc:Fallback>
                <p:oleObj name="Equation" r:id="rId8" imgW="26542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42325" y="3023955"/>
                        <a:ext cx="4904950" cy="39163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24298" name="Object 10"/>
          <p:cNvGraphicFramePr>
            <a:graphicFrameLocks noChangeAspect="1"/>
          </p:cNvGraphicFramePr>
          <p:nvPr/>
        </p:nvGraphicFramePr>
        <p:xfrm>
          <a:off x="4838185" y="4643438"/>
          <a:ext cx="2704145" cy="820683"/>
        </p:xfrm>
        <a:graphic>
          <a:graphicData uri="http://schemas.openxmlformats.org/presentationml/2006/ole">
            <mc:AlternateContent xmlns:mc="http://schemas.openxmlformats.org/markup-compatibility/2006">
              <mc:Choice xmlns:v="urn:schemas-microsoft-com:vml" Requires="v">
                <p:oleObj spid="_x0000_s731301" name="Equation" r:id="rId10" imgW="1409400" imgH="482400" progId="">
                  <p:embed/>
                </p:oleObj>
              </mc:Choice>
              <mc:Fallback>
                <p:oleObj name="Equation" r:id="rId10" imgW="1409400" imgH="4824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8185" y="4643438"/>
                        <a:ext cx="2704145" cy="82068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2943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24291"/>
                                        </p:tgtEl>
                                        <p:attrNameLst>
                                          <p:attrName>style.visibility</p:attrName>
                                        </p:attrNameLst>
                                      </p:cBhvr>
                                      <p:to>
                                        <p:strVal val="visible"/>
                                      </p:to>
                                    </p:set>
                                    <p:anim to="" calcmode="lin" valueType="num">
                                      <p:cBhvr>
                                        <p:cTn id="7" dur="1" fill="hold"/>
                                        <p:tgtEl>
                                          <p:spTgt spid="524291"/>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24293"/>
                                        </p:tgtEl>
                                        <p:attrNameLst>
                                          <p:attrName>style.visibility</p:attrName>
                                        </p:attrNameLst>
                                      </p:cBhvr>
                                      <p:to>
                                        <p:strVal val="visible"/>
                                      </p:to>
                                    </p:set>
                                    <p:anim to="" calcmode="lin" valueType="num">
                                      <p:cBhvr>
                                        <p:cTn id="10" dur="1" fill="hold"/>
                                        <p:tgtEl>
                                          <p:spTgt spid="524293"/>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24296"/>
                                        </p:tgtEl>
                                        <p:attrNameLst>
                                          <p:attrName>style.visibility</p:attrName>
                                        </p:attrNameLst>
                                      </p:cBhvr>
                                      <p:to>
                                        <p:strVal val="visible"/>
                                      </p:to>
                                    </p:set>
                                    <p:anim to="" calcmode="lin" valueType="num">
                                      <p:cBhvr>
                                        <p:cTn id="15" dur="1" fill="hold"/>
                                        <p:tgtEl>
                                          <p:spTgt spid="524296"/>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24294"/>
                                        </p:tgtEl>
                                        <p:attrNameLst>
                                          <p:attrName>style.visibility</p:attrName>
                                        </p:attrNameLst>
                                      </p:cBhvr>
                                      <p:to>
                                        <p:strVal val="visible"/>
                                      </p:to>
                                    </p:set>
                                    <p:anim to="" calcmode="lin" valueType="num">
                                      <p:cBhvr>
                                        <p:cTn id="20" dur="1" fill="hold"/>
                                        <p:tgtEl>
                                          <p:spTgt spid="524294"/>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524295"/>
                                        </p:tgtEl>
                                        <p:attrNameLst>
                                          <p:attrName>style.visibility</p:attrName>
                                        </p:attrNameLst>
                                      </p:cBhvr>
                                      <p:to>
                                        <p:strVal val="visible"/>
                                      </p:to>
                                    </p:set>
                                    <p:anim to="" calcmode="lin" valueType="num">
                                      <p:cBhvr>
                                        <p:cTn id="23" dur="1" fill="hold"/>
                                        <p:tgtEl>
                                          <p:spTgt spid="524295"/>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524298"/>
                                        </p:tgtEl>
                                        <p:attrNameLst>
                                          <p:attrName>style.visibility</p:attrName>
                                        </p:attrNameLst>
                                      </p:cBhvr>
                                      <p:to>
                                        <p:strVal val="visible"/>
                                      </p:to>
                                    </p:set>
                                    <p:anim to="" calcmode="lin" valueType="num">
                                      <p:cBhvr>
                                        <p:cTn id="26" dur="1" fill="hold"/>
                                        <p:tgtEl>
                                          <p:spTgt spid="52429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291" grpId="0" animBg="1"/>
      <p:bldP spid="524294"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ChangeArrowheads="1"/>
          </p:cNvSpPr>
          <p:nvPr>
            <p:ph type="title"/>
          </p:nvPr>
        </p:nvSpPr>
        <p:spPr/>
        <p:txBody>
          <a:bodyPr/>
          <a:lstStyle/>
          <a:p>
            <a:pPr algn="ctr"/>
            <a:r>
              <a:rPr lang="es-MX"/>
              <a:t>La derivada</a:t>
            </a:r>
            <a:endParaRPr lang="es-ES"/>
          </a:p>
        </p:txBody>
      </p:sp>
      <p:sp>
        <p:nvSpPr>
          <p:cNvPr id="540675" name="Rectangle 3"/>
          <p:cNvSpPr>
            <a:spLocks noGrp="1" noChangeArrowheads="1"/>
          </p:cNvSpPr>
          <p:nvPr>
            <p:ph type="body" sz="half" idx="1"/>
          </p:nvPr>
        </p:nvSpPr>
        <p:spPr>
          <a:xfrm>
            <a:off x="611188" y="1449388"/>
            <a:ext cx="7742237" cy="5219700"/>
          </a:xfrm>
        </p:spPr>
        <p:txBody>
          <a:bodyPr/>
          <a:lstStyle/>
          <a:p>
            <a:pPr>
              <a:lnSpc>
                <a:spcPct val="80000"/>
              </a:lnSpc>
              <a:buFont typeface="Wingdings" pitchFamily="2" charset="2"/>
              <a:buNone/>
            </a:pPr>
            <a:r>
              <a:rPr lang="es-MX" sz="1600" b="1" dirty="0"/>
              <a:t>  </a:t>
            </a:r>
            <a:r>
              <a:rPr lang="es-MX" sz="2400" b="1" dirty="0"/>
              <a:t>Tasas de cambio relacionadas</a:t>
            </a:r>
            <a:r>
              <a:rPr lang="es-MX" sz="1600" b="1" dirty="0"/>
              <a:t>  </a:t>
            </a:r>
          </a:p>
          <a:p>
            <a:pPr>
              <a:lnSpc>
                <a:spcPct val="80000"/>
              </a:lnSpc>
              <a:buFont typeface="Wingdings" pitchFamily="2" charset="2"/>
              <a:buNone/>
            </a:pPr>
            <a:endParaRPr lang="es-MX" sz="800" b="1" dirty="0"/>
          </a:p>
          <a:p>
            <a:pPr>
              <a:buFont typeface="Wingdings" pitchFamily="2" charset="2"/>
              <a:buNone/>
            </a:pPr>
            <a:r>
              <a:rPr lang="es-MX" sz="1600" dirty="0"/>
              <a:t>      </a:t>
            </a:r>
            <a:r>
              <a:rPr lang="es-MX" sz="2400" dirty="0" smtClean="0"/>
              <a:t>Definición</a:t>
            </a:r>
            <a:r>
              <a:rPr lang="es-MX" sz="2400" dirty="0"/>
              <a:t>: Si una variable  y depende del tiempo </a:t>
            </a:r>
            <a:r>
              <a:rPr lang="es-MX" sz="2400" dirty="0" smtClean="0"/>
              <a:t>t,     entonces </a:t>
            </a:r>
            <a:r>
              <a:rPr lang="es-MX" sz="2400" dirty="0"/>
              <a:t>su derivada          </a:t>
            </a:r>
            <a:r>
              <a:rPr lang="es-MX" sz="2400" dirty="0" smtClean="0"/>
              <a:t>   se </a:t>
            </a:r>
            <a:r>
              <a:rPr lang="es-MX" sz="2400" dirty="0"/>
              <a:t>denomina </a:t>
            </a:r>
            <a:r>
              <a:rPr lang="es-MX" sz="2400" b="1" dirty="0"/>
              <a:t>razón de cambio con respecto al tiempo, o sólo razón de cambio</a:t>
            </a:r>
            <a:r>
              <a:rPr lang="es-MX" sz="2400" b="1" dirty="0" smtClean="0"/>
              <a:t>.</a:t>
            </a:r>
          </a:p>
          <a:p>
            <a:pPr>
              <a:buFont typeface="Wingdings" pitchFamily="2" charset="2"/>
              <a:buNone/>
            </a:pPr>
            <a:r>
              <a:rPr lang="es-MX" sz="2400" b="1" dirty="0"/>
              <a:t>	</a:t>
            </a:r>
            <a:r>
              <a:rPr lang="es-MX" sz="2400" dirty="0" smtClean="0"/>
              <a:t>Por </a:t>
            </a:r>
            <a:r>
              <a:rPr lang="es-MX" sz="2400" dirty="0"/>
              <a:t>supuesto, si y mide la distancia, entonces esta razón de cambio también se llama velocidad. </a:t>
            </a:r>
            <a:endParaRPr lang="es-MX" sz="2400" dirty="0" smtClean="0"/>
          </a:p>
          <a:p>
            <a:pPr>
              <a:buFont typeface="Wingdings" pitchFamily="2" charset="2"/>
              <a:buNone/>
            </a:pPr>
            <a:r>
              <a:rPr lang="es-MX" sz="2400" dirty="0"/>
              <a:t>	</a:t>
            </a:r>
            <a:r>
              <a:rPr lang="es-MX" sz="2400" dirty="0" smtClean="0"/>
              <a:t>Estamos </a:t>
            </a:r>
            <a:r>
              <a:rPr lang="es-MX" sz="2400" dirty="0"/>
              <a:t>interesados en una amplia variedad de tasas de cambio: la tasa a la cual el agua fluye a un depósito, la tasa a la cual el área de un derrame de petróleo está creciendo, la tasa a la cual el valor de una propiedad está aumentando, etcétera</a:t>
            </a:r>
            <a:r>
              <a:rPr lang="es-MX" sz="2400" dirty="0" smtClean="0"/>
              <a:t>.</a:t>
            </a:r>
          </a:p>
        </p:txBody>
      </p:sp>
      <p:graphicFrame>
        <p:nvGraphicFramePr>
          <p:cNvPr id="540679" name="Object 7"/>
          <p:cNvGraphicFramePr>
            <a:graphicFrameLocks noChangeAspect="1"/>
          </p:cNvGraphicFramePr>
          <p:nvPr/>
        </p:nvGraphicFramePr>
        <p:xfrm>
          <a:off x="4060755" y="2387415"/>
          <a:ext cx="871285" cy="366510"/>
        </p:xfrm>
        <a:graphic>
          <a:graphicData uri="http://schemas.openxmlformats.org/presentationml/2006/ole">
            <mc:AlternateContent xmlns:mc="http://schemas.openxmlformats.org/markup-compatibility/2006">
              <mc:Choice xmlns:v="urn:schemas-microsoft-com:vml" Requires="v">
                <p:oleObj spid="_x0000_s736298" name="Equation" r:id="rId4" imgW="419040" imgH="203040" progId="">
                  <p:embed/>
                </p:oleObj>
              </mc:Choice>
              <mc:Fallback>
                <p:oleObj name="Equation" r:id="rId4" imgW="419040" imgH="20304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0755" y="2387415"/>
                        <a:ext cx="871285" cy="36651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896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40675">
                                            <p:txEl>
                                              <p:pRg st="0" end="0"/>
                                            </p:txEl>
                                          </p:spTgt>
                                        </p:tgtEl>
                                        <p:attrNameLst>
                                          <p:attrName>style.visibility</p:attrName>
                                        </p:attrNameLst>
                                      </p:cBhvr>
                                      <p:to>
                                        <p:strVal val="visible"/>
                                      </p:to>
                                    </p:set>
                                    <p:anim to="" calcmode="lin" valueType="num">
                                      <p:cBhvr>
                                        <p:cTn id="7" dur="1" fill="hold"/>
                                        <p:tgtEl>
                                          <p:spTgt spid="54067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40675">
                                            <p:txEl>
                                              <p:pRg st="2" end="2"/>
                                            </p:txEl>
                                          </p:spTgt>
                                        </p:tgtEl>
                                        <p:attrNameLst>
                                          <p:attrName>style.visibility</p:attrName>
                                        </p:attrNameLst>
                                      </p:cBhvr>
                                      <p:to>
                                        <p:strVal val="visible"/>
                                      </p:to>
                                    </p:set>
                                    <p:anim to="" calcmode="lin" valueType="num">
                                      <p:cBhvr>
                                        <p:cTn id="12" dur="1" fill="hold"/>
                                        <p:tgtEl>
                                          <p:spTgt spid="540675">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540679"/>
                                        </p:tgtEl>
                                        <p:attrNameLst>
                                          <p:attrName>style.visibility</p:attrName>
                                        </p:attrNameLst>
                                      </p:cBhvr>
                                      <p:to>
                                        <p:strVal val="visible"/>
                                      </p:to>
                                    </p:set>
                                    <p:anim to="" calcmode="lin" valueType="num">
                                      <p:cBhvr>
                                        <p:cTn id="15" dur="1" fill="hold"/>
                                        <p:tgtEl>
                                          <p:spTgt spid="540679"/>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40675">
                                            <p:txEl>
                                              <p:pRg st="3" end="3"/>
                                            </p:txEl>
                                          </p:spTgt>
                                        </p:tgtEl>
                                        <p:attrNameLst>
                                          <p:attrName>style.visibility</p:attrName>
                                        </p:attrNameLst>
                                      </p:cBhvr>
                                      <p:to>
                                        <p:strVal val="visible"/>
                                      </p:to>
                                    </p:set>
                                    <p:anim to="" calcmode="lin" valueType="num">
                                      <p:cBhvr>
                                        <p:cTn id="20" dur="1" fill="hold"/>
                                        <p:tgtEl>
                                          <p:spTgt spid="540675">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540675">
                                            <p:txEl>
                                              <p:pRg st="4" end="4"/>
                                            </p:txEl>
                                          </p:spTgt>
                                        </p:tgtEl>
                                        <p:attrNameLst>
                                          <p:attrName>style.visibility</p:attrName>
                                        </p:attrNameLst>
                                      </p:cBhvr>
                                      <p:to>
                                        <p:strVal val="visible"/>
                                      </p:to>
                                    </p:set>
                                    <p:anim to="" calcmode="lin" valueType="num">
                                      <p:cBhvr>
                                        <p:cTn id="25" dur="1" fill="hold"/>
                                        <p:tgtEl>
                                          <p:spTgt spid="54067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pPr algn="ctr"/>
            <a:r>
              <a:rPr lang="es-MX"/>
              <a:t>La derivada</a:t>
            </a:r>
            <a:endParaRPr lang="es-ES"/>
          </a:p>
        </p:txBody>
      </p:sp>
      <p:sp>
        <p:nvSpPr>
          <p:cNvPr id="571395" name="Rectangle 3"/>
          <p:cNvSpPr>
            <a:spLocks noGrp="1" noChangeArrowheads="1"/>
          </p:cNvSpPr>
          <p:nvPr>
            <p:ph type="body" sz="half" idx="1"/>
          </p:nvPr>
        </p:nvSpPr>
        <p:spPr>
          <a:xfrm>
            <a:off x="611188" y="1584325"/>
            <a:ext cx="7742237" cy="4419600"/>
          </a:xfrm>
        </p:spPr>
        <p:txBody>
          <a:bodyPr/>
          <a:lstStyle/>
          <a:p>
            <a:pPr>
              <a:lnSpc>
                <a:spcPct val="90000"/>
              </a:lnSpc>
              <a:buFont typeface="Wingdings" pitchFamily="2" charset="2"/>
              <a:buNone/>
            </a:pPr>
            <a:r>
              <a:rPr lang="es-MX" sz="2800" b="1" dirty="0">
                <a:latin typeface="Calibri" panose="020F0502020204030204" pitchFamily="34" charset="0"/>
              </a:rPr>
              <a:t>   El teorema del valor medio         </a:t>
            </a:r>
          </a:p>
          <a:p>
            <a:pPr>
              <a:lnSpc>
                <a:spcPct val="90000"/>
              </a:lnSpc>
              <a:buFont typeface="Wingdings" pitchFamily="2" charset="2"/>
              <a:buNone/>
            </a:pPr>
            <a:endParaRPr lang="es-MX" sz="1400" b="1" dirty="0">
              <a:latin typeface="Calibri" panose="020F0502020204030204" pitchFamily="34" charset="0"/>
            </a:endParaRPr>
          </a:p>
          <a:p>
            <a:pPr>
              <a:lnSpc>
                <a:spcPct val="90000"/>
              </a:lnSpc>
              <a:buFont typeface="Wingdings" pitchFamily="2" charset="2"/>
              <a:buNone/>
            </a:pPr>
            <a:r>
              <a:rPr lang="es-MX" sz="2800" dirty="0">
                <a:latin typeface="Calibri" panose="020F0502020204030204" pitchFamily="34" charset="0"/>
              </a:rPr>
              <a:t>   Definición: El teorema del valor medio es la comadrona del cálculo-con frecuencia-ayuda a formular otros teoremas que son de mayor importancia. </a:t>
            </a:r>
            <a:endParaRPr lang="es-MX" sz="2800" dirty="0" smtClean="0">
              <a:latin typeface="Calibri" panose="020F0502020204030204" pitchFamily="34" charset="0"/>
            </a:endParaRPr>
          </a:p>
          <a:p>
            <a:pPr>
              <a:lnSpc>
                <a:spcPct val="90000"/>
              </a:lnSpc>
              <a:buFont typeface="Wingdings" pitchFamily="2" charset="2"/>
              <a:buNone/>
            </a:pPr>
            <a:r>
              <a:rPr lang="es-MX" sz="2800" dirty="0">
                <a:latin typeface="Calibri" panose="020F0502020204030204" pitchFamily="34" charset="0"/>
              </a:rPr>
              <a:t>	</a:t>
            </a:r>
            <a:r>
              <a:rPr lang="es-MX" sz="2800" dirty="0" smtClean="0">
                <a:latin typeface="Calibri" panose="020F0502020204030204" pitchFamily="34" charset="0"/>
              </a:rPr>
              <a:t>A </a:t>
            </a:r>
            <a:r>
              <a:rPr lang="es-MX" sz="2800" dirty="0">
                <a:latin typeface="Calibri" panose="020F0502020204030204" pitchFamily="34" charset="0"/>
              </a:rPr>
              <a:t>partir de ahora, con bastante regularidad usted verá la frase “por el teorema del valor medio</a:t>
            </a:r>
            <a:r>
              <a:rPr lang="es-MX" sz="2800" dirty="0" smtClean="0">
                <a:latin typeface="Calibri" panose="020F0502020204030204" pitchFamily="34" charset="0"/>
              </a:rPr>
              <a:t>”. </a:t>
            </a:r>
          </a:p>
          <a:p>
            <a:pPr>
              <a:lnSpc>
                <a:spcPct val="90000"/>
              </a:lnSpc>
              <a:buFont typeface="Wingdings" pitchFamily="2" charset="2"/>
              <a:buNone/>
            </a:pPr>
            <a:r>
              <a:rPr lang="es-MX" sz="2800" dirty="0" smtClean="0">
                <a:latin typeface="Calibri" panose="020F0502020204030204" pitchFamily="34" charset="0"/>
              </a:rPr>
              <a:t>	Más </a:t>
            </a:r>
            <a:r>
              <a:rPr lang="es-MX" sz="2800" dirty="0">
                <a:latin typeface="Calibri" panose="020F0502020204030204" pitchFamily="34" charset="0"/>
              </a:rPr>
              <a:t>adelante en esta sección, lo utilizaremos para demostrar el teorema de </a:t>
            </a:r>
            <a:r>
              <a:rPr lang="es-MX" sz="2800" dirty="0" smtClean="0">
                <a:latin typeface="Calibri" panose="020F0502020204030204" pitchFamily="34" charset="0"/>
              </a:rPr>
              <a:t>monotonía.</a:t>
            </a:r>
          </a:p>
        </p:txBody>
      </p:sp>
    </p:spTree>
    <p:extLst>
      <p:ext uri="{BB962C8B-B14F-4D97-AF65-F5344CB8AC3E}">
        <p14:creationId xmlns:p14="http://schemas.microsoft.com/office/powerpoint/2010/main" val="422603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71395">
                                            <p:txEl>
                                              <p:pRg st="0" end="0"/>
                                            </p:txEl>
                                          </p:spTgt>
                                        </p:tgtEl>
                                        <p:attrNameLst>
                                          <p:attrName>style.visibility</p:attrName>
                                        </p:attrNameLst>
                                      </p:cBhvr>
                                      <p:to>
                                        <p:strVal val="visible"/>
                                      </p:to>
                                    </p:set>
                                    <p:anim to="" calcmode="lin" valueType="num">
                                      <p:cBhvr>
                                        <p:cTn id="7" dur="1" fill="hold"/>
                                        <p:tgtEl>
                                          <p:spTgt spid="57139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71395">
                                            <p:txEl>
                                              <p:pRg st="2" end="2"/>
                                            </p:txEl>
                                          </p:spTgt>
                                        </p:tgtEl>
                                        <p:attrNameLst>
                                          <p:attrName>style.visibility</p:attrName>
                                        </p:attrNameLst>
                                      </p:cBhvr>
                                      <p:to>
                                        <p:strVal val="visible"/>
                                      </p:to>
                                    </p:set>
                                    <p:anim to="" calcmode="lin" valueType="num">
                                      <p:cBhvr>
                                        <p:cTn id="12" dur="1" fill="hold"/>
                                        <p:tgtEl>
                                          <p:spTgt spid="571395">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71395">
                                            <p:txEl>
                                              <p:pRg st="3" end="3"/>
                                            </p:txEl>
                                          </p:spTgt>
                                        </p:tgtEl>
                                        <p:attrNameLst>
                                          <p:attrName>style.visibility</p:attrName>
                                        </p:attrNameLst>
                                      </p:cBhvr>
                                      <p:to>
                                        <p:strVal val="visible"/>
                                      </p:to>
                                    </p:set>
                                    <p:anim to="" calcmode="lin" valueType="num">
                                      <p:cBhvr>
                                        <p:cTn id="17" dur="1" fill="hold"/>
                                        <p:tgtEl>
                                          <p:spTgt spid="571395">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71395">
                                            <p:txEl>
                                              <p:pRg st="4" end="4"/>
                                            </p:txEl>
                                          </p:spTgt>
                                        </p:tgtEl>
                                        <p:attrNameLst>
                                          <p:attrName>style.visibility</p:attrName>
                                        </p:attrNameLst>
                                      </p:cBhvr>
                                      <p:to>
                                        <p:strVal val="visible"/>
                                      </p:to>
                                    </p:set>
                                    <p:anim to="" calcmode="lin" valueType="num">
                                      <p:cBhvr>
                                        <p:cTn id="22" dur="1" fill="hold"/>
                                        <p:tgtEl>
                                          <p:spTgt spid="57139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1395"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pPr algn="ctr"/>
            <a:r>
              <a:rPr lang="es-MX"/>
              <a:t>La derivada </a:t>
            </a:r>
            <a:endParaRPr lang="es-ES"/>
          </a:p>
        </p:txBody>
      </p:sp>
      <p:sp>
        <p:nvSpPr>
          <p:cNvPr id="573443" name="Text Box 3"/>
          <p:cNvSpPr txBox="1">
            <a:spLocks noChangeArrowheads="1"/>
          </p:cNvSpPr>
          <p:nvPr/>
        </p:nvSpPr>
        <p:spPr bwMode="auto">
          <a:xfrm>
            <a:off x="566738" y="1719263"/>
            <a:ext cx="7785100" cy="4121150"/>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Teorema del valor medio para derivadas   </a:t>
            </a:r>
          </a:p>
          <a:p>
            <a:pPr marL="371475" indent="-371475"/>
            <a:endParaRPr lang="es-MX" sz="2200" b="1" dirty="0"/>
          </a:p>
          <a:p>
            <a:pPr marL="371475" indent="-371475"/>
            <a:r>
              <a:rPr lang="es-MX" sz="2200" dirty="0"/>
              <a:t>Si </a:t>
            </a:r>
            <a:r>
              <a:rPr lang="es-MX" sz="2200" dirty="0" smtClean="0"/>
              <a:t>f </a:t>
            </a:r>
            <a:r>
              <a:rPr lang="es-MX" sz="2200" dirty="0"/>
              <a:t>es continua en un intervalo </a:t>
            </a:r>
            <a:r>
              <a:rPr lang="es-MX" sz="2200" dirty="0" smtClean="0"/>
              <a:t>cerrado           </a:t>
            </a:r>
            <a:r>
              <a:rPr lang="es-MX" sz="2200" dirty="0"/>
              <a:t>y derivable en su interior          </a:t>
            </a:r>
            <a:r>
              <a:rPr lang="es-MX" sz="2200" dirty="0" smtClean="0"/>
              <a:t>, </a:t>
            </a:r>
            <a:r>
              <a:rPr lang="es-MX" sz="2200" dirty="0"/>
              <a:t>entonces existe al menos un número </a:t>
            </a:r>
            <a:r>
              <a:rPr lang="es-MX" sz="2200" dirty="0" smtClean="0"/>
              <a:t>c       </a:t>
            </a:r>
            <a:r>
              <a:rPr lang="es-MX" sz="2200" dirty="0"/>
              <a:t>en  </a:t>
            </a:r>
            <a:r>
              <a:rPr lang="es-MX" sz="2200" dirty="0" smtClean="0"/>
              <a:t>          </a:t>
            </a:r>
            <a:r>
              <a:rPr lang="es-MX" sz="2200" dirty="0"/>
              <a:t>donde</a:t>
            </a:r>
          </a:p>
          <a:p>
            <a:pPr marL="371475" indent="-371475"/>
            <a:endParaRPr lang="es-MX" sz="2200" dirty="0"/>
          </a:p>
          <a:p>
            <a:pPr marL="371475" indent="-371475"/>
            <a:endParaRPr lang="es-MX" sz="2200" dirty="0"/>
          </a:p>
          <a:p>
            <a:pPr marL="371475" indent="-371475"/>
            <a:endParaRPr lang="es-MX" sz="2200" dirty="0"/>
          </a:p>
          <a:p>
            <a:pPr marL="371475" indent="-371475"/>
            <a:r>
              <a:rPr lang="es-MX" sz="2200" dirty="0"/>
              <a:t>     </a:t>
            </a:r>
            <a:r>
              <a:rPr lang="es-MX" sz="2200" dirty="0" smtClean="0"/>
              <a:t>O de </a:t>
            </a:r>
            <a:r>
              <a:rPr lang="es-MX" sz="2200" dirty="0"/>
              <a:t>manera </a:t>
            </a:r>
            <a:r>
              <a:rPr lang="es-MX" sz="2200" dirty="0" err="1"/>
              <a:t>equilibrante</a:t>
            </a:r>
            <a:r>
              <a:rPr lang="es-MX" sz="2200" dirty="0"/>
              <a:t>, donde</a:t>
            </a:r>
          </a:p>
          <a:p>
            <a:pPr marL="371475" indent="-371475"/>
            <a:endParaRPr lang="es-MX" sz="2200" dirty="0"/>
          </a:p>
          <a:p>
            <a:pPr marL="371475" indent="-371475"/>
            <a:endParaRPr lang="es-MX" sz="2200" dirty="0"/>
          </a:p>
          <a:p>
            <a:pPr marL="371475" indent="-371475"/>
            <a:endParaRPr lang="es-MX" sz="2200" dirty="0"/>
          </a:p>
        </p:txBody>
      </p:sp>
      <p:graphicFrame>
        <p:nvGraphicFramePr>
          <p:cNvPr id="573445" name="Object 5"/>
          <p:cNvGraphicFramePr>
            <a:graphicFrameLocks noChangeAspect="1"/>
          </p:cNvGraphicFramePr>
          <p:nvPr/>
        </p:nvGraphicFramePr>
        <p:xfrm>
          <a:off x="2366755" y="2708920"/>
          <a:ext cx="611188" cy="412750"/>
        </p:xfrm>
        <a:graphic>
          <a:graphicData uri="http://schemas.openxmlformats.org/presentationml/2006/ole">
            <mc:AlternateContent xmlns:mc="http://schemas.openxmlformats.org/markup-compatibility/2006">
              <mc:Choice xmlns:v="urn:schemas-microsoft-com:vml" Requires="v">
                <p:oleObj spid="_x0000_s745674" name="Equation" r:id="rId4" imgW="368280" imgH="253800" progId="">
                  <p:embed/>
                </p:oleObj>
              </mc:Choice>
              <mc:Fallback>
                <p:oleObj name="Equation" r:id="rId4" imgW="36828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6755" y="2708920"/>
                        <a:ext cx="611188" cy="4127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3446" name="Object 6"/>
          <p:cNvGraphicFramePr>
            <a:graphicFrameLocks noChangeAspect="1"/>
          </p:cNvGraphicFramePr>
          <p:nvPr/>
        </p:nvGraphicFramePr>
        <p:xfrm>
          <a:off x="5607115" y="2438400"/>
          <a:ext cx="592138" cy="357188"/>
        </p:xfrm>
        <a:graphic>
          <a:graphicData uri="http://schemas.openxmlformats.org/presentationml/2006/ole">
            <mc:AlternateContent xmlns:mc="http://schemas.openxmlformats.org/markup-compatibility/2006">
              <mc:Choice xmlns:v="urn:schemas-microsoft-com:vml" Requires="v">
                <p:oleObj spid="_x0000_s745675" name="Equation" r:id="rId6" imgW="355320" imgH="253800" progId="">
                  <p:embed/>
                </p:oleObj>
              </mc:Choice>
              <mc:Fallback>
                <p:oleObj name="Equation" r:id="rId6" imgW="35532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07115" y="2438400"/>
                        <a:ext cx="592138" cy="3571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3447" name="Object 7"/>
          <p:cNvGraphicFramePr>
            <a:graphicFrameLocks noChangeAspect="1"/>
          </p:cNvGraphicFramePr>
          <p:nvPr/>
        </p:nvGraphicFramePr>
        <p:xfrm>
          <a:off x="3041830" y="5004175"/>
          <a:ext cx="3150208" cy="424933"/>
        </p:xfrm>
        <a:graphic>
          <a:graphicData uri="http://schemas.openxmlformats.org/presentationml/2006/ole">
            <mc:AlternateContent xmlns:mc="http://schemas.openxmlformats.org/markup-compatibility/2006">
              <mc:Choice xmlns:v="urn:schemas-microsoft-com:vml" Requires="v">
                <p:oleObj spid="_x0000_s745676" name="Equation" r:id="rId8" imgW="1752480" imgH="253800" progId="">
                  <p:embed/>
                </p:oleObj>
              </mc:Choice>
              <mc:Fallback>
                <p:oleObj name="Equation" r:id="rId8" imgW="17524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1830" y="5004175"/>
                        <a:ext cx="3150208" cy="42493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3451" name="Object 11"/>
          <p:cNvGraphicFramePr>
            <a:graphicFrameLocks noChangeAspect="1"/>
          </p:cNvGraphicFramePr>
          <p:nvPr/>
        </p:nvGraphicFramePr>
        <p:xfrm>
          <a:off x="3401870" y="3519010"/>
          <a:ext cx="2227263" cy="681038"/>
        </p:xfrm>
        <a:graphic>
          <a:graphicData uri="http://schemas.openxmlformats.org/presentationml/2006/ole">
            <mc:AlternateContent xmlns:mc="http://schemas.openxmlformats.org/markup-compatibility/2006">
              <mc:Choice xmlns:v="urn:schemas-microsoft-com:vml" Requires="v">
                <p:oleObj spid="_x0000_s745677" name="Equation" r:id="rId10" imgW="1346040" imgH="419040" progId="">
                  <p:embed/>
                </p:oleObj>
              </mc:Choice>
              <mc:Fallback>
                <p:oleObj name="Equation" r:id="rId10" imgW="1346040" imgH="41904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01870" y="3519010"/>
                        <a:ext cx="2227263" cy="6810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3453" name="Object 13"/>
          <p:cNvGraphicFramePr>
            <a:graphicFrameLocks noChangeAspect="1"/>
          </p:cNvGraphicFramePr>
          <p:nvPr/>
        </p:nvGraphicFramePr>
        <p:xfrm>
          <a:off x="1511660" y="3068960"/>
          <a:ext cx="611188" cy="412750"/>
        </p:xfrm>
        <a:graphic>
          <a:graphicData uri="http://schemas.openxmlformats.org/presentationml/2006/ole">
            <mc:AlternateContent xmlns:mc="http://schemas.openxmlformats.org/markup-compatibility/2006">
              <mc:Choice xmlns:v="urn:schemas-microsoft-com:vml" Requires="v">
                <p:oleObj spid="_x0000_s745678" name="Equation" r:id="rId12" imgW="368280" imgH="253800" progId="">
                  <p:embed/>
                </p:oleObj>
              </mc:Choice>
              <mc:Fallback>
                <p:oleObj name="Equation" r:id="rId12" imgW="368280" imgH="2538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11660" y="3068960"/>
                        <a:ext cx="611188" cy="4127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573553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443">
                                            <p:txEl>
                                              <p:pRg st="2" end="2"/>
                                            </p:txEl>
                                          </p:spTgt>
                                        </p:tgtEl>
                                        <p:attrNameLst>
                                          <p:attrName>style.visibility</p:attrName>
                                        </p:attrNameLst>
                                      </p:cBhvr>
                                      <p:to>
                                        <p:strVal val="visible"/>
                                      </p:to>
                                    </p:set>
                                  </p:childTnLst>
                                </p:cTn>
                              </p:par>
                              <p:par>
                                <p:cTn id="11" presetID="24" presetClass="entr" presetSubtype="0" fill="hold" nodeType="withEffect">
                                  <p:stCondLst>
                                    <p:cond delay="0"/>
                                  </p:stCondLst>
                                  <p:childTnLst>
                                    <p:set>
                                      <p:cBhvr>
                                        <p:cTn id="12" dur="1" fill="hold">
                                          <p:stCondLst>
                                            <p:cond delay="0"/>
                                          </p:stCondLst>
                                        </p:cTn>
                                        <p:tgtEl>
                                          <p:spTgt spid="573446"/>
                                        </p:tgtEl>
                                        <p:attrNameLst>
                                          <p:attrName>style.visibility</p:attrName>
                                        </p:attrNameLst>
                                      </p:cBhvr>
                                      <p:to>
                                        <p:strVal val="visible"/>
                                      </p:to>
                                    </p:set>
                                    <p:anim to="" calcmode="lin" valueType="num">
                                      <p:cBhvr>
                                        <p:cTn id="13" dur="1" fill="hold"/>
                                        <p:tgtEl>
                                          <p:spTgt spid="573446"/>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573445"/>
                                        </p:tgtEl>
                                        <p:attrNameLst>
                                          <p:attrName>style.visibility</p:attrName>
                                        </p:attrNameLst>
                                      </p:cBhvr>
                                      <p:to>
                                        <p:strVal val="visible"/>
                                      </p:to>
                                    </p:set>
                                    <p:anim to="" calcmode="lin" valueType="num">
                                      <p:cBhvr>
                                        <p:cTn id="16" dur="1" fill="hold"/>
                                        <p:tgtEl>
                                          <p:spTgt spid="573445"/>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73453"/>
                                        </p:tgtEl>
                                        <p:attrNameLst>
                                          <p:attrName>style.visibility</p:attrName>
                                        </p:attrNameLst>
                                      </p:cBhvr>
                                      <p:to>
                                        <p:strVal val="visible"/>
                                      </p:to>
                                    </p:set>
                                    <p:anim to="" calcmode="lin" valueType="num">
                                      <p:cBhvr>
                                        <p:cTn id="19" dur="1" fill="hold"/>
                                        <p:tgtEl>
                                          <p:spTgt spid="573453"/>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573451"/>
                                        </p:tgtEl>
                                        <p:attrNameLst>
                                          <p:attrName>style.visibility</p:attrName>
                                        </p:attrNameLst>
                                      </p:cBhvr>
                                      <p:to>
                                        <p:strVal val="visible"/>
                                      </p:to>
                                    </p:set>
                                    <p:anim to="" calcmode="lin" valueType="num">
                                      <p:cBhvr>
                                        <p:cTn id="22" dur="1" fill="hold"/>
                                        <p:tgtEl>
                                          <p:spTgt spid="573451"/>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73443">
                                            <p:txEl>
                                              <p:pRg st="6" end="6"/>
                                            </p:txEl>
                                          </p:spTgt>
                                        </p:tgtEl>
                                        <p:attrNameLst>
                                          <p:attrName>style.visibility</p:attrName>
                                        </p:attrNameLst>
                                      </p:cBhvr>
                                      <p:to>
                                        <p:strVal val="visible"/>
                                      </p:to>
                                    </p:set>
                                  </p:childTnLst>
                                </p:cTn>
                              </p:par>
                              <p:par>
                                <p:cTn id="27" presetID="24" presetClass="entr" presetSubtype="0" fill="hold" nodeType="withEffect">
                                  <p:stCondLst>
                                    <p:cond delay="0"/>
                                  </p:stCondLst>
                                  <p:childTnLst>
                                    <p:set>
                                      <p:cBhvr>
                                        <p:cTn id="28" dur="1" fill="hold">
                                          <p:stCondLst>
                                            <p:cond delay="0"/>
                                          </p:stCondLst>
                                        </p:cTn>
                                        <p:tgtEl>
                                          <p:spTgt spid="573447"/>
                                        </p:tgtEl>
                                        <p:attrNameLst>
                                          <p:attrName>style.visibility</p:attrName>
                                        </p:attrNameLst>
                                      </p:cBhvr>
                                      <p:to>
                                        <p:strVal val="visible"/>
                                      </p:to>
                                    </p:set>
                                    <p:anim to="" calcmode="lin" valueType="num">
                                      <p:cBhvr>
                                        <p:cTn id="29" dur="1" fill="hold"/>
                                        <p:tgtEl>
                                          <p:spTgt spid="57344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lstStyle/>
          <a:p>
            <a:pPr algn="ctr"/>
            <a:r>
              <a:rPr lang="es-MX"/>
              <a:t>La derivada </a:t>
            </a:r>
            <a:endParaRPr lang="es-ES"/>
          </a:p>
        </p:txBody>
      </p:sp>
      <p:sp>
        <p:nvSpPr>
          <p:cNvPr id="575491" name="Text Box 3"/>
          <p:cNvSpPr txBox="1">
            <a:spLocks noChangeArrowheads="1"/>
          </p:cNvSpPr>
          <p:nvPr/>
        </p:nvSpPr>
        <p:spPr bwMode="auto">
          <a:xfrm>
            <a:off x="566738" y="1719263"/>
            <a:ext cx="7785100" cy="3139321"/>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a:t>
            </a:r>
          </a:p>
          <a:p>
            <a:pPr marL="371475" indent="-371475"/>
            <a:endParaRPr lang="es-MX" sz="2200" b="1" dirty="0"/>
          </a:p>
          <a:p>
            <a:pPr marL="371475" indent="-371475"/>
            <a:r>
              <a:rPr lang="es-MX" sz="2200" dirty="0"/>
              <a:t>Si                        </a:t>
            </a:r>
            <a:r>
              <a:rPr lang="es-MX" sz="2200" dirty="0" smtClean="0"/>
              <a:t> para </a:t>
            </a:r>
            <a:r>
              <a:rPr lang="es-MX" sz="2200" dirty="0"/>
              <a:t>toda </a:t>
            </a:r>
            <a:r>
              <a:rPr lang="es-MX" sz="2200" dirty="0" smtClean="0"/>
              <a:t>x </a:t>
            </a:r>
            <a:r>
              <a:rPr lang="es-MX" sz="2200" dirty="0"/>
              <a:t>en          entonces existe una constante </a:t>
            </a:r>
            <a:r>
              <a:rPr lang="es-MX" sz="2200" dirty="0" smtClean="0"/>
              <a:t>c </a:t>
            </a:r>
            <a:r>
              <a:rPr lang="es-MX" sz="2200" dirty="0"/>
              <a:t>tal que   </a:t>
            </a:r>
          </a:p>
          <a:p>
            <a:pPr marL="371475" indent="-371475"/>
            <a:endParaRPr lang="es-MX" sz="2200" dirty="0" smtClean="0"/>
          </a:p>
          <a:p>
            <a:pPr marL="371475" indent="-371475"/>
            <a:endParaRPr lang="es-MX" sz="2200" dirty="0"/>
          </a:p>
          <a:p>
            <a:pPr marL="371475" indent="-371475"/>
            <a:r>
              <a:rPr lang="es-MX" sz="2200" dirty="0"/>
              <a:t>Para toda </a:t>
            </a:r>
            <a:r>
              <a:rPr lang="es-MX" sz="2200" dirty="0" smtClean="0"/>
              <a:t>x </a:t>
            </a:r>
            <a:r>
              <a:rPr lang="es-MX" sz="2200" dirty="0"/>
              <a:t>en </a:t>
            </a:r>
            <a:r>
              <a:rPr lang="es-MX" sz="2200" b="1" dirty="0"/>
              <a:t> </a:t>
            </a:r>
          </a:p>
          <a:p>
            <a:pPr marL="371475" indent="-371475"/>
            <a:endParaRPr lang="es-MX" sz="2200" b="1" dirty="0"/>
          </a:p>
          <a:p>
            <a:pPr marL="371475" indent="-371475"/>
            <a:endParaRPr lang="es-MX" sz="2200" dirty="0"/>
          </a:p>
        </p:txBody>
      </p:sp>
      <p:graphicFrame>
        <p:nvGraphicFramePr>
          <p:cNvPr id="575495" name="Object 7"/>
          <p:cNvGraphicFramePr>
            <a:graphicFrameLocks noChangeAspect="1"/>
          </p:cNvGraphicFramePr>
          <p:nvPr/>
        </p:nvGraphicFramePr>
        <p:xfrm>
          <a:off x="1030867" y="2394673"/>
          <a:ext cx="1785938" cy="449262"/>
        </p:xfrm>
        <a:graphic>
          <a:graphicData uri="http://schemas.openxmlformats.org/presentationml/2006/ole">
            <mc:AlternateContent xmlns:mc="http://schemas.openxmlformats.org/markup-compatibility/2006">
              <mc:Choice xmlns:v="urn:schemas-microsoft-com:vml" Requires="v">
                <p:oleObj spid="_x0000_s746658" name="Equation" r:id="rId4" imgW="939600" imgH="253800" progId="">
                  <p:embed/>
                </p:oleObj>
              </mc:Choice>
              <mc:Fallback>
                <p:oleObj name="Equation" r:id="rId4" imgW="939600" imgH="253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0867" y="2394673"/>
                        <a:ext cx="1785938" cy="4492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5498" name="Object 10"/>
          <p:cNvGraphicFramePr>
            <a:graphicFrameLocks noChangeAspect="1"/>
          </p:cNvGraphicFramePr>
          <p:nvPr/>
        </p:nvGraphicFramePr>
        <p:xfrm>
          <a:off x="3581890" y="3151265"/>
          <a:ext cx="1808163" cy="412750"/>
        </p:xfrm>
        <a:graphic>
          <a:graphicData uri="http://schemas.openxmlformats.org/presentationml/2006/ole">
            <mc:AlternateContent xmlns:mc="http://schemas.openxmlformats.org/markup-compatibility/2006">
              <mc:Choice xmlns:v="urn:schemas-microsoft-com:vml" Requires="v">
                <p:oleObj spid="_x0000_s746659" name="Equation" r:id="rId6" imgW="1091880" imgH="253800" progId="">
                  <p:embed/>
                </p:oleObj>
              </mc:Choice>
              <mc:Fallback>
                <p:oleObj name="Equation" r:id="rId6" imgW="109188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890" y="3151265"/>
                        <a:ext cx="1808163" cy="4127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5499" name="Object 11"/>
          <p:cNvGraphicFramePr>
            <a:graphicFrameLocks noChangeAspect="1"/>
          </p:cNvGraphicFramePr>
          <p:nvPr/>
        </p:nvGraphicFramePr>
        <p:xfrm>
          <a:off x="4680893" y="2386180"/>
          <a:ext cx="611187" cy="412750"/>
        </p:xfrm>
        <a:graphic>
          <a:graphicData uri="http://schemas.openxmlformats.org/presentationml/2006/ole">
            <mc:AlternateContent xmlns:mc="http://schemas.openxmlformats.org/markup-compatibility/2006">
              <mc:Choice xmlns:v="urn:schemas-microsoft-com:vml" Requires="v">
                <p:oleObj spid="_x0000_s746660" name="Equation" r:id="rId8" imgW="368280" imgH="253800" progId="">
                  <p:embed/>
                </p:oleObj>
              </mc:Choice>
              <mc:Fallback>
                <p:oleObj name="Equation" r:id="rId8" imgW="3682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0893" y="2386180"/>
                        <a:ext cx="611187" cy="4127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75503" name="Object 15"/>
          <p:cNvGraphicFramePr>
            <a:graphicFrameLocks noChangeAspect="1"/>
          </p:cNvGraphicFramePr>
          <p:nvPr/>
        </p:nvGraphicFramePr>
        <p:xfrm>
          <a:off x="2636785" y="3736330"/>
          <a:ext cx="611188" cy="412750"/>
        </p:xfrm>
        <a:graphic>
          <a:graphicData uri="http://schemas.openxmlformats.org/presentationml/2006/ole">
            <mc:AlternateContent xmlns:mc="http://schemas.openxmlformats.org/markup-compatibility/2006">
              <mc:Choice xmlns:v="urn:schemas-microsoft-com:vml" Requires="v">
                <p:oleObj spid="_x0000_s746661" name="Equation" r:id="rId10" imgW="368280" imgH="253800" progId="">
                  <p:embed/>
                </p:oleObj>
              </mc:Choice>
              <mc:Fallback>
                <p:oleObj name="Equation" r:id="rId10" imgW="368280" imgH="2538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36785" y="3736330"/>
                        <a:ext cx="611188" cy="4127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27507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5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5491">
                                            <p:txEl>
                                              <p:pRg st="2" end="2"/>
                                            </p:txEl>
                                          </p:spTgt>
                                        </p:tgtEl>
                                        <p:attrNameLst>
                                          <p:attrName>style.visibility</p:attrName>
                                        </p:attrNameLst>
                                      </p:cBhvr>
                                      <p:to>
                                        <p:strVal val="visible"/>
                                      </p:to>
                                    </p:set>
                                  </p:childTnLst>
                                </p:cTn>
                              </p:par>
                              <p:par>
                                <p:cTn id="11" presetID="24" presetClass="entr" presetSubtype="0" fill="hold" nodeType="withEffect">
                                  <p:stCondLst>
                                    <p:cond delay="0"/>
                                  </p:stCondLst>
                                  <p:childTnLst>
                                    <p:set>
                                      <p:cBhvr>
                                        <p:cTn id="12" dur="1" fill="hold">
                                          <p:stCondLst>
                                            <p:cond delay="0"/>
                                          </p:stCondLst>
                                        </p:cTn>
                                        <p:tgtEl>
                                          <p:spTgt spid="575495"/>
                                        </p:tgtEl>
                                        <p:attrNameLst>
                                          <p:attrName>style.visibility</p:attrName>
                                        </p:attrNameLst>
                                      </p:cBhvr>
                                      <p:to>
                                        <p:strVal val="visible"/>
                                      </p:to>
                                    </p:set>
                                    <p:anim to="" calcmode="lin" valueType="num">
                                      <p:cBhvr>
                                        <p:cTn id="13" dur="1" fill="hold"/>
                                        <p:tgtEl>
                                          <p:spTgt spid="575495"/>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575499"/>
                                        </p:tgtEl>
                                        <p:attrNameLst>
                                          <p:attrName>style.visibility</p:attrName>
                                        </p:attrNameLst>
                                      </p:cBhvr>
                                      <p:to>
                                        <p:strVal val="visible"/>
                                      </p:to>
                                    </p:set>
                                    <p:anim to="" calcmode="lin" valueType="num">
                                      <p:cBhvr>
                                        <p:cTn id="16" dur="1" fill="hold"/>
                                        <p:tgtEl>
                                          <p:spTgt spid="575499"/>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75498"/>
                                        </p:tgtEl>
                                        <p:attrNameLst>
                                          <p:attrName>style.visibility</p:attrName>
                                        </p:attrNameLst>
                                      </p:cBhvr>
                                      <p:to>
                                        <p:strVal val="visible"/>
                                      </p:to>
                                    </p:set>
                                    <p:anim to="" calcmode="lin" valueType="num">
                                      <p:cBhvr>
                                        <p:cTn id="19" dur="1" fill="hold"/>
                                        <p:tgtEl>
                                          <p:spTgt spid="575498"/>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575503"/>
                                        </p:tgtEl>
                                        <p:attrNameLst>
                                          <p:attrName>style.visibility</p:attrName>
                                        </p:attrNameLst>
                                      </p:cBhvr>
                                      <p:to>
                                        <p:strVal val="visible"/>
                                      </p:to>
                                    </p:set>
                                    <p:anim to="" calcmode="lin" valueType="num">
                                      <p:cBhvr>
                                        <p:cTn id="22" dur="1" fill="hold"/>
                                        <p:tgtEl>
                                          <p:spTgt spid="57550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26595" y="3519010"/>
            <a:ext cx="6840760" cy="4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242" name="Rectangle 2"/>
          <p:cNvSpPr>
            <a:spLocks noGrp="1" noChangeArrowheads="1"/>
          </p:cNvSpPr>
          <p:nvPr>
            <p:ph type="title"/>
          </p:nvPr>
        </p:nvSpPr>
        <p:spPr/>
        <p:txBody>
          <a:bodyPr/>
          <a:lstStyle/>
          <a:p>
            <a:pPr algn="ctr"/>
            <a:r>
              <a:rPr lang="es-MX" dirty="0"/>
              <a:t>Temario</a:t>
            </a:r>
            <a:endParaRPr lang="es-ES" dirty="0"/>
          </a:p>
        </p:txBody>
      </p:sp>
      <p:sp>
        <p:nvSpPr>
          <p:cNvPr id="10243" name="Rectangle 3"/>
          <p:cNvSpPr>
            <a:spLocks noGrp="1" noChangeArrowheads="1"/>
          </p:cNvSpPr>
          <p:nvPr>
            <p:ph type="body" idx="1"/>
          </p:nvPr>
        </p:nvSpPr>
        <p:spPr>
          <a:xfrm>
            <a:off x="1305158" y="1943835"/>
            <a:ext cx="7317292" cy="4195170"/>
          </a:xfrm>
        </p:spPr>
        <p:txBody>
          <a:bodyPr/>
          <a:lstStyle/>
          <a:p>
            <a:pPr marL="609600" indent="-609600">
              <a:buFont typeface="Wingdings" pitchFamily="2" charset="2"/>
              <a:buAutoNum type="arabicPeriod"/>
            </a:pPr>
            <a:r>
              <a:rPr lang="es-MX" sz="2800" dirty="0" smtClean="0"/>
              <a:t>Funciones </a:t>
            </a:r>
          </a:p>
          <a:p>
            <a:pPr marL="609600" indent="-609600">
              <a:buFont typeface="Wingdings" pitchFamily="2" charset="2"/>
              <a:buAutoNum type="arabicPeriod"/>
            </a:pPr>
            <a:r>
              <a:rPr lang="es-MX" sz="2800" dirty="0" smtClean="0"/>
              <a:t>Límites </a:t>
            </a:r>
            <a:endParaRPr lang="es-MX" sz="2800" dirty="0"/>
          </a:p>
          <a:p>
            <a:pPr marL="609600" indent="-609600">
              <a:buFont typeface="Wingdings" pitchFamily="2" charset="2"/>
              <a:buAutoNum type="arabicPeriod"/>
            </a:pPr>
            <a:r>
              <a:rPr lang="es-MX" sz="2800" dirty="0" smtClean="0"/>
              <a:t>La derivada</a:t>
            </a:r>
            <a:endParaRPr lang="es-MX" sz="2800" dirty="0"/>
          </a:p>
          <a:p>
            <a:pPr marL="609600" indent="-609600">
              <a:buFont typeface="Wingdings" pitchFamily="2" charset="2"/>
              <a:buAutoNum type="arabicPeriod"/>
            </a:pPr>
            <a:r>
              <a:rPr lang="es-MX" sz="2800" dirty="0" smtClean="0"/>
              <a:t>La integral</a:t>
            </a:r>
            <a:endParaRPr lang="es-MX" sz="2800" dirty="0"/>
          </a:p>
          <a:p>
            <a:pPr marL="0" indent="0">
              <a:buNone/>
            </a:pPr>
            <a:endParaRPr lang="es-ES" sz="2800" dirty="0"/>
          </a:p>
        </p:txBody>
      </p:sp>
    </p:spTree>
    <p:extLst>
      <p:ext uri="{BB962C8B-B14F-4D97-AF65-F5344CB8AC3E}">
        <p14:creationId xmlns:p14="http://schemas.microsoft.com/office/powerpoint/2010/main" val="1557416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to="" calcmode="lin" valueType="num">
                                      <p:cBhvr>
                                        <p:cTn id="7" dur="1" fill="hold"/>
                                        <p:tgtEl>
                                          <p:spTgt spid="1024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to="" calcmode="lin" valueType="num">
                                      <p:cBhvr>
                                        <p:cTn id="12" dur="1" fill="hold"/>
                                        <p:tgtEl>
                                          <p:spTgt spid="10243">
                                            <p:txEl>
                                              <p:pRg st="1" end="1"/>
                                            </p:txEl>
                                          </p:spTgt>
                                        </p:tgtEl>
                                        <p:attrNameLst>
                                          <p:attrName/>
                                        </p:attrNameLst>
                                      </p:cBhvr>
                                    </p:anim>
                                  </p:childTnLst>
                                </p:cTn>
                              </p:par>
                            </p:childTnLst>
                          </p:cTn>
                        </p:par>
                        <p:par>
                          <p:cTn id="13" fill="hold">
                            <p:stCondLst>
                              <p:cond delay="0"/>
                            </p:stCondLst>
                            <p:childTnLst>
                              <p:par>
                                <p:cTn id="14" presetID="24" presetClass="entr" presetSubtype="0" fill="hold" grpId="0" nodeType="after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 to="" calcmode="lin" valueType="num">
                                      <p:cBhvr>
                                        <p:cTn id="16" dur="1" fill="hold"/>
                                        <p:tgtEl>
                                          <p:spTgt spid="10243">
                                            <p:txEl>
                                              <p:pRg st="2" end="2"/>
                                            </p:txEl>
                                          </p:spTgt>
                                        </p:tgtEl>
                                        <p:attrNameLst>
                                          <p:attrName/>
                                        </p:attrNameLst>
                                      </p:cBhvr>
                                    </p:anim>
                                  </p:childTnLst>
                                </p:cTn>
                              </p:par>
                            </p:childTnLst>
                          </p:cTn>
                        </p:par>
                        <p:par>
                          <p:cTn id="17" fill="hold">
                            <p:stCondLst>
                              <p:cond delay="0"/>
                            </p:stCondLst>
                            <p:childTnLst>
                              <p:par>
                                <p:cTn id="18" presetID="24" presetClass="entr" presetSubtype="0" fill="hold" grpId="0"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 to="" calcmode="lin" valueType="num">
                                      <p:cBhvr>
                                        <p:cTn id="20" dur="1" fill="hold"/>
                                        <p:tgtEl>
                                          <p:spTgt spid="10243">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24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p:txBody>
          <a:bodyPr/>
          <a:lstStyle/>
          <a:p>
            <a:pPr algn="ctr"/>
            <a:r>
              <a:rPr lang="es-MX"/>
              <a:t>La integral</a:t>
            </a:r>
            <a:endParaRPr lang="es-ES"/>
          </a:p>
        </p:txBody>
      </p:sp>
      <p:sp>
        <p:nvSpPr>
          <p:cNvPr id="583683"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800" b="1" dirty="0"/>
              <a:t>   </a:t>
            </a:r>
            <a:r>
              <a:rPr lang="es-MX" sz="2800" b="1" dirty="0" err="1"/>
              <a:t>Antiderivadas</a:t>
            </a:r>
            <a:r>
              <a:rPr lang="es-MX" sz="2800" b="1" dirty="0"/>
              <a:t> (integrales indefinidas)         </a:t>
            </a:r>
          </a:p>
          <a:p>
            <a:pPr>
              <a:buFont typeface="Wingdings" pitchFamily="2" charset="2"/>
              <a:buNone/>
            </a:pPr>
            <a:endParaRPr lang="es-MX" sz="1400" b="1" dirty="0"/>
          </a:p>
          <a:p>
            <a:pPr>
              <a:buFont typeface="Wingdings" pitchFamily="2" charset="2"/>
              <a:buNone/>
            </a:pPr>
            <a:r>
              <a:rPr lang="es-MX" sz="2800" dirty="0"/>
              <a:t>   Definición: Llamamos a </a:t>
            </a:r>
            <a:r>
              <a:rPr lang="es-MX" sz="2800" dirty="0" smtClean="0"/>
              <a:t>F </a:t>
            </a:r>
            <a:r>
              <a:rPr lang="es-MX" sz="2800" dirty="0"/>
              <a:t>una </a:t>
            </a:r>
            <a:r>
              <a:rPr lang="es-MX" sz="2800" b="1" dirty="0" err="1"/>
              <a:t>antiderivada</a:t>
            </a:r>
            <a:r>
              <a:rPr lang="es-MX" sz="2800" dirty="0"/>
              <a:t> de </a:t>
            </a:r>
            <a:r>
              <a:rPr lang="es-MX" sz="2800" dirty="0" smtClean="0"/>
              <a:t>f en </a:t>
            </a:r>
            <a:r>
              <a:rPr lang="es-MX" sz="2800" dirty="0"/>
              <a:t>el intervalo </a:t>
            </a:r>
            <a:r>
              <a:rPr lang="es-MX" sz="2800" dirty="0" smtClean="0"/>
              <a:t>I si                       , esto es,  </a:t>
            </a:r>
            <a:r>
              <a:rPr lang="es-MX" sz="2800" dirty="0"/>
              <a:t>si                   </a:t>
            </a:r>
            <a:r>
              <a:rPr lang="es-MX" sz="2800" dirty="0" smtClean="0"/>
              <a:t>   para toda x en I (si x </a:t>
            </a:r>
            <a:r>
              <a:rPr lang="es-MX" sz="2800" dirty="0"/>
              <a:t>es un punto </a:t>
            </a:r>
            <a:r>
              <a:rPr lang="es-MX" sz="2800" dirty="0" smtClean="0"/>
              <a:t>frontera </a:t>
            </a:r>
            <a:r>
              <a:rPr lang="es-MX" sz="2800" dirty="0"/>
              <a:t>de </a:t>
            </a:r>
            <a:r>
              <a:rPr lang="es-MX" sz="2800" dirty="0" smtClean="0"/>
              <a:t>               sólo </a:t>
            </a:r>
            <a:r>
              <a:rPr lang="es-MX" sz="2800" dirty="0"/>
              <a:t>necesita tener derivada unilateral)        </a:t>
            </a:r>
          </a:p>
        </p:txBody>
      </p:sp>
      <p:graphicFrame>
        <p:nvGraphicFramePr>
          <p:cNvPr id="583686" name="Object 6"/>
          <p:cNvGraphicFramePr>
            <a:graphicFrameLocks noChangeAspect="1"/>
          </p:cNvGraphicFramePr>
          <p:nvPr/>
        </p:nvGraphicFramePr>
        <p:xfrm>
          <a:off x="4526995" y="2856390"/>
          <a:ext cx="2287587" cy="482600"/>
        </p:xfrm>
        <a:graphic>
          <a:graphicData uri="http://schemas.openxmlformats.org/presentationml/2006/ole">
            <mc:AlternateContent xmlns:mc="http://schemas.openxmlformats.org/markup-compatibility/2006">
              <mc:Choice xmlns:v="urn:schemas-microsoft-com:vml" Requires="v">
                <p:oleObj spid="_x0000_s583928" name="Equation" r:id="rId4" imgW="1015920" imgH="253800" progId="">
                  <p:embed/>
                </p:oleObj>
              </mc:Choice>
              <mc:Fallback>
                <p:oleObj name="Equation" r:id="rId4" imgW="1015920" imgH="253800" progId="">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6995" y="2856390"/>
                        <a:ext cx="2287587" cy="4826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83689" name="Object 9"/>
          <p:cNvGraphicFramePr>
            <a:graphicFrameLocks noChangeAspect="1"/>
          </p:cNvGraphicFramePr>
          <p:nvPr/>
        </p:nvGraphicFramePr>
        <p:xfrm>
          <a:off x="1421650" y="3272548"/>
          <a:ext cx="1963737" cy="471487"/>
        </p:xfrm>
        <a:graphic>
          <a:graphicData uri="http://schemas.openxmlformats.org/presentationml/2006/ole">
            <mc:AlternateContent xmlns:mc="http://schemas.openxmlformats.org/markup-compatibility/2006">
              <mc:Choice xmlns:v="urn:schemas-microsoft-com:vml" Requires="v">
                <p:oleObj spid="_x0000_s583929" name="Equation" r:id="rId6" imgW="888840" imgH="253800" progId="">
                  <p:embed/>
                </p:oleObj>
              </mc:Choice>
              <mc:Fallback>
                <p:oleObj name="Equation" r:id="rId6" imgW="888840" imgH="253800" progId="">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1650" y="3272548"/>
                        <a:ext cx="1963737" cy="4714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83693" name="Object 13"/>
          <p:cNvGraphicFramePr>
            <a:graphicFrameLocks noChangeAspect="1"/>
          </p:cNvGraphicFramePr>
          <p:nvPr/>
        </p:nvGraphicFramePr>
        <p:xfrm>
          <a:off x="3852218" y="3722597"/>
          <a:ext cx="1439862" cy="471488"/>
        </p:xfrm>
        <a:graphic>
          <a:graphicData uri="http://schemas.openxmlformats.org/presentationml/2006/ole">
            <mc:AlternateContent xmlns:mc="http://schemas.openxmlformats.org/markup-compatibility/2006">
              <mc:Choice xmlns:v="urn:schemas-microsoft-com:vml" Requires="v">
                <p:oleObj spid="_x0000_s583930" name="Equation" r:id="rId8" imgW="545760" imgH="253800" progId="">
                  <p:embed/>
                </p:oleObj>
              </mc:Choice>
              <mc:Fallback>
                <p:oleObj name="Equation" r:id="rId8" imgW="545760" imgH="253800" progId="">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52218" y="3722597"/>
                        <a:ext cx="1439862" cy="4714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83683">
                                            <p:txEl>
                                              <p:pRg st="0" end="0"/>
                                            </p:txEl>
                                          </p:spTgt>
                                        </p:tgtEl>
                                        <p:attrNameLst>
                                          <p:attrName>style.visibility</p:attrName>
                                        </p:attrNameLst>
                                      </p:cBhvr>
                                      <p:to>
                                        <p:strVal val="visible"/>
                                      </p:to>
                                    </p:set>
                                    <p:anim to="" calcmode="lin" valueType="num">
                                      <p:cBhvr>
                                        <p:cTn id="7" dur="1" fill="hold"/>
                                        <p:tgtEl>
                                          <p:spTgt spid="58368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83683">
                                            <p:txEl>
                                              <p:pRg st="2" end="2"/>
                                            </p:txEl>
                                          </p:spTgt>
                                        </p:tgtEl>
                                        <p:attrNameLst>
                                          <p:attrName>style.visibility</p:attrName>
                                        </p:attrNameLst>
                                      </p:cBhvr>
                                      <p:to>
                                        <p:strVal val="visible"/>
                                      </p:to>
                                    </p:set>
                                    <p:anim to="" calcmode="lin" valueType="num">
                                      <p:cBhvr>
                                        <p:cTn id="12" dur="1" fill="hold"/>
                                        <p:tgtEl>
                                          <p:spTgt spid="583683">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583686"/>
                                        </p:tgtEl>
                                        <p:attrNameLst>
                                          <p:attrName>style.visibility</p:attrName>
                                        </p:attrNameLst>
                                      </p:cBhvr>
                                      <p:to>
                                        <p:strVal val="visible"/>
                                      </p:to>
                                    </p:set>
                                    <p:anim to="" calcmode="lin" valueType="num">
                                      <p:cBhvr>
                                        <p:cTn id="15" dur="1" fill="hold"/>
                                        <p:tgtEl>
                                          <p:spTgt spid="583686"/>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583689"/>
                                        </p:tgtEl>
                                        <p:attrNameLst>
                                          <p:attrName>style.visibility</p:attrName>
                                        </p:attrNameLst>
                                      </p:cBhvr>
                                      <p:to>
                                        <p:strVal val="visible"/>
                                      </p:to>
                                    </p:set>
                                    <p:anim to="" calcmode="lin" valueType="num">
                                      <p:cBhvr>
                                        <p:cTn id="18" dur="1" fill="hold"/>
                                        <p:tgtEl>
                                          <p:spTgt spid="583689"/>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583693"/>
                                        </p:tgtEl>
                                        <p:attrNameLst>
                                          <p:attrName>style.visibility</p:attrName>
                                        </p:attrNameLst>
                                      </p:cBhvr>
                                      <p:to>
                                        <p:strVal val="visible"/>
                                      </p:to>
                                    </p:set>
                                    <p:anim to="" calcmode="lin" valueType="num">
                                      <p:cBhvr>
                                        <p:cTn id="21" dur="1" fill="hold"/>
                                        <p:tgtEl>
                                          <p:spTgt spid="58369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68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1" name="Text Box 3"/>
          <p:cNvSpPr txBox="1">
            <a:spLocks noChangeArrowheads="1"/>
          </p:cNvSpPr>
          <p:nvPr/>
        </p:nvSpPr>
        <p:spPr bwMode="auto">
          <a:xfrm>
            <a:off x="611188" y="1826956"/>
            <a:ext cx="7785100" cy="2123658"/>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Regla para la potencia</a:t>
            </a:r>
          </a:p>
          <a:p>
            <a:pPr marL="371475" indent="-371475"/>
            <a:endParaRPr lang="es-MX" sz="2200" b="1" dirty="0"/>
          </a:p>
          <a:p>
            <a:pPr marL="371475" indent="-371475"/>
            <a:r>
              <a:rPr lang="es-MX" sz="2200" dirty="0"/>
              <a:t>Si </a:t>
            </a:r>
            <a:r>
              <a:rPr lang="es-MX" sz="2200" dirty="0" smtClean="0"/>
              <a:t>r </a:t>
            </a:r>
            <a:r>
              <a:rPr lang="es-MX" sz="2200" dirty="0"/>
              <a:t>es cualquier </a:t>
            </a:r>
            <a:r>
              <a:rPr lang="es-MX" sz="2200" dirty="0" smtClean="0"/>
              <a:t>número </a:t>
            </a:r>
            <a:r>
              <a:rPr lang="es-MX" sz="2200" dirty="0"/>
              <a:t>racional, excepto </a:t>
            </a:r>
            <a:r>
              <a:rPr lang="es-MX" sz="2200" dirty="0" smtClean="0"/>
              <a:t>-1 entonces</a:t>
            </a:r>
          </a:p>
          <a:p>
            <a:pPr marL="371475" indent="-371475"/>
            <a:r>
              <a:rPr lang="es-MX" sz="2200" dirty="0" smtClean="0"/>
              <a:t> </a:t>
            </a:r>
            <a:endParaRPr lang="es-MX" sz="2200" dirty="0"/>
          </a:p>
          <a:p>
            <a:pPr marL="371475" indent="-371475"/>
            <a:endParaRPr lang="es-MX" sz="2200" dirty="0"/>
          </a:p>
          <a:p>
            <a:pPr marL="371475" indent="-371475"/>
            <a:endParaRPr lang="es-MX" sz="2200" dirty="0"/>
          </a:p>
        </p:txBody>
      </p:sp>
      <p:graphicFrame>
        <p:nvGraphicFramePr>
          <p:cNvPr id="585733" name="Object 5"/>
          <p:cNvGraphicFramePr>
            <a:graphicFrameLocks noChangeAspect="1"/>
          </p:cNvGraphicFramePr>
          <p:nvPr/>
        </p:nvGraphicFramePr>
        <p:xfrm>
          <a:off x="3131183" y="2978860"/>
          <a:ext cx="2790967" cy="733897"/>
        </p:xfrm>
        <a:graphic>
          <a:graphicData uri="http://schemas.openxmlformats.org/presentationml/2006/ole">
            <mc:AlternateContent xmlns:mc="http://schemas.openxmlformats.org/markup-compatibility/2006">
              <mc:Choice xmlns:v="urn:schemas-microsoft-com:vml" Requires="v">
                <p:oleObj spid="_x0000_s585975" name="Equation" r:id="rId4" imgW="1079280" imgH="419040" progId="">
                  <p:embed/>
                </p:oleObj>
              </mc:Choice>
              <mc:Fallback>
                <p:oleObj name="Equation" r:id="rId4" imgW="1079280" imgH="41904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183" y="2978860"/>
                        <a:ext cx="2790967" cy="73389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85737" name="Object 9"/>
          <p:cNvGraphicFramePr>
            <a:graphicFrameLocks noChangeAspect="1"/>
          </p:cNvGraphicFramePr>
          <p:nvPr/>
        </p:nvGraphicFramePr>
        <p:xfrm>
          <a:off x="1556150" y="4663018"/>
          <a:ext cx="2790825" cy="481012"/>
        </p:xfrm>
        <a:graphic>
          <a:graphicData uri="http://schemas.openxmlformats.org/presentationml/2006/ole">
            <mc:AlternateContent xmlns:mc="http://schemas.openxmlformats.org/markup-compatibility/2006">
              <mc:Choice xmlns:v="urn:schemas-microsoft-com:vml" Requires="v">
                <p:oleObj spid="_x0000_s585976" name="Equation" r:id="rId6" imgW="1523880" imgH="279360" progId="">
                  <p:embed/>
                </p:oleObj>
              </mc:Choice>
              <mc:Fallback>
                <p:oleObj name="Equation" r:id="rId6" imgW="1523880" imgH="279360" progId="">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6150" y="4663018"/>
                        <a:ext cx="2790825" cy="4810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585739" name="Text Box 11"/>
          <p:cNvSpPr txBox="1">
            <a:spLocks noChangeArrowheads="1"/>
          </p:cNvSpPr>
          <p:nvPr/>
        </p:nvSpPr>
        <p:spPr bwMode="auto">
          <a:xfrm>
            <a:off x="611188" y="4167718"/>
            <a:ext cx="7785100" cy="1106487"/>
          </a:xfrm>
          <a:prstGeom prst="rect">
            <a:avLst/>
          </a:prstGeom>
          <a:noFill/>
          <a:ln w="9525">
            <a:solidFill>
              <a:schemeClr val="folHlink"/>
            </a:solidFill>
            <a:miter lim="800000"/>
            <a:headEnd/>
            <a:tailEnd/>
          </a:ln>
          <a:effectLst/>
        </p:spPr>
        <p:txBody>
          <a:bodyPr>
            <a:spAutoFit/>
          </a:bodyPr>
          <a:lstStyle/>
          <a:p>
            <a:pPr marL="371475" indent="-371475"/>
            <a:r>
              <a:rPr lang="es-MX" sz="2200" b="1"/>
              <a:t>Teorema B. </a:t>
            </a:r>
          </a:p>
          <a:p>
            <a:pPr marL="371475" indent="-371475"/>
            <a:endParaRPr lang="es-MX" sz="2200" b="1"/>
          </a:p>
          <a:p>
            <a:pPr marL="371475" indent="-371475"/>
            <a:endParaRPr lang="es-MX" sz="2200"/>
          </a:p>
        </p:txBody>
      </p:sp>
      <p:graphicFrame>
        <p:nvGraphicFramePr>
          <p:cNvPr id="585740" name="Object 12"/>
          <p:cNvGraphicFramePr>
            <a:graphicFrameLocks noChangeAspect="1"/>
          </p:cNvGraphicFramePr>
          <p:nvPr/>
        </p:nvGraphicFramePr>
        <p:xfrm>
          <a:off x="4932040" y="4663018"/>
          <a:ext cx="2860675" cy="481012"/>
        </p:xfrm>
        <a:graphic>
          <a:graphicData uri="http://schemas.openxmlformats.org/presentationml/2006/ole">
            <mc:AlternateContent xmlns:mc="http://schemas.openxmlformats.org/markup-compatibility/2006">
              <mc:Choice xmlns:v="urn:schemas-microsoft-com:vml" Requires="v">
                <p:oleObj spid="_x0000_s585977" name="Equation" r:id="rId8" imgW="1562040" imgH="279360" progId="">
                  <p:embed/>
                </p:oleObj>
              </mc:Choice>
              <mc:Fallback>
                <p:oleObj name="Equation" r:id="rId8" imgW="1562040" imgH="279360" progId="">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32040" y="4663018"/>
                        <a:ext cx="2860675" cy="4810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3"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85731"/>
                                        </p:tgtEl>
                                        <p:attrNameLst>
                                          <p:attrName>style.visibility</p:attrName>
                                        </p:attrNameLst>
                                      </p:cBhvr>
                                      <p:to>
                                        <p:strVal val="visible"/>
                                      </p:to>
                                    </p:set>
                                    <p:anim to="" calcmode="lin" valueType="num">
                                      <p:cBhvr>
                                        <p:cTn id="7" dur="1" fill="hold"/>
                                        <p:tgtEl>
                                          <p:spTgt spid="585731"/>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85733"/>
                                        </p:tgtEl>
                                        <p:attrNameLst>
                                          <p:attrName>style.visibility</p:attrName>
                                        </p:attrNameLst>
                                      </p:cBhvr>
                                      <p:to>
                                        <p:strVal val="visible"/>
                                      </p:to>
                                    </p:set>
                                    <p:anim to="" calcmode="lin" valueType="num">
                                      <p:cBhvr>
                                        <p:cTn id="10" dur="1" fill="hold"/>
                                        <p:tgtEl>
                                          <p:spTgt spid="585733"/>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585739"/>
                                        </p:tgtEl>
                                        <p:attrNameLst>
                                          <p:attrName>style.visibility</p:attrName>
                                        </p:attrNameLst>
                                      </p:cBhvr>
                                      <p:to>
                                        <p:strVal val="visible"/>
                                      </p:to>
                                    </p:set>
                                    <p:anim to="" calcmode="lin" valueType="num">
                                      <p:cBhvr>
                                        <p:cTn id="15" dur="1" fill="hold"/>
                                        <p:tgtEl>
                                          <p:spTgt spid="585739"/>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585737"/>
                                        </p:tgtEl>
                                        <p:attrNameLst>
                                          <p:attrName>style.visibility</p:attrName>
                                        </p:attrNameLst>
                                      </p:cBhvr>
                                      <p:to>
                                        <p:strVal val="visible"/>
                                      </p:to>
                                    </p:set>
                                    <p:anim to="" calcmode="lin" valueType="num">
                                      <p:cBhvr>
                                        <p:cTn id="18" dur="1" fill="hold"/>
                                        <p:tgtEl>
                                          <p:spTgt spid="585737"/>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585740"/>
                                        </p:tgtEl>
                                        <p:attrNameLst>
                                          <p:attrName>style.visibility</p:attrName>
                                        </p:attrNameLst>
                                      </p:cBhvr>
                                      <p:to>
                                        <p:strVal val="visible"/>
                                      </p:to>
                                    </p:set>
                                    <p:anim to="" calcmode="lin" valueType="num">
                                      <p:cBhvr>
                                        <p:cTn id="21" dur="1" fill="hold"/>
                                        <p:tgtEl>
                                          <p:spTgt spid="58574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5731" grpId="0" animBg="1"/>
      <p:bldP spid="5857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	Operaciones </a:t>
            </a:r>
            <a:r>
              <a:rPr lang="es-MX" sz="2400" b="1" dirty="0"/>
              <a:t>con funciones </a:t>
            </a:r>
          </a:p>
          <a:p>
            <a:pPr>
              <a:lnSpc>
                <a:spcPct val="90000"/>
              </a:lnSpc>
              <a:buFont typeface="Wingdings" pitchFamily="2" charset="2"/>
              <a:buNone/>
            </a:pPr>
            <a:endParaRPr lang="es-MX" sz="1200" b="1" dirty="0"/>
          </a:p>
          <a:p>
            <a:pPr>
              <a:buNone/>
            </a:pPr>
            <a:r>
              <a:rPr lang="es-MX" sz="2400" dirty="0" smtClean="0"/>
              <a:t>	</a:t>
            </a:r>
            <a:r>
              <a:rPr lang="es-MX" sz="2400" b="1" dirty="0" smtClean="0"/>
              <a:t>Definición</a:t>
            </a:r>
            <a:r>
              <a:rPr lang="es-MX" sz="2400" dirty="0"/>
              <a:t>: las funciones no son números. Pero al igual que dos números </a:t>
            </a:r>
            <a:r>
              <a:rPr lang="es-MX" sz="2400" dirty="0" smtClean="0"/>
              <a:t>a y b </a:t>
            </a:r>
            <a:r>
              <a:rPr lang="es-MX" sz="2400" dirty="0"/>
              <a:t>puede sumarse para producir un nuevo número </a:t>
            </a:r>
            <a:r>
              <a:rPr lang="es-MX" sz="2400" dirty="0" smtClean="0"/>
              <a:t>a + b, también </a:t>
            </a:r>
            <a:r>
              <a:rPr lang="es-MX" sz="2400" dirty="0"/>
              <a:t>dos </a:t>
            </a:r>
            <a:r>
              <a:rPr lang="es-MX" sz="2400" dirty="0" smtClean="0"/>
              <a:t>funciones f y g. Está </a:t>
            </a:r>
            <a:r>
              <a:rPr lang="es-MX" sz="2400" dirty="0"/>
              <a:t>es sólo una de las diferentes operaciones sobre funciones que </a:t>
            </a:r>
            <a:r>
              <a:rPr lang="es-MX" sz="2400" dirty="0" smtClean="0"/>
              <a:t>se describirán adelante.</a:t>
            </a:r>
            <a:endParaRPr lang="es-MX" sz="2400" dirty="0"/>
          </a:p>
          <a:p>
            <a:pPr>
              <a:buNone/>
            </a:pPr>
            <a:r>
              <a:rPr lang="es-MX" sz="2400" dirty="0" smtClean="0"/>
              <a:t>	Sumas</a:t>
            </a:r>
            <a:r>
              <a:rPr lang="es-MX" sz="2400" dirty="0"/>
              <a:t>, diferencias, productos, cocientes y potencias  Considere las funciones </a:t>
            </a:r>
            <a:r>
              <a:rPr lang="es-MX" sz="2400" dirty="0" smtClean="0"/>
              <a:t>f y g </a:t>
            </a:r>
            <a:r>
              <a:rPr lang="es-MX" sz="2400" dirty="0"/>
              <a:t>con fórmulas</a:t>
            </a:r>
          </a:p>
          <a:p>
            <a:pPr>
              <a:lnSpc>
                <a:spcPct val="90000"/>
              </a:lnSpc>
            </a:pPr>
            <a:endParaRPr lang="es-MX" sz="2400" dirty="0"/>
          </a:p>
          <a:p>
            <a:pPr>
              <a:lnSpc>
                <a:spcPct val="90000"/>
              </a:lnSpc>
              <a:buFont typeface="Wingdings" pitchFamily="2" charset="2"/>
              <a:buNone/>
            </a:pPr>
            <a:r>
              <a:rPr lang="es-MX" sz="2400" dirty="0"/>
              <a:t> </a:t>
            </a:r>
          </a:p>
        </p:txBody>
      </p:sp>
      <p:graphicFrame>
        <p:nvGraphicFramePr>
          <p:cNvPr id="452618" name="Object 10"/>
          <p:cNvGraphicFramePr>
            <a:graphicFrameLocks noChangeAspect="1"/>
          </p:cNvGraphicFramePr>
          <p:nvPr/>
        </p:nvGraphicFramePr>
        <p:xfrm>
          <a:off x="2862263" y="5380000"/>
          <a:ext cx="3273425" cy="749300"/>
        </p:xfrm>
        <a:graphic>
          <a:graphicData uri="http://schemas.openxmlformats.org/presentationml/2006/ole">
            <mc:AlternateContent xmlns:mc="http://schemas.openxmlformats.org/markup-compatibility/2006">
              <mc:Choice xmlns:v="urn:schemas-microsoft-com:vml" Requires="v">
                <p:oleObj spid="_x0000_s702542" name="Equation" r:id="rId4" imgW="1663560" imgH="393480" progId="">
                  <p:embed/>
                </p:oleObj>
              </mc:Choice>
              <mc:Fallback>
                <p:oleObj name="Equation" r:id="rId4" imgW="1663560" imgH="3934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2263" y="5380000"/>
                        <a:ext cx="3273425" cy="749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191924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2611">
                                            <p:txEl>
                                              <p:pRg st="0" end="0"/>
                                            </p:txEl>
                                          </p:spTgt>
                                        </p:tgtEl>
                                        <p:attrNameLst>
                                          <p:attrName>style.visibility</p:attrName>
                                        </p:attrNameLst>
                                      </p:cBhvr>
                                      <p:to>
                                        <p:strVal val="visible"/>
                                      </p:to>
                                    </p:set>
                                    <p:anim to="" calcmode="lin" valueType="num">
                                      <p:cBhvr>
                                        <p:cTn id="7" dur="1" fill="hold"/>
                                        <p:tgtEl>
                                          <p:spTgt spid="45261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2611">
                                            <p:txEl>
                                              <p:pRg st="2" end="2"/>
                                            </p:txEl>
                                          </p:spTgt>
                                        </p:tgtEl>
                                        <p:attrNameLst>
                                          <p:attrName>style.visibility</p:attrName>
                                        </p:attrNameLst>
                                      </p:cBhvr>
                                      <p:to>
                                        <p:strVal val="visible"/>
                                      </p:to>
                                    </p:set>
                                    <p:anim to="" calcmode="lin" valueType="num">
                                      <p:cBhvr>
                                        <p:cTn id="12" dur="1" fill="hold"/>
                                        <p:tgtEl>
                                          <p:spTgt spid="452611">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52611">
                                            <p:txEl>
                                              <p:pRg st="3" end="3"/>
                                            </p:txEl>
                                          </p:spTgt>
                                        </p:tgtEl>
                                        <p:attrNameLst>
                                          <p:attrName>style.visibility</p:attrName>
                                        </p:attrNameLst>
                                      </p:cBhvr>
                                      <p:to>
                                        <p:strVal val="visible"/>
                                      </p:to>
                                    </p:set>
                                    <p:anim to="" calcmode="lin" valueType="num">
                                      <p:cBhvr>
                                        <p:cTn id="17" dur="1" fill="hold"/>
                                        <p:tgtEl>
                                          <p:spTgt spid="452611">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452618"/>
                                        </p:tgtEl>
                                        <p:attrNameLst>
                                          <p:attrName>style.visibility</p:attrName>
                                        </p:attrNameLst>
                                      </p:cBhvr>
                                      <p:to>
                                        <p:strVal val="visible"/>
                                      </p:to>
                                    </p:set>
                                    <p:anim to="" calcmode="lin" valueType="num">
                                      <p:cBhvr>
                                        <p:cTn id="20" dur="1" fill="hold"/>
                                        <p:tgtEl>
                                          <p:spTgt spid="4526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1"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9" name="Text Box 3"/>
          <p:cNvSpPr txBox="1">
            <a:spLocks noChangeArrowheads="1"/>
          </p:cNvSpPr>
          <p:nvPr/>
        </p:nvSpPr>
        <p:spPr bwMode="auto">
          <a:xfrm>
            <a:off x="611188" y="1538288"/>
            <a:ext cx="7785100" cy="4121150"/>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C.  La integral indefinida es un operador lineal </a:t>
            </a:r>
          </a:p>
          <a:p>
            <a:pPr marL="371475" indent="-371475"/>
            <a:endParaRPr lang="es-MX" sz="2200" dirty="0"/>
          </a:p>
          <a:p>
            <a:pPr marL="371475" indent="-371475"/>
            <a:r>
              <a:rPr lang="es-MX" sz="2200" dirty="0"/>
              <a:t>Sean </a:t>
            </a:r>
            <a:r>
              <a:rPr lang="es-MX" sz="2200" dirty="0" smtClean="0"/>
              <a:t>f y g </a:t>
            </a:r>
            <a:r>
              <a:rPr lang="es-MX" sz="2200" dirty="0" err="1"/>
              <a:t>antiderivadas</a:t>
            </a:r>
            <a:r>
              <a:rPr lang="es-MX" sz="2200" dirty="0"/>
              <a:t> (integrales indefinidas) y sea </a:t>
            </a:r>
            <a:r>
              <a:rPr lang="es-MX" sz="2200" dirty="0" smtClean="0"/>
              <a:t>k </a:t>
            </a:r>
            <a:r>
              <a:rPr lang="es-MX" sz="2200" dirty="0"/>
              <a:t>una constante. Entonces:  </a:t>
            </a:r>
          </a:p>
          <a:p>
            <a:pPr marL="371475" indent="-371475"/>
            <a:endParaRPr lang="es-MX" sz="2200" dirty="0"/>
          </a:p>
          <a:p>
            <a:pPr marL="371475" indent="-371475"/>
            <a:r>
              <a:rPr lang="es-MX" sz="2200" dirty="0"/>
              <a:t>(i) </a:t>
            </a:r>
          </a:p>
          <a:p>
            <a:pPr marL="371475" indent="-371475"/>
            <a:endParaRPr lang="es-MX" sz="2200" dirty="0"/>
          </a:p>
          <a:p>
            <a:pPr marL="371475" indent="-371475"/>
            <a:r>
              <a:rPr lang="es-MX" sz="2200" dirty="0"/>
              <a:t>(</a:t>
            </a:r>
            <a:r>
              <a:rPr lang="es-MX" sz="2200" dirty="0" err="1"/>
              <a:t>ii</a:t>
            </a:r>
            <a:r>
              <a:rPr lang="es-MX" sz="2200" dirty="0"/>
              <a:t>)                                                                           </a:t>
            </a:r>
            <a:r>
              <a:rPr lang="es-MX" sz="2200" dirty="0" smtClean="0"/>
              <a:t>y </a:t>
            </a:r>
            <a:r>
              <a:rPr lang="es-MX" sz="2200" dirty="0"/>
              <a:t>en consecuencia </a:t>
            </a:r>
          </a:p>
          <a:p>
            <a:pPr marL="371475" indent="-371475"/>
            <a:endParaRPr lang="es-MX" sz="2200" dirty="0"/>
          </a:p>
          <a:p>
            <a:pPr marL="371475" indent="-371475"/>
            <a:r>
              <a:rPr lang="es-MX" sz="2200" dirty="0"/>
              <a:t>(</a:t>
            </a:r>
            <a:r>
              <a:rPr lang="es-MX" sz="2200" dirty="0" err="1"/>
              <a:t>iii</a:t>
            </a:r>
            <a:r>
              <a:rPr lang="es-MX" sz="2200" dirty="0"/>
              <a:t>)</a:t>
            </a:r>
          </a:p>
          <a:p>
            <a:pPr marL="371475" indent="-371475"/>
            <a:endParaRPr lang="es-MX" sz="2200" dirty="0"/>
          </a:p>
        </p:txBody>
      </p:sp>
      <p:graphicFrame>
        <p:nvGraphicFramePr>
          <p:cNvPr id="587780" name="Object 4"/>
          <p:cNvGraphicFramePr>
            <a:graphicFrameLocks noChangeAspect="1"/>
          </p:cNvGraphicFramePr>
          <p:nvPr/>
        </p:nvGraphicFramePr>
        <p:xfrm>
          <a:off x="1016000" y="3159125"/>
          <a:ext cx="3376613" cy="495300"/>
        </p:xfrm>
        <a:graphic>
          <a:graphicData uri="http://schemas.openxmlformats.org/presentationml/2006/ole">
            <mc:AlternateContent xmlns:mc="http://schemas.openxmlformats.org/markup-compatibility/2006">
              <mc:Choice xmlns:v="urn:schemas-microsoft-com:vml" Requires="v">
                <p:oleObj spid="_x0000_s588022" name="Equation" r:id="rId4" imgW="1536480" imgH="279360" progId="">
                  <p:embed/>
                </p:oleObj>
              </mc:Choice>
              <mc:Fallback>
                <p:oleObj name="Equation" r:id="rId4" imgW="1536480" imgH="27936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00" y="3159125"/>
                        <a:ext cx="3376613" cy="495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87786" name="Object 10"/>
          <p:cNvGraphicFramePr>
            <a:graphicFrameLocks noChangeAspect="1"/>
          </p:cNvGraphicFramePr>
          <p:nvPr/>
        </p:nvGraphicFramePr>
        <p:xfrm>
          <a:off x="1196975" y="4914900"/>
          <a:ext cx="5859463" cy="495300"/>
        </p:xfrm>
        <a:graphic>
          <a:graphicData uri="http://schemas.openxmlformats.org/presentationml/2006/ole">
            <mc:AlternateContent xmlns:mc="http://schemas.openxmlformats.org/markup-compatibility/2006">
              <mc:Choice xmlns:v="urn:schemas-microsoft-com:vml" Requires="v">
                <p:oleObj spid="_x0000_s588023" name="Equation" r:id="rId6" imgW="2666880" imgH="279360" progId="">
                  <p:embed/>
                </p:oleObj>
              </mc:Choice>
              <mc:Fallback>
                <p:oleObj name="Equation" r:id="rId6" imgW="2666880" imgH="279360" progId="">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6975" y="4914900"/>
                        <a:ext cx="5859463" cy="495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87787" name="Object 11"/>
          <p:cNvGraphicFramePr>
            <a:graphicFrameLocks noChangeAspect="1"/>
          </p:cNvGraphicFramePr>
          <p:nvPr/>
        </p:nvGraphicFramePr>
        <p:xfrm>
          <a:off x="1084263" y="3878805"/>
          <a:ext cx="5692775" cy="495300"/>
        </p:xfrm>
        <a:graphic>
          <a:graphicData uri="http://schemas.openxmlformats.org/presentationml/2006/ole">
            <mc:AlternateContent xmlns:mc="http://schemas.openxmlformats.org/markup-compatibility/2006">
              <mc:Choice xmlns:v="urn:schemas-microsoft-com:vml" Requires="v">
                <p:oleObj spid="_x0000_s588024" name="Equation" r:id="rId8" imgW="2590560" imgH="279360" progId="">
                  <p:embed/>
                </p:oleObj>
              </mc:Choice>
              <mc:Fallback>
                <p:oleObj name="Equation" r:id="rId8" imgW="2590560" imgH="279360" progId="">
                  <p:embed/>
                  <p:pic>
                    <p:nvPicPr>
                      <p:cNvPr id="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4263" y="3878805"/>
                        <a:ext cx="5692775" cy="495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2"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87779"/>
                                        </p:tgtEl>
                                        <p:attrNameLst>
                                          <p:attrName>style.visibility</p:attrName>
                                        </p:attrNameLst>
                                      </p:cBhvr>
                                      <p:to>
                                        <p:strVal val="visible"/>
                                      </p:to>
                                    </p:set>
                                    <p:anim to="" calcmode="lin" valueType="num">
                                      <p:cBhvr>
                                        <p:cTn id="7" dur="1" fill="hold"/>
                                        <p:tgtEl>
                                          <p:spTgt spid="58777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87780"/>
                                        </p:tgtEl>
                                        <p:attrNameLst>
                                          <p:attrName>style.visibility</p:attrName>
                                        </p:attrNameLst>
                                      </p:cBhvr>
                                      <p:to>
                                        <p:strVal val="visible"/>
                                      </p:to>
                                    </p:set>
                                    <p:anim to="" calcmode="lin" valueType="num">
                                      <p:cBhvr>
                                        <p:cTn id="12" dur="1" fill="hold"/>
                                        <p:tgtEl>
                                          <p:spTgt spid="587780"/>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587787"/>
                                        </p:tgtEl>
                                        <p:attrNameLst>
                                          <p:attrName>style.visibility</p:attrName>
                                        </p:attrNameLst>
                                      </p:cBhvr>
                                      <p:to>
                                        <p:strVal val="visible"/>
                                      </p:to>
                                    </p:set>
                                    <p:anim to="" calcmode="lin" valueType="num">
                                      <p:cBhvr>
                                        <p:cTn id="17" dur="1" fill="hold"/>
                                        <p:tgtEl>
                                          <p:spTgt spid="58778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587786"/>
                                        </p:tgtEl>
                                        <p:attrNameLst>
                                          <p:attrName>style.visibility</p:attrName>
                                        </p:attrNameLst>
                                      </p:cBhvr>
                                      <p:to>
                                        <p:strVal val="visible"/>
                                      </p:to>
                                    </p:set>
                                    <p:anim to="" calcmode="lin" valueType="num">
                                      <p:cBhvr>
                                        <p:cTn id="22" dur="1" fill="hold"/>
                                        <p:tgtEl>
                                          <p:spTgt spid="58778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77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7" name="Text Box 3"/>
          <p:cNvSpPr txBox="1">
            <a:spLocks noChangeArrowheads="1"/>
          </p:cNvSpPr>
          <p:nvPr/>
        </p:nvSpPr>
        <p:spPr bwMode="auto">
          <a:xfrm>
            <a:off x="657330" y="1774844"/>
            <a:ext cx="7785100" cy="3016210"/>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D. Regla generalizada de la potencia  </a:t>
            </a:r>
          </a:p>
          <a:p>
            <a:pPr marL="371475" indent="-371475"/>
            <a:endParaRPr lang="es-MX" sz="2200" b="1" dirty="0"/>
          </a:p>
          <a:p>
            <a:pPr marL="371475" indent="-371475"/>
            <a:r>
              <a:rPr lang="es-MX" sz="2200" dirty="0"/>
              <a:t>Sean </a:t>
            </a:r>
            <a:r>
              <a:rPr lang="es-MX" sz="2200" dirty="0" smtClean="0"/>
              <a:t>g una </a:t>
            </a:r>
            <a:r>
              <a:rPr lang="es-MX" sz="2200" dirty="0"/>
              <a:t>función derivable y </a:t>
            </a:r>
            <a:r>
              <a:rPr lang="es-MX" sz="2200" dirty="0" smtClean="0"/>
              <a:t>r </a:t>
            </a:r>
            <a:r>
              <a:rPr lang="es-MX" sz="2200" dirty="0"/>
              <a:t>un número racional diferente </a:t>
            </a:r>
            <a:r>
              <a:rPr lang="es-MX" sz="2200" dirty="0" smtClean="0"/>
              <a:t>de -1. Entonces</a:t>
            </a:r>
            <a:endParaRPr lang="es-MX" sz="2200" dirty="0"/>
          </a:p>
          <a:p>
            <a:pPr marL="371475" indent="-371475"/>
            <a:endParaRPr lang="es-MX" sz="2200" dirty="0"/>
          </a:p>
          <a:p>
            <a:pPr marL="371475" indent="-371475"/>
            <a:endParaRPr lang="es-MX" sz="2200" b="1" dirty="0"/>
          </a:p>
          <a:p>
            <a:pPr marL="371475" indent="-371475"/>
            <a:endParaRPr lang="es-MX" sz="2200" dirty="0"/>
          </a:p>
          <a:p>
            <a:pPr marL="371475" indent="-371475"/>
            <a:endParaRPr lang="es-MX" sz="2200" dirty="0"/>
          </a:p>
          <a:p>
            <a:pPr marL="371475" indent="-371475"/>
            <a:endParaRPr lang="es-MX" sz="1100" dirty="0"/>
          </a:p>
        </p:txBody>
      </p:sp>
      <p:graphicFrame>
        <p:nvGraphicFramePr>
          <p:cNvPr id="589834" name="Object 10"/>
          <p:cNvGraphicFramePr>
            <a:graphicFrameLocks noChangeAspect="1"/>
          </p:cNvGraphicFramePr>
          <p:nvPr/>
        </p:nvGraphicFramePr>
        <p:xfrm>
          <a:off x="2277379" y="3338990"/>
          <a:ext cx="4365988" cy="912073"/>
        </p:xfrm>
        <a:graphic>
          <a:graphicData uri="http://schemas.openxmlformats.org/presentationml/2006/ole">
            <mc:AlternateContent xmlns:mc="http://schemas.openxmlformats.org/markup-compatibility/2006">
              <mc:Choice xmlns:v="urn:schemas-microsoft-com:vml" Requires="v">
                <p:oleObj spid="_x0000_s589913" name="Equation" r:id="rId4" imgW="2158920" imgH="469800" progId="">
                  <p:embed/>
                </p:oleObj>
              </mc:Choice>
              <mc:Fallback>
                <p:oleObj name="Equation" r:id="rId4" imgW="2158920" imgH="469800" progId="">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7379" y="3338990"/>
                        <a:ext cx="4365988" cy="91207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1"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9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9827">
                                            <p:txEl>
                                              <p:pRg st="2" end="2"/>
                                            </p:txEl>
                                          </p:spTgt>
                                        </p:tgtEl>
                                        <p:attrNameLst>
                                          <p:attrName>style.visibility</p:attrName>
                                        </p:attrNameLst>
                                      </p:cBhvr>
                                      <p:to>
                                        <p:strVal val="visible"/>
                                      </p:to>
                                    </p:set>
                                  </p:childTnLst>
                                </p:cTn>
                              </p:par>
                              <p:par>
                                <p:cTn id="11" presetID="24" presetClass="entr" presetSubtype="0" fill="hold" nodeType="withEffect">
                                  <p:stCondLst>
                                    <p:cond delay="0"/>
                                  </p:stCondLst>
                                  <p:childTnLst>
                                    <p:set>
                                      <p:cBhvr>
                                        <p:cTn id="12" dur="1" fill="hold">
                                          <p:stCondLst>
                                            <p:cond delay="0"/>
                                          </p:stCondLst>
                                        </p:cTn>
                                        <p:tgtEl>
                                          <p:spTgt spid="589834"/>
                                        </p:tgtEl>
                                        <p:attrNameLst>
                                          <p:attrName>style.visibility</p:attrName>
                                        </p:attrNameLst>
                                      </p:cBhvr>
                                      <p:to>
                                        <p:strVal val="visible"/>
                                      </p:to>
                                    </p:set>
                                    <p:anim to="" calcmode="lin" valueType="num">
                                      <p:cBhvr>
                                        <p:cTn id="13" dur="1" fill="hold"/>
                                        <p:tgtEl>
                                          <p:spTgt spid="58983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p:txBody>
          <a:bodyPr/>
          <a:lstStyle/>
          <a:p>
            <a:pPr algn="ctr"/>
            <a:r>
              <a:rPr lang="es-MX"/>
              <a:t>La integral</a:t>
            </a:r>
            <a:endParaRPr lang="es-ES"/>
          </a:p>
        </p:txBody>
      </p:sp>
      <p:sp>
        <p:nvSpPr>
          <p:cNvPr id="591875" name="Rectangle 3"/>
          <p:cNvSpPr>
            <a:spLocks noGrp="1" noChangeArrowheads="1"/>
          </p:cNvSpPr>
          <p:nvPr>
            <p:ph type="body" sz="half" idx="1"/>
          </p:nvPr>
        </p:nvSpPr>
        <p:spPr>
          <a:xfrm>
            <a:off x="611188" y="1584325"/>
            <a:ext cx="7606218" cy="4419600"/>
          </a:xfrm>
        </p:spPr>
        <p:txBody>
          <a:bodyPr/>
          <a:lstStyle/>
          <a:p>
            <a:pPr>
              <a:lnSpc>
                <a:spcPct val="90000"/>
              </a:lnSpc>
              <a:buFont typeface="Wingdings" pitchFamily="2" charset="2"/>
              <a:buNone/>
            </a:pPr>
            <a:r>
              <a:rPr lang="es-MX" sz="2800" b="1" dirty="0"/>
              <a:t>   </a:t>
            </a:r>
            <a:r>
              <a:rPr lang="es-MX" sz="2800" b="1" dirty="0" err="1"/>
              <a:t>Antiderivadas</a:t>
            </a:r>
            <a:r>
              <a:rPr lang="es-MX" sz="2800" b="1" dirty="0"/>
              <a:t> (integrales indefinidas)         </a:t>
            </a:r>
          </a:p>
          <a:p>
            <a:pPr>
              <a:lnSpc>
                <a:spcPct val="90000"/>
              </a:lnSpc>
              <a:buFont typeface="Wingdings" pitchFamily="2" charset="2"/>
              <a:buNone/>
            </a:pPr>
            <a:endParaRPr lang="es-MX" sz="1400" b="1" dirty="0"/>
          </a:p>
          <a:p>
            <a:pPr>
              <a:lnSpc>
                <a:spcPct val="90000"/>
              </a:lnSpc>
              <a:buFont typeface="Wingdings" pitchFamily="2" charset="2"/>
              <a:buNone/>
            </a:pPr>
            <a:r>
              <a:rPr lang="es-MX" sz="2800" dirty="0"/>
              <a:t>   Definición:</a:t>
            </a:r>
          </a:p>
          <a:p>
            <a:pPr>
              <a:lnSpc>
                <a:spcPct val="90000"/>
              </a:lnSpc>
              <a:buFont typeface="Wingdings" pitchFamily="2" charset="2"/>
              <a:buNone/>
            </a:pPr>
            <a:endParaRPr lang="es-MX" sz="2800" dirty="0"/>
          </a:p>
          <a:p>
            <a:pPr>
              <a:lnSpc>
                <a:spcPct val="90000"/>
              </a:lnSpc>
              <a:buFont typeface="Wingdings" pitchFamily="2" charset="2"/>
              <a:buNone/>
            </a:pPr>
            <a:endParaRPr lang="es-MX" sz="2800" dirty="0"/>
          </a:p>
          <a:p>
            <a:pPr>
              <a:lnSpc>
                <a:spcPct val="90000"/>
              </a:lnSpc>
              <a:buFont typeface="Wingdings" pitchFamily="2" charset="2"/>
              <a:buNone/>
            </a:pPr>
            <a:r>
              <a:rPr lang="es-MX" sz="2800" dirty="0" smtClean="0"/>
              <a:t>	Desde </a:t>
            </a:r>
            <a:r>
              <a:rPr lang="es-MX" sz="2800" dirty="0"/>
              <a:t>esta perspectiva, integramos la diferencial de una función para obtener la función (más una constante). </a:t>
            </a:r>
            <a:endParaRPr lang="es-MX" sz="2800" dirty="0" smtClean="0"/>
          </a:p>
          <a:p>
            <a:pPr>
              <a:lnSpc>
                <a:spcPct val="90000"/>
              </a:lnSpc>
              <a:buFont typeface="Wingdings" pitchFamily="2" charset="2"/>
              <a:buNone/>
            </a:pPr>
            <a:r>
              <a:rPr lang="es-MX" sz="2800" dirty="0"/>
              <a:t>	</a:t>
            </a:r>
            <a:r>
              <a:rPr lang="es-MX" sz="2800" dirty="0" smtClean="0"/>
              <a:t>Éste </a:t>
            </a:r>
            <a:r>
              <a:rPr lang="es-MX" sz="2800" dirty="0"/>
              <a:t>fue el punto de vista de Leibniz; adoptándolo nos ayudará a resolver ecuaciones diferenciales.  </a:t>
            </a:r>
          </a:p>
        </p:txBody>
      </p:sp>
      <p:graphicFrame>
        <p:nvGraphicFramePr>
          <p:cNvPr id="591880" name="Object 8"/>
          <p:cNvGraphicFramePr>
            <a:graphicFrameLocks noChangeAspect="1"/>
          </p:cNvGraphicFramePr>
          <p:nvPr/>
        </p:nvGraphicFramePr>
        <p:xfrm>
          <a:off x="2996825" y="2347936"/>
          <a:ext cx="3555395" cy="495999"/>
        </p:xfrm>
        <a:graphic>
          <a:graphicData uri="http://schemas.openxmlformats.org/presentationml/2006/ole">
            <mc:AlternateContent xmlns:mc="http://schemas.openxmlformats.org/markup-compatibility/2006">
              <mc:Choice xmlns:v="urn:schemas-microsoft-com:vml" Requires="v">
                <p:oleObj spid="_x0000_s592042" name="Equation" r:id="rId4" imgW="1384200" imgH="279360" progId="">
                  <p:embed/>
                </p:oleObj>
              </mc:Choice>
              <mc:Fallback>
                <p:oleObj name="Equation" r:id="rId4" imgW="1384200" imgH="279360"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6825" y="2347936"/>
                        <a:ext cx="3555395" cy="495999"/>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91885" name="Object 13"/>
          <p:cNvGraphicFramePr>
            <a:graphicFrameLocks noChangeAspect="1"/>
          </p:cNvGraphicFramePr>
          <p:nvPr/>
        </p:nvGraphicFramePr>
        <p:xfrm>
          <a:off x="3086835" y="3023955"/>
          <a:ext cx="3465385" cy="495055"/>
        </p:xfrm>
        <a:graphic>
          <a:graphicData uri="http://schemas.openxmlformats.org/presentationml/2006/ole">
            <mc:AlternateContent xmlns:mc="http://schemas.openxmlformats.org/markup-compatibility/2006">
              <mc:Choice xmlns:v="urn:schemas-microsoft-com:vml" Requires="v">
                <p:oleObj spid="_x0000_s592043" name="Equation" r:id="rId6" imgW="1257120" imgH="279360" progId="">
                  <p:embed/>
                </p:oleObj>
              </mc:Choice>
              <mc:Fallback>
                <p:oleObj name="Equation" r:id="rId6" imgW="1257120" imgH="279360" progId="">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6835" y="3023955"/>
                        <a:ext cx="3465385" cy="49505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91875">
                                            <p:txEl>
                                              <p:pRg st="0" end="0"/>
                                            </p:txEl>
                                          </p:spTgt>
                                        </p:tgtEl>
                                        <p:attrNameLst>
                                          <p:attrName>style.visibility</p:attrName>
                                        </p:attrNameLst>
                                      </p:cBhvr>
                                      <p:to>
                                        <p:strVal val="visible"/>
                                      </p:to>
                                    </p:set>
                                    <p:anim to="" calcmode="lin" valueType="num">
                                      <p:cBhvr>
                                        <p:cTn id="7" dur="1" fill="hold"/>
                                        <p:tgtEl>
                                          <p:spTgt spid="59187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91875">
                                            <p:txEl>
                                              <p:pRg st="2" end="2"/>
                                            </p:txEl>
                                          </p:spTgt>
                                        </p:tgtEl>
                                        <p:attrNameLst>
                                          <p:attrName>style.visibility</p:attrName>
                                        </p:attrNameLst>
                                      </p:cBhvr>
                                      <p:to>
                                        <p:strVal val="visible"/>
                                      </p:to>
                                    </p:set>
                                    <p:anim to="" calcmode="lin" valueType="num">
                                      <p:cBhvr>
                                        <p:cTn id="12" dur="1" fill="hold"/>
                                        <p:tgtEl>
                                          <p:spTgt spid="591875">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591880"/>
                                        </p:tgtEl>
                                        <p:attrNameLst>
                                          <p:attrName>style.visibility</p:attrName>
                                        </p:attrNameLst>
                                      </p:cBhvr>
                                      <p:to>
                                        <p:strVal val="visible"/>
                                      </p:to>
                                    </p:set>
                                    <p:anim to="" calcmode="lin" valueType="num">
                                      <p:cBhvr>
                                        <p:cTn id="15" dur="1" fill="hold"/>
                                        <p:tgtEl>
                                          <p:spTgt spid="591880"/>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591885"/>
                                        </p:tgtEl>
                                        <p:attrNameLst>
                                          <p:attrName>style.visibility</p:attrName>
                                        </p:attrNameLst>
                                      </p:cBhvr>
                                      <p:to>
                                        <p:strVal val="visible"/>
                                      </p:to>
                                    </p:set>
                                    <p:anim to="" calcmode="lin" valueType="num">
                                      <p:cBhvr>
                                        <p:cTn id="18" dur="1" fill="hold"/>
                                        <p:tgtEl>
                                          <p:spTgt spid="591885"/>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591875">
                                            <p:txEl>
                                              <p:pRg st="5" end="5"/>
                                            </p:txEl>
                                          </p:spTgt>
                                        </p:tgtEl>
                                        <p:attrNameLst>
                                          <p:attrName>style.visibility</p:attrName>
                                        </p:attrNameLst>
                                      </p:cBhvr>
                                      <p:to>
                                        <p:strVal val="visible"/>
                                      </p:to>
                                    </p:set>
                                    <p:anim to="" calcmode="lin" valueType="num">
                                      <p:cBhvr>
                                        <p:cTn id="23" dur="1" fill="hold"/>
                                        <p:tgtEl>
                                          <p:spTgt spid="591875">
                                            <p:txEl>
                                              <p:pRg st="5" end="5"/>
                                            </p:txEl>
                                          </p:spTgt>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591875">
                                            <p:txEl>
                                              <p:pRg st="6" end="6"/>
                                            </p:txEl>
                                          </p:spTgt>
                                        </p:tgtEl>
                                        <p:attrNameLst>
                                          <p:attrName>style.visibility</p:attrName>
                                        </p:attrNameLst>
                                      </p:cBhvr>
                                      <p:to>
                                        <p:strVal val="visible"/>
                                      </p:to>
                                    </p:set>
                                    <p:anim to="" calcmode="lin" valueType="num">
                                      <p:cBhvr>
                                        <p:cTn id="28" dur="1" fill="hold"/>
                                        <p:tgtEl>
                                          <p:spTgt spid="591875">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1875" grpId="0" uiExpand="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22" name="Rectangle 2"/>
          <p:cNvSpPr>
            <a:spLocks noGrp="1" noChangeArrowheads="1"/>
          </p:cNvSpPr>
          <p:nvPr>
            <p:ph type="title"/>
          </p:nvPr>
        </p:nvSpPr>
        <p:spPr/>
        <p:txBody>
          <a:bodyPr/>
          <a:lstStyle/>
          <a:p>
            <a:pPr algn="ctr"/>
            <a:r>
              <a:rPr lang="es-MX"/>
              <a:t>La integral</a:t>
            </a:r>
            <a:endParaRPr lang="es-ES"/>
          </a:p>
        </p:txBody>
      </p:sp>
      <p:sp>
        <p:nvSpPr>
          <p:cNvPr id="593923"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400" b="1" dirty="0"/>
              <a:t>   </a:t>
            </a:r>
            <a:r>
              <a:rPr lang="es-MX" sz="2400" b="1" dirty="0" smtClean="0"/>
              <a:t>	Sumas </a:t>
            </a:r>
            <a:r>
              <a:rPr lang="es-MX" sz="2400" b="1" dirty="0"/>
              <a:t>y notaciones sigma          </a:t>
            </a:r>
          </a:p>
          <a:p>
            <a:pPr>
              <a:buFont typeface="Wingdings" pitchFamily="2" charset="2"/>
              <a:buNone/>
            </a:pPr>
            <a:endParaRPr lang="es-MX" sz="1200" b="1" dirty="0"/>
          </a:p>
          <a:p>
            <a:pPr>
              <a:buFont typeface="Wingdings" pitchFamily="2" charset="2"/>
              <a:buNone/>
            </a:pPr>
            <a:r>
              <a:rPr lang="es-MX" sz="2400" dirty="0"/>
              <a:t>   </a:t>
            </a:r>
            <a:r>
              <a:rPr lang="es-MX" sz="2400" dirty="0" smtClean="0"/>
              <a:t>	Definición</a:t>
            </a:r>
            <a:r>
              <a:rPr lang="es-MX" sz="2400" dirty="0"/>
              <a:t>: Hasta ahora hemos considerando funciones cuyo dominio está formado por intervalos de números reales. Un ejemplo típico es             , con dominio en el intervalo </a:t>
            </a:r>
            <a:r>
              <a:rPr lang="es-MX" sz="2400" dirty="0" smtClean="0"/>
              <a:t>[0, ∞)        .</a:t>
            </a:r>
          </a:p>
          <a:p>
            <a:pPr>
              <a:buFont typeface="Wingdings" pitchFamily="2" charset="2"/>
              <a:buNone/>
            </a:pPr>
            <a:r>
              <a:rPr lang="es-MX" sz="2400" dirty="0"/>
              <a:t>	</a:t>
            </a:r>
            <a:r>
              <a:rPr lang="es-MX" sz="2400" dirty="0" smtClean="0"/>
              <a:t>Por costumbre</a:t>
            </a:r>
            <a:r>
              <a:rPr lang="es-MX" sz="2400" dirty="0"/>
              <a:t>, los matemáticos utilizan las últimas letras del alfabeto para nombrar a las variables que tomen valores en un intervalo de la recta real.</a:t>
            </a:r>
          </a:p>
        </p:txBody>
      </p:sp>
      <p:graphicFrame>
        <p:nvGraphicFramePr>
          <p:cNvPr id="593928" name="Object 8"/>
          <p:cNvGraphicFramePr>
            <a:graphicFrameLocks noChangeAspect="1"/>
          </p:cNvGraphicFramePr>
          <p:nvPr/>
        </p:nvGraphicFramePr>
        <p:xfrm>
          <a:off x="6536335" y="3023955"/>
          <a:ext cx="1096005" cy="429180"/>
        </p:xfrm>
        <a:graphic>
          <a:graphicData uri="http://schemas.openxmlformats.org/presentationml/2006/ole">
            <mc:AlternateContent xmlns:mc="http://schemas.openxmlformats.org/markup-compatibility/2006">
              <mc:Choice xmlns:v="urn:schemas-microsoft-com:vml" Requires="v">
                <p:oleObj spid="_x0000_s594007" name="Equation" r:id="rId4" imgW="647640" imgH="253800" progId="">
                  <p:embed/>
                </p:oleObj>
              </mc:Choice>
              <mc:Fallback>
                <p:oleObj name="Equation" r:id="rId4" imgW="647640" imgH="253800"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6335" y="3023955"/>
                        <a:ext cx="1096005" cy="42918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93923">
                                            <p:txEl>
                                              <p:pRg st="0" end="0"/>
                                            </p:txEl>
                                          </p:spTgt>
                                        </p:tgtEl>
                                        <p:attrNameLst>
                                          <p:attrName>style.visibility</p:attrName>
                                        </p:attrNameLst>
                                      </p:cBhvr>
                                      <p:to>
                                        <p:strVal val="visible"/>
                                      </p:to>
                                    </p:set>
                                    <p:anim to="" calcmode="lin" valueType="num">
                                      <p:cBhvr>
                                        <p:cTn id="7" dur="1" fill="hold"/>
                                        <p:tgtEl>
                                          <p:spTgt spid="59392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93923">
                                            <p:txEl>
                                              <p:pRg st="2" end="2"/>
                                            </p:txEl>
                                          </p:spTgt>
                                        </p:tgtEl>
                                        <p:attrNameLst>
                                          <p:attrName>style.visibility</p:attrName>
                                        </p:attrNameLst>
                                      </p:cBhvr>
                                      <p:to>
                                        <p:strVal val="visible"/>
                                      </p:to>
                                    </p:set>
                                    <p:anim to="" calcmode="lin" valueType="num">
                                      <p:cBhvr>
                                        <p:cTn id="12" dur="1" fill="hold"/>
                                        <p:tgtEl>
                                          <p:spTgt spid="593923">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593928"/>
                                        </p:tgtEl>
                                        <p:attrNameLst>
                                          <p:attrName>style.visibility</p:attrName>
                                        </p:attrNameLst>
                                      </p:cBhvr>
                                      <p:to>
                                        <p:strVal val="visible"/>
                                      </p:to>
                                    </p:set>
                                    <p:anim to="" calcmode="lin" valueType="num">
                                      <p:cBhvr>
                                        <p:cTn id="15" dur="1" fill="hold"/>
                                        <p:tgtEl>
                                          <p:spTgt spid="593928"/>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93923">
                                            <p:txEl>
                                              <p:pRg st="3" end="3"/>
                                            </p:txEl>
                                          </p:spTgt>
                                        </p:tgtEl>
                                        <p:attrNameLst>
                                          <p:attrName>style.visibility</p:attrName>
                                        </p:attrNameLst>
                                      </p:cBhvr>
                                      <p:to>
                                        <p:strVal val="visible"/>
                                      </p:to>
                                    </p:set>
                                    <p:anim to="" calcmode="lin" valueType="num">
                                      <p:cBhvr>
                                        <p:cTn id="20" dur="1" fill="hold"/>
                                        <p:tgtEl>
                                          <p:spTgt spid="59392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23" grpId="0" uiExpand="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1" name="Text Box 3"/>
          <p:cNvSpPr txBox="1">
            <a:spLocks noChangeArrowheads="1"/>
          </p:cNvSpPr>
          <p:nvPr/>
        </p:nvSpPr>
        <p:spPr bwMode="auto">
          <a:xfrm>
            <a:off x="611188" y="1449388"/>
            <a:ext cx="7785100" cy="4456112"/>
          </a:xfrm>
          <a:prstGeom prst="rect">
            <a:avLst/>
          </a:prstGeom>
          <a:noFill/>
          <a:ln w="9525">
            <a:solidFill>
              <a:schemeClr val="folHlink"/>
            </a:solidFill>
            <a:miter lim="800000"/>
            <a:headEnd/>
            <a:tailEnd/>
          </a:ln>
          <a:effectLst/>
        </p:spPr>
        <p:txBody>
          <a:bodyPr>
            <a:spAutoFit/>
          </a:bodyPr>
          <a:lstStyle/>
          <a:p>
            <a:pPr marL="371475" indent="-371475"/>
            <a:endParaRPr lang="es-MX" sz="2200" b="1" dirty="0"/>
          </a:p>
          <a:p>
            <a:pPr marL="371475" indent="-371475"/>
            <a:r>
              <a:rPr lang="es-MX" sz="2200" b="1" dirty="0"/>
              <a:t>Teorema A. Linealidad de</a:t>
            </a:r>
          </a:p>
          <a:p>
            <a:pPr marL="371475" indent="-371475"/>
            <a:endParaRPr lang="es-MX" sz="2200" b="1" dirty="0"/>
          </a:p>
          <a:p>
            <a:pPr marL="371475" indent="-371475"/>
            <a:r>
              <a:rPr lang="es-MX" sz="2200" dirty="0"/>
              <a:t>Sean        y       </a:t>
            </a:r>
            <a:r>
              <a:rPr lang="es-MX" sz="2200" dirty="0" smtClean="0"/>
              <a:t>dos </a:t>
            </a:r>
            <a:r>
              <a:rPr lang="es-MX" sz="2200" dirty="0"/>
              <a:t>sucesiones y sea </a:t>
            </a:r>
            <a:r>
              <a:rPr lang="es-MX" sz="2200" dirty="0" smtClean="0"/>
              <a:t>c </a:t>
            </a:r>
            <a:r>
              <a:rPr lang="es-MX" sz="2200" dirty="0"/>
              <a:t>una constante. Entonces :</a:t>
            </a:r>
            <a:r>
              <a:rPr lang="es-MX" sz="2200" b="1" dirty="0"/>
              <a:t>  </a:t>
            </a:r>
          </a:p>
          <a:p>
            <a:pPr marL="371475" indent="-371475"/>
            <a:r>
              <a:rPr lang="es-MX" sz="2200" dirty="0"/>
              <a:t>(i)</a:t>
            </a:r>
          </a:p>
          <a:p>
            <a:pPr marL="371475" indent="-371475"/>
            <a:endParaRPr lang="es-MX" sz="2200" dirty="0"/>
          </a:p>
          <a:p>
            <a:pPr marL="371475" indent="-371475"/>
            <a:endParaRPr lang="es-MX" sz="2200" dirty="0"/>
          </a:p>
          <a:p>
            <a:pPr marL="371475" indent="-371475"/>
            <a:r>
              <a:rPr lang="es-MX" sz="2200" dirty="0"/>
              <a:t>(</a:t>
            </a:r>
            <a:r>
              <a:rPr lang="es-MX" sz="2200" dirty="0" err="1"/>
              <a:t>ii</a:t>
            </a:r>
            <a:r>
              <a:rPr lang="es-MX" sz="2200" dirty="0"/>
              <a:t>)                                                    </a:t>
            </a:r>
            <a:r>
              <a:rPr lang="es-MX" sz="2200" dirty="0" smtClean="0"/>
              <a:t>y </a:t>
            </a:r>
            <a:r>
              <a:rPr lang="es-MX" sz="2200" dirty="0"/>
              <a:t>en </a:t>
            </a:r>
            <a:r>
              <a:rPr lang="es-MX" sz="2200" dirty="0" smtClean="0"/>
              <a:t>consecuencia</a:t>
            </a:r>
            <a:endParaRPr lang="es-MX" sz="2200" dirty="0"/>
          </a:p>
          <a:p>
            <a:pPr marL="371475" indent="-371475"/>
            <a:endParaRPr lang="es-MX" sz="2200" dirty="0"/>
          </a:p>
          <a:p>
            <a:pPr marL="371475" indent="-371475"/>
            <a:endParaRPr lang="es-MX" sz="2200" dirty="0"/>
          </a:p>
          <a:p>
            <a:pPr marL="371475" indent="-371475"/>
            <a:r>
              <a:rPr lang="es-MX" sz="2200" dirty="0"/>
              <a:t>(</a:t>
            </a:r>
            <a:r>
              <a:rPr lang="es-MX" sz="2200" dirty="0" err="1"/>
              <a:t>iii</a:t>
            </a:r>
            <a:r>
              <a:rPr lang="es-MX" sz="2200" dirty="0"/>
              <a:t>)</a:t>
            </a:r>
          </a:p>
          <a:p>
            <a:pPr marL="371475" indent="-371475"/>
            <a:endParaRPr lang="es-MX" sz="2200" dirty="0"/>
          </a:p>
        </p:txBody>
      </p:sp>
      <p:graphicFrame>
        <p:nvGraphicFramePr>
          <p:cNvPr id="595980" name="Object 12"/>
          <p:cNvGraphicFramePr>
            <a:graphicFrameLocks noChangeAspect="1"/>
          </p:cNvGraphicFramePr>
          <p:nvPr/>
        </p:nvGraphicFramePr>
        <p:xfrm>
          <a:off x="1106345" y="3068960"/>
          <a:ext cx="2295525" cy="674688"/>
        </p:xfrm>
        <a:graphic>
          <a:graphicData uri="http://schemas.openxmlformats.org/presentationml/2006/ole">
            <mc:AlternateContent xmlns:mc="http://schemas.openxmlformats.org/markup-compatibility/2006">
              <mc:Choice xmlns:v="urn:schemas-microsoft-com:vml" Requires="v">
                <p:oleObj spid="_x0000_s596449" name="Equation" r:id="rId4" imgW="1015920" imgH="431640" progId="">
                  <p:embed/>
                </p:oleObj>
              </mc:Choice>
              <mc:Fallback>
                <p:oleObj name="Equation" r:id="rId4" imgW="1015920" imgH="431640" progId="">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6345" y="3068960"/>
                        <a:ext cx="2295525" cy="6746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95972" name="Object 4"/>
          <p:cNvGraphicFramePr>
            <a:graphicFrameLocks noChangeAspect="1"/>
          </p:cNvGraphicFramePr>
          <p:nvPr/>
        </p:nvGraphicFramePr>
        <p:xfrm>
          <a:off x="1420813" y="2449513"/>
          <a:ext cx="495300" cy="466725"/>
        </p:xfrm>
        <a:graphic>
          <a:graphicData uri="http://schemas.openxmlformats.org/presentationml/2006/ole">
            <mc:AlternateContent xmlns:mc="http://schemas.openxmlformats.org/markup-compatibility/2006">
              <mc:Choice xmlns:v="urn:schemas-microsoft-com:vml" Requires="v">
                <p:oleObj spid="_x0000_s596450" name="Equation" r:id="rId6" imgW="291960" imgH="253800" progId="">
                  <p:embed/>
                </p:oleObj>
              </mc:Choice>
              <mc:Fallback>
                <p:oleObj name="Equation" r:id="rId6" imgW="291960" imgH="253800" progId="">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0813" y="2449513"/>
                        <a:ext cx="495300" cy="4667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95973" name="Object 5"/>
          <p:cNvGraphicFramePr>
            <a:graphicFrameLocks noChangeAspect="1"/>
          </p:cNvGraphicFramePr>
          <p:nvPr/>
        </p:nvGraphicFramePr>
        <p:xfrm>
          <a:off x="4167188" y="1718810"/>
          <a:ext cx="449262" cy="541337"/>
        </p:xfrm>
        <a:graphic>
          <a:graphicData uri="http://schemas.openxmlformats.org/presentationml/2006/ole">
            <mc:AlternateContent xmlns:mc="http://schemas.openxmlformats.org/markup-compatibility/2006">
              <mc:Choice xmlns:v="urn:schemas-microsoft-com:vml" Requires="v">
                <p:oleObj spid="_x0000_s596451" name="Equation" r:id="rId8" imgW="291960" imgH="253800" progId="">
                  <p:embed/>
                </p:oleObj>
              </mc:Choice>
              <mc:Fallback>
                <p:oleObj name="Equation" r:id="rId8" imgW="291960" imgH="253800" progId="">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67188" y="1718810"/>
                        <a:ext cx="449262" cy="54133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95976" name="Object 8"/>
          <p:cNvGraphicFramePr>
            <a:graphicFrameLocks noChangeAspect="1"/>
          </p:cNvGraphicFramePr>
          <p:nvPr/>
        </p:nvGraphicFramePr>
        <p:xfrm>
          <a:off x="2151063" y="2438400"/>
          <a:ext cx="474662" cy="466725"/>
        </p:xfrm>
        <a:graphic>
          <a:graphicData uri="http://schemas.openxmlformats.org/presentationml/2006/ole">
            <mc:AlternateContent xmlns:mc="http://schemas.openxmlformats.org/markup-compatibility/2006">
              <mc:Choice xmlns:v="urn:schemas-microsoft-com:vml" Requires="v">
                <p:oleObj spid="_x0000_s596452" name="Equation" r:id="rId10" imgW="279360" imgH="253800" progId="">
                  <p:embed/>
                </p:oleObj>
              </mc:Choice>
              <mc:Fallback>
                <p:oleObj name="Equation" r:id="rId10" imgW="279360" imgH="253800" progId="">
                  <p:embed/>
                  <p:pic>
                    <p:nvPicPr>
                      <p:cNvPr id="0"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51063" y="2438400"/>
                        <a:ext cx="474662" cy="4667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95978" name="Object 10"/>
          <p:cNvGraphicFramePr>
            <a:graphicFrameLocks noChangeAspect="1"/>
          </p:cNvGraphicFramePr>
          <p:nvPr/>
        </p:nvGraphicFramePr>
        <p:xfrm>
          <a:off x="1062038" y="4014065"/>
          <a:ext cx="3816350" cy="674687"/>
        </p:xfrm>
        <a:graphic>
          <a:graphicData uri="http://schemas.openxmlformats.org/presentationml/2006/ole">
            <mc:AlternateContent xmlns:mc="http://schemas.openxmlformats.org/markup-compatibility/2006">
              <mc:Choice xmlns:v="urn:schemas-microsoft-com:vml" Requires="v">
                <p:oleObj spid="_x0000_s596453" name="Equation" r:id="rId12" imgW="1688760" imgH="431640" progId="">
                  <p:embed/>
                </p:oleObj>
              </mc:Choice>
              <mc:Fallback>
                <p:oleObj name="Equation" r:id="rId12" imgW="1688760" imgH="431640" progId="">
                  <p:embed/>
                  <p:pic>
                    <p:nvPicPr>
                      <p:cNvPr id="0"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62038" y="4014065"/>
                        <a:ext cx="3816350" cy="67468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595979" name="Object 11"/>
          <p:cNvGraphicFramePr>
            <a:graphicFrameLocks noChangeAspect="1"/>
          </p:cNvGraphicFramePr>
          <p:nvPr/>
        </p:nvGraphicFramePr>
        <p:xfrm>
          <a:off x="1106488" y="5004562"/>
          <a:ext cx="3673475" cy="674688"/>
        </p:xfrm>
        <a:graphic>
          <a:graphicData uri="http://schemas.openxmlformats.org/presentationml/2006/ole">
            <mc:AlternateContent xmlns:mc="http://schemas.openxmlformats.org/markup-compatibility/2006">
              <mc:Choice xmlns:v="urn:schemas-microsoft-com:vml" Requires="v">
                <p:oleObj spid="_x0000_s596454" name="Equation" r:id="rId14" imgW="1625400" imgH="431640" progId="">
                  <p:embed/>
                </p:oleObj>
              </mc:Choice>
              <mc:Fallback>
                <p:oleObj name="Equation" r:id="rId14" imgW="1625400" imgH="431640" progId="">
                  <p:embed/>
                  <p:pic>
                    <p:nvPicPr>
                      <p:cNvPr id="0" name="Picture 1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06488" y="5004562"/>
                        <a:ext cx="3673475" cy="6746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5"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95971"/>
                                        </p:tgtEl>
                                        <p:attrNameLst>
                                          <p:attrName>style.visibility</p:attrName>
                                        </p:attrNameLst>
                                      </p:cBhvr>
                                      <p:to>
                                        <p:strVal val="visible"/>
                                      </p:to>
                                    </p:set>
                                    <p:anim to="" calcmode="lin" valueType="num">
                                      <p:cBhvr>
                                        <p:cTn id="7" dur="1" fill="hold"/>
                                        <p:tgtEl>
                                          <p:spTgt spid="595971"/>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95973"/>
                                        </p:tgtEl>
                                        <p:attrNameLst>
                                          <p:attrName>style.visibility</p:attrName>
                                        </p:attrNameLst>
                                      </p:cBhvr>
                                      <p:to>
                                        <p:strVal val="visible"/>
                                      </p:to>
                                    </p:set>
                                    <p:anim to="" calcmode="lin" valueType="num">
                                      <p:cBhvr>
                                        <p:cTn id="10" dur="1" fill="hold"/>
                                        <p:tgtEl>
                                          <p:spTgt spid="595973"/>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595972"/>
                                        </p:tgtEl>
                                        <p:attrNameLst>
                                          <p:attrName>style.visibility</p:attrName>
                                        </p:attrNameLst>
                                      </p:cBhvr>
                                      <p:to>
                                        <p:strVal val="visible"/>
                                      </p:to>
                                    </p:set>
                                    <p:anim to="" calcmode="lin" valueType="num">
                                      <p:cBhvr>
                                        <p:cTn id="13" dur="1" fill="hold"/>
                                        <p:tgtEl>
                                          <p:spTgt spid="595972"/>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595976"/>
                                        </p:tgtEl>
                                        <p:attrNameLst>
                                          <p:attrName>style.visibility</p:attrName>
                                        </p:attrNameLst>
                                      </p:cBhvr>
                                      <p:to>
                                        <p:strVal val="visible"/>
                                      </p:to>
                                    </p:set>
                                    <p:anim to="" calcmode="lin" valueType="num">
                                      <p:cBhvr>
                                        <p:cTn id="16" dur="1" fill="hold"/>
                                        <p:tgtEl>
                                          <p:spTgt spid="595976"/>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95980"/>
                                        </p:tgtEl>
                                        <p:attrNameLst>
                                          <p:attrName>style.visibility</p:attrName>
                                        </p:attrNameLst>
                                      </p:cBhvr>
                                      <p:to>
                                        <p:strVal val="visible"/>
                                      </p:to>
                                    </p:set>
                                    <p:anim to="" calcmode="lin" valueType="num">
                                      <p:cBhvr>
                                        <p:cTn id="19" dur="1" fill="hold"/>
                                        <p:tgtEl>
                                          <p:spTgt spid="595980"/>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595978"/>
                                        </p:tgtEl>
                                        <p:attrNameLst>
                                          <p:attrName>style.visibility</p:attrName>
                                        </p:attrNameLst>
                                      </p:cBhvr>
                                      <p:to>
                                        <p:strVal val="visible"/>
                                      </p:to>
                                    </p:set>
                                    <p:anim to="" calcmode="lin" valueType="num">
                                      <p:cBhvr>
                                        <p:cTn id="22" dur="1" fill="hold"/>
                                        <p:tgtEl>
                                          <p:spTgt spid="595978"/>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595979"/>
                                        </p:tgtEl>
                                        <p:attrNameLst>
                                          <p:attrName>style.visibility</p:attrName>
                                        </p:attrNameLst>
                                      </p:cBhvr>
                                      <p:to>
                                        <p:strVal val="visible"/>
                                      </p:to>
                                    </p:set>
                                    <p:anim to="" calcmode="lin" valueType="num">
                                      <p:cBhvr>
                                        <p:cTn id="25" dur="1" fill="hold"/>
                                        <p:tgtEl>
                                          <p:spTgt spid="59597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97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p:txBody>
          <a:bodyPr/>
          <a:lstStyle/>
          <a:p>
            <a:pPr algn="ctr"/>
            <a:r>
              <a:rPr lang="es-MX"/>
              <a:t>La integral</a:t>
            </a:r>
            <a:endParaRPr lang="es-ES"/>
          </a:p>
        </p:txBody>
      </p:sp>
      <p:sp>
        <p:nvSpPr>
          <p:cNvPr id="600067" name="Rectangle 3"/>
          <p:cNvSpPr>
            <a:spLocks noGrp="1" noChangeArrowheads="1"/>
          </p:cNvSpPr>
          <p:nvPr>
            <p:ph type="body" sz="half" idx="1"/>
          </p:nvPr>
        </p:nvSpPr>
        <p:spPr>
          <a:xfrm>
            <a:off x="611188" y="1448780"/>
            <a:ext cx="7742237" cy="4419600"/>
          </a:xfrm>
        </p:spPr>
        <p:txBody>
          <a:bodyPr/>
          <a:lstStyle/>
          <a:p>
            <a:pPr>
              <a:lnSpc>
                <a:spcPct val="80000"/>
              </a:lnSpc>
              <a:buFont typeface="Wingdings" pitchFamily="2" charset="2"/>
              <a:buNone/>
            </a:pPr>
            <a:r>
              <a:rPr lang="es-MX" sz="2400" b="1" dirty="0"/>
              <a:t>   </a:t>
            </a:r>
            <a:r>
              <a:rPr lang="es-MX" sz="2400" b="1" dirty="0" smtClean="0"/>
              <a:t>	La </a:t>
            </a:r>
            <a:r>
              <a:rPr lang="es-MX" sz="2400" b="1" dirty="0"/>
              <a:t>integral definida           </a:t>
            </a:r>
          </a:p>
          <a:p>
            <a:pPr>
              <a:lnSpc>
                <a:spcPct val="80000"/>
              </a:lnSpc>
              <a:buFont typeface="Wingdings" pitchFamily="2" charset="2"/>
              <a:buNone/>
            </a:pPr>
            <a:endParaRPr lang="es-MX" sz="1200" b="1" dirty="0"/>
          </a:p>
          <a:p>
            <a:pPr>
              <a:buFont typeface="Wingdings" pitchFamily="2" charset="2"/>
              <a:buNone/>
            </a:pPr>
            <a:r>
              <a:rPr lang="es-MX" sz="2400" dirty="0"/>
              <a:t>   </a:t>
            </a:r>
            <a:r>
              <a:rPr lang="es-MX" sz="2400" dirty="0" smtClean="0"/>
              <a:t>	Definición</a:t>
            </a:r>
            <a:r>
              <a:rPr lang="es-MX" sz="2400" dirty="0"/>
              <a:t>: Integral definida</a:t>
            </a:r>
          </a:p>
          <a:p>
            <a:pPr>
              <a:buFont typeface="Wingdings" pitchFamily="2" charset="2"/>
              <a:buNone/>
            </a:pPr>
            <a:r>
              <a:rPr lang="es-MX" sz="2400" dirty="0" smtClean="0"/>
              <a:t>	Sea f </a:t>
            </a:r>
            <a:r>
              <a:rPr lang="es-MX" sz="2400" dirty="0"/>
              <a:t>una función que está definida en el intervalo cerrado          . Si </a:t>
            </a:r>
          </a:p>
          <a:p>
            <a:pPr>
              <a:buFont typeface="Wingdings" pitchFamily="2" charset="2"/>
              <a:buNone/>
            </a:pPr>
            <a:endParaRPr lang="es-MX" sz="4000" dirty="0"/>
          </a:p>
          <a:p>
            <a:pPr>
              <a:buFont typeface="Wingdings" pitchFamily="2" charset="2"/>
              <a:buNone/>
            </a:pPr>
            <a:r>
              <a:rPr lang="es-MX" sz="2400" dirty="0" smtClean="0"/>
              <a:t>	Existe</a:t>
            </a:r>
            <a:r>
              <a:rPr lang="es-MX" sz="2400" dirty="0"/>
              <a:t>, decimos que </a:t>
            </a:r>
            <a:r>
              <a:rPr lang="es-MX" sz="2400" dirty="0" smtClean="0"/>
              <a:t>f </a:t>
            </a:r>
            <a:r>
              <a:rPr lang="es-MX" sz="2400" dirty="0"/>
              <a:t>es </a:t>
            </a:r>
            <a:r>
              <a:rPr lang="es-MX" sz="2400" b="1" dirty="0"/>
              <a:t>integrable</a:t>
            </a:r>
            <a:r>
              <a:rPr lang="es-MX" sz="2400" dirty="0"/>
              <a:t> en </a:t>
            </a:r>
          </a:p>
          <a:p>
            <a:pPr>
              <a:buFont typeface="Wingdings" pitchFamily="2" charset="2"/>
              <a:buNone/>
            </a:pPr>
            <a:r>
              <a:rPr lang="es-MX" sz="2400" dirty="0" smtClean="0"/>
              <a:t>	Además                 denominada </a:t>
            </a:r>
            <a:r>
              <a:rPr lang="es-MX" sz="2400" b="1" dirty="0"/>
              <a:t>integral definida</a:t>
            </a:r>
            <a:r>
              <a:rPr lang="es-MX" sz="2400" dirty="0"/>
              <a:t> (o integral de </a:t>
            </a:r>
            <a:r>
              <a:rPr lang="es-MX" sz="2400" dirty="0" err="1"/>
              <a:t>Riemann</a:t>
            </a:r>
            <a:r>
              <a:rPr lang="es-MX" sz="2400" dirty="0"/>
              <a:t>) de </a:t>
            </a:r>
            <a:r>
              <a:rPr lang="es-MX" sz="2400" dirty="0" smtClean="0"/>
              <a:t>f  de a </a:t>
            </a:r>
            <a:r>
              <a:rPr lang="es-MX" sz="2400" dirty="0" err="1" smtClean="0"/>
              <a:t>a</a:t>
            </a:r>
            <a:r>
              <a:rPr lang="es-MX" sz="2400" dirty="0" smtClean="0"/>
              <a:t> </a:t>
            </a:r>
            <a:r>
              <a:rPr lang="es-MX" sz="2400" dirty="0" err="1" smtClean="0"/>
              <a:t>b,entonces</a:t>
            </a:r>
            <a:r>
              <a:rPr lang="es-MX" sz="2400" dirty="0" smtClean="0"/>
              <a:t> </a:t>
            </a:r>
            <a:r>
              <a:rPr lang="es-MX" sz="2400" dirty="0"/>
              <a:t>está dada por </a:t>
            </a:r>
          </a:p>
          <a:p>
            <a:pPr>
              <a:lnSpc>
                <a:spcPct val="80000"/>
              </a:lnSpc>
              <a:buFont typeface="Wingdings" pitchFamily="2" charset="2"/>
              <a:buNone/>
            </a:pPr>
            <a:endParaRPr lang="es-MX" sz="2400" dirty="0"/>
          </a:p>
          <a:p>
            <a:pPr>
              <a:lnSpc>
                <a:spcPct val="80000"/>
              </a:lnSpc>
              <a:buFont typeface="Wingdings" pitchFamily="2" charset="2"/>
              <a:buNone/>
            </a:pPr>
            <a:r>
              <a:rPr lang="es-MX" sz="2400" dirty="0"/>
              <a:t> </a:t>
            </a:r>
          </a:p>
        </p:txBody>
      </p:sp>
      <p:graphicFrame>
        <p:nvGraphicFramePr>
          <p:cNvPr id="600070" name="Object 6"/>
          <p:cNvGraphicFramePr>
            <a:graphicFrameLocks noChangeAspect="1"/>
          </p:cNvGraphicFramePr>
          <p:nvPr/>
        </p:nvGraphicFramePr>
        <p:xfrm>
          <a:off x="2185988" y="2888618"/>
          <a:ext cx="630237" cy="360362"/>
        </p:xfrm>
        <a:graphic>
          <a:graphicData uri="http://schemas.openxmlformats.org/presentationml/2006/ole">
            <mc:AlternateContent xmlns:mc="http://schemas.openxmlformats.org/markup-compatibility/2006">
              <mc:Choice xmlns:v="urn:schemas-microsoft-com:vml" Requires="v">
                <p:oleObj spid="_x0000_s600479" name="Equation" r:id="rId4" imgW="355320" imgH="253800" progId="">
                  <p:embed/>
                </p:oleObj>
              </mc:Choice>
              <mc:Fallback>
                <p:oleObj name="Equation" r:id="rId4" imgW="355320" imgH="253800" progId="">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988" y="2888618"/>
                        <a:ext cx="630237"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0082" name="Object 18"/>
          <p:cNvGraphicFramePr>
            <a:graphicFrameLocks noChangeAspect="1"/>
          </p:cNvGraphicFramePr>
          <p:nvPr/>
        </p:nvGraphicFramePr>
        <p:xfrm>
          <a:off x="3131840" y="3248980"/>
          <a:ext cx="1935215" cy="658724"/>
        </p:xfrm>
        <a:graphic>
          <a:graphicData uri="http://schemas.openxmlformats.org/presentationml/2006/ole">
            <mc:AlternateContent xmlns:mc="http://schemas.openxmlformats.org/markup-compatibility/2006">
              <mc:Choice xmlns:v="urn:schemas-microsoft-com:vml" Requires="v">
                <p:oleObj spid="_x0000_s600480" name="Equation" r:id="rId6" imgW="1015920" imgH="431640" progId="">
                  <p:embed/>
                </p:oleObj>
              </mc:Choice>
              <mc:Fallback>
                <p:oleObj name="Equation" r:id="rId6" imgW="1015920" imgH="431640" progId="">
                  <p:embed/>
                  <p:pic>
                    <p:nvPicPr>
                      <p:cNvPr id="0"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1840" y="3248980"/>
                        <a:ext cx="1935215" cy="658724"/>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0084" name="Object 20"/>
          <p:cNvGraphicFramePr>
            <a:graphicFrameLocks noChangeAspect="1"/>
          </p:cNvGraphicFramePr>
          <p:nvPr/>
        </p:nvGraphicFramePr>
        <p:xfrm>
          <a:off x="6462042" y="4013743"/>
          <a:ext cx="630238" cy="360362"/>
        </p:xfrm>
        <a:graphic>
          <a:graphicData uri="http://schemas.openxmlformats.org/presentationml/2006/ole">
            <mc:AlternateContent xmlns:mc="http://schemas.openxmlformats.org/markup-compatibility/2006">
              <mc:Choice xmlns:v="urn:schemas-microsoft-com:vml" Requires="v">
                <p:oleObj spid="_x0000_s600481" name="Equation" r:id="rId8" imgW="355320" imgH="253800" progId="">
                  <p:embed/>
                </p:oleObj>
              </mc:Choice>
              <mc:Fallback>
                <p:oleObj name="Equation" r:id="rId8" imgW="355320" imgH="253800" progId="">
                  <p:embed/>
                  <p:pic>
                    <p:nvPicPr>
                      <p:cNvPr id="0"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62042" y="4013743"/>
                        <a:ext cx="630238"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0085" name="Object 21"/>
          <p:cNvGraphicFramePr>
            <a:graphicFrameLocks noChangeAspect="1"/>
          </p:cNvGraphicFramePr>
          <p:nvPr/>
        </p:nvGraphicFramePr>
        <p:xfrm>
          <a:off x="2366756" y="4374105"/>
          <a:ext cx="1080119" cy="490964"/>
        </p:xfrm>
        <a:graphic>
          <a:graphicData uri="http://schemas.openxmlformats.org/presentationml/2006/ole">
            <mc:AlternateContent xmlns:mc="http://schemas.openxmlformats.org/markup-compatibility/2006">
              <mc:Choice xmlns:v="urn:schemas-microsoft-com:vml" Requires="v">
                <p:oleObj spid="_x0000_s600482" name="Equation" r:id="rId10" imgW="647640" imgH="330120" progId="">
                  <p:embed/>
                </p:oleObj>
              </mc:Choice>
              <mc:Fallback>
                <p:oleObj name="Equation" r:id="rId10" imgW="647640" imgH="330120" progId="">
                  <p:embed/>
                  <p:pic>
                    <p:nvPicPr>
                      <p:cNvPr id="0" name="Picture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66756" y="4374105"/>
                        <a:ext cx="1080119" cy="490964"/>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0088" name="Object 24"/>
          <p:cNvGraphicFramePr>
            <a:graphicFrameLocks noChangeAspect="1"/>
          </p:cNvGraphicFramePr>
          <p:nvPr/>
        </p:nvGraphicFramePr>
        <p:xfrm>
          <a:off x="2501770" y="5267674"/>
          <a:ext cx="3330370" cy="591596"/>
        </p:xfrm>
        <a:graphic>
          <a:graphicData uri="http://schemas.openxmlformats.org/presentationml/2006/ole">
            <mc:AlternateContent xmlns:mc="http://schemas.openxmlformats.org/markup-compatibility/2006">
              <mc:Choice xmlns:v="urn:schemas-microsoft-com:vml" Requires="v">
                <p:oleObj spid="_x0000_s600483" name="Equation" r:id="rId12" imgW="1574640" imgH="330120" progId="">
                  <p:embed/>
                </p:oleObj>
              </mc:Choice>
              <mc:Fallback>
                <p:oleObj name="Equation" r:id="rId12" imgW="1574640" imgH="330120" progId="">
                  <p:embed/>
                  <p:pic>
                    <p:nvPicPr>
                      <p:cNvPr id="0" name="Picture 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1770" y="5267674"/>
                        <a:ext cx="3330370" cy="591596"/>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00067">
                                            <p:txEl>
                                              <p:pRg st="0" end="0"/>
                                            </p:txEl>
                                          </p:spTgt>
                                        </p:tgtEl>
                                        <p:attrNameLst>
                                          <p:attrName>style.visibility</p:attrName>
                                        </p:attrNameLst>
                                      </p:cBhvr>
                                      <p:to>
                                        <p:strVal val="visible"/>
                                      </p:to>
                                    </p:set>
                                    <p:anim to="" calcmode="lin" valueType="num">
                                      <p:cBhvr>
                                        <p:cTn id="7" dur="1" fill="hold"/>
                                        <p:tgtEl>
                                          <p:spTgt spid="6000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00067">
                                            <p:txEl>
                                              <p:pRg st="2" end="2"/>
                                            </p:txEl>
                                          </p:spTgt>
                                        </p:tgtEl>
                                        <p:attrNameLst>
                                          <p:attrName>style.visibility</p:attrName>
                                        </p:attrNameLst>
                                      </p:cBhvr>
                                      <p:to>
                                        <p:strVal val="visible"/>
                                      </p:to>
                                    </p:set>
                                    <p:anim to="" calcmode="lin" valueType="num">
                                      <p:cBhvr>
                                        <p:cTn id="12" dur="1" fill="hold"/>
                                        <p:tgtEl>
                                          <p:spTgt spid="600067">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00067">
                                            <p:txEl>
                                              <p:pRg st="3" end="3"/>
                                            </p:txEl>
                                          </p:spTgt>
                                        </p:tgtEl>
                                        <p:attrNameLst>
                                          <p:attrName>style.visibility</p:attrName>
                                        </p:attrNameLst>
                                      </p:cBhvr>
                                      <p:to>
                                        <p:strVal val="visible"/>
                                      </p:to>
                                    </p:set>
                                    <p:anim to="" calcmode="lin" valueType="num">
                                      <p:cBhvr>
                                        <p:cTn id="17" dur="1" fill="hold"/>
                                        <p:tgtEl>
                                          <p:spTgt spid="600067">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600070"/>
                                        </p:tgtEl>
                                        <p:attrNameLst>
                                          <p:attrName>style.visibility</p:attrName>
                                        </p:attrNameLst>
                                      </p:cBhvr>
                                      <p:to>
                                        <p:strVal val="visible"/>
                                      </p:to>
                                    </p:set>
                                    <p:anim to="" calcmode="lin" valueType="num">
                                      <p:cBhvr>
                                        <p:cTn id="20" dur="1" fill="hold"/>
                                        <p:tgtEl>
                                          <p:spTgt spid="600070"/>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600082"/>
                                        </p:tgtEl>
                                        <p:attrNameLst>
                                          <p:attrName>style.visibility</p:attrName>
                                        </p:attrNameLst>
                                      </p:cBhvr>
                                      <p:to>
                                        <p:strVal val="visible"/>
                                      </p:to>
                                    </p:set>
                                    <p:anim to="" calcmode="lin" valueType="num">
                                      <p:cBhvr>
                                        <p:cTn id="23" dur="1" fill="hold"/>
                                        <p:tgtEl>
                                          <p:spTgt spid="600082"/>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600067">
                                            <p:txEl>
                                              <p:pRg st="5" end="5"/>
                                            </p:txEl>
                                          </p:spTgt>
                                        </p:tgtEl>
                                        <p:attrNameLst>
                                          <p:attrName>style.visibility</p:attrName>
                                        </p:attrNameLst>
                                      </p:cBhvr>
                                      <p:to>
                                        <p:strVal val="visible"/>
                                      </p:to>
                                    </p:set>
                                    <p:anim to="" calcmode="lin" valueType="num">
                                      <p:cBhvr>
                                        <p:cTn id="28" dur="1" fill="hold"/>
                                        <p:tgtEl>
                                          <p:spTgt spid="600067">
                                            <p:txEl>
                                              <p:pRg st="5" end="5"/>
                                            </p:txEl>
                                          </p:spTgt>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600084"/>
                                        </p:tgtEl>
                                        <p:attrNameLst>
                                          <p:attrName>style.visibility</p:attrName>
                                        </p:attrNameLst>
                                      </p:cBhvr>
                                      <p:to>
                                        <p:strVal val="visible"/>
                                      </p:to>
                                    </p:set>
                                    <p:anim to="" calcmode="lin" valueType="num">
                                      <p:cBhvr>
                                        <p:cTn id="31" dur="1" fill="hold"/>
                                        <p:tgtEl>
                                          <p:spTgt spid="600084"/>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600067">
                                            <p:txEl>
                                              <p:pRg st="6" end="6"/>
                                            </p:txEl>
                                          </p:spTgt>
                                        </p:tgtEl>
                                        <p:attrNameLst>
                                          <p:attrName>style.visibility</p:attrName>
                                        </p:attrNameLst>
                                      </p:cBhvr>
                                      <p:to>
                                        <p:strVal val="visible"/>
                                      </p:to>
                                    </p:set>
                                    <p:anim to="" calcmode="lin" valueType="num">
                                      <p:cBhvr>
                                        <p:cTn id="36" dur="1" fill="hold"/>
                                        <p:tgtEl>
                                          <p:spTgt spid="600067">
                                            <p:txEl>
                                              <p:pRg st="6" end="6"/>
                                            </p:txEl>
                                          </p:spTgt>
                                        </p:tgtEl>
                                        <p:attrNameLst>
                                          <p:attrName/>
                                        </p:attrNameLst>
                                      </p:cBhvr>
                                    </p:anim>
                                  </p:childTnLst>
                                </p:cTn>
                              </p:par>
                              <p:par>
                                <p:cTn id="37" presetID="24" presetClass="entr" presetSubtype="0" fill="hold" nodeType="withEffect">
                                  <p:stCondLst>
                                    <p:cond delay="0"/>
                                  </p:stCondLst>
                                  <p:childTnLst>
                                    <p:set>
                                      <p:cBhvr>
                                        <p:cTn id="38" dur="1" fill="hold">
                                          <p:stCondLst>
                                            <p:cond delay="0"/>
                                          </p:stCondLst>
                                        </p:cTn>
                                        <p:tgtEl>
                                          <p:spTgt spid="600085"/>
                                        </p:tgtEl>
                                        <p:attrNameLst>
                                          <p:attrName>style.visibility</p:attrName>
                                        </p:attrNameLst>
                                      </p:cBhvr>
                                      <p:to>
                                        <p:strVal val="visible"/>
                                      </p:to>
                                    </p:set>
                                    <p:anim to="" calcmode="lin" valueType="num">
                                      <p:cBhvr>
                                        <p:cTn id="39" dur="1" fill="hold"/>
                                        <p:tgtEl>
                                          <p:spTgt spid="600085"/>
                                        </p:tgtEl>
                                        <p:attrNameLst>
                                          <p:attrName/>
                                        </p:attrNameLst>
                                      </p:cBhvr>
                                    </p:anim>
                                  </p:childTnLst>
                                </p:cTn>
                              </p:par>
                              <p:par>
                                <p:cTn id="40" presetID="24" presetClass="entr" presetSubtype="0" fill="hold" nodeType="withEffect">
                                  <p:stCondLst>
                                    <p:cond delay="0"/>
                                  </p:stCondLst>
                                  <p:childTnLst>
                                    <p:set>
                                      <p:cBhvr>
                                        <p:cTn id="41" dur="1" fill="hold">
                                          <p:stCondLst>
                                            <p:cond delay="0"/>
                                          </p:stCondLst>
                                        </p:cTn>
                                        <p:tgtEl>
                                          <p:spTgt spid="600088"/>
                                        </p:tgtEl>
                                        <p:attrNameLst>
                                          <p:attrName>style.visibility</p:attrName>
                                        </p:attrNameLst>
                                      </p:cBhvr>
                                      <p:to>
                                        <p:strVal val="visible"/>
                                      </p:to>
                                    </p:set>
                                    <p:anim to="" calcmode="lin" valueType="num">
                                      <p:cBhvr>
                                        <p:cTn id="42" dur="1" fill="hold"/>
                                        <p:tgtEl>
                                          <p:spTgt spid="60008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67" grpId="0" uiExpand="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7" name="Text Box 3"/>
          <p:cNvSpPr txBox="1">
            <a:spLocks noChangeArrowheads="1"/>
          </p:cNvSpPr>
          <p:nvPr/>
        </p:nvSpPr>
        <p:spPr bwMode="auto">
          <a:xfrm>
            <a:off x="611188" y="1448780"/>
            <a:ext cx="7785100" cy="2339102"/>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Teorema de </a:t>
            </a:r>
            <a:r>
              <a:rPr lang="es-MX" sz="2200" b="1" dirty="0" err="1"/>
              <a:t>integrabilidad</a:t>
            </a:r>
            <a:r>
              <a:rPr lang="es-MX" sz="2200" b="1" dirty="0"/>
              <a:t>  </a:t>
            </a:r>
          </a:p>
          <a:p>
            <a:pPr marL="371475" indent="-371475"/>
            <a:r>
              <a:rPr lang="es-MX" sz="2200" dirty="0" smtClean="0"/>
              <a:t>Si f </a:t>
            </a:r>
            <a:r>
              <a:rPr lang="es-MX" sz="2200" dirty="0"/>
              <a:t>es acotada en           y si </a:t>
            </a:r>
            <a:r>
              <a:rPr lang="es-MX" sz="2200" dirty="0" smtClean="0"/>
              <a:t>f </a:t>
            </a:r>
            <a:r>
              <a:rPr lang="es-MX" sz="2200" dirty="0"/>
              <a:t>es continua, excepto en un número finito de puntos, entonces </a:t>
            </a:r>
            <a:r>
              <a:rPr lang="es-MX" sz="2200" dirty="0" smtClean="0"/>
              <a:t>f es </a:t>
            </a:r>
            <a:r>
              <a:rPr lang="es-MX" sz="2200" dirty="0"/>
              <a:t>integrable en </a:t>
            </a:r>
          </a:p>
          <a:p>
            <a:pPr marL="371475" indent="-371475"/>
            <a:r>
              <a:rPr lang="es-MX" sz="2200" b="1" dirty="0"/>
              <a:t>            </a:t>
            </a:r>
            <a:r>
              <a:rPr lang="es-MX" sz="2200" b="1" dirty="0" smtClean="0"/>
              <a:t> </a:t>
            </a:r>
            <a:r>
              <a:rPr lang="es-MX" sz="2200" dirty="0" smtClean="0"/>
              <a:t>. </a:t>
            </a:r>
          </a:p>
          <a:p>
            <a:pPr marL="371475" indent="-371475"/>
            <a:r>
              <a:rPr lang="es-MX" sz="2200" dirty="0" smtClean="0"/>
              <a:t>En </a:t>
            </a:r>
            <a:r>
              <a:rPr lang="es-MX" sz="2200" dirty="0"/>
              <a:t>particular, si </a:t>
            </a:r>
            <a:r>
              <a:rPr lang="es-MX" sz="2200" dirty="0" smtClean="0"/>
              <a:t>f </a:t>
            </a:r>
            <a:r>
              <a:rPr lang="es-MX" sz="2200" dirty="0"/>
              <a:t>es continua en todo el intervalo                         </a:t>
            </a:r>
            <a:r>
              <a:rPr lang="es-MX" sz="2200" dirty="0" smtClean="0"/>
              <a:t>es </a:t>
            </a:r>
            <a:r>
              <a:rPr lang="es-MX" sz="2200" dirty="0"/>
              <a:t>integrable en     </a:t>
            </a:r>
            <a:r>
              <a:rPr lang="es-MX" sz="2200" dirty="0" smtClean="0"/>
              <a:t>     .</a:t>
            </a:r>
            <a:endParaRPr lang="es-MX" sz="2200" dirty="0"/>
          </a:p>
          <a:p>
            <a:pPr marL="371475" indent="-371475"/>
            <a:endParaRPr lang="es-MX" sz="1000" dirty="0"/>
          </a:p>
        </p:txBody>
      </p:sp>
      <p:graphicFrame>
        <p:nvGraphicFramePr>
          <p:cNvPr id="605189" name="Object 5"/>
          <p:cNvGraphicFramePr>
            <a:graphicFrameLocks noChangeAspect="1"/>
          </p:cNvGraphicFramePr>
          <p:nvPr/>
        </p:nvGraphicFramePr>
        <p:xfrm>
          <a:off x="3041830" y="1808845"/>
          <a:ext cx="719138" cy="361950"/>
        </p:xfrm>
        <a:graphic>
          <a:graphicData uri="http://schemas.openxmlformats.org/presentationml/2006/ole">
            <mc:AlternateContent xmlns:mc="http://schemas.openxmlformats.org/markup-compatibility/2006">
              <mc:Choice xmlns:v="urn:schemas-microsoft-com:vml" Requires="v">
                <p:oleObj spid="_x0000_s605749" name="Equation" r:id="rId4" imgW="355320" imgH="253800" progId="">
                  <p:embed/>
                </p:oleObj>
              </mc:Choice>
              <mc:Fallback>
                <p:oleObj name="Equation" r:id="rId4" imgW="355320" imgH="25380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1830" y="1808845"/>
                        <a:ext cx="719138" cy="3619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5194" name="Object 10"/>
          <p:cNvGraphicFramePr>
            <a:graphicFrameLocks noChangeAspect="1"/>
          </p:cNvGraphicFramePr>
          <p:nvPr/>
        </p:nvGraphicFramePr>
        <p:xfrm>
          <a:off x="1016000" y="2483830"/>
          <a:ext cx="719138" cy="360363"/>
        </p:xfrm>
        <a:graphic>
          <a:graphicData uri="http://schemas.openxmlformats.org/presentationml/2006/ole">
            <mc:AlternateContent xmlns:mc="http://schemas.openxmlformats.org/markup-compatibility/2006">
              <mc:Choice xmlns:v="urn:schemas-microsoft-com:vml" Requires="v">
                <p:oleObj spid="_x0000_s605750" name="Equation" r:id="rId6" imgW="355320" imgH="253800" progId="">
                  <p:embed/>
                </p:oleObj>
              </mc:Choice>
              <mc:Fallback>
                <p:oleObj name="Equation" r:id="rId6" imgW="355320" imgH="253800" progId="">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6000" y="2483830"/>
                        <a:ext cx="719138"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5196" name="Object 12"/>
          <p:cNvGraphicFramePr>
            <a:graphicFrameLocks noChangeAspect="1"/>
          </p:cNvGraphicFramePr>
          <p:nvPr/>
        </p:nvGraphicFramePr>
        <p:xfrm>
          <a:off x="3131840" y="3158995"/>
          <a:ext cx="719137" cy="360363"/>
        </p:xfrm>
        <a:graphic>
          <a:graphicData uri="http://schemas.openxmlformats.org/presentationml/2006/ole">
            <mc:AlternateContent xmlns:mc="http://schemas.openxmlformats.org/markup-compatibility/2006">
              <mc:Choice xmlns:v="urn:schemas-microsoft-com:vml" Requires="v">
                <p:oleObj spid="_x0000_s605751" name="Equation" r:id="rId8" imgW="355320" imgH="253800" progId="">
                  <p:embed/>
                </p:oleObj>
              </mc:Choice>
              <mc:Fallback>
                <p:oleObj name="Equation" r:id="rId8" imgW="355320" imgH="253800" progId="">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1840" y="3158995"/>
                        <a:ext cx="719137"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5197" name="Object 13"/>
          <p:cNvGraphicFramePr>
            <a:graphicFrameLocks noChangeAspect="1"/>
          </p:cNvGraphicFramePr>
          <p:nvPr/>
        </p:nvGraphicFramePr>
        <p:xfrm>
          <a:off x="6822250" y="2843960"/>
          <a:ext cx="719137" cy="360362"/>
        </p:xfrm>
        <a:graphic>
          <a:graphicData uri="http://schemas.openxmlformats.org/presentationml/2006/ole">
            <mc:AlternateContent xmlns:mc="http://schemas.openxmlformats.org/markup-compatibility/2006">
              <mc:Choice xmlns:v="urn:schemas-microsoft-com:vml" Requires="v">
                <p:oleObj spid="_x0000_s605752" name="Equation" r:id="rId9" imgW="355320" imgH="253800" progId="">
                  <p:embed/>
                </p:oleObj>
              </mc:Choice>
              <mc:Fallback>
                <p:oleObj name="Equation" r:id="rId9" imgW="355320" imgH="253800" progId="">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2250" y="2843960"/>
                        <a:ext cx="719137"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605198" name="Text Box 14"/>
          <p:cNvSpPr txBox="1">
            <a:spLocks noChangeArrowheads="1"/>
          </p:cNvSpPr>
          <p:nvPr/>
        </p:nvSpPr>
        <p:spPr bwMode="auto">
          <a:xfrm>
            <a:off x="611188" y="3879050"/>
            <a:ext cx="7785100" cy="2111375"/>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 Propiedad aditiva de intervalos  </a:t>
            </a:r>
          </a:p>
          <a:p>
            <a:pPr marL="371475" indent="-371475"/>
            <a:r>
              <a:rPr lang="es-MX" sz="2200" dirty="0"/>
              <a:t>Si </a:t>
            </a:r>
            <a:r>
              <a:rPr lang="es-MX" sz="2200" dirty="0" smtClean="0"/>
              <a:t>f </a:t>
            </a:r>
            <a:r>
              <a:rPr lang="es-MX" sz="2200" dirty="0"/>
              <a:t>es integrable en un intervalo que contenga a los puntos             </a:t>
            </a:r>
            <a:r>
              <a:rPr lang="es-MX" sz="2200" dirty="0" smtClean="0"/>
              <a:t>   	  entonces</a:t>
            </a:r>
            <a:endParaRPr lang="es-MX" sz="2200" dirty="0"/>
          </a:p>
          <a:p>
            <a:pPr marL="371475" indent="-371475"/>
            <a:endParaRPr lang="es-MX" sz="2200" dirty="0"/>
          </a:p>
          <a:p>
            <a:pPr marL="371475" indent="-371475"/>
            <a:r>
              <a:rPr lang="es-MX" sz="2200" dirty="0"/>
              <a:t> </a:t>
            </a:r>
          </a:p>
          <a:p>
            <a:pPr marL="371475" indent="-371475"/>
            <a:r>
              <a:rPr lang="es-MX" sz="2200" dirty="0" smtClean="0"/>
              <a:t>no </a:t>
            </a:r>
            <a:r>
              <a:rPr lang="es-MX" sz="2200" dirty="0"/>
              <a:t>importa el orden de   </a:t>
            </a:r>
            <a:r>
              <a:rPr lang="es-MX" sz="2200" dirty="0" smtClean="0"/>
              <a:t>          .</a:t>
            </a:r>
            <a:endParaRPr lang="es-MX" sz="2200" dirty="0"/>
          </a:p>
        </p:txBody>
      </p:sp>
      <p:graphicFrame>
        <p:nvGraphicFramePr>
          <p:cNvPr id="605200" name="Object 16"/>
          <p:cNvGraphicFramePr>
            <a:graphicFrameLocks noChangeAspect="1"/>
          </p:cNvGraphicFramePr>
          <p:nvPr/>
        </p:nvGraphicFramePr>
        <p:xfrm>
          <a:off x="791580" y="4644845"/>
          <a:ext cx="901700" cy="314325"/>
        </p:xfrm>
        <a:graphic>
          <a:graphicData uri="http://schemas.openxmlformats.org/presentationml/2006/ole">
            <mc:AlternateContent xmlns:mc="http://schemas.openxmlformats.org/markup-compatibility/2006">
              <mc:Choice xmlns:v="urn:schemas-microsoft-com:vml" Requires="v">
                <p:oleObj spid="_x0000_s605753" name="Equation" r:id="rId10" imgW="380880" imgH="203040" progId="">
                  <p:embed/>
                </p:oleObj>
              </mc:Choice>
              <mc:Fallback>
                <p:oleObj name="Equation" r:id="rId10" imgW="380880" imgH="203040" progId="">
                  <p:embed/>
                  <p:pic>
                    <p:nvPicPr>
                      <p:cNvPr id="0"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1580" y="4644845"/>
                        <a:ext cx="901700"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5201" name="Object 17"/>
          <p:cNvGraphicFramePr>
            <a:graphicFrameLocks noChangeAspect="1"/>
          </p:cNvGraphicFramePr>
          <p:nvPr/>
        </p:nvGraphicFramePr>
        <p:xfrm>
          <a:off x="3625295" y="5589820"/>
          <a:ext cx="901700" cy="355600"/>
        </p:xfrm>
        <a:graphic>
          <a:graphicData uri="http://schemas.openxmlformats.org/presentationml/2006/ole">
            <mc:AlternateContent xmlns:mc="http://schemas.openxmlformats.org/markup-compatibility/2006">
              <mc:Choice xmlns:v="urn:schemas-microsoft-com:vml" Requires="v">
                <p:oleObj spid="_x0000_s605754" name="Equation" r:id="rId12" imgW="380880" imgH="203040" progId="">
                  <p:embed/>
                </p:oleObj>
              </mc:Choice>
              <mc:Fallback>
                <p:oleObj name="Equation" r:id="rId12" imgW="380880" imgH="203040" progId="">
                  <p:embed/>
                  <p:pic>
                    <p:nvPicPr>
                      <p:cNvPr id="0" name="Picture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25295" y="5589820"/>
                        <a:ext cx="901700" cy="3556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5202" name="Object 18"/>
          <p:cNvGraphicFramePr>
            <a:graphicFrameLocks noChangeAspect="1"/>
          </p:cNvGraphicFramePr>
          <p:nvPr/>
        </p:nvGraphicFramePr>
        <p:xfrm>
          <a:off x="2636786" y="4962525"/>
          <a:ext cx="3915434" cy="577850"/>
        </p:xfrm>
        <a:graphic>
          <a:graphicData uri="http://schemas.openxmlformats.org/presentationml/2006/ole">
            <mc:AlternateContent xmlns:mc="http://schemas.openxmlformats.org/markup-compatibility/2006">
              <mc:Choice xmlns:v="urn:schemas-microsoft-com:vml" Requires="v">
                <p:oleObj spid="_x0000_s605755" name="Equation" r:id="rId14" imgW="2145960" imgH="330120" progId="">
                  <p:embed/>
                </p:oleObj>
              </mc:Choice>
              <mc:Fallback>
                <p:oleObj name="Equation" r:id="rId14" imgW="2145960" imgH="330120" progId="">
                  <p:embed/>
                  <p:pic>
                    <p:nvPicPr>
                      <p:cNvPr id="0"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36786" y="4962525"/>
                        <a:ext cx="3915434" cy="577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20"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05187"/>
                                        </p:tgtEl>
                                        <p:attrNameLst>
                                          <p:attrName>style.visibility</p:attrName>
                                        </p:attrNameLst>
                                      </p:cBhvr>
                                      <p:to>
                                        <p:strVal val="visible"/>
                                      </p:to>
                                    </p:set>
                                    <p:anim to="" calcmode="lin" valueType="num">
                                      <p:cBhvr>
                                        <p:cTn id="7" dur="1" fill="hold"/>
                                        <p:tgtEl>
                                          <p:spTgt spid="605187"/>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05189"/>
                                        </p:tgtEl>
                                        <p:attrNameLst>
                                          <p:attrName>style.visibility</p:attrName>
                                        </p:attrNameLst>
                                      </p:cBhvr>
                                      <p:to>
                                        <p:strVal val="visible"/>
                                      </p:to>
                                    </p:set>
                                    <p:anim to="" calcmode="lin" valueType="num">
                                      <p:cBhvr>
                                        <p:cTn id="10" dur="1" fill="hold"/>
                                        <p:tgtEl>
                                          <p:spTgt spid="605189"/>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05194"/>
                                        </p:tgtEl>
                                        <p:attrNameLst>
                                          <p:attrName>style.visibility</p:attrName>
                                        </p:attrNameLst>
                                      </p:cBhvr>
                                      <p:to>
                                        <p:strVal val="visible"/>
                                      </p:to>
                                    </p:set>
                                    <p:anim to="" calcmode="lin" valueType="num">
                                      <p:cBhvr>
                                        <p:cTn id="13" dur="1" fill="hold"/>
                                        <p:tgtEl>
                                          <p:spTgt spid="605194"/>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605197"/>
                                        </p:tgtEl>
                                        <p:attrNameLst>
                                          <p:attrName>style.visibility</p:attrName>
                                        </p:attrNameLst>
                                      </p:cBhvr>
                                      <p:to>
                                        <p:strVal val="visible"/>
                                      </p:to>
                                    </p:set>
                                    <p:anim to="" calcmode="lin" valueType="num">
                                      <p:cBhvr>
                                        <p:cTn id="16" dur="1" fill="hold"/>
                                        <p:tgtEl>
                                          <p:spTgt spid="605197"/>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605196"/>
                                        </p:tgtEl>
                                        <p:attrNameLst>
                                          <p:attrName>style.visibility</p:attrName>
                                        </p:attrNameLst>
                                      </p:cBhvr>
                                      <p:to>
                                        <p:strVal val="visible"/>
                                      </p:to>
                                    </p:set>
                                    <p:anim to="" calcmode="lin" valueType="num">
                                      <p:cBhvr>
                                        <p:cTn id="19" dur="1" fill="hold"/>
                                        <p:tgtEl>
                                          <p:spTgt spid="605196"/>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605198"/>
                                        </p:tgtEl>
                                        <p:attrNameLst>
                                          <p:attrName>style.visibility</p:attrName>
                                        </p:attrNameLst>
                                      </p:cBhvr>
                                      <p:to>
                                        <p:strVal val="visible"/>
                                      </p:to>
                                    </p:set>
                                    <p:anim to="" calcmode="lin" valueType="num">
                                      <p:cBhvr>
                                        <p:cTn id="24" dur="1" fill="hold"/>
                                        <p:tgtEl>
                                          <p:spTgt spid="605198"/>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605200"/>
                                        </p:tgtEl>
                                        <p:attrNameLst>
                                          <p:attrName>style.visibility</p:attrName>
                                        </p:attrNameLst>
                                      </p:cBhvr>
                                      <p:to>
                                        <p:strVal val="visible"/>
                                      </p:to>
                                    </p:set>
                                    <p:anim to="" calcmode="lin" valueType="num">
                                      <p:cBhvr>
                                        <p:cTn id="27" dur="1" fill="hold"/>
                                        <p:tgtEl>
                                          <p:spTgt spid="605200"/>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605202"/>
                                        </p:tgtEl>
                                        <p:attrNameLst>
                                          <p:attrName>style.visibility</p:attrName>
                                        </p:attrNameLst>
                                      </p:cBhvr>
                                      <p:to>
                                        <p:strVal val="visible"/>
                                      </p:to>
                                    </p:set>
                                    <p:anim to="" calcmode="lin" valueType="num">
                                      <p:cBhvr>
                                        <p:cTn id="30" dur="1" fill="hold"/>
                                        <p:tgtEl>
                                          <p:spTgt spid="605202"/>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605201"/>
                                        </p:tgtEl>
                                        <p:attrNameLst>
                                          <p:attrName>style.visibility</p:attrName>
                                        </p:attrNameLst>
                                      </p:cBhvr>
                                      <p:to>
                                        <p:strVal val="visible"/>
                                      </p:to>
                                    </p:set>
                                    <p:anim to="" calcmode="lin" valueType="num">
                                      <p:cBhvr>
                                        <p:cTn id="33" dur="1" fill="hold"/>
                                        <p:tgtEl>
                                          <p:spTgt spid="60520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5187" grpId="0" animBg="1"/>
      <p:bldP spid="605198"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2"/>
          <p:cNvSpPr>
            <a:spLocks noGrp="1" noChangeArrowheads="1"/>
          </p:cNvSpPr>
          <p:nvPr>
            <p:ph type="title"/>
          </p:nvPr>
        </p:nvSpPr>
        <p:spPr/>
        <p:txBody>
          <a:bodyPr/>
          <a:lstStyle/>
          <a:p>
            <a:pPr algn="ctr"/>
            <a:r>
              <a:rPr lang="es-MX"/>
              <a:t>La integral</a:t>
            </a:r>
            <a:endParaRPr lang="es-ES"/>
          </a:p>
        </p:txBody>
      </p:sp>
      <p:sp>
        <p:nvSpPr>
          <p:cNvPr id="607235" name="Rectangle 3"/>
          <p:cNvSpPr>
            <a:spLocks noGrp="1" noChangeArrowheads="1"/>
          </p:cNvSpPr>
          <p:nvPr>
            <p:ph type="body" sz="half" idx="1"/>
          </p:nvPr>
        </p:nvSpPr>
        <p:spPr>
          <a:xfrm>
            <a:off x="611188" y="1584325"/>
            <a:ext cx="7742237" cy="4419600"/>
          </a:xfrm>
        </p:spPr>
        <p:txBody>
          <a:bodyPr/>
          <a:lstStyle/>
          <a:p>
            <a:pPr>
              <a:lnSpc>
                <a:spcPct val="90000"/>
              </a:lnSpc>
              <a:buFont typeface="Wingdings" pitchFamily="2" charset="2"/>
              <a:buNone/>
            </a:pPr>
            <a:r>
              <a:rPr lang="es-MX" sz="2400" b="1" dirty="0"/>
              <a:t>   </a:t>
            </a:r>
            <a:r>
              <a:rPr lang="es-MX" sz="2400" b="1" dirty="0" smtClean="0"/>
              <a:t>	El </a:t>
            </a:r>
            <a:r>
              <a:rPr lang="es-MX" sz="2400" b="1" dirty="0"/>
              <a:t>primer teorema fundamental del cálculo           </a:t>
            </a:r>
          </a:p>
          <a:p>
            <a:pPr>
              <a:lnSpc>
                <a:spcPct val="90000"/>
              </a:lnSpc>
              <a:buFont typeface="Wingdings" pitchFamily="2" charset="2"/>
              <a:buNone/>
            </a:pPr>
            <a:endParaRPr lang="es-MX" sz="1200" b="1" dirty="0"/>
          </a:p>
          <a:p>
            <a:pPr>
              <a:buFont typeface="Wingdings" pitchFamily="2" charset="2"/>
              <a:buNone/>
            </a:pPr>
            <a:r>
              <a:rPr lang="es-MX" sz="2400" dirty="0"/>
              <a:t>   </a:t>
            </a:r>
            <a:r>
              <a:rPr lang="es-MX" sz="2400" dirty="0" smtClean="0"/>
              <a:t>	Definición</a:t>
            </a:r>
            <a:r>
              <a:rPr lang="es-MX" sz="2400" dirty="0"/>
              <a:t>: </a:t>
            </a:r>
            <a:r>
              <a:rPr lang="es-MX" sz="2400" dirty="0" smtClean="0"/>
              <a:t>El </a:t>
            </a:r>
            <a:r>
              <a:rPr lang="es-MX" sz="2400" dirty="0"/>
              <a:t>teorema fundamental de la aritmética dice que un número entero se factoriza de manera única como un producto de primos. </a:t>
            </a:r>
            <a:endParaRPr lang="es-MX" sz="2400" dirty="0" smtClean="0"/>
          </a:p>
          <a:p>
            <a:pPr>
              <a:buFont typeface="Wingdings" pitchFamily="2" charset="2"/>
              <a:buNone/>
            </a:pPr>
            <a:r>
              <a:rPr lang="es-MX" sz="2400" dirty="0" smtClean="0"/>
              <a:t>	El </a:t>
            </a:r>
            <a:r>
              <a:rPr lang="es-MX" sz="2400" dirty="0"/>
              <a:t>teorema fundamental del álgebra dice que un polinomio de grado </a:t>
            </a:r>
            <a:r>
              <a:rPr lang="es-MX" sz="2400" dirty="0" smtClean="0"/>
              <a:t>n </a:t>
            </a:r>
            <a:r>
              <a:rPr lang="es-MX" sz="2400" dirty="0"/>
              <a:t>tiene </a:t>
            </a:r>
            <a:r>
              <a:rPr lang="es-MX" sz="2400" dirty="0" smtClean="0"/>
              <a:t>n raíces</a:t>
            </a:r>
            <a:r>
              <a:rPr lang="es-MX" sz="2400" dirty="0"/>
              <a:t>, contando </a:t>
            </a:r>
            <a:r>
              <a:rPr lang="es-MX" sz="2400" dirty="0" smtClean="0"/>
              <a:t>las </a:t>
            </a:r>
            <a:r>
              <a:rPr lang="es-MX" sz="2400" dirty="0"/>
              <a:t>raíces complejas y las multiplicidades. </a:t>
            </a:r>
            <a:endParaRPr lang="es-MX" sz="2400" dirty="0" smtClean="0"/>
          </a:p>
          <a:p>
            <a:pPr>
              <a:buFont typeface="Wingdings" pitchFamily="2" charset="2"/>
              <a:buNone/>
            </a:pPr>
            <a:r>
              <a:rPr lang="es-MX" sz="2400" dirty="0"/>
              <a:t>	</a:t>
            </a:r>
            <a:r>
              <a:rPr lang="es-MX" sz="2400" dirty="0" smtClean="0"/>
              <a:t>Cualquier </a:t>
            </a:r>
            <a:r>
              <a:rPr lang="es-MX" sz="2400" dirty="0"/>
              <a:t>“teorema fundamental” debe estudiarse con cuidado y luego consignarlo de manera permanente en la memoria.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07235">
                                            <p:txEl>
                                              <p:pRg st="0" end="0"/>
                                            </p:txEl>
                                          </p:spTgt>
                                        </p:tgtEl>
                                        <p:attrNameLst>
                                          <p:attrName>style.visibility</p:attrName>
                                        </p:attrNameLst>
                                      </p:cBhvr>
                                      <p:to>
                                        <p:strVal val="visible"/>
                                      </p:to>
                                    </p:set>
                                    <p:anim to="" calcmode="lin" valueType="num">
                                      <p:cBhvr>
                                        <p:cTn id="7" dur="1" fill="hold"/>
                                        <p:tgtEl>
                                          <p:spTgt spid="60723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07235">
                                            <p:txEl>
                                              <p:pRg st="2" end="2"/>
                                            </p:txEl>
                                          </p:spTgt>
                                        </p:tgtEl>
                                        <p:attrNameLst>
                                          <p:attrName>style.visibility</p:attrName>
                                        </p:attrNameLst>
                                      </p:cBhvr>
                                      <p:to>
                                        <p:strVal val="visible"/>
                                      </p:to>
                                    </p:set>
                                    <p:anim to="" calcmode="lin" valueType="num">
                                      <p:cBhvr>
                                        <p:cTn id="12" dur="1" fill="hold"/>
                                        <p:tgtEl>
                                          <p:spTgt spid="607235">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07235">
                                            <p:txEl>
                                              <p:pRg st="3" end="3"/>
                                            </p:txEl>
                                          </p:spTgt>
                                        </p:tgtEl>
                                        <p:attrNameLst>
                                          <p:attrName>style.visibility</p:attrName>
                                        </p:attrNameLst>
                                      </p:cBhvr>
                                      <p:to>
                                        <p:strVal val="visible"/>
                                      </p:to>
                                    </p:set>
                                    <p:anim to="" calcmode="lin" valueType="num">
                                      <p:cBhvr>
                                        <p:cTn id="17" dur="1" fill="hold"/>
                                        <p:tgtEl>
                                          <p:spTgt spid="607235">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07235">
                                            <p:txEl>
                                              <p:pRg st="4" end="4"/>
                                            </p:txEl>
                                          </p:spTgt>
                                        </p:tgtEl>
                                        <p:attrNameLst>
                                          <p:attrName>style.visibility</p:attrName>
                                        </p:attrNameLst>
                                      </p:cBhvr>
                                      <p:to>
                                        <p:strVal val="visible"/>
                                      </p:to>
                                    </p:set>
                                    <p:anim to="" calcmode="lin" valueType="num">
                                      <p:cBhvr>
                                        <p:cTn id="22" dur="1" fill="hold"/>
                                        <p:tgtEl>
                                          <p:spTgt spid="60723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7235" grpId="0" uiExpand="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283" name="Text Box 3"/>
          <p:cNvSpPr txBox="1">
            <a:spLocks noChangeArrowheads="1"/>
          </p:cNvSpPr>
          <p:nvPr/>
        </p:nvSpPr>
        <p:spPr bwMode="auto">
          <a:xfrm>
            <a:off x="611188" y="1538790"/>
            <a:ext cx="7785100" cy="1776413"/>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Primer teorema fundamental del cálculo </a:t>
            </a:r>
          </a:p>
          <a:p>
            <a:pPr marL="371475" indent="-371475"/>
            <a:r>
              <a:rPr lang="es-MX" sz="2200" dirty="0"/>
              <a:t>Sea </a:t>
            </a:r>
            <a:r>
              <a:rPr lang="es-MX" sz="2200" dirty="0" smtClean="0"/>
              <a:t>f </a:t>
            </a:r>
            <a:r>
              <a:rPr lang="es-MX" sz="2200" dirty="0"/>
              <a:t>continua en el intervalo </a:t>
            </a:r>
            <a:r>
              <a:rPr lang="es-MX" sz="2200" dirty="0" smtClean="0"/>
              <a:t>cerrado            </a:t>
            </a:r>
            <a:r>
              <a:rPr lang="es-MX" sz="2200" dirty="0"/>
              <a:t>y sea </a:t>
            </a:r>
            <a:r>
              <a:rPr lang="es-MX" sz="2200" dirty="0" smtClean="0"/>
              <a:t>x </a:t>
            </a:r>
            <a:r>
              <a:rPr lang="es-MX" sz="2200" dirty="0"/>
              <a:t>un punto (variable) en            </a:t>
            </a:r>
            <a:r>
              <a:rPr lang="es-MX" sz="2200" dirty="0" smtClean="0"/>
              <a:t>entonces</a:t>
            </a:r>
            <a:endParaRPr lang="es-MX" sz="2200" dirty="0"/>
          </a:p>
          <a:p>
            <a:pPr marL="371475" indent="-371475"/>
            <a:endParaRPr lang="es-MX" sz="2200" dirty="0"/>
          </a:p>
          <a:p>
            <a:pPr marL="371475" indent="-371475"/>
            <a:r>
              <a:rPr lang="es-MX" sz="2200" dirty="0"/>
              <a:t>  </a:t>
            </a:r>
          </a:p>
        </p:txBody>
      </p:sp>
      <p:graphicFrame>
        <p:nvGraphicFramePr>
          <p:cNvPr id="609284" name="Object 4"/>
          <p:cNvGraphicFramePr>
            <a:graphicFrameLocks noChangeAspect="1"/>
          </p:cNvGraphicFramePr>
          <p:nvPr/>
        </p:nvGraphicFramePr>
        <p:xfrm>
          <a:off x="5473043" y="1899153"/>
          <a:ext cx="719137" cy="361950"/>
        </p:xfrm>
        <a:graphic>
          <a:graphicData uri="http://schemas.openxmlformats.org/presentationml/2006/ole">
            <mc:AlternateContent xmlns:mc="http://schemas.openxmlformats.org/markup-compatibility/2006">
              <mc:Choice xmlns:v="urn:schemas-microsoft-com:vml" Requires="v">
                <p:oleObj spid="_x0000_s609846" name="Equation" r:id="rId4" imgW="355320" imgH="253800" progId="">
                  <p:embed/>
                </p:oleObj>
              </mc:Choice>
              <mc:Fallback>
                <p:oleObj name="Equation" r:id="rId4" imgW="355320" imgH="25380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3043" y="1899153"/>
                        <a:ext cx="719137" cy="3619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9290" name="Object 10"/>
          <p:cNvGraphicFramePr>
            <a:graphicFrameLocks noChangeAspect="1"/>
          </p:cNvGraphicFramePr>
          <p:nvPr/>
        </p:nvGraphicFramePr>
        <p:xfrm>
          <a:off x="3492500" y="2258895"/>
          <a:ext cx="746125" cy="360363"/>
        </p:xfrm>
        <a:graphic>
          <a:graphicData uri="http://schemas.openxmlformats.org/presentationml/2006/ole">
            <mc:AlternateContent xmlns:mc="http://schemas.openxmlformats.org/markup-compatibility/2006">
              <mc:Choice xmlns:v="urn:schemas-microsoft-com:vml" Requires="v">
                <p:oleObj spid="_x0000_s609847" name="Equation" r:id="rId6" imgW="368280" imgH="253800" progId="">
                  <p:embed/>
                </p:oleObj>
              </mc:Choice>
              <mc:Fallback>
                <p:oleObj name="Equation" r:id="rId6" imgW="368280" imgH="253800" progId="">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2500" y="2258895"/>
                        <a:ext cx="746125"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609292" name="Text Box 12"/>
          <p:cNvSpPr txBox="1">
            <a:spLocks noChangeArrowheads="1"/>
          </p:cNvSpPr>
          <p:nvPr/>
        </p:nvSpPr>
        <p:spPr bwMode="auto">
          <a:xfrm>
            <a:off x="611188" y="3429000"/>
            <a:ext cx="7785100" cy="2446338"/>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 Propiedad de comparación   </a:t>
            </a:r>
          </a:p>
          <a:p>
            <a:pPr marL="371475" indent="-371475"/>
            <a:r>
              <a:rPr lang="es-MX" sz="2200" dirty="0" smtClean="0"/>
              <a:t>Si f y g </a:t>
            </a:r>
            <a:r>
              <a:rPr lang="es-MX" sz="2200" dirty="0"/>
              <a:t>son integrables en              y si   </a:t>
            </a:r>
          </a:p>
          <a:p>
            <a:pPr marL="371475" indent="-371475"/>
            <a:r>
              <a:rPr lang="es-MX" sz="2200" dirty="0"/>
              <a:t>para toda </a:t>
            </a:r>
            <a:r>
              <a:rPr lang="es-MX" sz="2200" dirty="0" smtClean="0"/>
              <a:t>x </a:t>
            </a:r>
            <a:r>
              <a:rPr lang="es-MX" sz="2200" dirty="0"/>
              <a:t>en </a:t>
            </a:r>
            <a:r>
              <a:rPr lang="es-MX" sz="2200" dirty="0" smtClean="0"/>
              <a:t>            </a:t>
            </a:r>
            <a:r>
              <a:rPr lang="es-MX" sz="2200" dirty="0"/>
              <a:t>entonces </a:t>
            </a:r>
          </a:p>
          <a:p>
            <a:pPr marL="371475" indent="-371475"/>
            <a:endParaRPr lang="es-MX" sz="2200" dirty="0"/>
          </a:p>
          <a:p>
            <a:pPr marL="371475" indent="-371475"/>
            <a:endParaRPr lang="es-MX" sz="2200" dirty="0"/>
          </a:p>
          <a:p>
            <a:pPr marL="371475" indent="-371475"/>
            <a:r>
              <a:rPr lang="es-MX" sz="2200" dirty="0"/>
              <a:t>En lenguaje informal, pero descriptivo, decimos que la integral definida preserva desigualdades.    </a:t>
            </a:r>
          </a:p>
        </p:txBody>
      </p:sp>
      <p:graphicFrame>
        <p:nvGraphicFramePr>
          <p:cNvPr id="609294" name="Object 14"/>
          <p:cNvGraphicFramePr>
            <a:graphicFrameLocks noChangeAspect="1"/>
          </p:cNvGraphicFramePr>
          <p:nvPr/>
        </p:nvGraphicFramePr>
        <p:xfrm>
          <a:off x="4076945" y="3833813"/>
          <a:ext cx="841375" cy="315912"/>
        </p:xfrm>
        <a:graphic>
          <a:graphicData uri="http://schemas.openxmlformats.org/presentationml/2006/ole">
            <mc:AlternateContent xmlns:mc="http://schemas.openxmlformats.org/markup-compatibility/2006">
              <mc:Choice xmlns:v="urn:schemas-microsoft-com:vml" Requires="v">
                <p:oleObj spid="_x0000_s609848" name="Equation" r:id="rId8" imgW="355320" imgH="253800" progId="">
                  <p:embed/>
                </p:oleObj>
              </mc:Choice>
              <mc:Fallback>
                <p:oleObj name="Equation" r:id="rId8" imgW="355320" imgH="253800" progId="">
                  <p:embed/>
                  <p:pic>
                    <p:nvPicPr>
                      <p:cNvPr id="0"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76945" y="3833813"/>
                        <a:ext cx="841375" cy="3159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9295" name="Object 15"/>
          <p:cNvGraphicFramePr>
            <a:graphicFrameLocks noChangeAspect="1"/>
          </p:cNvGraphicFramePr>
          <p:nvPr/>
        </p:nvGraphicFramePr>
        <p:xfrm>
          <a:off x="5652120" y="3833813"/>
          <a:ext cx="1954213" cy="360362"/>
        </p:xfrm>
        <a:graphic>
          <a:graphicData uri="http://schemas.openxmlformats.org/presentationml/2006/ole">
            <mc:AlternateContent xmlns:mc="http://schemas.openxmlformats.org/markup-compatibility/2006">
              <mc:Choice xmlns:v="urn:schemas-microsoft-com:vml" Requires="v">
                <p:oleObj spid="_x0000_s609849" name="Equation" r:id="rId10" imgW="825480" imgH="253800" progId="">
                  <p:embed/>
                </p:oleObj>
              </mc:Choice>
              <mc:Fallback>
                <p:oleObj name="Equation" r:id="rId10" imgW="825480" imgH="253800" progId="">
                  <p:embed/>
                  <p:pic>
                    <p:nvPicPr>
                      <p:cNvPr id="0"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52120" y="3833813"/>
                        <a:ext cx="1954213" cy="3603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9296" name="Object 16"/>
          <p:cNvGraphicFramePr>
            <a:graphicFrameLocks noChangeAspect="1"/>
          </p:cNvGraphicFramePr>
          <p:nvPr/>
        </p:nvGraphicFramePr>
        <p:xfrm>
          <a:off x="1871663" y="4554538"/>
          <a:ext cx="3738562" cy="577850"/>
        </p:xfrm>
        <a:graphic>
          <a:graphicData uri="http://schemas.openxmlformats.org/presentationml/2006/ole">
            <mc:AlternateContent xmlns:mc="http://schemas.openxmlformats.org/markup-compatibility/2006">
              <mc:Choice xmlns:v="urn:schemas-microsoft-com:vml" Requires="v">
                <p:oleObj spid="_x0000_s609850" name="Equation" r:id="rId12" imgW="1523880" imgH="330120" progId="">
                  <p:embed/>
                </p:oleObj>
              </mc:Choice>
              <mc:Fallback>
                <p:oleObj name="Equation" r:id="rId12" imgW="1523880" imgH="330120" progId="">
                  <p:embed/>
                  <p:pic>
                    <p:nvPicPr>
                      <p:cNvPr id="0" name="Picture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71663" y="4554538"/>
                        <a:ext cx="3738562" cy="577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9297" name="Object 17"/>
          <p:cNvGraphicFramePr>
            <a:graphicFrameLocks noChangeAspect="1"/>
          </p:cNvGraphicFramePr>
          <p:nvPr/>
        </p:nvGraphicFramePr>
        <p:xfrm>
          <a:off x="2546350" y="2708778"/>
          <a:ext cx="2674938" cy="557212"/>
        </p:xfrm>
        <a:graphic>
          <a:graphicData uri="http://schemas.openxmlformats.org/presentationml/2006/ole">
            <mc:AlternateContent xmlns:mc="http://schemas.openxmlformats.org/markup-compatibility/2006">
              <mc:Choice xmlns:v="urn:schemas-microsoft-com:vml" Requires="v">
                <p:oleObj spid="_x0000_s609851" name="Equation" r:id="rId14" imgW="1320480" imgH="393480" progId="">
                  <p:embed/>
                </p:oleObj>
              </mc:Choice>
              <mc:Fallback>
                <p:oleObj name="Equation" r:id="rId14" imgW="1320480" imgH="393480" progId="">
                  <p:embed/>
                  <p:pic>
                    <p:nvPicPr>
                      <p:cNvPr id="0" name="Picture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46350" y="2708778"/>
                        <a:ext cx="2674938" cy="5572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09299" name="Object 19"/>
          <p:cNvGraphicFramePr>
            <a:graphicFrameLocks noChangeAspect="1"/>
          </p:cNvGraphicFramePr>
          <p:nvPr/>
        </p:nvGraphicFramePr>
        <p:xfrm>
          <a:off x="2636785" y="4193762"/>
          <a:ext cx="765175" cy="315913"/>
        </p:xfrm>
        <a:graphic>
          <a:graphicData uri="http://schemas.openxmlformats.org/presentationml/2006/ole">
            <mc:AlternateContent xmlns:mc="http://schemas.openxmlformats.org/markup-compatibility/2006">
              <mc:Choice xmlns:v="urn:schemas-microsoft-com:vml" Requires="v">
                <p:oleObj spid="_x0000_s609852" name="Equation" r:id="rId16" imgW="355320" imgH="253800" progId="">
                  <p:embed/>
                </p:oleObj>
              </mc:Choice>
              <mc:Fallback>
                <p:oleObj name="Equation" r:id="rId16" imgW="355320" imgH="253800" progId="">
                  <p:embed/>
                  <p:pic>
                    <p:nvPicPr>
                      <p:cNvPr id="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36785" y="4193762"/>
                        <a:ext cx="765175" cy="31591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9" name="Rectangle 2"/>
          <p:cNvSpPr>
            <a:spLocks noGrp="1" noChangeArrowheads="1"/>
          </p:cNvSpPr>
          <p:nvPr>
            <p:ph type="title"/>
          </p:nvPr>
        </p:nvSpPr>
        <p:spPr>
          <a:xfrm>
            <a:off x="195263" y="228600"/>
            <a:ext cx="8015287" cy="914400"/>
          </a:xfrm>
        </p:spPr>
        <p:txBody>
          <a:bodyPr/>
          <a:lstStyle/>
          <a:p>
            <a:pPr algn="ctr"/>
            <a:r>
              <a:rPr lang="es-MX" dirty="0"/>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09283"/>
                                        </p:tgtEl>
                                        <p:attrNameLst>
                                          <p:attrName>style.visibility</p:attrName>
                                        </p:attrNameLst>
                                      </p:cBhvr>
                                      <p:to>
                                        <p:strVal val="visible"/>
                                      </p:to>
                                    </p:set>
                                    <p:anim to="" calcmode="lin" valueType="num">
                                      <p:cBhvr>
                                        <p:cTn id="7" dur="1" fill="hold"/>
                                        <p:tgtEl>
                                          <p:spTgt spid="609283"/>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09284"/>
                                        </p:tgtEl>
                                        <p:attrNameLst>
                                          <p:attrName>style.visibility</p:attrName>
                                        </p:attrNameLst>
                                      </p:cBhvr>
                                      <p:to>
                                        <p:strVal val="visible"/>
                                      </p:to>
                                    </p:set>
                                    <p:anim to="" calcmode="lin" valueType="num">
                                      <p:cBhvr>
                                        <p:cTn id="10" dur="1" fill="hold"/>
                                        <p:tgtEl>
                                          <p:spTgt spid="609284"/>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09290"/>
                                        </p:tgtEl>
                                        <p:attrNameLst>
                                          <p:attrName>style.visibility</p:attrName>
                                        </p:attrNameLst>
                                      </p:cBhvr>
                                      <p:to>
                                        <p:strVal val="visible"/>
                                      </p:to>
                                    </p:set>
                                    <p:anim to="" calcmode="lin" valueType="num">
                                      <p:cBhvr>
                                        <p:cTn id="13" dur="1" fill="hold"/>
                                        <p:tgtEl>
                                          <p:spTgt spid="609290"/>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609297"/>
                                        </p:tgtEl>
                                        <p:attrNameLst>
                                          <p:attrName>style.visibility</p:attrName>
                                        </p:attrNameLst>
                                      </p:cBhvr>
                                      <p:to>
                                        <p:strVal val="visible"/>
                                      </p:to>
                                    </p:set>
                                    <p:anim to="" calcmode="lin" valueType="num">
                                      <p:cBhvr>
                                        <p:cTn id="16" dur="1" fill="hold"/>
                                        <p:tgtEl>
                                          <p:spTgt spid="609297"/>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609292"/>
                                        </p:tgtEl>
                                        <p:attrNameLst>
                                          <p:attrName>style.visibility</p:attrName>
                                        </p:attrNameLst>
                                      </p:cBhvr>
                                      <p:to>
                                        <p:strVal val="visible"/>
                                      </p:to>
                                    </p:set>
                                    <p:anim to="" calcmode="lin" valueType="num">
                                      <p:cBhvr>
                                        <p:cTn id="21" dur="1" fill="hold"/>
                                        <p:tgtEl>
                                          <p:spTgt spid="609292"/>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609294"/>
                                        </p:tgtEl>
                                        <p:attrNameLst>
                                          <p:attrName>style.visibility</p:attrName>
                                        </p:attrNameLst>
                                      </p:cBhvr>
                                      <p:to>
                                        <p:strVal val="visible"/>
                                      </p:to>
                                    </p:set>
                                    <p:anim to="" calcmode="lin" valueType="num">
                                      <p:cBhvr>
                                        <p:cTn id="24" dur="1" fill="hold"/>
                                        <p:tgtEl>
                                          <p:spTgt spid="609294"/>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609295"/>
                                        </p:tgtEl>
                                        <p:attrNameLst>
                                          <p:attrName>style.visibility</p:attrName>
                                        </p:attrNameLst>
                                      </p:cBhvr>
                                      <p:to>
                                        <p:strVal val="visible"/>
                                      </p:to>
                                    </p:set>
                                    <p:anim to="" calcmode="lin" valueType="num">
                                      <p:cBhvr>
                                        <p:cTn id="27" dur="1" fill="hold"/>
                                        <p:tgtEl>
                                          <p:spTgt spid="609295"/>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609299"/>
                                        </p:tgtEl>
                                        <p:attrNameLst>
                                          <p:attrName>style.visibility</p:attrName>
                                        </p:attrNameLst>
                                      </p:cBhvr>
                                      <p:to>
                                        <p:strVal val="visible"/>
                                      </p:to>
                                    </p:set>
                                    <p:anim to="" calcmode="lin" valueType="num">
                                      <p:cBhvr>
                                        <p:cTn id="30" dur="1" fill="hold"/>
                                        <p:tgtEl>
                                          <p:spTgt spid="609299"/>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609296"/>
                                        </p:tgtEl>
                                        <p:attrNameLst>
                                          <p:attrName>style.visibility</p:attrName>
                                        </p:attrNameLst>
                                      </p:cBhvr>
                                      <p:to>
                                        <p:strVal val="visible"/>
                                      </p:to>
                                    </p:set>
                                    <p:anim to="" calcmode="lin" valueType="num">
                                      <p:cBhvr>
                                        <p:cTn id="33" dur="1" fill="hold"/>
                                        <p:tgtEl>
                                          <p:spTgt spid="60929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9283" grpId="0" animBg="1"/>
      <p:bldP spid="609292"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86" name="Text Box 14"/>
          <p:cNvSpPr txBox="1">
            <a:spLocks noChangeArrowheads="1"/>
          </p:cNvSpPr>
          <p:nvPr/>
        </p:nvSpPr>
        <p:spPr bwMode="auto">
          <a:xfrm>
            <a:off x="611188" y="3654425"/>
            <a:ext cx="7785100" cy="2111375"/>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D. Linealidad de la integral definida  </a:t>
            </a:r>
          </a:p>
          <a:p>
            <a:pPr marL="371475" indent="-371475"/>
            <a:r>
              <a:rPr lang="es-MX" sz="2200" dirty="0"/>
              <a:t>  Suponga que </a:t>
            </a:r>
            <a:r>
              <a:rPr lang="es-MX" sz="2200" dirty="0" smtClean="0"/>
              <a:t>f y g </a:t>
            </a:r>
            <a:r>
              <a:rPr lang="es-MX" sz="2200" dirty="0"/>
              <a:t>son integrales en           y que </a:t>
            </a:r>
            <a:r>
              <a:rPr lang="es-MX" sz="2200" dirty="0" smtClean="0"/>
              <a:t>k </a:t>
            </a:r>
            <a:r>
              <a:rPr lang="es-MX" sz="2200" dirty="0"/>
              <a:t>es una constante. Entonces                    </a:t>
            </a:r>
            <a:r>
              <a:rPr lang="es-MX" sz="2200" dirty="0" smtClean="0"/>
              <a:t> son </a:t>
            </a:r>
            <a:r>
              <a:rPr lang="es-MX" sz="2200" dirty="0"/>
              <a:t>integrables y:</a:t>
            </a:r>
          </a:p>
          <a:p>
            <a:pPr marL="371475" indent="-371475"/>
            <a:endParaRPr lang="es-MX" sz="2200" dirty="0"/>
          </a:p>
          <a:p>
            <a:pPr marL="371475" indent="-371475"/>
            <a:r>
              <a:rPr lang="es-MX" sz="2200" dirty="0"/>
              <a:t>(i)</a:t>
            </a:r>
          </a:p>
          <a:p>
            <a:pPr marL="371475" indent="-371475"/>
            <a:endParaRPr lang="es-MX" sz="2200" dirty="0"/>
          </a:p>
        </p:txBody>
      </p:sp>
      <p:sp>
        <p:nvSpPr>
          <p:cNvPr id="617475" name="Text Box 3"/>
          <p:cNvSpPr txBox="1">
            <a:spLocks noChangeArrowheads="1"/>
          </p:cNvSpPr>
          <p:nvPr/>
        </p:nvSpPr>
        <p:spPr bwMode="auto">
          <a:xfrm>
            <a:off x="611188" y="1628775"/>
            <a:ext cx="7785100" cy="1785104"/>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C. Propiedad de acotamiento </a:t>
            </a:r>
          </a:p>
          <a:p>
            <a:pPr marL="371475" indent="-371475"/>
            <a:r>
              <a:rPr lang="es-MX" sz="2200" dirty="0"/>
              <a:t>  Si </a:t>
            </a:r>
            <a:r>
              <a:rPr lang="es-MX" sz="2200" dirty="0" smtClean="0"/>
              <a:t>f </a:t>
            </a:r>
            <a:r>
              <a:rPr lang="es-MX" sz="2200" dirty="0"/>
              <a:t>es integrable en           </a:t>
            </a:r>
            <a:r>
              <a:rPr lang="es-MX" sz="2200" dirty="0" smtClean="0"/>
              <a:t>  y                      </a:t>
            </a:r>
            <a:r>
              <a:rPr lang="es-MX" sz="2200" dirty="0"/>
              <a:t>para toda </a:t>
            </a:r>
            <a:r>
              <a:rPr lang="es-MX" sz="2200" dirty="0" smtClean="0"/>
              <a:t>x </a:t>
            </a:r>
            <a:r>
              <a:rPr lang="es-MX" sz="2200" dirty="0"/>
              <a:t>en   </a:t>
            </a:r>
          </a:p>
          <a:p>
            <a:pPr marL="371475" indent="-371475"/>
            <a:r>
              <a:rPr lang="es-MX" sz="2200" dirty="0"/>
              <a:t>              entonces </a:t>
            </a:r>
          </a:p>
          <a:p>
            <a:pPr marL="371475" indent="-371475"/>
            <a:endParaRPr lang="es-MX" sz="2200" dirty="0"/>
          </a:p>
          <a:p>
            <a:pPr marL="371475" indent="-371475"/>
            <a:endParaRPr lang="es-MX" sz="2200" dirty="0"/>
          </a:p>
        </p:txBody>
      </p:sp>
      <p:graphicFrame>
        <p:nvGraphicFramePr>
          <p:cNvPr id="617476" name="Object 4"/>
          <p:cNvGraphicFramePr>
            <a:graphicFrameLocks noChangeAspect="1"/>
          </p:cNvGraphicFramePr>
          <p:nvPr/>
        </p:nvGraphicFramePr>
        <p:xfrm>
          <a:off x="3446875" y="2034555"/>
          <a:ext cx="719138" cy="314325"/>
        </p:xfrm>
        <a:graphic>
          <a:graphicData uri="http://schemas.openxmlformats.org/presentationml/2006/ole">
            <mc:AlternateContent xmlns:mc="http://schemas.openxmlformats.org/markup-compatibility/2006">
              <mc:Choice xmlns:v="urn:schemas-microsoft-com:vml" Requires="v">
                <p:oleObj spid="_x0000_s617956" name="Equation" r:id="rId4" imgW="355320" imgH="253800" progId="">
                  <p:embed/>
                </p:oleObj>
              </mc:Choice>
              <mc:Fallback>
                <p:oleObj name="Equation" r:id="rId4" imgW="355320" imgH="25380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6875" y="2034555"/>
                        <a:ext cx="719138"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17481" name="Object 9"/>
          <p:cNvGraphicFramePr>
            <a:graphicFrameLocks noChangeAspect="1"/>
          </p:cNvGraphicFramePr>
          <p:nvPr/>
        </p:nvGraphicFramePr>
        <p:xfrm>
          <a:off x="4616450" y="1989138"/>
          <a:ext cx="1530350" cy="392112"/>
        </p:xfrm>
        <a:graphic>
          <a:graphicData uri="http://schemas.openxmlformats.org/presentationml/2006/ole">
            <mc:AlternateContent xmlns:mc="http://schemas.openxmlformats.org/markup-compatibility/2006">
              <mc:Choice xmlns:v="urn:schemas-microsoft-com:vml" Requires="v">
                <p:oleObj spid="_x0000_s617957" name="Equation" r:id="rId6" imgW="939600" imgH="253800" progId="">
                  <p:embed/>
                </p:oleObj>
              </mc:Choice>
              <mc:Fallback>
                <p:oleObj name="Equation" r:id="rId6" imgW="939600" imgH="253800" progId="">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6450" y="1989138"/>
                        <a:ext cx="1530350" cy="3921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17483" name="Object 11"/>
          <p:cNvGraphicFramePr>
            <a:graphicFrameLocks noChangeAspect="1"/>
          </p:cNvGraphicFramePr>
          <p:nvPr/>
        </p:nvGraphicFramePr>
        <p:xfrm>
          <a:off x="2321750" y="2671130"/>
          <a:ext cx="4186238" cy="577850"/>
        </p:xfrm>
        <a:graphic>
          <a:graphicData uri="http://schemas.openxmlformats.org/presentationml/2006/ole">
            <mc:AlternateContent xmlns:mc="http://schemas.openxmlformats.org/markup-compatibility/2006">
              <mc:Choice xmlns:v="urn:schemas-microsoft-com:vml" Requires="v">
                <p:oleObj spid="_x0000_s617958" name="Equation" r:id="rId8" imgW="2120760" imgH="330120" progId="">
                  <p:embed/>
                </p:oleObj>
              </mc:Choice>
              <mc:Fallback>
                <p:oleObj name="Equation" r:id="rId8" imgW="2120760" imgH="330120" progId="">
                  <p:embed/>
                  <p:pic>
                    <p:nvPicPr>
                      <p:cNvPr id="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21750" y="2671130"/>
                        <a:ext cx="4186238" cy="5778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17484" name="Object 12"/>
          <p:cNvGraphicFramePr>
            <a:graphicFrameLocks noChangeAspect="1"/>
          </p:cNvGraphicFramePr>
          <p:nvPr/>
        </p:nvGraphicFramePr>
        <p:xfrm>
          <a:off x="1421650" y="4942572"/>
          <a:ext cx="4321175" cy="601663"/>
        </p:xfrm>
        <a:graphic>
          <a:graphicData uri="http://schemas.openxmlformats.org/presentationml/2006/ole">
            <mc:AlternateContent xmlns:mc="http://schemas.openxmlformats.org/markup-compatibility/2006">
              <mc:Choice xmlns:v="urn:schemas-microsoft-com:vml" Requires="v">
                <p:oleObj spid="_x0000_s617959" name="Equation" r:id="rId10" imgW="1562040" imgH="330120" progId="">
                  <p:embed/>
                </p:oleObj>
              </mc:Choice>
              <mc:Fallback>
                <p:oleObj name="Equation" r:id="rId10" imgW="1562040" imgH="330120" progId="">
                  <p:embed/>
                  <p:pic>
                    <p:nvPicPr>
                      <p:cNvPr id="0"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21650" y="4942572"/>
                        <a:ext cx="4321175" cy="6016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17485" name="Object 13"/>
          <p:cNvGraphicFramePr>
            <a:graphicFrameLocks noChangeAspect="1"/>
          </p:cNvGraphicFramePr>
          <p:nvPr/>
        </p:nvGraphicFramePr>
        <p:xfrm>
          <a:off x="5427095" y="4059238"/>
          <a:ext cx="719137" cy="314325"/>
        </p:xfrm>
        <a:graphic>
          <a:graphicData uri="http://schemas.openxmlformats.org/presentationml/2006/ole">
            <mc:AlternateContent xmlns:mc="http://schemas.openxmlformats.org/markup-compatibility/2006">
              <mc:Choice xmlns:v="urn:schemas-microsoft-com:vml" Requires="v">
                <p:oleObj spid="_x0000_s617960" name="Equation" r:id="rId12" imgW="355320" imgH="253800" progId="">
                  <p:embed/>
                </p:oleObj>
              </mc:Choice>
              <mc:Fallback>
                <p:oleObj name="Equation" r:id="rId12" imgW="355320" imgH="253800" progId="">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7095" y="4059238"/>
                        <a:ext cx="719137"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17487" name="Object 15"/>
          <p:cNvGraphicFramePr>
            <a:graphicFrameLocks noChangeAspect="1"/>
          </p:cNvGraphicFramePr>
          <p:nvPr/>
        </p:nvGraphicFramePr>
        <p:xfrm>
          <a:off x="3806915" y="4419600"/>
          <a:ext cx="1349375" cy="282575"/>
        </p:xfrm>
        <a:graphic>
          <a:graphicData uri="http://schemas.openxmlformats.org/presentationml/2006/ole">
            <mc:AlternateContent xmlns:mc="http://schemas.openxmlformats.org/markup-compatibility/2006">
              <mc:Choice xmlns:v="urn:schemas-microsoft-com:vml" Requires="v">
                <p:oleObj spid="_x0000_s617961" name="Equation" r:id="rId13" imgW="698400" imgH="203040" progId="">
                  <p:embed/>
                </p:oleObj>
              </mc:Choice>
              <mc:Fallback>
                <p:oleObj name="Equation" r:id="rId13" imgW="698400" imgH="203040" progId="">
                  <p:embed/>
                  <p:pic>
                    <p:nvPicPr>
                      <p:cNvPr id="0"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06915" y="4419600"/>
                        <a:ext cx="1349375" cy="2825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9" name="Rectangle 2"/>
          <p:cNvSpPr>
            <a:spLocks noGrp="1" noChangeArrowheads="1"/>
          </p:cNvSpPr>
          <p:nvPr>
            <p:ph type="title"/>
          </p:nvPr>
        </p:nvSpPr>
        <p:spPr>
          <a:xfrm>
            <a:off x="195263" y="228600"/>
            <a:ext cx="8015287" cy="914400"/>
          </a:xfrm>
        </p:spPr>
        <p:txBody>
          <a:bodyPr/>
          <a:lstStyle/>
          <a:p>
            <a:pPr algn="ctr"/>
            <a:r>
              <a:rPr lang="es-MX" dirty="0"/>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17475"/>
                                        </p:tgtEl>
                                        <p:attrNameLst>
                                          <p:attrName>style.visibility</p:attrName>
                                        </p:attrNameLst>
                                      </p:cBhvr>
                                      <p:to>
                                        <p:strVal val="visible"/>
                                      </p:to>
                                    </p:set>
                                    <p:anim to="" calcmode="lin" valueType="num">
                                      <p:cBhvr>
                                        <p:cTn id="7" dur="1" fill="hold"/>
                                        <p:tgtEl>
                                          <p:spTgt spid="617475"/>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17476"/>
                                        </p:tgtEl>
                                        <p:attrNameLst>
                                          <p:attrName>style.visibility</p:attrName>
                                        </p:attrNameLst>
                                      </p:cBhvr>
                                      <p:to>
                                        <p:strVal val="visible"/>
                                      </p:to>
                                    </p:set>
                                    <p:anim to="" calcmode="lin" valueType="num">
                                      <p:cBhvr>
                                        <p:cTn id="10" dur="1" fill="hold"/>
                                        <p:tgtEl>
                                          <p:spTgt spid="617476"/>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17481"/>
                                        </p:tgtEl>
                                        <p:attrNameLst>
                                          <p:attrName>style.visibility</p:attrName>
                                        </p:attrNameLst>
                                      </p:cBhvr>
                                      <p:to>
                                        <p:strVal val="visible"/>
                                      </p:to>
                                    </p:set>
                                    <p:anim to="" calcmode="lin" valueType="num">
                                      <p:cBhvr>
                                        <p:cTn id="13" dur="1" fill="hold"/>
                                        <p:tgtEl>
                                          <p:spTgt spid="617481"/>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617483"/>
                                        </p:tgtEl>
                                        <p:attrNameLst>
                                          <p:attrName>style.visibility</p:attrName>
                                        </p:attrNameLst>
                                      </p:cBhvr>
                                      <p:to>
                                        <p:strVal val="visible"/>
                                      </p:to>
                                    </p:set>
                                    <p:anim to="" calcmode="lin" valueType="num">
                                      <p:cBhvr>
                                        <p:cTn id="16" dur="1" fill="hold"/>
                                        <p:tgtEl>
                                          <p:spTgt spid="617483"/>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617486"/>
                                        </p:tgtEl>
                                        <p:attrNameLst>
                                          <p:attrName>style.visibility</p:attrName>
                                        </p:attrNameLst>
                                      </p:cBhvr>
                                      <p:to>
                                        <p:strVal val="visible"/>
                                      </p:to>
                                    </p:set>
                                    <p:anim to="" calcmode="lin" valueType="num">
                                      <p:cBhvr>
                                        <p:cTn id="21" dur="1" fill="hold"/>
                                        <p:tgtEl>
                                          <p:spTgt spid="617486"/>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617485"/>
                                        </p:tgtEl>
                                        <p:attrNameLst>
                                          <p:attrName>style.visibility</p:attrName>
                                        </p:attrNameLst>
                                      </p:cBhvr>
                                      <p:to>
                                        <p:strVal val="visible"/>
                                      </p:to>
                                    </p:set>
                                    <p:anim to="" calcmode="lin" valueType="num">
                                      <p:cBhvr>
                                        <p:cTn id="24" dur="1" fill="hold"/>
                                        <p:tgtEl>
                                          <p:spTgt spid="617485"/>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617487"/>
                                        </p:tgtEl>
                                        <p:attrNameLst>
                                          <p:attrName>style.visibility</p:attrName>
                                        </p:attrNameLst>
                                      </p:cBhvr>
                                      <p:to>
                                        <p:strVal val="visible"/>
                                      </p:to>
                                    </p:set>
                                    <p:anim to="" calcmode="lin" valueType="num">
                                      <p:cBhvr>
                                        <p:cTn id="27" dur="1" fill="hold"/>
                                        <p:tgtEl>
                                          <p:spTgt spid="617487"/>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617484"/>
                                        </p:tgtEl>
                                        <p:attrNameLst>
                                          <p:attrName>style.visibility</p:attrName>
                                        </p:attrNameLst>
                                      </p:cBhvr>
                                      <p:to>
                                        <p:strVal val="visible"/>
                                      </p:to>
                                    </p:set>
                                    <p:anim to="" calcmode="lin" valueType="num">
                                      <p:cBhvr>
                                        <p:cTn id="30" dur="1" fill="hold"/>
                                        <p:tgtEl>
                                          <p:spTgt spid="61748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486" grpId="0" animBg="1"/>
      <p:bldP spid="6174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ctr"/>
            <a:r>
              <a:rPr lang="es-MX" dirty="0" smtClean="0"/>
              <a:t>Funciones </a:t>
            </a:r>
            <a:endParaRPr lang="es-ES" dirty="0"/>
          </a:p>
        </p:txBody>
      </p:sp>
      <p:sp>
        <p:nvSpPr>
          <p:cNvPr id="452611" name="Rectangle 3"/>
          <p:cNvSpPr>
            <a:spLocks noGrp="1" noChangeArrowheads="1"/>
          </p:cNvSpPr>
          <p:nvPr>
            <p:ph type="body" sz="half" idx="1"/>
          </p:nvPr>
        </p:nvSpPr>
        <p:spPr>
          <a:xfrm>
            <a:off x="611188" y="1584325"/>
            <a:ext cx="7788275" cy="4419600"/>
          </a:xfrm>
        </p:spPr>
        <p:txBody>
          <a:bodyPr/>
          <a:lstStyle/>
          <a:p>
            <a:pPr>
              <a:lnSpc>
                <a:spcPct val="90000"/>
              </a:lnSpc>
              <a:buFont typeface="Wingdings" pitchFamily="2" charset="2"/>
              <a:buNone/>
            </a:pPr>
            <a:r>
              <a:rPr lang="es-MX" sz="2400" b="1" dirty="0" smtClean="0"/>
              <a:t>Ejercicios:</a:t>
            </a:r>
          </a:p>
          <a:p>
            <a:pPr marL="457200" indent="-457200">
              <a:lnSpc>
                <a:spcPct val="90000"/>
              </a:lnSpc>
              <a:buFont typeface="+mj-lt"/>
              <a:buAutoNum type="arabicPeriod"/>
            </a:pPr>
            <a:r>
              <a:rPr lang="es-MX" sz="2400" b="1" dirty="0" smtClean="0"/>
              <a:t>Determine el rango y dominio para las siguientes funciones.</a:t>
            </a:r>
          </a:p>
          <a:p>
            <a:pPr marL="457200" indent="-457200">
              <a:lnSpc>
                <a:spcPct val="90000"/>
              </a:lnSpc>
              <a:buFont typeface="+mj-lt"/>
              <a:buAutoNum type="arabicPeriod"/>
            </a:pPr>
            <a:endParaRPr lang="es-MX" sz="2400" b="1" dirty="0"/>
          </a:p>
          <a:p>
            <a:pPr marL="457200" indent="-457200">
              <a:lnSpc>
                <a:spcPct val="90000"/>
              </a:lnSpc>
              <a:buFont typeface="+mj-lt"/>
              <a:buAutoNum type="arabicPeriod"/>
            </a:pPr>
            <a:endParaRPr lang="es-MX" sz="2400" b="1" dirty="0" smtClean="0"/>
          </a:p>
          <a:p>
            <a:pPr marL="457200" indent="-457200">
              <a:lnSpc>
                <a:spcPct val="90000"/>
              </a:lnSpc>
              <a:buFont typeface="+mj-lt"/>
              <a:buAutoNum type="arabicPeriod"/>
            </a:pPr>
            <a:endParaRPr lang="es-MX" sz="2400" b="1" dirty="0"/>
          </a:p>
          <a:p>
            <a:pPr marL="0" indent="0">
              <a:lnSpc>
                <a:spcPct val="90000"/>
              </a:lnSpc>
              <a:buNone/>
            </a:pPr>
            <a:endParaRPr lang="es-MX" sz="2400" dirty="0"/>
          </a:p>
          <a:p>
            <a:pPr>
              <a:lnSpc>
                <a:spcPct val="90000"/>
              </a:lnSpc>
              <a:buFont typeface="Wingdings" pitchFamily="2" charset="2"/>
              <a:buNone/>
            </a:pPr>
            <a:r>
              <a:rPr lang="es-MX" sz="2400" dirty="0"/>
              <a:t> </a:t>
            </a:r>
          </a:p>
        </p:txBody>
      </p:sp>
      <p:graphicFrame>
        <p:nvGraphicFramePr>
          <p:cNvPr id="452618" name="Object 10"/>
          <p:cNvGraphicFramePr>
            <a:graphicFrameLocks noChangeAspect="1"/>
          </p:cNvGraphicFramePr>
          <p:nvPr>
            <p:extLst>
              <p:ext uri="{D42A27DB-BD31-4B8C-83A1-F6EECF244321}">
                <p14:modId xmlns:p14="http://schemas.microsoft.com/office/powerpoint/2010/main" val="3565403333"/>
              </p:ext>
            </p:extLst>
          </p:nvPr>
        </p:nvGraphicFramePr>
        <p:xfrm>
          <a:off x="1826695" y="2949730"/>
          <a:ext cx="3273425" cy="749300"/>
        </p:xfrm>
        <a:graphic>
          <a:graphicData uri="http://schemas.openxmlformats.org/presentationml/2006/ole">
            <mc:AlternateContent xmlns:mc="http://schemas.openxmlformats.org/markup-compatibility/2006">
              <mc:Choice xmlns:v="urn:schemas-microsoft-com:vml" Requires="v">
                <p:oleObj spid="_x0000_s703565" name="Equation" r:id="rId4" imgW="1663560" imgH="393480" progId="">
                  <p:embed/>
                </p:oleObj>
              </mc:Choice>
              <mc:Fallback>
                <p:oleObj name="Equation" r:id="rId4" imgW="1663560" imgH="3934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6695" y="2949730"/>
                        <a:ext cx="3273425" cy="749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424506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withEffect">
                                  <p:stCondLst>
                                    <p:cond delay="0"/>
                                  </p:stCondLst>
                                  <p:childTnLst>
                                    <p:set>
                                      <p:cBhvr>
                                        <p:cTn id="6" dur="1" fill="hold">
                                          <p:stCondLst>
                                            <p:cond delay="0"/>
                                          </p:stCondLst>
                                        </p:cTn>
                                        <p:tgtEl>
                                          <p:spTgt spid="452618"/>
                                        </p:tgtEl>
                                        <p:attrNameLst>
                                          <p:attrName>style.visibility</p:attrName>
                                        </p:attrNameLst>
                                      </p:cBhvr>
                                      <p:to>
                                        <p:strVal val="visible"/>
                                      </p:to>
                                    </p:set>
                                    <p:anim to="" calcmode="lin" valueType="num">
                                      <p:cBhvr>
                                        <p:cTn id="7" dur="1" fill="hold"/>
                                        <p:tgtEl>
                                          <p:spTgt spid="4526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3" name="Text Box 3"/>
          <p:cNvSpPr txBox="1">
            <a:spLocks noChangeArrowheads="1"/>
          </p:cNvSpPr>
          <p:nvPr/>
        </p:nvSpPr>
        <p:spPr bwMode="auto">
          <a:xfrm>
            <a:off x="611188" y="1628775"/>
            <a:ext cx="7785100" cy="3247043"/>
          </a:xfrm>
          <a:prstGeom prst="rect">
            <a:avLst/>
          </a:prstGeom>
          <a:noFill/>
          <a:ln w="9525">
            <a:solidFill>
              <a:schemeClr val="folHlink"/>
            </a:solidFill>
            <a:miter lim="800000"/>
            <a:headEnd/>
            <a:tailEnd/>
          </a:ln>
          <a:effectLst/>
        </p:spPr>
        <p:txBody>
          <a:bodyPr>
            <a:spAutoFit/>
          </a:bodyPr>
          <a:lstStyle/>
          <a:p>
            <a:pPr marL="371475" indent="-371475"/>
            <a:endParaRPr lang="es-MX" sz="2200" dirty="0"/>
          </a:p>
          <a:p>
            <a:pPr marL="371475" indent="-371475">
              <a:lnSpc>
                <a:spcPct val="150000"/>
              </a:lnSpc>
            </a:pPr>
            <a:r>
              <a:rPr lang="es-MX" sz="2200" dirty="0"/>
              <a:t>(ii)</a:t>
            </a:r>
          </a:p>
          <a:p>
            <a:pPr marL="371475" indent="-371475">
              <a:lnSpc>
                <a:spcPct val="150000"/>
              </a:lnSpc>
            </a:pPr>
            <a:r>
              <a:rPr lang="es-MX" sz="2200" dirty="0" smtClean="0"/>
              <a:t>      y </a:t>
            </a:r>
            <a:r>
              <a:rPr lang="es-MX" sz="2200" dirty="0"/>
              <a:t>en consecuencia</a:t>
            </a:r>
          </a:p>
          <a:p>
            <a:pPr marL="371475" indent="-371475">
              <a:lnSpc>
                <a:spcPct val="150000"/>
              </a:lnSpc>
            </a:pPr>
            <a:endParaRPr lang="es-MX" sz="1200" dirty="0"/>
          </a:p>
          <a:p>
            <a:pPr marL="371475" indent="-371475">
              <a:lnSpc>
                <a:spcPct val="150000"/>
              </a:lnSpc>
            </a:pPr>
            <a:r>
              <a:rPr lang="es-MX" sz="2200" dirty="0"/>
              <a:t>(iii)</a:t>
            </a:r>
          </a:p>
          <a:p>
            <a:pPr marL="371475" indent="-371475">
              <a:lnSpc>
                <a:spcPct val="150000"/>
              </a:lnSpc>
            </a:pPr>
            <a:endParaRPr lang="es-MX" sz="2200" dirty="0"/>
          </a:p>
          <a:p>
            <a:pPr marL="371475" indent="-371475">
              <a:lnSpc>
                <a:spcPct val="150000"/>
              </a:lnSpc>
            </a:pPr>
            <a:r>
              <a:rPr lang="es-MX" sz="2200" dirty="0"/>
              <a:t>  </a:t>
            </a:r>
          </a:p>
        </p:txBody>
      </p:sp>
      <p:graphicFrame>
        <p:nvGraphicFramePr>
          <p:cNvPr id="619529" name="Object 9"/>
          <p:cNvGraphicFramePr>
            <a:graphicFrameLocks noChangeAspect="1"/>
          </p:cNvGraphicFramePr>
          <p:nvPr/>
        </p:nvGraphicFramePr>
        <p:xfrm>
          <a:off x="1150938" y="3293985"/>
          <a:ext cx="6661150" cy="584200"/>
        </p:xfrm>
        <a:graphic>
          <a:graphicData uri="http://schemas.openxmlformats.org/presentationml/2006/ole">
            <mc:AlternateContent xmlns:mc="http://schemas.openxmlformats.org/markup-compatibility/2006">
              <mc:Choice xmlns:v="urn:schemas-microsoft-com:vml" Requires="v">
                <p:oleObj spid="_x0000_s619694" name="Equation" r:id="rId4" imgW="2908080" imgH="330120" progId="">
                  <p:embed/>
                </p:oleObj>
              </mc:Choice>
              <mc:Fallback>
                <p:oleObj name="Equation" r:id="rId4" imgW="2908080" imgH="330120" progId="">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0938" y="3293985"/>
                        <a:ext cx="6661150" cy="5842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19537" name="Object 17"/>
          <p:cNvGraphicFramePr>
            <a:graphicFrameLocks noChangeAspect="1"/>
          </p:cNvGraphicFramePr>
          <p:nvPr/>
        </p:nvGraphicFramePr>
        <p:xfrm>
          <a:off x="1106488" y="2064317"/>
          <a:ext cx="6635750" cy="509588"/>
        </p:xfrm>
        <a:graphic>
          <a:graphicData uri="http://schemas.openxmlformats.org/presentationml/2006/ole">
            <mc:AlternateContent xmlns:mc="http://schemas.openxmlformats.org/markup-compatibility/2006">
              <mc:Choice xmlns:v="urn:schemas-microsoft-com:vml" Requires="v">
                <p:oleObj spid="_x0000_s619695" name="Equation" r:id="rId6" imgW="2806560" imgH="330120" progId="">
                  <p:embed/>
                </p:oleObj>
              </mc:Choice>
              <mc:Fallback>
                <p:oleObj name="Equation" r:id="rId6" imgW="2806560" imgH="330120" progId="">
                  <p:embed/>
                  <p:pic>
                    <p:nvPicPr>
                      <p:cNvPr id="0"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488" y="2064317"/>
                        <a:ext cx="6635750" cy="50958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9" name="Rectangle 2"/>
          <p:cNvSpPr>
            <a:spLocks noGrp="1" noChangeArrowheads="1"/>
          </p:cNvSpPr>
          <p:nvPr>
            <p:ph type="title"/>
          </p:nvPr>
        </p:nvSpPr>
        <p:spPr>
          <a:xfrm>
            <a:off x="195263" y="228600"/>
            <a:ext cx="8015287" cy="914400"/>
          </a:xfrm>
        </p:spPr>
        <p:txBody>
          <a:bodyPr/>
          <a:lstStyle/>
          <a:p>
            <a:pPr algn="ctr"/>
            <a:r>
              <a:rPr lang="es-MX" dirty="0"/>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19523"/>
                                        </p:tgtEl>
                                        <p:attrNameLst>
                                          <p:attrName>style.visibility</p:attrName>
                                        </p:attrNameLst>
                                      </p:cBhvr>
                                      <p:to>
                                        <p:strVal val="visible"/>
                                      </p:to>
                                    </p:set>
                                    <p:anim to="" calcmode="lin" valueType="num">
                                      <p:cBhvr>
                                        <p:cTn id="7" dur="1" fill="hold"/>
                                        <p:tgtEl>
                                          <p:spTgt spid="619523"/>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19537"/>
                                        </p:tgtEl>
                                        <p:attrNameLst>
                                          <p:attrName>style.visibility</p:attrName>
                                        </p:attrNameLst>
                                      </p:cBhvr>
                                      <p:to>
                                        <p:strVal val="visible"/>
                                      </p:to>
                                    </p:set>
                                    <p:anim to="" calcmode="lin" valueType="num">
                                      <p:cBhvr>
                                        <p:cTn id="10" dur="1" fill="hold"/>
                                        <p:tgtEl>
                                          <p:spTgt spid="619537"/>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19529"/>
                                        </p:tgtEl>
                                        <p:attrNameLst>
                                          <p:attrName>style.visibility</p:attrName>
                                        </p:attrNameLst>
                                      </p:cBhvr>
                                      <p:to>
                                        <p:strVal val="visible"/>
                                      </p:to>
                                    </p:set>
                                    <p:anim to="" calcmode="lin" valueType="num">
                                      <p:cBhvr>
                                        <p:cTn id="13" dur="1" fill="hold"/>
                                        <p:tgtEl>
                                          <p:spTgt spid="61952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523"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p:txBody>
          <a:bodyPr/>
          <a:lstStyle/>
          <a:p>
            <a:pPr algn="ctr"/>
            <a:r>
              <a:rPr lang="es-MX" dirty="0"/>
              <a:t>La integral</a:t>
            </a:r>
            <a:endParaRPr lang="es-ES" dirty="0"/>
          </a:p>
        </p:txBody>
      </p:sp>
      <p:sp>
        <p:nvSpPr>
          <p:cNvPr id="621571" name="Rectangle 3"/>
          <p:cNvSpPr>
            <a:spLocks noGrp="1" noChangeArrowheads="1"/>
          </p:cNvSpPr>
          <p:nvPr>
            <p:ph type="body" sz="half" idx="1"/>
          </p:nvPr>
        </p:nvSpPr>
        <p:spPr>
          <a:xfrm>
            <a:off x="611188" y="1584325"/>
            <a:ext cx="7742237" cy="4419600"/>
          </a:xfrm>
        </p:spPr>
        <p:txBody>
          <a:bodyPr/>
          <a:lstStyle/>
          <a:p>
            <a:pPr>
              <a:lnSpc>
                <a:spcPct val="90000"/>
              </a:lnSpc>
              <a:buFont typeface="Wingdings" pitchFamily="2" charset="2"/>
              <a:buNone/>
            </a:pPr>
            <a:r>
              <a:rPr lang="es-MX" sz="2400" b="1" dirty="0" smtClean="0"/>
              <a:t>   	El </a:t>
            </a:r>
            <a:r>
              <a:rPr lang="es-MX" sz="2400" b="1" dirty="0"/>
              <a:t>segundo teorema fundamental del </a:t>
            </a:r>
            <a:r>
              <a:rPr lang="es-MX" sz="2400" b="1" dirty="0" smtClean="0"/>
              <a:t>cálculo </a:t>
            </a:r>
            <a:r>
              <a:rPr lang="es-MX" sz="2400" b="1" dirty="0"/>
              <a:t>y el teorema del valor </a:t>
            </a:r>
            <a:r>
              <a:rPr lang="es-MX" sz="2400" b="1" dirty="0" smtClean="0"/>
              <a:t>medio</a:t>
            </a:r>
            <a:endParaRPr lang="es-MX" sz="2400" b="1" dirty="0"/>
          </a:p>
          <a:p>
            <a:pPr>
              <a:lnSpc>
                <a:spcPct val="90000"/>
              </a:lnSpc>
              <a:buFont typeface="Wingdings" pitchFamily="2" charset="2"/>
              <a:buNone/>
            </a:pPr>
            <a:endParaRPr lang="es-MX" sz="1200" b="1" dirty="0"/>
          </a:p>
          <a:p>
            <a:pPr>
              <a:buFont typeface="Wingdings" pitchFamily="2" charset="2"/>
              <a:buNone/>
            </a:pPr>
            <a:r>
              <a:rPr lang="es-MX" sz="2400" dirty="0"/>
              <a:t>   </a:t>
            </a:r>
            <a:r>
              <a:rPr lang="es-MX" sz="2400" dirty="0" smtClean="0"/>
              <a:t>	Definición</a:t>
            </a:r>
            <a:r>
              <a:rPr lang="es-MX" sz="2400" dirty="0"/>
              <a:t>: El primer teorema fundamental del calculo, </a:t>
            </a:r>
            <a:r>
              <a:rPr lang="es-MX" sz="2400" dirty="0" smtClean="0"/>
              <a:t>proporciona la </a:t>
            </a:r>
            <a:r>
              <a:rPr lang="es-MX" sz="2400" dirty="0"/>
              <a:t>relación inversa entre las integrales definidas y las derivadas. </a:t>
            </a:r>
            <a:endParaRPr lang="es-MX" sz="2400" dirty="0" smtClean="0"/>
          </a:p>
          <a:p>
            <a:pPr>
              <a:buFont typeface="Wingdings" pitchFamily="2" charset="2"/>
              <a:buNone/>
            </a:pPr>
            <a:r>
              <a:rPr lang="es-MX" sz="2400" dirty="0"/>
              <a:t>	</a:t>
            </a:r>
            <a:r>
              <a:rPr lang="es-MX" sz="2400" dirty="0" smtClean="0"/>
              <a:t>Aunque aún </a:t>
            </a:r>
            <a:r>
              <a:rPr lang="es-MX" sz="2400" dirty="0"/>
              <a:t>no es aparente, esta relación nos proporcionan una herramienta </a:t>
            </a:r>
            <a:r>
              <a:rPr lang="es-MX" sz="2400" dirty="0" smtClean="0"/>
              <a:t>poderosa para </a:t>
            </a:r>
            <a:r>
              <a:rPr lang="es-MX" sz="2400" dirty="0"/>
              <a:t>evaluar integrales definidas. </a:t>
            </a:r>
            <a:endParaRPr lang="es-MX" sz="2400" dirty="0" smtClean="0"/>
          </a:p>
          <a:p>
            <a:pPr>
              <a:buFont typeface="Wingdings" pitchFamily="2" charset="2"/>
              <a:buNone/>
            </a:pPr>
            <a:r>
              <a:rPr lang="es-MX" sz="2400" dirty="0"/>
              <a:t>	</a:t>
            </a:r>
            <a:r>
              <a:rPr lang="es-MX" sz="2400" dirty="0" smtClean="0"/>
              <a:t>Esta </a:t>
            </a:r>
            <a:r>
              <a:rPr lang="es-MX" sz="2400" dirty="0"/>
              <a:t>herramienta se denomina el segundo teorema fundamental del </a:t>
            </a:r>
            <a:r>
              <a:rPr lang="es-MX" sz="2400" dirty="0" smtClean="0"/>
              <a:t>cálculo.</a:t>
            </a:r>
            <a:endParaRPr lang="es-MX"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15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621571">
                                            <p:txEl>
                                              <p:pRg st="2" end="2"/>
                                            </p:txEl>
                                          </p:spTgt>
                                        </p:tgtEl>
                                        <p:attrNameLst>
                                          <p:attrName>style.visibility</p:attrName>
                                        </p:attrNameLst>
                                      </p:cBhvr>
                                      <p:to>
                                        <p:strVal val="visible"/>
                                      </p:to>
                                    </p:set>
                                    <p:anim to="" calcmode="lin" valueType="num">
                                      <p:cBhvr>
                                        <p:cTn id="11" dur="1" fill="hold"/>
                                        <p:tgtEl>
                                          <p:spTgt spid="621571">
                                            <p:txEl>
                                              <p:pRg st="2" end="2"/>
                                            </p:txEl>
                                          </p:spTgt>
                                        </p:tgtEl>
                                        <p:attrNameLst>
                                          <p:attrName/>
                                        </p:attrNameLst>
                                      </p:cBhvr>
                                    </p:anim>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grpId="0" nodeType="clickEffect">
                                  <p:stCondLst>
                                    <p:cond delay="0"/>
                                  </p:stCondLst>
                                  <p:childTnLst>
                                    <p:set>
                                      <p:cBhvr>
                                        <p:cTn id="15" dur="1" fill="hold">
                                          <p:stCondLst>
                                            <p:cond delay="0"/>
                                          </p:stCondLst>
                                        </p:cTn>
                                        <p:tgtEl>
                                          <p:spTgt spid="621571">
                                            <p:txEl>
                                              <p:pRg st="3" end="3"/>
                                            </p:txEl>
                                          </p:spTgt>
                                        </p:tgtEl>
                                        <p:attrNameLst>
                                          <p:attrName>style.visibility</p:attrName>
                                        </p:attrNameLst>
                                      </p:cBhvr>
                                      <p:to>
                                        <p:strVal val="visible"/>
                                      </p:to>
                                    </p:set>
                                    <p:anim to="" calcmode="lin" valueType="num">
                                      <p:cBhvr>
                                        <p:cTn id="16" dur="1" fill="hold"/>
                                        <p:tgtEl>
                                          <p:spTgt spid="621571">
                                            <p:txEl>
                                              <p:pRg st="3" end="3"/>
                                            </p:txEl>
                                          </p:spTgt>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621571">
                                            <p:txEl>
                                              <p:pRg st="4" end="4"/>
                                            </p:txEl>
                                          </p:spTgt>
                                        </p:tgtEl>
                                        <p:attrNameLst>
                                          <p:attrName>style.visibility</p:attrName>
                                        </p:attrNameLst>
                                      </p:cBhvr>
                                      <p:to>
                                        <p:strVal val="visible"/>
                                      </p:to>
                                    </p:set>
                                    <p:anim to="" calcmode="lin" valueType="num">
                                      <p:cBhvr>
                                        <p:cTn id="21" dur="1" fill="hold"/>
                                        <p:tgtEl>
                                          <p:spTgt spid="62157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1571" grpId="0" uiExpand="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36" name="Text Box 20"/>
          <p:cNvSpPr txBox="1">
            <a:spLocks noChangeArrowheads="1"/>
          </p:cNvSpPr>
          <p:nvPr/>
        </p:nvSpPr>
        <p:spPr bwMode="auto">
          <a:xfrm>
            <a:off x="612775" y="3563938"/>
            <a:ext cx="7785100" cy="1776412"/>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 Teorema del valor medio para integrales</a:t>
            </a:r>
          </a:p>
          <a:p>
            <a:pPr marL="371475" indent="-371475"/>
            <a:r>
              <a:rPr lang="es-MX" sz="2200" dirty="0"/>
              <a:t> Si  </a:t>
            </a:r>
            <a:r>
              <a:rPr lang="es-MX" sz="2200" dirty="0" smtClean="0"/>
              <a:t>f </a:t>
            </a:r>
            <a:r>
              <a:rPr lang="es-MX" sz="2200" dirty="0"/>
              <a:t>es continua en            existe un número </a:t>
            </a:r>
            <a:r>
              <a:rPr lang="es-MX" sz="2200" dirty="0" smtClean="0"/>
              <a:t>c </a:t>
            </a:r>
            <a:r>
              <a:rPr lang="es-MX" sz="2200" dirty="0"/>
              <a:t>entre     </a:t>
            </a:r>
          </a:p>
          <a:p>
            <a:pPr marL="371475" indent="-371475"/>
            <a:r>
              <a:rPr lang="es-MX" sz="2200" dirty="0"/>
              <a:t>              tal que  </a:t>
            </a:r>
          </a:p>
          <a:p>
            <a:pPr marL="371475" indent="-371475"/>
            <a:endParaRPr lang="es-MX" sz="2200" dirty="0"/>
          </a:p>
          <a:p>
            <a:pPr marL="371475" indent="-371475"/>
            <a:endParaRPr lang="es-MX" sz="2200" dirty="0"/>
          </a:p>
        </p:txBody>
      </p:sp>
      <p:sp>
        <p:nvSpPr>
          <p:cNvPr id="623619" name="Text Box 3"/>
          <p:cNvSpPr txBox="1">
            <a:spLocks noChangeArrowheads="1"/>
          </p:cNvSpPr>
          <p:nvPr/>
        </p:nvSpPr>
        <p:spPr bwMode="auto">
          <a:xfrm>
            <a:off x="611188" y="1628775"/>
            <a:ext cx="7785100" cy="1776413"/>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Segundo teorema fundamental del calculo </a:t>
            </a:r>
          </a:p>
          <a:p>
            <a:pPr marL="371475" indent="-371475"/>
            <a:r>
              <a:rPr lang="es-MX" sz="2200" dirty="0"/>
              <a:t> Sea </a:t>
            </a:r>
            <a:r>
              <a:rPr lang="es-MX" sz="2200" dirty="0" smtClean="0"/>
              <a:t>f continua </a:t>
            </a:r>
            <a:r>
              <a:rPr lang="es-MX" sz="2200" dirty="0"/>
              <a:t>(y de aquí integrable) en             y </a:t>
            </a:r>
            <a:r>
              <a:rPr lang="es-MX" sz="2200" dirty="0" smtClean="0"/>
              <a:t>Sea F</a:t>
            </a:r>
            <a:endParaRPr lang="es-MX" sz="2200" dirty="0"/>
          </a:p>
          <a:p>
            <a:pPr marL="371475" indent="-371475"/>
            <a:r>
              <a:rPr lang="es-MX" sz="2200" dirty="0"/>
              <a:t>Cualquier </a:t>
            </a:r>
            <a:r>
              <a:rPr lang="es-MX" sz="2200" dirty="0" err="1"/>
              <a:t>antiderivada</a:t>
            </a:r>
            <a:r>
              <a:rPr lang="es-MX" sz="2200" dirty="0"/>
              <a:t> de </a:t>
            </a:r>
            <a:r>
              <a:rPr lang="es-MX" sz="2200" dirty="0" smtClean="0"/>
              <a:t>f </a:t>
            </a:r>
            <a:r>
              <a:rPr lang="es-MX" sz="2200" dirty="0"/>
              <a:t>en       </a:t>
            </a:r>
            <a:r>
              <a:rPr lang="es-MX" sz="2200" dirty="0" smtClean="0"/>
              <a:t>    , entonces</a:t>
            </a:r>
            <a:endParaRPr lang="es-MX" sz="2200" dirty="0"/>
          </a:p>
          <a:p>
            <a:pPr marL="371475" indent="-371475"/>
            <a:endParaRPr lang="es-MX" sz="2200" dirty="0"/>
          </a:p>
          <a:p>
            <a:pPr marL="371475" indent="-371475"/>
            <a:endParaRPr lang="es-MX" sz="2200" dirty="0"/>
          </a:p>
        </p:txBody>
      </p:sp>
      <p:graphicFrame>
        <p:nvGraphicFramePr>
          <p:cNvPr id="623625" name="Object 9"/>
          <p:cNvGraphicFramePr>
            <a:graphicFrameLocks noChangeAspect="1"/>
          </p:cNvGraphicFramePr>
          <p:nvPr/>
        </p:nvGraphicFramePr>
        <p:xfrm>
          <a:off x="3305873" y="4689475"/>
          <a:ext cx="2481262" cy="511175"/>
        </p:xfrm>
        <a:graphic>
          <a:graphicData uri="http://schemas.openxmlformats.org/presentationml/2006/ole">
            <mc:AlternateContent xmlns:mc="http://schemas.openxmlformats.org/markup-compatibility/2006">
              <mc:Choice xmlns:v="urn:schemas-microsoft-com:vml" Requires="v">
                <p:oleObj spid="_x0000_s624108" name="Equation" r:id="rId4" imgW="1523880" imgH="330120" progId="">
                  <p:embed/>
                </p:oleObj>
              </mc:Choice>
              <mc:Fallback>
                <p:oleObj name="Equation" r:id="rId4" imgW="1523880" imgH="330120" progId="">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5873" y="4689475"/>
                        <a:ext cx="2481262" cy="5111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3627" name="Object 11"/>
          <p:cNvGraphicFramePr>
            <a:graphicFrameLocks noChangeAspect="1"/>
          </p:cNvGraphicFramePr>
          <p:nvPr/>
        </p:nvGraphicFramePr>
        <p:xfrm>
          <a:off x="2591885" y="2798763"/>
          <a:ext cx="3870325" cy="495300"/>
        </p:xfrm>
        <a:graphic>
          <a:graphicData uri="http://schemas.openxmlformats.org/presentationml/2006/ole">
            <mc:AlternateContent xmlns:mc="http://schemas.openxmlformats.org/markup-compatibility/2006">
              <mc:Choice xmlns:v="urn:schemas-microsoft-com:vml" Requires="v">
                <p:oleObj spid="_x0000_s624109" name="Equation" r:id="rId6" imgW="1650960" imgH="330120" progId="">
                  <p:embed/>
                </p:oleObj>
              </mc:Choice>
              <mc:Fallback>
                <p:oleObj name="Equation" r:id="rId6" imgW="1650960" imgH="330120" progId="">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1885" y="2798763"/>
                        <a:ext cx="3870325" cy="495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3628" name="Object 12"/>
          <p:cNvGraphicFramePr>
            <a:graphicFrameLocks noChangeAspect="1"/>
          </p:cNvGraphicFramePr>
          <p:nvPr/>
        </p:nvGraphicFramePr>
        <p:xfrm>
          <a:off x="5787135" y="2033588"/>
          <a:ext cx="719138" cy="314325"/>
        </p:xfrm>
        <a:graphic>
          <a:graphicData uri="http://schemas.openxmlformats.org/presentationml/2006/ole">
            <mc:AlternateContent xmlns:mc="http://schemas.openxmlformats.org/markup-compatibility/2006">
              <mc:Choice xmlns:v="urn:schemas-microsoft-com:vml" Requires="v">
                <p:oleObj spid="_x0000_s624110" name="Equation" r:id="rId8" imgW="355320" imgH="253800" progId="">
                  <p:embed/>
                </p:oleObj>
              </mc:Choice>
              <mc:Fallback>
                <p:oleObj name="Equation" r:id="rId8" imgW="355320" imgH="253800" progId="">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87135" y="2033588"/>
                        <a:ext cx="719138"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3633" name="Object 17"/>
          <p:cNvGraphicFramePr>
            <a:graphicFrameLocks noChangeAspect="1"/>
          </p:cNvGraphicFramePr>
          <p:nvPr/>
        </p:nvGraphicFramePr>
        <p:xfrm>
          <a:off x="4572000" y="2349500"/>
          <a:ext cx="719138" cy="314325"/>
        </p:xfrm>
        <a:graphic>
          <a:graphicData uri="http://schemas.openxmlformats.org/presentationml/2006/ole">
            <mc:AlternateContent xmlns:mc="http://schemas.openxmlformats.org/markup-compatibility/2006">
              <mc:Choice xmlns:v="urn:schemas-microsoft-com:vml" Requires="v">
                <p:oleObj spid="_x0000_s624111" name="Equation" r:id="rId10" imgW="355320" imgH="253800" progId="">
                  <p:embed/>
                </p:oleObj>
              </mc:Choice>
              <mc:Fallback>
                <p:oleObj name="Equation" r:id="rId10" imgW="355320" imgH="253800" progId="">
                  <p:embed/>
                  <p:pic>
                    <p:nvPicPr>
                      <p:cNvPr id="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349500"/>
                        <a:ext cx="719138"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3638" name="Object 22"/>
          <p:cNvGraphicFramePr>
            <a:graphicFrameLocks noChangeAspect="1"/>
          </p:cNvGraphicFramePr>
          <p:nvPr/>
        </p:nvGraphicFramePr>
        <p:xfrm>
          <a:off x="3312802" y="3969060"/>
          <a:ext cx="719138" cy="314325"/>
        </p:xfrm>
        <a:graphic>
          <a:graphicData uri="http://schemas.openxmlformats.org/presentationml/2006/ole">
            <mc:AlternateContent xmlns:mc="http://schemas.openxmlformats.org/markup-compatibility/2006">
              <mc:Choice xmlns:v="urn:schemas-microsoft-com:vml" Requires="v">
                <p:oleObj spid="_x0000_s624112" name="Equation" r:id="rId11" imgW="355320" imgH="253800" progId="">
                  <p:embed/>
                </p:oleObj>
              </mc:Choice>
              <mc:Fallback>
                <p:oleObj name="Equation" r:id="rId11" imgW="355320" imgH="253800" progId="">
                  <p:embed/>
                  <p:pic>
                    <p:nvPicPr>
                      <p:cNvPr id="0" name="Picture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2802" y="3969060"/>
                        <a:ext cx="719138"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3639" name="Object 23"/>
          <p:cNvGraphicFramePr>
            <a:graphicFrameLocks noChangeAspect="1"/>
          </p:cNvGraphicFramePr>
          <p:nvPr/>
        </p:nvGraphicFramePr>
        <p:xfrm>
          <a:off x="958850" y="4314825"/>
          <a:ext cx="744538" cy="284163"/>
        </p:xfrm>
        <a:graphic>
          <a:graphicData uri="http://schemas.openxmlformats.org/presentationml/2006/ole">
            <mc:AlternateContent xmlns:mc="http://schemas.openxmlformats.org/markup-compatibility/2006">
              <mc:Choice xmlns:v="urn:schemas-microsoft-com:vml" Requires="v">
                <p:oleObj spid="_x0000_s624113" name="Equation" r:id="rId12" imgW="368280" imgH="203040" progId="">
                  <p:embed/>
                </p:oleObj>
              </mc:Choice>
              <mc:Fallback>
                <p:oleObj name="Equation" r:id="rId12" imgW="368280" imgH="203040" progId="">
                  <p:embed/>
                  <p:pic>
                    <p:nvPicPr>
                      <p:cNvPr id="0" name="Picture 2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8850" y="4314825"/>
                        <a:ext cx="744538" cy="2841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9"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23619"/>
                                        </p:tgtEl>
                                        <p:attrNameLst>
                                          <p:attrName>style.visibility</p:attrName>
                                        </p:attrNameLst>
                                      </p:cBhvr>
                                      <p:to>
                                        <p:strVal val="visible"/>
                                      </p:to>
                                    </p:set>
                                    <p:anim to="" calcmode="lin" valueType="num">
                                      <p:cBhvr>
                                        <p:cTn id="7" dur="1" fill="hold"/>
                                        <p:tgtEl>
                                          <p:spTgt spid="623619"/>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23628"/>
                                        </p:tgtEl>
                                        <p:attrNameLst>
                                          <p:attrName>style.visibility</p:attrName>
                                        </p:attrNameLst>
                                      </p:cBhvr>
                                      <p:to>
                                        <p:strVal val="visible"/>
                                      </p:to>
                                    </p:set>
                                    <p:anim to="" calcmode="lin" valueType="num">
                                      <p:cBhvr>
                                        <p:cTn id="10" dur="1" fill="hold"/>
                                        <p:tgtEl>
                                          <p:spTgt spid="623628"/>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23633"/>
                                        </p:tgtEl>
                                        <p:attrNameLst>
                                          <p:attrName>style.visibility</p:attrName>
                                        </p:attrNameLst>
                                      </p:cBhvr>
                                      <p:to>
                                        <p:strVal val="visible"/>
                                      </p:to>
                                    </p:set>
                                    <p:anim to="" calcmode="lin" valueType="num">
                                      <p:cBhvr>
                                        <p:cTn id="13" dur="1" fill="hold"/>
                                        <p:tgtEl>
                                          <p:spTgt spid="623633"/>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623627"/>
                                        </p:tgtEl>
                                        <p:attrNameLst>
                                          <p:attrName>style.visibility</p:attrName>
                                        </p:attrNameLst>
                                      </p:cBhvr>
                                      <p:to>
                                        <p:strVal val="visible"/>
                                      </p:to>
                                    </p:set>
                                    <p:anim to="" calcmode="lin" valueType="num">
                                      <p:cBhvr>
                                        <p:cTn id="16" dur="1" fill="hold"/>
                                        <p:tgtEl>
                                          <p:spTgt spid="623627"/>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623636"/>
                                        </p:tgtEl>
                                        <p:attrNameLst>
                                          <p:attrName>style.visibility</p:attrName>
                                        </p:attrNameLst>
                                      </p:cBhvr>
                                      <p:to>
                                        <p:strVal val="visible"/>
                                      </p:to>
                                    </p:set>
                                    <p:anim to="" calcmode="lin" valueType="num">
                                      <p:cBhvr>
                                        <p:cTn id="21" dur="1" fill="hold"/>
                                        <p:tgtEl>
                                          <p:spTgt spid="623636"/>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623638"/>
                                        </p:tgtEl>
                                        <p:attrNameLst>
                                          <p:attrName>style.visibility</p:attrName>
                                        </p:attrNameLst>
                                      </p:cBhvr>
                                      <p:to>
                                        <p:strVal val="visible"/>
                                      </p:to>
                                    </p:set>
                                    <p:anim to="" calcmode="lin" valueType="num">
                                      <p:cBhvr>
                                        <p:cTn id="24" dur="1" fill="hold"/>
                                        <p:tgtEl>
                                          <p:spTgt spid="623638"/>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623639"/>
                                        </p:tgtEl>
                                        <p:attrNameLst>
                                          <p:attrName>style.visibility</p:attrName>
                                        </p:attrNameLst>
                                      </p:cBhvr>
                                      <p:to>
                                        <p:strVal val="visible"/>
                                      </p:to>
                                    </p:set>
                                    <p:anim to="" calcmode="lin" valueType="num">
                                      <p:cBhvr>
                                        <p:cTn id="27" dur="1" fill="hold"/>
                                        <p:tgtEl>
                                          <p:spTgt spid="623639"/>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623625"/>
                                        </p:tgtEl>
                                        <p:attrNameLst>
                                          <p:attrName>style.visibility</p:attrName>
                                        </p:attrNameLst>
                                      </p:cBhvr>
                                      <p:to>
                                        <p:strVal val="visible"/>
                                      </p:to>
                                    </p:set>
                                    <p:anim to="" calcmode="lin" valueType="num">
                                      <p:cBhvr>
                                        <p:cTn id="30" dur="1" fill="hold"/>
                                        <p:tgtEl>
                                          <p:spTgt spid="62362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36" grpId="0" animBg="1"/>
      <p:bldP spid="623619"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p:txBody>
          <a:bodyPr/>
          <a:lstStyle/>
          <a:p>
            <a:pPr algn="ctr"/>
            <a:r>
              <a:rPr lang="es-MX"/>
              <a:t>La integral</a:t>
            </a:r>
            <a:endParaRPr lang="es-ES" dirty="0"/>
          </a:p>
        </p:txBody>
      </p:sp>
      <p:sp>
        <p:nvSpPr>
          <p:cNvPr id="625667"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400" b="1" dirty="0"/>
              <a:t>  </a:t>
            </a:r>
            <a:r>
              <a:rPr lang="es-MX" sz="2400" b="1" dirty="0" smtClean="0"/>
              <a:t>	Evaluación </a:t>
            </a:r>
            <a:r>
              <a:rPr lang="es-MX" sz="2400" b="1" dirty="0"/>
              <a:t>de integrales definidas            </a:t>
            </a:r>
          </a:p>
          <a:p>
            <a:pPr>
              <a:buFont typeface="Wingdings" pitchFamily="2" charset="2"/>
              <a:buNone/>
            </a:pPr>
            <a:endParaRPr lang="es-MX" sz="1200" b="1" dirty="0"/>
          </a:p>
          <a:p>
            <a:pPr>
              <a:buFont typeface="Wingdings" pitchFamily="2" charset="2"/>
              <a:buNone/>
            </a:pPr>
            <a:r>
              <a:rPr lang="es-MX" sz="2400" dirty="0"/>
              <a:t>   </a:t>
            </a:r>
            <a:r>
              <a:rPr lang="es-MX" sz="2400" dirty="0" smtClean="0"/>
              <a:t>	Definición</a:t>
            </a:r>
            <a:r>
              <a:rPr lang="es-MX" sz="2400" dirty="0"/>
              <a:t>: Por lo general la evaluación de integrales definidas es un proceso de dos etapas. Primero, encontramos una integral indefinida; después aplicamos el segundo teorema fundamental del calculo. </a:t>
            </a:r>
            <a:endParaRPr lang="es-MX" sz="2400" dirty="0" smtClean="0"/>
          </a:p>
          <a:p>
            <a:pPr>
              <a:buFont typeface="Wingdings" pitchFamily="2" charset="2"/>
              <a:buNone/>
            </a:pPr>
            <a:r>
              <a:rPr lang="es-MX" sz="2400" dirty="0"/>
              <a:t>	</a:t>
            </a:r>
            <a:r>
              <a:rPr lang="es-MX" sz="2400" dirty="0" smtClean="0"/>
              <a:t>Si </a:t>
            </a:r>
            <a:r>
              <a:rPr lang="es-MX" sz="2400" dirty="0"/>
              <a:t>la integración indefinida es sencilla, podemos combinar los dos pasos, como en </a:t>
            </a:r>
          </a:p>
          <a:p>
            <a:pPr>
              <a:buFont typeface="Wingdings" pitchFamily="2" charset="2"/>
              <a:buNone/>
            </a:pPr>
            <a:endParaRPr lang="es-MX" sz="2400" dirty="0"/>
          </a:p>
          <a:p>
            <a:pPr>
              <a:buFont typeface="Wingdings" pitchFamily="2" charset="2"/>
              <a:buNone/>
            </a:pPr>
            <a:r>
              <a:rPr lang="es-MX" sz="2400" dirty="0"/>
              <a:t> </a:t>
            </a:r>
          </a:p>
        </p:txBody>
      </p:sp>
      <p:graphicFrame>
        <p:nvGraphicFramePr>
          <p:cNvPr id="625668" name="Object 4"/>
          <p:cNvGraphicFramePr>
            <a:graphicFrameLocks noGrp="1" noChangeAspect="1"/>
          </p:cNvGraphicFramePr>
          <p:nvPr>
            <p:ph sz="half" idx="2"/>
          </p:nvPr>
        </p:nvGraphicFramePr>
        <p:xfrm>
          <a:off x="2722305" y="5004718"/>
          <a:ext cx="3244850" cy="944562"/>
        </p:xfrm>
        <a:graphic>
          <a:graphicData uri="http://schemas.openxmlformats.org/presentationml/2006/ole">
            <mc:AlternateContent xmlns:mc="http://schemas.openxmlformats.org/markup-compatibility/2006">
              <mc:Choice xmlns:v="urn:schemas-microsoft-com:vml" Requires="v">
                <p:oleObj spid="_x0000_s625747" name="Equation" r:id="rId4" imgW="1765080" imgH="507960" progId="">
                  <p:embed/>
                </p:oleObj>
              </mc:Choice>
              <mc:Fallback>
                <p:oleObj name="Equation" r:id="rId4" imgW="1765080" imgH="50796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2305" y="5004718"/>
                        <a:ext cx="3244850" cy="94456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25667">
                                            <p:txEl>
                                              <p:pRg st="0" end="0"/>
                                            </p:txEl>
                                          </p:spTgt>
                                        </p:tgtEl>
                                        <p:attrNameLst>
                                          <p:attrName>style.visibility</p:attrName>
                                        </p:attrNameLst>
                                      </p:cBhvr>
                                      <p:to>
                                        <p:strVal val="visible"/>
                                      </p:to>
                                    </p:set>
                                    <p:anim to="" calcmode="lin" valueType="num">
                                      <p:cBhvr>
                                        <p:cTn id="7" dur="1" fill="hold"/>
                                        <p:tgtEl>
                                          <p:spTgt spid="62566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25667">
                                            <p:txEl>
                                              <p:pRg st="2" end="2"/>
                                            </p:txEl>
                                          </p:spTgt>
                                        </p:tgtEl>
                                        <p:attrNameLst>
                                          <p:attrName>style.visibility</p:attrName>
                                        </p:attrNameLst>
                                      </p:cBhvr>
                                      <p:to>
                                        <p:strVal val="visible"/>
                                      </p:to>
                                    </p:set>
                                    <p:anim to="" calcmode="lin" valueType="num">
                                      <p:cBhvr>
                                        <p:cTn id="12" dur="1" fill="hold"/>
                                        <p:tgtEl>
                                          <p:spTgt spid="625667">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25667">
                                            <p:txEl>
                                              <p:pRg st="3" end="3"/>
                                            </p:txEl>
                                          </p:spTgt>
                                        </p:tgtEl>
                                        <p:attrNameLst>
                                          <p:attrName>style.visibility</p:attrName>
                                        </p:attrNameLst>
                                      </p:cBhvr>
                                      <p:to>
                                        <p:strVal val="visible"/>
                                      </p:to>
                                    </p:set>
                                    <p:anim to="" calcmode="lin" valueType="num">
                                      <p:cBhvr>
                                        <p:cTn id="17" dur="1" fill="hold"/>
                                        <p:tgtEl>
                                          <p:spTgt spid="625667">
                                            <p:txEl>
                                              <p:pRg st="3" end="3"/>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625668"/>
                                        </p:tgtEl>
                                        <p:attrNameLst>
                                          <p:attrName>style.visibility</p:attrName>
                                        </p:attrNameLst>
                                      </p:cBhvr>
                                      <p:to>
                                        <p:strVal val="visible"/>
                                      </p:to>
                                    </p:set>
                                    <p:anim to="" calcmode="lin" valueType="num">
                                      <p:cBhvr>
                                        <p:cTn id="20" dur="1" fill="hold"/>
                                        <p:tgtEl>
                                          <p:spTgt spid="6256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667" grpId="0" uiExpand="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715" name="Text Box 3"/>
          <p:cNvSpPr txBox="1">
            <a:spLocks noChangeArrowheads="1"/>
          </p:cNvSpPr>
          <p:nvPr/>
        </p:nvSpPr>
        <p:spPr bwMode="auto">
          <a:xfrm>
            <a:off x="611188" y="1652587"/>
            <a:ext cx="7785100" cy="1776413"/>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A. </a:t>
            </a:r>
            <a:r>
              <a:rPr lang="es-MX" sz="2000" b="1" dirty="0"/>
              <a:t>Regla de sustitución para integrales indefinidas</a:t>
            </a:r>
            <a:r>
              <a:rPr lang="es-MX" sz="2200" b="1" dirty="0"/>
              <a:t>  </a:t>
            </a:r>
          </a:p>
          <a:p>
            <a:pPr marL="371475" indent="-371475"/>
            <a:r>
              <a:rPr lang="es-MX" sz="2200" dirty="0"/>
              <a:t> Sea </a:t>
            </a:r>
            <a:r>
              <a:rPr lang="es-MX" sz="2200" dirty="0" smtClean="0"/>
              <a:t>g </a:t>
            </a:r>
            <a:r>
              <a:rPr lang="es-MX" sz="2200" dirty="0"/>
              <a:t>una función derivable y suponga que </a:t>
            </a:r>
            <a:r>
              <a:rPr lang="es-MX" sz="2200" dirty="0" smtClean="0"/>
              <a:t>F </a:t>
            </a:r>
            <a:r>
              <a:rPr lang="es-MX" sz="2200" dirty="0"/>
              <a:t>es una </a:t>
            </a:r>
            <a:r>
              <a:rPr lang="es-MX" sz="2200" dirty="0" err="1"/>
              <a:t>antiderivada</a:t>
            </a:r>
            <a:r>
              <a:rPr lang="es-MX" sz="2200" dirty="0"/>
              <a:t> de </a:t>
            </a:r>
            <a:r>
              <a:rPr lang="es-MX" sz="2200" dirty="0" smtClean="0"/>
              <a:t>f. </a:t>
            </a:r>
            <a:r>
              <a:rPr lang="es-MX" sz="2200" dirty="0"/>
              <a:t>Entonces, si</a:t>
            </a:r>
          </a:p>
          <a:p>
            <a:pPr marL="371475" indent="-371475"/>
            <a:endParaRPr lang="es-MX" sz="2200" dirty="0"/>
          </a:p>
          <a:p>
            <a:pPr marL="371475" indent="-371475"/>
            <a:r>
              <a:rPr lang="es-MX" sz="2200" dirty="0"/>
              <a:t>    </a:t>
            </a:r>
          </a:p>
        </p:txBody>
      </p:sp>
      <p:graphicFrame>
        <p:nvGraphicFramePr>
          <p:cNvPr id="627720" name="Object 8"/>
          <p:cNvGraphicFramePr>
            <a:graphicFrameLocks noChangeAspect="1"/>
          </p:cNvGraphicFramePr>
          <p:nvPr/>
        </p:nvGraphicFramePr>
        <p:xfrm>
          <a:off x="4977045" y="2373312"/>
          <a:ext cx="1350548" cy="359420"/>
        </p:xfrm>
        <a:graphic>
          <a:graphicData uri="http://schemas.openxmlformats.org/presentationml/2006/ole">
            <mc:AlternateContent xmlns:mc="http://schemas.openxmlformats.org/markup-compatibility/2006">
              <mc:Choice xmlns:v="urn:schemas-microsoft-com:vml" Requires="v">
                <p:oleObj spid="_x0000_s628043" name="Equation" r:id="rId4" imgW="583920" imgH="253800" progId="">
                  <p:embed/>
                </p:oleObj>
              </mc:Choice>
              <mc:Fallback>
                <p:oleObj name="Equation" r:id="rId4" imgW="583920" imgH="253800"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7045" y="2373312"/>
                        <a:ext cx="1350548" cy="35942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627724" name="Text Box 12"/>
          <p:cNvSpPr txBox="1">
            <a:spLocks noChangeArrowheads="1"/>
          </p:cNvSpPr>
          <p:nvPr/>
        </p:nvSpPr>
        <p:spPr bwMode="auto">
          <a:xfrm>
            <a:off x="611188" y="3612880"/>
            <a:ext cx="7785100" cy="2111375"/>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B . </a:t>
            </a:r>
            <a:r>
              <a:rPr lang="es-MX" sz="2000" b="1" dirty="0"/>
              <a:t>Regla de sustitución para integrales definidas</a:t>
            </a:r>
            <a:r>
              <a:rPr lang="es-MX" sz="2200" b="1" dirty="0"/>
              <a:t>  </a:t>
            </a:r>
            <a:endParaRPr lang="es-MX" sz="2200" dirty="0"/>
          </a:p>
          <a:p>
            <a:pPr marL="371475" indent="-371475"/>
            <a:r>
              <a:rPr lang="es-MX" sz="2200" dirty="0"/>
              <a:t>Suponga que </a:t>
            </a:r>
            <a:r>
              <a:rPr lang="es-MX" sz="2200" dirty="0" smtClean="0"/>
              <a:t>g </a:t>
            </a:r>
            <a:r>
              <a:rPr lang="es-MX" sz="2200" dirty="0"/>
              <a:t>tiene una derivada continua en          </a:t>
            </a:r>
            <a:r>
              <a:rPr lang="es-MX" sz="2200" dirty="0" smtClean="0"/>
              <a:t> y </a:t>
            </a:r>
            <a:r>
              <a:rPr lang="es-MX" sz="2200" dirty="0"/>
              <a:t>sea      </a:t>
            </a:r>
            <a:r>
              <a:rPr lang="es-MX" sz="2200" dirty="0" smtClean="0"/>
              <a:t>f continua en </a:t>
            </a:r>
            <a:r>
              <a:rPr lang="es-MX" sz="2200" dirty="0"/>
              <a:t>el rango </a:t>
            </a:r>
            <a:r>
              <a:rPr lang="es-MX" sz="2200" dirty="0" smtClean="0"/>
              <a:t>de g, entonces</a:t>
            </a:r>
            <a:endParaRPr lang="es-MX" sz="2200" dirty="0"/>
          </a:p>
          <a:p>
            <a:pPr marL="371475" indent="-371475"/>
            <a:endParaRPr lang="es-MX" sz="2200" dirty="0"/>
          </a:p>
          <a:p>
            <a:pPr marL="371475" indent="-371475"/>
            <a:endParaRPr lang="es-MX" sz="2200" dirty="0"/>
          </a:p>
          <a:p>
            <a:pPr marL="371475" indent="-371475"/>
            <a:endParaRPr lang="es-MX" sz="2200" dirty="0"/>
          </a:p>
        </p:txBody>
      </p:sp>
      <p:graphicFrame>
        <p:nvGraphicFramePr>
          <p:cNvPr id="627726" name="Object 14"/>
          <p:cNvGraphicFramePr>
            <a:graphicFrameLocks noChangeAspect="1"/>
          </p:cNvGraphicFramePr>
          <p:nvPr/>
        </p:nvGraphicFramePr>
        <p:xfrm>
          <a:off x="6552220" y="4018712"/>
          <a:ext cx="719138" cy="314325"/>
        </p:xfrm>
        <a:graphic>
          <a:graphicData uri="http://schemas.openxmlformats.org/presentationml/2006/ole">
            <mc:AlternateContent xmlns:mc="http://schemas.openxmlformats.org/markup-compatibility/2006">
              <mc:Choice xmlns:v="urn:schemas-microsoft-com:vml" Requires="v">
                <p:oleObj spid="_x0000_s628044" name="Equation" r:id="rId6" imgW="355320" imgH="253800" progId="">
                  <p:embed/>
                </p:oleObj>
              </mc:Choice>
              <mc:Fallback>
                <p:oleObj name="Equation" r:id="rId6" imgW="355320" imgH="253800" progId="">
                  <p:embed/>
                  <p:pic>
                    <p:nvPicPr>
                      <p:cNvPr id="0"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2220" y="4018712"/>
                        <a:ext cx="719138" cy="3143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7727" name="Object 15"/>
          <p:cNvGraphicFramePr>
            <a:graphicFrameLocks noChangeAspect="1"/>
          </p:cNvGraphicFramePr>
          <p:nvPr/>
        </p:nvGraphicFramePr>
        <p:xfrm>
          <a:off x="746125" y="2778125"/>
          <a:ext cx="7419975" cy="479425"/>
        </p:xfrm>
        <a:graphic>
          <a:graphicData uri="http://schemas.openxmlformats.org/presentationml/2006/ole">
            <mc:AlternateContent xmlns:mc="http://schemas.openxmlformats.org/markup-compatibility/2006">
              <mc:Choice xmlns:v="urn:schemas-microsoft-com:vml" Requires="v">
                <p:oleObj spid="_x0000_s628045" name="Equation" r:id="rId8" imgW="3670200" imgH="279360" progId="">
                  <p:embed/>
                </p:oleObj>
              </mc:Choice>
              <mc:Fallback>
                <p:oleObj name="Equation" r:id="rId8" imgW="3670200" imgH="279360" progId="">
                  <p:embed/>
                  <p:pic>
                    <p:nvPicPr>
                      <p:cNvPr id="0"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6125" y="2778125"/>
                        <a:ext cx="7419975" cy="47942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7730" name="Object 18"/>
          <p:cNvGraphicFramePr>
            <a:graphicFrameLocks noChangeAspect="1"/>
          </p:cNvGraphicFramePr>
          <p:nvPr/>
        </p:nvGraphicFramePr>
        <p:xfrm>
          <a:off x="1871700" y="4858276"/>
          <a:ext cx="5175575" cy="599886"/>
        </p:xfrm>
        <a:graphic>
          <a:graphicData uri="http://schemas.openxmlformats.org/presentationml/2006/ole">
            <mc:AlternateContent xmlns:mc="http://schemas.openxmlformats.org/markup-compatibility/2006">
              <mc:Choice xmlns:v="urn:schemas-microsoft-com:vml" Requires="v">
                <p:oleObj spid="_x0000_s628046" name="Equation" r:id="rId10" imgW="2197080" imgH="355320" progId="">
                  <p:embed/>
                </p:oleObj>
              </mc:Choice>
              <mc:Fallback>
                <p:oleObj name="Equation" r:id="rId10" imgW="2197080" imgH="355320" progId="">
                  <p:embed/>
                  <p:pic>
                    <p:nvPicPr>
                      <p:cNvPr id="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71700" y="4858276"/>
                        <a:ext cx="5175575" cy="599886"/>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8" name="Rectangle 2"/>
          <p:cNvSpPr>
            <a:spLocks noGrp="1" noChangeArrowheads="1"/>
          </p:cNvSpPr>
          <p:nvPr>
            <p:ph type="title"/>
          </p:nvPr>
        </p:nvSpPr>
        <p:spPr>
          <a:xfrm>
            <a:off x="195263" y="228600"/>
            <a:ext cx="8015287" cy="914400"/>
          </a:xfrm>
        </p:spPr>
        <p:txBody>
          <a:bodyPr/>
          <a:lstStyle/>
          <a:p>
            <a:pPr algn="ctr"/>
            <a:r>
              <a:rPr lang="es-MX"/>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27715"/>
                                        </p:tgtEl>
                                        <p:attrNameLst>
                                          <p:attrName>style.visibility</p:attrName>
                                        </p:attrNameLst>
                                      </p:cBhvr>
                                      <p:to>
                                        <p:strVal val="visible"/>
                                      </p:to>
                                    </p:set>
                                    <p:anim to="" calcmode="lin" valueType="num">
                                      <p:cBhvr>
                                        <p:cTn id="7" dur="1" fill="hold"/>
                                        <p:tgtEl>
                                          <p:spTgt spid="627715"/>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27720"/>
                                        </p:tgtEl>
                                        <p:attrNameLst>
                                          <p:attrName>style.visibility</p:attrName>
                                        </p:attrNameLst>
                                      </p:cBhvr>
                                      <p:to>
                                        <p:strVal val="visible"/>
                                      </p:to>
                                    </p:set>
                                    <p:anim to="" calcmode="lin" valueType="num">
                                      <p:cBhvr>
                                        <p:cTn id="10" dur="1" fill="hold"/>
                                        <p:tgtEl>
                                          <p:spTgt spid="627720"/>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27727"/>
                                        </p:tgtEl>
                                        <p:attrNameLst>
                                          <p:attrName>style.visibility</p:attrName>
                                        </p:attrNameLst>
                                      </p:cBhvr>
                                      <p:to>
                                        <p:strVal val="visible"/>
                                      </p:to>
                                    </p:set>
                                    <p:anim to="" calcmode="lin" valueType="num">
                                      <p:cBhvr>
                                        <p:cTn id="13" dur="1" fill="hold"/>
                                        <p:tgtEl>
                                          <p:spTgt spid="627727"/>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627724"/>
                                        </p:tgtEl>
                                        <p:attrNameLst>
                                          <p:attrName>style.visibility</p:attrName>
                                        </p:attrNameLst>
                                      </p:cBhvr>
                                      <p:to>
                                        <p:strVal val="visible"/>
                                      </p:to>
                                    </p:set>
                                    <p:anim to="" calcmode="lin" valueType="num">
                                      <p:cBhvr>
                                        <p:cTn id="18" dur="1" fill="hold"/>
                                        <p:tgtEl>
                                          <p:spTgt spid="627724"/>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627726"/>
                                        </p:tgtEl>
                                        <p:attrNameLst>
                                          <p:attrName>style.visibility</p:attrName>
                                        </p:attrNameLst>
                                      </p:cBhvr>
                                      <p:to>
                                        <p:strVal val="visible"/>
                                      </p:to>
                                    </p:set>
                                    <p:anim to="" calcmode="lin" valueType="num">
                                      <p:cBhvr>
                                        <p:cTn id="21" dur="1" fill="hold"/>
                                        <p:tgtEl>
                                          <p:spTgt spid="627726"/>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627730"/>
                                        </p:tgtEl>
                                        <p:attrNameLst>
                                          <p:attrName>style.visibility</p:attrName>
                                        </p:attrNameLst>
                                      </p:cBhvr>
                                      <p:to>
                                        <p:strVal val="visible"/>
                                      </p:to>
                                    </p:set>
                                    <p:anim to="" calcmode="lin" valueType="num">
                                      <p:cBhvr>
                                        <p:cTn id="24" dur="1" fill="hold"/>
                                        <p:tgtEl>
                                          <p:spTgt spid="62773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7715" grpId="0" animBg="1"/>
      <p:bldP spid="627724"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8" name="Text Box 8"/>
          <p:cNvSpPr txBox="1">
            <a:spLocks noChangeArrowheads="1"/>
          </p:cNvSpPr>
          <p:nvPr/>
        </p:nvSpPr>
        <p:spPr bwMode="auto">
          <a:xfrm>
            <a:off x="611188" y="4082857"/>
            <a:ext cx="7785100" cy="1776413"/>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D .   </a:t>
            </a:r>
            <a:endParaRPr lang="es-MX" sz="2200" dirty="0"/>
          </a:p>
          <a:p>
            <a:pPr marL="371475" indent="-371475"/>
            <a:r>
              <a:rPr lang="es-MX" sz="2200" dirty="0"/>
              <a:t>Si </a:t>
            </a:r>
            <a:r>
              <a:rPr lang="es-MX" sz="2200" dirty="0" smtClean="0"/>
              <a:t>f </a:t>
            </a:r>
            <a:r>
              <a:rPr lang="es-MX" sz="2200" dirty="0"/>
              <a:t>es periódica con periodo </a:t>
            </a:r>
            <a:r>
              <a:rPr lang="es-MX" sz="2200" dirty="0" smtClean="0"/>
              <a:t>p </a:t>
            </a:r>
            <a:r>
              <a:rPr lang="es-MX" sz="2200" dirty="0"/>
              <a:t>entonces </a:t>
            </a:r>
          </a:p>
          <a:p>
            <a:pPr marL="371475" indent="-371475"/>
            <a:endParaRPr lang="es-MX" sz="2200" dirty="0"/>
          </a:p>
          <a:p>
            <a:pPr marL="371475" indent="-371475"/>
            <a:endParaRPr lang="es-MX" sz="2200" dirty="0"/>
          </a:p>
          <a:p>
            <a:pPr marL="371475" indent="-371475"/>
            <a:endParaRPr lang="es-MX" sz="2200" dirty="0"/>
          </a:p>
        </p:txBody>
      </p:sp>
      <p:sp>
        <p:nvSpPr>
          <p:cNvPr id="629763" name="Text Box 3"/>
          <p:cNvSpPr txBox="1">
            <a:spLocks noChangeArrowheads="1"/>
          </p:cNvSpPr>
          <p:nvPr/>
        </p:nvSpPr>
        <p:spPr bwMode="auto">
          <a:xfrm>
            <a:off x="611188" y="1538790"/>
            <a:ext cx="7785100" cy="2446338"/>
          </a:xfrm>
          <a:prstGeom prst="rect">
            <a:avLst/>
          </a:prstGeom>
          <a:noFill/>
          <a:ln w="9525">
            <a:solidFill>
              <a:schemeClr val="folHlink"/>
            </a:solidFill>
            <a:miter lim="800000"/>
            <a:headEnd/>
            <a:tailEnd/>
          </a:ln>
          <a:effectLst/>
        </p:spPr>
        <p:txBody>
          <a:bodyPr>
            <a:spAutoFit/>
          </a:bodyPr>
          <a:lstStyle/>
          <a:p>
            <a:pPr marL="371475" indent="-371475"/>
            <a:r>
              <a:rPr lang="es-MX" sz="2200" b="1" dirty="0"/>
              <a:t>Teorema C. Teorema de simetría    </a:t>
            </a:r>
          </a:p>
          <a:p>
            <a:pPr marL="371475" indent="-371475"/>
            <a:r>
              <a:rPr lang="es-MX" sz="2200" dirty="0"/>
              <a:t> Si </a:t>
            </a:r>
            <a:r>
              <a:rPr lang="es-MX" sz="2200" dirty="0" smtClean="0"/>
              <a:t>f </a:t>
            </a:r>
            <a:r>
              <a:rPr lang="es-MX" sz="2200" dirty="0"/>
              <a:t>es una función par, entonces </a:t>
            </a:r>
          </a:p>
          <a:p>
            <a:pPr marL="371475" indent="-371475"/>
            <a:endParaRPr lang="es-MX" sz="2200" dirty="0"/>
          </a:p>
          <a:p>
            <a:pPr marL="371475" indent="-371475"/>
            <a:endParaRPr lang="es-MX" sz="2200" dirty="0"/>
          </a:p>
          <a:p>
            <a:pPr marL="371475" indent="-371475"/>
            <a:r>
              <a:rPr lang="es-MX" sz="2200" dirty="0"/>
              <a:t>Si </a:t>
            </a:r>
            <a:r>
              <a:rPr lang="es-MX" sz="2200" dirty="0" smtClean="0"/>
              <a:t>f </a:t>
            </a:r>
            <a:r>
              <a:rPr lang="es-MX" sz="2200" dirty="0"/>
              <a:t>es una función impar, entonces </a:t>
            </a:r>
          </a:p>
          <a:p>
            <a:pPr marL="371475" indent="-371475"/>
            <a:endParaRPr lang="es-MX" sz="2200" dirty="0"/>
          </a:p>
          <a:p>
            <a:pPr marL="371475" indent="-371475"/>
            <a:r>
              <a:rPr lang="es-MX" sz="2200" dirty="0"/>
              <a:t>    </a:t>
            </a:r>
          </a:p>
        </p:txBody>
      </p:sp>
      <p:graphicFrame>
        <p:nvGraphicFramePr>
          <p:cNvPr id="629765" name="Object 5"/>
          <p:cNvGraphicFramePr>
            <a:graphicFrameLocks noChangeAspect="1"/>
          </p:cNvGraphicFramePr>
          <p:nvPr/>
        </p:nvGraphicFramePr>
        <p:xfrm>
          <a:off x="2848828" y="2303965"/>
          <a:ext cx="3208337" cy="544513"/>
        </p:xfrm>
        <a:graphic>
          <a:graphicData uri="http://schemas.openxmlformats.org/presentationml/2006/ole">
            <mc:AlternateContent xmlns:mc="http://schemas.openxmlformats.org/markup-compatibility/2006">
              <mc:Choice xmlns:v="urn:schemas-microsoft-com:vml" Requires="v">
                <p:oleObj spid="_x0000_s630010" name="Equation" r:id="rId4" imgW="1587240" imgH="330120" progId="">
                  <p:embed/>
                </p:oleObj>
              </mc:Choice>
              <mc:Fallback>
                <p:oleObj name="Equation" r:id="rId4" imgW="1587240" imgH="33012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8828" y="2303965"/>
                        <a:ext cx="3208337" cy="54451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9770" name="Object 10"/>
          <p:cNvGraphicFramePr>
            <a:graphicFrameLocks noChangeAspect="1"/>
          </p:cNvGraphicFramePr>
          <p:nvPr/>
        </p:nvGraphicFramePr>
        <p:xfrm>
          <a:off x="2906713" y="4982970"/>
          <a:ext cx="3209925" cy="663575"/>
        </p:xfrm>
        <a:graphic>
          <a:graphicData uri="http://schemas.openxmlformats.org/presentationml/2006/ole">
            <mc:AlternateContent xmlns:mc="http://schemas.openxmlformats.org/markup-compatibility/2006">
              <mc:Choice xmlns:v="urn:schemas-microsoft-com:vml" Requires="v">
                <p:oleObj spid="_x0000_s630011" name="Equation" r:id="rId6" imgW="1587240" imgH="355320" progId="">
                  <p:embed/>
                </p:oleObj>
              </mc:Choice>
              <mc:Fallback>
                <p:oleObj name="Equation" r:id="rId6" imgW="1587240" imgH="355320" progId="">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06713" y="4982970"/>
                        <a:ext cx="3209925" cy="6635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29775" name="Object 15"/>
          <p:cNvGraphicFramePr>
            <a:graphicFrameLocks noChangeAspect="1"/>
          </p:cNvGraphicFramePr>
          <p:nvPr/>
        </p:nvGraphicFramePr>
        <p:xfrm>
          <a:off x="3502878" y="3294565"/>
          <a:ext cx="1898650" cy="544513"/>
        </p:xfrm>
        <a:graphic>
          <a:graphicData uri="http://schemas.openxmlformats.org/presentationml/2006/ole">
            <mc:AlternateContent xmlns:mc="http://schemas.openxmlformats.org/markup-compatibility/2006">
              <mc:Choice xmlns:v="urn:schemas-microsoft-com:vml" Requires="v">
                <p:oleObj spid="_x0000_s630012" name="Equation" r:id="rId8" imgW="939600" imgH="330120" progId="">
                  <p:embed/>
                </p:oleObj>
              </mc:Choice>
              <mc:Fallback>
                <p:oleObj name="Equation" r:id="rId8" imgW="939600" imgH="330120" progId="">
                  <p:embed/>
                  <p:pic>
                    <p:nvPicPr>
                      <p:cNvPr id="0"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2878" y="3294565"/>
                        <a:ext cx="1898650" cy="54451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5" name="Rectangle 2"/>
          <p:cNvSpPr>
            <a:spLocks noGrp="1" noChangeArrowheads="1"/>
          </p:cNvSpPr>
          <p:nvPr>
            <p:ph type="title"/>
          </p:nvPr>
        </p:nvSpPr>
        <p:spPr>
          <a:xfrm>
            <a:off x="195263" y="233645"/>
            <a:ext cx="8015287" cy="914400"/>
          </a:xfrm>
        </p:spPr>
        <p:txBody>
          <a:bodyPr/>
          <a:lstStyle/>
          <a:p>
            <a:pPr algn="ctr"/>
            <a:r>
              <a:rPr lang="es-MX" dirty="0"/>
              <a:t>La integral</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29763"/>
                                        </p:tgtEl>
                                        <p:attrNameLst>
                                          <p:attrName>style.visibility</p:attrName>
                                        </p:attrNameLst>
                                      </p:cBhvr>
                                      <p:to>
                                        <p:strVal val="visible"/>
                                      </p:to>
                                    </p:set>
                                    <p:anim to="" calcmode="lin" valueType="num">
                                      <p:cBhvr>
                                        <p:cTn id="7" dur="1" fill="hold"/>
                                        <p:tgtEl>
                                          <p:spTgt spid="629763"/>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29765"/>
                                        </p:tgtEl>
                                        <p:attrNameLst>
                                          <p:attrName>style.visibility</p:attrName>
                                        </p:attrNameLst>
                                      </p:cBhvr>
                                      <p:to>
                                        <p:strVal val="visible"/>
                                      </p:to>
                                    </p:set>
                                    <p:anim to="" calcmode="lin" valueType="num">
                                      <p:cBhvr>
                                        <p:cTn id="10" dur="1" fill="hold"/>
                                        <p:tgtEl>
                                          <p:spTgt spid="629765"/>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29775"/>
                                        </p:tgtEl>
                                        <p:attrNameLst>
                                          <p:attrName>style.visibility</p:attrName>
                                        </p:attrNameLst>
                                      </p:cBhvr>
                                      <p:to>
                                        <p:strVal val="visible"/>
                                      </p:to>
                                    </p:set>
                                    <p:anim to="" calcmode="lin" valueType="num">
                                      <p:cBhvr>
                                        <p:cTn id="13" dur="1" fill="hold"/>
                                        <p:tgtEl>
                                          <p:spTgt spid="629775"/>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629768"/>
                                        </p:tgtEl>
                                        <p:attrNameLst>
                                          <p:attrName>style.visibility</p:attrName>
                                        </p:attrNameLst>
                                      </p:cBhvr>
                                      <p:to>
                                        <p:strVal val="visible"/>
                                      </p:to>
                                    </p:set>
                                    <p:anim to="" calcmode="lin" valueType="num">
                                      <p:cBhvr>
                                        <p:cTn id="18" dur="1" fill="hold"/>
                                        <p:tgtEl>
                                          <p:spTgt spid="629768"/>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629770"/>
                                        </p:tgtEl>
                                        <p:attrNameLst>
                                          <p:attrName>style.visibility</p:attrName>
                                        </p:attrNameLst>
                                      </p:cBhvr>
                                      <p:to>
                                        <p:strVal val="visible"/>
                                      </p:to>
                                    </p:set>
                                    <p:anim to="" calcmode="lin" valueType="num">
                                      <p:cBhvr>
                                        <p:cTn id="21" dur="1" fill="hold"/>
                                        <p:tgtEl>
                                          <p:spTgt spid="62977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9768" grpId="0" animBg="1"/>
      <p:bldP spid="629763"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p:txBody>
          <a:bodyPr/>
          <a:lstStyle/>
          <a:p>
            <a:pPr algn="ctr"/>
            <a:r>
              <a:rPr lang="es-MX"/>
              <a:t>Aplicaciones de la integral</a:t>
            </a:r>
            <a:endParaRPr lang="es-ES"/>
          </a:p>
        </p:txBody>
      </p:sp>
      <p:sp>
        <p:nvSpPr>
          <p:cNvPr id="633859"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200" b="1" dirty="0"/>
              <a:t>   </a:t>
            </a:r>
            <a:r>
              <a:rPr lang="es-MX" sz="2200" b="1" dirty="0" smtClean="0"/>
              <a:t>	</a:t>
            </a:r>
            <a:r>
              <a:rPr lang="es-MX" sz="2800" b="1" dirty="0" smtClean="0"/>
              <a:t>El </a:t>
            </a:r>
            <a:r>
              <a:rPr lang="es-MX" sz="2800" b="1" dirty="0"/>
              <a:t>área de una región plana           </a:t>
            </a:r>
          </a:p>
          <a:p>
            <a:pPr>
              <a:buFont typeface="Wingdings" pitchFamily="2" charset="2"/>
              <a:buNone/>
            </a:pPr>
            <a:endParaRPr lang="es-MX" sz="1400" b="1" dirty="0"/>
          </a:p>
          <a:p>
            <a:pPr>
              <a:buFont typeface="Wingdings" pitchFamily="2" charset="2"/>
              <a:buNone/>
            </a:pPr>
            <a:r>
              <a:rPr lang="es-MX" sz="2800" dirty="0"/>
              <a:t>   </a:t>
            </a:r>
            <a:r>
              <a:rPr lang="es-MX" sz="2800" dirty="0" smtClean="0"/>
              <a:t>	Definición</a:t>
            </a:r>
            <a:r>
              <a:rPr lang="es-MX" sz="2800" dirty="0"/>
              <a:t>: El breve estudio de áreas </a:t>
            </a:r>
            <a:r>
              <a:rPr lang="es-MX" sz="2800" dirty="0" smtClean="0"/>
              <a:t>sirvió </a:t>
            </a:r>
            <a:r>
              <a:rPr lang="es-MX" sz="2800" dirty="0"/>
              <a:t>para motivar la definición de la integral definida. </a:t>
            </a:r>
            <a:endParaRPr lang="es-MX" sz="2800" dirty="0" smtClean="0"/>
          </a:p>
          <a:p>
            <a:pPr>
              <a:buFont typeface="Wingdings" pitchFamily="2" charset="2"/>
              <a:buNone/>
            </a:pPr>
            <a:r>
              <a:rPr lang="es-MX" sz="2800" dirty="0"/>
              <a:t>	</a:t>
            </a:r>
            <a:r>
              <a:rPr lang="es-MX" sz="2800" dirty="0" smtClean="0"/>
              <a:t>Ahora</a:t>
            </a:r>
            <a:r>
              <a:rPr lang="es-MX" sz="2800" dirty="0"/>
              <a:t>, con la última noción firmemente establecida, utilizamos la integral definida para calcular áreas de formas cada vez más complejas.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33859">
                                            <p:txEl>
                                              <p:pRg st="0" end="0"/>
                                            </p:txEl>
                                          </p:spTgt>
                                        </p:tgtEl>
                                        <p:attrNameLst>
                                          <p:attrName>style.visibility</p:attrName>
                                        </p:attrNameLst>
                                      </p:cBhvr>
                                      <p:to>
                                        <p:strVal val="visible"/>
                                      </p:to>
                                    </p:set>
                                    <p:anim to="" calcmode="lin" valueType="num">
                                      <p:cBhvr>
                                        <p:cTn id="7" dur="1" fill="hold"/>
                                        <p:tgtEl>
                                          <p:spTgt spid="63385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33859">
                                            <p:txEl>
                                              <p:pRg st="2" end="2"/>
                                            </p:txEl>
                                          </p:spTgt>
                                        </p:tgtEl>
                                        <p:attrNameLst>
                                          <p:attrName>style.visibility</p:attrName>
                                        </p:attrNameLst>
                                      </p:cBhvr>
                                      <p:to>
                                        <p:strVal val="visible"/>
                                      </p:to>
                                    </p:set>
                                    <p:anim to="" calcmode="lin" valueType="num">
                                      <p:cBhvr>
                                        <p:cTn id="12" dur="1" fill="hold"/>
                                        <p:tgtEl>
                                          <p:spTgt spid="633859">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33859">
                                            <p:txEl>
                                              <p:pRg st="3" end="3"/>
                                            </p:txEl>
                                          </p:spTgt>
                                        </p:tgtEl>
                                        <p:attrNameLst>
                                          <p:attrName>style.visibility</p:attrName>
                                        </p:attrNameLst>
                                      </p:cBhvr>
                                      <p:to>
                                        <p:strVal val="visible"/>
                                      </p:to>
                                    </p:set>
                                    <p:anim to="" calcmode="lin" valueType="num">
                                      <p:cBhvr>
                                        <p:cTn id="17" dur="1" fill="hold"/>
                                        <p:tgtEl>
                                          <p:spTgt spid="633859">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3859"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p:txBody>
          <a:bodyPr/>
          <a:lstStyle/>
          <a:p>
            <a:pPr algn="ctr"/>
            <a:r>
              <a:rPr lang="es-MX"/>
              <a:t>Aplicaciones de la integral</a:t>
            </a:r>
            <a:endParaRPr lang="es-ES"/>
          </a:p>
        </p:txBody>
      </p:sp>
      <p:sp>
        <p:nvSpPr>
          <p:cNvPr id="637955" name="Rectangle 3"/>
          <p:cNvSpPr>
            <a:spLocks noGrp="1" noChangeArrowheads="1"/>
          </p:cNvSpPr>
          <p:nvPr>
            <p:ph type="body" sz="half" idx="1"/>
          </p:nvPr>
        </p:nvSpPr>
        <p:spPr>
          <a:xfrm>
            <a:off x="611188" y="1584325"/>
            <a:ext cx="7742237" cy="4419600"/>
          </a:xfrm>
        </p:spPr>
        <p:txBody>
          <a:bodyPr/>
          <a:lstStyle/>
          <a:p>
            <a:pPr>
              <a:buFont typeface="Wingdings" pitchFamily="2" charset="2"/>
              <a:buNone/>
            </a:pPr>
            <a:r>
              <a:rPr lang="es-MX" sz="2200" b="1" dirty="0"/>
              <a:t>   </a:t>
            </a:r>
            <a:r>
              <a:rPr lang="es-MX" sz="2800" b="1" dirty="0"/>
              <a:t>El área de una región plana           </a:t>
            </a:r>
          </a:p>
          <a:p>
            <a:pPr>
              <a:buFont typeface="Wingdings" pitchFamily="2" charset="2"/>
              <a:buNone/>
            </a:pPr>
            <a:endParaRPr lang="es-MX" sz="1400" b="1" dirty="0"/>
          </a:p>
          <a:p>
            <a:pPr>
              <a:buFont typeface="Wingdings" pitchFamily="2" charset="2"/>
              <a:buNone/>
            </a:pPr>
            <a:r>
              <a:rPr lang="es-MX" sz="2800" dirty="0"/>
              <a:t>   Temas:</a:t>
            </a:r>
          </a:p>
          <a:p>
            <a:pPr>
              <a:buFont typeface="Wingdings" pitchFamily="2" charset="2"/>
              <a:buNone/>
            </a:pPr>
            <a:r>
              <a:rPr lang="es-MX" sz="2800" dirty="0" smtClean="0"/>
              <a:t>		- Una </a:t>
            </a:r>
            <a:r>
              <a:rPr lang="es-MX" sz="2800" dirty="0"/>
              <a:t>región por arriba del eje x</a:t>
            </a:r>
          </a:p>
          <a:p>
            <a:pPr>
              <a:buFont typeface="Wingdings" pitchFamily="2" charset="2"/>
              <a:buNone/>
            </a:pPr>
            <a:r>
              <a:rPr lang="es-MX" sz="2800" dirty="0" smtClean="0"/>
              <a:t>		- </a:t>
            </a:r>
            <a:r>
              <a:rPr lang="es-MX" sz="2800" dirty="0"/>
              <a:t>Una región por debajo del eje x</a:t>
            </a:r>
          </a:p>
          <a:p>
            <a:pPr>
              <a:buFontTx/>
              <a:buNone/>
            </a:pPr>
            <a:r>
              <a:rPr lang="es-MX" sz="2800" dirty="0" smtClean="0"/>
              <a:t>		- </a:t>
            </a:r>
            <a:r>
              <a:rPr lang="es-MX" sz="2800" dirty="0"/>
              <a:t>Una región entre dos curvas</a:t>
            </a:r>
          </a:p>
          <a:p>
            <a:pPr>
              <a:buFontTx/>
              <a:buNone/>
            </a:pPr>
            <a:r>
              <a:rPr lang="es-MX" sz="2800" dirty="0" smtClean="0"/>
              <a:t>		- </a:t>
            </a:r>
            <a:r>
              <a:rPr lang="es-MX" sz="2800" dirty="0"/>
              <a:t>Distancia y desplazamiento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37955">
                                            <p:txEl>
                                              <p:pRg st="0" end="0"/>
                                            </p:txEl>
                                          </p:spTgt>
                                        </p:tgtEl>
                                        <p:attrNameLst>
                                          <p:attrName>style.visibility</p:attrName>
                                        </p:attrNameLst>
                                      </p:cBhvr>
                                      <p:to>
                                        <p:strVal val="visible"/>
                                      </p:to>
                                    </p:set>
                                    <p:anim to="" calcmode="lin" valueType="num">
                                      <p:cBhvr>
                                        <p:cTn id="7" dur="1" fill="hold"/>
                                        <p:tgtEl>
                                          <p:spTgt spid="63795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37955">
                                            <p:txEl>
                                              <p:pRg st="2" end="2"/>
                                            </p:txEl>
                                          </p:spTgt>
                                        </p:tgtEl>
                                        <p:attrNameLst>
                                          <p:attrName>style.visibility</p:attrName>
                                        </p:attrNameLst>
                                      </p:cBhvr>
                                      <p:to>
                                        <p:strVal val="visible"/>
                                      </p:to>
                                    </p:set>
                                    <p:anim to="" calcmode="lin" valueType="num">
                                      <p:cBhvr>
                                        <p:cTn id="12" dur="1" fill="hold"/>
                                        <p:tgtEl>
                                          <p:spTgt spid="637955">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37955">
                                            <p:txEl>
                                              <p:pRg st="3" end="3"/>
                                            </p:txEl>
                                          </p:spTgt>
                                        </p:tgtEl>
                                        <p:attrNameLst>
                                          <p:attrName>style.visibility</p:attrName>
                                        </p:attrNameLst>
                                      </p:cBhvr>
                                      <p:to>
                                        <p:strVal val="visible"/>
                                      </p:to>
                                    </p:set>
                                    <p:anim to="" calcmode="lin" valueType="num">
                                      <p:cBhvr>
                                        <p:cTn id="17" dur="1" fill="hold"/>
                                        <p:tgtEl>
                                          <p:spTgt spid="637955">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37955">
                                            <p:txEl>
                                              <p:pRg st="4" end="4"/>
                                            </p:txEl>
                                          </p:spTgt>
                                        </p:tgtEl>
                                        <p:attrNameLst>
                                          <p:attrName>style.visibility</p:attrName>
                                        </p:attrNameLst>
                                      </p:cBhvr>
                                      <p:to>
                                        <p:strVal val="visible"/>
                                      </p:to>
                                    </p:set>
                                    <p:anim to="" calcmode="lin" valueType="num">
                                      <p:cBhvr>
                                        <p:cTn id="22" dur="1" fill="hold"/>
                                        <p:tgtEl>
                                          <p:spTgt spid="637955">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37955">
                                            <p:txEl>
                                              <p:pRg st="5" end="5"/>
                                            </p:txEl>
                                          </p:spTgt>
                                        </p:tgtEl>
                                        <p:attrNameLst>
                                          <p:attrName>style.visibility</p:attrName>
                                        </p:attrNameLst>
                                      </p:cBhvr>
                                      <p:to>
                                        <p:strVal val="visible"/>
                                      </p:to>
                                    </p:set>
                                    <p:anim to="" calcmode="lin" valueType="num">
                                      <p:cBhvr>
                                        <p:cTn id="27" dur="1" fill="hold"/>
                                        <p:tgtEl>
                                          <p:spTgt spid="637955">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637955">
                                            <p:txEl>
                                              <p:pRg st="6" end="6"/>
                                            </p:txEl>
                                          </p:spTgt>
                                        </p:tgtEl>
                                        <p:attrNameLst>
                                          <p:attrName>style.visibility</p:attrName>
                                        </p:attrNameLst>
                                      </p:cBhvr>
                                      <p:to>
                                        <p:strVal val="visible"/>
                                      </p:to>
                                    </p:set>
                                    <p:anim to="" calcmode="lin" valueType="num">
                                      <p:cBhvr>
                                        <p:cTn id="32" dur="1" fill="hold"/>
                                        <p:tgtEl>
                                          <p:spTgt spid="637955">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7955" grpId="0"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p:txBody>
          <a:bodyPr/>
          <a:lstStyle/>
          <a:p>
            <a:pPr algn="ctr"/>
            <a:r>
              <a:rPr lang="es-MX"/>
              <a:t>Aplicaciones de la integral</a:t>
            </a:r>
            <a:endParaRPr lang="es-ES"/>
          </a:p>
        </p:txBody>
      </p:sp>
      <p:sp>
        <p:nvSpPr>
          <p:cNvPr id="640003" name="Rectangle 3"/>
          <p:cNvSpPr>
            <a:spLocks noGrp="1" noChangeArrowheads="1"/>
          </p:cNvSpPr>
          <p:nvPr>
            <p:ph type="body" sz="half" idx="1"/>
          </p:nvPr>
        </p:nvSpPr>
        <p:spPr>
          <a:xfrm>
            <a:off x="611188" y="1574685"/>
            <a:ext cx="7742237" cy="4419600"/>
          </a:xfrm>
        </p:spPr>
        <p:txBody>
          <a:bodyPr/>
          <a:lstStyle/>
          <a:p>
            <a:pPr>
              <a:buFont typeface="Wingdings" pitchFamily="2" charset="2"/>
              <a:buNone/>
            </a:pPr>
            <a:r>
              <a:rPr lang="es-MX" sz="2400" b="1" dirty="0"/>
              <a:t>   </a:t>
            </a:r>
            <a:r>
              <a:rPr lang="es-MX" sz="2400" b="1" dirty="0" smtClean="0"/>
              <a:t>	</a:t>
            </a:r>
            <a:r>
              <a:rPr lang="es-MX" sz="2800" b="1" dirty="0" smtClean="0"/>
              <a:t>Una </a:t>
            </a:r>
            <a:r>
              <a:rPr lang="es-MX" sz="2800" b="1" dirty="0"/>
              <a:t>región por </a:t>
            </a:r>
            <a:r>
              <a:rPr lang="es-MX" sz="2800" b="1" dirty="0" smtClean="0"/>
              <a:t>arriba </a:t>
            </a:r>
            <a:r>
              <a:rPr lang="es-MX" sz="2800" b="1" dirty="0"/>
              <a:t>del eje x           </a:t>
            </a:r>
          </a:p>
          <a:p>
            <a:pPr>
              <a:buFont typeface="Wingdings" pitchFamily="2" charset="2"/>
              <a:buNone/>
            </a:pPr>
            <a:r>
              <a:rPr lang="es-MX" sz="2400" dirty="0" smtClean="0"/>
              <a:t>	Supóngase </a:t>
            </a:r>
            <a:r>
              <a:rPr lang="es-MX" sz="2400" dirty="0"/>
              <a:t>que          </a:t>
            </a:r>
            <a:r>
              <a:rPr lang="es-MX" sz="2400" dirty="0" smtClean="0"/>
              <a:t>     determina </a:t>
            </a:r>
            <a:r>
              <a:rPr lang="es-MX" sz="2400" dirty="0"/>
              <a:t>una curva en el plano </a:t>
            </a:r>
            <a:r>
              <a:rPr lang="es-MX" sz="2400" dirty="0" err="1" smtClean="0"/>
              <a:t>xy</a:t>
            </a:r>
            <a:r>
              <a:rPr lang="es-MX" sz="2400" dirty="0" smtClean="0"/>
              <a:t> y </a:t>
            </a:r>
            <a:r>
              <a:rPr lang="es-MX" sz="2400" dirty="0"/>
              <a:t>supóngase que </a:t>
            </a:r>
            <a:r>
              <a:rPr lang="es-MX" sz="2400" dirty="0" smtClean="0"/>
              <a:t>f </a:t>
            </a:r>
            <a:r>
              <a:rPr lang="es-MX" sz="2400" dirty="0"/>
              <a:t>es continua y no negativa en el intervalo             </a:t>
            </a:r>
            <a:r>
              <a:rPr lang="es-MX" sz="2400" dirty="0" smtClean="0"/>
              <a:t>  . </a:t>
            </a:r>
          </a:p>
          <a:p>
            <a:pPr>
              <a:buFont typeface="Wingdings" pitchFamily="2" charset="2"/>
              <a:buNone/>
            </a:pPr>
            <a:r>
              <a:rPr lang="es-MX" sz="2400" dirty="0"/>
              <a:t>	</a:t>
            </a:r>
            <a:r>
              <a:rPr lang="es-MX" sz="2400" dirty="0" smtClean="0"/>
              <a:t>Considérese </a:t>
            </a:r>
            <a:r>
              <a:rPr lang="es-MX" sz="2400" dirty="0"/>
              <a:t>la región </a:t>
            </a:r>
            <a:r>
              <a:rPr lang="es-MX" sz="2400" dirty="0" smtClean="0"/>
              <a:t>R </a:t>
            </a:r>
            <a:r>
              <a:rPr lang="es-MX" sz="2400" dirty="0"/>
              <a:t>acotada por las gráficas de                                         </a:t>
            </a:r>
            <a:r>
              <a:rPr lang="es-MX" sz="2400" dirty="0" smtClean="0"/>
              <a:t>      	    ,               . Nos </a:t>
            </a:r>
            <a:r>
              <a:rPr lang="es-MX" sz="2400" dirty="0"/>
              <a:t>referimos a </a:t>
            </a:r>
            <a:r>
              <a:rPr lang="es-MX" sz="2400" dirty="0" smtClean="0"/>
              <a:t>R como </a:t>
            </a:r>
            <a:r>
              <a:rPr lang="es-MX" sz="2400" dirty="0"/>
              <a:t>la región bajo        </a:t>
            </a:r>
            <a:r>
              <a:rPr lang="es-MX" sz="2400" dirty="0" smtClean="0"/>
              <a:t>      entre x=a y x=b.  </a:t>
            </a:r>
          </a:p>
          <a:p>
            <a:pPr>
              <a:buFont typeface="Wingdings" pitchFamily="2" charset="2"/>
              <a:buNone/>
            </a:pPr>
            <a:r>
              <a:rPr lang="es-MX" sz="2400" dirty="0"/>
              <a:t>	</a:t>
            </a:r>
            <a:r>
              <a:rPr lang="es-MX" sz="2400" dirty="0" smtClean="0"/>
              <a:t>Su </a:t>
            </a:r>
            <a:r>
              <a:rPr lang="es-MX" sz="2400" dirty="0"/>
              <a:t>área  </a:t>
            </a:r>
            <a:r>
              <a:rPr lang="es-MX" sz="2400" dirty="0" smtClean="0"/>
              <a:t>A(R) </a:t>
            </a:r>
            <a:r>
              <a:rPr lang="es-MX" sz="2400" dirty="0"/>
              <a:t>está dada por</a:t>
            </a:r>
          </a:p>
          <a:p>
            <a:pPr>
              <a:buFont typeface="Wingdings" pitchFamily="2" charset="2"/>
              <a:buNone/>
            </a:pPr>
            <a:endParaRPr lang="es-MX" sz="2400" dirty="0"/>
          </a:p>
          <a:p>
            <a:pPr>
              <a:buFont typeface="Wingdings" pitchFamily="2" charset="2"/>
              <a:buNone/>
            </a:pPr>
            <a:r>
              <a:rPr lang="es-MX" sz="2400" dirty="0"/>
              <a:t> </a:t>
            </a:r>
          </a:p>
        </p:txBody>
      </p:sp>
      <p:graphicFrame>
        <p:nvGraphicFramePr>
          <p:cNvPr id="640004" name="Object 4"/>
          <p:cNvGraphicFramePr>
            <a:graphicFrameLocks noGrp="1" noChangeAspect="1"/>
          </p:cNvGraphicFramePr>
          <p:nvPr>
            <p:ph sz="half" idx="2"/>
          </p:nvPr>
        </p:nvGraphicFramePr>
        <p:xfrm>
          <a:off x="3156970" y="4913997"/>
          <a:ext cx="2270125" cy="630238"/>
        </p:xfrm>
        <a:graphic>
          <a:graphicData uri="http://schemas.openxmlformats.org/presentationml/2006/ole">
            <mc:AlternateContent xmlns:mc="http://schemas.openxmlformats.org/markup-compatibility/2006">
              <mc:Choice xmlns:v="urn:schemas-microsoft-com:vml" Requires="v">
                <p:oleObj spid="_x0000_s640483" name="Equation" r:id="rId4" imgW="1193760" imgH="330120" progId="">
                  <p:embed/>
                </p:oleObj>
              </mc:Choice>
              <mc:Fallback>
                <p:oleObj name="Equation" r:id="rId4" imgW="1193760" imgH="33012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6970" y="4913997"/>
                        <a:ext cx="2270125" cy="630238"/>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0005" name="Object 5"/>
          <p:cNvGraphicFramePr>
            <a:graphicFrameLocks noChangeAspect="1"/>
          </p:cNvGraphicFramePr>
          <p:nvPr/>
        </p:nvGraphicFramePr>
        <p:xfrm>
          <a:off x="3401225" y="2123533"/>
          <a:ext cx="900745" cy="450372"/>
        </p:xfrm>
        <a:graphic>
          <a:graphicData uri="http://schemas.openxmlformats.org/presentationml/2006/ole">
            <mc:AlternateContent xmlns:mc="http://schemas.openxmlformats.org/markup-compatibility/2006">
              <mc:Choice xmlns:v="urn:schemas-microsoft-com:vml" Requires="v">
                <p:oleObj spid="_x0000_s640484" name="Equation" r:id="rId6" imgW="609480" imgH="253800" progId="">
                  <p:embed/>
                </p:oleObj>
              </mc:Choice>
              <mc:Fallback>
                <p:oleObj name="Equation" r:id="rId6" imgW="609480" imgH="253800" progId="">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01225" y="2123533"/>
                        <a:ext cx="900745" cy="45037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0008" name="Object 8"/>
          <p:cNvGraphicFramePr>
            <a:graphicFrameLocks noChangeAspect="1"/>
          </p:cNvGraphicFramePr>
          <p:nvPr/>
        </p:nvGraphicFramePr>
        <p:xfrm>
          <a:off x="4362915" y="2894968"/>
          <a:ext cx="1019175" cy="354012"/>
        </p:xfrm>
        <a:graphic>
          <a:graphicData uri="http://schemas.openxmlformats.org/presentationml/2006/ole">
            <mc:AlternateContent xmlns:mc="http://schemas.openxmlformats.org/markup-compatibility/2006">
              <mc:Choice xmlns:v="urn:schemas-microsoft-com:vml" Requires="v">
                <p:oleObj spid="_x0000_s640485" name="Equation" r:id="rId8" imgW="583920" imgH="177480" progId="">
                  <p:embed/>
                </p:oleObj>
              </mc:Choice>
              <mc:Fallback>
                <p:oleObj name="Equation" r:id="rId8" imgW="583920" imgH="177480" progId="">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62915" y="2894968"/>
                        <a:ext cx="1019175" cy="354012"/>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0010" name="Object 10"/>
          <p:cNvGraphicFramePr>
            <a:graphicFrameLocks noChangeAspect="1"/>
          </p:cNvGraphicFramePr>
          <p:nvPr/>
        </p:nvGraphicFramePr>
        <p:xfrm>
          <a:off x="1106615" y="3654025"/>
          <a:ext cx="720725" cy="360363"/>
        </p:xfrm>
        <a:graphic>
          <a:graphicData uri="http://schemas.openxmlformats.org/presentationml/2006/ole">
            <mc:AlternateContent xmlns:mc="http://schemas.openxmlformats.org/markup-compatibility/2006">
              <mc:Choice xmlns:v="urn:schemas-microsoft-com:vml" Requires="v">
                <p:oleObj spid="_x0000_s640486" name="Equation" r:id="rId10" imgW="609480" imgH="253800" progId="">
                  <p:embed/>
                </p:oleObj>
              </mc:Choice>
              <mc:Fallback>
                <p:oleObj name="Equation" r:id="rId10" imgW="609480" imgH="253800" progId="">
                  <p:embed/>
                  <p:pic>
                    <p:nvPicPr>
                      <p:cNvPr id="0"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06615" y="3654025"/>
                        <a:ext cx="720725" cy="360363"/>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0011" name="Object 11"/>
          <p:cNvGraphicFramePr>
            <a:graphicFrameLocks noChangeAspect="1"/>
          </p:cNvGraphicFramePr>
          <p:nvPr/>
        </p:nvGraphicFramePr>
        <p:xfrm>
          <a:off x="2186735" y="3654025"/>
          <a:ext cx="1011237" cy="358775"/>
        </p:xfrm>
        <a:graphic>
          <a:graphicData uri="http://schemas.openxmlformats.org/presentationml/2006/ole">
            <mc:AlternateContent xmlns:mc="http://schemas.openxmlformats.org/markup-compatibility/2006">
              <mc:Choice xmlns:v="urn:schemas-microsoft-com:vml" Requires="v">
                <p:oleObj spid="_x0000_s640487" name="Equation" r:id="rId12" imgW="723600" imgH="203040" progId="">
                  <p:embed/>
                </p:oleObj>
              </mc:Choice>
              <mc:Fallback>
                <p:oleObj name="Equation" r:id="rId12" imgW="723600" imgH="203040" progId="">
                  <p:embed/>
                  <p:pic>
                    <p:nvPicPr>
                      <p:cNvPr id="0" name="Picture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86735" y="3654025"/>
                        <a:ext cx="1011237" cy="3587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0014" name="Object 14"/>
          <p:cNvGraphicFramePr>
            <a:graphicFrameLocks noChangeAspect="1"/>
          </p:cNvGraphicFramePr>
          <p:nvPr/>
        </p:nvGraphicFramePr>
        <p:xfrm>
          <a:off x="1781690" y="4036568"/>
          <a:ext cx="855095" cy="427547"/>
        </p:xfrm>
        <a:graphic>
          <a:graphicData uri="http://schemas.openxmlformats.org/presentationml/2006/ole">
            <mc:AlternateContent xmlns:mc="http://schemas.openxmlformats.org/markup-compatibility/2006">
              <mc:Choice xmlns:v="urn:schemas-microsoft-com:vml" Requires="v">
                <p:oleObj spid="_x0000_s640488" name="Equation" r:id="rId14" imgW="609480" imgH="253800" progId="">
                  <p:embed/>
                </p:oleObj>
              </mc:Choice>
              <mc:Fallback>
                <p:oleObj name="Equation" r:id="rId14" imgW="609480" imgH="253800" progId="">
                  <p:embed/>
                  <p:pic>
                    <p:nvPicPr>
                      <p:cNvPr id="0"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81690" y="4036568"/>
                        <a:ext cx="855095" cy="427547"/>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40003">
                                            <p:txEl>
                                              <p:pRg st="0" end="0"/>
                                            </p:txEl>
                                          </p:spTgt>
                                        </p:tgtEl>
                                        <p:attrNameLst>
                                          <p:attrName>style.visibility</p:attrName>
                                        </p:attrNameLst>
                                      </p:cBhvr>
                                      <p:to>
                                        <p:strVal val="visible"/>
                                      </p:to>
                                    </p:set>
                                    <p:anim to="" calcmode="lin" valueType="num">
                                      <p:cBhvr>
                                        <p:cTn id="7" dur="1" fill="hold"/>
                                        <p:tgtEl>
                                          <p:spTgt spid="64000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40003">
                                            <p:txEl>
                                              <p:pRg st="1" end="1"/>
                                            </p:txEl>
                                          </p:spTgt>
                                        </p:tgtEl>
                                        <p:attrNameLst>
                                          <p:attrName>style.visibility</p:attrName>
                                        </p:attrNameLst>
                                      </p:cBhvr>
                                      <p:to>
                                        <p:strVal val="visible"/>
                                      </p:to>
                                    </p:set>
                                    <p:anim to="" calcmode="lin" valueType="num">
                                      <p:cBhvr>
                                        <p:cTn id="12" dur="1" fill="hold"/>
                                        <p:tgtEl>
                                          <p:spTgt spid="640003">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40005"/>
                                        </p:tgtEl>
                                        <p:attrNameLst>
                                          <p:attrName>style.visibility</p:attrName>
                                        </p:attrNameLst>
                                      </p:cBhvr>
                                      <p:to>
                                        <p:strVal val="visible"/>
                                      </p:to>
                                    </p:set>
                                    <p:anim to="" calcmode="lin" valueType="num">
                                      <p:cBhvr>
                                        <p:cTn id="15" dur="1" fill="hold"/>
                                        <p:tgtEl>
                                          <p:spTgt spid="640005"/>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40008"/>
                                        </p:tgtEl>
                                        <p:attrNameLst>
                                          <p:attrName>style.visibility</p:attrName>
                                        </p:attrNameLst>
                                      </p:cBhvr>
                                      <p:to>
                                        <p:strVal val="visible"/>
                                      </p:to>
                                    </p:set>
                                    <p:anim to="" calcmode="lin" valueType="num">
                                      <p:cBhvr>
                                        <p:cTn id="18" dur="1" fill="hold"/>
                                        <p:tgtEl>
                                          <p:spTgt spid="640008"/>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640003">
                                            <p:txEl>
                                              <p:pRg st="2" end="2"/>
                                            </p:txEl>
                                          </p:spTgt>
                                        </p:tgtEl>
                                        <p:attrNameLst>
                                          <p:attrName>style.visibility</p:attrName>
                                        </p:attrNameLst>
                                      </p:cBhvr>
                                      <p:to>
                                        <p:strVal val="visible"/>
                                      </p:to>
                                    </p:set>
                                    <p:anim to="" calcmode="lin" valueType="num">
                                      <p:cBhvr>
                                        <p:cTn id="23" dur="1" fill="hold"/>
                                        <p:tgtEl>
                                          <p:spTgt spid="640003">
                                            <p:txEl>
                                              <p:pRg st="2" end="2"/>
                                            </p:txEl>
                                          </p:spTgt>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640010"/>
                                        </p:tgtEl>
                                        <p:attrNameLst>
                                          <p:attrName>style.visibility</p:attrName>
                                        </p:attrNameLst>
                                      </p:cBhvr>
                                      <p:to>
                                        <p:strVal val="visible"/>
                                      </p:to>
                                    </p:set>
                                    <p:anim to="" calcmode="lin" valueType="num">
                                      <p:cBhvr>
                                        <p:cTn id="26" dur="1" fill="hold"/>
                                        <p:tgtEl>
                                          <p:spTgt spid="640010"/>
                                        </p:tgtEl>
                                        <p:attrNameLst>
                                          <p:attrName/>
                                        </p:attrNameLst>
                                      </p:cBhvr>
                                    </p:anim>
                                  </p:childTnLst>
                                </p:cTn>
                              </p:par>
                              <p:par>
                                <p:cTn id="27" presetID="24" presetClass="entr" presetSubtype="0" fill="hold" nodeType="withEffect">
                                  <p:stCondLst>
                                    <p:cond delay="0"/>
                                  </p:stCondLst>
                                  <p:childTnLst>
                                    <p:set>
                                      <p:cBhvr>
                                        <p:cTn id="28" dur="1" fill="hold">
                                          <p:stCondLst>
                                            <p:cond delay="0"/>
                                          </p:stCondLst>
                                        </p:cTn>
                                        <p:tgtEl>
                                          <p:spTgt spid="640011"/>
                                        </p:tgtEl>
                                        <p:attrNameLst>
                                          <p:attrName>style.visibility</p:attrName>
                                        </p:attrNameLst>
                                      </p:cBhvr>
                                      <p:to>
                                        <p:strVal val="visible"/>
                                      </p:to>
                                    </p:set>
                                    <p:anim to="" calcmode="lin" valueType="num">
                                      <p:cBhvr>
                                        <p:cTn id="29" dur="1" fill="hold"/>
                                        <p:tgtEl>
                                          <p:spTgt spid="640011"/>
                                        </p:tgtEl>
                                        <p:attrNameLst>
                                          <p:attrName/>
                                        </p:attrNameLst>
                                      </p:cBhvr>
                                    </p:anim>
                                  </p:childTnLst>
                                </p:cTn>
                              </p:par>
                              <p:par>
                                <p:cTn id="30" presetID="24" presetClass="entr" presetSubtype="0" fill="hold" nodeType="withEffect">
                                  <p:stCondLst>
                                    <p:cond delay="0"/>
                                  </p:stCondLst>
                                  <p:childTnLst>
                                    <p:set>
                                      <p:cBhvr>
                                        <p:cTn id="31" dur="1" fill="hold">
                                          <p:stCondLst>
                                            <p:cond delay="0"/>
                                          </p:stCondLst>
                                        </p:cTn>
                                        <p:tgtEl>
                                          <p:spTgt spid="640014"/>
                                        </p:tgtEl>
                                        <p:attrNameLst>
                                          <p:attrName>style.visibility</p:attrName>
                                        </p:attrNameLst>
                                      </p:cBhvr>
                                      <p:to>
                                        <p:strVal val="visible"/>
                                      </p:to>
                                    </p:set>
                                    <p:anim to="" calcmode="lin" valueType="num">
                                      <p:cBhvr>
                                        <p:cTn id="32" dur="1" fill="hold"/>
                                        <p:tgtEl>
                                          <p:spTgt spid="640014"/>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40003">
                                            <p:txEl>
                                              <p:pRg st="3" end="3"/>
                                            </p:txEl>
                                          </p:spTgt>
                                        </p:tgtEl>
                                        <p:attrNameLst>
                                          <p:attrName>style.visibility</p:attrName>
                                        </p:attrNameLst>
                                      </p:cBhvr>
                                      <p:to>
                                        <p:strVal val="visible"/>
                                      </p:to>
                                    </p:set>
                                    <p:anim to="" calcmode="lin" valueType="num">
                                      <p:cBhvr>
                                        <p:cTn id="37" dur="1" fill="hold"/>
                                        <p:tgtEl>
                                          <p:spTgt spid="640003">
                                            <p:txEl>
                                              <p:pRg st="3" end="3"/>
                                            </p:txEl>
                                          </p:spTgt>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640004"/>
                                        </p:tgtEl>
                                        <p:attrNameLst>
                                          <p:attrName>style.visibility</p:attrName>
                                        </p:attrNameLst>
                                      </p:cBhvr>
                                      <p:to>
                                        <p:strVal val="visible"/>
                                      </p:to>
                                    </p:set>
                                    <p:anim to="" calcmode="lin" valueType="num">
                                      <p:cBhvr>
                                        <p:cTn id="40" dur="1" fill="hold"/>
                                        <p:tgtEl>
                                          <p:spTgt spid="64000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0003" grpId="0" uiExpand="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0" name="Rectangle 2"/>
          <p:cNvSpPr>
            <a:spLocks noGrp="1" noChangeArrowheads="1"/>
          </p:cNvSpPr>
          <p:nvPr>
            <p:ph type="title"/>
          </p:nvPr>
        </p:nvSpPr>
        <p:spPr/>
        <p:txBody>
          <a:bodyPr/>
          <a:lstStyle/>
          <a:p>
            <a:pPr algn="ctr"/>
            <a:r>
              <a:rPr lang="es-MX"/>
              <a:t>Aplicaciones de la integral</a:t>
            </a:r>
            <a:endParaRPr lang="es-ES"/>
          </a:p>
        </p:txBody>
      </p:sp>
      <p:sp>
        <p:nvSpPr>
          <p:cNvPr id="642051" name="Rectangle 3"/>
          <p:cNvSpPr>
            <a:spLocks noGrp="1" noChangeArrowheads="1"/>
          </p:cNvSpPr>
          <p:nvPr>
            <p:ph type="body" sz="half" idx="1"/>
          </p:nvPr>
        </p:nvSpPr>
        <p:spPr>
          <a:xfrm>
            <a:off x="611188" y="1583795"/>
            <a:ext cx="7742237" cy="4419600"/>
          </a:xfrm>
        </p:spPr>
        <p:txBody>
          <a:bodyPr/>
          <a:lstStyle/>
          <a:p>
            <a:pPr>
              <a:buFont typeface="Wingdings" pitchFamily="2" charset="2"/>
              <a:buNone/>
            </a:pPr>
            <a:r>
              <a:rPr lang="es-MX" sz="2800" b="1" dirty="0"/>
              <a:t>   Una región por </a:t>
            </a:r>
            <a:r>
              <a:rPr lang="es-MX" sz="2800" b="1" dirty="0" smtClean="0"/>
              <a:t>debajo del </a:t>
            </a:r>
            <a:r>
              <a:rPr lang="es-MX" sz="2800" b="1" dirty="0"/>
              <a:t>eje x           </a:t>
            </a:r>
          </a:p>
          <a:p>
            <a:pPr>
              <a:buFont typeface="Wingdings" pitchFamily="2" charset="2"/>
              <a:buNone/>
            </a:pPr>
            <a:endParaRPr lang="es-MX" sz="1400" b="1" dirty="0"/>
          </a:p>
          <a:p>
            <a:pPr>
              <a:buFont typeface="Wingdings" pitchFamily="2" charset="2"/>
              <a:buNone/>
            </a:pPr>
            <a:r>
              <a:rPr lang="es-MX" sz="2800" dirty="0"/>
              <a:t>    El área es un número no negativo. Si la gráfica de          </a:t>
            </a:r>
            <a:r>
              <a:rPr lang="es-MX" sz="2800" dirty="0" smtClean="0"/>
              <a:t>   está </a:t>
            </a:r>
            <a:r>
              <a:rPr lang="es-MX" sz="2800" dirty="0"/>
              <a:t>por debajo del eje </a:t>
            </a:r>
            <a:r>
              <a:rPr lang="es-MX" sz="2800" dirty="0" smtClean="0"/>
              <a:t>x    </a:t>
            </a:r>
            <a:r>
              <a:rPr lang="es-MX" sz="2800" dirty="0"/>
              <a:t>entonces               es número negativo y por tanto no puede ser un área. </a:t>
            </a:r>
            <a:endParaRPr lang="es-MX" sz="2800" dirty="0" smtClean="0"/>
          </a:p>
          <a:p>
            <a:pPr>
              <a:buFont typeface="Wingdings" pitchFamily="2" charset="2"/>
              <a:buNone/>
            </a:pPr>
            <a:r>
              <a:rPr lang="es-MX" sz="2800" dirty="0"/>
              <a:t>	</a:t>
            </a:r>
            <a:r>
              <a:rPr lang="es-MX" sz="2800" dirty="0" smtClean="0"/>
              <a:t>Sin </a:t>
            </a:r>
            <a:r>
              <a:rPr lang="es-MX" sz="2800" dirty="0"/>
              <a:t>embargo, sólo es el negativo del área de la región acotada por                        </a:t>
            </a:r>
            <a:r>
              <a:rPr lang="es-MX" sz="2800" dirty="0" smtClean="0"/>
              <a:t> </a:t>
            </a:r>
            <a:r>
              <a:rPr lang="es-MX" sz="2800" dirty="0"/>
              <a:t>y </a:t>
            </a:r>
          </a:p>
        </p:txBody>
      </p:sp>
      <p:graphicFrame>
        <p:nvGraphicFramePr>
          <p:cNvPr id="642060" name="Object 12"/>
          <p:cNvGraphicFramePr>
            <a:graphicFrameLocks noChangeAspect="1"/>
          </p:cNvGraphicFramePr>
          <p:nvPr/>
        </p:nvGraphicFramePr>
        <p:xfrm>
          <a:off x="2636838" y="3249613"/>
          <a:ext cx="1214437" cy="469900"/>
        </p:xfrm>
        <a:graphic>
          <a:graphicData uri="http://schemas.openxmlformats.org/presentationml/2006/ole">
            <mc:AlternateContent xmlns:mc="http://schemas.openxmlformats.org/markup-compatibility/2006">
              <mc:Choice xmlns:v="urn:schemas-microsoft-com:vml" Requires="v">
                <p:oleObj spid="_x0000_s642381" name="Equation" r:id="rId4" imgW="685800" imgH="330120" progId="">
                  <p:embed/>
                </p:oleObj>
              </mc:Choice>
              <mc:Fallback>
                <p:oleObj name="Equation" r:id="rId4" imgW="685800" imgH="330120" progId="">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6838" y="3249613"/>
                        <a:ext cx="1214437" cy="4699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2062" name="Object 14"/>
          <p:cNvGraphicFramePr>
            <a:graphicFrameLocks noChangeAspect="1"/>
          </p:cNvGraphicFramePr>
          <p:nvPr/>
        </p:nvGraphicFramePr>
        <p:xfrm>
          <a:off x="2637775" y="2843935"/>
          <a:ext cx="1124135" cy="450050"/>
        </p:xfrm>
        <a:graphic>
          <a:graphicData uri="http://schemas.openxmlformats.org/presentationml/2006/ole">
            <mc:AlternateContent xmlns:mc="http://schemas.openxmlformats.org/markup-compatibility/2006">
              <mc:Choice xmlns:v="urn:schemas-microsoft-com:vml" Requires="v">
                <p:oleObj spid="_x0000_s642382" name="Equation" r:id="rId6" imgW="609480" imgH="253800" progId="">
                  <p:embed/>
                </p:oleObj>
              </mc:Choice>
              <mc:Fallback>
                <p:oleObj name="Equation" r:id="rId6" imgW="609480" imgH="253800" progId="">
                  <p:embed/>
                  <p:pic>
                    <p:nvPicPr>
                      <p:cNvPr id="0"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7775" y="2843935"/>
                        <a:ext cx="1124135" cy="45005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2067" name="Object 19"/>
          <p:cNvGraphicFramePr>
            <a:graphicFrameLocks noChangeAspect="1"/>
          </p:cNvGraphicFramePr>
          <p:nvPr/>
        </p:nvGraphicFramePr>
        <p:xfrm>
          <a:off x="4526995" y="4599130"/>
          <a:ext cx="2187575" cy="495300"/>
        </p:xfrm>
        <a:graphic>
          <a:graphicData uri="http://schemas.openxmlformats.org/presentationml/2006/ole">
            <mc:AlternateContent xmlns:mc="http://schemas.openxmlformats.org/markup-compatibility/2006">
              <mc:Choice xmlns:v="urn:schemas-microsoft-com:vml" Requires="v">
                <p:oleObj spid="_x0000_s642383" name="Equation" r:id="rId8" imgW="1346040" imgH="253800" progId="">
                  <p:embed/>
                </p:oleObj>
              </mc:Choice>
              <mc:Fallback>
                <p:oleObj name="Equation" r:id="rId8" imgW="1346040" imgH="253800" progId="">
                  <p:embed/>
                  <p:pic>
                    <p:nvPicPr>
                      <p:cNvPr id="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26995" y="4599130"/>
                        <a:ext cx="2187575" cy="495300"/>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graphicFrame>
        <p:nvGraphicFramePr>
          <p:cNvPr id="642068" name="Object 20"/>
          <p:cNvGraphicFramePr>
            <a:graphicFrameLocks noChangeAspect="1"/>
          </p:cNvGraphicFramePr>
          <p:nvPr/>
        </p:nvGraphicFramePr>
        <p:xfrm>
          <a:off x="7151882" y="4644135"/>
          <a:ext cx="525463" cy="396875"/>
        </p:xfrm>
        <a:graphic>
          <a:graphicData uri="http://schemas.openxmlformats.org/presentationml/2006/ole">
            <mc:AlternateContent xmlns:mc="http://schemas.openxmlformats.org/markup-compatibility/2006">
              <mc:Choice xmlns:v="urn:schemas-microsoft-com:vml" Requires="v">
                <p:oleObj spid="_x0000_s642384" name="Equation" r:id="rId10" imgW="355320" imgH="203040" progId="">
                  <p:embed/>
                </p:oleObj>
              </mc:Choice>
              <mc:Fallback>
                <p:oleObj name="Equation" r:id="rId10" imgW="355320" imgH="203040" progId="">
                  <p:embed/>
                  <p:pic>
                    <p:nvPicPr>
                      <p:cNvPr id="0"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51882" y="4644135"/>
                        <a:ext cx="525463" cy="396875"/>
                      </a:xfrm>
                      <a:prstGeom prst="rect">
                        <a:avLst/>
                      </a:prstGeom>
                      <a:noFill/>
                      <a:extLst>
                        <a:ext uri="{909E8E84-426E-40DD-AFC4-6F175D3DCCD1}">
                          <a14:hiddenFill xmlns:a14="http://schemas.microsoft.com/office/drawing/2010/main">
                            <a:solidFill>
                              <a:schemeClr val="accent1"/>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42051">
                                            <p:txEl>
                                              <p:pRg st="0" end="0"/>
                                            </p:txEl>
                                          </p:spTgt>
                                        </p:tgtEl>
                                        <p:attrNameLst>
                                          <p:attrName>style.visibility</p:attrName>
                                        </p:attrNameLst>
                                      </p:cBhvr>
                                      <p:to>
                                        <p:strVal val="visible"/>
                                      </p:to>
                                    </p:set>
                                    <p:anim to="" calcmode="lin" valueType="num">
                                      <p:cBhvr>
                                        <p:cTn id="7" dur="1" fill="hold"/>
                                        <p:tgtEl>
                                          <p:spTgt spid="64205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42051">
                                            <p:txEl>
                                              <p:pRg st="2" end="2"/>
                                            </p:txEl>
                                          </p:spTgt>
                                        </p:tgtEl>
                                        <p:attrNameLst>
                                          <p:attrName>style.visibility</p:attrName>
                                        </p:attrNameLst>
                                      </p:cBhvr>
                                      <p:to>
                                        <p:strVal val="visible"/>
                                      </p:to>
                                    </p:set>
                                    <p:anim to="" calcmode="lin" valueType="num">
                                      <p:cBhvr>
                                        <p:cTn id="12" dur="1" fill="hold"/>
                                        <p:tgtEl>
                                          <p:spTgt spid="642051">
                                            <p:txEl>
                                              <p:pRg st="2" end="2"/>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642062"/>
                                        </p:tgtEl>
                                        <p:attrNameLst>
                                          <p:attrName>style.visibility</p:attrName>
                                        </p:attrNameLst>
                                      </p:cBhvr>
                                      <p:to>
                                        <p:strVal val="visible"/>
                                      </p:to>
                                    </p:set>
                                    <p:anim to="" calcmode="lin" valueType="num">
                                      <p:cBhvr>
                                        <p:cTn id="15" dur="1" fill="hold"/>
                                        <p:tgtEl>
                                          <p:spTgt spid="642062"/>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642060"/>
                                        </p:tgtEl>
                                        <p:attrNameLst>
                                          <p:attrName>style.visibility</p:attrName>
                                        </p:attrNameLst>
                                      </p:cBhvr>
                                      <p:to>
                                        <p:strVal val="visible"/>
                                      </p:to>
                                    </p:set>
                                    <p:anim to="" calcmode="lin" valueType="num">
                                      <p:cBhvr>
                                        <p:cTn id="18" dur="1" fill="hold"/>
                                        <p:tgtEl>
                                          <p:spTgt spid="642060"/>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642051">
                                            <p:txEl>
                                              <p:pRg st="3" end="3"/>
                                            </p:txEl>
                                          </p:spTgt>
                                        </p:tgtEl>
                                        <p:attrNameLst>
                                          <p:attrName>style.visibility</p:attrName>
                                        </p:attrNameLst>
                                      </p:cBhvr>
                                      <p:to>
                                        <p:strVal val="visible"/>
                                      </p:to>
                                    </p:set>
                                    <p:anim to="" calcmode="lin" valueType="num">
                                      <p:cBhvr>
                                        <p:cTn id="23" dur="1" fill="hold"/>
                                        <p:tgtEl>
                                          <p:spTgt spid="642051">
                                            <p:txEl>
                                              <p:pRg st="3" end="3"/>
                                            </p:txEl>
                                          </p:spTgt>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642067"/>
                                        </p:tgtEl>
                                        <p:attrNameLst>
                                          <p:attrName>style.visibility</p:attrName>
                                        </p:attrNameLst>
                                      </p:cBhvr>
                                      <p:to>
                                        <p:strVal val="visible"/>
                                      </p:to>
                                    </p:set>
                                    <p:anim to="" calcmode="lin" valueType="num">
                                      <p:cBhvr>
                                        <p:cTn id="26" dur="1" fill="hold"/>
                                        <p:tgtEl>
                                          <p:spTgt spid="642067"/>
                                        </p:tgtEl>
                                        <p:attrNameLst>
                                          <p:attrName/>
                                        </p:attrNameLst>
                                      </p:cBhvr>
                                    </p:anim>
                                  </p:childTnLst>
                                </p:cTn>
                              </p:par>
                              <p:par>
                                <p:cTn id="27" presetID="24" presetClass="entr" presetSubtype="0" fill="hold" nodeType="withEffect">
                                  <p:stCondLst>
                                    <p:cond delay="0"/>
                                  </p:stCondLst>
                                  <p:childTnLst>
                                    <p:set>
                                      <p:cBhvr>
                                        <p:cTn id="28" dur="1" fill="hold">
                                          <p:stCondLst>
                                            <p:cond delay="0"/>
                                          </p:stCondLst>
                                        </p:cTn>
                                        <p:tgtEl>
                                          <p:spTgt spid="642068"/>
                                        </p:tgtEl>
                                        <p:attrNameLst>
                                          <p:attrName>style.visibility</p:attrName>
                                        </p:attrNameLst>
                                      </p:cBhvr>
                                      <p:to>
                                        <p:strVal val="visible"/>
                                      </p:to>
                                    </p:set>
                                    <p:anim to="" calcmode="lin" valueType="num">
                                      <p:cBhvr>
                                        <p:cTn id="29" dur="1" fill="hold"/>
                                        <p:tgtEl>
                                          <p:spTgt spid="6420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2051" grpId="0" uiExpand="1" build="p"/>
    </p:bldLst>
  </p:timing>
</p:sld>
</file>

<file path=ppt/theme/theme1.xml><?xml version="1.0" encoding="utf-8"?>
<a:theme xmlns:a="http://schemas.openxmlformats.org/drawingml/2006/main" name="Radial">
  <a:themeElements>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fontScheme name="Radia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6222</TotalTime>
  <Words>5625</Words>
  <Application>Microsoft Office PowerPoint</Application>
  <PresentationFormat>Presentación en pantalla (4:3)</PresentationFormat>
  <Paragraphs>977</Paragraphs>
  <Slides>113</Slides>
  <Notes>113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113</vt:i4>
      </vt:variant>
    </vt:vector>
  </HeadingPairs>
  <TitlesOfParts>
    <vt:vector size="115" baseType="lpstr">
      <vt:lpstr>Radial</vt:lpstr>
      <vt:lpstr>Equation</vt:lpstr>
      <vt:lpstr>Presentación de PowerPoint</vt:lpstr>
      <vt:lpstr>Presentación de PowerPoint</vt:lpstr>
      <vt:lpstr>Presentación de PowerPoint</vt:lpstr>
      <vt:lpstr>Presentación de PowerPoint</vt:lpstr>
      <vt:lpstr>Cálculo </vt:lpstr>
      <vt:lpstr>Temario</vt:lpstr>
      <vt:lpstr>Funciones</vt:lpstr>
      <vt:lpstr>Funciones </vt:lpstr>
      <vt:lpstr>Funciones </vt:lpstr>
      <vt:lpstr>Funciones </vt:lpstr>
      <vt:lpstr>Funciones </vt:lpstr>
      <vt:lpstr>Funciones </vt:lpstr>
      <vt:lpstr>Funciones </vt:lpstr>
      <vt:lpstr>Funciones </vt:lpstr>
      <vt:lpstr>Funciones </vt:lpstr>
      <vt:lpstr>Funciones </vt:lpstr>
      <vt:lpstr>Funciones </vt:lpstr>
      <vt:lpstr>Funciones </vt:lpstr>
      <vt:lpstr>Funciones </vt:lpstr>
      <vt:lpstr>Funciones </vt:lpstr>
      <vt:lpstr>Temario</vt:lpstr>
      <vt:lpstr>Límites </vt:lpstr>
      <vt:lpstr>Límites </vt:lpstr>
      <vt:lpstr>Límites </vt:lpstr>
      <vt:lpstr>Funciones y límites </vt:lpstr>
      <vt:lpstr>Funciones y límites </vt:lpstr>
      <vt:lpstr>Funciones y límites </vt:lpstr>
      <vt:lpstr>Funciones y límites</vt:lpstr>
      <vt:lpstr>Funciones y límites </vt:lpstr>
      <vt:lpstr>Funciones y límites </vt:lpstr>
      <vt:lpstr>Funciones y límites </vt:lpstr>
      <vt:lpstr>Funciones y límites </vt:lpstr>
      <vt:lpstr>Funciones y límites </vt:lpstr>
      <vt:lpstr>Funciones y límites </vt:lpstr>
      <vt:lpstr>Funciones y límites</vt:lpstr>
      <vt:lpstr>Funciones y límites </vt:lpstr>
      <vt:lpstr>Funciones y límites </vt:lpstr>
      <vt:lpstr>Funciones y límites </vt:lpstr>
      <vt:lpstr>Funciones y límites </vt:lpstr>
      <vt:lpstr>Funciones y límites </vt:lpstr>
      <vt:lpstr>Funciones y límites </vt:lpstr>
      <vt:lpstr>Funciones y límites </vt:lpstr>
      <vt:lpstr>Funciones y límites </vt:lpstr>
      <vt:lpstr>Temario</vt:lpstr>
      <vt:lpstr>La derivada</vt:lpstr>
      <vt:lpstr>La derivada</vt:lpstr>
      <vt:lpstr>La derivada</vt:lpstr>
      <vt:lpstr>La derivada</vt:lpstr>
      <vt:lpstr>La derivada</vt:lpstr>
      <vt:lpstr>La derivada</vt:lpstr>
      <vt:lpstr>La derivada</vt:lpstr>
      <vt:lpstr>La derivada</vt:lpstr>
      <vt:lpstr>La derivada</vt:lpstr>
      <vt:lpstr>La derivada </vt:lpstr>
      <vt:lpstr>La derivada </vt:lpstr>
      <vt:lpstr>La derivada</vt:lpstr>
      <vt:lpstr>La derivada</vt:lpstr>
      <vt:lpstr>La derivada</vt:lpstr>
      <vt:lpstr>Aplicaciones de la derivada</vt:lpstr>
      <vt:lpstr>La derivada </vt:lpstr>
      <vt:lpstr>La derivada</vt:lpstr>
      <vt:lpstr>La derivada </vt:lpstr>
      <vt:lpstr>La derivada </vt:lpstr>
      <vt:lpstr>La derivada</vt:lpstr>
      <vt:lpstr>La derivada </vt:lpstr>
      <vt:lpstr>La derivada </vt:lpstr>
      <vt:lpstr>La derivada </vt:lpstr>
      <vt:lpstr>La derivada </vt:lpstr>
      <vt:lpstr>La derivada </vt:lpstr>
      <vt:lpstr>La derivada </vt:lpstr>
      <vt:lpstr>La derivada</vt:lpstr>
      <vt:lpstr>La derivada </vt:lpstr>
      <vt:lpstr>La derivada</vt:lpstr>
      <vt:lpstr>La derivada</vt:lpstr>
      <vt:lpstr>La derivada </vt:lpstr>
      <vt:lpstr>La derivada </vt:lpstr>
      <vt:lpstr>Temario</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lpstr>Aplicaciones de la integral</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Probabilidad y Estadística</dc:title>
  <dc:creator>NEZA</dc:creator>
  <cp:lastModifiedBy>Usuario</cp:lastModifiedBy>
  <cp:revision>554</cp:revision>
  <cp:lastPrinted>2014-03-05T15:01:53Z</cp:lastPrinted>
  <dcterms:created xsi:type="dcterms:W3CDTF">2008-02-05T14:03:12Z</dcterms:created>
  <dcterms:modified xsi:type="dcterms:W3CDTF">2015-10-02T13:54:57Z</dcterms:modified>
</cp:coreProperties>
</file>