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939" r:id="rId1"/>
  </p:sldMasterIdLst>
  <p:sldIdLst>
    <p:sldId id="256" r:id="rId2"/>
    <p:sldId id="336" r:id="rId3"/>
    <p:sldId id="332" r:id="rId4"/>
    <p:sldId id="370" r:id="rId5"/>
    <p:sldId id="333" r:id="rId6"/>
    <p:sldId id="334" r:id="rId7"/>
    <p:sldId id="338" r:id="rId8"/>
    <p:sldId id="258" r:id="rId9"/>
    <p:sldId id="306" r:id="rId10"/>
    <p:sldId id="341" r:id="rId11"/>
    <p:sldId id="342" r:id="rId12"/>
    <p:sldId id="310" r:id="rId13"/>
    <p:sldId id="287" r:id="rId14"/>
    <p:sldId id="344" r:id="rId15"/>
    <p:sldId id="288" r:id="rId16"/>
    <p:sldId id="345" r:id="rId17"/>
    <p:sldId id="346" r:id="rId18"/>
    <p:sldId id="260" r:id="rId19"/>
    <p:sldId id="262" r:id="rId20"/>
    <p:sldId id="349" r:id="rId21"/>
    <p:sldId id="348" r:id="rId22"/>
    <p:sldId id="273" r:id="rId23"/>
    <p:sldId id="274" r:id="rId24"/>
    <p:sldId id="347" r:id="rId25"/>
    <p:sldId id="261" r:id="rId26"/>
    <p:sldId id="350" r:id="rId27"/>
    <p:sldId id="263" r:id="rId28"/>
    <p:sldId id="351" r:id="rId29"/>
    <p:sldId id="268" r:id="rId30"/>
    <p:sldId id="366" r:id="rId31"/>
    <p:sldId id="283" r:id="rId32"/>
    <p:sldId id="285" r:id="rId33"/>
    <p:sldId id="307" r:id="rId34"/>
    <p:sldId id="367" r:id="rId35"/>
    <p:sldId id="308" r:id="rId36"/>
    <p:sldId id="368" r:id="rId37"/>
    <p:sldId id="352" r:id="rId38"/>
    <p:sldId id="314" r:id="rId39"/>
    <p:sldId id="353" r:id="rId40"/>
    <p:sldId id="354" r:id="rId41"/>
    <p:sldId id="317" r:id="rId42"/>
    <p:sldId id="320" r:id="rId43"/>
    <p:sldId id="355" r:id="rId44"/>
    <p:sldId id="321" r:id="rId45"/>
    <p:sldId id="365" r:id="rId46"/>
    <p:sldId id="323" r:id="rId47"/>
    <p:sldId id="324" r:id="rId48"/>
    <p:sldId id="357" r:id="rId49"/>
    <p:sldId id="327" r:id="rId50"/>
    <p:sldId id="322" r:id="rId51"/>
    <p:sldId id="358" r:id="rId52"/>
    <p:sldId id="356" r:id="rId53"/>
    <p:sldId id="318" r:id="rId54"/>
    <p:sldId id="360" r:id="rId55"/>
    <p:sldId id="359" r:id="rId56"/>
    <p:sldId id="312" r:id="rId57"/>
    <p:sldId id="313" r:id="rId58"/>
    <p:sldId id="328" r:id="rId59"/>
    <p:sldId id="362" r:id="rId60"/>
    <p:sldId id="329" r:id="rId61"/>
    <p:sldId id="364" r:id="rId62"/>
    <p:sldId id="363" r:id="rId63"/>
    <p:sldId id="330" r:id="rId64"/>
  </p:sldIdLst>
  <p:sldSz cx="9144000" cy="6858000" type="overhead"/>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00000"/>
    <a:srgbClr val="CCCC00"/>
    <a:srgbClr val="8C8C1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Estilo medio 2 - Énfasis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8A107856-5554-42FB-B03E-39F5DBC370BA}" styleName="Estilo medio 4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9DCAF9ED-07DC-4A11-8D7F-57B35C25682E}" styleName="Estilo medio 1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0A1B5D5-9B99-4C35-A422-299274C87663}" styleName="Estilo medio 1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E8B1032C-EA38-4F05-BA0D-38AFFFC7BED3}" styleName="Estilo claro 3 - Acento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215" autoAdjust="0"/>
    <p:restoredTop sz="94660"/>
  </p:normalViewPr>
  <p:slideViewPr>
    <p:cSldViewPr snapToGrid="0">
      <p:cViewPr>
        <p:scale>
          <a:sx n="60" d="100"/>
          <a:sy n="60" d="100"/>
        </p:scale>
        <p:origin x="-1044" y="-111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10/2/2015</a:t>
            </a:fld>
            <a:endParaRPr lang="en-US" dirty="0"/>
          </a:p>
        </p:txBody>
      </p:sp>
      <p:sp>
        <p:nvSpPr>
          <p:cNvPr id="8" name="Slide Number Placeholder 7"/>
          <p:cNvSpPr>
            <a:spLocks noGrp="1"/>
          </p:cNvSpPr>
          <p:nvPr>
            <p:ph type="sldNum" sz="quarter" idx="11"/>
          </p:nvPr>
        </p:nvSpPr>
        <p:spPr/>
        <p:txBody>
          <a:bodyPr/>
          <a:lstStyle/>
          <a:p>
            <a:fld id="{D57F1E4F-1CFF-5643-939E-217C01CDF565}" type="slidenum">
              <a:rPr lang="en-US" smtClean="0"/>
              <a:pPr/>
              <a:t>‹Nº›</a:t>
            </a:fld>
            <a:endParaRPr lang="en-US" dirty="0"/>
          </a:p>
        </p:txBody>
      </p:sp>
      <p:sp>
        <p:nvSpPr>
          <p:cNvPr id="9" name="Footer Placeholder 8"/>
          <p:cNvSpPr>
            <a:spLocks noGrp="1"/>
          </p:cNvSpPr>
          <p:nvPr>
            <p:ph type="ftr" sz="quarter" idx="12"/>
          </p:nvPr>
        </p:nvSpPr>
        <p:spPr/>
        <p:txBody>
          <a:bodyPr/>
          <a:lstStyle/>
          <a:p>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B61BEF0D-F0BB-DE4B-95CE-6DB70DBA9567}" type="datetimeFigureOut">
              <a:rPr lang="en-US" smtClean="0"/>
              <a:pPr/>
              <a:t>10/2/2015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B61BEF0D-F0BB-DE4B-95CE-6DB70DBA9567}" type="datetimeFigureOut">
              <a:rPr lang="en-US" smtClean="0"/>
              <a:pPr/>
              <a:t>10/2/2015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4" name="Date Placeholder 3"/>
          <p:cNvSpPr>
            <a:spLocks noGrp="1"/>
          </p:cNvSpPr>
          <p:nvPr>
            <p:ph type="dt" sz="half" idx="10"/>
          </p:nvPr>
        </p:nvSpPr>
        <p:spPr/>
        <p:txBody>
          <a:bodyPr/>
          <a:lstStyle/>
          <a:p>
            <a:fld id="{B61BEF0D-F0BB-DE4B-95CE-6DB70DBA9567}" type="datetimeFigureOut">
              <a:rPr lang="en-US" smtClean="0"/>
              <a:pPr/>
              <a:t>10/2/2015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10/2/2015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5" name="Date Placeholder 4"/>
          <p:cNvSpPr>
            <a:spLocks noGrp="1"/>
          </p:cNvSpPr>
          <p:nvPr>
            <p:ph type="dt" sz="half" idx="10"/>
          </p:nvPr>
        </p:nvSpPr>
        <p:spPr/>
        <p:txBody>
          <a:bodyPr/>
          <a:lstStyle/>
          <a:p>
            <a:fld id="{B61BEF0D-F0BB-DE4B-95CE-6DB70DBA9567}" type="datetimeFigureOut">
              <a:rPr lang="en-US" smtClean="0"/>
              <a:pPr/>
              <a:t>10/2/2015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
        <p:nvSpPr>
          <p:cNvPr id="9" name="Content Placeholder 8"/>
          <p:cNvSpPr>
            <a:spLocks noGrp="1"/>
          </p:cNvSpPr>
          <p:nvPr>
            <p:ph sz="quarter" idx="13"/>
          </p:nvPr>
        </p:nvSpPr>
        <p:spPr>
          <a:xfrm>
            <a:off x="365760" y="1600200"/>
            <a:ext cx="4041648" cy="452628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7" name="Date Placeholder 6"/>
          <p:cNvSpPr>
            <a:spLocks noGrp="1"/>
          </p:cNvSpPr>
          <p:nvPr>
            <p:ph type="dt" sz="half" idx="10"/>
          </p:nvPr>
        </p:nvSpPr>
        <p:spPr/>
        <p:txBody>
          <a:bodyPr/>
          <a:lstStyle/>
          <a:p>
            <a:fld id="{B61BEF0D-F0BB-DE4B-95CE-6DB70DBA9567}" type="datetimeFigureOut">
              <a:rPr lang="en-US" smtClean="0"/>
              <a:pPr/>
              <a:t>10/2/2015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‹Nº›</a:t>
            </a:fld>
            <a:endParaRPr lang="en-US" dirty="0"/>
          </a:p>
        </p:txBody>
      </p:sp>
      <p:sp>
        <p:nvSpPr>
          <p:cNvPr id="11" name="Content Placeholder 10"/>
          <p:cNvSpPr>
            <a:spLocks noGrp="1"/>
          </p:cNvSpPr>
          <p:nvPr>
            <p:ph sz="quarter" idx="13"/>
          </p:nvPr>
        </p:nvSpPr>
        <p:spPr>
          <a:xfrm>
            <a:off x="457200" y="2212848"/>
            <a:ext cx="4041648" cy="391363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10/2/2015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‹Nº›</a:t>
            </a:fld>
            <a:endParaRPr lang="en-US"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10/2/2015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‹Nº›</a:t>
            </a:fld>
            <a:endParaRPr lang="en-US"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10/2/2015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10/2/2015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B61BEF0D-F0BB-DE4B-95CE-6DB70DBA9567}" type="datetimeFigureOut">
              <a:rPr lang="en-US" smtClean="0"/>
              <a:pPr/>
              <a:t>10/2/2015</a:t>
            </a:fld>
            <a:endParaRPr lang="en-US" dirty="0"/>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en-US" dirty="0"/>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D57F1E4F-1CFF-5643-939E-217C01CDF565}" type="slidenum">
              <a:rPr lang="en-US" smtClean="0"/>
              <a:pPr/>
              <a:t>‹Nº›</a:t>
            </a:fld>
            <a:endParaRPr lang="en-US" dirty="0"/>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940" r:id="rId1"/>
    <p:sldLayoutId id="2147483941" r:id="rId2"/>
    <p:sldLayoutId id="2147483942" r:id="rId3"/>
    <p:sldLayoutId id="2147483943" r:id="rId4"/>
    <p:sldLayoutId id="2147483944" r:id="rId5"/>
    <p:sldLayoutId id="2147483945" r:id="rId6"/>
    <p:sldLayoutId id="2147483946" r:id="rId7"/>
    <p:sldLayoutId id="2147483947" r:id="rId8"/>
    <p:sldLayoutId id="2147483948" r:id="rId9"/>
    <p:sldLayoutId id="2147483949" r:id="rId10"/>
    <p:sldLayoutId id="2147483950" r:id="rId11"/>
  </p:sldLayoutIdLst>
  <p:timing>
    <p:tnLst>
      <p:par>
        <p:cTn id="1" dur="indefinite" restart="never" nodeType="tmRoot"/>
      </p:par>
    </p:tnLst>
  </p:timing>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63710">
              <a:schemeClr val="accent6">
                <a:lumMod val="40000"/>
                <a:lumOff val="60000"/>
              </a:schemeClr>
            </a:gs>
            <a:gs pos="83189">
              <a:srgbClr val="E4ECCE"/>
            </a:gs>
            <a:gs pos="71698">
              <a:srgbClr val="E8EFD5"/>
            </a:gs>
            <a:gs pos="47782">
              <a:srgbClr val="EFF4E3"/>
            </a:gs>
            <a:gs pos="20400">
              <a:srgbClr val="F8FAF3"/>
            </a:gs>
            <a:gs pos="0">
              <a:schemeClr val="bg2">
                <a:tint val="90000"/>
                <a:satMod val="92000"/>
                <a:lumMod val="120000"/>
              </a:schemeClr>
            </a:gs>
            <a:gs pos="100000">
              <a:schemeClr val="bg2">
                <a:shade val="98000"/>
                <a:satMod val="120000"/>
                <a:lumMod val="98000"/>
              </a:schemeClr>
            </a:gs>
          </a:gsLst>
          <a:path path="shape">
            <a:fillToRect l="50000" t="50000" r="50000" b="50000"/>
          </a:path>
          <a:tileRect/>
        </a:gradFill>
        <a:effectLst/>
      </p:bgPr>
    </p:bg>
    <p:spTree>
      <p:nvGrpSpPr>
        <p:cNvPr id="1" name=""/>
        <p:cNvGrpSpPr/>
        <p:nvPr/>
      </p:nvGrpSpPr>
      <p:grpSpPr>
        <a:xfrm>
          <a:off x="0" y="0"/>
          <a:ext cx="0" cy="0"/>
          <a:chOff x="0" y="0"/>
          <a:chExt cx="0" cy="0"/>
        </a:xfrm>
      </p:grpSpPr>
      <p:pic>
        <p:nvPicPr>
          <p:cNvPr id="5" name="Picture 4" descr="ESCUDO MEMBRETE1"/>
          <p:cNvPicPr>
            <a:picLocks noChangeAspect="1" noChangeArrowheads="1"/>
          </p:cNvPicPr>
          <p:nvPr/>
        </p:nvPicPr>
        <p:blipFill>
          <a:blip r:embed="rId2" cstate="print"/>
          <a:srcRect/>
          <a:stretch>
            <a:fillRect/>
          </a:stretch>
        </p:blipFill>
        <p:spPr bwMode="auto">
          <a:xfrm>
            <a:off x="188120" y="53975"/>
            <a:ext cx="1126330" cy="1296988"/>
          </a:xfrm>
          <a:prstGeom prst="rect">
            <a:avLst/>
          </a:prstGeom>
          <a:noFill/>
        </p:spPr>
      </p:pic>
      <p:sp>
        <p:nvSpPr>
          <p:cNvPr id="7" name="Text Box 2"/>
          <p:cNvSpPr txBox="1">
            <a:spLocks noChangeArrowheads="1"/>
          </p:cNvSpPr>
          <p:nvPr/>
        </p:nvSpPr>
        <p:spPr bwMode="auto">
          <a:xfrm>
            <a:off x="1102671" y="549280"/>
            <a:ext cx="7694493" cy="5447645"/>
          </a:xfrm>
          <a:prstGeom prst="rect">
            <a:avLst/>
          </a:prstGeom>
          <a:noFill/>
          <a:ln w="9525">
            <a:noFill/>
            <a:miter lim="800000"/>
            <a:headEnd/>
            <a:tailEnd/>
          </a:ln>
          <a:effectLst/>
        </p:spPr>
        <p:txBody>
          <a:bodyPr wrap="square">
            <a:spAutoFit/>
          </a:bodyPr>
          <a:lstStyle/>
          <a:p>
            <a:pPr algn="ctr"/>
            <a:r>
              <a:rPr lang="es-MX" sz="1800" b="1" dirty="0"/>
              <a:t>UNIVERSIDAD AUTÓNOMA DEL ESTADO DE MÉXICO </a:t>
            </a:r>
          </a:p>
          <a:p>
            <a:pPr algn="ctr"/>
            <a:r>
              <a:rPr lang="es-MX" sz="1800" b="1" dirty="0"/>
              <a:t>UNIDAD ACADÉMICA PROFESIONAL NEZAHUALCÓYOTL</a:t>
            </a:r>
          </a:p>
          <a:p>
            <a:pPr algn="ctr"/>
            <a:r>
              <a:rPr lang="es-MX" sz="1800" b="1" dirty="0"/>
              <a:t>                          </a:t>
            </a:r>
          </a:p>
          <a:p>
            <a:pPr algn="ctr"/>
            <a:endParaRPr lang="es-MX" sz="1800" b="1" dirty="0"/>
          </a:p>
          <a:p>
            <a:pPr algn="ctr"/>
            <a:endParaRPr lang="es-MX" sz="1800" b="1" dirty="0"/>
          </a:p>
          <a:p>
            <a:pPr algn="ctr"/>
            <a:r>
              <a:rPr lang="es-MX" sz="2000" b="1" u="sng" dirty="0" smtClean="0"/>
              <a:t>CURSO: PROGRAMACIÓN DE CORRIDAS MARÍTIMAS</a:t>
            </a:r>
            <a:endParaRPr lang="es-MX" sz="2000" b="1" u="sng" dirty="0"/>
          </a:p>
          <a:p>
            <a:pPr algn="ctr"/>
            <a:r>
              <a:rPr lang="es-MX" sz="1400" b="1" dirty="0"/>
              <a:t>CLAVE: </a:t>
            </a:r>
            <a:r>
              <a:rPr lang="es-MX" sz="1400" b="1" dirty="0" smtClean="0"/>
              <a:t>L40783</a:t>
            </a:r>
            <a:endParaRPr lang="es-MX" sz="1400" b="1" dirty="0"/>
          </a:p>
          <a:p>
            <a:pPr algn="ctr"/>
            <a:endParaRPr lang="es-MX" sz="1800" b="1" dirty="0"/>
          </a:p>
          <a:p>
            <a:pPr algn="ctr"/>
            <a:endParaRPr lang="es-MX" sz="1800" b="1" dirty="0"/>
          </a:p>
          <a:p>
            <a:endParaRPr lang="es-MX" sz="1800" b="1" dirty="0"/>
          </a:p>
          <a:p>
            <a:r>
              <a:rPr lang="es-MX" sz="1700" b="1" dirty="0" smtClean="0"/>
              <a:t>   LICENCIATURA:    </a:t>
            </a:r>
            <a:r>
              <a:rPr lang="es-MX" sz="1700" b="1" dirty="0"/>
              <a:t>INGENIERÍA EN TRANSPORTE</a:t>
            </a:r>
          </a:p>
          <a:p>
            <a:endParaRPr lang="es-MX" sz="1000" b="1" dirty="0"/>
          </a:p>
          <a:p>
            <a:endParaRPr lang="es-MX" sz="1800" b="1" dirty="0"/>
          </a:p>
          <a:p>
            <a:r>
              <a:rPr lang="es-MX" sz="1700" b="1" dirty="0" smtClean="0"/>
              <a:t>   TIPO </a:t>
            </a:r>
            <a:r>
              <a:rPr lang="es-MX" sz="1700" b="1" dirty="0"/>
              <a:t>DE MATERIAL: VISUAL</a:t>
            </a:r>
          </a:p>
          <a:p>
            <a:endParaRPr lang="es-MX" sz="1000" b="1" dirty="0"/>
          </a:p>
          <a:p>
            <a:endParaRPr lang="es-MX" sz="1800" b="1" dirty="0"/>
          </a:p>
          <a:p>
            <a:r>
              <a:rPr lang="es-MX" sz="1700" b="1" dirty="0" smtClean="0"/>
              <a:t>   FECHA </a:t>
            </a:r>
            <a:r>
              <a:rPr lang="es-MX" sz="1700" b="1" dirty="0"/>
              <a:t>DE ELABORACIÓN:  </a:t>
            </a:r>
            <a:r>
              <a:rPr lang="es-MX" sz="1700" b="1" dirty="0" smtClean="0"/>
              <a:t>2015-A </a:t>
            </a:r>
            <a:endParaRPr lang="es-MX" sz="1700" b="1" dirty="0"/>
          </a:p>
          <a:p>
            <a:endParaRPr lang="es-MX" sz="1000" b="1" dirty="0"/>
          </a:p>
          <a:p>
            <a:endParaRPr lang="es-MX" sz="1800" b="1" dirty="0"/>
          </a:p>
          <a:p>
            <a:r>
              <a:rPr lang="es-MX" sz="1700" b="1" dirty="0" smtClean="0"/>
              <a:t>   ELABORÓ</a:t>
            </a:r>
            <a:r>
              <a:rPr lang="es-MX" sz="1700" b="1" dirty="0"/>
              <a:t>:    </a:t>
            </a:r>
            <a:r>
              <a:rPr lang="es-MX" sz="1700" b="1" dirty="0" smtClean="0"/>
              <a:t> M. EN I. JAVIER ROMERO TORRES</a:t>
            </a:r>
            <a:endParaRPr lang="es-MX" sz="1700" b="1" dirty="0"/>
          </a:p>
          <a:p>
            <a:r>
              <a:rPr lang="es-MX" sz="1800" b="1" dirty="0"/>
              <a:t>                       </a:t>
            </a:r>
            <a:endParaRPr lang="es-ES" sz="1800" b="1" dirty="0"/>
          </a:p>
        </p:txBody>
      </p:sp>
    </p:spTree>
    <p:extLst>
      <p:ext uri="{BB962C8B-B14F-4D97-AF65-F5344CB8AC3E}">
        <p14:creationId xmlns:p14="http://schemas.microsoft.com/office/powerpoint/2010/main" val="2532059657"/>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99091" y="947011"/>
            <a:ext cx="7882757" cy="4823172"/>
          </a:xfrm>
        </p:spPr>
        <p:txBody>
          <a:bodyPr>
            <a:noAutofit/>
          </a:bodyPr>
          <a:lstStyle/>
          <a:p>
            <a:pPr marL="0" indent="0" algn="just">
              <a:buNone/>
            </a:pPr>
            <a:r>
              <a:rPr lang="es-MX" sz="2400" b="1" dirty="0" smtClean="0">
                <a:solidFill>
                  <a:schemeClr val="tx1"/>
                </a:solidFill>
                <a:latin typeface="Arial" panose="020B0604020202020204" pitchFamily="34" charset="0"/>
                <a:cs typeface="Arial" panose="020B0604020202020204" pitchFamily="34" charset="0"/>
              </a:rPr>
              <a:t>Demanda del transporte marítimo en México</a:t>
            </a:r>
          </a:p>
          <a:p>
            <a:pPr algn="just"/>
            <a:r>
              <a:rPr lang="es-MX" sz="2200" dirty="0" smtClean="0">
                <a:solidFill>
                  <a:schemeClr val="tx1"/>
                </a:solidFill>
                <a:latin typeface="Arial" panose="020B0604020202020204" pitchFamily="34" charset="0"/>
                <a:cs typeface="Arial" panose="020B0604020202020204" pitchFamily="34" charset="0"/>
              </a:rPr>
              <a:t>Para el año de 1778 solo se realizaba el comercio de Veracruz hacia Cádiz y Sevilla y entre Acapulco y manila.</a:t>
            </a:r>
          </a:p>
          <a:p>
            <a:pPr algn="just"/>
            <a:endParaRPr lang="es-MX" sz="2200" dirty="0" smtClean="0">
              <a:solidFill>
                <a:schemeClr val="tx1"/>
              </a:solidFill>
              <a:latin typeface="Arial" panose="020B0604020202020204" pitchFamily="34" charset="0"/>
              <a:cs typeface="Arial" panose="020B0604020202020204" pitchFamily="34" charset="0"/>
            </a:endParaRPr>
          </a:p>
          <a:p>
            <a:pPr algn="just"/>
            <a:r>
              <a:rPr lang="es-MX" sz="2200" dirty="0" smtClean="0">
                <a:solidFill>
                  <a:schemeClr val="tx1"/>
                </a:solidFill>
                <a:latin typeface="Arial" panose="020B0604020202020204" pitchFamily="34" charset="0"/>
                <a:cs typeface="Arial" panose="020B0604020202020204" pitchFamily="34" charset="0"/>
              </a:rPr>
              <a:t>De 1556-1600 arribaron 84 embarcaciones provenientes de nueva España</a:t>
            </a:r>
          </a:p>
          <a:p>
            <a:pPr marL="0" indent="0" algn="just">
              <a:buNone/>
            </a:pPr>
            <a:r>
              <a:rPr lang="es-MX" sz="2200" dirty="0" smtClean="0">
                <a:solidFill>
                  <a:schemeClr val="tx1"/>
                </a:solidFill>
                <a:latin typeface="Arial" panose="020B0604020202020204" pitchFamily="34" charset="0"/>
                <a:cs typeface="Arial" panose="020B0604020202020204" pitchFamily="34" charset="0"/>
              </a:rPr>
              <a:t> 	1600-1700 arribaron 674</a:t>
            </a:r>
          </a:p>
          <a:p>
            <a:pPr marL="0" indent="0" algn="just">
              <a:buNone/>
            </a:pPr>
            <a:r>
              <a:rPr lang="es-MX" sz="2200" dirty="0" smtClean="0">
                <a:solidFill>
                  <a:schemeClr val="tx1"/>
                </a:solidFill>
                <a:latin typeface="Arial" panose="020B0604020202020204" pitchFamily="34" charset="0"/>
                <a:cs typeface="Arial" panose="020B0604020202020204" pitchFamily="34" charset="0"/>
              </a:rPr>
              <a:t>	1700-1800 </a:t>
            </a:r>
            <a:r>
              <a:rPr lang="es-MX" sz="2200" dirty="0">
                <a:solidFill>
                  <a:schemeClr val="tx1"/>
                </a:solidFill>
                <a:latin typeface="Arial" panose="020B0604020202020204" pitchFamily="34" charset="0"/>
                <a:cs typeface="Arial" panose="020B0604020202020204" pitchFamily="34" charset="0"/>
              </a:rPr>
              <a:t>arribaron 1456 </a:t>
            </a:r>
            <a:r>
              <a:rPr lang="es-MX" sz="2200" dirty="0" smtClean="0">
                <a:solidFill>
                  <a:schemeClr val="tx1"/>
                </a:solidFill>
                <a:latin typeface="Arial" panose="020B0604020202020204" pitchFamily="34" charset="0"/>
                <a:cs typeface="Arial" panose="020B0604020202020204" pitchFamily="34" charset="0"/>
              </a:rPr>
              <a:t>barcos</a:t>
            </a:r>
            <a:endParaRPr lang="es-MX" sz="2200" dirty="0">
              <a:solidFill>
                <a:schemeClr val="tx1"/>
              </a:solidFill>
              <a:latin typeface="Arial" panose="020B0604020202020204" pitchFamily="34" charset="0"/>
              <a:cs typeface="Arial" panose="020B0604020202020204" pitchFamily="34" charset="0"/>
            </a:endParaRPr>
          </a:p>
          <a:p>
            <a:pPr marL="0" indent="0" algn="just">
              <a:buNone/>
            </a:pPr>
            <a:r>
              <a:rPr lang="es-MX" sz="2200" dirty="0" smtClean="0">
                <a:solidFill>
                  <a:schemeClr val="tx1"/>
                </a:solidFill>
                <a:latin typeface="Arial" panose="020B0604020202020204" pitchFamily="34" charset="0"/>
                <a:cs typeface="Arial" panose="020B0604020202020204" pitchFamily="34" charset="0"/>
              </a:rPr>
              <a:t>	en esas épocas la magnitud del transporte marítimo 	había crecido.</a:t>
            </a:r>
          </a:p>
          <a:p>
            <a:pPr algn="just"/>
            <a:endParaRPr lang="es-MX" sz="2200" dirty="0">
              <a:solidFill>
                <a:schemeClr val="tx1"/>
              </a:solidFill>
              <a:latin typeface="Arial" panose="020B0604020202020204" pitchFamily="34" charset="0"/>
              <a:cs typeface="Arial" panose="020B0604020202020204" pitchFamily="34" charset="0"/>
            </a:endParaRPr>
          </a:p>
        </p:txBody>
      </p:sp>
      <p:sp>
        <p:nvSpPr>
          <p:cNvPr id="4" name="Rectangle 2"/>
          <p:cNvSpPr txBox="1">
            <a:spLocks noChangeArrowheads="1"/>
          </p:cNvSpPr>
          <p:nvPr/>
        </p:nvSpPr>
        <p:spPr>
          <a:xfrm>
            <a:off x="157162" y="0"/>
            <a:ext cx="8986837" cy="914400"/>
          </a:xfrm>
          <a:prstGeom prst="rect">
            <a:avLst/>
          </a:prstGeom>
          <a:solidFill>
            <a:schemeClr val="accent1">
              <a:alpha val="84000"/>
            </a:schemeClr>
          </a:solidFill>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smtClean="0">
                <a:latin typeface="Calibri" pitchFamily="34" charset="0"/>
              </a:rPr>
              <a:t>Introducción</a:t>
            </a:r>
            <a:endParaRPr lang="es-ES" dirty="0">
              <a:latin typeface="Calibri" pitchFamily="34" charset="0"/>
            </a:endParaRPr>
          </a:p>
        </p:txBody>
      </p:sp>
    </p:spTree>
    <p:extLst>
      <p:ext uri="{BB962C8B-B14F-4D97-AF65-F5344CB8AC3E}">
        <p14:creationId xmlns:p14="http://schemas.microsoft.com/office/powerpoint/2010/main" val="126081101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99090" y="820883"/>
            <a:ext cx="7914289" cy="5673436"/>
          </a:xfrm>
        </p:spPr>
        <p:txBody>
          <a:bodyPr>
            <a:noAutofit/>
          </a:bodyPr>
          <a:lstStyle/>
          <a:p>
            <a:pPr marL="0" indent="0" algn="just">
              <a:buNone/>
            </a:pPr>
            <a:r>
              <a:rPr lang="es-MX" sz="2400" b="1" dirty="0" smtClean="0">
                <a:solidFill>
                  <a:schemeClr val="tx1"/>
                </a:solidFill>
                <a:latin typeface="Arial" panose="020B0604020202020204" pitchFamily="34" charset="0"/>
                <a:cs typeface="Arial" panose="020B0604020202020204" pitchFamily="34" charset="0"/>
              </a:rPr>
              <a:t>Demanda del transporte marítimo en México</a:t>
            </a:r>
          </a:p>
          <a:p>
            <a:pPr algn="just"/>
            <a:r>
              <a:rPr lang="es-MX" sz="2200" dirty="0" smtClean="0">
                <a:solidFill>
                  <a:schemeClr val="tx1"/>
                </a:solidFill>
                <a:latin typeface="Arial" panose="020B0604020202020204" pitchFamily="34" charset="0"/>
                <a:cs typeface="Arial" panose="020B0604020202020204" pitchFamily="34" charset="0"/>
              </a:rPr>
              <a:t>Al consumarse la independencia la flota española no volvió mas ya que México contaba con nuevas políticas .</a:t>
            </a:r>
          </a:p>
          <a:p>
            <a:pPr algn="just"/>
            <a:endParaRPr lang="es-MX" sz="2200" dirty="0" smtClean="0">
              <a:solidFill>
                <a:schemeClr val="tx1"/>
              </a:solidFill>
              <a:latin typeface="Arial" panose="020B0604020202020204" pitchFamily="34" charset="0"/>
              <a:cs typeface="Arial" panose="020B0604020202020204" pitchFamily="34" charset="0"/>
            </a:endParaRPr>
          </a:p>
          <a:p>
            <a:pPr algn="just"/>
            <a:r>
              <a:rPr lang="es-MX" sz="2200" dirty="0" smtClean="0">
                <a:solidFill>
                  <a:schemeClr val="tx1"/>
                </a:solidFill>
                <a:latin typeface="Arial" panose="020B0604020202020204" pitchFamily="34" charset="0"/>
                <a:cs typeface="Arial" panose="020B0604020202020204" pitchFamily="34" charset="0"/>
              </a:rPr>
              <a:t>Con Porfirio Díaz en el poder se emprendieron trabajos de reestructuración de los puertos de : Veracruz, Tampico, Tuxpan, Coatzacoalcos y salina cruz.</a:t>
            </a:r>
            <a:endParaRPr lang="es-MX" sz="2200" dirty="0">
              <a:solidFill>
                <a:schemeClr val="tx1"/>
              </a:solidFill>
              <a:latin typeface="Arial" panose="020B0604020202020204" pitchFamily="34" charset="0"/>
              <a:cs typeface="Arial" panose="020B0604020202020204" pitchFamily="34" charset="0"/>
            </a:endParaRPr>
          </a:p>
        </p:txBody>
      </p:sp>
      <p:sp>
        <p:nvSpPr>
          <p:cNvPr id="4" name="Rectangle 2"/>
          <p:cNvSpPr txBox="1">
            <a:spLocks noChangeArrowheads="1"/>
          </p:cNvSpPr>
          <p:nvPr/>
        </p:nvSpPr>
        <p:spPr>
          <a:xfrm>
            <a:off x="157162" y="0"/>
            <a:ext cx="8986837" cy="914400"/>
          </a:xfrm>
          <a:prstGeom prst="rect">
            <a:avLst/>
          </a:prstGeom>
          <a:solidFill>
            <a:schemeClr val="accent1">
              <a:alpha val="84000"/>
            </a:schemeClr>
          </a:solidFill>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smtClean="0">
                <a:latin typeface="Calibri" pitchFamily="34" charset="0"/>
              </a:rPr>
              <a:t>Introducción</a:t>
            </a:r>
            <a:endParaRPr lang="es-ES" dirty="0">
              <a:latin typeface="Calibri" pitchFamily="34" charset="0"/>
            </a:endParaRPr>
          </a:p>
        </p:txBody>
      </p:sp>
    </p:spTree>
    <p:extLst>
      <p:ext uri="{BB962C8B-B14F-4D97-AF65-F5344CB8AC3E}">
        <p14:creationId xmlns:p14="http://schemas.microsoft.com/office/powerpoint/2010/main" val="355046867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67560" y="899713"/>
            <a:ext cx="7930054" cy="5673436"/>
          </a:xfrm>
        </p:spPr>
        <p:txBody>
          <a:bodyPr>
            <a:normAutofit/>
          </a:bodyPr>
          <a:lstStyle/>
          <a:p>
            <a:pPr marL="0" indent="0">
              <a:buNone/>
            </a:pPr>
            <a:r>
              <a:rPr lang="es-MX" sz="2200" dirty="0" smtClean="0">
                <a:solidFill>
                  <a:schemeClr val="tx1"/>
                </a:solidFill>
                <a:latin typeface="Arial" panose="020B0604020202020204" pitchFamily="34" charset="0"/>
                <a:cs typeface="Arial" panose="020B0604020202020204" pitchFamily="34" charset="0"/>
              </a:rPr>
              <a:t>Acontecimientos importantes en el transporte marítimo en México </a:t>
            </a:r>
          </a:p>
          <a:p>
            <a:endParaRPr lang="es-MX" sz="2200" dirty="0">
              <a:solidFill>
                <a:schemeClr val="tx1"/>
              </a:solidFill>
              <a:latin typeface="Arial" panose="020B0604020202020204" pitchFamily="34" charset="0"/>
              <a:cs typeface="Arial" panose="020B0604020202020204" pitchFamily="34" charset="0"/>
            </a:endParaRPr>
          </a:p>
        </p:txBody>
      </p:sp>
      <p:graphicFrame>
        <p:nvGraphicFramePr>
          <p:cNvPr id="4" name="3 Tabla"/>
          <p:cNvGraphicFramePr>
            <a:graphicFrameLocks noGrp="1"/>
          </p:cNvGraphicFramePr>
          <p:nvPr>
            <p:extLst>
              <p:ext uri="{D42A27DB-BD31-4B8C-83A1-F6EECF244321}">
                <p14:modId xmlns:p14="http://schemas.microsoft.com/office/powerpoint/2010/main" val="1759689684"/>
              </p:ext>
            </p:extLst>
          </p:nvPr>
        </p:nvGraphicFramePr>
        <p:xfrm>
          <a:off x="789709" y="1814178"/>
          <a:ext cx="7116041" cy="3978823"/>
        </p:xfrm>
        <a:graphic>
          <a:graphicData uri="http://schemas.openxmlformats.org/drawingml/2006/table">
            <a:tbl>
              <a:tblPr firstRow="1" bandRow="1">
                <a:tableStyleId>{E8B1032C-EA38-4F05-BA0D-38AFFFC7BED3}</a:tableStyleId>
              </a:tblPr>
              <a:tblGrid>
                <a:gridCol w="1553441"/>
                <a:gridCol w="5562600"/>
              </a:tblGrid>
              <a:tr h="484570">
                <a:tc>
                  <a:txBody>
                    <a:bodyPr/>
                    <a:lstStyle/>
                    <a:p>
                      <a:pPr algn="ctr"/>
                      <a:r>
                        <a:rPr lang="es-MX" dirty="0" smtClean="0">
                          <a:latin typeface="Arial" panose="020B0604020202020204" pitchFamily="34" charset="0"/>
                          <a:cs typeface="Arial" panose="020B0604020202020204" pitchFamily="34" charset="0"/>
                        </a:rPr>
                        <a:t>Fecha</a:t>
                      </a:r>
                      <a:endParaRPr lang="es-MX" dirty="0">
                        <a:latin typeface="Arial" panose="020B0604020202020204" pitchFamily="34" charset="0"/>
                        <a:cs typeface="Arial" panose="020B0604020202020204" pitchFamily="34" charset="0"/>
                      </a:endParaRPr>
                    </a:p>
                  </a:txBody>
                  <a:tcPr marL="68580" marR="68580"/>
                </a:tc>
                <a:tc>
                  <a:txBody>
                    <a:bodyPr/>
                    <a:lstStyle/>
                    <a:p>
                      <a:pPr algn="ctr"/>
                      <a:r>
                        <a:rPr lang="es-MX" dirty="0" smtClean="0">
                          <a:latin typeface="Arial" panose="020B0604020202020204" pitchFamily="34" charset="0"/>
                          <a:cs typeface="Arial" panose="020B0604020202020204" pitchFamily="34" charset="0"/>
                        </a:rPr>
                        <a:t>Acontecimiento</a:t>
                      </a:r>
                      <a:endParaRPr lang="es-MX" dirty="0">
                        <a:latin typeface="Arial" panose="020B0604020202020204" pitchFamily="34" charset="0"/>
                        <a:cs typeface="Arial" panose="020B0604020202020204" pitchFamily="34" charset="0"/>
                      </a:endParaRPr>
                    </a:p>
                  </a:txBody>
                  <a:tcPr marL="68580" marR="68580"/>
                </a:tc>
              </a:tr>
              <a:tr h="836382">
                <a:tc>
                  <a:txBody>
                    <a:bodyPr/>
                    <a:lstStyle/>
                    <a:p>
                      <a:pPr algn="ctr"/>
                      <a:r>
                        <a:rPr lang="es-MX" dirty="0" smtClean="0">
                          <a:latin typeface="Arial" panose="020B0604020202020204" pitchFamily="34" charset="0"/>
                          <a:cs typeface="Arial" panose="020B0604020202020204" pitchFamily="34" charset="0"/>
                        </a:rPr>
                        <a:t>1939-1941 </a:t>
                      </a:r>
                      <a:endParaRPr lang="es-MX" dirty="0">
                        <a:latin typeface="Arial" panose="020B0604020202020204" pitchFamily="34" charset="0"/>
                        <a:cs typeface="Arial" panose="020B0604020202020204" pitchFamily="34" charset="0"/>
                      </a:endParaRPr>
                    </a:p>
                  </a:txBody>
                  <a:tcPr marL="68580" marR="68580"/>
                </a:tc>
                <a:tc>
                  <a:txBody>
                    <a:bodyPr/>
                    <a:lstStyle/>
                    <a:p>
                      <a:r>
                        <a:rPr lang="es-MX" dirty="0" smtClean="0">
                          <a:latin typeface="Arial" panose="020B0604020202020204" pitchFamily="34" charset="0"/>
                          <a:cs typeface="Arial" panose="020B0604020202020204" pitchFamily="34" charset="0"/>
                        </a:rPr>
                        <a:t>Departamento autónomo de la marina (secretaria</a:t>
                      </a:r>
                      <a:r>
                        <a:rPr lang="es-MX" baseline="0" dirty="0" smtClean="0">
                          <a:latin typeface="Arial" panose="020B0604020202020204" pitchFamily="34" charset="0"/>
                          <a:cs typeface="Arial" panose="020B0604020202020204" pitchFamily="34" charset="0"/>
                        </a:rPr>
                        <a:t> de marina)</a:t>
                      </a:r>
                      <a:endParaRPr lang="es-MX" dirty="0">
                        <a:latin typeface="Arial" panose="020B0604020202020204" pitchFamily="34" charset="0"/>
                        <a:cs typeface="Arial" panose="020B0604020202020204" pitchFamily="34" charset="0"/>
                      </a:endParaRPr>
                    </a:p>
                  </a:txBody>
                  <a:tcPr marL="68580" marR="68580"/>
                </a:tc>
              </a:tr>
              <a:tr h="484570">
                <a:tc>
                  <a:txBody>
                    <a:bodyPr/>
                    <a:lstStyle/>
                    <a:p>
                      <a:pPr algn="ctr"/>
                      <a:r>
                        <a:rPr lang="es-MX" dirty="0" smtClean="0">
                          <a:latin typeface="Arial" panose="020B0604020202020204" pitchFamily="34" charset="0"/>
                          <a:cs typeface="Arial" panose="020B0604020202020204" pitchFamily="34" charset="0"/>
                        </a:rPr>
                        <a:t>1959</a:t>
                      </a:r>
                      <a:endParaRPr lang="es-MX" dirty="0">
                        <a:latin typeface="Arial" panose="020B0604020202020204" pitchFamily="34" charset="0"/>
                        <a:cs typeface="Arial" panose="020B0604020202020204" pitchFamily="34" charset="0"/>
                      </a:endParaRPr>
                    </a:p>
                  </a:txBody>
                  <a:tcPr marL="68580" marR="68580"/>
                </a:tc>
                <a:tc>
                  <a:txBody>
                    <a:bodyPr/>
                    <a:lstStyle/>
                    <a:p>
                      <a:r>
                        <a:rPr lang="es-MX" dirty="0" smtClean="0">
                          <a:latin typeface="Arial" panose="020B0604020202020204" pitchFamily="34" charset="0"/>
                          <a:cs typeface="Arial" panose="020B0604020202020204" pitchFamily="34" charset="0"/>
                        </a:rPr>
                        <a:t>Construcción de astilleros mexicanos para 20 y 40 Ton.</a:t>
                      </a:r>
                      <a:endParaRPr lang="es-MX" dirty="0">
                        <a:latin typeface="Arial" panose="020B0604020202020204" pitchFamily="34" charset="0"/>
                        <a:cs typeface="Arial" panose="020B0604020202020204" pitchFamily="34" charset="0"/>
                      </a:endParaRPr>
                    </a:p>
                  </a:txBody>
                  <a:tcPr marL="68580" marR="68580"/>
                </a:tc>
              </a:tr>
              <a:tr h="716898">
                <a:tc>
                  <a:txBody>
                    <a:bodyPr/>
                    <a:lstStyle/>
                    <a:p>
                      <a:pPr algn="ctr"/>
                      <a:r>
                        <a:rPr lang="es-MX" dirty="0" smtClean="0">
                          <a:latin typeface="Arial" panose="020B0604020202020204" pitchFamily="34" charset="0"/>
                          <a:cs typeface="Arial" panose="020B0604020202020204" pitchFamily="34" charset="0"/>
                        </a:rPr>
                        <a:t>1958</a:t>
                      </a:r>
                      <a:endParaRPr lang="es-MX" dirty="0">
                        <a:latin typeface="Arial" panose="020B0604020202020204" pitchFamily="34" charset="0"/>
                        <a:cs typeface="Arial" panose="020B0604020202020204" pitchFamily="34" charset="0"/>
                      </a:endParaRPr>
                    </a:p>
                  </a:txBody>
                  <a:tcPr marL="68580" marR="68580"/>
                </a:tc>
                <a:tc>
                  <a:txBody>
                    <a:bodyPr/>
                    <a:lstStyle/>
                    <a:p>
                      <a:r>
                        <a:rPr lang="es-MX" dirty="0" smtClean="0">
                          <a:latin typeface="Arial" panose="020B0604020202020204" pitchFamily="34" charset="0"/>
                          <a:cs typeface="Arial" panose="020B0604020202020204" pitchFamily="34" charset="0"/>
                        </a:rPr>
                        <a:t>Se fundo la empresa Transportación</a:t>
                      </a:r>
                      <a:r>
                        <a:rPr lang="es-MX" baseline="0" dirty="0" smtClean="0">
                          <a:latin typeface="Arial" panose="020B0604020202020204" pitchFamily="34" charset="0"/>
                          <a:cs typeface="Arial" panose="020B0604020202020204" pitchFamily="34" charset="0"/>
                        </a:rPr>
                        <a:t> marítima mexicana </a:t>
                      </a:r>
                      <a:r>
                        <a:rPr lang="es-MX" sz="1200" baseline="0" dirty="0" smtClean="0">
                          <a:latin typeface="Arial" panose="020B0604020202020204" pitchFamily="34" charset="0"/>
                          <a:cs typeface="Arial" panose="020B0604020202020204" pitchFamily="34" charset="0"/>
                        </a:rPr>
                        <a:t>(propietarios noruegos y norteamericanos con capital 30% del gobierno mexicano)</a:t>
                      </a:r>
                      <a:endParaRPr lang="es-MX" sz="1200" dirty="0">
                        <a:latin typeface="Arial" panose="020B0604020202020204" pitchFamily="34" charset="0"/>
                        <a:cs typeface="Arial" panose="020B0604020202020204" pitchFamily="34" charset="0"/>
                      </a:endParaRPr>
                    </a:p>
                  </a:txBody>
                  <a:tcPr marL="68580" marR="68580"/>
                </a:tc>
              </a:tr>
              <a:tr h="1194831">
                <a:tc>
                  <a:txBody>
                    <a:bodyPr/>
                    <a:lstStyle/>
                    <a:p>
                      <a:pPr algn="ctr"/>
                      <a:r>
                        <a:rPr lang="es-MX" dirty="0" smtClean="0">
                          <a:latin typeface="Arial" panose="020B0604020202020204" pitchFamily="34" charset="0"/>
                          <a:cs typeface="Arial" panose="020B0604020202020204" pitchFamily="34" charset="0"/>
                        </a:rPr>
                        <a:t>1963</a:t>
                      </a:r>
                      <a:endParaRPr lang="es-MX" dirty="0">
                        <a:latin typeface="Arial" panose="020B0604020202020204" pitchFamily="34" charset="0"/>
                        <a:cs typeface="Arial" panose="020B0604020202020204" pitchFamily="34" charset="0"/>
                      </a:endParaRPr>
                    </a:p>
                  </a:txBody>
                  <a:tcPr marL="68580" marR="68580"/>
                </a:tc>
                <a:tc>
                  <a:txBody>
                    <a:bodyPr/>
                    <a:lstStyle/>
                    <a:p>
                      <a:r>
                        <a:rPr lang="es-MX" dirty="0" smtClean="0">
                          <a:latin typeface="Arial" panose="020B0604020202020204" pitchFamily="34" charset="0"/>
                          <a:cs typeface="Arial" panose="020B0604020202020204" pitchFamily="34" charset="0"/>
                        </a:rPr>
                        <a:t>Se expidió la ley de la navegación y comercios marítimos</a:t>
                      </a:r>
                    </a:p>
                    <a:p>
                      <a:r>
                        <a:rPr lang="es-MX" sz="1200" dirty="0" smtClean="0">
                          <a:latin typeface="Arial" panose="020B0604020202020204" pitchFamily="34" charset="0"/>
                          <a:cs typeface="Arial" panose="020B0604020202020204" pitchFamily="34" charset="0"/>
                        </a:rPr>
                        <a:t>(</a:t>
                      </a:r>
                      <a:r>
                        <a:rPr lang="es-MX" sz="1200" baseline="0" dirty="0" smtClean="0">
                          <a:latin typeface="Arial" panose="020B0604020202020204" pitchFamily="34" charset="0"/>
                          <a:cs typeface="Arial" panose="020B0604020202020204" pitchFamily="34" charset="0"/>
                        </a:rPr>
                        <a:t>10 de enero y se publico en el *DOF el 21 de noviembre de 1963)</a:t>
                      </a:r>
                      <a:endParaRPr lang="es-MX" sz="1200" dirty="0">
                        <a:latin typeface="Arial" panose="020B0604020202020204" pitchFamily="34" charset="0"/>
                        <a:cs typeface="Arial" panose="020B0604020202020204" pitchFamily="34" charset="0"/>
                      </a:endParaRPr>
                    </a:p>
                  </a:txBody>
                  <a:tcPr marL="68580" marR="68580"/>
                </a:tc>
              </a:tr>
            </a:tbl>
          </a:graphicData>
        </a:graphic>
      </p:graphicFrame>
      <p:sp>
        <p:nvSpPr>
          <p:cNvPr id="6" name="Rectangle 2"/>
          <p:cNvSpPr txBox="1">
            <a:spLocks noChangeArrowheads="1"/>
          </p:cNvSpPr>
          <p:nvPr/>
        </p:nvSpPr>
        <p:spPr>
          <a:xfrm>
            <a:off x="157160" y="0"/>
            <a:ext cx="8986837" cy="914400"/>
          </a:xfrm>
          <a:prstGeom prst="rect">
            <a:avLst/>
          </a:prstGeom>
          <a:solidFill>
            <a:schemeClr val="accent1">
              <a:alpha val="84000"/>
            </a:schemeClr>
          </a:solidFill>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smtClean="0">
                <a:latin typeface="Calibri" pitchFamily="34" charset="0"/>
              </a:rPr>
              <a:t>Introducción</a:t>
            </a:r>
            <a:endParaRPr lang="es-ES" dirty="0">
              <a:latin typeface="Calibri" pitchFamily="34" charset="0"/>
            </a:endParaRPr>
          </a:p>
        </p:txBody>
      </p:sp>
    </p:spTree>
    <p:extLst>
      <p:ext uri="{BB962C8B-B14F-4D97-AF65-F5344CB8AC3E}">
        <p14:creationId xmlns:p14="http://schemas.microsoft.com/office/powerpoint/2010/main" val="48503262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14855" y="916133"/>
            <a:ext cx="7914290" cy="5673436"/>
          </a:xfrm>
        </p:spPr>
        <p:txBody>
          <a:bodyPr>
            <a:normAutofit/>
          </a:bodyPr>
          <a:lstStyle/>
          <a:p>
            <a:pPr marL="0" indent="0" algn="just">
              <a:buNone/>
            </a:pPr>
            <a:r>
              <a:rPr lang="es-MX" b="1" dirty="0" smtClean="0">
                <a:solidFill>
                  <a:schemeClr val="tx1"/>
                </a:solidFill>
                <a:latin typeface="Arial" panose="020B0604020202020204" pitchFamily="34" charset="0"/>
                <a:cs typeface="Arial" panose="020B0604020202020204" pitchFamily="34" charset="0"/>
              </a:rPr>
              <a:t>Espacio marítimo acuático</a:t>
            </a:r>
          </a:p>
          <a:p>
            <a:pPr marL="0" indent="0" algn="just">
              <a:buNone/>
            </a:pPr>
            <a:r>
              <a:rPr lang="es-MX" sz="2200" dirty="0" smtClean="0">
                <a:solidFill>
                  <a:schemeClr val="tx1"/>
                </a:solidFill>
                <a:latin typeface="Arial" panose="020B0604020202020204" pitchFamily="34" charset="0"/>
                <a:cs typeface="Arial" panose="020B0604020202020204" pitchFamily="34" charset="0"/>
              </a:rPr>
              <a:t>Comprende a las </a:t>
            </a:r>
            <a:r>
              <a:rPr lang="es-MX" sz="2200" b="1" dirty="0" smtClean="0">
                <a:solidFill>
                  <a:schemeClr val="tx1"/>
                </a:solidFill>
                <a:latin typeface="Arial" panose="020B0604020202020204" pitchFamily="34" charset="0"/>
                <a:cs typeface="Arial" panose="020B0604020202020204" pitchFamily="34" charset="0"/>
              </a:rPr>
              <a:t>aguas jurisdiccionales y el altamar</a:t>
            </a:r>
            <a:r>
              <a:rPr lang="es-MX" sz="2200" dirty="0" smtClean="0">
                <a:solidFill>
                  <a:schemeClr val="tx1"/>
                </a:solidFill>
                <a:latin typeface="Arial" panose="020B0604020202020204" pitchFamily="34" charset="0"/>
                <a:cs typeface="Arial" panose="020B0604020202020204" pitchFamily="34" charset="0"/>
              </a:rPr>
              <a:t>. Las aguas jurisdiccionales son aquellas donde México ejerce su soberanía, plenas o limitadas y comprenden la s aguas interiores, el mar territorial y la zona contigua de la pesca exclusiva. </a:t>
            </a:r>
          </a:p>
          <a:p>
            <a:pPr marL="0" indent="0" algn="just">
              <a:buNone/>
            </a:pPr>
            <a:endParaRPr lang="es-MX" sz="2200" dirty="0" smtClean="0">
              <a:solidFill>
                <a:schemeClr val="tx1"/>
              </a:solidFill>
              <a:latin typeface="Arial" panose="020B0604020202020204" pitchFamily="34" charset="0"/>
              <a:cs typeface="Arial" panose="020B0604020202020204" pitchFamily="34" charset="0"/>
            </a:endParaRPr>
          </a:p>
          <a:p>
            <a:pPr marL="0" indent="0" algn="just">
              <a:buNone/>
            </a:pPr>
            <a:r>
              <a:rPr lang="es-MX" sz="2200" dirty="0" smtClean="0">
                <a:solidFill>
                  <a:schemeClr val="tx1"/>
                </a:solidFill>
                <a:latin typeface="Arial" panose="020B0604020202020204" pitchFamily="34" charset="0"/>
                <a:cs typeface="Arial" panose="020B0604020202020204" pitchFamily="34" charset="0"/>
              </a:rPr>
              <a:t>Las </a:t>
            </a:r>
            <a:r>
              <a:rPr lang="es-MX" sz="2200" b="1" dirty="0" smtClean="0">
                <a:solidFill>
                  <a:schemeClr val="tx1"/>
                </a:solidFill>
                <a:latin typeface="Arial" panose="020B0604020202020204" pitchFamily="34" charset="0"/>
                <a:cs typeface="Arial" panose="020B0604020202020204" pitchFamily="34" charset="0"/>
              </a:rPr>
              <a:t>aguas interiores y el mar territorial </a:t>
            </a:r>
            <a:r>
              <a:rPr lang="es-MX" sz="2200" dirty="0" smtClean="0">
                <a:solidFill>
                  <a:schemeClr val="tx1"/>
                </a:solidFill>
                <a:latin typeface="Arial" panose="020B0604020202020204" pitchFamily="34" charset="0"/>
                <a:cs typeface="Arial" panose="020B0604020202020204" pitchFamily="34" charset="0"/>
              </a:rPr>
              <a:t>(9 millas marinas o 16.668 kilómetros, eso determina la ley de bienes nacionales). El estado mexicano ejerce plena soberanía y sobre la zona exclusiva de pesca (que comprende doce millas a partir del limite interior del mar territorial), una soberanía limitada al ejercicio de los derechos de pesca exclusiva.</a:t>
            </a:r>
          </a:p>
          <a:p>
            <a:pPr algn="just"/>
            <a:endParaRPr lang="es-MX" sz="2200" dirty="0">
              <a:solidFill>
                <a:schemeClr val="tx1"/>
              </a:solidFill>
              <a:latin typeface="Arial" panose="020B0604020202020204" pitchFamily="34" charset="0"/>
              <a:cs typeface="Arial" panose="020B0604020202020204" pitchFamily="34" charset="0"/>
            </a:endParaRPr>
          </a:p>
        </p:txBody>
      </p:sp>
      <p:sp>
        <p:nvSpPr>
          <p:cNvPr id="5" name="Rectangle 2"/>
          <p:cNvSpPr txBox="1">
            <a:spLocks noChangeArrowheads="1"/>
          </p:cNvSpPr>
          <p:nvPr/>
        </p:nvSpPr>
        <p:spPr>
          <a:xfrm>
            <a:off x="157160" y="0"/>
            <a:ext cx="8986837" cy="914400"/>
          </a:xfrm>
          <a:prstGeom prst="rect">
            <a:avLst/>
          </a:prstGeom>
          <a:solidFill>
            <a:schemeClr val="accent1">
              <a:alpha val="84000"/>
            </a:schemeClr>
          </a:solidFill>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smtClean="0">
                <a:latin typeface="Calibri" pitchFamily="34" charset="0"/>
              </a:rPr>
              <a:t>Introducción</a:t>
            </a:r>
            <a:endParaRPr lang="es-ES" dirty="0">
              <a:latin typeface="Calibri" pitchFamily="34" charset="0"/>
            </a:endParaRPr>
          </a:p>
        </p:txBody>
      </p:sp>
    </p:spTree>
    <p:extLst>
      <p:ext uri="{BB962C8B-B14F-4D97-AF65-F5344CB8AC3E}">
        <p14:creationId xmlns:p14="http://schemas.microsoft.com/office/powerpoint/2010/main" val="207850755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14855" y="820883"/>
            <a:ext cx="7898524" cy="5673436"/>
          </a:xfrm>
        </p:spPr>
        <p:txBody>
          <a:bodyPr>
            <a:normAutofit fontScale="40000" lnSpcReduction="20000"/>
          </a:bodyPr>
          <a:lstStyle/>
          <a:p>
            <a:pPr algn="just"/>
            <a:endParaRPr lang="es-MX" sz="5500" b="1" dirty="0" smtClean="0">
              <a:solidFill>
                <a:schemeClr val="tx1"/>
              </a:solidFill>
              <a:latin typeface="Arial" panose="020B0604020202020204" pitchFamily="34" charset="0"/>
              <a:cs typeface="Arial" panose="020B0604020202020204" pitchFamily="34" charset="0"/>
            </a:endParaRPr>
          </a:p>
          <a:p>
            <a:pPr algn="just"/>
            <a:r>
              <a:rPr lang="es-MX" sz="5500" b="1" dirty="0">
                <a:solidFill>
                  <a:schemeClr val="tx1"/>
                </a:solidFill>
                <a:latin typeface="Arial" panose="020B0604020202020204" pitchFamily="34" charset="0"/>
                <a:cs typeface="Arial" panose="020B0604020202020204" pitchFamily="34" charset="0"/>
              </a:rPr>
              <a:t>A</a:t>
            </a:r>
            <a:r>
              <a:rPr lang="es-MX" sz="5500" b="1" dirty="0" smtClean="0">
                <a:solidFill>
                  <a:schemeClr val="tx1"/>
                </a:solidFill>
                <a:latin typeface="Arial" panose="020B0604020202020204" pitchFamily="34" charset="0"/>
                <a:cs typeface="Arial" panose="020B0604020202020204" pitchFamily="34" charset="0"/>
              </a:rPr>
              <a:t>guas interiores</a:t>
            </a:r>
            <a:r>
              <a:rPr lang="es-MX" sz="5500" dirty="0" smtClean="0">
                <a:solidFill>
                  <a:schemeClr val="tx1"/>
                </a:solidFill>
                <a:latin typeface="Arial" panose="020B0604020202020204" pitchFamily="34" charset="0"/>
                <a:cs typeface="Arial" panose="020B0604020202020204" pitchFamily="34" charset="0"/>
              </a:rPr>
              <a:t>: comprende a los lagos, lagunas, accidentes así como brazos del mar y bahías.</a:t>
            </a:r>
          </a:p>
          <a:p>
            <a:pPr algn="just"/>
            <a:endParaRPr lang="es-MX" sz="5500" dirty="0" smtClean="0">
              <a:solidFill>
                <a:schemeClr val="tx1"/>
              </a:solidFill>
              <a:latin typeface="Arial" panose="020B0604020202020204" pitchFamily="34" charset="0"/>
              <a:cs typeface="Arial" panose="020B0604020202020204" pitchFamily="34" charset="0"/>
            </a:endParaRPr>
          </a:p>
          <a:p>
            <a:pPr algn="just"/>
            <a:r>
              <a:rPr lang="es-MX" sz="5500" b="1" dirty="0">
                <a:solidFill>
                  <a:schemeClr val="tx1"/>
                </a:solidFill>
                <a:latin typeface="Arial" panose="020B0604020202020204" pitchFamily="34" charset="0"/>
                <a:cs typeface="Arial" panose="020B0604020202020204" pitchFamily="34" charset="0"/>
              </a:rPr>
              <a:t>M</a:t>
            </a:r>
            <a:r>
              <a:rPr lang="es-MX" sz="5500" b="1" dirty="0" smtClean="0">
                <a:solidFill>
                  <a:schemeClr val="tx1"/>
                </a:solidFill>
                <a:latin typeface="Arial" panose="020B0604020202020204" pitchFamily="34" charset="0"/>
                <a:cs typeface="Arial" panose="020B0604020202020204" pitchFamily="34" charset="0"/>
              </a:rPr>
              <a:t>ar territorial</a:t>
            </a:r>
            <a:r>
              <a:rPr lang="es-MX" sz="5500" dirty="0" smtClean="0">
                <a:solidFill>
                  <a:schemeClr val="tx1"/>
                </a:solidFill>
                <a:latin typeface="Arial" panose="020B0604020202020204" pitchFamily="34" charset="0"/>
                <a:cs typeface="Arial" panose="020B0604020202020204" pitchFamily="34" charset="0"/>
              </a:rPr>
              <a:t>: es la franja del mar adyacente del estado ribereño permite el paso a buques extranjeros; derecho de paso inocente, no excede de 20 millas náuticas de acuerdo a la convención de Ginebra.</a:t>
            </a:r>
          </a:p>
          <a:p>
            <a:pPr algn="just"/>
            <a:endParaRPr lang="es-MX" sz="5500" dirty="0" smtClean="0">
              <a:solidFill>
                <a:schemeClr val="tx1"/>
              </a:solidFill>
              <a:latin typeface="Arial" panose="020B0604020202020204" pitchFamily="34" charset="0"/>
              <a:cs typeface="Arial" panose="020B0604020202020204" pitchFamily="34" charset="0"/>
            </a:endParaRPr>
          </a:p>
          <a:p>
            <a:pPr algn="just"/>
            <a:r>
              <a:rPr lang="es-MX" sz="5500" b="1" dirty="0" smtClean="0">
                <a:solidFill>
                  <a:schemeClr val="tx1"/>
                </a:solidFill>
                <a:latin typeface="Arial" panose="020B0604020202020204" pitchFamily="34" charset="0"/>
                <a:cs typeface="Arial" panose="020B0604020202020204" pitchFamily="34" charset="0"/>
              </a:rPr>
              <a:t>Zona económica exclusiva</a:t>
            </a:r>
            <a:r>
              <a:rPr lang="es-MX" sz="5500" dirty="0" smtClean="0">
                <a:solidFill>
                  <a:schemeClr val="tx1"/>
                </a:solidFill>
                <a:latin typeface="Arial" panose="020B0604020202020204" pitchFamily="34" charset="0"/>
                <a:cs typeface="Arial" panose="020B0604020202020204" pitchFamily="34" charset="0"/>
              </a:rPr>
              <a:t>: de acuerdo a la constitución política de los estado unidos mexicanos, el articulo 27 menciona que: la zona económica exclusiva se extenderá a doscientas millas náuticas a partir de la línea de base desde el cual se mide el mar territorial.</a:t>
            </a:r>
          </a:p>
          <a:p>
            <a:pPr algn="just"/>
            <a:endParaRPr lang="es-MX" sz="5500" dirty="0" smtClean="0">
              <a:solidFill>
                <a:schemeClr val="tx1"/>
              </a:solidFill>
              <a:latin typeface="Arial" panose="020B0604020202020204" pitchFamily="34" charset="0"/>
              <a:cs typeface="Arial" panose="020B0604020202020204" pitchFamily="34" charset="0"/>
            </a:endParaRPr>
          </a:p>
          <a:p>
            <a:pPr algn="just"/>
            <a:r>
              <a:rPr lang="es-MX" sz="5500" b="1" dirty="0" smtClean="0">
                <a:solidFill>
                  <a:schemeClr val="tx1"/>
                </a:solidFill>
                <a:latin typeface="Arial" panose="020B0604020202020204" pitchFamily="34" charset="0"/>
                <a:cs typeface="Arial" panose="020B0604020202020204" pitchFamily="34" charset="0"/>
              </a:rPr>
              <a:t>Plataforma continental</a:t>
            </a:r>
            <a:r>
              <a:rPr lang="es-MX" sz="5500" dirty="0" smtClean="0">
                <a:solidFill>
                  <a:schemeClr val="tx1"/>
                </a:solidFill>
                <a:latin typeface="Arial" panose="020B0604020202020204" pitchFamily="34" charset="0"/>
                <a:cs typeface="Arial" panose="020B0604020202020204" pitchFamily="34" charset="0"/>
              </a:rPr>
              <a:t>: de acuerdo a la convención de ginebra el hecho y el subsuelo</a:t>
            </a:r>
          </a:p>
          <a:p>
            <a:pPr algn="just"/>
            <a:endParaRPr lang="es-MX" dirty="0">
              <a:solidFill>
                <a:schemeClr val="tx1"/>
              </a:solidFill>
              <a:latin typeface="Arial" panose="020B0604020202020204" pitchFamily="34" charset="0"/>
              <a:cs typeface="Arial" panose="020B0604020202020204" pitchFamily="34" charset="0"/>
            </a:endParaRPr>
          </a:p>
        </p:txBody>
      </p:sp>
      <p:sp>
        <p:nvSpPr>
          <p:cNvPr id="5" name="Rectangle 2"/>
          <p:cNvSpPr txBox="1">
            <a:spLocks noChangeArrowheads="1"/>
          </p:cNvSpPr>
          <p:nvPr/>
        </p:nvSpPr>
        <p:spPr>
          <a:xfrm>
            <a:off x="157160" y="0"/>
            <a:ext cx="8986837" cy="914400"/>
          </a:xfrm>
          <a:prstGeom prst="rect">
            <a:avLst/>
          </a:prstGeom>
          <a:solidFill>
            <a:schemeClr val="accent1">
              <a:alpha val="84000"/>
            </a:schemeClr>
          </a:solidFill>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smtClean="0">
                <a:latin typeface="Calibri" pitchFamily="34" charset="0"/>
              </a:rPr>
              <a:t>Introducción</a:t>
            </a:r>
            <a:endParaRPr lang="es-ES" dirty="0">
              <a:latin typeface="Calibri" pitchFamily="34" charset="0"/>
            </a:endParaRPr>
          </a:p>
        </p:txBody>
      </p:sp>
    </p:spTree>
    <p:extLst>
      <p:ext uri="{BB962C8B-B14F-4D97-AF65-F5344CB8AC3E}">
        <p14:creationId xmlns:p14="http://schemas.microsoft.com/office/powerpoint/2010/main" val="262555961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14855" y="914400"/>
            <a:ext cx="7898523" cy="5943600"/>
          </a:xfrm>
        </p:spPr>
        <p:txBody>
          <a:bodyPr>
            <a:normAutofit/>
          </a:bodyPr>
          <a:lstStyle/>
          <a:p>
            <a:pPr marL="0" indent="0" algn="just">
              <a:buNone/>
            </a:pPr>
            <a:r>
              <a:rPr lang="es-ES" sz="2400" b="1" dirty="0" smtClean="0">
                <a:solidFill>
                  <a:schemeClr val="tx1"/>
                </a:solidFill>
                <a:latin typeface="Arial" panose="020B0604020202020204" pitchFamily="34" charset="0"/>
                <a:cs typeface="Arial" panose="020B0604020202020204" pitchFamily="34" charset="0"/>
              </a:rPr>
              <a:t>Mercado (embarques)</a:t>
            </a:r>
          </a:p>
          <a:p>
            <a:pPr algn="just"/>
            <a:r>
              <a:rPr lang="es-ES" sz="2200" b="1" dirty="0" smtClean="0">
                <a:solidFill>
                  <a:schemeClr val="tx1"/>
                </a:solidFill>
                <a:latin typeface="Arial" panose="020B0604020202020204" pitchFamily="34" charset="0"/>
                <a:cs typeface="Arial" panose="020B0604020202020204" pitchFamily="34" charset="0"/>
              </a:rPr>
              <a:t>Trafico nacional y trafico internacional </a:t>
            </a:r>
          </a:p>
          <a:p>
            <a:pPr marL="0" indent="0" algn="just">
              <a:buNone/>
            </a:pPr>
            <a:r>
              <a:rPr lang="es-ES" sz="2200" dirty="0" smtClean="0">
                <a:solidFill>
                  <a:schemeClr val="tx1"/>
                </a:solidFill>
                <a:latin typeface="Arial" panose="020B0604020202020204" pitchFamily="34" charset="0"/>
                <a:cs typeface="Arial" panose="020B0604020202020204" pitchFamily="34" charset="0"/>
              </a:rPr>
              <a:t>El nacional es referente a las mercancías que se reciben de proveedores nacionales (exportaciones).</a:t>
            </a:r>
            <a:endParaRPr lang="es-ES" sz="2200" b="1" dirty="0" smtClean="0">
              <a:solidFill>
                <a:schemeClr val="tx1"/>
              </a:solidFill>
              <a:latin typeface="Arial" panose="020B0604020202020204" pitchFamily="34" charset="0"/>
              <a:cs typeface="Arial" panose="020B0604020202020204" pitchFamily="34" charset="0"/>
            </a:endParaRPr>
          </a:p>
          <a:p>
            <a:pPr algn="just"/>
            <a:r>
              <a:rPr lang="es-ES" sz="2200" b="1" dirty="0" smtClean="0">
                <a:solidFill>
                  <a:schemeClr val="tx1"/>
                </a:solidFill>
                <a:latin typeface="Arial" panose="020B0604020202020204" pitchFamily="34" charset="0"/>
                <a:cs typeface="Arial" panose="020B0604020202020204" pitchFamily="34" charset="0"/>
              </a:rPr>
              <a:t>Trafico internacional </a:t>
            </a:r>
          </a:p>
          <a:p>
            <a:pPr marL="0" indent="0" algn="just">
              <a:buNone/>
            </a:pPr>
            <a:r>
              <a:rPr lang="es-ES" sz="2200" dirty="0" smtClean="0">
                <a:solidFill>
                  <a:schemeClr val="tx1"/>
                </a:solidFill>
                <a:latin typeface="Arial" panose="020B0604020202020204" pitchFamily="34" charset="0"/>
                <a:cs typeface="Arial" panose="020B0604020202020204" pitchFamily="34" charset="0"/>
              </a:rPr>
              <a:t>Es el transporte de mercancías que se recibe del extranjero (importaciones).</a:t>
            </a:r>
          </a:p>
          <a:p>
            <a:pPr algn="just"/>
            <a:r>
              <a:rPr lang="es-ES" sz="2200" b="1" dirty="0">
                <a:solidFill>
                  <a:schemeClr val="tx1"/>
                </a:solidFill>
                <a:latin typeface="Arial" panose="020B0604020202020204" pitchFamily="34" charset="0"/>
                <a:cs typeface="Arial" panose="020B0604020202020204" pitchFamily="34" charset="0"/>
              </a:rPr>
              <a:t>Embarques de entrada y embarques de salida </a:t>
            </a:r>
          </a:p>
          <a:p>
            <a:pPr marL="0" indent="0" algn="just">
              <a:buNone/>
            </a:pPr>
            <a:r>
              <a:rPr lang="es-ES" sz="2200" dirty="0">
                <a:solidFill>
                  <a:schemeClr val="tx1"/>
                </a:solidFill>
                <a:latin typeface="Arial" panose="020B0604020202020204" pitchFamily="34" charset="0"/>
                <a:cs typeface="Arial" panose="020B0604020202020204" pitchFamily="34" charset="0"/>
              </a:rPr>
              <a:t>Es la manipulación de las mercancías para que estas sean introducidas al país de acuerdo al régimen establecido, el tipo de embarque se relaciona  con el tipo de mercancía y se incluyen las siguientes actividades</a:t>
            </a:r>
            <a:r>
              <a:rPr lang="es-ES" sz="2200" dirty="0" smtClean="0">
                <a:solidFill>
                  <a:schemeClr val="tx1"/>
                </a:solidFill>
                <a:latin typeface="Arial" panose="020B0604020202020204" pitchFamily="34" charset="0"/>
                <a:cs typeface="Arial" panose="020B0604020202020204" pitchFamily="34" charset="0"/>
              </a:rPr>
              <a:t>:</a:t>
            </a:r>
          </a:p>
          <a:p>
            <a:pPr marL="0" indent="0" algn="just">
              <a:buNone/>
            </a:pPr>
            <a:endParaRPr lang="es-ES" sz="2200" dirty="0" smtClean="0">
              <a:solidFill>
                <a:schemeClr val="tx1"/>
              </a:solidFill>
              <a:latin typeface="Arial" panose="020B0604020202020204" pitchFamily="34" charset="0"/>
              <a:cs typeface="Arial" panose="020B0604020202020204" pitchFamily="34" charset="0"/>
            </a:endParaRPr>
          </a:p>
        </p:txBody>
      </p:sp>
      <p:sp>
        <p:nvSpPr>
          <p:cNvPr id="5" name="Rectangle 2"/>
          <p:cNvSpPr txBox="1">
            <a:spLocks noChangeArrowheads="1"/>
          </p:cNvSpPr>
          <p:nvPr/>
        </p:nvSpPr>
        <p:spPr>
          <a:xfrm>
            <a:off x="157160" y="0"/>
            <a:ext cx="8986837" cy="914400"/>
          </a:xfrm>
          <a:prstGeom prst="rect">
            <a:avLst/>
          </a:prstGeom>
          <a:solidFill>
            <a:schemeClr val="accent1">
              <a:alpha val="84000"/>
            </a:schemeClr>
          </a:solidFill>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smtClean="0">
                <a:latin typeface="Calibri" pitchFamily="34" charset="0"/>
              </a:rPr>
              <a:t>Introducción</a:t>
            </a:r>
            <a:endParaRPr lang="es-ES" dirty="0">
              <a:latin typeface="Calibri" pitchFamily="34" charset="0"/>
            </a:endParaRPr>
          </a:p>
        </p:txBody>
      </p:sp>
    </p:spTree>
    <p:extLst>
      <p:ext uri="{BB962C8B-B14F-4D97-AF65-F5344CB8AC3E}">
        <p14:creationId xmlns:p14="http://schemas.microsoft.com/office/powerpoint/2010/main" val="345019439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14855" y="914400"/>
            <a:ext cx="7898524" cy="5943600"/>
          </a:xfrm>
        </p:spPr>
        <p:txBody>
          <a:bodyPr>
            <a:normAutofit/>
          </a:bodyPr>
          <a:lstStyle/>
          <a:p>
            <a:pPr marL="0" indent="0" algn="just">
              <a:buNone/>
            </a:pPr>
            <a:r>
              <a:rPr lang="es-ES" sz="2400" b="1" dirty="0">
                <a:solidFill>
                  <a:schemeClr val="tx1"/>
                </a:solidFill>
                <a:latin typeface="Arial" panose="020B0604020202020204" pitchFamily="34" charset="0"/>
                <a:cs typeface="Arial" panose="020B0604020202020204" pitchFamily="34" charset="0"/>
              </a:rPr>
              <a:t>Mercado (embarques)</a:t>
            </a:r>
          </a:p>
          <a:p>
            <a:pPr algn="just"/>
            <a:r>
              <a:rPr lang="es-MX" sz="2200" dirty="0" smtClean="0">
                <a:solidFill>
                  <a:schemeClr val="tx1"/>
                </a:solidFill>
                <a:latin typeface="Arial" panose="020B0604020202020204" pitchFamily="34" charset="0"/>
                <a:cs typeface="Arial" panose="020B0604020202020204" pitchFamily="34" charset="0"/>
              </a:rPr>
              <a:t>Importación definitiva, Deposito fiscal, destrucción, importación y retorno del producto ya terminado, elaborado, transformado y reparado. Exportación o retorno de la mercancía, transito interno de la mercancía, etc.</a:t>
            </a:r>
          </a:p>
          <a:p>
            <a:pPr algn="just"/>
            <a:r>
              <a:rPr lang="es-ES" sz="2400" dirty="0">
                <a:solidFill>
                  <a:schemeClr val="tx1"/>
                </a:solidFill>
                <a:latin typeface="Arial" panose="020B0604020202020204" pitchFamily="34" charset="0"/>
                <a:cs typeface="Arial" panose="020B0604020202020204" pitchFamily="34" charset="0"/>
              </a:rPr>
              <a:t>Especificación de la ruta, para la evaluación de los  tiempos y costos (de acuerdo al </a:t>
            </a:r>
            <a:r>
              <a:rPr lang="es-ES" sz="2400" i="1" dirty="0" err="1">
                <a:solidFill>
                  <a:schemeClr val="tx1"/>
                </a:solidFill>
                <a:latin typeface="Arial" panose="020B0604020202020204" pitchFamily="34" charset="0"/>
                <a:cs typeface="Arial" panose="020B0604020202020204" pitchFamily="34" charset="0"/>
              </a:rPr>
              <a:t>Incoterm</a:t>
            </a:r>
            <a:r>
              <a:rPr lang="es-ES" sz="2400" dirty="0">
                <a:solidFill>
                  <a:schemeClr val="tx1"/>
                </a:solidFill>
                <a:latin typeface="Arial" panose="020B0604020202020204" pitchFamily="34" charset="0"/>
                <a:cs typeface="Arial" panose="020B0604020202020204" pitchFamily="34" charset="0"/>
              </a:rPr>
              <a:t> utilizado en el contrato de compra-venta)</a:t>
            </a:r>
          </a:p>
          <a:p>
            <a:pPr algn="just"/>
            <a:r>
              <a:rPr lang="es-ES" sz="2400" dirty="0">
                <a:solidFill>
                  <a:schemeClr val="tx1"/>
                </a:solidFill>
                <a:latin typeface="Arial" panose="020B0604020202020204" pitchFamily="34" charset="0"/>
                <a:cs typeface="Arial" panose="020B0604020202020204" pitchFamily="34" charset="0"/>
              </a:rPr>
              <a:t>Seguimiento de la llegada del embarque hasta su destino final : avisos, recibos, descargas, revisión, daños o perdidas.</a:t>
            </a:r>
          </a:p>
          <a:p>
            <a:pPr algn="just"/>
            <a:endParaRPr lang="es-MX" sz="2200" dirty="0">
              <a:solidFill>
                <a:schemeClr val="tx1"/>
              </a:solidFill>
              <a:latin typeface="Arial" panose="020B0604020202020204" pitchFamily="34" charset="0"/>
              <a:cs typeface="Arial" panose="020B0604020202020204" pitchFamily="34" charset="0"/>
            </a:endParaRPr>
          </a:p>
        </p:txBody>
      </p:sp>
      <p:sp>
        <p:nvSpPr>
          <p:cNvPr id="5" name="Rectangle 2"/>
          <p:cNvSpPr txBox="1">
            <a:spLocks noChangeArrowheads="1"/>
          </p:cNvSpPr>
          <p:nvPr/>
        </p:nvSpPr>
        <p:spPr>
          <a:xfrm>
            <a:off x="157160" y="0"/>
            <a:ext cx="8986837" cy="914400"/>
          </a:xfrm>
          <a:prstGeom prst="rect">
            <a:avLst/>
          </a:prstGeom>
          <a:solidFill>
            <a:schemeClr val="accent1">
              <a:alpha val="84000"/>
            </a:schemeClr>
          </a:solidFill>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smtClean="0">
                <a:latin typeface="Calibri" pitchFamily="34" charset="0"/>
              </a:rPr>
              <a:t>Introducción</a:t>
            </a:r>
            <a:endParaRPr lang="es-ES" dirty="0">
              <a:latin typeface="Calibri" pitchFamily="34" charset="0"/>
            </a:endParaRPr>
          </a:p>
        </p:txBody>
      </p:sp>
    </p:spTree>
    <p:extLst>
      <p:ext uri="{BB962C8B-B14F-4D97-AF65-F5344CB8AC3E}">
        <p14:creationId xmlns:p14="http://schemas.microsoft.com/office/powerpoint/2010/main" val="303922295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30621" y="914400"/>
            <a:ext cx="7866993" cy="5943600"/>
          </a:xfrm>
        </p:spPr>
        <p:txBody>
          <a:bodyPr>
            <a:normAutofit/>
          </a:bodyPr>
          <a:lstStyle/>
          <a:p>
            <a:pPr marL="0" indent="0" algn="just">
              <a:buNone/>
            </a:pPr>
            <a:r>
              <a:rPr lang="es-ES" b="1" dirty="0">
                <a:solidFill>
                  <a:schemeClr val="tx1"/>
                </a:solidFill>
                <a:latin typeface="Arial" panose="020B0604020202020204" pitchFamily="34" charset="0"/>
                <a:cs typeface="Arial" panose="020B0604020202020204" pitchFamily="34" charset="0"/>
              </a:rPr>
              <a:t>Mercado </a:t>
            </a:r>
            <a:r>
              <a:rPr lang="es-ES" b="1" dirty="0" smtClean="0">
                <a:solidFill>
                  <a:schemeClr val="tx1"/>
                </a:solidFill>
                <a:latin typeface="Arial" panose="020B0604020202020204" pitchFamily="34" charset="0"/>
                <a:cs typeface="Arial" panose="020B0604020202020204" pitchFamily="34" charset="0"/>
              </a:rPr>
              <a:t>y régimen de navegación</a:t>
            </a:r>
            <a:endParaRPr lang="es-ES" b="1" dirty="0">
              <a:solidFill>
                <a:schemeClr val="tx1"/>
              </a:solidFill>
              <a:latin typeface="Arial" panose="020B0604020202020204" pitchFamily="34" charset="0"/>
              <a:cs typeface="Arial" panose="020B0604020202020204" pitchFamily="34" charset="0"/>
            </a:endParaRPr>
          </a:p>
          <a:p>
            <a:pPr marL="0" indent="0" algn="just">
              <a:buNone/>
            </a:pPr>
            <a:r>
              <a:rPr lang="es-MX" sz="2200" dirty="0" smtClean="0">
                <a:solidFill>
                  <a:schemeClr val="tx1"/>
                </a:solidFill>
                <a:latin typeface="Arial" panose="020B0604020202020204" pitchFamily="34" charset="0"/>
                <a:cs typeface="Arial" panose="020B0604020202020204" pitchFamily="34" charset="0"/>
              </a:rPr>
              <a:t>La </a:t>
            </a:r>
            <a:r>
              <a:rPr lang="es-MX" sz="2200" dirty="0">
                <a:solidFill>
                  <a:schemeClr val="tx1"/>
                </a:solidFill>
                <a:latin typeface="Arial" panose="020B0604020202020204" pitchFamily="34" charset="0"/>
                <a:cs typeface="Arial" panose="020B0604020202020204" pitchFamily="34" charset="0"/>
              </a:rPr>
              <a:t>navegación que realizan las embarcaciones se clasifica en:  </a:t>
            </a:r>
          </a:p>
          <a:p>
            <a:pPr marL="0" indent="0" algn="just">
              <a:buNone/>
            </a:pPr>
            <a:r>
              <a:rPr lang="es-MX" sz="2200" b="1" dirty="0">
                <a:solidFill>
                  <a:schemeClr val="tx1"/>
                </a:solidFill>
                <a:latin typeface="Arial" panose="020B0604020202020204" pitchFamily="34" charset="0"/>
                <a:cs typeface="Arial" panose="020B0604020202020204" pitchFamily="34" charset="0"/>
              </a:rPr>
              <a:t>I. Interior</a:t>
            </a:r>
            <a:r>
              <a:rPr lang="es-MX" sz="2200" dirty="0">
                <a:solidFill>
                  <a:schemeClr val="tx1"/>
                </a:solidFill>
                <a:latin typeface="Arial" panose="020B0604020202020204" pitchFamily="34" charset="0"/>
                <a:cs typeface="Arial" panose="020B0604020202020204" pitchFamily="34" charset="0"/>
              </a:rPr>
              <a:t>.- Dentro de los límites de los puertos o en aguas interiores mexicanas, como lagos, lagunas, presas, ríos y demás cuerpos del mar territorial, de agua tierra adentro, incluidas las aguas ubicadas dentro de la línea base del mar territorial;  </a:t>
            </a:r>
          </a:p>
          <a:p>
            <a:pPr marL="0" indent="0" algn="just">
              <a:buNone/>
            </a:pPr>
            <a:r>
              <a:rPr lang="es-MX" sz="2200" b="1" dirty="0">
                <a:solidFill>
                  <a:schemeClr val="tx1"/>
                </a:solidFill>
                <a:latin typeface="Arial" panose="020B0604020202020204" pitchFamily="34" charset="0"/>
                <a:cs typeface="Arial" panose="020B0604020202020204" pitchFamily="34" charset="0"/>
              </a:rPr>
              <a:t>II. De cabotaje</a:t>
            </a:r>
            <a:r>
              <a:rPr lang="es-MX" sz="2200" dirty="0">
                <a:solidFill>
                  <a:schemeClr val="tx1"/>
                </a:solidFill>
                <a:latin typeface="Arial" panose="020B0604020202020204" pitchFamily="34" charset="0"/>
                <a:cs typeface="Arial" panose="020B0604020202020204" pitchFamily="34" charset="0"/>
              </a:rPr>
              <a:t>.- Por mar entre puertos o puntos situados en zonas marinas mexicanas y litorales mexicanos; y  </a:t>
            </a:r>
          </a:p>
          <a:p>
            <a:pPr marL="0" indent="0" algn="just">
              <a:buNone/>
            </a:pPr>
            <a:r>
              <a:rPr lang="es-MX" sz="2200" b="1" dirty="0">
                <a:solidFill>
                  <a:schemeClr val="tx1"/>
                </a:solidFill>
                <a:latin typeface="Arial" panose="020B0604020202020204" pitchFamily="34" charset="0"/>
                <a:cs typeface="Arial" panose="020B0604020202020204" pitchFamily="34" charset="0"/>
              </a:rPr>
              <a:t>III. De altura</a:t>
            </a:r>
            <a:r>
              <a:rPr lang="es-MX" sz="2200" dirty="0">
                <a:solidFill>
                  <a:schemeClr val="tx1"/>
                </a:solidFill>
                <a:latin typeface="Arial" panose="020B0604020202020204" pitchFamily="34" charset="0"/>
                <a:cs typeface="Arial" panose="020B0604020202020204" pitchFamily="34" charset="0"/>
              </a:rPr>
              <a:t>.- Por mar entre puertos o puntos localizados en territorio mexicano o en las zonas marinas mexicanas y puertos o puntos situados en el extranjero, así como entre puertos o puntos extranjeros.  </a:t>
            </a:r>
          </a:p>
          <a:p>
            <a:pPr algn="just"/>
            <a:endParaRPr lang="es-MX" sz="2200" dirty="0">
              <a:solidFill>
                <a:schemeClr val="tx1"/>
              </a:solidFill>
              <a:latin typeface="Arial" panose="020B0604020202020204" pitchFamily="34" charset="0"/>
              <a:cs typeface="Arial" panose="020B0604020202020204" pitchFamily="34" charset="0"/>
            </a:endParaRPr>
          </a:p>
        </p:txBody>
      </p:sp>
      <p:sp>
        <p:nvSpPr>
          <p:cNvPr id="5" name="Rectangle 2"/>
          <p:cNvSpPr txBox="1">
            <a:spLocks noChangeArrowheads="1"/>
          </p:cNvSpPr>
          <p:nvPr/>
        </p:nvSpPr>
        <p:spPr>
          <a:xfrm>
            <a:off x="157160" y="0"/>
            <a:ext cx="8986837" cy="914400"/>
          </a:xfrm>
          <a:prstGeom prst="rect">
            <a:avLst/>
          </a:prstGeom>
          <a:solidFill>
            <a:schemeClr val="accent1">
              <a:alpha val="84000"/>
            </a:schemeClr>
          </a:solidFill>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smtClean="0">
                <a:latin typeface="Calibri" pitchFamily="34" charset="0"/>
              </a:rPr>
              <a:t>Introducción</a:t>
            </a:r>
            <a:endParaRPr lang="es-ES" dirty="0">
              <a:latin typeface="Calibri" pitchFamily="34" charset="0"/>
            </a:endParaRPr>
          </a:p>
        </p:txBody>
      </p:sp>
    </p:spTree>
    <p:extLst>
      <p:ext uri="{BB962C8B-B14F-4D97-AF65-F5344CB8AC3E}">
        <p14:creationId xmlns:p14="http://schemas.microsoft.com/office/powerpoint/2010/main" val="184402387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14857" y="963597"/>
            <a:ext cx="7882758" cy="5752513"/>
          </a:xfrm>
        </p:spPr>
        <p:txBody>
          <a:bodyPr>
            <a:normAutofit fontScale="92500" lnSpcReduction="20000"/>
          </a:bodyPr>
          <a:lstStyle/>
          <a:p>
            <a:pPr marL="0" indent="0" algn="just">
              <a:buNone/>
            </a:pPr>
            <a:r>
              <a:rPr lang="es-MX" sz="2600" b="1" dirty="0" smtClean="0">
                <a:solidFill>
                  <a:schemeClr val="tx1"/>
                </a:solidFill>
                <a:latin typeface="Arial" panose="020B0604020202020204" pitchFamily="34" charset="0"/>
                <a:cs typeface="Arial" panose="020B0604020202020204" pitchFamily="34" charset="0"/>
              </a:rPr>
              <a:t>Tripulaciones marítimas</a:t>
            </a:r>
          </a:p>
          <a:p>
            <a:pPr marL="0" indent="0" algn="just">
              <a:buNone/>
            </a:pPr>
            <a:r>
              <a:rPr lang="es-MX" sz="2400" dirty="0" smtClean="0">
                <a:solidFill>
                  <a:schemeClr val="tx1"/>
                </a:solidFill>
                <a:latin typeface="Arial" panose="020B0604020202020204" pitchFamily="34" charset="0"/>
                <a:cs typeface="Arial" panose="020B0604020202020204" pitchFamily="34" charset="0"/>
              </a:rPr>
              <a:t>Las personas que presten un servicio a bordo de las embarcaciones y artefactos navales mexicanos, se considerarán para efectos de esta ley como tripulantes de los mismos.</a:t>
            </a:r>
          </a:p>
          <a:p>
            <a:pPr marL="0" indent="0" algn="just">
              <a:buNone/>
            </a:pPr>
            <a:endParaRPr lang="es-MX" sz="2400" dirty="0" smtClean="0">
              <a:solidFill>
                <a:schemeClr val="tx1"/>
              </a:solidFill>
              <a:latin typeface="Arial" panose="020B0604020202020204" pitchFamily="34" charset="0"/>
              <a:cs typeface="Arial" panose="020B0604020202020204" pitchFamily="34" charset="0"/>
            </a:endParaRPr>
          </a:p>
          <a:p>
            <a:pPr marL="0" indent="0" algn="just">
              <a:buNone/>
            </a:pPr>
            <a:r>
              <a:rPr lang="es-MX" sz="2400" dirty="0" smtClean="0">
                <a:solidFill>
                  <a:schemeClr val="tx1"/>
                </a:solidFill>
                <a:latin typeface="Arial" panose="020B0604020202020204" pitchFamily="34" charset="0"/>
                <a:cs typeface="Arial" panose="020B0604020202020204" pitchFamily="34" charset="0"/>
              </a:rPr>
              <a:t>no se considerarán tripulantes de las embarcaciones y artefactos navales, al personal técnico que realice las funciones de instrucción, capacitación, supervisión y administración; en las embarcaciones pesqueras al personal embarcado que sólo realiza funciones de instrucción, capacitación y supervisión de las actividades de captura, manejo o proceso de recursos pesqueros.  </a:t>
            </a:r>
          </a:p>
          <a:p>
            <a:pPr marL="0" indent="0" algn="just">
              <a:buNone/>
            </a:pPr>
            <a:endParaRPr lang="es-MX" sz="2400" dirty="0" smtClean="0">
              <a:solidFill>
                <a:schemeClr val="tx1"/>
              </a:solidFill>
              <a:latin typeface="Arial" panose="020B0604020202020204" pitchFamily="34" charset="0"/>
              <a:cs typeface="Arial" panose="020B0604020202020204" pitchFamily="34" charset="0"/>
            </a:endParaRPr>
          </a:p>
          <a:p>
            <a:pPr marL="0" indent="0" algn="just">
              <a:buNone/>
            </a:pPr>
            <a:r>
              <a:rPr lang="es-MX" sz="2400" dirty="0" smtClean="0">
                <a:solidFill>
                  <a:schemeClr val="tx1"/>
                </a:solidFill>
                <a:latin typeface="Arial" panose="020B0604020202020204" pitchFamily="34" charset="0"/>
                <a:cs typeface="Arial" panose="020B0604020202020204" pitchFamily="34" charset="0"/>
              </a:rPr>
              <a:t>los capitanes, pilotos navales, patrones, maquinistas, mecánicos y en general todo el personal que tripule una embarcación o que labore en un artefacto naval mexicanos, deberán ser mexicanos por nacimiento y no adquirir otra nacionalidad. </a:t>
            </a:r>
            <a:endParaRPr lang="es-MX" sz="2400" dirty="0">
              <a:solidFill>
                <a:schemeClr val="tx1"/>
              </a:solidFill>
              <a:latin typeface="Arial" panose="020B0604020202020204" pitchFamily="34" charset="0"/>
              <a:cs typeface="Arial" panose="020B0604020202020204" pitchFamily="34" charset="0"/>
            </a:endParaRPr>
          </a:p>
        </p:txBody>
      </p:sp>
      <p:sp>
        <p:nvSpPr>
          <p:cNvPr id="7" name="Rectangle 2"/>
          <p:cNvSpPr txBox="1">
            <a:spLocks noChangeArrowheads="1"/>
          </p:cNvSpPr>
          <p:nvPr/>
        </p:nvSpPr>
        <p:spPr>
          <a:xfrm>
            <a:off x="157160" y="0"/>
            <a:ext cx="8986837" cy="914400"/>
          </a:xfrm>
          <a:prstGeom prst="rect">
            <a:avLst/>
          </a:prstGeom>
          <a:solidFill>
            <a:schemeClr val="accent1">
              <a:alpha val="84000"/>
            </a:schemeClr>
          </a:solidFill>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smtClean="0">
                <a:latin typeface="Calibri" pitchFamily="34" charset="0"/>
              </a:rPr>
              <a:t>Introducción</a:t>
            </a:r>
            <a:endParaRPr lang="es-ES" dirty="0">
              <a:latin typeface="Calibri" pitchFamily="34" charset="0"/>
            </a:endParaRPr>
          </a:p>
        </p:txBody>
      </p:sp>
    </p:spTree>
    <p:extLst>
      <p:ext uri="{BB962C8B-B14F-4D97-AF65-F5344CB8AC3E}">
        <p14:creationId xmlns:p14="http://schemas.microsoft.com/office/powerpoint/2010/main" val="144600227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contenido 4"/>
          <p:cNvSpPr>
            <a:spLocks noGrp="1"/>
          </p:cNvSpPr>
          <p:nvPr>
            <p:ph sz="quarter" idx="13"/>
          </p:nvPr>
        </p:nvSpPr>
        <p:spPr>
          <a:xfrm>
            <a:off x="693683" y="970835"/>
            <a:ext cx="7803931" cy="5824101"/>
          </a:xfrm>
        </p:spPr>
        <p:txBody>
          <a:bodyPr>
            <a:normAutofit fontScale="92500" lnSpcReduction="20000"/>
          </a:bodyPr>
          <a:lstStyle/>
          <a:p>
            <a:pPr marL="0" indent="0">
              <a:buNone/>
            </a:pPr>
            <a:r>
              <a:rPr lang="es-MX" sz="2600" b="1" dirty="0">
                <a:solidFill>
                  <a:schemeClr val="tx1"/>
                </a:solidFill>
                <a:latin typeface="Arial" panose="020B0604020202020204" pitchFamily="34" charset="0"/>
                <a:cs typeface="Arial" panose="020B0604020202020204" pitchFamily="34" charset="0"/>
              </a:rPr>
              <a:t>Tripulaciones marítimas</a:t>
            </a:r>
          </a:p>
          <a:p>
            <a:r>
              <a:rPr lang="es-MX" dirty="0">
                <a:solidFill>
                  <a:schemeClr val="tx1"/>
                </a:solidFill>
                <a:latin typeface="Arial" panose="020B0604020202020204" pitchFamily="34" charset="0"/>
                <a:cs typeface="Arial" panose="020B0604020202020204" pitchFamily="34" charset="0"/>
              </a:rPr>
              <a:t>Patrón de draga móvil </a:t>
            </a:r>
          </a:p>
          <a:p>
            <a:r>
              <a:rPr lang="es-MX" dirty="0">
                <a:solidFill>
                  <a:schemeClr val="tx1"/>
                </a:solidFill>
                <a:latin typeface="Arial" panose="020B0604020202020204" pitchFamily="34" charset="0"/>
                <a:cs typeface="Arial" panose="020B0604020202020204" pitchFamily="34" charset="0"/>
              </a:rPr>
              <a:t>Patrón de costa </a:t>
            </a:r>
          </a:p>
          <a:p>
            <a:r>
              <a:rPr lang="es-MX" dirty="0">
                <a:solidFill>
                  <a:schemeClr val="tx1"/>
                </a:solidFill>
                <a:latin typeface="Arial" panose="020B0604020202020204" pitchFamily="34" charset="0"/>
                <a:cs typeface="Arial" panose="020B0604020202020204" pitchFamily="34" charset="0"/>
              </a:rPr>
              <a:t>Patrón pescador </a:t>
            </a:r>
          </a:p>
          <a:p>
            <a:r>
              <a:rPr lang="es-MX" dirty="0">
                <a:solidFill>
                  <a:schemeClr val="tx1"/>
                </a:solidFill>
                <a:latin typeface="Arial" panose="020B0604020202020204" pitchFamily="34" charset="0"/>
                <a:cs typeface="Arial" panose="020B0604020202020204" pitchFamily="34" charset="0"/>
              </a:rPr>
              <a:t>Patrón de pesca de litoral </a:t>
            </a:r>
          </a:p>
          <a:p>
            <a:r>
              <a:rPr lang="es-MX" dirty="0">
                <a:solidFill>
                  <a:schemeClr val="tx1"/>
                </a:solidFill>
                <a:latin typeface="Arial" panose="020B0604020202020204" pitchFamily="34" charset="0"/>
                <a:cs typeface="Arial" panose="020B0604020202020204" pitchFamily="34" charset="0"/>
              </a:rPr>
              <a:t>Patrón de pesca costera </a:t>
            </a:r>
          </a:p>
          <a:p>
            <a:r>
              <a:rPr lang="es-MX" dirty="0">
                <a:solidFill>
                  <a:schemeClr val="tx1"/>
                </a:solidFill>
                <a:latin typeface="Arial" panose="020B0604020202020204" pitchFamily="34" charset="0"/>
                <a:cs typeface="Arial" panose="020B0604020202020204" pitchFamily="34" charset="0"/>
              </a:rPr>
              <a:t>Capitán de pesca oceánica </a:t>
            </a:r>
          </a:p>
          <a:p>
            <a:r>
              <a:rPr lang="es-MX" dirty="0">
                <a:solidFill>
                  <a:schemeClr val="tx1"/>
                </a:solidFill>
                <a:latin typeface="Arial" panose="020B0604020202020204" pitchFamily="34" charset="0"/>
                <a:cs typeface="Arial" panose="020B0604020202020204" pitchFamily="34" charset="0"/>
              </a:rPr>
              <a:t>Técnico en conservación de pesca </a:t>
            </a:r>
          </a:p>
          <a:p>
            <a:r>
              <a:rPr lang="es-MX" dirty="0">
                <a:solidFill>
                  <a:schemeClr val="tx1"/>
                </a:solidFill>
                <a:latin typeface="Arial" panose="020B0604020202020204" pitchFamily="34" charset="0"/>
                <a:cs typeface="Arial" panose="020B0604020202020204" pitchFamily="34" charset="0"/>
              </a:rPr>
              <a:t>Tercer motorista </a:t>
            </a:r>
          </a:p>
          <a:p>
            <a:r>
              <a:rPr lang="es-MX" dirty="0">
                <a:solidFill>
                  <a:schemeClr val="tx1"/>
                </a:solidFill>
                <a:latin typeface="Arial" panose="020B0604020202020204" pitchFamily="34" charset="0"/>
                <a:cs typeface="Arial" panose="020B0604020202020204" pitchFamily="34" charset="0"/>
              </a:rPr>
              <a:t>Segundo motorista </a:t>
            </a:r>
          </a:p>
          <a:p>
            <a:r>
              <a:rPr lang="es-MX" dirty="0">
                <a:solidFill>
                  <a:schemeClr val="tx1"/>
                </a:solidFill>
                <a:latin typeface="Arial" panose="020B0604020202020204" pitchFamily="34" charset="0"/>
                <a:cs typeface="Arial" panose="020B0604020202020204" pitchFamily="34" charset="0"/>
              </a:rPr>
              <a:t>Primer motorista </a:t>
            </a:r>
          </a:p>
          <a:p>
            <a:r>
              <a:rPr lang="es-MX" dirty="0">
                <a:solidFill>
                  <a:schemeClr val="tx1"/>
                </a:solidFill>
                <a:latin typeface="Arial" panose="020B0604020202020204" pitchFamily="34" charset="0"/>
                <a:cs typeface="Arial" panose="020B0604020202020204" pitchFamily="34" charset="0"/>
              </a:rPr>
              <a:t>Tercer motorista pescador </a:t>
            </a:r>
          </a:p>
          <a:p>
            <a:r>
              <a:rPr lang="es-MX" dirty="0">
                <a:solidFill>
                  <a:schemeClr val="tx1"/>
                </a:solidFill>
                <a:latin typeface="Arial" panose="020B0604020202020204" pitchFamily="34" charset="0"/>
                <a:cs typeface="Arial" panose="020B0604020202020204" pitchFamily="34" charset="0"/>
              </a:rPr>
              <a:t>Segundo motorista pescador </a:t>
            </a:r>
          </a:p>
          <a:p>
            <a:r>
              <a:rPr lang="es-MX" dirty="0">
                <a:solidFill>
                  <a:schemeClr val="tx1"/>
                </a:solidFill>
                <a:latin typeface="Arial" panose="020B0604020202020204" pitchFamily="34" charset="0"/>
                <a:cs typeface="Arial" panose="020B0604020202020204" pitchFamily="34" charset="0"/>
              </a:rPr>
              <a:t>Primer motorista pescador </a:t>
            </a:r>
          </a:p>
          <a:p>
            <a:r>
              <a:rPr lang="es-MX" dirty="0">
                <a:solidFill>
                  <a:schemeClr val="tx1"/>
                </a:solidFill>
                <a:latin typeface="Arial" panose="020B0604020202020204" pitchFamily="34" charset="0"/>
                <a:cs typeface="Arial" panose="020B0604020202020204" pitchFamily="34" charset="0"/>
              </a:rPr>
              <a:t>Motorista de pesca oceánica </a:t>
            </a:r>
          </a:p>
          <a:p>
            <a:r>
              <a:rPr lang="es-MX" dirty="0">
                <a:solidFill>
                  <a:schemeClr val="tx1"/>
                </a:solidFill>
                <a:latin typeface="Arial" panose="020B0604020202020204" pitchFamily="34" charset="0"/>
                <a:cs typeface="Arial" panose="020B0604020202020204" pitchFamily="34" charset="0"/>
              </a:rPr>
              <a:t>Ingeniero Electricista </a:t>
            </a:r>
          </a:p>
          <a:p>
            <a:endParaRPr lang="es-MX" dirty="0">
              <a:solidFill>
                <a:schemeClr val="tx1"/>
              </a:solidFill>
              <a:latin typeface="Arial" panose="020B0604020202020204" pitchFamily="34" charset="0"/>
              <a:cs typeface="Arial" panose="020B0604020202020204" pitchFamily="34" charset="0"/>
            </a:endParaRPr>
          </a:p>
        </p:txBody>
      </p:sp>
      <p:sp>
        <p:nvSpPr>
          <p:cNvPr id="9" name="Rectangle 2"/>
          <p:cNvSpPr txBox="1">
            <a:spLocks noChangeArrowheads="1"/>
          </p:cNvSpPr>
          <p:nvPr/>
        </p:nvSpPr>
        <p:spPr>
          <a:xfrm>
            <a:off x="157160" y="0"/>
            <a:ext cx="8986837" cy="914400"/>
          </a:xfrm>
          <a:prstGeom prst="rect">
            <a:avLst/>
          </a:prstGeom>
          <a:solidFill>
            <a:schemeClr val="accent1">
              <a:alpha val="84000"/>
            </a:schemeClr>
          </a:solidFill>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smtClean="0">
                <a:latin typeface="Calibri" pitchFamily="34" charset="0"/>
              </a:rPr>
              <a:t>Introducción</a:t>
            </a:r>
            <a:endParaRPr lang="es-ES" dirty="0">
              <a:latin typeface="Calibri" pitchFamily="34" charset="0"/>
            </a:endParaRPr>
          </a:p>
        </p:txBody>
      </p:sp>
    </p:spTree>
    <p:extLst>
      <p:ext uri="{BB962C8B-B14F-4D97-AF65-F5344CB8AC3E}">
        <p14:creationId xmlns:p14="http://schemas.microsoft.com/office/powerpoint/2010/main" val="27895425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404814" y="2357484"/>
            <a:ext cx="8358185" cy="2416046"/>
          </a:xfrm>
          <a:prstGeom prst="rect">
            <a:avLst/>
          </a:prstGeom>
          <a:noFill/>
          <a:ln w="9525">
            <a:noFill/>
            <a:miter lim="800000"/>
            <a:headEnd/>
            <a:tailEnd/>
          </a:ln>
        </p:spPr>
        <p:txBody>
          <a:bodyPr wrap="square">
            <a:spAutoFit/>
          </a:bodyPr>
          <a:lstStyle/>
          <a:p>
            <a:pPr>
              <a:spcBef>
                <a:spcPct val="50000"/>
              </a:spcBef>
            </a:pPr>
            <a:r>
              <a:rPr lang="es-MX" sz="1600" b="1" dirty="0"/>
              <a:t>PRESENTACIÓN</a:t>
            </a:r>
          </a:p>
          <a:p>
            <a:pPr algn="just">
              <a:spcBef>
                <a:spcPct val="50000"/>
              </a:spcBef>
            </a:pPr>
            <a:r>
              <a:rPr lang="es-MX" dirty="0"/>
              <a:t>El futuro ingeniero en transporte  debe contar con los conocimientos, herramientas y técnicas que le permitan identificar aquellos aspectos necesarios para la operación de un sistema de transporte marítimo, en esta unidad de aprendizaje el estudiante de la licenciatura podrá conocer y aquellos sistemas y elementos mínimos necesarios, que le permitirán el funcionamiento y a su vez identificar áreas de oportunidad o mejora en  entre otras, y con ello coadyuvar en su formación profesional como ingeniero en transporte.</a:t>
            </a:r>
            <a:endParaRPr lang="es-ES" dirty="0"/>
          </a:p>
        </p:txBody>
      </p:sp>
      <p:sp>
        <p:nvSpPr>
          <p:cNvPr id="3" name="Text Box 3"/>
          <p:cNvSpPr txBox="1">
            <a:spLocks noChangeArrowheads="1"/>
          </p:cNvSpPr>
          <p:nvPr/>
        </p:nvSpPr>
        <p:spPr bwMode="auto">
          <a:xfrm>
            <a:off x="404812" y="733897"/>
            <a:ext cx="8358188" cy="1585049"/>
          </a:xfrm>
          <a:prstGeom prst="rect">
            <a:avLst/>
          </a:prstGeom>
          <a:noFill/>
          <a:ln w="9525">
            <a:noFill/>
            <a:miter lim="800000"/>
            <a:headEnd/>
            <a:tailEnd/>
          </a:ln>
        </p:spPr>
        <p:txBody>
          <a:bodyPr wrap="square">
            <a:spAutoFit/>
          </a:bodyPr>
          <a:lstStyle/>
          <a:p>
            <a:pPr>
              <a:spcBef>
                <a:spcPct val="50000"/>
              </a:spcBef>
            </a:pPr>
            <a:r>
              <a:rPr lang="es-MX" sz="1600" b="1" dirty="0"/>
              <a:t>JUSTIFICACIÓN</a:t>
            </a:r>
          </a:p>
          <a:p>
            <a:pPr algn="just">
              <a:spcBef>
                <a:spcPct val="50000"/>
              </a:spcBef>
            </a:pPr>
            <a:r>
              <a:rPr lang="es-MX" dirty="0"/>
              <a:t>El presente material se elaboró con la intención de apoyar al docente al impartir la  materia de </a:t>
            </a:r>
            <a:r>
              <a:rPr lang="es-MX" dirty="0" smtClean="0"/>
              <a:t>Programación de Corridas Marítimas para </a:t>
            </a:r>
            <a:r>
              <a:rPr lang="es-MX" dirty="0"/>
              <a:t>facilitar el aprendizaje y aprovechar el tiempo dentro del salón de clases. Contempla también apoyar a los estudiantes a los que se les facilita el aprendizaje visual.</a:t>
            </a:r>
            <a:endParaRPr lang="es-ES" dirty="0"/>
          </a:p>
        </p:txBody>
      </p:sp>
      <p:sp>
        <p:nvSpPr>
          <p:cNvPr id="4" name="Text Box 4"/>
          <p:cNvSpPr txBox="1">
            <a:spLocks noChangeArrowheads="1"/>
          </p:cNvSpPr>
          <p:nvPr/>
        </p:nvSpPr>
        <p:spPr bwMode="auto">
          <a:xfrm>
            <a:off x="425055" y="4967725"/>
            <a:ext cx="8337944" cy="1308050"/>
          </a:xfrm>
          <a:prstGeom prst="rect">
            <a:avLst/>
          </a:prstGeom>
          <a:noFill/>
          <a:ln w="9525">
            <a:noFill/>
            <a:miter lim="800000"/>
            <a:headEnd/>
            <a:tailEnd/>
          </a:ln>
        </p:spPr>
        <p:txBody>
          <a:bodyPr wrap="square">
            <a:spAutoFit/>
          </a:bodyPr>
          <a:lstStyle/>
          <a:p>
            <a:pPr>
              <a:spcBef>
                <a:spcPct val="50000"/>
              </a:spcBef>
            </a:pPr>
            <a:r>
              <a:rPr lang="es-MX" sz="1600" b="1" dirty="0"/>
              <a:t>PROPÓSITO GENERAL</a:t>
            </a:r>
          </a:p>
          <a:p>
            <a:pPr>
              <a:spcBef>
                <a:spcPct val="50000"/>
              </a:spcBef>
            </a:pPr>
            <a:r>
              <a:rPr lang="es-MX" dirty="0" smtClean="0"/>
              <a:t>Dar a conocer, analizar y hacer reflexionar al alumno en relación a los siguientes temas: asignación de tripulaciones marítimas, elección del envió, contención del tráfico y propagación de retrasos en la red.</a:t>
            </a:r>
            <a:endParaRPr lang="es-ES" dirty="0"/>
          </a:p>
        </p:txBody>
      </p:sp>
      <p:sp>
        <p:nvSpPr>
          <p:cNvPr id="5" name="Text Box 5"/>
          <p:cNvSpPr txBox="1">
            <a:spLocks noChangeArrowheads="1"/>
          </p:cNvSpPr>
          <p:nvPr/>
        </p:nvSpPr>
        <p:spPr bwMode="auto">
          <a:xfrm>
            <a:off x="470299" y="4776665"/>
            <a:ext cx="138113" cy="366712"/>
          </a:xfrm>
          <a:prstGeom prst="rect">
            <a:avLst/>
          </a:prstGeom>
          <a:noFill/>
          <a:ln w="9525">
            <a:noFill/>
            <a:miter lim="800000"/>
            <a:headEnd/>
            <a:tailEnd/>
          </a:ln>
        </p:spPr>
        <p:txBody>
          <a:bodyPr>
            <a:spAutoFit/>
          </a:bodyPr>
          <a:lstStyle/>
          <a:p>
            <a:pPr>
              <a:spcBef>
                <a:spcPct val="50000"/>
              </a:spcBef>
            </a:pPr>
            <a:endParaRPr lang="es-MX" sz="1800"/>
          </a:p>
        </p:txBody>
      </p:sp>
    </p:spTree>
    <p:extLst>
      <p:ext uri="{BB962C8B-B14F-4D97-AF65-F5344CB8AC3E}">
        <p14:creationId xmlns:p14="http://schemas.microsoft.com/office/powerpoint/2010/main" val="3563529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ox(in)">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ox(in)">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contenido 4"/>
          <p:cNvSpPr>
            <a:spLocks noGrp="1"/>
          </p:cNvSpPr>
          <p:nvPr>
            <p:ph sz="quarter" idx="13"/>
          </p:nvPr>
        </p:nvSpPr>
        <p:spPr>
          <a:xfrm>
            <a:off x="614855" y="1002367"/>
            <a:ext cx="7898524" cy="5512379"/>
          </a:xfrm>
        </p:spPr>
        <p:txBody>
          <a:bodyPr>
            <a:normAutofit fontScale="92500" lnSpcReduction="20000"/>
          </a:bodyPr>
          <a:lstStyle/>
          <a:p>
            <a:pPr marL="0" indent="0">
              <a:buNone/>
            </a:pPr>
            <a:r>
              <a:rPr lang="es-MX" sz="2600" b="1" dirty="0">
                <a:solidFill>
                  <a:schemeClr val="tx1"/>
                </a:solidFill>
                <a:latin typeface="Arial" panose="020B0604020202020204" pitchFamily="34" charset="0"/>
                <a:cs typeface="Arial" panose="020B0604020202020204" pitchFamily="34" charset="0"/>
              </a:rPr>
              <a:t>Tripulaciones marítimas</a:t>
            </a:r>
          </a:p>
          <a:p>
            <a:r>
              <a:rPr lang="es-MX" dirty="0" smtClean="0">
                <a:solidFill>
                  <a:schemeClr val="tx1"/>
                </a:solidFill>
                <a:latin typeface="Arial" panose="020B0604020202020204" pitchFamily="34" charset="0"/>
                <a:cs typeface="Arial" panose="020B0604020202020204" pitchFamily="34" charset="0"/>
              </a:rPr>
              <a:t>Piloto </a:t>
            </a:r>
            <a:r>
              <a:rPr lang="es-MX" dirty="0">
                <a:solidFill>
                  <a:schemeClr val="tx1"/>
                </a:solidFill>
                <a:latin typeface="Arial" panose="020B0604020202020204" pitchFamily="34" charset="0"/>
                <a:cs typeface="Arial" panose="020B0604020202020204" pitchFamily="34" charset="0"/>
              </a:rPr>
              <a:t>naval </a:t>
            </a:r>
          </a:p>
          <a:p>
            <a:r>
              <a:rPr lang="es-MX" dirty="0">
                <a:solidFill>
                  <a:schemeClr val="tx1"/>
                </a:solidFill>
                <a:latin typeface="Arial" panose="020B0604020202020204" pitchFamily="34" charset="0"/>
                <a:cs typeface="Arial" panose="020B0604020202020204" pitchFamily="34" charset="0"/>
              </a:rPr>
              <a:t>Capitán de marina </a:t>
            </a:r>
          </a:p>
          <a:p>
            <a:r>
              <a:rPr lang="es-MX" dirty="0">
                <a:solidFill>
                  <a:schemeClr val="tx1"/>
                </a:solidFill>
                <a:latin typeface="Arial" panose="020B0604020202020204" pitchFamily="34" charset="0"/>
                <a:cs typeface="Arial" panose="020B0604020202020204" pitchFamily="34" charset="0"/>
              </a:rPr>
              <a:t>Capitán de altura </a:t>
            </a:r>
          </a:p>
          <a:p>
            <a:r>
              <a:rPr lang="es-MX" dirty="0">
                <a:solidFill>
                  <a:schemeClr val="tx1"/>
                </a:solidFill>
                <a:latin typeface="Arial" panose="020B0604020202020204" pitchFamily="34" charset="0"/>
                <a:cs typeface="Arial" panose="020B0604020202020204" pitchFamily="34" charset="0"/>
              </a:rPr>
              <a:t>Jefe De máquinas </a:t>
            </a:r>
          </a:p>
          <a:p>
            <a:r>
              <a:rPr lang="es-MX" dirty="0">
                <a:solidFill>
                  <a:schemeClr val="tx1"/>
                </a:solidFill>
                <a:latin typeface="Arial" panose="020B0604020202020204" pitchFamily="34" charset="0"/>
                <a:cs typeface="Arial" panose="020B0604020202020204" pitchFamily="34" charset="0"/>
              </a:rPr>
              <a:t>Maquinista naval </a:t>
            </a:r>
          </a:p>
          <a:p>
            <a:r>
              <a:rPr lang="es-MX" dirty="0">
                <a:solidFill>
                  <a:schemeClr val="tx1"/>
                </a:solidFill>
                <a:latin typeface="Arial" panose="020B0604020202020204" pitchFamily="34" charset="0"/>
                <a:cs typeface="Arial" panose="020B0604020202020204" pitchFamily="34" charset="0"/>
              </a:rPr>
              <a:t>Primer maquinista naval </a:t>
            </a:r>
          </a:p>
          <a:p>
            <a:r>
              <a:rPr lang="es-MX" dirty="0">
                <a:solidFill>
                  <a:schemeClr val="tx1"/>
                </a:solidFill>
                <a:latin typeface="Arial" panose="020B0604020202020204" pitchFamily="34" charset="0"/>
                <a:cs typeface="Arial" panose="020B0604020202020204" pitchFamily="34" charset="0"/>
              </a:rPr>
              <a:t>Jefe de máquinas  </a:t>
            </a:r>
          </a:p>
          <a:p>
            <a:r>
              <a:rPr lang="es-MX" dirty="0">
                <a:solidFill>
                  <a:schemeClr val="tx1"/>
                </a:solidFill>
                <a:latin typeface="Arial" panose="020B0604020202020204" pitchFamily="34" charset="0"/>
                <a:cs typeface="Arial" panose="020B0604020202020204" pitchFamily="34" charset="0"/>
              </a:rPr>
              <a:t>De cubierta </a:t>
            </a:r>
          </a:p>
          <a:p>
            <a:r>
              <a:rPr lang="es-MX" dirty="0">
                <a:solidFill>
                  <a:schemeClr val="tx1"/>
                </a:solidFill>
                <a:latin typeface="Arial" panose="020B0604020202020204" pitchFamily="34" charset="0"/>
                <a:cs typeface="Arial" panose="020B0604020202020204" pitchFamily="34" charset="0"/>
              </a:rPr>
              <a:t>Patrón motorista </a:t>
            </a:r>
          </a:p>
          <a:p>
            <a:r>
              <a:rPr lang="es-MX" dirty="0">
                <a:solidFill>
                  <a:schemeClr val="tx1"/>
                </a:solidFill>
                <a:latin typeface="Arial" panose="020B0604020202020204" pitchFamily="34" charset="0"/>
                <a:cs typeface="Arial" panose="020B0604020202020204" pitchFamily="34" charset="0"/>
              </a:rPr>
              <a:t>Patrón marinero </a:t>
            </a:r>
          </a:p>
          <a:p>
            <a:r>
              <a:rPr lang="es-MX" dirty="0">
                <a:solidFill>
                  <a:schemeClr val="tx1"/>
                </a:solidFill>
                <a:latin typeface="Arial" panose="020B0604020202020204" pitchFamily="34" charset="0"/>
                <a:cs typeface="Arial" panose="020B0604020202020204" pitchFamily="34" charset="0"/>
              </a:rPr>
              <a:t>Patrón de río de tercera </a:t>
            </a:r>
          </a:p>
          <a:p>
            <a:r>
              <a:rPr lang="es-MX" dirty="0">
                <a:solidFill>
                  <a:schemeClr val="tx1"/>
                </a:solidFill>
                <a:latin typeface="Arial" panose="020B0604020202020204" pitchFamily="34" charset="0"/>
                <a:cs typeface="Arial" panose="020B0604020202020204" pitchFamily="34" charset="0"/>
              </a:rPr>
              <a:t>Patrón de río de segunda </a:t>
            </a:r>
          </a:p>
          <a:p>
            <a:r>
              <a:rPr lang="es-MX" dirty="0">
                <a:solidFill>
                  <a:schemeClr val="tx1"/>
                </a:solidFill>
                <a:latin typeface="Arial" panose="020B0604020202020204" pitchFamily="34" charset="0"/>
                <a:cs typeface="Arial" panose="020B0604020202020204" pitchFamily="34" charset="0"/>
              </a:rPr>
              <a:t>Patrón de río de primera </a:t>
            </a:r>
          </a:p>
          <a:p>
            <a:r>
              <a:rPr lang="es-MX" dirty="0">
                <a:solidFill>
                  <a:schemeClr val="tx1"/>
                </a:solidFill>
                <a:latin typeface="Arial" panose="020B0604020202020204" pitchFamily="34" charset="0"/>
                <a:cs typeface="Arial" panose="020B0604020202020204" pitchFamily="34" charset="0"/>
              </a:rPr>
              <a:t>Patrón de draga fija </a:t>
            </a:r>
          </a:p>
          <a:p>
            <a:endParaRPr lang="es-MX" dirty="0">
              <a:solidFill>
                <a:schemeClr val="tx1"/>
              </a:solidFill>
              <a:latin typeface="Arial" panose="020B0604020202020204" pitchFamily="34" charset="0"/>
              <a:cs typeface="Arial" panose="020B0604020202020204" pitchFamily="34" charset="0"/>
            </a:endParaRPr>
          </a:p>
        </p:txBody>
      </p:sp>
      <p:sp>
        <p:nvSpPr>
          <p:cNvPr id="9" name="Rectangle 2"/>
          <p:cNvSpPr txBox="1">
            <a:spLocks noChangeArrowheads="1"/>
          </p:cNvSpPr>
          <p:nvPr/>
        </p:nvSpPr>
        <p:spPr>
          <a:xfrm>
            <a:off x="157160" y="0"/>
            <a:ext cx="8986837" cy="914400"/>
          </a:xfrm>
          <a:prstGeom prst="rect">
            <a:avLst/>
          </a:prstGeom>
          <a:solidFill>
            <a:schemeClr val="accent1">
              <a:alpha val="84000"/>
            </a:schemeClr>
          </a:solidFill>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smtClean="0">
                <a:latin typeface="Calibri" pitchFamily="34" charset="0"/>
              </a:rPr>
              <a:t>Introducción</a:t>
            </a:r>
            <a:endParaRPr lang="es-ES" dirty="0">
              <a:latin typeface="Calibri" pitchFamily="34" charset="0"/>
            </a:endParaRPr>
          </a:p>
        </p:txBody>
      </p:sp>
    </p:spTree>
    <p:extLst>
      <p:ext uri="{BB962C8B-B14F-4D97-AF65-F5344CB8AC3E}">
        <p14:creationId xmlns:p14="http://schemas.microsoft.com/office/powerpoint/2010/main" val="113776007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contenido 4"/>
          <p:cNvSpPr>
            <a:spLocks noGrp="1"/>
          </p:cNvSpPr>
          <p:nvPr>
            <p:ph sz="quarter" idx="13"/>
          </p:nvPr>
        </p:nvSpPr>
        <p:spPr>
          <a:xfrm>
            <a:off x="630621" y="857249"/>
            <a:ext cx="7866993" cy="6000751"/>
          </a:xfrm>
        </p:spPr>
        <p:txBody>
          <a:bodyPr>
            <a:normAutofit fontScale="92500" lnSpcReduction="10000"/>
          </a:bodyPr>
          <a:lstStyle/>
          <a:p>
            <a:pPr marL="0" indent="0">
              <a:buNone/>
            </a:pPr>
            <a:r>
              <a:rPr lang="es-MX" sz="2800" b="1" dirty="0" smtClean="0">
                <a:solidFill>
                  <a:schemeClr val="tx1"/>
                </a:solidFill>
                <a:latin typeface="Arial" panose="020B0604020202020204" pitchFamily="34" charset="0"/>
                <a:cs typeface="Arial" panose="020B0604020202020204" pitchFamily="34" charset="0"/>
              </a:rPr>
              <a:t>Tripulaciones marítimas</a:t>
            </a:r>
            <a:endParaRPr lang="es-MX" sz="2800" b="1" dirty="0">
              <a:solidFill>
                <a:schemeClr val="tx1"/>
              </a:solidFill>
              <a:latin typeface="Arial" panose="020B0604020202020204" pitchFamily="34" charset="0"/>
              <a:cs typeface="Arial" panose="020B0604020202020204" pitchFamily="34" charset="0"/>
            </a:endParaRPr>
          </a:p>
          <a:p>
            <a:r>
              <a:rPr lang="es-MX" dirty="0" smtClean="0">
                <a:solidFill>
                  <a:schemeClr val="tx1"/>
                </a:solidFill>
                <a:latin typeface="Arial" panose="020B0604020202020204" pitchFamily="34" charset="0"/>
                <a:cs typeface="Arial" panose="020B0604020202020204" pitchFamily="34" charset="0"/>
              </a:rPr>
              <a:t>Ingeniero </a:t>
            </a:r>
            <a:r>
              <a:rPr lang="es-MX" dirty="0">
                <a:solidFill>
                  <a:schemeClr val="tx1"/>
                </a:solidFill>
                <a:latin typeface="Arial" panose="020B0604020202020204" pitchFamily="34" charset="0"/>
                <a:cs typeface="Arial" panose="020B0604020202020204" pitchFamily="34" charset="0"/>
              </a:rPr>
              <a:t>Electrónico </a:t>
            </a:r>
          </a:p>
          <a:p>
            <a:r>
              <a:rPr lang="es-MX" dirty="0">
                <a:solidFill>
                  <a:schemeClr val="tx1"/>
                </a:solidFill>
                <a:latin typeface="Arial" panose="020B0604020202020204" pitchFamily="34" charset="0"/>
                <a:cs typeface="Arial" panose="020B0604020202020204" pitchFamily="34" charset="0"/>
              </a:rPr>
              <a:t>Capitán y oficiales en buques tanque </a:t>
            </a:r>
          </a:p>
          <a:p>
            <a:r>
              <a:rPr lang="es-MX" dirty="0">
                <a:solidFill>
                  <a:schemeClr val="tx1"/>
                </a:solidFill>
                <a:latin typeface="Arial" panose="020B0604020202020204" pitchFamily="34" charset="0"/>
                <a:cs typeface="Arial" panose="020B0604020202020204" pitchFamily="34" charset="0"/>
              </a:rPr>
              <a:t>Patrón de yates y embarcaciones de recreo </a:t>
            </a:r>
          </a:p>
          <a:p>
            <a:r>
              <a:rPr lang="es-MX" dirty="0">
                <a:solidFill>
                  <a:schemeClr val="tx1"/>
                </a:solidFill>
                <a:latin typeface="Arial" panose="020B0604020202020204" pitchFamily="34" charset="0"/>
                <a:cs typeface="Arial" panose="020B0604020202020204" pitchFamily="34" charset="0"/>
              </a:rPr>
              <a:t>Radioperador </a:t>
            </a:r>
          </a:p>
          <a:p>
            <a:r>
              <a:rPr lang="es-MX" dirty="0">
                <a:solidFill>
                  <a:schemeClr val="tx1"/>
                </a:solidFill>
                <a:latin typeface="Arial" panose="020B0604020202020204" pitchFamily="34" charset="0"/>
                <a:cs typeface="Arial" panose="020B0604020202020204" pitchFamily="34" charset="0"/>
              </a:rPr>
              <a:t>Radiotelegrafista </a:t>
            </a:r>
          </a:p>
          <a:p>
            <a:r>
              <a:rPr lang="es-MX" dirty="0">
                <a:solidFill>
                  <a:schemeClr val="tx1"/>
                </a:solidFill>
                <a:latin typeface="Arial" panose="020B0604020202020204" pitchFamily="34" charset="0"/>
                <a:cs typeface="Arial" panose="020B0604020202020204" pitchFamily="34" charset="0"/>
              </a:rPr>
              <a:t>Médico Naval </a:t>
            </a:r>
          </a:p>
          <a:p>
            <a:r>
              <a:rPr lang="es-MX" dirty="0">
                <a:solidFill>
                  <a:schemeClr val="tx1"/>
                </a:solidFill>
                <a:latin typeface="Arial" panose="020B0604020202020204" pitchFamily="34" charset="0"/>
                <a:cs typeface="Arial" panose="020B0604020202020204" pitchFamily="34" charset="0"/>
              </a:rPr>
              <a:t>Técnico de pesca </a:t>
            </a:r>
          </a:p>
          <a:p>
            <a:r>
              <a:rPr lang="es-MX" dirty="0">
                <a:solidFill>
                  <a:schemeClr val="tx1"/>
                </a:solidFill>
                <a:latin typeface="Arial" panose="020B0604020202020204" pitchFamily="34" charset="0"/>
                <a:cs typeface="Arial" panose="020B0604020202020204" pitchFamily="34" charset="0"/>
              </a:rPr>
              <a:t>De cubierta </a:t>
            </a:r>
          </a:p>
          <a:p>
            <a:r>
              <a:rPr lang="es-MX" dirty="0">
                <a:solidFill>
                  <a:schemeClr val="tx1"/>
                </a:solidFill>
                <a:latin typeface="Arial" panose="020B0604020202020204" pitchFamily="34" charset="0"/>
                <a:cs typeface="Arial" panose="020B0604020202020204" pitchFamily="34" charset="0"/>
              </a:rPr>
              <a:t>Marinero </a:t>
            </a:r>
          </a:p>
          <a:p>
            <a:r>
              <a:rPr lang="es-MX" dirty="0">
                <a:solidFill>
                  <a:schemeClr val="tx1"/>
                </a:solidFill>
                <a:latin typeface="Arial" panose="020B0604020202020204" pitchFamily="34" charset="0"/>
                <a:cs typeface="Arial" panose="020B0604020202020204" pitchFamily="34" charset="0"/>
              </a:rPr>
              <a:t>Timonel Contramaestre </a:t>
            </a:r>
          </a:p>
          <a:p>
            <a:r>
              <a:rPr lang="es-MX" dirty="0">
                <a:solidFill>
                  <a:schemeClr val="tx1"/>
                </a:solidFill>
                <a:latin typeface="Arial" panose="020B0604020202020204" pitchFamily="34" charset="0"/>
                <a:cs typeface="Arial" panose="020B0604020202020204" pitchFamily="34" charset="0"/>
              </a:rPr>
              <a:t>Marinero de draga </a:t>
            </a:r>
          </a:p>
          <a:p>
            <a:r>
              <a:rPr lang="es-MX" dirty="0">
                <a:solidFill>
                  <a:schemeClr val="tx1"/>
                </a:solidFill>
                <a:latin typeface="Arial" panose="020B0604020202020204" pitchFamily="34" charset="0"/>
                <a:cs typeface="Arial" panose="020B0604020202020204" pitchFamily="34" charset="0"/>
              </a:rPr>
              <a:t>Dragador de tercera </a:t>
            </a:r>
          </a:p>
          <a:p>
            <a:r>
              <a:rPr lang="es-MX" dirty="0">
                <a:solidFill>
                  <a:schemeClr val="tx1"/>
                </a:solidFill>
                <a:latin typeface="Arial" panose="020B0604020202020204" pitchFamily="34" charset="0"/>
                <a:cs typeface="Arial" panose="020B0604020202020204" pitchFamily="34" charset="0"/>
              </a:rPr>
              <a:t>Dragador de segunda </a:t>
            </a:r>
          </a:p>
          <a:p>
            <a:r>
              <a:rPr lang="es-MX" dirty="0">
                <a:solidFill>
                  <a:schemeClr val="tx1"/>
                </a:solidFill>
                <a:latin typeface="Arial" panose="020B0604020202020204" pitchFamily="34" charset="0"/>
                <a:cs typeface="Arial" panose="020B0604020202020204" pitchFamily="34" charset="0"/>
              </a:rPr>
              <a:t>Dragador de primera </a:t>
            </a:r>
          </a:p>
          <a:p>
            <a:r>
              <a:rPr lang="es-MX" dirty="0">
                <a:solidFill>
                  <a:schemeClr val="tx1"/>
                </a:solidFill>
                <a:latin typeface="Arial" panose="020B0604020202020204" pitchFamily="34" charset="0"/>
                <a:cs typeface="Arial" panose="020B0604020202020204" pitchFamily="34" charset="0"/>
              </a:rPr>
              <a:t>Marinero pescador clase B </a:t>
            </a:r>
          </a:p>
        </p:txBody>
      </p:sp>
      <p:sp>
        <p:nvSpPr>
          <p:cNvPr id="7" name="Rectangle 2"/>
          <p:cNvSpPr txBox="1">
            <a:spLocks noChangeArrowheads="1"/>
          </p:cNvSpPr>
          <p:nvPr/>
        </p:nvSpPr>
        <p:spPr>
          <a:xfrm>
            <a:off x="157160" y="0"/>
            <a:ext cx="8986837" cy="914400"/>
          </a:xfrm>
          <a:prstGeom prst="rect">
            <a:avLst/>
          </a:prstGeom>
          <a:solidFill>
            <a:schemeClr val="accent1">
              <a:alpha val="84000"/>
            </a:schemeClr>
          </a:solidFill>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smtClean="0">
                <a:latin typeface="Calibri" pitchFamily="34" charset="0"/>
              </a:rPr>
              <a:t>Introducción</a:t>
            </a:r>
            <a:endParaRPr lang="es-ES" dirty="0">
              <a:latin typeface="Calibri" pitchFamily="34" charset="0"/>
            </a:endParaRPr>
          </a:p>
        </p:txBody>
      </p:sp>
    </p:spTree>
    <p:extLst>
      <p:ext uri="{BB962C8B-B14F-4D97-AF65-F5344CB8AC3E}">
        <p14:creationId xmlns:p14="http://schemas.microsoft.com/office/powerpoint/2010/main" val="256186682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contenido 4"/>
          <p:cNvSpPr>
            <a:spLocks noGrp="1"/>
          </p:cNvSpPr>
          <p:nvPr>
            <p:ph sz="quarter" idx="13"/>
          </p:nvPr>
        </p:nvSpPr>
        <p:spPr>
          <a:xfrm>
            <a:off x="614855" y="857249"/>
            <a:ext cx="7930055" cy="6000751"/>
          </a:xfrm>
        </p:spPr>
        <p:txBody>
          <a:bodyPr>
            <a:noAutofit/>
          </a:bodyPr>
          <a:lstStyle/>
          <a:p>
            <a:pPr marL="0" indent="0">
              <a:buNone/>
            </a:pPr>
            <a:r>
              <a:rPr lang="es-MX" b="1" dirty="0" smtClean="0">
                <a:solidFill>
                  <a:schemeClr val="tx1"/>
                </a:solidFill>
                <a:latin typeface="Arial" panose="020B0604020202020204" pitchFamily="34" charset="0"/>
                <a:cs typeface="Arial" panose="020B0604020202020204" pitchFamily="34" charset="0"/>
              </a:rPr>
              <a:t>Tripulaciones marítimas</a:t>
            </a:r>
            <a:endParaRPr lang="es-MX" b="1" dirty="0">
              <a:solidFill>
                <a:schemeClr val="tx1"/>
              </a:solidFill>
              <a:latin typeface="Arial" panose="020B0604020202020204" pitchFamily="34" charset="0"/>
              <a:cs typeface="Arial" panose="020B0604020202020204" pitchFamily="34" charset="0"/>
            </a:endParaRPr>
          </a:p>
          <a:p>
            <a:pPr marL="0" indent="0"/>
            <a:r>
              <a:rPr lang="es-MX" sz="2000" dirty="0">
                <a:solidFill>
                  <a:schemeClr val="tx1"/>
                </a:solidFill>
                <a:latin typeface="Arial" panose="020B0604020202020204" pitchFamily="34" charset="0"/>
                <a:cs typeface="Arial" panose="020B0604020202020204" pitchFamily="34" charset="0"/>
              </a:rPr>
              <a:t>Marinero pescador clase A </a:t>
            </a:r>
          </a:p>
          <a:p>
            <a:pPr marL="0" indent="0"/>
            <a:r>
              <a:rPr lang="es-MX" sz="2000" dirty="0">
                <a:solidFill>
                  <a:schemeClr val="tx1"/>
                </a:solidFill>
                <a:latin typeface="Arial" panose="020B0604020202020204" pitchFamily="34" charset="0"/>
                <a:cs typeface="Arial" panose="020B0604020202020204" pitchFamily="34" charset="0"/>
              </a:rPr>
              <a:t>Jefe de cubierta clase B </a:t>
            </a:r>
          </a:p>
          <a:p>
            <a:pPr marL="0" indent="0"/>
            <a:r>
              <a:rPr lang="es-MX" sz="2000" dirty="0">
                <a:solidFill>
                  <a:schemeClr val="tx1"/>
                </a:solidFill>
                <a:latin typeface="Arial" panose="020B0604020202020204" pitchFamily="34" charset="0"/>
                <a:cs typeface="Arial" panose="020B0604020202020204" pitchFamily="34" charset="0"/>
              </a:rPr>
              <a:t>Jefe de cubierta clase A </a:t>
            </a:r>
          </a:p>
          <a:p>
            <a:pPr marL="0" indent="0"/>
            <a:r>
              <a:rPr lang="es-MX" sz="2000" dirty="0">
                <a:solidFill>
                  <a:schemeClr val="tx1"/>
                </a:solidFill>
                <a:latin typeface="Arial" panose="020B0604020202020204" pitchFamily="34" charset="0"/>
                <a:cs typeface="Arial" panose="020B0604020202020204" pitchFamily="34" charset="0"/>
              </a:rPr>
              <a:t>Ayudante de máquinas </a:t>
            </a:r>
          </a:p>
          <a:p>
            <a:pPr marL="0" indent="0"/>
            <a:r>
              <a:rPr lang="es-MX" sz="2000" dirty="0">
                <a:solidFill>
                  <a:schemeClr val="tx1"/>
                </a:solidFill>
                <a:latin typeface="Arial" panose="020B0604020202020204" pitchFamily="34" charset="0"/>
                <a:cs typeface="Arial" panose="020B0604020202020204" pitchFamily="34" charset="0"/>
              </a:rPr>
              <a:t>Motorista engrasador </a:t>
            </a:r>
          </a:p>
          <a:p>
            <a:pPr marL="0" indent="0">
              <a:spcBef>
                <a:spcPts val="0"/>
              </a:spcBef>
            </a:pPr>
            <a:r>
              <a:rPr lang="es-MX" sz="2000" dirty="0">
                <a:solidFill>
                  <a:schemeClr val="tx1"/>
                </a:solidFill>
                <a:latin typeface="Arial" panose="020B0604020202020204" pitchFamily="34" charset="0"/>
                <a:cs typeface="Arial" panose="020B0604020202020204" pitchFamily="34" charset="0"/>
              </a:rPr>
              <a:t>Operario en refrigeración </a:t>
            </a:r>
          </a:p>
          <a:p>
            <a:pPr marL="0" indent="0"/>
            <a:r>
              <a:rPr lang="es-MX" sz="2000" dirty="0" smtClean="0">
                <a:solidFill>
                  <a:schemeClr val="tx1"/>
                </a:solidFill>
                <a:latin typeface="Arial" panose="020B0604020202020204" pitchFamily="34" charset="0"/>
                <a:cs typeface="Arial" panose="020B0604020202020204" pitchFamily="34" charset="0"/>
              </a:rPr>
              <a:t>Operario </a:t>
            </a:r>
            <a:r>
              <a:rPr lang="es-MX" sz="2000" dirty="0">
                <a:solidFill>
                  <a:schemeClr val="tx1"/>
                </a:solidFill>
                <a:latin typeface="Arial" panose="020B0604020202020204" pitchFamily="34" charset="0"/>
                <a:cs typeface="Arial" panose="020B0604020202020204" pitchFamily="34" charset="0"/>
              </a:rPr>
              <a:t>mecánico especialista </a:t>
            </a:r>
          </a:p>
          <a:p>
            <a:pPr marL="0" indent="0"/>
            <a:r>
              <a:rPr lang="es-MX" sz="2000" dirty="0">
                <a:solidFill>
                  <a:schemeClr val="tx1"/>
                </a:solidFill>
                <a:latin typeface="Arial" panose="020B0604020202020204" pitchFamily="34" charset="0"/>
                <a:cs typeface="Arial" panose="020B0604020202020204" pitchFamily="34" charset="0"/>
              </a:rPr>
              <a:t>Operario electricista </a:t>
            </a:r>
          </a:p>
          <a:p>
            <a:pPr marL="0" indent="0"/>
            <a:r>
              <a:rPr lang="es-MX" sz="2000" dirty="0" smtClean="0">
                <a:solidFill>
                  <a:schemeClr val="tx1"/>
                </a:solidFill>
                <a:latin typeface="Arial" panose="020B0604020202020204" pitchFamily="34" charset="0"/>
                <a:cs typeface="Arial" panose="020B0604020202020204" pitchFamily="34" charset="0"/>
              </a:rPr>
              <a:t>Operario en electrónica </a:t>
            </a:r>
          </a:p>
          <a:p>
            <a:pPr marL="0" indent="0"/>
            <a:r>
              <a:rPr lang="es-MX" sz="2000" dirty="0" smtClean="0">
                <a:solidFill>
                  <a:schemeClr val="tx1"/>
                </a:solidFill>
                <a:latin typeface="Arial" panose="020B0604020202020204" pitchFamily="34" charset="0"/>
                <a:cs typeface="Arial" panose="020B0604020202020204" pitchFamily="34" charset="0"/>
              </a:rPr>
              <a:t>Operario </a:t>
            </a:r>
            <a:r>
              <a:rPr lang="es-MX" sz="2000" dirty="0">
                <a:solidFill>
                  <a:schemeClr val="tx1"/>
                </a:solidFill>
                <a:latin typeface="Arial" panose="020B0604020202020204" pitchFamily="34" charset="0"/>
                <a:cs typeface="Arial" panose="020B0604020202020204" pitchFamily="34" charset="0"/>
              </a:rPr>
              <a:t>carpintero </a:t>
            </a:r>
          </a:p>
          <a:p>
            <a:pPr marL="0" indent="0"/>
            <a:r>
              <a:rPr lang="es-MX" sz="2000" dirty="0">
                <a:solidFill>
                  <a:schemeClr val="tx1"/>
                </a:solidFill>
                <a:latin typeface="Arial" panose="020B0604020202020204" pitchFamily="34" charset="0"/>
                <a:cs typeface="Arial" panose="020B0604020202020204" pitchFamily="34" charset="0"/>
              </a:rPr>
              <a:t>Operario instrumentista </a:t>
            </a:r>
          </a:p>
          <a:p>
            <a:pPr marL="0" indent="0"/>
            <a:r>
              <a:rPr lang="es-MX" sz="2000" dirty="0">
                <a:solidFill>
                  <a:schemeClr val="tx1"/>
                </a:solidFill>
                <a:latin typeface="Arial" panose="020B0604020202020204" pitchFamily="34" charset="0"/>
                <a:cs typeface="Arial" panose="020B0604020202020204" pitchFamily="34" charset="0"/>
              </a:rPr>
              <a:t>Operario </a:t>
            </a:r>
            <a:r>
              <a:rPr lang="es-MX" sz="2000" dirty="0" err="1" smtClean="0">
                <a:solidFill>
                  <a:schemeClr val="tx1"/>
                </a:solidFill>
                <a:latin typeface="Arial" panose="020B0604020202020204" pitchFamily="34" charset="0"/>
                <a:cs typeface="Arial" panose="020B0604020202020204" pitchFamily="34" charset="0"/>
              </a:rPr>
              <a:t>turbinista</a:t>
            </a:r>
            <a:r>
              <a:rPr lang="es-MX" sz="2000" dirty="0" smtClean="0">
                <a:solidFill>
                  <a:schemeClr val="tx1"/>
                </a:solidFill>
                <a:latin typeface="Arial" panose="020B0604020202020204" pitchFamily="34" charset="0"/>
                <a:cs typeface="Arial" panose="020B0604020202020204" pitchFamily="34" charset="0"/>
              </a:rPr>
              <a:t> </a:t>
            </a:r>
            <a:endParaRPr lang="es-MX" sz="2000" dirty="0">
              <a:solidFill>
                <a:schemeClr val="tx1"/>
              </a:solidFill>
              <a:latin typeface="Arial" panose="020B0604020202020204" pitchFamily="34" charset="0"/>
              <a:cs typeface="Arial" panose="020B0604020202020204" pitchFamily="34" charset="0"/>
            </a:endParaRPr>
          </a:p>
          <a:p>
            <a:pPr marL="0" indent="0"/>
            <a:r>
              <a:rPr lang="es-MX" sz="2000" dirty="0">
                <a:solidFill>
                  <a:schemeClr val="tx1"/>
                </a:solidFill>
                <a:latin typeface="Arial" panose="020B0604020202020204" pitchFamily="34" charset="0"/>
                <a:cs typeface="Arial" panose="020B0604020202020204" pitchFamily="34" charset="0"/>
              </a:rPr>
              <a:t>Bombero de buque tanque </a:t>
            </a:r>
          </a:p>
          <a:p>
            <a:pPr marL="0" indent="0"/>
            <a:r>
              <a:rPr lang="es-MX" sz="2000" dirty="0">
                <a:solidFill>
                  <a:schemeClr val="tx1"/>
                </a:solidFill>
                <a:latin typeface="Arial" panose="020B0604020202020204" pitchFamily="34" charset="0"/>
                <a:cs typeface="Arial" panose="020B0604020202020204" pitchFamily="34" charset="0"/>
              </a:rPr>
              <a:t>Ayudante de motorista pescador </a:t>
            </a:r>
          </a:p>
          <a:p>
            <a:pPr marL="0" indent="0"/>
            <a:r>
              <a:rPr lang="es-MX" sz="2000" dirty="0" smtClean="0">
                <a:solidFill>
                  <a:schemeClr val="tx1"/>
                </a:solidFill>
                <a:latin typeface="Arial" panose="020B0604020202020204" pitchFamily="34" charset="0"/>
                <a:cs typeface="Arial" panose="020B0604020202020204" pitchFamily="34" charset="0"/>
              </a:rPr>
              <a:t>Buzo  </a:t>
            </a:r>
            <a:r>
              <a:rPr lang="es-MX" sz="2000" dirty="0">
                <a:solidFill>
                  <a:schemeClr val="tx1"/>
                </a:solidFill>
                <a:latin typeface="Arial" panose="020B0604020202020204" pitchFamily="34" charset="0"/>
                <a:cs typeface="Arial" panose="020B0604020202020204" pitchFamily="34" charset="0"/>
              </a:rPr>
              <a:t>De cámara </a:t>
            </a:r>
          </a:p>
        </p:txBody>
      </p:sp>
      <p:sp>
        <p:nvSpPr>
          <p:cNvPr id="7" name="Rectangle 2"/>
          <p:cNvSpPr txBox="1">
            <a:spLocks noChangeArrowheads="1"/>
          </p:cNvSpPr>
          <p:nvPr/>
        </p:nvSpPr>
        <p:spPr>
          <a:xfrm>
            <a:off x="157160" y="0"/>
            <a:ext cx="8986837" cy="914400"/>
          </a:xfrm>
          <a:prstGeom prst="rect">
            <a:avLst/>
          </a:prstGeom>
          <a:solidFill>
            <a:schemeClr val="accent1">
              <a:alpha val="84000"/>
            </a:schemeClr>
          </a:solidFill>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smtClean="0">
                <a:latin typeface="Calibri" pitchFamily="34" charset="0"/>
              </a:rPr>
              <a:t>Introducción</a:t>
            </a:r>
            <a:endParaRPr lang="es-ES" dirty="0">
              <a:latin typeface="Calibri" pitchFamily="34" charset="0"/>
            </a:endParaRPr>
          </a:p>
        </p:txBody>
      </p:sp>
    </p:spTree>
    <p:extLst>
      <p:ext uri="{BB962C8B-B14F-4D97-AF65-F5344CB8AC3E}">
        <p14:creationId xmlns:p14="http://schemas.microsoft.com/office/powerpoint/2010/main" val="428848851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Marcador de contenido 7"/>
          <p:cNvSpPr>
            <a:spLocks noGrp="1"/>
          </p:cNvSpPr>
          <p:nvPr>
            <p:ph sz="quarter" idx="13"/>
          </p:nvPr>
        </p:nvSpPr>
        <p:spPr>
          <a:xfrm>
            <a:off x="614855" y="836290"/>
            <a:ext cx="7914289" cy="5800564"/>
          </a:xfrm>
        </p:spPr>
        <p:txBody>
          <a:bodyPr>
            <a:normAutofit/>
          </a:bodyPr>
          <a:lstStyle/>
          <a:p>
            <a:pPr marL="0" indent="0">
              <a:buNone/>
            </a:pPr>
            <a:r>
              <a:rPr lang="es-MX" sz="2400" b="1" dirty="0" smtClean="0">
                <a:solidFill>
                  <a:schemeClr val="tx1"/>
                </a:solidFill>
                <a:latin typeface="Arial" panose="020B0604020202020204" pitchFamily="34" charset="0"/>
                <a:cs typeface="Arial" panose="020B0604020202020204" pitchFamily="34" charset="0"/>
              </a:rPr>
              <a:t>Tripulaciones marítimas</a:t>
            </a:r>
          </a:p>
          <a:p>
            <a:r>
              <a:rPr lang="es-MX" sz="2200" dirty="0" smtClean="0">
                <a:solidFill>
                  <a:schemeClr val="tx1"/>
                </a:solidFill>
                <a:latin typeface="Arial" panose="020B0604020202020204" pitchFamily="34" charset="0"/>
                <a:cs typeface="Arial" panose="020B0604020202020204" pitchFamily="34" charset="0"/>
              </a:rPr>
              <a:t>Ayudante </a:t>
            </a:r>
            <a:r>
              <a:rPr lang="es-MX" sz="2200" dirty="0">
                <a:solidFill>
                  <a:schemeClr val="tx1"/>
                </a:solidFill>
                <a:latin typeface="Arial" panose="020B0604020202020204" pitchFamily="34" charset="0"/>
                <a:cs typeface="Arial" panose="020B0604020202020204" pitchFamily="34" charset="0"/>
              </a:rPr>
              <a:t>de cocina </a:t>
            </a:r>
          </a:p>
          <a:p>
            <a:r>
              <a:rPr lang="es-MX" sz="2200" dirty="0">
                <a:solidFill>
                  <a:schemeClr val="tx1"/>
                </a:solidFill>
                <a:latin typeface="Arial" panose="020B0604020202020204" pitchFamily="34" charset="0"/>
                <a:cs typeface="Arial" panose="020B0604020202020204" pitchFamily="34" charset="0"/>
              </a:rPr>
              <a:t>Segundo camarero </a:t>
            </a:r>
          </a:p>
          <a:p>
            <a:r>
              <a:rPr lang="es-MX" sz="2200" dirty="0">
                <a:solidFill>
                  <a:schemeClr val="tx1"/>
                </a:solidFill>
                <a:latin typeface="Arial" panose="020B0604020202020204" pitchFamily="34" charset="0"/>
                <a:cs typeface="Arial" panose="020B0604020202020204" pitchFamily="34" charset="0"/>
              </a:rPr>
              <a:t>Primer camarero </a:t>
            </a:r>
          </a:p>
          <a:p>
            <a:r>
              <a:rPr lang="es-MX" sz="2200" dirty="0">
                <a:solidFill>
                  <a:schemeClr val="tx1"/>
                </a:solidFill>
                <a:latin typeface="Arial" panose="020B0604020202020204" pitchFamily="34" charset="0"/>
                <a:cs typeface="Arial" panose="020B0604020202020204" pitchFamily="34" charset="0"/>
              </a:rPr>
              <a:t>Segundo cocinero </a:t>
            </a:r>
          </a:p>
          <a:p>
            <a:r>
              <a:rPr lang="es-MX" sz="2200" dirty="0">
                <a:solidFill>
                  <a:schemeClr val="tx1"/>
                </a:solidFill>
                <a:latin typeface="Arial" panose="020B0604020202020204" pitchFamily="34" charset="0"/>
                <a:cs typeface="Arial" panose="020B0604020202020204" pitchFamily="34" charset="0"/>
              </a:rPr>
              <a:t>Primer cocinero </a:t>
            </a:r>
          </a:p>
          <a:p>
            <a:r>
              <a:rPr lang="es-MX" sz="2200" dirty="0" smtClean="0">
                <a:solidFill>
                  <a:schemeClr val="tx1"/>
                </a:solidFill>
                <a:latin typeface="Arial" panose="020B0604020202020204" pitchFamily="34" charset="0"/>
                <a:cs typeface="Arial" panose="020B0604020202020204" pitchFamily="34" charset="0"/>
              </a:rPr>
              <a:t>auxilios </a:t>
            </a:r>
            <a:r>
              <a:rPr lang="es-MX" sz="2200" dirty="0">
                <a:solidFill>
                  <a:schemeClr val="tx1"/>
                </a:solidFill>
                <a:latin typeface="Arial" panose="020B0604020202020204" pitchFamily="34" charset="0"/>
                <a:cs typeface="Arial" panose="020B0604020202020204" pitchFamily="34" charset="0"/>
              </a:rPr>
              <a:t>médicos </a:t>
            </a:r>
          </a:p>
          <a:p>
            <a:r>
              <a:rPr lang="es-MX" sz="2200" dirty="0">
                <a:solidFill>
                  <a:schemeClr val="tx1"/>
                </a:solidFill>
                <a:latin typeface="Arial" panose="020B0604020202020204" pitchFamily="34" charset="0"/>
                <a:cs typeface="Arial" panose="020B0604020202020204" pitchFamily="34" charset="0"/>
              </a:rPr>
              <a:t>Enfermero naval</a:t>
            </a:r>
          </a:p>
        </p:txBody>
      </p:sp>
      <p:sp>
        <p:nvSpPr>
          <p:cNvPr id="6" name="Rectangle 2"/>
          <p:cNvSpPr txBox="1">
            <a:spLocks noChangeArrowheads="1"/>
          </p:cNvSpPr>
          <p:nvPr/>
        </p:nvSpPr>
        <p:spPr>
          <a:xfrm>
            <a:off x="157160" y="0"/>
            <a:ext cx="8986837" cy="914400"/>
          </a:xfrm>
          <a:prstGeom prst="rect">
            <a:avLst/>
          </a:prstGeom>
          <a:solidFill>
            <a:schemeClr val="accent1">
              <a:alpha val="84000"/>
            </a:schemeClr>
          </a:solidFill>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smtClean="0">
                <a:latin typeface="Calibri" pitchFamily="34" charset="0"/>
              </a:rPr>
              <a:t>Introducción</a:t>
            </a:r>
            <a:endParaRPr lang="es-ES" dirty="0">
              <a:latin typeface="Calibri" pitchFamily="34" charset="0"/>
            </a:endParaRPr>
          </a:p>
        </p:txBody>
      </p:sp>
    </p:spTree>
    <p:extLst>
      <p:ext uri="{BB962C8B-B14F-4D97-AF65-F5344CB8AC3E}">
        <p14:creationId xmlns:p14="http://schemas.microsoft.com/office/powerpoint/2010/main" val="64658574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Grp="1" noChangeArrowheads="1"/>
          </p:cNvSpPr>
          <p:nvPr>
            <p:ph type="title"/>
          </p:nvPr>
        </p:nvSpPr>
        <p:spPr>
          <a:xfrm>
            <a:off x="157163" y="19050"/>
            <a:ext cx="8986837" cy="914400"/>
          </a:xfrm>
          <a:solidFill>
            <a:schemeClr val="accent1">
              <a:alpha val="84000"/>
            </a:schemeClr>
          </a:solidFill>
        </p:spPr>
        <p:txBody>
          <a:bodyPr/>
          <a:lstStyle/>
          <a:p>
            <a:r>
              <a:rPr lang="es-MX" dirty="0"/>
              <a:t>Temario</a:t>
            </a:r>
            <a:endParaRPr lang="es-ES" dirty="0"/>
          </a:p>
        </p:txBody>
      </p:sp>
      <p:sp>
        <p:nvSpPr>
          <p:cNvPr id="6" name="Marcador de contenido 2"/>
          <p:cNvSpPr>
            <a:spLocks noGrp="1"/>
          </p:cNvSpPr>
          <p:nvPr>
            <p:ph idx="1"/>
          </p:nvPr>
        </p:nvSpPr>
        <p:spPr>
          <a:xfrm>
            <a:off x="723900" y="1392383"/>
            <a:ext cx="8420099" cy="4646467"/>
          </a:xfrm>
        </p:spPr>
        <p:txBody>
          <a:bodyPr>
            <a:noAutofit/>
          </a:bodyPr>
          <a:lstStyle/>
          <a:p>
            <a:pPr marL="514350" indent="-514350">
              <a:buClrTx/>
              <a:buFont typeface="+mj-lt"/>
              <a:buAutoNum type="arabicPeriod"/>
            </a:pPr>
            <a:r>
              <a:rPr lang="es-MX" sz="3000" dirty="0" smtClean="0">
                <a:solidFill>
                  <a:schemeClr val="tx1"/>
                </a:solidFill>
                <a:latin typeface="Calibri" pitchFamily="34" charset="0"/>
              </a:rPr>
              <a:t>Introducción a la programación de corridas marítimas y asignación de tripulación marítimas</a:t>
            </a:r>
          </a:p>
          <a:p>
            <a:pPr marL="514350" indent="-514350">
              <a:buClrTx/>
              <a:buFont typeface="+mj-lt"/>
              <a:buAutoNum type="arabicPeriod"/>
            </a:pPr>
            <a:r>
              <a:rPr lang="es-MX" sz="3000" dirty="0" smtClean="0">
                <a:solidFill>
                  <a:schemeClr val="tx1"/>
                </a:solidFill>
                <a:latin typeface="Calibri" pitchFamily="34" charset="0"/>
              </a:rPr>
              <a:t>Elección del envío y contención del tráfico</a:t>
            </a:r>
          </a:p>
          <a:p>
            <a:pPr marL="514350" indent="-514350">
              <a:buClrTx/>
              <a:buFont typeface="+mj-lt"/>
              <a:buAutoNum type="arabicPeriod"/>
            </a:pPr>
            <a:r>
              <a:rPr lang="es-MX" sz="3000" dirty="0" smtClean="0">
                <a:solidFill>
                  <a:schemeClr val="tx1"/>
                </a:solidFill>
                <a:latin typeface="Calibri" pitchFamily="34" charset="0"/>
              </a:rPr>
              <a:t>Propagación de retrasos en la red y plan de integridad de operación</a:t>
            </a:r>
          </a:p>
          <a:p>
            <a:pPr marL="514350" indent="-514350">
              <a:buClrTx/>
              <a:buFont typeface="+mj-lt"/>
              <a:buAutoNum type="arabicPeriod"/>
            </a:pPr>
            <a:r>
              <a:rPr lang="es-MX" sz="3000" dirty="0" smtClean="0">
                <a:solidFill>
                  <a:schemeClr val="tx1"/>
                </a:solidFill>
                <a:latin typeface="Calibri" pitchFamily="34" charset="0"/>
              </a:rPr>
              <a:t>Programación contra operación flexible y plan diario de operación</a:t>
            </a:r>
            <a:endParaRPr lang="es-MX" sz="3000" dirty="0">
              <a:solidFill>
                <a:schemeClr val="tx1"/>
              </a:solidFill>
              <a:latin typeface="Calibri" pitchFamily="34" charset="0"/>
            </a:endParaRPr>
          </a:p>
        </p:txBody>
      </p:sp>
      <p:sp>
        <p:nvSpPr>
          <p:cNvPr id="2" name="1 CuadroTexto"/>
          <p:cNvSpPr txBox="1"/>
          <p:nvPr/>
        </p:nvSpPr>
        <p:spPr>
          <a:xfrm>
            <a:off x="457200" y="2415541"/>
            <a:ext cx="8346558" cy="646331"/>
          </a:xfrm>
          <a:prstGeom prst="rect">
            <a:avLst/>
          </a:prstGeom>
          <a:solidFill>
            <a:schemeClr val="accent2">
              <a:lumMod val="75000"/>
              <a:alpha val="68000"/>
            </a:schemeClr>
          </a:solidFill>
        </p:spPr>
        <p:txBody>
          <a:bodyPr wrap="square" rtlCol="0">
            <a:spAutoFit/>
          </a:bodyPr>
          <a:lstStyle/>
          <a:p>
            <a:endParaRPr lang="es-MX" sz="3600" dirty="0"/>
          </a:p>
        </p:txBody>
      </p:sp>
    </p:spTree>
    <p:extLst>
      <p:ext uri="{BB962C8B-B14F-4D97-AF65-F5344CB8AC3E}">
        <p14:creationId xmlns:p14="http://schemas.microsoft.com/office/powerpoint/2010/main" val="168556689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83325" y="963594"/>
            <a:ext cx="7961586" cy="5320145"/>
          </a:xfrm>
        </p:spPr>
        <p:txBody>
          <a:bodyPr>
            <a:normAutofit/>
          </a:bodyPr>
          <a:lstStyle/>
          <a:p>
            <a:pPr marL="0" indent="0" algn="just">
              <a:buNone/>
            </a:pPr>
            <a:r>
              <a:rPr lang="es-MX" sz="2400" b="1" dirty="0" smtClean="0">
                <a:solidFill>
                  <a:schemeClr val="tx1"/>
                </a:solidFill>
                <a:latin typeface="Arial" panose="020B0604020202020204" pitchFamily="34" charset="0"/>
                <a:cs typeface="Arial" panose="020B0604020202020204" pitchFamily="34" charset="0"/>
              </a:rPr>
              <a:t>Programación y tipo de tren</a:t>
            </a:r>
          </a:p>
          <a:p>
            <a:pPr marL="0" indent="0" algn="just">
              <a:buNone/>
            </a:pPr>
            <a:r>
              <a:rPr lang="es-MX" sz="2200" dirty="0" smtClean="0">
                <a:solidFill>
                  <a:schemeClr val="tx1"/>
                </a:solidFill>
                <a:latin typeface="Arial" panose="020B0604020202020204" pitchFamily="34" charset="0"/>
                <a:cs typeface="Arial" panose="020B0604020202020204" pitchFamily="34" charset="0"/>
              </a:rPr>
              <a:t>De acuerdo a la globalización el sector marítimo requirió de cambios para mejorar su eficiencia operativa. La globalización de los procesos de producción así como la apertura comercial modifico el volumen e los flujos si no también el rol de los puertos y la zona de afluencia.</a:t>
            </a:r>
          </a:p>
          <a:p>
            <a:pPr marL="0" indent="0" algn="just">
              <a:buNone/>
            </a:pPr>
            <a:endParaRPr lang="es-MX" sz="2200" dirty="0" smtClean="0">
              <a:solidFill>
                <a:schemeClr val="tx1"/>
              </a:solidFill>
              <a:latin typeface="Arial" panose="020B0604020202020204" pitchFamily="34" charset="0"/>
              <a:cs typeface="Arial" panose="020B0604020202020204" pitchFamily="34" charset="0"/>
            </a:endParaRPr>
          </a:p>
          <a:p>
            <a:pPr marL="0" indent="0" algn="just">
              <a:buNone/>
            </a:pPr>
            <a:r>
              <a:rPr lang="es-MX" sz="2200" dirty="0">
                <a:solidFill>
                  <a:schemeClr val="tx1"/>
                </a:solidFill>
                <a:latin typeface="Arial" panose="020B0604020202020204" pitchFamily="34" charset="0"/>
                <a:cs typeface="Arial" panose="020B0604020202020204" pitchFamily="34" charset="0"/>
              </a:rPr>
              <a:t>E</a:t>
            </a:r>
            <a:r>
              <a:rPr lang="es-MX" sz="2200" dirty="0" smtClean="0">
                <a:solidFill>
                  <a:schemeClr val="tx1"/>
                </a:solidFill>
                <a:latin typeface="Arial" panose="020B0604020202020204" pitchFamily="34" charset="0"/>
                <a:cs typeface="Arial" panose="020B0604020202020204" pitchFamily="34" charset="0"/>
              </a:rPr>
              <a:t>l papel del gobierno federal que se encarga de supervisar y tiene el papel normativo de las concesiones que otorga a la iniciativa privada, administración social, la construcción de la terminales y operación de los puertos </a:t>
            </a:r>
          </a:p>
        </p:txBody>
      </p:sp>
      <p:sp>
        <p:nvSpPr>
          <p:cNvPr id="6" name="Rectangle 2"/>
          <p:cNvSpPr txBox="1">
            <a:spLocks noChangeArrowheads="1"/>
          </p:cNvSpPr>
          <p:nvPr/>
        </p:nvSpPr>
        <p:spPr>
          <a:xfrm>
            <a:off x="157160" y="0"/>
            <a:ext cx="8986837" cy="914400"/>
          </a:xfrm>
          <a:prstGeom prst="rect">
            <a:avLst/>
          </a:prstGeom>
          <a:solidFill>
            <a:schemeClr val="accent1">
              <a:alpha val="84000"/>
            </a:schemeClr>
          </a:solidFill>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a:solidFill>
                  <a:schemeClr val="tx1"/>
                </a:solidFill>
                <a:latin typeface="Calibri" pitchFamily="34" charset="0"/>
              </a:rPr>
              <a:t>Elección del envío y contención del tráfico</a:t>
            </a:r>
          </a:p>
          <a:p>
            <a:endParaRPr lang="es-ES" dirty="0">
              <a:latin typeface="Calibri" pitchFamily="34" charset="0"/>
            </a:endParaRPr>
          </a:p>
        </p:txBody>
      </p:sp>
    </p:spTree>
    <p:extLst>
      <p:ext uri="{BB962C8B-B14F-4D97-AF65-F5344CB8AC3E}">
        <p14:creationId xmlns:p14="http://schemas.microsoft.com/office/powerpoint/2010/main" val="316548118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99090" y="963594"/>
            <a:ext cx="7914289" cy="5320145"/>
          </a:xfrm>
        </p:spPr>
        <p:txBody>
          <a:bodyPr>
            <a:normAutofit lnSpcReduction="10000"/>
          </a:bodyPr>
          <a:lstStyle/>
          <a:p>
            <a:pPr marL="0" indent="0" algn="just">
              <a:buNone/>
            </a:pPr>
            <a:r>
              <a:rPr lang="es-MX" sz="2600" b="1" dirty="0">
                <a:solidFill>
                  <a:schemeClr val="tx1"/>
                </a:solidFill>
                <a:latin typeface="Arial" panose="020B0604020202020204" pitchFamily="34" charset="0"/>
                <a:cs typeface="Arial" panose="020B0604020202020204" pitchFamily="34" charset="0"/>
              </a:rPr>
              <a:t>Programación y tipo de tren</a:t>
            </a:r>
          </a:p>
          <a:p>
            <a:pPr marL="0" indent="0" algn="just">
              <a:buNone/>
            </a:pPr>
            <a:r>
              <a:rPr lang="es-MX" sz="2200" dirty="0" smtClean="0">
                <a:solidFill>
                  <a:schemeClr val="tx1"/>
                </a:solidFill>
                <a:latin typeface="Arial" panose="020B0604020202020204" pitchFamily="34" charset="0"/>
                <a:cs typeface="Arial" panose="020B0604020202020204" pitchFamily="34" charset="0"/>
              </a:rPr>
              <a:t>Un elemento muy importante del proceso de privatización de los puertos es la administración portuaria integral (</a:t>
            </a:r>
            <a:r>
              <a:rPr lang="es-MX" sz="2200" dirty="0" err="1" smtClean="0">
                <a:solidFill>
                  <a:schemeClr val="tx1"/>
                </a:solidFill>
                <a:latin typeface="Arial" panose="020B0604020202020204" pitchFamily="34" charset="0"/>
                <a:cs typeface="Arial" panose="020B0604020202020204" pitchFamily="34" charset="0"/>
              </a:rPr>
              <a:t>APIs</a:t>
            </a:r>
            <a:r>
              <a:rPr lang="es-MX" sz="2200" dirty="0" smtClean="0">
                <a:solidFill>
                  <a:schemeClr val="tx1"/>
                </a:solidFill>
                <a:latin typeface="Arial" panose="020B0604020202020204" pitchFamily="34" charset="0"/>
                <a:cs typeface="Arial" panose="020B0604020202020204" pitchFamily="34" charset="0"/>
              </a:rPr>
              <a:t>)(Ley de Puertos, Capitulo VI art. 31-38), construida `por una sociedad mercantil (concesiones a personas morales mexicanas con participación de inversión extranjera) y sus funciones son administrativas, planeación, promoción y construcción de la infraestructura dentro del puerto.</a:t>
            </a:r>
          </a:p>
          <a:p>
            <a:pPr marL="0" indent="0" algn="just">
              <a:buNone/>
            </a:pPr>
            <a:endParaRPr lang="es-MX" sz="2200" dirty="0" smtClean="0">
              <a:solidFill>
                <a:schemeClr val="tx1"/>
              </a:solidFill>
              <a:latin typeface="Arial" panose="020B0604020202020204" pitchFamily="34" charset="0"/>
              <a:cs typeface="Arial" panose="020B0604020202020204" pitchFamily="34" charset="0"/>
            </a:endParaRPr>
          </a:p>
          <a:p>
            <a:pPr marL="0" indent="0" algn="just">
              <a:buNone/>
            </a:pPr>
            <a:r>
              <a:rPr lang="es-MX" sz="2200" dirty="0" smtClean="0">
                <a:solidFill>
                  <a:schemeClr val="tx1"/>
                </a:solidFill>
                <a:latin typeface="Arial" panose="020B0604020202020204" pitchFamily="34" charset="0"/>
                <a:cs typeface="Arial" panose="020B0604020202020204" pitchFamily="34" charset="0"/>
              </a:rPr>
              <a:t>Las APIs deben de cumplir de acuerdo a la Ley de Puertos Capitulo VII Programa </a:t>
            </a:r>
            <a:r>
              <a:rPr lang="es-MX" sz="2200" dirty="0">
                <a:solidFill>
                  <a:schemeClr val="tx1"/>
                </a:solidFill>
                <a:latin typeface="Arial" panose="020B0604020202020204" pitchFamily="34" charset="0"/>
                <a:cs typeface="Arial" panose="020B0604020202020204" pitchFamily="34" charset="0"/>
              </a:rPr>
              <a:t>M</a:t>
            </a:r>
            <a:r>
              <a:rPr lang="es-MX" sz="2200" dirty="0" smtClean="0">
                <a:solidFill>
                  <a:schemeClr val="tx1"/>
                </a:solidFill>
                <a:latin typeface="Arial" panose="020B0604020202020204" pitchFamily="34" charset="0"/>
                <a:cs typeface="Arial" panose="020B0604020202020204" pitchFamily="34" charset="0"/>
              </a:rPr>
              <a:t>aestro.</a:t>
            </a:r>
          </a:p>
          <a:p>
            <a:pPr marL="0" indent="0" algn="just">
              <a:buNone/>
            </a:pPr>
            <a:endParaRPr lang="es-MX" sz="2200" dirty="0" smtClean="0">
              <a:solidFill>
                <a:schemeClr val="tx1"/>
              </a:solidFill>
              <a:latin typeface="Arial" panose="020B0604020202020204" pitchFamily="34" charset="0"/>
              <a:cs typeface="Arial" panose="020B0604020202020204" pitchFamily="34" charset="0"/>
            </a:endParaRPr>
          </a:p>
          <a:p>
            <a:pPr marL="0" indent="0" algn="just">
              <a:buNone/>
            </a:pPr>
            <a:r>
              <a:rPr lang="es-MX" sz="2200" dirty="0" smtClean="0">
                <a:solidFill>
                  <a:schemeClr val="tx1"/>
                </a:solidFill>
                <a:latin typeface="Arial" panose="020B0604020202020204" pitchFamily="34" charset="0"/>
                <a:cs typeface="Arial" panose="020B0604020202020204" pitchFamily="34" charset="0"/>
              </a:rPr>
              <a:t>El </a:t>
            </a:r>
            <a:r>
              <a:rPr lang="es-MX" sz="2200" dirty="0">
                <a:solidFill>
                  <a:schemeClr val="tx1"/>
                </a:solidFill>
                <a:latin typeface="Arial" panose="020B0604020202020204" pitchFamily="34" charset="0"/>
                <a:cs typeface="Arial" panose="020B0604020202020204" pitchFamily="34" charset="0"/>
              </a:rPr>
              <a:t>programa maestro que deberá presentar el </a:t>
            </a:r>
            <a:r>
              <a:rPr lang="es-MX" sz="2200" dirty="0" smtClean="0">
                <a:solidFill>
                  <a:schemeClr val="tx1"/>
                </a:solidFill>
                <a:latin typeface="Arial" panose="020B0604020202020204" pitchFamily="34" charset="0"/>
                <a:cs typeface="Arial" panose="020B0604020202020204" pitchFamily="34" charset="0"/>
              </a:rPr>
              <a:t>administrador </a:t>
            </a:r>
            <a:r>
              <a:rPr lang="es-MX" sz="2200" dirty="0">
                <a:solidFill>
                  <a:schemeClr val="tx1"/>
                </a:solidFill>
                <a:latin typeface="Arial" panose="020B0604020202020204" pitchFamily="34" charset="0"/>
                <a:cs typeface="Arial" panose="020B0604020202020204" pitchFamily="34" charset="0"/>
              </a:rPr>
              <a:t>portuario a la Secretaría, para identificar y </a:t>
            </a:r>
            <a:r>
              <a:rPr lang="es-MX" sz="2200" dirty="0" smtClean="0">
                <a:solidFill>
                  <a:schemeClr val="tx1"/>
                </a:solidFill>
                <a:latin typeface="Arial" panose="020B0604020202020204" pitchFamily="34" charset="0"/>
                <a:cs typeface="Arial" panose="020B0604020202020204" pitchFamily="34" charset="0"/>
              </a:rPr>
              <a:t>justificar </a:t>
            </a:r>
            <a:r>
              <a:rPr lang="es-MX" sz="2200" dirty="0">
                <a:solidFill>
                  <a:schemeClr val="tx1"/>
                </a:solidFill>
                <a:latin typeface="Arial" panose="020B0604020202020204" pitchFamily="34" charset="0"/>
                <a:cs typeface="Arial" panose="020B0604020202020204" pitchFamily="34" charset="0"/>
              </a:rPr>
              <a:t>los usos, destinos y formas de operación de </a:t>
            </a:r>
            <a:r>
              <a:rPr lang="es-MX" sz="2200" dirty="0" smtClean="0">
                <a:solidFill>
                  <a:schemeClr val="tx1"/>
                </a:solidFill>
                <a:latin typeface="Arial" panose="020B0604020202020204" pitchFamily="34" charset="0"/>
                <a:cs typeface="Arial" panose="020B0604020202020204" pitchFamily="34" charset="0"/>
              </a:rPr>
              <a:t>las diferentes </a:t>
            </a:r>
            <a:r>
              <a:rPr lang="es-MX" sz="2200" dirty="0">
                <a:solidFill>
                  <a:schemeClr val="tx1"/>
                </a:solidFill>
                <a:latin typeface="Arial" panose="020B0604020202020204" pitchFamily="34" charset="0"/>
                <a:cs typeface="Arial" panose="020B0604020202020204" pitchFamily="34" charset="0"/>
              </a:rPr>
              <a:t>zonas del puerto</a:t>
            </a:r>
          </a:p>
        </p:txBody>
      </p:sp>
      <p:sp>
        <p:nvSpPr>
          <p:cNvPr id="6" name="Rectangle 2"/>
          <p:cNvSpPr txBox="1">
            <a:spLocks noChangeArrowheads="1"/>
          </p:cNvSpPr>
          <p:nvPr/>
        </p:nvSpPr>
        <p:spPr>
          <a:xfrm>
            <a:off x="157160" y="0"/>
            <a:ext cx="8986837" cy="914400"/>
          </a:xfrm>
          <a:prstGeom prst="rect">
            <a:avLst/>
          </a:prstGeom>
          <a:solidFill>
            <a:schemeClr val="accent1">
              <a:alpha val="84000"/>
            </a:schemeClr>
          </a:solidFill>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a:solidFill>
                  <a:schemeClr val="tx1"/>
                </a:solidFill>
                <a:latin typeface="Calibri" pitchFamily="34" charset="0"/>
              </a:rPr>
              <a:t>Elección del envío y contención del tráfico</a:t>
            </a:r>
          </a:p>
          <a:p>
            <a:endParaRPr lang="es-ES" dirty="0">
              <a:latin typeface="Calibri" pitchFamily="34" charset="0"/>
            </a:endParaRPr>
          </a:p>
        </p:txBody>
      </p:sp>
    </p:spTree>
    <p:extLst>
      <p:ext uri="{BB962C8B-B14F-4D97-AF65-F5344CB8AC3E}">
        <p14:creationId xmlns:p14="http://schemas.microsoft.com/office/powerpoint/2010/main" val="90847266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51793" y="897198"/>
            <a:ext cx="7977352" cy="5320145"/>
          </a:xfrm>
        </p:spPr>
        <p:txBody>
          <a:bodyPr>
            <a:normAutofit/>
          </a:bodyPr>
          <a:lstStyle/>
          <a:p>
            <a:pPr marL="0" indent="0" algn="just">
              <a:buNone/>
            </a:pPr>
            <a:r>
              <a:rPr lang="es-MX" sz="2400" b="1" dirty="0" smtClean="0">
                <a:solidFill>
                  <a:schemeClr val="tx1"/>
                </a:solidFill>
                <a:latin typeface="Arial" panose="020B0604020202020204" pitchFamily="34" charset="0"/>
                <a:cs typeface="Arial" panose="020B0604020202020204" pitchFamily="34" charset="0"/>
              </a:rPr>
              <a:t>Elección, nivel y medición del servicio</a:t>
            </a:r>
          </a:p>
          <a:p>
            <a:pPr marL="514350" indent="-514350" algn="just">
              <a:buAutoNum type="romanUcPeriod"/>
            </a:pPr>
            <a:r>
              <a:rPr lang="es-MX" sz="2200" dirty="0" smtClean="0">
                <a:solidFill>
                  <a:schemeClr val="tx1"/>
                </a:solidFill>
                <a:latin typeface="Arial" panose="020B0604020202020204" pitchFamily="34" charset="0"/>
                <a:cs typeface="Arial" panose="020B0604020202020204" pitchFamily="34" charset="0"/>
              </a:rPr>
              <a:t>El </a:t>
            </a:r>
            <a:r>
              <a:rPr lang="es-MX" sz="2200" dirty="0">
                <a:solidFill>
                  <a:schemeClr val="tx1"/>
                </a:solidFill>
                <a:latin typeface="Arial" panose="020B0604020202020204" pitchFamily="34" charset="0"/>
                <a:cs typeface="Arial" panose="020B0604020202020204" pitchFamily="34" charset="0"/>
              </a:rPr>
              <a:t>diagnóstico de la situación del puerto que contemple </a:t>
            </a:r>
            <a:r>
              <a:rPr lang="es-MX" sz="2200" dirty="0" smtClean="0">
                <a:solidFill>
                  <a:schemeClr val="tx1"/>
                </a:solidFill>
                <a:latin typeface="Arial" panose="020B0604020202020204" pitchFamily="34" charset="0"/>
                <a:cs typeface="Arial" panose="020B0604020202020204" pitchFamily="34" charset="0"/>
              </a:rPr>
              <a:t>expectativas </a:t>
            </a:r>
            <a:r>
              <a:rPr lang="es-MX" sz="2200" dirty="0">
                <a:solidFill>
                  <a:schemeClr val="tx1"/>
                </a:solidFill>
                <a:latin typeface="Arial" panose="020B0604020202020204" pitchFamily="34" charset="0"/>
                <a:cs typeface="Arial" panose="020B0604020202020204" pitchFamily="34" charset="0"/>
              </a:rPr>
              <a:t>de crecimiento y desarrollo; así como su </a:t>
            </a:r>
            <a:r>
              <a:rPr lang="es-MX" sz="2200" dirty="0" smtClean="0">
                <a:solidFill>
                  <a:schemeClr val="tx1"/>
                </a:solidFill>
                <a:latin typeface="Arial" panose="020B0604020202020204" pitchFamily="34" charset="0"/>
                <a:cs typeface="Arial" panose="020B0604020202020204" pitchFamily="34" charset="0"/>
              </a:rPr>
              <a:t>vinculación </a:t>
            </a:r>
            <a:r>
              <a:rPr lang="es-MX" sz="2200" dirty="0">
                <a:solidFill>
                  <a:schemeClr val="tx1"/>
                </a:solidFill>
                <a:latin typeface="Arial" panose="020B0604020202020204" pitchFamily="34" charset="0"/>
                <a:cs typeface="Arial" panose="020B0604020202020204" pitchFamily="34" charset="0"/>
              </a:rPr>
              <a:t>con la economía regional y nacional; </a:t>
            </a:r>
            <a:endParaRPr lang="es-MX" sz="2200" dirty="0" smtClean="0">
              <a:solidFill>
                <a:schemeClr val="tx1"/>
              </a:solidFill>
              <a:latin typeface="Arial" panose="020B0604020202020204" pitchFamily="34" charset="0"/>
              <a:cs typeface="Arial" panose="020B0604020202020204" pitchFamily="34" charset="0"/>
            </a:endParaRPr>
          </a:p>
          <a:p>
            <a:pPr marL="514350" indent="-514350" algn="just">
              <a:buAutoNum type="romanUcPeriod"/>
            </a:pPr>
            <a:endParaRPr lang="es-MX" sz="2200" dirty="0">
              <a:solidFill>
                <a:schemeClr val="tx1"/>
              </a:solidFill>
              <a:latin typeface="Arial" panose="020B0604020202020204" pitchFamily="34" charset="0"/>
              <a:cs typeface="Arial" panose="020B0604020202020204" pitchFamily="34" charset="0"/>
            </a:endParaRPr>
          </a:p>
          <a:p>
            <a:pPr marL="0" indent="0" algn="just">
              <a:buNone/>
            </a:pPr>
            <a:r>
              <a:rPr lang="es-MX" sz="2200" dirty="0">
                <a:solidFill>
                  <a:schemeClr val="tx1"/>
                </a:solidFill>
                <a:latin typeface="Arial" panose="020B0604020202020204" pitchFamily="34" charset="0"/>
                <a:cs typeface="Arial" panose="020B0604020202020204" pitchFamily="34" charset="0"/>
              </a:rPr>
              <a:t>II. La descripción de las áreas para operaciones portuarias </a:t>
            </a:r>
            <a:r>
              <a:rPr lang="es-MX" sz="2200" dirty="0" smtClean="0">
                <a:solidFill>
                  <a:schemeClr val="tx1"/>
                </a:solidFill>
                <a:latin typeface="Arial" panose="020B0604020202020204" pitchFamily="34" charset="0"/>
                <a:cs typeface="Arial" panose="020B0604020202020204" pitchFamily="34" charset="0"/>
              </a:rPr>
              <a:t>con </a:t>
            </a:r>
            <a:r>
              <a:rPr lang="es-MX" sz="2200" dirty="0">
                <a:solidFill>
                  <a:schemeClr val="tx1"/>
                </a:solidFill>
                <a:latin typeface="Arial" panose="020B0604020202020204" pitchFamily="34" charset="0"/>
                <a:cs typeface="Arial" panose="020B0604020202020204" pitchFamily="34" charset="0"/>
              </a:rPr>
              <a:t>la determinación de sus usos, destinos y formas de </a:t>
            </a:r>
            <a:r>
              <a:rPr lang="es-MX" sz="2200" dirty="0" smtClean="0">
                <a:solidFill>
                  <a:schemeClr val="tx1"/>
                </a:solidFill>
                <a:latin typeface="Arial" panose="020B0604020202020204" pitchFamily="34" charset="0"/>
                <a:cs typeface="Arial" panose="020B0604020202020204" pitchFamily="34" charset="0"/>
              </a:rPr>
              <a:t>operación</a:t>
            </a:r>
            <a:r>
              <a:rPr lang="es-MX" sz="2200" dirty="0">
                <a:solidFill>
                  <a:schemeClr val="tx1"/>
                </a:solidFill>
                <a:latin typeface="Arial" panose="020B0604020202020204" pitchFamily="34" charset="0"/>
                <a:cs typeface="Arial" panose="020B0604020202020204" pitchFamily="34" charset="0"/>
              </a:rPr>
              <a:t>, vialidades y áreas comunes, así como </a:t>
            </a:r>
            <a:r>
              <a:rPr lang="es-MX" sz="2200" dirty="0" smtClean="0">
                <a:solidFill>
                  <a:schemeClr val="tx1"/>
                </a:solidFill>
                <a:latin typeface="Arial" panose="020B0604020202020204" pitchFamily="34" charset="0"/>
                <a:cs typeface="Arial" panose="020B0604020202020204" pitchFamily="34" charset="0"/>
              </a:rPr>
              <a:t>la justificación </a:t>
            </a:r>
            <a:r>
              <a:rPr lang="es-MX" sz="2200" dirty="0">
                <a:solidFill>
                  <a:schemeClr val="tx1"/>
                </a:solidFill>
                <a:latin typeface="Arial" panose="020B0604020202020204" pitchFamily="34" charset="0"/>
                <a:cs typeface="Arial" panose="020B0604020202020204" pitchFamily="34" charset="0"/>
              </a:rPr>
              <a:t>técnica correspondiente; </a:t>
            </a:r>
            <a:endParaRPr lang="es-MX" sz="2200" dirty="0" smtClean="0">
              <a:solidFill>
                <a:schemeClr val="tx1"/>
              </a:solidFill>
              <a:latin typeface="Arial" panose="020B0604020202020204" pitchFamily="34" charset="0"/>
              <a:cs typeface="Arial" panose="020B0604020202020204" pitchFamily="34" charset="0"/>
            </a:endParaRPr>
          </a:p>
          <a:p>
            <a:pPr marL="0" indent="0" algn="just">
              <a:buNone/>
            </a:pPr>
            <a:endParaRPr lang="es-MX" sz="2200" dirty="0">
              <a:solidFill>
                <a:schemeClr val="tx1"/>
              </a:solidFill>
              <a:latin typeface="Arial" panose="020B0604020202020204" pitchFamily="34" charset="0"/>
              <a:cs typeface="Arial" panose="020B0604020202020204" pitchFamily="34" charset="0"/>
            </a:endParaRPr>
          </a:p>
          <a:p>
            <a:pPr marL="0" indent="0" algn="just">
              <a:buNone/>
            </a:pPr>
            <a:r>
              <a:rPr lang="es-MX" sz="2200" dirty="0">
                <a:solidFill>
                  <a:schemeClr val="tx1"/>
                </a:solidFill>
                <a:latin typeface="Arial" panose="020B0604020202020204" pitchFamily="34" charset="0"/>
                <a:cs typeface="Arial" panose="020B0604020202020204" pitchFamily="34" charset="0"/>
              </a:rPr>
              <a:t>III. Los programas de construcción, expansión y </a:t>
            </a:r>
            <a:r>
              <a:rPr lang="es-MX" sz="2200" dirty="0" smtClean="0">
                <a:solidFill>
                  <a:schemeClr val="tx1"/>
                </a:solidFill>
                <a:latin typeface="Arial" panose="020B0604020202020204" pitchFamily="34" charset="0"/>
                <a:cs typeface="Arial" panose="020B0604020202020204" pitchFamily="34" charset="0"/>
              </a:rPr>
              <a:t>modernización </a:t>
            </a:r>
            <a:r>
              <a:rPr lang="es-MX" sz="2200" dirty="0">
                <a:solidFill>
                  <a:schemeClr val="tx1"/>
                </a:solidFill>
                <a:latin typeface="Arial" panose="020B0604020202020204" pitchFamily="34" charset="0"/>
                <a:cs typeface="Arial" panose="020B0604020202020204" pitchFamily="34" charset="0"/>
              </a:rPr>
              <a:t>de la infraestructura y del equipamiento con </a:t>
            </a:r>
            <a:r>
              <a:rPr lang="es-MX" sz="2200" dirty="0" smtClean="0">
                <a:solidFill>
                  <a:schemeClr val="tx1"/>
                </a:solidFill>
                <a:latin typeface="Arial" panose="020B0604020202020204" pitchFamily="34" charset="0"/>
                <a:cs typeface="Arial" panose="020B0604020202020204" pitchFamily="34" charset="0"/>
              </a:rPr>
              <a:t>el </a:t>
            </a:r>
            <a:r>
              <a:rPr lang="es-MX" sz="2200" dirty="0">
                <a:solidFill>
                  <a:schemeClr val="tx1"/>
                </a:solidFill>
                <a:latin typeface="Arial" panose="020B0604020202020204" pitchFamily="34" charset="0"/>
                <a:cs typeface="Arial" panose="020B0604020202020204" pitchFamily="34" charset="0"/>
              </a:rPr>
              <a:t>análisis financiero que lo </a:t>
            </a:r>
            <a:r>
              <a:rPr lang="es-MX" sz="2200" dirty="0" smtClean="0">
                <a:solidFill>
                  <a:schemeClr val="tx1"/>
                </a:solidFill>
                <a:latin typeface="Arial" panose="020B0604020202020204" pitchFamily="34" charset="0"/>
                <a:cs typeface="Arial" panose="020B0604020202020204" pitchFamily="34" charset="0"/>
              </a:rPr>
              <a:t>soporte</a:t>
            </a:r>
          </a:p>
        </p:txBody>
      </p:sp>
      <p:sp>
        <p:nvSpPr>
          <p:cNvPr id="6" name="Rectangle 2"/>
          <p:cNvSpPr txBox="1">
            <a:spLocks noChangeArrowheads="1"/>
          </p:cNvSpPr>
          <p:nvPr/>
        </p:nvSpPr>
        <p:spPr>
          <a:xfrm>
            <a:off x="157160" y="0"/>
            <a:ext cx="8986837" cy="914400"/>
          </a:xfrm>
          <a:prstGeom prst="rect">
            <a:avLst/>
          </a:prstGeom>
          <a:solidFill>
            <a:schemeClr val="accent1">
              <a:alpha val="84000"/>
            </a:schemeClr>
          </a:solidFill>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a:solidFill>
                  <a:schemeClr val="tx1"/>
                </a:solidFill>
                <a:latin typeface="Calibri" pitchFamily="34" charset="0"/>
              </a:rPr>
              <a:t>Elección del envío y contención del tráfico</a:t>
            </a:r>
          </a:p>
          <a:p>
            <a:endParaRPr lang="es-ES" dirty="0">
              <a:latin typeface="Calibri" pitchFamily="34" charset="0"/>
            </a:endParaRPr>
          </a:p>
        </p:txBody>
      </p:sp>
    </p:spTree>
    <p:extLst>
      <p:ext uri="{BB962C8B-B14F-4D97-AF65-F5344CB8AC3E}">
        <p14:creationId xmlns:p14="http://schemas.microsoft.com/office/powerpoint/2010/main" val="283281431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99090" y="914400"/>
            <a:ext cx="7914289" cy="5320145"/>
          </a:xfrm>
        </p:spPr>
        <p:txBody>
          <a:bodyPr>
            <a:normAutofit/>
          </a:bodyPr>
          <a:lstStyle/>
          <a:p>
            <a:pPr marL="0" indent="0">
              <a:buNone/>
            </a:pPr>
            <a:r>
              <a:rPr lang="es-MX" sz="2400" b="1" dirty="0" smtClean="0">
                <a:solidFill>
                  <a:schemeClr val="tx1"/>
                </a:solidFill>
                <a:latin typeface="Arial" panose="020B0604020202020204" pitchFamily="34" charset="0"/>
                <a:cs typeface="Arial" panose="020B0604020202020204" pitchFamily="34" charset="0"/>
              </a:rPr>
              <a:t>Elección, nivel y medición del servicio</a:t>
            </a:r>
          </a:p>
          <a:p>
            <a:pPr marL="0" indent="0">
              <a:buNone/>
            </a:pPr>
            <a:r>
              <a:rPr lang="es-MX" sz="2200" b="1" dirty="0" smtClean="0">
                <a:solidFill>
                  <a:schemeClr val="tx1"/>
                </a:solidFill>
                <a:latin typeface="Arial" panose="020B0604020202020204" pitchFamily="34" charset="0"/>
                <a:cs typeface="Arial" panose="020B0604020202020204" pitchFamily="34" charset="0"/>
              </a:rPr>
              <a:t>Concentración </a:t>
            </a:r>
            <a:r>
              <a:rPr lang="es-MX" sz="2200" b="1" dirty="0">
                <a:solidFill>
                  <a:schemeClr val="tx1"/>
                </a:solidFill>
                <a:latin typeface="Arial" panose="020B0604020202020204" pitchFamily="34" charset="0"/>
                <a:cs typeface="Arial" panose="020B0604020202020204" pitchFamily="34" charset="0"/>
              </a:rPr>
              <a:t>de </a:t>
            </a:r>
            <a:r>
              <a:rPr lang="es-MX" sz="2200" b="1" dirty="0" smtClean="0">
                <a:solidFill>
                  <a:schemeClr val="tx1"/>
                </a:solidFill>
                <a:latin typeface="Arial" panose="020B0604020202020204" pitchFamily="34" charset="0"/>
                <a:cs typeface="Arial" panose="020B0604020202020204" pitchFamily="34" charset="0"/>
              </a:rPr>
              <a:t>salidas</a:t>
            </a:r>
          </a:p>
          <a:p>
            <a:pPr marL="0" indent="0">
              <a:buNone/>
            </a:pPr>
            <a:r>
              <a:rPr lang="es-MX" sz="2200" dirty="0" smtClean="0">
                <a:solidFill>
                  <a:schemeClr val="tx1"/>
                </a:solidFill>
                <a:latin typeface="Arial" panose="020B0604020202020204" pitchFamily="34" charset="0"/>
                <a:cs typeface="Arial" panose="020B0604020202020204" pitchFamily="34" charset="0"/>
              </a:rPr>
              <a:t>La infraestructura portuaria siempre esta acompañada de innovación tecnológica en transporte así como en las comunicaciones ya que son elementos importantes en los puertos </a:t>
            </a:r>
          </a:p>
          <a:p>
            <a:pPr marL="0" indent="0">
              <a:buNone/>
            </a:pPr>
            <a:endParaRPr lang="es-MX" sz="2200" dirty="0" smtClean="0">
              <a:solidFill>
                <a:schemeClr val="tx1"/>
              </a:solidFill>
              <a:latin typeface="Arial" panose="020B0604020202020204" pitchFamily="34" charset="0"/>
              <a:cs typeface="Arial" panose="020B0604020202020204" pitchFamily="34" charset="0"/>
            </a:endParaRPr>
          </a:p>
          <a:p>
            <a:pPr marL="0" indent="0">
              <a:buNone/>
            </a:pPr>
            <a:r>
              <a:rPr lang="es-MX" sz="2200" dirty="0" smtClean="0">
                <a:solidFill>
                  <a:schemeClr val="tx1"/>
                </a:solidFill>
                <a:latin typeface="Arial" panose="020B0604020202020204" pitchFamily="34" charset="0"/>
                <a:cs typeface="Arial" panose="020B0604020202020204" pitchFamily="34" charset="0"/>
              </a:rPr>
              <a:t>Cambiar y modificar la estructura para determinar el territorio y sentido así como los lugares que tienden a estar presentes en los puertos que manejan redes globales de producción y distribución </a:t>
            </a:r>
            <a:endParaRPr lang="es-MX" sz="2200" dirty="0">
              <a:solidFill>
                <a:schemeClr val="tx1"/>
              </a:solidFill>
              <a:latin typeface="Arial" panose="020B0604020202020204" pitchFamily="34" charset="0"/>
              <a:cs typeface="Arial" panose="020B0604020202020204" pitchFamily="34" charset="0"/>
            </a:endParaRPr>
          </a:p>
        </p:txBody>
      </p:sp>
      <p:sp>
        <p:nvSpPr>
          <p:cNvPr id="6" name="Rectangle 2"/>
          <p:cNvSpPr txBox="1">
            <a:spLocks noChangeArrowheads="1"/>
          </p:cNvSpPr>
          <p:nvPr/>
        </p:nvSpPr>
        <p:spPr>
          <a:xfrm>
            <a:off x="157160" y="0"/>
            <a:ext cx="8986837" cy="914400"/>
          </a:xfrm>
          <a:prstGeom prst="rect">
            <a:avLst/>
          </a:prstGeom>
          <a:solidFill>
            <a:schemeClr val="accent1">
              <a:alpha val="84000"/>
            </a:schemeClr>
          </a:solidFill>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a:solidFill>
                  <a:schemeClr val="tx1"/>
                </a:solidFill>
                <a:latin typeface="Calibri" pitchFamily="34" charset="0"/>
              </a:rPr>
              <a:t>Elección del envío y contención del tráfico</a:t>
            </a:r>
          </a:p>
          <a:p>
            <a:endParaRPr lang="es-ES" dirty="0">
              <a:latin typeface="Calibri" pitchFamily="34" charset="0"/>
            </a:endParaRPr>
          </a:p>
        </p:txBody>
      </p:sp>
    </p:spTree>
    <p:extLst>
      <p:ext uri="{BB962C8B-B14F-4D97-AF65-F5344CB8AC3E}">
        <p14:creationId xmlns:p14="http://schemas.microsoft.com/office/powerpoint/2010/main" val="142218610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551794" y="950236"/>
            <a:ext cx="7930054" cy="4893647"/>
          </a:xfrm>
          <a:prstGeom prst="rect">
            <a:avLst/>
          </a:prstGeom>
        </p:spPr>
        <p:txBody>
          <a:bodyPr wrap="square">
            <a:spAutoFit/>
          </a:bodyPr>
          <a:lstStyle/>
          <a:p>
            <a:pPr algn="just"/>
            <a:r>
              <a:rPr lang="es-MX" sz="2400" b="1" dirty="0">
                <a:latin typeface="Arial" panose="020B0604020202020204" pitchFamily="34" charset="0"/>
                <a:cs typeface="Arial" panose="020B0604020202020204" pitchFamily="34" charset="0"/>
              </a:rPr>
              <a:t>Distribución y control de vagones</a:t>
            </a:r>
          </a:p>
          <a:p>
            <a:pPr algn="just"/>
            <a:r>
              <a:rPr lang="es-MX" sz="2200" b="1" dirty="0">
                <a:latin typeface="Arial" panose="020B0604020202020204" pitchFamily="34" charset="0"/>
                <a:cs typeface="Arial" panose="020B0604020202020204" pitchFamily="34" charset="0"/>
              </a:rPr>
              <a:t>Dirección general de tráfico </a:t>
            </a:r>
          </a:p>
          <a:p>
            <a:pPr algn="just"/>
            <a:r>
              <a:rPr lang="es-MX" sz="2200" dirty="0" smtClean="0">
                <a:latin typeface="Arial" panose="020B0604020202020204" pitchFamily="34" charset="0"/>
                <a:cs typeface="Arial" panose="020B0604020202020204" pitchFamily="34" charset="0"/>
              </a:rPr>
              <a:t>Es </a:t>
            </a:r>
            <a:r>
              <a:rPr lang="es-MX" sz="2200" dirty="0">
                <a:latin typeface="Arial" panose="020B0604020202020204" pitchFamily="34" charset="0"/>
                <a:cs typeface="Arial" panose="020B0604020202020204" pitchFamily="34" charset="0"/>
              </a:rPr>
              <a:t>el área responsable de la planeación, dirección, control, organización, selección y compra de los servicios de transporte. </a:t>
            </a:r>
          </a:p>
          <a:p>
            <a:pPr algn="just"/>
            <a:r>
              <a:rPr lang="es-MX" sz="2200" dirty="0">
                <a:latin typeface="Arial" panose="020B0604020202020204" pitchFamily="34" charset="0"/>
                <a:cs typeface="Arial" panose="020B0604020202020204" pitchFamily="34" charset="0"/>
              </a:rPr>
              <a:t>El grado del trafico depende del tamaño de la empresa y del volumen de la carga que se moverá.</a:t>
            </a:r>
          </a:p>
          <a:p>
            <a:pPr algn="just"/>
            <a:endParaRPr lang="es-MX" sz="2400" b="1" dirty="0">
              <a:latin typeface="Arial" panose="020B0604020202020204" pitchFamily="34" charset="0"/>
              <a:cs typeface="Arial" panose="020B0604020202020204" pitchFamily="34" charset="0"/>
            </a:endParaRPr>
          </a:p>
          <a:p>
            <a:pPr algn="just"/>
            <a:r>
              <a:rPr lang="es-MX" sz="2200" b="1" dirty="0">
                <a:latin typeface="Arial" panose="020B0604020202020204" pitchFamily="34" charset="0"/>
                <a:cs typeface="Arial" panose="020B0604020202020204" pitchFamily="34" charset="0"/>
              </a:rPr>
              <a:t>Responsabilidades del área de tráfico</a:t>
            </a:r>
          </a:p>
          <a:p>
            <a:pPr algn="just"/>
            <a:r>
              <a:rPr lang="es-MX" sz="2200" dirty="0" smtClean="0">
                <a:latin typeface="Arial" panose="020B0604020202020204" pitchFamily="34" charset="0"/>
                <a:cs typeface="Arial" panose="020B0604020202020204" pitchFamily="34" charset="0"/>
              </a:rPr>
              <a:t>localización</a:t>
            </a:r>
            <a:r>
              <a:rPr lang="es-MX" sz="2200" dirty="0">
                <a:latin typeface="Arial" panose="020B0604020202020204" pitchFamily="34" charset="0"/>
                <a:cs typeface="Arial" panose="020B0604020202020204" pitchFamily="34" charset="0"/>
              </a:rPr>
              <a:t>, selección y contratación de l servicio de transporte mas conveniente así como la definición de las rutas, negociación de los fletes, operación de transportación: organización del itinerario de rutas y costos de </a:t>
            </a:r>
            <a:r>
              <a:rPr lang="es-MX" sz="2200" dirty="0" smtClean="0">
                <a:latin typeface="Arial" panose="020B0604020202020204" pitchFamily="34" charset="0"/>
                <a:cs typeface="Arial" panose="020B0604020202020204" pitchFamily="34" charset="0"/>
              </a:rPr>
              <a:t>operación</a:t>
            </a:r>
          </a:p>
          <a:p>
            <a:pPr algn="just"/>
            <a:r>
              <a:rPr lang="es-MX" dirty="0" smtClean="0">
                <a:latin typeface="Arial" panose="020B0604020202020204" pitchFamily="34" charset="0"/>
                <a:cs typeface="Arial" panose="020B0604020202020204" pitchFamily="34" charset="0"/>
              </a:rPr>
              <a:t> </a:t>
            </a:r>
            <a:endParaRPr lang="es-MX" dirty="0">
              <a:latin typeface="Arial" panose="020B0604020202020204" pitchFamily="34" charset="0"/>
              <a:cs typeface="Arial" panose="020B0604020202020204" pitchFamily="34" charset="0"/>
            </a:endParaRPr>
          </a:p>
        </p:txBody>
      </p:sp>
      <p:sp>
        <p:nvSpPr>
          <p:cNvPr id="6" name="Rectangle 2"/>
          <p:cNvSpPr txBox="1">
            <a:spLocks noChangeArrowheads="1"/>
          </p:cNvSpPr>
          <p:nvPr/>
        </p:nvSpPr>
        <p:spPr>
          <a:xfrm>
            <a:off x="157160" y="0"/>
            <a:ext cx="8986837" cy="914400"/>
          </a:xfrm>
          <a:prstGeom prst="rect">
            <a:avLst/>
          </a:prstGeom>
          <a:solidFill>
            <a:schemeClr val="accent1">
              <a:alpha val="84000"/>
            </a:schemeClr>
          </a:solidFill>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a:solidFill>
                  <a:schemeClr val="tx1"/>
                </a:solidFill>
                <a:latin typeface="Calibri" pitchFamily="34" charset="0"/>
              </a:rPr>
              <a:t>Elección del envío y contención del tráfico</a:t>
            </a:r>
          </a:p>
          <a:p>
            <a:endParaRPr lang="es-ES" dirty="0">
              <a:latin typeface="Calibri" pitchFamily="34" charset="0"/>
            </a:endParaRPr>
          </a:p>
        </p:txBody>
      </p:sp>
    </p:spTree>
    <p:extLst>
      <p:ext uri="{BB962C8B-B14F-4D97-AF65-F5344CB8AC3E}">
        <p14:creationId xmlns:p14="http://schemas.microsoft.com/office/powerpoint/2010/main" val="28608085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3"/>
          <p:cNvSpPr txBox="1">
            <a:spLocks noChangeArrowheads="1"/>
          </p:cNvSpPr>
          <p:nvPr/>
        </p:nvSpPr>
        <p:spPr bwMode="auto">
          <a:xfrm>
            <a:off x="404812" y="1317237"/>
            <a:ext cx="8301038" cy="3508653"/>
          </a:xfrm>
          <a:prstGeom prst="rect">
            <a:avLst/>
          </a:prstGeom>
          <a:noFill/>
          <a:ln w="9525">
            <a:noFill/>
            <a:miter lim="800000"/>
            <a:headEnd/>
            <a:tailEnd/>
          </a:ln>
        </p:spPr>
        <p:txBody>
          <a:bodyPr wrap="square">
            <a:spAutoFit/>
          </a:bodyPr>
          <a:lstStyle/>
          <a:p>
            <a:pPr>
              <a:spcBef>
                <a:spcPct val="50000"/>
              </a:spcBef>
            </a:pPr>
            <a:r>
              <a:rPr lang="es-MX" sz="2400" b="1" dirty="0" smtClean="0">
                <a:latin typeface="Calibri" pitchFamily="34" charset="0"/>
              </a:rPr>
              <a:t>Competencias genéricas</a:t>
            </a:r>
          </a:p>
          <a:p>
            <a:pPr marL="342900" indent="-342900">
              <a:spcBef>
                <a:spcPct val="50000"/>
              </a:spcBef>
              <a:buFont typeface="Wingdings" pitchFamily="2" charset="2"/>
              <a:buChar char="§"/>
            </a:pPr>
            <a:r>
              <a:rPr lang="es-MX" sz="2200" dirty="0" smtClean="0">
                <a:latin typeface="Calibri" pitchFamily="34" charset="0"/>
              </a:rPr>
              <a:t>Comprender los elementos de programación de corridas marítimas.</a:t>
            </a:r>
          </a:p>
          <a:p>
            <a:pPr marL="342900" indent="-342900">
              <a:spcBef>
                <a:spcPct val="50000"/>
              </a:spcBef>
              <a:buFont typeface="Wingdings" pitchFamily="2" charset="2"/>
              <a:buChar char="§"/>
            </a:pPr>
            <a:r>
              <a:rPr lang="es-MX" sz="2200" dirty="0" smtClean="0">
                <a:latin typeface="Calibri" pitchFamily="34" charset="0"/>
              </a:rPr>
              <a:t>Analizar y reflexionar sobre la importancia de la programación de corridas marítimas.</a:t>
            </a:r>
          </a:p>
          <a:p>
            <a:pPr marL="342900" indent="-342900">
              <a:spcBef>
                <a:spcPct val="50000"/>
              </a:spcBef>
              <a:buFont typeface="Wingdings" pitchFamily="2" charset="2"/>
              <a:buChar char="§"/>
            </a:pPr>
            <a:r>
              <a:rPr lang="es-MX" sz="2200" dirty="0" smtClean="0">
                <a:latin typeface="Calibri" pitchFamily="34" charset="0"/>
              </a:rPr>
              <a:t>Sentido de responsabilidad de la programación de corridas marítimas.</a:t>
            </a:r>
          </a:p>
          <a:p>
            <a:pPr marL="342900" indent="-342900">
              <a:spcBef>
                <a:spcPct val="50000"/>
              </a:spcBef>
              <a:buFont typeface="Wingdings" pitchFamily="2" charset="2"/>
              <a:buChar char="§"/>
            </a:pPr>
            <a:r>
              <a:rPr lang="es-MX" sz="2200" dirty="0" smtClean="0">
                <a:latin typeface="Calibri" pitchFamily="34" charset="0"/>
              </a:rPr>
              <a:t>Comprender la importancia y la interrelación entre los diferentes elementos de programación de corridas marítimas.</a:t>
            </a:r>
            <a:endParaRPr lang="es-MX" sz="2200" dirty="0">
              <a:latin typeface="Calibri" pitchFamily="34" charset="0"/>
            </a:endParaRPr>
          </a:p>
        </p:txBody>
      </p:sp>
    </p:spTree>
    <p:extLst>
      <p:ext uri="{BB962C8B-B14F-4D97-AF65-F5344CB8AC3E}">
        <p14:creationId xmlns:p14="http://schemas.microsoft.com/office/powerpoint/2010/main" val="23684310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99090" y="963597"/>
            <a:ext cx="7914289" cy="5752513"/>
          </a:xfrm>
        </p:spPr>
        <p:txBody>
          <a:bodyPr>
            <a:normAutofit/>
          </a:bodyPr>
          <a:lstStyle/>
          <a:p>
            <a:pPr marL="0" indent="0" algn="just">
              <a:buNone/>
            </a:pPr>
            <a:r>
              <a:rPr lang="es-MX" sz="2400" b="1" dirty="0" smtClean="0">
                <a:solidFill>
                  <a:schemeClr val="tx1"/>
                </a:solidFill>
                <a:latin typeface="Arial" panose="020B0604020202020204" pitchFamily="34" charset="0"/>
                <a:cs typeface="Arial" panose="020B0604020202020204" pitchFamily="34" charset="0"/>
              </a:rPr>
              <a:t>Medición del servicio origen destino </a:t>
            </a:r>
          </a:p>
          <a:p>
            <a:pPr marL="0" indent="0" algn="just">
              <a:buNone/>
            </a:pPr>
            <a:r>
              <a:rPr lang="es-MX" sz="2200" b="1" dirty="0">
                <a:solidFill>
                  <a:schemeClr val="tx1"/>
                </a:solidFill>
                <a:latin typeface="Arial" panose="020B0604020202020204" pitchFamily="34" charset="0"/>
                <a:cs typeface="Arial" panose="020B0604020202020204" pitchFamily="34" charset="0"/>
              </a:rPr>
              <a:t>E</a:t>
            </a:r>
            <a:r>
              <a:rPr lang="es-MX" sz="2200" b="1" dirty="0" smtClean="0">
                <a:solidFill>
                  <a:schemeClr val="tx1"/>
                </a:solidFill>
                <a:latin typeface="Arial" panose="020B0604020202020204" pitchFamily="34" charset="0"/>
                <a:cs typeface="Arial" panose="020B0604020202020204" pitchFamily="34" charset="0"/>
              </a:rPr>
              <a:t>mpresas consignatarias de barcos</a:t>
            </a:r>
          </a:p>
          <a:p>
            <a:pPr marL="0" indent="0" algn="just">
              <a:buNone/>
            </a:pPr>
            <a:r>
              <a:rPr lang="es-MX" sz="2200" dirty="0" smtClean="0">
                <a:solidFill>
                  <a:schemeClr val="tx1"/>
                </a:solidFill>
                <a:latin typeface="Arial" panose="020B0604020202020204" pitchFamily="34" charset="0"/>
                <a:cs typeface="Arial" panose="020B0604020202020204" pitchFamily="34" charset="0"/>
              </a:rPr>
              <a:t>Que </a:t>
            </a:r>
            <a:r>
              <a:rPr lang="es-MX" sz="2200" dirty="0">
                <a:solidFill>
                  <a:schemeClr val="tx1"/>
                </a:solidFill>
                <a:latin typeface="Arial" panose="020B0604020202020204" pitchFamily="34" charset="0"/>
                <a:cs typeface="Arial" panose="020B0604020202020204" pitchFamily="34" charset="0"/>
              </a:rPr>
              <a:t>comunican a la Junta del Puerto la entrada de los barcos, sus características (petrolero, granelero, etc.), además de solicitar la prestación de determinados servicios (carga, descarga, etc.). Esta entidad externa recibe de la Junta la facturación de todos los servicios prestados por la misma al barco en cuestión (carga, descarga, almacenamiento, grúas, contenedores, atraque, etc</a:t>
            </a:r>
            <a:r>
              <a:rPr lang="es-MX" sz="2200" dirty="0" smtClean="0">
                <a:solidFill>
                  <a:schemeClr val="tx1"/>
                </a:solidFill>
                <a:latin typeface="Arial" panose="020B0604020202020204" pitchFamily="34" charset="0"/>
                <a:cs typeface="Arial" panose="020B0604020202020204" pitchFamily="34" charset="0"/>
              </a:rPr>
              <a:t>.).</a:t>
            </a:r>
          </a:p>
          <a:p>
            <a:pPr marL="0" indent="0" algn="just">
              <a:buNone/>
            </a:pPr>
            <a:endParaRPr lang="es-MX" sz="2200" dirty="0" smtClean="0">
              <a:solidFill>
                <a:schemeClr val="tx1"/>
              </a:solidFill>
              <a:latin typeface="Arial" panose="020B0604020202020204" pitchFamily="34" charset="0"/>
              <a:cs typeface="Arial" panose="020B0604020202020204" pitchFamily="34" charset="0"/>
            </a:endParaRPr>
          </a:p>
          <a:p>
            <a:pPr marL="0" indent="0" algn="just">
              <a:buNone/>
            </a:pPr>
            <a:r>
              <a:rPr lang="es-MX" sz="2200" b="1" dirty="0" smtClean="0">
                <a:solidFill>
                  <a:schemeClr val="tx1"/>
                </a:solidFill>
                <a:latin typeface="Arial" panose="020B0604020202020204" pitchFamily="34" charset="0"/>
                <a:cs typeface="Arial" panose="020B0604020202020204" pitchFamily="34" charset="0"/>
              </a:rPr>
              <a:t>Proveedores</a:t>
            </a:r>
            <a:endParaRPr lang="es-MX" sz="2200" dirty="0" smtClean="0">
              <a:solidFill>
                <a:schemeClr val="tx1"/>
              </a:solidFill>
              <a:latin typeface="Arial" panose="020B0604020202020204" pitchFamily="34" charset="0"/>
              <a:cs typeface="Arial" panose="020B0604020202020204" pitchFamily="34" charset="0"/>
            </a:endParaRPr>
          </a:p>
          <a:p>
            <a:pPr marL="0" indent="0" algn="just">
              <a:buNone/>
            </a:pPr>
            <a:r>
              <a:rPr lang="es-MX" sz="2200" dirty="0" smtClean="0">
                <a:solidFill>
                  <a:schemeClr val="tx1"/>
                </a:solidFill>
                <a:latin typeface="Arial" panose="020B0604020202020204" pitchFamily="34" charset="0"/>
                <a:cs typeface="Arial" panose="020B0604020202020204" pitchFamily="34" charset="0"/>
              </a:rPr>
              <a:t>Proporcionan </a:t>
            </a:r>
            <a:r>
              <a:rPr lang="es-MX" sz="2200" dirty="0">
                <a:solidFill>
                  <a:schemeClr val="tx1"/>
                </a:solidFill>
                <a:latin typeface="Arial" panose="020B0604020202020204" pitchFamily="34" charset="0"/>
                <a:cs typeface="Arial" panose="020B0604020202020204" pitchFamily="34" charset="0"/>
              </a:rPr>
              <a:t>a la Junta los materiales necesarios para el mantenimiento de las instalaciones portuarias, envían sus facturas y reciben pagos.</a:t>
            </a:r>
          </a:p>
          <a:p>
            <a:pPr marL="0" indent="0" algn="just">
              <a:buNone/>
            </a:pPr>
            <a:r>
              <a:rPr lang="es-MX" dirty="0" smtClean="0">
                <a:solidFill>
                  <a:schemeClr val="tx1"/>
                </a:solidFill>
                <a:latin typeface="Arial" panose="020B0604020202020204" pitchFamily="34" charset="0"/>
                <a:cs typeface="Arial" panose="020B0604020202020204" pitchFamily="34" charset="0"/>
              </a:rPr>
              <a:t> </a:t>
            </a:r>
          </a:p>
        </p:txBody>
      </p:sp>
      <p:sp>
        <p:nvSpPr>
          <p:cNvPr id="5" name="Rectangle 2"/>
          <p:cNvSpPr txBox="1">
            <a:spLocks noChangeArrowheads="1"/>
          </p:cNvSpPr>
          <p:nvPr/>
        </p:nvSpPr>
        <p:spPr>
          <a:xfrm>
            <a:off x="157160" y="0"/>
            <a:ext cx="8986837" cy="914400"/>
          </a:xfrm>
          <a:prstGeom prst="rect">
            <a:avLst/>
          </a:prstGeom>
          <a:solidFill>
            <a:schemeClr val="accent1">
              <a:alpha val="84000"/>
            </a:schemeClr>
          </a:solidFill>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a:solidFill>
                  <a:schemeClr val="tx1"/>
                </a:solidFill>
                <a:latin typeface="Calibri" pitchFamily="34" charset="0"/>
              </a:rPr>
              <a:t>Elección del envío y contención del tráfico</a:t>
            </a:r>
          </a:p>
          <a:p>
            <a:endParaRPr lang="es-ES" dirty="0">
              <a:latin typeface="Calibri" pitchFamily="34" charset="0"/>
            </a:endParaRPr>
          </a:p>
        </p:txBody>
      </p:sp>
    </p:spTree>
    <p:extLst>
      <p:ext uri="{BB962C8B-B14F-4D97-AF65-F5344CB8AC3E}">
        <p14:creationId xmlns:p14="http://schemas.microsoft.com/office/powerpoint/2010/main" val="12643218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99090" y="963597"/>
            <a:ext cx="7930055" cy="5516031"/>
          </a:xfrm>
        </p:spPr>
        <p:txBody>
          <a:bodyPr>
            <a:normAutofit lnSpcReduction="10000"/>
          </a:bodyPr>
          <a:lstStyle/>
          <a:p>
            <a:pPr marL="0" indent="0" algn="just">
              <a:buNone/>
            </a:pPr>
            <a:r>
              <a:rPr lang="es-MX" sz="2400" b="1" dirty="0" smtClean="0">
                <a:solidFill>
                  <a:schemeClr val="tx1"/>
                </a:solidFill>
                <a:latin typeface="Arial" panose="020B0604020202020204" pitchFamily="34" charset="0"/>
                <a:cs typeface="Arial" panose="020B0604020202020204" pitchFamily="34" charset="0"/>
              </a:rPr>
              <a:t>Medición del servicio origen destino </a:t>
            </a:r>
          </a:p>
          <a:p>
            <a:pPr marL="0" indent="0" algn="just">
              <a:buNone/>
            </a:pPr>
            <a:r>
              <a:rPr lang="es-MX" sz="2200" b="1" dirty="0" smtClean="0">
                <a:solidFill>
                  <a:schemeClr val="tx1"/>
                </a:solidFill>
                <a:latin typeface="Arial" panose="020B0604020202020204" pitchFamily="34" charset="0"/>
                <a:cs typeface="Arial" panose="020B0604020202020204" pitchFamily="34" charset="0"/>
              </a:rPr>
              <a:t>Gestión de almacenes. </a:t>
            </a:r>
          </a:p>
          <a:p>
            <a:pPr marL="0" indent="0" algn="just">
              <a:buNone/>
            </a:pPr>
            <a:r>
              <a:rPr lang="es-MX" sz="2200" dirty="0" smtClean="0">
                <a:solidFill>
                  <a:schemeClr val="tx1"/>
                </a:solidFill>
                <a:latin typeface="Arial" panose="020B0604020202020204" pitchFamily="34" charset="0"/>
                <a:cs typeface="Arial" panose="020B0604020202020204" pitchFamily="34" charset="0"/>
              </a:rPr>
              <a:t>En </a:t>
            </a:r>
            <a:r>
              <a:rPr lang="es-MX" sz="2200" dirty="0">
                <a:solidFill>
                  <a:schemeClr val="tx1"/>
                </a:solidFill>
                <a:latin typeface="Arial" panose="020B0604020202020204" pitchFamily="34" charset="0"/>
                <a:cs typeface="Arial" panose="020B0604020202020204" pitchFamily="34" charset="0"/>
              </a:rPr>
              <a:t>principio, ésta será una de las funciones que realiza la Junta y será considerada como un sistema aparte. Enviará al sistema en estudio, información sobre disponibilidad y grado de ocupación de los almacenes y recibirá del sistema, previsiones de demanda de dichos </a:t>
            </a:r>
            <a:r>
              <a:rPr lang="es-MX" sz="2200" dirty="0" smtClean="0">
                <a:solidFill>
                  <a:schemeClr val="tx1"/>
                </a:solidFill>
                <a:latin typeface="Arial" panose="020B0604020202020204" pitchFamily="34" charset="0"/>
                <a:cs typeface="Arial" panose="020B0604020202020204" pitchFamily="34" charset="0"/>
              </a:rPr>
              <a:t>almacenes.</a:t>
            </a:r>
          </a:p>
          <a:p>
            <a:pPr marL="0" indent="0" algn="just">
              <a:buNone/>
            </a:pPr>
            <a:endParaRPr lang="es-MX" sz="2200" dirty="0" smtClean="0">
              <a:solidFill>
                <a:schemeClr val="tx1"/>
              </a:solidFill>
              <a:latin typeface="Arial" panose="020B0604020202020204" pitchFamily="34" charset="0"/>
              <a:cs typeface="Arial" panose="020B0604020202020204" pitchFamily="34" charset="0"/>
            </a:endParaRPr>
          </a:p>
          <a:p>
            <a:pPr marL="0" indent="0" algn="just">
              <a:buNone/>
            </a:pPr>
            <a:r>
              <a:rPr lang="es-MX" sz="2200" b="1" dirty="0" smtClean="0">
                <a:solidFill>
                  <a:schemeClr val="tx1"/>
                </a:solidFill>
                <a:latin typeface="Arial" panose="020B0604020202020204" pitchFamily="34" charset="0"/>
                <a:cs typeface="Arial" panose="020B0604020202020204" pitchFamily="34" charset="0"/>
              </a:rPr>
              <a:t>Personal</a:t>
            </a:r>
            <a:endParaRPr lang="es-MX" sz="2200" dirty="0" smtClean="0">
              <a:solidFill>
                <a:schemeClr val="tx1"/>
              </a:solidFill>
              <a:latin typeface="Arial" panose="020B0604020202020204" pitchFamily="34" charset="0"/>
              <a:cs typeface="Arial" panose="020B0604020202020204" pitchFamily="34" charset="0"/>
            </a:endParaRPr>
          </a:p>
          <a:p>
            <a:pPr marL="0" indent="0" algn="just">
              <a:buNone/>
            </a:pPr>
            <a:r>
              <a:rPr lang="es-MX" sz="2200" dirty="0" smtClean="0">
                <a:solidFill>
                  <a:schemeClr val="tx1"/>
                </a:solidFill>
                <a:latin typeface="Arial" panose="020B0604020202020204" pitchFamily="34" charset="0"/>
                <a:cs typeface="Arial" panose="020B0604020202020204" pitchFamily="34" charset="0"/>
              </a:rPr>
              <a:t>Engloba </a:t>
            </a:r>
            <a:r>
              <a:rPr lang="es-MX" sz="2200" dirty="0">
                <a:solidFill>
                  <a:schemeClr val="tx1"/>
                </a:solidFill>
                <a:latin typeface="Arial" panose="020B0604020202020204" pitchFamily="34" charset="0"/>
                <a:cs typeface="Arial" panose="020B0604020202020204" pitchFamily="34" charset="0"/>
              </a:rPr>
              <a:t>dos sistemas cuya responsabilidad es la gestión de personal tanto interno como externo del Organismo (es personal externo el gestionado por la Organización de Trabajos Portuarios: estibadores, etc.). Esta entidad externa recibe del sistema en estudio la siguiente información:</a:t>
            </a:r>
          </a:p>
          <a:p>
            <a:pPr marL="0" indent="0" algn="just">
              <a:buNone/>
            </a:pPr>
            <a:r>
              <a:rPr lang="es-MX" sz="2200" dirty="0" smtClean="0">
                <a:solidFill>
                  <a:schemeClr val="tx1"/>
                </a:solidFill>
                <a:latin typeface="Arial" panose="020B0604020202020204" pitchFamily="34" charset="0"/>
                <a:cs typeface="Arial" panose="020B0604020202020204" pitchFamily="34" charset="0"/>
              </a:rPr>
              <a:t> </a:t>
            </a:r>
          </a:p>
        </p:txBody>
      </p:sp>
      <p:sp>
        <p:nvSpPr>
          <p:cNvPr id="5" name="Rectangle 2"/>
          <p:cNvSpPr txBox="1">
            <a:spLocks noChangeArrowheads="1"/>
          </p:cNvSpPr>
          <p:nvPr/>
        </p:nvSpPr>
        <p:spPr>
          <a:xfrm>
            <a:off x="157160" y="0"/>
            <a:ext cx="8986837" cy="914400"/>
          </a:xfrm>
          <a:prstGeom prst="rect">
            <a:avLst/>
          </a:prstGeom>
          <a:solidFill>
            <a:schemeClr val="accent1">
              <a:alpha val="84000"/>
            </a:schemeClr>
          </a:solidFill>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a:solidFill>
                  <a:schemeClr val="tx1"/>
                </a:solidFill>
                <a:latin typeface="Calibri" pitchFamily="34" charset="0"/>
              </a:rPr>
              <a:t>Elección del envío y contención del tráfico</a:t>
            </a:r>
          </a:p>
          <a:p>
            <a:endParaRPr lang="es-ES" dirty="0">
              <a:latin typeface="Calibri" pitchFamily="34" charset="0"/>
            </a:endParaRPr>
          </a:p>
        </p:txBody>
      </p:sp>
    </p:spTree>
    <p:extLst>
      <p:ext uri="{BB962C8B-B14F-4D97-AF65-F5344CB8AC3E}">
        <p14:creationId xmlns:p14="http://schemas.microsoft.com/office/powerpoint/2010/main" val="143266988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67559" y="914400"/>
            <a:ext cx="7930055" cy="5171090"/>
          </a:xfrm>
        </p:spPr>
        <p:txBody>
          <a:bodyPr>
            <a:normAutofit/>
          </a:bodyPr>
          <a:lstStyle/>
          <a:p>
            <a:pPr marL="0" indent="0">
              <a:buNone/>
            </a:pPr>
            <a:r>
              <a:rPr lang="es-MX" sz="2400" b="1" dirty="0">
                <a:solidFill>
                  <a:schemeClr val="tx1"/>
                </a:solidFill>
                <a:latin typeface="Arial" panose="020B0604020202020204" pitchFamily="34" charset="0"/>
                <a:cs typeface="Arial" panose="020B0604020202020204" pitchFamily="34" charset="0"/>
              </a:rPr>
              <a:t>Medición del servicio origen destino </a:t>
            </a:r>
            <a:r>
              <a:rPr lang="es-MX" sz="2400" dirty="0">
                <a:solidFill>
                  <a:schemeClr val="tx1"/>
                </a:solidFill>
                <a:latin typeface="Arial" panose="020B0604020202020204" pitchFamily="34" charset="0"/>
                <a:cs typeface="Arial" panose="020B0604020202020204" pitchFamily="34" charset="0"/>
              </a:rPr>
              <a:t> </a:t>
            </a:r>
            <a:endParaRPr lang="es-MX" sz="2400" dirty="0" smtClean="0">
              <a:solidFill>
                <a:schemeClr val="tx1"/>
              </a:solidFill>
              <a:latin typeface="Arial" panose="020B0604020202020204" pitchFamily="34" charset="0"/>
              <a:cs typeface="Arial" panose="020B0604020202020204" pitchFamily="34" charset="0"/>
            </a:endParaRPr>
          </a:p>
          <a:p>
            <a:r>
              <a:rPr lang="es-MX" sz="2200" dirty="0" smtClean="0">
                <a:solidFill>
                  <a:schemeClr val="tx1"/>
                </a:solidFill>
                <a:latin typeface="Arial" panose="020B0604020202020204" pitchFamily="34" charset="0"/>
                <a:cs typeface="Arial" panose="020B0604020202020204" pitchFamily="34" charset="0"/>
              </a:rPr>
              <a:t>Peticiones de personal.</a:t>
            </a:r>
          </a:p>
          <a:p>
            <a:pPr marL="0" indent="0">
              <a:buNone/>
            </a:pPr>
            <a:r>
              <a:rPr lang="es-MX" sz="2200" dirty="0" smtClean="0">
                <a:solidFill>
                  <a:schemeClr val="tx1"/>
                </a:solidFill>
                <a:latin typeface="Arial" panose="020B0604020202020204" pitchFamily="34" charset="0"/>
                <a:cs typeface="Arial" panose="020B0604020202020204" pitchFamily="34" charset="0"/>
              </a:rPr>
              <a:t>	- </a:t>
            </a:r>
            <a:r>
              <a:rPr lang="es-MX" sz="2200" dirty="0">
                <a:solidFill>
                  <a:schemeClr val="tx1"/>
                </a:solidFill>
                <a:latin typeface="Arial" panose="020B0604020202020204" pitchFamily="34" charset="0"/>
                <a:cs typeface="Arial" panose="020B0604020202020204" pitchFamily="34" charset="0"/>
              </a:rPr>
              <a:t>Información de horas trabajadas.</a:t>
            </a:r>
          </a:p>
          <a:p>
            <a:pPr marL="0" indent="0">
              <a:buNone/>
            </a:pPr>
            <a:r>
              <a:rPr lang="es-MX" sz="2200" dirty="0" smtClean="0">
                <a:solidFill>
                  <a:schemeClr val="tx1"/>
                </a:solidFill>
                <a:latin typeface="Arial" panose="020B0604020202020204" pitchFamily="34" charset="0"/>
                <a:cs typeface="Arial" panose="020B0604020202020204" pitchFamily="34" charset="0"/>
              </a:rPr>
              <a:t>	- </a:t>
            </a:r>
            <a:r>
              <a:rPr lang="es-MX" sz="2200" dirty="0">
                <a:solidFill>
                  <a:schemeClr val="tx1"/>
                </a:solidFill>
                <a:latin typeface="Arial" panose="020B0604020202020204" pitchFamily="34" charset="0"/>
                <a:cs typeface="Arial" panose="020B0604020202020204" pitchFamily="34" charset="0"/>
              </a:rPr>
              <a:t>Información de horas extraordinarias.</a:t>
            </a:r>
          </a:p>
          <a:p>
            <a:pPr marL="0" indent="0">
              <a:buNone/>
            </a:pPr>
            <a:r>
              <a:rPr lang="es-MX" sz="2200" dirty="0" smtClean="0">
                <a:solidFill>
                  <a:schemeClr val="tx1"/>
                </a:solidFill>
                <a:latin typeface="Arial" panose="020B0604020202020204" pitchFamily="34" charset="0"/>
                <a:cs typeface="Arial" panose="020B0604020202020204" pitchFamily="34" charset="0"/>
              </a:rPr>
              <a:t>	- </a:t>
            </a:r>
            <a:r>
              <a:rPr lang="es-MX" sz="2200" dirty="0">
                <a:solidFill>
                  <a:schemeClr val="tx1"/>
                </a:solidFill>
                <a:latin typeface="Arial" panose="020B0604020202020204" pitchFamily="34" charset="0"/>
                <a:cs typeface="Arial" panose="020B0604020202020204" pitchFamily="34" charset="0"/>
              </a:rPr>
              <a:t>Notificación de incidencias en el servicio</a:t>
            </a:r>
            <a:r>
              <a:rPr lang="es-MX" sz="2200" dirty="0" smtClean="0">
                <a:solidFill>
                  <a:schemeClr val="tx1"/>
                </a:solidFill>
                <a:latin typeface="Arial" panose="020B0604020202020204" pitchFamily="34" charset="0"/>
                <a:cs typeface="Arial" panose="020B0604020202020204" pitchFamily="34" charset="0"/>
              </a:rPr>
              <a:t>.</a:t>
            </a:r>
          </a:p>
          <a:p>
            <a:pPr marL="0" indent="0">
              <a:buNone/>
            </a:pPr>
            <a:endParaRPr lang="es-MX" sz="2200" dirty="0">
              <a:solidFill>
                <a:schemeClr val="tx1"/>
              </a:solidFill>
              <a:latin typeface="Arial" panose="020B0604020202020204" pitchFamily="34" charset="0"/>
              <a:cs typeface="Arial" panose="020B0604020202020204" pitchFamily="34" charset="0"/>
            </a:endParaRPr>
          </a:p>
          <a:p>
            <a:pPr marL="0" indent="0">
              <a:buNone/>
            </a:pPr>
            <a:r>
              <a:rPr lang="es-MX" sz="2200" dirty="0">
                <a:solidFill>
                  <a:schemeClr val="tx1"/>
                </a:solidFill>
                <a:latin typeface="Arial" panose="020B0604020202020204" pitchFamily="34" charset="0"/>
                <a:cs typeface="Arial" panose="020B0604020202020204" pitchFamily="34" charset="0"/>
              </a:rPr>
              <a:t>Esta entidad externa envía al sistema, información sobre disponibilidad de </a:t>
            </a:r>
            <a:r>
              <a:rPr lang="es-MX" sz="2200" dirty="0" smtClean="0">
                <a:solidFill>
                  <a:schemeClr val="tx1"/>
                </a:solidFill>
                <a:latin typeface="Arial" panose="020B0604020202020204" pitchFamily="34" charset="0"/>
                <a:cs typeface="Arial" panose="020B0604020202020204" pitchFamily="34" charset="0"/>
              </a:rPr>
              <a:t>personal:</a:t>
            </a:r>
          </a:p>
          <a:p>
            <a:r>
              <a:rPr lang="es-MX" sz="2200" dirty="0">
                <a:solidFill>
                  <a:schemeClr val="tx1"/>
                </a:solidFill>
                <a:latin typeface="Arial" panose="020B0604020202020204" pitchFamily="34" charset="0"/>
                <a:cs typeface="Arial" panose="020B0604020202020204" pitchFamily="34" charset="0"/>
              </a:rPr>
              <a:t>Unidades o áreas del </a:t>
            </a:r>
            <a:r>
              <a:rPr lang="es-MX" sz="2200" dirty="0" smtClean="0">
                <a:solidFill>
                  <a:schemeClr val="tx1"/>
                </a:solidFill>
                <a:latin typeface="Arial" panose="020B0604020202020204" pitchFamily="34" charset="0"/>
                <a:cs typeface="Arial" panose="020B0604020202020204" pitchFamily="34" charset="0"/>
              </a:rPr>
              <a:t>Organismo</a:t>
            </a:r>
            <a:endParaRPr lang="es-MX" sz="2200" dirty="0">
              <a:solidFill>
                <a:schemeClr val="tx1"/>
              </a:solidFill>
              <a:latin typeface="Arial" panose="020B0604020202020204" pitchFamily="34" charset="0"/>
              <a:cs typeface="Arial" panose="020B0604020202020204" pitchFamily="34" charset="0"/>
            </a:endParaRPr>
          </a:p>
          <a:p>
            <a:r>
              <a:rPr lang="es-MX" sz="2200" dirty="0" smtClean="0">
                <a:solidFill>
                  <a:schemeClr val="tx1"/>
                </a:solidFill>
                <a:latin typeface="Arial" panose="020B0604020202020204" pitchFamily="34" charset="0"/>
                <a:cs typeface="Arial" panose="020B0604020202020204" pitchFamily="34" charset="0"/>
              </a:rPr>
              <a:t>Comisaría </a:t>
            </a:r>
            <a:r>
              <a:rPr lang="es-MX" sz="2200" dirty="0">
                <a:solidFill>
                  <a:schemeClr val="tx1"/>
                </a:solidFill>
                <a:latin typeface="Arial" panose="020B0604020202020204" pitchFamily="34" charset="0"/>
                <a:cs typeface="Arial" panose="020B0604020202020204" pitchFamily="34" charset="0"/>
              </a:rPr>
              <a:t>del Puerto</a:t>
            </a:r>
          </a:p>
          <a:p>
            <a:r>
              <a:rPr lang="es-MX" sz="2200" dirty="0" smtClean="0">
                <a:solidFill>
                  <a:schemeClr val="tx1"/>
                </a:solidFill>
                <a:latin typeface="Arial" panose="020B0604020202020204" pitchFamily="34" charset="0"/>
                <a:cs typeface="Arial" panose="020B0604020202020204" pitchFamily="34" charset="0"/>
              </a:rPr>
              <a:t>Gestión </a:t>
            </a:r>
            <a:r>
              <a:rPr lang="es-MX" sz="2200" dirty="0">
                <a:solidFill>
                  <a:schemeClr val="tx1"/>
                </a:solidFill>
                <a:latin typeface="Arial" panose="020B0604020202020204" pitchFamily="34" charset="0"/>
                <a:cs typeface="Arial" panose="020B0604020202020204" pitchFamily="34" charset="0"/>
              </a:rPr>
              <a:t>de Mercancías</a:t>
            </a:r>
          </a:p>
          <a:p>
            <a:r>
              <a:rPr lang="es-MX" sz="2200" dirty="0" smtClean="0">
                <a:solidFill>
                  <a:schemeClr val="tx1"/>
                </a:solidFill>
                <a:latin typeface="Arial" panose="020B0604020202020204" pitchFamily="34" charset="0"/>
                <a:cs typeface="Arial" panose="020B0604020202020204" pitchFamily="34" charset="0"/>
              </a:rPr>
              <a:t>Mantenimiento </a:t>
            </a:r>
            <a:r>
              <a:rPr lang="es-MX" sz="2200" dirty="0">
                <a:solidFill>
                  <a:schemeClr val="tx1"/>
                </a:solidFill>
                <a:latin typeface="Arial" panose="020B0604020202020204" pitchFamily="34" charset="0"/>
                <a:cs typeface="Arial" panose="020B0604020202020204" pitchFamily="34" charset="0"/>
              </a:rPr>
              <a:t>de instalaciones</a:t>
            </a:r>
          </a:p>
          <a:p>
            <a:pPr marL="0" indent="0">
              <a:buNone/>
            </a:pPr>
            <a:endParaRPr lang="es-MX" dirty="0">
              <a:solidFill>
                <a:schemeClr val="tx1"/>
              </a:solidFill>
              <a:latin typeface="Arial" panose="020B0604020202020204" pitchFamily="34" charset="0"/>
              <a:cs typeface="Arial" panose="020B0604020202020204" pitchFamily="34" charset="0"/>
            </a:endParaRPr>
          </a:p>
        </p:txBody>
      </p:sp>
      <p:sp>
        <p:nvSpPr>
          <p:cNvPr id="5" name="Rectangle 2"/>
          <p:cNvSpPr txBox="1">
            <a:spLocks noChangeArrowheads="1"/>
          </p:cNvSpPr>
          <p:nvPr/>
        </p:nvSpPr>
        <p:spPr>
          <a:xfrm>
            <a:off x="157160" y="0"/>
            <a:ext cx="8986837" cy="914400"/>
          </a:xfrm>
          <a:prstGeom prst="rect">
            <a:avLst/>
          </a:prstGeom>
          <a:solidFill>
            <a:schemeClr val="accent1">
              <a:alpha val="84000"/>
            </a:schemeClr>
          </a:solidFill>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a:solidFill>
                  <a:schemeClr val="tx1"/>
                </a:solidFill>
                <a:latin typeface="Calibri" pitchFamily="34" charset="0"/>
              </a:rPr>
              <a:t>Elección del envío y contención del tráfico</a:t>
            </a:r>
          </a:p>
          <a:p>
            <a:endParaRPr lang="es-ES" dirty="0">
              <a:latin typeface="Calibri" pitchFamily="34" charset="0"/>
            </a:endParaRPr>
          </a:p>
        </p:txBody>
      </p:sp>
    </p:spTree>
    <p:extLst>
      <p:ext uri="{BB962C8B-B14F-4D97-AF65-F5344CB8AC3E}">
        <p14:creationId xmlns:p14="http://schemas.microsoft.com/office/powerpoint/2010/main" val="239064908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83325" y="987136"/>
            <a:ext cx="7961586" cy="5303305"/>
          </a:xfrm>
        </p:spPr>
        <p:txBody>
          <a:bodyPr>
            <a:normAutofit/>
          </a:bodyPr>
          <a:lstStyle/>
          <a:p>
            <a:pPr marL="0" indent="0">
              <a:buNone/>
            </a:pPr>
            <a:r>
              <a:rPr lang="es-MX" sz="2400" b="1" dirty="0" smtClean="0">
                <a:solidFill>
                  <a:schemeClr val="tx1"/>
                </a:solidFill>
                <a:latin typeface="Arial" panose="020B0604020202020204" pitchFamily="34" charset="0"/>
                <a:cs typeface="Arial" panose="020B0604020202020204" pitchFamily="34" charset="0"/>
              </a:rPr>
              <a:t>Medición del servicio origen destino </a:t>
            </a:r>
          </a:p>
          <a:p>
            <a:pPr marL="0" indent="0">
              <a:buNone/>
            </a:pPr>
            <a:r>
              <a:rPr lang="es-MX" sz="2200" b="1" dirty="0" smtClean="0">
                <a:solidFill>
                  <a:schemeClr val="tx1"/>
                </a:solidFill>
                <a:latin typeface="Arial" panose="020B0604020202020204" pitchFamily="34" charset="0"/>
                <a:cs typeface="Arial" panose="020B0604020202020204" pitchFamily="34" charset="0"/>
              </a:rPr>
              <a:t>Recepción </a:t>
            </a:r>
            <a:r>
              <a:rPr lang="es-MX" sz="2200" b="1" dirty="0">
                <a:solidFill>
                  <a:schemeClr val="tx1"/>
                </a:solidFill>
                <a:latin typeface="Arial" panose="020B0604020202020204" pitchFamily="34" charset="0"/>
                <a:cs typeface="Arial" panose="020B0604020202020204" pitchFamily="34" charset="0"/>
              </a:rPr>
              <a:t>y </a:t>
            </a:r>
            <a:r>
              <a:rPr lang="es-MX" sz="2200" b="1" dirty="0" smtClean="0">
                <a:solidFill>
                  <a:schemeClr val="tx1"/>
                </a:solidFill>
                <a:latin typeface="Arial" panose="020B0604020202020204" pitchFamily="34" charset="0"/>
                <a:cs typeface="Arial" panose="020B0604020202020204" pitchFamily="34" charset="0"/>
              </a:rPr>
              <a:t>entrega</a:t>
            </a:r>
          </a:p>
          <a:p>
            <a:pPr marL="0" indent="0" algn="just">
              <a:buNone/>
            </a:pPr>
            <a:r>
              <a:rPr lang="es-MX" sz="2200" dirty="0">
                <a:solidFill>
                  <a:schemeClr val="tx1"/>
                </a:solidFill>
                <a:latin typeface="Arial" panose="020B0604020202020204" pitchFamily="34" charset="0"/>
                <a:cs typeface="Arial" panose="020B0604020202020204" pitchFamily="34" charset="0"/>
              </a:rPr>
              <a:t>Con frecuencia se observa que la terminal se adapta a los ritmos del transporte terrestre </a:t>
            </a:r>
            <a:r>
              <a:rPr lang="es-MX" sz="2200" dirty="0" smtClean="0">
                <a:solidFill>
                  <a:schemeClr val="tx1"/>
                </a:solidFill>
                <a:latin typeface="Arial" panose="020B0604020202020204" pitchFamily="34" charset="0"/>
                <a:cs typeface="Arial" panose="020B0604020202020204" pitchFamily="34" charset="0"/>
              </a:rPr>
              <a:t>(aunque </a:t>
            </a:r>
            <a:r>
              <a:rPr lang="es-MX" sz="2200" dirty="0">
                <a:solidFill>
                  <a:schemeClr val="tx1"/>
                </a:solidFill>
                <a:latin typeface="Arial" panose="020B0604020202020204" pitchFamily="34" charset="0"/>
                <a:cs typeface="Arial" panose="020B0604020202020204" pitchFamily="34" charset="0"/>
              </a:rPr>
              <a:t>intente optimizarlos por la vía de la mejora tecnológica ). Por el contrario, el ferrocarril permite concentrar la actividad en momentos que mejor convengan a la terminal, además de que, dado que las operaciones a realizar en este modo son  iguales y repetitivas, permite obtener niveles de rendimiento elevados, ofreciendo también una mejor eficacia en el intercambio documental. Sin embargo, este modo de transporte suele suponer únicamente una pequeña porción del tráfico terrestre que accede a la terminal. </a:t>
            </a:r>
            <a:endParaRPr lang="es-MX" sz="2200" dirty="0" smtClean="0">
              <a:solidFill>
                <a:schemeClr val="tx1"/>
              </a:solidFill>
              <a:latin typeface="Arial" panose="020B0604020202020204" pitchFamily="34" charset="0"/>
              <a:cs typeface="Arial" panose="020B0604020202020204" pitchFamily="34" charset="0"/>
            </a:endParaRPr>
          </a:p>
          <a:p>
            <a:pPr algn="just">
              <a:buAutoNum type="alphaLcParenR"/>
            </a:pPr>
            <a:endParaRPr lang="es-MX" dirty="0">
              <a:solidFill>
                <a:schemeClr val="tx1"/>
              </a:solidFill>
              <a:latin typeface="Arial" panose="020B0604020202020204" pitchFamily="34" charset="0"/>
              <a:cs typeface="Arial" panose="020B0604020202020204" pitchFamily="34" charset="0"/>
            </a:endParaRPr>
          </a:p>
        </p:txBody>
      </p:sp>
      <p:sp>
        <p:nvSpPr>
          <p:cNvPr id="5" name="Rectangle 2"/>
          <p:cNvSpPr txBox="1">
            <a:spLocks noChangeArrowheads="1"/>
          </p:cNvSpPr>
          <p:nvPr/>
        </p:nvSpPr>
        <p:spPr>
          <a:xfrm>
            <a:off x="157160" y="0"/>
            <a:ext cx="8986837" cy="914400"/>
          </a:xfrm>
          <a:prstGeom prst="rect">
            <a:avLst/>
          </a:prstGeom>
          <a:solidFill>
            <a:schemeClr val="accent1">
              <a:alpha val="84000"/>
            </a:schemeClr>
          </a:solidFill>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a:solidFill>
                  <a:schemeClr val="tx1"/>
                </a:solidFill>
                <a:latin typeface="Calibri" pitchFamily="34" charset="0"/>
              </a:rPr>
              <a:t>Elección del envío y contención del tráfico</a:t>
            </a:r>
          </a:p>
          <a:p>
            <a:endParaRPr lang="es-ES" dirty="0">
              <a:latin typeface="Calibri" pitchFamily="34" charset="0"/>
            </a:endParaRPr>
          </a:p>
        </p:txBody>
      </p:sp>
    </p:spTree>
    <p:extLst>
      <p:ext uri="{BB962C8B-B14F-4D97-AF65-F5344CB8AC3E}">
        <p14:creationId xmlns:p14="http://schemas.microsoft.com/office/powerpoint/2010/main" val="35210605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99091" y="987136"/>
            <a:ext cx="7898523" cy="5382133"/>
          </a:xfrm>
        </p:spPr>
        <p:txBody>
          <a:bodyPr>
            <a:normAutofit/>
          </a:bodyPr>
          <a:lstStyle/>
          <a:p>
            <a:pPr marL="0" indent="0">
              <a:buNone/>
            </a:pPr>
            <a:r>
              <a:rPr lang="es-MX" b="1" dirty="0" smtClean="0">
                <a:solidFill>
                  <a:schemeClr val="tx1"/>
                </a:solidFill>
                <a:latin typeface="Arial" panose="020B0604020202020204" pitchFamily="34" charset="0"/>
                <a:cs typeface="Arial" panose="020B0604020202020204" pitchFamily="34" charset="0"/>
              </a:rPr>
              <a:t>Medición del servicio origen destino </a:t>
            </a:r>
          </a:p>
          <a:p>
            <a:pPr marL="0" indent="0">
              <a:buNone/>
            </a:pPr>
            <a:r>
              <a:rPr lang="es-MX" sz="2200" b="1" dirty="0" smtClean="0">
                <a:solidFill>
                  <a:schemeClr val="tx1"/>
                </a:solidFill>
                <a:latin typeface="Arial" panose="020B0604020202020204" pitchFamily="34" charset="0"/>
                <a:cs typeface="Arial" panose="020B0604020202020204" pitchFamily="34" charset="0"/>
              </a:rPr>
              <a:t>Recepción </a:t>
            </a:r>
            <a:r>
              <a:rPr lang="es-MX" sz="2200" b="1" dirty="0">
                <a:solidFill>
                  <a:schemeClr val="tx1"/>
                </a:solidFill>
                <a:latin typeface="Arial" panose="020B0604020202020204" pitchFamily="34" charset="0"/>
                <a:cs typeface="Arial" panose="020B0604020202020204" pitchFamily="34" charset="0"/>
              </a:rPr>
              <a:t>y entrega </a:t>
            </a:r>
            <a:endParaRPr lang="es-MX" sz="2200" b="1" dirty="0" smtClean="0">
              <a:solidFill>
                <a:schemeClr val="tx1"/>
              </a:solidFill>
              <a:latin typeface="Arial" panose="020B0604020202020204" pitchFamily="34" charset="0"/>
              <a:cs typeface="Arial" panose="020B0604020202020204" pitchFamily="34" charset="0"/>
            </a:endParaRPr>
          </a:p>
          <a:p>
            <a:pPr algn="just"/>
            <a:r>
              <a:rPr lang="es-MX" sz="2200" dirty="0" smtClean="0">
                <a:solidFill>
                  <a:schemeClr val="tx1"/>
                </a:solidFill>
                <a:latin typeface="Arial" panose="020B0604020202020204" pitchFamily="34" charset="0"/>
                <a:cs typeface="Arial" panose="020B0604020202020204" pitchFamily="34" charset="0"/>
              </a:rPr>
              <a:t>facilitar </a:t>
            </a:r>
            <a:r>
              <a:rPr lang="es-MX" sz="2200" dirty="0">
                <a:solidFill>
                  <a:schemeClr val="tx1"/>
                </a:solidFill>
                <a:latin typeface="Arial" panose="020B0604020202020204" pitchFamily="34" charset="0"/>
                <a:cs typeface="Arial" panose="020B0604020202020204" pitchFamily="34" charset="0"/>
              </a:rPr>
              <a:t>la recepción o entrega de mercancías de una manera rápida, pero que sea compatible, en condiciones de seguridad en la obtención de la información, con el elevado número de intercambio documental y, en suma, de información, que en él se precisa. </a:t>
            </a:r>
            <a:endParaRPr lang="es-MX" sz="2200" dirty="0" smtClean="0">
              <a:solidFill>
                <a:schemeClr val="tx1"/>
              </a:solidFill>
              <a:latin typeface="Arial" panose="020B0604020202020204" pitchFamily="34" charset="0"/>
              <a:cs typeface="Arial" panose="020B0604020202020204" pitchFamily="34" charset="0"/>
            </a:endParaRPr>
          </a:p>
          <a:p>
            <a:pPr algn="just"/>
            <a:endParaRPr lang="es-MX" sz="2200" dirty="0" smtClean="0">
              <a:solidFill>
                <a:schemeClr val="tx1"/>
              </a:solidFill>
              <a:latin typeface="Arial" panose="020B0604020202020204" pitchFamily="34" charset="0"/>
              <a:cs typeface="Arial" panose="020B0604020202020204" pitchFamily="34" charset="0"/>
            </a:endParaRPr>
          </a:p>
          <a:p>
            <a:pPr algn="just"/>
            <a:r>
              <a:rPr lang="es-MX" sz="2200" dirty="0">
                <a:solidFill>
                  <a:schemeClr val="tx1"/>
                </a:solidFill>
                <a:latin typeface="Arial" panose="020B0604020202020204" pitchFamily="34" charset="0"/>
                <a:cs typeface="Arial" panose="020B0604020202020204" pitchFamily="34" charset="0"/>
              </a:rPr>
              <a:t>Los elementos que más </a:t>
            </a:r>
            <a:r>
              <a:rPr lang="es-MX" sz="2200" dirty="0" smtClean="0">
                <a:solidFill>
                  <a:schemeClr val="tx1"/>
                </a:solidFill>
                <a:latin typeface="Arial" panose="020B0604020202020204" pitchFamily="34" charset="0"/>
                <a:cs typeface="Arial" panose="020B0604020202020204" pitchFamily="34" charset="0"/>
              </a:rPr>
              <a:t>afecta son:</a:t>
            </a:r>
          </a:p>
          <a:p>
            <a:pPr lvl="1" algn="just">
              <a:buAutoNum type="alphaLcParenR"/>
            </a:pPr>
            <a:r>
              <a:rPr lang="es-MX" sz="2200" dirty="0">
                <a:solidFill>
                  <a:schemeClr val="tx1"/>
                </a:solidFill>
                <a:latin typeface="Arial" panose="020B0604020202020204" pitchFamily="34" charset="0"/>
                <a:cs typeface="Arial" panose="020B0604020202020204" pitchFamily="34" charset="0"/>
              </a:rPr>
              <a:t>El tipo de tráfico de la terminal</a:t>
            </a:r>
          </a:p>
          <a:p>
            <a:pPr lvl="1" algn="just">
              <a:buAutoNum type="alphaLcParenR"/>
            </a:pPr>
            <a:r>
              <a:rPr lang="es-MX" sz="2200" dirty="0">
                <a:solidFill>
                  <a:schemeClr val="tx1"/>
                </a:solidFill>
                <a:latin typeface="Arial" panose="020B0604020202020204" pitchFamily="34" charset="0"/>
                <a:cs typeface="Arial" panose="020B0604020202020204" pitchFamily="34" charset="0"/>
              </a:rPr>
              <a:t>El número de puertas que existen para atender a los vehículos que acceden o salen de la terminal. </a:t>
            </a:r>
          </a:p>
          <a:p>
            <a:pPr algn="just">
              <a:buAutoNum type="alphaLcParenR"/>
            </a:pPr>
            <a:endParaRPr lang="es-MX" sz="2200" dirty="0">
              <a:solidFill>
                <a:schemeClr val="tx1"/>
              </a:solidFill>
              <a:latin typeface="Arial" panose="020B0604020202020204" pitchFamily="34" charset="0"/>
              <a:cs typeface="Arial" panose="020B0604020202020204" pitchFamily="34" charset="0"/>
            </a:endParaRPr>
          </a:p>
        </p:txBody>
      </p:sp>
      <p:sp>
        <p:nvSpPr>
          <p:cNvPr id="5" name="Rectangle 2"/>
          <p:cNvSpPr txBox="1">
            <a:spLocks noChangeArrowheads="1"/>
          </p:cNvSpPr>
          <p:nvPr/>
        </p:nvSpPr>
        <p:spPr>
          <a:xfrm>
            <a:off x="157160" y="0"/>
            <a:ext cx="8986837" cy="914400"/>
          </a:xfrm>
          <a:prstGeom prst="rect">
            <a:avLst/>
          </a:prstGeom>
          <a:solidFill>
            <a:schemeClr val="accent1">
              <a:alpha val="84000"/>
            </a:schemeClr>
          </a:solidFill>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a:solidFill>
                  <a:schemeClr val="tx1"/>
                </a:solidFill>
                <a:latin typeface="Calibri" pitchFamily="34" charset="0"/>
              </a:rPr>
              <a:t>Elección del envío y contención del tráfico</a:t>
            </a:r>
          </a:p>
          <a:p>
            <a:endParaRPr lang="es-ES" dirty="0">
              <a:latin typeface="Calibri" pitchFamily="34" charset="0"/>
            </a:endParaRPr>
          </a:p>
        </p:txBody>
      </p:sp>
    </p:spTree>
    <p:extLst>
      <p:ext uri="{BB962C8B-B14F-4D97-AF65-F5344CB8AC3E}">
        <p14:creationId xmlns:p14="http://schemas.microsoft.com/office/powerpoint/2010/main" val="100620236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99090" y="930166"/>
            <a:ext cx="7898524" cy="5611091"/>
          </a:xfrm>
        </p:spPr>
        <p:txBody>
          <a:bodyPr>
            <a:normAutofit fontScale="92500" lnSpcReduction="20000"/>
          </a:bodyPr>
          <a:lstStyle/>
          <a:p>
            <a:pPr marL="0" indent="0" algn="just">
              <a:lnSpc>
                <a:spcPct val="110000"/>
              </a:lnSpc>
              <a:buNone/>
            </a:pPr>
            <a:r>
              <a:rPr lang="es-MX" sz="2600" b="1" dirty="0" smtClean="0">
                <a:solidFill>
                  <a:schemeClr val="tx1"/>
                </a:solidFill>
                <a:latin typeface="Arial" panose="020B0604020202020204" pitchFamily="34" charset="0"/>
                <a:cs typeface="Arial" panose="020B0604020202020204" pitchFamily="34" charset="0"/>
              </a:rPr>
              <a:t>Movimiento interlínea</a:t>
            </a:r>
            <a:endParaRPr lang="es-MX" sz="2600" b="1" dirty="0">
              <a:solidFill>
                <a:schemeClr val="tx1"/>
              </a:solidFill>
              <a:latin typeface="Arial" panose="020B0604020202020204" pitchFamily="34" charset="0"/>
              <a:cs typeface="Arial" panose="020B0604020202020204" pitchFamily="34" charset="0"/>
            </a:endParaRPr>
          </a:p>
          <a:p>
            <a:pPr marL="0" indent="0" algn="just">
              <a:lnSpc>
                <a:spcPct val="110000"/>
              </a:lnSpc>
              <a:buNone/>
            </a:pPr>
            <a:r>
              <a:rPr lang="es-MX" sz="2400" b="1" dirty="0">
                <a:solidFill>
                  <a:schemeClr val="tx1"/>
                </a:solidFill>
                <a:latin typeface="Arial" panose="020B0604020202020204" pitchFamily="34" charset="0"/>
                <a:cs typeface="Arial" panose="020B0604020202020204" pitchFamily="34" charset="0"/>
              </a:rPr>
              <a:t>C</a:t>
            </a:r>
            <a:r>
              <a:rPr lang="es-MX" sz="2400" b="1" dirty="0" smtClean="0">
                <a:solidFill>
                  <a:schemeClr val="tx1"/>
                </a:solidFill>
                <a:latin typeface="Arial" panose="020B0604020202020204" pitchFamily="34" charset="0"/>
                <a:cs typeface="Arial" panose="020B0604020202020204" pitchFamily="34" charset="0"/>
              </a:rPr>
              <a:t>arga-descarga </a:t>
            </a:r>
            <a:r>
              <a:rPr lang="es-MX" sz="2400" b="1" dirty="0">
                <a:solidFill>
                  <a:schemeClr val="tx1"/>
                </a:solidFill>
                <a:latin typeface="Arial" panose="020B0604020202020204" pitchFamily="34" charset="0"/>
                <a:cs typeface="Arial" panose="020B0604020202020204" pitchFamily="34" charset="0"/>
              </a:rPr>
              <a:t>de contenedores </a:t>
            </a:r>
            <a:endParaRPr lang="es-MX" sz="2400" b="1" dirty="0" smtClean="0">
              <a:solidFill>
                <a:schemeClr val="tx1"/>
              </a:solidFill>
              <a:latin typeface="Arial" panose="020B0604020202020204" pitchFamily="34" charset="0"/>
              <a:cs typeface="Arial" panose="020B0604020202020204" pitchFamily="34" charset="0"/>
            </a:endParaRPr>
          </a:p>
          <a:p>
            <a:pPr marL="0" indent="0" algn="just">
              <a:buNone/>
            </a:pPr>
            <a:r>
              <a:rPr lang="es-MX" dirty="0">
                <a:solidFill>
                  <a:schemeClr val="tx1"/>
                </a:solidFill>
                <a:latin typeface="Arial" panose="020B0604020202020204" pitchFamily="34" charset="0"/>
                <a:cs typeface="Arial" panose="020B0604020202020204" pitchFamily="34" charset="0"/>
              </a:rPr>
              <a:t>A</a:t>
            </a:r>
            <a:r>
              <a:rPr lang="es-MX" dirty="0" smtClean="0">
                <a:solidFill>
                  <a:schemeClr val="tx1"/>
                </a:solidFill>
                <a:latin typeface="Arial" panose="020B0604020202020204" pitchFamily="34" charset="0"/>
                <a:cs typeface="Arial" panose="020B0604020202020204" pitchFamily="34" charset="0"/>
              </a:rPr>
              <a:t>tender </a:t>
            </a:r>
            <a:r>
              <a:rPr lang="es-MX" dirty="0">
                <a:solidFill>
                  <a:schemeClr val="tx1"/>
                </a:solidFill>
                <a:latin typeface="Arial" panose="020B0604020202020204" pitchFamily="34" charset="0"/>
                <a:cs typeface="Arial" panose="020B0604020202020204" pitchFamily="34" charset="0"/>
              </a:rPr>
              <a:t>la demanda de carga y descarga de contenedores con rapidez y seguridad, de una forma integral, tanto en la atención directa al barco como en lo que respecta a la relación con el </a:t>
            </a:r>
            <a:r>
              <a:rPr lang="es-MX" dirty="0" smtClean="0">
                <a:solidFill>
                  <a:schemeClr val="tx1"/>
                </a:solidFill>
                <a:latin typeface="Arial" panose="020B0604020202020204" pitchFamily="34" charset="0"/>
                <a:cs typeface="Arial" panose="020B0604020202020204" pitchFamily="34" charset="0"/>
              </a:rPr>
              <a:t>medio </a:t>
            </a:r>
            <a:r>
              <a:rPr lang="es-MX" dirty="0">
                <a:solidFill>
                  <a:schemeClr val="tx1"/>
                </a:solidFill>
                <a:latin typeface="Arial" panose="020B0604020202020204" pitchFamily="34" charset="0"/>
                <a:cs typeface="Arial" panose="020B0604020202020204" pitchFamily="34" charset="0"/>
              </a:rPr>
              <a:t>de distribución de cargas con el resto de la terminal</a:t>
            </a:r>
            <a:r>
              <a:rPr lang="es-MX" dirty="0" smtClean="0">
                <a:solidFill>
                  <a:schemeClr val="tx1"/>
                </a:solidFill>
                <a:latin typeface="Arial" panose="020B0604020202020204" pitchFamily="34" charset="0"/>
                <a:cs typeface="Arial" panose="020B0604020202020204" pitchFamily="34" charset="0"/>
              </a:rPr>
              <a:t>.</a:t>
            </a:r>
          </a:p>
          <a:p>
            <a:pPr marL="0" indent="0" algn="just">
              <a:buNone/>
            </a:pPr>
            <a:endParaRPr lang="es-MX" dirty="0" smtClean="0">
              <a:solidFill>
                <a:schemeClr val="tx1"/>
              </a:solidFill>
              <a:latin typeface="Arial" panose="020B0604020202020204" pitchFamily="34" charset="0"/>
              <a:cs typeface="Arial" panose="020B0604020202020204" pitchFamily="34" charset="0"/>
            </a:endParaRPr>
          </a:p>
          <a:p>
            <a:pPr marL="0" indent="0" algn="just">
              <a:buNone/>
            </a:pPr>
            <a:r>
              <a:rPr lang="es-MX" dirty="0" smtClean="0">
                <a:solidFill>
                  <a:schemeClr val="tx1"/>
                </a:solidFill>
                <a:latin typeface="Arial" panose="020B0604020202020204" pitchFamily="34" charset="0"/>
                <a:cs typeface="Arial" panose="020B0604020202020204" pitchFamily="34" charset="0"/>
              </a:rPr>
              <a:t>La </a:t>
            </a:r>
            <a:r>
              <a:rPr lang="es-MX" dirty="0">
                <a:solidFill>
                  <a:schemeClr val="tx1"/>
                </a:solidFill>
                <a:latin typeface="Arial" panose="020B0604020202020204" pitchFamily="34" charset="0"/>
                <a:cs typeface="Arial" panose="020B0604020202020204" pitchFamily="34" charset="0"/>
              </a:rPr>
              <a:t>eficiencia con que se lleve a cabo esta misión va a depender de variables como:  </a:t>
            </a:r>
          </a:p>
          <a:p>
            <a:pPr algn="just">
              <a:buAutoNum type="arabicParenR"/>
            </a:pPr>
            <a:r>
              <a:rPr lang="es-MX" dirty="0" smtClean="0">
                <a:solidFill>
                  <a:schemeClr val="tx1"/>
                </a:solidFill>
                <a:latin typeface="Arial" panose="020B0604020202020204" pitchFamily="34" charset="0"/>
                <a:cs typeface="Arial" panose="020B0604020202020204" pitchFamily="34" charset="0"/>
              </a:rPr>
              <a:t>El </a:t>
            </a:r>
            <a:r>
              <a:rPr lang="es-MX" dirty="0">
                <a:solidFill>
                  <a:schemeClr val="tx1"/>
                </a:solidFill>
                <a:latin typeface="Arial" panose="020B0604020202020204" pitchFamily="34" charset="0"/>
                <a:cs typeface="Arial" panose="020B0604020202020204" pitchFamily="34" charset="0"/>
              </a:rPr>
              <a:t>tamaño, la velocidad, la resistencia y el número de grúas de que se dispongan</a:t>
            </a:r>
            <a:r>
              <a:rPr lang="es-MX" dirty="0" smtClean="0">
                <a:solidFill>
                  <a:schemeClr val="tx1"/>
                </a:solidFill>
                <a:latin typeface="Arial" panose="020B0604020202020204" pitchFamily="34" charset="0"/>
                <a:cs typeface="Arial" panose="020B0604020202020204" pitchFamily="34" charset="0"/>
              </a:rPr>
              <a:t>.</a:t>
            </a:r>
          </a:p>
          <a:p>
            <a:pPr algn="just">
              <a:buAutoNum type="arabicParenR"/>
            </a:pPr>
            <a:r>
              <a:rPr lang="es-MX" dirty="0" smtClean="0">
                <a:solidFill>
                  <a:schemeClr val="tx1"/>
                </a:solidFill>
                <a:latin typeface="Arial" panose="020B0604020202020204" pitchFamily="34" charset="0"/>
                <a:cs typeface="Arial" panose="020B0604020202020204" pitchFamily="34" charset="0"/>
              </a:rPr>
              <a:t>El </a:t>
            </a:r>
            <a:r>
              <a:rPr lang="es-MX" dirty="0">
                <a:solidFill>
                  <a:schemeClr val="tx1"/>
                </a:solidFill>
                <a:latin typeface="Arial" panose="020B0604020202020204" pitchFamily="34" charset="0"/>
                <a:cs typeface="Arial" panose="020B0604020202020204" pitchFamily="34" charset="0"/>
              </a:rPr>
              <a:t>grado de automatización de las grúas así como el tipo de carro utilizado y el número de operarios necesarios para manejarla</a:t>
            </a:r>
            <a:r>
              <a:rPr lang="es-MX" dirty="0" smtClean="0">
                <a:solidFill>
                  <a:schemeClr val="tx1"/>
                </a:solidFill>
                <a:latin typeface="Arial" panose="020B0604020202020204" pitchFamily="34" charset="0"/>
                <a:cs typeface="Arial" panose="020B0604020202020204" pitchFamily="34" charset="0"/>
              </a:rPr>
              <a:t>.</a:t>
            </a:r>
          </a:p>
          <a:p>
            <a:pPr algn="just">
              <a:buAutoNum type="arabicParenR"/>
            </a:pPr>
            <a:r>
              <a:rPr lang="es-MX" dirty="0" smtClean="0">
                <a:solidFill>
                  <a:schemeClr val="tx1"/>
                </a:solidFill>
                <a:latin typeface="Arial" panose="020B0604020202020204" pitchFamily="34" charset="0"/>
                <a:cs typeface="Arial" panose="020B0604020202020204" pitchFamily="34" charset="0"/>
              </a:rPr>
              <a:t>Los </a:t>
            </a:r>
            <a:r>
              <a:rPr lang="es-MX" dirty="0">
                <a:solidFill>
                  <a:schemeClr val="tx1"/>
                </a:solidFill>
                <a:latin typeface="Arial" panose="020B0604020202020204" pitchFamily="34" charset="0"/>
                <a:cs typeface="Arial" panose="020B0604020202020204" pitchFamily="34" charset="0"/>
              </a:rPr>
              <a:t>sistemas de comunicación desarrollados con el resto de la terminal </a:t>
            </a:r>
            <a:r>
              <a:rPr lang="es-MX" dirty="0" smtClean="0">
                <a:solidFill>
                  <a:schemeClr val="tx1"/>
                </a:solidFill>
                <a:latin typeface="Arial" panose="020B0604020202020204" pitchFamily="34" charset="0"/>
                <a:cs typeface="Arial" panose="020B0604020202020204" pitchFamily="34" charset="0"/>
              </a:rPr>
              <a:t>El </a:t>
            </a:r>
            <a:r>
              <a:rPr lang="es-MX" dirty="0">
                <a:solidFill>
                  <a:schemeClr val="tx1"/>
                </a:solidFill>
                <a:latin typeface="Arial" panose="020B0604020202020204" pitchFamily="34" charset="0"/>
                <a:cs typeface="Arial" panose="020B0604020202020204" pitchFamily="34" charset="0"/>
              </a:rPr>
              <a:t>nivel de capacitación de los recursos humanos implicados en la operación. </a:t>
            </a:r>
          </a:p>
        </p:txBody>
      </p:sp>
      <p:sp>
        <p:nvSpPr>
          <p:cNvPr id="5" name="Rectangle 2"/>
          <p:cNvSpPr txBox="1">
            <a:spLocks noChangeArrowheads="1"/>
          </p:cNvSpPr>
          <p:nvPr/>
        </p:nvSpPr>
        <p:spPr>
          <a:xfrm>
            <a:off x="157160" y="0"/>
            <a:ext cx="8986837" cy="914400"/>
          </a:xfrm>
          <a:prstGeom prst="rect">
            <a:avLst/>
          </a:prstGeom>
          <a:solidFill>
            <a:schemeClr val="accent1">
              <a:alpha val="84000"/>
            </a:schemeClr>
          </a:solidFill>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a:solidFill>
                  <a:schemeClr val="tx1"/>
                </a:solidFill>
                <a:latin typeface="Calibri" pitchFamily="34" charset="0"/>
              </a:rPr>
              <a:t>Elección del envío y contención del tráfico</a:t>
            </a:r>
          </a:p>
          <a:p>
            <a:endParaRPr lang="es-ES" dirty="0">
              <a:latin typeface="Calibri" pitchFamily="34" charset="0"/>
            </a:endParaRPr>
          </a:p>
        </p:txBody>
      </p:sp>
    </p:spTree>
    <p:extLst>
      <p:ext uri="{BB962C8B-B14F-4D97-AF65-F5344CB8AC3E}">
        <p14:creationId xmlns:p14="http://schemas.microsoft.com/office/powerpoint/2010/main" val="56851699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83324" y="914400"/>
            <a:ext cx="7914290" cy="5611091"/>
          </a:xfrm>
        </p:spPr>
        <p:txBody>
          <a:bodyPr>
            <a:normAutofit/>
          </a:bodyPr>
          <a:lstStyle/>
          <a:p>
            <a:pPr marL="0" indent="0" algn="just">
              <a:buNone/>
            </a:pPr>
            <a:r>
              <a:rPr lang="es-MX" sz="2400" b="1" dirty="0" smtClean="0">
                <a:solidFill>
                  <a:schemeClr val="tx1"/>
                </a:solidFill>
                <a:latin typeface="Arial" panose="020B0604020202020204" pitchFamily="34" charset="0"/>
                <a:cs typeface="Arial" panose="020B0604020202020204" pitchFamily="34" charset="0"/>
              </a:rPr>
              <a:t>Movimiento interlínea</a:t>
            </a:r>
            <a:endParaRPr lang="es-MX" sz="2400" b="1" dirty="0">
              <a:solidFill>
                <a:schemeClr val="tx1"/>
              </a:solidFill>
              <a:latin typeface="Arial" panose="020B0604020202020204" pitchFamily="34" charset="0"/>
              <a:cs typeface="Arial" panose="020B0604020202020204" pitchFamily="34" charset="0"/>
            </a:endParaRPr>
          </a:p>
          <a:p>
            <a:pPr marL="0" indent="0" algn="just">
              <a:buNone/>
            </a:pPr>
            <a:r>
              <a:rPr lang="es-MX" sz="2200" b="1" dirty="0" smtClean="0">
                <a:solidFill>
                  <a:schemeClr val="tx1"/>
                </a:solidFill>
                <a:latin typeface="Arial" panose="020B0604020202020204" pitchFamily="34" charset="0"/>
                <a:cs typeface="Arial" panose="020B0604020202020204" pitchFamily="34" charset="0"/>
              </a:rPr>
              <a:t>carga-descarga </a:t>
            </a:r>
            <a:r>
              <a:rPr lang="es-MX" sz="2200" b="1" dirty="0">
                <a:solidFill>
                  <a:schemeClr val="tx1"/>
                </a:solidFill>
                <a:latin typeface="Arial" panose="020B0604020202020204" pitchFamily="34" charset="0"/>
                <a:cs typeface="Arial" panose="020B0604020202020204" pitchFamily="34" charset="0"/>
              </a:rPr>
              <a:t>de contenedores </a:t>
            </a:r>
            <a:endParaRPr lang="es-MX" sz="2200" b="1" dirty="0" smtClean="0">
              <a:solidFill>
                <a:schemeClr val="tx1"/>
              </a:solidFill>
              <a:latin typeface="Arial" panose="020B0604020202020204" pitchFamily="34" charset="0"/>
              <a:cs typeface="Arial" panose="020B0604020202020204" pitchFamily="34" charset="0"/>
            </a:endParaRPr>
          </a:p>
          <a:p>
            <a:pPr algn="just">
              <a:buFont typeface="+mj-lt"/>
              <a:buAutoNum type="arabicParenR" startAt="4"/>
            </a:pPr>
            <a:r>
              <a:rPr lang="es-MX" sz="2200" dirty="0" smtClean="0">
                <a:solidFill>
                  <a:schemeClr val="tx1"/>
                </a:solidFill>
                <a:latin typeface="Arial" panose="020B0604020202020204" pitchFamily="34" charset="0"/>
                <a:cs typeface="Arial" panose="020B0604020202020204" pitchFamily="34" charset="0"/>
              </a:rPr>
              <a:t>La exactitud de la información suministrada por el consignatario, en lo que a la llegada y demás datos del buque se refiere, así como la mercancía a embarcar y desembarcar.</a:t>
            </a:r>
          </a:p>
          <a:p>
            <a:pPr algn="just">
              <a:buAutoNum type="arabicParenR" startAt="4"/>
            </a:pPr>
            <a:r>
              <a:rPr lang="es-MX" sz="2200" dirty="0" smtClean="0">
                <a:solidFill>
                  <a:schemeClr val="tx1"/>
                </a:solidFill>
                <a:latin typeface="Arial" panose="020B0604020202020204" pitchFamily="34" charset="0"/>
                <a:cs typeface="Arial" panose="020B0604020202020204" pitchFamily="34" charset="0"/>
              </a:rPr>
              <a:t>La anchura y longitud del muelle. </a:t>
            </a:r>
          </a:p>
          <a:p>
            <a:pPr algn="just">
              <a:buAutoNum type="arabicParenR" startAt="4"/>
            </a:pPr>
            <a:r>
              <a:rPr lang="es-MX" sz="2200" dirty="0" smtClean="0">
                <a:solidFill>
                  <a:schemeClr val="tx1"/>
                </a:solidFill>
                <a:latin typeface="Arial" panose="020B0604020202020204" pitchFamily="34" charset="0"/>
                <a:cs typeface="Arial" panose="020B0604020202020204" pitchFamily="34" charset="0"/>
              </a:rPr>
              <a:t>El tipo de tráfico que acoja la terminal, distinguiendo entre terminal pública con muchos clientes y terminal privada con uno sólo o pocos clientes.</a:t>
            </a:r>
          </a:p>
          <a:p>
            <a:pPr algn="just">
              <a:buAutoNum type="arabicParenR" startAt="4"/>
            </a:pPr>
            <a:r>
              <a:rPr lang="es-MX" sz="2200" dirty="0" smtClean="0">
                <a:solidFill>
                  <a:schemeClr val="tx1"/>
                </a:solidFill>
                <a:latin typeface="Arial" panose="020B0604020202020204" pitchFamily="34" charset="0"/>
                <a:cs typeface="Arial" panose="020B0604020202020204" pitchFamily="34" charset="0"/>
              </a:rPr>
              <a:t>El grado de estandarización de la mercancía manipulada.</a:t>
            </a:r>
          </a:p>
        </p:txBody>
      </p:sp>
      <p:sp>
        <p:nvSpPr>
          <p:cNvPr id="5" name="Rectangle 2"/>
          <p:cNvSpPr txBox="1">
            <a:spLocks noChangeArrowheads="1"/>
          </p:cNvSpPr>
          <p:nvPr/>
        </p:nvSpPr>
        <p:spPr>
          <a:xfrm>
            <a:off x="157160" y="0"/>
            <a:ext cx="8986837" cy="914400"/>
          </a:xfrm>
          <a:prstGeom prst="rect">
            <a:avLst/>
          </a:prstGeom>
          <a:solidFill>
            <a:schemeClr val="accent1">
              <a:alpha val="84000"/>
            </a:schemeClr>
          </a:solidFill>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a:solidFill>
                  <a:schemeClr val="tx1"/>
                </a:solidFill>
                <a:latin typeface="Calibri" pitchFamily="34" charset="0"/>
              </a:rPr>
              <a:t>Elección del envío y contención del tráfico</a:t>
            </a:r>
          </a:p>
          <a:p>
            <a:endParaRPr lang="es-ES" dirty="0">
              <a:latin typeface="Calibri" pitchFamily="34" charset="0"/>
            </a:endParaRPr>
          </a:p>
        </p:txBody>
      </p:sp>
    </p:spTree>
    <p:extLst>
      <p:ext uri="{BB962C8B-B14F-4D97-AF65-F5344CB8AC3E}">
        <p14:creationId xmlns:p14="http://schemas.microsoft.com/office/powerpoint/2010/main" val="343013646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Grp="1" noChangeArrowheads="1"/>
          </p:cNvSpPr>
          <p:nvPr>
            <p:ph type="title"/>
          </p:nvPr>
        </p:nvSpPr>
        <p:spPr>
          <a:xfrm>
            <a:off x="157163" y="19050"/>
            <a:ext cx="8986837" cy="914400"/>
          </a:xfrm>
          <a:solidFill>
            <a:schemeClr val="accent1">
              <a:alpha val="84000"/>
            </a:schemeClr>
          </a:solidFill>
        </p:spPr>
        <p:txBody>
          <a:bodyPr/>
          <a:lstStyle/>
          <a:p>
            <a:r>
              <a:rPr lang="es-MX" dirty="0"/>
              <a:t>Temario</a:t>
            </a:r>
            <a:endParaRPr lang="es-ES" dirty="0"/>
          </a:p>
        </p:txBody>
      </p:sp>
      <p:sp>
        <p:nvSpPr>
          <p:cNvPr id="6" name="Marcador de contenido 2"/>
          <p:cNvSpPr>
            <a:spLocks noGrp="1"/>
          </p:cNvSpPr>
          <p:nvPr>
            <p:ph idx="1"/>
          </p:nvPr>
        </p:nvSpPr>
        <p:spPr>
          <a:xfrm>
            <a:off x="723900" y="1392383"/>
            <a:ext cx="8420099" cy="4646467"/>
          </a:xfrm>
        </p:spPr>
        <p:txBody>
          <a:bodyPr>
            <a:noAutofit/>
          </a:bodyPr>
          <a:lstStyle/>
          <a:p>
            <a:pPr marL="514350" indent="-514350">
              <a:buClrTx/>
              <a:buFont typeface="+mj-lt"/>
              <a:buAutoNum type="arabicPeriod"/>
            </a:pPr>
            <a:r>
              <a:rPr lang="es-MX" sz="3000" dirty="0" smtClean="0">
                <a:solidFill>
                  <a:schemeClr val="tx1"/>
                </a:solidFill>
                <a:latin typeface="Calibri" pitchFamily="34" charset="0"/>
              </a:rPr>
              <a:t>Introducción a la programación de corridas marítimas y asignación de tripulación marítimas</a:t>
            </a:r>
          </a:p>
          <a:p>
            <a:pPr marL="514350" indent="-514350">
              <a:buClrTx/>
              <a:buFont typeface="+mj-lt"/>
              <a:buAutoNum type="arabicPeriod"/>
            </a:pPr>
            <a:r>
              <a:rPr lang="es-MX" sz="3000" dirty="0" smtClean="0">
                <a:solidFill>
                  <a:schemeClr val="tx1"/>
                </a:solidFill>
                <a:latin typeface="Calibri" pitchFamily="34" charset="0"/>
              </a:rPr>
              <a:t>Elección del envío y contención del tráfico</a:t>
            </a:r>
          </a:p>
          <a:p>
            <a:pPr marL="514350" indent="-514350">
              <a:buClrTx/>
              <a:buFont typeface="+mj-lt"/>
              <a:buAutoNum type="arabicPeriod"/>
            </a:pPr>
            <a:r>
              <a:rPr lang="es-MX" sz="3000" dirty="0" smtClean="0">
                <a:solidFill>
                  <a:schemeClr val="tx1"/>
                </a:solidFill>
                <a:latin typeface="Calibri" pitchFamily="34" charset="0"/>
              </a:rPr>
              <a:t>Propagación de retrasos en la red y plan de integridad de operación</a:t>
            </a:r>
          </a:p>
          <a:p>
            <a:pPr marL="514350" indent="-514350">
              <a:buClrTx/>
              <a:buFont typeface="+mj-lt"/>
              <a:buAutoNum type="arabicPeriod"/>
            </a:pPr>
            <a:r>
              <a:rPr lang="es-MX" sz="3000" dirty="0" smtClean="0">
                <a:solidFill>
                  <a:schemeClr val="tx1"/>
                </a:solidFill>
                <a:latin typeface="Calibri" pitchFamily="34" charset="0"/>
              </a:rPr>
              <a:t>Programación contra operación flexible y plan diario de operación</a:t>
            </a:r>
            <a:endParaRPr lang="es-MX" sz="3000" dirty="0">
              <a:solidFill>
                <a:schemeClr val="tx1"/>
              </a:solidFill>
              <a:latin typeface="Calibri" pitchFamily="34" charset="0"/>
            </a:endParaRPr>
          </a:p>
        </p:txBody>
      </p:sp>
      <p:sp>
        <p:nvSpPr>
          <p:cNvPr id="2" name="1 CuadroTexto"/>
          <p:cNvSpPr txBox="1"/>
          <p:nvPr/>
        </p:nvSpPr>
        <p:spPr>
          <a:xfrm>
            <a:off x="457200" y="3030415"/>
            <a:ext cx="8346558" cy="923330"/>
          </a:xfrm>
          <a:prstGeom prst="rect">
            <a:avLst/>
          </a:prstGeom>
          <a:solidFill>
            <a:schemeClr val="accent2">
              <a:lumMod val="75000"/>
              <a:alpha val="68000"/>
            </a:schemeClr>
          </a:solidFill>
        </p:spPr>
        <p:txBody>
          <a:bodyPr wrap="square" rtlCol="0">
            <a:spAutoFit/>
          </a:bodyPr>
          <a:lstStyle/>
          <a:p>
            <a:endParaRPr lang="es-MX" sz="5400" dirty="0"/>
          </a:p>
        </p:txBody>
      </p:sp>
    </p:spTree>
    <p:extLst>
      <p:ext uri="{BB962C8B-B14F-4D97-AF65-F5344CB8AC3E}">
        <p14:creationId xmlns:p14="http://schemas.microsoft.com/office/powerpoint/2010/main" val="355349778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83324" y="885370"/>
            <a:ext cx="7930055" cy="5688849"/>
          </a:xfrm>
        </p:spPr>
        <p:txBody>
          <a:bodyPr>
            <a:normAutofit/>
          </a:bodyPr>
          <a:lstStyle/>
          <a:p>
            <a:pPr marL="0" indent="0" algn="just">
              <a:buNone/>
            </a:pPr>
            <a:r>
              <a:rPr lang="es-MX" sz="2400" b="1" dirty="0" smtClean="0">
                <a:solidFill>
                  <a:schemeClr val="tx1"/>
                </a:solidFill>
                <a:latin typeface="Arial" panose="020B0604020202020204" pitchFamily="34" charset="0"/>
                <a:cs typeface="Arial" panose="020B0604020202020204" pitchFamily="34" charset="0"/>
              </a:rPr>
              <a:t>Orígenes de los retrasos y capacidad de operación</a:t>
            </a:r>
          </a:p>
          <a:p>
            <a:pPr marL="0" indent="0" algn="just">
              <a:buNone/>
            </a:pPr>
            <a:r>
              <a:rPr lang="es-MX" sz="2200" dirty="0" smtClean="0">
                <a:solidFill>
                  <a:schemeClr val="tx1"/>
                </a:solidFill>
                <a:latin typeface="Arial" panose="020B0604020202020204" pitchFamily="34" charset="0"/>
                <a:cs typeface="Arial" panose="020B0604020202020204" pitchFamily="34" charset="0"/>
              </a:rPr>
              <a:t>Interfaz </a:t>
            </a:r>
            <a:r>
              <a:rPr lang="es-MX" sz="2200" dirty="0">
                <a:solidFill>
                  <a:schemeClr val="tx1"/>
                </a:solidFill>
                <a:latin typeface="Arial" panose="020B0604020202020204" pitchFamily="34" charset="0"/>
                <a:cs typeface="Arial" panose="020B0604020202020204" pitchFamily="34" charset="0"/>
              </a:rPr>
              <a:t>mar-tierra intervienen escasos agentes, esencialmente  barco-naviera y terminal, si bien también pueden participar en esta operación los agentes consignatarios y las bases de </a:t>
            </a:r>
            <a:r>
              <a:rPr lang="es-MX" sz="2200" dirty="0" smtClean="0">
                <a:solidFill>
                  <a:schemeClr val="tx1"/>
                </a:solidFill>
                <a:latin typeface="Arial" panose="020B0604020202020204" pitchFamily="34" charset="0"/>
                <a:cs typeface="Arial" panose="020B0604020202020204" pitchFamily="34" charset="0"/>
              </a:rPr>
              <a:t>contenedores. La </a:t>
            </a:r>
            <a:r>
              <a:rPr lang="es-MX" sz="2200" dirty="0">
                <a:solidFill>
                  <a:schemeClr val="tx1"/>
                </a:solidFill>
                <a:latin typeface="Arial" panose="020B0604020202020204" pitchFamily="34" charset="0"/>
                <a:cs typeface="Arial" panose="020B0604020202020204" pitchFamily="34" charset="0"/>
              </a:rPr>
              <a:t>información que se intercambia hace referencia a: </a:t>
            </a:r>
            <a:endParaRPr lang="es-MX" sz="2200" dirty="0" smtClean="0">
              <a:solidFill>
                <a:schemeClr val="tx1"/>
              </a:solidFill>
              <a:latin typeface="Arial" panose="020B0604020202020204" pitchFamily="34" charset="0"/>
              <a:cs typeface="Arial" panose="020B0604020202020204" pitchFamily="34" charset="0"/>
            </a:endParaRPr>
          </a:p>
          <a:p>
            <a:pPr algn="just"/>
            <a:r>
              <a:rPr lang="es-MX" sz="2200" dirty="0" smtClean="0">
                <a:solidFill>
                  <a:schemeClr val="tx1"/>
                </a:solidFill>
                <a:latin typeface="Arial" panose="020B0604020202020204" pitchFamily="34" charset="0"/>
                <a:cs typeface="Arial" panose="020B0604020202020204" pitchFamily="34" charset="0"/>
              </a:rPr>
              <a:t>Plan </a:t>
            </a:r>
            <a:r>
              <a:rPr lang="es-MX" sz="2200" dirty="0">
                <a:solidFill>
                  <a:schemeClr val="tx1"/>
                </a:solidFill>
                <a:latin typeface="Arial" panose="020B0604020202020204" pitchFamily="34" charset="0"/>
                <a:cs typeface="Arial" panose="020B0604020202020204" pitchFamily="34" charset="0"/>
              </a:rPr>
              <a:t>de estiba: la terminal recibe del consignatario la disposición de los contenedores que se van a descargar, y la lista de carga. </a:t>
            </a:r>
            <a:r>
              <a:rPr lang="es-MX" sz="2200" dirty="0" smtClean="0">
                <a:solidFill>
                  <a:schemeClr val="tx1"/>
                </a:solidFill>
                <a:latin typeface="Arial" panose="020B0604020202020204" pitchFamily="34" charset="0"/>
                <a:cs typeface="Arial" panose="020B0604020202020204" pitchFamily="34" charset="0"/>
              </a:rPr>
              <a:t>la </a:t>
            </a:r>
            <a:r>
              <a:rPr lang="es-MX" sz="2200" dirty="0">
                <a:solidFill>
                  <a:schemeClr val="tx1"/>
                </a:solidFill>
                <a:latin typeface="Arial" panose="020B0604020202020204" pitchFamily="34" charset="0"/>
                <a:cs typeface="Arial" panose="020B0604020202020204" pitchFamily="34" charset="0"/>
              </a:rPr>
              <a:t>naviera prepara el plan de estiba y se lo comunica a la terminal, pero cada vez es más habitual que sea la terminal la que lo prepare y lo envíe a la naviera para que lo </a:t>
            </a:r>
            <a:r>
              <a:rPr lang="es-MX" sz="2200" dirty="0" smtClean="0">
                <a:solidFill>
                  <a:schemeClr val="tx1"/>
                </a:solidFill>
                <a:latin typeface="Arial" panose="020B0604020202020204" pitchFamily="34" charset="0"/>
                <a:cs typeface="Arial" panose="020B0604020202020204" pitchFamily="34" charset="0"/>
              </a:rPr>
              <a:t>apruebe.</a:t>
            </a:r>
          </a:p>
          <a:p>
            <a:pPr algn="just"/>
            <a:r>
              <a:rPr lang="es-MX" sz="2200" dirty="0" smtClean="0">
                <a:solidFill>
                  <a:schemeClr val="tx1"/>
                </a:solidFill>
                <a:latin typeface="Arial" panose="020B0604020202020204" pitchFamily="34" charset="0"/>
                <a:cs typeface="Arial" panose="020B0604020202020204" pitchFamily="34" charset="0"/>
              </a:rPr>
              <a:t>Comunicación </a:t>
            </a:r>
            <a:r>
              <a:rPr lang="es-MX" sz="2200" dirty="0">
                <a:solidFill>
                  <a:schemeClr val="tx1"/>
                </a:solidFill>
                <a:latin typeface="Arial" panose="020B0604020202020204" pitchFamily="34" charset="0"/>
                <a:cs typeface="Arial" panose="020B0604020202020204" pitchFamily="34" charset="0"/>
              </a:rPr>
              <a:t>acerca de la gestión  a realizar por los </a:t>
            </a:r>
            <a:r>
              <a:rPr lang="es-MX" sz="2200" dirty="0" smtClean="0">
                <a:solidFill>
                  <a:schemeClr val="tx1"/>
                </a:solidFill>
                <a:latin typeface="Arial" panose="020B0604020202020204" pitchFamily="34" charset="0"/>
                <a:cs typeface="Arial" panose="020B0604020202020204" pitchFamily="34" charset="0"/>
              </a:rPr>
              <a:t>depósitos </a:t>
            </a:r>
            <a:r>
              <a:rPr lang="es-MX" sz="2200" dirty="0">
                <a:solidFill>
                  <a:schemeClr val="tx1"/>
                </a:solidFill>
                <a:latin typeface="Arial" panose="020B0604020202020204" pitchFamily="34" charset="0"/>
                <a:cs typeface="Arial" panose="020B0604020202020204" pitchFamily="34" charset="0"/>
              </a:rPr>
              <a:t>con los contenedores de la naviera: retirada o traída </a:t>
            </a:r>
            <a:r>
              <a:rPr lang="es-MX" sz="2200" dirty="0" smtClean="0">
                <a:solidFill>
                  <a:schemeClr val="tx1"/>
                </a:solidFill>
                <a:latin typeface="Arial" panose="020B0604020202020204" pitchFamily="34" charset="0"/>
                <a:cs typeface="Arial" panose="020B0604020202020204" pitchFamily="34" charset="0"/>
              </a:rPr>
              <a:t>a puerto</a:t>
            </a:r>
            <a:r>
              <a:rPr lang="es-MX" sz="2200" dirty="0">
                <a:solidFill>
                  <a:schemeClr val="tx1"/>
                </a:solidFill>
                <a:latin typeface="Arial" panose="020B0604020202020204" pitchFamily="34" charset="0"/>
                <a:cs typeface="Arial" panose="020B0604020202020204" pitchFamily="34" charset="0"/>
              </a:rPr>
              <a:t>, reparación ,etc</a:t>
            </a:r>
            <a:r>
              <a:rPr lang="es-MX" sz="2200" dirty="0" smtClean="0">
                <a:solidFill>
                  <a:schemeClr val="tx1"/>
                </a:solidFill>
                <a:latin typeface="Arial" panose="020B0604020202020204" pitchFamily="34" charset="0"/>
                <a:cs typeface="Arial" panose="020B0604020202020204" pitchFamily="34" charset="0"/>
              </a:rPr>
              <a:t>.</a:t>
            </a:r>
          </a:p>
        </p:txBody>
      </p:sp>
      <p:sp>
        <p:nvSpPr>
          <p:cNvPr id="5" name="Rectangle 2"/>
          <p:cNvSpPr txBox="1">
            <a:spLocks noChangeArrowheads="1"/>
          </p:cNvSpPr>
          <p:nvPr/>
        </p:nvSpPr>
        <p:spPr>
          <a:xfrm>
            <a:off x="157160" y="0"/>
            <a:ext cx="8986837" cy="914400"/>
          </a:xfrm>
          <a:prstGeom prst="rect">
            <a:avLst/>
          </a:prstGeom>
          <a:solidFill>
            <a:schemeClr val="accent1">
              <a:alpha val="84000"/>
            </a:schemeClr>
          </a:solidFill>
        </p:spPr>
        <p:txBody>
          <a:bodyPr vert="horz" lIns="91440" tIns="45720" rIns="91440" bIns="45720" rtlCol="0" anchor="t">
            <a:normAutofit fontScale="92500" lnSpcReduction="200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buClrTx/>
            </a:pPr>
            <a:r>
              <a:rPr lang="es-MX" dirty="0">
                <a:solidFill>
                  <a:schemeClr val="tx1"/>
                </a:solidFill>
                <a:latin typeface="Calibri" pitchFamily="34" charset="0"/>
              </a:rPr>
              <a:t>Propagación de retrasos en la red y plan de integridad de operación</a:t>
            </a:r>
          </a:p>
        </p:txBody>
      </p:sp>
    </p:spTree>
    <p:extLst>
      <p:ext uri="{BB962C8B-B14F-4D97-AF65-F5344CB8AC3E}">
        <p14:creationId xmlns:p14="http://schemas.microsoft.com/office/powerpoint/2010/main" val="353925338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33750" y="869604"/>
            <a:ext cx="8047643" cy="5496791"/>
          </a:xfrm>
        </p:spPr>
        <p:txBody>
          <a:bodyPr>
            <a:normAutofit/>
          </a:bodyPr>
          <a:lstStyle/>
          <a:p>
            <a:pPr marL="0" indent="0" algn="just">
              <a:buNone/>
            </a:pPr>
            <a:r>
              <a:rPr lang="es-MX" sz="2400" b="1" dirty="0" smtClean="0">
                <a:solidFill>
                  <a:schemeClr val="tx1"/>
                </a:solidFill>
                <a:latin typeface="Arial" panose="020B0604020202020204" pitchFamily="34" charset="0"/>
                <a:cs typeface="Arial" panose="020B0604020202020204" pitchFamily="34" charset="0"/>
              </a:rPr>
              <a:t>Orígenes de los retrasos y capacidad de operación</a:t>
            </a:r>
          </a:p>
          <a:p>
            <a:pPr algn="just"/>
            <a:r>
              <a:rPr lang="es-MX" sz="2200" dirty="0" smtClean="0">
                <a:solidFill>
                  <a:schemeClr val="tx1"/>
                </a:solidFill>
                <a:latin typeface="Arial" panose="020B0604020202020204" pitchFamily="34" charset="0"/>
                <a:cs typeface="Arial" panose="020B0604020202020204" pitchFamily="34" charset="0"/>
              </a:rPr>
              <a:t>Preavisos </a:t>
            </a:r>
            <a:r>
              <a:rPr lang="es-MX" sz="2200" dirty="0">
                <a:solidFill>
                  <a:schemeClr val="tx1"/>
                </a:solidFill>
                <a:latin typeface="Arial" panose="020B0604020202020204" pitchFamily="34" charset="0"/>
                <a:cs typeface="Arial" panose="020B0604020202020204" pitchFamily="34" charset="0"/>
              </a:rPr>
              <a:t>de mercancías peligrosas , desde las navieras a las autoridades portuarias y a la terminal. </a:t>
            </a:r>
            <a:endParaRPr lang="es-MX" sz="2200" dirty="0" smtClean="0">
              <a:solidFill>
                <a:schemeClr val="tx1"/>
              </a:solidFill>
              <a:latin typeface="Arial" panose="020B0604020202020204" pitchFamily="34" charset="0"/>
              <a:cs typeface="Arial" panose="020B0604020202020204" pitchFamily="34" charset="0"/>
            </a:endParaRPr>
          </a:p>
          <a:p>
            <a:pPr algn="just"/>
            <a:r>
              <a:rPr lang="es-MX" sz="2200" dirty="0" smtClean="0">
                <a:solidFill>
                  <a:schemeClr val="tx1"/>
                </a:solidFill>
                <a:latin typeface="Arial" panose="020B0604020202020204" pitchFamily="34" charset="0"/>
                <a:cs typeface="Arial" panose="020B0604020202020204" pitchFamily="34" charset="0"/>
              </a:rPr>
              <a:t>Una </a:t>
            </a:r>
            <a:r>
              <a:rPr lang="es-MX" sz="2200" dirty="0">
                <a:solidFill>
                  <a:schemeClr val="tx1"/>
                </a:solidFill>
                <a:latin typeface="Arial" panose="020B0604020202020204" pitchFamily="34" charset="0"/>
                <a:cs typeface="Arial" panose="020B0604020202020204" pitchFamily="34" charset="0"/>
              </a:rPr>
              <a:t>llegada de barcos sensiblemente aleatoria, que precisan cada uno tasa de embarque y desembarque diferentes, en genera muy intensas</a:t>
            </a:r>
            <a:r>
              <a:rPr lang="es-MX" sz="2200" dirty="0" smtClean="0">
                <a:solidFill>
                  <a:schemeClr val="tx1"/>
                </a:solidFill>
                <a:latin typeface="Arial" panose="020B0604020202020204" pitchFamily="34" charset="0"/>
                <a:cs typeface="Arial" panose="020B0604020202020204" pitchFamily="34" charset="0"/>
              </a:rPr>
              <a:t>.</a:t>
            </a:r>
          </a:p>
          <a:p>
            <a:pPr algn="just"/>
            <a:r>
              <a:rPr lang="es-MX" sz="2200" dirty="0" smtClean="0">
                <a:solidFill>
                  <a:schemeClr val="tx1"/>
                </a:solidFill>
                <a:latin typeface="Arial" panose="020B0604020202020204" pitchFamily="34" charset="0"/>
                <a:cs typeface="Arial" panose="020B0604020202020204" pitchFamily="34" charset="0"/>
              </a:rPr>
              <a:t>Una </a:t>
            </a:r>
            <a:r>
              <a:rPr lang="es-MX" sz="2200" dirty="0">
                <a:solidFill>
                  <a:schemeClr val="tx1"/>
                </a:solidFill>
                <a:latin typeface="Arial" panose="020B0604020202020204" pitchFamily="34" charset="0"/>
                <a:cs typeface="Arial" panose="020B0604020202020204" pitchFamily="34" charset="0"/>
              </a:rPr>
              <a:t>alineación de atraque con limitaciones de longitud, y a veces de calado, en toda la alineación, o sólo en una parte de ella</a:t>
            </a:r>
            <a:r>
              <a:rPr lang="es-MX" sz="2200" dirty="0" smtClean="0">
                <a:solidFill>
                  <a:schemeClr val="tx1"/>
                </a:solidFill>
                <a:latin typeface="Arial" panose="020B0604020202020204" pitchFamily="34" charset="0"/>
                <a:cs typeface="Arial" panose="020B0604020202020204" pitchFamily="34" charset="0"/>
              </a:rPr>
              <a:t>.</a:t>
            </a:r>
          </a:p>
          <a:p>
            <a:pPr marL="0" indent="0" algn="just">
              <a:buNone/>
            </a:pPr>
            <a:r>
              <a:rPr lang="es-MX" sz="2200" dirty="0" smtClean="0">
                <a:solidFill>
                  <a:schemeClr val="tx1"/>
                </a:solidFill>
                <a:latin typeface="Arial" panose="020B0604020202020204" pitchFamily="34" charset="0"/>
                <a:cs typeface="Arial" panose="020B0604020202020204" pitchFamily="34" charset="0"/>
              </a:rPr>
              <a:t> </a:t>
            </a:r>
            <a:endParaRPr lang="es-MX" sz="2200" dirty="0">
              <a:solidFill>
                <a:schemeClr val="tx1"/>
              </a:solidFill>
              <a:latin typeface="Arial" panose="020B0604020202020204" pitchFamily="34" charset="0"/>
              <a:cs typeface="Arial" panose="020B0604020202020204" pitchFamily="34" charset="0"/>
            </a:endParaRPr>
          </a:p>
        </p:txBody>
      </p:sp>
      <p:sp>
        <p:nvSpPr>
          <p:cNvPr id="5" name="Rectangle 2"/>
          <p:cNvSpPr txBox="1">
            <a:spLocks noChangeArrowheads="1"/>
          </p:cNvSpPr>
          <p:nvPr/>
        </p:nvSpPr>
        <p:spPr>
          <a:xfrm>
            <a:off x="157160" y="0"/>
            <a:ext cx="8986837" cy="914400"/>
          </a:xfrm>
          <a:prstGeom prst="rect">
            <a:avLst/>
          </a:prstGeom>
          <a:solidFill>
            <a:schemeClr val="accent1">
              <a:alpha val="84000"/>
            </a:schemeClr>
          </a:solidFill>
        </p:spPr>
        <p:txBody>
          <a:bodyPr vert="horz" lIns="91440" tIns="45720" rIns="91440" bIns="45720" rtlCol="0" anchor="t">
            <a:normAutofit fontScale="92500" lnSpcReduction="200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buClrTx/>
            </a:pPr>
            <a:r>
              <a:rPr lang="es-MX" dirty="0">
                <a:solidFill>
                  <a:schemeClr val="tx1"/>
                </a:solidFill>
                <a:latin typeface="Calibri" pitchFamily="34" charset="0"/>
              </a:rPr>
              <a:t>Propagación de retrasos en la red y plan de integridad de operación</a:t>
            </a:r>
          </a:p>
        </p:txBody>
      </p:sp>
    </p:spTree>
    <p:extLst>
      <p:ext uri="{BB962C8B-B14F-4D97-AF65-F5344CB8AC3E}">
        <p14:creationId xmlns:p14="http://schemas.microsoft.com/office/powerpoint/2010/main" val="238190220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173421" y="261429"/>
            <a:ext cx="8844455" cy="4702826"/>
          </a:xfrm>
          <a:prstGeom prst="rect">
            <a:avLst/>
          </a:prstGeom>
          <a:noFill/>
          <a:ln w="9525">
            <a:noFill/>
            <a:miter lim="800000"/>
            <a:headEnd/>
            <a:tailEnd/>
          </a:ln>
          <a:effectLst/>
        </p:spPr>
        <p:txBody>
          <a:bodyPr wrap="square">
            <a:spAutoFit/>
          </a:bodyPr>
          <a:lstStyle/>
          <a:p>
            <a:pPr marL="342900" indent="-342900" algn="just">
              <a:spcBef>
                <a:spcPct val="50000"/>
              </a:spcBef>
            </a:pPr>
            <a:r>
              <a:rPr lang="es-MX" sz="1800" b="1" dirty="0"/>
              <a:t>BIBLIOGRAFÍA</a:t>
            </a:r>
          </a:p>
          <a:p>
            <a:pPr marL="342900" indent="-342900" algn="just">
              <a:lnSpc>
                <a:spcPct val="30000"/>
              </a:lnSpc>
              <a:spcBef>
                <a:spcPct val="50000"/>
              </a:spcBef>
            </a:pPr>
            <a:endParaRPr lang="es-MX" sz="200" b="1" dirty="0"/>
          </a:p>
          <a:p>
            <a:pPr marL="342900" indent="-342900" algn="just">
              <a:spcBef>
                <a:spcPct val="50000"/>
              </a:spcBef>
            </a:pPr>
            <a:r>
              <a:rPr lang="es-MX" sz="1600" b="1" dirty="0" smtClean="0"/>
              <a:t>BÁSICA</a:t>
            </a:r>
            <a:endParaRPr lang="es-MX" sz="1600" b="1" dirty="0"/>
          </a:p>
          <a:p>
            <a:pPr marL="285750" lvl="0" indent="-285750" algn="just">
              <a:buFont typeface="Arial" pitchFamily="34" charset="0"/>
              <a:buChar char="•"/>
            </a:pPr>
            <a:r>
              <a:rPr lang="es-MX" sz="1600" dirty="0"/>
              <a:t>Crespo </a:t>
            </a:r>
            <a:r>
              <a:rPr lang="es-MX" sz="1600" dirty="0" err="1"/>
              <a:t>Villalaz</a:t>
            </a:r>
            <a:r>
              <a:rPr lang="es-MX" sz="1600" dirty="0"/>
              <a:t> C., (2000) </a:t>
            </a:r>
            <a:r>
              <a:rPr lang="es-MX" sz="1600" i="1" dirty="0"/>
              <a:t>Vías de comunicación; caminos, ferrocarriles, aeropuertos, puentes y puertos</a:t>
            </a:r>
            <a:r>
              <a:rPr lang="es-MX" sz="1600" dirty="0"/>
              <a:t>, México, </a:t>
            </a:r>
            <a:r>
              <a:rPr lang="es-MX" sz="1600" dirty="0" err="1" smtClean="0"/>
              <a:t>Limusa</a:t>
            </a:r>
            <a:r>
              <a:rPr lang="es-MX" sz="1600" dirty="0"/>
              <a:t>.</a:t>
            </a:r>
          </a:p>
          <a:p>
            <a:pPr marL="285750" lvl="0" indent="-285750" algn="just">
              <a:buFont typeface="Arial" pitchFamily="34" charset="0"/>
              <a:buChar char="•"/>
            </a:pPr>
            <a:r>
              <a:rPr lang="es-MX" sz="1600" dirty="0"/>
              <a:t>Dirección General de Marina Mercante, (1984) </a:t>
            </a:r>
            <a:r>
              <a:rPr lang="es-MX" sz="1600" i="1" dirty="0"/>
              <a:t>Manual de seguridad para personal embarcado</a:t>
            </a:r>
            <a:r>
              <a:rPr lang="es-MX" sz="1600" dirty="0"/>
              <a:t>, México, Secretaria de Marina Mercante. </a:t>
            </a:r>
          </a:p>
          <a:p>
            <a:pPr marL="285750" lvl="0" indent="-285750" algn="just">
              <a:buFont typeface="Arial" pitchFamily="34" charset="0"/>
              <a:buChar char="•"/>
            </a:pPr>
            <a:r>
              <a:rPr lang="es-MX" sz="1600" dirty="0"/>
              <a:t>PEMEX, (1988) </a:t>
            </a:r>
            <a:r>
              <a:rPr lang="es-MX" sz="1600" i="1" dirty="0"/>
              <a:t>Transporte marítimo y administración portuaria en petróleos mexicanos</a:t>
            </a:r>
            <a:r>
              <a:rPr lang="es-MX" sz="1600" dirty="0"/>
              <a:t>, México, PEMEX  </a:t>
            </a:r>
          </a:p>
          <a:p>
            <a:pPr marL="285750" lvl="0" indent="-285750" algn="just">
              <a:buFont typeface="Arial" pitchFamily="34" charset="0"/>
              <a:buChar char="•"/>
            </a:pPr>
            <a:r>
              <a:rPr lang="es-MX" sz="1600" dirty="0" err="1"/>
              <a:t>Burkhalter</a:t>
            </a:r>
            <a:r>
              <a:rPr lang="es-MX" sz="1600" dirty="0"/>
              <a:t> Larry, (1999) P</a:t>
            </a:r>
            <a:r>
              <a:rPr lang="es-MX" sz="1600" i="1" dirty="0"/>
              <a:t>rivatización portuaria</a:t>
            </a:r>
            <a:r>
              <a:rPr lang="es-MX" sz="1600" dirty="0"/>
              <a:t>, Comisión Económica Para América Latina y el Caribe </a:t>
            </a:r>
          </a:p>
          <a:p>
            <a:pPr marL="285750" lvl="0" indent="-285750" algn="just">
              <a:buFont typeface="Arial" pitchFamily="34" charset="0"/>
              <a:buChar char="•"/>
            </a:pPr>
            <a:r>
              <a:rPr lang="es-MX" sz="1600" dirty="0"/>
              <a:t>Antonio Juan Pablo, (1995) </a:t>
            </a:r>
            <a:r>
              <a:rPr lang="es-MX" sz="1600" i="1" dirty="0"/>
              <a:t>.Logística una visión sistemática</a:t>
            </a:r>
            <a:r>
              <a:rPr lang="es-MX" sz="1600" dirty="0"/>
              <a:t>, México, Instituto Mexicano del transporte</a:t>
            </a:r>
            <a:r>
              <a:rPr lang="es-MX" sz="1600" dirty="0" smtClean="0"/>
              <a:t>.</a:t>
            </a:r>
          </a:p>
          <a:p>
            <a:pPr marL="285750" lvl="0" indent="-285750">
              <a:buFont typeface="Arial" panose="020B0604020202020204" pitchFamily="34" charset="0"/>
              <a:buChar char="•"/>
            </a:pPr>
            <a:r>
              <a:rPr lang="es-MX" sz="1600" dirty="0" err="1"/>
              <a:t>Cendrero</a:t>
            </a:r>
            <a:r>
              <a:rPr lang="es-MX" sz="1600" dirty="0"/>
              <a:t> </a:t>
            </a:r>
            <a:r>
              <a:rPr lang="es-MX" sz="1600" dirty="0" err="1"/>
              <a:t>Agenjo</a:t>
            </a:r>
            <a:r>
              <a:rPr lang="es-MX" sz="1600" dirty="0"/>
              <a:t> Benjamín, El transporte: aspectos y tipología, 1ª edición, editorial Delta Publicaciones, 2012</a:t>
            </a:r>
          </a:p>
          <a:p>
            <a:pPr marL="285750" lvl="0" indent="-285750">
              <a:buFont typeface="Arial" panose="020B0604020202020204" pitchFamily="34" charset="0"/>
              <a:buChar char="•"/>
            </a:pPr>
            <a:r>
              <a:rPr lang="es-MX" sz="1600" dirty="0"/>
              <a:t>Mira Jaime, Soler David, Gestión del transporte, 1ª edición, editorial Marge </a:t>
            </a:r>
            <a:r>
              <a:rPr lang="es-MX" sz="1600" dirty="0" err="1"/>
              <a:t>Books</a:t>
            </a:r>
            <a:r>
              <a:rPr lang="es-MX" sz="1600" dirty="0"/>
              <a:t>, 2010</a:t>
            </a:r>
          </a:p>
          <a:p>
            <a:pPr marL="285750" lvl="0" indent="-285750">
              <a:buFont typeface="Arial" panose="020B0604020202020204" pitchFamily="34" charset="0"/>
              <a:buChar char="•"/>
            </a:pPr>
            <a:r>
              <a:rPr lang="es-MX" sz="1600" dirty="0" err="1"/>
              <a:t>Collier</a:t>
            </a:r>
            <a:r>
              <a:rPr lang="es-MX" sz="1600" dirty="0"/>
              <a:t> David A, Evans James R, Administración de Operaciones, 2a edición, editorial </a:t>
            </a:r>
            <a:r>
              <a:rPr lang="es-MX" sz="1600" dirty="0" err="1"/>
              <a:t>Cengage</a:t>
            </a:r>
            <a:r>
              <a:rPr lang="es-MX" sz="1600" dirty="0"/>
              <a:t> </a:t>
            </a:r>
            <a:r>
              <a:rPr lang="es-MX" sz="1600" dirty="0" err="1"/>
              <a:t>learning</a:t>
            </a:r>
            <a:r>
              <a:rPr lang="es-MX" sz="1600" dirty="0"/>
              <a:t>, 2009</a:t>
            </a:r>
          </a:p>
          <a:p>
            <a:pPr marL="342900" indent="-342900" algn="just">
              <a:buFont typeface="Wingdings" pitchFamily="2" charset="2"/>
              <a:buNone/>
            </a:pPr>
            <a:endParaRPr lang="es-MX" sz="1600" b="1" dirty="0" smtClean="0"/>
          </a:p>
        </p:txBody>
      </p:sp>
    </p:spTree>
    <p:extLst>
      <p:ext uri="{BB962C8B-B14F-4D97-AF65-F5344CB8AC3E}">
        <p14:creationId xmlns:p14="http://schemas.microsoft.com/office/powerpoint/2010/main" val="283756961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99090" y="869604"/>
            <a:ext cx="7914289" cy="5496791"/>
          </a:xfrm>
        </p:spPr>
        <p:txBody>
          <a:bodyPr>
            <a:normAutofit/>
          </a:bodyPr>
          <a:lstStyle/>
          <a:p>
            <a:pPr marL="0" indent="0" algn="just">
              <a:buNone/>
            </a:pPr>
            <a:r>
              <a:rPr lang="es-MX" sz="2400" b="1" dirty="0" smtClean="0">
                <a:solidFill>
                  <a:schemeClr val="tx1"/>
                </a:solidFill>
                <a:latin typeface="Arial" panose="020B0604020202020204" pitchFamily="34" charset="0"/>
                <a:cs typeface="Arial" panose="020B0604020202020204" pitchFamily="34" charset="0"/>
              </a:rPr>
              <a:t>Orígenes de los retrasos y capacidad de operación</a:t>
            </a:r>
          </a:p>
          <a:p>
            <a:pPr algn="just"/>
            <a:r>
              <a:rPr lang="es-MX" sz="2200" dirty="0" smtClean="0">
                <a:solidFill>
                  <a:schemeClr val="tx1"/>
                </a:solidFill>
                <a:latin typeface="Arial" panose="020B0604020202020204" pitchFamily="34" charset="0"/>
                <a:cs typeface="Arial" panose="020B0604020202020204" pitchFamily="34" charset="0"/>
              </a:rPr>
              <a:t>Un conjunto de medios de carga y descarga, las grúas, limitadas en número y prestaciones, y a menudo diferentes en sus prestaciones entre sí.</a:t>
            </a:r>
          </a:p>
          <a:p>
            <a:pPr algn="just"/>
            <a:r>
              <a:rPr lang="es-MX" sz="2200" dirty="0" smtClean="0">
                <a:solidFill>
                  <a:schemeClr val="tx1"/>
                </a:solidFill>
                <a:latin typeface="Arial" panose="020B0604020202020204" pitchFamily="34" charset="0"/>
                <a:cs typeface="Arial" panose="020B0604020202020204" pitchFamily="34" charset="0"/>
              </a:rPr>
              <a:t>Una zona de almacenamiento, con unos medios de transporte interno de la terminal también limitados en similar medida.</a:t>
            </a:r>
          </a:p>
          <a:p>
            <a:pPr algn="just"/>
            <a:r>
              <a:rPr lang="es-MX" sz="2200" dirty="0" smtClean="0">
                <a:solidFill>
                  <a:schemeClr val="tx1"/>
                </a:solidFill>
                <a:latin typeface="Arial" panose="020B0604020202020204" pitchFamily="34" charset="0"/>
                <a:cs typeface="Arial" panose="020B0604020202020204" pitchFamily="34" charset="0"/>
              </a:rPr>
              <a:t>Una llegada de camiones muy atomizada pero con alta exigencia de atención, y, en su caso, otra de trenes con llegadas más regulares.</a:t>
            </a:r>
            <a:endParaRPr lang="es-MX" sz="2200" dirty="0">
              <a:solidFill>
                <a:schemeClr val="tx1"/>
              </a:solidFill>
              <a:latin typeface="Arial" panose="020B0604020202020204" pitchFamily="34" charset="0"/>
              <a:cs typeface="Arial" panose="020B0604020202020204" pitchFamily="34" charset="0"/>
            </a:endParaRPr>
          </a:p>
        </p:txBody>
      </p:sp>
      <p:sp>
        <p:nvSpPr>
          <p:cNvPr id="5" name="Rectangle 2"/>
          <p:cNvSpPr txBox="1">
            <a:spLocks noChangeArrowheads="1"/>
          </p:cNvSpPr>
          <p:nvPr/>
        </p:nvSpPr>
        <p:spPr>
          <a:xfrm>
            <a:off x="157160" y="0"/>
            <a:ext cx="8986837" cy="914400"/>
          </a:xfrm>
          <a:prstGeom prst="rect">
            <a:avLst/>
          </a:prstGeom>
          <a:solidFill>
            <a:schemeClr val="accent1">
              <a:alpha val="84000"/>
            </a:schemeClr>
          </a:solidFill>
        </p:spPr>
        <p:txBody>
          <a:bodyPr vert="horz" lIns="91440" tIns="45720" rIns="91440" bIns="45720" rtlCol="0" anchor="t">
            <a:normAutofit fontScale="92500" lnSpcReduction="200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buClrTx/>
            </a:pPr>
            <a:r>
              <a:rPr lang="es-MX" dirty="0">
                <a:solidFill>
                  <a:schemeClr val="tx1"/>
                </a:solidFill>
                <a:latin typeface="Calibri" pitchFamily="34" charset="0"/>
              </a:rPr>
              <a:t>Propagación de retrasos en la red y plan de integridad de operación</a:t>
            </a:r>
          </a:p>
        </p:txBody>
      </p:sp>
    </p:spTree>
    <p:extLst>
      <p:ext uri="{BB962C8B-B14F-4D97-AF65-F5344CB8AC3E}">
        <p14:creationId xmlns:p14="http://schemas.microsoft.com/office/powerpoint/2010/main" val="86832970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30622" y="901136"/>
            <a:ext cx="7898523" cy="5594257"/>
          </a:xfrm>
        </p:spPr>
        <p:txBody>
          <a:bodyPr>
            <a:normAutofit fontScale="92500" lnSpcReduction="20000"/>
          </a:bodyPr>
          <a:lstStyle/>
          <a:p>
            <a:pPr marL="0" indent="0" algn="just">
              <a:buNone/>
            </a:pPr>
            <a:r>
              <a:rPr lang="es-MX" sz="2600" b="1" dirty="0" smtClean="0">
                <a:solidFill>
                  <a:schemeClr val="tx1"/>
                </a:solidFill>
                <a:latin typeface="Arial" panose="020B0604020202020204" pitchFamily="34" charset="0"/>
                <a:cs typeface="Arial" panose="020B0604020202020204" pitchFamily="34" charset="0"/>
              </a:rPr>
              <a:t>Capacidad de operación</a:t>
            </a:r>
          </a:p>
          <a:p>
            <a:pPr marL="0" indent="0" algn="just">
              <a:buNone/>
            </a:pPr>
            <a:r>
              <a:rPr lang="es-MX" sz="2400" dirty="0" smtClean="0">
                <a:solidFill>
                  <a:schemeClr val="tx1"/>
                </a:solidFill>
                <a:latin typeface="Arial" panose="020B0604020202020204" pitchFamily="34" charset="0"/>
                <a:cs typeface="Arial" panose="020B0604020202020204" pitchFamily="34" charset="0"/>
              </a:rPr>
              <a:t>Se trata de un método empírico basado en determinar la capacidad de los diferentes subsistemas de la terminal por comparación con otras terminales similares y utilizando una pocas variables. Según este método, se procede a un análisis sistemático dividido en cuatro fases: </a:t>
            </a:r>
          </a:p>
          <a:p>
            <a:pPr algn="just"/>
            <a:r>
              <a:rPr lang="es-MX" sz="2400" b="1" dirty="0" smtClean="0">
                <a:solidFill>
                  <a:schemeClr val="tx1"/>
                </a:solidFill>
                <a:latin typeface="Arial" panose="020B0604020202020204" pitchFamily="34" charset="0"/>
                <a:cs typeface="Arial" panose="020B0604020202020204" pitchFamily="34" charset="0"/>
              </a:rPr>
              <a:t>Fase 1</a:t>
            </a:r>
            <a:r>
              <a:rPr lang="es-MX" sz="2400" dirty="0" smtClean="0">
                <a:solidFill>
                  <a:schemeClr val="tx1"/>
                </a:solidFill>
                <a:latin typeface="Arial" panose="020B0604020202020204" pitchFamily="34" charset="0"/>
                <a:cs typeface="Arial" panose="020B0604020202020204" pitchFamily="34" charset="0"/>
              </a:rPr>
              <a:t>: se analiza la capacidad del atraque, que viene caracterizada por la capacidad de atender las llegadas aleatorias de los barcos con diferentes necesidades de servicio. </a:t>
            </a:r>
          </a:p>
          <a:p>
            <a:pPr algn="just"/>
            <a:r>
              <a:rPr lang="es-MX" sz="2400" b="1" dirty="0" smtClean="0">
                <a:solidFill>
                  <a:schemeClr val="tx1"/>
                </a:solidFill>
                <a:latin typeface="Arial" panose="020B0604020202020204" pitchFamily="34" charset="0"/>
                <a:cs typeface="Arial" panose="020B0604020202020204" pitchFamily="34" charset="0"/>
              </a:rPr>
              <a:t>Fase 2</a:t>
            </a:r>
            <a:r>
              <a:rPr lang="es-MX" sz="2400" dirty="0" smtClean="0">
                <a:solidFill>
                  <a:schemeClr val="tx1"/>
                </a:solidFill>
                <a:latin typeface="Arial" panose="020B0604020202020204" pitchFamily="34" charset="0"/>
                <a:cs typeface="Arial" panose="020B0604020202020204" pitchFamily="34" charset="0"/>
              </a:rPr>
              <a:t>: se analiza la capacidad de las grúas del muelle para cargar y descargar.</a:t>
            </a:r>
          </a:p>
          <a:p>
            <a:pPr algn="just"/>
            <a:r>
              <a:rPr lang="es-MX" sz="2400" b="1" dirty="0" smtClean="0">
                <a:solidFill>
                  <a:schemeClr val="tx1"/>
                </a:solidFill>
                <a:latin typeface="Arial" panose="020B0604020202020204" pitchFamily="34" charset="0"/>
                <a:cs typeface="Arial" panose="020B0604020202020204" pitchFamily="34" charset="0"/>
              </a:rPr>
              <a:t>Fase 3</a:t>
            </a:r>
            <a:r>
              <a:rPr lang="es-MX" sz="2400" dirty="0" smtClean="0">
                <a:solidFill>
                  <a:schemeClr val="tx1"/>
                </a:solidFill>
                <a:latin typeface="Arial" panose="020B0604020202020204" pitchFamily="34" charset="0"/>
                <a:cs typeface="Arial" panose="020B0604020202020204" pitchFamily="34" charset="0"/>
              </a:rPr>
              <a:t>: en que se analiza la capacidad del subsistema de almacenamiento.</a:t>
            </a:r>
          </a:p>
          <a:p>
            <a:pPr algn="just"/>
            <a:r>
              <a:rPr lang="es-MX" sz="2400" b="1" dirty="0" smtClean="0">
                <a:solidFill>
                  <a:schemeClr val="tx1"/>
                </a:solidFill>
                <a:latin typeface="Arial" panose="020B0604020202020204" pitchFamily="34" charset="0"/>
                <a:cs typeface="Arial" panose="020B0604020202020204" pitchFamily="34" charset="0"/>
              </a:rPr>
              <a:t>Fase 4</a:t>
            </a:r>
            <a:r>
              <a:rPr lang="es-MX" sz="2400" dirty="0" smtClean="0">
                <a:solidFill>
                  <a:schemeClr val="tx1"/>
                </a:solidFill>
                <a:latin typeface="Arial" panose="020B0604020202020204" pitchFamily="34" charset="0"/>
                <a:cs typeface="Arial" panose="020B0604020202020204" pitchFamily="34" charset="0"/>
              </a:rPr>
              <a:t>: se determina la capacidad de  recepción y entrega así como la capacidad del sistema de acceso terrestre.</a:t>
            </a:r>
          </a:p>
          <a:p>
            <a:pPr marL="0" indent="0" algn="just">
              <a:buNone/>
            </a:pPr>
            <a:r>
              <a:rPr lang="es-MX" sz="2200" dirty="0" smtClean="0">
                <a:solidFill>
                  <a:schemeClr val="tx1"/>
                </a:solidFill>
                <a:latin typeface="Arial" panose="020B0604020202020204" pitchFamily="34" charset="0"/>
                <a:cs typeface="Arial" panose="020B0604020202020204" pitchFamily="34" charset="0"/>
              </a:rPr>
              <a:t> </a:t>
            </a:r>
            <a:endParaRPr lang="es-MX" sz="2200" dirty="0">
              <a:solidFill>
                <a:schemeClr val="tx1"/>
              </a:solidFill>
              <a:latin typeface="Arial" panose="020B0604020202020204" pitchFamily="34" charset="0"/>
              <a:cs typeface="Arial" panose="020B0604020202020204" pitchFamily="34" charset="0"/>
            </a:endParaRPr>
          </a:p>
        </p:txBody>
      </p:sp>
      <p:sp>
        <p:nvSpPr>
          <p:cNvPr id="5" name="Rectangle 2"/>
          <p:cNvSpPr txBox="1">
            <a:spLocks noChangeArrowheads="1"/>
          </p:cNvSpPr>
          <p:nvPr/>
        </p:nvSpPr>
        <p:spPr>
          <a:xfrm>
            <a:off x="157160" y="0"/>
            <a:ext cx="8986837" cy="914400"/>
          </a:xfrm>
          <a:prstGeom prst="rect">
            <a:avLst/>
          </a:prstGeom>
          <a:solidFill>
            <a:schemeClr val="accent1">
              <a:alpha val="84000"/>
            </a:schemeClr>
          </a:solidFill>
        </p:spPr>
        <p:txBody>
          <a:bodyPr vert="horz" lIns="91440" tIns="45720" rIns="91440" bIns="45720" rtlCol="0" anchor="t">
            <a:normAutofit fontScale="92500" lnSpcReduction="200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buClrTx/>
            </a:pPr>
            <a:r>
              <a:rPr lang="es-MX" dirty="0">
                <a:solidFill>
                  <a:schemeClr val="tx1"/>
                </a:solidFill>
                <a:latin typeface="Calibri" pitchFamily="34" charset="0"/>
              </a:rPr>
              <a:t>Propagación de retrasos en la red y plan de integridad de operación</a:t>
            </a:r>
          </a:p>
        </p:txBody>
      </p:sp>
    </p:spTree>
    <p:extLst>
      <p:ext uri="{BB962C8B-B14F-4D97-AF65-F5344CB8AC3E}">
        <p14:creationId xmlns:p14="http://schemas.microsoft.com/office/powerpoint/2010/main" val="98801852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99090" y="869604"/>
            <a:ext cx="7898524" cy="5496791"/>
          </a:xfrm>
        </p:spPr>
        <p:txBody>
          <a:bodyPr>
            <a:normAutofit/>
          </a:bodyPr>
          <a:lstStyle/>
          <a:p>
            <a:pPr marL="0" indent="0" algn="just">
              <a:buNone/>
            </a:pPr>
            <a:r>
              <a:rPr lang="es-MX" sz="2400" b="1" dirty="0">
                <a:solidFill>
                  <a:schemeClr val="tx1"/>
                </a:solidFill>
                <a:latin typeface="Arial" panose="020B0604020202020204" pitchFamily="34" charset="0"/>
                <a:cs typeface="Arial" panose="020B0604020202020204" pitchFamily="34" charset="0"/>
              </a:rPr>
              <a:t>Condiciones Meteorológicas y Oceanográficas  </a:t>
            </a:r>
            <a:r>
              <a:rPr lang="es-MX" sz="2400" b="1" dirty="0" smtClean="0">
                <a:solidFill>
                  <a:schemeClr val="tx1"/>
                </a:solidFill>
                <a:latin typeface="Arial" panose="020B0604020202020204" pitchFamily="34" charset="0"/>
                <a:cs typeface="Arial" panose="020B0604020202020204" pitchFamily="34" charset="0"/>
              </a:rPr>
              <a:t>(climáticas)</a:t>
            </a:r>
            <a:endParaRPr lang="es-MX" sz="2400" b="1" dirty="0">
              <a:solidFill>
                <a:schemeClr val="tx1"/>
              </a:solidFill>
              <a:latin typeface="Arial" panose="020B0604020202020204" pitchFamily="34" charset="0"/>
              <a:cs typeface="Arial" panose="020B0604020202020204" pitchFamily="34" charset="0"/>
            </a:endParaRPr>
          </a:p>
          <a:p>
            <a:pPr marL="0" indent="0" algn="just">
              <a:buNone/>
            </a:pPr>
            <a:r>
              <a:rPr lang="es-MX" sz="2200" dirty="0" smtClean="0">
                <a:solidFill>
                  <a:schemeClr val="tx1"/>
                </a:solidFill>
                <a:latin typeface="Arial" panose="020B0604020202020204" pitchFamily="34" charset="0"/>
                <a:cs typeface="Arial" panose="020B0604020202020204" pitchFamily="34" charset="0"/>
              </a:rPr>
              <a:t>Las </a:t>
            </a:r>
            <a:r>
              <a:rPr lang="es-MX" sz="2200" b="1" dirty="0" smtClean="0">
                <a:solidFill>
                  <a:schemeClr val="tx1"/>
                </a:solidFill>
                <a:latin typeface="Arial" panose="020B0604020202020204" pitchFamily="34" charset="0"/>
                <a:cs typeface="Arial" panose="020B0604020202020204" pitchFamily="34" charset="0"/>
              </a:rPr>
              <a:t>condicionantes físicas</a:t>
            </a:r>
            <a:r>
              <a:rPr lang="es-MX" sz="2200" dirty="0" smtClean="0">
                <a:solidFill>
                  <a:schemeClr val="tx1"/>
                </a:solidFill>
                <a:latin typeface="Arial" panose="020B0604020202020204" pitchFamily="34" charset="0"/>
                <a:cs typeface="Arial" panose="020B0604020202020204" pitchFamily="34" charset="0"/>
              </a:rPr>
              <a:t>, son las condiciones </a:t>
            </a:r>
            <a:r>
              <a:rPr lang="es-MX" sz="2200" dirty="0">
                <a:solidFill>
                  <a:schemeClr val="tx1"/>
                </a:solidFill>
                <a:latin typeface="Arial" panose="020B0604020202020204" pitchFamily="34" charset="0"/>
                <a:cs typeface="Arial" panose="020B0604020202020204" pitchFamily="34" charset="0"/>
              </a:rPr>
              <a:t>meteorológicas y oceanográficas que imperan en las costas e imponen restricciones a la navegación y operación dentro del </a:t>
            </a:r>
            <a:r>
              <a:rPr lang="es-MX" sz="2200" dirty="0" smtClean="0">
                <a:solidFill>
                  <a:schemeClr val="tx1"/>
                </a:solidFill>
                <a:latin typeface="Arial" panose="020B0604020202020204" pitchFamily="34" charset="0"/>
                <a:cs typeface="Arial" panose="020B0604020202020204" pitchFamily="34" charset="0"/>
              </a:rPr>
              <a:t>puerto. En </a:t>
            </a:r>
            <a:r>
              <a:rPr lang="es-MX" sz="2200" dirty="0">
                <a:solidFill>
                  <a:schemeClr val="tx1"/>
                </a:solidFill>
                <a:latin typeface="Arial" panose="020B0604020202020204" pitchFamily="34" charset="0"/>
                <a:cs typeface="Arial" panose="020B0604020202020204" pitchFamily="34" charset="0"/>
              </a:rPr>
              <a:t>el caso específico de las áreas de agua, intervienen desde la definición de la orientación de la bocana, así como el dimensionamiento horizontal y vertical de canales y dársenas.  </a:t>
            </a:r>
          </a:p>
          <a:p>
            <a:pPr marL="0" indent="0" algn="just">
              <a:buNone/>
            </a:pPr>
            <a:r>
              <a:rPr lang="es-MX" sz="2200" dirty="0">
                <a:solidFill>
                  <a:schemeClr val="tx1"/>
                </a:solidFill>
                <a:latin typeface="Arial" panose="020B0604020202020204" pitchFamily="34" charset="0"/>
                <a:cs typeface="Arial" panose="020B0604020202020204" pitchFamily="34" charset="0"/>
              </a:rPr>
              <a:t>En la bocana, intervienen en su orientación principalmente el oleaje y el </a:t>
            </a:r>
            <a:r>
              <a:rPr lang="es-MX" sz="2200" dirty="0" smtClean="0">
                <a:solidFill>
                  <a:schemeClr val="tx1"/>
                </a:solidFill>
                <a:latin typeface="Arial" panose="020B0604020202020204" pitchFamily="34" charset="0"/>
                <a:cs typeface="Arial" panose="020B0604020202020204" pitchFamily="34" charset="0"/>
              </a:rPr>
              <a:t>transporte </a:t>
            </a:r>
            <a:r>
              <a:rPr lang="es-MX" sz="2200" dirty="0">
                <a:solidFill>
                  <a:schemeClr val="tx1"/>
                </a:solidFill>
                <a:latin typeface="Arial" panose="020B0604020202020204" pitchFamily="34" charset="0"/>
                <a:cs typeface="Arial" panose="020B0604020202020204" pitchFamily="34" charset="0"/>
              </a:rPr>
              <a:t>litoral, provocado por las corrientes y el oleaje mismo.  </a:t>
            </a:r>
          </a:p>
        </p:txBody>
      </p:sp>
      <p:sp>
        <p:nvSpPr>
          <p:cNvPr id="5" name="Rectangle 2"/>
          <p:cNvSpPr txBox="1">
            <a:spLocks noChangeArrowheads="1"/>
          </p:cNvSpPr>
          <p:nvPr/>
        </p:nvSpPr>
        <p:spPr>
          <a:xfrm>
            <a:off x="157160" y="0"/>
            <a:ext cx="8986837" cy="914400"/>
          </a:xfrm>
          <a:prstGeom prst="rect">
            <a:avLst/>
          </a:prstGeom>
          <a:solidFill>
            <a:schemeClr val="accent1">
              <a:alpha val="84000"/>
            </a:schemeClr>
          </a:solidFill>
        </p:spPr>
        <p:txBody>
          <a:bodyPr vert="horz" lIns="91440" tIns="45720" rIns="91440" bIns="45720" rtlCol="0" anchor="t">
            <a:normAutofit fontScale="92500" lnSpcReduction="200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buClrTx/>
            </a:pPr>
            <a:r>
              <a:rPr lang="es-MX" dirty="0">
                <a:solidFill>
                  <a:schemeClr val="tx1"/>
                </a:solidFill>
                <a:latin typeface="Calibri" pitchFamily="34" charset="0"/>
              </a:rPr>
              <a:t>Propagación de retrasos en la red y plan de integridad de operación</a:t>
            </a:r>
          </a:p>
        </p:txBody>
      </p:sp>
    </p:spTree>
    <p:extLst>
      <p:ext uri="{BB962C8B-B14F-4D97-AF65-F5344CB8AC3E}">
        <p14:creationId xmlns:p14="http://schemas.microsoft.com/office/powerpoint/2010/main" val="286588223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14855" y="901136"/>
            <a:ext cx="7930055" cy="5496791"/>
          </a:xfrm>
        </p:spPr>
        <p:txBody>
          <a:bodyPr>
            <a:normAutofit/>
          </a:bodyPr>
          <a:lstStyle/>
          <a:p>
            <a:pPr marL="0" indent="0" algn="just">
              <a:buNone/>
            </a:pPr>
            <a:r>
              <a:rPr lang="es-MX" sz="2400" b="1" dirty="0">
                <a:solidFill>
                  <a:schemeClr val="tx1"/>
                </a:solidFill>
                <a:latin typeface="Arial" panose="020B0604020202020204" pitchFamily="34" charset="0"/>
                <a:cs typeface="Arial" panose="020B0604020202020204" pitchFamily="34" charset="0"/>
              </a:rPr>
              <a:t>Condiciones Meteorológicas y Oceanográficas  </a:t>
            </a:r>
            <a:r>
              <a:rPr lang="es-MX" sz="2400" b="1" dirty="0" smtClean="0">
                <a:solidFill>
                  <a:schemeClr val="tx1"/>
                </a:solidFill>
                <a:latin typeface="Arial" panose="020B0604020202020204" pitchFamily="34" charset="0"/>
                <a:cs typeface="Arial" panose="020B0604020202020204" pitchFamily="34" charset="0"/>
              </a:rPr>
              <a:t>(climáticas)</a:t>
            </a:r>
            <a:endParaRPr lang="es-MX" sz="2400" b="1" dirty="0">
              <a:solidFill>
                <a:schemeClr val="tx1"/>
              </a:solidFill>
              <a:latin typeface="Arial" panose="020B0604020202020204" pitchFamily="34" charset="0"/>
              <a:cs typeface="Arial" panose="020B0604020202020204" pitchFamily="34" charset="0"/>
            </a:endParaRPr>
          </a:p>
          <a:p>
            <a:pPr marL="0" indent="0" algn="just">
              <a:buNone/>
            </a:pPr>
            <a:r>
              <a:rPr lang="es-MX" sz="2200" dirty="0" smtClean="0">
                <a:solidFill>
                  <a:schemeClr val="tx1"/>
                </a:solidFill>
                <a:latin typeface="Arial" panose="020B0604020202020204" pitchFamily="34" charset="0"/>
                <a:cs typeface="Arial" panose="020B0604020202020204" pitchFamily="34" charset="0"/>
              </a:rPr>
              <a:t>En </a:t>
            </a:r>
            <a:r>
              <a:rPr lang="es-MX" sz="2200" dirty="0">
                <a:solidFill>
                  <a:schemeClr val="tx1"/>
                </a:solidFill>
                <a:latin typeface="Arial" panose="020B0604020202020204" pitchFamily="34" charset="0"/>
                <a:cs typeface="Arial" panose="020B0604020202020204" pitchFamily="34" charset="0"/>
              </a:rPr>
              <a:t>los canales y dársenas, las fuerzas inducidas por el viento y corrientes sobre las embarcaciones generan la necesidad de incrementar los anchos y longitudes de las áreas; similarmente los movimientos de las embarcaciones provocados por el oleaje obligan a aumentar la profundidad en las áreas por donde transitan.   </a:t>
            </a:r>
          </a:p>
          <a:p>
            <a:pPr marL="0" indent="0" algn="just">
              <a:buNone/>
            </a:pPr>
            <a:r>
              <a:rPr lang="es-MX" sz="2200" dirty="0">
                <a:solidFill>
                  <a:schemeClr val="tx1"/>
                </a:solidFill>
                <a:latin typeface="Arial" panose="020B0604020202020204" pitchFamily="34" charset="0"/>
                <a:cs typeface="Arial" panose="020B0604020202020204" pitchFamily="34" charset="0"/>
              </a:rPr>
              <a:t>Al respecto, un criterio general para conocer las condiciones que pueden afectar la operación portuaria</a:t>
            </a:r>
          </a:p>
        </p:txBody>
      </p:sp>
      <p:sp>
        <p:nvSpPr>
          <p:cNvPr id="5" name="Rectangle 2"/>
          <p:cNvSpPr txBox="1">
            <a:spLocks noChangeArrowheads="1"/>
          </p:cNvSpPr>
          <p:nvPr/>
        </p:nvSpPr>
        <p:spPr>
          <a:xfrm>
            <a:off x="157160" y="0"/>
            <a:ext cx="8986837" cy="914400"/>
          </a:xfrm>
          <a:prstGeom prst="rect">
            <a:avLst/>
          </a:prstGeom>
          <a:solidFill>
            <a:schemeClr val="accent1">
              <a:alpha val="84000"/>
            </a:schemeClr>
          </a:solidFill>
        </p:spPr>
        <p:txBody>
          <a:bodyPr vert="horz" lIns="91440" tIns="45720" rIns="91440" bIns="45720" rtlCol="0" anchor="t">
            <a:normAutofit fontScale="92500" lnSpcReduction="200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buClrTx/>
            </a:pPr>
            <a:r>
              <a:rPr lang="es-MX" dirty="0">
                <a:solidFill>
                  <a:schemeClr val="tx1"/>
                </a:solidFill>
                <a:latin typeface="Calibri" pitchFamily="34" charset="0"/>
              </a:rPr>
              <a:t>Propagación de retrasos en la red y plan de integridad de operación</a:t>
            </a:r>
          </a:p>
        </p:txBody>
      </p:sp>
    </p:spTree>
    <p:extLst>
      <p:ext uri="{BB962C8B-B14F-4D97-AF65-F5344CB8AC3E}">
        <p14:creationId xmlns:p14="http://schemas.microsoft.com/office/powerpoint/2010/main" val="357440419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p:cNvSpPr/>
          <p:nvPr/>
        </p:nvSpPr>
        <p:spPr>
          <a:xfrm>
            <a:off x="567559" y="914400"/>
            <a:ext cx="7914289" cy="5539978"/>
          </a:xfrm>
          <a:prstGeom prst="rect">
            <a:avLst/>
          </a:prstGeom>
        </p:spPr>
        <p:txBody>
          <a:bodyPr wrap="square">
            <a:spAutoFit/>
          </a:bodyPr>
          <a:lstStyle/>
          <a:p>
            <a:pPr algn="just"/>
            <a:r>
              <a:rPr lang="es-MX" sz="2400" b="1" dirty="0" smtClean="0">
                <a:latin typeface="Arial" panose="020B0604020202020204" pitchFamily="34" charset="0"/>
                <a:cs typeface="Arial" panose="020B0604020202020204" pitchFamily="34" charset="0"/>
              </a:rPr>
              <a:t>Factores </a:t>
            </a:r>
            <a:r>
              <a:rPr lang="es-MX" sz="2400" b="1" dirty="0">
                <a:latin typeface="Arial" panose="020B0604020202020204" pitchFamily="34" charset="0"/>
                <a:cs typeface="Arial" panose="020B0604020202020204" pitchFamily="34" charset="0"/>
              </a:rPr>
              <a:t>físicos</a:t>
            </a:r>
          </a:p>
          <a:p>
            <a:pPr algn="just"/>
            <a:r>
              <a:rPr lang="es-MX" sz="2200" dirty="0" smtClean="0">
                <a:latin typeface="Arial" panose="020B0604020202020204" pitchFamily="34" charset="0"/>
                <a:cs typeface="Arial" panose="020B0604020202020204" pitchFamily="34" charset="0"/>
              </a:rPr>
              <a:t>En </a:t>
            </a:r>
            <a:r>
              <a:rPr lang="es-MX" sz="2200" dirty="0">
                <a:latin typeface="Arial" panose="020B0604020202020204" pitchFamily="34" charset="0"/>
                <a:cs typeface="Arial" panose="020B0604020202020204" pitchFamily="34" charset="0"/>
              </a:rPr>
              <a:t>la operación del puerto intervienen de manera decisiva los temporales, ya que su presencia obliga al cierre del puerto y por lo tanto, a la suspensión de la navegación en las distintas áreas.   </a:t>
            </a:r>
          </a:p>
          <a:p>
            <a:pPr algn="just"/>
            <a:r>
              <a:rPr lang="es-MX" sz="2200" dirty="0">
                <a:latin typeface="Arial" panose="020B0604020202020204" pitchFamily="34" charset="0"/>
                <a:cs typeface="Arial" panose="020B0604020202020204" pitchFamily="34" charset="0"/>
              </a:rPr>
              <a:t>De los datos anteriores pueden establecerse los valores límite generales, cuyo rebase implica el cierre de un puerto:  </a:t>
            </a:r>
          </a:p>
          <a:p>
            <a:pPr algn="just"/>
            <a:r>
              <a:rPr lang="es-MX" sz="2200" dirty="0">
                <a:latin typeface="Arial" panose="020B0604020202020204" pitchFamily="34" charset="0"/>
                <a:cs typeface="Arial" panose="020B0604020202020204" pitchFamily="34" charset="0"/>
              </a:rPr>
              <a:t>Velocidad de viento</a:t>
            </a:r>
            <a:r>
              <a:rPr lang="es-MX" sz="2200" dirty="0" smtClean="0">
                <a:latin typeface="Arial" panose="020B0604020202020204" pitchFamily="34" charset="0"/>
                <a:cs typeface="Arial" panose="020B0604020202020204" pitchFamily="34" charset="0"/>
              </a:rPr>
              <a:t>:</a:t>
            </a:r>
          </a:p>
          <a:p>
            <a:pPr algn="just"/>
            <a:r>
              <a:rPr lang="es-MX" sz="2200" dirty="0" smtClean="0">
                <a:latin typeface="Arial" panose="020B0604020202020204" pitchFamily="34" charset="0"/>
                <a:cs typeface="Arial" panose="020B0604020202020204" pitchFamily="34" charset="0"/>
              </a:rPr>
              <a:t> </a:t>
            </a:r>
            <a:r>
              <a:rPr lang="es-MX" sz="2200" dirty="0">
                <a:latin typeface="Arial" panose="020B0604020202020204" pitchFamily="34" charset="0"/>
                <a:cs typeface="Arial" panose="020B0604020202020204" pitchFamily="34" charset="0"/>
              </a:rPr>
              <a:t>U = 108 Kph  </a:t>
            </a:r>
          </a:p>
          <a:p>
            <a:pPr algn="just"/>
            <a:r>
              <a:rPr lang="es-MX" sz="2200" dirty="0">
                <a:latin typeface="Arial" panose="020B0604020202020204" pitchFamily="34" charset="0"/>
                <a:cs typeface="Arial" panose="020B0604020202020204" pitchFamily="34" charset="0"/>
              </a:rPr>
              <a:t>Esta velocidad se refiere a la U10 medida a 10 m sobre la superficie del mar y corresponde a la transición de tormenta severa a huracán, situación en la que no deben permanecer barcos atracados en los muelles.  </a:t>
            </a:r>
          </a:p>
          <a:p>
            <a:pPr algn="just"/>
            <a:r>
              <a:rPr lang="es-MX" sz="2200" dirty="0">
                <a:latin typeface="Arial" panose="020B0604020202020204" pitchFamily="34" charset="0"/>
                <a:cs typeface="Arial" panose="020B0604020202020204" pitchFamily="34" charset="0"/>
              </a:rPr>
              <a:t>Altura de ola significante: Hs = 3.0 m (fuera del puerto)   Hs = 1.8 m (dentro del puerto)  </a:t>
            </a:r>
          </a:p>
          <a:p>
            <a:pPr algn="just"/>
            <a:r>
              <a:rPr lang="es-MX" sz="2200" dirty="0">
                <a:latin typeface="Arial" panose="020B0604020202020204" pitchFamily="34" charset="0"/>
                <a:cs typeface="Arial" panose="020B0604020202020204" pitchFamily="34" charset="0"/>
              </a:rPr>
              <a:t>Velocidad de corriente: </a:t>
            </a:r>
            <a:r>
              <a:rPr lang="es-MX" sz="2200" dirty="0" err="1">
                <a:latin typeface="Arial" panose="020B0604020202020204" pitchFamily="34" charset="0"/>
                <a:cs typeface="Arial" panose="020B0604020202020204" pitchFamily="34" charset="0"/>
              </a:rPr>
              <a:t>Vc</a:t>
            </a:r>
            <a:r>
              <a:rPr lang="es-MX" sz="2200" dirty="0">
                <a:latin typeface="Arial" panose="020B0604020202020204" pitchFamily="34" charset="0"/>
                <a:cs typeface="Arial" panose="020B0604020202020204" pitchFamily="34" charset="0"/>
              </a:rPr>
              <a:t> = 1.0 m/seg </a:t>
            </a:r>
          </a:p>
        </p:txBody>
      </p:sp>
      <p:sp>
        <p:nvSpPr>
          <p:cNvPr id="7" name="Rectangle 2"/>
          <p:cNvSpPr txBox="1">
            <a:spLocks noChangeArrowheads="1"/>
          </p:cNvSpPr>
          <p:nvPr/>
        </p:nvSpPr>
        <p:spPr>
          <a:xfrm>
            <a:off x="157160" y="0"/>
            <a:ext cx="8986837" cy="914400"/>
          </a:xfrm>
          <a:prstGeom prst="rect">
            <a:avLst/>
          </a:prstGeom>
          <a:solidFill>
            <a:schemeClr val="accent1">
              <a:alpha val="84000"/>
            </a:schemeClr>
          </a:solidFill>
        </p:spPr>
        <p:txBody>
          <a:bodyPr vert="horz" lIns="91440" tIns="45720" rIns="91440" bIns="45720" rtlCol="0" anchor="t">
            <a:normAutofit fontScale="92500" lnSpcReduction="200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buClrTx/>
            </a:pPr>
            <a:r>
              <a:rPr lang="es-MX" dirty="0">
                <a:solidFill>
                  <a:schemeClr val="tx1"/>
                </a:solidFill>
                <a:latin typeface="Calibri" pitchFamily="34" charset="0"/>
              </a:rPr>
              <a:t>Propagación de retrasos en la red y plan de integridad de operación</a:t>
            </a:r>
          </a:p>
        </p:txBody>
      </p:sp>
    </p:spTree>
    <p:extLst>
      <p:ext uri="{BB962C8B-B14F-4D97-AF65-F5344CB8AC3E}">
        <p14:creationId xmlns:p14="http://schemas.microsoft.com/office/powerpoint/2010/main" val="274356485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Marcador de contenido"/>
          <p:cNvPicPr>
            <a:picLocks noGrp="1"/>
          </p:cNvPicPr>
          <p:nvPr>
            <p:ph idx="1"/>
          </p:nvPr>
        </p:nvPicPr>
        <p:blipFill rotWithShape="1">
          <a:blip r:embed="rId2"/>
          <a:srcRect l="16993" t="19638" r="20984" b="54381"/>
          <a:stretch/>
        </p:blipFill>
        <p:spPr bwMode="auto">
          <a:xfrm>
            <a:off x="1010324" y="1680300"/>
            <a:ext cx="7089229" cy="2227221"/>
          </a:xfrm>
          <a:prstGeom prst="rect">
            <a:avLst/>
          </a:prstGeom>
          <a:ln>
            <a:noFill/>
          </a:ln>
          <a:extLst>
            <a:ext uri="{53640926-AAD7-44D8-BBD7-CCE9431645EC}">
              <a14:shadowObscured xmlns:a14="http://schemas.microsoft.com/office/drawing/2010/main"/>
            </a:ext>
          </a:extLst>
        </p:spPr>
      </p:pic>
      <p:sp>
        <p:nvSpPr>
          <p:cNvPr id="6" name="5 Rectángulo"/>
          <p:cNvSpPr/>
          <p:nvPr/>
        </p:nvSpPr>
        <p:spPr>
          <a:xfrm>
            <a:off x="602513" y="914400"/>
            <a:ext cx="7497040" cy="461665"/>
          </a:xfrm>
          <a:prstGeom prst="rect">
            <a:avLst/>
          </a:prstGeom>
        </p:spPr>
        <p:txBody>
          <a:bodyPr wrap="square">
            <a:spAutoFit/>
          </a:bodyPr>
          <a:lstStyle/>
          <a:p>
            <a:r>
              <a:rPr lang="es-MX" sz="2400" b="1" dirty="0" smtClean="0">
                <a:latin typeface="Arial" panose="020B0604020202020204" pitchFamily="34" charset="0"/>
                <a:cs typeface="Arial" panose="020B0604020202020204" pitchFamily="34" charset="0"/>
              </a:rPr>
              <a:t>Factores físicos</a:t>
            </a:r>
            <a:endParaRPr lang="es-MX" sz="2400" b="1" dirty="0">
              <a:latin typeface="Arial" panose="020B0604020202020204" pitchFamily="34" charset="0"/>
              <a:cs typeface="Arial" panose="020B0604020202020204" pitchFamily="34" charset="0"/>
            </a:endParaRPr>
          </a:p>
        </p:txBody>
      </p:sp>
      <p:sp>
        <p:nvSpPr>
          <p:cNvPr id="7" name="Rectangle 2"/>
          <p:cNvSpPr txBox="1">
            <a:spLocks noChangeArrowheads="1"/>
          </p:cNvSpPr>
          <p:nvPr/>
        </p:nvSpPr>
        <p:spPr>
          <a:xfrm>
            <a:off x="157160" y="0"/>
            <a:ext cx="8986837" cy="914400"/>
          </a:xfrm>
          <a:prstGeom prst="rect">
            <a:avLst/>
          </a:prstGeom>
          <a:solidFill>
            <a:schemeClr val="accent1">
              <a:alpha val="84000"/>
            </a:schemeClr>
          </a:solidFill>
        </p:spPr>
        <p:txBody>
          <a:bodyPr vert="horz" lIns="91440" tIns="45720" rIns="91440" bIns="45720" rtlCol="0" anchor="t">
            <a:normAutofit fontScale="92500" lnSpcReduction="200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buClrTx/>
            </a:pPr>
            <a:r>
              <a:rPr lang="es-MX" dirty="0">
                <a:solidFill>
                  <a:schemeClr val="tx1"/>
                </a:solidFill>
                <a:latin typeface="Calibri" pitchFamily="34" charset="0"/>
              </a:rPr>
              <a:t>Propagación de retrasos en la red y plan de integridad de operación</a:t>
            </a:r>
          </a:p>
        </p:txBody>
      </p:sp>
    </p:spTree>
    <p:extLst>
      <p:ext uri="{BB962C8B-B14F-4D97-AF65-F5344CB8AC3E}">
        <p14:creationId xmlns:p14="http://schemas.microsoft.com/office/powerpoint/2010/main" val="380225465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14855" y="914400"/>
            <a:ext cx="7930055" cy="5496791"/>
          </a:xfrm>
        </p:spPr>
        <p:txBody>
          <a:bodyPr>
            <a:normAutofit/>
          </a:bodyPr>
          <a:lstStyle/>
          <a:p>
            <a:pPr marL="0" indent="0" algn="just">
              <a:buNone/>
            </a:pPr>
            <a:r>
              <a:rPr lang="es-MX" sz="2400" b="1" dirty="0" smtClean="0">
                <a:solidFill>
                  <a:schemeClr val="tx1"/>
                </a:solidFill>
                <a:latin typeface="Arial" panose="020B0604020202020204" pitchFamily="34" charset="0"/>
                <a:cs typeface="Arial" panose="020B0604020202020204" pitchFamily="34" charset="0"/>
              </a:rPr>
              <a:t>Plan integral </a:t>
            </a:r>
          </a:p>
          <a:p>
            <a:pPr marL="0" indent="0" algn="just">
              <a:buNone/>
            </a:pPr>
            <a:r>
              <a:rPr lang="es-MX" sz="2200" b="1" dirty="0">
                <a:solidFill>
                  <a:schemeClr val="tx1"/>
                </a:solidFill>
                <a:latin typeface="Arial" panose="020B0604020202020204" pitchFamily="34" charset="0"/>
                <a:cs typeface="Arial" panose="020B0604020202020204" pitchFamily="34" charset="0"/>
              </a:rPr>
              <a:t>O</a:t>
            </a:r>
            <a:r>
              <a:rPr lang="es-MX" sz="2200" b="1" dirty="0" smtClean="0">
                <a:solidFill>
                  <a:schemeClr val="tx1"/>
                </a:solidFill>
                <a:latin typeface="Arial" panose="020B0604020202020204" pitchFamily="34" charset="0"/>
                <a:cs typeface="Arial" panose="020B0604020202020204" pitchFamily="34" charset="0"/>
              </a:rPr>
              <a:t>peradores del transporte marítimo </a:t>
            </a:r>
          </a:p>
          <a:p>
            <a:pPr marL="0" indent="0" algn="just">
              <a:buNone/>
            </a:pPr>
            <a:r>
              <a:rPr lang="es-MX" sz="2200" b="1" dirty="0" smtClean="0">
                <a:solidFill>
                  <a:schemeClr val="tx1"/>
                </a:solidFill>
                <a:latin typeface="Arial" panose="020B0604020202020204" pitchFamily="34" charset="0"/>
                <a:cs typeface="Arial" panose="020B0604020202020204" pitchFamily="34" charset="0"/>
              </a:rPr>
              <a:t>Transportista</a:t>
            </a:r>
            <a:r>
              <a:rPr lang="es-MX" sz="2200" b="1" dirty="0">
                <a:solidFill>
                  <a:schemeClr val="tx1"/>
                </a:solidFill>
                <a:latin typeface="Arial" panose="020B0604020202020204" pitchFamily="34" charset="0"/>
                <a:cs typeface="Arial" panose="020B0604020202020204" pitchFamily="34" charset="0"/>
              </a:rPr>
              <a:t>: Porteador Efectivo y Contractual </a:t>
            </a:r>
            <a:endParaRPr lang="es-MX" sz="2200" b="1" dirty="0" smtClean="0">
              <a:solidFill>
                <a:schemeClr val="tx1"/>
              </a:solidFill>
              <a:latin typeface="Arial" panose="020B0604020202020204" pitchFamily="34" charset="0"/>
              <a:cs typeface="Arial" panose="020B0604020202020204" pitchFamily="34" charset="0"/>
            </a:endParaRPr>
          </a:p>
          <a:p>
            <a:pPr marL="0" indent="0" algn="just">
              <a:buNone/>
            </a:pPr>
            <a:r>
              <a:rPr lang="es-MX" sz="2200" dirty="0">
                <a:solidFill>
                  <a:schemeClr val="tx1"/>
                </a:solidFill>
                <a:latin typeface="Arial" panose="020B0604020202020204" pitchFamily="34" charset="0"/>
                <a:cs typeface="Arial" panose="020B0604020202020204" pitchFamily="34" charset="0"/>
              </a:rPr>
              <a:t>El Porteador Efectivo, es el transportista marítimo propiamente dicho que celebra el contrato de </a:t>
            </a:r>
            <a:r>
              <a:rPr lang="es-MX" sz="2200" dirty="0" smtClean="0">
                <a:solidFill>
                  <a:schemeClr val="tx1"/>
                </a:solidFill>
                <a:latin typeface="Arial" panose="020B0604020202020204" pitchFamily="34" charset="0"/>
                <a:cs typeface="Arial" panose="020B0604020202020204" pitchFamily="34" charset="0"/>
              </a:rPr>
              <a:t>transporte </a:t>
            </a:r>
            <a:r>
              <a:rPr lang="es-MX" sz="2200" dirty="0">
                <a:solidFill>
                  <a:schemeClr val="tx1"/>
                </a:solidFill>
                <a:latin typeface="Arial" panose="020B0604020202020204" pitchFamily="34" charset="0"/>
                <a:cs typeface="Arial" panose="020B0604020202020204" pitchFamily="34" charset="0"/>
              </a:rPr>
              <a:t>con el usuario de la mercancía. Cuando se trate de un Armador, Porteador, Naviero, Fletador, </a:t>
            </a:r>
            <a:r>
              <a:rPr lang="es-MX" sz="2200" dirty="0" smtClean="0">
                <a:solidFill>
                  <a:schemeClr val="tx1"/>
                </a:solidFill>
                <a:latin typeface="Arial" panose="020B0604020202020204" pitchFamily="34" charset="0"/>
                <a:cs typeface="Arial" panose="020B0604020202020204" pitchFamily="34" charset="0"/>
              </a:rPr>
              <a:t>Operador </a:t>
            </a:r>
            <a:r>
              <a:rPr lang="es-MX" sz="2200" dirty="0">
                <a:solidFill>
                  <a:schemeClr val="tx1"/>
                </a:solidFill>
                <a:latin typeface="Arial" panose="020B0604020202020204" pitchFamily="34" charset="0"/>
                <a:cs typeface="Arial" panose="020B0604020202020204" pitchFamily="34" charset="0"/>
              </a:rPr>
              <a:t>de un Buque, </a:t>
            </a:r>
            <a:r>
              <a:rPr lang="es-MX" sz="2200" dirty="0" err="1">
                <a:solidFill>
                  <a:schemeClr val="tx1"/>
                </a:solidFill>
                <a:latin typeface="Arial" panose="020B0604020202020204" pitchFamily="34" charset="0"/>
                <a:cs typeface="Arial" panose="020B0604020202020204" pitchFamily="34" charset="0"/>
              </a:rPr>
              <a:t>ó</a:t>
            </a:r>
            <a:r>
              <a:rPr lang="es-MX" sz="2200" dirty="0">
                <a:solidFill>
                  <a:schemeClr val="tx1"/>
                </a:solidFill>
                <a:latin typeface="Arial" panose="020B0604020202020204" pitchFamily="34" charset="0"/>
                <a:cs typeface="Arial" panose="020B0604020202020204" pitchFamily="34" charset="0"/>
              </a:rPr>
              <a:t> el Transportador “</a:t>
            </a:r>
            <a:r>
              <a:rPr lang="es-MX" sz="2200" dirty="0" err="1">
                <a:solidFill>
                  <a:schemeClr val="tx1"/>
                </a:solidFill>
                <a:latin typeface="Arial" panose="020B0604020202020204" pitchFamily="34" charset="0"/>
                <a:cs typeface="Arial" panose="020B0604020202020204" pitchFamily="34" charset="0"/>
              </a:rPr>
              <a:t>Shipowner</a:t>
            </a:r>
            <a:r>
              <a:rPr lang="es-MX" sz="2200" dirty="0">
                <a:solidFill>
                  <a:schemeClr val="tx1"/>
                </a:solidFill>
                <a:latin typeface="Arial" panose="020B0604020202020204" pitchFamily="34" charset="0"/>
                <a:cs typeface="Arial" panose="020B0604020202020204" pitchFamily="34" charset="0"/>
              </a:rPr>
              <a:t>”  (el propietario del buque), que contrata el </a:t>
            </a:r>
            <a:r>
              <a:rPr lang="es-MX" sz="2200" dirty="0" smtClean="0">
                <a:solidFill>
                  <a:schemeClr val="tx1"/>
                </a:solidFill>
                <a:latin typeface="Arial" panose="020B0604020202020204" pitchFamily="34" charset="0"/>
                <a:cs typeface="Arial" panose="020B0604020202020204" pitchFamily="34" charset="0"/>
              </a:rPr>
              <a:t>transporte </a:t>
            </a:r>
            <a:r>
              <a:rPr lang="es-MX" sz="2200" dirty="0">
                <a:solidFill>
                  <a:schemeClr val="tx1"/>
                </a:solidFill>
                <a:latin typeface="Arial" panose="020B0604020202020204" pitchFamily="34" charset="0"/>
                <a:cs typeface="Arial" panose="020B0604020202020204" pitchFamily="34" charset="0"/>
              </a:rPr>
              <a:t>con el porteador efectivo, será considerado como Porteador Contractual</a:t>
            </a:r>
            <a:r>
              <a:rPr lang="es-MX" sz="2200" dirty="0" smtClean="0">
                <a:solidFill>
                  <a:schemeClr val="tx1"/>
                </a:solidFill>
                <a:latin typeface="Arial" panose="020B0604020202020204" pitchFamily="34" charset="0"/>
                <a:cs typeface="Arial" panose="020B0604020202020204" pitchFamily="34" charset="0"/>
              </a:rPr>
              <a:t>.</a:t>
            </a:r>
          </a:p>
          <a:p>
            <a:pPr marL="0" indent="0" algn="just">
              <a:buNone/>
            </a:pPr>
            <a:r>
              <a:rPr lang="es-MX" sz="2200" dirty="0">
                <a:solidFill>
                  <a:schemeClr val="tx1"/>
                </a:solidFill>
                <a:latin typeface="Arial" panose="020B0604020202020204" pitchFamily="34" charset="0"/>
                <a:cs typeface="Arial" panose="020B0604020202020204" pitchFamily="34" charset="0"/>
              </a:rPr>
              <a:t>Empresas de Estiba y Desestiba </a:t>
            </a:r>
            <a:endParaRPr lang="es-MX" sz="2200" dirty="0" smtClean="0">
              <a:solidFill>
                <a:schemeClr val="tx1"/>
              </a:solidFill>
              <a:latin typeface="Arial" panose="020B0604020202020204" pitchFamily="34" charset="0"/>
              <a:cs typeface="Arial" panose="020B0604020202020204" pitchFamily="34" charset="0"/>
            </a:endParaRPr>
          </a:p>
          <a:p>
            <a:pPr marL="0" indent="0" algn="just">
              <a:buNone/>
            </a:pPr>
            <a:r>
              <a:rPr lang="es-MX" sz="2200" dirty="0">
                <a:solidFill>
                  <a:schemeClr val="tx1"/>
                </a:solidFill>
                <a:latin typeface="Arial" panose="020B0604020202020204" pitchFamily="34" charset="0"/>
                <a:cs typeface="Arial" panose="020B0604020202020204" pitchFamily="34" charset="0"/>
              </a:rPr>
              <a:t>Son las empresas autorizadas para realizar las operaciones portuarias efectuadas en las faenas de embarque, desembarque, transbordo y movilización de carga en buques, del muelle al buque o viceversa  </a:t>
            </a:r>
          </a:p>
        </p:txBody>
      </p:sp>
      <p:sp>
        <p:nvSpPr>
          <p:cNvPr id="6" name="Rectangle 2"/>
          <p:cNvSpPr txBox="1">
            <a:spLocks noChangeArrowheads="1"/>
          </p:cNvSpPr>
          <p:nvPr/>
        </p:nvSpPr>
        <p:spPr>
          <a:xfrm>
            <a:off x="157160" y="0"/>
            <a:ext cx="8986837" cy="914400"/>
          </a:xfrm>
          <a:prstGeom prst="rect">
            <a:avLst/>
          </a:prstGeom>
          <a:solidFill>
            <a:schemeClr val="accent1">
              <a:alpha val="84000"/>
            </a:schemeClr>
          </a:solidFill>
        </p:spPr>
        <p:txBody>
          <a:bodyPr vert="horz" lIns="91440" tIns="45720" rIns="91440" bIns="45720" rtlCol="0" anchor="t">
            <a:normAutofit fontScale="92500" lnSpcReduction="200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buClrTx/>
            </a:pPr>
            <a:r>
              <a:rPr lang="es-MX" dirty="0">
                <a:solidFill>
                  <a:schemeClr val="tx1"/>
                </a:solidFill>
                <a:latin typeface="Calibri" pitchFamily="34" charset="0"/>
              </a:rPr>
              <a:t>Propagación de retrasos en la red y plan de integridad de operación</a:t>
            </a:r>
          </a:p>
        </p:txBody>
      </p:sp>
    </p:spTree>
    <p:extLst>
      <p:ext uri="{BB962C8B-B14F-4D97-AF65-F5344CB8AC3E}">
        <p14:creationId xmlns:p14="http://schemas.microsoft.com/office/powerpoint/2010/main" val="418382695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14855" y="914400"/>
            <a:ext cx="7882759" cy="5496791"/>
          </a:xfrm>
        </p:spPr>
        <p:txBody>
          <a:bodyPr>
            <a:normAutofit/>
          </a:bodyPr>
          <a:lstStyle/>
          <a:p>
            <a:pPr marL="0" indent="0">
              <a:buNone/>
            </a:pPr>
            <a:r>
              <a:rPr lang="es-MX" sz="2400" b="1" dirty="0">
                <a:solidFill>
                  <a:schemeClr val="tx1"/>
                </a:solidFill>
                <a:latin typeface="Arial" panose="020B0604020202020204" pitchFamily="34" charset="0"/>
                <a:cs typeface="Arial" panose="020B0604020202020204" pitchFamily="34" charset="0"/>
              </a:rPr>
              <a:t>Plan integral </a:t>
            </a:r>
          </a:p>
          <a:p>
            <a:pPr marL="0" indent="0">
              <a:buNone/>
            </a:pPr>
            <a:r>
              <a:rPr lang="es-MX" sz="1700" b="1" dirty="0" smtClean="0">
                <a:solidFill>
                  <a:schemeClr val="tx1"/>
                </a:solidFill>
                <a:latin typeface="Arial" panose="020B0604020202020204" pitchFamily="34" charset="0"/>
                <a:cs typeface="Arial" panose="020B0604020202020204" pitchFamily="34" charset="0"/>
              </a:rPr>
              <a:t> </a:t>
            </a:r>
            <a:r>
              <a:rPr lang="es-MX" sz="2200" b="1" dirty="0">
                <a:solidFill>
                  <a:schemeClr val="tx1"/>
                </a:solidFill>
                <a:latin typeface="Arial" panose="020B0604020202020204" pitchFamily="34" charset="0"/>
                <a:cs typeface="Arial" panose="020B0604020202020204" pitchFamily="34" charset="0"/>
              </a:rPr>
              <a:t>C</a:t>
            </a:r>
            <a:r>
              <a:rPr lang="es-MX" sz="2200" b="1" dirty="0" smtClean="0">
                <a:solidFill>
                  <a:schemeClr val="tx1"/>
                </a:solidFill>
                <a:latin typeface="Arial" panose="020B0604020202020204" pitchFamily="34" charset="0"/>
                <a:cs typeface="Arial" panose="020B0604020202020204" pitchFamily="34" charset="0"/>
              </a:rPr>
              <a:t>ontrato de transporte marítimo</a:t>
            </a:r>
          </a:p>
          <a:p>
            <a:pPr marL="0" indent="0" algn="just">
              <a:buNone/>
            </a:pPr>
            <a:r>
              <a:rPr lang="es-MX" sz="2200" dirty="0" smtClean="0">
                <a:solidFill>
                  <a:schemeClr val="tx1"/>
                </a:solidFill>
                <a:latin typeface="Arial" panose="020B0604020202020204" pitchFamily="34" charset="0"/>
                <a:cs typeface="Arial" panose="020B0604020202020204" pitchFamily="34" charset="0"/>
              </a:rPr>
              <a:t>Según </a:t>
            </a:r>
            <a:r>
              <a:rPr lang="es-MX" sz="2200" dirty="0">
                <a:solidFill>
                  <a:schemeClr val="tx1"/>
                </a:solidFill>
                <a:latin typeface="Arial" panose="020B0604020202020204" pitchFamily="34" charset="0"/>
                <a:cs typeface="Arial" panose="020B0604020202020204" pitchFamily="34" charset="0"/>
              </a:rPr>
              <a:t>la Convención Internacional para la </a:t>
            </a:r>
            <a:r>
              <a:rPr lang="es-MX" sz="2200" dirty="0" smtClean="0">
                <a:solidFill>
                  <a:schemeClr val="tx1"/>
                </a:solidFill>
                <a:latin typeface="Arial" panose="020B0604020202020204" pitchFamily="34" charset="0"/>
                <a:cs typeface="Arial" panose="020B0604020202020204" pitchFamily="34" charset="0"/>
              </a:rPr>
              <a:t>Unificación </a:t>
            </a:r>
            <a:r>
              <a:rPr lang="es-MX" sz="2200" dirty="0">
                <a:solidFill>
                  <a:schemeClr val="tx1"/>
                </a:solidFill>
                <a:latin typeface="Arial" panose="020B0604020202020204" pitchFamily="34" charset="0"/>
                <a:cs typeface="Arial" panose="020B0604020202020204" pitchFamily="34" charset="0"/>
              </a:rPr>
              <a:t>de Ciertas Reglas en Materia de </a:t>
            </a:r>
            <a:r>
              <a:rPr lang="es-MX" sz="2200" dirty="0" smtClean="0">
                <a:solidFill>
                  <a:schemeClr val="tx1"/>
                </a:solidFill>
                <a:latin typeface="Arial" panose="020B0604020202020204" pitchFamily="34" charset="0"/>
                <a:cs typeface="Arial" panose="020B0604020202020204" pitchFamily="34" charset="0"/>
              </a:rPr>
              <a:t>Conocimientos</a:t>
            </a:r>
            <a:r>
              <a:rPr lang="es-MX" sz="2200" dirty="0">
                <a:solidFill>
                  <a:schemeClr val="tx1"/>
                </a:solidFill>
                <a:latin typeface="Arial" panose="020B0604020202020204" pitchFamily="34" charset="0"/>
                <a:cs typeface="Arial" panose="020B0604020202020204" pitchFamily="34" charset="0"/>
              </a:rPr>
              <a:t>, conocido como las Reglas de La Haya, se </a:t>
            </a:r>
            <a:r>
              <a:rPr lang="es-MX" sz="2200" dirty="0" smtClean="0">
                <a:solidFill>
                  <a:schemeClr val="tx1"/>
                </a:solidFill>
                <a:latin typeface="Arial" panose="020B0604020202020204" pitchFamily="34" charset="0"/>
                <a:cs typeface="Arial" panose="020B0604020202020204" pitchFamily="34" charset="0"/>
              </a:rPr>
              <a:t>considera </a:t>
            </a:r>
            <a:r>
              <a:rPr lang="es-MX" sz="2200" dirty="0">
                <a:solidFill>
                  <a:schemeClr val="tx1"/>
                </a:solidFill>
                <a:latin typeface="Arial" panose="020B0604020202020204" pitchFamily="34" charset="0"/>
                <a:cs typeface="Arial" panose="020B0604020202020204" pitchFamily="34" charset="0"/>
              </a:rPr>
              <a:t>como contrato de transporte aquel comprobado por un Conocimiento de Embarque o por cualquier documento similar que se habilite para el transporte de las mercaderías por mar; así como también al </a:t>
            </a:r>
            <a:r>
              <a:rPr lang="es-MX" sz="2200" dirty="0" smtClean="0">
                <a:solidFill>
                  <a:schemeClr val="tx1"/>
                </a:solidFill>
                <a:latin typeface="Arial" panose="020B0604020202020204" pitchFamily="34" charset="0"/>
                <a:cs typeface="Arial" panose="020B0604020202020204" pitchFamily="34" charset="0"/>
              </a:rPr>
              <a:t>conocimiento </a:t>
            </a:r>
            <a:r>
              <a:rPr lang="es-MX" sz="2200" dirty="0">
                <a:solidFill>
                  <a:schemeClr val="tx1"/>
                </a:solidFill>
                <a:latin typeface="Arial" panose="020B0604020202020204" pitchFamily="34" charset="0"/>
                <a:cs typeface="Arial" panose="020B0604020202020204" pitchFamily="34" charset="0"/>
              </a:rPr>
              <a:t>o documento similar extendido en virtud de un contrato de fletamento, a partir del cual rigen las relaciones entre el transportador y el tenedor del documento</a:t>
            </a:r>
            <a:r>
              <a:rPr lang="es-MX" sz="2200" dirty="0" smtClean="0">
                <a:solidFill>
                  <a:schemeClr val="tx1"/>
                </a:solidFill>
                <a:latin typeface="Arial" panose="020B0604020202020204" pitchFamily="34" charset="0"/>
                <a:cs typeface="Arial" panose="020B0604020202020204" pitchFamily="34" charset="0"/>
              </a:rPr>
              <a:t>.</a:t>
            </a:r>
          </a:p>
          <a:p>
            <a:pPr marL="0" indent="0" algn="just">
              <a:buNone/>
            </a:pPr>
            <a:r>
              <a:rPr lang="es-MX" sz="2200" dirty="0">
                <a:solidFill>
                  <a:schemeClr val="tx1"/>
                </a:solidFill>
                <a:latin typeface="Arial" panose="020B0604020202020204" pitchFamily="34" charset="0"/>
                <a:cs typeface="Arial" panose="020B0604020202020204" pitchFamily="34" charset="0"/>
              </a:rPr>
              <a:t>El contrato de compra-venta es el acuerdo básico de la transacción y establece el marco de los contra- tos subsiguientes (de transporte, de seguro, de </a:t>
            </a:r>
            <a:r>
              <a:rPr lang="es-MX" sz="2200" dirty="0" smtClean="0">
                <a:solidFill>
                  <a:schemeClr val="tx1"/>
                </a:solidFill>
                <a:latin typeface="Arial" panose="020B0604020202020204" pitchFamily="34" charset="0"/>
                <a:cs typeface="Arial" panose="020B0604020202020204" pitchFamily="34" charset="0"/>
              </a:rPr>
              <a:t>financiamiento</a:t>
            </a:r>
            <a:r>
              <a:rPr lang="es-MX" sz="2200" dirty="0">
                <a:solidFill>
                  <a:schemeClr val="tx1"/>
                </a:solidFill>
                <a:latin typeface="Arial" panose="020B0604020202020204" pitchFamily="34" charset="0"/>
                <a:cs typeface="Arial" panose="020B0604020202020204" pitchFamily="34" charset="0"/>
              </a:rPr>
              <a:t>, </a:t>
            </a:r>
            <a:r>
              <a:rPr lang="es-MX" sz="2200" dirty="0" smtClean="0">
                <a:solidFill>
                  <a:schemeClr val="tx1"/>
                </a:solidFill>
                <a:latin typeface="Arial" panose="020B0604020202020204" pitchFamily="34" charset="0"/>
                <a:cs typeface="Arial" panose="020B0604020202020204" pitchFamily="34" charset="0"/>
              </a:rPr>
              <a:t>etc.).</a:t>
            </a:r>
            <a:endParaRPr lang="es-MX" sz="2200" dirty="0" smtClean="0">
              <a:solidFill>
                <a:schemeClr val="tx1"/>
              </a:solidFill>
              <a:latin typeface="Arial" panose="020B0604020202020204" pitchFamily="34" charset="0"/>
              <a:cs typeface="Arial" panose="020B0604020202020204" pitchFamily="34" charset="0"/>
            </a:endParaRPr>
          </a:p>
        </p:txBody>
      </p:sp>
      <p:sp>
        <p:nvSpPr>
          <p:cNvPr id="5" name="Rectangle 2"/>
          <p:cNvSpPr txBox="1">
            <a:spLocks noChangeArrowheads="1"/>
          </p:cNvSpPr>
          <p:nvPr/>
        </p:nvSpPr>
        <p:spPr>
          <a:xfrm>
            <a:off x="157160" y="0"/>
            <a:ext cx="8986837" cy="914400"/>
          </a:xfrm>
          <a:prstGeom prst="rect">
            <a:avLst/>
          </a:prstGeom>
          <a:solidFill>
            <a:schemeClr val="accent1">
              <a:alpha val="84000"/>
            </a:schemeClr>
          </a:solidFill>
        </p:spPr>
        <p:txBody>
          <a:bodyPr vert="horz" lIns="91440" tIns="45720" rIns="91440" bIns="45720" rtlCol="0" anchor="t">
            <a:normAutofit fontScale="92500" lnSpcReduction="200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buClrTx/>
            </a:pPr>
            <a:r>
              <a:rPr lang="es-MX" dirty="0">
                <a:solidFill>
                  <a:schemeClr val="tx1"/>
                </a:solidFill>
                <a:latin typeface="Calibri" pitchFamily="34" charset="0"/>
              </a:rPr>
              <a:t>Propagación de retrasos en la red y plan de integridad de operación</a:t>
            </a:r>
          </a:p>
        </p:txBody>
      </p:sp>
    </p:spTree>
    <p:extLst>
      <p:ext uri="{BB962C8B-B14F-4D97-AF65-F5344CB8AC3E}">
        <p14:creationId xmlns:p14="http://schemas.microsoft.com/office/powerpoint/2010/main" val="305369925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83324" y="914400"/>
            <a:ext cx="7945822" cy="5496791"/>
          </a:xfrm>
        </p:spPr>
        <p:txBody>
          <a:bodyPr>
            <a:normAutofit/>
          </a:bodyPr>
          <a:lstStyle/>
          <a:p>
            <a:pPr marL="0" indent="0">
              <a:buNone/>
            </a:pPr>
            <a:r>
              <a:rPr lang="es-MX" sz="2400" b="1" dirty="0">
                <a:solidFill>
                  <a:schemeClr val="tx1"/>
                </a:solidFill>
                <a:latin typeface="Arial" panose="020B0604020202020204" pitchFamily="34" charset="0"/>
                <a:cs typeface="Arial" panose="020B0604020202020204" pitchFamily="34" charset="0"/>
              </a:rPr>
              <a:t>Plan integral </a:t>
            </a:r>
          </a:p>
          <a:p>
            <a:pPr marL="0" indent="0" algn="just">
              <a:buNone/>
            </a:pPr>
            <a:r>
              <a:rPr lang="es-MX" sz="2200" dirty="0" smtClean="0">
                <a:solidFill>
                  <a:schemeClr val="tx1"/>
                </a:solidFill>
                <a:latin typeface="Arial" panose="020B0604020202020204" pitchFamily="34" charset="0"/>
                <a:cs typeface="Arial" panose="020B0604020202020204" pitchFamily="34" charset="0"/>
              </a:rPr>
              <a:t>Los </a:t>
            </a:r>
            <a:r>
              <a:rPr lang="es-MX" sz="2200" dirty="0">
                <a:solidFill>
                  <a:schemeClr val="tx1"/>
                </a:solidFill>
                <a:latin typeface="Arial" panose="020B0604020202020204" pitchFamily="34" charset="0"/>
                <a:cs typeface="Arial" panose="020B0604020202020204" pitchFamily="34" charset="0"/>
              </a:rPr>
              <a:t>diferentes sistemas legales tratan los términos comerciales de diferente manera y su significado </a:t>
            </a:r>
            <a:r>
              <a:rPr lang="es-MX" sz="2200" dirty="0" smtClean="0">
                <a:solidFill>
                  <a:schemeClr val="tx1"/>
                </a:solidFill>
                <a:latin typeface="Arial" panose="020B0604020202020204" pitchFamily="34" charset="0"/>
                <a:cs typeface="Arial" panose="020B0604020202020204" pitchFamily="34" charset="0"/>
              </a:rPr>
              <a:t>puede </a:t>
            </a:r>
            <a:r>
              <a:rPr lang="es-MX" sz="2200" dirty="0">
                <a:solidFill>
                  <a:schemeClr val="tx1"/>
                </a:solidFill>
                <a:latin typeface="Arial" panose="020B0604020202020204" pitchFamily="34" charset="0"/>
                <a:cs typeface="Arial" panose="020B0604020202020204" pitchFamily="34" charset="0"/>
              </a:rPr>
              <a:t>ser modificado por acuerdo de las partes, las </a:t>
            </a:r>
            <a:r>
              <a:rPr lang="es-MX" sz="2200" dirty="0" smtClean="0">
                <a:solidFill>
                  <a:schemeClr val="tx1"/>
                </a:solidFill>
                <a:latin typeface="Arial" panose="020B0604020202020204" pitchFamily="34" charset="0"/>
                <a:cs typeface="Arial" panose="020B0604020202020204" pitchFamily="34" charset="0"/>
              </a:rPr>
              <a:t>costumbres </a:t>
            </a:r>
            <a:r>
              <a:rPr lang="es-MX" sz="2200" dirty="0">
                <a:solidFill>
                  <a:schemeClr val="tx1"/>
                </a:solidFill>
                <a:latin typeface="Arial" panose="020B0604020202020204" pitchFamily="34" charset="0"/>
                <a:cs typeface="Arial" panose="020B0604020202020204" pitchFamily="34" charset="0"/>
              </a:rPr>
              <a:t>del tráfico particular o los usos del puerto de que se trate. Por ello, las partes deben dejar bien en claro el significado del término comercial que deseen utilizar, ya sea mediante una apropiada cláusula de la ley aplicable al contrato o la inclusión de la </a:t>
            </a:r>
            <a:r>
              <a:rPr lang="es-MX" sz="2200" dirty="0" smtClean="0">
                <a:solidFill>
                  <a:schemeClr val="tx1"/>
                </a:solidFill>
                <a:latin typeface="Arial" panose="020B0604020202020204" pitchFamily="34" charset="0"/>
                <a:cs typeface="Arial" panose="020B0604020202020204" pitchFamily="34" charset="0"/>
              </a:rPr>
              <a:t>definición </a:t>
            </a:r>
            <a:r>
              <a:rPr lang="es-MX" sz="2200" dirty="0">
                <a:solidFill>
                  <a:schemeClr val="tx1"/>
                </a:solidFill>
                <a:latin typeface="Arial" panose="020B0604020202020204" pitchFamily="34" charset="0"/>
                <a:cs typeface="Arial" panose="020B0604020202020204" pitchFamily="34" charset="0"/>
              </a:rPr>
              <a:t>del término comercial acordado o la adopción de alguno de los conjuntos de términos comerciales estándar, por ejemplo las Reglas Internacionales para la Interpretación de los Términos Comerciales de la Cámara de Comercio Internacional (CCI), denomina- das comúnmente INCOTERMS.</a:t>
            </a:r>
          </a:p>
        </p:txBody>
      </p:sp>
      <p:sp>
        <p:nvSpPr>
          <p:cNvPr id="5" name="Rectangle 2"/>
          <p:cNvSpPr txBox="1">
            <a:spLocks noChangeArrowheads="1"/>
          </p:cNvSpPr>
          <p:nvPr/>
        </p:nvSpPr>
        <p:spPr>
          <a:xfrm>
            <a:off x="157160" y="0"/>
            <a:ext cx="8986837" cy="914400"/>
          </a:xfrm>
          <a:prstGeom prst="rect">
            <a:avLst/>
          </a:prstGeom>
          <a:solidFill>
            <a:schemeClr val="accent1">
              <a:alpha val="84000"/>
            </a:schemeClr>
          </a:solidFill>
        </p:spPr>
        <p:txBody>
          <a:bodyPr vert="horz" lIns="91440" tIns="45720" rIns="91440" bIns="45720" rtlCol="0" anchor="t">
            <a:normAutofit fontScale="92500" lnSpcReduction="200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buClrTx/>
            </a:pPr>
            <a:r>
              <a:rPr lang="es-MX" dirty="0">
                <a:solidFill>
                  <a:schemeClr val="tx1"/>
                </a:solidFill>
                <a:latin typeface="Calibri" pitchFamily="34" charset="0"/>
              </a:rPr>
              <a:t>Propagación de retrasos en la red y plan de integridad de operación</a:t>
            </a:r>
          </a:p>
        </p:txBody>
      </p:sp>
    </p:spTree>
    <p:extLst>
      <p:ext uri="{BB962C8B-B14F-4D97-AF65-F5344CB8AC3E}">
        <p14:creationId xmlns:p14="http://schemas.microsoft.com/office/powerpoint/2010/main" val="342266282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26756" y="914400"/>
            <a:ext cx="7902389" cy="5496791"/>
          </a:xfrm>
        </p:spPr>
        <p:txBody>
          <a:bodyPr>
            <a:normAutofit/>
          </a:bodyPr>
          <a:lstStyle/>
          <a:p>
            <a:pPr marL="0" indent="0" algn="just">
              <a:buNone/>
            </a:pPr>
            <a:r>
              <a:rPr lang="es-MX" sz="2400" b="1" dirty="0" smtClean="0">
                <a:solidFill>
                  <a:schemeClr val="tx1"/>
                </a:solidFill>
                <a:latin typeface="Arial" panose="020B0604020202020204" pitchFamily="34" charset="0"/>
                <a:cs typeface="Arial" panose="020B0604020202020204" pitchFamily="34" charset="0"/>
              </a:rPr>
              <a:t>Plan integral</a:t>
            </a:r>
          </a:p>
          <a:p>
            <a:pPr marL="0" indent="0" algn="just">
              <a:buNone/>
            </a:pPr>
            <a:r>
              <a:rPr lang="es-MX" sz="2200" dirty="0">
                <a:solidFill>
                  <a:schemeClr val="tx1"/>
                </a:solidFill>
                <a:latin typeface="Arial" panose="020B0604020202020204" pitchFamily="34" charset="0"/>
                <a:cs typeface="Arial" panose="020B0604020202020204" pitchFamily="34" charset="0"/>
              </a:rPr>
              <a:t>E</a:t>
            </a:r>
            <a:r>
              <a:rPr lang="es-MX" sz="2200" dirty="0" smtClean="0">
                <a:solidFill>
                  <a:schemeClr val="tx1"/>
                </a:solidFill>
                <a:latin typeface="Arial" panose="020B0604020202020204" pitchFamily="34" charset="0"/>
                <a:cs typeface="Arial" panose="020B0604020202020204" pitchFamily="34" charset="0"/>
              </a:rPr>
              <a:t>stableciendo </a:t>
            </a:r>
            <a:r>
              <a:rPr lang="es-MX" sz="2200" dirty="0">
                <a:solidFill>
                  <a:schemeClr val="tx1"/>
                </a:solidFill>
                <a:latin typeface="Arial" panose="020B0604020202020204" pitchFamily="34" charset="0"/>
                <a:cs typeface="Arial" panose="020B0604020202020204" pitchFamily="34" charset="0"/>
              </a:rPr>
              <a:t>cuatro grupos o categorías: </a:t>
            </a:r>
            <a:endParaRPr lang="es-MX" sz="2200" dirty="0" smtClean="0">
              <a:solidFill>
                <a:schemeClr val="tx1"/>
              </a:solidFill>
              <a:latin typeface="Arial" panose="020B0604020202020204" pitchFamily="34" charset="0"/>
              <a:cs typeface="Arial" panose="020B0604020202020204" pitchFamily="34" charset="0"/>
            </a:endParaRPr>
          </a:p>
          <a:p>
            <a:pPr marL="0" indent="0" algn="just">
              <a:buNone/>
            </a:pPr>
            <a:r>
              <a:rPr lang="es-MX" sz="2200" dirty="0">
                <a:solidFill>
                  <a:schemeClr val="tx1"/>
                </a:solidFill>
                <a:latin typeface="Arial" panose="020B0604020202020204" pitchFamily="34" charset="0"/>
                <a:cs typeface="Arial" panose="020B0604020202020204" pitchFamily="34" charset="0"/>
              </a:rPr>
              <a:t>Grupo E (EXW), que fija la totalidad de los riesgos y costos a cargo del comprador;</a:t>
            </a:r>
          </a:p>
          <a:p>
            <a:pPr marL="0" indent="0" algn="just">
              <a:buNone/>
            </a:pPr>
            <a:r>
              <a:rPr lang="es-MX" sz="2200" dirty="0">
                <a:solidFill>
                  <a:schemeClr val="tx1"/>
                </a:solidFill>
                <a:latin typeface="Arial" panose="020B0604020202020204" pitchFamily="34" charset="0"/>
                <a:cs typeface="Arial" panose="020B0604020202020204" pitchFamily="34" charset="0"/>
              </a:rPr>
              <a:t> Grupo F (FOB, FAS, FOB), que establece a cargo del comprador los riesgos y costos  inherentes al transporte principal; • </a:t>
            </a:r>
            <a:endParaRPr lang="es-MX" sz="2200" dirty="0" smtClean="0">
              <a:solidFill>
                <a:schemeClr val="tx1"/>
              </a:solidFill>
              <a:latin typeface="Arial" panose="020B0604020202020204" pitchFamily="34" charset="0"/>
              <a:cs typeface="Arial" panose="020B0604020202020204" pitchFamily="34" charset="0"/>
            </a:endParaRPr>
          </a:p>
          <a:p>
            <a:pPr marL="0" indent="0" algn="just">
              <a:buNone/>
            </a:pPr>
            <a:r>
              <a:rPr lang="es-MX" sz="2200" dirty="0" smtClean="0">
                <a:solidFill>
                  <a:schemeClr val="tx1"/>
                </a:solidFill>
                <a:latin typeface="Arial" panose="020B0604020202020204" pitchFamily="34" charset="0"/>
                <a:cs typeface="Arial" panose="020B0604020202020204" pitchFamily="34" charset="0"/>
              </a:rPr>
              <a:t>Grupo </a:t>
            </a:r>
            <a:r>
              <a:rPr lang="es-MX" sz="2200" dirty="0">
                <a:solidFill>
                  <a:schemeClr val="tx1"/>
                </a:solidFill>
                <a:latin typeface="Arial" panose="020B0604020202020204" pitchFamily="34" charset="0"/>
                <a:cs typeface="Arial" panose="020B0604020202020204" pitchFamily="34" charset="0"/>
              </a:rPr>
              <a:t>C (CFR, CIF, CPT, CIP), que establece los </a:t>
            </a:r>
            <a:r>
              <a:rPr lang="es-MX" sz="2200" dirty="0" smtClean="0">
                <a:solidFill>
                  <a:schemeClr val="tx1"/>
                </a:solidFill>
                <a:latin typeface="Arial" panose="020B0604020202020204" pitchFamily="34" charset="0"/>
                <a:cs typeface="Arial" panose="020B0604020202020204" pitchFamily="34" charset="0"/>
              </a:rPr>
              <a:t>costos </a:t>
            </a:r>
            <a:r>
              <a:rPr lang="es-MX" sz="2200" dirty="0">
                <a:solidFill>
                  <a:schemeClr val="tx1"/>
                </a:solidFill>
                <a:latin typeface="Arial" panose="020B0604020202020204" pitchFamily="34" charset="0"/>
                <a:cs typeface="Arial" panose="020B0604020202020204" pitchFamily="34" charset="0"/>
              </a:rPr>
              <a:t>del transporte principal a cargo del vendedor, mientras que los riesgos inherentes a dicho </a:t>
            </a:r>
            <a:r>
              <a:rPr lang="es-MX" sz="2200" dirty="0" smtClean="0">
                <a:solidFill>
                  <a:schemeClr val="tx1"/>
                </a:solidFill>
                <a:latin typeface="Arial" panose="020B0604020202020204" pitchFamily="34" charset="0"/>
                <a:cs typeface="Arial" panose="020B0604020202020204" pitchFamily="34" charset="0"/>
              </a:rPr>
              <a:t>transporte </a:t>
            </a:r>
            <a:r>
              <a:rPr lang="es-MX" sz="2200" dirty="0">
                <a:solidFill>
                  <a:schemeClr val="tx1"/>
                </a:solidFill>
                <a:latin typeface="Arial" panose="020B0604020202020204" pitchFamily="34" charset="0"/>
                <a:cs typeface="Arial" panose="020B0604020202020204" pitchFamily="34" charset="0"/>
              </a:rPr>
              <a:t>recaen sobre el </a:t>
            </a:r>
            <a:r>
              <a:rPr lang="es-MX" sz="2200" dirty="0" smtClean="0">
                <a:solidFill>
                  <a:schemeClr val="tx1"/>
                </a:solidFill>
                <a:latin typeface="Arial" panose="020B0604020202020204" pitchFamily="34" charset="0"/>
                <a:cs typeface="Arial" panose="020B0604020202020204" pitchFamily="34" charset="0"/>
              </a:rPr>
              <a:t>comprador</a:t>
            </a:r>
            <a:endParaRPr lang="es-MX" sz="2200" dirty="0">
              <a:solidFill>
                <a:schemeClr val="tx1"/>
              </a:solidFill>
              <a:latin typeface="Arial" panose="020B0604020202020204" pitchFamily="34" charset="0"/>
              <a:cs typeface="Arial" panose="020B0604020202020204" pitchFamily="34" charset="0"/>
            </a:endParaRPr>
          </a:p>
          <a:p>
            <a:pPr marL="0" indent="0" algn="just">
              <a:buNone/>
            </a:pPr>
            <a:r>
              <a:rPr lang="es-MX" sz="2200" dirty="0" smtClean="0">
                <a:solidFill>
                  <a:schemeClr val="tx1"/>
                </a:solidFill>
                <a:latin typeface="Arial" panose="020B0604020202020204" pitchFamily="34" charset="0"/>
                <a:cs typeface="Arial" panose="020B0604020202020204" pitchFamily="34" charset="0"/>
              </a:rPr>
              <a:t> </a:t>
            </a:r>
            <a:r>
              <a:rPr lang="es-MX" sz="2200" dirty="0">
                <a:solidFill>
                  <a:schemeClr val="tx1"/>
                </a:solidFill>
                <a:latin typeface="Arial" panose="020B0604020202020204" pitchFamily="34" charset="0"/>
                <a:cs typeface="Arial" panose="020B0604020202020204" pitchFamily="34" charset="0"/>
              </a:rPr>
              <a:t>Grupo D (DAF, DES, DEQ, DDU, DDP), que </a:t>
            </a:r>
            <a:r>
              <a:rPr lang="es-MX" sz="2200" dirty="0" smtClean="0">
                <a:solidFill>
                  <a:schemeClr val="tx1"/>
                </a:solidFill>
                <a:latin typeface="Arial" panose="020B0604020202020204" pitchFamily="34" charset="0"/>
                <a:cs typeface="Arial" panose="020B0604020202020204" pitchFamily="34" charset="0"/>
              </a:rPr>
              <a:t>establece </a:t>
            </a:r>
            <a:r>
              <a:rPr lang="es-MX" sz="2200" dirty="0">
                <a:solidFill>
                  <a:schemeClr val="tx1"/>
                </a:solidFill>
                <a:latin typeface="Arial" panose="020B0604020202020204" pitchFamily="34" charset="0"/>
                <a:cs typeface="Arial" panose="020B0604020202020204" pitchFamily="34" charset="0"/>
              </a:rPr>
              <a:t>a cargo del vendedor todos los costos y </a:t>
            </a:r>
            <a:r>
              <a:rPr lang="es-MX" sz="2200" dirty="0" smtClean="0">
                <a:solidFill>
                  <a:schemeClr val="tx1"/>
                </a:solidFill>
                <a:latin typeface="Arial" panose="020B0604020202020204" pitchFamily="34" charset="0"/>
                <a:cs typeface="Arial" panose="020B0604020202020204" pitchFamily="34" charset="0"/>
              </a:rPr>
              <a:t>riesgos </a:t>
            </a:r>
            <a:r>
              <a:rPr lang="es-MX" sz="2200" dirty="0">
                <a:solidFill>
                  <a:schemeClr val="tx1"/>
                </a:solidFill>
                <a:latin typeface="Arial" panose="020B0604020202020204" pitchFamily="34" charset="0"/>
                <a:cs typeface="Arial" panose="020B0604020202020204" pitchFamily="34" charset="0"/>
              </a:rPr>
              <a:t>hasta el lugar convenido de entrega. </a:t>
            </a:r>
          </a:p>
        </p:txBody>
      </p:sp>
      <p:sp>
        <p:nvSpPr>
          <p:cNvPr id="5" name="Rectangle 2"/>
          <p:cNvSpPr txBox="1">
            <a:spLocks noChangeArrowheads="1"/>
          </p:cNvSpPr>
          <p:nvPr/>
        </p:nvSpPr>
        <p:spPr>
          <a:xfrm>
            <a:off x="157160" y="0"/>
            <a:ext cx="8986837" cy="914400"/>
          </a:xfrm>
          <a:prstGeom prst="rect">
            <a:avLst/>
          </a:prstGeom>
          <a:solidFill>
            <a:schemeClr val="accent1">
              <a:alpha val="84000"/>
            </a:schemeClr>
          </a:solidFill>
        </p:spPr>
        <p:txBody>
          <a:bodyPr vert="horz" lIns="91440" tIns="45720" rIns="91440" bIns="45720" rtlCol="0" anchor="t">
            <a:normAutofit fontScale="92500" lnSpcReduction="200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buClrTx/>
            </a:pPr>
            <a:r>
              <a:rPr lang="es-MX" dirty="0">
                <a:solidFill>
                  <a:schemeClr val="tx1"/>
                </a:solidFill>
                <a:latin typeface="Calibri" pitchFamily="34" charset="0"/>
              </a:rPr>
              <a:t>Propagación de retrasos en la red y plan de integridad de operación</a:t>
            </a:r>
          </a:p>
        </p:txBody>
      </p:sp>
    </p:spTree>
    <p:extLst>
      <p:ext uri="{BB962C8B-B14F-4D97-AF65-F5344CB8AC3E}">
        <p14:creationId xmlns:p14="http://schemas.microsoft.com/office/powerpoint/2010/main" val="16471186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173421" y="72237"/>
            <a:ext cx="8844455" cy="5025991"/>
          </a:xfrm>
          <a:prstGeom prst="rect">
            <a:avLst/>
          </a:prstGeom>
          <a:noFill/>
          <a:ln w="9525">
            <a:noFill/>
            <a:miter lim="800000"/>
            <a:headEnd/>
            <a:tailEnd/>
          </a:ln>
          <a:effectLst/>
        </p:spPr>
        <p:txBody>
          <a:bodyPr wrap="square">
            <a:spAutoFit/>
          </a:bodyPr>
          <a:lstStyle/>
          <a:p>
            <a:pPr marL="342900" indent="-342900" algn="just">
              <a:lnSpc>
                <a:spcPct val="150000"/>
              </a:lnSpc>
              <a:spcBef>
                <a:spcPct val="50000"/>
              </a:spcBef>
            </a:pPr>
            <a:r>
              <a:rPr lang="es-MX" sz="1800" b="1" dirty="0" smtClean="0"/>
              <a:t>BIBLIOGRAFÍA</a:t>
            </a:r>
            <a:endParaRPr lang="es-MX" sz="1800" b="1" dirty="0"/>
          </a:p>
          <a:p>
            <a:pPr marL="342900" indent="-342900" algn="just">
              <a:lnSpc>
                <a:spcPct val="30000"/>
              </a:lnSpc>
              <a:spcBef>
                <a:spcPct val="50000"/>
              </a:spcBef>
            </a:pPr>
            <a:endParaRPr lang="es-MX" sz="200" b="1" dirty="0"/>
          </a:p>
          <a:p>
            <a:pPr marL="342900" indent="-342900" algn="just">
              <a:buFont typeface="Wingdings" pitchFamily="2" charset="2"/>
              <a:buNone/>
            </a:pPr>
            <a:r>
              <a:rPr lang="es-MX" sz="1600" b="1" dirty="0" smtClean="0"/>
              <a:t>COMPLEMENTARIA</a:t>
            </a:r>
            <a:r>
              <a:rPr lang="es-MX" sz="1600" dirty="0"/>
              <a:t>	</a:t>
            </a:r>
            <a:endParaRPr lang="es-MX" sz="1600" dirty="0" smtClean="0"/>
          </a:p>
          <a:p>
            <a:pPr marL="285750" lvl="0" indent="-285750" algn="just">
              <a:buFont typeface="Arial" panose="020B0604020202020204" pitchFamily="34" charset="0"/>
              <a:buChar char="•"/>
            </a:pPr>
            <a:r>
              <a:rPr lang="es-MX" sz="1600" dirty="0" err="1"/>
              <a:t>Martner</a:t>
            </a:r>
            <a:r>
              <a:rPr lang="es-MX" sz="1600" dirty="0"/>
              <a:t> </a:t>
            </a:r>
            <a:r>
              <a:rPr lang="es-MX" sz="1600" dirty="0" err="1"/>
              <a:t>Peyrelongue</a:t>
            </a:r>
            <a:r>
              <a:rPr lang="es-MX" sz="1600" dirty="0"/>
              <a:t> C., (2008) </a:t>
            </a:r>
            <a:r>
              <a:rPr lang="es-MX" sz="1600" i="1" dirty="0"/>
              <a:t>Transporte multimodal y globalización en México</a:t>
            </a:r>
            <a:r>
              <a:rPr lang="es-MX" sz="1600" dirty="0"/>
              <a:t>. México, Trillas.</a:t>
            </a:r>
          </a:p>
          <a:p>
            <a:pPr marL="285750" lvl="0" indent="-285750" algn="just">
              <a:buFont typeface="Arial" panose="020B0604020202020204" pitchFamily="34" charset="0"/>
              <a:buChar char="•"/>
            </a:pPr>
            <a:r>
              <a:rPr lang="es-MX" sz="1600" dirty="0"/>
              <a:t>Portales Rodríguez, G., (2006) </a:t>
            </a:r>
            <a:r>
              <a:rPr lang="es-MX" sz="1600" i="1" dirty="0"/>
              <a:t>Transportación internacional</a:t>
            </a:r>
            <a:r>
              <a:rPr lang="es-MX" sz="1600" dirty="0"/>
              <a:t>, México, Trillas. </a:t>
            </a:r>
          </a:p>
          <a:p>
            <a:pPr marL="285750" lvl="0" indent="-285750" algn="just">
              <a:buFont typeface="Arial" panose="020B0604020202020204" pitchFamily="34" charset="0"/>
              <a:buChar char="•"/>
            </a:pPr>
            <a:r>
              <a:rPr lang="es-MX" sz="1600" dirty="0"/>
              <a:t>Castillo Miguel Ángel,  Tránsitos internacionales. explosión inminente , revista transporte siglo XXI</a:t>
            </a:r>
          </a:p>
          <a:p>
            <a:pPr marL="285750" lvl="0" indent="-285750" algn="just">
              <a:buFont typeface="Arial" panose="020B0604020202020204" pitchFamily="34" charset="0"/>
              <a:buChar char="•"/>
            </a:pPr>
            <a:r>
              <a:rPr lang="es-MX" sz="1600" dirty="0"/>
              <a:t>Fichas técnicas flota de tanques gaseros y derivados.</a:t>
            </a:r>
          </a:p>
          <a:p>
            <a:pPr marL="285750" lvl="0" indent="-285750" algn="just">
              <a:buFont typeface="Arial" panose="020B0604020202020204" pitchFamily="34" charset="0"/>
              <a:buChar char="•"/>
            </a:pPr>
            <a:r>
              <a:rPr lang="es-MX" sz="1600" dirty="0"/>
              <a:t>Ciencia naval: Transportes y seguros para el comercio internacional</a:t>
            </a:r>
          </a:p>
          <a:p>
            <a:pPr marL="285750" lvl="0" indent="-285750" algn="just">
              <a:buFont typeface="Arial" panose="020B0604020202020204" pitchFamily="34" charset="0"/>
              <a:buChar char="•"/>
            </a:pPr>
            <a:r>
              <a:rPr lang="es-MX" sz="1600" dirty="0"/>
              <a:t>Anaya Trejo, Julio Juan, El transporte de mercancías: enfoque logístico de la distribución, Edit. </a:t>
            </a:r>
            <a:r>
              <a:rPr lang="es-MX" sz="1600" dirty="0" err="1"/>
              <a:t>Esic</a:t>
            </a:r>
            <a:r>
              <a:rPr lang="es-MX" sz="1600" dirty="0"/>
              <a:t>, 2009,</a:t>
            </a:r>
          </a:p>
          <a:p>
            <a:pPr marL="285750" lvl="0" indent="-285750" algn="just">
              <a:buFont typeface="Arial" panose="020B0604020202020204" pitchFamily="34" charset="0"/>
              <a:buChar char="•"/>
            </a:pPr>
            <a:r>
              <a:rPr lang="es-MX" sz="1600" dirty="0"/>
              <a:t>Cervantes Ahumada, Raúl,(2001)  Derecho Marítimo, México, </a:t>
            </a:r>
            <a:r>
              <a:rPr lang="es-MX" sz="1600" dirty="0" smtClean="0"/>
              <a:t>Porrúa.</a:t>
            </a:r>
          </a:p>
          <a:p>
            <a:pPr marL="285750" lvl="0" indent="-285750" algn="just">
              <a:buFont typeface="Arial" panose="020B0604020202020204" pitchFamily="34" charset="0"/>
              <a:buChar char="•"/>
            </a:pPr>
            <a:endParaRPr lang="es-MX" sz="1600" dirty="0" smtClean="0"/>
          </a:p>
          <a:p>
            <a:pPr marL="285750" lvl="0" indent="-285750" algn="just">
              <a:buFont typeface="Arial" panose="020B0604020202020204" pitchFamily="34" charset="0"/>
              <a:buChar char="•"/>
            </a:pPr>
            <a:endParaRPr lang="es-MX" sz="1600" dirty="0"/>
          </a:p>
          <a:p>
            <a:pPr algn="just"/>
            <a:r>
              <a:rPr lang="es-MX" sz="1600" b="1" dirty="0" smtClean="0"/>
              <a:t>ELECTRÓNICAS</a:t>
            </a:r>
          </a:p>
          <a:p>
            <a:pPr marL="285750" lvl="0" indent="-285750">
              <a:buFont typeface="Arial" panose="020B0604020202020204" pitchFamily="34" charset="0"/>
              <a:buChar char="•"/>
            </a:pPr>
            <a:r>
              <a:rPr lang="es-MX" sz="1600" dirty="0" smtClean="0"/>
              <a:t>http://www.sct.gob.mx/puertos-y-marina-mercante/biblioteca/</a:t>
            </a:r>
          </a:p>
          <a:p>
            <a:pPr marL="285750" lvl="0" indent="-285750">
              <a:buFont typeface="Arial" panose="020B0604020202020204" pitchFamily="34" charset="0"/>
              <a:buChar char="•"/>
            </a:pPr>
            <a:r>
              <a:rPr lang="es-MX" sz="1600" dirty="0" smtClean="0"/>
              <a:t>http://www.sct.gob.mx/puertos-y-marina-mercante/seguridad-maritima/</a:t>
            </a:r>
          </a:p>
          <a:p>
            <a:pPr algn="just"/>
            <a:endParaRPr lang="es-MX" sz="1600" dirty="0" smtClean="0"/>
          </a:p>
          <a:p>
            <a:pPr marL="285750" lvl="0" indent="-285750" algn="just">
              <a:buFont typeface="Arial" panose="020B0604020202020204" pitchFamily="34" charset="0"/>
              <a:buChar char="•"/>
            </a:pPr>
            <a:endParaRPr lang="es-MX" sz="1600" dirty="0"/>
          </a:p>
        </p:txBody>
      </p:sp>
    </p:spTree>
    <p:extLst>
      <p:ext uri="{BB962C8B-B14F-4D97-AF65-F5344CB8AC3E}">
        <p14:creationId xmlns:p14="http://schemas.microsoft.com/office/powerpoint/2010/main" val="356352928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99090" y="905392"/>
            <a:ext cx="7930055" cy="5496791"/>
          </a:xfrm>
        </p:spPr>
        <p:txBody>
          <a:bodyPr>
            <a:normAutofit/>
          </a:bodyPr>
          <a:lstStyle/>
          <a:p>
            <a:pPr marL="0" indent="0">
              <a:buNone/>
            </a:pPr>
            <a:r>
              <a:rPr lang="es-MX" sz="2400" b="1" dirty="0" smtClean="0">
                <a:solidFill>
                  <a:schemeClr val="tx1"/>
                </a:solidFill>
                <a:latin typeface="Arial" panose="020B0604020202020204" pitchFamily="34" charset="0"/>
                <a:cs typeface="Arial" panose="020B0604020202020204" pitchFamily="34" charset="0"/>
              </a:rPr>
              <a:t>Capacidad de línea </a:t>
            </a:r>
          </a:p>
          <a:p>
            <a:pPr marL="0" indent="0">
              <a:buNone/>
            </a:pPr>
            <a:r>
              <a:rPr lang="es-MX" sz="2200" dirty="0">
                <a:solidFill>
                  <a:schemeClr val="tx1"/>
                </a:solidFill>
                <a:latin typeface="Arial" panose="020B0604020202020204" pitchFamily="34" charset="0"/>
                <a:cs typeface="Arial" panose="020B0604020202020204" pitchFamily="34" charset="0"/>
              </a:rPr>
              <a:t>V</a:t>
            </a:r>
            <a:r>
              <a:rPr lang="es-MX" sz="2200" dirty="0" smtClean="0">
                <a:solidFill>
                  <a:schemeClr val="tx1"/>
                </a:solidFill>
                <a:latin typeface="Arial" panose="020B0604020202020204" pitchFamily="34" charset="0"/>
                <a:cs typeface="Arial" panose="020B0604020202020204" pitchFamily="34" charset="0"/>
              </a:rPr>
              <a:t>alores </a:t>
            </a:r>
            <a:r>
              <a:rPr lang="es-MX" sz="2200" dirty="0">
                <a:solidFill>
                  <a:schemeClr val="tx1"/>
                </a:solidFill>
                <a:latin typeface="Arial" panose="020B0604020202020204" pitchFamily="34" charset="0"/>
                <a:cs typeface="Arial" panose="020B0604020202020204" pitchFamily="34" charset="0"/>
              </a:rPr>
              <a:t>de oleaje que permiten la operación normal y continua en el puerto, de barcos de carga general, graneleros o tanques, se tiene</a:t>
            </a:r>
            <a:r>
              <a:rPr lang="es-MX" sz="2200" dirty="0" smtClean="0">
                <a:solidFill>
                  <a:schemeClr val="tx1"/>
                </a:solidFill>
                <a:latin typeface="Arial" panose="020B0604020202020204" pitchFamily="34" charset="0"/>
                <a:cs typeface="Arial" panose="020B0604020202020204" pitchFamily="34" charset="0"/>
              </a:rPr>
              <a:t>:</a:t>
            </a:r>
          </a:p>
          <a:p>
            <a:pPr marL="0" indent="0">
              <a:buNone/>
            </a:pPr>
            <a:endParaRPr lang="es-MX" sz="2200" dirty="0">
              <a:solidFill>
                <a:schemeClr val="tx1"/>
              </a:solidFill>
              <a:latin typeface="Arial" panose="020B0604020202020204" pitchFamily="34" charset="0"/>
              <a:cs typeface="Arial" panose="020B0604020202020204" pitchFamily="34" charset="0"/>
            </a:endParaRPr>
          </a:p>
          <a:p>
            <a:pPr marL="0" indent="0">
              <a:buNone/>
            </a:pPr>
            <a:endParaRPr lang="es-MX" sz="2200" dirty="0" smtClean="0">
              <a:solidFill>
                <a:schemeClr val="tx1"/>
              </a:solidFill>
              <a:latin typeface="Arial" panose="020B0604020202020204" pitchFamily="34" charset="0"/>
              <a:cs typeface="Arial" panose="020B0604020202020204" pitchFamily="34" charset="0"/>
            </a:endParaRPr>
          </a:p>
          <a:p>
            <a:pPr marL="0" indent="0">
              <a:buNone/>
            </a:pPr>
            <a:endParaRPr lang="es-MX" sz="2200" dirty="0">
              <a:solidFill>
                <a:schemeClr val="tx1"/>
              </a:solidFill>
              <a:latin typeface="Arial" panose="020B0604020202020204" pitchFamily="34" charset="0"/>
              <a:cs typeface="Arial" panose="020B0604020202020204" pitchFamily="34" charset="0"/>
            </a:endParaRPr>
          </a:p>
          <a:p>
            <a:pPr marL="0" indent="0">
              <a:buNone/>
            </a:pPr>
            <a:endParaRPr lang="es-MX" sz="2200" dirty="0" smtClean="0">
              <a:solidFill>
                <a:schemeClr val="tx1"/>
              </a:solidFill>
              <a:latin typeface="Arial" panose="020B0604020202020204" pitchFamily="34" charset="0"/>
              <a:cs typeface="Arial" panose="020B0604020202020204" pitchFamily="34" charset="0"/>
            </a:endParaRPr>
          </a:p>
          <a:p>
            <a:pPr marL="0" indent="0">
              <a:buNone/>
            </a:pPr>
            <a:r>
              <a:rPr lang="es-MX" sz="2200" dirty="0" smtClean="0">
                <a:solidFill>
                  <a:schemeClr val="tx1"/>
                </a:solidFill>
                <a:latin typeface="Arial" panose="020B0604020202020204" pitchFamily="34" charset="0"/>
                <a:cs typeface="Arial" panose="020B0604020202020204" pitchFamily="34" charset="0"/>
              </a:rPr>
              <a:t>En </a:t>
            </a:r>
            <a:r>
              <a:rPr lang="es-MX" sz="2200" dirty="0">
                <a:solidFill>
                  <a:schemeClr val="tx1"/>
                </a:solidFill>
                <a:latin typeface="Arial" panose="020B0604020202020204" pitchFamily="34" charset="0"/>
                <a:cs typeface="Arial" panose="020B0604020202020204" pitchFamily="34" charset="0"/>
              </a:rPr>
              <a:t>la dársena de ciaboga se aceptan oleajes de hasta 1.50 m de altura. </a:t>
            </a:r>
            <a:r>
              <a:rPr lang="es-MX" dirty="0">
                <a:solidFill>
                  <a:schemeClr val="tx1"/>
                </a:solidFill>
                <a:latin typeface="Arial" panose="020B0604020202020204" pitchFamily="34" charset="0"/>
                <a:cs typeface="Arial" panose="020B0604020202020204" pitchFamily="34" charset="0"/>
              </a:rPr>
              <a:t>  </a:t>
            </a:r>
          </a:p>
        </p:txBody>
      </p:sp>
      <p:pic>
        <p:nvPicPr>
          <p:cNvPr id="5" name="4 Imagen"/>
          <p:cNvPicPr/>
          <p:nvPr/>
        </p:nvPicPr>
        <p:blipFill rotWithShape="1">
          <a:blip r:embed="rId2"/>
          <a:srcRect l="33844" t="11179" r="32993" b="69167"/>
          <a:stretch/>
        </p:blipFill>
        <p:spPr bwMode="auto">
          <a:xfrm>
            <a:off x="2821132" y="2748576"/>
            <a:ext cx="3631622" cy="1148926"/>
          </a:xfrm>
          <a:prstGeom prst="rect">
            <a:avLst/>
          </a:prstGeom>
          <a:ln>
            <a:noFill/>
          </a:ln>
          <a:extLst>
            <a:ext uri="{53640926-AAD7-44D8-BBD7-CCE9431645EC}">
              <a14:shadowObscured xmlns:a14="http://schemas.microsoft.com/office/drawing/2010/main"/>
            </a:ext>
          </a:extLst>
        </p:spPr>
      </p:pic>
      <p:sp>
        <p:nvSpPr>
          <p:cNvPr id="6" name="Rectangle 2"/>
          <p:cNvSpPr txBox="1">
            <a:spLocks noChangeArrowheads="1"/>
          </p:cNvSpPr>
          <p:nvPr/>
        </p:nvSpPr>
        <p:spPr>
          <a:xfrm>
            <a:off x="157160" y="9009"/>
            <a:ext cx="8986837" cy="896383"/>
          </a:xfrm>
          <a:prstGeom prst="rect">
            <a:avLst/>
          </a:prstGeom>
          <a:solidFill>
            <a:schemeClr val="accent1">
              <a:alpha val="84000"/>
            </a:schemeClr>
          </a:solidFill>
        </p:spPr>
        <p:txBody>
          <a:bodyPr vert="horz" lIns="91440" tIns="45720" rIns="91440" bIns="45720" rtlCol="0" anchor="t">
            <a:normAutofit fontScale="85000" lnSpcReduction="200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buClrTx/>
            </a:pPr>
            <a:r>
              <a:rPr lang="es-MX" dirty="0">
                <a:solidFill>
                  <a:schemeClr val="tx1"/>
                </a:solidFill>
                <a:latin typeface="Calibri" pitchFamily="34" charset="0"/>
              </a:rPr>
              <a:t>Propagación de retrasos en la red y plan de integridad de operación</a:t>
            </a:r>
          </a:p>
        </p:txBody>
      </p:sp>
    </p:spTree>
    <p:extLst>
      <p:ext uri="{BB962C8B-B14F-4D97-AF65-F5344CB8AC3E}">
        <p14:creationId xmlns:p14="http://schemas.microsoft.com/office/powerpoint/2010/main" val="258623431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14855" y="905392"/>
            <a:ext cx="7882759" cy="5496791"/>
          </a:xfrm>
        </p:spPr>
        <p:txBody>
          <a:bodyPr>
            <a:normAutofit/>
          </a:bodyPr>
          <a:lstStyle/>
          <a:p>
            <a:pPr marL="0" indent="0">
              <a:buNone/>
            </a:pPr>
            <a:r>
              <a:rPr lang="es-MX" sz="2400" b="1" dirty="0" smtClean="0">
                <a:solidFill>
                  <a:schemeClr val="tx1"/>
                </a:solidFill>
                <a:latin typeface="Arial" panose="020B0604020202020204" pitchFamily="34" charset="0"/>
                <a:cs typeface="Arial" panose="020B0604020202020204" pitchFamily="34" charset="0"/>
              </a:rPr>
              <a:t>Capacidad de línea </a:t>
            </a:r>
          </a:p>
          <a:p>
            <a:pPr marL="0" indent="0" algn="just">
              <a:buNone/>
            </a:pPr>
            <a:r>
              <a:rPr lang="es-MX" sz="2200" dirty="0" smtClean="0">
                <a:solidFill>
                  <a:schemeClr val="tx1"/>
                </a:solidFill>
                <a:latin typeface="Arial" panose="020B0604020202020204" pitchFamily="34" charset="0"/>
                <a:cs typeface="Arial" panose="020B0604020202020204" pitchFamily="34" charset="0"/>
              </a:rPr>
              <a:t>Otras </a:t>
            </a:r>
            <a:r>
              <a:rPr lang="es-MX" sz="2200" dirty="0">
                <a:solidFill>
                  <a:schemeClr val="tx1"/>
                </a:solidFill>
                <a:latin typeface="Arial" panose="020B0604020202020204" pitchFamily="34" charset="0"/>
                <a:cs typeface="Arial" panose="020B0604020202020204" pitchFamily="34" charset="0"/>
              </a:rPr>
              <a:t>recomendaciones para los valores límite de las condiciones físicas en el caso de maniobras de atraque de embarcaciones y las operaciones de carga – descarga de éstas, se plantean:  </a:t>
            </a:r>
            <a:endParaRPr lang="es-MX" sz="2200" dirty="0" smtClean="0">
              <a:solidFill>
                <a:schemeClr val="tx1"/>
              </a:solidFill>
              <a:latin typeface="Arial" panose="020B0604020202020204" pitchFamily="34" charset="0"/>
              <a:cs typeface="Arial" panose="020B0604020202020204" pitchFamily="34" charset="0"/>
            </a:endParaRPr>
          </a:p>
          <a:p>
            <a:pPr marL="0" indent="0">
              <a:buNone/>
            </a:pPr>
            <a:r>
              <a:rPr lang="es-MX" sz="2200" dirty="0" smtClean="0">
                <a:solidFill>
                  <a:schemeClr val="tx1"/>
                </a:solidFill>
                <a:latin typeface="Arial" panose="020B0604020202020204" pitchFamily="34" charset="0"/>
                <a:cs typeface="Arial" panose="020B0604020202020204" pitchFamily="34" charset="0"/>
              </a:rPr>
              <a:t> </a:t>
            </a:r>
            <a:endParaRPr lang="es-MX" sz="2200" dirty="0">
              <a:solidFill>
                <a:schemeClr val="tx1"/>
              </a:solidFill>
              <a:latin typeface="Arial" panose="020B0604020202020204" pitchFamily="34" charset="0"/>
              <a:cs typeface="Arial" panose="020B0604020202020204" pitchFamily="34" charset="0"/>
            </a:endParaRPr>
          </a:p>
          <a:p>
            <a:pPr marL="0" indent="0" algn="just">
              <a:buNone/>
            </a:pPr>
            <a:r>
              <a:rPr lang="es-MX" sz="2200" dirty="0" smtClean="0">
                <a:solidFill>
                  <a:schemeClr val="tx1"/>
                </a:solidFill>
                <a:latin typeface="Arial" panose="020B0604020202020204" pitchFamily="34" charset="0"/>
                <a:cs typeface="Arial" panose="020B0604020202020204" pitchFamily="34" charset="0"/>
              </a:rPr>
              <a:t>Estos </a:t>
            </a:r>
            <a:r>
              <a:rPr lang="es-MX" sz="2200" dirty="0">
                <a:solidFill>
                  <a:schemeClr val="tx1"/>
                </a:solidFill>
                <a:latin typeface="Arial" panose="020B0604020202020204" pitchFamily="34" charset="0"/>
                <a:cs typeface="Arial" panose="020B0604020202020204" pitchFamily="34" charset="0"/>
              </a:rPr>
              <a:t>parámetros se aplican para puertos comerciales e  industriales; en el caso de puertos pesqueros y turísticos, la altura máxima aceptable en el interior es de 0.30 m, que implica cerrar el puerto con velocidades de viento de 45 Kph. </a:t>
            </a:r>
          </a:p>
        </p:txBody>
      </p:sp>
      <p:pic>
        <p:nvPicPr>
          <p:cNvPr id="7" name="6 Imagen"/>
          <p:cNvPicPr/>
          <p:nvPr/>
        </p:nvPicPr>
        <p:blipFill rotWithShape="1">
          <a:blip r:embed="rId2"/>
          <a:srcRect l="33163" t="78254" r="25170" b="3906"/>
          <a:stretch/>
        </p:blipFill>
        <p:spPr bwMode="auto">
          <a:xfrm>
            <a:off x="2834767" y="5092263"/>
            <a:ext cx="3631622" cy="1383862"/>
          </a:xfrm>
          <a:prstGeom prst="rect">
            <a:avLst/>
          </a:prstGeom>
          <a:ln>
            <a:noFill/>
          </a:ln>
          <a:extLst>
            <a:ext uri="{53640926-AAD7-44D8-BBD7-CCE9431645EC}">
              <a14:shadowObscured xmlns:a14="http://schemas.microsoft.com/office/drawing/2010/main"/>
            </a:ext>
          </a:extLst>
        </p:spPr>
      </p:pic>
      <p:sp>
        <p:nvSpPr>
          <p:cNvPr id="6" name="Rectangle 2"/>
          <p:cNvSpPr txBox="1">
            <a:spLocks noChangeArrowheads="1"/>
          </p:cNvSpPr>
          <p:nvPr/>
        </p:nvSpPr>
        <p:spPr>
          <a:xfrm>
            <a:off x="157160" y="9009"/>
            <a:ext cx="8986837" cy="896383"/>
          </a:xfrm>
          <a:prstGeom prst="rect">
            <a:avLst/>
          </a:prstGeom>
          <a:solidFill>
            <a:schemeClr val="accent1">
              <a:alpha val="84000"/>
            </a:schemeClr>
          </a:solidFill>
        </p:spPr>
        <p:txBody>
          <a:bodyPr vert="horz" lIns="91440" tIns="45720" rIns="91440" bIns="45720" rtlCol="0" anchor="t">
            <a:normAutofit fontScale="85000" lnSpcReduction="200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buClrTx/>
            </a:pPr>
            <a:r>
              <a:rPr lang="es-MX" dirty="0">
                <a:solidFill>
                  <a:schemeClr val="tx1"/>
                </a:solidFill>
                <a:latin typeface="Calibri" pitchFamily="34" charset="0"/>
              </a:rPr>
              <a:t>Propagación de retrasos en la red y plan de integridad de operación</a:t>
            </a:r>
          </a:p>
        </p:txBody>
      </p:sp>
    </p:spTree>
    <p:extLst>
      <p:ext uri="{BB962C8B-B14F-4D97-AF65-F5344CB8AC3E}">
        <p14:creationId xmlns:p14="http://schemas.microsoft.com/office/powerpoint/2010/main" val="4281362774"/>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Grp="1" noChangeArrowheads="1"/>
          </p:cNvSpPr>
          <p:nvPr>
            <p:ph type="title"/>
          </p:nvPr>
        </p:nvSpPr>
        <p:spPr>
          <a:xfrm>
            <a:off x="157163" y="19050"/>
            <a:ext cx="8986837" cy="914400"/>
          </a:xfrm>
          <a:solidFill>
            <a:schemeClr val="accent1">
              <a:alpha val="84000"/>
            </a:schemeClr>
          </a:solidFill>
        </p:spPr>
        <p:txBody>
          <a:bodyPr/>
          <a:lstStyle/>
          <a:p>
            <a:r>
              <a:rPr lang="es-MX" dirty="0"/>
              <a:t>Temario</a:t>
            </a:r>
            <a:endParaRPr lang="es-ES" dirty="0"/>
          </a:p>
        </p:txBody>
      </p:sp>
      <p:sp>
        <p:nvSpPr>
          <p:cNvPr id="6" name="Marcador de contenido 2"/>
          <p:cNvSpPr>
            <a:spLocks noGrp="1"/>
          </p:cNvSpPr>
          <p:nvPr>
            <p:ph idx="1"/>
          </p:nvPr>
        </p:nvSpPr>
        <p:spPr>
          <a:xfrm>
            <a:off x="723900" y="1392383"/>
            <a:ext cx="8420099" cy="4646467"/>
          </a:xfrm>
        </p:spPr>
        <p:txBody>
          <a:bodyPr>
            <a:noAutofit/>
          </a:bodyPr>
          <a:lstStyle/>
          <a:p>
            <a:pPr marL="514350" indent="-514350">
              <a:buClrTx/>
              <a:buFont typeface="+mj-lt"/>
              <a:buAutoNum type="arabicPeriod"/>
            </a:pPr>
            <a:r>
              <a:rPr lang="es-MX" sz="3000" dirty="0" smtClean="0">
                <a:solidFill>
                  <a:schemeClr val="tx1"/>
                </a:solidFill>
                <a:latin typeface="Calibri" pitchFamily="34" charset="0"/>
              </a:rPr>
              <a:t>Introducción a la programación de corridas marítimas y asignación de tripulación marítimas</a:t>
            </a:r>
          </a:p>
          <a:p>
            <a:pPr marL="514350" indent="-514350">
              <a:buClrTx/>
              <a:buFont typeface="+mj-lt"/>
              <a:buAutoNum type="arabicPeriod"/>
            </a:pPr>
            <a:r>
              <a:rPr lang="es-MX" sz="3000" dirty="0" smtClean="0">
                <a:solidFill>
                  <a:schemeClr val="tx1"/>
                </a:solidFill>
                <a:latin typeface="Calibri" pitchFamily="34" charset="0"/>
              </a:rPr>
              <a:t>Elección del envío y contención del tráfico</a:t>
            </a:r>
          </a:p>
          <a:p>
            <a:pPr marL="514350" indent="-514350">
              <a:buClrTx/>
              <a:buFont typeface="+mj-lt"/>
              <a:buAutoNum type="arabicPeriod"/>
            </a:pPr>
            <a:r>
              <a:rPr lang="es-MX" sz="3000" dirty="0" smtClean="0">
                <a:solidFill>
                  <a:schemeClr val="tx1"/>
                </a:solidFill>
                <a:latin typeface="Calibri" pitchFamily="34" charset="0"/>
              </a:rPr>
              <a:t>Propagación de retrasos en la red y plan de integridad de operación</a:t>
            </a:r>
          </a:p>
          <a:p>
            <a:pPr marL="514350" indent="-514350">
              <a:buClrTx/>
              <a:buFont typeface="+mj-lt"/>
              <a:buAutoNum type="arabicPeriod"/>
            </a:pPr>
            <a:r>
              <a:rPr lang="es-MX" sz="3000" dirty="0" smtClean="0">
                <a:solidFill>
                  <a:schemeClr val="tx1"/>
                </a:solidFill>
                <a:latin typeface="Calibri" pitchFamily="34" charset="0"/>
              </a:rPr>
              <a:t>Programación contra operación flexible y plan diario de operación</a:t>
            </a:r>
            <a:endParaRPr lang="es-MX" sz="3000" dirty="0">
              <a:solidFill>
                <a:schemeClr val="tx1"/>
              </a:solidFill>
              <a:latin typeface="Calibri" pitchFamily="34" charset="0"/>
            </a:endParaRPr>
          </a:p>
        </p:txBody>
      </p:sp>
      <p:sp>
        <p:nvSpPr>
          <p:cNvPr id="2" name="1 CuadroTexto"/>
          <p:cNvSpPr txBox="1"/>
          <p:nvPr/>
        </p:nvSpPr>
        <p:spPr>
          <a:xfrm>
            <a:off x="457200" y="4102503"/>
            <a:ext cx="8346558" cy="923330"/>
          </a:xfrm>
          <a:prstGeom prst="rect">
            <a:avLst/>
          </a:prstGeom>
          <a:solidFill>
            <a:schemeClr val="accent2">
              <a:lumMod val="75000"/>
              <a:alpha val="68000"/>
            </a:schemeClr>
          </a:solidFill>
        </p:spPr>
        <p:txBody>
          <a:bodyPr wrap="square" rtlCol="0">
            <a:spAutoFit/>
          </a:bodyPr>
          <a:lstStyle/>
          <a:p>
            <a:endParaRPr lang="es-MX" sz="5400" dirty="0"/>
          </a:p>
        </p:txBody>
      </p:sp>
    </p:spTree>
    <p:extLst>
      <p:ext uri="{BB962C8B-B14F-4D97-AF65-F5344CB8AC3E}">
        <p14:creationId xmlns:p14="http://schemas.microsoft.com/office/powerpoint/2010/main" val="134408439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p:cNvSpPr/>
          <p:nvPr/>
        </p:nvSpPr>
        <p:spPr>
          <a:xfrm>
            <a:off x="593555" y="905392"/>
            <a:ext cx="7888294" cy="4555093"/>
          </a:xfrm>
          <a:prstGeom prst="rect">
            <a:avLst/>
          </a:prstGeom>
        </p:spPr>
        <p:txBody>
          <a:bodyPr wrap="square">
            <a:spAutoFit/>
          </a:bodyPr>
          <a:lstStyle/>
          <a:p>
            <a:pPr algn="just"/>
            <a:r>
              <a:rPr lang="es-MX" sz="2400" b="1" dirty="0">
                <a:latin typeface="Arial" panose="020B0604020202020204" pitchFamily="34" charset="0"/>
                <a:cs typeface="Arial" panose="020B0604020202020204" pitchFamily="34" charset="0"/>
              </a:rPr>
              <a:t>Operación flexible y áreas de maniobra</a:t>
            </a:r>
          </a:p>
          <a:p>
            <a:pPr algn="just"/>
            <a:r>
              <a:rPr lang="es-MX" sz="2200" b="1" dirty="0" smtClean="0">
                <a:latin typeface="Arial" panose="020B0604020202020204" pitchFamily="34" charset="0"/>
                <a:cs typeface="Arial" panose="020B0604020202020204" pitchFamily="34" charset="0"/>
              </a:rPr>
              <a:t>Dársena </a:t>
            </a:r>
            <a:r>
              <a:rPr lang="es-MX" sz="2200" b="1" dirty="0">
                <a:latin typeface="Arial" panose="020B0604020202020204" pitchFamily="34" charset="0"/>
                <a:cs typeface="Arial" panose="020B0604020202020204" pitchFamily="34" charset="0"/>
              </a:rPr>
              <a:t>de Ciaboga  </a:t>
            </a:r>
          </a:p>
          <a:p>
            <a:pPr algn="just"/>
            <a:r>
              <a:rPr lang="es-MX" sz="2200" dirty="0">
                <a:latin typeface="Arial" panose="020B0604020202020204" pitchFamily="34" charset="0"/>
                <a:cs typeface="Arial" panose="020B0604020202020204" pitchFamily="34" charset="0"/>
              </a:rPr>
              <a:t>Es el área marítima dentro del puerto, donde los barcos hacen las maniobras de giro y revire con el fin de enfilarse hacia las distintas áreas del puerto; es la representación esquemática del círculo de evolución que sigue un barco en esta maniobra, puede o no estar incluida la maniobra de parada.  </a:t>
            </a:r>
          </a:p>
          <a:p>
            <a:pPr algn="just"/>
            <a:r>
              <a:rPr lang="es-MX" sz="2200" dirty="0">
                <a:latin typeface="Arial" panose="020B0604020202020204" pitchFamily="34" charset="0"/>
                <a:cs typeface="Arial" panose="020B0604020202020204" pitchFamily="34" charset="0"/>
              </a:rPr>
              <a:t>De acuerdo a la frecuencia y tamaño de las embarcaciones puede haber varias dársenas para atender a los diferentes tipos de buques que llegan a él.  </a:t>
            </a:r>
            <a:endParaRPr lang="es-MX" sz="2200" dirty="0" smtClean="0">
              <a:latin typeface="Arial" panose="020B0604020202020204" pitchFamily="34" charset="0"/>
              <a:cs typeface="Arial" panose="020B0604020202020204" pitchFamily="34" charset="0"/>
            </a:endParaRPr>
          </a:p>
          <a:p>
            <a:pPr algn="just"/>
            <a:endParaRPr lang="es-MX" sz="2200" b="1" dirty="0">
              <a:latin typeface="Arial" panose="020B0604020202020204" pitchFamily="34" charset="0"/>
              <a:cs typeface="Arial" panose="020B0604020202020204" pitchFamily="34" charset="0"/>
            </a:endParaRPr>
          </a:p>
          <a:p>
            <a:pPr algn="just"/>
            <a:r>
              <a:rPr lang="es-MX" sz="2200" b="1" dirty="0">
                <a:latin typeface="Arial" panose="020B0604020202020204" pitchFamily="34" charset="0"/>
                <a:cs typeface="Arial" panose="020B0604020202020204" pitchFamily="34" charset="0"/>
              </a:rPr>
              <a:t> </a:t>
            </a:r>
            <a:endParaRPr lang="es-MX" dirty="0">
              <a:latin typeface="Arial" panose="020B0604020202020204" pitchFamily="34" charset="0"/>
              <a:cs typeface="Arial" panose="020B0604020202020204" pitchFamily="34" charset="0"/>
            </a:endParaRPr>
          </a:p>
        </p:txBody>
      </p:sp>
      <p:sp>
        <p:nvSpPr>
          <p:cNvPr id="5" name="Rectangle 2"/>
          <p:cNvSpPr txBox="1">
            <a:spLocks noChangeArrowheads="1"/>
          </p:cNvSpPr>
          <p:nvPr/>
        </p:nvSpPr>
        <p:spPr>
          <a:xfrm>
            <a:off x="157160" y="9009"/>
            <a:ext cx="8986837" cy="896383"/>
          </a:xfrm>
          <a:prstGeom prst="rect">
            <a:avLst/>
          </a:prstGeom>
          <a:solidFill>
            <a:schemeClr val="accent1">
              <a:alpha val="84000"/>
            </a:schemeClr>
          </a:solidFill>
        </p:spPr>
        <p:txBody>
          <a:bodyPr vert="horz" lIns="91440" tIns="45720" rIns="91440" bIns="45720" rtlCol="0" anchor="t">
            <a:normAutofit fontScale="92500" lnSpcReduction="200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a:solidFill>
                  <a:schemeClr val="tx1"/>
                </a:solidFill>
                <a:latin typeface="Calibri" pitchFamily="34" charset="0"/>
              </a:rPr>
              <a:t>Programación contra operación flexible y plan diario de operación</a:t>
            </a:r>
            <a:endParaRPr lang="es-ES" dirty="0">
              <a:latin typeface="Calibri" pitchFamily="34" charset="0"/>
            </a:endParaRPr>
          </a:p>
        </p:txBody>
      </p:sp>
    </p:spTree>
    <p:extLst>
      <p:ext uri="{BB962C8B-B14F-4D97-AF65-F5344CB8AC3E}">
        <p14:creationId xmlns:p14="http://schemas.microsoft.com/office/powerpoint/2010/main" val="3688401844"/>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p:cNvSpPr/>
          <p:nvPr/>
        </p:nvSpPr>
        <p:spPr>
          <a:xfrm>
            <a:off x="593554" y="921158"/>
            <a:ext cx="7935591" cy="3416320"/>
          </a:xfrm>
          <a:prstGeom prst="rect">
            <a:avLst/>
          </a:prstGeom>
        </p:spPr>
        <p:txBody>
          <a:bodyPr wrap="square">
            <a:spAutoFit/>
          </a:bodyPr>
          <a:lstStyle/>
          <a:p>
            <a:r>
              <a:rPr lang="es-MX" sz="2400" b="1" dirty="0">
                <a:latin typeface="Arial" panose="020B0604020202020204" pitchFamily="34" charset="0"/>
                <a:cs typeface="Arial" panose="020B0604020202020204" pitchFamily="34" charset="0"/>
              </a:rPr>
              <a:t>Operación flexible y áreas de maniobra</a:t>
            </a:r>
          </a:p>
          <a:p>
            <a:r>
              <a:rPr lang="es-MX" sz="2400" b="1" dirty="0" smtClean="0">
                <a:latin typeface="Arial" panose="020B0604020202020204" pitchFamily="34" charset="0"/>
                <a:cs typeface="Arial" panose="020B0604020202020204" pitchFamily="34" charset="0"/>
              </a:rPr>
              <a:t>Dársena </a:t>
            </a:r>
            <a:r>
              <a:rPr lang="es-MX" sz="2400" b="1" dirty="0">
                <a:latin typeface="Arial" panose="020B0604020202020204" pitchFamily="34" charset="0"/>
                <a:cs typeface="Arial" panose="020B0604020202020204" pitchFamily="34" charset="0"/>
              </a:rPr>
              <a:t>de Maniobras  </a:t>
            </a:r>
          </a:p>
          <a:p>
            <a:pPr algn="just"/>
            <a:r>
              <a:rPr lang="es-MX" sz="2200" dirty="0">
                <a:latin typeface="Arial" panose="020B0604020202020204" pitchFamily="34" charset="0"/>
                <a:cs typeface="Arial" panose="020B0604020202020204" pitchFamily="34" charset="0"/>
              </a:rPr>
              <a:t>Son las áreas dentro del puerto destinadas a las maniobras de preparación del barco para el acercamiento o despegue del muelle, se requieren áreas para tal fin en cada grupo de atraque, normalmente se realizan con ayuda de servicio de remolcadores, sin embargo la no existencia de este servicio resulta en dársenas muy grandes.  </a:t>
            </a:r>
            <a:endParaRPr lang="es-MX" sz="2200" dirty="0" smtClean="0">
              <a:latin typeface="Arial" panose="020B0604020202020204" pitchFamily="34" charset="0"/>
              <a:cs typeface="Arial" panose="020B0604020202020204" pitchFamily="34" charset="0"/>
            </a:endParaRPr>
          </a:p>
          <a:p>
            <a:endParaRPr lang="es-MX" b="1" dirty="0">
              <a:latin typeface="Arial" panose="020B0604020202020204" pitchFamily="34" charset="0"/>
              <a:cs typeface="Arial" panose="020B0604020202020204" pitchFamily="34" charset="0"/>
            </a:endParaRPr>
          </a:p>
          <a:p>
            <a:r>
              <a:rPr lang="es-MX" b="1" dirty="0">
                <a:latin typeface="Arial" panose="020B0604020202020204" pitchFamily="34" charset="0"/>
                <a:cs typeface="Arial" panose="020B0604020202020204" pitchFamily="34" charset="0"/>
              </a:rPr>
              <a:t> </a:t>
            </a:r>
            <a:endParaRPr lang="es-MX" dirty="0">
              <a:latin typeface="Arial" panose="020B0604020202020204" pitchFamily="34" charset="0"/>
              <a:cs typeface="Arial" panose="020B0604020202020204" pitchFamily="34" charset="0"/>
            </a:endParaRPr>
          </a:p>
        </p:txBody>
      </p:sp>
      <p:sp>
        <p:nvSpPr>
          <p:cNvPr id="5" name="Rectangle 2"/>
          <p:cNvSpPr txBox="1">
            <a:spLocks noChangeArrowheads="1"/>
          </p:cNvSpPr>
          <p:nvPr/>
        </p:nvSpPr>
        <p:spPr>
          <a:xfrm>
            <a:off x="157160" y="9009"/>
            <a:ext cx="8986837" cy="896383"/>
          </a:xfrm>
          <a:prstGeom prst="rect">
            <a:avLst/>
          </a:prstGeom>
          <a:solidFill>
            <a:schemeClr val="accent1">
              <a:alpha val="84000"/>
            </a:schemeClr>
          </a:solidFill>
        </p:spPr>
        <p:txBody>
          <a:bodyPr vert="horz" lIns="91440" tIns="45720" rIns="91440" bIns="45720" rtlCol="0" anchor="t">
            <a:normAutofit fontScale="92500" lnSpcReduction="200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a:solidFill>
                  <a:schemeClr val="tx1"/>
                </a:solidFill>
                <a:latin typeface="Calibri" pitchFamily="34" charset="0"/>
              </a:rPr>
              <a:t>Programación contra operación flexible y plan diario de operación</a:t>
            </a:r>
            <a:endParaRPr lang="es-ES" dirty="0">
              <a:latin typeface="Calibri" pitchFamily="34" charset="0"/>
            </a:endParaRPr>
          </a:p>
        </p:txBody>
      </p:sp>
    </p:spTree>
    <p:extLst>
      <p:ext uri="{BB962C8B-B14F-4D97-AF65-F5344CB8AC3E}">
        <p14:creationId xmlns:p14="http://schemas.microsoft.com/office/powerpoint/2010/main" val="336556017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p:cNvSpPr/>
          <p:nvPr/>
        </p:nvSpPr>
        <p:spPr>
          <a:xfrm>
            <a:off x="593554" y="905392"/>
            <a:ext cx="7919825" cy="5509200"/>
          </a:xfrm>
          <a:prstGeom prst="rect">
            <a:avLst/>
          </a:prstGeom>
        </p:spPr>
        <p:txBody>
          <a:bodyPr wrap="square">
            <a:spAutoFit/>
          </a:bodyPr>
          <a:lstStyle/>
          <a:p>
            <a:pPr algn="just"/>
            <a:r>
              <a:rPr lang="es-MX" sz="2400" b="1" dirty="0">
                <a:latin typeface="Arial" panose="020B0604020202020204" pitchFamily="34" charset="0"/>
                <a:cs typeface="Arial" panose="020B0604020202020204" pitchFamily="34" charset="0"/>
              </a:rPr>
              <a:t>Operación flexible y áreas de maniobra</a:t>
            </a:r>
          </a:p>
          <a:p>
            <a:pPr algn="just"/>
            <a:r>
              <a:rPr lang="es-MX" sz="2400" b="1" dirty="0">
                <a:latin typeface="Arial" panose="020B0604020202020204" pitchFamily="34" charset="0"/>
                <a:cs typeface="Arial" panose="020B0604020202020204" pitchFamily="34" charset="0"/>
              </a:rPr>
              <a:t>Canales Secundarios  </a:t>
            </a:r>
          </a:p>
          <a:p>
            <a:pPr algn="just"/>
            <a:r>
              <a:rPr lang="es-MX" sz="2200" dirty="0">
                <a:latin typeface="Arial" panose="020B0604020202020204" pitchFamily="34" charset="0"/>
                <a:cs typeface="Arial" panose="020B0604020202020204" pitchFamily="34" charset="0"/>
              </a:rPr>
              <a:t>Son las vías navegables dentro del puerto que permiten a las embarcaciones realizar su rutina de entrada o salida, comunicando al canal de navegación principal con las distintas áreas que conforman el puerto. </a:t>
            </a:r>
            <a:endParaRPr lang="es-MX" sz="2200" dirty="0" smtClean="0">
              <a:latin typeface="Arial" panose="020B0604020202020204" pitchFamily="34" charset="0"/>
              <a:cs typeface="Arial" panose="020B0604020202020204" pitchFamily="34" charset="0"/>
            </a:endParaRPr>
          </a:p>
          <a:p>
            <a:pPr algn="just"/>
            <a:endParaRPr lang="es-MX" sz="2400" b="1" dirty="0" smtClean="0">
              <a:latin typeface="Arial" panose="020B0604020202020204" pitchFamily="34" charset="0"/>
              <a:cs typeface="Arial" panose="020B0604020202020204" pitchFamily="34" charset="0"/>
            </a:endParaRPr>
          </a:p>
          <a:p>
            <a:pPr algn="just"/>
            <a:r>
              <a:rPr lang="es-MX" sz="2400" b="1" dirty="0">
                <a:latin typeface="Arial" panose="020B0604020202020204" pitchFamily="34" charset="0"/>
                <a:cs typeface="Arial" panose="020B0604020202020204" pitchFamily="34" charset="0"/>
              </a:rPr>
              <a:t>Dársena de Servicios  </a:t>
            </a:r>
          </a:p>
          <a:p>
            <a:pPr algn="just"/>
            <a:r>
              <a:rPr lang="es-MX" sz="2400" dirty="0">
                <a:latin typeface="Arial" panose="020B0604020202020204" pitchFamily="34" charset="0"/>
                <a:cs typeface="Arial" panose="020B0604020202020204" pitchFamily="34" charset="0"/>
              </a:rPr>
              <a:t>Comprenden las áreas de agua contiguas a los muelles y las complementarias para permitir reparaciones a flote.    Las áreas contiguas a los muelles son conocidas como dársenas de atraque normalmente dependen de la longitud del frente de atraque; las que se usan para reparaciones son función del tamaño del buque y tipo de anclaje</a:t>
            </a:r>
            <a:r>
              <a:rPr lang="es-MX" sz="2400" dirty="0" smtClean="0">
                <a:latin typeface="Arial" panose="020B0604020202020204" pitchFamily="34" charset="0"/>
                <a:cs typeface="Arial" panose="020B0604020202020204" pitchFamily="34" charset="0"/>
              </a:rPr>
              <a:t>.</a:t>
            </a:r>
            <a:endParaRPr lang="es-MX" dirty="0">
              <a:latin typeface="Arial" panose="020B0604020202020204" pitchFamily="34" charset="0"/>
              <a:cs typeface="Arial" panose="020B0604020202020204" pitchFamily="34" charset="0"/>
            </a:endParaRPr>
          </a:p>
        </p:txBody>
      </p:sp>
      <p:sp>
        <p:nvSpPr>
          <p:cNvPr id="5" name="Rectangle 2"/>
          <p:cNvSpPr txBox="1">
            <a:spLocks noChangeArrowheads="1"/>
          </p:cNvSpPr>
          <p:nvPr/>
        </p:nvSpPr>
        <p:spPr>
          <a:xfrm>
            <a:off x="157160" y="9009"/>
            <a:ext cx="8986837" cy="896383"/>
          </a:xfrm>
          <a:prstGeom prst="rect">
            <a:avLst/>
          </a:prstGeom>
          <a:solidFill>
            <a:schemeClr val="accent1">
              <a:alpha val="84000"/>
            </a:schemeClr>
          </a:solidFill>
        </p:spPr>
        <p:txBody>
          <a:bodyPr vert="horz" lIns="91440" tIns="45720" rIns="91440" bIns="45720" rtlCol="0" anchor="t">
            <a:normAutofit fontScale="92500" lnSpcReduction="200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a:solidFill>
                  <a:schemeClr val="tx1"/>
                </a:solidFill>
                <a:latin typeface="Calibri" pitchFamily="34" charset="0"/>
              </a:rPr>
              <a:t>Programación contra operación flexible y plan diario de operación</a:t>
            </a:r>
            <a:endParaRPr lang="es-ES" dirty="0">
              <a:latin typeface="Calibri" pitchFamily="34" charset="0"/>
            </a:endParaRPr>
          </a:p>
        </p:txBody>
      </p:sp>
    </p:spTree>
    <p:extLst>
      <p:ext uri="{BB962C8B-B14F-4D97-AF65-F5344CB8AC3E}">
        <p14:creationId xmlns:p14="http://schemas.microsoft.com/office/powerpoint/2010/main" val="1019939376"/>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99090" y="896384"/>
            <a:ext cx="7914290" cy="5496791"/>
          </a:xfrm>
        </p:spPr>
        <p:txBody>
          <a:bodyPr>
            <a:normAutofit lnSpcReduction="10000"/>
          </a:bodyPr>
          <a:lstStyle/>
          <a:p>
            <a:pPr marL="0" indent="0" algn="just">
              <a:buNone/>
            </a:pPr>
            <a:r>
              <a:rPr lang="es-MX" sz="2600" b="1" dirty="0" smtClean="0">
                <a:solidFill>
                  <a:schemeClr val="tx1"/>
                </a:solidFill>
                <a:latin typeface="Arial" panose="020B0604020202020204" pitchFamily="34" charset="0"/>
                <a:cs typeface="Arial" panose="020B0604020202020204" pitchFamily="34" charset="0"/>
              </a:rPr>
              <a:t>Equilibrio de servicio y plan diario</a:t>
            </a:r>
          </a:p>
          <a:p>
            <a:pPr algn="just"/>
            <a:r>
              <a:rPr lang="es-MX" sz="2400" dirty="0" smtClean="0">
                <a:solidFill>
                  <a:schemeClr val="tx1"/>
                </a:solidFill>
                <a:latin typeface="Arial" panose="020B0604020202020204" pitchFamily="34" charset="0"/>
                <a:cs typeface="Arial" panose="020B0604020202020204" pitchFamily="34" charset="0"/>
              </a:rPr>
              <a:t>Las </a:t>
            </a:r>
            <a:r>
              <a:rPr lang="es-MX" sz="2400" dirty="0">
                <a:solidFill>
                  <a:schemeClr val="tx1"/>
                </a:solidFill>
                <a:latin typeface="Arial" panose="020B0604020202020204" pitchFamily="34" charset="0"/>
                <a:cs typeface="Arial" panose="020B0604020202020204" pitchFamily="34" charset="0"/>
              </a:rPr>
              <a:t>bodegas de tales buques tienen una estructura celular constituidas </a:t>
            </a:r>
            <a:r>
              <a:rPr lang="es-MX" sz="2400" dirty="0" smtClean="0">
                <a:solidFill>
                  <a:schemeClr val="tx1"/>
                </a:solidFill>
                <a:latin typeface="Arial" panose="020B0604020202020204" pitchFamily="34" charset="0"/>
                <a:cs typeface="Arial" panose="020B0604020202020204" pitchFamily="34" charset="0"/>
              </a:rPr>
              <a:t>por </a:t>
            </a:r>
            <a:r>
              <a:rPr lang="es-MX" sz="2400" dirty="0">
                <a:solidFill>
                  <a:schemeClr val="tx1"/>
                </a:solidFill>
                <a:latin typeface="Arial" panose="020B0604020202020204" pitchFamily="34" charset="0"/>
                <a:cs typeface="Arial" panose="020B0604020202020204" pitchFamily="34" charset="0"/>
              </a:rPr>
              <a:t>angulares que sirven de guías, entre las cuales se apilan y quedan trincados los contenedores. Sobre cubierta, llevan anclajes para la sujeción de la primera </a:t>
            </a:r>
            <a:r>
              <a:rPr lang="es-MX" sz="2400" dirty="0" smtClean="0">
                <a:solidFill>
                  <a:schemeClr val="tx1"/>
                </a:solidFill>
                <a:latin typeface="Arial" panose="020B0604020202020204" pitchFamily="34" charset="0"/>
                <a:cs typeface="Arial" panose="020B0604020202020204" pitchFamily="34" charset="0"/>
              </a:rPr>
              <a:t>capa </a:t>
            </a:r>
            <a:r>
              <a:rPr lang="es-MX" sz="2400" dirty="0">
                <a:solidFill>
                  <a:schemeClr val="tx1"/>
                </a:solidFill>
                <a:latin typeface="Arial" panose="020B0604020202020204" pitchFamily="34" charset="0"/>
                <a:cs typeface="Arial" panose="020B0604020202020204" pitchFamily="34" charset="0"/>
              </a:rPr>
              <a:t>de contenedores, y las estibadas posteriormente se trincan utilizando para tal fin barras, cadenas o cables con tensores. Una serie de accesorios </a:t>
            </a:r>
            <a:r>
              <a:rPr lang="es-MX" sz="2400" dirty="0" smtClean="0">
                <a:solidFill>
                  <a:schemeClr val="tx1"/>
                </a:solidFill>
                <a:latin typeface="Arial" panose="020B0604020202020204" pitchFamily="34" charset="0"/>
                <a:cs typeface="Arial" panose="020B0604020202020204" pitchFamily="34" charset="0"/>
              </a:rPr>
              <a:t>mantienen </a:t>
            </a:r>
            <a:r>
              <a:rPr lang="es-MX" sz="2400" dirty="0">
                <a:solidFill>
                  <a:schemeClr val="tx1"/>
                </a:solidFill>
                <a:latin typeface="Arial" panose="020B0604020202020204" pitchFamily="34" charset="0"/>
                <a:cs typeface="Arial" panose="020B0604020202020204" pitchFamily="34" charset="0"/>
              </a:rPr>
              <a:t>los contenedores firmemente unidos entre sí y son complemento indispensable de todo sistema de trincaje</a:t>
            </a:r>
            <a:r>
              <a:rPr lang="es-MX" sz="2400" dirty="0" smtClean="0">
                <a:solidFill>
                  <a:schemeClr val="tx1"/>
                </a:solidFill>
                <a:latin typeface="Arial" panose="020B0604020202020204" pitchFamily="34" charset="0"/>
                <a:cs typeface="Arial" panose="020B0604020202020204" pitchFamily="34" charset="0"/>
              </a:rPr>
              <a:t>.</a:t>
            </a:r>
          </a:p>
          <a:p>
            <a:pPr algn="just"/>
            <a:r>
              <a:rPr lang="es-MX" sz="2400" dirty="0">
                <a:solidFill>
                  <a:schemeClr val="tx1"/>
                </a:solidFill>
                <a:latin typeface="Arial" panose="020B0604020202020204" pitchFamily="34" charset="0"/>
                <a:cs typeface="Arial" panose="020B0604020202020204" pitchFamily="34" charset="0"/>
              </a:rPr>
              <a:t>A tenor de lo anterior, un buque porta-contenedores puede dividirse  en un número determinado de secciones, la longitud de cada una de las cuales es de 40’, equivalente a 2 </a:t>
            </a:r>
            <a:r>
              <a:rPr lang="es-MX" sz="2400" dirty="0" smtClean="0">
                <a:solidFill>
                  <a:schemeClr val="tx1"/>
                </a:solidFill>
                <a:latin typeface="Arial" panose="020B0604020202020204" pitchFamily="34" charset="0"/>
                <a:cs typeface="Arial" panose="020B0604020202020204" pitchFamily="34" charset="0"/>
              </a:rPr>
              <a:t>*</a:t>
            </a:r>
            <a:r>
              <a:rPr lang="es-MX" sz="2400" dirty="0" err="1" smtClean="0">
                <a:solidFill>
                  <a:schemeClr val="tx1"/>
                </a:solidFill>
                <a:latin typeface="Arial" panose="020B0604020202020204" pitchFamily="34" charset="0"/>
                <a:cs typeface="Arial" panose="020B0604020202020204" pitchFamily="34" charset="0"/>
              </a:rPr>
              <a:t>TEUs</a:t>
            </a:r>
            <a:r>
              <a:rPr lang="es-MX" sz="2400" dirty="0">
                <a:solidFill>
                  <a:schemeClr val="tx1"/>
                </a:solidFill>
                <a:latin typeface="Arial" panose="020B0604020202020204" pitchFamily="34" charset="0"/>
                <a:cs typeface="Arial" panose="020B0604020202020204" pitchFamily="34" charset="0"/>
              </a:rPr>
              <a:t>.</a:t>
            </a:r>
          </a:p>
        </p:txBody>
      </p:sp>
      <p:sp>
        <p:nvSpPr>
          <p:cNvPr id="5" name="Rectangle 2"/>
          <p:cNvSpPr txBox="1">
            <a:spLocks noChangeArrowheads="1"/>
          </p:cNvSpPr>
          <p:nvPr/>
        </p:nvSpPr>
        <p:spPr>
          <a:xfrm>
            <a:off x="157160" y="9009"/>
            <a:ext cx="8986837" cy="896383"/>
          </a:xfrm>
          <a:prstGeom prst="rect">
            <a:avLst/>
          </a:prstGeom>
          <a:solidFill>
            <a:schemeClr val="accent1">
              <a:alpha val="84000"/>
            </a:schemeClr>
          </a:solidFill>
        </p:spPr>
        <p:txBody>
          <a:bodyPr vert="horz" lIns="91440" tIns="45720" rIns="91440" bIns="45720" rtlCol="0" anchor="t">
            <a:normAutofit fontScale="92500" lnSpcReduction="200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a:solidFill>
                  <a:schemeClr val="tx1"/>
                </a:solidFill>
                <a:latin typeface="Calibri" pitchFamily="34" charset="0"/>
              </a:rPr>
              <a:t>Programación contra operación flexible y plan diario de operación</a:t>
            </a:r>
            <a:endParaRPr lang="es-ES" dirty="0">
              <a:latin typeface="Calibri" pitchFamily="34" charset="0"/>
            </a:endParaRPr>
          </a:p>
        </p:txBody>
      </p:sp>
    </p:spTree>
    <p:extLst>
      <p:ext uri="{BB962C8B-B14F-4D97-AF65-F5344CB8AC3E}">
        <p14:creationId xmlns:p14="http://schemas.microsoft.com/office/powerpoint/2010/main" val="3750165630"/>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14856" y="905392"/>
            <a:ext cx="7898524" cy="5496791"/>
          </a:xfrm>
        </p:spPr>
        <p:txBody>
          <a:bodyPr>
            <a:normAutofit/>
          </a:bodyPr>
          <a:lstStyle/>
          <a:p>
            <a:pPr marL="0" indent="0" algn="just">
              <a:buNone/>
            </a:pPr>
            <a:r>
              <a:rPr lang="es-MX" sz="2400" b="1" dirty="0">
                <a:solidFill>
                  <a:schemeClr val="tx1"/>
                </a:solidFill>
                <a:latin typeface="Arial" panose="020B0604020202020204" pitchFamily="34" charset="0"/>
                <a:cs typeface="Arial" panose="020B0604020202020204" pitchFamily="34" charset="0"/>
              </a:rPr>
              <a:t>Equilibrio de servicio y plan diario</a:t>
            </a:r>
          </a:p>
          <a:p>
            <a:pPr marL="0" indent="0" algn="just">
              <a:buNone/>
            </a:pPr>
            <a:r>
              <a:rPr lang="es-MX" sz="2200" dirty="0" smtClean="0">
                <a:solidFill>
                  <a:schemeClr val="tx1"/>
                </a:solidFill>
                <a:latin typeface="Arial" panose="020B0604020202020204" pitchFamily="34" charset="0"/>
                <a:cs typeface="Arial" panose="020B0604020202020204" pitchFamily="34" charset="0"/>
              </a:rPr>
              <a:t>Las </a:t>
            </a:r>
            <a:r>
              <a:rPr lang="es-MX" sz="2200" dirty="0">
                <a:solidFill>
                  <a:schemeClr val="tx1"/>
                </a:solidFill>
                <a:latin typeface="Arial" panose="020B0604020202020204" pitchFamily="34" charset="0"/>
                <a:cs typeface="Arial" panose="020B0604020202020204" pitchFamily="34" charset="0"/>
              </a:rPr>
              <a:t>siglas </a:t>
            </a:r>
            <a:r>
              <a:rPr lang="es-MX" sz="2200" b="1" dirty="0">
                <a:solidFill>
                  <a:schemeClr val="tx1"/>
                </a:solidFill>
                <a:latin typeface="Arial" panose="020B0604020202020204" pitchFamily="34" charset="0"/>
                <a:cs typeface="Arial" panose="020B0604020202020204" pitchFamily="34" charset="0"/>
              </a:rPr>
              <a:t>TEU</a:t>
            </a:r>
            <a:r>
              <a:rPr lang="es-MX" sz="2200" dirty="0">
                <a:solidFill>
                  <a:schemeClr val="tx1"/>
                </a:solidFill>
                <a:latin typeface="Arial" panose="020B0604020202020204" pitchFamily="34" charset="0"/>
                <a:cs typeface="Arial" panose="020B0604020202020204" pitchFamily="34" charset="0"/>
              </a:rPr>
              <a:t> (acrónimo del término en inglés </a:t>
            </a:r>
            <a:r>
              <a:rPr lang="es-MX" sz="2200" i="1" dirty="0" err="1">
                <a:solidFill>
                  <a:schemeClr val="tx1"/>
                </a:solidFill>
                <a:latin typeface="Arial" panose="020B0604020202020204" pitchFamily="34" charset="0"/>
                <a:cs typeface="Arial" panose="020B0604020202020204" pitchFamily="34" charset="0"/>
              </a:rPr>
              <a:t>Twenty-foot</a:t>
            </a:r>
            <a:r>
              <a:rPr lang="es-MX" sz="2200" i="1" dirty="0">
                <a:solidFill>
                  <a:schemeClr val="tx1"/>
                </a:solidFill>
                <a:latin typeface="Arial" panose="020B0604020202020204" pitchFamily="34" charset="0"/>
                <a:cs typeface="Arial" panose="020B0604020202020204" pitchFamily="34" charset="0"/>
              </a:rPr>
              <a:t> </a:t>
            </a:r>
            <a:r>
              <a:rPr lang="es-MX" sz="2200" i="1" dirty="0" err="1">
                <a:solidFill>
                  <a:schemeClr val="tx1"/>
                </a:solidFill>
                <a:latin typeface="Arial" panose="020B0604020202020204" pitchFamily="34" charset="0"/>
                <a:cs typeface="Arial" panose="020B0604020202020204" pitchFamily="34" charset="0"/>
              </a:rPr>
              <a:t>Equivalent</a:t>
            </a:r>
            <a:r>
              <a:rPr lang="es-MX" sz="2200" i="1" dirty="0">
                <a:solidFill>
                  <a:schemeClr val="tx1"/>
                </a:solidFill>
                <a:latin typeface="Arial" panose="020B0604020202020204" pitchFamily="34" charset="0"/>
                <a:cs typeface="Arial" panose="020B0604020202020204" pitchFamily="34" charset="0"/>
              </a:rPr>
              <a:t> </a:t>
            </a:r>
            <a:r>
              <a:rPr lang="es-MX" sz="2200" i="1" dirty="0" err="1">
                <a:solidFill>
                  <a:schemeClr val="tx1"/>
                </a:solidFill>
                <a:latin typeface="Arial" panose="020B0604020202020204" pitchFamily="34" charset="0"/>
                <a:cs typeface="Arial" panose="020B0604020202020204" pitchFamily="34" charset="0"/>
              </a:rPr>
              <a:t>Unit</a:t>
            </a:r>
            <a:r>
              <a:rPr lang="es-MX" sz="2200" dirty="0">
                <a:solidFill>
                  <a:schemeClr val="tx1"/>
                </a:solidFill>
                <a:latin typeface="Arial" panose="020B0604020202020204" pitchFamily="34" charset="0"/>
                <a:cs typeface="Arial" panose="020B0604020202020204" pitchFamily="34" charset="0"/>
              </a:rPr>
              <a:t>, que significa Unidad Equivalente a Veinte Pies) representa una unidad de medida de capacidad inexacta </a:t>
            </a:r>
            <a:r>
              <a:rPr lang="es-MX" sz="2200" dirty="0" smtClean="0">
                <a:solidFill>
                  <a:schemeClr val="tx1"/>
                </a:solidFill>
                <a:latin typeface="Arial" panose="020B0604020202020204" pitchFamily="34" charset="0"/>
                <a:cs typeface="Arial" panose="020B0604020202020204" pitchFamily="34" charset="0"/>
              </a:rPr>
              <a:t>del transporte </a:t>
            </a:r>
            <a:r>
              <a:rPr lang="es-MX" sz="2200" dirty="0">
                <a:solidFill>
                  <a:schemeClr val="tx1"/>
                </a:solidFill>
                <a:latin typeface="Arial" panose="020B0604020202020204" pitchFamily="34" charset="0"/>
                <a:cs typeface="Arial" panose="020B0604020202020204" pitchFamily="34" charset="0"/>
              </a:rPr>
              <a:t>marítimo (Buques portacontenedores y terminales portuarios para contenedores) expresada en contenedores</a:t>
            </a:r>
            <a:r>
              <a:rPr lang="es-MX" sz="2200" dirty="0" smtClean="0">
                <a:solidFill>
                  <a:schemeClr val="tx1"/>
                </a:solidFill>
                <a:latin typeface="Arial" panose="020B0604020202020204" pitchFamily="34" charset="0"/>
                <a:cs typeface="Arial" panose="020B0604020202020204" pitchFamily="34" charset="0"/>
              </a:rPr>
              <a:t>.</a:t>
            </a:r>
            <a:r>
              <a:rPr lang="es-MX" sz="2200" dirty="0">
                <a:solidFill>
                  <a:schemeClr val="tx1"/>
                </a:solidFill>
                <a:latin typeface="Arial" panose="020B0604020202020204" pitchFamily="34" charset="0"/>
                <a:cs typeface="Arial" panose="020B0604020202020204" pitchFamily="34" charset="0"/>
              </a:rPr>
              <a:t> Una TEU es la capacidad de carga de un contenedor normalizado de 20 pies (6,1 m</a:t>
            </a:r>
            <a:r>
              <a:rPr lang="es-MX" sz="2200" dirty="0" smtClean="0">
                <a:solidFill>
                  <a:schemeClr val="tx1"/>
                </a:solidFill>
                <a:latin typeface="Arial" panose="020B0604020202020204" pitchFamily="34" charset="0"/>
                <a:cs typeface="Arial" panose="020B0604020202020204" pitchFamily="34" charset="0"/>
              </a:rPr>
              <a:t>).</a:t>
            </a:r>
          </a:p>
          <a:p>
            <a:pPr marL="0" indent="0">
              <a:buNone/>
            </a:pPr>
            <a:endParaRPr lang="es-MX" b="1" dirty="0">
              <a:solidFill>
                <a:schemeClr val="tx1"/>
              </a:solidFill>
              <a:latin typeface="Arial" panose="020B0604020202020204" pitchFamily="34" charset="0"/>
              <a:cs typeface="Arial" panose="020B0604020202020204" pitchFamily="34" charset="0"/>
            </a:endParaRPr>
          </a:p>
        </p:txBody>
      </p:sp>
      <p:pic>
        <p:nvPicPr>
          <p:cNvPr id="5" name="4 Imagen"/>
          <p:cNvPicPr/>
          <p:nvPr/>
        </p:nvPicPr>
        <p:blipFill rotWithShape="1">
          <a:blip r:embed="rId2">
            <a:extLst>
              <a:ext uri="{28A0092B-C50C-407E-A947-70E740481C1C}">
                <a14:useLocalDpi xmlns:a14="http://schemas.microsoft.com/office/drawing/2010/main" val="0"/>
              </a:ext>
            </a:extLst>
          </a:blip>
          <a:srcRect l="35504" t="31978" r="38133" b="30814"/>
          <a:stretch/>
        </p:blipFill>
        <p:spPr bwMode="auto">
          <a:xfrm>
            <a:off x="3972909" y="3925613"/>
            <a:ext cx="3168870" cy="2932387"/>
          </a:xfrm>
          <a:prstGeom prst="rect">
            <a:avLst/>
          </a:prstGeom>
          <a:noFill/>
          <a:ln>
            <a:noFill/>
          </a:ln>
          <a:extLst>
            <a:ext uri="{53640926-AAD7-44D8-BBD7-CCE9431645EC}">
              <a14:shadowObscured xmlns:a14="http://schemas.microsoft.com/office/drawing/2010/main"/>
            </a:ext>
          </a:extLst>
        </p:spPr>
      </p:pic>
      <p:sp>
        <p:nvSpPr>
          <p:cNvPr id="6" name="Rectangle 2"/>
          <p:cNvSpPr txBox="1">
            <a:spLocks noChangeArrowheads="1"/>
          </p:cNvSpPr>
          <p:nvPr/>
        </p:nvSpPr>
        <p:spPr>
          <a:xfrm>
            <a:off x="157160" y="9009"/>
            <a:ext cx="8986837" cy="896383"/>
          </a:xfrm>
          <a:prstGeom prst="rect">
            <a:avLst/>
          </a:prstGeom>
          <a:solidFill>
            <a:schemeClr val="accent1">
              <a:alpha val="84000"/>
            </a:schemeClr>
          </a:solidFill>
        </p:spPr>
        <p:txBody>
          <a:bodyPr vert="horz" lIns="91440" tIns="45720" rIns="91440" bIns="45720" rtlCol="0" anchor="t">
            <a:normAutofit fontScale="92500" lnSpcReduction="200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a:solidFill>
                  <a:schemeClr val="tx1"/>
                </a:solidFill>
                <a:latin typeface="Calibri" pitchFamily="34" charset="0"/>
              </a:rPr>
              <a:t>Programación contra operación flexible y plan diario de operación</a:t>
            </a:r>
            <a:endParaRPr lang="es-ES" dirty="0">
              <a:latin typeface="Calibri" pitchFamily="34" charset="0"/>
            </a:endParaRPr>
          </a:p>
        </p:txBody>
      </p:sp>
    </p:spTree>
    <p:extLst>
      <p:ext uri="{BB962C8B-B14F-4D97-AF65-F5344CB8AC3E}">
        <p14:creationId xmlns:p14="http://schemas.microsoft.com/office/powerpoint/2010/main" val="2824319193"/>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99090" y="905392"/>
            <a:ext cx="7914289" cy="5653063"/>
          </a:xfrm>
        </p:spPr>
        <p:txBody>
          <a:bodyPr>
            <a:normAutofit lnSpcReduction="10000"/>
          </a:bodyPr>
          <a:lstStyle/>
          <a:p>
            <a:pPr marL="0" indent="0" algn="just">
              <a:buNone/>
            </a:pPr>
            <a:r>
              <a:rPr lang="es-MX" sz="2800" b="1" dirty="0">
                <a:solidFill>
                  <a:schemeClr val="tx1"/>
                </a:solidFill>
                <a:latin typeface="Arial" panose="020B0604020202020204" pitchFamily="34" charset="0"/>
                <a:cs typeface="Arial" panose="020B0604020202020204" pitchFamily="34" charset="0"/>
              </a:rPr>
              <a:t>Equilibrio de servicio y plan </a:t>
            </a:r>
            <a:r>
              <a:rPr lang="es-MX" sz="2800" b="1" dirty="0" smtClean="0">
                <a:solidFill>
                  <a:schemeClr val="tx1"/>
                </a:solidFill>
                <a:latin typeface="Arial" panose="020B0604020202020204" pitchFamily="34" charset="0"/>
                <a:cs typeface="Arial" panose="020B0604020202020204" pitchFamily="34" charset="0"/>
              </a:rPr>
              <a:t>diario</a:t>
            </a:r>
            <a:endParaRPr lang="es-MX" sz="2800" b="1" dirty="0">
              <a:solidFill>
                <a:schemeClr val="tx1"/>
              </a:solidFill>
              <a:latin typeface="Arial" panose="020B0604020202020204" pitchFamily="34" charset="0"/>
              <a:cs typeface="Arial" panose="020B0604020202020204" pitchFamily="34" charset="0"/>
            </a:endParaRPr>
          </a:p>
          <a:p>
            <a:pPr marL="0" indent="0" algn="just">
              <a:buNone/>
            </a:pPr>
            <a:r>
              <a:rPr lang="es-MX" sz="2200" b="1" dirty="0" smtClean="0">
                <a:solidFill>
                  <a:schemeClr val="tx1"/>
                </a:solidFill>
                <a:latin typeface="Arial" panose="020B0604020202020204" pitchFamily="34" charset="0"/>
                <a:cs typeface="Arial" panose="020B0604020202020204" pitchFamily="34" charset="0"/>
              </a:rPr>
              <a:t>Manipuleo </a:t>
            </a:r>
            <a:r>
              <a:rPr lang="es-MX" sz="2200" b="1" dirty="0">
                <a:solidFill>
                  <a:schemeClr val="tx1"/>
                </a:solidFill>
                <a:latin typeface="Arial" panose="020B0604020202020204" pitchFamily="34" charset="0"/>
                <a:cs typeface="Arial" panose="020B0604020202020204" pitchFamily="34" charset="0"/>
              </a:rPr>
              <a:t>del contenedor </a:t>
            </a:r>
            <a:r>
              <a:rPr lang="es-MX" sz="2200" b="1" dirty="0" smtClean="0">
                <a:solidFill>
                  <a:schemeClr val="tx1"/>
                </a:solidFill>
                <a:latin typeface="Arial" panose="020B0604020202020204" pitchFamily="34" charset="0"/>
                <a:cs typeface="Arial" panose="020B0604020202020204" pitchFamily="34" charset="0"/>
              </a:rPr>
              <a:t>vacío</a:t>
            </a:r>
          </a:p>
          <a:p>
            <a:pPr marL="0" indent="0" algn="just">
              <a:buNone/>
            </a:pPr>
            <a:r>
              <a:rPr lang="es-MX" sz="2200" dirty="0">
                <a:solidFill>
                  <a:schemeClr val="tx1"/>
                </a:solidFill>
                <a:latin typeface="Arial" panose="020B0604020202020204" pitchFamily="34" charset="0"/>
                <a:cs typeface="Arial" panose="020B0604020202020204" pitchFamily="34" charset="0"/>
              </a:rPr>
              <a:t>desde el lugar de apilamiento en el terminal </a:t>
            </a:r>
            <a:r>
              <a:rPr lang="es-MX" sz="2200" dirty="0" smtClean="0">
                <a:solidFill>
                  <a:schemeClr val="tx1"/>
                </a:solidFill>
                <a:latin typeface="Arial" panose="020B0604020202020204" pitchFamily="34" charset="0"/>
                <a:cs typeface="Arial" panose="020B0604020202020204" pitchFamily="34" charset="0"/>
              </a:rPr>
              <a:t>portuario </a:t>
            </a:r>
            <a:r>
              <a:rPr lang="es-MX" sz="2200" dirty="0">
                <a:solidFill>
                  <a:schemeClr val="tx1"/>
                </a:solidFill>
                <a:latin typeface="Arial" panose="020B0604020202020204" pitchFamily="34" charset="0"/>
                <a:cs typeface="Arial" panose="020B0604020202020204" pitchFamily="34" charset="0"/>
              </a:rPr>
              <a:t>o un terminal de almacenamiento </a:t>
            </a:r>
            <a:r>
              <a:rPr lang="es-MX" sz="2200" dirty="0" smtClean="0">
                <a:solidFill>
                  <a:schemeClr val="tx1"/>
                </a:solidFill>
                <a:latin typeface="Arial" panose="020B0604020202020204" pitchFamily="34" charset="0"/>
                <a:cs typeface="Arial" panose="020B0604020202020204" pitchFamily="34" charset="0"/>
              </a:rPr>
              <a:t>ex-</a:t>
            </a:r>
            <a:r>
              <a:rPr lang="es-MX" sz="2200" dirty="0" err="1" smtClean="0">
                <a:solidFill>
                  <a:schemeClr val="tx1"/>
                </a:solidFill>
                <a:latin typeface="Arial" panose="020B0604020202020204" pitchFamily="34" charset="0"/>
                <a:cs typeface="Arial" panose="020B0604020202020204" pitchFamily="34" charset="0"/>
              </a:rPr>
              <a:t>traportuario</a:t>
            </a:r>
            <a:r>
              <a:rPr lang="es-MX" sz="2200" dirty="0" smtClean="0">
                <a:solidFill>
                  <a:schemeClr val="tx1"/>
                </a:solidFill>
                <a:latin typeface="Arial" panose="020B0604020202020204" pitchFamily="34" charset="0"/>
                <a:cs typeface="Arial" panose="020B0604020202020204" pitchFamily="34" charset="0"/>
              </a:rPr>
              <a:t> </a:t>
            </a:r>
            <a:r>
              <a:rPr lang="es-MX" sz="2200" dirty="0">
                <a:solidFill>
                  <a:schemeClr val="tx1"/>
                </a:solidFill>
                <a:latin typeface="Arial" panose="020B0604020202020204" pitchFamily="34" charset="0"/>
                <a:cs typeface="Arial" panose="020B0604020202020204" pitchFamily="34" charset="0"/>
              </a:rPr>
              <a:t>y su puesta sobre el vehículo de carga para el recojo de un contenedor vacío, en el caso de carga de exportación; y manipuleo del contenedor vacío desde el </a:t>
            </a:r>
            <a:r>
              <a:rPr lang="es-MX" sz="2200" dirty="0" smtClean="0">
                <a:solidFill>
                  <a:schemeClr val="tx1"/>
                </a:solidFill>
                <a:latin typeface="Arial" panose="020B0604020202020204" pitchFamily="34" charset="0"/>
                <a:cs typeface="Arial" panose="020B0604020202020204" pitchFamily="34" charset="0"/>
              </a:rPr>
              <a:t>vehículo </a:t>
            </a:r>
            <a:r>
              <a:rPr lang="es-MX" sz="2200" dirty="0">
                <a:solidFill>
                  <a:schemeClr val="tx1"/>
                </a:solidFill>
                <a:latin typeface="Arial" panose="020B0604020202020204" pitchFamily="34" charset="0"/>
                <a:cs typeface="Arial" panose="020B0604020202020204" pitchFamily="34" charset="0"/>
              </a:rPr>
              <a:t>de carga hasta el lugar de apilamiento en el terminal portuario o un terminal de </a:t>
            </a:r>
            <a:r>
              <a:rPr lang="es-MX" sz="2200" dirty="0" smtClean="0">
                <a:solidFill>
                  <a:schemeClr val="tx1"/>
                </a:solidFill>
                <a:latin typeface="Arial" panose="020B0604020202020204" pitchFamily="34" charset="0"/>
                <a:cs typeface="Arial" panose="020B0604020202020204" pitchFamily="34" charset="0"/>
              </a:rPr>
              <a:t>almacenamiento ex-</a:t>
            </a:r>
            <a:r>
              <a:rPr lang="es-MX" sz="2200" dirty="0" err="1" smtClean="0">
                <a:solidFill>
                  <a:schemeClr val="tx1"/>
                </a:solidFill>
                <a:latin typeface="Arial" panose="020B0604020202020204" pitchFamily="34" charset="0"/>
                <a:cs typeface="Arial" panose="020B0604020202020204" pitchFamily="34" charset="0"/>
              </a:rPr>
              <a:t>traportuario</a:t>
            </a:r>
            <a:r>
              <a:rPr lang="es-MX" sz="2200" dirty="0">
                <a:solidFill>
                  <a:schemeClr val="tx1"/>
                </a:solidFill>
                <a:latin typeface="Arial" panose="020B0604020202020204" pitchFamily="34" charset="0"/>
                <a:cs typeface="Arial" panose="020B0604020202020204" pitchFamily="34" charset="0"/>
              </a:rPr>
              <a:t>, para su </a:t>
            </a:r>
            <a:r>
              <a:rPr lang="es-MX" sz="2200" dirty="0" smtClean="0">
                <a:solidFill>
                  <a:schemeClr val="tx1"/>
                </a:solidFill>
                <a:latin typeface="Arial" panose="020B0604020202020204" pitchFamily="34" charset="0"/>
                <a:cs typeface="Arial" panose="020B0604020202020204" pitchFamily="34" charset="0"/>
              </a:rPr>
              <a:t>re-entrega</a:t>
            </a:r>
            <a:r>
              <a:rPr lang="es-MX" sz="2200" dirty="0">
                <a:solidFill>
                  <a:schemeClr val="tx1"/>
                </a:solidFill>
                <a:latin typeface="Arial" panose="020B0604020202020204" pitchFamily="34" charset="0"/>
                <a:cs typeface="Arial" panose="020B0604020202020204" pitchFamily="34" charset="0"/>
              </a:rPr>
              <a:t>, en el caso de carga de </a:t>
            </a:r>
            <a:r>
              <a:rPr lang="es-MX" sz="2200" dirty="0" smtClean="0">
                <a:solidFill>
                  <a:schemeClr val="tx1"/>
                </a:solidFill>
                <a:latin typeface="Arial" panose="020B0604020202020204" pitchFamily="34" charset="0"/>
                <a:cs typeface="Arial" panose="020B0604020202020204" pitchFamily="34" charset="0"/>
              </a:rPr>
              <a:t>importación</a:t>
            </a:r>
          </a:p>
          <a:p>
            <a:pPr marL="0" indent="0" algn="just">
              <a:buNone/>
            </a:pPr>
            <a:r>
              <a:rPr lang="es-MX" sz="2200" b="1" dirty="0" smtClean="0">
                <a:solidFill>
                  <a:schemeClr val="tx1"/>
                </a:solidFill>
                <a:latin typeface="Arial" panose="020B0604020202020204" pitchFamily="34" charset="0"/>
                <a:cs typeface="Arial" panose="020B0604020202020204" pitchFamily="34" charset="0"/>
              </a:rPr>
              <a:t>Transporte </a:t>
            </a:r>
            <a:r>
              <a:rPr lang="es-MX" sz="2200" b="1" dirty="0">
                <a:solidFill>
                  <a:schemeClr val="tx1"/>
                </a:solidFill>
                <a:latin typeface="Arial" panose="020B0604020202020204" pitchFamily="34" charset="0"/>
                <a:cs typeface="Arial" panose="020B0604020202020204" pitchFamily="34" charset="0"/>
              </a:rPr>
              <a:t>de contenedor </a:t>
            </a:r>
            <a:r>
              <a:rPr lang="es-MX" sz="2200" b="1" dirty="0" smtClean="0">
                <a:solidFill>
                  <a:schemeClr val="tx1"/>
                </a:solidFill>
                <a:latin typeface="Arial" panose="020B0604020202020204" pitchFamily="34" charset="0"/>
                <a:cs typeface="Arial" panose="020B0604020202020204" pitchFamily="34" charset="0"/>
              </a:rPr>
              <a:t>vacío</a:t>
            </a:r>
          </a:p>
          <a:p>
            <a:pPr marL="0" indent="0" algn="just">
              <a:buNone/>
            </a:pPr>
            <a:r>
              <a:rPr lang="es-MX" sz="2200" dirty="0">
                <a:solidFill>
                  <a:schemeClr val="tx1"/>
                </a:solidFill>
                <a:latin typeface="Arial" panose="020B0604020202020204" pitchFamily="34" charset="0"/>
                <a:cs typeface="Arial" panose="020B0604020202020204" pitchFamily="34" charset="0"/>
              </a:rPr>
              <a:t>del </a:t>
            </a:r>
            <a:r>
              <a:rPr lang="es-MX" sz="2200" dirty="0" smtClean="0">
                <a:solidFill>
                  <a:schemeClr val="tx1"/>
                </a:solidFill>
                <a:latin typeface="Arial" panose="020B0604020202020204" pitchFamily="34" charset="0"/>
                <a:cs typeface="Arial" panose="020B0604020202020204" pitchFamily="34" charset="0"/>
              </a:rPr>
              <a:t>lugar </a:t>
            </a:r>
            <a:r>
              <a:rPr lang="es-MX" sz="2200" dirty="0">
                <a:solidFill>
                  <a:schemeClr val="tx1"/>
                </a:solidFill>
                <a:latin typeface="Arial" panose="020B0604020202020204" pitchFamily="34" charset="0"/>
                <a:cs typeface="Arial" panose="020B0604020202020204" pitchFamily="34" charset="0"/>
              </a:rPr>
              <a:t>de recojo designado por el porteador al lugar de llenado; y transporte del contenedor lleno del lugar de llenado al terminal </a:t>
            </a:r>
            <a:r>
              <a:rPr lang="es-MX" sz="2200" dirty="0" smtClean="0">
                <a:solidFill>
                  <a:schemeClr val="tx1"/>
                </a:solidFill>
                <a:latin typeface="Arial" panose="020B0604020202020204" pitchFamily="34" charset="0"/>
                <a:cs typeface="Arial" panose="020B0604020202020204" pitchFamily="34" charset="0"/>
              </a:rPr>
              <a:t>portuario </a:t>
            </a:r>
            <a:r>
              <a:rPr lang="es-MX" sz="2200" dirty="0">
                <a:solidFill>
                  <a:schemeClr val="tx1"/>
                </a:solidFill>
                <a:latin typeface="Arial" panose="020B0604020202020204" pitchFamily="34" charset="0"/>
                <a:cs typeface="Arial" panose="020B0604020202020204" pitchFamily="34" charset="0"/>
              </a:rPr>
              <a:t>o a un terminal de almacenamiento </a:t>
            </a:r>
            <a:r>
              <a:rPr lang="es-MX" sz="2200" dirty="0" smtClean="0">
                <a:solidFill>
                  <a:schemeClr val="tx1"/>
                </a:solidFill>
                <a:latin typeface="Arial" panose="020B0604020202020204" pitchFamily="34" charset="0"/>
                <a:cs typeface="Arial" panose="020B0604020202020204" pitchFamily="34" charset="0"/>
              </a:rPr>
              <a:t>ex-</a:t>
            </a:r>
            <a:r>
              <a:rPr lang="es-MX" sz="2200" dirty="0" err="1" smtClean="0">
                <a:solidFill>
                  <a:schemeClr val="tx1"/>
                </a:solidFill>
                <a:latin typeface="Arial" panose="020B0604020202020204" pitchFamily="34" charset="0"/>
                <a:cs typeface="Arial" panose="020B0604020202020204" pitchFamily="34" charset="0"/>
              </a:rPr>
              <a:t>traportuario</a:t>
            </a:r>
            <a:r>
              <a:rPr lang="es-MX" sz="2200" dirty="0">
                <a:solidFill>
                  <a:schemeClr val="tx1"/>
                </a:solidFill>
                <a:latin typeface="Arial" panose="020B0604020202020204" pitchFamily="34" charset="0"/>
                <a:cs typeface="Arial" panose="020B0604020202020204" pitchFamily="34" charset="0"/>
              </a:rPr>
              <a:t>, en el caso de carga de </a:t>
            </a:r>
            <a:r>
              <a:rPr lang="es-MX" sz="2200" dirty="0" smtClean="0">
                <a:solidFill>
                  <a:schemeClr val="tx1"/>
                </a:solidFill>
                <a:latin typeface="Arial" panose="020B0604020202020204" pitchFamily="34" charset="0"/>
                <a:cs typeface="Arial" panose="020B0604020202020204" pitchFamily="34" charset="0"/>
              </a:rPr>
              <a:t>exportación</a:t>
            </a:r>
            <a:r>
              <a:rPr lang="es-MX" sz="2200" dirty="0">
                <a:solidFill>
                  <a:schemeClr val="tx1"/>
                </a:solidFill>
                <a:latin typeface="Arial" panose="020B0604020202020204" pitchFamily="34" charset="0"/>
                <a:cs typeface="Arial" panose="020B0604020202020204" pitchFamily="34" charset="0"/>
              </a:rPr>
              <a:t>; y transporte del contenedor lleno del terminal portuario o un terminal de </a:t>
            </a:r>
            <a:r>
              <a:rPr lang="es-MX" sz="2200" dirty="0" smtClean="0">
                <a:solidFill>
                  <a:schemeClr val="tx1"/>
                </a:solidFill>
                <a:latin typeface="Arial" panose="020B0604020202020204" pitchFamily="34" charset="0"/>
                <a:cs typeface="Arial" panose="020B0604020202020204" pitchFamily="34" charset="0"/>
              </a:rPr>
              <a:t>almacenamiento ex-</a:t>
            </a:r>
            <a:r>
              <a:rPr lang="es-MX" sz="2200" dirty="0" err="1" smtClean="0">
                <a:solidFill>
                  <a:schemeClr val="tx1"/>
                </a:solidFill>
                <a:latin typeface="Arial" panose="020B0604020202020204" pitchFamily="34" charset="0"/>
                <a:cs typeface="Arial" panose="020B0604020202020204" pitchFamily="34" charset="0"/>
              </a:rPr>
              <a:t>traportuario</a:t>
            </a:r>
            <a:r>
              <a:rPr lang="es-MX" sz="2200" dirty="0" smtClean="0">
                <a:solidFill>
                  <a:schemeClr val="tx1"/>
                </a:solidFill>
                <a:latin typeface="Arial" panose="020B0604020202020204" pitchFamily="34" charset="0"/>
                <a:cs typeface="Arial" panose="020B0604020202020204" pitchFamily="34" charset="0"/>
              </a:rPr>
              <a:t> </a:t>
            </a:r>
            <a:r>
              <a:rPr lang="es-MX" sz="2200" dirty="0">
                <a:solidFill>
                  <a:schemeClr val="tx1"/>
                </a:solidFill>
                <a:latin typeface="Arial" panose="020B0604020202020204" pitchFamily="34" charset="0"/>
                <a:cs typeface="Arial" panose="020B0604020202020204" pitchFamily="34" charset="0"/>
              </a:rPr>
              <a:t>al lugar de </a:t>
            </a:r>
            <a:r>
              <a:rPr lang="es-MX" sz="2200" dirty="0" smtClean="0">
                <a:solidFill>
                  <a:schemeClr val="tx1"/>
                </a:solidFill>
                <a:latin typeface="Arial" panose="020B0604020202020204" pitchFamily="34" charset="0"/>
                <a:cs typeface="Arial" panose="020B0604020202020204" pitchFamily="34" charset="0"/>
              </a:rPr>
              <a:t>vaciado.</a:t>
            </a:r>
          </a:p>
        </p:txBody>
      </p:sp>
      <p:sp>
        <p:nvSpPr>
          <p:cNvPr id="5" name="Rectangle 2"/>
          <p:cNvSpPr txBox="1">
            <a:spLocks noChangeArrowheads="1"/>
          </p:cNvSpPr>
          <p:nvPr/>
        </p:nvSpPr>
        <p:spPr>
          <a:xfrm>
            <a:off x="157160" y="9009"/>
            <a:ext cx="8986837" cy="896383"/>
          </a:xfrm>
          <a:prstGeom prst="rect">
            <a:avLst/>
          </a:prstGeom>
          <a:solidFill>
            <a:schemeClr val="accent1">
              <a:alpha val="84000"/>
            </a:schemeClr>
          </a:solidFill>
        </p:spPr>
        <p:txBody>
          <a:bodyPr vert="horz" lIns="91440" tIns="45720" rIns="91440" bIns="45720" rtlCol="0" anchor="t">
            <a:normAutofit fontScale="92500" lnSpcReduction="200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a:solidFill>
                  <a:schemeClr val="tx1"/>
                </a:solidFill>
                <a:latin typeface="Calibri" pitchFamily="34" charset="0"/>
              </a:rPr>
              <a:t>Programación contra operación flexible y plan diario de operación</a:t>
            </a:r>
            <a:endParaRPr lang="es-ES" dirty="0">
              <a:latin typeface="Calibri" pitchFamily="34" charset="0"/>
            </a:endParaRPr>
          </a:p>
        </p:txBody>
      </p:sp>
    </p:spTree>
    <p:extLst>
      <p:ext uri="{BB962C8B-B14F-4D97-AF65-F5344CB8AC3E}">
        <p14:creationId xmlns:p14="http://schemas.microsoft.com/office/powerpoint/2010/main" val="1517443701"/>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99091" y="905392"/>
            <a:ext cx="7882758" cy="5496791"/>
          </a:xfrm>
        </p:spPr>
        <p:txBody>
          <a:bodyPr>
            <a:normAutofit/>
          </a:bodyPr>
          <a:lstStyle/>
          <a:p>
            <a:pPr marL="0" indent="0">
              <a:buNone/>
            </a:pPr>
            <a:r>
              <a:rPr lang="es-MX" sz="2400" b="1" dirty="0">
                <a:solidFill>
                  <a:schemeClr val="tx1"/>
                </a:solidFill>
                <a:latin typeface="Arial" panose="020B0604020202020204" pitchFamily="34" charset="0"/>
                <a:cs typeface="Arial" panose="020B0604020202020204" pitchFamily="34" charset="0"/>
              </a:rPr>
              <a:t>Equilibrio de servicio y plan </a:t>
            </a:r>
            <a:r>
              <a:rPr lang="es-MX" sz="2400" b="1" dirty="0" smtClean="0">
                <a:solidFill>
                  <a:schemeClr val="tx1"/>
                </a:solidFill>
                <a:latin typeface="Arial" panose="020B0604020202020204" pitchFamily="34" charset="0"/>
                <a:cs typeface="Arial" panose="020B0604020202020204" pitchFamily="34" charset="0"/>
              </a:rPr>
              <a:t>diario</a:t>
            </a:r>
            <a:endParaRPr lang="es-MX" sz="2400" b="1" dirty="0">
              <a:solidFill>
                <a:schemeClr val="tx1"/>
              </a:solidFill>
              <a:latin typeface="Arial" panose="020B0604020202020204" pitchFamily="34" charset="0"/>
              <a:cs typeface="Arial" panose="020B0604020202020204" pitchFamily="34" charset="0"/>
            </a:endParaRPr>
          </a:p>
          <a:p>
            <a:pPr marL="0" indent="0">
              <a:buNone/>
            </a:pPr>
            <a:r>
              <a:rPr lang="es-MX" sz="2200" b="1" dirty="0" smtClean="0">
                <a:solidFill>
                  <a:schemeClr val="tx1"/>
                </a:solidFill>
                <a:latin typeface="Arial" panose="020B0604020202020204" pitchFamily="34" charset="0"/>
                <a:cs typeface="Arial" panose="020B0604020202020204" pitchFamily="34" charset="0"/>
              </a:rPr>
              <a:t>Llenado </a:t>
            </a:r>
            <a:r>
              <a:rPr lang="es-MX" sz="2200" b="1" dirty="0">
                <a:solidFill>
                  <a:schemeClr val="tx1"/>
                </a:solidFill>
                <a:latin typeface="Arial" panose="020B0604020202020204" pitchFamily="34" charset="0"/>
                <a:cs typeface="Arial" panose="020B0604020202020204" pitchFamily="34" charset="0"/>
              </a:rPr>
              <a:t>del contenedor</a:t>
            </a:r>
            <a:r>
              <a:rPr lang="es-MX" sz="2200" b="1" dirty="0" smtClean="0">
                <a:solidFill>
                  <a:schemeClr val="tx1"/>
                </a:solidFill>
                <a:latin typeface="Arial" panose="020B0604020202020204" pitchFamily="34" charset="0"/>
                <a:cs typeface="Arial" panose="020B0604020202020204" pitchFamily="34" charset="0"/>
              </a:rPr>
              <a:t>,</a:t>
            </a:r>
          </a:p>
          <a:p>
            <a:pPr marL="0" indent="0" algn="just">
              <a:buNone/>
            </a:pPr>
            <a:r>
              <a:rPr lang="es-MX" sz="2200" dirty="0">
                <a:solidFill>
                  <a:schemeClr val="tx1"/>
                </a:solidFill>
                <a:latin typeface="Arial" panose="020B0604020202020204" pitchFamily="34" charset="0"/>
                <a:cs typeface="Arial" panose="020B0604020202020204" pitchFamily="34" charset="0"/>
              </a:rPr>
              <a:t>que puede </a:t>
            </a:r>
            <a:r>
              <a:rPr lang="es-MX" sz="2200" dirty="0" smtClean="0">
                <a:solidFill>
                  <a:schemeClr val="tx1"/>
                </a:solidFill>
                <a:latin typeface="Arial" panose="020B0604020202020204" pitchFamily="34" charset="0"/>
                <a:cs typeface="Arial" panose="020B0604020202020204" pitchFamily="34" charset="0"/>
              </a:rPr>
              <a:t>hacerse </a:t>
            </a:r>
            <a:r>
              <a:rPr lang="es-MX" sz="2200" dirty="0">
                <a:solidFill>
                  <a:schemeClr val="tx1"/>
                </a:solidFill>
                <a:latin typeface="Arial" panose="020B0604020202020204" pitchFamily="34" charset="0"/>
                <a:cs typeface="Arial" panose="020B0604020202020204" pitchFamily="34" charset="0"/>
              </a:rPr>
              <a:t>en el local del usuario (fábrica, </a:t>
            </a:r>
            <a:r>
              <a:rPr lang="es-MX" sz="2200" dirty="0" smtClean="0">
                <a:solidFill>
                  <a:schemeClr val="tx1"/>
                </a:solidFill>
                <a:latin typeface="Arial" panose="020B0604020202020204" pitchFamily="34" charset="0"/>
                <a:cs typeface="Arial" panose="020B0604020202020204" pitchFamily="34" charset="0"/>
              </a:rPr>
              <a:t>almacén</a:t>
            </a:r>
            <a:r>
              <a:rPr lang="es-MX" sz="2200" dirty="0">
                <a:solidFill>
                  <a:schemeClr val="tx1"/>
                </a:solidFill>
                <a:latin typeface="Arial" panose="020B0604020202020204" pitchFamily="34" charset="0"/>
                <a:cs typeface="Arial" panose="020B0604020202020204" pitchFamily="34" charset="0"/>
              </a:rPr>
              <a:t>, etc.) directamente sobre la plataforma del vehículo de carga, o, si el usuario utiliza el terminal portuario o un terminal de </a:t>
            </a:r>
            <a:r>
              <a:rPr lang="es-MX" sz="2200" dirty="0" smtClean="0">
                <a:solidFill>
                  <a:schemeClr val="tx1"/>
                </a:solidFill>
                <a:latin typeface="Arial" panose="020B0604020202020204" pitchFamily="34" charset="0"/>
                <a:cs typeface="Arial" panose="020B0604020202020204" pitchFamily="34" charset="0"/>
              </a:rPr>
              <a:t>almacenamiento ex-</a:t>
            </a:r>
            <a:r>
              <a:rPr lang="es-MX" sz="2200" dirty="0" err="1" smtClean="0">
                <a:solidFill>
                  <a:schemeClr val="tx1"/>
                </a:solidFill>
                <a:latin typeface="Arial" panose="020B0604020202020204" pitchFamily="34" charset="0"/>
                <a:cs typeface="Arial" panose="020B0604020202020204" pitchFamily="34" charset="0"/>
              </a:rPr>
              <a:t>traportuario</a:t>
            </a:r>
            <a:r>
              <a:rPr lang="es-MX" sz="2200" dirty="0">
                <a:solidFill>
                  <a:schemeClr val="tx1"/>
                </a:solidFill>
                <a:latin typeface="Arial" panose="020B0604020202020204" pitchFamily="34" charset="0"/>
                <a:cs typeface="Arial" panose="020B0604020202020204" pitchFamily="34" charset="0"/>
              </a:rPr>
              <a:t>, se puede hacer en el piso para el posterior manipuleo del </a:t>
            </a:r>
            <a:r>
              <a:rPr lang="es-MX" sz="2200" dirty="0" smtClean="0">
                <a:solidFill>
                  <a:schemeClr val="tx1"/>
                </a:solidFill>
                <a:latin typeface="Arial" panose="020B0604020202020204" pitchFamily="34" charset="0"/>
                <a:cs typeface="Arial" panose="020B0604020202020204" pitchFamily="34" charset="0"/>
              </a:rPr>
              <a:t>contendor </a:t>
            </a:r>
            <a:r>
              <a:rPr lang="es-MX" sz="2200" dirty="0">
                <a:solidFill>
                  <a:schemeClr val="tx1"/>
                </a:solidFill>
                <a:latin typeface="Arial" panose="020B0604020202020204" pitchFamily="34" charset="0"/>
                <a:cs typeface="Arial" panose="020B0604020202020204" pitchFamily="34" charset="0"/>
              </a:rPr>
              <a:t>lleno hasta el lugar de apilamiento o su puesta sobre el vehículo de carga, en el caso de carga de exportación.</a:t>
            </a:r>
            <a:endParaRPr lang="es-MX" sz="2200" dirty="0" smtClean="0">
              <a:solidFill>
                <a:schemeClr val="tx1"/>
              </a:solidFill>
              <a:latin typeface="Arial" panose="020B0604020202020204" pitchFamily="34" charset="0"/>
              <a:cs typeface="Arial" panose="020B0604020202020204" pitchFamily="34" charset="0"/>
            </a:endParaRPr>
          </a:p>
        </p:txBody>
      </p:sp>
      <p:sp>
        <p:nvSpPr>
          <p:cNvPr id="5" name="Rectangle 2"/>
          <p:cNvSpPr txBox="1">
            <a:spLocks noChangeArrowheads="1"/>
          </p:cNvSpPr>
          <p:nvPr/>
        </p:nvSpPr>
        <p:spPr>
          <a:xfrm>
            <a:off x="157160" y="9009"/>
            <a:ext cx="8986837" cy="896383"/>
          </a:xfrm>
          <a:prstGeom prst="rect">
            <a:avLst/>
          </a:prstGeom>
          <a:solidFill>
            <a:schemeClr val="accent1">
              <a:alpha val="84000"/>
            </a:schemeClr>
          </a:solidFill>
        </p:spPr>
        <p:txBody>
          <a:bodyPr vert="horz" lIns="91440" tIns="45720" rIns="91440" bIns="45720" rtlCol="0" anchor="t">
            <a:normAutofit fontScale="92500" lnSpcReduction="200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a:solidFill>
                  <a:schemeClr val="tx1"/>
                </a:solidFill>
                <a:latin typeface="Calibri" pitchFamily="34" charset="0"/>
              </a:rPr>
              <a:t>Programación contra operación flexible y plan diario de operación</a:t>
            </a:r>
            <a:endParaRPr lang="es-ES" dirty="0">
              <a:latin typeface="Calibri" pitchFamily="34" charset="0"/>
            </a:endParaRPr>
          </a:p>
        </p:txBody>
      </p:sp>
    </p:spTree>
    <p:extLst>
      <p:ext uri="{BB962C8B-B14F-4D97-AF65-F5344CB8AC3E}">
        <p14:creationId xmlns:p14="http://schemas.microsoft.com/office/powerpoint/2010/main" val="94101966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Grp="1" noChangeArrowheads="1"/>
          </p:cNvSpPr>
          <p:nvPr>
            <p:ph type="title"/>
          </p:nvPr>
        </p:nvSpPr>
        <p:spPr>
          <a:xfrm>
            <a:off x="157163" y="19050"/>
            <a:ext cx="8986837" cy="914400"/>
          </a:xfrm>
          <a:solidFill>
            <a:schemeClr val="accent1">
              <a:alpha val="84000"/>
            </a:schemeClr>
          </a:solidFill>
        </p:spPr>
        <p:txBody>
          <a:bodyPr>
            <a:noAutofit/>
          </a:bodyPr>
          <a:lstStyle/>
          <a:p>
            <a:r>
              <a:rPr lang="es-MX" sz="3800" dirty="0" smtClean="0">
                <a:solidFill>
                  <a:schemeClr val="bg1"/>
                </a:solidFill>
              </a:rPr>
              <a:t>Programación de corridas marítimas</a:t>
            </a:r>
            <a:endParaRPr lang="es-ES" sz="3800" dirty="0">
              <a:solidFill>
                <a:schemeClr val="bg1"/>
              </a:solidFill>
            </a:endParaRPr>
          </a:p>
        </p:txBody>
      </p:sp>
      <p:sp>
        <p:nvSpPr>
          <p:cNvPr id="4" name="Rectangle 3"/>
          <p:cNvSpPr txBox="1">
            <a:spLocks noChangeArrowheads="1"/>
          </p:cNvSpPr>
          <p:nvPr/>
        </p:nvSpPr>
        <p:spPr>
          <a:xfrm>
            <a:off x="414338" y="3514725"/>
            <a:ext cx="6629400" cy="600075"/>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buNone/>
            </a:pPr>
            <a:r>
              <a:rPr lang="es-MX" sz="3200" dirty="0" smtClean="0">
                <a:solidFill>
                  <a:schemeClr val="tx1"/>
                </a:solidFill>
              </a:rPr>
              <a:t>(Instructor)		</a:t>
            </a:r>
            <a:endParaRPr lang="es-ES" sz="3200" dirty="0">
              <a:solidFill>
                <a:schemeClr val="tx1"/>
              </a:solidFill>
            </a:endParaRPr>
          </a:p>
        </p:txBody>
      </p:sp>
      <p:sp>
        <p:nvSpPr>
          <p:cNvPr id="5" name="Rectangle 3"/>
          <p:cNvSpPr txBox="1">
            <a:spLocks noChangeArrowheads="1"/>
          </p:cNvSpPr>
          <p:nvPr/>
        </p:nvSpPr>
        <p:spPr>
          <a:xfrm>
            <a:off x="2171700" y="4943475"/>
            <a:ext cx="6629400" cy="600075"/>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lgn="r">
              <a:buNone/>
            </a:pPr>
            <a:r>
              <a:rPr lang="es-MX" dirty="0" smtClean="0">
                <a:solidFill>
                  <a:schemeClr val="tx1"/>
                </a:solidFill>
              </a:rPr>
              <a:t>(Fecha)</a:t>
            </a:r>
            <a:endParaRPr lang="es-ES" dirty="0">
              <a:solidFill>
                <a:schemeClr val="tx1"/>
              </a:solidFill>
            </a:endParaRPr>
          </a:p>
        </p:txBody>
      </p:sp>
    </p:spTree>
    <p:extLst>
      <p:ext uri="{BB962C8B-B14F-4D97-AF65-F5344CB8AC3E}">
        <p14:creationId xmlns:p14="http://schemas.microsoft.com/office/powerpoint/2010/main" val="3563529289"/>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99089" y="905392"/>
            <a:ext cx="7882759" cy="5496791"/>
          </a:xfrm>
        </p:spPr>
        <p:txBody>
          <a:bodyPr>
            <a:normAutofit/>
          </a:bodyPr>
          <a:lstStyle/>
          <a:p>
            <a:pPr marL="0" indent="0">
              <a:buNone/>
            </a:pPr>
            <a:r>
              <a:rPr lang="es-MX" sz="2400" b="1" dirty="0">
                <a:solidFill>
                  <a:schemeClr val="tx1"/>
                </a:solidFill>
                <a:latin typeface="Arial" panose="020B0604020202020204" pitchFamily="34" charset="0"/>
                <a:cs typeface="Arial" panose="020B0604020202020204" pitchFamily="34" charset="0"/>
              </a:rPr>
              <a:t>Equilibrio de servicio y plan </a:t>
            </a:r>
            <a:r>
              <a:rPr lang="es-MX" sz="2400" b="1" dirty="0" smtClean="0">
                <a:solidFill>
                  <a:schemeClr val="tx1"/>
                </a:solidFill>
                <a:latin typeface="Arial" panose="020B0604020202020204" pitchFamily="34" charset="0"/>
                <a:cs typeface="Arial" panose="020B0604020202020204" pitchFamily="34" charset="0"/>
              </a:rPr>
              <a:t>diario</a:t>
            </a:r>
            <a:endParaRPr lang="es-MX" sz="2400" b="1" dirty="0">
              <a:solidFill>
                <a:schemeClr val="tx1"/>
              </a:solidFill>
              <a:latin typeface="Arial" panose="020B0604020202020204" pitchFamily="34" charset="0"/>
              <a:cs typeface="Arial" panose="020B0604020202020204" pitchFamily="34" charset="0"/>
            </a:endParaRPr>
          </a:p>
          <a:p>
            <a:pPr marL="0" indent="0" algn="just">
              <a:buNone/>
            </a:pPr>
            <a:r>
              <a:rPr lang="es-MX" sz="2200" b="1" dirty="0" smtClean="0">
                <a:solidFill>
                  <a:schemeClr val="tx1"/>
                </a:solidFill>
                <a:latin typeface="Arial" panose="020B0604020202020204" pitchFamily="34" charset="0"/>
                <a:cs typeface="Arial" panose="020B0604020202020204" pitchFamily="34" charset="0"/>
              </a:rPr>
              <a:t>Control </a:t>
            </a:r>
            <a:r>
              <a:rPr lang="es-MX" sz="2200" b="1" dirty="0">
                <a:solidFill>
                  <a:schemeClr val="tx1"/>
                </a:solidFill>
                <a:latin typeface="Arial" panose="020B0604020202020204" pitchFamily="34" charset="0"/>
                <a:cs typeface="Arial" panose="020B0604020202020204" pitchFamily="34" charset="0"/>
              </a:rPr>
              <a:t>del contenedor lleno en </a:t>
            </a:r>
            <a:r>
              <a:rPr lang="es-MX" sz="2200" b="1" dirty="0" smtClean="0">
                <a:solidFill>
                  <a:schemeClr val="tx1"/>
                </a:solidFill>
                <a:latin typeface="Arial" panose="020B0604020202020204" pitchFamily="34" charset="0"/>
                <a:cs typeface="Arial" panose="020B0604020202020204" pitchFamily="34" charset="0"/>
              </a:rPr>
              <a:t>zonas </a:t>
            </a:r>
            <a:r>
              <a:rPr lang="es-MX" sz="2200" b="1" dirty="0">
                <a:solidFill>
                  <a:schemeClr val="tx1"/>
                </a:solidFill>
                <a:latin typeface="Arial" panose="020B0604020202020204" pitchFamily="34" charset="0"/>
                <a:cs typeface="Arial" panose="020B0604020202020204" pitchFamily="34" charset="0"/>
              </a:rPr>
              <a:t>de almacenamiento del terminal portuario </a:t>
            </a:r>
            <a:endParaRPr lang="es-MX" sz="2200" b="1" dirty="0" smtClean="0">
              <a:solidFill>
                <a:schemeClr val="tx1"/>
              </a:solidFill>
              <a:latin typeface="Arial" panose="020B0604020202020204" pitchFamily="34" charset="0"/>
              <a:cs typeface="Arial" panose="020B0604020202020204" pitchFamily="34" charset="0"/>
            </a:endParaRPr>
          </a:p>
          <a:p>
            <a:pPr marL="0" indent="0" algn="just">
              <a:buNone/>
            </a:pPr>
            <a:r>
              <a:rPr lang="es-MX" sz="2200" dirty="0">
                <a:solidFill>
                  <a:schemeClr val="tx1"/>
                </a:solidFill>
                <a:latin typeface="Arial" panose="020B0604020202020204" pitchFamily="34" charset="0"/>
                <a:cs typeface="Arial" panose="020B0604020202020204" pitchFamily="34" charset="0"/>
              </a:rPr>
              <a:t>del vehículo de carga al lugar de apilamiento y, posteriormente, desde allí para su entrega al equipo de tracción que lo </a:t>
            </a:r>
            <a:r>
              <a:rPr lang="es-MX" sz="2200" dirty="0" smtClean="0">
                <a:solidFill>
                  <a:schemeClr val="tx1"/>
                </a:solidFill>
                <a:latin typeface="Arial" panose="020B0604020202020204" pitchFamily="34" charset="0"/>
                <a:cs typeface="Arial" panose="020B0604020202020204" pitchFamily="34" charset="0"/>
              </a:rPr>
              <a:t>trasladará </a:t>
            </a:r>
            <a:r>
              <a:rPr lang="es-MX" sz="2200" dirty="0">
                <a:solidFill>
                  <a:schemeClr val="tx1"/>
                </a:solidFill>
                <a:latin typeface="Arial" panose="020B0604020202020204" pitchFamily="34" charset="0"/>
                <a:cs typeface="Arial" panose="020B0604020202020204" pitchFamily="34" charset="0"/>
              </a:rPr>
              <a:t>al costado del buque o a la zona de “</a:t>
            </a:r>
            <a:r>
              <a:rPr lang="es-MX" sz="2200" dirty="0" err="1">
                <a:solidFill>
                  <a:schemeClr val="tx1"/>
                </a:solidFill>
                <a:latin typeface="Arial" panose="020B0604020202020204" pitchFamily="34" charset="0"/>
                <a:cs typeface="Arial" panose="020B0604020202020204" pitchFamily="34" charset="0"/>
              </a:rPr>
              <a:t>prestacking</a:t>
            </a:r>
            <a:r>
              <a:rPr lang="es-MX" sz="2200" dirty="0">
                <a:solidFill>
                  <a:schemeClr val="tx1"/>
                </a:solidFill>
                <a:latin typeface="Arial" panose="020B0604020202020204" pitchFamily="34" charset="0"/>
                <a:cs typeface="Arial" panose="020B0604020202020204" pitchFamily="34" charset="0"/>
              </a:rPr>
              <a:t>”, en el caso de carga de </a:t>
            </a:r>
            <a:r>
              <a:rPr lang="es-MX" sz="2200" dirty="0" smtClean="0">
                <a:solidFill>
                  <a:schemeClr val="tx1"/>
                </a:solidFill>
                <a:latin typeface="Arial" panose="020B0604020202020204" pitchFamily="34" charset="0"/>
                <a:cs typeface="Arial" panose="020B0604020202020204" pitchFamily="34" charset="0"/>
              </a:rPr>
              <a:t>exportación</a:t>
            </a:r>
            <a:r>
              <a:rPr lang="es-MX" sz="2200" dirty="0">
                <a:solidFill>
                  <a:schemeClr val="tx1"/>
                </a:solidFill>
                <a:latin typeface="Arial" panose="020B0604020202020204" pitchFamily="34" charset="0"/>
                <a:cs typeface="Arial" panose="020B0604020202020204" pitchFamily="34" charset="0"/>
              </a:rPr>
              <a:t>; y en el caso de carga de importación del equipo de tracción que ha trasladado un contenedor lleno que ha sido descargado del costado del buque o la zona de “</a:t>
            </a:r>
            <a:r>
              <a:rPr lang="es-MX" sz="2200" dirty="0" err="1">
                <a:solidFill>
                  <a:schemeClr val="tx1"/>
                </a:solidFill>
                <a:latin typeface="Arial" panose="020B0604020202020204" pitchFamily="34" charset="0"/>
                <a:cs typeface="Arial" panose="020B0604020202020204" pitchFamily="34" charset="0"/>
              </a:rPr>
              <a:t>prestacking</a:t>
            </a:r>
            <a:r>
              <a:rPr lang="es-MX" sz="2200" dirty="0">
                <a:solidFill>
                  <a:schemeClr val="tx1"/>
                </a:solidFill>
                <a:latin typeface="Arial" panose="020B0604020202020204" pitchFamily="34" charset="0"/>
                <a:cs typeface="Arial" panose="020B0604020202020204" pitchFamily="34" charset="0"/>
              </a:rPr>
              <a:t>” al lugar de apilamiento, y desde allí para su puesta sobre el vehículo de carga</a:t>
            </a:r>
            <a:r>
              <a:rPr lang="es-MX" sz="2200" dirty="0" smtClean="0">
                <a:solidFill>
                  <a:schemeClr val="tx1"/>
                </a:solidFill>
                <a:latin typeface="Arial" panose="020B0604020202020204" pitchFamily="34" charset="0"/>
                <a:cs typeface="Arial" panose="020B0604020202020204" pitchFamily="34" charset="0"/>
              </a:rPr>
              <a:t>.</a:t>
            </a:r>
          </a:p>
        </p:txBody>
      </p:sp>
      <p:sp>
        <p:nvSpPr>
          <p:cNvPr id="5" name="Rectangle 2"/>
          <p:cNvSpPr txBox="1">
            <a:spLocks noChangeArrowheads="1"/>
          </p:cNvSpPr>
          <p:nvPr/>
        </p:nvSpPr>
        <p:spPr>
          <a:xfrm>
            <a:off x="157160" y="9009"/>
            <a:ext cx="8986837" cy="896383"/>
          </a:xfrm>
          <a:prstGeom prst="rect">
            <a:avLst/>
          </a:prstGeom>
          <a:solidFill>
            <a:schemeClr val="accent1">
              <a:alpha val="84000"/>
            </a:schemeClr>
          </a:solidFill>
        </p:spPr>
        <p:txBody>
          <a:bodyPr vert="horz" lIns="91440" tIns="45720" rIns="91440" bIns="45720" rtlCol="0" anchor="t">
            <a:normAutofit fontScale="92500" lnSpcReduction="200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a:solidFill>
                  <a:schemeClr val="tx1"/>
                </a:solidFill>
                <a:latin typeface="Calibri" pitchFamily="34" charset="0"/>
              </a:rPr>
              <a:t>Programación contra operación flexible y plan diario de operación</a:t>
            </a:r>
            <a:endParaRPr lang="es-ES" dirty="0">
              <a:latin typeface="Calibri" pitchFamily="34" charset="0"/>
            </a:endParaRPr>
          </a:p>
        </p:txBody>
      </p:sp>
    </p:spTree>
    <p:extLst>
      <p:ext uri="{BB962C8B-B14F-4D97-AF65-F5344CB8AC3E}">
        <p14:creationId xmlns:p14="http://schemas.microsoft.com/office/powerpoint/2010/main" val="695799581"/>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99090" y="905392"/>
            <a:ext cx="7914290" cy="5496791"/>
          </a:xfrm>
        </p:spPr>
        <p:txBody>
          <a:bodyPr>
            <a:normAutofit/>
          </a:bodyPr>
          <a:lstStyle/>
          <a:p>
            <a:pPr marL="0" indent="0" algn="just">
              <a:buNone/>
            </a:pPr>
            <a:r>
              <a:rPr lang="es-MX" sz="2400" b="1" dirty="0">
                <a:solidFill>
                  <a:schemeClr val="tx1"/>
                </a:solidFill>
                <a:latin typeface="Arial" panose="020B0604020202020204" pitchFamily="34" charset="0"/>
                <a:cs typeface="Arial" panose="020B0604020202020204" pitchFamily="34" charset="0"/>
              </a:rPr>
              <a:t>Equilibrio de servicio y plan </a:t>
            </a:r>
            <a:r>
              <a:rPr lang="es-MX" sz="2400" b="1" dirty="0" smtClean="0">
                <a:solidFill>
                  <a:schemeClr val="tx1"/>
                </a:solidFill>
                <a:latin typeface="Arial" panose="020B0604020202020204" pitchFamily="34" charset="0"/>
                <a:cs typeface="Arial" panose="020B0604020202020204" pitchFamily="34" charset="0"/>
              </a:rPr>
              <a:t>diario</a:t>
            </a:r>
            <a:endParaRPr lang="es-MX" sz="2400" b="1" dirty="0">
              <a:solidFill>
                <a:schemeClr val="tx1"/>
              </a:solidFill>
              <a:latin typeface="Arial" panose="020B0604020202020204" pitchFamily="34" charset="0"/>
              <a:cs typeface="Arial" panose="020B0604020202020204" pitchFamily="34" charset="0"/>
            </a:endParaRPr>
          </a:p>
          <a:p>
            <a:pPr marL="0" indent="0" algn="just">
              <a:buNone/>
            </a:pPr>
            <a:r>
              <a:rPr lang="es-MX" sz="2200" b="1" dirty="0" smtClean="0">
                <a:solidFill>
                  <a:schemeClr val="tx1"/>
                </a:solidFill>
                <a:latin typeface="Arial" panose="020B0604020202020204" pitchFamily="34" charset="0"/>
                <a:cs typeface="Arial" panose="020B0604020202020204" pitchFamily="34" charset="0"/>
              </a:rPr>
              <a:t>Control </a:t>
            </a:r>
            <a:r>
              <a:rPr lang="es-MX" sz="2200" b="1" dirty="0">
                <a:solidFill>
                  <a:schemeClr val="tx1"/>
                </a:solidFill>
                <a:latin typeface="Arial" panose="020B0604020202020204" pitchFamily="34" charset="0"/>
                <a:cs typeface="Arial" panose="020B0604020202020204" pitchFamily="34" charset="0"/>
              </a:rPr>
              <a:t>del contenedor lleno en el terminal de almacenamiento extra portuario </a:t>
            </a:r>
            <a:endParaRPr lang="es-MX" sz="2200" b="1" dirty="0" smtClean="0">
              <a:solidFill>
                <a:schemeClr val="tx1"/>
              </a:solidFill>
              <a:latin typeface="Arial" panose="020B0604020202020204" pitchFamily="34" charset="0"/>
              <a:cs typeface="Arial" panose="020B0604020202020204" pitchFamily="34" charset="0"/>
            </a:endParaRPr>
          </a:p>
          <a:p>
            <a:pPr marL="0" indent="0" algn="just">
              <a:buNone/>
            </a:pPr>
            <a:r>
              <a:rPr lang="es-MX" sz="2200" dirty="0">
                <a:solidFill>
                  <a:schemeClr val="tx1"/>
                </a:solidFill>
                <a:latin typeface="Arial" panose="020B0604020202020204" pitchFamily="34" charset="0"/>
                <a:cs typeface="Arial" panose="020B0604020202020204" pitchFamily="34" charset="0"/>
              </a:rPr>
              <a:t>del vehículo de carga al lugar de apilamiento, y desde allí para su entrega al vehículo de carga que lo trasladará al costa- do del buque o a la zona de “</a:t>
            </a:r>
            <a:r>
              <a:rPr lang="es-MX" sz="2200" dirty="0" err="1">
                <a:solidFill>
                  <a:schemeClr val="tx1"/>
                </a:solidFill>
                <a:latin typeface="Arial" panose="020B0604020202020204" pitchFamily="34" charset="0"/>
                <a:cs typeface="Arial" panose="020B0604020202020204" pitchFamily="34" charset="0"/>
              </a:rPr>
              <a:t>prestacking</a:t>
            </a:r>
            <a:r>
              <a:rPr lang="es-MX" sz="2200" dirty="0">
                <a:solidFill>
                  <a:schemeClr val="tx1"/>
                </a:solidFill>
                <a:latin typeface="Arial" panose="020B0604020202020204" pitchFamily="34" charset="0"/>
                <a:cs typeface="Arial" panose="020B0604020202020204" pitchFamily="34" charset="0"/>
              </a:rPr>
              <a:t>”, en el caso de carga de exportación; y del </a:t>
            </a:r>
            <a:r>
              <a:rPr lang="es-MX" sz="2200" dirty="0" smtClean="0">
                <a:solidFill>
                  <a:schemeClr val="tx1"/>
                </a:solidFill>
                <a:latin typeface="Arial" panose="020B0604020202020204" pitchFamily="34" charset="0"/>
                <a:cs typeface="Arial" panose="020B0604020202020204" pitchFamily="34" charset="0"/>
              </a:rPr>
              <a:t>vehículo </a:t>
            </a:r>
            <a:r>
              <a:rPr lang="es-MX" sz="2200" dirty="0">
                <a:solidFill>
                  <a:schemeClr val="tx1"/>
                </a:solidFill>
                <a:latin typeface="Arial" panose="020B0604020202020204" pitchFamily="34" charset="0"/>
                <a:cs typeface="Arial" panose="020B0604020202020204" pitchFamily="34" charset="0"/>
              </a:rPr>
              <a:t>descarga que ha trasladado un </a:t>
            </a:r>
            <a:r>
              <a:rPr lang="es-MX" sz="2200" dirty="0" smtClean="0">
                <a:solidFill>
                  <a:schemeClr val="tx1"/>
                </a:solidFill>
                <a:latin typeface="Arial" panose="020B0604020202020204" pitchFamily="34" charset="0"/>
                <a:cs typeface="Arial" panose="020B0604020202020204" pitchFamily="34" charset="0"/>
              </a:rPr>
              <a:t>contenedor </a:t>
            </a:r>
            <a:r>
              <a:rPr lang="es-MX" sz="2200" dirty="0">
                <a:solidFill>
                  <a:schemeClr val="tx1"/>
                </a:solidFill>
                <a:latin typeface="Arial" panose="020B0604020202020204" pitchFamily="34" charset="0"/>
                <a:cs typeface="Arial" panose="020B0604020202020204" pitchFamily="34" charset="0"/>
              </a:rPr>
              <a:t>lleno que ha sido descargado del </a:t>
            </a:r>
            <a:r>
              <a:rPr lang="es-MX" sz="2200" dirty="0" smtClean="0">
                <a:solidFill>
                  <a:schemeClr val="tx1"/>
                </a:solidFill>
                <a:latin typeface="Arial" panose="020B0604020202020204" pitchFamily="34" charset="0"/>
                <a:cs typeface="Arial" panose="020B0604020202020204" pitchFamily="34" charset="0"/>
              </a:rPr>
              <a:t>costado </a:t>
            </a:r>
            <a:r>
              <a:rPr lang="es-MX" sz="2200" dirty="0">
                <a:solidFill>
                  <a:schemeClr val="tx1"/>
                </a:solidFill>
                <a:latin typeface="Arial" panose="020B0604020202020204" pitchFamily="34" charset="0"/>
                <a:cs typeface="Arial" panose="020B0604020202020204" pitchFamily="34" charset="0"/>
              </a:rPr>
              <a:t>del buque o la zona de “</a:t>
            </a:r>
            <a:r>
              <a:rPr lang="es-MX" sz="2200" dirty="0" err="1">
                <a:solidFill>
                  <a:schemeClr val="tx1"/>
                </a:solidFill>
                <a:latin typeface="Arial" panose="020B0604020202020204" pitchFamily="34" charset="0"/>
                <a:cs typeface="Arial" panose="020B0604020202020204" pitchFamily="34" charset="0"/>
              </a:rPr>
              <a:t>prestacking</a:t>
            </a:r>
            <a:r>
              <a:rPr lang="es-MX" sz="2200" dirty="0">
                <a:solidFill>
                  <a:schemeClr val="tx1"/>
                </a:solidFill>
                <a:latin typeface="Arial" panose="020B0604020202020204" pitchFamily="34" charset="0"/>
                <a:cs typeface="Arial" panose="020B0604020202020204" pitchFamily="34" charset="0"/>
              </a:rPr>
              <a:t>” al lugar de apilamiento, y desde allí para su puesta sobre el vehículo de carga, en el caso de carga de importación</a:t>
            </a:r>
            <a:r>
              <a:rPr lang="es-MX" sz="2200" dirty="0" smtClean="0">
                <a:solidFill>
                  <a:schemeClr val="tx1"/>
                </a:solidFill>
                <a:latin typeface="Arial" panose="020B0604020202020204" pitchFamily="34" charset="0"/>
                <a:cs typeface="Arial" panose="020B0604020202020204" pitchFamily="34" charset="0"/>
              </a:rPr>
              <a:t>..</a:t>
            </a:r>
          </a:p>
        </p:txBody>
      </p:sp>
      <p:sp>
        <p:nvSpPr>
          <p:cNvPr id="5" name="Rectangle 2"/>
          <p:cNvSpPr txBox="1">
            <a:spLocks noChangeArrowheads="1"/>
          </p:cNvSpPr>
          <p:nvPr/>
        </p:nvSpPr>
        <p:spPr>
          <a:xfrm>
            <a:off x="157160" y="9009"/>
            <a:ext cx="8986837" cy="896383"/>
          </a:xfrm>
          <a:prstGeom prst="rect">
            <a:avLst/>
          </a:prstGeom>
          <a:solidFill>
            <a:schemeClr val="accent1">
              <a:alpha val="84000"/>
            </a:schemeClr>
          </a:solidFill>
        </p:spPr>
        <p:txBody>
          <a:bodyPr vert="horz" lIns="91440" tIns="45720" rIns="91440" bIns="45720" rtlCol="0" anchor="t">
            <a:normAutofit fontScale="92500" lnSpcReduction="200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a:solidFill>
                  <a:schemeClr val="tx1"/>
                </a:solidFill>
                <a:latin typeface="Calibri" pitchFamily="34" charset="0"/>
              </a:rPr>
              <a:t>Programación contra operación flexible y plan diario de operación</a:t>
            </a:r>
            <a:endParaRPr lang="es-ES" dirty="0">
              <a:latin typeface="Calibri" pitchFamily="34" charset="0"/>
            </a:endParaRPr>
          </a:p>
        </p:txBody>
      </p:sp>
    </p:spTree>
    <p:extLst>
      <p:ext uri="{BB962C8B-B14F-4D97-AF65-F5344CB8AC3E}">
        <p14:creationId xmlns:p14="http://schemas.microsoft.com/office/powerpoint/2010/main" val="918059454"/>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30621" y="905392"/>
            <a:ext cx="7866993" cy="5496791"/>
          </a:xfrm>
        </p:spPr>
        <p:txBody>
          <a:bodyPr>
            <a:normAutofit/>
          </a:bodyPr>
          <a:lstStyle/>
          <a:p>
            <a:pPr marL="0" indent="0">
              <a:buNone/>
            </a:pPr>
            <a:r>
              <a:rPr lang="es-MX" sz="2400" b="1" dirty="0">
                <a:solidFill>
                  <a:schemeClr val="tx1"/>
                </a:solidFill>
                <a:latin typeface="Arial" panose="020B0604020202020204" pitchFamily="34" charset="0"/>
                <a:cs typeface="Arial" panose="020B0604020202020204" pitchFamily="34" charset="0"/>
              </a:rPr>
              <a:t>Equilibrio de servicio y plan </a:t>
            </a:r>
            <a:r>
              <a:rPr lang="es-MX" sz="2400" b="1" dirty="0" smtClean="0">
                <a:solidFill>
                  <a:schemeClr val="tx1"/>
                </a:solidFill>
                <a:latin typeface="Arial" panose="020B0604020202020204" pitchFamily="34" charset="0"/>
                <a:cs typeface="Arial" panose="020B0604020202020204" pitchFamily="34" charset="0"/>
              </a:rPr>
              <a:t>diario</a:t>
            </a:r>
            <a:endParaRPr lang="es-MX" sz="2400" b="1" dirty="0">
              <a:solidFill>
                <a:schemeClr val="tx1"/>
              </a:solidFill>
              <a:latin typeface="Arial" panose="020B0604020202020204" pitchFamily="34" charset="0"/>
              <a:cs typeface="Arial" panose="020B0604020202020204" pitchFamily="34" charset="0"/>
            </a:endParaRPr>
          </a:p>
          <a:p>
            <a:pPr marL="0" indent="0">
              <a:buNone/>
            </a:pPr>
            <a:r>
              <a:rPr lang="es-MX" sz="2200" b="1" dirty="0" smtClean="0">
                <a:solidFill>
                  <a:schemeClr val="tx1"/>
                </a:solidFill>
                <a:latin typeface="Arial" panose="020B0604020202020204" pitchFamily="34" charset="0"/>
                <a:cs typeface="Arial" panose="020B0604020202020204" pitchFamily="34" charset="0"/>
              </a:rPr>
              <a:t>Transferencia </a:t>
            </a:r>
            <a:r>
              <a:rPr lang="es-MX" sz="2200" b="1" dirty="0">
                <a:solidFill>
                  <a:schemeClr val="tx1"/>
                </a:solidFill>
                <a:latin typeface="Arial" panose="020B0604020202020204" pitchFamily="34" charset="0"/>
                <a:cs typeface="Arial" panose="020B0604020202020204" pitchFamily="34" charset="0"/>
              </a:rPr>
              <a:t>del contenedor </a:t>
            </a:r>
            <a:r>
              <a:rPr lang="es-MX" sz="2200" b="1" dirty="0" smtClean="0">
                <a:solidFill>
                  <a:schemeClr val="tx1"/>
                </a:solidFill>
                <a:latin typeface="Arial" panose="020B0604020202020204" pitchFamily="34" charset="0"/>
                <a:cs typeface="Arial" panose="020B0604020202020204" pitchFamily="34" charset="0"/>
              </a:rPr>
              <a:t>lleno</a:t>
            </a:r>
          </a:p>
          <a:p>
            <a:pPr marL="0" indent="0" algn="just">
              <a:buNone/>
            </a:pPr>
            <a:r>
              <a:rPr lang="es-MX" sz="2200" dirty="0">
                <a:solidFill>
                  <a:schemeClr val="tx1"/>
                </a:solidFill>
                <a:latin typeface="Arial" panose="020B0604020202020204" pitchFamily="34" charset="0"/>
                <a:cs typeface="Arial" panose="020B0604020202020204" pitchFamily="34" charset="0"/>
              </a:rPr>
              <a:t>del terminal de almacenamiento </a:t>
            </a:r>
            <a:r>
              <a:rPr lang="es-MX" sz="2200" dirty="0" err="1">
                <a:solidFill>
                  <a:schemeClr val="tx1"/>
                </a:solidFill>
                <a:latin typeface="Arial" panose="020B0604020202020204" pitchFamily="34" charset="0"/>
                <a:cs typeface="Arial" panose="020B0604020202020204" pitchFamily="34" charset="0"/>
              </a:rPr>
              <a:t>extraportuario</a:t>
            </a:r>
            <a:r>
              <a:rPr lang="es-MX" sz="2200" dirty="0">
                <a:solidFill>
                  <a:schemeClr val="tx1"/>
                </a:solidFill>
                <a:latin typeface="Arial" panose="020B0604020202020204" pitchFamily="34" charset="0"/>
                <a:cs typeface="Arial" panose="020B0604020202020204" pitchFamily="34" charset="0"/>
              </a:rPr>
              <a:t> al terminal portuario hasta el costado del </a:t>
            </a:r>
            <a:r>
              <a:rPr lang="es-MX" sz="2200" dirty="0" smtClean="0">
                <a:solidFill>
                  <a:schemeClr val="tx1"/>
                </a:solidFill>
                <a:latin typeface="Arial" panose="020B0604020202020204" pitchFamily="34" charset="0"/>
                <a:cs typeface="Arial" panose="020B0604020202020204" pitchFamily="34" charset="0"/>
              </a:rPr>
              <a:t>buque </a:t>
            </a:r>
            <a:r>
              <a:rPr lang="es-MX" sz="2200" dirty="0">
                <a:solidFill>
                  <a:schemeClr val="tx1"/>
                </a:solidFill>
                <a:latin typeface="Arial" panose="020B0604020202020204" pitchFamily="34" charset="0"/>
                <a:cs typeface="Arial" panose="020B0604020202020204" pitchFamily="34" charset="0"/>
              </a:rPr>
              <a:t>o la zona de “</a:t>
            </a:r>
            <a:r>
              <a:rPr lang="es-MX" sz="2200" dirty="0" err="1">
                <a:solidFill>
                  <a:schemeClr val="tx1"/>
                </a:solidFill>
                <a:latin typeface="Arial" panose="020B0604020202020204" pitchFamily="34" charset="0"/>
                <a:cs typeface="Arial" panose="020B0604020202020204" pitchFamily="34" charset="0"/>
              </a:rPr>
              <a:t>prestacking</a:t>
            </a:r>
            <a:r>
              <a:rPr lang="es-MX" sz="2200" dirty="0">
                <a:solidFill>
                  <a:schemeClr val="tx1"/>
                </a:solidFill>
                <a:latin typeface="Arial" panose="020B0604020202020204" pitchFamily="34" charset="0"/>
                <a:cs typeface="Arial" panose="020B0604020202020204" pitchFamily="34" charset="0"/>
              </a:rPr>
              <a:t>”, en el caso de </a:t>
            </a:r>
          </a:p>
          <a:p>
            <a:pPr marL="0" indent="0" algn="just">
              <a:buNone/>
            </a:pPr>
            <a:r>
              <a:rPr lang="es-MX" sz="2200" dirty="0">
                <a:solidFill>
                  <a:schemeClr val="tx1"/>
                </a:solidFill>
                <a:latin typeface="Arial" panose="020B0604020202020204" pitchFamily="34" charset="0"/>
                <a:cs typeface="Arial" panose="020B0604020202020204" pitchFamily="34" charset="0"/>
              </a:rPr>
              <a:t>carga de exportación; y viceversa en el caso de carga de importación.</a:t>
            </a:r>
          </a:p>
        </p:txBody>
      </p:sp>
      <p:sp>
        <p:nvSpPr>
          <p:cNvPr id="5" name="Rectangle 2"/>
          <p:cNvSpPr txBox="1">
            <a:spLocks noChangeArrowheads="1"/>
          </p:cNvSpPr>
          <p:nvPr/>
        </p:nvSpPr>
        <p:spPr>
          <a:xfrm>
            <a:off x="157160" y="9009"/>
            <a:ext cx="8986837" cy="896383"/>
          </a:xfrm>
          <a:prstGeom prst="rect">
            <a:avLst/>
          </a:prstGeom>
          <a:solidFill>
            <a:schemeClr val="accent1">
              <a:alpha val="84000"/>
            </a:schemeClr>
          </a:solidFill>
        </p:spPr>
        <p:txBody>
          <a:bodyPr vert="horz" lIns="91440" tIns="45720" rIns="91440" bIns="45720" rtlCol="0" anchor="t">
            <a:normAutofit fontScale="92500" lnSpcReduction="200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a:solidFill>
                  <a:schemeClr val="tx1"/>
                </a:solidFill>
                <a:latin typeface="Calibri" pitchFamily="34" charset="0"/>
              </a:rPr>
              <a:t>Programación contra operación flexible y plan diario de operación</a:t>
            </a:r>
            <a:endParaRPr lang="es-ES" dirty="0">
              <a:latin typeface="Calibri" pitchFamily="34" charset="0"/>
            </a:endParaRPr>
          </a:p>
        </p:txBody>
      </p:sp>
    </p:spTree>
    <p:extLst>
      <p:ext uri="{BB962C8B-B14F-4D97-AF65-F5344CB8AC3E}">
        <p14:creationId xmlns:p14="http://schemas.microsoft.com/office/powerpoint/2010/main" val="1756403840"/>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99090" y="822306"/>
            <a:ext cx="7914289" cy="5496791"/>
          </a:xfrm>
        </p:spPr>
        <p:txBody>
          <a:bodyPr>
            <a:normAutofit/>
          </a:bodyPr>
          <a:lstStyle/>
          <a:p>
            <a:pPr marL="0" indent="0" algn="just">
              <a:buNone/>
            </a:pPr>
            <a:r>
              <a:rPr lang="es-MX" sz="2400" b="1" dirty="0">
                <a:solidFill>
                  <a:schemeClr val="tx1"/>
                </a:solidFill>
                <a:latin typeface="Arial" panose="020B0604020202020204" pitchFamily="34" charset="0"/>
                <a:cs typeface="Arial" panose="020B0604020202020204" pitchFamily="34" charset="0"/>
              </a:rPr>
              <a:t>Equilibrio de servicio y plan diario</a:t>
            </a:r>
          </a:p>
          <a:p>
            <a:pPr marL="0" indent="0" algn="just">
              <a:buNone/>
            </a:pPr>
            <a:r>
              <a:rPr lang="es-MX" sz="2200" b="1" dirty="0" smtClean="0">
                <a:solidFill>
                  <a:schemeClr val="tx1"/>
                </a:solidFill>
                <a:latin typeface="Arial" panose="020B0604020202020204" pitchFamily="34" charset="0"/>
                <a:cs typeface="Arial" panose="020B0604020202020204" pitchFamily="34" charset="0"/>
              </a:rPr>
              <a:t>Embarque/estiba </a:t>
            </a:r>
            <a:r>
              <a:rPr lang="es-MX" sz="2200" b="1" dirty="0">
                <a:solidFill>
                  <a:schemeClr val="tx1"/>
                </a:solidFill>
                <a:latin typeface="Arial" panose="020B0604020202020204" pitchFamily="34" charset="0"/>
                <a:cs typeface="Arial" panose="020B0604020202020204" pitchFamily="34" charset="0"/>
              </a:rPr>
              <a:t>del contenedor </a:t>
            </a:r>
            <a:r>
              <a:rPr lang="es-MX" sz="2200" b="1" dirty="0" smtClean="0">
                <a:solidFill>
                  <a:schemeClr val="tx1"/>
                </a:solidFill>
                <a:latin typeface="Arial" panose="020B0604020202020204" pitchFamily="34" charset="0"/>
                <a:cs typeface="Arial" panose="020B0604020202020204" pitchFamily="34" charset="0"/>
              </a:rPr>
              <a:t>lleno </a:t>
            </a:r>
            <a:r>
              <a:rPr lang="es-MX" sz="2200" b="1" dirty="0">
                <a:solidFill>
                  <a:schemeClr val="tx1"/>
                </a:solidFill>
                <a:latin typeface="Arial" panose="020B0604020202020204" pitchFamily="34" charset="0"/>
                <a:cs typeface="Arial" panose="020B0604020202020204" pitchFamily="34" charset="0"/>
              </a:rPr>
              <a:t>en el </a:t>
            </a:r>
            <a:r>
              <a:rPr lang="es-MX" sz="2200" b="1" dirty="0" smtClean="0">
                <a:solidFill>
                  <a:schemeClr val="tx1"/>
                </a:solidFill>
                <a:latin typeface="Arial" panose="020B0604020202020204" pitchFamily="34" charset="0"/>
                <a:cs typeface="Arial" panose="020B0604020202020204" pitchFamily="34" charset="0"/>
              </a:rPr>
              <a:t>buque</a:t>
            </a:r>
          </a:p>
          <a:p>
            <a:pPr marL="0" indent="0" algn="just">
              <a:buNone/>
            </a:pPr>
            <a:r>
              <a:rPr lang="es-MX" sz="2200" dirty="0">
                <a:solidFill>
                  <a:schemeClr val="tx1"/>
                </a:solidFill>
                <a:latin typeface="Arial" panose="020B0604020202020204" pitchFamily="34" charset="0"/>
                <a:cs typeface="Arial" panose="020B0604020202020204" pitchFamily="34" charset="0"/>
              </a:rPr>
              <a:t>que consiste en la prepa- ración y enganche del contenedor en muelle (básicamente el aseguramiento del </a:t>
            </a:r>
            <a:r>
              <a:rPr lang="es-MX" sz="2200" dirty="0" err="1">
                <a:solidFill>
                  <a:schemeClr val="tx1"/>
                </a:solidFill>
                <a:latin typeface="Arial" panose="020B0604020202020204" pitchFamily="34" charset="0"/>
                <a:cs typeface="Arial" panose="020B0604020202020204" pitchFamily="34" charset="0"/>
              </a:rPr>
              <a:t>spreader</a:t>
            </a:r>
            <a:r>
              <a:rPr lang="es-MX" sz="2200" dirty="0">
                <a:solidFill>
                  <a:schemeClr val="tx1"/>
                </a:solidFill>
                <a:latin typeface="Arial" panose="020B0604020202020204" pitchFamily="34" charset="0"/>
                <a:cs typeface="Arial" panose="020B0604020202020204" pitchFamily="34" charset="0"/>
              </a:rPr>
              <a:t> de la grúa del buque en los esquineros </a:t>
            </a:r>
            <a:r>
              <a:rPr lang="es-MX" sz="2200" dirty="0" smtClean="0">
                <a:solidFill>
                  <a:schemeClr val="tx1"/>
                </a:solidFill>
                <a:latin typeface="Arial" panose="020B0604020202020204" pitchFamily="34" charset="0"/>
                <a:cs typeface="Arial" panose="020B0604020202020204" pitchFamily="34" charset="0"/>
              </a:rPr>
              <a:t>superiores </a:t>
            </a:r>
            <a:r>
              <a:rPr lang="es-MX" sz="2200" dirty="0">
                <a:solidFill>
                  <a:schemeClr val="tx1"/>
                </a:solidFill>
                <a:latin typeface="Arial" panose="020B0604020202020204" pitchFamily="34" charset="0"/>
                <a:cs typeface="Arial" panose="020B0604020202020204" pitchFamily="34" charset="0"/>
              </a:rPr>
              <a:t>del contenedor), izada del contenedor con la grúa del buque y embarque, </a:t>
            </a:r>
            <a:r>
              <a:rPr lang="es-MX" sz="2200" dirty="0" smtClean="0">
                <a:solidFill>
                  <a:schemeClr val="tx1"/>
                </a:solidFill>
                <a:latin typeface="Arial" panose="020B0604020202020204" pitchFamily="34" charset="0"/>
                <a:cs typeface="Arial" panose="020B0604020202020204" pitchFamily="34" charset="0"/>
              </a:rPr>
              <a:t>desenganche </a:t>
            </a:r>
            <a:r>
              <a:rPr lang="es-MX" sz="2200" dirty="0">
                <a:solidFill>
                  <a:schemeClr val="tx1"/>
                </a:solidFill>
                <a:latin typeface="Arial" panose="020B0604020202020204" pitchFamily="34" charset="0"/>
                <a:cs typeface="Arial" panose="020B0604020202020204" pitchFamily="34" charset="0"/>
              </a:rPr>
              <a:t>del contenedor a bordo, y </a:t>
            </a:r>
            <a:r>
              <a:rPr lang="es-MX" sz="2200" dirty="0" smtClean="0">
                <a:solidFill>
                  <a:schemeClr val="tx1"/>
                </a:solidFill>
                <a:latin typeface="Arial" panose="020B0604020202020204" pitchFamily="34" charset="0"/>
                <a:cs typeface="Arial" panose="020B0604020202020204" pitchFamily="34" charset="0"/>
              </a:rPr>
              <a:t>aseguramiento </a:t>
            </a:r>
            <a:r>
              <a:rPr lang="es-MX" sz="2200" dirty="0">
                <a:solidFill>
                  <a:schemeClr val="tx1"/>
                </a:solidFill>
                <a:latin typeface="Arial" panose="020B0604020202020204" pitchFamily="34" charset="0"/>
                <a:cs typeface="Arial" panose="020B0604020202020204" pitchFamily="34" charset="0"/>
              </a:rPr>
              <a:t>del contenedor y trincado si va sobre cubierta, en el caso de carga de exportación; y desestiba/descarga del contenedor del </a:t>
            </a:r>
            <a:r>
              <a:rPr lang="es-MX" sz="2200" dirty="0" smtClean="0">
                <a:solidFill>
                  <a:schemeClr val="tx1"/>
                </a:solidFill>
                <a:latin typeface="Arial" panose="020B0604020202020204" pitchFamily="34" charset="0"/>
                <a:cs typeface="Arial" panose="020B0604020202020204" pitchFamily="34" charset="0"/>
              </a:rPr>
              <a:t>buque</a:t>
            </a:r>
            <a:r>
              <a:rPr lang="es-MX" sz="2200" dirty="0">
                <a:solidFill>
                  <a:schemeClr val="tx1"/>
                </a:solidFill>
                <a:latin typeface="Arial" panose="020B0604020202020204" pitchFamily="34" charset="0"/>
                <a:cs typeface="Arial" panose="020B0604020202020204" pitchFamily="34" charset="0"/>
              </a:rPr>
              <a:t>, que consiste en el destrincado del con- tenedor, preparación y enganche del </a:t>
            </a:r>
            <a:r>
              <a:rPr lang="es-MX" sz="2200" dirty="0" smtClean="0">
                <a:solidFill>
                  <a:schemeClr val="tx1"/>
                </a:solidFill>
                <a:latin typeface="Arial" panose="020B0604020202020204" pitchFamily="34" charset="0"/>
                <a:cs typeface="Arial" panose="020B0604020202020204" pitchFamily="34" charset="0"/>
              </a:rPr>
              <a:t>contenedor </a:t>
            </a:r>
            <a:r>
              <a:rPr lang="es-MX" sz="2200" dirty="0">
                <a:solidFill>
                  <a:schemeClr val="tx1"/>
                </a:solidFill>
                <a:latin typeface="Arial" panose="020B0604020202020204" pitchFamily="34" charset="0"/>
                <a:cs typeface="Arial" panose="020B0604020202020204" pitchFamily="34" charset="0"/>
              </a:rPr>
              <a:t>a bordo, izada del contenedor con la grúa del buque y descarga a muelle, y </a:t>
            </a:r>
            <a:r>
              <a:rPr lang="es-MX" sz="2200" dirty="0" smtClean="0">
                <a:solidFill>
                  <a:schemeClr val="tx1"/>
                </a:solidFill>
                <a:latin typeface="Arial" panose="020B0604020202020204" pitchFamily="34" charset="0"/>
                <a:cs typeface="Arial" panose="020B0604020202020204" pitchFamily="34" charset="0"/>
              </a:rPr>
              <a:t>desenganche </a:t>
            </a:r>
            <a:r>
              <a:rPr lang="es-MX" sz="2200" dirty="0">
                <a:solidFill>
                  <a:schemeClr val="tx1"/>
                </a:solidFill>
                <a:latin typeface="Arial" panose="020B0604020202020204" pitchFamily="34" charset="0"/>
                <a:cs typeface="Arial" panose="020B0604020202020204" pitchFamily="34" charset="0"/>
              </a:rPr>
              <a:t>del contenedor en muelle, en el caso de carga de importación</a:t>
            </a:r>
            <a:r>
              <a:rPr lang="es-MX" sz="2200" dirty="0" smtClean="0">
                <a:solidFill>
                  <a:schemeClr val="tx1"/>
                </a:solidFill>
                <a:latin typeface="Arial" panose="020B0604020202020204" pitchFamily="34" charset="0"/>
                <a:cs typeface="Arial" panose="020B0604020202020204" pitchFamily="34" charset="0"/>
              </a:rPr>
              <a:t>.</a:t>
            </a:r>
          </a:p>
        </p:txBody>
      </p:sp>
      <p:sp>
        <p:nvSpPr>
          <p:cNvPr id="5" name="Rectangle 2"/>
          <p:cNvSpPr txBox="1">
            <a:spLocks noChangeArrowheads="1"/>
          </p:cNvSpPr>
          <p:nvPr/>
        </p:nvSpPr>
        <p:spPr>
          <a:xfrm>
            <a:off x="157160" y="9009"/>
            <a:ext cx="8986837" cy="896383"/>
          </a:xfrm>
          <a:prstGeom prst="rect">
            <a:avLst/>
          </a:prstGeom>
          <a:solidFill>
            <a:schemeClr val="accent1">
              <a:alpha val="84000"/>
            </a:schemeClr>
          </a:solidFill>
        </p:spPr>
        <p:txBody>
          <a:bodyPr vert="horz" lIns="91440" tIns="45720" rIns="91440" bIns="45720" rtlCol="0" anchor="t">
            <a:normAutofit fontScale="92500" lnSpcReduction="200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a:solidFill>
                  <a:schemeClr val="tx1"/>
                </a:solidFill>
                <a:latin typeface="Calibri" pitchFamily="34" charset="0"/>
              </a:rPr>
              <a:t>Programación contra operación flexible y plan diario de operación</a:t>
            </a:r>
            <a:endParaRPr lang="es-ES" dirty="0">
              <a:latin typeface="Calibri" pitchFamily="34" charset="0"/>
            </a:endParaRPr>
          </a:p>
        </p:txBody>
      </p:sp>
    </p:spTree>
    <p:extLst>
      <p:ext uri="{BB962C8B-B14F-4D97-AF65-F5344CB8AC3E}">
        <p14:creationId xmlns:p14="http://schemas.microsoft.com/office/powerpoint/2010/main" val="10380396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Grp="1" noChangeArrowheads="1"/>
          </p:cNvSpPr>
          <p:nvPr>
            <p:ph type="title"/>
          </p:nvPr>
        </p:nvSpPr>
        <p:spPr>
          <a:xfrm>
            <a:off x="157163" y="19050"/>
            <a:ext cx="8986837" cy="914400"/>
          </a:xfrm>
          <a:solidFill>
            <a:schemeClr val="accent1">
              <a:alpha val="84000"/>
            </a:schemeClr>
          </a:solidFill>
        </p:spPr>
        <p:txBody>
          <a:bodyPr/>
          <a:lstStyle/>
          <a:p>
            <a:r>
              <a:rPr lang="es-MX" dirty="0"/>
              <a:t>Temario</a:t>
            </a:r>
            <a:endParaRPr lang="es-ES" dirty="0"/>
          </a:p>
        </p:txBody>
      </p:sp>
      <p:sp>
        <p:nvSpPr>
          <p:cNvPr id="6" name="Marcador de contenido 2"/>
          <p:cNvSpPr>
            <a:spLocks noGrp="1"/>
          </p:cNvSpPr>
          <p:nvPr>
            <p:ph idx="1"/>
          </p:nvPr>
        </p:nvSpPr>
        <p:spPr>
          <a:xfrm>
            <a:off x="723900" y="1392383"/>
            <a:ext cx="8420099" cy="4646467"/>
          </a:xfrm>
        </p:spPr>
        <p:txBody>
          <a:bodyPr>
            <a:noAutofit/>
          </a:bodyPr>
          <a:lstStyle/>
          <a:p>
            <a:pPr marL="514350" indent="-514350">
              <a:buClrTx/>
              <a:buFont typeface="+mj-lt"/>
              <a:buAutoNum type="arabicPeriod"/>
            </a:pPr>
            <a:r>
              <a:rPr lang="es-MX" sz="3000" dirty="0" smtClean="0">
                <a:solidFill>
                  <a:schemeClr val="tx1"/>
                </a:solidFill>
                <a:latin typeface="Calibri" pitchFamily="34" charset="0"/>
              </a:rPr>
              <a:t>Introducción a la programación de corridas marítimas y asignación de tripulación marítimas</a:t>
            </a:r>
          </a:p>
          <a:p>
            <a:pPr marL="514350" indent="-514350">
              <a:buClrTx/>
              <a:buFont typeface="+mj-lt"/>
              <a:buAutoNum type="arabicPeriod"/>
            </a:pPr>
            <a:r>
              <a:rPr lang="es-MX" sz="3000" dirty="0" smtClean="0">
                <a:solidFill>
                  <a:schemeClr val="tx1"/>
                </a:solidFill>
                <a:latin typeface="Calibri" pitchFamily="34" charset="0"/>
              </a:rPr>
              <a:t>Elección del envío y contención del tráfico</a:t>
            </a:r>
          </a:p>
          <a:p>
            <a:pPr marL="514350" indent="-514350">
              <a:buClrTx/>
              <a:buFont typeface="+mj-lt"/>
              <a:buAutoNum type="arabicPeriod"/>
            </a:pPr>
            <a:r>
              <a:rPr lang="es-MX" sz="3000" dirty="0" smtClean="0">
                <a:solidFill>
                  <a:schemeClr val="tx1"/>
                </a:solidFill>
                <a:latin typeface="Calibri" pitchFamily="34" charset="0"/>
              </a:rPr>
              <a:t>Propagación de retrasos en la red y plan de integridad de operación</a:t>
            </a:r>
          </a:p>
          <a:p>
            <a:pPr marL="514350" indent="-514350">
              <a:buClrTx/>
              <a:buFont typeface="+mj-lt"/>
              <a:buAutoNum type="arabicPeriod"/>
            </a:pPr>
            <a:r>
              <a:rPr lang="es-MX" sz="3000" dirty="0" smtClean="0">
                <a:solidFill>
                  <a:schemeClr val="tx1"/>
                </a:solidFill>
                <a:latin typeface="Calibri" pitchFamily="34" charset="0"/>
              </a:rPr>
              <a:t>Programación contra operación flexible y plan diario de operación</a:t>
            </a:r>
            <a:endParaRPr lang="es-MX" sz="3000" dirty="0">
              <a:solidFill>
                <a:schemeClr val="tx1"/>
              </a:solidFill>
              <a:latin typeface="Calibri" pitchFamily="34" charset="0"/>
            </a:endParaRPr>
          </a:p>
        </p:txBody>
      </p:sp>
      <p:sp>
        <p:nvSpPr>
          <p:cNvPr id="2" name="1 CuadroTexto"/>
          <p:cNvSpPr txBox="1"/>
          <p:nvPr/>
        </p:nvSpPr>
        <p:spPr>
          <a:xfrm>
            <a:off x="457200" y="1485900"/>
            <a:ext cx="8346558" cy="923330"/>
          </a:xfrm>
          <a:prstGeom prst="rect">
            <a:avLst/>
          </a:prstGeom>
          <a:solidFill>
            <a:schemeClr val="accent2">
              <a:lumMod val="75000"/>
              <a:alpha val="68000"/>
            </a:schemeClr>
          </a:solidFill>
        </p:spPr>
        <p:txBody>
          <a:bodyPr wrap="square" rtlCol="0">
            <a:spAutoFit/>
          </a:bodyPr>
          <a:lstStyle/>
          <a:p>
            <a:endParaRPr lang="es-MX" dirty="0" smtClean="0"/>
          </a:p>
          <a:p>
            <a:endParaRPr lang="es-MX" dirty="0"/>
          </a:p>
          <a:p>
            <a:endParaRPr lang="es-MX" dirty="0"/>
          </a:p>
        </p:txBody>
      </p:sp>
    </p:spTree>
    <p:extLst>
      <p:ext uri="{BB962C8B-B14F-4D97-AF65-F5344CB8AC3E}">
        <p14:creationId xmlns:p14="http://schemas.microsoft.com/office/powerpoint/2010/main" val="90149110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005323" y="1257300"/>
            <a:ext cx="7467275" cy="5320145"/>
          </a:xfrm>
        </p:spPr>
        <p:txBody>
          <a:bodyPr/>
          <a:lstStyle/>
          <a:p>
            <a:pPr marL="0" indent="0" algn="just">
              <a:buNone/>
            </a:pPr>
            <a:endParaRPr lang="es-ES" dirty="0" smtClean="0"/>
          </a:p>
          <a:p>
            <a:pPr marL="0" indent="0">
              <a:buNone/>
            </a:pPr>
            <a:endParaRPr lang="es-MX" dirty="0" smtClean="0"/>
          </a:p>
          <a:p>
            <a:endParaRPr lang="es-MX" dirty="0"/>
          </a:p>
          <a:p>
            <a:pPr marL="0" indent="0">
              <a:buNone/>
            </a:pPr>
            <a:endParaRPr lang="es-MX" dirty="0"/>
          </a:p>
        </p:txBody>
      </p:sp>
      <p:sp>
        <p:nvSpPr>
          <p:cNvPr id="2" name="Rectángulo 1"/>
          <p:cNvSpPr/>
          <p:nvPr/>
        </p:nvSpPr>
        <p:spPr>
          <a:xfrm>
            <a:off x="599089" y="963596"/>
            <a:ext cx="7851227" cy="2154436"/>
          </a:xfrm>
          <a:prstGeom prst="rect">
            <a:avLst/>
          </a:prstGeom>
        </p:spPr>
        <p:txBody>
          <a:bodyPr wrap="square">
            <a:spAutoFit/>
          </a:bodyPr>
          <a:lstStyle/>
          <a:p>
            <a:pPr algn="just"/>
            <a:r>
              <a:rPr lang="es-ES" sz="2400" b="1" dirty="0">
                <a:latin typeface="Arial" panose="020B0604020202020204" pitchFamily="34" charset="0"/>
                <a:cs typeface="Arial" panose="020B0604020202020204" pitchFamily="34" charset="0"/>
              </a:rPr>
              <a:t>Programación de corridas marítimas:</a:t>
            </a:r>
          </a:p>
          <a:p>
            <a:pPr algn="just"/>
            <a:r>
              <a:rPr lang="es-ES" sz="2200" dirty="0">
                <a:latin typeface="Arial" panose="020B0604020202020204" pitchFamily="34" charset="0"/>
                <a:cs typeface="Arial" panose="020B0604020202020204" pitchFamily="34" charset="0"/>
              </a:rPr>
              <a:t>una programación del recorrido a seguir en este caso, para el transporte marítimo es la planeación del servicio de transporte basado en un itinerario tomando en cuenta escalas, tiempos de carga y descarga, claro partiendo de su origen hasta su destino.</a:t>
            </a:r>
          </a:p>
        </p:txBody>
      </p:sp>
      <p:sp>
        <p:nvSpPr>
          <p:cNvPr id="7" name="Rectangle 2"/>
          <p:cNvSpPr txBox="1">
            <a:spLocks noChangeArrowheads="1"/>
          </p:cNvSpPr>
          <p:nvPr/>
        </p:nvSpPr>
        <p:spPr>
          <a:xfrm>
            <a:off x="157162" y="0"/>
            <a:ext cx="8986837" cy="914400"/>
          </a:xfrm>
          <a:prstGeom prst="rect">
            <a:avLst/>
          </a:prstGeom>
          <a:solidFill>
            <a:schemeClr val="accent1">
              <a:alpha val="84000"/>
            </a:schemeClr>
          </a:solidFill>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smtClean="0">
                <a:latin typeface="Calibri" pitchFamily="34" charset="0"/>
              </a:rPr>
              <a:t>Introducción</a:t>
            </a:r>
            <a:endParaRPr lang="es-ES" dirty="0">
              <a:latin typeface="Calibri" pitchFamily="34" charset="0"/>
            </a:endParaRPr>
          </a:p>
        </p:txBody>
      </p:sp>
    </p:spTree>
    <p:extLst>
      <p:ext uri="{BB962C8B-B14F-4D97-AF65-F5344CB8AC3E}">
        <p14:creationId xmlns:p14="http://schemas.microsoft.com/office/powerpoint/2010/main" val="7199850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99090" y="915479"/>
            <a:ext cx="7914289" cy="5673436"/>
          </a:xfrm>
        </p:spPr>
        <p:txBody>
          <a:bodyPr>
            <a:noAutofit/>
          </a:bodyPr>
          <a:lstStyle/>
          <a:p>
            <a:pPr marL="0" indent="0" algn="just">
              <a:buNone/>
            </a:pPr>
            <a:r>
              <a:rPr lang="es-MX" sz="2400" b="1" dirty="0" smtClean="0">
                <a:solidFill>
                  <a:schemeClr val="tx1"/>
                </a:solidFill>
                <a:latin typeface="Arial" panose="020B0604020202020204" pitchFamily="34" charset="0"/>
                <a:cs typeface="Arial" panose="020B0604020202020204" pitchFamily="34" charset="0"/>
              </a:rPr>
              <a:t>Demanda del transporte marítimo en México</a:t>
            </a:r>
          </a:p>
          <a:p>
            <a:pPr algn="just"/>
            <a:r>
              <a:rPr lang="es-MX" sz="2200" dirty="0" smtClean="0">
                <a:solidFill>
                  <a:schemeClr val="tx1"/>
                </a:solidFill>
                <a:latin typeface="Arial" panose="020B0604020202020204" pitchFamily="34" charset="0"/>
                <a:cs typeface="Arial" panose="020B0604020202020204" pitchFamily="34" charset="0"/>
              </a:rPr>
              <a:t>El primer puerto establecido en la época colonial fue el puerto de Veracruz ya que era el único medio de comunicación entre España y el nuevo continente, el servicio  se utilizaba para comercializar y para transporte de personas .</a:t>
            </a:r>
          </a:p>
          <a:p>
            <a:pPr algn="just"/>
            <a:endParaRPr lang="es-MX" sz="2200" dirty="0" smtClean="0">
              <a:solidFill>
                <a:schemeClr val="tx1"/>
              </a:solidFill>
              <a:latin typeface="Arial" panose="020B0604020202020204" pitchFamily="34" charset="0"/>
              <a:cs typeface="Arial" panose="020B0604020202020204" pitchFamily="34" charset="0"/>
            </a:endParaRPr>
          </a:p>
          <a:p>
            <a:pPr algn="just"/>
            <a:r>
              <a:rPr lang="es-MX" sz="2200" dirty="0" smtClean="0">
                <a:solidFill>
                  <a:schemeClr val="tx1"/>
                </a:solidFill>
                <a:latin typeface="Arial" panose="020B0604020202020204" pitchFamily="34" charset="0"/>
                <a:cs typeface="Arial" panose="020B0604020202020204" pitchFamily="34" charset="0"/>
              </a:rPr>
              <a:t>1531 se estableció el puerto de Acapulco con el objetivo de que México fuera intermediario entre filipinas y la península ibérica.</a:t>
            </a:r>
          </a:p>
        </p:txBody>
      </p:sp>
      <p:sp>
        <p:nvSpPr>
          <p:cNvPr id="4" name="Rectangle 2"/>
          <p:cNvSpPr txBox="1">
            <a:spLocks noChangeArrowheads="1"/>
          </p:cNvSpPr>
          <p:nvPr/>
        </p:nvSpPr>
        <p:spPr>
          <a:xfrm>
            <a:off x="157162" y="0"/>
            <a:ext cx="8986837" cy="914400"/>
          </a:xfrm>
          <a:prstGeom prst="rect">
            <a:avLst/>
          </a:prstGeom>
          <a:solidFill>
            <a:schemeClr val="accent1">
              <a:alpha val="84000"/>
            </a:schemeClr>
          </a:solidFill>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smtClean="0">
                <a:latin typeface="Calibri" pitchFamily="34" charset="0"/>
              </a:rPr>
              <a:t>Introducción</a:t>
            </a:r>
            <a:endParaRPr lang="es-ES" dirty="0">
              <a:latin typeface="Calibri" pitchFamily="34" charset="0"/>
            </a:endParaRPr>
          </a:p>
        </p:txBody>
      </p:sp>
    </p:spTree>
    <p:extLst>
      <p:ext uri="{BB962C8B-B14F-4D97-AF65-F5344CB8AC3E}">
        <p14:creationId xmlns:p14="http://schemas.microsoft.com/office/powerpoint/2010/main" val="226228100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jecutivo">
  <a:themeElements>
    <a:clrScheme name="Ejecutivo">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jecutivo">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jecutiv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Executive</Template>
  <TotalTime>3065</TotalTime>
  <Words>5501</Words>
  <Application>Microsoft Office PowerPoint</Application>
  <PresentationFormat>Transparencia</PresentationFormat>
  <Paragraphs>456</Paragraphs>
  <Slides>63</Slides>
  <Notes>0</Notes>
  <HiddenSlides>0</HiddenSlides>
  <MMClips>0</MMClips>
  <ScaleCrop>false</ScaleCrop>
  <HeadingPairs>
    <vt:vector size="4" baseType="variant">
      <vt:variant>
        <vt:lpstr>Tema</vt:lpstr>
      </vt:variant>
      <vt:variant>
        <vt:i4>1</vt:i4>
      </vt:variant>
      <vt:variant>
        <vt:lpstr>Títulos de diapositiva</vt:lpstr>
      </vt:variant>
      <vt:variant>
        <vt:i4>63</vt:i4>
      </vt:variant>
    </vt:vector>
  </HeadingPairs>
  <TitlesOfParts>
    <vt:vector size="64" baseType="lpstr">
      <vt:lpstr>Ejecutivo</vt:lpstr>
      <vt:lpstr>Presentación de PowerPoint</vt:lpstr>
      <vt:lpstr>Presentación de PowerPoint</vt:lpstr>
      <vt:lpstr>Presentación de PowerPoint</vt:lpstr>
      <vt:lpstr>Presentación de PowerPoint</vt:lpstr>
      <vt:lpstr>Presentación de PowerPoint</vt:lpstr>
      <vt:lpstr>Programación de corridas marítimas</vt:lpstr>
      <vt:lpstr>Temario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Temario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Temario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Temario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beatriz arias</dc:creator>
  <cp:lastModifiedBy>Usuario</cp:lastModifiedBy>
  <cp:revision>171</cp:revision>
  <dcterms:created xsi:type="dcterms:W3CDTF">2013-07-19T06:40:20Z</dcterms:created>
  <dcterms:modified xsi:type="dcterms:W3CDTF">2015-10-02T13:49:46Z</dcterms:modified>
</cp:coreProperties>
</file>