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310" r:id="rId3"/>
    <p:sldId id="311" r:id="rId4"/>
    <p:sldId id="318" r:id="rId5"/>
    <p:sldId id="319" r:id="rId6"/>
    <p:sldId id="312" r:id="rId7"/>
    <p:sldId id="313" r:id="rId8"/>
    <p:sldId id="314" r:id="rId9"/>
    <p:sldId id="315" r:id="rId10"/>
    <p:sldId id="257" r:id="rId11"/>
    <p:sldId id="258" r:id="rId12"/>
    <p:sldId id="271" r:id="rId13"/>
    <p:sldId id="259"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9" r:id="rId28"/>
    <p:sldId id="285" r:id="rId29"/>
    <p:sldId id="290" r:id="rId30"/>
    <p:sldId id="286" r:id="rId31"/>
    <p:sldId id="293" r:id="rId32"/>
    <p:sldId id="287" r:id="rId33"/>
    <p:sldId id="294" r:id="rId34"/>
    <p:sldId id="295" r:id="rId35"/>
    <p:sldId id="296" r:id="rId36"/>
    <p:sldId id="297" r:id="rId37"/>
    <p:sldId id="298" r:id="rId38"/>
    <p:sldId id="299" r:id="rId39"/>
    <p:sldId id="300" r:id="rId40"/>
    <p:sldId id="301" r:id="rId41"/>
    <p:sldId id="291" r:id="rId42"/>
    <p:sldId id="304" r:id="rId43"/>
    <p:sldId id="305" r:id="rId44"/>
    <p:sldId id="306" r:id="rId45"/>
    <p:sldId id="307" r:id="rId46"/>
    <p:sldId id="303" r:id="rId47"/>
    <p:sldId id="302" r:id="rId48"/>
    <p:sldId id="292" r:id="rId49"/>
    <p:sldId id="308" r:id="rId50"/>
    <p:sldId id="317"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8E3A"/>
    <a:srgbClr val="D1C3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p:scale>
          <a:sx n="95" d="100"/>
          <a:sy n="95" d="100"/>
        </p:scale>
        <p:origin x="-9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237944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63888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643784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932663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090206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2977657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1280019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37039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4162957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3865922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EC3645-D636-4A1E-9F8B-23B1095F7EE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F78A0EB-9532-460E-82F8-37AF617894C2}" type="slidenum">
              <a:rPr lang="es-MX" smtClean="0"/>
              <a:t>‹Nº›</a:t>
            </a:fld>
            <a:endParaRPr lang="es-MX"/>
          </a:p>
        </p:txBody>
      </p:sp>
    </p:spTree>
    <p:extLst>
      <p:ext uri="{BB962C8B-B14F-4D97-AF65-F5344CB8AC3E}">
        <p14:creationId xmlns:p14="http://schemas.microsoft.com/office/powerpoint/2010/main" val="42005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EC3645-D636-4A1E-9F8B-23B1095F7EE6}"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8A0EB-9532-460E-82F8-37AF617894C2}" type="slidenum">
              <a:rPr lang="es-MX" smtClean="0"/>
              <a:t>‹Nº›</a:t>
            </a:fld>
            <a:endParaRPr lang="es-MX"/>
          </a:p>
        </p:txBody>
      </p:sp>
    </p:spTree>
    <p:extLst>
      <p:ext uri="{BB962C8B-B14F-4D97-AF65-F5344CB8AC3E}">
        <p14:creationId xmlns:p14="http://schemas.microsoft.com/office/powerpoint/2010/main" val="2981884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www.google.com.mx/url?sa=i&amp;rct=j&amp;q=Gracias&amp;source=images&amp;cd=&amp;cad=rja&amp;docid=PRZ51GmgbCFAQM&amp;tbnid=a8H1MQkZeY7vZM:&amp;ved=0CAUQjRw&amp;url=http://vidanovelada.blogspot.com/2012/12/tienes-un-minuto-gracias.html&amp;ei=fysUUoOnDof7yAGh6YGIAw&amp;bvm=bv.50952593,d.b2I&amp;psig=AFQjCNFC70zj73F6V5M1ibsAHJMoItpMKw&amp;ust=1377139952025880"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23728" y="3356992"/>
            <a:ext cx="5360640" cy="337592"/>
          </a:xfrm>
        </p:spPr>
        <p:txBody>
          <a:bodyPr>
            <a:normAutofit fontScale="62500" lnSpcReduction="20000"/>
          </a:bodyPr>
          <a:lstStyle/>
          <a:p>
            <a:pPr algn="r"/>
            <a:r>
              <a:rPr lang="es-MX" dirty="0" smtClean="0">
                <a:solidFill>
                  <a:schemeClr val="bg2">
                    <a:lumMod val="25000"/>
                  </a:schemeClr>
                </a:solidFill>
                <a:latin typeface="Times New Roman" pitchFamily="18" charset="0"/>
                <a:cs typeface="Times New Roman" pitchFamily="18" charset="0"/>
              </a:rPr>
              <a:t>Autor: </a:t>
            </a:r>
            <a:r>
              <a:rPr lang="es-MX" b="1" dirty="0" smtClean="0">
                <a:solidFill>
                  <a:schemeClr val="bg2">
                    <a:lumMod val="25000"/>
                  </a:schemeClr>
                </a:solidFill>
                <a:latin typeface="Times New Roman" pitchFamily="18" charset="0"/>
                <a:cs typeface="Times New Roman" pitchFamily="18" charset="0"/>
              </a:rPr>
              <a:t>ESPERANZA COTERA REGALADO</a:t>
            </a:r>
            <a:endParaRPr lang="es-MX" b="1" dirty="0">
              <a:solidFill>
                <a:schemeClr val="bg2">
                  <a:lumMod val="25000"/>
                </a:schemeClr>
              </a:solidFill>
              <a:latin typeface="Times New Roman" pitchFamily="18" charset="0"/>
              <a:cs typeface="Times New Roman" pitchFamily="18" charset="0"/>
            </a:endParaRP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7" name="1 Título"/>
          <p:cNvSpPr txBox="1">
            <a:spLocks/>
          </p:cNvSpPr>
          <p:nvPr/>
        </p:nvSpPr>
        <p:spPr>
          <a:xfrm>
            <a:off x="1038652" y="1688356"/>
            <a:ext cx="7171271" cy="43204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1600" b="1" i="1" dirty="0" smtClean="0">
                <a:solidFill>
                  <a:srgbClr val="EEECE1">
                    <a:lumMod val="25000"/>
                  </a:srgbClr>
                </a:solidFill>
                <a:latin typeface="Times New Roman" pitchFamily="18" charset="0"/>
                <a:cs typeface="Times New Roman" pitchFamily="18" charset="0"/>
              </a:rPr>
              <a:t>ADMINISTRACIÓN DE RECURSOS HUMANOS</a:t>
            </a:r>
            <a:endParaRPr lang="es-MX" sz="2400" b="1" i="1" dirty="0">
              <a:solidFill>
                <a:srgbClr val="EEECE1">
                  <a:lumMod val="25000"/>
                </a:srgbClr>
              </a:solidFill>
              <a:latin typeface="Times New Roman" pitchFamily="18" charset="0"/>
              <a:cs typeface="Times New Roman" pitchFamily="18" charset="0"/>
            </a:endParaRPr>
          </a:p>
        </p:txBody>
      </p:sp>
      <p:sp>
        <p:nvSpPr>
          <p:cNvPr id="8" name="1 Título"/>
          <p:cNvSpPr txBox="1">
            <a:spLocks/>
          </p:cNvSpPr>
          <p:nvPr/>
        </p:nvSpPr>
        <p:spPr>
          <a:xfrm>
            <a:off x="467545" y="2204864"/>
            <a:ext cx="8280920" cy="8640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rgbClr val="EEECE1">
                    <a:lumMod val="50000"/>
                  </a:srgbClr>
                </a:solidFill>
                <a:latin typeface="Arial" panose="020B0604020202020204" pitchFamily="34" charset="0"/>
                <a:cs typeface="Arial" panose="020B0604020202020204" pitchFamily="34" charset="0"/>
              </a:rPr>
              <a:t>RECLUTAMIENTO</a:t>
            </a:r>
            <a:r>
              <a:rPr lang="es-MX" sz="2400" b="1" dirty="0">
                <a:solidFill>
                  <a:srgbClr val="EEECE1">
                    <a:lumMod val="50000"/>
                  </a:srgbClr>
                </a:solidFill>
                <a:latin typeface="Arial" panose="020B0604020202020204" pitchFamily="34" charset="0"/>
                <a:cs typeface="Arial" panose="020B0604020202020204" pitchFamily="34" charset="0"/>
              </a:rPr>
              <a:t>, SELECCIÓN E </a:t>
            </a:r>
            <a:r>
              <a:rPr lang="es-MX" sz="2400" b="1" dirty="0" smtClean="0">
                <a:solidFill>
                  <a:srgbClr val="EEECE1">
                    <a:lumMod val="50000"/>
                  </a:srgbClr>
                </a:solidFill>
                <a:latin typeface="Arial" panose="020B0604020202020204" pitchFamily="34" charset="0"/>
                <a:cs typeface="Arial" panose="020B0604020202020204" pitchFamily="34" charset="0"/>
              </a:rPr>
              <a:t>INDUCCIÓN</a:t>
            </a:r>
            <a:endParaRPr lang="es-MX" sz="2400" b="1" dirty="0">
              <a:solidFill>
                <a:srgbClr val="EEECE1">
                  <a:lumMod val="25000"/>
                </a:srgbClr>
              </a:solidFill>
              <a:latin typeface="Arial" panose="020B0604020202020204" pitchFamily="34" charset="0"/>
              <a:cs typeface="Arial" panose="020B0604020202020204" pitchFamily="34" charset="0"/>
            </a:endParaRPr>
          </a:p>
        </p:txBody>
      </p:sp>
      <p:sp>
        <p:nvSpPr>
          <p:cNvPr id="9" name="2 Subtítulo"/>
          <p:cNvSpPr txBox="1">
            <a:spLocks/>
          </p:cNvSpPr>
          <p:nvPr/>
        </p:nvSpPr>
        <p:spPr>
          <a:xfrm>
            <a:off x="1038651" y="4077072"/>
            <a:ext cx="7171271" cy="2167408"/>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2400" dirty="0" smtClean="0">
                <a:solidFill>
                  <a:srgbClr val="EEECE1">
                    <a:lumMod val="25000"/>
                  </a:srgbClr>
                </a:solidFill>
                <a:latin typeface="Times New Roman" pitchFamily="18" charset="0"/>
                <a:cs typeface="Times New Roman" pitchFamily="18" charset="0"/>
              </a:rPr>
              <a:t>MAESTRÍA EN ADMINISTRACIÓN DE NEGOCIOS </a:t>
            </a:r>
          </a:p>
          <a:p>
            <a:endParaRPr lang="es-MX" sz="2400" dirty="0" smtClean="0">
              <a:solidFill>
                <a:srgbClr val="EEECE1">
                  <a:lumMod val="25000"/>
                </a:srgbClr>
              </a:solidFill>
              <a:latin typeface="Times New Roman" pitchFamily="18" charset="0"/>
              <a:cs typeface="Times New Roman" pitchFamily="18" charset="0"/>
            </a:endParaRPr>
          </a:p>
          <a:p>
            <a:r>
              <a:rPr lang="es-MX" sz="2400" dirty="0" smtClean="0">
                <a:solidFill>
                  <a:srgbClr val="EEECE1">
                    <a:lumMod val="25000"/>
                  </a:srgbClr>
                </a:solidFill>
                <a:latin typeface="Times New Roman" pitchFamily="18" charset="0"/>
                <a:cs typeface="Times New Roman" pitchFamily="18" charset="0"/>
              </a:rPr>
              <a:t>Centro Universitario UAEM Valle de Chalco</a:t>
            </a:r>
          </a:p>
          <a:p>
            <a:endParaRPr lang="es-MX" sz="2400" dirty="0">
              <a:solidFill>
                <a:srgbClr val="EEECE1">
                  <a:lumMod val="25000"/>
                </a:srgbClr>
              </a:solidFill>
              <a:latin typeface="Times New Roman" pitchFamily="18" charset="0"/>
              <a:cs typeface="Times New Roman" pitchFamily="18" charset="0"/>
            </a:endParaRPr>
          </a:p>
          <a:p>
            <a:pPr algn="r"/>
            <a:r>
              <a:rPr lang="es-MX" sz="2400" dirty="0" smtClean="0">
                <a:solidFill>
                  <a:srgbClr val="EEECE1">
                    <a:lumMod val="25000"/>
                  </a:srgbClr>
                </a:solidFill>
                <a:latin typeface="Times New Roman" pitchFamily="18" charset="0"/>
                <a:cs typeface="Times New Roman" pitchFamily="18" charset="0"/>
              </a:rPr>
              <a:t>OCTUBRE 2015</a:t>
            </a:r>
          </a:p>
          <a:p>
            <a:pPr algn="r"/>
            <a:r>
              <a:rPr lang="es-MX" sz="2400" dirty="0" smtClean="0">
                <a:solidFill>
                  <a:srgbClr val="EEECE1">
                    <a:lumMod val="25000"/>
                  </a:srgbClr>
                </a:solidFill>
                <a:latin typeface="Times New Roman" pitchFamily="18" charset="0"/>
                <a:cs typeface="Times New Roman" pitchFamily="18" charset="0"/>
              </a:rPr>
              <a:t> </a:t>
            </a:r>
            <a:endParaRPr lang="es-MX" sz="2400" dirty="0">
              <a:solidFill>
                <a:srgbClr val="EEECE1">
                  <a:lumMod val="25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2821269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9752" y="980728"/>
            <a:ext cx="4968552" cy="648072"/>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s-ES_tradnl" sz="3200" b="1" dirty="0" smtClean="0">
                <a:solidFill>
                  <a:schemeClr val="bg2">
                    <a:lumMod val="25000"/>
                  </a:schemeClr>
                </a:solidFill>
                <a:latin typeface="Times New Roman" pitchFamily="18" charset="0"/>
                <a:cs typeface="Times New Roman" pitchFamily="18" charset="0"/>
              </a:rPr>
              <a:t>RECLUTAMIENTO</a:t>
            </a:r>
            <a:endParaRPr lang="es-MX" sz="3200" dirty="0">
              <a:solidFill>
                <a:schemeClr val="bg2">
                  <a:lumMod val="25000"/>
                </a:schemeClr>
              </a:solidFill>
              <a:latin typeface="Times New Roman" pitchFamily="18" charset="0"/>
              <a:cs typeface="Times New Roman" pitchFamily="18" charset="0"/>
            </a:endParaRPr>
          </a:p>
        </p:txBody>
      </p:sp>
      <p:sp>
        <p:nvSpPr>
          <p:cNvPr id="3" name="2 Marcador de contenido"/>
          <p:cNvSpPr>
            <a:spLocks noGrp="1"/>
          </p:cNvSpPr>
          <p:nvPr>
            <p:ph idx="1"/>
          </p:nvPr>
        </p:nvSpPr>
        <p:spPr>
          <a:xfrm>
            <a:off x="457200" y="1955973"/>
            <a:ext cx="8229600" cy="4569371"/>
          </a:xfrm>
        </p:spPr>
        <p:txBody>
          <a:bodyPr/>
          <a:lstStyle/>
          <a:p>
            <a:pPr>
              <a:buFont typeface="Wingdings" panose="05000000000000000000" pitchFamily="2" charset="2"/>
              <a:buChar char="ü"/>
            </a:pPr>
            <a:r>
              <a:rPr lang="es-MX" sz="1800" b="1" dirty="0" smtClean="0">
                <a:solidFill>
                  <a:schemeClr val="bg2">
                    <a:lumMod val="50000"/>
                  </a:schemeClr>
                </a:solidFill>
                <a:latin typeface="Times New Roman" pitchFamily="18" charset="0"/>
                <a:ea typeface="+mj-ea"/>
                <a:cs typeface="Times New Roman" pitchFamily="18" charset="0"/>
              </a:rPr>
              <a:t>CONCEPTO</a:t>
            </a:r>
          </a:p>
          <a:p>
            <a:pPr marL="0" indent="0">
              <a:buNone/>
            </a:pPr>
            <a:endParaRPr lang="es-MX" sz="1400" b="1" dirty="0">
              <a:latin typeface="Times New Roman" pitchFamily="18" charset="0"/>
              <a:ea typeface="+mj-ea"/>
              <a:cs typeface="Times New Roman" pitchFamily="18" charset="0"/>
            </a:endParaRPr>
          </a:p>
          <a:p>
            <a:pPr marL="0" indent="0">
              <a:buNone/>
            </a:pPr>
            <a:endParaRPr lang="es-MX" sz="1400" b="1" dirty="0">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7" name="6 Pergamino vertical"/>
          <p:cNvSpPr/>
          <p:nvPr/>
        </p:nvSpPr>
        <p:spPr>
          <a:xfrm>
            <a:off x="1691680" y="2996952"/>
            <a:ext cx="1656184" cy="2016224"/>
          </a:xfrm>
          <a:prstGeom prst="verticalScroll">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2">
                    <a:lumMod val="50000"/>
                  </a:schemeClr>
                </a:solidFill>
              </a:rPr>
              <a:t>Mercado de </a:t>
            </a:r>
          </a:p>
          <a:p>
            <a:pPr algn="ctr"/>
            <a:r>
              <a:rPr lang="es-MX" dirty="0" smtClean="0">
                <a:solidFill>
                  <a:schemeClr val="bg2">
                    <a:lumMod val="50000"/>
                  </a:schemeClr>
                </a:solidFill>
              </a:rPr>
              <a:t>Trabajo</a:t>
            </a:r>
            <a:endParaRPr lang="es-MX" dirty="0">
              <a:solidFill>
                <a:schemeClr val="bg2">
                  <a:lumMod val="50000"/>
                </a:schemeClr>
              </a:solidFill>
            </a:endParaRPr>
          </a:p>
        </p:txBody>
      </p:sp>
      <p:sp>
        <p:nvSpPr>
          <p:cNvPr id="8" name="7 Pergamino vertical"/>
          <p:cNvSpPr/>
          <p:nvPr/>
        </p:nvSpPr>
        <p:spPr>
          <a:xfrm>
            <a:off x="5508104" y="2996952"/>
            <a:ext cx="1656184" cy="2016224"/>
          </a:xfrm>
          <a:prstGeom prst="verticalScroll">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2">
                    <a:lumMod val="50000"/>
                  </a:schemeClr>
                </a:solidFill>
              </a:rPr>
              <a:t>Mercado de </a:t>
            </a:r>
          </a:p>
          <a:p>
            <a:pPr algn="ctr"/>
            <a:r>
              <a:rPr lang="es-MX" dirty="0" smtClean="0">
                <a:solidFill>
                  <a:schemeClr val="bg2">
                    <a:lumMod val="50000"/>
                  </a:schemeClr>
                </a:solidFill>
              </a:rPr>
              <a:t>Recursos</a:t>
            </a:r>
          </a:p>
          <a:p>
            <a:pPr algn="ctr"/>
            <a:r>
              <a:rPr lang="es-MX" dirty="0" smtClean="0">
                <a:solidFill>
                  <a:schemeClr val="bg2">
                    <a:lumMod val="50000"/>
                  </a:schemeClr>
                </a:solidFill>
              </a:rPr>
              <a:t>Humanos</a:t>
            </a:r>
            <a:endParaRPr lang="es-MX" dirty="0">
              <a:solidFill>
                <a:schemeClr val="bg2">
                  <a:lumMod val="50000"/>
                </a:schemeClr>
              </a:solidFill>
            </a:endParaRPr>
          </a:p>
        </p:txBody>
      </p:sp>
      <p:sp>
        <p:nvSpPr>
          <p:cNvPr id="9" name="8 Flecha izquierda y derecha"/>
          <p:cNvSpPr/>
          <p:nvPr/>
        </p:nvSpPr>
        <p:spPr>
          <a:xfrm>
            <a:off x="3347864" y="3645024"/>
            <a:ext cx="2160240" cy="720080"/>
          </a:xfrm>
          <a:prstGeom prst="leftRightArrow">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2">
                    <a:lumMod val="50000"/>
                  </a:schemeClr>
                </a:solidFill>
              </a:rPr>
              <a:t>Elección</a:t>
            </a:r>
            <a:endParaRPr lang="es-MX" dirty="0">
              <a:solidFill>
                <a:schemeClr val="bg2">
                  <a:lumMod val="50000"/>
                </a:schemeClr>
              </a:solidFill>
            </a:endParaRPr>
          </a:p>
        </p:txBody>
      </p:sp>
      <p:sp>
        <p:nvSpPr>
          <p:cNvPr id="13" name="12 CuadroTexto"/>
          <p:cNvSpPr txBox="1"/>
          <p:nvPr/>
        </p:nvSpPr>
        <p:spPr>
          <a:xfrm>
            <a:off x="3419872" y="2276872"/>
            <a:ext cx="2016224" cy="369332"/>
          </a:xfrm>
          <a:prstGeom prst="rect">
            <a:avLst/>
          </a:prstGeom>
          <a:noFill/>
        </p:spPr>
        <p:txBody>
          <a:bodyPr wrap="square" rtlCol="0">
            <a:spAutoFit/>
          </a:bodyPr>
          <a:lstStyle/>
          <a:p>
            <a:pPr algn="ctr"/>
            <a:r>
              <a:rPr lang="es-MX" dirty="0" smtClean="0">
                <a:solidFill>
                  <a:schemeClr val="bg2">
                    <a:lumMod val="50000"/>
                  </a:schemeClr>
                </a:solidFill>
              </a:rPr>
              <a:t>Oferta</a:t>
            </a:r>
            <a:endParaRPr lang="es-MX" dirty="0">
              <a:solidFill>
                <a:schemeClr val="bg2">
                  <a:lumMod val="50000"/>
                </a:schemeClr>
              </a:solidFill>
            </a:endParaRPr>
          </a:p>
        </p:txBody>
      </p:sp>
      <p:sp>
        <p:nvSpPr>
          <p:cNvPr id="14" name="13 CuadroTexto"/>
          <p:cNvSpPr txBox="1"/>
          <p:nvPr/>
        </p:nvSpPr>
        <p:spPr>
          <a:xfrm>
            <a:off x="3419872" y="5517232"/>
            <a:ext cx="2016224" cy="369332"/>
          </a:xfrm>
          <a:prstGeom prst="rect">
            <a:avLst/>
          </a:prstGeom>
          <a:noFill/>
        </p:spPr>
        <p:txBody>
          <a:bodyPr wrap="square" rtlCol="0">
            <a:spAutoFit/>
          </a:bodyPr>
          <a:lstStyle/>
          <a:p>
            <a:pPr algn="ctr"/>
            <a:r>
              <a:rPr lang="es-MX" dirty="0" smtClean="0">
                <a:solidFill>
                  <a:schemeClr val="bg2">
                    <a:lumMod val="50000"/>
                  </a:schemeClr>
                </a:solidFill>
              </a:rPr>
              <a:t>Demanda</a:t>
            </a:r>
            <a:endParaRPr lang="es-MX" dirty="0">
              <a:solidFill>
                <a:schemeClr val="bg2">
                  <a:lumMod val="50000"/>
                </a:schemeClr>
              </a:solidFill>
            </a:endParaRPr>
          </a:p>
        </p:txBody>
      </p:sp>
    </p:spTree>
    <p:extLst>
      <p:ext uri="{BB962C8B-B14F-4D97-AF65-F5344CB8AC3E}">
        <p14:creationId xmlns:p14="http://schemas.microsoft.com/office/powerpoint/2010/main" val="2175742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contenido"/>
          <p:cNvSpPr>
            <a:spLocks noGrp="1"/>
          </p:cNvSpPr>
          <p:nvPr>
            <p:ph idx="1"/>
          </p:nvPr>
        </p:nvSpPr>
        <p:spPr>
          <a:xfrm>
            <a:off x="1763688" y="1075687"/>
            <a:ext cx="5976664" cy="576064"/>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marL="0" indent="0" algn="ctr">
              <a:buNone/>
            </a:pPr>
            <a:r>
              <a:rPr lang="es-MX" sz="2400" b="1" dirty="0" smtClean="0">
                <a:solidFill>
                  <a:schemeClr val="bg2">
                    <a:lumMod val="25000"/>
                  </a:schemeClr>
                </a:solidFill>
                <a:latin typeface="Arial" panose="020B0604020202020204" pitchFamily="34" charset="0"/>
                <a:cs typeface="Arial" panose="020B0604020202020204" pitchFamily="34" charset="0"/>
              </a:rPr>
              <a:t>MERCADO DE TRABAJO EN OFERTA</a:t>
            </a:r>
          </a:p>
          <a:p>
            <a:pPr marL="0" indent="0">
              <a:buNone/>
            </a:pPr>
            <a:endParaRPr lang="es-MX" sz="2400" b="1" dirty="0" smtClean="0">
              <a:solidFill>
                <a:schemeClr val="bg2">
                  <a:lumMod val="25000"/>
                </a:schemeClr>
              </a:solidFill>
              <a:latin typeface="Arial" panose="020B0604020202020204" pitchFamily="34" charset="0"/>
              <a:cs typeface="Arial" panose="020B0604020202020204" pitchFamily="34" charset="0"/>
            </a:endParaRPr>
          </a:p>
        </p:txBody>
      </p:sp>
      <p:sp>
        <p:nvSpPr>
          <p:cNvPr id="13" name="1 Marcador de contenido"/>
          <p:cNvSpPr txBox="1">
            <a:spLocks/>
          </p:cNvSpPr>
          <p:nvPr/>
        </p:nvSpPr>
        <p:spPr>
          <a:xfrm>
            <a:off x="323528" y="2348880"/>
            <a:ext cx="8229600" cy="42123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Inversiones en reclutamiento para atraer a candidatos</a:t>
            </a:r>
          </a:p>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Criterios </a:t>
            </a:r>
            <a:r>
              <a:rPr lang="es-MX" sz="2000" dirty="0" smtClean="0">
                <a:solidFill>
                  <a:schemeClr val="bg2">
                    <a:lumMod val="50000"/>
                  </a:schemeClr>
                </a:solidFill>
                <a:latin typeface="Arial" panose="020B0604020202020204" pitchFamily="34" charset="0"/>
                <a:cs typeface="Arial" panose="020B0604020202020204" pitchFamily="34" charset="0"/>
              </a:rPr>
              <a:t>de selección más flexibles y menos rigurosos</a:t>
            </a:r>
          </a:p>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Inversiones </a:t>
            </a:r>
            <a:r>
              <a:rPr lang="es-MX" sz="2000" dirty="0" smtClean="0">
                <a:solidFill>
                  <a:schemeClr val="bg2">
                    <a:lumMod val="50000"/>
                  </a:schemeClr>
                </a:solidFill>
                <a:latin typeface="Arial" panose="020B0604020202020204" pitchFamily="34" charset="0"/>
                <a:cs typeface="Arial" panose="020B0604020202020204" pitchFamily="34" charset="0"/>
              </a:rPr>
              <a:t>en entrenamiento para compensar deficiencias de los candidatos</a:t>
            </a:r>
          </a:p>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Ofertas </a:t>
            </a:r>
            <a:r>
              <a:rPr lang="es-MX" sz="2000" dirty="0" smtClean="0">
                <a:solidFill>
                  <a:schemeClr val="bg2">
                    <a:lumMod val="50000"/>
                  </a:schemeClr>
                </a:solidFill>
                <a:latin typeface="Arial" panose="020B0604020202020204" pitchFamily="34" charset="0"/>
                <a:cs typeface="Arial" panose="020B0604020202020204" pitchFamily="34" charset="0"/>
              </a:rPr>
              <a:t>salariales estimulantes para atraer a candidatos</a:t>
            </a:r>
          </a:p>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Inversiones </a:t>
            </a:r>
            <a:r>
              <a:rPr lang="es-MX" sz="2000" dirty="0" smtClean="0">
                <a:solidFill>
                  <a:schemeClr val="bg2">
                    <a:lumMod val="50000"/>
                  </a:schemeClr>
                </a:solidFill>
                <a:latin typeface="Arial" panose="020B0604020202020204" pitchFamily="34" charset="0"/>
                <a:cs typeface="Arial" panose="020B0604020202020204" pitchFamily="34" charset="0"/>
              </a:rPr>
              <a:t>en prestaciones sociales para atraer a candidatos y retener a los trabajadores</a:t>
            </a:r>
          </a:p>
          <a:p>
            <a:pPr>
              <a:lnSpc>
                <a:spcPct val="150000"/>
              </a:lnSpc>
              <a:spcBef>
                <a:spcPts val="0"/>
              </a:spcBef>
            </a:pPr>
            <a:r>
              <a:rPr lang="es-MX" sz="2000" dirty="0" smtClean="0">
                <a:solidFill>
                  <a:schemeClr val="bg2">
                    <a:lumMod val="50000"/>
                  </a:schemeClr>
                </a:solidFill>
                <a:latin typeface="Arial" panose="020B0604020202020204" pitchFamily="34" charset="0"/>
                <a:cs typeface="Arial" panose="020B0604020202020204" pitchFamily="34" charset="0"/>
              </a:rPr>
              <a:t>Importancia </a:t>
            </a:r>
            <a:r>
              <a:rPr lang="es-MX" sz="2000" dirty="0" smtClean="0">
                <a:solidFill>
                  <a:schemeClr val="bg2">
                    <a:lumMod val="50000"/>
                  </a:schemeClr>
                </a:solidFill>
                <a:latin typeface="Arial" panose="020B0604020202020204" pitchFamily="34" charset="0"/>
                <a:cs typeface="Arial" panose="020B0604020202020204" pitchFamily="34" charset="0"/>
              </a:rPr>
              <a:t>en el reclutamiento interno, como medio para mantener a los trabajadores actuales y dinamizar sus planes de </a:t>
            </a:r>
            <a:r>
              <a:rPr lang="es-MX" sz="2000" dirty="0" smtClean="0">
                <a:solidFill>
                  <a:schemeClr val="bg2">
                    <a:lumMod val="50000"/>
                  </a:schemeClr>
                </a:solidFill>
                <a:latin typeface="Arial" panose="020B0604020202020204" pitchFamily="34" charset="0"/>
                <a:cs typeface="Arial" panose="020B0604020202020204" pitchFamily="34" charset="0"/>
              </a:rPr>
              <a:t>carrera</a:t>
            </a: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ü"/>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b="1" dirty="0" smtClean="0">
              <a:solidFill>
                <a:schemeClr val="bg2">
                  <a:lumMod val="50000"/>
                </a:schemeClr>
              </a:solidFill>
              <a:latin typeface="Arial" panose="020B0604020202020204" pitchFamily="34" charset="0"/>
              <a:cs typeface="Arial" panose="020B0604020202020204" pitchFamily="34" charset="0"/>
            </a:endParaRPr>
          </a:p>
          <a:p>
            <a:pPr marL="0" indent="0">
              <a:buFont typeface="Arial" pitchFamily="34" charset="0"/>
              <a:buNone/>
            </a:pP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55330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70" y="0"/>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contenido"/>
          <p:cNvSpPr>
            <a:spLocks noGrp="1"/>
          </p:cNvSpPr>
          <p:nvPr>
            <p:ph idx="1"/>
          </p:nvPr>
        </p:nvSpPr>
        <p:spPr>
          <a:xfrm>
            <a:off x="1475656" y="1196752"/>
            <a:ext cx="6552728" cy="504056"/>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marL="0" indent="0" algn="ctr">
              <a:spcBef>
                <a:spcPts val="0"/>
              </a:spcBef>
              <a:buNone/>
            </a:pPr>
            <a:r>
              <a:rPr lang="es-MX" sz="2400" b="1" dirty="0" smtClean="0">
                <a:solidFill>
                  <a:schemeClr val="bg2">
                    <a:lumMod val="25000"/>
                  </a:schemeClr>
                </a:solidFill>
                <a:latin typeface="Arial" panose="020B0604020202020204" pitchFamily="34" charset="0"/>
                <a:cs typeface="Arial" panose="020B0604020202020204" pitchFamily="34" charset="0"/>
              </a:rPr>
              <a:t>MERCADO </a:t>
            </a:r>
            <a:r>
              <a:rPr lang="es-MX" sz="2400" b="1" dirty="0" smtClean="0">
                <a:solidFill>
                  <a:schemeClr val="bg2">
                    <a:lumMod val="25000"/>
                  </a:schemeClr>
                </a:solidFill>
                <a:latin typeface="Arial" panose="020B0604020202020204" pitchFamily="34" charset="0"/>
                <a:cs typeface="Arial" panose="020B0604020202020204" pitchFamily="34" charset="0"/>
              </a:rPr>
              <a:t>DE TRABAJO EN DEMANDA</a:t>
            </a:r>
          </a:p>
        </p:txBody>
      </p:sp>
      <p:sp>
        <p:nvSpPr>
          <p:cNvPr id="5" name="1 Marcador de contenido"/>
          <p:cNvSpPr txBox="1">
            <a:spLocks/>
          </p:cNvSpPr>
          <p:nvPr/>
        </p:nvSpPr>
        <p:spPr>
          <a:xfrm>
            <a:off x="251520" y="2204864"/>
            <a:ext cx="8525949" cy="41764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Pocas </a:t>
            </a:r>
            <a:r>
              <a:rPr lang="es-MX" sz="1600" dirty="0" smtClean="0">
                <a:solidFill>
                  <a:schemeClr val="bg2">
                    <a:lumMod val="50000"/>
                  </a:schemeClr>
                </a:solidFill>
                <a:latin typeface="Arial" panose="020B0604020202020204" pitchFamily="34" charset="0"/>
                <a:cs typeface="Arial" panose="020B0604020202020204" pitchFamily="34" charset="0"/>
              </a:rPr>
              <a:t>inversiones en reclutamiento debido a la oferta de candidatos</a:t>
            </a:r>
          </a:p>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Criterios </a:t>
            </a:r>
            <a:r>
              <a:rPr lang="es-MX" sz="1600" dirty="0" smtClean="0">
                <a:solidFill>
                  <a:schemeClr val="bg2">
                    <a:lumMod val="50000"/>
                  </a:schemeClr>
                </a:solidFill>
                <a:latin typeface="Arial" panose="020B0604020202020204" pitchFamily="34" charset="0"/>
                <a:cs typeface="Arial" panose="020B0604020202020204" pitchFamily="34" charset="0"/>
              </a:rPr>
              <a:t>de selección más rígidos para aprovechar la abundancia de candidatos </a:t>
            </a:r>
          </a:p>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Pocas </a:t>
            </a:r>
            <a:r>
              <a:rPr lang="es-MX" sz="1600" dirty="0" smtClean="0">
                <a:solidFill>
                  <a:schemeClr val="bg2">
                    <a:lumMod val="50000"/>
                  </a:schemeClr>
                </a:solidFill>
                <a:latin typeface="Arial" panose="020B0604020202020204" pitchFamily="34" charset="0"/>
                <a:cs typeface="Arial" panose="020B0604020202020204" pitchFamily="34" charset="0"/>
              </a:rPr>
              <a:t>inversiones en entrenamiento  para aprovechar a los candidatos ya entrenados</a:t>
            </a:r>
          </a:p>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Ofertas </a:t>
            </a:r>
            <a:r>
              <a:rPr lang="es-MX" sz="1600" dirty="0" smtClean="0">
                <a:solidFill>
                  <a:schemeClr val="bg2">
                    <a:lumMod val="50000"/>
                  </a:schemeClr>
                </a:solidFill>
                <a:latin typeface="Arial" panose="020B0604020202020204" pitchFamily="34" charset="0"/>
                <a:cs typeface="Arial" panose="020B0604020202020204" pitchFamily="34" charset="0"/>
              </a:rPr>
              <a:t>salariales más bajas para aprovechar la competencia entre los candidatos</a:t>
            </a:r>
          </a:p>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Pocas </a:t>
            </a:r>
            <a:r>
              <a:rPr lang="es-MX" sz="1600" dirty="0" smtClean="0">
                <a:solidFill>
                  <a:schemeClr val="bg2">
                    <a:lumMod val="50000"/>
                  </a:schemeClr>
                </a:solidFill>
                <a:latin typeface="Arial" panose="020B0604020202020204" pitchFamily="34" charset="0"/>
                <a:cs typeface="Arial" panose="020B0604020202020204" pitchFamily="34" charset="0"/>
              </a:rPr>
              <a:t>inversiones en prestaciones sociales, porque no es necesario tener mecanismos para mantener al personal</a:t>
            </a:r>
          </a:p>
          <a:p>
            <a:pPr algn="just">
              <a:lnSpc>
                <a:spcPct val="170000"/>
              </a:lnSpc>
              <a:spcBef>
                <a:spcPts val="0"/>
              </a:spcBef>
              <a:buFont typeface="Wingdings" panose="05000000000000000000" pitchFamily="2" charset="2"/>
              <a:buChar char="ü"/>
            </a:pPr>
            <a:r>
              <a:rPr lang="es-MX" sz="1600" dirty="0" smtClean="0">
                <a:solidFill>
                  <a:schemeClr val="bg2">
                    <a:lumMod val="50000"/>
                  </a:schemeClr>
                </a:solidFill>
                <a:latin typeface="Arial" panose="020B0604020202020204" pitchFamily="34" charset="0"/>
                <a:cs typeface="Arial" panose="020B0604020202020204" pitchFamily="34" charset="0"/>
              </a:rPr>
              <a:t>Importancia </a:t>
            </a:r>
            <a:r>
              <a:rPr lang="es-MX" sz="1600" dirty="0" smtClean="0">
                <a:solidFill>
                  <a:schemeClr val="bg2">
                    <a:lumMod val="50000"/>
                  </a:schemeClr>
                </a:solidFill>
                <a:latin typeface="Arial" panose="020B0604020202020204" pitchFamily="34" charset="0"/>
                <a:cs typeface="Arial" panose="020B0604020202020204" pitchFamily="34" charset="0"/>
              </a:rPr>
              <a:t>en el reclutamiento externo como medio para mejorar el potencial humano y sustitución de los trabajadores por candidatos más calificados.</a:t>
            </a:r>
            <a:endParaRPr lang="es-MX" sz="1600" dirty="0"/>
          </a:p>
        </p:txBody>
      </p:sp>
    </p:spTree>
    <p:extLst>
      <p:ext uri="{BB962C8B-B14F-4D97-AF65-F5344CB8AC3E}">
        <p14:creationId xmlns:p14="http://schemas.microsoft.com/office/powerpoint/2010/main" val="31346876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63720"/>
            <a:ext cx="8229600" cy="501760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marL="0" indent="0" algn="ctr">
              <a:buNone/>
            </a:pPr>
            <a:r>
              <a:rPr lang="es-MX" sz="2400" b="1" dirty="0" smtClean="0">
                <a:solidFill>
                  <a:schemeClr val="bg2">
                    <a:lumMod val="50000"/>
                  </a:schemeClr>
                </a:solidFill>
                <a:latin typeface="Times New Roman" pitchFamily="18" charset="0"/>
                <a:ea typeface="+mj-ea"/>
                <a:cs typeface="Times New Roman" pitchFamily="18" charset="0"/>
              </a:rPr>
              <a:t>NATURALEZA O PROPÓSITO DEL RECLUTAMIENTO</a:t>
            </a:r>
            <a:endParaRPr lang="es-MX" sz="2400" b="1" dirty="0" smtClean="0">
              <a:latin typeface="Times New Roman" pitchFamily="18" charset="0"/>
              <a:ea typeface="+mj-ea"/>
              <a:cs typeface="Times New Roman" pitchFamily="18" charset="0"/>
            </a:endParaRPr>
          </a:p>
          <a:p>
            <a:pPr marL="0" indent="0">
              <a:buNone/>
            </a:pPr>
            <a:endParaRPr lang="es-MX" sz="1200" b="1"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1200" b="1" dirty="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212976"/>
            <a:ext cx="2947446"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79" y="2348880"/>
            <a:ext cx="2939655"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5 Conector curvado"/>
          <p:cNvCxnSpPr/>
          <p:nvPr/>
        </p:nvCxnSpPr>
        <p:spPr>
          <a:xfrm flipV="1">
            <a:off x="2123728" y="2492896"/>
            <a:ext cx="3168351" cy="648072"/>
          </a:xfrm>
          <a:prstGeom prst="curvedConnector3">
            <a:avLst/>
          </a:prstGeom>
          <a:ln>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1043608" y="2483604"/>
            <a:ext cx="2736304" cy="369332"/>
          </a:xfrm>
          <a:prstGeom prst="rect">
            <a:avLst/>
          </a:prstGeom>
          <a:noFill/>
        </p:spPr>
        <p:txBody>
          <a:bodyPr wrap="square" rtlCol="0">
            <a:spAutoFit/>
          </a:bodyPr>
          <a:lstStyle/>
          <a:p>
            <a:pPr algn="ctr"/>
            <a:r>
              <a:rPr lang="es-MX" dirty="0" smtClean="0">
                <a:solidFill>
                  <a:schemeClr val="bg2">
                    <a:lumMod val="50000"/>
                  </a:schemeClr>
                </a:solidFill>
              </a:rPr>
              <a:t>Naturaleza/Extracción</a:t>
            </a:r>
            <a:endParaRPr lang="es-MX" dirty="0">
              <a:solidFill>
                <a:schemeClr val="bg2">
                  <a:lumMod val="50000"/>
                </a:schemeClr>
              </a:solidFill>
            </a:endParaRPr>
          </a:p>
        </p:txBody>
      </p:sp>
      <p:cxnSp>
        <p:nvCxnSpPr>
          <p:cNvPr id="17" name="16 Conector curvado"/>
          <p:cNvCxnSpPr/>
          <p:nvPr/>
        </p:nvCxnSpPr>
        <p:spPr>
          <a:xfrm>
            <a:off x="2195736" y="5374236"/>
            <a:ext cx="3096343" cy="359020"/>
          </a:xfrm>
          <a:prstGeom prst="curvedConnector3">
            <a:avLst/>
          </a:prstGeom>
          <a:ln>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683568" y="5939988"/>
            <a:ext cx="8064896" cy="369332"/>
          </a:xfrm>
          <a:prstGeom prst="rect">
            <a:avLst/>
          </a:prstGeom>
          <a:noFill/>
        </p:spPr>
        <p:txBody>
          <a:bodyPr wrap="square" rtlCol="0">
            <a:spAutoFit/>
          </a:bodyPr>
          <a:lstStyle/>
          <a:p>
            <a:pPr algn="ctr"/>
            <a:r>
              <a:rPr lang="es-MX" dirty="0" smtClean="0">
                <a:solidFill>
                  <a:schemeClr val="bg2">
                    <a:lumMod val="50000"/>
                  </a:schemeClr>
                </a:solidFill>
              </a:rPr>
              <a:t>Propósito/Preparación del campo de acción para los procedimientos de selección</a:t>
            </a:r>
            <a:endParaRPr lang="es-MX" dirty="0">
              <a:solidFill>
                <a:schemeClr val="bg2">
                  <a:lumMod val="50000"/>
                </a:schemeClr>
              </a:solidFill>
            </a:endParaRPr>
          </a:p>
        </p:txBody>
      </p:sp>
    </p:spTree>
    <p:extLst>
      <p:ext uri="{BB962C8B-B14F-4D97-AF65-F5344CB8AC3E}">
        <p14:creationId xmlns:p14="http://schemas.microsoft.com/office/powerpoint/2010/main" val="2723379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8 CuadroTexto"/>
          <p:cNvSpPr txBox="1"/>
          <p:nvPr/>
        </p:nvSpPr>
        <p:spPr>
          <a:xfrm>
            <a:off x="1043608" y="2483604"/>
            <a:ext cx="2736304" cy="369332"/>
          </a:xfrm>
          <a:prstGeom prst="rect">
            <a:avLst/>
          </a:prstGeom>
          <a:noFill/>
        </p:spPr>
        <p:txBody>
          <a:bodyPr wrap="square" rtlCol="0">
            <a:spAutoFit/>
          </a:bodyPr>
          <a:lstStyle/>
          <a:p>
            <a:pPr algn="ctr"/>
            <a:r>
              <a:rPr lang="es-MX" b="1" dirty="0" smtClean="0">
                <a:solidFill>
                  <a:schemeClr val="bg2">
                    <a:lumMod val="50000"/>
                  </a:schemeClr>
                </a:solidFill>
              </a:rPr>
              <a:t>Interno</a:t>
            </a:r>
            <a:endParaRPr lang="es-MX" b="1" dirty="0">
              <a:solidFill>
                <a:schemeClr val="bg2">
                  <a:lumMod val="50000"/>
                </a:schemeClr>
              </a:solidFill>
            </a:endParaRPr>
          </a:p>
        </p:txBody>
      </p:sp>
      <p:sp>
        <p:nvSpPr>
          <p:cNvPr id="19" name="18 CuadroTexto"/>
          <p:cNvSpPr txBox="1"/>
          <p:nvPr/>
        </p:nvSpPr>
        <p:spPr>
          <a:xfrm>
            <a:off x="5436096" y="2420888"/>
            <a:ext cx="2232248" cy="369332"/>
          </a:xfrm>
          <a:prstGeom prst="rect">
            <a:avLst/>
          </a:prstGeom>
          <a:noFill/>
        </p:spPr>
        <p:txBody>
          <a:bodyPr wrap="square" rtlCol="0">
            <a:spAutoFit/>
          </a:bodyPr>
          <a:lstStyle/>
          <a:p>
            <a:pPr algn="ctr"/>
            <a:r>
              <a:rPr lang="es-MX" b="1" dirty="0" smtClean="0">
                <a:solidFill>
                  <a:schemeClr val="bg2">
                    <a:lumMod val="50000"/>
                  </a:schemeClr>
                </a:solidFill>
              </a:rPr>
              <a:t>Externo</a:t>
            </a:r>
            <a:endParaRPr lang="es-MX" b="1" dirty="0">
              <a:solidFill>
                <a:schemeClr val="bg2">
                  <a:lumMod val="50000"/>
                </a:schemeClr>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140967"/>
            <a:ext cx="2376264" cy="2918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5251" y="3465819"/>
            <a:ext cx="4093938"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2286000" y="2902702"/>
            <a:ext cx="4572000" cy="1052596"/>
          </a:xfrm>
          <a:prstGeom prst="rect">
            <a:avLst/>
          </a:prstGeom>
        </p:spPr>
        <p:txBody>
          <a:bodyPr>
            <a:spAutoFit/>
          </a:bodyPr>
          <a:lstStyle/>
          <a:p>
            <a:pPr lvl="0" algn="ctr">
              <a:spcBef>
                <a:spcPct val="20000"/>
              </a:spcBef>
            </a:pPr>
            <a:r>
              <a:rPr lang="es-MX" sz="2400" b="1" dirty="0">
                <a:solidFill>
                  <a:srgbClr val="EEECE1">
                    <a:lumMod val="50000"/>
                  </a:srgbClr>
                </a:solidFill>
                <a:latin typeface="Times New Roman" pitchFamily="18" charset="0"/>
                <a:cs typeface="Times New Roman" pitchFamily="18" charset="0"/>
              </a:rPr>
              <a:t>RECLUTAMIENTO INTERNO Y EXTERNO</a:t>
            </a:r>
            <a:endParaRPr lang="es-MX" sz="2400" b="1" dirty="0">
              <a:solidFill>
                <a:prstClr val="black"/>
              </a:solidFill>
              <a:latin typeface="Times New Roman" pitchFamily="18" charset="0"/>
              <a:cs typeface="Times New Roman" pitchFamily="18" charset="0"/>
            </a:endParaRPr>
          </a:p>
          <a:p>
            <a:pPr lvl="0">
              <a:spcBef>
                <a:spcPct val="20000"/>
              </a:spcBef>
            </a:pPr>
            <a:endParaRPr lang="es-MX" sz="1200" b="1" dirty="0">
              <a:solidFill>
                <a:srgbClr val="EEECE1">
                  <a:lumMod val="50000"/>
                </a:srgbClr>
              </a:solidFill>
              <a:latin typeface="Times New Roman" pitchFamily="18" charset="0"/>
              <a:cs typeface="Times New Roman" pitchFamily="18" charset="0"/>
            </a:endParaRPr>
          </a:p>
        </p:txBody>
      </p:sp>
      <p:sp>
        <p:nvSpPr>
          <p:cNvPr id="6" name="5 Rectángulo"/>
          <p:cNvSpPr/>
          <p:nvPr/>
        </p:nvSpPr>
        <p:spPr>
          <a:xfrm>
            <a:off x="1303071" y="1132886"/>
            <a:ext cx="6480720" cy="461665"/>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lvl="0" algn="ctr">
              <a:spcBef>
                <a:spcPct val="20000"/>
              </a:spcBef>
            </a:pPr>
            <a:r>
              <a:rPr lang="es-MX" sz="2400" b="1" dirty="0" smtClean="0">
                <a:solidFill>
                  <a:schemeClr val="bg1"/>
                </a:solidFill>
                <a:latin typeface="Times New Roman" pitchFamily="18" charset="0"/>
                <a:cs typeface="Times New Roman" pitchFamily="18" charset="0"/>
              </a:rPr>
              <a:t>RECLUTAMIENTO </a:t>
            </a:r>
            <a:r>
              <a:rPr lang="es-MX" sz="2400" b="1" dirty="0">
                <a:solidFill>
                  <a:schemeClr val="bg1"/>
                </a:solidFill>
                <a:latin typeface="Times New Roman" pitchFamily="18" charset="0"/>
                <a:cs typeface="Times New Roman" pitchFamily="18" charset="0"/>
              </a:rPr>
              <a:t>INTERNO Y </a:t>
            </a:r>
            <a:r>
              <a:rPr lang="es-MX" sz="2400" b="1" dirty="0" smtClean="0">
                <a:solidFill>
                  <a:schemeClr val="bg1"/>
                </a:solidFill>
                <a:latin typeface="Times New Roman" pitchFamily="18" charset="0"/>
                <a:cs typeface="Times New Roman" pitchFamily="18" charset="0"/>
              </a:rPr>
              <a:t>EXTERNO</a:t>
            </a:r>
            <a:endParaRPr lang="es-MX" sz="12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312860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18 CuadroTexto"/>
          <p:cNvSpPr txBox="1"/>
          <p:nvPr/>
        </p:nvSpPr>
        <p:spPr>
          <a:xfrm>
            <a:off x="3005826" y="2348880"/>
            <a:ext cx="3132348" cy="461665"/>
          </a:xfrm>
          <a:prstGeom prst="rect">
            <a:avLst/>
          </a:prstGeom>
          <a:ln>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dirty="0" smtClean="0">
                <a:solidFill>
                  <a:schemeClr val="bg2">
                    <a:lumMod val="50000"/>
                  </a:schemeClr>
                </a:solidFill>
              </a:rPr>
              <a:t>Métodos de Filtración</a:t>
            </a:r>
            <a:endParaRPr lang="es-MX" sz="2400" dirty="0">
              <a:solidFill>
                <a:schemeClr val="bg2">
                  <a:lumMod val="50000"/>
                </a:schemeClr>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996952"/>
            <a:ext cx="4934618" cy="2786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475656" y="1052736"/>
            <a:ext cx="6120680" cy="461665"/>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lvl="0" algn="ctr">
              <a:spcBef>
                <a:spcPct val="20000"/>
              </a:spcBef>
            </a:pPr>
            <a:r>
              <a:rPr lang="es-MX" sz="2400" b="1" dirty="0">
                <a:solidFill>
                  <a:schemeClr val="bg1"/>
                </a:solidFill>
                <a:latin typeface="Arial" panose="020B0604020202020204" pitchFamily="34" charset="0"/>
                <a:cs typeface="Arial" panose="020B0604020202020204" pitchFamily="34" charset="0"/>
              </a:rPr>
              <a:t>DETERMINACIÓN DE LAS VACANTES</a:t>
            </a:r>
          </a:p>
        </p:txBody>
      </p:sp>
    </p:spTree>
    <p:extLst>
      <p:ext uri="{BB962C8B-B14F-4D97-AF65-F5344CB8AC3E}">
        <p14:creationId xmlns:p14="http://schemas.microsoft.com/office/powerpoint/2010/main" val="3925101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18 CuadroTexto"/>
          <p:cNvSpPr txBox="1"/>
          <p:nvPr/>
        </p:nvSpPr>
        <p:spPr>
          <a:xfrm>
            <a:off x="611560" y="1844824"/>
            <a:ext cx="3312368" cy="646331"/>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Anuncios, diarios y revistas especializadas</a:t>
            </a:r>
            <a:endParaRPr lang="es-MX" dirty="0">
              <a:solidFill>
                <a:schemeClr val="bg2">
                  <a:lumMod val="50000"/>
                </a:schemeClr>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9" y="2636912"/>
            <a:ext cx="3240359" cy="1530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9052" y="1916832"/>
            <a:ext cx="2808312" cy="2103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4572000" y="1444134"/>
            <a:ext cx="3312368" cy="369332"/>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Agencias de reclutamiento</a:t>
            </a:r>
            <a:endParaRPr lang="es-MX" dirty="0">
              <a:solidFill>
                <a:schemeClr val="bg2">
                  <a:lumMod val="50000"/>
                </a:schemeClr>
              </a:solidFill>
            </a:endParaRPr>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2386" y="4727959"/>
            <a:ext cx="3600822" cy="1916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10 CuadroTexto"/>
          <p:cNvSpPr txBox="1"/>
          <p:nvPr/>
        </p:nvSpPr>
        <p:spPr>
          <a:xfrm>
            <a:off x="2267744" y="4283804"/>
            <a:ext cx="4552057" cy="369332"/>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Contactos con Universidades/Agrupaciones</a:t>
            </a:r>
            <a:endParaRPr lang="es-MX" dirty="0">
              <a:solidFill>
                <a:schemeClr val="bg2">
                  <a:lumMod val="50000"/>
                </a:schemeClr>
              </a:solidFill>
            </a:endParaRPr>
          </a:p>
        </p:txBody>
      </p:sp>
      <p:sp>
        <p:nvSpPr>
          <p:cNvPr id="5" name="4 Rectángulo"/>
          <p:cNvSpPr/>
          <p:nvPr/>
        </p:nvSpPr>
        <p:spPr>
          <a:xfrm>
            <a:off x="3702513" y="902054"/>
            <a:ext cx="1604927" cy="461665"/>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lvl="0">
              <a:spcBef>
                <a:spcPct val="20000"/>
              </a:spcBef>
            </a:pPr>
            <a:r>
              <a:rPr lang="es-MX" sz="2400" b="1" dirty="0">
                <a:solidFill>
                  <a:schemeClr val="bg1"/>
                </a:solidFill>
                <a:latin typeface="Times New Roman" pitchFamily="18" charset="0"/>
                <a:cs typeface="Times New Roman" pitchFamily="18" charset="0"/>
              </a:rPr>
              <a:t>FUENTES</a:t>
            </a:r>
          </a:p>
        </p:txBody>
      </p:sp>
    </p:spTree>
    <p:extLst>
      <p:ext uri="{BB962C8B-B14F-4D97-AF65-F5344CB8AC3E}">
        <p14:creationId xmlns:p14="http://schemas.microsoft.com/office/powerpoint/2010/main" val="2153815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4784"/>
            <a:ext cx="8229600" cy="4641380"/>
          </a:xfrm>
        </p:spPr>
        <p:txBody>
          <a:bodyPr/>
          <a:lstStyle/>
          <a:p>
            <a:pPr marL="0" indent="0">
              <a:buNone/>
            </a:pPr>
            <a:endParaRPr lang="es-MX" sz="1200" b="1" dirty="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18 CuadroTexto"/>
          <p:cNvSpPr txBox="1"/>
          <p:nvPr/>
        </p:nvSpPr>
        <p:spPr>
          <a:xfrm>
            <a:off x="323528" y="2123564"/>
            <a:ext cx="2592288" cy="369332"/>
          </a:xfrm>
          <a:prstGeom prst="rect">
            <a:avLst/>
          </a:prstGeom>
          <a:noFill/>
        </p:spPr>
        <p:txBody>
          <a:bodyPr wrap="square" rtlCol="0">
            <a:spAutoFit/>
          </a:bodyPr>
          <a:lstStyle/>
          <a:p>
            <a:pPr marL="285750" indent="-285750">
              <a:buFont typeface="Wingdings" panose="05000000000000000000" pitchFamily="2" charset="2"/>
              <a:buChar char="ü"/>
            </a:pPr>
            <a:r>
              <a:rPr lang="es-MX" dirty="0" smtClean="0">
                <a:solidFill>
                  <a:schemeClr val="bg2">
                    <a:lumMod val="50000"/>
                  </a:schemeClr>
                </a:solidFill>
              </a:rPr>
              <a:t>Carteles o Anuncios</a:t>
            </a:r>
            <a:endParaRPr lang="es-MX" dirty="0">
              <a:solidFill>
                <a:schemeClr val="bg2">
                  <a:lumMod val="50000"/>
                </a:schemeClr>
              </a:solidFill>
            </a:endParaRPr>
          </a:p>
        </p:txBody>
      </p:sp>
      <p:sp>
        <p:nvSpPr>
          <p:cNvPr id="9" name="8 CuadroTexto"/>
          <p:cNvSpPr txBox="1"/>
          <p:nvPr/>
        </p:nvSpPr>
        <p:spPr>
          <a:xfrm>
            <a:off x="2843808" y="1363719"/>
            <a:ext cx="3312368" cy="646331"/>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Bancos de datos de candidatos</a:t>
            </a:r>
            <a:endParaRPr lang="es-MX" dirty="0">
              <a:solidFill>
                <a:schemeClr val="bg2">
                  <a:lumMod val="50000"/>
                </a:schemeClr>
              </a:solidFill>
            </a:endParaRPr>
          </a:p>
        </p:txBody>
      </p:sp>
      <p:sp>
        <p:nvSpPr>
          <p:cNvPr id="11" name="10 CuadroTexto"/>
          <p:cNvSpPr txBox="1"/>
          <p:nvPr/>
        </p:nvSpPr>
        <p:spPr>
          <a:xfrm>
            <a:off x="3347864" y="4283804"/>
            <a:ext cx="2448272" cy="369332"/>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Recomendaciones</a:t>
            </a:r>
            <a:endParaRPr lang="es-MX" dirty="0">
              <a:solidFill>
                <a:schemeClr val="bg2">
                  <a:lumMod val="50000"/>
                </a:schemeClr>
              </a:solidFill>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534" y="2502188"/>
            <a:ext cx="2269183" cy="3159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4653136"/>
            <a:ext cx="3141799" cy="2089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2486" y="2157650"/>
            <a:ext cx="25336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CuadroTexto"/>
          <p:cNvSpPr txBox="1"/>
          <p:nvPr/>
        </p:nvSpPr>
        <p:spPr>
          <a:xfrm>
            <a:off x="5796136" y="2411596"/>
            <a:ext cx="3312368" cy="369332"/>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Reclutamiento virtual</a:t>
            </a:r>
            <a:endParaRPr lang="es-MX" dirty="0">
              <a:solidFill>
                <a:schemeClr val="bg2">
                  <a:lumMod val="50000"/>
                </a:schemeClr>
              </a:solidFill>
            </a:endParaRPr>
          </a:p>
        </p:txBody>
      </p:sp>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9623" y="2977803"/>
            <a:ext cx="2878063" cy="2207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Rectángulo"/>
          <p:cNvSpPr/>
          <p:nvPr/>
        </p:nvSpPr>
        <p:spPr>
          <a:xfrm>
            <a:off x="3702513" y="902054"/>
            <a:ext cx="1604927" cy="461665"/>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lvl="0">
              <a:spcBef>
                <a:spcPct val="20000"/>
              </a:spcBef>
            </a:pPr>
            <a:r>
              <a:rPr lang="es-MX" sz="2400" b="1" dirty="0">
                <a:solidFill>
                  <a:schemeClr val="bg1"/>
                </a:solidFill>
                <a:latin typeface="Times New Roman" pitchFamily="18" charset="0"/>
                <a:cs typeface="Times New Roman" pitchFamily="18" charset="0"/>
              </a:rPr>
              <a:t>FUENTES</a:t>
            </a:r>
          </a:p>
        </p:txBody>
      </p:sp>
    </p:spTree>
    <p:extLst>
      <p:ext uri="{BB962C8B-B14F-4D97-AF65-F5344CB8AC3E}">
        <p14:creationId xmlns:p14="http://schemas.microsoft.com/office/powerpoint/2010/main" val="26888326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63720"/>
            <a:ext cx="8229600" cy="4762444"/>
          </a:xfrm>
        </p:spPr>
        <p:txBody>
          <a:bodyPr>
            <a:normAutofit/>
          </a:bodyPr>
          <a:lstStyle/>
          <a:p>
            <a:pPr marL="0" indent="0">
              <a:buNone/>
            </a:pPr>
            <a:endParaRPr lang="es-MX" sz="1800" b="1" dirty="0">
              <a:solidFill>
                <a:schemeClr val="bg2">
                  <a:lumMod val="50000"/>
                </a:schemeClr>
              </a:solidFill>
              <a:latin typeface="Times New Roman" pitchFamily="18" charset="0"/>
              <a:ea typeface="+mj-ea"/>
              <a:cs typeface="Times New Roman" pitchFamily="18" charset="0"/>
            </a:endParaRPr>
          </a:p>
          <a:p>
            <a:pPr marL="0" indent="0">
              <a:buNone/>
            </a:pPr>
            <a:endParaRPr lang="es-MX" sz="1800" b="1"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Objetivo primario          </a:t>
            </a:r>
            <a:r>
              <a:rPr lang="es-MX" sz="1800" dirty="0" smtClean="0">
                <a:solidFill>
                  <a:schemeClr val="bg2">
                    <a:lumMod val="50000"/>
                  </a:schemeClr>
                </a:solidFill>
                <a:latin typeface="Times New Roman" pitchFamily="18" charset="0"/>
                <a:ea typeface="+mj-ea"/>
                <a:cs typeface="Times New Roman" pitchFamily="18" charset="0"/>
              </a:rPr>
              <a:t>Atraer</a:t>
            </a:r>
            <a:r>
              <a:rPr lang="es-MX" sz="2000" dirty="0" smtClean="0">
                <a:solidFill>
                  <a:schemeClr val="bg2">
                    <a:lumMod val="50000"/>
                  </a:schemeClr>
                </a:solidFill>
                <a:latin typeface="Times New Roman" pitchFamily="18" charset="0"/>
                <a:ea typeface="+mj-ea"/>
                <a:cs typeface="Times New Roman" pitchFamily="18" charset="0"/>
              </a:rPr>
              <a:t> </a:t>
            </a:r>
            <a:r>
              <a:rPr lang="es-MX" sz="1800" dirty="0" smtClean="0">
                <a:solidFill>
                  <a:schemeClr val="bg2">
                    <a:lumMod val="50000"/>
                  </a:schemeClr>
                </a:solidFill>
                <a:latin typeface="Times New Roman" pitchFamily="18" charset="0"/>
                <a:ea typeface="+mj-ea"/>
                <a:cs typeface="Times New Roman" pitchFamily="18" charset="0"/>
              </a:rPr>
              <a:t>candidatos</a:t>
            </a:r>
            <a:r>
              <a:rPr lang="es-MX" sz="1800" i="1" dirty="0" smtClean="0">
                <a:solidFill>
                  <a:schemeClr val="bg2">
                    <a:lumMod val="50000"/>
                  </a:schemeClr>
                </a:solidFill>
                <a:latin typeface="Times New Roman" pitchFamily="18" charset="0"/>
                <a:ea typeface="+mj-ea"/>
                <a:cs typeface="Times New Roman" pitchFamily="18" charset="0"/>
              </a:rPr>
              <a:t>             </a:t>
            </a:r>
            <a:r>
              <a:rPr lang="es-MX" sz="1800" dirty="0" smtClean="0">
                <a:solidFill>
                  <a:schemeClr val="bg2">
                    <a:lumMod val="50000"/>
                  </a:schemeClr>
                </a:solidFill>
                <a:latin typeface="Times New Roman" pitchFamily="18" charset="0"/>
                <a:ea typeface="+mj-ea"/>
                <a:cs typeface="Times New Roman" pitchFamily="18" charset="0"/>
              </a:rPr>
              <a:t>Atraer candidatos competentes</a:t>
            </a: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Objetivo final</a:t>
            </a:r>
            <a:r>
              <a:rPr lang="es-MX" sz="2000" dirty="0" smtClean="0">
                <a:solidFill>
                  <a:schemeClr val="bg2">
                    <a:lumMod val="50000"/>
                  </a:schemeClr>
                </a:solidFill>
                <a:latin typeface="Times New Roman" pitchFamily="18" charset="0"/>
                <a:ea typeface="+mj-ea"/>
                <a:cs typeface="Times New Roman" pitchFamily="18" charset="0"/>
              </a:rPr>
              <a:t>             </a:t>
            </a:r>
            <a:r>
              <a:rPr lang="es-MX" sz="1800" dirty="0" smtClean="0">
                <a:solidFill>
                  <a:schemeClr val="bg2">
                    <a:lumMod val="50000"/>
                  </a:schemeClr>
                </a:solidFill>
                <a:latin typeface="Times New Roman" pitchFamily="18" charset="0"/>
                <a:ea typeface="+mj-ea"/>
                <a:cs typeface="Times New Roman" pitchFamily="18" charset="0"/>
              </a:rPr>
              <a:t>Abastecer-vacantes           </a:t>
            </a:r>
            <a:r>
              <a:rPr lang="es-MX" sz="1800" dirty="0" smtClean="0">
                <a:solidFill>
                  <a:schemeClr val="bg2">
                    <a:lumMod val="50000"/>
                  </a:schemeClr>
                </a:solidFill>
                <a:latin typeface="Times New Roman" pitchFamily="18" charset="0"/>
                <a:cs typeface="Times New Roman" pitchFamily="18" charset="0"/>
              </a:rPr>
              <a:t>Abastecer-vacantes</a:t>
            </a:r>
            <a:r>
              <a:rPr lang="es-MX" sz="1800" dirty="0" smtClean="0">
                <a:solidFill>
                  <a:schemeClr val="bg2">
                    <a:lumMod val="50000"/>
                  </a:schemeClr>
                </a:solidFill>
                <a:latin typeface="Times New Roman" pitchFamily="18" charset="0"/>
                <a:ea typeface="+mj-ea"/>
                <a:cs typeface="Times New Roman" pitchFamily="18" charset="0"/>
              </a:rPr>
              <a:t>/competencias         </a:t>
            </a: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Eficiencia              </a:t>
            </a:r>
            <a:r>
              <a:rPr lang="es-MX" sz="1800" dirty="0" smtClean="0">
                <a:solidFill>
                  <a:schemeClr val="bg2">
                    <a:lumMod val="50000"/>
                  </a:schemeClr>
                </a:solidFill>
                <a:latin typeface="Times New Roman" pitchFamily="18" charset="0"/>
                <a:ea typeface="+mj-ea"/>
                <a:cs typeface="Times New Roman" pitchFamily="18" charset="0"/>
              </a:rPr>
              <a:t>Rapidez/Candidatos             </a:t>
            </a:r>
            <a:r>
              <a:rPr lang="es-MX" sz="1800" dirty="0" smtClean="0">
                <a:solidFill>
                  <a:schemeClr val="bg2">
                    <a:lumMod val="50000"/>
                  </a:schemeClr>
                </a:solidFill>
                <a:latin typeface="Times New Roman" pitchFamily="18" charset="0"/>
                <a:cs typeface="Times New Roman" pitchFamily="18" charset="0"/>
              </a:rPr>
              <a:t>Rapidez/Candidatos/competencias </a:t>
            </a:r>
            <a:endParaRPr lang="es-MX" sz="1800"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Eficacia              </a:t>
            </a:r>
            <a:r>
              <a:rPr lang="es-MX" sz="1800" dirty="0" smtClean="0">
                <a:solidFill>
                  <a:schemeClr val="bg2">
                    <a:lumMod val="50000"/>
                  </a:schemeClr>
                </a:solidFill>
                <a:latin typeface="Times New Roman" pitchFamily="18" charset="0"/>
                <a:ea typeface="+mj-ea"/>
                <a:cs typeface="Times New Roman" pitchFamily="18" charset="0"/>
              </a:rPr>
              <a:t>Candidatos/Banco de Datos           Competencias/Banco de datos</a:t>
            </a: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Indicador             </a:t>
            </a:r>
            <a:r>
              <a:rPr lang="es-MX" sz="1800" dirty="0" smtClean="0">
                <a:solidFill>
                  <a:schemeClr val="bg2">
                    <a:lumMod val="50000"/>
                  </a:schemeClr>
                </a:solidFill>
                <a:latin typeface="Times New Roman" pitchFamily="18" charset="0"/>
                <a:cs typeface="Times New Roman" pitchFamily="18" charset="0"/>
              </a:rPr>
              <a:t>Atractivo/Candidatos                            Atractivo/Competencias</a:t>
            </a:r>
            <a:endParaRPr lang="es-MX" sz="1800" i="1"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err="1" smtClean="0">
                <a:solidFill>
                  <a:schemeClr val="bg2">
                    <a:lumMod val="50000"/>
                  </a:schemeClr>
                </a:solidFill>
                <a:latin typeface="Times New Roman" pitchFamily="18" charset="0"/>
                <a:ea typeface="+mj-ea"/>
                <a:cs typeface="Times New Roman" pitchFamily="18" charset="0"/>
              </a:rPr>
              <a:t>Rendim</a:t>
            </a:r>
            <a:r>
              <a:rPr lang="es-MX" sz="2000" i="1" dirty="0" smtClean="0">
                <a:solidFill>
                  <a:schemeClr val="bg2">
                    <a:lumMod val="50000"/>
                  </a:schemeClr>
                </a:solidFill>
                <a:latin typeface="Times New Roman" pitchFamily="18" charset="0"/>
                <a:ea typeface="+mj-ea"/>
                <a:cs typeface="Times New Roman" pitchFamily="18" charset="0"/>
              </a:rPr>
              <a:t>. sobre la inversión                         </a:t>
            </a:r>
            <a:r>
              <a:rPr lang="es-MX" sz="1800" dirty="0" smtClean="0">
                <a:solidFill>
                  <a:schemeClr val="bg2">
                    <a:lumMod val="50000"/>
                  </a:schemeClr>
                </a:solidFill>
                <a:latin typeface="Times New Roman" pitchFamily="18" charset="0"/>
                <a:cs typeface="Times New Roman" pitchFamily="18" charset="0"/>
              </a:rPr>
              <a:t>Banco Candidatos (In-Ex)/costos de reclutamiento                           Banco Competencias </a:t>
            </a:r>
            <a:r>
              <a:rPr lang="es-MX" sz="1800" dirty="0">
                <a:solidFill>
                  <a:schemeClr val="bg2">
                    <a:lumMod val="50000"/>
                  </a:schemeClr>
                </a:solidFill>
                <a:latin typeface="Times New Roman" pitchFamily="18" charset="0"/>
                <a:cs typeface="Times New Roman" pitchFamily="18" charset="0"/>
              </a:rPr>
              <a:t>(In-Ex)/costos de reclutamiento</a:t>
            </a:r>
            <a:endParaRPr lang="es-MX" sz="2000" i="1" dirty="0">
              <a:solidFill>
                <a:schemeClr val="bg2">
                  <a:lumMod val="50000"/>
                </a:schemeClr>
              </a:solidFill>
              <a:latin typeface="Times New Roman" pitchFamily="18" charset="0"/>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18 CuadroTexto"/>
          <p:cNvSpPr txBox="1"/>
          <p:nvPr/>
        </p:nvSpPr>
        <p:spPr>
          <a:xfrm>
            <a:off x="3085469" y="1795754"/>
            <a:ext cx="2592288" cy="369332"/>
          </a:xfrm>
          <a:prstGeom prst="rect">
            <a:avLst/>
          </a:prstGeom>
          <a:noFill/>
        </p:spPr>
        <p:txBody>
          <a:bodyPr wrap="square" rtlCol="0">
            <a:spAutoFit/>
          </a:bodyPr>
          <a:lstStyle/>
          <a:p>
            <a:pPr marL="285750" indent="-285750">
              <a:buFont typeface="Wingdings" panose="05000000000000000000" pitchFamily="2" charset="2"/>
              <a:buChar char="ü"/>
            </a:pPr>
            <a:r>
              <a:rPr lang="es-MX" dirty="0" smtClean="0">
                <a:solidFill>
                  <a:schemeClr val="bg2">
                    <a:lumMod val="50000"/>
                  </a:schemeClr>
                </a:solidFill>
              </a:rPr>
              <a:t>Basado en Puestos</a:t>
            </a:r>
            <a:endParaRPr lang="es-MX" dirty="0">
              <a:solidFill>
                <a:schemeClr val="bg2">
                  <a:lumMod val="50000"/>
                </a:schemeClr>
              </a:solidFill>
            </a:endParaRPr>
          </a:p>
        </p:txBody>
      </p:sp>
      <p:sp>
        <p:nvSpPr>
          <p:cNvPr id="14" name="13 CuadroTexto"/>
          <p:cNvSpPr txBox="1"/>
          <p:nvPr/>
        </p:nvSpPr>
        <p:spPr>
          <a:xfrm>
            <a:off x="5821094" y="1758439"/>
            <a:ext cx="2855362" cy="369332"/>
          </a:xfrm>
          <a:prstGeom prst="rect">
            <a:avLst/>
          </a:prstGeom>
          <a:noFill/>
        </p:spPr>
        <p:txBody>
          <a:bodyPr wrap="square" rtlCol="0">
            <a:spAutoFit/>
          </a:bodyPr>
          <a:lstStyle/>
          <a:p>
            <a:pPr marL="285750" indent="-285750" algn="ctr">
              <a:buFont typeface="Wingdings" panose="05000000000000000000" pitchFamily="2" charset="2"/>
              <a:buChar char="ü"/>
            </a:pPr>
            <a:r>
              <a:rPr lang="es-MX" dirty="0" smtClean="0">
                <a:solidFill>
                  <a:schemeClr val="bg2">
                    <a:lumMod val="50000"/>
                  </a:schemeClr>
                </a:solidFill>
              </a:rPr>
              <a:t>Basado en Competencias</a:t>
            </a:r>
            <a:endParaRPr lang="es-MX" dirty="0">
              <a:solidFill>
                <a:schemeClr val="bg2">
                  <a:lumMod val="50000"/>
                </a:schemeClr>
              </a:solidFill>
            </a:endParaRPr>
          </a:p>
        </p:txBody>
      </p:sp>
      <p:sp>
        <p:nvSpPr>
          <p:cNvPr id="13" name="12 CuadroTexto"/>
          <p:cNvSpPr txBox="1"/>
          <p:nvPr/>
        </p:nvSpPr>
        <p:spPr>
          <a:xfrm>
            <a:off x="755576" y="1780657"/>
            <a:ext cx="2592288" cy="369332"/>
          </a:xfrm>
          <a:prstGeom prst="rect">
            <a:avLst/>
          </a:prstGeom>
          <a:noFill/>
        </p:spPr>
        <p:txBody>
          <a:bodyPr wrap="square" rtlCol="0">
            <a:spAutoFit/>
          </a:bodyPr>
          <a:lstStyle/>
          <a:p>
            <a:r>
              <a:rPr lang="es-MX" dirty="0" smtClean="0">
                <a:solidFill>
                  <a:schemeClr val="bg2">
                    <a:lumMod val="50000"/>
                  </a:schemeClr>
                </a:solidFill>
              </a:rPr>
              <a:t>Reclutamiento</a:t>
            </a:r>
            <a:endParaRPr lang="es-MX" dirty="0">
              <a:solidFill>
                <a:schemeClr val="bg2">
                  <a:lumMod val="50000"/>
                </a:schemeClr>
              </a:solidFill>
            </a:endParaRPr>
          </a:p>
        </p:txBody>
      </p:sp>
      <p:cxnSp>
        <p:nvCxnSpPr>
          <p:cNvPr id="6" name="5 Conector recto de flecha"/>
          <p:cNvCxnSpPr/>
          <p:nvPr/>
        </p:nvCxnSpPr>
        <p:spPr>
          <a:xfrm>
            <a:off x="2843808" y="2708920"/>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5148064" y="2691828"/>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555097" y="3212976"/>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2123728" y="3717032"/>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1979712" y="4250366"/>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2123049" y="4771514"/>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4165589" y="5301208"/>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a:off x="5004048" y="3195400"/>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4788024" y="3732957"/>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a:off x="5292080" y="4246726"/>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a:off x="5220072" y="4771514"/>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2771121" y="5703978"/>
            <a:ext cx="432048" cy="0"/>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4 Rectángulo"/>
          <p:cNvSpPr/>
          <p:nvPr/>
        </p:nvSpPr>
        <p:spPr>
          <a:xfrm>
            <a:off x="2843808" y="908720"/>
            <a:ext cx="3523400" cy="369332"/>
          </a:xfrm>
          <a:prstGeom prst="rect">
            <a:avLst/>
          </a:prstGeom>
          <a:solidFill>
            <a:schemeClr val="bg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lvl="0">
              <a:spcBef>
                <a:spcPct val="20000"/>
              </a:spcBef>
            </a:pPr>
            <a:r>
              <a:rPr lang="es-MX" b="1" dirty="0">
                <a:solidFill>
                  <a:schemeClr val="bg1"/>
                </a:solidFill>
                <a:latin typeface="Times New Roman" pitchFamily="18" charset="0"/>
                <a:cs typeface="Times New Roman" pitchFamily="18" charset="0"/>
              </a:rPr>
              <a:t>PUESTOS VS COMPETENCIAS</a:t>
            </a:r>
          </a:p>
        </p:txBody>
      </p:sp>
    </p:spTree>
    <p:extLst>
      <p:ext uri="{BB962C8B-B14F-4D97-AF65-F5344CB8AC3E}">
        <p14:creationId xmlns:p14="http://schemas.microsoft.com/office/powerpoint/2010/main" val="2419563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63720"/>
            <a:ext cx="8229600" cy="4762444"/>
          </a:xfrm>
        </p:spPr>
        <p:txBody>
          <a:bodyPr>
            <a:normAutofit/>
          </a:bodyPr>
          <a:lstStyle/>
          <a:p>
            <a:pPr marL="0" indent="0">
              <a:buNone/>
            </a:pPr>
            <a:r>
              <a:rPr lang="es-MX" sz="1800" b="1" dirty="0" smtClean="0">
                <a:solidFill>
                  <a:schemeClr val="bg2">
                    <a:lumMod val="50000"/>
                  </a:schemeClr>
                </a:solidFill>
                <a:latin typeface="Times New Roman" pitchFamily="18" charset="0"/>
                <a:ea typeface="+mj-ea"/>
                <a:cs typeface="Times New Roman" pitchFamily="18" charset="0"/>
              </a:rPr>
              <a:t>INFORMACIÓN POR PUBLICAR:</a:t>
            </a:r>
          </a:p>
          <a:p>
            <a:pPr marL="0" indent="0">
              <a:buNone/>
            </a:pPr>
            <a:endParaRPr lang="es-MX" sz="1800" b="1" dirty="0">
              <a:solidFill>
                <a:schemeClr val="bg2">
                  <a:lumMod val="50000"/>
                </a:schemeClr>
              </a:solidFill>
              <a:latin typeface="Times New Roman" pitchFamily="18" charset="0"/>
              <a:ea typeface="+mj-ea"/>
              <a:cs typeface="Times New Roman" pitchFamily="18" charset="0"/>
            </a:endParaRPr>
          </a:p>
          <a:p>
            <a:pPr marL="0" indent="0">
              <a:buNone/>
            </a:pPr>
            <a:endParaRPr lang="es-MX" sz="1800" b="1"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Clara y directa</a:t>
            </a:r>
            <a:endParaRPr lang="es-MX" sz="1800"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Descripción de responsabilidades - atractivo</a:t>
            </a:r>
            <a:endParaRPr lang="es-MX" sz="1800"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Requisitos - específicos</a:t>
            </a:r>
            <a:endParaRPr lang="es-MX" sz="1800"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Descripción empresa – logros          </a:t>
            </a: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Información para postularse</a:t>
            </a:r>
            <a:endParaRPr lang="es-MX" sz="2000" i="1" dirty="0">
              <a:solidFill>
                <a:schemeClr val="bg2">
                  <a:lumMod val="50000"/>
                </a:schemeClr>
              </a:solidFill>
              <a:latin typeface="Times New Roman" pitchFamily="18" charset="0"/>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501008"/>
            <a:ext cx="2880320" cy="2635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5667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8" name="1 Título"/>
          <p:cNvSpPr txBox="1">
            <a:spLocks/>
          </p:cNvSpPr>
          <p:nvPr/>
        </p:nvSpPr>
        <p:spPr>
          <a:xfrm>
            <a:off x="527833" y="1556792"/>
            <a:ext cx="8280920"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smtClean="0">
                <a:solidFill>
                  <a:srgbClr val="EEECE1">
                    <a:lumMod val="25000"/>
                  </a:srgbClr>
                </a:solidFill>
                <a:latin typeface="Times New Roman" pitchFamily="18" charset="0"/>
                <a:cs typeface="Times New Roman" pitchFamily="18" charset="0"/>
              </a:rPr>
              <a:t>IDENTIFICACIÓN DEL CURSO </a:t>
            </a:r>
            <a:endParaRPr lang="es-MX" sz="2400" b="1" dirty="0">
              <a:solidFill>
                <a:srgbClr val="EEECE1">
                  <a:lumMod val="25000"/>
                </a:srgbClr>
              </a:solidFill>
              <a:latin typeface="Times New Roman" pitchFamily="18" charset="0"/>
              <a:cs typeface="Times New Roman" pitchFamily="18" charset="0"/>
            </a:endParaRPr>
          </a:p>
        </p:txBody>
      </p:sp>
      <p:sp>
        <p:nvSpPr>
          <p:cNvPr id="10" name="Marcador de contenido 2"/>
          <p:cNvSpPr txBox="1">
            <a:spLocks/>
          </p:cNvSpPr>
          <p:nvPr/>
        </p:nvSpPr>
        <p:spPr>
          <a:xfrm>
            <a:off x="395537" y="2160568"/>
            <a:ext cx="8280919" cy="439248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Nombre de la UA: </a:t>
            </a:r>
            <a:r>
              <a:rPr lang="es-ES" sz="1800" dirty="0" smtClean="0">
                <a:solidFill>
                  <a:srgbClr val="EEECE1">
                    <a:lumMod val="25000"/>
                  </a:srgbClr>
                </a:solidFill>
                <a:latin typeface="Arial" panose="020B0604020202020204" pitchFamily="34" charset="0"/>
                <a:cs typeface="Arial" panose="020B0604020202020204" pitchFamily="34" charset="0"/>
              </a:rPr>
              <a:t>Administración de </a:t>
            </a:r>
            <a:r>
              <a:rPr lang="es-ES" sz="1800" dirty="0" smtClean="0">
                <a:solidFill>
                  <a:srgbClr val="EEECE1">
                    <a:lumMod val="25000"/>
                  </a:srgbClr>
                </a:solidFill>
                <a:latin typeface="Arial" panose="020B0604020202020204" pitchFamily="34" charset="0"/>
                <a:cs typeface="Arial" panose="020B0604020202020204" pitchFamily="34" charset="0"/>
              </a:rPr>
              <a:t>Recursos Humanos </a:t>
            </a:r>
            <a:endParaRPr lang="es-ES" sz="1800" dirty="0" smtClean="0">
              <a:solidFill>
                <a:srgbClr val="EEECE1">
                  <a:lumMod val="25000"/>
                </a:srgbClr>
              </a:solidFill>
              <a:latin typeface="Arial" panose="020B0604020202020204" pitchFamily="34" charset="0"/>
              <a:cs typeface="Arial" panose="020B0604020202020204" pitchFamily="34" charset="0"/>
            </a:endParaRP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Área:   </a:t>
            </a:r>
            <a:r>
              <a:rPr lang="es-ES" sz="1800" dirty="0" smtClean="0">
                <a:solidFill>
                  <a:srgbClr val="EEECE1">
                    <a:lumMod val="25000"/>
                  </a:srgbClr>
                </a:solidFill>
                <a:latin typeface="Arial" panose="020B0604020202020204" pitchFamily="34" charset="0"/>
                <a:cs typeface="Arial" panose="020B0604020202020204" pitchFamily="34" charset="0"/>
              </a:rPr>
              <a:t>Formación en gestión </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Clave: </a:t>
            </a:r>
            <a:r>
              <a:rPr lang="es-ES" sz="1800" dirty="0" smtClean="0">
                <a:solidFill>
                  <a:srgbClr val="EEECE1">
                    <a:lumMod val="25000"/>
                  </a:srgbClr>
                </a:solidFill>
                <a:latin typeface="Arial" panose="020B0604020202020204" pitchFamily="34" charset="0"/>
                <a:cs typeface="Arial" panose="020B0604020202020204" pitchFamily="34" charset="0"/>
              </a:rPr>
              <a:t>s/n</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Horas de Teoría:</a:t>
            </a:r>
            <a:r>
              <a:rPr lang="es-ES" sz="1800" dirty="0" smtClean="0">
                <a:solidFill>
                  <a:srgbClr val="EEECE1">
                    <a:lumMod val="25000"/>
                  </a:srgbClr>
                </a:solidFill>
                <a:latin typeface="Arial" panose="020B0604020202020204" pitchFamily="34" charset="0"/>
                <a:cs typeface="Arial" panose="020B0604020202020204" pitchFamily="34" charset="0"/>
              </a:rPr>
              <a:t> 2</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Horas de Práctica: </a:t>
            </a:r>
            <a:r>
              <a:rPr lang="es-ES" sz="1800" dirty="0">
                <a:solidFill>
                  <a:srgbClr val="EEECE1">
                    <a:lumMod val="25000"/>
                  </a:srgbClr>
                </a:solidFill>
                <a:latin typeface="Arial" panose="020B0604020202020204" pitchFamily="34" charset="0"/>
                <a:cs typeface="Arial" panose="020B0604020202020204" pitchFamily="34" charset="0"/>
              </a:rPr>
              <a:t>2</a:t>
            </a:r>
            <a:endParaRPr lang="es-ES" sz="1800" dirty="0" smtClean="0">
              <a:solidFill>
                <a:srgbClr val="EEECE1">
                  <a:lumMod val="25000"/>
                </a:srgbClr>
              </a:solidFill>
              <a:latin typeface="Arial" panose="020B0604020202020204" pitchFamily="34" charset="0"/>
              <a:cs typeface="Arial" panose="020B0604020202020204" pitchFamily="34" charset="0"/>
            </a:endParaRP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Créditos: </a:t>
            </a:r>
            <a:r>
              <a:rPr lang="es-ES" sz="1800" dirty="0" smtClean="0">
                <a:solidFill>
                  <a:srgbClr val="EEECE1">
                    <a:lumMod val="25000"/>
                  </a:srgbClr>
                </a:solidFill>
                <a:latin typeface="Arial" panose="020B0604020202020204" pitchFamily="34" charset="0"/>
                <a:cs typeface="Arial" panose="020B0604020202020204" pitchFamily="34" charset="0"/>
              </a:rPr>
              <a:t>6</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Carácter de la Unidad de Aprendizaje: </a:t>
            </a:r>
            <a:r>
              <a:rPr lang="es-ES" sz="1800" dirty="0" smtClean="0">
                <a:solidFill>
                  <a:srgbClr val="EEECE1">
                    <a:lumMod val="25000"/>
                  </a:srgbClr>
                </a:solidFill>
                <a:latin typeface="Arial" panose="020B0604020202020204" pitchFamily="34" charset="0"/>
                <a:cs typeface="Arial" panose="020B0604020202020204" pitchFamily="34" charset="0"/>
              </a:rPr>
              <a:t>obligatoria</a:t>
            </a:r>
          </a:p>
          <a:p>
            <a:pPr marL="0" indent="0">
              <a:buFont typeface="Arial" pitchFamily="34" charset="0"/>
              <a:buNone/>
              <a:defRPr/>
            </a:pPr>
            <a:r>
              <a:rPr lang="es-ES" sz="1800" b="1" dirty="0" smtClean="0">
                <a:solidFill>
                  <a:srgbClr val="EEECE1">
                    <a:lumMod val="25000"/>
                  </a:srgbClr>
                </a:solidFill>
                <a:latin typeface="Arial" panose="020B0604020202020204" pitchFamily="34" charset="0"/>
                <a:cs typeface="Arial" panose="020B0604020202020204" pitchFamily="34" charset="0"/>
              </a:rPr>
              <a:t>Espacios donde se imparte: </a:t>
            </a:r>
            <a:r>
              <a:rPr lang="es-ES" sz="1800" dirty="0" smtClean="0">
                <a:solidFill>
                  <a:srgbClr val="EEECE1">
                    <a:lumMod val="25000"/>
                  </a:srgbClr>
                </a:solidFill>
                <a:latin typeface="Arial" panose="020B0604020202020204" pitchFamily="34" charset="0"/>
                <a:cs typeface="Arial" panose="020B0604020202020204" pitchFamily="34" charset="0"/>
              </a:rPr>
              <a:t>Facultad de Contaduría y Administración, CU UAEM Valle de Chalco.</a:t>
            </a:r>
          </a:p>
          <a:p>
            <a:pPr algn="ctr">
              <a:defRPr/>
            </a:pPr>
            <a:endParaRPr lang="es-ES" dirty="0">
              <a:solidFill>
                <a:srgbClr val="EEECE1">
                  <a:lumMod val="25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17256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63720"/>
            <a:ext cx="8229600" cy="4762444"/>
          </a:xfrm>
        </p:spPr>
        <p:txBody>
          <a:bodyPr>
            <a:normAutofit/>
          </a:bodyPr>
          <a:lstStyle/>
          <a:p>
            <a:pPr marL="0" indent="0">
              <a:buNone/>
            </a:pPr>
            <a:r>
              <a:rPr lang="es-MX" sz="1800" b="1" dirty="0" smtClean="0">
                <a:solidFill>
                  <a:schemeClr val="bg2">
                    <a:lumMod val="50000"/>
                  </a:schemeClr>
                </a:solidFill>
                <a:latin typeface="Times New Roman" pitchFamily="18" charset="0"/>
                <a:ea typeface="+mj-ea"/>
                <a:cs typeface="Times New Roman" pitchFamily="18" charset="0"/>
              </a:rPr>
              <a:t>EVALUACIÓN DE RESULTADOS:</a:t>
            </a:r>
          </a:p>
          <a:p>
            <a:pPr marL="0" indent="0">
              <a:buNone/>
            </a:pPr>
            <a:endParaRPr lang="es-MX" sz="1800" b="1" dirty="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000" i="1" dirty="0" smtClean="0">
                <a:solidFill>
                  <a:schemeClr val="bg2">
                    <a:lumMod val="50000"/>
                  </a:schemeClr>
                </a:solidFill>
                <a:latin typeface="Times New Roman" pitchFamily="18" charset="0"/>
                <a:ea typeface="+mj-ea"/>
                <a:cs typeface="Times New Roman" pitchFamily="18" charset="0"/>
              </a:rPr>
              <a:t>Cumplimiento de funciones contra los costos</a:t>
            </a:r>
            <a:endParaRPr lang="es-MX" sz="18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257" y="2636913"/>
            <a:ext cx="6340095" cy="350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82216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34908"/>
            <a:ext cx="8229600" cy="4762444"/>
          </a:xfrm>
        </p:spPr>
        <p:txBody>
          <a:bodyPr>
            <a:normAutofit/>
          </a:bodyPr>
          <a:lstStyle/>
          <a:p>
            <a:pPr marL="0" indent="0">
              <a:buNone/>
            </a:pPr>
            <a:r>
              <a:rPr lang="es-MX" sz="2000" b="1" dirty="0" smtClean="0">
                <a:solidFill>
                  <a:schemeClr val="bg2">
                    <a:lumMod val="50000"/>
                  </a:schemeClr>
                </a:solidFill>
                <a:latin typeface="Times New Roman" pitchFamily="18" charset="0"/>
                <a:ea typeface="+mj-ea"/>
                <a:cs typeface="Times New Roman" pitchFamily="18" charset="0"/>
              </a:rPr>
              <a:t>IMPORTANCIA:</a:t>
            </a:r>
          </a:p>
          <a:p>
            <a:pPr marL="0" indent="0">
              <a:buNone/>
            </a:pPr>
            <a:endParaRPr lang="es-MX" sz="1800" b="1" dirty="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400" i="1" dirty="0" smtClean="0">
                <a:solidFill>
                  <a:schemeClr val="bg2">
                    <a:lumMod val="50000"/>
                  </a:schemeClr>
                </a:solidFill>
                <a:latin typeface="Times New Roman" pitchFamily="18" charset="0"/>
                <a:ea typeface="+mj-ea"/>
                <a:cs typeface="Times New Roman" pitchFamily="18" charset="0"/>
              </a:rPr>
              <a:t>Candidatos adecuados para el puesto adecuado</a:t>
            </a:r>
            <a:endParaRPr lang="es-MX" sz="20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1 Título"/>
          <p:cNvSpPr>
            <a:spLocks noGrp="1"/>
          </p:cNvSpPr>
          <p:nvPr>
            <p:ph type="title"/>
          </p:nvPr>
        </p:nvSpPr>
        <p:spPr>
          <a:xfrm>
            <a:off x="457200" y="980728"/>
            <a:ext cx="8229600" cy="648072"/>
          </a:xfrm>
        </p:spPr>
        <p:txBody>
          <a:bodyPr>
            <a:noAutofit/>
          </a:bodyPr>
          <a:lstStyle/>
          <a:p>
            <a:r>
              <a:rPr lang="es-ES_tradnl" sz="3200" b="1" dirty="0" smtClean="0">
                <a:solidFill>
                  <a:schemeClr val="bg2">
                    <a:lumMod val="50000"/>
                  </a:schemeClr>
                </a:solidFill>
                <a:latin typeface="Times New Roman" pitchFamily="18" charset="0"/>
                <a:cs typeface="Times New Roman" pitchFamily="18" charset="0"/>
              </a:rPr>
              <a:t>SELECCIÓN</a:t>
            </a:r>
            <a:endParaRPr lang="es-MX" sz="3200" dirty="0">
              <a:solidFill>
                <a:schemeClr val="bg2">
                  <a:lumMod val="50000"/>
                </a:schemeClr>
              </a:solidFill>
              <a:latin typeface="Times New Roman" pitchFamily="18" charset="0"/>
              <a:cs typeface="Times New Roman" pitchFamily="18" charset="0"/>
            </a:endParaRPr>
          </a:p>
        </p:txBody>
      </p:sp>
      <p:sp>
        <p:nvSpPr>
          <p:cNvPr id="5" name="4 CuadroTexto"/>
          <p:cNvSpPr txBox="1"/>
          <p:nvPr/>
        </p:nvSpPr>
        <p:spPr>
          <a:xfrm>
            <a:off x="827584" y="3861048"/>
            <a:ext cx="1944216" cy="646331"/>
          </a:xfrm>
          <a:prstGeom prst="rect">
            <a:avLst/>
          </a:prstGeom>
          <a:noFill/>
          <a:ln w="15875">
            <a:solidFill>
              <a:schemeClr val="accent3">
                <a:lumMod val="50000"/>
              </a:schemeClr>
            </a:solidFill>
          </a:ln>
        </p:spPr>
        <p:txBody>
          <a:bodyPr wrap="square" rtlCol="0">
            <a:spAutoFit/>
          </a:bodyPr>
          <a:lstStyle/>
          <a:p>
            <a:pPr algn="ctr"/>
            <a:r>
              <a:rPr lang="es-MX" dirty="0" smtClean="0">
                <a:solidFill>
                  <a:schemeClr val="bg2">
                    <a:lumMod val="50000"/>
                  </a:schemeClr>
                </a:solidFill>
              </a:rPr>
              <a:t>EXPERIENCIA LABORAL</a:t>
            </a:r>
            <a:endParaRPr lang="es-MX" dirty="0">
              <a:solidFill>
                <a:schemeClr val="bg2">
                  <a:lumMod val="50000"/>
                </a:schemeClr>
              </a:solidFill>
            </a:endParaRPr>
          </a:p>
        </p:txBody>
      </p:sp>
      <p:sp>
        <p:nvSpPr>
          <p:cNvPr id="9" name="8 CuadroTexto"/>
          <p:cNvSpPr txBox="1"/>
          <p:nvPr/>
        </p:nvSpPr>
        <p:spPr>
          <a:xfrm>
            <a:off x="3635896" y="3861047"/>
            <a:ext cx="1944216" cy="646331"/>
          </a:xfrm>
          <a:prstGeom prst="rect">
            <a:avLst/>
          </a:prstGeom>
          <a:noFill/>
          <a:ln w="15875">
            <a:solidFill>
              <a:schemeClr val="accent3">
                <a:lumMod val="50000"/>
              </a:schemeClr>
            </a:solidFill>
          </a:ln>
        </p:spPr>
        <p:txBody>
          <a:bodyPr wrap="square" rtlCol="0">
            <a:spAutoFit/>
          </a:bodyPr>
          <a:lstStyle/>
          <a:p>
            <a:pPr algn="ctr"/>
            <a:r>
              <a:rPr lang="es-MX" dirty="0" smtClean="0">
                <a:solidFill>
                  <a:schemeClr val="bg2">
                    <a:lumMod val="50000"/>
                  </a:schemeClr>
                </a:solidFill>
              </a:rPr>
              <a:t>TRAYECTORIA ACADÉMICA</a:t>
            </a:r>
            <a:endParaRPr lang="es-MX" dirty="0">
              <a:solidFill>
                <a:schemeClr val="bg2">
                  <a:lumMod val="50000"/>
                </a:schemeClr>
              </a:solidFill>
            </a:endParaRPr>
          </a:p>
        </p:txBody>
      </p:sp>
      <p:sp>
        <p:nvSpPr>
          <p:cNvPr id="10" name="9 CuadroTexto"/>
          <p:cNvSpPr txBox="1"/>
          <p:nvPr/>
        </p:nvSpPr>
        <p:spPr>
          <a:xfrm>
            <a:off x="6372200" y="3861048"/>
            <a:ext cx="1944216" cy="646331"/>
          </a:xfrm>
          <a:prstGeom prst="rect">
            <a:avLst/>
          </a:prstGeom>
          <a:noFill/>
          <a:ln w="15875">
            <a:solidFill>
              <a:schemeClr val="accent3">
                <a:lumMod val="50000"/>
              </a:schemeClr>
            </a:solidFill>
          </a:ln>
        </p:spPr>
        <p:txBody>
          <a:bodyPr wrap="square" rtlCol="0">
            <a:spAutoFit/>
          </a:bodyPr>
          <a:lstStyle/>
          <a:p>
            <a:pPr algn="ctr"/>
            <a:r>
              <a:rPr lang="es-MX" dirty="0" smtClean="0">
                <a:solidFill>
                  <a:schemeClr val="bg2">
                    <a:lumMod val="50000"/>
                  </a:schemeClr>
                </a:solidFill>
              </a:rPr>
              <a:t>ASPECTOS PSICOLÓGICOS</a:t>
            </a:r>
            <a:endParaRPr lang="es-MX" dirty="0">
              <a:solidFill>
                <a:schemeClr val="bg2">
                  <a:lumMod val="50000"/>
                </a:schemeClr>
              </a:solidFill>
            </a:endParaRPr>
          </a:p>
        </p:txBody>
      </p:sp>
      <p:cxnSp>
        <p:nvCxnSpPr>
          <p:cNvPr id="11" name="10 Conector recto de flecha"/>
          <p:cNvCxnSpPr/>
          <p:nvPr/>
        </p:nvCxnSpPr>
        <p:spPr>
          <a:xfrm>
            <a:off x="2915816" y="4184213"/>
            <a:ext cx="576064" cy="0"/>
          </a:xfrm>
          <a:prstGeom prst="straightConnector1">
            <a:avLst/>
          </a:prstGeom>
          <a:ln w="15875">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5694850" y="4184212"/>
            <a:ext cx="576064" cy="0"/>
          </a:xfrm>
          <a:prstGeom prst="straightConnector1">
            <a:avLst/>
          </a:prstGeom>
          <a:ln w="15875">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2411760" y="5085184"/>
            <a:ext cx="4464496" cy="369332"/>
          </a:xfrm>
          <a:prstGeom prst="rect">
            <a:avLst/>
          </a:prstGeom>
          <a:noFill/>
          <a:ln w="15875">
            <a:solidFill>
              <a:schemeClr val="accent3">
                <a:lumMod val="50000"/>
              </a:schemeClr>
            </a:solidFill>
          </a:ln>
        </p:spPr>
        <p:txBody>
          <a:bodyPr wrap="square" rtlCol="0">
            <a:spAutoFit/>
          </a:bodyPr>
          <a:lstStyle/>
          <a:p>
            <a:pPr algn="ctr"/>
            <a:r>
              <a:rPr lang="es-MX" dirty="0" smtClean="0">
                <a:solidFill>
                  <a:schemeClr val="bg2">
                    <a:lumMod val="50000"/>
                  </a:schemeClr>
                </a:solidFill>
              </a:rPr>
              <a:t>C   O   M   P   E   T   E   N   C   I   A   S</a:t>
            </a:r>
            <a:endParaRPr lang="es-MX" dirty="0">
              <a:solidFill>
                <a:schemeClr val="bg2">
                  <a:lumMod val="50000"/>
                </a:schemeClr>
              </a:solidFill>
            </a:endParaRPr>
          </a:p>
        </p:txBody>
      </p:sp>
    </p:spTree>
    <p:extLst>
      <p:ext uri="{BB962C8B-B14F-4D97-AF65-F5344CB8AC3E}">
        <p14:creationId xmlns:p14="http://schemas.microsoft.com/office/powerpoint/2010/main" val="14782028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34908"/>
            <a:ext cx="8229600" cy="4762444"/>
          </a:xfrm>
        </p:spPr>
        <p:txBody>
          <a:bodyPr>
            <a:normAutofit/>
          </a:bodyPr>
          <a:lstStyle/>
          <a:p>
            <a:pPr marL="0" indent="0">
              <a:buNone/>
            </a:pPr>
            <a:r>
              <a:rPr lang="es-MX" sz="2000" b="1" dirty="0" smtClean="0">
                <a:solidFill>
                  <a:schemeClr val="bg2">
                    <a:lumMod val="50000"/>
                  </a:schemeClr>
                </a:solidFill>
                <a:latin typeface="Times New Roman" pitchFamily="18" charset="0"/>
                <a:ea typeface="+mj-ea"/>
                <a:cs typeface="Times New Roman" pitchFamily="18" charset="0"/>
              </a:rPr>
              <a:t>CONCEPTO:</a:t>
            </a:r>
          </a:p>
          <a:p>
            <a:pPr marL="0" indent="0">
              <a:buNone/>
            </a:pPr>
            <a:endParaRPr lang="es-MX" sz="1800" b="1" dirty="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1 Título"/>
          <p:cNvSpPr>
            <a:spLocks noGrp="1"/>
          </p:cNvSpPr>
          <p:nvPr>
            <p:ph type="title"/>
          </p:nvPr>
        </p:nvSpPr>
        <p:spPr>
          <a:xfrm>
            <a:off x="2987824" y="980728"/>
            <a:ext cx="3600400" cy="648072"/>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s-ES_tradnl" sz="3200" b="1" dirty="0" smtClean="0">
                <a:solidFill>
                  <a:schemeClr val="bg2">
                    <a:lumMod val="25000"/>
                  </a:schemeClr>
                </a:solidFill>
                <a:latin typeface="Times New Roman" pitchFamily="18" charset="0"/>
                <a:cs typeface="Times New Roman" pitchFamily="18" charset="0"/>
              </a:rPr>
              <a:t>SELECCIÓN</a:t>
            </a:r>
            <a:endParaRPr lang="es-MX" sz="3200" dirty="0">
              <a:solidFill>
                <a:schemeClr val="bg2">
                  <a:lumMod val="25000"/>
                </a:schemeClr>
              </a:solidFill>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284984"/>
            <a:ext cx="2867025"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755576" y="2740278"/>
            <a:ext cx="2880320" cy="369332"/>
          </a:xfrm>
          <a:prstGeom prst="rect">
            <a:avLst/>
          </a:prstGeom>
          <a:noFill/>
        </p:spPr>
        <p:txBody>
          <a:bodyPr wrap="square" rtlCol="0">
            <a:spAutoFit/>
          </a:bodyPr>
          <a:lstStyle/>
          <a:p>
            <a:pPr algn="ctr"/>
            <a:r>
              <a:rPr lang="es-MX" dirty="0" smtClean="0">
                <a:solidFill>
                  <a:schemeClr val="bg2">
                    <a:lumMod val="50000"/>
                  </a:schemeClr>
                </a:solidFill>
              </a:rPr>
              <a:t>Capital Intelectual</a:t>
            </a:r>
            <a:endParaRPr lang="es-MX" dirty="0">
              <a:solidFill>
                <a:schemeClr val="bg2">
                  <a:lumMod val="50000"/>
                </a:schemeClr>
              </a:solidFill>
            </a:endParaRPr>
          </a:p>
        </p:txBody>
      </p:sp>
      <p:sp>
        <p:nvSpPr>
          <p:cNvPr id="14" name="13 CuadroTexto"/>
          <p:cNvSpPr txBox="1"/>
          <p:nvPr/>
        </p:nvSpPr>
        <p:spPr>
          <a:xfrm>
            <a:off x="5652120" y="3295520"/>
            <a:ext cx="2880320" cy="1815882"/>
          </a:xfrm>
          <a:prstGeom prst="rect">
            <a:avLst/>
          </a:prstGeom>
          <a:noFill/>
          <a:ln w="31750">
            <a:solidFill>
              <a:schemeClr val="bg2">
                <a:lumMod val="25000"/>
              </a:schemeClr>
            </a:solidFill>
          </a:ln>
        </p:spPr>
        <p:txBody>
          <a:bodyPr wrap="square" rtlCol="0">
            <a:spAutoFit/>
          </a:bodyPr>
          <a:lstStyle/>
          <a:p>
            <a:pPr algn="ctr"/>
            <a:r>
              <a:rPr lang="es-MX" sz="2800" dirty="0" smtClean="0">
                <a:solidFill>
                  <a:schemeClr val="bg2">
                    <a:lumMod val="50000"/>
                  </a:schemeClr>
                </a:solidFill>
              </a:rPr>
              <a:t>Competencias que requieren los puestos vacantes / Organización</a:t>
            </a:r>
            <a:endParaRPr lang="es-MX" sz="2800" dirty="0">
              <a:solidFill>
                <a:schemeClr val="bg2">
                  <a:lumMod val="50000"/>
                </a:schemeClr>
              </a:solidFill>
            </a:endParaRPr>
          </a:p>
        </p:txBody>
      </p:sp>
      <p:cxnSp>
        <p:nvCxnSpPr>
          <p:cNvPr id="15" name="14 Conector recto de flecha"/>
          <p:cNvCxnSpPr/>
          <p:nvPr/>
        </p:nvCxnSpPr>
        <p:spPr>
          <a:xfrm>
            <a:off x="3995936" y="4184213"/>
            <a:ext cx="1296144" cy="0"/>
          </a:xfrm>
          <a:prstGeom prst="straightConnector1">
            <a:avLst/>
          </a:prstGeom>
          <a:ln w="28575">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3779912" y="3851803"/>
            <a:ext cx="1728192" cy="369332"/>
          </a:xfrm>
          <a:prstGeom prst="rect">
            <a:avLst/>
          </a:prstGeom>
          <a:noFill/>
        </p:spPr>
        <p:txBody>
          <a:bodyPr wrap="square" rtlCol="0">
            <a:spAutoFit/>
          </a:bodyPr>
          <a:lstStyle/>
          <a:p>
            <a:pPr algn="ctr"/>
            <a:r>
              <a:rPr lang="es-MX" dirty="0" smtClean="0">
                <a:solidFill>
                  <a:schemeClr val="bg2">
                    <a:lumMod val="50000"/>
                  </a:schemeClr>
                </a:solidFill>
              </a:rPr>
              <a:t>Filtro</a:t>
            </a:r>
            <a:endParaRPr lang="es-MX" dirty="0">
              <a:solidFill>
                <a:schemeClr val="bg2">
                  <a:lumMod val="50000"/>
                </a:schemeClr>
              </a:solidFill>
            </a:endParaRPr>
          </a:p>
        </p:txBody>
      </p:sp>
    </p:spTree>
    <p:extLst>
      <p:ext uri="{BB962C8B-B14F-4D97-AF65-F5344CB8AC3E}">
        <p14:creationId xmlns:p14="http://schemas.microsoft.com/office/powerpoint/2010/main" val="14350335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34908"/>
            <a:ext cx="8229600" cy="4762444"/>
          </a:xfrm>
        </p:spPr>
        <p:txBody>
          <a:bodyPr>
            <a:normAutofit lnSpcReduction="10000"/>
          </a:bodyPr>
          <a:lstStyle/>
          <a:p>
            <a:pPr marL="0" indent="0">
              <a:buNone/>
            </a:pPr>
            <a:r>
              <a:rPr lang="es-MX" sz="2400" b="1" dirty="0" smtClean="0">
                <a:solidFill>
                  <a:schemeClr val="bg2">
                    <a:lumMod val="50000"/>
                  </a:schemeClr>
                </a:solidFill>
                <a:latin typeface="Times New Roman" pitchFamily="18" charset="0"/>
                <a:ea typeface="+mj-ea"/>
                <a:cs typeface="Times New Roman" pitchFamily="18" charset="0"/>
              </a:rPr>
              <a:t>BASES:</a:t>
            </a: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buNone/>
            </a:pPr>
            <a:r>
              <a:rPr lang="es-MX" sz="2000" dirty="0" smtClean="0">
                <a:solidFill>
                  <a:schemeClr val="bg2">
                    <a:lumMod val="50000"/>
                  </a:schemeClr>
                </a:solidFill>
                <a:latin typeface="Times New Roman" pitchFamily="18" charset="0"/>
                <a:ea typeface="+mj-ea"/>
                <a:cs typeface="Times New Roman" pitchFamily="18" charset="0"/>
              </a:rPr>
              <a:t>El punto de partida es obtener información significativa respecto a lo siguiente:</a:t>
            </a:r>
          </a:p>
          <a:p>
            <a:pPr marL="0" indent="0">
              <a:buNone/>
            </a:pPr>
            <a:endParaRPr lang="es-MX" sz="2000" dirty="0" smtClean="0">
              <a:solidFill>
                <a:schemeClr val="bg2">
                  <a:lumMod val="50000"/>
                </a:schemeClr>
              </a:solidFill>
              <a:latin typeface="Times New Roman" pitchFamily="18" charset="0"/>
              <a:ea typeface="+mj-ea"/>
              <a:cs typeface="Times New Roman" pitchFamily="18" charset="0"/>
            </a:endParaRPr>
          </a:p>
          <a:p>
            <a:pPr>
              <a:lnSpc>
                <a:spcPct val="150000"/>
              </a:lnSpc>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Descripción y análisis de puestos</a:t>
            </a:r>
          </a:p>
          <a:p>
            <a:pPr>
              <a:lnSpc>
                <a:spcPct val="150000"/>
              </a:lnSpc>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Técnicas de los incidentes críticos</a:t>
            </a:r>
          </a:p>
          <a:p>
            <a:pPr>
              <a:lnSpc>
                <a:spcPct val="150000"/>
              </a:lnSpc>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Solicitud de personal</a:t>
            </a:r>
          </a:p>
          <a:p>
            <a:pPr>
              <a:lnSpc>
                <a:spcPct val="150000"/>
              </a:lnSpc>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Análisis del puesto en el mercado</a:t>
            </a:r>
          </a:p>
          <a:p>
            <a:pPr>
              <a:lnSpc>
                <a:spcPct val="150000"/>
              </a:lnSpc>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Hipótesis de trabajo</a:t>
            </a:r>
            <a:endParaRPr lang="es-MX" sz="2800" dirty="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952923"/>
            <a:ext cx="2450414" cy="3500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1 Título"/>
          <p:cNvSpPr>
            <a:spLocks noGrp="1"/>
          </p:cNvSpPr>
          <p:nvPr>
            <p:ph type="title"/>
          </p:nvPr>
        </p:nvSpPr>
        <p:spPr>
          <a:xfrm>
            <a:off x="2627784" y="908720"/>
            <a:ext cx="3672408" cy="634082"/>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s-ES_tradnl" sz="3200" b="1" dirty="0" smtClean="0">
                <a:solidFill>
                  <a:schemeClr val="bg2">
                    <a:lumMod val="25000"/>
                  </a:schemeClr>
                </a:solidFill>
                <a:latin typeface="Times New Roman" pitchFamily="18" charset="0"/>
                <a:cs typeface="Times New Roman" pitchFamily="18" charset="0"/>
              </a:rPr>
              <a:t>SELECCIÓN</a:t>
            </a:r>
            <a:endParaRPr lang="es-MX" sz="3200" dirty="0">
              <a:solidFill>
                <a:schemeClr val="bg2">
                  <a:lumMod val="2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9483653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400" b="1" dirty="0" smtClean="0">
                <a:solidFill>
                  <a:schemeClr val="bg2">
                    <a:lumMod val="50000"/>
                  </a:schemeClr>
                </a:solidFill>
                <a:latin typeface="Times New Roman" pitchFamily="18" charset="0"/>
                <a:ea typeface="+mj-ea"/>
                <a:cs typeface="Times New Roman" pitchFamily="18" charset="0"/>
              </a:rPr>
              <a:t>COMPETENCIAS:</a:t>
            </a: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r>
              <a:rPr lang="es-MX" sz="2200" dirty="0" smtClean="0">
                <a:solidFill>
                  <a:schemeClr val="bg2">
                    <a:lumMod val="50000"/>
                  </a:schemeClr>
                </a:solidFill>
                <a:latin typeface="Times New Roman" pitchFamily="18" charset="0"/>
                <a:ea typeface="+mj-ea"/>
                <a:cs typeface="Times New Roman" pitchFamily="18" charset="0"/>
              </a:rPr>
              <a:t>Reportorio </a:t>
            </a:r>
            <a:r>
              <a:rPr lang="es-MX" sz="2200" dirty="0">
                <a:solidFill>
                  <a:schemeClr val="bg2">
                    <a:lumMod val="50000"/>
                  </a:schemeClr>
                </a:solidFill>
                <a:latin typeface="Times New Roman" pitchFamily="18" charset="0"/>
                <a:ea typeface="+mj-ea"/>
                <a:cs typeface="Times New Roman" pitchFamily="18" charset="0"/>
              </a:rPr>
              <a:t>de comportamientos capaces de integrar, movilizar y transferir conocimientos, habilidades, juicios y actitudes que agregan valor económico para la organización y valor social para la persona</a:t>
            </a:r>
            <a:r>
              <a:rPr lang="es-MX" sz="2200" dirty="0" smtClean="0">
                <a:solidFill>
                  <a:schemeClr val="bg2">
                    <a:lumMod val="50000"/>
                  </a:schemeClr>
                </a:solidFill>
                <a:latin typeface="Times New Roman" pitchFamily="18" charset="0"/>
                <a:ea typeface="+mj-ea"/>
                <a:cs typeface="Times New Roman" pitchFamily="18" charset="0"/>
              </a:rPr>
              <a:t>.</a:t>
            </a: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6 Triángulo isósceles"/>
          <p:cNvSpPr/>
          <p:nvPr/>
        </p:nvSpPr>
        <p:spPr>
          <a:xfrm>
            <a:off x="1331640" y="3376516"/>
            <a:ext cx="3240360" cy="3024336"/>
          </a:xfrm>
          <a:prstGeom prst="triangle">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8 Conector recto de flecha"/>
          <p:cNvCxnSpPr/>
          <p:nvPr/>
        </p:nvCxnSpPr>
        <p:spPr>
          <a:xfrm>
            <a:off x="2555776" y="4077072"/>
            <a:ext cx="2016224" cy="0"/>
          </a:xfrm>
          <a:prstGeom prst="straightConnector1">
            <a:avLst/>
          </a:prstGeom>
          <a:ln w="127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2267744" y="4653136"/>
            <a:ext cx="2304256" cy="0"/>
          </a:xfrm>
          <a:prstGeom prst="straightConnector1">
            <a:avLst/>
          </a:prstGeom>
          <a:ln w="127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2007008" y="5157192"/>
            <a:ext cx="2564992" cy="0"/>
          </a:xfrm>
          <a:prstGeom prst="straightConnector1">
            <a:avLst/>
          </a:prstGeom>
          <a:ln w="127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1691680" y="5733256"/>
            <a:ext cx="2880320" cy="0"/>
          </a:xfrm>
          <a:prstGeom prst="straightConnector1">
            <a:avLst/>
          </a:prstGeom>
          <a:ln w="127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5148127" y="3707740"/>
            <a:ext cx="2981842" cy="369332"/>
          </a:xfrm>
          <a:prstGeom prst="rect">
            <a:avLst/>
          </a:prstGeom>
          <a:noFill/>
        </p:spPr>
        <p:txBody>
          <a:bodyPr wrap="none" rtlCol="0">
            <a:spAutoFit/>
          </a:bodyPr>
          <a:lstStyle/>
          <a:p>
            <a:r>
              <a:rPr lang="es-MX" dirty="0" smtClean="0">
                <a:solidFill>
                  <a:schemeClr val="bg2">
                    <a:lumMod val="50000"/>
                  </a:schemeClr>
                </a:solidFill>
              </a:rPr>
              <a:t>Esenciales de la organización</a:t>
            </a:r>
            <a:endParaRPr lang="es-MX" dirty="0">
              <a:solidFill>
                <a:schemeClr val="bg2">
                  <a:lumMod val="50000"/>
                </a:schemeClr>
              </a:solidFill>
            </a:endParaRPr>
          </a:p>
        </p:txBody>
      </p:sp>
      <p:sp>
        <p:nvSpPr>
          <p:cNvPr id="20" name="19 CuadroTexto"/>
          <p:cNvSpPr txBox="1"/>
          <p:nvPr/>
        </p:nvSpPr>
        <p:spPr>
          <a:xfrm>
            <a:off x="5148064" y="4355812"/>
            <a:ext cx="1297150" cy="369332"/>
          </a:xfrm>
          <a:prstGeom prst="rect">
            <a:avLst/>
          </a:prstGeom>
          <a:noFill/>
        </p:spPr>
        <p:txBody>
          <a:bodyPr wrap="none" rtlCol="0">
            <a:spAutoFit/>
          </a:bodyPr>
          <a:lstStyle/>
          <a:p>
            <a:r>
              <a:rPr lang="es-MX" dirty="0" smtClean="0">
                <a:solidFill>
                  <a:schemeClr val="bg2">
                    <a:lumMod val="50000"/>
                  </a:schemeClr>
                </a:solidFill>
              </a:rPr>
              <a:t>Funcionales</a:t>
            </a:r>
            <a:endParaRPr lang="es-MX" dirty="0">
              <a:solidFill>
                <a:schemeClr val="bg2">
                  <a:lumMod val="50000"/>
                </a:schemeClr>
              </a:solidFill>
            </a:endParaRPr>
          </a:p>
        </p:txBody>
      </p:sp>
      <p:sp>
        <p:nvSpPr>
          <p:cNvPr id="21" name="20 CuadroTexto"/>
          <p:cNvSpPr txBox="1"/>
          <p:nvPr/>
        </p:nvSpPr>
        <p:spPr>
          <a:xfrm>
            <a:off x="5148064" y="4931876"/>
            <a:ext cx="1630575" cy="369332"/>
          </a:xfrm>
          <a:prstGeom prst="rect">
            <a:avLst/>
          </a:prstGeom>
          <a:noFill/>
        </p:spPr>
        <p:txBody>
          <a:bodyPr wrap="none" rtlCol="0">
            <a:spAutoFit/>
          </a:bodyPr>
          <a:lstStyle/>
          <a:p>
            <a:r>
              <a:rPr lang="es-MX" dirty="0" smtClean="0">
                <a:solidFill>
                  <a:schemeClr val="bg2">
                    <a:lumMod val="50000"/>
                  </a:schemeClr>
                </a:solidFill>
              </a:rPr>
              <a:t>Administrativas</a:t>
            </a:r>
            <a:endParaRPr lang="es-MX" dirty="0">
              <a:solidFill>
                <a:schemeClr val="bg2">
                  <a:lumMod val="50000"/>
                </a:schemeClr>
              </a:solidFill>
            </a:endParaRPr>
          </a:p>
        </p:txBody>
      </p:sp>
      <p:sp>
        <p:nvSpPr>
          <p:cNvPr id="22" name="21 CuadroTexto"/>
          <p:cNvSpPr txBox="1"/>
          <p:nvPr/>
        </p:nvSpPr>
        <p:spPr>
          <a:xfrm>
            <a:off x="5148064" y="5507940"/>
            <a:ext cx="1308371" cy="369332"/>
          </a:xfrm>
          <a:prstGeom prst="rect">
            <a:avLst/>
          </a:prstGeom>
          <a:noFill/>
        </p:spPr>
        <p:txBody>
          <a:bodyPr wrap="none" rtlCol="0">
            <a:spAutoFit/>
          </a:bodyPr>
          <a:lstStyle/>
          <a:p>
            <a:r>
              <a:rPr lang="es-MX" dirty="0" smtClean="0">
                <a:solidFill>
                  <a:schemeClr val="bg2">
                    <a:lumMod val="50000"/>
                  </a:schemeClr>
                </a:solidFill>
              </a:rPr>
              <a:t>Individuales</a:t>
            </a:r>
            <a:endParaRPr lang="es-MX" dirty="0">
              <a:solidFill>
                <a:schemeClr val="bg2">
                  <a:lumMod val="50000"/>
                </a:schemeClr>
              </a:solidFill>
            </a:endParaRPr>
          </a:p>
        </p:txBody>
      </p:sp>
    </p:spTree>
    <p:extLst>
      <p:ext uri="{BB962C8B-B14F-4D97-AF65-F5344CB8AC3E}">
        <p14:creationId xmlns:p14="http://schemas.microsoft.com/office/powerpoint/2010/main" val="2868332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400" b="1" dirty="0" smtClean="0">
                <a:solidFill>
                  <a:schemeClr val="bg2">
                    <a:lumMod val="50000"/>
                  </a:schemeClr>
                </a:solidFill>
                <a:latin typeface="Times New Roman" pitchFamily="18" charset="0"/>
                <a:ea typeface="+mj-ea"/>
                <a:cs typeface="Times New Roman" pitchFamily="18" charset="0"/>
              </a:rPr>
              <a:t>TÉCNICAS:</a:t>
            </a:r>
          </a:p>
          <a:p>
            <a:pPr>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Entrevista de selección</a:t>
            </a: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564904"/>
            <a:ext cx="3737307" cy="2732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15 CuadroTexto"/>
          <p:cNvSpPr txBox="1"/>
          <p:nvPr/>
        </p:nvSpPr>
        <p:spPr>
          <a:xfrm>
            <a:off x="4844503" y="2598003"/>
            <a:ext cx="3399905" cy="830997"/>
          </a:xfrm>
          <a:prstGeom prst="rect">
            <a:avLst/>
          </a:prstGeom>
          <a:noFill/>
        </p:spPr>
        <p:txBody>
          <a:bodyPr wrap="none" rtlCol="0">
            <a:spAutoFit/>
          </a:bodyPr>
          <a:lstStyle/>
          <a:p>
            <a:pPr algn="ctr"/>
            <a:r>
              <a:rPr lang="es-MX" sz="2400" dirty="0" smtClean="0">
                <a:solidFill>
                  <a:schemeClr val="bg2">
                    <a:lumMod val="50000"/>
                  </a:schemeClr>
                </a:solidFill>
              </a:rPr>
              <a:t>Construcción del proceso </a:t>
            </a:r>
          </a:p>
          <a:p>
            <a:pPr algn="ctr"/>
            <a:r>
              <a:rPr lang="es-MX" sz="2400" dirty="0" smtClean="0">
                <a:solidFill>
                  <a:schemeClr val="bg2">
                    <a:lumMod val="50000"/>
                  </a:schemeClr>
                </a:solidFill>
              </a:rPr>
              <a:t>de entrevista</a:t>
            </a:r>
            <a:endParaRPr lang="es-MX" sz="2400" dirty="0">
              <a:solidFill>
                <a:schemeClr val="bg2">
                  <a:lumMod val="50000"/>
                </a:schemeClr>
              </a:solidFill>
            </a:endParaRPr>
          </a:p>
        </p:txBody>
      </p:sp>
      <p:sp>
        <p:nvSpPr>
          <p:cNvPr id="19" name="18 CuadroTexto"/>
          <p:cNvSpPr txBox="1"/>
          <p:nvPr/>
        </p:nvSpPr>
        <p:spPr>
          <a:xfrm>
            <a:off x="5129954" y="4182179"/>
            <a:ext cx="2860077" cy="830997"/>
          </a:xfrm>
          <a:prstGeom prst="rect">
            <a:avLst/>
          </a:prstGeom>
          <a:noFill/>
        </p:spPr>
        <p:txBody>
          <a:bodyPr wrap="none" rtlCol="0">
            <a:spAutoFit/>
          </a:bodyPr>
          <a:lstStyle/>
          <a:p>
            <a:pPr algn="ctr"/>
            <a:r>
              <a:rPr lang="es-MX" sz="2400" dirty="0" smtClean="0">
                <a:solidFill>
                  <a:schemeClr val="bg2">
                    <a:lumMod val="50000"/>
                  </a:schemeClr>
                </a:solidFill>
              </a:rPr>
              <a:t>Entrenamiento de los</a:t>
            </a:r>
          </a:p>
          <a:p>
            <a:pPr algn="ctr"/>
            <a:r>
              <a:rPr lang="es-MX" sz="2400" dirty="0" smtClean="0">
                <a:solidFill>
                  <a:schemeClr val="bg2">
                    <a:lumMod val="50000"/>
                  </a:schemeClr>
                </a:solidFill>
              </a:rPr>
              <a:t>entrevistadores</a:t>
            </a:r>
            <a:endParaRPr lang="es-MX" sz="2400" dirty="0">
              <a:solidFill>
                <a:schemeClr val="bg2">
                  <a:lumMod val="50000"/>
                </a:schemeClr>
              </a:solidFill>
            </a:endParaRPr>
          </a:p>
        </p:txBody>
      </p:sp>
    </p:spTree>
    <p:extLst>
      <p:ext uri="{BB962C8B-B14F-4D97-AF65-F5344CB8AC3E}">
        <p14:creationId xmlns:p14="http://schemas.microsoft.com/office/powerpoint/2010/main" val="461128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400" b="1" dirty="0" smtClean="0">
                <a:solidFill>
                  <a:schemeClr val="bg2">
                    <a:lumMod val="50000"/>
                  </a:schemeClr>
                </a:solidFill>
                <a:latin typeface="Times New Roman" pitchFamily="18" charset="0"/>
                <a:ea typeface="+mj-ea"/>
                <a:cs typeface="Times New Roman" pitchFamily="18" charset="0"/>
              </a:rPr>
              <a:t>TÉCNICAS:</a:t>
            </a:r>
          </a:p>
          <a:p>
            <a:pPr>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Pruebas de conocimiento o de capacidades</a:t>
            </a:r>
          </a:p>
          <a:p>
            <a:pPr marL="0" indent="0">
              <a:buNone/>
            </a:pPr>
            <a:endParaRPr lang="es-MX" sz="2800" dirty="0" smtClean="0">
              <a:solidFill>
                <a:schemeClr val="bg2">
                  <a:lumMod val="50000"/>
                </a:schemeClr>
              </a:solidFill>
              <a:latin typeface="Times New Roman" pitchFamily="18" charset="0"/>
              <a:cs typeface="Times New Roman" pitchFamily="18" charset="0"/>
            </a:endParaRPr>
          </a:p>
          <a:p>
            <a:pPr marL="457200" indent="-457200">
              <a:buFont typeface="+mj-lt"/>
              <a:buAutoNum type="alphaUcPeriod"/>
            </a:pPr>
            <a:r>
              <a:rPr lang="es-MX" sz="2400" dirty="0" smtClean="0">
                <a:solidFill>
                  <a:schemeClr val="bg2">
                    <a:lumMod val="50000"/>
                  </a:schemeClr>
                </a:solidFill>
                <a:latin typeface="Times New Roman" pitchFamily="18" charset="0"/>
                <a:cs typeface="Times New Roman" pitchFamily="18" charset="0"/>
              </a:rPr>
              <a:t>En razón de su forma de aplicación. </a:t>
            </a:r>
          </a:p>
          <a:p>
            <a:pPr marL="0" indent="0">
              <a:buNone/>
            </a:pPr>
            <a:r>
              <a:rPr lang="es-MX" sz="1800" dirty="0" smtClean="0">
                <a:solidFill>
                  <a:schemeClr val="bg2">
                    <a:lumMod val="50000"/>
                  </a:schemeClr>
                </a:solidFill>
                <a:latin typeface="Times New Roman" pitchFamily="18" charset="0"/>
                <a:cs typeface="Times New Roman" pitchFamily="18" charset="0"/>
              </a:rPr>
              <a:t>        (orales, escritas o de ejecución)</a:t>
            </a:r>
          </a:p>
          <a:p>
            <a:pPr marL="457200" indent="-457200">
              <a:buFont typeface="+mj-lt"/>
              <a:buAutoNum type="alphaUcPeriod"/>
            </a:pPr>
            <a:endParaRPr lang="es-MX" sz="1200" dirty="0" smtClean="0">
              <a:solidFill>
                <a:schemeClr val="bg2">
                  <a:lumMod val="50000"/>
                </a:schemeClr>
              </a:solidFill>
              <a:latin typeface="Times New Roman" pitchFamily="18" charset="0"/>
              <a:cs typeface="Times New Roman" pitchFamily="18" charset="0"/>
            </a:endParaRPr>
          </a:p>
          <a:p>
            <a:pPr marL="457200" indent="-457200">
              <a:buFont typeface="+mj-lt"/>
              <a:buAutoNum type="alphaUcPeriod"/>
            </a:pPr>
            <a:r>
              <a:rPr lang="es-MX" sz="2400" dirty="0" smtClean="0">
                <a:solidFill>
                  <a:schemeClr val="bg2">
                    <a:lumMod val="50000"/>
                  </a:schemeClr>
                </a:solidFill>
                <a:latin typeface="Times New Roman" pitchFamily="18" charset="0"/>
                <a:cs typeface="Times New Roman" pitchFamily="18" charset="0"/>
              </a:rPr>
              <a:t>En razón de su envergadura (amplitud).</a:t>
            </a:r>
          </a:p>
          <a:p>
            <a:pPr marL="0" indent="0">
              <a:buNone/>
            </a:pPr>
            <a:r>
              <a:rPr lang="es-MX" sz="2400" dirty="0">
                <a:solidFill>
                  <a:schemeClr val="bg2">
                    <a:lumMod val="50000"/>
                  </a:schemeClr>
                </a:solidFill>
                <a:latin typeface="Times New Roman" pitchFamily="18" charset="0"/>
                <a:cs typeface="Times New Roman" pitchFamily="18" charset="0"/>
              </a:rPr>
              <a:t> </a:t>
            </a:r>
            <a:r>
              <a:rPr lang="es-MX" sz="2400" dirty="0" smtClean="0">
                <a:solidFill>
                  <a:schemeClr val="bg2">
                    <a:lumMod val="50000"/>
                  </a:schemeClr>
                </a:solidFill>
                <a:latin typeface="Times New Roman" pitchFamily="18" charset="0"/>
                <a:cs typeface="Times New Roman" pitchFamily="18" charset="0"/>
              </a:rPr>
              <a:t>     </a:t>
            </a:r>
            <a:r>
              <a:rPr lang="es-MX" sz="1800" dirty="0" smtClean="0">
                <a:solidFill>
                  <a:schemeClr val="bg2">
                    <a:lumMod val="50000"/>
                  </a:schemeClr>
                </a:solidFill>
                <a:latin typeface="Times New Roman" pitchFamily="18" charset="0"/>
                <a:cs typeface="Times New Roman" pitchFamily="18" charset="0"/>
              </a:rPr>
              <a:t>(generales o específicas)</a:t>
            </a:r>
          </a:p>
          <a:p>
            <a:pPr marL="457200" indent="-457200">
              <a:buFont typeface="+mj-lt"/>
              <a:buAutoNum type="alphaUcPeriod"/>
            </a:pPr>
            <a:endParaRPr lang="es-MX" sz="1200" dirty="0" smtClean="0">
              <a:solidFill>
                <a:schemeClr val="bg2">
                  <a:lumMod val="50000"/>
                </a:schemeClr>
              </a:solidFill>
              <a:latin typeface="Times New Roman" pitchFamily="18" charset="0"/>
              <a:cs typeface="Times New Roman" pitchFamily="18" charset="0"/>
            </a:endParaRPr>
          </a:p>
          <a:p>
            <a:pPr marL="457200" indent="-457200">
              <a:buFont typeface="+mj-lt"/>
              <a:buAutoNum type="alphaUcPeriod"/>
            </a:pPr>
            <a:r>
              <a:rPr lang="es-MX" sz="2400" dirty="0" smtClean="0">
                <a:solidFill>
                  <a:schemeClr val="bg2">
                    <a:lumMod val="50000"/>
                  </a:schemeClr>
                </a:solidFill>
                <a:latin typeface="Times New Roman" pitchFamily="18" charset="0"/>
                <a:cs typeface="Times New Roman" pitchFamily="18" charset="0"/>
              </a:rPr>
              <a:t>En razón de su organización.</a:t>
            </a:r>
          </a:p>
          <a:p>
            <a:pPr marL="0" indent="0">
              <a:buNone/>
            </a:pPr>
            <a:r>
              <a:rPr lang="es-MX" sz="1800" dirty="0" smtClean="0">
                <a:solidFill>
                  <a:schemeClr val="bg2">
                    <a:lumMod val="50000"/>
                  </a:schemeClr>
                </a:solidFill>
                <a:latin typeface="Times New Roman" pitchFamily="18" charset="0"/>
                <a:cs typeface="Times New Roman" pitchFamily="18" charset="0"/>
              </a:rPr>
              <a:t>        (tradicionales que no requieren planificación </a:t>
            </a:r>
          </a:p>
          <a:p>
            <a:pPr marL="0" indent="0">
              <a:buNone/>
            </a:pPr>
            <a:r>
              <a:rPr lang="es-MX" sz="1800" dirty="0">
                <a:solidFill>
                  <a:schemeClr val="bg2">
                    <a:lumMod val="50000"/>
                  </a:schemeClr>
                </a:solidFill>
                <a:latin typeface="Times New Roman" pitchFamily="18" charset="0"/>
                <a:cs typeface="Times New Roman" pitchFamily="18" charset="0"/>
              </a:rPr>
              <a:t> </a:t>
            </a:r>
            <a:r>
              <a:rPr lang="es-MX" sz="1800" dirty="0" smtClean="0">
                <a:solidFill>
                  <a:schemeClr val="bg2">
                    <a:lumMod val="50000"/>
                  </a:schemeClr>
                </a:solidFill>
                <a:latin typeface="Times New Roman" pitchFamily="18" charset="0"/>
                <a:cs typeface="Times New Roman" pitchFamily="18" charset="0"/>
              </a:rPr>
              <a:t>        además pueden ser improvisadas y objetivas</a:t>
            </a:r>
          </a:p>
          <a:p>
            <a:pPr marL="0" indent="0">
              <a:buNone/>
            </a:pPr>
            <a:r>
              <a:rPr lang="es-MX" sz="1800" dirty="0">
                <a:solidFill>
                  <a:schemeClr val="bg2">
                    <a:lumMod val="50000"/>
                  </a:schemeClr>
                </a:solidFill>
                <a:latin typeface="Times New Roman" pitchFamily="18" charset="0"/>
                <a:cs typeface="Times New Roman" pitchFamily="18" charset="0"/>
              </a:rPr>
              <a:t> </a:t>
            </a:r>
            <a:r>
              <a:rPr lang="es-MX" sz="1800" dirty="0" smtClean="0">
                <a:solidFill>
                  <a:schemeClr val="bg2">
                    <a:lumMod val="50000"/>
                  </a:schemeClr>
                </a:solidFill>
                <a:latin typeface="Times New Roman" pitchFamily="18" charset="0"/>
                <a:cs typeface="Times New Roman" pitchFamily="18" charset="0"/>
              </a:rPr>
              <a:t>        que son planificadas y estructuradas)</a:t>
            </a:r>
            <a:endParaRPr lang="es-MX" sz="1800" dirty="0">
              <a:solidFill>
                <a:schemeClr val="bg2">
                  <a:lumMod val="50000"/>
                </a:schemeClr>
              </a:solidFill>
              <a:latin typeface="Times New Roman" pitchFamily="18" charset="0"/>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0" y="2723640"/>
            <a:ext cx="2688738" cy="3009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25175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600" b="1" dirty="0" smtClean="0">
                <a:solidFill>
                  <a:schemeClr val="bg2">
                    <a:lumMod val="50000"/>
                  </a:schemeClr>
                </a:solidFill>
                <a:latin typeface="Times New Roman" pitchFamily="18" charset="0"/>
                <a:ea typeface="+mj-ea"/>
                <a:cs typeface="Times New Roman" pitchFamily="18" charset="0"/>
              </a:rPr>
              <a:t>TÉCNICAS:</a:t>
            </a:r>
          </a:p>
          <a:p>
            <a:pPr>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Pruebas psicológicas.</a:t>
            </a:r>
          </a:p>
          <a:p>
            <a:pPr lvl="1">
              <a:buFont typeface="Wingdings" panose="05000000000000000000" pitchFamily="2" charset="2"/>
              <a:buChar char="ü"/>
            </a:pPr>
            <a:r>
              <a:rPr lang="es-MX" sz="2400" dirty="0" smtClean="0">
                <a:solidFill>
                  <a:schemeClr val="bg2">
                    <a:lumMod val="50000"/>
                  </a:schemeClr>
                </a:solidFill>
              </a:rPr>
              <a:t>Pronóstico </a:t>
            </a:r>
            <a:r>
              <a:rPr lang="es-MX" sz="2400" dirty="0">
                <a:solidFill>
                  <a:schemeClr val="bg2">
                    <a:lumMod val="50000"/>
                  </a:schemeClr>
                </a:solidFill>
              </a:rPr>
              <a:t>(prever el desempeño en el puesto), </a:t>
            </a:r>
            <a:endParaRPr lang="es-MX" sz="2400" dirty="0" smtClean="0">
              <a:solidFill>
                <a:schemeClr val="bg2">
                  <a:lumMod val="50000"/>
                </a:schemeClr>
              </a:solidFill>
            </a:endParaRPr>
          </a:p>
          <a:p>
            <a:pPr lvl="1">
              <a:buFont typeface="Wingdings" panose="05000000000000000000" pitchFamily="2" charset="2"/>
              <a:buChar char="ü"/>
            </a:pPr>
            <a:r>
              <a:rPr lang="es-MX" sz="2400" dirty="0" smtClean="0">
                <a:solidFill>
                  <a:schemeClr val="bg2">
                    <a:lumMod val="50000"/>
                  </a:schemeClr>
                </a:solidFill>
              </a:rPr>
              <a:t>Validez </a:t>
            </a:r>
            <a:r>
              <a:rPr lang="es-MX" sz="2400" dirty="0">
                <a:solidFill>
                  <a:schemeClr val="bg2">
                    <a:lumMod val="50000"/>
                  </a:schemeClr>
                </a:solidFill>
              </a:rPr>
              <a:t>(califica exactamente la variable humana a medir) </a:t>
            </a:r>
            <a:r>
              <a:rPr lang="es-MX" sz="2400" dirty="0" smtClean="0">
                <a:solidFill>
                  <a:schemeClr val="bg2">
                    <a:lumMod val="50000"/>
                  </a:schemeClr>
                </a:solidFill>
              </a:rPr>
              <a:t>y</a:t>
            </a:r>
          </a:p>
          <a:p>
            <a:pPr lvl="1">
              <a:buFont typeface="Wingdings" panose="05000000000000000000" pitchFamily="2" charset="2"/>
              <a:buChar char="ü"/>
            </a:pPr>
            <a:r>
              <a:rPr lang="es-MX" sz="2400" dirty="0" smtClean="0">
                <a:solidFill>
                  <a:schemeClr val="bg2">
                    <a:lumMod val="50000"/>
                  </a:schemeClr>
                </a:solidFill>
              </a:rPr>
              <a:t>Precisión </a:t>
            </a:r>
            <a:r>
              <a:rPr lang="es-MX" sz="2400" dirty="0">
                <a:solidFill>
                  <a:schemeClr val="bg2">
                    <a:lumMod val="50000"/>
                  </a:schemeClr>
                </a:solidFill>
              </a:rPr>
              <a:t>(consistencia de las medidas)</a:t>
            </a:r>
            <a:endParaRPr lang="es-MX" sz="24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9" y="3622725"/>
            <a:ext cx="2565706" cy="1487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6868" y="3261445"/>
            <a:ext cx="206692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888" y="4419115"/>
            <a:ext cx="22860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34803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600" b="1" dirty="0" smtClean="0">
                <a:solidFill>
                  <a:schemeClr val="bg2">
                    <a:lumMod val="50000"/>
                  </a:schemeClr>
                </a:solidFill>
                <a:latin typeface="Times New Roman" pitchFamily="18" charset="0"/>
                <a:ea typeface="+mj-ea"/>
                <a:cs typeface="Times New Roman" pitchFamily="18" charset="0"/>
              </a:rPr>
              <a:t>TÉCNICAS:</a:t>
            </a:r>
          </a:p>
          <a:p>
            <a:pPr>
              <a:buFont typeface="Wingdings" panose="05000000000000000000" pitchFamily="2" charset="2"/>
              <a:buChar char="ü"/>
            </a:pPr>
            <a:endParaRPr lang="es-MX" sz="2800" dirty="0" smtClean="0">
              <a:solidFill>
                <a:schemeClr val="bg2">
                  <a:lumMod val="50000"/>
                </a:schemeClr>
              </a:solidFill>
              <a:latin typeface="Times New Roman" pitchFamily="18" charset="0"/>
              <a:ea typeface="+mj-ea"/>
              <a:cs typeface="Times New Roman" pitchFamily="18" charset="0"/>
            </a:endParaRPr>
          </a:p>
          <a:p>
            <a:pPr>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Pruebas de personalidad.</a:t>
            </a:r>
          </a:p>
          <a:p>
            <a:pPr lvl="1" algn="just">
              <a:buFont typeface="Wingdings" panose="05000000000000000000" pitchFamily="2" charset="2"/>
              <a:buChar char="ü"/>
            </a:pPr>
            <a:r>
              <a:rPr lang="es-MX" sz="2200" dirty="0">
                <a:solidFill>
                  <a:schemeClr val="bg2">
                    <a:lumMod val="50000"/>
                  </a:schemeClr>
                </a:solidFill>
                <a:latin typeface="Times New Roman" pitchFamily="18" charset="0"/>
                <a:ea typeface="+mj-ea"/>
                <a:cs typeface="Times New Roman" pitchFamily="18" charset="0"/>
              </a:rPr>
              <a:t>Cuando revelan rasgos generales se llaman </a:t>
            </a:r>
            <a:r>
              <a:rPr lang="es-MX" sz="2200" dirty="0" err="1">
                <a:solidFill>
                  <a:schemeClr val="bg2">
                    <a:lumMod val="50000"/>
                  </a:schemeClr>
                </a:solidFill>
                <a:latin typeface="Times New Roman" pitchFamily="18" charset="0"/>
                <a:ea typeface="+mj-ea"/>
                <a:cs typeface="Times New Roman" pitchFamily="18" charset="0"/>
              </a:rPr>
              <a:t>psicodiagnósticos</a:t>
            </a:r>
            <a:r>
              <a:rPr lang="es-MX" sz="2200" dirty="0">
                <a:solidFill>
                  <a:schemeClr val="bg2">
                    <a:lumMod val="50000"/>
                  </a:schemeClr>
                </a:solidFill>
                <a:latin typeface="Times New Roman" pitchFamily="18" charset="0"/>
                <a:ea typeface="+mj-ea"/>
                <a:cs typeface="Times New Roman" pitchFamily="18" charset="0"/>
              </a:rPr>
              <a:t> y las específicas </a:t>
            </a:r>
            <a:r>
              <a:rPr lang="es-MX" sz="2200" dirty="0" smtClean="0">
                <a:solidFill>
                  <a:schemeClr val="bg2">
                    <a:lumMod val="50000"/>
                  </a:schemeClr>
                </a:solidFill>
                <a:latin typeface="Times New Roman" pitchFamily="18" charset="0"/>
                <a:ea typeface="+mj-ea"/>
                <a:cs typeface="Times New Roman" pitchFamily="18" charset="0"/>
              </a:rPr>
              <a:t>revelan </a:t>
            </a:r>
            <a:r>
              <a:rPr lang="es-MX" sz="2200" dirty="0">
                <a:solidFill>
                  <a:schemeClr val="bg2">
                    <a:lumMod val="50000"/>
                  </a:schemeClr>
                </a:solidFill>
                <a:latin typeface="Times New Roman" pitchFamily="18" charset="0"/>
                <a:ea typeface="+mj-ea"/>
                <a:cs typeface="Times New Roman" pitchFamily="18" charset="0"/>
              </a:rPr>
              <a:t>frustraciones, intereses, motivaciones, etc.</a:t>
            </a:r>
            <a:endParaRPr lang="es-MX" sz="2200" dirty="0" smtClean="0">
              <a:solidFill>
                <a:schemeClr val="bg2">
                  <a:lumMod val="50000"/>
                </a:schemeClr>
              </a:solidFill>
              <a:latin typeface="Times New Roman" pitchFamily="18" charset="0"/>
              <a:ea typeface="+mj-ea"/>
              <a:cs typeface="Times New Roman" pitchFamily="18" charset="0"/>
            </a:endParaRPr>
          </a:p>
          <a:p>
            <a:pPr algn="just">
              <a:buFont typeface="Wingdings" panose="05000000000000000000" pitchFamily="2" charset="2"/>
              <a:buChar char="ü"/>
            </a:pPr>
            <a:endParaRPr lang="es-MX" sz="2000" dirty="0" smtClean="0">
              <a:solidFill>
                <a:schemeClr val="bg2">
                  <a:lumMod val="50000"/>
                </a:schemeClr>
              </a:solidFill>
              <a:latin typeface="Times New Roman" pitchFamily="18" charset="0"/>
              <a:ea typeface="+mj-ea"/>
              <a:cs typeface="Times New Roman" pitchFamily="18" charset="0"/>
            </a:endParaRPr>
          </a:p>
          <a:p>
            <a:pPr>
              <a:buFont typeface="Wingdings" panose="05000000000000000000" pitchFamily="2" charset="2"/>
              <a:buChar char="ü"/>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861048"/>
            <a:ext cx="2962275"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789040"/>
            <a:ext cx="2484114" cy="2606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51443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buNone/>
            </a:pPr>
            <a:r>
              <a:rPr lang="es-MX" sz="2600" b="1" dirty="0" smtClean="0">
                <a:solidFill>
                  <a:schemeClr val="bg2">
                    <a:lumMod val="50000"/>
                  </a:schemeClr>
                </a:solidFill>
                <a:latin typeface="Times New Roman" pitchFamily="18" charset="0"/>
                <a:ea typeface="+mj-ea"/>
                <a:cs typeface="Times New Roman" pitchFamily="18" charset="0"/>
              </a:rPr>
              <a:t>TÉCNICAS:</a:t>
            </a:r>
          </a:p>
          <a:p>
            <a:pPr>
              <a:buFont typeface="Wingdings" panose="05000000000000000000" pitchFamily="2" charset="2"/>
              <a:buChar char="ü"/>
            </a:pPr>
            <a:endParaRPr lang="es-MX" sz="2800" dirty="0" smtClean="0">
              <a:solidFill>
                <a:schemeClr val="bg2">
                  <a:lumMod val="50000"/>
                </a:schemeClr>
              </a:solidFill>
              <a:latin typeface="Times New Roman" pitchFamily="18" charset="0"/>
              <a:ea typeface="+mj-ea"/>
              <a:cs typeface="Times New Roman" pitchFamily="18" charset="0"/>
            </a:endParaRPr>
          </a:p>
          <a:p>
            <a:pPr>
              <a:buFont typeface="Wingdings" panose="05000000000000000000"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Técnicas de simulación</a:t>
            </a:r>
          </a:p>
          <a:p>
            <a:pPr lvl="1" algn="just">
              <a:buFont typeface="Wingdings" panose="05000000000000000000" pitchFamily="2" charset="2"/>
              <a:buChar char="ü"/>
            </a:pPr>
            <a:r>
              <a:rPr lang="es-MX" sz="2200" dirty="0">
                <a:solidFill>
                  <a:schemeClr val="bg2">
                    <a:lumMod val="50000"/>
                  </a:schemeClr>
                </a:solidFill>
                <a:latin typeface="Times New Roman" pitchFamily="18" charset="0"/>
                <a:ea typeface="+mj-ea"/>
                <a:cs typeface="Times New Roman" pitchFamily="18" charset="0"/>
              </a:rPr>
              <a:t>S</a:t>
            </a:r>
            <a:r>
              <a:rPr lang="es-MX" sz="2200" dirty="0" smtClean="0">
                <a:solidFill>
                  <a:schemeClr val="bg2">
                    <a:lumMod val="50000"/>
                  </a:schemeClr>
                </a:solidFill>
                <a:latin typeface="Times New Roman" pitchFamily="18" charset="0"/>
                <a:ea typeface="+mj-ea"/>
                <a:cs typeface="Times New Roman" pitchFamily="18" charset="0"/>
              </a:rPr>
              <a:t>e </a:t>
            </a:r>
            <a:r>
              <a:rPr lang="es-MX" sz="2200" dirty="0">
                <a:solidFill>
                  <a:schemeClr val="bg2">
                    <a:lumMod val="50000"/>
                  </a:schemeClr>
                </a:solidFill>
                <a:latin typeface="Times New Roman" pitchFamily="18" charset="0"/>
                <a:ea typeface="+mj-ea"/>
                <a:cs typeface="Times New Roman" pitchFamily="18" charset="0"/>
              </a:rPr>
              <a:t>concentran en el trabajo a grupos partiendo de la dramatización.</a:t>
            </a:r>
            <a:endParaRPr lang="es-MX" sz="2000" dirty="0" smtClean="0">
              <a:solidFill>
                <a:schemeClr val="bg2">
                  <a:lumMod val="50000"/>
                </a:schemeClr>
              </a:solidFill>
              <a:latin typeface="Times New Roman" pitchFamily="18" charset="0"/>
              <a:ea typeface="+mj-ea"/>
              <a:cs typeface="Times New Roman" pitchFamily="18" charset="0"/>
            </a:endParaRPr>
          </a:p>
          <a:p>
            <a:pPr>
              <a:buFont typeface="Wingdings" panose="05000000000000000000" pitchFamily="2" charset="2"/>
              <a:buChar char="ü"/>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991662"/>
            <a:ext cx="28575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731695"/>
            <a:ext cx="3200921" cy="1961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2371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259632" y="1556792"/>
            <a:ext cx="7128892" cy="4295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smtClean="0">
                <a:solidFill>
                  <a:srgbClr val="EEECE1">
                    <a:lumMod val="25000"/>
                  </a:srgbClr>
                </a:solidFill>
                <a:latin typeface="Century Gothic"/>
              </a:rPr>
              <a:t>Presentación de la Unidad de aprendizaje</a:t>
            </a:r>
            <a:endParaRPr lang="es-ES" sz="2400" b="1" dirty="0">
              <a:solidFill>
                <a:srgbClr val="EEECE1">
                  <a:lumMod val="25000"/>
                </a:srgbClr>
              </a:solidFill>
              <a:latin typeface="Century Gothic"/>
            </a:endParaRPr>
          </a:p>
        </p:txBody>
      </p:sp>
      <p:sp>
        <p:nvSpPr>
          <p:cNvPr id="2" name="1 Rectángulo"/>
          <p:cNvSpPr/>
          <p:nvPr/>
        </p:nvSpPr>
        <p:spPr>
          <a:xfrm>
            <a:off x="323527" y="2060848"/>
            <a:ext cx="8496944" cy="3323987"/>
          </a:xfrm>
          <a:prstGeom prst="rect">
            <a:avLst/>
          </a:prstGeom>
        </p:spPr>
        <p:txBody>
          <a:bodyPr wrap="square">
            <a:spAutoFit/>
          </a:bodyPr>
          <a:lstStyle/>
          <a:p>
            <a:pPr algn="just">
              <a:lnSpc>
                <a:spcPct val="150000"/>
              </a:lnSpc>
            </a:pPr>
            <a:r>
              <a:rPr lang="es-MX" sz="1400" dirty="0">
                <a:solidFill>
                  <a:schemeClr val="bg2">
                    <a:lumMod val="25000"/>
                  </a:schemeClr>
                </a:solidFill>
                <a:latin typeface="Arial" panose="020B0604020202020204" pitchFamily="34" charset="0"/>
                <a:ea typeface="Calibri"/>
                <a:cs typeface="Arial" panose="020B0604020202020204" pitchFamily="34" charset="0"/>
              </a:rPr>
              <a:t>Se han desarrollado diferentes conceptos del reclutamiento desde perspectivas muy simples como lo es el hacerse de personas ajenas a la empresa, candidatos a ocupar un puesto en ella, hasta más complejas. Sin embargo todo se inicia en el Mercado de Trabajo (MT), indica </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Chiavenato </a:t>
            </a:r>
            <a:r>
              <a:rPr lang="es-MX" sz="1400" dirty="0">
                <a:solidFill>
                  <a:schemeClr val="bg2">
                    <a:lumMod val="25000"/>
                  </a:schemeClr>
                </a:solidFill>
                <a:latin typeface="Arial" panose="020B0604020202020204" pitchFamily="34" charset="0"/>
                <a:ea typeface="Calibri"/>
                <a:cs typeface="Arial" panose="020B0604020202020204" pitchFamily="34" charset="0"/>
              </a:rPr>
              <a:t>(2009), donde comienza la interacción entre la oferta y demanda de productos y/o servicios, donde las organizaciones envían, muestran y publican las diferentes oportunidades de trabajo a personas con determinadas características que requiera la misma y que en este caso consolidan el mercado de Recursos Humanos. Esto quiere decir, que el reclutamiento de acuerdo a lo anterior se vislumbra como un proceso de dos vías para la conexión entre el MT (empresas, instituciones, organizaciones, etc.) y el mercado de RH (conjunto de candidatos a empleo) donde comunica y divulga oportunidades de empleo al mismo tiempo que atrae a los candidatos al proceso de selección (Pág. 116</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a:t>
            </a:r>
          </a:p>
        </p:txBody>
      </p:sp>
    </p:spTree>
    <p:extLst>
      <p:ext uri="{BB962C8B-B14F-4D97-AF65-F5344CB8AC3E}">
        <p14:creationId xmlns:p14="http://schemas.microsoft.com/office/powerpoint/2010/main" val="21046866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p>
          <a:p>
            <a:pPr marL="0" indent="0">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400" dirty="0" smtClean="0">
                <a:solidFill>
                  <a:schemeClr val="bg2">
                    <a:lumMod val="50000"/>
                  </a:schemeClr>
                </a:solidFill>
                <a:latin typeface="Arial" panose="020B0604020202020204" pitchFamily="34" charset="0"/>
                <a:ea typeface="+mj-ea"/>
                <a:cs typeface="Arial" panose="020B0604020202020204" pitchFamily="34" charset="0"/>
              </a:rPr>
              <a:t>De acuerdo con Chiavenato Idalberto, las organizaciones utilizan el coeficiente de selección (CS):</a:t>
            </a:r>
          </a:p>
          <a:p>
            <a:pPr marL="0" indent="0">
              <a:buNone/>
            </a:pPr>
            <a:endParaRPr lang="es-MX" sz="2400" dirty="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r>
              <a:rPr lang="es-MX" sz="2400" dirty="0" smtClean="0">
                <a:solidFill>
                  <a:schemeClr val="bg2">
                    <a:lumMod val="50000"/>
                  </a:schemeClr>
                </a:solidFill>
                <a:latin typeface="Arial" panose="020B0604020202020204" pitchFamily="34" charset="0"/>
                <a:ea typeface="+mj-ea"/>
                <a:cs typeface="Arial" panose="020B0604020202020204" pitchFamily="34" charset="0"/>
              </a:rPr>
              <a:t>CS= </a:t>
            </a:r>
            <a:r>
              <a:rPr lang="es-MX" sz="2400" b="1" dirty="0" smtClean="0">
                <a:solidFill>
                  <a:schemeClr val="bg2">
                    <a:lumMod val="50000"/>
                  </a:schemeClr>
                </a:solidFill>
                <a:latin typeface="Arial" panose="020B0604020202020204" pitchFamily="34" charset="0"/>
                <a:ea typeface="+mj-ea"/>
                <a:cs typeface="Arial" panose="020B0604020202020204" pitchFamily="34" charset="0"/>
              </a:rPr>
              <a:t>(Número de candidatos admitidos / Número de candidatos examinados) * 100</a:t>
            </a: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r>
              <a:rPr lang="es-MX" sz="2400" dirty="0">
                <a:solidFill>
                  <a:schemeClr val="bg2">
                    <a:lumMod val="50000"/>
                  </a:schemeClr>
                </a:solidFill>
                <a:latin typeface="Arial" panose="020B0604020202020204" pitchFamily="34" charset="0"/>
                <a:ea typeface="+mj-ea"/>
                <a:cs typeface="Arial" panose="020B0604020202020204" pitchFamily="34" charset="0"/>
              </a:rPr>
              <a:t>En la medida que el cociente disminuye, aumenta su eficiencia y selectividad. </a:t>
            </a: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6369550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34908"/>
            <a:ext cx="8229600" cy="4762444"/>
          </a:xfrm>
        </p:spPr>
        <p:txBody>
          <a:bodyPr>
            <a:normAutofit/>
          </a:bodyPr>
          <a:lstStyle/>
          <a:p>
            <a:pPr marL="0" indent="0">
              <a:buNone/>
            </a:pPr>
            <a:r>
              <a:rPr lang="es-MX" sz="2000" b="1" dirty="0" smtClean="0">
                <a:solidFill>
                  <a:schemeClr val="bg2">
                    <a:lumMod val="50000"/>
                  </a:schemeClr>
                </a:solidFill>
                <a:latin typeface="Times New Roman" pitchFamily="18" charset="0"/>
                <a:ea typeface="+mj-ea"/>
                <a:cs typeface="Times New Roman" pitchFamily="18" charset="0"/>
              </a:rPr>
              <a:t>CONCEPTO:</a:t>
            </a:r>
          </a:p>
          <a:p>
            <a:pPr marL="0" indent="0" algn="just">
              <a:buNone/>
            </a:pPr>
            <a:r>
              <a:rPr lang="es-MX" sz="2000" dirty="0">
                <a:solidFill>
                  <a:schemeClr val="bg2">
                    <a:lumMod val="50000"/>
                  </a:schemeClr>
                </a:solidFill>
                <a:latin typeface="Times New Roman" pitchFamily="18" charset="0"/>
                <a:ea typeface="+mj-ea"/>
                <a:cs typeface="Times New Roman" pitchFamily="18" charset="0"/>
              </a:rPr>
              <a:t>Para Gary </a:t>
            </a:r>
            <a:r>
              <a:rPr lang="es-MX" sz="2000" dirty="0" err="1" smtClean="0">
                <a:solidFill>
                  <a:schemeClr val="bg2">
                    <a:lumMod val="50000"/>
                  </a:schemeClr>
                </a:solidFill>
                <a:latin typeface="Times New Roman" pitchFamily="18" charset="0"/>
                <a:ea typeface="+mj-ea"/>
                <a:cs typeface="Times New Roman" pitchFamily="18" charset="0"/>
              </a:rPr>
              <a:t>Dessler</a:t>
            </a:r>
            <a:r>
              <a:rPr lang="es-MX" sz="2000" dirty="0" smtClean="0">
                <a:solidFill>
                  <a:schemeClr val="bg2">
                    <a:lumMod val="50000"/>
                  </a:schemeClr>
                </a:solidFill>
                <a:latin typeface="Times New Roman" pitchFamily="18" charset="0"/>
                <a:ea typeface="+mj-ea"/>
                <a:cs typeface="Times New Roman" pitchFamily="18" charset="0"/>
              </a:rPr>
              <a:t> es </a:t>
            </a:r>
            <a:r>
              <a:rPr lang="es-MX" sz="2000" dirty="0">
                <a:solidFill>
                  <a:schemeClr val="bg2">
                    <a:lumMod val="50000"/>
                  </a:schemeClr>
                </a:solidFill>
                <a:latin typeface="Times New Roman" pitchFamily="18" charset="0"/>
                <a:ea typeface="+mj-ea"/>
                <a:cs typeface="Times New Roman" pitchFamily="18" charset="0"/>
              </a:rPr>
              <a:t>un componente del proceso de socialización que utiliza la empresa con sus nuevos miembros, un proceso continuo que involucra el </a:t>
            </a:r>
            <a:r>
              <a:rPr lang="es-MX" sz="2000" dirty="0" smtClean="0">
                <a:solidFill>
                  <a:schemeClr val="bg2">
                    <a:lumMod val="50000"/>
                  </a:schemeClr>
                </a:solidFill>
                <a:latin typeface="Times New Roman" pitchFamily="18" charset="0"/>
                <a:ea typeface="+mj-ea"/>
                <a:cs typeface="Times New Roman" pitchFamily="18" charset="0"/>
              </a:rPr>
              <a:t>proporcionar información e inculcar </a:t>
            </a:r>
            <a:r>
              <a:rPr lang="es-MX" sz="2000" dirty="0">
                <a:solidFill>
                  <a:schemeClr val="bg2">
                    <a:lumMod val="50000"/>
                  </a:schemeClr>
                </a:solidFill>
                <a:latin typeface="Times New Roman" pitchFamily="18" charset="0"/>
                <a:ea typeface="+mj-ea"/>
                <a:cs typeface="Times New Roman" pitchFamily="18" charset="0"/>
              </a:rPr>
              <a:t>en todos los empleados las actitudes, estándares, valores y patrones de conducta prevalecientes que espera la organización y sus </a:t>
            </a:r>
            <a:r>
              <a:rPr lang="es-MX" sz="2000" dirty="0" smtClean="0">
                <a:solidFill>
                  <a:schemeClr val="bg2">
                    <a:lumMod val="50000"/>
                  </a:schemeClr>
                </a:solidFill>
                <a:latin typeface="Times New Roman" pitchFamily="18" charset="0"/>
                <a:ea typeface="+mj-ea"/>
                <a:cs typeface="Times New Roman" pitchFamily="18" charset="0"/>
              </a:rPr>
              <a:t>departamentos.</a:t>
            </a:r>
          </a:p>
          <a:p>
            <a:pPr marL="0" indent="0">
              <a:buNone/>
            </a:pPr>
            <a:endParaRPr lang="es-MX" sz="1800" b="1" dirty="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1 Título"/>
          <p:cNvSpPr>
            <a:spLocks noGrp="1"/>
          </p:cNvSpPr>
          <p:nvPr>
            <p:ph type="title"/>
          </p:nvPr>
        </p:nvSpPr>
        <p:spPr>
          <a:xfrm>
            <a:off x="3059832" y="1039683"/>
            <a:ext cx="3240360" cy="648072"/>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s-ES_tradnl" sz="2400" b="1" dirty="0" smtClean="0">
                <a:solidFill>
                  <a:schemeClr val="bg2">
                    <a:lumMod val="25000"/>
                  </a:schemeClr>
                </a:solidFill>
                <a:latin typeface="Arial" panose="020B0604020202020204" pitchFamily="34" charset="0"/>
                <a:cs typeface="Arial" panose="020B0604020202020204" pitchFamily="34" charset="0"/>
              </a:rPr>
              <a:t>INDUCCIÓN</a:t>
            </a:r>
            <a:endParaRPr lang="es-MX" sz="2400" dirty="0">
              <a:solidFill>
                <a:schemeClr val="bg2">
                  <a:lumMod val="25000"/>
                </a:schemeClr>
              </a:solidFill>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645024"/>
            <a:ext cx="2448272"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4212186"/>
            <a:ext cx="29241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1655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8 CuadroTexto"/>
          <p:cNvSpPr txBox="1"/>
          <p:nvPr/>
        </p:nvSpPr>
        <p:spPr>
          <a:xfrm>
            <a:off x="2322594" y="1124744"/>
            <a:ext cx="3473542" cy="646331"/>
          </a:xfrm>
          <a:prstGeom prst="rect">
            <a:avLst/>
          </a:prstGeom>
          <a:noFill/>
        </p:spPr>
        <p:txBody>
          <a:bodyPr wrap="square" rtlCol="0">
            <a:spAutoFit/>
          </a:bodyPr>
          <a:lstStyle/>
          <a:p>
            <a:pPr algn="ctr"/>
            <a:r>
              <a:rPr lang="es-NI" dirty="0">
                <a:solidFill>
                  <a:schemeClr val="bg2">
                    <a:lumMod val="50000"/>
                  </a:schemeClr>
                </a:solidFill>
                <a:latin typeface="Times New Roman" panose="02020603050405020304" pitchFamily="18" charset="0"/>
                <a:ea typeface="+mj-ea"/>
                <a:cs typeface="Times New Roman" panose="02020603050405020304" pitchFamily="18" charset="0"/>
              </a:rPr>
              <a:t>CONFERENCIA,CURSO</a:t>
            </a: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a:t>
            </a:r>
          </a:p>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TALLER,PLÁTICA.</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10" name="9 Conector recto de flecha"/>
          <p:cNvCxnSpPr/>
          <p:nvPr/>
        </p:nvCxnSpPr>
        <p:spPr>
          <a:xfrm>
            <a:off x="1331640" y="1412776"/>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18" name="17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0534" y="2100622"/>
            <a:ext cx="4790460" cy="3588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03179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11 CuadroTexto"/>
          <p:cNvSpPr txBox="1"/>
          <p:nvPr/>
        </p:nvSpPr>
        <p:spPr>
          <a:xfrm>
            <a:off x="2411760" y="1774557"/>
            <a:ext cx="3456384" cy="646331"/>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PELÍCULA,DIAPORAMA,</a:t>
            </a:r>
          </a:p>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VIDEOCASETE,CD.</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6" name="35 Conector recto de flecha"/>
          <p:cNvCxnSpPr/>
          <p:nvPr/>
        </p:nvCxnSpPr>
        <p:spPr>
          <a:xfrm>
            <a:off x="1348732" y="2097722"/>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268760"/>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201390"/>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2780928"/>
            <a:ext cx="4890120" cy="324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3721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15 CuadroTexto"/>
          <p:cNvSpPr txBox="1"/>
          <p:nvPr/>
        </p:nvSpPr>
        <p:spPr>
          <a:xfrm>
            <a:off x="2339752" y="2420888"/>
            <a:ext cx="3744416" cy="646331"/>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SISTEMAS DE RED DE COMPUTO </a:t>
            </a:r>
            <a:r>
              <a:rPr lang="es-NI" dirty="0" err="1">
                <a:solidFill>
                  <a:schemeClr val="bg2">
                    <a:lumMod val="50000"/>
                  </a:schemeClr>
                </a:solidFill>
                <a:latin typeface="Times New Roman" panose="02020603050405020304" pitchFamily="18" charset="0"/>
                <a:ea typeface="+mj-ea"/>
                <a:cs typeface="Times New Roman" panose="02020603050405020304" pitchFamily="18" charset="0"/>
              </a:rPr>
              <a:t>Ó</a:t>
            </a: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 INTERNET.</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5" name="34 Conector recto de flecha"/>
          <p:cNvCxnSpPr/>
          <p:nvPr/>
        </p:nvCxnSpPr>
        <p:spPr>
          <a:xfrm>
            <a:off x="1348732" y="2708920"/>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9609" y="3573016"/>
            <a:ext cx="2263155" cy="2044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3645024"/>
            <a:ext cx="2707695" cy="2166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75242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21 CuadroTexto"/>
          <p:cNvSpPr txBox="1"/>
          <p:nvPr/>
        </p:nvSpPr>
        <p:spPr>
          <a:xfrm>
            <a:off x="2339752" y="3068960"/>
            <a:ext cx="3744416" cy="646331"/>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PRESENTAR AL EMPLEADO DE MANERA PERSONAL Y CORDIAL.</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1" name="30 Conector recto de flecha"/>
          <p:cNvCxnSpPr/>
          <p:nvPr/>
        </p:nvCxnSpPr>
        <p:spPr>
          <a:xfrm>
            <a:off x="1342230" y="3392125"/>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4221088"/>
            <a:ext cx="3096344" cy="212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1091872"/>
            <a:ext cx="2007096" cy="1672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7326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cxnSp>
        <p:nvCxnSpPr>
          <p:cNvPr id="23" name="22 Conector recto de flecha"/>
          <p:cNvCxnSpPr/>
          <p:nvPr/>
        </p:nvCxnSpPr>
        <p:spPr>
          <a:xfrm>
            <a:off x="1322866" y="4077072"/>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2051720" y="3851756"/>
            <a:ext cx="3744416" cy="369332"/>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ASIGNAR UN MENTOR.</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2312" y="1685925"/>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7" y="4198570"/>
            <a:ext cx="1542588" cy="231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66813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cxnSp>
        <p:nvCxnSpPr>
          <p:cNvPr id="26" name="25 Conector recto de flecha"/>
          <p:cNvCxnSpPr/>
          <p:nvPr/>
        </p:nvCxnSpPr>
        <p:spPr>
          <a:xfrm>
            <a:off x="1331640" y="4725144"/>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1691680" y="4401978"/>
            <a:ext cx="3240360" cy="646331"/>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DESCRIPCIÓN DEL PUESTO POR ESCRITO.</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203" y="1468388"/>
            <a:ext cx="3740143" cy="485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76858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8" name="27 CuadroTexto"/>
          <p:cNvSpPr txBox="1"/>
          <p:nvPr/>
        </p:nvSpPr>
        <p:spPr>
          <a:xfrm>
            <a:off x="2420534" y="5075892"/>
            <a:ext cx="3744416" cy="369332"/>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JUNTAS DE BIENVENIDA.</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2" name="31 Conector recto de flecha"/>
          <p:cNvCxnSpPr/>
          <p:nvPr/>
        </p:nvCxnSpPr>
        <p:spPr>
          <a:xfrm>
            <a:off x="1331640" y="5301208"/>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700808"/>
            <a:ext cx="4667250"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32118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9" name="28 CuadroTexto"/>
          <p:cNvSpPr txBox="1"/>
          <p:nvPr/>
        </p:nvSpPr>
        <p:spPr>
          <a:xfrm>
            <a:off x="2431124" y="5661248"/>
            <a:ext cx="3744416" cy="369332"/>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ADOCTRINAR CON EL EJEMPLO.</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3" name="32 Conector recto de flecha"/>
          <p:cNvCxnSpPr/>
          <p:nvPr/>
        </p:nvCxnSpPr>
        <p:spPr>
          <a:xfrm>
            <a:off x="1331640" y="5877272"/>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2276872"/>
            <a:ext cx="3560009" cy="2369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2" y="2420888"/>
            <a:ext cx="2992746" cy="2291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549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259632" y="1556792"/>
            <a:ext cx="7128892" cy="4295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smtClean="0">
                <a:solidFill>
                  <a:srgbClr val="EEECE1">
                    <a:lumMod val="25000"/>
                  </a:srgbClr>
                </a:solidFill>
                <a:latin typeface="Century Gothic"/>
              </a:rPr>
              <a:t>Presentación de la Unidad de aprendizaje</a:t>
            </a:r>
            <a:endParaRPr lang="es-ES" sz="2400" b="1" dirty="0">
              <a:solidFill>
                <a:srgbClr val="EEECE1">
                  <a:lumMod val="25000"/>
                </a:srgbClr>
              </a:solidFill>
              <a:latin typeface="Century Gothic"/>
            </a:endParaRPr>
          </a:p>
        </p:txBody>
      </p:sp>
      <p:sp>
        <p:nvSpPr>
          <p:cNvPr id="2" name="1 Rectángulo"/>
          <p:cNvSpPr/>
          <p:nvPr/>
        </p:nvSpPr>
        <p:spPr>
          <a:xfrm>
            <a:off x="323527" y="2060848"/>
            <a:ext cx="8496944" cy="3970318"/>
          </a:xfrm>
          <a:prstGeom prst="rect">
            <a:avLst/>
          </a:prstGeom>
        </p:spPr>
        <p:txBody>
          <a:bodyPr wrap="square">
            <a:spAutoFit/>
          </a:bodyPr>
          <a:lstStyle/>
          <a:p>
            <a:pPr algn="just">
              <a:lnSpc>
                <a:spcPct val="150000"/>
              </a:lnSpc>
            </a:pPr>
            <a:r>
              <a:rPr lang="es-MX" sz="1400" dirty="0" smtClean="0">
                <a:solidFill>
                  <a:schemeClr val="bg2">
                    <a:lumMod val="25000"/>
                  </a:schemeClr>
                </a:solidFill>
                <a:latin typeface="Arial" panose="020B0604020202020204" pitchFamily="34" charset="0"/>
                <a:ea typeface="Calibri"/>
                <a:cs typeface="Arial" panose="020B0604020202020204" pitchFamily="34" charset="0"/>
              </a:rPr>
              <a:t>El </a:t>
            </a:r>
            <a:r>
              <a:rPr lang="es-MX" sz="1400" dirty="0">
                <a:solidFill>
                  <a:schemeClr val="bg2">
                    <a:lumMod val="25000"/>
                  </a:schemeClr>
                </a:solidFill>
                <a:latin typeface="Arial" panose="020B0604020202020204" pitchFamily="34" charset="0"/>
                <a:ea typeface="Calibri"/>
                <a:cs typeface="Arial" panose="020B0604020202020204" pitchFamily="34" charset="0"/>
              </a:rPr>
              <a:t>reclutamiento debe extraer del mercado de recursos humanos los candidatos calificados que se integrarán a los puestos vacantes de la organización de manera que a la par se atraigan las competencias necesarias para que se logren los objetivos de la organización y por lo tanto el éxito de la misma. De esta manera su propósito consiste en preparar el camino o campo de acción para los procedimientos de selección</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a:t>
            </a:r>
          </a:p>
          <a:p>
            <a:pPr algn="just">
              <a:lnSpc>
                <a:spcPct val="150000"/>
              </a:lnSpc>
            </a:pPr>
            <a:endParaRPr lang="es-MX" sz="1400" dirty="0">
              <a:solidFill>
                <a:schemeClr val="bg2">
                  <a:lumMod val="25000"/>
                </a:schemeClr>
              </a:solidFill>
              <a:latin typeface="Arial" panose="020B0604020202020204" pitchFamily="34" charset="0"/>
              <a:ea typeface="Calibri"/>
              <a:cs typeface="Arial" panose="020B0604020202020204" pitchFamily="34" charset="0"/>
            </a:endParaRPr>
          </a:p>
          <a:p>
            <a:pPr algn="just">
              <a:lnSpc>
                <a:spcPct val="150000"/>
              </a:lnSpc>
            </a:pPr>
            <a:r>
              <a:rPr lang="es-MX" sz="1400" dirty="0" smtClean="0">
                <a:solidFill>
                  <a:schemeClr val="bg2">
                    <a:lumMod val="25000"/>
                  </a:schemeClr>
                </a:solidFill>
                <a:latin typeface="Arial" panose="020B0604020202020204" pitchFamily="34" charset="0"/>
                <a:ea typeface="Calibri"/>
                <a:cs typeface="Arial" panose="020B0604020202020204" pitchFamily="34" charset="0"/>
              </a:rPr>
              <a:t>	Asimismo </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se debe entender la selección que  </a:t>
            </a:r>
            <a:r>
              <a:rPr lang="es-MX" sz="1400" dirty="0">
                <a:solidFill>
                  <a:schemeClr val="bg2">
                    <a:lumMod val="25000"/>
                  </a:schemeClr>
                </a:solidFill>
                <a:latin typeface="Arial" panose="020B0604020202020204" pitchFamily="34" charset="0"/>
                <a:ea typeface="Calibri"/>
                <a:cs typeface="Arial" panose="020B0604020202020204" pitchFamily="34" charset="0"/>
              </a:rPr>
              <a:t>implica </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que </a:t>
            </a:r>
            <a:r>
              <a:rPr lang="es-MX" sz="1400" dirty="0">
                <a:solidFill>
                  <a:schemeClr val="bg2">
                    <a:lumMod val="25000"/>
                  </a:schemeClr>
                </a:solidFill>
                <a:latin typeface="Arial" panose="020B0604020202020204" pitchFamily="34" charset="0"/>
                <a:ea typeface="Calibri"/>
                <a:cs typeface="Arial" panose="020B0604020202020204" pitchFamily="34" charset="0"/>
              </a:rPr>
              <a:t>los candidatos sean adecuados para el puesto adecuado.  </a:t>
            </a:r>
            <a:r>
              <a:rPr lang="es-MX" sz="1400" dirty="0">
                <a:solidFill>
                  <a:schemeClr val="bg2">
                    <a:lumMod val="25000"/>
                  </a:schemeClr>
                </a:solidFill>
                <a:latin typeface="Arial" panose="020B0604020202020204" pitchFamily="34" charset="0"/>
                <a:ea typeface="Calibri"/>
                <a:cs typeface="Arial" panose="020B0604020202020204" pitchFamily="34" charset="0"/>
              </a:rPr>
              <a:t>Grados, J.A. (2003) señala que “radica en tener las mejores expectativas de un trabajador en el desempeño de sus actividades dentro de la empresa; por consiguiente, la evaluación debe realizarse de manera secuencial y precisa contemplando tres aspectos: la experiencia laboral, la trayectoria académica y los aspectos psicológicos, los dos últimos deberán analizarse utilizando técnicas confiables</a:t>
            </a:r>
          </a:p>
        </p:txBody>
      </p:sp>
    </p:spTree>
    <p:extLst>
      <p:ext uri="{BB962C8B-B14F-4D97-AF65-F5344CB8AC3E}">
        <p14:creationId xmlns:p14="http://schemas.microsoft.com/office/powerpoint/2010/main" val="17956474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7942" y="1336122"/>
            <a:ext cx="8229600" cy="5400600"/>
          </a:xfrm>
        </p:spPr>
        <p:txBody>
          <a:bodyPr>
            <a:normAutofit/>
          </a:bodyPr>
          <a:lstStyle/>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buNone/>
            </a:pPr>
            <a:endParaRPr lang="es-MX" sz="2800" dirty="0" smtClean="0">
              <a:solidFill>
                <a:schemeClr val="bg2">
                  <a:lumMod val="50000"/>
                </a:schemeClr>
              </a:solidFill>
              <a:latin typeface="Times New Roman" panose="02020603050405020304" pitchFamily="18" charset="0"/>
              <a:ea typeface="+mj-ea"/>
              <a:cs typeface="Times New Roman" panose="02020603050405020304" pitchFamily="18"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0" name="29 CuadroTexto"/>
          <p:cNvSpPr txBox="1"/>
          <p:nvPr/>
        </p:nvSpPr>
        <p:spPr>
          <a:xfrm>
            <a:off x="2431124" y="6198042"/>
            <a:ext cx="3744416" cy="369332"/>
          </a:xfrm>
          <a:prstGeom prst="rect">
            <a:avLst/>
          </a:prstGeom>
          <a:noFill/>
        </p:spPr>
        <p:txBody>
          <a:bodyPr wrap="square" rtlCol="0">
            <a:spAutoFit/>
          </a:bodyPr>
          <a:lstStyle/>
          <a:p>
            <a:pPr algn="ctr"/>
            <a:r>
              <a:rPr lang="es-NI" dirty="0" smtClean="0">
                <a:solidFill>
                  <a:schemeClr val="bg2">
                    <a:lumMod val="50000"/>
                  </a:schemeClr>
                </a:solidFill>
                <a:latin typeface="Times New Roman" panose="02020603050405020304" pitchFamily="18" charset="0"/>
                <a:ea typeface="+mj-ea"/>
                <a:cs typeface="Times New Roman" panose="02020603050405020304" pitchFamily="18" charset="0"/>
              </a:rPr>
              <a:t>MANUAL DE BIENVENIDA.</a:t>
            </a:r>
            <a:endParaRPr lang="es-NI" dirty="0">
              <a:solidFill>
                <a:schemeClr val="bg2">
                  <a:lumMod val="50000"/>
                </a:schemeClr>
              </a:solidFill>
              <a:latin typeface="Times New Roman" panose="02020603050405020304" pitchFamily="18" charset="0"/>
              <a:ea typeface="+mj-ea"/>
              <a:cs typeface="Times New Roman" panose="02020603050405020304" pitchFamily="18" charset="0"/>
            </a:endParaRPr>
          </a:p>
        </p:txBody>
      </p:sp>
      <p:cxnSp>
        <p:nvCxnSpPr>
          <p:cNvPr id="34" name="33 Conector recto de flecha"/>
          <p:cNvCxnSpPr/>
          <p:nvPr/>
        </p:nvCxnSpPr>
        <p:spPr>
          <a:xfrm>
            <a:off x="1331640" y="6453336"/>
            <a:ext cx="108889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827584" y="1196752"/>
            <a:ext cx="504056" cy="5400600"/>
          </a:xfrm>
          <a:prstGeom prst="rect">
            <a:avLst/>
          </a:prstGeom>
          <a:ln>
            <a:solidFill>
              <a:srgbClr val="728E3A"/>
            </a:solidFill>
          </a:ln>
        </p:spPr>
        <p:style>
          <a:lnRef idx="2">
            <a:schemeClr val="accent3"/>
          </a:lnRef>
          <a:fillRef idx="1">
            <a:schemeClr val="lt1"/>
          </a:fillRef>
          <a:effectRef idx="0">
            <a:schemeClr val="accent3"/>
          </a:effectRef>
          <a:fontRef idx="minor">
            <a:schemeClr val="dk1"/>
          </a:fontRef>
        </p:style>
        <p:txBody>
          <a:bodyPr rtlCol="0" anchor="ctr"/>
          <a:lstStyle/>
          <a:p>
            <a:endParaRPr lang="es-NI" dirty="0"/>
          </a:p>
        </p:txBody>
      </p:sp>
      <p:sp>
        <p:nvSpPr>
          <p:cNvPr id="37" name="36 Rectángulo"/>
          <p:cNvSpPr/>
          <p:nvPr/>
        </p:nvSpPr>
        <p:spPr>
          <a:xfrm>
            <a:off x="827584" y="1124744"/>
            <a:ext cx="463053" cy="5539978"/>
          </a:xfrm>
          <a:prstGeom prst="rect">
            <a:avLst/>
          </a:prstGeom>
          <a:noFill/>
        </p:spPr>
        <p:txBody>
          <a:bodyPr wrap="square" lIns="36000" tIns="0" rIns="0" bIns="0">
            <a:spAutoFit/>
          </a:bodyPr>
          <a:lstStyle/>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D</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U</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C</a:t>
            </a:r>
          </a:p>
          <a:p>
            <a:pPr algn="ctr"/>
            <a:r>
              <a:rPr lang="es-ES" sz="4000" b="1" cap="none" spc="0"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I</a:t>
            </a:r>
          </a:p>
          <a:p>
            <a:pPr algn="ctr"/>
            <a:r>
              <a:rPr lang="es-ES" sz="4000" b="1" dirty="0" err="1"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Ó</a:t>
            </a:r>
            <a:endParaRPr lang="es-ES" sz="4000" b="1" dirty="0" smtClean="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endParaRPr>
          </a:p>
          <a:p>
            <a:pPr algn="ctr"/>
            <a:r>
              <a:rPr lang="es-ES" sz="4000" b="1" cap="none" spc="0" dirty="0">
                <a:ln w="31550" cmpd="sng">
                  <a:gradFill>
                    <a:gsLst>
                      <a:gs pos="25000">
                        <a:schemeClr val="bg2">
                          <a:lumMod val="25000"/>
                        </a:schemeClr>
                      </a:gs>
                      <a:gs pos="80000">
                        <a:schemeClr val="accent1">
                          <a:tint val="75000"/>
                          <a:satMod val="190000"/>
                        </a:schemeClr>
                      </a:gs>
                    </a:gsLst>
                    <a:lin ang="5400000"/>
                  </a:gradFill>
                  <a:prstDash val="solid"/>
                </a:ln>
                <a:solidFill>
                  <a:schemeClr val="bg2">
                    <a:lumMod val="50000"/>
                  </a:schemeClr>
                </a:solidFill>
                <a:effectLst>
                  <a:outerShdw blurRad="41275" dist="12700" dir="12000000" algn="tl" rotWithShape="0">
                    <a:srgbClr val="000000">
                      <a:alpha val="40000"/>
                    </a:srgbClr>
                  </a:outerShdw>
                </a:effectLst>
              </a:rPr>
              <a:t>N</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425433"/>
            <a:ext cx="5097689" cy="3827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01804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numCol="2">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just">
              <a:buNone/>
            </a:pPr>
            <a:r>
              <a:rPr lang="es-MX" sz="2800" dirty="0" smtClean="0">
                <a:solidFill>
                  <a:schemeClr val="bg2">
                    <a:lumMod val="50000"/>
                  </a:schemeClr>
                </a:solidFill>
                <a:latin typeface="Times New Roman" pitchFamily="18" charset="0"/>
                <a:ea typeface="+mj-ea"/>
                <a:cs typeface="Times New Roman" pitchFamily="18" charset="0"/>
              </a:rPr>
              <a:t>Para </a:t>
            </a:r>
            <a:r>
              <a:rPr lang="es-MX" sz="2800" dirty="0">
                <a:solidFill>
                  <a:schemeClr val="bg2">
                    <a:lumMod val="50000"/>
                  </a:schemeClr>
                </a:solidFill>
                <a:latin typeface="Times New Roman" pitchFamily="18" charset="0"/>
                <a:ea typeface="+mj-ea"/>
                <a:cs typeface="Times New Roman" pitchFamily="18" charset="0"/>
              </a:rPr>
              <a:t>estos efectos Grados J. A. (2003) indica que se recomiendan las siguientes evaluaciones:</a:t>
            </a:r>
          </a:p>
          <a:p>
            <a:pPr algn="just">
              <a:buFont typeface="Wingdings" pitchFamily="2" charset="2"/>
              <a:buChar char="ü"/>
            </a:pPr>
            <a:r>
              <a:rPr lang="es-MX" sz="2400" dirty="0" smtClean="0">
                <a:solidFill>
                  <a:schemeClr val="bg2">
                    <a:lumMod val="50000"/>
                  </a:schemeClr>
                </a:solidFill>
                <a:latin typeface="Times New Roman" pitchFamily="18" charset="0"/>
                <a:ea typeface="+mj-ea"/>
                <a:cs typeface="Times New Roman" pitchFamily="18" charset="0"/>
              </a:rPr>
              <a:t>Diagnóstica </a:t>
            </a:r>
            <a:r>
              <a:rPr lang="es-MX" sz="2400" dirty="0">
                <a:solidFill>
                  <a:schemeClr val="bg2">
                    <a:lumMod val="50000"/>
                  </a:schemeClr>
                </a:solidFill>
                <a:latin typeface="Times New Roman" pitchFamily="18" charset="0"/>
                <a:ea typeface="+mj-ea"/>
                <a:cs typeface="Times New Roman" pitchFamily="18" charset="0"/>
              </a:rPr>
              <a:t>o </a:t>
            </a:r>
            <a:r>
              <a:rPr lang="es-MX" sz="2400" dirty="0" err="1">
                <a:solidFill>
                  <a:schemeClr val="bg2">
                    <a:lumMod val="50000"/>
                  </a:schemeClr>
                </a:solidFill>
                <a:latin typeface="Times New Roman" pitchFamily="18" charset="0"/>
                <a:ea typeface="+mj-ea"/>
                <a:cs typeface="Times New Roman" pitchFamily="18" charset="0"/>
              </a:rPr>
              <a:t>pretest</a:t>
            </a:r>
            <a:r>
              <a:rPr lang="es-MX" sz="2400" dirty="0">
                <a:solidFill>
                  <a:schemeClr val="bg2">
                    <a:lumMod val="50000"/>
                  </a:schemeClr>
                </a:solidFill>
                <a:latin typeface="Times New Roman" pitchFamily="18" charset="0"/>
                <a:ea typeface="+mj-ea"/>
                <a:cs typeface="Times New Roman" pitchFamily="18" charset="0"/>
              </a:rPr>
              <a:t>: se aplica al inicio del curso y sirve de línea base para comparar con los resultados del </a:t>
            </a:r>
            <a:r>
              <a:rPr lang="es-MX" sz="2400" dirty="0" err="1">
                <a:solidFill>
                  <a:schemeClr val="bg2">
                    <a:lumMod val="50000"/>
                  </a:schemeClr>
                </a:solidFill>
                <a:latin typeface="Times New Roman" pitchFamily="18" charset="0"/>
                <a:ea typeface="+mj-ea"/>
                <a:cs typeface="Times New Roman" pitchFamily="18" charset="0"/>
              </a:rPr>
              <a:t>postest</a:t>
            </a:r>
            <a:r>
              <a:rPr lang="es-MX" sz="2400" dirty="0">
                <a:solidFill>
                  <a:schemeClr val="bg2">
                    <a:lumMod val="50000"/>
                  </a:schemeClr>
                </a:solidFill>
                <a:latin typeface="Times New Roman" pitchFamily="18" charset="0"/>
                <a:ea typeface="+mj-ea"/>
                <a:cs typeface="Times New Roman" pitchFamily="18" charset="0"/>
              </a:rPr>
              <a:t>.</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217743"/>
            <a:ext cx="3830687" cy="552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35953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numCol="2">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algn="just">
              <a:buFont typeface="Wingdings"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Terminal </a:t>
            </a:r>
            <a:r>
              <a:rPr lang="es-MX" sz="2800" dirty="0">
                <a:solidFill>
                  <a:schemeClr val="bg2">
                    <a:lumMod val="50000"/>
                  </a:schemeClr>
                </a:solidFill>
                <a:latin typeface="Times New Roman" pitchFamily="18" charset="0"/>
                <a:ea typeface="+mj-ea"/>
                <a:cs typeface="Times New Roman" pitchFamily="18" charset="0"/>
              </a:rPr>
              <a:t>o </a:t>
            </a:r>
            <a:r>
              <a:rPr lang="es-MX" sz="2800" dirty="0" err="1">
                <a:solidFill>
                  <a:schemeClr val="bg2">
                    <a:lumMod val="50000"/>
                  </a:schemeClr>
                </a:solidFill>
                <a:latin typeface="Times New Roman" pitchFamily="18" charset="0"/>
                <a:ea typeface="+mj-ea"/>
                <a:cs typeface="Times New Roman" pitchFamily="18" charset="0"/>
              </a:rPr>
              <a:t>postest</a:t>
            </a:r>
            <a:r>
              <a:rPr lang="es-MX" sz="2800" dirty="0">
                <a:solidFill>
                  <a:schemeClr val="bg2">
                    <a:lumMod val="50000"/>
                  </a:schemeClr>
                </a:solidFill>
                <a:latin typeface="Times New Roman" pitchFamily="18" charset="0"/>
                <a:ea typeface="+mj-ea"/>
                <a:cs typeface="Times New Roman" pitchFamily="18" charset="0"/>
              </a:rPr>
              <a:t>: medición de logros finales del aprendizaje, es decir, la efectividad del curso.</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196752"/>
            <a:ext cx="3725267" cy="559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24985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numCol="2">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algn="just">
              <a:buFont typeface="Wingdings"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Formativa </a:t>
            </a:r>
            <a:r>
              <a:rPr lang="es-MX" sz="2800" dirty="0">
                <a:solidFill>
                  <a:schemeClr val="bg2">
                    <a:lumMod val="50000"/>
                  </a:schemeClr>
                </a:solidFill>
                <a:latin typeface="Times New Roman" pitchFamily="18" charset="0"/>
                <a:ea typeface="+mj-ea"/>
                <a:cs typeface="Times New Roman" pitchFamily="18" charset="0"/>
              </a:rPr>
              <a:t>o </a:t>
            </a:r>
            <a:r>
              <a:rPr lang="es-MX" sz="2800" dirty="0" err="1">
                <a:solidFill>
                  <a:schemeClr val="bg2">
                    <a:lumMod val="50000"/>
                  </a:schemeClr>
                </a:solidFill>
                <a:latin typeface="Times New Roman" pitchFamily="18" charset="0"/>
                <a:ea typeface="+mj-ea"/>
                <a:cs typeface="Times New Roman" pitchFamily="18" charset="0"/>
              </a:rPr>
              <a:t>interfase</a:t>
            </a:r>
            <a:r>
              <a:rPr lang="es-MX" sz="2800" dirty="0">
                <a:solidFill>
                  <a:schemeClr val="bg2">
                    <a:lumMod val="50000"/>
                  </a:schemeClr>
                </a:solidFill>
                <a:latin typeface="Times New Roman" pitchFamily="18" charset="0"/>
                <a:ea typeface="+mj-ea"/>
                <a:cs typeface="Times New Roman" pitchFamily="18" charset="0"/>
              </a:rPr>
              <a:t>: se aplica durante el curso después de cada tema o cuando se estime conveniente, para verificar el grado de cumplimiento de los objetivos.</a:t>
            </a: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054077"/>
            <a:ext cx="3268627" cy="217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90311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numCol="2">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algn="just">
              <a:buFont typeface="Wingdings"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De </a:t>
            </a:r>
            <a:r>
              <a:rPr lang="es-MX" sz="2800" dirty="0">
                <a:solidFill>
                  <a:schemeClr val="bg2">
                    <a:lumMod val="50000"/>
                  </a:schemeClr>
                </a:solidFill>
                <a:latin typeface="Times New Roman" pitchFamily="18" charset="0"/>
                <a:ea typeface="+mj-ea"/>
                <a:cs typeface="Times New Roman" pitchFamily="18" charset="0"/>
              </a:rPr>
              <a:t>reacción al evento: se aplica al final del curso y se mide la aceptación del mismo; identifica agrado-desagrado.</a:t>
            </a: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439" y="1328278"/>
            <a:ext cx="3613001" cy="5341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1335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numCol="1">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algn="just">
              <a:buFont typeface="Wingdings" pitchFamily="2" charset="2"/>
              <a:buChar char="ü"/>
            </a:pPr>
            <a:r>
              <a:rPr lang="es-MX" sz="2800" dirty="0" smtClean="0">
                <a:solidFill>
                  <a:schemeClr val="bg2">
                    <a:lumMod val="50000"/>
                  </a:schemeClr>
                </a:solidFill>
                <a:latin typeface="Times New Roman" pitchFamily="18" charset="0"/>
                <a:ea typeface="+mj-ea"/>
                <a:cs typeface="Times New Roman" pitchFamily="18" charset="0"/>
              </a:rPr>
              <a:t>Seguimiento</a:t>
            </a:r>
            <a:r>
              <a:rPr lang="es-MX" sz="2800" dirty="0">
                <a:solidFill>
                  <a:schemeClr val="bg2">
                    <a:lumMod val="50000"/>
                  </a:schemeClr>
                </a:solidFill>
                <a:latin typeface="Times New Roman" pitchFamily="18" charset="0"/>
                <a:ea typeface="+mj-ea"/>
                <a:cs typeface="Times New Roman" pitchFamily="18" charset="0"/>
              </a:rPr>
              <a:t>: permite verificar el impacto, del proceso a mediano y largo plazos mediante diversas herramientas como observación directa, entrevista, cuestionarios, lluvia de ideas, juntas de trabajo, comités, etc.</a:t>
            </a: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820" y="4365104"/>
            <a:ext cx="3240360" cy="1814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3636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707519"/>
            <a:ext cx="5078195" cy="5105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38921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860170"/>
            <a:ext cx="6480720" cy="4665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3809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400600"/>
          </a:xfrm>
        </p:spPr>
        <p:txBody>
          <a:bodyPr>
            <a:normAutofit/>
          </a:bodyPr>
          <a:lstStyle/>
          <a:p>
            <a:pPr marL="0" indent="0" algn="ctr">
              <a:buNone/>
            </a:pPr>
            <a:r>
              <a:rPr lang="es-MX" sz="2800" dirty="0" smtClean="0">
                <a:solidFill>
                  <a:schemeClr val="bg2">
                    <a:lumMod val="50000"/>
                  </a:schemeClr>
                </a:solidFill>
                <a:latin typeface="Times New Roman" pitchFamily="18" charset="0"/>
                <a:ea typeface="+mj-ea"/>
                <a:cs typeface="Times New Roman" pitchFamily="18" charset="0"/>
              </a:rPr>
              <a:t>EVALUACIÓN DE LOS RESULTADOS</a:t>
            </a: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lgn="ctr">
              <a:buNone/>
            </a:pPr>
            <a:endParaRPr lang="es-MX" sz="2400" dirty="0" smtClean="0">
              <a:solidFill>
                <a:schemeClr val="bg2">
                  <a:lumMod val="50000"/>
                </a:schemeClr>
              </a:solidFill>
              <a:latin typeface="Arial" panose="020B0604020202020204" pitchFamily="34" charset="0"/>
              <a:ea typeface="+mj-ea"/>
              <a:cs typeface="Arial" panose="020B0604020202020204" pitchFamily="34" charset="0"/>
            </a:endParaRPr>
          </a:p>
          <a:p>
            <a:pPr marL="0" indent="0">
              <a:buNone/>
            </a:pPr>
            <a:r>
              <a:rPr lang="es-MX" sz="2800" dirty="0" smtClean="0">
                <a:solidFill>
                  <a:schemeClr val="bg2">
                    <a:lumMod val="50000"/>
                  </a:schemeClr>
                </a:solidFill>
                <a:latin typeface="Times New Roman" pitchFamily="18" charset="0"/>
                <a:ea typeface="+mj-ea"/>
                <a:cs typeface="Times New Roman" pitchFamily="18" charset="0"/>
              </a:rPr>
              <a:t>	</a:t>
            </a:r>
          </a:p>
          <a:p>
            <a:pPr marL="0" indent="0">
              <a:buNone/>
            </a:pPr>
            <a:endParaRPr lang="es-MX" sz="2800" dirty="0" smtClean="0">
              <a:solidFill>
                <a:schemeClr val="bg2">
                  <a:lumMod val="50000"/>
                </a:schemeClr>
              </a:solidFill>
              <a:latin typeface="Times New Roman" pitchFamily="18" charset="0"/>
              <a:ea typeface="+mj-ea"/>
              <a:cs typeface="Times New Roman" pitchFamily="18" charset="0"/>
            </a:endParaRPr>
          </a:p>
          <a:p>
            <a:pPr marL="0" indent="0">
              <a:buNone/>
            </a:pPr>
            <a:endParaRPr lang="es-MX" sz="900" b="1" dirty="0" smtClean="0">
              <a:solidFill>
                <a:schemeClr val="bg2">
                  <a:lumMod val="50000"/>
                </a:schemeClr>
              </a:solidFill>
              <a:latin typeface="Times New Roman" pitchFamily="18" charset="0"/>
              <a:ea typeface="+mj-ea"/>
              <a:cs typeface="Times New Roman" pitchFamily="18" charset="0"/>
            </a:endParaRPr>
          </a:p>
          <a:p>
            <a:pPr marL="0" indent="0" algn="just">
              <a:lnSpc>
                <a:spcPct val="150000"/>
              </a:lnSpc>
              <a:buNone/>
            </a:pPr>
            <a:endParaRPr lang="es-MX" sz="2200" dirty="0" smtClean="0">
              <a:solidFill>
                <a:schemeClr val="bg2">
                  <a:lumMod val="50000"/>
                </a:schemeClr>
              </a:solidFill>
              <a:latin typeface="Times New Roman" pitchFamily="18" charset="0"/>
              <a:ea typeface="+mj-ea"/>
              <a:cs typeface="Times New Roman" pitchFamily="18" charset="0"/>
            </a:endParaRPr>
          </a:p>
        </p:txBody>
      </p:sp>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1697813"/>
            <a:ext cx="6740525" cy="4827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3068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2 Rectángulo"/>
          <p:cNvSpPr/>
          <p:nvPr/>
        </p:nvSpPr>
        <p:spPr>
          <a:xfrm>
            <a:off x="2195736" y="1052736"/>
            <a:ext cx="4320480" cy="461665"/>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s-MX" sz="2400" b="1" dirty="0" smtClean="0">
                <a:solidFill>
                  <a:schemeClr val="bg2">
                    <a:lumMod val="25000"/>
                  </a:schemeClr>
                </a:solidFill>
                <a:latin typeface="Arial" panose="020B0604020202020204" pitchFamily="34" charset="0"/>
                <a:cs typeface="Arial" panose="020B0604020202020204" pitchFamily="34" charset="0"/>
              </a:rPr>
              <a:t>BIBLIOGRAFÍA BÁSICA</a:t>
            </a:r>
            <a:endParaRPr lang="es-MX" sz="2400" dirty="0">
              <a:solidFill>
                <a:schemeClr val="bg2">
                  <a:lumMod val="25000"/>
                </a:schemeClr>
              </a:solidFill>
              <a:latin typeface="Arial" panose="020B0604020202020204" pitchFamily="34" charset="0"/>
              <a:cs typeface="Arial" panose="020B0604020202020204" pitchFamily="34" charset="0"/>
            </a:endParaRPr>
          </a:p>
        </p:txBody>
      </p:sp>
      <p:sp>
        <p:nvSpPr>
          <p:cNvPr id="6" name="5 Rectángulo"/>
          <p:cNvSpPr/>
          <p:nvPr/>
        </p:nvSpPr>
        <p:spPr>
          <a:xfrm>
            <a:off x="210732" y="1772816"/>
            <a:ext cx="8640960" cy="4031873"/>
          </a:xfrm>
          <a:prstGeom prst="rect">
            <a:avLst/>
          </a:prstGeom>
        </p:spPr>
        <p:txBody>
          <a:bodyPr wrap="square">
            <a:spAutoFit/>
          </a:bodyPr>
          <a:lstStyle/>
          <a:p>
            <a:pPr marL="285750" indent="-285750" algn="just">
              <a:buFont typeface="Wingdings" panose="05000000000000000000" pitchFamily="2" charset="2"/>
              <a:buChar char="Ø"/>
            </a:pPr>
            <a:r>
              <a:rPr lang="es-MX" sz="1600" dirty="0" err="1" smtClean="0">
                <a:solidFill>
                  <a:schemeClr val="bg2">
                    <a:lumMod val="25000"/>
                  </a:schemeClr>
                </a:solidFill>
                <a:latin typeface="Arial" panose="020B0604020202020204" pitchFamily="34" charset="0"/>
                <a:cs typeface="Arial" panose="020B0604020202020204" pitchFamily="34" charset="0"/>
              </a:rPr>
              <a:t>Alles</a:t>
            </a:r>
            <a:r>
              <a:rPr lang="es-MX" sz="1600" dirty="0">
                <a:solidFill>
                  <a:schemeClr val="bg2">
                    <a:lumMod val="25000"/>
                  </a:schemeClr>
                </a:solidFill>
                <a:latin typeface="Arial" panose="020B0604020202020204" pitchFamily="34" charset="0"/>
                <a:cs typeface="Arial" panose="020B0604020202020204" pitchFamily="34" charset="0"/>
              </a:rPr>
              <a:t>, Martha (2005). Desarrollo del talento humano basado en competencias. </a:t>
            </a:r>
            <a:r>
              <a:rPr lang="es-MX" sz="1600" dirty="0" err="1">
                <a:solidFill>
                  <a:schemeClr val="bg2">
                    <a:lumMod val="25000"/>
                  </a:schemeClr>
                </a:solidFill>
                <a:latin typeface="Arial" panose="020B0604020202020204" pitchFamily="34" charset="0"/>
                <a:cs typeface="Arial" panose="020B0604020202020204" pitchFamily="34" charset="0"/>
              </a:rPr>
              <a:t>Granica</a:t>
            </a:r>
            <a:r>
              <a:rPr lang="es-MX" sz="1600" dirty="0">
                <a:solidFill>
                  <a:schemeClr val="bg2">
                    <a:lumMod val="25000"/>
                  </a:schemeClr>
                </a:solidFill>
                <a:latin typeface="Arial" panose="020B0604020202020204" pitchFamily="34" charset="0"/>
                <a:cs typeface="Arial" panose="020B0604020202020204" pitchFamily="34" charset="0"/>
              </a:rPr>
              <a:t>: Argentina </a:t>
            </a:r>
          </a:p>
          <a:p>
            <a:pPr marL="285750" indent="-285750" algn="just">
              <a:buFont typeface="Wingdings" panose="05000000000000000000" pitchFamily="2" charset="2"/>
              <a:buChar char="Ø"/>
            </a:pPr>
            <a:endParaRPr lang="es-MX" sz="1600" dirty="0">
              <a:solidFill>
                <a:schemeClr val="bg2">
                  <a:lumMod val="2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dirty="0" err="1" smtClean="0">
                <a:solidFill>
                  <a:schemeClr val="bg2">
                    <a:lumMod val="25000"/>
                  </a:schemeClr>
                </a:solidFill>
                <a:latin typeface="Arial" panose="020B0604020202020204" pitchFamily="34" charset="0"/>
                <a:cs typeface="Arial" panose="020B0604020202020204" pitchFamily="34" charset="0"/>
              </a:rPr>
              <a:t>Bonache</a:t>
            </a:r>
            <a:r>
              <a:rPr lang="es-MX" sz="1600" dirty="0" smtClean="0">
                <a:solidFill>
                  <a:schemeClr val="bg2">
                    <a:lumMod val="25000"/>
                  </a:schemeClr>
                </a:solidFill>
                <a:latin typeface="Arial" panose="020B0604020202020204" pitchFamily="34" charset="0"/>
                <a:cs typeface="Arial" panose="020B0604020202020204" pitchFamily="34" charset="0"/>
              </a:rPr>
              <a:t> </a:t>
            </a:r>
            <a:r>
              <a:rPr lang="es-MX" sz="1600" dirty="0">
                <a:solidFill>
                  <a:schemeClr val="bg2">
                    <a:lumMod val="25000"/>
                  </a:schemeClr>
                </a:solidFill>
                <a:latin typeface="Arial" panose="020B0604020202020204" pitchFamily="34" charset="0"/>
                <a:cs typeface="Arial" panose="020B0604020202020204" pitchFamily="34" charset="0"/>
              </a:rPr>
              <a:t>Jaime y Cabrera ángel (directores) (2007). Dirección estratégica de personas. Evidencias y perspectivas para el siglo XXI. FT Prentice Hall: España </a:t>
            </a:r>
          </a:p>
          <a:p>
            <a:pPr marL="285750" indent="-285750" algn="just">
              <a:buFont typeface="Wingdings" panose="05000000000000000000" pitchFamily="2" charset="2"/>
              <a:buChar char="Ø"/>
            </a:pPr>
            <a:endParaRPr lang="es-MX" sz="1600" dirty="0">
              <a:solidFill>
                <a:schemeClr val="bg2">
                  <a:lumMod val="2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dirty="0" smtClean="0">
                <a:solidFill>
                  <a:schemeClr val="bg2">
                    <a:lumMod val="25000"/>
                  </a:schemeClr>
                </a:solidFill>
                <a:latin typeface="Arial" panose="020B0604020202020204" pitchFamily="34" charset="0"/>
                <a:cs typeface="Arial" panose="020B0604020202020204" pitchFamily="34" charset="0"/>
              </a:rPr>
              <a:t>Chiavenato</a:t>
            </a:r>
            <a:r>
              <a:rPr lang="es-MX" sz="1600" dirty="0">
                <a:solidFill>
                  <a:schemeClr val="bg2">
                    <a:lumMod val="25000"/>
                  </a:schemeClr>
                </a:solidFill>
                <a:latin typeface="Arial" panose="020B0604020202020204" pitchFamily="34" charset="0"/>
                <a:cs typeface="Arial" panose="020B0604020202020204" pitchFamily="34" charset="0"/>
              </a:rPr>
              <a:t>, Idalberto (2010). Innovaciones de la administración. Tendencias y estrategias. 5ª ed. McGraw Hill: México </a:t>
            </a:r>
          </a:p>
          <a:p>
            <a:pPr marL="285750" indent="-285750" algn="just">
              <a:buFont typeface="Wingdings" panose="05000000000000000000" pitchFamily="2" charset="2"/>
              <a:buChar char="Ø"/>
            </a:pPr>
            <a:endParaRPr lang="es-MX" sz="1600" dirty="0">
              <a:solidFill>
                <a:schemeClr val="bg2">
                  <a:lumMod val="2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dirty="0" smtClean="0">
                <a:solidFill>
                  <a:schemeClr val="bg2">
                    <a:lumMod val="25000"/>
                  </a:schemeClr>
                </a:solidFill>
                <a:latin typeface="Arial" panose="020B0604020202020204" pitchFamily="34" charset="0"/>
                <a:cs typeface="Arial" panose="020B0604020202020204" pitchFamily="34" charset="0"/>
              </a:rPr>
              <a:t>Gómez-Mejía</a:t>
            </a:r>
            <a:r>
              <a:rPr lang="es-MX" sz="1600" dirty="0">
                <a:solidFill>
                  <a:schemeClr val="bg2">
                    <a:lumMod val="25000"/>
                  </a:schemeClr>
                </a:solidFill>
                <a:latin typeface="Arial" panose="020B0604020202020204" pitchFamily="34" charset="0"/>
                <a:cs typeface="Arial" panose="020B0604020202020204" pitchFamily="34" charset="0"/>
              </a:rPr>
              <a:t>, Luis R., </a:t>
            </a:r>
            <a:r>
              <a:rPr lang="es-MX" sz="1600" dirty="0" err="1">
                <a:solidFill>
                  <a:schemeClr val="bg2">
                    <a:lumMod val="25000"/>
                  </a:schemeClr>
                </a:solidFill>
                <a:latin typeface="Arial" panose="020B0604020202020204" pitchFamily="34" charset="0"/>
                <a:cs typeface="Arial" panose="020B0604020202020204" pitchFamily="34" charset="0"/>
              </a:rPr>
              <a:t>Balkin</a:t>
            </a:r>
            <a:r>
              <a:rPr lang="es-MX" sz="1600" dirty="0">
                <a:solidFill>
                  <a:schemeClr val="bg2">
                    <a:lumMod val="25000"/>
                  </a:schemeClr>
                </a:solidFill>
                <a:latin typeface="Arial" panose="020B0604020202020204" pitchFamily="34" charset="0"/>
                <a:cs typeface="Arial" panose="020B0604020202020204" pitchFamily="34" charset="0"/>
              </a:rPr>
              <a:t>, David B. y </a:t>
            </a:r>
            <a:r>
              <a:rPr lang="es-MX" sz="1600" dirty="0" err="1">
                <a:solidFill>
                  <a:schemeClr val="bg2">
                    <a:lumMod val="25000"/>
                  </a:schemeClr>
                </a:solidFill>
                <a:latin typeface="Arial" panose="020B0604020202020204" pitchFamily="34" charset="0"/>
                <a:cs typeface="Arial" panose="020B0604020202020204" pitchFamily="34" charset="0"/>
              </a:rPr>
              <a:t>Cardy</a:t>
            </a:r>
            <a:r>
              <a:rPr lang="es-MX" sz="1600" dirty="0">
                <a:solidFill>
                  <a:schemeClr val="bg2">
                    <a:lumMod val="25000"/>
                  </a:schemeClr>
                </a:solidFill>
                <a:latin typeface="Arial" panose="020B0604020202020204" pitchFamily="34" charset="0"/>
                <a:cs typeface="Arial" panose="020B0604020202020204" pitchFamily="34" charset="0"/>
              </a:rPr>
              <a:t>, Robert L. (2007). Gestión de Recursos Humanos. Prentice Hall: España. </a:t>
            </a:r>
          </a:p>
          <a:p>
            <a:pPr marL="285750" indent="-285750" algn="just">
              <a:buFont typeface="Wingdings" panose="05000000000000000000" pitchFamily="2" charset="2"/>
              <a:buChar char="Ø"/>
            </a:pPr>
            <a:endParaRPr lang="es-MX" sz="1600" dirty="0">
              <a:solidFill>
                <a:schemeClr val="bg2">
                  <a:lumMod val="2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dirty="0" err="1" smtClean="0">
                <a:solidFill>
                  <a:schemeClr val="bg2">
                    <a:lumMod val="25000"/>
                  </a:schemeClr>
                </a:solidFill>
                <a:latin typeface="Arial" panose="020B0604020202020204" pitchFamily="34" charset="0"/>
                <a:cs typeface="Arial" panose="020B0604020202020204" pitchFamily="34" charset="0"/>
              </a:rPr>
              <a:t>Rubinfeld</a:t>
            </a:r>
            <a:r>
              <a:rPr lang="es-MX" sz="1600" dirty="0">
                <a:solidFill>
                  <a:schemeClr val="bg2">
                    <a:lumMod val="25000"/>
                  </a:schemeClr>
                </a:solidFill>
                <a:latin typeface="Arial" panose="020B0604020202020204" pitchFamily="34" charset="0"/>
                <a:cs typeface="Arial" panose="020B0604020202020204" pitchFamily="34" charset="0"/>
              </a:rPr>
              <a:t>, Hugo (2011). El juego del trabajo. Pearson: México </a:t>
            </a:r>
          </a:p>
          <a:p>
            <a:pPr marL="285750" indent="-285750" algn="just">
              <a:buFont typeface="Wingdings" panose="05000000000000000000" pitchFamily="2" charset="2"/>
              <a:buChar char="Ø"/>
            </a:pPr>
            <a:endParaRPr lang="es-MX" sz="1600" dirty="0">
              <a:solidFill>
                <a:schemeClr val="bg2">
                  <a:lumMod val="25000"/>
                </a:schemeClr>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sz="1600" dirty="0" smtClean="0">
                <a:solidFill>
                  <a:schemeClr val="bg2">
                    <a:lumMod val="25000"/>
                  </a:schemeClr>
                </a:solidFill>
                <a:latin typeface="Arial" panose="020B0604020202020204" pitchFamily="34" charset="0"/>
                <a:cs typeface="Arial" panose="020B0604020202020204" pitchFamily="34" charset="0"/>
              </a:rPr>
              <a:t>Vizcaíno, </a:t>
            </a:r>
            <a:r>
              <a:rPr lang="es-MX" sz="1600" dirty="0">
                <a:solidFill>
                  <a:schemeClr val="bg2">
                    <a:lumMod val="25000"/>
                  </a:schemeClr>
                </a:solidFill>
                <a:latin typeface="Arial" panose="020B0604020202020204" pitchFamily="34" charset="0"/>
                <a:cs typeface="Arial" panose="020B0604020202020204" pitchFamily="34" charset="0"/>
              </a:rPr>
              <a:t>Eduardo (coord.) (2004). Expertos en personas. FT Prentice Hall: España </a:t>
            </a:r>
          </a:p>
          <a:p>
            <a:pPr algn="just"/>
            <a:r>
              <a:rPr lang="es-MX" sz="1600" dirty="0">
                <a:solidFill>
                  <a:schemeClr val="bg2">
                    <a:lumMod val="2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578281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259632" y="1556792"/>
            <a:ext cx="7128892" cy="42958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smtClean="0">
                <a:solidFill>
                  <a:srgbClr val="EEECE1">
                    <a:lumMod val="25000"/>
                  </a:srgbClr>
                </a:solidFill>
                <a:latin typeface="Century Gothic"/>
              </a:rPr>
              <a:t>Presentación de la Unidad de aprendizaje</a:t>
            </a:r>
            <a:endParaRPr lang="es-ES" sz="2400" b="1" dirty="0">
              <a:solidFill>
                <a:srgbClr val="EEECE1">
                  <a:lumMod val="25000"/>
                </a:srgbClr>
              </a:solidFill>
              <a:latin typeface="Century Gothic"/>
            </a:endParaRPr>
          </a:p>
        </p:txBody>
      </p:sp>
      <p:sp>
        <p:nvSpPr>
          <p:cNvPr id="2" name="1 Rectángulo"/>
          <p:cNvSpPr/>
          <p:nvPr/>
        </p:nvSpPr>
        <p:spPr>
          <a:xfrm>
            <a:off x="323527" y="2060848"/>
            <a:ext cx="8496944" cy="2354491"/>
          </a:xfrm>
          <a:prstGeom prst="rect">
            <a:avLst/>
          </a:prstGeom>
        </p:spPr>
        <p:txBody>
          <a:bodyPr wrap="square">
            <a:spAutoFit/>
          </a:bodyPr>
          <a:lstStyle/>
          <a:p>
            <a:pPr algn="just">
              <a:lnSpc>
                <a:spcPct val="150000"/>
              </a:lnSpc>
            </a:pPr>
            <a:r>
              <a:rPr lang="es-MX" sz="1400" dirty="0" smtClean="0">
                <a:solidFill>
                  <a:schemeClr val="bg2">
                    <a:lumMod val="25000"/>
                  </a:schemeClr>
                </a:solidFill>
                <a:latin typeface="Arial" panose="020B0604020202020204" pitchFamily="34" charset="0"/>
                <a:ea typeface="Calibri"/>
                <a:cs typeface="Arial" panose="020B0604020202020204" pitchFamily="34" charset="0"/>
              </a:rPr>
              <a:t>Con relación a la inducción se puede decir que para </a:t>
            </a:r>
            <a:r>
              <a:rPr lang="es-MX" sz="1400" dirty="0">
                <a:solidFill>
                  <a:schemeClr val="bg2">
                    <a:lumMod val="25000"/>
                  </a:schemeClr>
                </a:solidFill>
                <a:latin typeface="Arial" panose="020B0604020202020204" pitchFamily="34" charset="0"/>
                <a:ea typeface="Calibri"/>
                <a:cs typeface="Arial" panose="020B0604020202020204" pitchFamily="34" charset="0"/>
              </a:rPr>
              <a:t>Gary </a:t>
            </a:r>
            <a:r>
              <a:rPr lang="es-MX" sz="1400" dirty="0" err="1">
                <a:solidFill>
                  <a:schemeClr val="bg2">
                    <a:lumMod val="25000"/>
                  </a:schemeClr>
                </a:solidFill>
                <a:latin typeface="Arial" panose="020B0604020202020204" pitchFamily="34" charset="0"/>
                <a:ea typeface="Calibri"/>
                <a:cs typeface="Arial" panose="020B0604020202020204" pitchFamily="34" charset="0"/>
              </a:rPr>
              <a:t>Dessler</a:t>
            </a:r>
            <a:r>
              <a:rPr lang="es-MX" sz="1400" dirty="0">
                <a:solidFill>
                  <a:schemeClr val="bg2">
                    <a:lumMod val="25000"/>
                  </a:schemeClr>
                </a:solidFill>
                <a:latin typeface="Arial" panose="020B0604020202020204" pitchFamily="34" charset="0"/>
                <a:ea typeface="Calibri"/>
                <a:cs typeface="Arial" panose="020B0604020202020204" pitchFamily="34" charset="0"/>
              </a:rPr>
              <a:t>, </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significa</a:t>
            </a:r>
            <a:r>
              <a:rPr lang="es-MX" sz="1400" dirty="0">
                <a:solidFill>
                  <a:schemeClr val="bg2">
                    <a:lumMod val="25000"/>
                  </a:schemeClr>
                </a:solidFill>
                <a:latin typeface="Arial" panose="020B0604020202020204" pitchFamily="34" charset="0"/>
                <a:ea typeface="Calibri"/>
                <a:cs typeface="Arial" panose="020B0604020202020204" pitchFamily="34" charset="0"/>
              </a:rPr>
              <a:t>: “… proporcionar a los nuevos empleados la información básica sobre la empresa, información que necesitan para desempeñar satisfactoriamente sus labores […] La inducción en realidad es un componente del proceso de socialización que utiliza la empresa con sus nuevos miembros, un proceso continuo que involucra el inculcar en todos los empleados las actitudes, estándares, valores y patrones de conducta prevalecientes que espera la organización y sus departamentos” (</a:t>
            </a:r>
            <a:r>
              <a:rPr lang="es-MX" sz="1400" dirty="0" err="1">
                <a:solidFill>
                  <a:schemeClr val="bg2">
                    <a:lumMod val="25000"/>
                  </a:schemeClr>
                </a:solidFill>
                <a:latin typeface="Arial" panose="020B0604020202020204" pitchFamily="34" charset="0"/>
                <a:ea typeface="Calibri"/>
                <a:cs typeface="Arial" panose="020B0604020202020204" pitchFamily="34" charset="0"/>
              </a:rPr>
              <a:t>Dessler</a:t>
            </a:r>
            <a:r>
              <a:rPr lang="es-MX" sz="1400" dirty="0">
                <a:solidFill>
                  <a:schemeClr val="bg2">
                    <a:lumMod val="25000"/>
                  </a:schemeClr>
                </a:solidFill>
                <a:latin typeface="Arial" panose="020B0604020202020204" pitchFamily="34" charset="0"/>
                <a:ea typeface="Calibri"/>
                <a:cs typeface="Arial" panose="020B0604020202020204" pitchFamily="34" charset="0"/>
              </a:rPr>
              <a:t>, 1991</a:t>
            </a:r>
            <a:r>
              <a:rPr lang="es-MX" sz="1400" dirty="0" smtClean="0">
                <a:solidFill>
                  <a:schemeClr val="bg2">
                    <a:lumMod val="25000"/>
                  </a:schemeClr>
                </a:solidFill>
                <a:latin typeface="Arial" panose="020B0604020202020204" pitchFamily="34" charset="0"/>
                <a:ea typeface="Calibri"/>
                <a:cs typeface="Arial" panose="020B0604020202020204" pitchFamily="34" charset="0"/>
              </a:rPr>
              <a:t>)</a:t>
            </a:r>
          </a:p>
          <a:p>
            <a:pPr algn="just">
              <a:lnSpc>
                <a:spcPct val="150000"/>
              </a:lnSpc>
            </a:pPr>
            <a:endParaRPr lang="es-MX" sz="1400" dirty="0" smtClean="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17956474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72.17.114.55\Public\Imagenes 2013-2017\pleca-invertida nuev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8"/>
            <a:ext cx="9144000" cy="136527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http://www.educa2.madrid.org/web/educamadrid/principal/files/0d6ee41e-0140-41d8-9cab-bbd426717cdf/mercado-laboral.jpg?t=135664126500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prstClr val="black"/>
              </a:solidFill>
            </a:endParaRPr>
          </a:p>
        </p:txBody>
      </p:sp>
      <p:pic>
        <p:nvPicPr>
          <p:cNvPr id="7" name="Picture 4" descr="http://t1.gstatic.com/images?q=tbn:ANd9GcRwQMla6ArAFyHJBJYTP_dNRuKI3STq5h3U3SB53xowgxxJZ9EjLw">
            <a:hlinkClick r:id="rId3"/>
          </p:cNvPr>
          <p:cNvPicPr>
            <a:picLocks noChangeAspect="1" noChangeArrowheads="1"/>
          </p:cNvPicPr>
          <p:nvPr/>
        </p:nvPicPr>
        <p:blipFill>
          <a:blip r:embed="rId4">
            <a:lum contrast="30000"/>
          </a:blip>
          <a:srcRect/>
          <a:stretch>
            <a:fillRect/>
          </a:stretch>
        </p:blipFill>
        <p:spPr bwMode="auto">
          <a:xfrm>
            <a:off x="2195736" y="1326492"/>
            <a:ext cx="4560030" cy="4399111"/>
          </a:xfrm>
          <a:prstGeom prst="ellipse">
            <a:avLst/>
          </a:prstGeom>
          <a:ln>
            <a:noFill/>
          </a:ln>
          <a:effectLst>
            <a:softEdge rad="112500"/>
          </a:effectLst>
        </p:spPr>
      </p:pic>
    </p:spTree>
    <p:extLst>
      <p:ext uri="{BB962C8B-B14F-4D97-AF65-F5344CB8AC3E}">
        <p14:creationId xmlns:p14="http://schemas.microsoft.com/office/powerpoint/2010/main" val="2614994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solidFill>
            <a:schemeClr val="bg2">
              <a:lumMod val="75000"/>
            </a:schemeClr>
          </a:solid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395536" y="1688902"/>
            <a:ext cx="8352928" cy="4320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defRPr/>
            </a:pPr>
            <a:r>
              <a:rPr lang="es-ES" sz="2400" b="1" dirty="0" smtClean="0">
                <a:solidFill>
                  <a:srgbClr val="EEECE1">
                    <a:lumMod val="25000"/>
                  </a:srgbClr>
                </a:solidFill>
                <a:latin typeface="Century Gothic"/>
              </a:rPr>
              <a:t>Propósito de la Unidad de Aprendizaje</a:t>
            </a:r>
            <a:endParaRPr lang="es-ES" sz="2400" b="1" dirty="0">
              <a:solidFill>
                <a:srgbClr val="EEECE1">
                  <a:lumMod val="25000"/>
                </a:srgbClr>
              </a:solidFill>
              <a:latin typeface="Century Gothic"/>
            </a:endParaRPr>
          </a:p>
        </p:txBody>
      </p:sp>
      <p:sp>
        <p:nvSpPr>
          <p:cNvPr id="2" name="1 Rectángulo"/>
          <p:cNvSpPr/>
          <p:nvPr/>
        </p:nvSpPr>
        <p:spPr>
          <a:xfrm>
            <a:off x="683568" y="2420888"/>
            <a:ext cx="7416824" cy="2862322"/>
          </a:xfrm>
          <a:prstGeom prst="rect">
            <a:avLst/>
          </a:prstGeom>
        </p:spPr>
        <p:txBody>
          <a:bodyPr wrap="square">
            <a:spAutoFit/>
          </a:bodyPr>
          <a:lstStyle/>
          <a:p>
            <a:pPr algn="just"/>
            <a:r>
              <a:rPr lang="es-MX" sz="3600" dirty="0" smtClean="0">
                <a:solidFill>
                  <a:srgbClr val="000000"/>
                </a:solidFill>
                <a:latin typeface="Times New Roman"/>
              </a:rPr>
              <a:t> </a:t>
            </a:r>
            <a:r>
              <a:rPr lang="es-MX" sz="2400" dirty="0">
                <a:solidFill>
                  <a:schemeClr val="bg2">
                    <a:lumMod val="25000"/>
                  </a:schemeClr>
                </a:solidFill>
                <a:latin typeface="Times New Roman"/>
              </a:rPr>
              <a:t>Distinguir y conocer las técnicas y herramientas que contribuyen a la eficiencia del factor humano en las organizaciones, con la finalidad de concebir que las relaciones laborales </a:t>
            </a:r>
            <a:r>
              <a:rPr lang="es-MX" sz="2400" dirty="0" smtClean="0">
                <a:solidFill>
                  <a:schemeClr val="bg2">
                    <a:lumMod val="25000"/>
                  </a:schemeClr>
                </a:solidFill>
                <a:latin typeface="Times New Roman"/>
              </a:rPr>
              <a:t>son </a:t>
            </a:r>
            <a:r>
              <a:rPr lang="es-MX" sz="2400" dirty="0">
                <a:solidFill>
                  <a:schemeClr val="bg2">
                    <a:lumMod val="25000"/>
                  </a:schemeClr>
                </a:solidFill>
                <a:latin typeface="Times New Roman"/>
              </a:rPr>
              <a:t>una ventaja competitiva para las </a:t>
            </a:r>
            <a:r>
              <a:rPr lang="es-MX" sz="2400" dirty="0" smtClean="0">
                <a:solidFill>
                  <a:schemeClr val="bg2">
                    <a:lumMod val="25000"/>
                  </a:schemeClr>
                </a:solidFill>
                <a:latin typeface="Times New Roman"/>
              </a:rPr>
              <a:t>organizaciones. </a:t>
            </a:r>
            <a:r>
              <a:rPr lang="es-MX" sz="2400" dirty="0">
                <a:solidFill>
                  <a:schemeClr val="bg2">
                    <a:lumMod val="25000"/>
                  </a:schemeClr>
                </a:solidFill>
                <a:latin typeface="Times New Roman"/>
              </a:rPr>
              <a:t>	</a:t>
            </a:r>
          </a:p>
          <a:p>
            <a:pPr algn="just"/>
            <a:endParaRPr lang="es-MX" sz="2400" dirty="0">
              <a:solidFill>
                <a:schemeClr val="bg2">
                  <a:lumMod val="25000"/>
                </a:schemeClr>
              </a:solidFill>
              <a:latin typeface="Times New Roman"/>
            </a:endParaRPr>
          </a:p>
          <a:p>
            <a:pPr algn="just"/>
            <a:r>
              <a:rPr lang="es-MX" sz="2400" dirty="0">
                <a:solidFill>
                  <a:srgbClr val="000000"/>
                </a:solidFill>
                <a:latin typeface="Times New Roman"/>
              </a:rPr>
              <a:t>	</a:t>
            </a:r>
          </a:p>
        </p:txBody>
      </p:sp>
    </p:spTree>
    <p:extLst>
      <p:ext uri="{BB962C8B-B14F-4D97-AF65-F5344CB8AC3E}">
        <p14:creationId xmlns:p14="http://schemas.microsoft.com/office/powerpoint/2010/main" val="30158596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827585" y="1628800"/>
            <a:ext cx="7423659" cy="79208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s-MX" sz="2400" b="1" dirty="0" smtClean="0">
                <a:solidFill>
                  <a:srgbClr val="EEECE1">
                    <a:lumMod val="25000"/>
                  </a:srgbClr>
                </a:solidFill>
                <a:latin typeface="Arial" panose="020B0604020202020204" pitchFamily="34" charset="0"/>
                <a:cs typeface="Arial" panose="020B0604020202020204" pitchFamily="34" charset="0"/>
              </a:rPr>
              <a:t>ACTIVIDADES </a:t>
            </a:r>
            <a:r>
              <a:rPr lang="es-MX" sz="2400" b="1" dirty="0">
                <a:solidFill>
                  <a:srgbClr val="EEECE1">
                    <a:lumMod val="25000"/>
                  </a:srgbClr>
                </a:solidFill>
                <a:latin typeface="Arial" panose="020B0604020202020204" pitchFamily="34" charset="0"/>
                <a:cs typeface="Arial" panose="020B0604020202020204" pitchFamily="34" charset="0"/>
              </a:rPr>
              <a:t>ACADÉMICAS, RECURSOS Y APOYOS MATERIALES, HUMANOS Y </a:t>
            </a:r>
            <a:r>
              <a:rPr lang="es-MX" sz="2400" b="1" dirty="0" smtClean="0">
                <a:solidFill>
                  <a:srgbClr val="EEECE1">
                    <a:lumMod val="25000"/>
                  </a:srgbClr>
                </a:solidFill>
                <a:latin typeface="Arial" panose="020B0604020202020204" pitchFamily="34" charset="0"/>
                <a:cs typeface="Arial" panose="020B0604020202020204" pitchFamily="34" charset="0"/>
              </a:rPr>
              <a:t>TÉCNICOS </a:t>
            </a:r>
            <a:endParaRPr lang="es-ES" sz="2400" b="1" dirty="0">
              <a:solidFill>
                <a:srgbClr val="EEECE1">
                  <a:lumMod val="25000"/>
                </a:srgbClr>
              </a:solidFill>
              <a:latin typeface="Arial" panose="020B0604020202020204" pitchFamily="34" charset="0"/>
              <a:cs typeface="Arial" panose="020B0604020202020204" pitchFamily="34" charset="0"/>
            </a:endParaRPr>
          </a:p>
        </p:txBody>
      </p:sp>
      <p:sp>
        <p:nvSpPr>
          <p:cNvPr id="2" name="1 Rectángulo"/>
          <p:cNvSpPr/>
          <p:nvPr/>
        </p:nvSpPr>
        <p:spPr>
          <a:xfrm>
            <a:off x="1115616" y="2708920"/>
            <a:ext cx="7344816" cy="2585323"/>
          </a:xfrm>
          <a:prstGeom prst="rect">
            <a:avLst/>
          </a:prstGeom>
        </p:spPr>
        <p:txBody>
          <a:bodyPr wrap="square">
            <a:spAutoFit/>
          </a:bodyPr>
          <a:lstStyle/>
          <a:p>
            <a:endParaRPr lang="es-MX" dirty="0">
              <a:solidFill>
                <a:schemeClr val="bg2">
                  <a:lumMod val="25000"/>
                </a:schemeClr>
              </a:solidFill>
              <a:latin typeface="Times New Roman"/>
            </a:endParaRPr>
          </a:p>
          <a:p>
            <a:pPr marL="285750" indent="-285750">
              <a:buFont typeface="Wingdings" panose="05000000000000000000" pitchFamily="2" charset="2"/>
              <a:buChar char="q"/>
            </a:pPr>
            <a:r>
              <a:rPr lang="es-MX" dirty="0" smtClean="0">
                <a:solidFill>
                  <a:schemeClr val="bg2">
                    <a:lumMod val="25000"/>
                  </a:schemeClr>
                </a:solidFill>
                <a:latin typeface="Times New Roman"/>
              </a:rPr>
              <a:t>Enseñanza </a:t>
            </a:r>
            <a:r>
              <a:rPr lang="es-MX" dirty="0">
                <a:solidFill>
                  <a:schemeClr val="bg2">
                    <a:lumMod val="25000"/>
                  </a:schemeClr>
                </a:solidFill>
                <a:latin typeface="Times New Roman"/>
              </a:rPr>
              <a:t>aprendizaje del profesor al alumno, </a:t>
            </a:r>
            <a:endParaRPr lang="es-MX" dirty="0" smtClean="0">
              <a:solidFill>
                <a:schemeClr val="bg2">
                  <a:lumMod val="25000"/>
                </a:schemeClr>
              </a:solidFill>
              <a:latin typeface="Times New Roman"/>
            </a:endParaRPr>
          </a:p>
          <a:p>
            <a:pPr marL="285750" indent="-285750">
              <a:buFont typeface="Wingdings" panose="05000000000000000000" pitchFamily="2" charset="2"/>
              <a:buChar char="q"/>
            </a:pPr>
            <a:r>
              <a:rPr lang="es-MX" dirty="0" smtClean="0">
                <a:solidFill>
                  <a:schemeClr val="bg2">
                    <a:lumMod val="25000"/>
                  </a:schemeClr>
                </a:solidFill>
                <a:latin typeface="Times New Roman"/>
              </a:rPr>
              <a:t>Participación activa </a:t>
            </a:r>
            <a:r>
              <a:rPr lang="es-MX" dirty="0">
                <a:solidFill>
                  <a:schemeClr val="bg2">
                    <a:lumMod val="25000"/>
                  </a:schemeClr>
                </a:solidFill>
                <a:latin typeface="Times New Roman"/>
              </a:rPr>
              <a:t>del alumno, </a:t>
            </a:r>
            <a:endParaRPr lang="es-MX" dirty="0" smtClean="0">
              <a:solidFill>
                <a:schemeClr val="bg2">
                  <a:lumMod val="25000"/>
                </a:schemeClr>
              </a:solidFill>
              <a:latin typeface="Times New Roman"/>
            </a:endParaRPr>
          </a:p>
          <a:p>
            <a:pPr marL="285750" indent="-285750">
              <a:buFont typeface="Wingdings" panose="05000000000000000000" pitchFamily="2" charset="2"/>
              <a:buChar char="q"/>
            </a:pPr>
            <a:r>
              <a:rPr lang="es-MX" dirty="0" smtClean="0">
                <a:solidFill>
                  <a:schemeClr val="bg2">
                    <a:lumMod val="25000"/>
                  </a:schemeClr>
                </a:solidFill>
                <a:latin typeface="Times New Roman"/>
              </a:rPr>
              <a:t>Participación grupal</a:t>
            </a:r>
            <a:r>
              <a:rPr lang="es-MX" dirty="0">
                <a:solidFill>
                  <a:schemeClr val="bg2">
                    <a:lumMod val="25000"/>
                  </a:schemeClr>
                </a:solidFill>
                <a:latin typeface="Times New Roman"/>
              </a:rPr>
              <a:t>, </a:t>
            </a:r>
            <a:endParaRPr lang="es-MX" dirty="0" smtClean="0">
              <a:solidFill>
                <a:schemeClr val="bg2">
                  <a:lumMod val="25000"/>
                </a:schemeClr>
              </a:solidFill>
              <a:latin typeface="Times New Roman"/>
            </a:endParaRPr>
          </a:p>
          <a:p>
            <a:pPr marL="285750" indent="-285750">
              <a:buFont typeface="Wingdings" panose="05000000000000000000" pitchFamily="2" charset="2"/>
              <a:buChar char="q"/>
            </a:pPr>
            <a:r>
              <a:rPr lang="es-MX" dirty="0" smtClean="0">
                <a:solidFill>
                  <a:schemeClr val="bg2">
                    <a:lumMod val="25000"/>
                  </a:schemeClr>
                </a:solidFill>
                <a:latin typeface="Times New Roman"/>
              </a:rPr>
              <a:t>Presentaciones por </a:t>
            </a:r>
            <a:r>
              <a:rPr lang="es-MX" dirty="0">
                <a:solidFill>
                  <a:schemeClr val="bg2">
                    <a:lumMod val="25000"/>
                  </a:schemeClr>
                </a:solidFill>
                <a:latin typeface="Times New Roman"/>
              </a:rPr>
              <a:t>parte del alumno, </a:t>
            </a:r>
            <a:endParaRPr lang="es-MX" dirty="0" smtClean="0">
              <a:solidFill>
                <a:schemeClr val="bg2">
                  <a:lumMod val="25000"/>
                </a:schemeClr>
              </a:solidFill>
              <a:latin typeface="Times New Roman"/>
            </a:endParaRPr>
          </a:p>
          <a:p>
            <a:pPr marL="285750" indent="-285750">
              <a:buFont typeface="Wingdings" panose="05000000000000000000" pitchFamily="2" charset="2"/>
              <a:buChar char="q"/>
            </a:pPr>
            <a:r>
              <a:rPr lang="es-MX" dirty="0" smtClean="0">
                <a:solidFill>
                  <a:schemeClr val="bg2">
                    <a:lumMod val="25000"/>
                  </a:schemeClr>
                </a:solidFill>
                <a:latin typeface="Times New Roman"/>
              </a:rPr>
              <a:t>dinámicas </a:t>
            </a:r>
            <a:r>
              <a:rPr lang="es-MX" dirty="0">
                <a:solidFill>
                  <a:schemeClr val="bg2">
                    <a:lumMod val="25000"/>
                  </a:schemeClr>
                </a:solidFill>
                <a:latin typeface="Times New Roman"/>
              </a:rPr>
              <a:t>grupales. </a:t>
            </a:r>
            <a:endParaRPr lang="es-MX" dirty="0" smtClean="0">
              <a:solidFill>
                <a:schemeClr val="bg2">
                  <a:lumMod val="25000"/>
                </a:schemeClr>
              </a:solidFill>
              <a:latin typeface="Times New Roman"/>
            </a:endParaRPr>
          </a:p>
          <a:p>
            <a:pPr marL="285750" indent="-285750">
              <a:buFont typeface="Wingdings" panose="05000000000000000000" pitchFamily="2" charset="2"/>
              <a:buChar char="q"/>
            </a:pPr>
            <a:endParaRPr lang="es-MX" dirty="0">
              <a:solidFill>
                <a:schemeClr val="bg2">
                  <a:lumMod val="25000"/>
                </a:schemeClr>
              </a:solidFill>
              <a:latin typeface="Times New Roman"/>
            </a:endParaRPr>
          </a:p>
          <a:p>
            <a:r>
              <a:rPr lang="es-MX" dirty="0" smtClean="0">
                <a:solidFill>
                  <a:schemeClr val="bg2">
                    <a:lumMod val="25000"/>
                  </a:schemeClr>
                </a:solidFill>
                <a:latin typeface="Times New Roman"/>
              </a:rPr>
              <a:t>Los </a:t>
            </a:r>
            <a:r>
              <a:rPr lang="es-MX" dirty="0">
                <a:solidFill>
                  <a:schemeClr val="bg2">
                    <a:lumMod val="25000"/>
                  </a:schemeClr>
                </a:solidFill>
                <a:latin typeface="Times New Roman"/>
              </a:rPr>
              <a:t>recursos y apoyos son: </a:t>
            </a:r>
            <a:r>
              <a:rPr lang="es-MX" dirty="0" smtClean="0">
                <a:solidFill>
                  <a:schemeClr val="bg2">
                    <a:lumMod val="25000"/>
                  </a:schemeClr>
                </a:solidFill>
                <a:latin typeface="Times New Roman"/>
              </a:rPr>
              <a:t>video-proyector</a:t>
            </a:r>
            <a:r>
              <a:rPr lang="es-MX" dirty="0">
                <a:solidFill>
                  <a:schemeClr val="bg2">
                    <a:lumMod val="25000"/>
                  </a:schemeClr>
                </a:solidFill>
                <a:latin typeface="Times New Roman"/>
              </a:rPr>
              <a:t>, computadora, videos de casos prácticos. 	</a:t>
            </a:r>
          </a:p>
        </p:txBody>
      </p:sp>
    </p:spTree>
    <p:extLst>
      <p:ext uri="{BB962C8B-B14F-4D97-AF65-F5344CB8AC3E}">
        <p14:creationId xmlns:p14="http://schemas.microsoft.com/office/powerpoint/2010/main" val="681799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7" name="CuadroTexto 6"/>
          <p:cNvSpPr txBox="1"/>
          <p:nvPr/>
        </p:nvSpPr>
        <p:spPr>
          <a:xfrm>
            <a:off x="1043608" y="2285109"/>
            <a:ext cx="7632848" cy="4093428"/>
          </a:xfrm>
          <a:prstGeom prst="rect">
            <a:avLst/>
          </a:prstGeom>
          <a:noFill/>
        </p:spPr>
        <p:txBody>
          <a:bodyPr wrap="square" rtlCol="0">
            <a:spAutoFit/>
          </a:bodyPr>
          <a:lstStyle/>
          <a:p>
            <a:r>
              <a:rPr lang="es-MX" sz="2000" dirty="0" smtClean="0">
                <a:solidFill>
                  <a:schemeClr val="bg2">
                    <a:lumMod val="25000"/>
                  </a:schemeClr>
                </a:solidFill>
                <a:latin typeface="Times New Roman"/>
              </a:rPr>
              <a:t>I</a:t>
            </a:r>
            <a:r>
              <a:rPr lang="es-MX" sz="2000" dirty="0">
                <a:solidFill>
                  <a:schemeClr val="bg2">
                    <a:lumMod val="25000"/>
                  </a:schemeClr>
                </a:solidFill>
                <a:latin typeface="Times New Roman"/>
              </a:rPr>
              <a:t>. Planeación estratégica de recursos humanos </a:t>
            </a:r>
          </a:p>
          <a:p>
            <a:r>
              <a:rPr lang="es-MX" sz="2000" dirty="0">
                <a:solidFill>
                  <a:schemeClr val="bg2">
                    <a:lumMod val="25000"/>
                  </a:schemeClr>
                </a:solidFill>
                <a:latin typeface="Times New Roman"/>
              </a:rPr>
              <a:t>II. Diseño y análisis de puestos </a:t>
            </a:r>
          </a:p>
          <a:p>
            <a:r>
              <a:rPr lang="es-MX" sz="2000" b="1" u="sng" dirty="0">
                <a:solidFill>
                  <a:schemeClr val="bg2">
                    <a:lumMod val="25000"/>
                  </a:schemeClr>
                </a:solidFill>
                <a:latin typeface="Times New Roman"/>
              </a:rPr>
              <a:t>III. Reclutamiento y selección, inducción </a:t>
            </a:r>
          </a:p>
          <a:p>
            <a:r>
              <a:rPr lang="es-MX" sz="2000" dirty="0">
                <a:solidFill>
                  <a:schemeClr val="bg2">
                    <a:lumMod val="25000"/>
                  </a:schemeClr>
                </a:solidFill>
                <a:latin typeface="Times New Roman"/>
              </a:rPr>
              <a:t>IV. Capacitación y desarrollo </a:t>
            </a:r>
          </a:p>
          <a:p>
            <a:r>
              <a:rPr lang="es-MX" sz="2000" dirty="0">
                <a:solidFill>
                  <a:schemeClr val="bg2">
                    <a:lumMod val="25000"/>
                  </a:schemeClr>
                </a:solidFill>
                <a:latin typeface="Times New Roman"/>
              </a:rPr>
              <a:t>V. Planeación de vida y carrera </a:t>
            </a:r>
          </a:p>
          <a:p>
            <a:r>
              <a:rPr lang="es-MX" sz="2000" dirty="0">
                <a:solidFill>
                  <a:schemeClr val="bg2">
                    <a:lumMod val="25000"/>
                  </a:schemeClr>
                </a:solidFill>
                <a:latin typeface="Times New Roman"/>
              </a:rPr>
              <a:t>VI. Evaluación del desempeño </a:t>
            </a:r>
          </a:p>
          <a:p>
            <a:r>
              <a:rPr lang="es-MX" sz="2000" dirty="0">
                <a:solidFill>
                  <a:schemeClr val="bg2">
                    <a:lumMod val="25000"/>
                  </a:schemeClr>
                </a:solidFill>
                <a:latin typeface="Times New Roman"/>
              </a:rPr>
              <a:t>VII. Administración de las compensaciones. </a:t>
            </a:r>
          </a:p>
          <a:p>
            <a:r>
              <a:rPr lang="es-MX" sz="2000" dirty="0">
                <a:solidFill>
                  <a:schemeClr val="bg2">
                    <a:lumMod val="25000"/>
                  </a:schemeClr>
                </a:solidFill>
                <a:latin typeface="Times New Roman"/>
              </a:rPr>
              <a:t>VIII. Seguridad e higiene en el trabajo </a:t>
            </a:r>
          </a:p>
          <a:p>
            <a:r>
              <a:rPr lang="es-MX" sz="2000" dirty="0">
                <a:solidFill>
                  <a:schemeClr val="bg2">
                    <a:lumMod val="25000"/>
                  </a:schemeClr>
                </a:solidFill>
                <a:latin typeface="Times New Roman"/>
              </a:rPr>
              <a:t>IX. Relaciones laborales </a:t>
            </a:r>
          </a:p>
          <a:p>
            <a:r>
              <a:rPr lang="es-MX" sz="2000" dirty="0">
                <a:solidFill>
                  <a:schemeClr val="bg2">
                    <a:lumMod val="25000"/>
                  </a:schemeClr>
                </a:solidFill>
                <a:latin typeface="Times New Roman"/>
              </a:rPr>
              <a:t>X. Auditoría de recursos humanos </a:t>
            </a:r>
          </a:p>
          <a:p>
            <a:r>
              <a:rPr lang="es-MX" sz="2000" dirty="0">
                <a:solidFill>
                  <a:schemeClr val="bg2">
                    <a:lumMod val="25000"/>
                  </a:schemeClr>
                </a:solidFill>
                <a:latin typeface="Times New Roman"/>
              </a:rPr>
              <a:t>XI. Estrategia de Recursos Humanos ante la globalización </a:t>
            </a:r>
          </a:p>
          <a:p>
            <a:r>
              <a:rPr lang="es-MX" sz="2000" dirty="0">
                <a:solidFill>
                  <a:schemeClr val="bg2">
                    <a:lumMod val="25000"/>
                  </a:schemeClr>
                </a:solidFill>
                <a:latin typeface="Times New Roman"/>
              </a:rPr>
              <a:t>XII. La gestión de Recursos Humanos y las empresas internacionales </a:t>
            </a:r>
          </a:p>
          <a:p>
            <a:r>
              <a:rPr lang="es-MX" sz="2000" dirty="0">
                <a:solidFill>
                  <a:schemeClr val="bg2">
                    <a:lumMod val="25000"/>
                  </a:schemeClr>
                </a:solidFill>
                <a:latin typeface="Times New Roman"/>
              </a:rPr>
              <a:t>	</a:t>
            </a:r>
          </a:p>
        </p:txBody>
      </p:sp>
      <p:sp>
        <p:nvSpPr>
          <p:cNvPr id="2" name="1 Rectángulo"/>
          <p:cNvSpPr/>
          <p:nvPr/>
        </p:nvSpPr>
        <p:spPr>
          <a:xfrm>
            <a:off x="2668273" y="1556791"/>
            <a:ext cx="3807453" cy="461665"/>
          </a:xfrm>
          <a:prstGeom prst="rect">
            <a:avLst/>
          </a:prstGeom>
        </p:spPr>
        <p:txBody>
          <a:bodyPr wrap="none">
            <a:spAutoFit/>
          </a:bodyPr>
          <a:lstStyle/>
          <a:p>
            <a:r>
              <a:rPr lang="es-MX" sz="2400" b="1" dirty="0">
                <a:solidFill>
                  <a:srgbClr val="EEECE1">
                    <a:lumMod val="25000"/>
                  </a:srgbClr>
                </a:solidFill>
                <a:latin typeface="Arial" panose="020B0604020202020204" pitchFamily="34" charset="0"/>
                <a:cs typeface="Arial" panose="020B0604020202020204" pitchFamily="34" charset="0"/>
              </a:rPr>
              <a:t>CONTENIDO TEMÁTICO </a:t>
            </a:r>
            <a:endParaRPr lang="es-MX" sz="2400" b="1" dirty="0">
              <a:solidFill>
                <a:srgbClr val="EEECE1">
                  <a:lumMod val="25000"/>
                </a:srgbClr>
              </a:solidFill>
            </a:endParaRPr>
          </a:p>
        </p:txBody>
      </p:sp>
    </p:spTree>
    <p:extLst>
      <p:ext uri="{BB962C8B-B14F-4D97-AF65-F5344CB8AC3E}">
        <p14:creationId xmlns:p14="http://schemas.microsoft.com/office/powerpoint/2010/main" val="3262695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9370"/>
            <a:ext cx="9143999" cy="1440971"/>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4203699" y="5747595"/>
            <a:ext cx="736600" cy="993775"/>
          </a:xfrm>
          <a:prstGeom prst="rect">
            <a:avLst/>
          </a:prstGeom>
          <a:noFill/>
          <a:ln>
            <a:noFill/>
          </a:ln>
        </p:spPr>
      </p:pic>
      <p:sp>
        <p:nvSpPr>
          <p:cNvPr id="6" name="Título 1"/>
          <p:cNvSpPr txBox="1">
            <a:spLocks/>
          </p:cNvSpPr>
          <p:nvPr/>
        </p:nvSpPr>
        <p:spPr>
          <a:xfrm>
            <a:off x="1142104" y="1556792"/>
            <a:ext cx="6859787" cy="46459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s-ES" sz="2400" b="1" dirty="0" smtClean="0">
                <a:solidFill>
                  <a:srgbClr val="EEECE1">
                    <a:lumMod val="25000"/>
                  </a:srgbClr>
                </a:solidFill>
                <a:latin typeface="Arial" panose="020B0604020202020204" pitchFamily="34" charset="0"/>
                <a:cs typeface="Arial" panose="020B0604020202020204" pitchFamily="34" charset="0"/>
              </a:rPr>
              <a:t>GUIÓN EXPLICATIVO</a:t>
            </a:r>
            <a:endParaRPr lang="es-ES" sz="2400" b="1" dirty="0">
              <a:solidFill>
                <a:srgbClr val="EEECE1">
                  <a:lumMod val="25000"/>
                </a:srgbClr>
              </a:solidFill>
              <a:latin typeface="Arial" panose="020B0604020202020204" pitchFamily="34" charset="0"/>
              <a:cs typeface="Arial" panose="020B0604020202020204" pitchFamily="34" charset="0"/>
            </a:endParaRPr>
          </a:p>
        </p:txBody>
      </p:sp>
      <p:sp>
        <p:nvSpPr>
          <p:cNvPr id="7" name="Marcador de contenido 2"/>
          <p:cNvSpPr txBox="1">
            <a:spLocks/>
          </p:cNvSpPr>
          <p:nvPr/>
        </p:nvSpPr>
        <p:spPr>
          <a:xfrm>
            <a:off x="603298" y="2138410"/>
            <a:ext cx="7857133" cy="930550"/>
          </a:xfrm>
          <a:prstGeom prst="rect">
            <a:avLst/>
          </a:prstGeom>
        </p:spPr>
        <p:txBody>
          <a:bodyPr vert="horz" lIns="91440" tIns="45720" rIns="91440" bIns="45720" rtlCol="0">
            <a:no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just">
              <a:lnSpc>
                <a:spcPct val="150000"/>
              </a:lnSpc>
              <a:spcBef>
                <a:spcPts val="0"/>
              </a:spcBef>
              <a:buFont typeface="Arial" pitchFamily="34" charset="0"/>
              <a:buNone/>
            </a:pPr>
            <a:r>
              <a:rPr lang="pt-BR" sz="1200" dirty="0" smtClean="0">
                <a:solidFill>
                  <a:srgbClr val="EEECE1">
                    <a:lumMod val="10000"/>
                  </a:srgbClr>
                </a:solidFill>
                <a:latin typeface="Arial" panose="020B0604020202020204" pitchFamily="34" charset="0"/>
                <a:cs typeface="Arial" panose="020B0604020202020204" pitchFamily="34" charset="0"/>
              </a:rPr>
              <a:t>EL PRESENTE MATERIAL ESTA PENSADO PARA SER UTILIZADO POR EL DOCENTE EN LA UNIDAD DE APRENDIZAJE DE ADMINISTRACIÓN DE </a:t>
            </a:r>
            <a:r>
              <a:rPr lang="pt-BR" sz="1200" dirty="0" smtClean="0">
                <a:solidFill>
                  <a:srgbClr val="EEECE1">
                    <a:lumMod val="10000"/>
                  </a:srgbClr>
                </a:solidFill>
                <a:latin typeface="Arial" panose="020B0604020202020204" pitchFamily="34" charset="0"/>
                <a:cs typeface="Arial" panose="020B0604020202020204" pitchFamily="34" charset="0"/>
              </a:rPr>
              <a:t>RECURSOS HUMANOS EN </a:t>
            </a:r>
            <a:r>
              <a:rPr lang="pt-BR" sz="1200" dirty="0" smtClean="0">
                <a:solidFill>
                  <a:srgbClr val="EEECE1">
                    <a:lumMod val="10000"/>
                  </a:srgbClr>
                </a:solidFill>
                <a:latin typeface="Arial" panose="020B0604020202020204" pitchFamily="34" charset="0"/>
                <a:cs typeface="Arial" panose="020B0604020202020204" pitchFamily="34" charset="0"/>
              </a:rPr>
              <a:t>EL TEMA </a:t>
            </a:r>
            <a:r>
              <a:rPr lang="pt-BR" sz="1200" dirty="0" smtClean="0">
                <a:solidFill>
                  <a:srgbClr val="EEECE1">
                    <a:lumMod val="10000"/>
                  </a:srgbClr>
                </a:solidFill>
                <a:latin typeface="Arial" panose="020B0604020202020204" pitchFamily="34" charset="0"/>
                <a:cs typeface="Arial" panose="020B0604020202020204" pitchFamily="34" charset="0"/>
              </a:rPr>
              <a:t>III RECLUTAMIENTO, SELECCIÓN E INDUCCIÓN PARA  </a:t>
            </a:r>
            <a:r>
              <a:rPr lang="pt-BR" sz="1200" dirty="0" smtClean="0">
                <a:solidFill>
                  <a:srgbClr val="EEECE1">
                    <a:lumMod val="10000"/>
                  </a:srgbClr>
                </a:solidFill>
                <a:latin typeface="Arial" panose="020B0604020202020204" pitchFamily="34" charset="0"/>
                <a:cs typeface="Arial" panose="020B0604020202020204" pitchFamily="34" charset="0"/>
              </a:rPr>
              <a:t>LO CUAL SE DESARROLLÓ DE LA SIGUIENTE MANERA: </a:t>
            </a:r>
          </a:p>
        </p:txBody>
      </p:sp>
      <p:sp>
        <p:nvSpPr>
          <p:cNvPr id="8" name="Marcador de contenido 2"/>
          <p:cNvSpPr txBox="1">
            <a:spLocks/>
          </p:cNvSpPr>
          <p:nvPr/>
        </p:nvSpPr>
        <p:spPr>
          <a:xfrm>
            <a:off x="3491880" y="3199725"/>
            <a:ext cx="2808312" cy="3528392"/>
          </a:xfrm>
          <a:prstGeom prst="rect">
            <a:avLst/>
          </a:prstGeom>
          <a:ln>
            <a:solidFill>
              <a:schemeClr val="bg2">
                <a:lumMod val="50000"/>
              </a:schemeClr>
            </a:solidFill>
          </a:ln>
        </p:spPr>
        <p:txBody>
          <a:bodyPr vert="horz" lIns="91440" tIns="45720" rIns="91440" bIns="45720" rtlCol="0">
            <a:no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just">
              <a:lnSpc>
                <a:spcPct val="150000"/>
              </a:lnSpc>
              <a:spcBef>
                <a:spcPts val="0"/>
              </a:spcBef>
              <a:buNone/>
            </a:pPr>
            <a:r>
              <a:rPr lang="pt-BR" sz="1200" b="1" dirty="0" smtClean="0">
                <a:solidFill>
                  <a:srgbClr val="EEECE1">
                    <a:lumMod val="10000"/>
                  </a:srgbClr>
                </a:solidFill>
                <a:latin typeface="Arial" panose="020B0604020202020204" pitchFamily="34" charset="0"/>
                <a:cs typeface="Arial" panose="020B0604020202020204" pitchFamily="34" charset="0"/>
              </a:rPr>
              <a:t>SELECCIÓN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IMPORTANCIA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CONCEPTO</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BASES</a:t>
            </a:r>
            <a:endParaRPr lang="pt-BR" sz="1200" dirty="0" smtClean="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COMPETENCIAS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TÉCNICAS</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EVALUACIÓN DE LOS RESULTADOS </a:t>
            </a:r>
            <a:r>
              <a:rPr lang="pt-BR" sz="1200" dirty="0" smtClean="0">
                <a:solidFill>
                  <a:srgbClr val="EEECE1">
                    <a:lumMod val="10000"/>
                  </a:srgbClr>
                </a:solidFill>
                <a:latin typeface="Arial" panose="020B0604020202020204" pitchFamily="34" charset="0"/>
                <a:cs typeface="Arial" panose="020B0604020202020204" pitchFamily="34" charset="0"/>
              </a:rPr>
              <a:t> </a:t>
            </a:r>
          </a:p>
          <a:p>
            <a:pPr algn="just">
              <a:lnSpc>
                <a:spcPct val="150000"/>
              </a:lnSpc>
              <a:spcBef>
                <a:spcPts val="0"/>
              </a:spcBef>
              <a:buFont typeface="Wingdings" panose="05000000000000000000" pitchFamily="2" charset="2"/>
              <a:buChar char="v"/>
            </a:pPr>
            <a:endParaRPr lang="pt-BR" sz="1200" dirty="0" smtClean="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endParaRPr lang="pt-BR" sz="1200" dirty="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endParaRPr lang="pt-BR" sz="1200" dirty="0" smtClean="0">
              <a:solidFill>
                <a:srgbClr val="EEECE1">
                  <a:lumMod val="10000"/>
                </a:srgbClr>
              </a:solidFill>
              <a:latin typeface="Arial" panose="020B0604020202020204" pitchFamily="34" charset="0"/>
              <a:cs typeface="Arial" panose="020B0604020202020204" pitchFamily="34" charset="0"/>
            </a:endParaRPr>
          </a:p>
        </p:txBody>
      </p:sp>
      <p:sp>
        <p:nvSpPr>
          <p:cNvPr id="9" name="Marcador de contenido 2"/>
          <p:cNvSpPr txBox="1">
            <a:spLocks/>
          </p:cNvSpPr>
          <p:nvPr/>
        </p:nvSpPr>
        <p:spPr>
          <a:xfrm>
            <a:off x="179512" y="3192171"/>
            <a:ext cx="3096344" cy="3528392"/>
          </a:xfrm>
          <a:prstGeom prst="rect">
            <a:avLst/>
          </a:prstGeom>
          <a:ln>
            <a:solidFill>
              <a:schemeClr val="bg2">
                <a:lumMod val="50000"/>
              </a:schemeClr>
            </a:solidFill>
          </a:ln>
        </p:spPr>
        <p:txBody>
          <a:bodyPr vert="horz" lIns="91440" tIns="45720" rIns="91440" bIns="45720" rtlCol="0">
            <a:no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just">
              <a:lnSpc>
                <a:spcPct val="150000"/>
              </a:lnSpc>
              <a:spcBef>
                <a:spcPts val="0"/>
              </a:spcBef>
              <a:buNone/>
            </a:pPr>
            <a:r>
              <a:rPr lang="pt-BR" sz="1200" b="1" dirty="0" smtClean="0">
                <a:solidFill>
                  <a:srgbClr val="EEECE1">
                    <a:lumMod val="10000"/>
                  </a:srgbClr>
                </a:solidFill>
                <a:latin typeface="Arial" panose="020B0604020202020204" pitchFamily="34" charset="0"/>
                <a:cs typeface="Arial" panose="020B0604020202020204" pitchFamily="34" charset="0"/>
              </a:rPr>
              <a:t>RECLUTAMIENTO</a:t>
            </a:r>
            <a:r>
              <a:rPr lang="pt-BR" sz="1200" dirty="0" smtClean="0">
                <a:solidFill>
                  <a:srgbClr val="EEECE1">
                    <a:lumMod val="10000"/>
                  </a:srgbClr>
                </a:solidFill>
                <a:latin typeface="Arial" panose="020B0604020202020204" pitchFamily="34" charset="0"/>
                <a:cs typeface="Arial" panose="020B0604020202020204" pitchFamily="34" charset="0"/>
              </a:rPr>
              <a:t>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MERCADO DE TRABAJO EN OFERTA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MERCADO DE TRABAJO EN DEMANDA</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NATURALEZA O PROPÓSITO</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 RECLUTAMIENTO INTERNO Y EXTERNO</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DETERMINACIÓN DE LAS VACANTES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FUENTES</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PUESTOS CONTRA COMPETENCIAS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INFORMACIÓN POR PUBLICAR</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EVALUACIÓN DE RESULTADOS </a:t>
            </a:r>
            <a:r>
              <a:rPr lang="pt-BR" sz="1200" dirty="0" smtClean="0">
                <a:solidFill>
                  <a:srgbClr val="EEECE1">
                    <a:lumMod val="10000"/>
                  </a:srgbClr>
                </a:solidFill>
                <a:latin typeface="Arial" panose="020B0604020202020204" pitchFamily="34" charset="0"/>
                <a:cs typeface="Arial" panose="020B0604020202020204" pitchFamily="34" charset="0"/>
              </a:rPr>
              <a:t> </a:t>
            </a:r>
            <a:endParaRPr lang="pt-BR" sz="1200" dirty="0">
              <a:solidFill>
                <a:srgbClr val="EEECE1">
                  <a:lumMod val="10000"/>
                </a:srgbClr>
              </a:solidFill>
              <a:latin typeface="Arial" panose="020B0604020202020204" pitchFamily="34" charset="0"/>
              <a:cs typeface="Arial" panose="020B0604020202020204" pitchFamily="34" charset="0"/>
            </a:endParaRPr>
          </a:p>
        </p:txBody>
      </p:sp>
      <p:sp>
        <p:nvSpPr>
          <p:cNvPr id="10" name="Marcador de contenido 2"/>
          <p:cNvSpPr txBox="1">
            <a:spLocks/>
          </p:cNvSpPr>
          <p:nvPr/>
        </p:nvSpPr>
        <p:spPr>
          <a:xfrm>
            <a:off x="6372200" y="3178098"/>
            <a:ext cx="2592288" cy="3528392"/>
          </a:xfrm>
          <a:prstGeom prst="rect">
            <a:avLst/>
          </a:prstGeom>
          <a:ln>
            <a:solidFill>
              <a:schemeClr val="bg2">
                <a:lumMod val="50000"/>
              </a:schemeClr>
            </a:solidFill>
          </a:ln>
        </p:spPr>
        <p:txBody>
          <a:bodyPr vert="horz" lIns="91440" tIns="45720" rIns="91440" bIns="45720" rtlCol="0">
            <a:no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marL="0" indent="0" algn="just">
              <a:lnSpc>
                <a:spcPct val="150000"/>
              </a:lnSpc>
              <a:spcBef>
                <a:spcPts val="0"/>
              </a:spcBef>
              <a:buNone/>
            </a:pPr>
            <a:r>
              <a:rPr lang="pt-BR" sz="1200" b="1" dirty="0" smtClean="0">
                <a:solidFill>
                  <a:srgbClr val="EEECE1">
                    <a:lumMod val="10000"/>
                  </a:srgbClr>
                </a:solidFill>
                <a:latin typeface="Arial" panose="020B0604020202020204" pitchFamily="34" charset="0"/>
                <a:cs typeface="Arial" panose="020B0604020202020204" pitchFamily="34" charset="0"/>
              </a:rPr>
              <a:t>INDUCCIÓN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CONCEPTO </a:t>
            </a:r>
            <a:endParaRPr lang="pt-BR" sz="1200" dirty="0" smtClean="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IMPORTANCIA </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CONCEPTO</a:t>
            </a:r>
          </a:p>
          <a:p>
            <a:pPr algn="just">
              <a:lnSpc>
                <a:spcPct val="150000"/>
              </a:lnSpc>
              <a:spcBef>
                <a:spcPts val="0"/>
              </a:spcBef>
              <a:buFont typeface="Wingdings" panose="05000000000000000000" pitchFamily="2" charset="2"/>
              <a:buChar char="v"/>
            </a:pPr>
            <a:r>
              <a:rPr lang="pt-BR" sz="1200" dirty="0" smtClean="0">
                <a:solidFill>
                  <a:srgbClr val="EEECE1">
                    <a:lumMod val="10000"/>
                  </a:srgbClr>
                </a:solidFill>
                <a:latin typeface="Arial" panose="020B0604020202020204" pitchFamily="34" charset="0"/>
                <a:cs typeface="Arial" panose="020B0604020202020204" pitchFamily="34" charset="0"/>
              </a:rPr>
              <a:t>EVALUACIÓN DE LOS RESULTADOS </a:t>
            </a:r>
            <a:r>
              <a:rPr lang="pt-BR" sz="1200" dirty="0" smtClean="0">
                <a:solidFill>
                  <a:srgbClr val="EEECE1">
                    <a:lumMod val="10000"/>
                  </a:srgbClr>
                </a:solidFill>
                <a:latin typeface="Arial" panose="020B0604020202020204" pitchFamily="34" charset="0"/>
                <a:cs typeface="Arial" panose="020B0604020202020204" pitchFamily="34" charset="0"/>
              </a:rPr>
              <a:t> </a:t>
            </a:r>
          </a:p>
          <a:p>
            <a:pPr algn="just">
              <a:lnSpc>
                <a:spcPct val="150000"/>
              </a:lnSpc>
              <a:spcBef>
                <a:spcPts val="0"/>
              </a:spcBef>
              <a:buFont typeface="Wingdings" panose="05000000000000000000" pitchFamily="2" charset="2"/>
              <a:buChar char="v"/>
            </a:pPr>
            <a:endParaRPr lang="pt-BR" sz="1200" dirty="0" smtClean="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endParaRPr lang="pt-BR" sz="1200" dirty="0">
              <a:solidFill>
                <a:srgbClr val="EEECE1">
                  <a:lumMod val="10000"/>
                </a:srgbClr>
              </a:solidFill>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endParaRPr lang="pt-BR" sz="1200" dirty="0" smtClean="0">
              <a:solidFill>
                <a:srgbClr val="EEECE1">
                  <a:lumMod val="10000"/>
                </a:srgb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8711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1180</TotalTime>
  <Words>1841</Words>
  <Application>Microsoft Office PowerPoint</Application>
  <PresentationFormat>Presentación en pantalla (4:3)</PresentationFormat>
  <Paragraphs>421</Paragraphs>
  <Slides>50</Slides>
  <Notes>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RECLUTAMIENTO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SELECCIÓN</vt:lpstr>
      <vt:lpstr>SELECCIÓN</vt:lpstr>
      <vt:lpstr>SELECCIÓN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EN COMERCIO INTERNACIONAL  ADMINISTRACIÓN</dc:title>
  <dc:creator>Usuario</dc:creator>
  <cp:lastModifiedBy>PERA</cp:lastModifiedBy>
  <cp:revision>96</cp:revision>
  <dcterms:created xsi:type="dcterms:W3CDTF">2013-08-06T20:15:20Z</dcterms:created>
  <dcterms:modified xsi:type="dcterms:W3CDTF">2015-10-02T14:00:54Z</dcterms:modified>
</cp:coreProperties>
</file>