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xls" ContentType="application/vnd.ms-excel"/>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48"/>
  </p:notesMasterIdLst>
  <p:handoutMasterIdLst>
    <p:handoutMasterId r:id="rId49"/>
  </p:handoutMasterIdLst>
  <p:sldIdLst>
    <p:sldId id="529" r:id="rId2"/>
    <p:sldId id="530" r:id="rId3"/>
    <p:sldId id="531" r:id="rId4"/>
    <p:sldId id="532" r:id="rId5"/>
    <p:sldId id="533" r:id="rId6"/>
    <p:sldId id="534" r:id="rId7"/>
    <p:sldId id="535" r:id="rId8"/>
    <p:sldId id="536" r:id="rId9"/>
    <p:sldId id="503" r:id="rId10"/>
    <p:sldId id="446" r:id="rId11"/>
    <p:sldId id="381" r:id="rId12"/>
    <p:sldId id="440" r:id="rId13"/>
    <p:sldId id="309" r:id="rId14"/>
    <p:sldId id="447" r:id="rId15"/>
    <p:sldId id="457" r:id="rId16"/>
    <p:sldId id="458" r:id="rId17"/>
    <p:sldId id="459" r:id="rId18"/>
    <p:sldId id="460" r:id="rId19"/>
    <p:sldId id="461" r:id="rId20"/>
    <p:sldId id="462" r:id="rId21"/>
    <p:sldId id="463" r:id="rId22"/>
    <p:sldId id="464" r:id="rId23"/>
    <p:sldId id="465" r:id="rId24"/>
    <p:sldId id="466" r:id="rId25"/>
    <p:sldId id="467" r:id="rId26"/>
    <p:sldId id="468" r:id="rId27"/>
    <p:sldId id="469" r:id="rId28"/>
    <p:sldId id="470" r:id="rId29"/>
    <p:sldId id="471" r:id="rId30"/>
    <p:sldId id="472" r:id="rId31"/>
    <p:sldId id="477" r:id="rId32"/>
    <p:sldId id="478" r:id="rId33"/>
    <p:sldId id="482" r:id="rId34"/>
    <p:sldId id="483" r:id="rId35"/>
    <p:sldId id="484" r:id="rId36"/>
    <p:sldId id="489" r:id="rId37"/>
    <p:sldId id="490" r:id="rId38"/>
    <p:sldId id="491" r:id="rId39"/>
    <p:sldId id="496" r:id="rId40"/>
    <p:sldId id="497" r:id="rId41"/>
    <p:sldId id="498" r:id="rId42"/>
    <p:sldId id="499" r:id="rId43"/>
    <p:sldId id="500" r:id="rId44"/>
    <p:sldId id="501" r:id="rId45"/>
    <p:sldId id="502" r:id="rId46"/>
    <p:sldId id="527" r:id="rId47"/>
  </p:sldIdLst>
  <p:sldSz cx="9144000" cy="6858000" type="screen4x3"/>
  <p:notesSz cx="6954838" cy="9309100"/>
  <p:defaultTex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006600"/>
    <a:srgbClr val="FFFF99"/>
    <a:srgbClr val="CCFFFF"/>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948" autoAdjust="0"/>
    <p:restoredTop sz="92939" autoAdjust="0"/>
  </p:normalViewPr>
  <p:slideViewPr>
    <p:cSldViewPr>
      <p:cViewPr varScale="1">
        <p:scale>
          <a:sx n="85" d="100"/>
          <a:sy n="85" d="100"/>
        </p:scale>
        <p:origin x="-184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image" Target="../media/image1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13763" cy="465455"/>
          </a:xfrm>
          <a:prstGeom prst="rect">
            <a:avLst/>
          </a:prstGeom>
        </p:spPr>
        <p:txBody>
          <a:bodyPr vert="horz" lIns="92930" tIns="46465" rIns="92930" bIns="46465" rtlCol="0"/>
          <a:lstStyle>
            <a:lvl1pPr algn="l">
              <a:defRPr sz="1200"/>
            </a:lvl1pPr>
          </a:lstStyle>
          <a:p>
            <a:endParaRPr lang="es-MX"/>
          </a:p>
        </p:txBody>
      </p:sp>
      <p:sp>
        <p:nvSpPr>
          <p:cNvPr id="3" name="2 Marcador de fecha"/>
          <p:cNvSpPr>
            <a:spLocks noGrp="1"/>
          </p:cNvSpPr>
          <p:nvPr>
            <p:ph type="dt" sz="quarter" idx="1"/>
          </p:nvPr>
        </p:nvSpPr>
        <p:spPr>
          <a:xfrm>
            <a:off x="3939466" y="0"/>
            <a:ext cx="3013763" cy="465455"/>
          </a:xfrm>
          <a:prstGeom prst="rect">
            <a:avLst/>
          </a:prstGeom>
        </p:spPr>
        <p:txBody>
          <a:bodyPr vert="horz" lIns="92930" tIns="46465" rIns="92930" bIns="46465" rtlCol="0"/>
          <a:lstStyle>
            <a:lvl1pPr algn="r">
              <a:defRPr sz="1200"/>
            </a:lvl1pPr>
          </a:lstStyle>
          <a:p>
            <a:fld id="{E6593786-6135-4D55-B3D2-D9A0717E401B}" type="datetimeFigureOut">
              <a:rPr lang="es-MX" smtClean="0"/>
              <a:t>29/09/2015</a:t>
            </a:fld>
            <a:endParaRPr lang="es-MX"/>
          </a:p>
        </p:txBody>
      </p:sp>
      <p:sp>
        <p:nvSpPr>
          <p:cNvPr id="4" name="3 Marcador de pie de página"/>
          <p:cNvSpPr>
            <a:spLocks noGrp="1"/>
          </p:cNvSpPr>
          <p:nvPr>
            <p:ph type="ftr" sz="quarter" idx="2"/>
          </p:nvPr>
        </p:nvSpPr>
        <p:spPr>
          <a:xfrm>
            <a:off x="0" y="8842029"/>
            <a:ext cx="3013763" cy="465455"/>
          </a:xfrm>
          <a:prstGeom prst="rect">
            <a:avLst/>
          </a:prstGeom>
        </p:spPr>
        <p:txBody>
          <a:bodyPr vert="horz" lIns="92930" tIns="46465" rIns="92930" bIns="46465" rtlCol="0" anchor="b"/>
          <a:lstStyle>
            <a:lvl1pPr algn="l">
              <a:defRPr sz="1200"/>
            </a:lvl1pPr>
          </a:lstStyle>
          <a:p>
            <a:endParaRPr lang="es-MX"/>
          </a:p>
        </p:txBody>
      </p:sp>
      <p:sp>
        <p:nvSpPr>
          <p:cNvPr id="5" name="4 Marcador de número de diapositiva"/>
          <p:cNvSpPr>
            <a:spLocks noGrp="1"/>
          </p:cNvSpPr>
          <p:nvPr>
            <p:ph type="sldNum" sz="quarter" idx="3"/>
          </p:nvPr>
        </p:nvSpPr>
        <p:spPr>
          <a:xfrm>
            <a:off x="3939466" y="8842029"/>
            <a:ext cx="3013763" cy="465455"/>
          </a:xfrm>
          <a:prstGeom prst="rect">
            <a:avLst/>
          </a:prstGeom>
        </p:spPr>
        <p:txBody>
          <a:bodyPr vert="horz" lIns="92930" tIns="46465" rIns="92930" bIns="46465" rtlCol="0" anchor="b"/>
          <a:lstStyle>
            <a:lvl1pPr algn="r">
              <a:defRPr sz="1200"/>
            </a:lvl1pPr>
          </a:lstStyle>
          <a:p>
            <a:fld id="{76E6BEAB-96CE-4E9F-BEA2-C490C97FF766}" type="slidenum">
              <a:rPr lang="es-MX" smtClean="0"/>
              <a:t>‹Nº›</a:t>
            </a:fld>
            <a:endParaRPr lang="es-MX"/>
          </a:p>
        </p:txBody>
      </p:sp>
    </p:spTree>
    <p:extLst>
      <p:ext uri="{BB962C8B-B14F-4D97-AF65-F5344CB8AC3E}">
        <p14:creationId xmlns:p14="http://schemas.microsoft.com/office/powerpoint/2010/main" val="42423931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13763" cy="465455"/>
          </a:xfrm>
          <a:prstGeom prst="rect">
            <a:avLst/>
          </a:prstGeom>
        </p:spPr>
        <p:txBody>
          <a:bodyPr vert="horz" lIns="92930" tIns="46465" rIns="92930" bIns="46465" rtlCol="0"/>
          <a:lstStyle>
            <a:lvl1pPr algn="l">
              <a:defRPr sz="1200"/>
            </a:lvl1pPr>
          </a:lstStyle>
          <a:p>
            <a:endParaRPr lang="es-MX"/>
          </a:p>
        </p:txBody>
      </p:sp>
      <p:sp>
        <p:nvSpPr>
          <p:cNvPr id="3" name="2 Marcador de fecha"/>
          <p:cNvSpPr>
            <a:spLocks noGrp="1"/>
          </p:cNvSpPr>
          <p:nvPr>
            <p:ph type="dt" idx="1"/>
          </p:nvPr>
        </p:nvSpPr>
        <p:spPr>
          <a:xfrm>
            <a:off x="3939466" y="0"/>
            <a:ext cx="3013763" cy="465455"/>
          </a:xfrm>
          <a:prstGeom prst="rect">
            <a:avLst/>
          </a:prstGeom>
        </p:spPr>
        <p:txBody>
          <a:bodyPr vert="horz" lIns="92930" tIns="46465" rIns="92930" bIns="46465" rtlCol="0"/>
          <a:lstStyle>
            <a:lvl1pPr algn="r">
              <a:defRPr sz="1200"/>
            </a:lvl1pPr>
          </a:lstStyle>
          <a:p>
            <a:fld id="{B44119A1-ED86-4695-8A38-3265AA27100D}" type="datetimeFigureOut">
              <a:rPr lang="es-MX" smtClean="0"/>
              <a:t>29/09/2015</a:t>
            </a:fld>
            <a:endParaRPr lang="es-MX"/>
          </a:p>
        </p:txBody>
      </p:sp>
      <p:sp>
        <p:nvSpPr>
          <p:cNvPr id="4" name="3 Marcador de imagen de diapositiva"/>
          <p:cNvSpPr>
            <a:spLocks noGrp="1" noRot="1" noChangeAspect="1"/>
          </p:cNvSpPr>
          <p:nvPr>
            <p:ph type="sldImg" idx="2"/>
          </p:nvPr>
        </p:nvSpPr>
        <p:spPr>
          <a:xfrm>
            <a:off x="1150938" y="698500"/>
            <a:ext cx="4652962" cy="3490913"/>
          </a:xfrm>
          <a:prstGeom prst="rect">
            <a:avLst/>
          </a:prstGeom>
          <a:noFill/>
          <a:ln w="12700">
            <a:solidFill>
              <a:prstClr val="black"/>
            </a:solidFill>
          </a:ln>
        </p:spPr>
        <p:txBody>
          <a:bodyPr vert="horz" lIns="92930" tIns="46465" rIns="92930" bIns="46465" rtlCol="0" anchor="ctr"/>
          <a:lstStyle/>
          <a:p>
            <a:endParaRPr lang="es-MX"/>
          </a:p>
        </p:txBody>
      </p:sp>
      <p:sp>
        <p:nvSpPr>
          <p:cNvPr id="5" name="4 Marcador de notas"/>
          <p:cNvSpPr>
            <a:spLocks noGrp="1"/>
          </p:cNvSpPr>
          <p:nvPr>
            <p:ph type="body" sz="quarter" idx="3"/>
          </p:nvPr>
        </p:nvSpPr>
        <p:spPr>
          <a:xfrm>
            <a:off x="695484" y="4421823"/>
            <a:ext cx="5563870" cy="4189095"/>
          </a:xfrm>
          <a:prstGeom prst="rect">
            <a:avLst/>
          </a:prstGeom>
        </p:spPr>
        <p:txBody>
          <a:bodyPr vert="horz" lIns="92930" tIns="46465" rIns="92930" bIns="46465"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842029"/>
            <a:ext cx="3013763" cy="465455"/>
          </a:xfrm>
          <a:prstGeom prst="rect">
            <a:avLst/>
          </a:prstGeom>
        </p:spPr>
        <p:txBody>
          <a:bodyPr vert="horz" lIns="92930" tIns="46465" rIns="92930" bIns="46465"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939466" y="8842029"/>
            <a:ext cx="3013763" cy="465455"/>
          </a:xfrm>
          <a:prstGeom prst="rect">
            <a:avLst/>
          </a:prstGeom>
        </p:spPr>
        <p:txBody>
          <a:bodyPr vert="horz" lIns="92930" tIns="46465" rIns="92930" bIns="46465" rtlCol="0" anchor="b"/>
          <a:lstStyle>
            <a:lvl1pPr algn="r">
              <a:defRPr sz="1200"/>
            </a:lvl1pPr>
          </a:lstStyle>
          <a:p>
            <a:fld id="{DE979640-05FA-4F78-91F2-5A4AA3395C9C}" type="slidenum">
              <a:rPr lang="es-MX" smtClean="0"/>
              <a:t>‹Nº›</a:t>
            </a:fld>
            <a:endParaRPr lang="es-MX"/>
          </a:p>
        </p:txBody>
      </p:sp>
    </p:spTree>
    <p:extLst>
      <p:ext uri="{BB962C8B-B14F-4D97-AF65-F5344CB8AC3E}">
        <p14:creationId xmlns:p14="http://schemas.microsoft.com/office/powerpoint/2010/main" val="7591870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79399EBF-458C-43E8-B06D-E33FD85C42D2}" type="slidenum">
              <a:rPr lang="es-MX" smtClean="0"/>
              <a:pPr/>
              <a:t>1</a:t>
            </a:fld>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C09A64CB-C74F-4ABB-880B-51E129CFDCDF}"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295BE05B-BCE8-447F-B705-147D038AD868}"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58691642-426B-4024-9136-F046665DB0EA}" type="slidenum">
              <a:rPr lang="es-ES"/>
              <a:pPr>
                <a:defRPr/>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cSld name="Título y diagrama u organigrama">
    <p:spTree>
      <p:nvGrpSpPr>
        <p:cNvPr id="1" name=""/>
        <p:cNvGrpSpPr/>
        <p:nvPr/>
      </p:nvGrpSpPr>
      <p:grpSpPr>
        <a:xfrm>
          <a:off x="0" y="0"/>
          <a:ext cx="0" cy="0"/>
          <a:chOff x="0" y="0"/>
          <a:chExt cx="0" cy="0"/>
        </a:xfrm>
      </p:grpSpPr>
      <p:sp>
        <p:nvSpPr>
          <p:cNvPr id="2" name="1 Título"/>
          <p:cNvSpPr>
            <a:spLocks noGrp="1"/>
          </p:cNvSpPr>
          <p:nvPr>
            <p:ph type="title"/>
          </p:nvPr>
        </p:nvSpPr>
        <p:spPr>
          <a:xfrm>
            <a:off x="685800" y="609600"/>
            <a:ext cx="7772400" cy="1143000"/>
          </a:xfrm>
        </p:spPr>
        <p:txBody>
          <a:bodyPr/>
          <a:lstStyle/>
          <a:p>
            <a:r>
              <a:rPr lang="es-ES" smtClean="0"/>
              <a:t>Haga clic para modificar el estilo de título del patrón</a:t>
            </a:r>
            <a:endParaRPr lang="es-CO"/>
          </a:p>
        </p:txBody>
      </p:sp>
      <p:sp>
        <p:nvSpPr>
          <p:cNvPr id="3" name="2 Marcador de SmartArt"/>
          <p:cNvSpPr>
            <a:spLocks noGrp="1"/>
          </p:cNvSpPr>
          <p:nvPr>
            <p:ph type="dgm" idx="1"/>
          </p:nvPr>
        </p:nvSpPr>
        <p:spPr>
          <a:xfrm>
            <a:off x="685800" y="1981200"/>
            <a:ext cx="7772400" cy="4114800"/>
          </a:xfrm>
        </p:spPr>
        <p:txBody>
          <a:bodyPr/>
          <a:lstStyle/>
          <a:p>
            <a:pPr lvl="0"/>
            <a:endParaRPr lang="es-CO" noProof="0"/>
          </a:p>
        </p:txBody>
      </p:sp>
      <p:sp>
        <p:nvSpPr>
          <p:cNvPr id="4" name="3 Marcador de fecha"/>
          <p:cNvSpPr>
            <a:spLocks noGrp="1"/>
          </p:cNvSpPr>
          <p:nvPr>
            <p:ph type="dt" sz="half" idx="10"/>
          </p:nvPr>
        </p:nvSpPr>
        <p:spPr>
          <a:xfrm>
            <a:off x="685800" y="6248400"/>
            <a:ext cx="1905000" cy="457200"/>
          </a:xfrm>
        </p:spPr>
        <p:txBody>
          <a:bodyPr/>
          <a:lstStyle>
            <a:lvl1pPr>
              <a:defRPr/>
            </a:lvl1pPr>
          </a:lstStyle>
          <a:p>
            <a:pPr>
              <a:defRPr/>
            </a:pPr>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a:xfrm>
            <a:off x="6553200" y="6248400"/>
            <a:ext cx="1905000" cy="457200"/>
          </a:xfrm>
        </p:spPr>
        <p:txBody>
          <a:bodyPr/>
          <a:lstStyle>
            <a:lvl1pPr>
              <a:defRPr/>
            </a:lvl1pPr>
          </a:lstStyle>
          <a:p>
            <a:pPr>
              <a:defRPr/>
            </a:pPr>
            <a:fld id="{EE75410C-1975-4C62-A982-BF82BD77AF00}" type="slidenum">
              <a:rPr lang="es-ES"/>
              <a:pPr>
                <a:defRPr/>
              </a:pPr>
              <a:t>‹Nº›</a:t>
            </a:fld>
            <a:endParaRPr lang="es-ES"/>
          </a:p>
        </p:txBody>
      </p:sp>
    </p:spTree>
    <p:extLst>
      <p:ext uri="{BB962C8B-B14F-4D97-AF65-F5344CB8AC3E}">
        <p14:creationId xmlns:p14="http://schemas.microsoft.com/office/powerpoint/2010/main" val="41211742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B23AAC59-25C1-44A4-B8D5-15FC7CF5303D}"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0180913A-9A82-44CE-8A83-01A34BFA7381}"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41AFADE7-249B-4717-8B5E-E3AE4D8AD4DB}"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endParaRPr lang="es-ES"/>
          </a:p>
        </p:txBody>
      </p:sp>
      <p:sp>
        <p:nvSpPr>
          <p:cNvPr id="8" name="Rectangle 5"/>
          <p:cNvSpPr>
            <a:spLocks noGrp="1" noChangeArrowheads="1"/>
          </p:cNvSpPr>
          <p:nvPr>
            <p:ph type="ftr" sz="quarter" idx="11"/>
          </p:nvPr>
        </p:nvSpPr>
        <p:spPr>
          <a:ln/>
        </p:spPr>
        <p:txBody>
          <a:bodyPr/>
          <a:lstStyle>
            <a:lvl1pPr>
              <a:defRPr/>
            </a:lvl1pPr>
          </a:lstStyle>
          <a:p>
            <a:pPr>
              <a:defRPr/>
            </a:pPr>
            <a:endParaRPr lang="es-ES"/>
          </a:p>
        </p:txBody>
      </p:sp>
      <p:sp>
        <p:nvSpPr>
          <p:cNvPr id="9" name="Rectangle 6"/>
          <p:cNvSpPr>
            <a:spLocks noGrp="1" noChangeArrowheads="1"/>
          </p:cNvSpPr>
          <p:nvPr>
            <p:ph type="sldNum" sz="quarter" idx="12"/>
          </p:nvPr>
        </p:nvSpPr>
        <p:spPr>
          <a:ln/>
        </p:spPr>
        <p:txBody>
          <a:bodyPr/>
          <a:lstStyle>
            <a:lvl1pPr>
              <a:defRPr/>
            </a:lvl1pPr>
          </a:lstStyle>
          <a:p>
            <a:pPr>
              <a:defRPr/>
            </a:pPr>
            <a:fld id="{5C793CCA-7EC9-40B7-AD31-A63C1E894CA1}"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pPr>
              <a:defRPr/>
            </a:pPr>
            <a:fld id="{2F26DB91-30E2-4A60-A774-52AC7C967526}"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p>
        </p:txBody>
      </p:sp>
      <p:sp>
        <p:nvSpPr>
          <p:cNvPr id="3" name="Rectangle 5"/>
          <p:cNvSpPr>
            <a:spLocks noGrp="1" noChangeArrowheads="1"/>
          </p:cNvSpPr>
          <p:nvPr>
            <p:ph type="ftr" sz="quarter" idx="11"/>
          </p:nvPr>
        </p:nvSpPr>
        <p:spPr>
          <a:ln/>
        </p:spPr>
        <p:txBody>
          <a:bodyPr/>
          <a:lstStyle>
            <a:lvl1pPr>
              <a:defRPr/>
            </a:lvl1pPr>
          </a:lstStyle>
          <a:p>
            <a:pPr>
              <a:defRPr/>
            </a:pPr>
            <a:endParaRPr lang="es-ES"/>
          </a:p>
        </p:txBody>
      </p:sp>
      <p:sp>
        <p:nvSpPr>
          <p:cNvPr id="4" name="Rectangle 6"/>
          <p:cNvSpPr>
            <a:spLocks noGrp="1" noChangeArrowheads="1"/>
          </p:cNvSpPr>
          <p:nvPr>
            <p:ph type="sldNum" sz="quarter" idx="12"/>
          </p:nvPr>
        </p:nvSpPr>
        <p:spPr>
          <a:ln/>
        </p:spPr>
        <p:txBody>
          <a:bodyPr/>
          <a:lstStyle>
            <a:lvl1pPr>
              <a:defRPr/>
            </a:lvl1pPr>
          </a:lstStyle>
          <a:p>
            <a:pPr>
              <a:defRPr/>
            </a:pPr>
            <a:fld id="{EA5982CE-806C-4969-9955-A9ACDAE35CAE}"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33873D71-667D-4270-9BF2-030D9CF28106}"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17486FA8-21D2-4FCF-B174-2BD8F26B2DA7}"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2051"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84996"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s-ES"/>
          </a:p>
        </p:txBody>
      </p:sp>
      <p:sp>
        <p:nvSpPr>
          <p:cNvPr id="84997"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s-ES"/>
          </a:p>
        </p:txBody>
      </p:sp>
      <p:sp>
        <p:nvSpPr>
          <p:cNvPr id="84998"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F9D6E895-03D0-42A5-BF10-09E48B646AC3}"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Microsoft_Word_97_-_2003_Document1.doc"/><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2.w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2.vml"/><Relationship Id="rId4" Type="http://schemas.openxmlformats.org/officeDocument/2006/relationships/image" Target="../media/image3.w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8" Type="http://schemas.openxmlformats.org/officeDocument/2006/relationships/oleObject" Target="../embeddings/Microsoft_Excel_97-2003_Worksheet4.xls"/><Relationship Id="rId3" Type="http://schemas.openxmlformats.org/officeDocument/2006/relationships/image" Target="../media/image13.png"/><Relationship Id="rId7" Type="http://schemas.openxmlformats.org/officeDocument/2006/relationships/image" Target="../media/image11.emf"/><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Microsoft_Excel_97-2003_Worksheet3.xls"/><Relationship Id="rId5" Type="http://schemas.openxmlformats.org/officeDocument/2006/relationships/image" Target="../media/image10.emf"/><Relationship Id="rId4" Type="http://schemas.openxmlformats.org/officeDocument/2006/relationships/oleObject" Target="../embeddings/Microsoft_Excel_97-2003_Worksheet2.xls"/><Relationship Id="rId9" Type="http://schemas.openxmlformats.org/officeDocument/2006/relationships/image" Target="../media/image12.emf"/></Relationships>
</file>

<file path=ppt/slides/_rels/slide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113456" y="1428736"/>
            <a:ext cx="7152920" cy="4524315"/>
          </a:xfrm>
          <a:prstGeom prst="rect">
            <a:avLst/>
          </a:prstGeom>
          <a:noFill/>
        </p:spPr>
        <p:txBody>
          <a:bodyPr wrap="none" rtlCol="0">
            <a:spAutoFit/>
          </a:bodyPr>
          <a:lstStyle/>
          <a:p>
            <a:pPr algn="ctr"/>
            <a:r>
              <a:rPr lang="es-MX" sz="3200" b="1" dirty="0" smtClean="0"/>
              <a:t>PROGRAMA EDUCATIVO</a:t>
            </a:r>
          </a:p>
          <a:p>
            <a:pPr algn="ctr"/>
            <a:r>
              <a:rPr lang="es-MX" sz="3200" b="1" dirty="0" smtClean="0"/>
              <a:t>Maestría en ciencias de la computación</a:t>
            </a:r>
          </a:p>
          <a:p>
            <a:pPr algn="ctr"/>
            <a:endParaRPr lang="es-MX" sz="1600" dirty="0" smtClean="0"/>
          </a:p>
          <a:p>
            <a:pPr algn="ctr"/>
            <a:r>
              <a:rPr lang="es-MX" sz="2400" b="1" dirty="0" smtClean="0"/>
              <a:t>UNIDAD  DE APRENDIZAJE</a:t>
            </a:r>
            <a:endParaRPr lang="es-MX" sz="2400" b="1" dirty="0"/>
          </a:p>
          <a:p>
            <a:pPr algn="ctr"/>
            <a:r>
              <a:rPr lang="es-MX" sz="2400" b="1" dirty="0" smtClean="0"/>
              <a:t>BASES DE DATOS</a:t>
            </a:r>
          </a:p>
          <a:p>
            <a:pPr algn="ctr"/>
            <a:endParaRPr lang="es-MX" sz="1600" dirty="0" smtClean="0"/>
          </a:p>
          <a:p>
            <a:pPr algn="ctr"/>
            <a:r>
              <a:rPr lang="es-MX" sz="2800" i="1" dirty="0" smtClean="0"/>
              <a:t>Unidad  de competencia </a:t>
            </a:r>
            <a:endParaRPr lang="es-MX" sz="2800" i="1" dirty="0"/>
          </a:p>
          <a:p>
            <a:pPr algn="ctr"/>
            <a:r>
              <a:rPr lang="es-MX" sz="2800" i="1" dirty="0" smtClean="0"/>
              <a:t> </a:t>
            </a:r>
            <a:r>
              <a:rPr lang="es-ES" sz="2800" dirty="0" smtClean="0">
                <a:solidFill>
                  <a:srgbClr val="FF0000"/>
                </a:solidFill>
              </a:rPr>
              <a:t> </a:t>
            </a:r>
            <a:endParaRPr lang="es-ES" sz="2400" dirty="0" smtClean="0"/>
          </a:p>
          <a:p>
            <a:pPr algn="ctr"/>
            <a:r>
              <a:rPr lang="es-ES" dirty="0" smtClean="0"/>
              <a:t>ALGEBRA RELACIONAL</a:t>
            </a:r>
            <a:endParaRPr lang="es-MX" sz="2400" dirty="0" smtClean="0"/>
          </a:p>
          <a:p>
            <a:pPr algn="ctr"/>
            <a:endParaRPr lang="en-US" sz="1600" dirty="0" smtClean="0"/>
          </a:p>
          <a:p>
            <a:pPr algn="ctr"/>
            <a:r>
              <a:rPr lang="en-US" sz="2400" dirty="0" smtClean="0"/>
              <a:t>ELABORACION  ADRIAN TRUEBA ESPINOSA</a:t>
            </a:r>
            <a:endParaRPr lang="es-MX" sz="2400" dirty="0"/>
          </a:p>
          <a:p>
            <a:endParaRPr lang="es-MX" dirty="0" smtClean="0"/>
          </a:p>
        </p:txBody>
      </p:sp>
    </p:spTree>
    <p:extLst>
      <p:ext uri="{BB962C8B-B14F-4D97-AF65-F5344CB8AC3E}">
        <p14:creationId xmlns:p14="http://schemas.microsoft.com/office/powerpoint/2010/main" val="39545660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ChangeArrowheads="1"/>
          </p:cNvSpPr>
          <p:nvPr/>
        </p:nvSpPr>
        <p:spPr bwMode="auto">
          <a:xfrm>
            <a:off x="456991" y="1277432"/>
            <a:ext cx="8305800" cy="5093702"/>
          </a:xfrm>
          <a:prstGeom prst="rect">
            <a:avLst/>
          </a:prstGeom>
          <a:noFill/>
          <a:ln w="9525">
            <a:noFill/>
            <a:miter lim="800000"/>
            <a:headEnd/>
            <a:tailEnd/>
          </a:ln>
        </p:spPr>
        <p:txBody>
          <a:bodyPr>
            <a:spAutoFit/>
          </a:bodyPr>
          <a:lstStyle/>
          <a:p>
            <a:r>
              <a:rPr lang="es-ES" sz="2500" dirty="0">
                <a:solidFill>
                  <a:srgbClr val="000000"/>
                </a:solidFill>
                <a:latin typeface="Arial" charset="0"/>
                <a:cs typeface="Times New Roman" pitchFamily="18" charset="0"/>
              </a:rPr>
              <a:t>El </a:t>
            </a:r>
            <a:r>
              <a:rPr lang="es-ES" sz="2500" dirty="0">
                <a:solidFill>
                  <a:srgbClr val="CC0000"/>
                </a:solidFill>
                <a:latin typeface="Arial" charset="0"/>
                <a:cs typeface="Times New Roman" pitchFamily="18" charset="0"/>
              </a:rPr>
              <a:t>álgebra relacional</a:t>
            </a:r>
            <a:r>
              <a:rPr lang="es-ES" sz="2500" dirty="0">
                <a:solidFill>
                  <a:srgbClr val="000000"/>
                </a:solidFill>
                <a:latin typeface="Arial" charset="0"/>
                <a:cs typeface="Times New Roman" pitchFamily="18" charset="0"/>
              </a:rPr>
              <a:t> proporciona una serie de operaciones que se pueden usar para decir al sistema cómo </a:t>
            </a:r>
            <a:r>
              <a:rPr lang="es-ES" sz="2500" i="1" dirty="0">
                <a:solidFill>
                  <a:srgbClr val="000000"/>
                </a:solidFill>
                <a:latin typeface="Arial" charset="0"/>
                <a:cs typeface="Times New Roman" pitchFamily="18" charset="0"/>
              </a:rPr>
              <a:t>construir</a:t>
            </a:r>
            <a:r>
              <a:rPr lang="es-ES" sz="2500" dirty="0">
                <a:solidFill>
                  <a:srgbClr val="000000"/>
                </a:solidFill>
                <a:latin typeface="Arial" charset="0"/>
                <a:cs typeface="Times New Roman" pitchFamily="18" charset="0"/>
              </a:rPr>
              <a:t> la relación deseada a partir de las relaciones de la base de datos. El </a:t>
            </a:r>
            <a:r>
              <a:rPr lang="es-ES" sz="2500" dirty="0">
                <a:solidFill>
                  <a:srgbClr val="CC0000"/>
                </a:solidFill>
                <a:latin typeface="Arial" charset="0"/>
                <a:cs typeface="Times New Roman" pitchFamily="18" charset="0"/>
              </a:rPr>
              <a:t>cálculo relacional</a:t>
            </a:r>
            <a:r>
              <a:rPr lang="es-ES" sz="2500" dirty="0">
                <a:solidFill>
                  <a:srgbClr val="000000"/>
                </a:solidFill>
                <a:latin typeface="Arial" charset="0"/>
                <a:cs typeface="Times New Roman" pitchFamily="18" charset="0"/>
              </a:rPr>
              <a:t> proporciona una notación para formular la </a:t>
            </a:r>
            <a:r>
              <a:rPr lang="es-ES" sz="2500" i="1" dirty="0">
                <a:solidFill>
                  <a:srgbClr val="000000"/>
                </a:solidFill>
                <a:latin typeface="Arial" charset="0"/>
                <a:cs typeface="Times New Roman" pitchFamily="18" charset="0"/>
              </a:rPr>
              <a:t>definición</a:t>
            </a:r>
            <a:r>
              <a:rPr lang="es-ES" sz="2500" dirty="0">
                <a:solidFill>
                  <a:srgbClr val="000000"/>
                </a:solidFill>
                <a:latin typeface="Arial" charset="0"/>
                <a:cs typeface="Times New Roman" pitchFamily="18" charset="0"/>
              </a:rPr>
              <a:t> de la relación deseada en términos de las relaciones de la base de datos. </a:t>
            </a:r>
          </a:p>
          <a:p>
            <a:pPr eaLnBrk="0" hangingPunct="0"/>
            <a:endParaRPr lang="es-MX" sz="2500" dirty="0">
              <a:solidFill>
                <a:srgbClr val="000000"/>
              </a:solidFill>
              <a:latin typeface="Arial" charset="0"/>
              <a:cs typeface="Times New Roman" pitchFamily="18" charset="0"/>
            </a:endParaRPr>
          </a:p>
          <a:p>
            <a:pPr eaLnBrk="0" hangingPunct="0"/>
            <a:r>
              <a:rPr lang="es-ES" sz="2500" dirty="0">
                <a:solidFill>
                  <a:srgbClr val="000000"/>
                </a:solidFill>
                <a:latin typeface="Arial" charset="0"/>
                <a:cs typeface="Times New Roman" pitchFamily="18" charset="0"/>
              </a:rPr>
              <a:t>El cálculo relacional toma su nombre del </a:t>
            </a:r>
            <a:r>
              <a:rPr lang="es-ES" sz="2500" i="1" dirty="0">
                <a:solidFill>
                  <a:srgbClr val="000000"/>
                </a:solidFill>
                <a:latin typeface="Arial" charset="0"/>
                <a:cs typeface="Times New Roman" pitchFamily="18" charset="0"/>
              </a:rPr>
              <a:t>cálculo de predicados</a:t>
            </a:r>
            <a:r>
              <a:rPr lang="es-ES" sz="2500" dirty="0">
                <a:solidFill>
                  <a:srgbClr val="000000"/>
                </a:solidFill>
                <a:latin typeface="Arial" charset="0"/>
                <a:cs typeface="Times New Roman" pitchFamily="18" charset="0"/>
              </a:rPr>
              <a:t>, que es una rama de la lógica. Hay dos tipos de cálculo relacional, el </a:t>
            </a:r>
            <a:r>
              <a:rPr lang="es-ES" sz="2500" i="1" dirty="0">
                <a:solidFill>
                  <a:srgbClr val="006600"/>
                </a:solidFill>
                <a:latin typeface="Arial" charset="0"/>
                <a:cs typeface="Times New Roman" pitchFamily="18" charset="0"/>
              </a:rPr>
              <a:t>orientado a </a:t>
            </a:r>
            <a:r>
              <a:rPr lang="es-ES" sz="2500" i="1" dirty="0" err="1">
                <a:solidFill>
                  <a:srgbClr val="006600"/>
                </a:solidFill>
                <a:latin typeface="Arial" charset="0"/>
                <a:cs typeface="Times New Roman" pitchFamily="18" charset="0"/>
              </a:rPr>
              <a:t>tuplas</a:t>
            </a:r>
            <a:r>
              <a:rPr lang="es-ES" sz="2500" dirty="0">
                <a:solidFill>
                  <a:srgbClr val="006600"/>
                </a:solidFill>
                <a:latin typeface="Arial" charset="0"/>
                <a:cs typeface="Times New Roman" pitchFamily="18" charset="0"/>
              </a:rPr>
              <a:t>, propuesto por </a:t>
            </a:r>
            <a:r>
              <a:rPr lang="es-ES" sz="2500" dirty="0" err="1">
                <a:solidFill>
                  <a:srgbClr val="006600"/>
                </a:solidFill>
                <a:latin typeface="Arial" charset="0"/>
                <a:cs typeface="Times New Roman" pitchFamily="18" charset="0"/>
              </a:rPr>
              <a:t>Codd</a:t>
            </a:r>
            <a:r>
              <a:rPr lang="es-ES" sz="2500" dirty="0">
                <a:solidFill>
                  <a:srgbClr val="006600"/>
                </a:solidFill>
                <a:latin typeface="Arial" charset="0"/>
                <a:cs typeface="Times New Roman" pitchFamily="18" charset="0"/>
              </a:rPr>
              <a:t>, y el </a:t>
            </a:r>
            <a:r>
              <a:rPr lang="es-ES" sz="2500" i="1" dirty="0">
                <a:solidFill>
                  <a:srgbClr val="006600"/>
                </a:solidFill>
                <a:latin typeface="Arial" charset="0"/>
                <a:cs typeface="Times New Roman" pitchFamily="18" charset="0"/>
              </a:rPr>
              <a:t>orientado a dominios</a:t>
            </a:r>
            <a:r>
              <a:rPr lang="es-ES" sz="2500" dirty="0">
                <a:solidFill>
                  <a:srgbClr val="006600"/>
                </a:solidFill>
                <a:latin typeface="Arial" charset="0"/>
                <a:cs typeface="Times New Roman" pitchFamily="18" charset="0"/>
              </a:rPr>
              <a:t>, propuesto por otros autores. </a:t>
            </a:r>
            <a:endParaRPr lang="es-MX" sz="2500" dirty="0">
              <a:solidFill>
                <a:srgbClr val="006600"/>
              </a:solidFill>
              <a:latin typeface="Arial" charset="0"/>
              <a:cs typeface="Times New Roman" pitchFamily="18" charset="0"/>
            </a:endParaRPr>
          </a:p>
        </p:txBody>
      </p:sp>
    </p:spTree>
    <p:extLst>
      <p:ext uri="{BB962C8B-B14F-4D97-AF65-F5344CB8AC3E}">
        <p14:creationId xmlns:p14="http://schemas.microsoft.com/office/powerpoint/2010/main" val="35013471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ChangeArrowheads="1"/>
          </p:cNvSpPr>
          <p:nvPr/>
        </p:nvSpPr>
        <p:spPr bwMode="auto">
          <a:xfrm>
            <a:off x="539552" y="1844824"/>
            <a:ext cx="8077200" cy="4545013"/>
          </a:xfrm>
          <a:prstGeom prst="rect">
            <a:avLst/>
          </a:prstGeom>
          <a:noFill/>
          <a:ln w="9525">
            <a:noFill/>
            <a:miter lim="800000"/>
            <a:headEnd/>
            <a:tailEnd/>
          </a:ln>
        </p:spPr>
        <p:txBody>
          <a:bodyPr>
            <a:spAutoFit/>
          </a:bodyPr>
          <a:lstStyle/>
          <a:p>
            <a:r>
              <a:rPr lang="es-ES" sz="2800" b="1" i="1" dirty="0">
                <a:solidFill>
                  <a:srgbClr val="CC0000"/>
                </a:solidFill>
                <a:latin typeface="Arial" charset="0"/>
                <a:cs typeface="Times New Roman" pitchFamily="18" charset="0"/>
              </a:rPr>
              <a:t>Lenguajes de consulta formales.</a:t>
            </a:r>
            <a:endParaRPr lang="es-ES" sz="2800" dirty="0">
              <a:solidFill>
                <a:srgbClr val="CC0000"/>
              </a:solidFill>
              <a:latin typeface="Arial" charset="0"/>
              <a:cs typeface="Times New Roman" pitchFamily="18" charset="0"/>
            </a:endParaRPr>
          </a:p>
          <a:p>
            <a:pPr eaLnBrk="0" hangingPunct="0"/>
            <a:r>
              <a:rPr lang="es-ES" sz="2800" b="1" i="1" dirty="0">
                <a:latin typeface="Arial" charset="0"/>
                <a:cs typeface="Times New Roman" pitchFamily="18" charset="0"/>
              </a:rPr>
              <a:t/>
            </a:r>
            <a:br>
              <a:rPr lang="es-ES" sz="2800" b="1" i="1" dirty="0">
                <a:latin typeface="Arial" charset="0"/>
                <a:cs typeface="Times New Roman" pitchFamily="18" charset="0"/>
              </a:rPr>
            </a:br>
            <a:r>
              <a:rPr lang="es-ES" sz="2800" b="1" i="1" dirty="0">
                <a:solidFill>
                  <a:schemeClr val="accent2"/>
                </a:solidFill>
                <a:latin typeface="Arial" charset="0"/>
                <a:cs typeface="Times New Roman" pitchFamily="18" charset="0"/>
              </a:rPr>
              <a:t>Los lenguajes de consultas:</a:t>
            </a:r>
            <a:endParaRPr lang="es-ES" sz="2800" dirty="0">
              <a:solidFill>
                <a:schemeClr val="accent2"/>
              </a:solidFill>
              <a:latin typeface="Arial" charset="0"/>
              <a:cs typeface="Times New Roman" pitchFamily="18" charset="0"/>
            </a:endParaRPr>
          </a:p>
          <a:p>
            <a:pPr eaLnBrk="0" hangingPunct="0"/>
            <a:r>
              <a:rPr lang="es-ES" sz="2800" dirty="0">
                <a:latin typeface="Arial" charset="0"/>
                <a:cs typeface="Times New Roman" pitchFamily="18" charset="0"/>
              </a:rPr>
              <a:t>Son los lenguajes en el que los usuarios solicitan información de la base de datos. Estos lenguajes son generalmente de más alto nivel que los lenguajes de programación. Los lenguajes de consulta pueden clasificarse como </a:t>
            </a:r>
            <a:r>
              <a:rPr lang="es-ES" sz="2800" b="1" i="1" dirty="0">
                <a:solidFill>
                  <a:srgbClr val="006600"/>
                </a:solidFill>
                <a:latin typeface="Arial" charset="0"/>
                <a:cs typeface="Times New Roman" pitchFamily="18" charset="0"/>
              </a:rPr>
              <a:t>procedimentales</a:t>
            </a:r>
            <a:r>
              <a:rPr lang="es-ES" sz="2800" dirty="0">
                <a:solidFill>
                  <a:srgbClr val="006600"/>
                </a:solidFill>
                <a:latin typeface="Arial" charset="0"/>
                <a:cs typeface="Times New Roman" pitchFamily="18" charset="0"/>
              </a:rPr>
              <a:t> y </a:t>
            </a:r>
            <a:r>
              <a:rPr lang="es-ES" sz="2800" b="1" i="1" dirty="0">
                <a:solidFill>
                  <a:srgbClr val="006600"/>
                </a:solidFill>
                <a:latin typeface="Arial" charset="0"/>
                <a:cs typeface="Times New Roman" pitchFamily="18" charset="0"/>
              </a:rPr>
              <a:t>no procedimentales</a:t>
            </a:r>
            <a:r>
              <a:rPr lang="es-ES" sz="2800" dirty="0">
                <a:latin typeface="Arial" charset="0"/>
                <a:cs typeface="Times New Roman" pitchFamily="18" charset="0"/>
              </a:rPr>
              <a:t>;</a:t>
            </a:r>
          </a:p>
          <a:p>
            <a:pPr eaLnBrk="0" hangingPunct="0"/>
            <a:r>
              <a:rPr lang="es-ES" sz="2000" dirty="0">
                <a:latin typeface="Arial" charset="0"/>
                <a:cs typeface="Times New Roman" pitchFamily="18" charset="0"/>
              </a:rPr>
              <a:t>     </a:t>
            </a:r>
            <a:endParaRPr lang="es-MX" sz="2000" dirty="0">
              <a:latin typeface="Arial" charset="0"/>
              <a:cs typeface="Times New Roman" pitchFamily="18" charset="0"/>
            </a:endParaRPr>
          </a:p>
          <a:p>
            <a:pPr eaLnBrk="0" hangingPunct="0"/>
            <a:endParaRPr lang="es-ES" sz="2000" dirty="0">
              <a:latin typeface="Arial"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467544" y="1412776"/>
            <a:ext cx="8305800" cy="5047536"/>
          </a:xfrm>
          <a:prstGeom prst="rect">
            <a:avLst/>
          </a:prstGeom>
          <a:noFill/>
          <a:ln w="9525">
            <a:noFill/>
            <a:miter lim="800000"/>
            <a:headEnd/>
            <a:tailEnd/>
          </a:ln>
        </p:spPr>
        <p:txBody>
          <a:bodyPr>
            <a:spAutoFit/>
          </a:bodyPr>
          <a:lstStyle/>
          <a:p>
            <a:pPr eaLnBrk="0" hangingPunct="0">
              <a:spcBef>
                <a:spcPct val="50000"/>
              </a:spcBef>
            </a:pPr>
            <a:r>
              <a:rPr lang="es-ES" sz="2800" dirty="0">
                <a:latin typeface="Arial" charset="0"/>
                <a:cs typeface="Times New Roman" pitchFamily="18" charset="0"/>
              </a:rPr>
              <a:t>En el lenguaje del tipo </a:t>
            </a:r>
            <a:r>
              <a:rPr lang="es-ES" sz="2800" i="1" dirty="0">
                <a:solidFill>
                  <a:srgbClr val="006600"/>
                </a:solidFill>
                <a:latin typeface="Arial" charset="0"/>
                <a:cs typeface="Times New Roman" pitchFamily="18" charset="0"/>
              </a:rPr>
              <a:t>procedimental</a:t>
            </a:r>
            <a:r>
              <a:rPr lang="es-ES" sz="2800" i="1" dirty="0">
                <a:latin typeface="Arial" charset="0"/>
                <a:cs typeface="Times New Roman" pitchFamily="18" charset="0"/>
              </a:rPr>
              <a:t> </a:t>
            </a:r>
            <a:r>
              <a:rPr lang="es-ES" sz="2800" dirty="0">
                <a:latin typeface="Arial" charset="0"/>
                <a:cs typeface="Times New Roman" pitchFamily="18" charset="0"/>
              </a:rPr>
              <a:t>el usuario da las instrucciones al sistema para que realice una secuencia de operaciones en la base de datos para calcular el resultado deseado</a:t>
            </a:r>
            <a:r>
              <a:rPr lang="es-ES" sz="2800" dirty="0" smtClean="0">
                <a:latin typeface="Arial" charset="0"/>
                <a:cs typeface="Times New Roman" pitchFamily="18" charset="0"/>
              </a:rPr>
              <a:t>.</a:t>
            </a:r>
          </a:p>
          <a:p>
            <a:pPr eaLnBrk="0" hangingPunct="0">
              <a:spcBef>
                <a:spcPct val="50000"/>
              </a:spcBef>
            </a:pPr>
            <a:r>
              <a:rPr lang="es-ES" sz="2800" dirty="0">
                <a:latin typeface="Arial" charset="0"/>
                <a:cs typeface="Times New Roman" pitchFamily="18" charset="0"/>
              </a:rPr>
              <a:t>El álgebra relacional es </a:t>
            </a:r>
            <a:r>
              <a:rPr lang="es-ES" sz="2800" dirty="0" smtClean="0">
                <a:latin typeface="Arial" charset="0"/>
                <a:cs typeface="Times New Roman" pitchFamily="18" charset="0"/>
              </a:rPr>
              <a:t> </a:t>
            </a:r>
            <a:r>
              <a:rPr lang="es-ES" sz="2800" dirty="0" smtClean="0">
                <a:solidFill>
                  <a:srgbClr val="006600"/>
                </a:solidFill>
                <a:latin typeface="Arial" charset="0"/>
                <a:cs typeface="Times New Roman" pitchFamily="18" charset="0"/>
              </a:rPr>
              <a:t>procedimental</a:t>
            </a:r>
            <a:endParaRPr lang="es-MX" sz="2800" dirty="0">
              <a:latin typeface="Arial" charset="0"/>
              <a:cs typeface="Times New Roman" pitchFamily="18" charset="0"/>
            </a:endParaRPr>
          </a:p>
          <a:p>
            <a:pPr eaLnBrk="0" hangingPunct="0">
              <a:spcBef>
                <a:spcPct val="50000"/>
              </a:spcBef>
            </a:pPr>
            <a:r>
              <a:rPr lang="es-ES" sz="2800" dirty="0">
                <a:latin typeface="Arial" charset="0"/>
                <a:cs typeface="Times New Roman" pitchFamily="18" charset="0"/>
              </a:rPr>
              <a:t>En el lenguaje</a:t>
            </a:r>
            <a:r>
              <a:rPr lang="es-ES" sz="2800" i="1" dirty="0">
                <a:latin typeface="Arial" charset="0"/>
                <a:cs typeface="Times New Roman" pitchFamily="18" charset="0"/>
              </a:rPr>
              <a:t> </a:t>
            </a:r>
            <a:r>
              <a:rPr lang="es-ES" sz="2800" i="1" dirty="0">
                <a:solidFill>
                  <a:srgbClr val="006600"/>
                </a:solidFill>
                <a:latin typeface="Arial" charset="0"/>
                <a:cs typeface="Times New Roman" pitchFamily="18" charset="0"/>
              </a:rPr>
              <a:t>no procedimental</a:t>
            </a:r>
            <a:r>
              <a:rPr lang="es-ES" sz="2800" i="1" dirty="0">
                <a:latin typeface="Arial" charset="0"/>
                <a:cs typeface="Times New Roman" pitchFamily="18" charset="0"/>
              </a:rPr>
              <a:t>,</a:t>
            </a:r>
            <a:r>
              <a:rPr lang="es-ES" sz="2800" dirty="0">
                <a:latin typeface="Arial" charset="0"/>
                <a:cs typeface="Times New Roman" pitchFamily="18" charset="0"/>
              </a:rPr>
              <a:t> el usuario describe la información deseada sin dar un procedimiento específico para obtener dicha información. </a:t>
            </a:r>
            <a:endParaRPr lang="es-ES" sz="2800" dirty="0" smtClean="0">
              <a:latin typeface="Arial" charset="0"/>
              <a:cs typeface="Times New Roman" pitchFamily="18" charset="0"/>
            </a:endParaRPr>
          </a:p>
          <a:p>
            <a:pPr eaLnBrk="0" hangingPunct="0">
              <a:spcBef>
                <a:spcPct val="50000"/>
              </a:spcBef>
            </a:pPr>
            <a:r>
              <a:rPr lang="es-ES" sz="2800" dirty="0" smtClean="0">
                <a:latin typeface="Arial" charset="0"/>
                <a:cs typeface="Times New Roman" pitchFamily="18" charset="0"/>
              </a:rPr>
              <a:t>El calculo relacional es </a:t>
            </a:r>
            <a:r>
              <a:rPr lang="es-ES" sz="2800" i="1" dirty="0">
                <a:solidFill>
                  <a:srgbClr val="006600"/>
                </a:solidFill>
                <a:latin typeface="Arial" charset="0"/>
                <a:cs typeface="Times New Roman" pitchFamily="18" charset="0"/>
              </a:rPr>
              <a:t>no </a:t>
            </a:r>
            <a:r>
              <a:rPr lang="es-ES" sz="2800" i="1" dirty="0" smtClean="0">
                <a:solidFill>
                  <a:srgbClr val="006600"/>
                </a:solidFill>
                <a:latin typeface="Arial" charset="0"/>
                <a:cs typeface="Times New Roman" pitchFamily="18" charset="0"/>
              </a:rPr>
              <a:t>procedimental</a:t>
            </a:r>
            <a:endParaRPr lang="es-ES" sz="2800" dirty="0">
              <a:latin typeface="Arial"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3"/>
          <p:cNvSpPr>
            <a:spLocks noChangeArrowheads="1"/>
          </p:cNvSpPr>
          <p:nvPr/>
        </p:nvSpPr>
        <p:spPr bwMode="auto">
          <a:xfrm>
            <a:off x="323528" y="1808666"/>
            <a:ext cx="8610600" cy="2654300"/>
          </a:xfrm>
          <a:prstGeom prst="rect">
            <a:avLst/>
          </a:prstGeom>
          <a:noFill/>
          <a:ln w="9525">
            <a:noFill/>
            <a:miter lim="800000"/>
            <a:headEnd/>
            <a:tailEnd/>
          </a:ln>
        </p:spPr>
        <p:txBody>
          <a:bodyPr>
            <a:spAutoFit/>
          </a:bodyPr>
          <a:lstStyle/>
          <a:p>
            <a:pPr algn="ctr"/>
            <a:r>
              <a:rPr lang="es-ES" sz="2800" b="1" dirty="0">
                <a:latin typeface="Arial" charset="0"/>
              </a:rPr>
              <a:t>Lenguajes de manipulación de datos para BDR</a:t>
            </a:r>
          </a:p>
          <a:p>
            <a:pPr eaLnBrk="0" hangingPunct="0"/>
            <a:endParaRPr lang="es-ES" sz="2800" dirty="0">
              <a:solidFill>
                <a:srgbClr val="CC0000"/>
              </a:solidFill>
              <a:latin typeface="Arial" charset="0"/>
            </a:endParaRPr>
          </a:p>
          <a:p>
            <a:pPr eaLnBrk="0" hangingPunct="0"/>
            <a:r>
              <a:rPr lang="es-ES" sz="2800" dirty="0">
                <a:solidFill>
                  <a:srgbClr val="CC0000"/>
                </a:solidFill>
                <a:latin typeface="Arial" charset="0"/>
              </a:rPr>
              <a:t>Álgebra relacional </a:t>
            </a:r>
          </a:p>
          <a:p>
            <a:pPr eaLnBrk="0" hangingPunct="0"/>
            <a:r>
              <a:rPr lang="es-ES" sz="2800" dirty="0">
                <a:latin typeface="Arial" charset="0"/>
              </a:rPr>
              <a:t>Es una colección de operaciones formales sobre las relaciones. Las operaciones básicas son de dos tipos: unarias y binarias.</a:t>
            </a:r>
          </a:p>
        </p:txBody>
      </p:sp>
      <p:sp>
        <p:nvSpPr>
          <p:cNvPr id="101379" name="Rectangle 5"/>
          <p:cNvSpPr>
            <a:spLocks noChangeArrowheads="1"/>
          </p:cNvSpPr>
          <p:nvPr/>
        </p:nvSpPr>
        <p:spPr bwMode="auto">
          <a:xfrm>
            <a:off x="457200" y="1828800"/>
            <a:ext cx="8686800" cy="198438"/>
          </a:xfrm>
          <a:prstGeom prst="rect">
            <a:avLst/>
          </a:prstGeom>
          <a:noFill/>
          <a:ln w="9525">
            <a:noFill/>
            <a:miter lim="800000"/>
            <a:headEnd/>
            <a:tailEnd/>
          </a:ln>
        </p:spPr>
        <p:txBody>
          <a:bodyPr>
            <a:spAutoFit/>
          </a:bodyPr>
          <a:lstStyle/>
          <a:p>
            <a:pPr>
              <a:tabLst>
                <a:tab pos="457200" algn="l"/>
              </a:tabLst>
            </a:pPr>
            <a:r>
              <a:rPr lang="es-ES" sz="700">
                <a:cs typeface="Times New Roman" pitchFamily="18" charset="0"/>
              </a:rPr>
              <a:t>   </a:t>
            </a:r>
            <a:endParaRPr lang="es-ES" sz="2000">
              <a:latin typeface="Arial"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Objeto"/>
          <p:cNvGraphicFramePr>
            <a:graphicFrameLocks noChangeAspect="1"/>
          </p:cNvGraphicFramePr>
          <p:nvPr>
            <p:extLst>
              <p:ext uri="{D42A27DB-BD31-4B8C-83A1-F6EECF244321}">
                <p14:modId xmlns:p14="http://schemas.microsoft.com/office/powerpoint/2010/main" val="3361919109"/>
              </p:ext>
            </p:extLst>
          </p:nvPr>
        </p:nvGraphicFramePr>
        <p:xfrm>
          <a:off x="1835696" y="1988840"/>
          <a:ext cx="5900803" cy="4536504"/>
        </p:xfrm>
        <a:graphic>
          <a:graphicData uri="http://schemas.openxmlformats.org/presentationml/2006/ole">
            <mc:AlternateContent xmlns:mc="http://schemas.openxmlformats.org/markup-compatibility/2006">
              <mc:Choice xmlns:v="urn:schemas-microsoft-com:vml" Requires="v">
                <p:oleObj spid="_x0000_s2087" name="Documento" r:id="rId3" imgW="5524500" imgH="7213600" progId="Word.Document.8">
                  <p:embed/>
                </p:oleObj>
              </mc:Choice>
              <mc:Fallback>
                <p:oleObj name="Documento" r:id="rId3" imgW="5524500" imgH="7213600" progId="Word.Document.8">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5696" y="1988840"/>
                        <a:ext cx="5900803" cy="4536504"/>
                      </a:xfrm>
                      <a:prstGeom prst="rect">
                        <a:avLst/>
                      </a:prstGeom>
                      <a:noFill/>
                      <a:ln>
                        <a:noFill/>
                      </a:ln>
                      <a:effectLst/>
                      <a:extLst/>
                    </p:spPr>
                  </p:pic>
                </p:oleObj>
              </mc:Fallback>
            </mc:AlternateContent>
          </a:graphicData>
        </a:graphic>
      </p:graphicFrame>
      <p:sp>
        <p:nvSpPr>
          <p:cNvPr id="3" name="1 Título"/>
          <p:cNvSpPr txBox="1">
            <a:spLocks/>
          </p:cNvSpPr>
          <p:nvPr/>
        </p:nvSpPr>
        <p:spPr>
          <a:xfrm>
            <a:off x="611560" y="908720"/>
            <a:ext cx="7929562"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err="1" smtClean="0">
                <a:ln>
                  <a:noFill/>
                </a:ln>
                <a:solidFill>
                  <a:srgbClr val="FF0000"/>
                </a:solidFill>
                <a:effectLst/>
                <a:uLnTx/>
                <a:uFillTx/>
                <a:latin typeface="+mj-lt"/>
                <a:ea typeface="+mj-ea"/>
                <a:cs typeface="+mj-cs"/>
              </a:rPr>
              <a:t>Operadores</a:t>
            </a:r>
            <a:r>
              <a:rPr kumimoji="0" lang="en-US" sz="4000" b="0" i="0" u="none" strike="noStrike" kern="1200" cap="none" spc="0" normalizeH="0" baseline="0" noProof="0" dirty="0" smtClean="0">
                <a:ln>
                  <a:noFill/>
                </a:ln>
                <a:solidFill>
                  <a:srgbClr val="FF0000"/>
                </a:solidFill>
                <a:effectLst/>
                <a:uLnTx/>
                <a:uFillTx/>
                <a:latin typeface="+mj-lt"/>
                <a:ea typeface="+mj-ea"/>
                <a:cs typeface="+mj-cs"/>
              </a:rPr>
              <a:t> – Algebra </a:t>
            </a:r>
            <a:r>
              <a:rPr kumimoji="0" lang="en-US" sz="4000" b="0" i="0" u="none" strike="noStrike" kern="1200" cap="none" spc="0" normalizeH="0" baseline="0" noProof="0" dirty="0" err="1" smtClean="0">
                <a:ln>
                  <a:noFill/>
                </a:ln>
                <a:solidFill>
                  <a:srgbClr val="FF0000"/>
                </a:solidFill>
                <a:effectLst/>
                <a:uLnTx/>
                <a:uFillTx/>
                <a:latin typeface="+mj-lt"/>
                <a:ea typeface="+mj-ea"/>
                <a:cs typeface="+mj-cs"/>
              </a:rPr>
              <a:t>Relacional</a:t>
            </a:r>
            <a:endParaRPr kumimoji="0" lang="es-CO" sz="4000" b="0" i="0" u="none" strike="noStrike" kern="1200" cap="none" spc="0" normalizeH="0" baseline="0" noProof="0" dirty="0" smtClean="0">
              <a:ln>
                <a:noFill/>
              </a:ln>
              <a:solidFill>
                <a:srgbClr val="FF0000"/>
              </a:solidFill>
              <a:effectLst/>
              <a:uLnTx/>
              <a:uFillTx/>
              <a:latin typeface="+mj-lt"/>
              <a:ea typeface="+mj-ea"/>
              <a:cs typeface="+mj-cs"/>
            </a:endParaRPr>
          </a:p>
        </p:txBody>
      </p:sp>
    </p:spTree>
    <p:extLst>
      <p:ext uri="{BB962C8B-B14F-4D97-AF65-F5344CB8AC3E}">
        <p14:creationId xmlns:p14="http://schemas.microsoft.com/office/powerpoint/2010/main" val="29336712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5"/>
          <p:cNvSpPr>
            <a:spLocks noGrp="1" noChangeArrowheads="1"/>
          </p:cNvSpPr>
          <p:nvPr>
            <p:ph type="body" idx="1"/>
          </p:nvPr>
        </p:nvSpPr>
        <p:spPr>
          <a:xfrm>
            <a:off x="683568" y="1628800"/>
            <a:ext cx="7772400" cy="4114800"/>
          </a:xfrm>
        </p:spPr>
        <p:txBody>
          <a:bodyPr/>
          <a:lstStyle/>
          <a:p>
            <a:pPr eaLnBrk="1" hangingPunct="1"/>
            <a:r>
              <a:rPr lang="es-ES" sz="2800" dirty="0" smtClean="0"/>
              <a:t>Es un lenguaje de acceso a BDR</a:t>
            </a:r>
          </a:p>
          <a:p>
            <a:pPr eaLnBrk="1" hangingPunct="1"/>
            <a:r>
              <a:rPr lang="es-ES" sz="2800" dirty="0" smtClean="0"/>
              <a:t>Lenguaje procedimental (se indica qué y cómo obtenerlo)</a:t>
            </a:r>
          </a:p>
          <a:p>
            <a:pPr eaLnBrk="1" hangingPunct="1"/>
            <a:r>
              <a:rPr lang="es-ES" sz="2800" dirty="0" smtClean="0"/>
              <a:t>Definición:</a:t>
            </a:r>
          </a:p>
          <a:p>
            <a:pPr lvl="1" eaLnBrk="1" hangingPunct="1"/>
            <a:r>
              <a:rPr lang="es-ES" sz="2400" dirty="0" smtClean="0"/>
              <a:t>Conjunto cerrado de operaciones</a:t>
            </a:r>
          </a:p>
          <a:p>
            <a:pPr lvl="1" eaLnBrk="1" hangingPunct="1"/>
            <a:r>
              <a:rPr lang="es-ES" sz="2400" dirty="0" smtClean="0"/>
              <a:t>Actúan sobre relaciones</a:t>
            </a:r>
          </a:p>
          <a:p>
            <a:pPr lvl="1" eaLnBrk="1" hangingPunct="1"/>
            <a:r>
              <a:rPr lang="es-ES" sz="2400" dirty="0" smtClean="0"/>
              <a:t>Producen relaciones como resultados</a:t>
            </a:r>
          </a:p>
          <a:p>
            <a:pPr lvl="1" eaLnBrk="1" hangingPunct="1"/>
            <a:r>
              <a:rPr lang="es-ES" sz="2400" dirty="0" smtClean="0"/>
              <a:t>Pueden combinarse para construir expresiones más complejas</a:t>
            </a:r>
            <a:endParaRPr lang="es-ES" sz="2800" dirty="0" smtClean="0">
              <a:solidFill>
                <a:schemeClr val="bg1"/>
              </a:solidFill>
            </a:endParaRPr>
          </a:p>
        </p:txBody>
      </p:sp>
    </p:spTree>
    <p:extLst>
      <p:ext uri="{BB962C8B-B14F-4D97-AF65-F5344CB8AC3E}">
        <p14:creationId xmlns:p14="http://schemas.microsoft.com/office/powerpoint/2010/main" val="23355867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a:xfrm>
            <a:off x="683568" y="1124744"/>
            <a:ext cx="7772400" cy="1143000"/>
          </a:xfrm>
        </p:spPr>
        <p:txBody>
          <a:bodyPr/>
          <a:lstStyle/>
          <a:p>
            <a:pPr algn="ctr" eaLnBrk="1" hangingPunct="1"/>
            <a:r>
              <a:rPr lang="es-MX" dirty="0" smtClean="0"/>
              <a:t>Operadores algebraicos</a:t>
            </a:r>
            <a:endParaRPr lang="es-ES" dirty="0" smtClean="0"/>
          </a:p>
        </p:txBody>
      </p:sp>
      <p:graphicFrame>
        <p:nvGraphicFramePr>
          <p:cNvPr id="2050" name="Object 2"/>
          <p:cNvGraphicFramePr>
            <a:graphicFrameLocks noGrp="1" noChangeAspect="1"/>
          </p:cNvGraphicFramePr>
          <p:nvPr>
            <p:ph type="dgm" idx="1"/>
            <p:extLst>
              <p:ext uri="{D42A27DB-BD31-4B8C-83A1-F6EECF244321}">
                <p14:modId xmlns:p14="http://schemas.microsoft.com/office/powerpoint/2010/main" val="4091160392"/>
              </p:ext>
            </p:extLst>
          </p:nvPr>
        </p:nvGraphicFramePr>
        <p:xfrm>
          <a:off x="1115616" y="2492896"/>
          <a:ext cx="6654800" cy="3654425"/>
        </p:xfrm>
        <a:graphic>
          <a:graphicData uri="http://schemas.openxmlformats.org/presentationml/2006/ole">
            <mc:AlternateContent xmlns:mc="http://schemas.openxmlformats.org/markup-compatibility/2006">
              <mc:Choice xmlns:v="urn:schemas-microsoft-com:vml" Requires="v">
                <p:oleObj spid="_x0000_s4134" name="Organization Chart" r:id="rId3" imgW="7670520" imgH="4114800" progId="OrgPlusWOPX.4">
                  <p:embed followColorScheme="full"/>
                </p:oleObj>
              </mc:Choice>
              <mc:Fallback>
                <p:oleObj name="Organization Chart" r:id="rId3" imgW="7670520" imgH="4114800" progId="OrgPlusWOPX.4">
                  <p:embed followColorScheme="full"/>
                  <p:pic>
                    <p:nvPicPr>
                      <p:cNvPr id="0" name=""/>
                      <p:cNvPicPr>
                        <a:picLocks noChangeAspect="1" noChangeArrowheads="1"/>
                      </p:cNvPicPr>
                      <p:nvPr/>
                    </p:nvPicPr>
                    <p:blipFill>
                      <a:blip r:embed="rId4"/>
                      <a:srcRect/>
                      <a:stretch>
                        <a:fillRect/>
                      </a:stretch>
                    </p:blipFill>
                    <p:spPr bwMode="auto">
                      <a:xfrm>
                        <a:off x="1115616" y="2492896"/>
                        <a:ext cx="6654800" cy="3654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5446025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3"/>
          <p:cNvSpPr>
            <a:spLocks noGrp="1" noChangeArrowheads="1"/>
          </p:cNvSpPr>
          <p:nvPr>
            <p:ph type="body" idx="1"/>
          </p:nvPr>
        </p:nvSpPr>
        <p:spPr>
          <a:xfrm>
            <a:off x="350837" y="1484784"/>
            <a:ext cx="8435975" cy="4392612"/>
          </a:xfrm>
        </p:spPr>
        <p:txBody>
          <a:bodyPr/>
          <a:lstStyle/>
          <a:p>
            <a:pPr eaLnBrk="1" hangingPunct="1"/>
            <a:r>
              <a:rPr lang="es-ES" sz="2400" dirty="0" smtClean="0"/>
              <a:t>El álgebra relacional es un sistema cerrado de </a:t>
            </a:r>
            <a:r>
              <a:rPr lang="es-ES" sz="2400" u="sng" dirty="0" smtClean="0"/>
              <a:t>operaciones definidas sobre relaciones</a:t>
            </a:r>
            <a:r>
              <a:rPr lang="es-ES" sz="2400" dirty="0" smtClean="0"/>
              <a:t>.</a:t>
            </a:r>
          </a:p>
          <a:p>
            <a:pPr eaLnBrk="1" hangingPunct="1"/>
            <a:endParaRPr lang="es-ES" sz="1000" dirty="0" smtClean="0"/>
          </a:p>
          <a:p>
            <a:pPr eaLnBrk="1" hangingPunct="1"/>
            <a:r>
              <a:rPr lang="es-ES" sz="2400" dirty="0" smtClean="0"/>
              <a:t>Consta de una serie de </a:t>
            </a:r>
            <a:r>
              <a:rPr lang="es-ES" sz="2400" b="1" dirty="0" smtClean="0"/>
              <a:t>operadores</a:t>
            </a:r>
            <a:r>
              <a:rPr lang="es-ES" sz="2400" dirty="0" smtClean="0"/>
              <a:t> y una serie de </a:t>
            </a:r>
            <a:r>
              <a:rPr lang="es-ES" sz="2400" b="1" dirty="0" err="1" smtClean="0"/>
              <a:t>operandos</a:t>
            </a:r>
            <a:r>
              <a:rPr lang="es-ES" sz="2400" dirty="0" smtClean="0"/>
              <a:t>: los </a:t>
            </a:r>
            <a:r>
              <a:rPr lang="es-ES" sz="2400" dirty="0" err="1" smtClean="0"/>
              <a:t>operandos</a:t>
            </a:r>
            <a:r>
              <a:rPr lang="es-ES" sz="2400" dirty="0" smtClean="0"/>
              <a:t> serán relaciones y los resultados de aplicar operaciones a los </a:t>
            </a:r>
            <a:r>
              <a:rPr lang="es-ES" sz="2400" dirty="0" err="1" smtClean="0"/>
              <a:t>operandos</a:t>
            </a:r>
            <a:r>
              <a:rPr lang="es-ES" sz="2400" dirty="0" smtClean="0"/>
              <a:t>, serán también relaciones que podrán tomarse como operando en sucesivas iteraciones.</a:t>
            </a:r>
          </a:p>
          <a:p>
            <a:pPr eaLnBrk="1" hangingPunct="1"/>
            <a:endParaRPr lang="es-ES" sz="1000" dirty="0" smtClean="0"/>
          </a:p>
          <a:p>
            <a:pPr algn="ctr" eaLnBrk="1" hangingPunct="1">
              <a:buFont typeface="Wingdings" pitchFamily="2" charset="2"/>
              <a:buNone/>
            </a:pPr>
            <a:r>
              <a:rPr lang="es-ES" sz="2000" dirty="0" smtClean="0"/>
              <a:t>[ operando ]  operador  [operando ]  =  Resultado</a:t>
            </a:r>
          </a:p>
        </p:txBody>
      </p:sp>
      <p:sp>
        <p:nvSpPr>
          <p:cNvPr id="14341" name="Line 7"/>
          <p:cNvSpPr>
            <a:spLocks noChangeShapeType="1"/>
          </p:cNvSpPr>
          <p:nvPr/>
        </p:nvSpPr>
        <p:spPr bwMode="auto">
          <a:xfrm>
            <a:off x="2587625" y="4586237"/>
            <a:ext cx="4763" cy="481013"/>
          </a:xfrm>
          <a:prstGeom prst="line">
            <a:avLst/>
          </a:prstGeom>
          <a:noFill/>
          <a:ln w="9525">
            <a:solidFill>
              <a:srgbClr val="000000"/>
            </a:solidFill>
            <a:round/>
            <a:headEnd/>
            <a:tailEnd type="triangle" w="med" len="med"/>
          </a:ln>
        </p:spPr>
        <p:txBody>
          <a:bodyPr/>
          <a:lstStyle/>
          <a:p>
            <a:endParaRPr lang="es-MX"/>
          </a:p>
        </p:txBody>
      </p:sp>
      <p:sp>
        <p:nvSpPr>
          <p:cNvPr id="14342" name="Line 8"/>
          <p:cNvSpPr>
            <a:spLocks noChangeShapeType="1"/>
          </p:cNvSpPr>
          <p:nvPr/>
        </p:nvSpPr>
        <p:spPr bwMode="auto">
          <a:xfrm>
            <a:off x="5072063" y="4610050"/>
            <a:ext cx="4762" cy="481012"/>
          </a:xfrm>
          <a:prstGeom prst="line">
            <a:avLst/>
          </a:prstGeom>
          <a:noFill/>
          <a:ln w="9525">
            <a:solidFill>
              <a:srgbClr val="000000"/>
            </a:solidFill>
            <a:round/>
            <a:headEnd/>
            <a:tailEnd type="triangle" w="med" len="med"/>
          </a:ln>
        </p:spPr>
        <p:txBody>
          <a:bodyPr/>
          <a:lstStyle/>
          <a:p>
            <a:endParaRPr lang="es-MX"/>
          </a:p>
        </p:txBody>
      </p:sp>
      <p:sp>
        <p:nvSpPr>
          <p:cNvPr id="14343" name="Line 10"/>
          <p:cNvSpPr>
            <a:spLocks noChangeShapeType="1"/>
          </p:cNvSpPr>
          <p:nvPr/>
        </p:nvSpPr>
        <p:spPr bwMode="auto">
          <a:xfrm>
            <a:off x="6583363" y="4622750"/>
            <a:ext cx="4762" cy="481012"/>
          </a:xfrm>
          <a:prstGeom prst="line">
            <a:avLst/>
          </a:prstGeom>
          <a:noFill/>
          <a:ln w="9525">
            <a:solidFill>
              <a:srgbClr val="000000"/>
            </a:solidFill>
            <a:round/>
            <a:headEnd/>
            <a:tailEnd type="triangle" w="med" len="med"/>
          </a:ln>
        </p:spPr>
        <p:txBody>
          <a:bodyPr/>
          <a:lstStyle/>
          <a:p>
            <a:endParaRPr lang="es-MX"/>
          </a:p>
        </p:txBody>
      </p:sp>
      <p:sp>
        <p:nvSpPr>
          <p:cNvPr id="14344" name="Text Box 11"/>
          <p:cNvSpPr txBox="1">
            <a:spLocks noChangeArrowheads="1"/>
          </p:cNvSpPr>
          <p:nvPr/>
        </p:nvSpPr>
        <p:spPr bwMode="auto">
          <a:xfrm>
            <a:off x="2051720" y="5111700"/>
            <a:ext cx="1440160" cy="461665"/>
          </a:xfrm>
          <a:prstGeom prst="rect">
            <a:avLst/>
          </a:prstGeom>
          <a:noFill/>
          <a:ln w="9525">
            <a:solidFill>
              <a:schemeClr val="tx1"/>
            </a:solidFill>
            <a:miter lim="800000"/>
            <a:headEnd/>
            <a:tailEnd/>
          </a:ln>
        </p:spPr>
        <p:txBody>
          <a:bodyPr wrap="square">
            <a:spAutoFit/>
          </a:bodyPr>
          <a:lstStyle/>
          <a:p>
            <a:r>
              <a:rPr lang="es-ES" dirty="0"/>
              <a:t>Relación</a:t>
            </a:r>
          </a:p>
        </p:txBody>
      </p:sp>
      <p:sp>
        <p:nvSpPr>
          <p:cNvPr id="14345" name="Text Box 12"/>
          <p:cNvSpPr txBox="1">
            <a:spLocks noChangeArrowheads="1"/>
          </p:cNvSpPr>
          <p:nvPr/>
        </p:nvSpPr>
        <p:spPr bwMode="auto">
          <a:xfrm>
            <a:off x="4568825" y="5127575"/>
            <a:ext cx="1299319" cy="461665"/>
          </a:xfrm>
          <a:prstGeom prst="rect">
            <a:avLst/>
          </a:prstGeom>
          <a:noFill/>
          <a:ln w="9525">
            <a:solidFill>
              <a:schemeClr val="tx1"/>
            </a:solidFill>
            <a:miter lim="800000"/>
            <a:headEnd/>
            <a:tailEnd/>
          </a:ln>
        </p:spPr>
        <p:txBody>
          <a:bodyPr wrap="square">
            <a:spAutoFit/>
          </a:bodyPr>
          <a:lstStyle/>
          <a:p>
            <a:r>
              <a:rPr lang="es-ES"/>
              <a:t>Relación</a:t>
            </a:r>
          </a:p>
        </p:txBody>
      </p:sp>
      <p:sp>
        <p:nvSpPr>
          <p:cNvPr id="14346" name="Text Box 13"/>
          <p:cNvSpPr txBox="1">
            <a:spLocks noChangeArrowheads="1"/>
          </p:cNvSpPr>
          <p:nvPr/>
        </p:nvSpPr>
        <p:spPr bwMode="auto">
          <a:xfrm>
            <a:off x="6081713" y="5127575"/>
            <a:ext cx="1370607" cy="461665"/>
          </a:xfrm>
          <a:prstGeom prst="rect">
            <a:avLst/>
          </a:prstGeom>
          <a:noFill/>
          <a:ln w="9525">
            <a:solidFill>
              <a:schemeClr val="tx1"/>
            </a:solidFill>
            <a:miter lim="800000"/>
            <a:headEnd/>
            <a:tailEnd/>
          </a:ln>
        </p:spPr>
        <p:txBody>
          <a:bodyPr wrap="square">
            <a:spAutoFit/>
          </a:bodyPr>
          <a:lstStyle/>
          <a:p>
            <a:r>
              <a:rPr lang="es-ES"/>
              <a:t>Relación</a:t>
            </a:r>
          </a:p>
        </p:txBody>
      </p:sp>
    </p:spTree>
    <p:extLst>
      <p:ext uri="{BB962C8B-B14F-4D97-AF65-F5344CB8AC3E}">
        <p14:creationId xmlns:p14="http://schemas.microsoft.com/office/powerpoint/2010/main" val="36864012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3"/>
          <p:cNvSpPr>
            <a:spLocks noGrp="1" noChangeArrowheads="1"/>
          </p:cNvSpPr>
          <p:nvPr>
            <p:ph type="body" idx="1"/>
          </p:nvPr>
        </p:nvSpPr>
        <p:spPr>
          <a:xfrm>
            <a:off x="467544" y="1556792"/>
            <a:ext cx="8229600" cy="4608512"/>
          </a:xfrm>
        </p:spPr>
        <p:txBody>
          <a:bodyPr/>
          <a:lstStyle/>
          <a:p>
            <a:pPr eaLnBrk="1" hangingPunct="1">
              <a:lnSpc>
                <a:spcPct val="90000"/>
              </a:lnSpc>
            </a:pPr>
            <a:r>
              <a:rPr lang="es-ES" sz="2800" dirty="0" smtClean="0"/>
              <a:t>Los operadores fundamentales forman un conjunto </a:t>
            </a:r>
            <a:r>
              <a:rPr lang="es-ES" sz="2800" b="1" dirty="0" smtClean="0"/>
              <a:t>relacionalmente completo</a:t>
            </a:r>
            <a:r>
              <a:rPr lang="es-ES" sz="2800" dirty="0" smtClean="0"/>
              <a:t>, es decir, nos van a permitir obtener cualquier </a:t>
            </a:r>
            <a:r>
              <a:rPr lang="es-ES" sz="2800" dirty="0" err="1" smtClean="0"/>
              <a:t>subconsulta</a:t>
            </a:r>
            <a:r>
              <a:rPr lang="es-ES" sz="2800" dirty="0" smtClean="0"/>
              <a:t> de datos que se contenga en la base de datos.</a:t>
            </a:r>
          </a:p>
          <a:p>
            <a:pPr eaLnBrk="1" hangingPunct="1">
              <a:lnSpc>
                <a:spcPct val="90000"/>
              </a:lnSpc>
            </a:pPr>
            <a:endParaRPr lang="es-ES" sz="1000" dirty="0" smtClean="0"/>
          </a:p>
          <a:p>
            <a:pPr eaLnBrk="1" hangingPunct="1">
              <a:lnSpc>
                <a:spcPct val="90000"/>
              </a:lnSpc>
            </a:pPr>
            <a:r>
              <a:rPr lang="es-ES" sz="2800" u="sng" dirty="0" smtClean="0"/>
              <a:t>Operadores</a:t>
            </a:r>
            <a:r>
              <a:rPr lang="es-ES" sz="2800" dirty="0" smtClean="0"/>
              <a:t>:</a:t>
            </a:r>
          </a:p>
          <a:p>
            <a:pPr lvl="2" eaLnBrk="1" hangingPunct="1">
              <a:lnSpc>
                <a:spcPct val="90000"/>
              </a:lnSpc>
            </a:pPr>
            <a:r>
              <a:rPr lang="es-ES" dirty="0" smtClean="0"/>
              <a:t>Unión (U)</a:t>
            </a:r>
          </a:p>
          <a:p>
            <a:pPr lvl="2" eaLnBrk="1" hangingPunct="1">
              <a:lnSpc>
                <a:spcPct val="90000"/>
              </a:lnSpc>
            </a:pPr>
            <a:r>
              <a:rPr lang="es-ES" dirty="0" smtClean="0"/>
              <a:t>Diferencia (-)</a:t>
            </a:r>
          </a:p>
          <a:p>
            <a:pPr lvl="2" eaLnBrk="1" hangingPunct="1">
              <a:lnSpc>
                <a:spcPct val="90000"/>
              </a:lnSpc>
            </a:pPr>
            <a:r>
              <a:rPr lang="es-ES" dirty="0" smtClean="0"/>
              <a:t>Producto Cartesiano (X)</a:t>
            </a:r>
          </a:p>
          <a:p>
            <a:pPr lvl="2" eaLnBrk="1" hangingPunct="1">
              <a:lnSpc>
                <a:spcPct val="90000"/>
              </a:lnSpc>
            </a:pPr>
            <a:r>
              <a:rPr lang="es-ES" dirty="0" smtClean="0"/>
              <a:t>Proyección (∏ )</a:t>
            </a:r>
          </a:p>
          <a:p>
            <a:pPr lvl="2" eaLnBrk="1" hangingPunct="1">
              <a:lnSpc>
                <a:spcPct val="90000"/>
              </a:lnSpc>
            </a:pPr>
            <a:r>
              <a:rPr lang="es-ES" dirty="0" smtClean="0"/>
              <a:t>Selección (σ )</a:t>
            </a:r>
          </a:p>
          <a:p>
            <a:pPr lvl="1" eaLnBrk="1" hangingPunct="1">
              <a:lnSpc>
                <a:spcPct val="90000"/>
              </a:lnSpc>
            </a:pPr>
            <a:endParaRPr lang="es-ES" dirty="0" smtClean="0"/>
          </a:p>
          <a:p>
            <a:pPr lvl="1" eaLnBrk="1" hangingPunct="1">
              <a:lnSpc>
                <a:spcPct val="90000"/>
              </a:lnSpc>
            </a:pPr>
            <a:endParaRPr lang="es-ES" dirty="0" smtClean="0"/>
          </a:p>
        </p:txBody>
      </p:sp>
    </p:spTree>
    <p:extLst>
      <p:ext uri="{BB962C8B-B14F-4D97-AF65-F5344CB8AC3E}">
        <p14:creationId xmlns:p14="http://schemas.microsoft.com/office/powerpoint/2010/main" val="35206070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Grp="1" noChangeArrowheads="1"/>
          </p:cNvSpPr>
          <p:nvPr>
            <p:ph type="title"/>
          </p:nvPr>
        </p:nvSpPr>
        <p:spPr>
          <a:xfrm>
            <a:off x="28002" y="1268760"/>
            <a:ext cx="8964612" cy="884238"/>
          </a:xfrm>
        </p:spPr>
        <p:txBody>
          <a:bodyPr/>
          <a:lstStyle/>
          <a:p>
            <a:pPr eaLnBrk="1" hangingPunct="1"/>
            <a:r>
              <a:rPr lang="es-ES" sz="3200" b="1" u="sng" dirty="0" smtClean="0"/>
              <a:t>Unión</a:t>
            </a:r>
            <a:r>
              <a:rPr lang="es-ES" sz="3200" b="1" dirty="0" smtClean="0"/>
              <a:t> </a:t>
            </a:r>
          </a:p>
        </p:txBody>
      </p:sp>
      <p:sp>
        <p:nvSpPr>
          <p:cNvPr id="16388" name="Rectangle 3"/>
          <p:cNvSpPr>
            <a:spLocks noGrp="1" noChangeArrowheads="1"/>
          </p:cNvSpPr>
          <p:nvPr>
            <p:ph type="body" idx="1"/>
          </p:nvPr>
        </p:nvSpPr>
        <p:spPr>
          <a:xfrm>
            <a:off x="107504" y="2204864"/>
            <a:ext cx="8713788" cy="4347939"/>
          </a:xfrm>
        </p:spPr>
        <p:txBody>
          <a:bodyPr/>
          <a:lstStyle/>
          <a:p>
            <a:pPr eaLnBrk="1" hangingPunct="1">
              <a:lnSpc>
                <a:spcPct val="80000"/>
              </a:lnSpc>
            </a:pPr>
            <a:r>
              <a:rPr lang="es-ES" sz="2000" b="1" u="sng" dirty="0" smtClean="0"/>
              <a:t>Unión ( U )</a:t>
            </a:r>
            <a:r>
              <a:rPr lang="es-ES" sz="2000" b="1" dirty="0" smtClean="0"/>
              <a:t>:</a:t>
            </a:r>
            <a:r>
              <a:rPr lang="es-ES" sz="2000" dirty="0" smtClean="0"/>
              <a:t> La sintaxis de la unión es:</a:t>
            </a:r>
          </a:p>
          <a:p>
            <a:pPr eaLnBrk="1" hangingPunct="1">
              <a:lnSpc>
                <a:spcPct val="80000"/>
              </a:lnSpc>
              <a:buFont typeface="Wingdings" pitchFamily="2" charset="2"/>
              <a:buNone/>
            </a:pPr>
            <a:r>
              <a:rPr lang="es-ES" sz="1800" dirty="0" smtClean="0"/>
              <a:t>		[ operando ]  operador  [operando ]  =  Resultado</a:t>
            </a:r>
          </a:p>
          <a:p>
            <a:pPr eaLnBrk="1" hangingPunct="1">
              <a:lnSpc>
                <a:spcPct val="80000"/>
              </a:lnSpc>
              <a:buFont typeface="Wingdings" pitchFamily="2" charset="2"/>
              <a:buNone/>
            </a:pPr>
            <a:r>
              <a:rPr lang="es-ES" sz="1800" dirty="0" smtClean="0"/>
              <a:t>		         R		U	     S</a:t>
            </a:r>
          </a:p>
          <a:p>
            <a:pPr eaLnBrk="1" hangingPunct="1">
              <a:lnSpc>
                <a:spcPct val="80000"/>
              </a:lnSpc>
            </a:pPr>
            <a:r>
              <a:rPr lang="es-ES" sz="2000" dirty="0" smtClean="0"/>
              <a:t>El resultado de este operador será una relación que incluirá todas las </a:t>
            </a:r>
            <a:r>
              <a:rPr lang="es-ES" sz="2000" dirty="0" err="1" smtClean="0"/>
              <a:t>tuplas</a:t>
            </a:r>
            <a:r>
              <a:rPr lang="es-ES" sz="2000" dirty="0" smtClean="0"/>
              <a:t> de los </a:t>
            </a:r>
            <a:r>
              <a:rPr lang="es-ES" sz="2000" dirty="0" err="1" smtClean="0"/>
              <a:t>operandos</a:t>
            </a:r>
            <a:r>
              <a:rPr lang="es-ES" sz="2000" dirty="0" smtClean="0"/>
              <a:t> R y S. </a:t>
            </a:r>
          </a:p>
          <a:p>
            <a:pPr eaLnBrk="1" hangingPunct="1">
              <a:lnSpc>
                <a:spcPct val="80000"/>
              </a:lnSpc>
            </a:pPr>
            <a:endParaRPr lang="es-ES" sz="800" dirty="0" smtClean="0"/>
          </a:p>
          <a:p>
            <a:pPr eaLnBrk="1" hangingPunct="1">
              <a:lnSpc>
                <a:spcPct val="80000"/>
              </a:lnSpc>
            </a:pPr>
            <a:r>
              <a:rPr lang="es-ES" sz="2000" dirty="0" smtClean="0"/>
              <a:t>Si hubiese una </a:t>
            </a:r>
            <a:r>
              <a:rPr lang="es-ES" sz="2000" dirty="0" err="1" smtClean="0"/>
              <a:t>tupla</a:t>
            </a:r>
            <a:r>
              <a:rPr lang="es-ES" sz="2000" dirty="0" smtClean="0"/>
              <a:t> repetida solo figurará una vez en la operación resultado.</a:t>
            </a:r>
            <a:r>
              <a:rPr lang="es-ES" sz="1800" dirty="0" smtClean="0"/>
              <a:t> </a:t>
            </a:r>
          </a:p>
          <a:p>
            <a:pPr eaLnBrk="1" hangingPunct="1">
              <a:lnSpc>
                <a:spcPct val="80000"/>
              </a:lnSpc>
            </a:pPr>
            <a:endParaRPr lang="es-ES" sz="700" dirty="0" smtClean="0"/>
          </a:p>
          <a:p>
            <a:pPr eaLnBrk="1" hangingPunct="1">
              <a:lnSpc>
                <a:spcPct val="80000"/>
              </a:lnSpc>
            </a:pPr>
            <a:r>
              <a:rPr lang="es-ES" sz="2000" dirty="0" smtClean="0"/>
              <a:t>La unión debe realizarse sobre relaciones que tengan los mismos atributos.</a:t>
            </a:r>
          </a:p>
          <a:p>
            <a:pPr eaLnBrk="1" hangingPunct="1">
              <a:lnSpc>
                <a:spcPct val="80000"/>
              </a:lnSpc>
            </a:pPr>
            <a:endParaRPr lang="es-ES" sz="900" dirty="0" smtClean="0"/>
          </a:p>
          <a:p>
            <a:pPr eaLnBrk="1" hangingPunct="1">
              <a:lnSpc>
                <a:spcPct val="80000"/>
              </a:lnSpc>
            </a:pPr>
            <a:r>
              <a:rPr lang="es-ES" sz="2000" u="sng" dirty="0" smtClean="0"/>
              <a:t>Ejemplo</a:t>
            </a:r>
            <a:r>
              <a:rPr lang="es-ES" sz="2000" dirty="0" smtClean="0"/>
              <a:t>:	</a:t>
            </a:r>
            <a:r>
              <a:rPr lang="en-GB" sz="2000" b="1" dirty="0" smtClean="0"/>
              <a:t>R:</a:t>
            </a:r>
            <a:r>
              <a:rPr lang="en-GB" sz="2000" dirty="0" smtClean="0"/>
              <a:t> </a:t>
            </a:r>
            <a:r>
              <a:rPr lang="en-GB" sz="2000" u="sng" dirty="0" smtClean="0"/>
              <a:t> A  B  C</a:t>
            </a:r>
            <a:r>
              <a:rPr lang="en-GB" sz="2000" dirty="0" smtClean="0"/>
              <a:t>	</a:t>
            </a:r>
            <a:r>
              <a:rPr lang="en-GB" sz="2000" b="1" dirty="0" smtClean="0"/>
              <a:t>S: </a:t>
            </a:r>
            <a:r>
              <a:rPr lang="en-GB" sz="2000" b="1" u="sng" dirty="0" smtClean="0"/>
              <a:t> </a:t>
            </a:r>
            <a:r>
              <a:rPr lang="en-GB" sz="2000" u="sng" dirty="0" smtClean="0"/>
              <a:t>A  B  C</a:t>
            </a:r>
            <a:r>
              <a:rPr lang="en-GB" sz="2000" dirty="0" smtClean="0"/>
              <a:t>  	</a:t>
            </a:r>
            <a:r>
              <a:rPr lang="en-GB" sz="2000" b="1" dirty="0" smtClean="0"/>
              <a:t>(R U S): </a:t>
            </a:r>
            <a:r>
              <a:rPr lang="en-GB" sz="2000" b="1" u="sng" dirty="0" smtClean="0"/>
              <a:t> </a:t>
            </a:r>
            <a:r>
              <a:rPr lang="en-GB" sz="2000" u="sng" dirty="0" smtClean="0"/>
              <a:t>A  B  C</a:t>
            </a:r>
          </a:p>
          <a:p>
            <a:pPr eaLnBrk="1" hangingPunct="1">
              <a:lnSpc>
                <a:spcPct val="80000"/>
              </a:lnSpc>
              <a:buFont typeface="Wingdings" pitchFamily="2" charset="2"/>
              <a:buNone/>
            </a:pPr>
            <a:r>
              <a:rPr lang="en-GB" sz="2000" dirty="0" smtClean="0"/>
              <a:t>		      	      4  3   2	      1  2   3		   4  3   2</a:t>
            </a:r>
          </a:p>
          <a:p>
            <a:pPr eaLnBrk="1" hangingPunct="1">
              <a:lnSpc>
                <a:spcPct val="80000"/>
              </a:lnSpc>
              <a:buFont typeface="Wingdings" pitchFamily="2" charset="2"/>
              <a:buNone/>
            </a:pPr>
            <a:r>
              <a:rPr lang="en-GB" sz="2000" dirty="0" smtClean="0"/>
              <a:t>		      	      2  3   4	      4  5   6		   2  3   4</a:t>
            </a:r>
          </a:p>
          <a:p>
            <a:pPr eaLnBrk="1" hangingPunct="1">
              <a:lnSpc>
                <a:spcPct val="80000"/>
              </a:lnSpc>
              <a:buFont typeface="Wingdings" pitchFamily="2" charset="2"/>
              <a:buNone/>
            </a:pPr>
            <a:r>
              <a:rPr lang="en-GB" sz="2000" dirty="0" smtClean="0"/>
              <a:t>		      	      1  2   3	      7  8   9		   1  2   3</a:t>
            </a:r>
          </a:p>
          <a:p>
            <a:pPr eaLnBrk="1" hangingPunct="1">
              <a:lnSpc>
                <a:spcPct val="80000"/>
              </a:lnSpc>
              <a:buFont typeface="Wingdings" pitchFamily="2" charset="2"/>
              <a:buNone/>
            </a:pPr>
            <a:r>
              <a:rPr lang="en-GB" sz="2000" dirty="0" smtClean="0"/>
              <a:t>							   	   4  5   6</a:t>
            </a:r>
          </a:p>
          <a:p>
            <a:pPr eaLnBrk="1" hangingPunct="1">
              <a:lnSpc>
                <a:spcPct val="80000"/>
              </a:lnSpc>
              <a:buFont typeface="Wingdings" pitchFamily="2" charset="2"/>
              <a:buNone/>
            </a:pPr>
            <a:r>
              <a:rPr lang="en-GB" sz="2000" dirty="0" smtClean="0"/>
              <a:t>							   	   7  8   9</a:t>
            </a:r>
            <a:endParaRPr lang="es-ES" sz="2000" dirty="0" smtClean="0"/>
          </a:p>
        </p:txBody>
      </p:sp>
    </p:spTree>
    <p:extLst>
      <p:ext uri="{BB962C8B-B14F-4D97-AF65-F5344CB8AC3E}">
        <p14:creationId xmlns:p14="http://schemas.microsoft.com/office/powerpoint/2010/main" val="9490892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a:xfrm>
            <a:off x="7010400" y="6000750"/>
            <a:ext cx="2133600" cy="365125"/>
          </a:xfrm>
        </p:spPr>
        <p:txBody>
          <a:bodyPr/>
          <a:lstStyle/>
          <a:p>
            <a:pPr>
              <a:defRPr/>
            </a:pPr>
            <a:fld id="{9CB91C62-E456-42AE-9A75-F2B28ADA9CF3}" type="slidenum">
              <a:rPr lang="es-CO" altLang="en-US" smtClean="0"/>
              <a:pPr>
                <a:defRPr/>
              </a:pPr>
              <a:t>2</a:t>
            </a:fld>
            <a:endParaRPr lang="es-CO" altLang="en-US" dirty="0"/>
          </a:p>
        </p:txBody>
      </p:sp>
      <p:sp>
        <p:nvSpPr>
          <p:cNvPr id="8195" name="2 CuadroTexto"/>
          <p:cNvSpPr txBox="1">
            <a:spLocks noChangeArrowheads="1"/>
          </p:cNvSpPr>
          <p:nvPr/>
        </p:nvSpPr>
        <p:spPr bwMode="auto">
          <a:xfrm>
            <a:off x="642938" y="1500188"/>
            <a:ext cx="7286625" cy="369887"/>
          </a:xfrm>
          <a:prstGeom prst="rect">
            <a:avLst/>
          </a:prstGeom>
          <a:noFill/>
          <a:ln w="9525">
            <a:noFill/>
            <a:miter lim="800000"/>
            <a:headEnd/>
            <a:tailEnd/>
          </a:ln>
        </p:spPr>
        <p:txBody>
          <a:bodyPr>
            <a:spAutoFit/>
          </a:bodyPr>
          <a:lstStyle/>
          <a:p>
            <a:pPr algn="ctr"/>
            <a:r>
              <a:rPr lang="es-MX" b="1"/>
              <a:t>PRESENTACIÓN DEL CURSO</a:t>
            </a:r>
          </a:p>
        </p:txBody>
      </p:sp>
      <p:sp>
        <p:nvSpPr>
          <p:cNvPr id="8196" name="5 CuadroTexto"/>
          <p:cNvSpPr txBox="1">
            <a:spLocks noChangeArrowheads="1"/>
          </p:cNvSpPr>
          <p:nvPr/>
        </p:nvSpPr>
        <p:spPr bwMode="auto">
          <a:xfrm>
            <a:off x="500063" y="2428875"/>
            <a:ext cx="8072437" cy="369888"/>
          </a:xfrm>
          <a:prstGeom prst="rect">
            <a:avLst/>
          </a:prstGeom>
          <a:noFill/>
          <a:ln w="9525">
            <a:noFill/>
            <a:miter lim="800000"/>
            <a:headEnd/>
            <a:tailEnd/>
          </a:ln>
        </p:spPr>
        <p:txBody>
          <a:bodyPr>
            <a:spAutoFit/>
          </a:bodyPr>
          <a:lstStyle/>
          <a:p>
            <a:endParaRPr lang="es-MX"/>
          </a:p>
        </p:txBody>
      </p:sp>
      <p:sp>
        <p:nvSpPr>
          <p:cNvPr id="8197" name="4 CuadroTexto"/>
          <p:cNvSpPr txBox="1">
            <a:spLocks noChangeArrowheads="1"/>
          </p:cNvSpPr>
          <p:nvPr/>
        </p:nvSpPr>
        <p:spPr bwMode="auto">
          <a:xfrm>
            <a:off x="500063" y="2214563"/>
            <a:ext cx="7429500" cy="1754326"/>
          </a:xfrm>
          <a:prstGeom prst="rect">
            <a:avLst/>
          </a:prstGeom>
          <a:noFill/>
          <a:ln w="9525">
            <a:noFill/>
            <a:miter lim="800000"/>
            <a:headEnd/>
            <a:tailEnd/>
          </a:ln>
        </p:spPr>
        <p:txBody>
          <a:bodyPr>
            <a:spAutoFit/>
          </a:bodyPr>
          <a:lstStyle/>
          <a:p>
            <a:pPr algn="just"/>
            <a:r>
              <a:rPr lang="es-MX" dirty="0"/>
              <a:t>La unidad de aprendizaje </a:t>
            </a:r>
            <a:r>
              <a:rPr lang="es-MX" dirty="0" smtClean="0"/>
              <a:t>“Bases </a:t>
            </a:r>
            <a:r>
              <a:rPr lang="es-MX" dirty="0"/>
              <a:t>de Datos”, se imparte en el </a:t>
            </a:r>
            <a:r>
              <a:rPr lang="es-MX" dirty="0" smtClean="0"/>
              <a:t>2° </a:t>
            </a:r>
            <a:r>
              <a:rPr lang="es-MX" dirty="0"/>
              <a:t>semestre de la </a:t>
            </a:r>
            <a:r>
              <a:rPr lang="es-MX" dirty="0" smtClean="0"/>
              <a:t>Maestría en ciencias de la computación. </a:t>
            </a:r>
            <a:r>
              <a:rPr lang="es-MX" dirty="0"/>
              <a:t>Tiene la finalidad de desarrollar las competencias necesarias en los </a:t>
            </a:r>
            <a:r>
              <a:rPr lang="es-MX" dirty="0" smtClean="0"/>
              <a:t>alumnos,  </a:t>
            </a:r>
            <a:r>
              <a:rPr lang="es-MX" dirty="0"/>
              <a:t>para </a:t>
            </a:r>
            <a:r>
              <a:rPr lang="es-MX" dirty="0" smtClean="0"/>
              <a:t>reconocer y diseñar una base de datos relacional a </a:t>
            </a:r>
            <a:r>
              <a:rPr lang="es-MX" dirty="0"/>
              <a:t>través de los diversos modelos de bases de datos. Para ello es necesario sentar las bases teóricas y metodológicas para el desarrollo e implementación de sistemas de información en las organizaciones. </a:t>
            </a:r>
          </a:p>
        </p:txBody>
      </p:sp>
    </p:spTree>
    <p:extLst>
      <p:ext uri="{BB962C8B-B14F-4D97-AF65-F5344CB8AC3E}">
        <p14:creationId xmlns:p14="http://schemas.microsoft.com/office/powerpoint/2010/main" val="4764789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type="body" idx="1"/>
          </p:nvPr>
        </p:nvSpPr>
        <p:spPr>
          <a:xfrm>
            <a:off x="395536" y="2132856"/>
            <a:ext cx="8507413" cy="4525962"/>
          </a:xfrm>
        </p:spPr>
        <p:txBody>
          <a:bodyPr/>
          <a:lstStyle/>
          <a:p>
            <a:pPr eaLnBrk="1" hangingPunct="1">
              <a:lnSpc>
                <a:spcPct val="90000"/>
              </a:lnSpc>
            </a:pPr>
            <a:r>
              <a:rPr lang="es-ES" sz="2400" b="1" u="sng" dirty="0" smtClean="0"/>
              <a:t>Diferencia ( - )</a:t>
            </a:r>
            <a:r>
              <a:rPr lang="es-ES" sz="2400" b="1" dirty="0" smtClean="0"/>
              <a:t>:</a:t>
            </a:r>
            <a:r>
              <a:rPr lang="es-ES" sz="2400" dirty="0" smtClean="0"/>
              <a:t> La sintaxis de la diferencia es:</a:t>
            </a:r>
          </a:p>
          <a:p>
            <a:pPr eaLnBrk="1" hangingPunct="1">
              <a:lnSpc>
                <a:spcPct val="90000"/>
              </a:lnSpc>
              <a:buFont typeface="Wingdings" pitchFamily="2" charset="2"/>
              <a:buNone/>
            </a:pPr>
            <a:r>
              <a:rPr lang="es-ES" sz="2000" dirty="0" smtClean="0"/>
              <a:t>		[ operando ]  operador  [operando ]  =  Resultado</a:t>
            </a:r>
          </a:p>
          <a:p>
            <a:pPr eaLnBrk="1" hangingPunct="1">
              <a:lnSpc>
                <a:spcPct val="90000"/>
              </a:lnSpc>
              <a:buFont typeface="Wingdings" pitchFamily="2" charset="2"/>
              <a:buNone/>
            </a:pPr>
            <a:r>
              <a:rPr lang="es-ES" sz="2000" dirty="0" smtClean="0"/>
              <a:t>			R	-	      S</a:t>
            </a:r>
          </a:p>
          <a:p>
            <a:pPr eaLnBrk="1" hangingPunct="1">
              <a:lnSpc>
                <a:spcPct val="90000"/>
              </a:lnSpc>
            </a:pPr>
            <a:endParaRPr lang="es-ES" sz="800" dirty="0" smtClean="0"/>
          </a:p>
          <a:p>
            <a:pPr eaLnBrk="1" hangingPunct="1">
              <a:lnSpc>
                <a:spcPct val="90000"/>
              </a:lnSpc>
            </a:pPr>
            <a:r>
              <a:rPr lang="es-ES" sz="2400" dirty="0" smtClean="0"/>
              <a:t>Nos proporciona como resultado una relación que incluirá el conjunto de </a:t>
            </a:r>
            <a:r>
              <a:rPr lang="es-ES" sz="2400" dirty="0" err="1" smtClean="0"/>
              <a:t>tuplas</a:t>
            </a:r>
            <a:r>
              <a:rPr lang="es-ES" sz="2400" dirty="0" smtClean="0"/>
              <a:t> de la relación R que estén ausentes en la relación S, esta operación debe efectuarse también entre relaciones con idénticos atributos.</a:t>
            </a:r>
          </a:p>
          <a:p>
            <a:pPr eaLnBrk="1" hangingPunct="1">
              <a:lnSpc>
                <a:spcPct val="90000"/>
              </a:lnSpc>
            </a:pPr>
            <a:endParaRPr lang="es-ES" sz="800" dirty="0" smtClean="0"/>
          </a:p>
          <a:p>
            <a:pPr eaLnBrk="1" hangingPunct="1">
              <a:lnSpc>
                <a:spcPct val="90000"/>
              </a:lnSpc>
            </a:pPr>
            <a:r>
              <a:rPr lang="en-GB" sz="2000" u="sng" dirty="0" err="1" smtClean="0"/>
              <a:t>Ejemplo</a:t>
            </a:r>
            <a:r>
              <a:rPr lang="en-GB" sz="2000" dirty="0" smtClean="0"/>
              <a:t>:</a:t>
            </a:r>
            <a:r>
              <a:rPr lang="en-GB" sz="2400" dirty="0" smtClean="0"/>
              <a:t>    </a:t>
            </a:r>
            <a:r>
              <a:rPr lang="en-GB" sz="2000" b="1" dirty="0" smtClean="0"/>
              <a:t>R:</a:t>
            </a:r>
            <a:r>
              <a:rPr lang="en-GB" sz="2000" dirty="0" smtClean="0"/>
              <a:t> </a:t>
            </a:r>
            <a:r>
              <a:rPr lang="en-GB" sz="2000" u="sng" dirty="0" smtClean="0"/>
              <a:t> A  B  C</a:t>
            </a:r>
            <a:r>
              <a:rPr lang="en-GB" sz="2000" dirty="0" smtClean="0"/>
              <a:t>	</a:t>
            </a:r>
            <a:r>
              <a:rPr lang="en-GB" sz="2000" b="1" dirty="0" smtClean="0"/>
              <a:t>S:</a:t>
            </a:r>
            <a:r>
              <a:rPr lang="en-GB" sz="2000" dirty="0" smtClean="0"/>
              <a:t> </a:t>
            </a:r>
            <a:r>
              <a:rPr lang="en-GB" sz="2000" u="sng" dirty="0" smtClean="0"/>
              <a:t>A  B  C</a:t>
            </a:r>
            <a:r>
              <a:rPr lang="en-GB" sz="2000" dirty="0" smtClean="0"/>
              <a:t>	</a:t>
            </a:r>
            <a:r>
              <a:rPr lang="en-GB" sz="2000" b="1" dirty="0" smtClean="0"/>
              <a:t>(R - S):</a:t>
            </a:r>
            <a:r>
              <a:rPr lang="en-GB" sz="2000" u="sng" dirty="0" smtClean="0"/>
              <a:t>	A  B  C</a:t>
            </a:r>
            <a:endParaRPr lang="en-GB" sz="2000" dirty="0" smtClean="0"/>
          </a:p>
          <a:p>
            <a:pPr eaLnBrk="1" hangingPunct="1">
              <a:lnSpc>
                <a:spcPct val="90000"/>
              </a:lnSpc>
              <a:buFont typeface="Wingdings" pitchFamily="2" charset="2"/>
              <a:buNone/>
            </a:pPr>
            <a:r>
              <a:rPr lang="en-GB" sz="2000" dirty="0" smtClean="0"/>
              <a:t>			    4  3  2        	     1  2  3		4  3   2</a:t>
            </a:r>
          </a:p>
          <a:p>
            <a:pPr eaLnBrk="1" hangingPunct="1">
              <a:lnSpc>
                <a:spcPct val="90000"/>
              </a:lnSpc>
              <a:buFont typeface="Wingdings" pitchFamily="2" charset="2"/>
              <a:buNone/>
            </a:pPr>
            <a:r>
              <a:rPr lang="en-GB" sz="2000" dirty="0" smtClean="0"/>
              <a:t>			    2  3  4        	     4  5  6		2  3   4</a:t>
            </a:r>
          </a:p>
          <a:p>
            <a:pPr eaLnBrk="1" hangingPunct="1">
              <a:lnSpc>
                <a:spcPct val="90000"/>
              </a:lnSpc>
              <a:buFont typeface="Wingdings" pitchFamily="2" charset="2"/>
              <a:buNone/>
            </a:pPr>
            <a:r>
              <a:rPr lang="en-GB" sz="2000" dirty="0" smtClean="0"/>
              <a:t>			    1  2  3	                   7  8  9</a:t>
            </a:r>
            <a:r>
              <a:rPr lang="en-GB" sz="2400" dirty="0" smtClean="0"/>
              <a:t>		</a:t>
            </a:r>
            <a:r>
              <a:rPr lang="es-ES" sz="2400" dirty="0" smtClean="0"/>
              <a:t> </a:t>
            </a:r>
          </a:p>
        </p:txBody>
      </p:sp>
      <p:sp>
        <p:nvSpPr>
          <p:cNvPr id="17412" name="Rectangle 6"/>
          <p:cNvSpPr>
            <a:spLocks noGrp="1" noChangeArrowheads="1"/>
          </p:cNvSpPr>
          <p:nvPr>
            <p:ph type="title"/>
          </p:nvPr>
        </p:nvSpPr>
        <p:spPr>
          <a:xfrm>
            <a:off x="166936" y="1196752"/>
            <a:ext cx="8964612" cy="884238"/>
          </a:xfrm>
        </p:spPr>
        <p:txBody>
          <a:bodyPr/>
          <a:lstStyle/>
          <a:p>
            <a:pPr eaLnBrk="1" hangingPunct="1"/>
            <a:r>
              <a:rPr lang="es-ES" sz="3200" b="1" u="sng" dirty="0" smtClean="0"/>
              <a:t>Diferencia</a:t>
            </a:r>
            <a:endParaRPr lang="es-ES" sz="3200" b="1" dirty="0" smtClean="0"/>
          </a:p>
        </p:txBody>
      </p:sp>
    </p:spTree>
    <p:extLst>
      <p:ext uri="{BB962C8B-B14F-4D97-AF65-F5344CB8AC3E}">
        <p14:creationId xmlns:p14="http://schemas.microsoft.com/office/powerpoint/2010/main" val="166728270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type="body" idx="1"/>
          </p:nvPr>
        </p:nvSpPr>
        <p:spPr>
          <a:xfrm>
            <a:off x="323528" y="2348880"/>
            <a:ext cx="8229600" cy="4321175"/>
          </a:xfrm>
        </p:spPr>
        <p:txBody>
          <a:bodyPr/>
          <a:lstStyle/>
          <a:p>
            <a:pPr eaLnBrk="1" hangingPunct="1">
              <a:lnSpc>
                <a:spcPct val="80000"/>
              </a:lnSpc>
            </a:pPr>
            <a:r>
              <a:rPr lang="es-ES" sz="2400" b="1" u="sng" dirty="0" smtClean="0"/>
              <a:t>Producto cartesiano ( X )</a:t>
            </a:r>
            <a:r>
              <a:rPr lang="es-ES" sz="2400" b="1" dirty="0" smtClean="0"/>
              <a:t>:</a:t>
            </a:r>
            <a:r>
              <a:rPr lang="es-ES" sz="2400" dirty="0" smtClean="0"/>
              <a:t> </a:t>
            </a:r>
          </a:p>
          <a:p>
            <a:pPr eaLnBrk="1" hangingPunct="1">
              <a:lnSpc>
                <a:spcPct val="80000"/>
              </a:lnSpc>
            </a:pPr>
            <a:endParaRPr lang="es-ES" sz="800" dirty="0" smtClean="0"/>
          </a:p>
          <a:p>
            <a:pPr eaLnBrk="1" hangingPunct="1">
              <a:lnSpc>
                <a:spcPct val="80000"/>
              </a:lnSpc>
              <a:buFont typeface="Wingdings" pitchFamily="2" charset="2"/>
              <a:buNone/>
            </a:pPr>
            <a:r>
              <a:rPr lang="es-ES" sz="2000" dirty="0" smtClean="0"/>
              <a:t>		[ operando ]  operador  [operando ]  =  Resultado</a:t>
            </a:r>
          </a:p>
          <a:p>
            <a:pPr eaLnBrk="1" hangingPunct="1">
              <a:lnSpc>
                <a:spcPct val="80000"/>
              </a:lnSpc>
              <a:buFont typeface="Wingdings" pitchFamily="2" charset="2"/>
              <a:buNone/>
            </a:pPr>
            <a:r>
              <a:rPr lang="es-ES" sz="2000" dirty="0" smtClean="0"/>
              <a:t>		       R		  X	      S</a:t>
            </a:r>
          </a:p>
          <a:p>
            <a:pPr eaLnBrk="1" hangingPunct="1">
              <a:lnSpc>
                <a:spcPct val="80000"/>
              </a:lnSpc>
            </a:pPr>
            <a:endParaRPr lang="es-ES" sz="2000" dirty="0" smtClean="0"/>
          </a:p>
          <a:p>
            <a:pPr eaLnBrk="1" hangingPunct="1">
              <a:lnSpc>
                <a:spcPct val="80000"/>
              </a:lnSpc>
            </a:pPr>
            <a:r>
              <a:rPr lang="es-ES" sz="2400" dirty="0" smtClean="0"/>
              <a:t>Las relaciones en este caso no tienen que estar definidas sobre los mismo atributos.</a:t>
            </a:r>
          </a:p>
          <a:p>
            <a:pPr eaLnBrk="1" hangingPunct="1">
              <a:lnSpc>
                <a:spcPct val="80000"/>
              </a:lnSpc>
            </a:pPr>
            <a:endParaRPr lang="es-ES" sz="900" dirty="0" smtClean="0"/>
          </a:p>
          <a:p>
            <a:pPr eaLnBrk="1" hangingPunct="1">
              <a:lnSpc>
                <a:spcPct val="80000"/>
              </a:lnSpc>
            </a:pPr>
            <a:r>
              <a:rPr lang="es-ES" sz="2400" dirty="0" smtClean="0"/>
              <a:t>La operación resultado va a tener un grado igual a la suma de los grados de los valores que estén operando.</a:t>
            </a:r>
          </a:p>
          <a:p>
            <a:pPr eaLnBrk="1" hangingPunct="1">
              <a:lnSpc>
                <a:spcPct val="80000"/>
              </a:lnSpc>
            </a:pPr>
            <a:endParaRPr lang="es-ES" sz="800" dirty="0" smtClean="0"/>
          </a:p>
          <a:p>
            <a:pPr eaLnBrk="1" hangingPunct="1">
              <a:lnSpc>
                <a:spcPct val="80000"/>
              </a:lnSpc>
            </a:pPr>
            <a:r>
              <a:rPr lang="es-ES" sz="2400" dirty="0" smtClean="0"/>
              <a:t>Como resultado obtendremos todas las </a:t>
            </a:r>
            <a:r>
              <a:rPr lang="es-ES" sz="2400" dirty="0" err="1" smtClean="0"/>
              <a:t>tuplas</a:t>
            </a:r>
            <a:r>
              <a:rPr lang="es-ES" sz="2400" dirty="0" smtClean="0"/>
              <a:t> posibles que se obtengan de concatenar las </a:t>
            </a:r>
            <a:r>
              <a:rPr lang="es-ES" sz="2400" dirty="0" err="1" smtClean="0"/>
              <a:t>tuplas</a:t>
            </a:r>
            <a:r>
              <a:rPr lang="es-ES" sz="2400" dirty="0" smtClean="0"/>
              <a:t> de R con las </a:t>
            </a:r>
            <a:r>
              <a:rPr lang="es-ES" sz="2400" dirty="0" err="1" smtClean="0"/>
              <a:t>tuplas</a:t>
            </a:r>
            <a:r>
              <a:rPr lang="es-ES" sz="2400" dirty="0" smtClean="0"/>
              <a:t> de S.</a:t>
            </a:r>
          </a:p>
        </p:txBody>
      </p:sp>
      <p:sp>
        <p:nvSpPr>
          <p:cNvPr id="18436" name="Rectangle 6"/>
          <p:cNvSpPr>
            <a:spLocks noGrp="1" noChangeArrowheads="1"/>
          </p:cNvSpPr>
          <p:nvPr>
            <p:ph type="title"/>
          </p:nvPr>
        </p:nvSpPr>
        <p:spPr>
          <a:xfrm>
            <a:off x="0" y="1484784"/>
            <a:ext cx="9288462" cy="884238"/>
          </a:xfrm>
        </p:spPr>
        <p:txBody>
          <a:bodyPr/>
          <a:lstStyle/>
          <a:p>
            <a:pPr eaLnBrk="1" hangingPunct="1"/>
            <a:r>
              <a:rPr lang="es-ES" sz="3200" b="1" u="sng" dirty="0" smtClean="0"/>
              <a:t>Producto  Cartesiano. </a:t>
            </a:r>
            <a:endParaRPr lang="es-ES" sz="3200" b="1" dirty="0" smtClean="0"/>
          </a:p>
        </p:txBody>
      </p:sp>
    </p:spTree>
    <p:extLst>
      <p:ext uri="{BB962C8B-B14F-4D97-AF65-F5344CB8AC3E}">
        <p14:creationId xmlns:p14="http://schemas.microsoft.com/office/powerpoint/2010/main" val="287365306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ChangeArrowheads="1"/>
          </p:cNvSpPr>
          <p:nvPr>
            <p:ph type="body" idx="1"/>
          </p:nvPr>
        </p:nvSpPr>
        <p:spPr>
          <a:xfrm>
            <a:off x="467544" y="1772816"/>
            <a:ext cx="8229600" cy="5184477"/>
          </a:xfrm>
        </p:spPr>
        <p:txBody>
          <a:bodyPr/>
          <a:lstStyle/>
          <a:p>
            <a:pPr eaLnBrk="1" hangingPunct="1">
              <a:lnSpc>
                <a:spcPct val="80000"/>
              </a:lnSpc>
            </a:pPr>
            <a:r>
              <a:rPr lang="en-GB" sz="2000" u="sng" dirty="0" err="1" smtClean="0"/>
              <a:t>Ejemplo</a:t>
            </a:r>
            <a:r>
              <a:rPr lang="en-GB" sz="2000" u="sng" dirty="0" smtClean="0"/>
              <a:t> de </a:t>
            </a:r>
            <a:r>
              <a:rPr lang="en-GB" sz="2000" u="sng" dirty="0" err="1" smtClean="0"/>
              <a:t>Producto</a:t>
            </a:r>
            <a:r>
              <a:rPr lang="en-GB" sz="2000" u="sng" dirty="0" smtClean="0"/>
              <a:t> </a:t>
            </a:r>
            <a:r>
              <a:rPr lang="en-GB" sz="2000" u="sng" dirty="0" err="1" smtClean="0"/>
              <a:t>Cartesiano</a:t>
            </a:r>
            <a:r>
              <a:rPr lang="en-GB" sz="2000" dirty="0" smtClean="0"/>
              <a:t>:</a:t>
            </a:r>
          </a:p>
          <a:p>
            <a:pPr eaLnBrk="1" hangingPunct="1">
              <a:lnSpc>
                <a:spcPct val="80000"/>
              </a:lnSpc>
            </a:pPr>
            <a:endParaRPr lang="en-GB" sz="800" u="sng" dirty="0" smtClean="0"/>
          </a:p>
          <a:p>
            <a:pPr eaLnBrk="1" hangingPunct="1">
              <a:lnSpc>
                <a:spcPct val="80000"/>
              </a:lnSpc>
              <a:buFont typeface="Wingdings" pitchFamily="2" charset="2"/>
              <a:buNone/>
            </a:pPr>
            <a:r>
              <a:rPr lang="en-GB" sz="2000" dirty="0" smtClean="0"/>
              <a:t>		</a:t>
            </a:r>
            <a:r>
              <a:rPr lang="en-GB" sz="2000" b="1" dirty="0" smtClean="0"/>
              <a:t>R:</a:t>
            </a:r>
            <a:r>
              <a:rPr lang="en-GB" sz="2000" dirty="0" smtClean="0"/>
              <a:t>  </a:t>
            </a:r>
            <a:r>
              <a:rPr lang="en-GB" sz="2000" u="sng" dirty="0" smtClean="0"/>
              <a:t> A  B   C</a:t>
            </a:r>
            <a:r>
              <a:rPr lang="en-GB" sz="2000" dirty="0" smtClean="0"/>
              <a:t>		</a:t>
            </a:r>
            <a:r>
              <a:rPr lang="en-GB" sz="2000" b="1" dirty="0" smtClean="0"/>
              <a:t>S:</a:t>
            </a:r>
            <a:r>
              <a:rPr lang="en-GB" sz="2000" dirty="0" smtClean="0"/>
              <a:t> </a:t>
            </a:r>
            <a:r>
              <a:rPr lang="en-GB" sz="2000" u="sng" dirty="0" smtClean="0"/>
              <a:t> D  E  F</a:t>
            </a:r>
          </a:p>
          <a:p>
            <a:pPr eaLnBrk="1" hangingPunct="1">
              <a:lnSpc>
                <a:spcPct val="80000"/>
              </a:lnSpc>
              <a:buFont typeface="Wingdings" pitchFamily="2" charset="2"/>
              <a:buNone/>
            </a:pPr>
            <a:r>
              <a:rPr lang="en-GB" sz="2000" dirty="0" smtClean="0"/>
              <a:t>		       4  3    2		     1   2  3	</a:t>
            </a:r>
          </a:p>
          <a:p>
            <a:pPr eaLnBrk="1" hangingPunct="1">
              <a:lnSpc>
                <a:spcPct val="80000"/>
              </a:lnSpc>
              <a:buFont typeface="Wingdings" pitchFamily="2" charset="2"/>
              <a:buNone/>
            </a:pPr>
            <a:r>
              <a:rPr lang="en-GB" sz="2000" dirty="0" smtClean="0"/>
              <a:t>		       2  3    4		     4   5  6	</a:t>
            </a:r>
          </a:p>
          <a:p>
            <a:pPr eaLnBrk="1" hangingPunct="1">
              <a:lnSpc>
                <a:spcPct val="80000"/>
              </a:lnSpc>
              <a:buFont typeface="Wingdings" pitchFamily="2" charset="2"/>
              <a:buNone/>
            </a:pPr>
            <a:r>
              <a:rPr lang="en-GB" sz="2000" dirty="0" smtClean="0"/>
              <a:t>		       1  2    3		     7   8  9</a:t>
            </a:r>
          </a:p>
          <a:p>
            <a:pPr eaLnBrk="1" hangingPunct="1">
              <a:lnSpc>
                <a:spcPct val="80000"/>
              </a:lnSpc>
              <a:buFont typeface="Wingdings" pitchFamily="2" charset="2"/>
              <a:buNone/>
            </a:pPr>
            <a:r>
              <a:rPr lang="en-GB" sz="800" dirty="0" smtClean="0"/>
              <a:t>			</a:t>
            </a:r>
            <a:endParaRPr lang="en-GB" sz="800" u="sng" dirty="0" smtClean="0"/>
          </a:p>
          <a:p>
            <a:pPr eaLnBrk="1" hangingPunct="1">
              <a:lnSpc>
                <a:spcPct val="80000"/>
              </a:lnSpc>
              <a:buFont typeface="Wingdings" pitchFamily="2" charset="2"/>
              <a:buNone/>
            </a:pPr>
            <a:r>
              <a:rPr lang="en-GB" sz="2000" dirty="0" smtClean="0"/>
              <a:t>		</a:t>
            </a:r>
            <a:r>
              <a:rPr lang="en-GB" sz="2000" b="1" dirty="0" smtClean="0"/>
              <a:t>(R X S ): </a:t>
            </a:r>
            <a:r>
              <a:rPr lang="en-GB" sz="2000" u="sng" dirty="0" smtClean="0"/>
              <a:t> A  B  C  D  E   F</a:t>
            </a:r>
          </a:p>
          <a:p>
            <a:pPr eaLnBrk="1" hangingPunct="1">
              <a:lnSpc>
                <a:spcPct val="80000"/>
              </a:lnSpc>
              <a:buFont typeface="Wingdings" pitchFamily="2" charset="2"/>
              <a:buNone/>
            </a:pPr>
            <a:r>
              <a:rPr lang="en-GB" sz="2000" dirty="0" smtClean="0"/>
              <a:t>			   4  3   2  1   2   3	</a:t>
            </a:r>
          </a:p>
          <a:p>
            <a:pPr eaLnBrk="1" hangingPunct="1">
              <a:lnSpc>
                <a:spcPct val="80000"/>
              </a:lnSpc>
              <a:buFont typeface="Wingdings" pitchFamily="2" charset="2"/>
              <a:buNone/>
            </a:pPr>
            <a:r>
              <a:rPr lang="en-GB" sz="2000" dirty="0" smtClean="0"/>
              <a:t>			   4  3   2  4   5   6				</a:t>
            </a:r>
          </a:p>
          <a:p>
            <a:pPr eaLnBrk="1" hangingPunct="1">
              <a:lnSpc>
                <a:spcPct val="80000"/>
              </a:lnSpc>
              <a:buFont typeface="Wingdings" pitchFamily="2" charset="2"/>
              <a:buNone/>
            </a:pPr>
            <a:r>
              <a:rPr lang="en-GB" sz="2000" dirty="0" smtClean="0"/>
              <a:t>			   4  3   2  7   8   9</a:t>
            </a:r>
          </a:p>
          <a:p>
            <a:pPr eaLnBrk="1" hangingPunct="1">
              <a:lnSpc>
                <a:spcPct val="80000"/>
              </a:lnSpc>
              <a:buFont typeface="Wingdings" pitchFamily="2" charset="2"/>
              <a:buNone/>
            </a:pPr>
            <a:r>
              <a:rPr lang="en-GB" sz="2000" dirty="0" smtClean="0"/>
              <a:t>			   2  3   4  1   2   3</a:t>
            </a:r>
          </a:p>
          <a:p>
            <a:pPr eaLnBrk="1" hangingPunct="1">
              <a:lnSpc>
                <a:spcPct val="80000"/>
              </a:lnSpc>
              <a:buFont typeface="Wingdings" pitchFamily="2" charset="2"/>
              <a:buNone/>
            </a:pPr>
            <a:r>
              <a:rPr lang="en-GB" sz="2000" dirty="0" smtClean="0"/>
              <a:t>			   2  3   4  4   5   6</a:t>
            </a:r>
          </a:p>
          <a:p>
            <a:pPr eaLnBrk="1" hangingPunct="1">
              <a:lnSpc>
                <a:spcPct val="80000"/>
              </a:lnSpc>
              <a:buFont typeface="Wingdings" pitchFamily="2" charset="2"/>
              <a:buNone/>
            </a:pPr>
            <a:r>
              <a:rPr lang="en-GB" sz="2000" dirty="0" smtClean="0"/>
              <a:t>			   2  3   4  7   8   9</a:t>
            </a:r>
          </a:p>
          <a:p>
            <a:pPr eaLnBrk="1" hangingPunct="1">
              <a:lnSpc>
                <a:spcPct val="80000"/>
              </a:lnSpc>
              <a:buFont typeface="Wingdings" pitchFamily="2" charset="2"/>
              <a:buNone/>
            </a:pPr>
            <a:r>
              <a:rPr lang="en-GB" sz="2000" dirty="0" smtClean="0"/>
              <a:t>			   1  2   3  1   2   3</a:t>
            </a:r>
          </a:p>
          <a:p>
            <a:pPr eaLnBrk="1" hangingPunct="1">
              <a:lnSpc>
                <a:spcPct val="80000"/>
              </a:lnSpc>
              <a:buFont typeface="Wingdings" pitchFamily="2" charset="2"/>
              <a:buNone/>
            </a:pPr>
            <a:r>
              <a:rPr lang="en-GB" sz="2000" dirty="0" smtClean="0"/>
              <a:t>			   1  2   3  4   5   6</a:t>
            </a:r>
          </a:p>
          <a:p>
            <a:pPr eaLnBrk="1" hangingPunct="1">
              <a:lnSpc>
                <a:spcPct val="80000"/>
              </a:lnSpc>
              <a:buFont typeface="Wingdings" pitchFamily="2" charset="2"/>
              <a:buNone/>
            </a:pPr>
            <a:r>
              <a:rPr lang="en-GB" sz="2000" dirty="0" smtClean="0"/>
              <a:t>			   1  2   3  7   8   9</a:t>
            </a:r>
            <a:endParaRPr lang="es-ES" sz="2000" dirty="0" smtClean="0"/>
          </a:p>
        </p:txBody>
      </p:sp>
      <p:sp>
        <p:nvSpPr>
          <p:cNvPr id="19460" name="Rectangle 4"/>
          <p:cNvSpPr>
            <a:spLocks noGrp="1" noChangeArrowheads="1"/>
          </p:cNvSpPr>
          <p:nvPr>
            <p:ph type="title"/>
          </p:nvPr>
        </p:nvSpPr>
        <p:spPr>
          <a:xfrm>
            <a:off x="161835" y="908720"/>
            <a:ext cx="8964612" cy="884238"/>
          </a:xfrm>
        </p:spPr>
        <p:txBody>
          <a:bodyPr/>
          <a:lstStyle/>
          <a:p>
            <a:pPr eaLnBrk="1" hangingPunct="1"/>
            <a:r>
              <a:rPr lang="es-ES" sz="3200" b="1" u="sng" dirty="0" err="1" smtClean="0"/>
              <a:t>Prod</a:t>
            </a:r>
            <a:r>
              <a:rPr lang="es-ES" sz="3200" b="1" u="sng" dirty="0" smtClean="0"/>
              <a:t>. </a:t>
            </a:r>
            <a:r>
              <a:rPr lang="es-ES" sz="3200" b="1" u="sng" dirty="0" err="1" smtClean="0"/>
              <a:t>Cartes</a:t>
            </a:r>
            <a:endParaRPr lang="es-ES" sz="3200" b="1" dirty="0" smtClean="0"/>
          </a:p>
        </p:txBody>
      </p:sp>
    </p:spTree>
    <p:extLst>
      <p:ext uri="{BB962C8B-B14F-4D97-AF65-F5344CB8AC3E}">
        <p14:creationId xmlns:p14="http://schemas.microsoft.com/office/powerpoint/2010/main" val="423559359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type="body" idx="1"/>
          </p:nvPr>
        </p:nvSpPr>
        <p:spPr>
          <a:xfrm>
            <a:off x="107504" y="1558151"/>
            <a:ext cx="8686800" cy="5273377"/>
          </a:xfrm>
        </p:spPr>
        <p:txBody>
          <a:bodyPr/>
          <a:lstStyle/>
          <a:p>
            <a:pPr eaLnBrk="1" hangingPunct="1">
              <a:lnSpc>
                <a:spcPct val="80000"/>
              </a:lnSpc>
            </a:pPr>
            <a:r>
              <a:rPr lang="es-ES" sz="1800" dirty="0" smtClean="0"/>
              <a:t>En el caso de tener un atributo común en ambas relaciones se concatenará el nombre de la relación a la del atributo para darnos el nombre de cada atributo común.</a:t>
            </a:r>
          </a:p>
          <a:p>
            <a:pPr eaLnBrk="1" hangingPunct="1">
              <a:lnSpc>
                <a:spcPct val="80000"/>
              </a:lnSpc>
            </a:pPr>
            <a:endParaRPr lang="es-ES" sz="800" dirty="0" smtClean="0"/>
          </a:p>
          <a:p>
            <a:pPr eaLnBrk="1" hangingPunct="1">
              <a:lnSpc>
                <a:spcPct val="80000"/>
              </a:lnSpc>
            </a:pPr>
            <a:r>
              <a:rPr lang="es-ES" sz="2000" dirty="0" smtClean="0"/>
              <a:t>Ejemplo: </a:t>
            </a:r>
            <a:endParaRPr lang="en-GB" sz="2000" u="sng" dirty="0" smtClean="0"/>
          </a:p>
          <a:p>
            <a:pPr eaLnBrk="1" hangingPunct="1">
              <a:lnSpc>
                <a:spcPct val="80000"/>
              </a:lnSpc>
              <a:buFont typeface="Wingdings" pitchFamily="2" charset="2"/>
              <a:buNone/>
            </a:pPr>
            <a:r>
              <a:rPr lang="en-GB" sz="2000" dirty="0" smtClean="0"/>
              <a:t>			</a:t>
            </a:r>
            <a:r>
              <a:rPr lang="en-GB" sz="2000" b="1" dirty="0" smtClean="0"/>
              <a:t>R:</a:t>
            </a:r>
            <a:r>
              <a:rPr lang="en-GB" sz="2000" u="sng" dirty="0" smtClean="0"/>
              <a:t>  A  B  C</a:t>
            </a:r>
            <a:r>
              <a:rPr lang="en-GB" sz="2000" dirty="0" smtClean="0"/>
              <a:t>	</a:t>
            </a:r>
            <a:r>
              <a:rPr lang="en-GB" sz="2000" b="1" dirty="0" smtClean="0"/>
              <a:t>S:</a:t>
            </a:r>
            <a:r>
              <a:rPr lang="en-GB" sz="2000" u="sng" dirty="0" smtClean="0"/>
              <a:t>  D  C</a:t>
            </a:r>
            <a:r>
              <a:rPr lang="en-GB" sz="2000" dirty="0" smtClean="0"/>
              <a:t>	</a:t>
            </a:r>
          </a:p>
          <a:p>
            <a:pPr eaLnBrk="1" hangingPunct="1">
              <a:lnSpc>
                <a:spcPct val="80000"/>
              </a:lnSpc>
              <a:buFont typeface="Wingdings" pitchFamily="2" charset="2"/>
              <a:buNone/>
            </a:pPr>
            <a:r>
              <a:rPr lang="en-GB" sz="2000" dirty="0" smtClean="0"/>
              <a:t>			      4  3   2	      1  2	</a:t>
            </a:r>
          </a:p>
          <a:p>
            <a:pPr eaLnBrk="1" hangingPunct="1">
              <a:lnSpc>
                <a:spcPct val="80000"/>
              </a:lnSpc>
              <a:buFont typeface="Wingdings" pitchFamily="2" charset="2"/>
              <a:buNone/>
            </a:pPr>
            <a:r>
              <a:rPr lang="en-GB" sz="2000" dirty="0" smtClean="0"/>
              <a:t>			      2  3   4	      4  5	</a:t>
            </a:r>
          </a:p>
          <a:p>
            <a:pPr eaLnBrk="1" hangingPunct="1">
              <a:lnSpc>
                <a:spcPct val="80000"/>
              </a:lnSpc>
              <a:buFont typeface="Wingdings" pitchFamily="2" charset="2"/>
              <a:buNone/>
            </a:pPr>
            <a:r>
              <a:rPr lang="en-GB" sz="2000" dirty="0" smtClean="0"/>
              <a:t>			      1  2   3	      7  8			</a:t>
            </a:r>
            <a:endParaRPr lang="en-GB" sz="2000" u="sng" dirty="0" smtClean="0"/>
          </a:p>
          <a:p>
            <a:pPr eaLnBrk="1" hangingPunct="1">
              <a:lnSpc>
                <a:spcPct val="80000"/>
              </a:lnSpc>
              <a:buFont typeface="Wingdings" pitchFamily="2" charset="2"/>
              <a:buNone/>
            </a:pPr>
            <a:r>
              <a:rPr lang="en-GB" sz="2000" dirty="0" smtClean="0"/>
              <a:t>						</a:t>
            </a:r>
            <a:r>
              <a:rPr lang="en-GB" sz="2000" b="1" dirty="0" smtClean="0"/>
              <a:t>(R X S ):</a:t>
            </a:r>
            <a:r>
              <a:rPr lang="en-GB" sz="2000" u="sng" dirty="0" smtClean="0"/>
              <a:t>  A   B   R.C   D   S.C</a:t>
            </a:r>
          </a:p>
          <a:p>
            <a:pPr eaLnBrk="1" hangingPunct="1">
              <a:lnSpc>
                <a:spcPct val="80000"/>
              </a:lnSpc>
              <a:buFont typeface="Wingdings" pitchFamily="2" charset="2"/>
              <a:buNone/>
            </a:pPr>
            <a:r>
              <a:rPr lang="en-GB" sz="2000" dirty="0" smtClean="0"/>
              <a:t>			   	   			   4    3     2     1     2	</a:t>
            </a:r>
          </a:p>
          <a:p>
            <a:pPr eaLnBrk="1" hangingPunct="1">
              <a:lnSpc>
                <a:spcPct val="80000"/>
              </a:lnSpc>
              <a:buFont typeface="Wingdings" pitchFamily="2" charset="2"/>
              <a:buNone/>
            </a:pPr>
            <a:r>
              <a:rPr lang="en-GB" sz="2000" dirty="0" smtClean="0"/>
              <a:t>				   			   </a:t>
            </a:r>
            <a:r>
              <a:rPr lang="es-ES" sz="2000" dirty="0" smtClean="0"/>
              <a:t>4    3     2     4     5					   		   4    3     2     7     8</a:t>
            </a:r>
          </a:p>
          <a:p>
            <a:pPr eaLnBrk="1" hangingPunct="1">
              <a:lnSpc>
                <a:spcPct val="80000"/>
              </a:lnSpc>
              <a:buFont typeface="Wingdings" pitchFamily="2" charset="2"/>
              <a:buNone/>
            </a:pPr>
            <a:r>
              <a:rPr lang="es-ES" sz="2000" dirty="0" smtClean="0"/>
              <a:t>				   			   2    3     4     1     2</a:t>
            </a:r>
          </a:p>
          <a:p>
            <a:pPr eaLnBrk="1" hangingPunct="1">
              <a:lnSpc>
                <a:spcPct val="80000"/>
              </a:lnSpc>
              <a:buFont typeface="Wingdings" pitchFamily="2" charset="2"/>
              <a:buNone/>
            </a:pPr>
            <a:r>
              <a:rPr lang="es-ES" sz="2000" dirty="0" smtClean="0"/>
              <a:t>				   			   2    3     4     4     5</a:t>
            </a:r>
          </a:p>
          <a:p>
            <a:pPr eaLnBrk="1" hangingPunct="1">
              <a:lnSpc>
                <a:spcPct val="80000"/>
              </a:lnSpc>
              <a:buFont typeface="Wingdings" pitchFamily="2" charset="2"/>
              <a:buNone/>
            </a:pPr>
            <a:r>
              <a:rPr lang="es-ES" sz="2000" dirty="0" smtClean="0"/>
              <a:t>				   			   2    3     4     7     8</a:t>
            </a:r>
          </a:p>
          <a:p>
            <a:pPr eaLnBrk="1" hangingPunct="1">
              <a:lnSpc>
                <a:spcPct val="80000"/>
              </a:lnSpc>
              <a:buFont typeface="Wingdings" pitchFamily="2" charset="2"/>
              <a:buNone/>
            </a:pPr>
            <a:r>
              <a:rPr lang="es-ES" sz="2000" dirty="0" smtClean="0"/>
              <a:t>				   			   1    2     3     1     2</a:t>
            </a:r>
          </a:p>
          <a:p>
            <a:pPr eaLnBrk="1" hangingPunct="1">
              <a:lnSpc>
                <a:spcPct val="80000"/>
              </a:lnSpc>
              <a:buFont typeface="Wingdings" pitchFamily="2" charset="2"/>
              <a:buNone/>
            </a:pPr>
            <a:r>
              <a:rPr lang="es-ES" sz="2000" dirty="0" smtClean="0"/>
              <a:t>				   			   1    2     3     4     5</a:t>
            </a:r>
          </a:p>
          <a:p>
            <a:pPr eaLnBrk="1" hangingPunct="1">
              <a:lnSpc>
                <a:spcPct val="80000"/>
              </a:lnSpc>
              <a:buFont typeface="Wingdings" pitchFamily="2" charset="2"/>
              <a:buNone/>
            </a:pPr>
            <a:r>
              <a:rPr lang="es-ES" sz="2000" dirty="0" smtClean="0"/>
              <a:t>				   			   1    2     3     7     8</a:t>
            </a:r>
          </a:p>
        </p:txBody>
      </p:sp>
      <p:sp>
        <p:nvSpPr>
          <p:cNvPr id="20484" name="Rectangle 4"/>
          <p:cNvSpPr>
            <a:spLocks noGrp="1" noChangeArrowheads="1"/>
          </p:cNvSpPr>
          <p:nvPr>
            <p:ph type="title"/>
          </p:nvPr>
        </p:nvSpPr>
        <p:spPr>
          <a:xfrm>
            <a:off x="179388" y="836712"/>
            <a:ext cx="8964612" cy="719138"/>
          </a:xfrm>
        </p:spPr>
        <p:txBody>
          <a:bodyPr/>
          <a:lstStyle/>
          <a:p>
            <a:pPr eaLnBrk="1" hangingPunct="1"/>
            <a:r>
              <a:rPr lang="es-ES" sz="3200" b="1" u="sng" dirty="0" smtClean="0"/>
              <a:t>Producto  Cartesiano</a:t>
            </a:r>
            <a:r>
              <a:rPr lang="es-ES" sz="3200" b="1" dirty="0" smtClean="0"/>
              <a:t> </a:t>
            </a:r>
          </a:p>
        </p:txBody>
      </p:sp>
    </p:spTree>
    <p:extLst>
      <p:ext uri="{BB962C8B-B14F-4D97-AF65-F5344CB8AC3E}">
        <p14:creationId xmlns:p14="http://schemas.microsoft.com/office/powerpoint/2010/main" val="106178884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type="body" idx="1"/>
          </p:nvPr>
        </p:nvSpPr>
        <p:spPr>
          <a:xfrm>
            <a:off x="467544" y="1955729"/>
            <a:ext cx="8229600" cy="4895850"/>
          </a:xfrm>
        </p:spPr>
        <p:txBody>
          <a:bodyPr/>
          <a:lstStyle/>
          <a:p>
            <a:pPr eaLnBrk="1" hangingPunct="1">
              <a:lnSpc>
                <a:spcPct val="80000"/>
              </a:lnSpc>
            </a:pPr>
            <a:r>
              <a:rPr lang="es-ES" sz="2000" b="1" u="sng" dirty="0" smtClean="0"/>
              <a:t>Proyección ( ∏ )</a:t>
            </a:r>
            <a:r>
              <a:rPr lang="es-ES" sz="2000" u="sng" dirty="0" smtClean="0"/>
              <a:t>:</a:t>
            </a:r>
            <a:r>
              <a:rPr lang="es-ES" sz="2000" dirty="0" smtClean="0"/>
              <a:t> La sintaxis de la </a:t>
            </a:r>
            <a:r>
              <a:rPr lang="es-ES" sz="2000" dirty="0" err="1" smtClean="0"/>
              <a:t>proyeccion</a:t>
            </a:r>
            <a:r>
              <a:rPr lang="es-ES" sz="2000" dirty="0" smtClean="0"/>
              <a:t> es:</a:t>
            </a:r>
          </a:p>
          <a:p>
            <a:pPr eaLnBrk="1" hangingPunct="1">
              <a:lnSpc>
                <a:spcPct val="80000"/>
              </a:lnSpc>
            </a:pPr>
            <a:endParaRPr lang="es-ES" sz="900" dirty="0" smtClean="0"/>
          </a:p>
          <a:p>
            <a:pPr eaLnBrk="1" hangingPunct="1">
              <a:lnSpc>
                <a:spcPct val="80000"/>
              </a:lnSpc>
              <a:buFont typeface="Wingdings" pitchFamily="2" charset="2"/>
              <a:buNone/>
            </a:pPr>
            <a:r>
              <a:rPr lang="es-ES" sz="2000" dirty="0" smtClean="0"/>
              <a:t>		∏ atrib1, atrib2, ……….., </a:t>
            </a:r>
            <a:r>
              <a:rPr lang="es-ES" sz="2000" dirty="0" err="1" smtClean="0"/>
              <a:t>atribn</a:t>
            </a:r>
            <a:r>
              <a:rPr lang="es-ES" sz="2000" dirty="0" smtClean="0"/>
              <a:t>  (Relación)</a:t>
            </a:r>
          </a:p>
          <a:p>
            <a:pPr eaLnBrk="1" hangingPunct="1">
              <a:lnSpc>
                <a:spcPct val="80000"/>
              </a:lnSpc>
              <a:buFont typeface="Wingdings" pitchFamily="2" charset="2"/>
              <a:buNone/>
            </a:pPr>
            <a:endParaRPr lang="es-ES" sz="900" dirty="0" smtClean="0"/>
          </a:p>
          <a:p>
            <a:pPr eaLnBrk="1" hangingPunct="1">
              <a:lnSpc>
                <a:spcPct val="80000"/>
              </a:lnSpc>
            </a:pPr>
            <a:r>
              <a:rPr lang="es-ES" sz="2000" dirty="0" smtClean="0"/>
              <a:t>En la proyección, obtenemos un subconjunto de columnas de una relación con todas sus </a:t>
            </a:r>
            <a:r>
              <a:rPr lang="es-ES" sz="2000" dirty="0" err="1" smtClean="0"/>
              <a:t>tuplas</a:t>
            </a:r>
            <a:r>
              <a:rPr lang="es-ES" sz="2000" dirty="0" smtClean="0"/>
              <a:t>, creando con ese subconjunto una nueva relación donde las </a:t>
            </a:r>
            <a:r>
              <a:rPr lang="es-ES" sz="2000" dirty="0" err="1" smtClean="0"/>
              <a:t>tuplas</a:t>
            </a:r>
            <a:r>
              <a:rPr lang="es-ES" sz="2000" dirty="0" smtClean="0"/>
              <a:t> que estén duplicadas solo aparecerán una vez.</a:t>
            </a:r>
          </a:p>
          <a:p>
            <a:pPr eaLnBrk="1" hangingPunct="1">
              <a:lnSpc>
                <a:spcPct val="80000"/>
              </a:lnSpc>
            </a:pPr>
            <a:endParaRPr lang="en-GB" sz="800" dirty="0" smtClean="0"/>
          </a:p>
          <a:p>
            <a:pPr eaLnBrk="1" hangingPunct="1">
              <a:lnSpc>
                <a:spcPct val="80000"/>
              </a:lnSpc>
            </a:pPr>
            <a:r>
              <a:rPr lang="en-GB" sz="2000" dirty="0" err="1" smtClean="0"/>
              <a:t>Ejemplo</a:t>
            </a:r>
            <a:r>
              <a:rPr lang="en-GB" sz="2000" dirty="0" smtClean="0"/>
              <a:t>:    </a:t>
            </a:r>
            <a:r>
              <a:rPr lang="en-GB" sz="2000" b="1" dirty="0" smtClean="0"/>
              <a:t>R:</a:t>
            </a:r>
            <a:r>
              <a:rPr lang="en-GB" sz="2000" u="sng" dirty="0" smtClean="0"/>
              <a:t> A  B  C</a:t>
            </a:r>
            <a:r>
              <a:rPr lang="en-GB" sz="2000" dirty="0" smtClean="0"/>
              <a:t>	              </a:t>
            </a:r>
            <a:r>
              <a:rPr lang="en-GB" sz="2000" b="1" dirty="0" smtClean="0"/>
              <a:t>S:</a:t>
            </a:r>
            <a:r>
              <a:rPr lang="en-GB" sz="2000" u="sng" dirty="0" smtClean="0"/>
              <a:t>  A  B  C</a:t>
            </a:r>
            <a:r>
              <a:rPr lang="en-GB" sz="2000" dirty="0" smtClean="0"/>
              <a:t>	</a:t>
            </a:r>
          </a:p>
          <a:p>
            <a:pPr eaLnBrk="1" hangingPunct="1">
              <a:lnSpc>
                <a:spcPct val="80000"/>
              </a:lnSpc>
              <a:buFont typeface="Wingdings" pitchFamily="2" charset="2"/>
              <a:buNone/>
            </a:pPr>
            <a:r>
              <a:rPr lang="en-GB" sz="2000" dirty="0" smtClean="0"/>
              <a:t>			 4  3   2		     1   2   3</a:t>
            </a:r>
          </a:p>
          <a:p>
            <a:pPr eaLnBrk="1" hangingPunct="1">
              <a:lnSpc>
                <a:spcPct val="80000"/>
              </a:lnSpc>
              <a:buFont typeface="Wingdings" pitchFamily="2" charset="2"/>
              <a:buNone/>
            </a:pPr>
            <a:r>
              <a:rPr lang="en-GB" sz="2000" dirty="0" smtClean="0"/>
              <a:t>	 		 2  3   4		     2   3 	 8</a:t>
            </a:r>
          </a:p>
          <a:p>
            <a:pPr eaLnBrk="1" hangingPunct="1">
              <a:lnSpc>
                <a:spcPct val="80000"/>
              </a:lnSpc>
              <a:buFont typeface="Wingdings" pitchFamily="2" charset="2"/>
              <a:buNone/>
            </a:pPr>
            <a:r>
              <a:rPr lang="en-GB" sz="2000" dirty="0" smtClean="0"/>
              <a:t>			 1  2   3		     5   5   5</a:t>
            </a:r>
            <a:endParaRPr lang="es-ES" sz="2000" dirty="0" smtClean="0"/>
          </a:p>
          <a:p>
            <a:pPr eaLnBrk="1" hangingPunct="1">
              <a:lnSpc>
                <a:spcPct val="80000"/>
              </a:lnSpc>
              <a:buFont typeface="Wingdings" pitchFamily="2" charset="2"/>
              <a:buNone/>
            </a:pPr>
            <a:endParaRPr lang="es-ES" sz="2000" dirty="0" smtClean="0"/>
          </a:p>
          <a:p>
            <a:pPr eaLnBrk="1" hangingPunct="1">
              <a:lnSpc>
                <a:spcPct val="80000"/>
              </a:lnSpc>
              <a:buFont typeface="Wingdings" pitchFamily="2" charset="2"/>
              <a:buNone/>
            </a:pPr>
            <a:r>
              <a:rPr lang="es-ES" sz="2000" dirty="0" smtClean="0"/>
              <a:t>		</a:t>
            </a:r>
            <a:r>
              <a:rPr lang="es-ES" sz="2000" b="1" dirty="0" smtClean="0"/>
              <a:t>∏ A (R):</a:t>
            </a:r>
            <a:r>
              <a:rPr lang="es-ES" sz="2000" u="sng" dirty="0" smtClean="0"/>
              <a:t> A</a:t>
            </a:r>
            <a:r>
              <a:rPr lang="es-ES" sz="2000" dirty="0" smtClean="0"/>
              <a:t>	</a:t>
            </a:r>
            <a:r>
              <a:rPr lang="es-ES" sz="2000" b="1" dirty="0" smtClean="0"/>
              <a:t>∏ A,C (R):</a:t>
            </a:r>
            <a:r>
              <a:rPr lang="es-ES" sz="2000" dirty="0" smtClean="0"/>
              <a:t> </a:t>
            </a:r>
            <a:r>
              <a:rPr lang="es-ES" sz="2000" u="sng" dirty="0" smtClean="0"/>
              <a:t> A  C</a:t>
            </a:r>
            <a:r>
              <a:rPr lang="es-ES" sz="2000" dirty="0" smtClean="0"/>
              <a:t>	               </a:t>
            </a:r>
            <a:r>
              <a:rPr lang="es-ES" sz="2000" b="1" dirty="0" smtClean="0"/>
              <a:t>∏ B (R):</a:t>
            </a:r>
            <a:r>
              <a:rPr lang="es-ES" sz="2000" u="sng" dirty="0" smtClean="0"/>
              <a:t> B</a:t>
            </a:r>
          </a:p>
          <a:p>
            <a:pPr eaLnBrk="1" hangingPunct="1">
              <a:lnSpc>
                <a:spcPct val="80000"/>
              </a:lnSpc>
              <a:buFont typeface="Wingdings" pitchFamily="2" charset="2"/>
              <a:buNone/>
            </a:pPr>
            <a:r>
              <a:rPr lang="es-ES" sz="2000" dirty="0" smtClean="0"/>
              <a:t>			  4		      4   2			  3</a:t>
            </a:r>
          </a:p>
          <a:p>
            <a:pPr eaLnBrk="1" hangingPunct="1">
              <a:lnSpc>
                <a:spcPct val="80000"/>
              </a:lnSpc>
              <a:buFont typeface="Wingdings" pitchFamily="2" charset="2"/>
              <a:buNone/>
            </a:pPr>
            <a:r>
              <a:rPr lang="es-ES" sz="2000" dirty="0" smtClean="0"/>
              <a:t>			  2		      2   4			  2</a:t>
            </a:r>
          </a:p>
          <a:p>
            <a:pPr eaLnBrk="1" hangingPunct="1">
              <a:lnSpc>
                <a:spcPct val="80000"/>
              </a:lnSpc>
              <a:buFont typeface="Wingdings" pitchFamily="2" charset="2"/>
              <a:buNone/>
            </a:pPr>
            <a:r>
              <a:rPr lang="es-ES" sz="2000" dirty="0" smtClean="0"/>
              <a:t>			  1		      1   3</a:t>
            </a:r>
          </a:p>
        </p:txBody>
      </p:sp>
      <p:sp>
        <p:nvSpPr>
          <p:cNvPr id="21508" name="Rectangle 4"/>
          <p:cNvSpPr>
            <a:spLocks noGrp="1" noChangeArrowheads="1"/>
          </p:cNvSpPr>
          <p:nvPr>
            <p:ph type="title"/>
          </p:nvPr>
        </p:nvSpPr>
        <p:spPr>
          <a:xfrm>
            <a:off x="179388" y="1124744"/>
            <a:ext cx="8964612" cy="595313"/>
          </a:xfrm>
        </p:spPr>
        <p:txBody>
          <a:bodyPr/>
          <a:lstStyle/>
          <a:p>
            <a:pPr eaLnBrk="1" hangingPunct="1"/>
            <a:r>
              <a:rPr lang="es-ES" sz="3200" b="1" u="sng" dirty="0" smtClean="0"/>
              <a:t>Proyección</a:t>
            </a:r>
            <a:r>
              <a:rPr lang="es-ES" sz="3200" b="1" dirty="0" smtClean="0"/>
              <a:t> </a:t>
            </a:r>
          </a:p>
        </p:txBody>
      </p:sp>
    </p:spTree>
    <p:extLst>
      <p:ext uri="{BB962C8B-B14F-4D97-AF65-F5344CB8AC3E}">
        <p14:creationId xmlns:p14="http://schemas.microsoft.com/office/powerpoint/2010/main" val="97938296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type="body" idx="1"/>
          </p:nvPr>
        </p:nvSpPr>
        <p:spPr>
          <a:xfrm>
            <a:off x="395536" y="1616539"/>
            <a:ext cx="8610600" cy="5208587"/>
          </a:xfrm>
        </p:spPr>
        <p:txBody>
          <a:bodyPr/>
          <a:lstStyle/>
          <a:p>
            <a:pPr eaLnBrk="1" hangingPunct="1">
              <a:lnSpc>
                <a:spcPct val="80000"/>
              </a:lnSpc>
            </a:pPr>
            <a:r>
              <a:rPr lang="es-ES" sz="2000" b="1" u="sng" dirty="0" smtClean="0"/>
              <a:t>Selección ( σ )</a:t>
            </a:r>
            <a:r>
              <a:rPr lang="es-ES" sz="2000" b="1" dirty="0" smtClean="0"/>
              <a:t>:</a:t>
            </a:r>
            <a:r>
              <a:rPr lang="es-ES" sz="2000" dirty="0" smtClean="0"/>
              <a:t> La sintaxis de la selección es:</a:t>
            </a:r>
          </a:p>
          <a:p>
            <a:pPr eaLnBrk="1" hangingPunct="1">
              <a:lnSpc>
                <a:spcPct val="80000"/>
              </a:lnSpc>
              <a:buFont typeface="Wingdings" pitchFamily="2" charset="2"/>
              <a:buNone/>
            </a:pPr>
            <a:r>
              <a:rPr lang="es-ES" sz="2000" dirty="0" smtClean="0"/>
              <a:t>		σ  formula  (Relación)</a:t>
            </a:r>
          </a:p>
          <a:p>
            <a:pPr eaLnBrk="1" hangingPunct="1">
              <a:lnSpc>
                <a:spcPct val="80000"/>
              </a:lnSpc>
              <a:buFont typeface="Wingdings" pitchFamily="2" charset="2"/>
              <a:buNone/>
            </a:pPr>
            <a:endParaRPr lang="es-ES" sz="900" dirty="0" smtClean="0"/>
          </a:p>
          <a:p>
            <a:pPr eaLnBrk="1" hangingPunct="1">
              <a:lnSpc>
                <a:spcPct val="80000"/>
              </a:lnSpc>
            </a:pPr>
            <a:r>
              <a:rPr lang="es-ES" sz="2000" dirty="0" smtClean="0"/>
              <a:t>La selección nos proporciona un subconjunto de </a:t>
            </a:r>
            <a:r>
              <a:rPr lang="es-ES" sz="2000" dirty="0" err="1" smtClean="0"/>
              <a:t>tuplas</a:t>
            </a:r>
            <a:r>
              <a:rPr lang="es-ES" sz="2000" dirty="0" smtClean="0"/>
              <a:t> de una relación con todas sus columnas, creando con este subconjunto una nueva relación.</a:t>
            </a:r>
          </a:p>
          <a:p>
            <a:pPr eaLnBrk="1" hangingPunct="1">
              <a:lnSpc>
                <a:spcPct val="80000"/>
              </a:lnSpc>
            </a:pPr>
            <a:r>
              <a:rPr lang="es-ES" sz="2000" dirty="0" smtClean="0"/>
              <a:t>La formula también llamada “</a:t>
            </a:r>
            <a:r>
              <a:rPr lang="es-ES" sz="2000" b="1" dirty="0" smtClean="0"/>
              <a:t>criterio de selección</a:t>
            </a:r>
            <a:r>
              <a:rPr lang="es-ES" sz="2000" dirty="0" smtClean="0"/>
              <a:t>” será una conjunción </a:t>
            </a:r>
            <a:r>
              <a:rPr lang="es-ES" sz="2000" b="1" dirty="0" smtClean="0"/>
              <a:t>(^) </a:t>
            </a:r>
            <a:r>
              <a:rPr lang="es-ES" sz="2000" dirty="0" smtClean="0"/>
              <a:t>de condiciones en las cuales podemos usar:</a:t>
            </a:r>
            <a:endParaRPr lang="es-ES_tradnl" sz="2000" dirty="0" smtClean="0"/>
          </a:p>
          <a:p>
            <a:pPr eaLnBrk="1" hangingPunct="1">
              <a:lnSpc>
                <a:spcPct val="80000"/>
              </a:lnSpc>
            </a:pPr>
            <a:endParaRPr lang="es-ES_tradnl" sz="800" dirty="0" smtClean="0"/>
          </a:p>
          <a:p>
            <a:pPr lvl="1" eaLnBrk="1" hangingPunct="1">
              <a:lnSpc>
                <a:spcPct val="80000"/>
              </a:lnSpc>
            </a:pPr>
            <a:r>
              <a:rPr lang="es-ES" sz="1800" dirty="0" smtClean="0"/>
              <a:t>Operadores aritméticos: 	</a:t>
            </a:r>
            <a:r>
              <a:rPr lang="es-ES" sz="1800" b="1" dirty="0" smtClean="0"/>
              <a:t>+     -      *     /</a:t>
            </a:r>
          </a:p>
          <a:p>
            <a:pPr lvl="1" eaLnBrk="1" hangingPunct="1">
              <a:lnSpc>
                <a:spcPct val="80000"/>
              </a:lnSpc>
            </a:pPr>
            <a:r>
              <a:rPr lang="es-ES" sz="1800" dirty="0" smtClean="0"/>
              <a:t>Operadores comparación:	</a:t>
            </a:r>
            <a:r>
              <a:rPr lang="es-ES" sz="1800" b="1" dirty="0" smtClean="0"/>
              <a:t>&gt;    &lt;	=       ≤     ≥      ≠</a:t>
            </a:r>
            <a:endParaRPr lang="es-ES_tradnl" sz="1800" b="1" dirty="0" smtClean="0"/>
          </a:p>
          <a:p>
            <a:pPr lvl="1" eaLnBrk="1" hangingPunct="1">
              <a:lnSpc>
                <a:spcPct val="80000"/>
              </a:lnSpc>
            </a:pPr>
            <a:endParaRPr lang="es-ES_tradnl" sz="800" b="1" dirty="0" smtClean="0"/>
          </a:p>
          <a:p>
            <a:pPr eaLnBrk="1" hangingPunct="1">
              <a:lnSpc>
                <a:spcPct val="80000"/>
              </a:lnSpc>
            </a:pPr>
            <a:r>
              <a:rPr lang="es-ES" sz="2000" dirty="0" smtClean="0"/>
              <a:t>Ejemplo:        </a:t>
            </a:r>
            <a:r>
              <a:rPr lang="en-GB" sz="2000" b="1" dirty="0" smtClean="0"/>
              <a:t>R:  </a:t>
            </a:r>
            <a:r>
              <a:rPr lang="en-GB" sz="2000" u="sng" dirty="0" smtClean="0"/>
              <a:t>A   B   C</a:t>
            </a:r>
            <a:r>
              <a:rPr lang="en-GB" sz="2000" dirty="0" smtClean="0"/>
              <a:t>	</a:t>
            </a:r>
            <a:r>
              <a:rPr lang="es-ES" sz="2000" b="1" dirty="0" smtClean="0"/>
              <a:t>σ A &lt; 2 (R):</a:t>
            </a:r>
            <a:r>
              <a:rPr lang="es-ES" sz="2000" dirty="0" smtClean="0"/>
              <a:t>  </a:t>
            </a:r>
            <a:r>
              <a:rPr lang="es-ES" sz="2000" u="sng" dirty="0" smtClean="0"/>
              <a:t>A   B   C</a:t>
            </a:r>
            <a:endParaRPr lang="es-ES" sz="2000" dirty="0" smtClean="0"/>
          </a:p>
          <a:p>
            <a:pPr eaLnBrk="1" hangingPunct="1">
              <a:lnSpc>
                <a:spcPct val="80000"/>
              </a:lnSpc>
              <a:buFont typeface="Wingdings" pitchFamily="2" charset="2"/>
              <a:buNone/>
            </a:pPr>
            <a:r>
              <a:rPr lang="es-ES" sz="2000" dirty="0" smtClean="0"/>
              <a:t>			       4	3   2		        1    2    3</a:t>
            </a:r>
          </a:p>
          <a:p>
            <a:pPr eaLnBrk="1" hangingPunct="1">
              <a:lnSpc>
                <a:spcPct val="80000"/>
              </a:lnSpc>
              <a:buFont typeface="Wingdings" pitchFamily="2" charset="2"/>
              <a:buNone/>
            </a:pPr>
            <a:r>
              <a:rPr lang="es-ES" sz="2000" dirty="0" smtClean="0"/>
              <a:t>			       2	3   4</a:t>
            </a:r>
          </a:p>
          <a:p>
            <a:pPr eaLnBrk="1" hangingPunct="1">
              <a:lnSpc>
                <a:spcPct val="80000"/>
              </a:lnSpc>
              <a:buFont typeface="Wingdings" pitchFamily="2" charset="2"/>
              <a:buNone/>
            </a:pPr>
            <a:r>
              <a:rPr lang="es-ES" sz="2000" dirty="0" smtClean="0"/>
              <a:t>			       1	2   3</a:t>
            </a:r>
            <a:endParaRPr lang="es-ES_tradnl" sz="2000" dirty="0" smtClean="0"/>
          </a:p>
          <a:p>
            <a:pPr eaLnBrk="1" hangingPunct="1">
              <a:lnSpc>
                <a:spcPct val="80000"/>
              </a:lnSpc>
            </a:pPr>
            <a:r>
              <a:rPr lang="es-ES_tradnl" sz="2000" dirty="0" smtClean="0"/>
              <a:t>Ejercicios:</a:t>
            </a:r>
          </a:p>
          <a:p>
            <a:pPr eaLnBrk="1" hangingPunct="1">
              <a:lnSpc>
                <a:spcPct val="80000"/>
              </a:lnSpc>
              <a:buFont typeface="Wingdings" pitchFamily="2" charset="2"/>
              <a:buNone/>
            </a:pPr>
            <a:r>
              <a:rPr lang="es-ES_tradnl" sz="2000" dirty="0" smtClean="0"/>
              <a:t>	1.- </a:t>
            </a:r>
            <a:r>
              <a:rPr lang="es-ES" sz="2000" dirty="0" smtClean="0"/>
              <a:t>σ (A + C) = 6 ^ (A / C) &gt; 1 (R)</a:t>
            </a:r>
            <a:endParaRPr lang="es-ES_tradnl" sz="2000" dirty="0" smtClean="0"/>
          </a:p>
          <a:p>
            <a:pPr eaLnBrk="1" hangingPunct="1">
              <a:lnSpc>
                <a:spcPct val="80000"/>
              </a:lnSpc>
              <a:buFont typeface="Wingdings" pitchFamily="2" charset="2"/>
              <a:buNone/>
            </a:pPr>
            <a:r>
              <a:rPr lang="es-ES_tradnl" sz="2000" dirty="0" smtClean="0"/>
              <a:t>	2.- </a:t>
            </a:r>
            <a:r>
              <a:rPr lang="es-ES" sz="2000" dirty="0" smtClean="0"/>
              <a:t>∏ A,B (σ B  &lt; C (R))</a:t>
            </a:r>
            <a:endParaRPr lang="es-ES_tradnl" sz="2000" dirty="0" smtClean="0"/>
          </a:p>
          <a:p>
            <a:pPr eaLnBrk="1" hangingPunct="1">
              <a:lnSpc>
                <a:spcPct val="80000"/>
              </a:lnSpc>
            </a:pPr>
            <a:endParaRPr lang="es-ES" sz="2000" dirty="0" smtClean="0"/>
          </a:p>
          <a:p>
            <a:pPr lvl="1" eaLnBrk="1" hangingPunct="1">
              <a:lnSpc>
                <a:spcPct val="80000"/>
              </a:lnSpc>
            </a:pPr>
            <a:endParaRPr lang="es-ES" sz="800" b="1" dirty="0" smtClean="0"/>
          </a:p>
          <a:p>
            <a:pPr eaLnBrk="1" hangingPunct="1">
              <a:lnSpc>
                <a:spcPct val="80000"/>
              </a:lnSpc>
            </a:pPr>
            <a:endParaRPr lang="es-ES" dirty="0" smtClean="0"/>
          </a:p>
        </p:txBody>
      </p:sp>
      <p:sp>
        <p:nvSpPr>
          <p:cNvPr id="22532" name="Rectangle 4"/>
          <p:cNvSpPr>
            <a:spLocks noGrp="1" noChangeArrowheads="1"/>
          </p:cNvSpPr>
          <p:nvPr>
            <p:ph type="title"/>
          </p:nvPr>
        </p:nvSpPr>
        <p:spPr>
          <a:xfrm>
            <a:off x="179388" y="980728"/>
            <a:ext cx="8964612" cy="595313"/>
          </a:xfrm>
        </p:spPr>
        <p:txBody>
          <a:bodyPr/>
          <a:lstStyle/>
          <a:p>
            <a:pPr eaLnBrk="1" hangingPunct="1"/>
            <a:r>
              <a:rPr lang="es-ES" sz="3200" b="1" u="sng" dirty="0" smtClean="0"/>
              <a:t>Selección</a:t>
            </a:r>
            <a:r>
              <a:rPr lang="es-ES" sz="3200" b="1" dirty="0" smtClean="0"/>
              <a:t> </a:t>
            </a:r>
          </a:p>
        </p:txBody>
      </p:sp>
    </p:spTree>
    <p:extLst>
      <p:ext uri="{BB962C8B-B14F-4D97-AF65-F5344CB8AC3E}">
        <p14:creationId xmlns:p14="http://schemas.microsoft.com/office/powerpoint/2010/main" val="343705266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type="body" idx="1"/>
          </p:nvPr>
        </p:nvSpPr>
        <p:spPr>
          <a:xfrm>
            <a:off x="395536" y="2438400"/>
            <a:ext cx="8229600" cy="4419600"/>
          </a:xfrm>
        </p:spPr>
        <p:txBody>
          <a:bodyPr/>
          <a:lstStyle/>
          <a:p>
            <a:pPr algn="just" eaLnBrk="1" hangingPunct="1">
              <a:buFont typeface="Wingdings" pitchFamily="2" charset="2"/>
              <a:buNone/>
            </a:pPr>
            <a:r>
              <a:rPr lang="es-ES_tradnl" sz="2400" dirty="0" smtClean="0">
                <a:cs typeface="Times New Roman" pitchFamily="18" charset="0"/>
              </a:rPr>
              <a:t>		</a:t>
            </a:r>
            <a:r>
              <a:rPr lang="es-ES" sz="2400" b="1" dirty="0" smtClean="0">
                <a:cs typeface="Times New Roman" pitchFamily="18" charset="0"/>
              </a:rPr>
              <a:t>R</a:t>
            </a:r>
            <a:r>
              <a:rPr lang="es-ES_tradnl" sz="2400" b="1" dirty="0" smtClean="0">
                <a:cs typeface="Times New Roman" pitchFamily="18" charset="0"/>
              </a:rPr>
              <a:t>:</a:t>
            </a:r>
            <a:r>
              <a:rPr lang="es-ES_tradnl" sz="2400" dirty="0" smtClean="0">
                <a:cs typeface="Times New Roman" pitchFamily="18" charset="0"/>
              </a:rPr>
              <a:t>  </a:t>
            </a:r>
            <a:r>
              <a:rPr lang="es-ES" sz="2400" u="sng" dirty="0" smtClean="0">
                <a:cs typeface="Times New Roman" pitchFamily="18" charset="0"/>
              </a:rPr>
              <a:t>A</a:t>
            </a:r>
            <a:r>
              <a:rPr lang="es-ES_tradnl" sz="2400" u="sng" dirty="0" smtClean="0">
                <a:cs typeface="Times New Roman" pitchFamily="18" charset="0"/>
              </a:rPr>
              <a:t>  </a:t>
            </a:r>
            <a:r>
              <a:rPr lang="es-ES" sz="2400" u="sng" dirty="0" smtClean="0">
                <a:cs typeface="Times New Roman" pitchFamily="18" charset="0"/>
              </a:rPr>
              <a:t>B</a:t>
            </a:r>
            <a:r>
              <a:rPr lang="es-ES_tradnl" sz="2400" u="sng" dirty="0" smtClean="0">
                <a:cs typeface="Times New Roman" pitchFamily="18" charset="0"/>
              </a:rPr>
              <a:t>  </a:t>
            </a:r>
            <a:r>
              <a:rPr lang="es-ES" sz="2400" u="sng" dirty="0" smtClean="0">
                <a:cs typeface="Times New Roman" pitchFamily="18" charset="0"/>
              </a:rPr>
              <a:t>C</a:t>
            </a:r>
            <a:endParaRPr lang="es-ES_tradnl" sz="2400" u="sng" dirty="0" smtClean="0">
              <a:cs typeface="Times New Roman" pitchFamily="18" charset="0"/>
            </a:endParaRPr>
          </a:p>
          <a:p>
            <a:pPr algn="just" eaLnBrk="1" hangingPunct="1">
              <a:buFont typeface="Wingdings" pitchFamily="2" charset="2"/>
              <a:buNone/>
            </a:pPr>
            <a:r>
              <a:rPr lang="en-GB" sz="2400" dirty="0" smtClean="0">
                <a:cs typeface="Arial" pitchFamily="34" charset="0"/>
              </a:rPr>
              <a:t>		      4  3  2</a:t>
            </a:r>
          </a:p>
          <a:p>
            <a:pPr algn="just" eaLnBrk="1" hangingPunct="1">
              <a:buFont typeface="Wingdings" pitchFamily="2" charset="2"/>
              <a:buNone/>
            </a:pPr>
            <a:r>
              <a:rPr lang="en-GB" sz="2400" dirty="0" smtClean="0">
                <a:cs typeface="Arial" pitchFamily="34" charset="0"/>
              </a:rPr>
              <a:t>		      2  3  4					</a:t>
            </a:r>
            <a:endParaRPr lang="es-ES" sz="2400" dirty="0" smtClean="0">
              <a:cs typeface="Times New Roman" pitchFamily="18" charset="0"/>
            </a:endParaRPr>
          </a:p>
          <a:p>
            <a:pPr algn="just" eaLnBrk="1" hangingPunct="1">
              <a:buFont typeface="Wingdings" pitchFamily="2" charset="2"/>
              <a:buNone/>
            </a:pPr>
            <a:r>
              <a:rPr lang="en-GB" sz="2400" dirty="0" smtClean="0">
                <a:cs typeface="Arial" pitchFamily="34" charset="0"/>
              </a:rPr>
              <a:t>		      1  2  3</a:t>
            </a:r>
          </a:p>
          <a:p>
            <a:pPr algn="just" eaLnBrk="1" hangingPunct="1">
              <a:buFont typeface="Wingdings" pitchFamily="2" charset="2"/>
              <a:buNone/>
            </a:pPr>
            <a:r>
              <a:rPr lang="en-GB" sz="1200" dirty="0" smtClean="0">
                <a:cs typeface="Arial" pitchFamily="34" charset="0"/>
              </a:rPr>
              <a:t>					</a:t>
            </a:r>
            <a:endParaRPr lang="es-ES" sz="1200" dirty="0" smtClean="0">
              <a:cs typeface="Times New Roman" pitchFamily="18" charset="0"/>
            </a:endParaRPr>
          </a:p>
          <a:p>
            <a:pPr algn="just" eaLnBrk="1" hangingPunct="1">
              <a:buFont typeface="Wingdings" pitchFamily="2" charset="2"/>
              <a:buNone/>
            </a:pPr>
            <a:r>
              <a:rPr lang="en-GB" sz="2400" dirty="0" smtClean="0">
                <a:cs typeface="Times New Roman" pitchFamily="18" charset="0"/>
              </a:rPr>
              <a:t>		</a:t>
            </a:r>
            <a:r>
              <a:rPr lang="en-GB" sz="2400" b="1" dirty="0" smtClean="0">
                <a:cs typeface="Times New Roman" pitchFamily="18" charset="0"/>
              </a:rPr>
              <a:t>S:</a:t>
            </a:r>
            <a:r>
              <a:rPr lang="en-GB" sz="2400" dirty="0" smtClean="0">
                <a:cs typeface="Times New Roman" pitchFamily="18" charset="0"/>
              </a:rPr>
              <a:t>  </a:t>
            </a:r>
            <a:r>
              <a:rPr lang="en-GB" sz="2400" u="sng" dirty="0" smtClean="0">
                <a:cs typeface="Times New Roman" pitchFamily="18" charset="0"/>
              </a:rPr>
              <a:t>A  D  E</a:t>
            </a:r>
            <a:endParaRPr lang="es-ES" sz="2400" u="sng" dirty="0" smtClean="0">
              <a:cs typeface="Times New Roman" pitchFamily="18" charset="0"/>
            </a:endParaRPr>
          </a:p>
          <a:p>
            <a:pPr algn="just" eaLnBrk="1" hangingPunct="1">
              <a:buFont typeface="Wingdings" pitchFamily="2" charset="2"/>
              <a:buNone/>
            </a:pPr>
            <a:r>
              <a:rPr lang="en-GB" sz="2400" dirty="0" smtClean="0">
                <a:cs typeface="Times New Roman" pitchFamily="18" charset="0"/>
              </a:rPr>
              <a:t>		      2  3  7</a:t>
            </a:r>
            <a:endParaRPr lang="es-ES" sz="2400" dirty="0" smtClean="0">
              <a:cs typeface="Times New Roman" pitchFamily="18" charset="0"/>
            </a:endParaRPr>
          </a:p>
          <a:p>
            <a:pPr eaLnBrk="1" hangingPunct="1">
              <a:buFont typeface="Wingdings" pitchFamily="2" charset="2"/>
              <a:buNone/>
            </a:pPr>
            <a:r>
              <a:rPr lang="en-GB" sz="2400" dirty="0" smtClean="0">
                <a:cs typeface="Times New Roman" pitchFamily="18" charset="0"/>
              </a:rPr>
              <a:t>		      4  2  2</a:t>
            </a:r>
            <a:r>
              <a:rPr lang="es-ES" sz="2400" dirty="0" smtClean="0"/>
              <a:t> </a:t>
            </a:r>
            <a:endParaRPr lang="es-ES_tradnl" sz="2400" dirty="0" smtClean="0"/>
          </a:p>
          <a:p>
            <a:pPr eaLnBrk="1" hangingPunct="1"/>
            <a:endParaRPr lang="es-ES" sz="1200" dirty="0" smtClean="0">
              <a:cs typeface="Arial" pitchFamily="34" charset="0"/>
            </a:endParaRPr>
          </a:p>
          <a:p>
            <a:pPr eaLnBrk="1" hangingPunct="1"/>
            <a:r>
              <a:rPr lang="es-ES" sz="2400" dirty="0" smtClean="0">
                <a:cs typeface="Arial" pitchFamily="34" charset="0"/>
              </a:rPr>
              <a:t>∏ E,B (σ B &gt; 2 ^ C &lt; 6  (R x S))  TAREA</a:t>
            </a:r>
            <a:endParaRPr lang="es-ES" sz="2400" dirty="0" smtClean="0"/>
          </a:p>
        </p:txBody>
      </p:sp>
      <p:sp>
        <p:nvSpPr>
          <p:cNvPr id="23556" name="Rectangle 4"/>
          <p:cNvSpPr>
            <a:spLocks noGrp="1" noChangeArrowheads="1"/>
          </p:cNvSpPr>
          <p:nvPr>
            <p:ph type="title"/>
          </p:nvPr>
        </p:nvSpPr>
        <p:spPr>
          <a:xfrm>
            <a:off x="-6260" y="1412776"/>
            <a:ext cx="9180513" cy="595312"/>
          </a:xfrm>
        </p:spPr>
        <p:txBody>
          <a:bodyPr/>
          <a:lstStyle/>
          <a:p>
            <a:pPr eaLnBrk="1" hangingPunct="1"/>
            <a:r>
              <a:rPr lang="es-ES" sz="3200" b="1" u="sng" dirty="0" smtClean="0"/>
              <a:t>Selección</a:t>
            </a:r>
            <a:r>
              <a:rPr lang="es-ES" sz="3200" b="1" dirty="0" smtClean="0"/>
              <a:t> </a:t>
            </a:r>
          </a:p>
        </p:txBody>
      </p:sp>
    </p:spTree>
    <p:extLst>
      <p:ext uri="{BB962C8B-B14F-4D97-AF65-F5344CB8AC3E}">
        <p14:creationId xmlns:p14="http://schemas.microsoft.com/office/powerpoint/2010/main" val="164244288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
          <p:cNvSpPr>
            <a:spLocks noGrp="1" noChangeArrowheads="1"/>
          </p:cNvSpPr>
          <p:nvPr>
            <p:ph type="title"/>
          </p:nvPr>
        </p:nvSpPr>
        <p:spPr>
          <a:xfrm>
            <a:off x="467544" y="1412776"/>
            <a:ext cx="8229600" cy="762000"/>
          </a:xfrm>
        </p:spPr>
        <p:txBody>
          <a:bodyPr/>
          <a:lstStyle/>
          <a:p>
            <a:pPr eaLnBrk="1" hangingPunct="1"/>
            <a:r>
              <a:rPr lang="es-ES_tradnl" sz="3200" b="1" u="sng" dirty="0" smtClean="0"/>
              <a:t>Derivadas</a:t>
            </a:r>
            <a:r>
              <a:rPr lang="es-ES_tradnl" sz="3200" b="1" dirty="0" smtClean="0"/>
              <a:t> </a:t>
            </a:r>
            <a:endParaRPr lang="es-ES" sz="3200" b="1" dirty="0" smtClean="0"/>
          </a:p>
        </p:txBody>
      </p:sp>
      <p:sp>
        <p:nvSpPr>
          <p:cNvPr id="24580" name="Rectangle 3"/>
          <p:cNvSpPr>
            <a:spLocks noGrp="1" noChangeArrowheads="1"/>
          </p:cNvSpPr>
          <p:nvPr>
            <p:ph type="body" idx="1"/>
          </p:nvPr>
        </p:nvSpPr>
        <p:spPr>
          <a:xfrm>
            <a:off x="467544" y="2636912"/>
            <a:ext cx="8305800" cy="3052936"/>
          </a:xfrm>
        </p:spPr>
        <p:txBody>
          <a:bodyPr/>
          <a:lstStyle/>
          <a:p>
            <a:pPr eaLnBrk="1" hangingPunct="1"/>
            <a:r>
              <a:rPr lang="es-ES" sz="2400" dirty="0" smtClean="0">
                <a:cs typeface="Times New Roman" pitchFamily="18" charset="0"/>
              </a:rPr>
              <a:t>Además de las operaciones fundamentales, tenemos también una serie de </a:t>
            </a:r>
            <a:r>
              <a:rPr lang="es-ES" sz="2400" b="1" dirty="0" smtClean="0">
                <a:cs typeface="Times New Roman" pitchFamily="18" charset="0"/>
              </a:rPr>
              <a:t>operaciones derivadas</a:t>
            </a:r>
            <a:r>
              <a:rPr lang="es-ES" sz="2400" dirty="0" smtClean="0">
                <a:cs typeface="Times New Roman" pitchFamily="18" charset="0"/>
              </a:rPr>
              <a:t> </a:t>
            </a:r>
            <a:r>
              <a:rPr lang="es-ES_tradnl" sz="2400" dirty="0" smtClean="0">
                <a:cs typeface="Times New Roman" pitchFamily="18" charset="0"/>
                <a:sym typeface="Wingdings" pitchFamily="2" charset="2"/>
              </a:rPr>
              <a:t> </a:t>
            </a:r>
            <a:r>
              <a:rPr lang="es-ES" sz="2400" dirty="0" smtClean="0">
                <a:cs typeface="Times New Roman" pitchFamily="18" charset="0"/>
              </a:rPr>
              <a:t>su proceso puede ser </a:t>
            </a:r>
            <a:r>
              <a:rPr lang="es-ES" sz="2400" u="sng" dirty="0" smtClean="0">
                <a:cs typeface="Times New Roman" pitchFamily="18" charset="0"/>
              </a:rPr>
              <a:t>definido en términos de las operaciones fundamentales</a:t>
            </a:r>
            <a:r>
              <a:rPr lang="es-ES" sz="2400" dirty="0" smtClean="0">
                <a:cs typeface="Times New Roman" pitchFamily="18" charset="0"/>
              </a:rPr>
              <a:t>. </a:t>
            </a:r>
            <a:endParaRPr lang="es-ES_tradnl" sz="2400" dirty="0" smtClean="0">
              <a:cs typeface="Times New Roman" pitchFamily="18" charset="0"/>
            </a:endParaRPr>
          </a:p>
          <a:p>
            <a:pPr eaLnBrk="1" hangingPunct="1"/>
            <a:endParaRPr lang="es-ES_tradnl" sz="1000" dirty="0" smtClean="0">
              <a:cs typeface="Times New Roman" pitchFamily="18" charset="0"/>
            </a:endParaRPr>
          </a:p>
          <a:p>
            <a:pPr eaLnBrk="1" hangingPunct="1"/>
            <a:r>
              <a:rPr lang="es-ES" sz="2400" dirty="0" smtClean="0">
                <a:cs typeface="Times New Roman" pitchFamily="18" charset="0"/>
              </a:rPr>
              <a:t>Existen tres tipos</a:t>
            </a:r>
            <a:r>
              <a:rPr lang="es-ES_tradnl" sz="2400" dirty="0" smtClean="0">
                <a:cs typeface="Times New Roman" pitchFamily="18" charset="0"/>
              </a:rPr>
              <a:t> de operaciones derivadas:</a:t>
            </a:r>
          </a:p>
          <a:p>
            <a:pPr lvl="1" eaLnBrk="1" hangingPunct="1"/>
            <a:r>
              <a:rPr lang="es-ES" sz="2000" b="1" dirty="0" smtClean="0">
                <a:cs typeface="Times New Roman" pitchFamily="18" charset="0"/>
              </a:rPr>
              <a:t>Intersección</a:t>
            </a:r>
            <a:r>
              <a:rPr lang="es-ES_tradnl" sz="2000" b="1" dirty="0" smtClean="0">
                <a:cs typeface="Times New Roman" pitchFamily="18" charset="0"/>
              </a:rPr>
              <a:t>.</a:t>
            </a:r>
          </a:p>
          <a:p>
            <a:pPr lvl="1" eaLnBrk="1" hangingPunct="1"/>
            <a:r>
              <a:rPr lang="es-ES" sz="2000" b="1" dirty="0" smtClean="0">
                <a:cs typeface="Times New Roman" pitchFamily="18" charset="0"/>
              </a:rPr>
              <a:t>Cociente</a:t>
            </a:r>
          </a:p>
          <a:p>
            <a:pPr lvl="1" eaLnBrk="1" hangingPunct="1"/>
            <a:r>
              <a:rPr lang="es-ES" sz="2000" b="1" dirty="0" err="1" smtClean="0">
                <a:cs typeface="Times New Roman" pitchFamily="18" charset="0"/>
              </a:rPr>
              <a:t>Join</a:t>
            </a:r>
            <a:r>
              <a:rPr lang="es-ES" sz="2000" b="1" dirty="0" smtClean="0">
                <a:cs typeface="Times New Roman" pitchFamily="18" charset="0"/>
              </a:rPr>
              <a:t>.</a:t>
            </a:r>
            <a:r>
              <a:rPr lang="es-ES" b="1" dirty="0" smtClean="0"/>
              <a:t> </a:t>
            </a:r>
          </a:p>
        </p:txBody>
      </p:sp>
    </p:spTree>
    <p:extLst>
      <p:ext uri="{BB962C8B-B14F-4D97-AF65-F5344CB8AC3E}">
        <p14:creationId xmlns:p14="http://schemas.microsoft.com/office/powerpoint/2010/main" val="128467927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2"/>
          <p:cNvSpPr>
            <a:spLocks noGrp="1" noChangeArrowheads="1"/>
          </p:cNvSpPr>
          <p:nvPr>
            <p:ph type="title"/>
          </p:nvPr>
        </p:nvSpPr>
        <p:spPr>
          <a:xfrm>
            <a:off x="395536" y="1268760"/>
            <a:ext cx="8229600" cy="914400"/>
          </a:xfrm>
        </p:spPr>
        <p:txBody>
          <a:bodyPr/>
          <a:lstStyle/>
          <a:p>
            <a:pPr eaLnBrk="1" hangingPunct="1"/>
            <a:r>
              <a:rPr lang="es-ES_tradnl" sz="3200" b="1" u="sng" dirty="0" smtClean="0"/>
              <a:t>Intersección</a:t>
            </a:r>
            <a:r>
              <a:rPr lang="es-ES_tradnl" sz="3200" b="1" dirty="0" smtClean="0"/>
              <a:t> </a:t>
            </a:r>
            <a:endParaRPr lang="es-ES" sz="3200" b="1" dirty="0" smtClean="0"/>
          </a:p>
        </p:txBody>
      </p:sp>
      <p:sp>
        <p:nvSpPr>
          <p:cNvPr id="25604" name="Rectangle 3"/>
          <p:cNvSpPr>
            <a:spLocks noGrp="1" noChangeArrowheads="1"/>
          </p:cNvSpPr>
          <p:nvPr>
            <p:ph type="body" idx="1"/>
          </p:nvPr>
        </p:nvSpPr>
        <p:spPr>
          <a:xfrm>
            <a:off x="395536" y="2348880"/>
            <a:ext cx="8229600" cy="4383087"/>
          </a:xfrm>
        </p:spPr>
        <p:txBody>
          <a:bodyPr/>
          <a:lstStyle/>
          <a:p>
            <a:pPr eaLnBrk="1" hangingPunct="1">
              <a:lnSpc>
                <a:spcPct val="90000"/>
              </a:lnSpc>
            </a:pPr>
            <a:r>
              <a:rPr lang="es-ES" sz="2400" b="1" u="sng" dirty="0" smtClean="0"/>
              <a:t>Intersección (∩ )</a:t>
            </a:r>
            <a:r>
              <a:rPr lang="es-ES" sz="2400" b="1" dirty="0" smtClean="0"/>
              <a:t>:</a:t>
            </a:r>
            <a:r>
              <a:rPr lang="es-ES" sz="2400" dirty="0" smtClean="0"/>
              <a:t> La sintaxis de la intersección es:</a:t>
            </a:r>
          </a:p>
          <a:p>
            <a:pPr eaLnBrk="1" hangingPunct="1">
              <a:lnSpc>
                <a:spcPct val="90000"/>
              </a:lnSpc>
              <a:buFont typeface="Wingdings" pitchFamily="2" charset="2"/>
              <a:buNone/>
            </a:pPr>
            <a:r>
              <a:rPr lang="es-ES" sz="2000" dirty="0" smtClean="0"/>
              <a:t>		[ operando ]  operador  [operando ]  =  Resultado</a:t>
            </a:r>
          </a:p>
          <a:p>
            <a:pPr eaLnBrk="1" hangingPunct="1">
              <a:lnSpc>
                <a:spcPct val="90000"/>
              </a:lnSpc>
              <a:buFont typeface="Wingdings" pitchFamily="2" charset="2"/>
              <a:buNone/>
            </a:pPr>
            <a:r>
              <a:rPr lang="es-ES" sz="2000" dirty="0" smtClean="0"/>
              <a:t>			R	 </a:t>
            </a:r>
            <a:r>
              <a:rPr lang="es-ES" sz="2400" dirty="0" smtClean="0"/>
              <a:t>∩</a:t>
            </a:r>
            <a:r>
              <a:rPr lang="es-ES" sz="2000" dirty="0" smtClean="0"/>
              <a:t> 	      S</a:t>
            </a:r>
          </a:p>
          <a:p>
            <a:pPr eaLnBrk="1" hangingPunct="1">
              <a:lnSpc>
                <a:spcPct val="90000"/>
              </a:lnSpc>
            </a:pPr>
            <a:endParaRPr lang="es-ES" sz="800" dirty="0" smtClean="0"/>
          </a:p>
          <a:p>
            <a:pPr eaLnBrk="1" hangingPunct="1">
              <a:lnSpc>
                <a:spcPct val="90000"/>
              </a:lnSpc>
            </a:pPr>
            <a:r>
              <a:rPr lang="es-ES" sz="2400" dirty="0" smtClean="0"/>
              <a:t>La intersección de dos relaciones con los mismos atributos proporcionará como resultado una relación que contendrá las </a:t>
            </a:r>
            <a:r>
              <a:rPr lang="es-ES" sz="2400" dirty="0" err="1" smtClean="0"/>
              <a:t>tuplas</a:t>
            </a:r>
            <a:r>
              <a:rPr lang="es-ES" sz="2400" dirty="0" smtClean="0"/>
              <a:t> presentes en ambas relaciones.</a:t>
            </a:r>
          </a:p>
          <a:p>
            <a:pPr eaLnBrk="1" hangingPunct="1">
              <a:lnSpc>
                <a:spcPct val="90000"/>
              </a:lnSpc>
            </a:pPr>
            <a:endParaRPr lang="es-ES" sz="800" dirty="0" smtClean="0"/>
          </a:p>
          <a:p>
            <a:pPr eaLnBrk="1" hangingPunct="1">
              <a:lnSpc>
                <a:spcPct val="90000"/>
              </a:lnSpc>
            </a:pPr>
            <a:r>
              <a:rPr lang="en-GB" sz="2000" u="sng" dirty="0" err="1" smtClean="0"/>
              <a:t>Ejemplo</a:t>
            </a:r>
            <a:r>
              <a:rPr lang="en-GB" sz="2000" dirty="0" smtClean="0"/>
              <a:t>:</a:t>
            </a:r>
            <a:r>
              <a:rPr lang="en-GB" sz="2400" dirty="0" smtClean="0"/>
              <a:t>    </a:t>
            </a:r>
            <a:r>
              <a:rPr lang="en-GB" sz="2000" b="1" dirty="0" smtClean="0"/>
              <a:t>R:</a:t>
            </a:r>
            <a:r>
              <a:rPr lang="en-GB" sz="2000" dirty="0" smtClean="0"/>
              <a:t> </a:t>
            </a:r>
            <a:r>
              <a:rPr lang="en-GB" sz="2000" u="sng" dirty="0" smtClean="0"/>
              <a:t> A  B  C</a:t>
            </a:r>
            <a:r>
              <a:rPr lang="en-GB" sz="2000" dirty="0" smtClean="0"/>
              <a:t>	</a:t>
            </a:r>
            <a:r>
              <a:rPr lang="en-GB" sz="2000" b="1" dirty="0" smtClean="0"/>
              <a:t>S:</a:t>
            </a:r>
            <a:r>
              <a:rPr lang="en-GB" sz="2000" dirty="0" smtClean="0"/>
              <a:t> </a:t>
            </a:r>
            <a:r>
              <a:rPr lang="en-GB" sz="2000" u="sng" dirty="0" smtClean="0"/>
              <a:t>A  B  C</a:t>
            </a:r>
            <a:r>
              <a:rPr lang="en-GB" sz="2000" dirty="0" smtClean="0"/>
              <a:t>	</a:t>
            </a:r>
            <a:r>
              <a:rPr lang="en-GB" sz="2000" b="1" dirty="0" smtClean="0"/>
              <a:t>(R </a:t>
            </a:r>
            <a:r>
              <a:rPr lang="es-ES" sz="2400" dirty="0" smtClean="0"/>
              <a:t>∩</a:t>
            </a:r>
            <a:r>
              <a:rPr lang="en-GB" sz="2000" b="1" dirty="0" smtClean="0"/>
              <a:t> S): </a:t>
            </a:r>
            <a:r>
              <a:rPr lang="en-GB" sz="2000" u="sng" dirty="0" smtClean="0"/>
              <a:t>A  B  C</a:t>
            </a:r>
            <a:endParaRPr lang="en-GB" sz="2000" dirty="0" smtClean="0"/>
          </a:p>
          <a:p>
            <a:pPr eaLnBrk="1" hangingPunct="1">
              <a:lnSpc>
                <a:spcPct val="90000"/>
              </a:lnSpc>
              <a:buFont typeface="Wingdings" pitchFamily="2" charset="2"/>
              <a:buNone/>
            </a:pPr>
            <a:r>
              <a:rPr lang="en-GB" sz="2000" dirty="0" smtClean="0"/>
              <a:t>			    1  2  3        	     2  3  4		  1  2   3</a:t>
            </a:r>
          </a:p>
          <a:p>
            <a:pPr eaLnBrk="1" hangingPunct="1">
              <a:lnSpc>
                <a:spcPct val="90000"/>
              </a:lnSpc>
              <a:buFont typeface="Wingdings" pitchFamily="2" charset="2"/>
              <a:buNone/>
            </a:pPr>
            <a:r>
              <a:rPr lang="en-GB" sz="2000" dirty="0" smtClean="0"/>
              <a:t>			    4  5  6        	     4  5  5		    </a:t>
            </a:r>
          </a:p>
          <a:p>
            <a:pPr eaLnBrk="1" hangingPunct="1">
              <a:lnSpc>
                <a:spcPct val="90000"/>
              </a:lnSpc>
              <a:buFont typeface="Wingdings" pitchFamily="2" charset="2"/>
              <a:buNone/>
            </a:pPr>
            <a:r>
              <a:rPr lang="en-GB" sz="2000" dirty="0" smtClean="0"/>
              <a:t>			    7  8  9	                   7  7  7</a:t>
            </a:r>
            <a:r>
              <a:rPr lang="en-GB" sz="2400" dirty="0" smtClean="0"/>
              <a:t>		</a:t>
            </a:r>
            <a:r>
              <a:rPr lang="es-ES" sz="2400" dirty="0" smtClean="0"/>
              <a:t> </a:t>
            </a:r>
          </a:p>
          <a:p>
            <a:pPr eaLnBrk="1" hangingPunct="1">
              <a:lnSpc>
                <a:spcPct val="90000"/>
              </a:lnSpc>
              <a:buFont typeface="Wingdings" pitchFamily="2" charset="2"/>
              <a:buNone/>
            </a:pPr>
            <a:r>
              <a:rPr lang="es-ES_tradnl" sz="2400" dirty="0" smtClean="0"/>
              <a:t>	</a:t>
            </a:r>
            <a:r>
              <a:rPr lang="es-ES_tradnl" sz="2000" dirty="0" smtClean="0"/>
              <a:t>				     1  2  3</a:t>
            </a:r>
            <a:endParaRPr lang="es-ES" sz="2000" dirty="0" smtClean="0"/>
          </a:p>
        </p:txBody>
      </p:sp>
    </p:spTree>
    <p:extLst>
      <p:ext uri="{BB962C8B-B14F-4D97-AF65-F5344CB8AC3E}">
        <p14:creationId xmlns:p14="http://schemas.microsoft.com/office/powerpoint/2010/main" val="366288158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Grp="1" noChangeArrowheads="1"/>
          </p:cNvSpPr>
          <p:nvPr>
            <p:ph type="title"/>
          </p:nvPr>
        </p:nvSpPr>
        <p:spPr>
          <a:xfrm>
            <a:off x="323528" y="1268760"/>
            <a:ext cx="8229600" cy="914400"/>
          </a:xfrm>
        </p:spPr>
        <p:txBody>
          <a:bodyPr/>
          <a:lstStyle/>
          <a:p>
            <a:pPr eaLnBrk="1" hangingPunct="1"/>
            <a:r>
              <a:rPr lang="es-ES_tradnl" sz="3200" b="1" u="sng" dirty="0" smtClean="0"/>
              <a:t>Intersección</a:t>
            </a:r>
            <a:r>
              <a:rPr lang="es-ES_tradnl" sz="3200" b="1" dirty="0" smtClean="0"/>
              <a:t> </a:t>
            </a:r>
            <a:endParaRPr lang="es-ES" sz="3200" b="1" dirty="0" smtClean="0"/>
          </a:p>
        </p:txBody>
      </p:sp>
      <p:sp>
        <p:nvSpPr>
          <p:cNvPr id="26628" name="Rectangle 3"/>
          <p:cNvSpPr>
            <a:spLocks noGrp="1" noChangeArrowheads="1"/>
          </p:cNvSpPr>
          <p:nvPr>
            <p:ph type="body" idx="1"/>
          </p:nvPr>
        </p:nvSpPr>
        <p:spPr>
          <a:xfrm>
            <a:off x="395536" y="2276872"/>
            <a:ext cx="8229600" cy="4383087"/>
          </a:xfrm>
        </p:spPr>
        <p:txBody>
          <a:bodyPr/>
          <a:lstStyle/>
          <a:p>
            <a:pPr eaLnBrk="1" hangingPunct="1">
              <a:lnSpc>
                <a:spcPct val="80000"/>
              </a:lnSpc>
            </a:pPr>
            <a:r>
              <a:rPr lang="es-ES" sz="2000" dirty="0" smtClean="0"/>
              <a:t>La equivalencia con los operadores fundamentales es:</a:t>
            </a:r>
          </a:p>
          <a:p>
            <a:pPr lvl="1" eaLnBrk="1" hangingPunct="1">
              <a:lnSpc>
                <a:spcPct val="80000"/>
              </a:lnSpc>
            </a:pPr>
            <a:r>
              <a:rPr lang="es-ES" sz="1800" dirty="0" smtClean="0"/>
              <a:t>	R ∩ S = R – ( R – S)</a:t>
            </a:r>
          </a:p>
          <a:p>
            <a:pPr lvl="1" eaLnBrk="1" hangingPunct="1">
              <a:lnSpc>
                <a:spcPct val="80000"/>
              </a:lnSpc>
            </a:pPr>
            <a:r>
              <a:rPr lang="es-ES" sz="1800" dirty="0" smtClean="0"/>
              <a:t>  R ∩ S = S – ( S – R)</a:t>
            </a:r>
          </a:p>
          <a:p>
            <a:pPr lvl="1" eaLnBrk="1" hangingPunct="1">
              <a:lnSpc>
                <a:spcPct val="80000"/>
              </a:lnSpc>
            </a:pPr>
            <a:endParaRPr lang="es-ES" sz="1800" dirty="0" smtClean="0"/>
          </a:p>
          <a:p>
            <a:pPr eaLnBrk="1" hangingPunct="1">
              <a:lnSpc>
                <a:spcPct val="80000"/>
              </a:lnSpc>
            </a:pPr>
            <a:r>
              <a:rPr lang="es-ES" sz="2000" dirty="0" smtClean="0"/>
              <a:t>Desarrollo:</a:t>
            </a:r>
          </a:p>
          <a:p>
            <a:pPr eaLnBrk="1" hangingPunct="1">
              <a:lnSpc>
                <a:spcPct val="80000"/>
              </a:lnSpc>
            </a:pPr>
            <a:endParaRPr lang="en-GB" sz="2000" u="sng" dirty="0" smtClean="0"/>
          </a:p>
          <a:p>
            <a:pPr eaLnBrk="1" hangingPunct="1">
              <a:lnSpc>
                <a:spcPct val="80000"/>
              </a:lnSpc>
              <a:buFont typeface="Wingdings" pitchFamily="2" charset="2"/>
              <a:buNone/>
            </a:pPr>
            <a:r>
              <a:rPr lang="en-GB" sz="2000" dirty="0" smtClean="0"/>
              <a:t>		</a:t>
            </a:r>
            <a:r>
              <a:rPr lang="en-GB" sz="2000" b="1" dirty="0" smtClean="0"/>
              <a:t>R:</a:t>
            </a:r>
            <a:r>
              <a:rPr lang="en-GB" sz="2000" dirty="0" smtClean="0"/>
              <a:t>  </a:t>
            </a:r>
            <a:r>
              <a:rPr lang="en-GB" sz="2000" u="sng" dirty="0" smtClean="0"/>
              <a:t>A  B  C</a:t>
            </a:r>
            <a:r>
              <a:rPr lang="en-GB" sz="2000" dirty="0" smtClean="0"/>
              <a:t>	   </a:t>
            </a:r>
            <a:r>
              <a:rPr lang="en-GB" sz="2000" b="1" dirty="0" smtClean="0"/>
              <a:t>S:</a:t>
            </a:r>
            <a:r>
              <a:rPr lang="en-GB" sz="2000" dirty="0" smtClean="0"/>
              <a:t>  </a:t>
            </a:r>
            <a:r>
              <a:rPr lang="en-GB" sz="2000" u="sng" dirty="0" smtClean="0"/>
              <a:t>A  B  C</a:t>
            </a:r>
            <a:r>
              <a:rPr lang="en-GB" sz="2000" dirty="0" smtClean="0"/>
              <a:t>	</a:t>
            </a:r>
            <a:r>
              <a:rPr lang="en-GB" sz="2000" b="1" dirty="0" smtClean="0"/>
              <a:t>(R - S):</a:t>
            </a:r>
            <a:r>
              <a:rPr lang="en-GB" sz="2000" dirty="0" smtClean="0"/>
              <a:t>  </a:t>
            </a:r>
            <a:r>
              <a:rPr lang="en-GB" sz="2000" u="sng" dirty="0" smtClean="0"/>
              <a:t>A  B  C</a:t>
            </a:r>
          </a:p>
          <a:p>
            <a:pPr eaLnBrk="1" hangingPunct="1">
              <a:lnSpc>
                <a:spcPct val="80000"/>
              </a:lnSpc>
              <a:buFont typeface="Wingdings" pitchFamily="2" charset="2"/>
              <a:buNone/>
            </a:pPr>
            <a:r>
              <a:rPr lang="en-GB" sz="2000" dirty="0" smtClean="0"/>
              <a:t>		      1  2  3	         2  3  4		 4  5  6</a:t>
            </a:r>
          </a:p>
          <a:p>
            <a:pPr eaLnBrk="1" hangingPunct="1">
              <a:lnSpc>
                <a:spcPct val="80000"/>
              </a:lnSpc>
              <a:buFont typeface="Wingdings" pitchFamily="2" charset="2"/>
              <a:buNone/>
            </a:pPr>
            <a:r>
              <a:rPr lang="en-GB" sz="2000" dirty="0" smtClean="0"/>
              <a:t>		      4  5  6 	         4  5  5		 7  8  9</a:t>
            </a:r>
          </a:p>
          <a:p>
            <a:pPr eaLnBrk="1" hangingPunct="1">
              <a:lnSpc>
                <a:spcPct val="80000"/>
              </a:lnSpc>
              <a:buFont typeface="Wingdings" pitchFamily="2" charset="2"/>
              <a:buNone/>
            </a:pPr>
            <a:r>
              <a:rPr lang="en-GB" sz="2000" dirty="0" smtClean="0"/>
              <a:t>		      7  8  9	         7  7  7</a:t>
            </a:r>
          </a:p>
          <a:p>
            <a:pPr eaLnBrk="1" hangingPunct="1">
              <a:lnSpc>
                <a:spcPct val="80000"/>
              </a:lnSpc>
              <a:buFont typeface="Wingdings" pitchFamily="2" charset="2"/>
              <a:buNone/>
            </a:pPr>
            <a:r>
              <a:rPr lang="en-GB" sz="2000" dirty="0" smtClean="0"/>
              <a:t>				         1  2  3</a:t>
            </a:r>
            <a:endParaRPr lang="es-ES" sz="2000" dirty="0" smtClean="0"/>
          </a:p>
          <a:p>
            <a:pPr eaLnBrk="1" hangingPunct="1">
              <a:lnSpc>
                <a:spcPct val="80000"/>
              </a:lnSpc>
              <a:buFont typeface="Wingdings" pitchFamily="2" charset="2"/>
              <a:buNone/>
            </a:pPr>
            <a:r>
              <a:rPr lang="es-ES" sz="2000" dirty="0" smtClean="0"/>
              <a:t>						</a:t>
            </a:r>
          </a:p>
          <a:p>
            <a:pPr eaLnBrk="1" hangingPunct="1">
              <a:lnSpc>
                <a:spcPct val="80000"/>
              </a:lnSpc>
              <a:buFont typeface="Wingdings" pitchFamily="2" charset="2"/>
              <a:buNone/>
            </a:pPr>
            <a:r>
              <a:rPr lang="es-ES" sz="2000" dirty="0" smtClean="0"/>
              <a:t>						</a:t>
            </a:r>
            <a:r>
              <a:rPr lang="en-GB" sz="2000" b="1" dirty="0" smtClean="0"/>
              <a:t>R – (R-S):</a:t>
            </a:r>
            <a:r>
              <a:rPr lang="en-GB" sz="2000" dirty="0" smtClean="0"/>
              <a:t>  </a:t>
            </a:r>
            <a:r>
              <a:rPr lang="en-GB" sz="2000" u="sng" dirty="0" smtClean="0"/>
              <a:t>A  B  C</a:t>
            </a:r>
          </a:p>
          <a:p>
            <a:pPr eaLnBrk="1" hangingPunct="1">
              <a:lnSpc>
                <a:spcPct val="80000"/>
              </a:lnSpc>
              <a:buFont typeface="Wingdings" pitchFamily="2" charset="2"/>
              <a:buNone/>
            </a:pPr>
            <a:r>
              <a:rPr lang="en-GB" sz="2000" dirty="0" smtClean="0"/>
              <a:t>							      1  2   3</a:t>
            </a:r>
            <a:endParaRPr lang="es-ES" sz="2000" dirty="0" smtClean="0"/>
          </a:p>
          <a:p>
            <a:pPr lvl="1" eaLnBrk="1" hangingPunct="1">
              <a:lnSpc>
                <a:spcPct val="80000"/>
              </a:lnSpc>
            </a:pPr>
            <a:endParaRPr lang="es-ES" sz="1800" dirty="0" smtClean="0"/>
          </a:p>
        </p:txBody>
      </p:sp>
      <p:sp>
        <p:nvSpPr>
          <p:cNvPr id="26629" name="AutoShape 4"/>
          <p:cNvSpPr>
            <a:spLocks noChangeArrowheads="1"/>
          </p:cNvSpPr>
          <p:nvPr/>
        </p:nvSpPr>
        <p:spPr bwMode="auto">
          <a:xfrm>
            <a:off x="6192044" y="5085184"/>
            <a:ext cx="360362" cy="576263"/>
          </a:xfrm>
          <a:prstGeom prst="downArrow">
            <a:avLst>
              <a:gd name="adj1" fmla="val 50000"/>
              <a:gd name="adj2" fmla="val 39978"/>
            </a:avLst>
          </a:prstGeom>
          <a:noFill/>
          <a:ln w="9525">
            <a:solidFill>
              <a:schemeClr val="tx1"/>
            </a:solidFill>
            <a:miter lim="800000"/>
            <a:headEnd/>
            <a:tailEnd/>
          </a:ln>
        </p:spPr>
        <p:txBody>
          <a:bodyPr wrap="none" anchor="ctr"/>
          <a:lstStyle/>
          <a:p>
            <a:endParaRPr lang="es-CO"/>
          </a:p>
        </p:txBody>
      </p:sp>
    </p:spTree>
    <p:extLst>
      <p:ext uri="{BB962C8B-B14F-4D97-AF65-F5344CB8AC3E}">
        <p14:creationId xmlns:p14="http://schemas.microsoft.com/office/powerpoint/2010/main" val="36227981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a:xfrm>
            <a:off x="7010400" y="6000750"/>
            <a:ext cx="2133600" cy="365125"/>
          </a:xfrm>
        </p:spPr>
        <p:txBody>
          <a:bodyPr/>
          <a:lstStyle/>
          <a:p>
            <a:pPr>
              <a:defRPr/>
            </a:pPr>
            <a:fld id="{329CE6A0-0729-4950-BE93-F10911A79BFB}" type="slidenum">
              <a:rPr lang="es-CO" altLang="en-US" smtClean="0"/>
              <a:pPr>
                <a:defRPr/>
              </a:pPr>
              <a:t>3</a:t>
            </a:fld>
            <a:endParaRPr lang="es-CO" altLang="en-US" dirty="0"/>
          </a:p>
        </p:txBody>
      </p:sp>
      <p:sp>
        <p:nvSpPr>
          <p:cNvPr id="9219" name="1 CuadroTexto"/>
          <p:cNvSpPr txBox="1">
            <a:spLocks noChangeArrowheads="1"/>
          </p:cNvSpPr>
          <p:nvPr/>
        </p:nvSpPr>
        <p:spPr bwMode="auto">
          <a:xfrm>
            <a:off x="785813" y="1500188"/>
            <a:ext cx="6786562" cy="369887"/>
          </a:xfrm>
          <a:prstGeom prst="rect">
            <a:avLst/>
          </a:prstGeom>
          <a:noFill/>
          <a:ln w="9525">
            <a:noFill/>
            <a:miter lim="800000"/>
            <a:headEnd/>
            <a:tailEnd/>
          </a:ln>
        </p:spPr>
        <p:txBody>
          <a:bodyPr>
            <a:spAutoFit/>
          </a:bodyPr>
          <a:lstStyle/>
          <a:p>
            <a:pPr algn="ctr"/>
            <a:r>
              <a:rPr lang="es-MX" b="1"/>
              <a:t>CONTENIDO DEL CURSO</a:t>
            </a:r>
          </a:p>
        </p:txBody>
      </p:sp>
      <p:sp>
        <p:nvSpPr>
          <p:cNvPr id="9220" name="5 CuadroTexto"/>
          <p:cNvSpPr txBox="1">
            <a:spLocks noChangeArrowheads="1"/>
          </p:cNvSpPr>
          <p:nvPr/>
        </p:nvSpPr>
        <p:spPr bwMode="auto">
          <a:xfrm>
            <a:off x="285750" y="2357438"/>
            <a:ext cx="8501063" cy="3416320"/>
          </a:xfrm>
          <a:prstGeom prst="rect">
            <a:avLst/>
          </a:prstGeom>
          <a:noFill/>
          <a:ln w="9525">
            <a:noFill/>
            <a:miter lim="800000"/>
            <a:headEnd/>
            <a:tailEnd/>
          </a:ln>
        </p:spPr>
        <p:txBody>
          <a:bodyPr>
            <a:spAutoFit/>
          </a:bodyPr>
          <a:lstStyle/>
          <a:p>
            <a:r>
              <a:rPr lang="es-MX" dirty="0"/>
              <a:t>Unidad I. </a:t>
            </a:r>
            <a:r>
              <a:rPr lang="es-MX" dirty="0" smtClean="0"/>
              <a:t>Introducción a bases de datos</a:t>
            </a:r>
            <a:endParaRPr lang="es-ES" dirty="0"/>
          </a:p>
          <a:p>
            <a:endParaRPr lang="es-ES" dirty="0"/>
          </a:p>
          <a:p>
            <a:r>
              <a:rPr lang="es-ES" dirty="0"/>
              <a:t>Unidad II. Modelo </a:t>
            </a:r>
            <a:r>
              <a:rPr lang="es-ES" dirty="0" smtClean="0"/>
              <a:t>conceptual entidad relación </a:t>
            </a:r>
            <a:endParaRPr lang="es-ES" dirty="0"/>
          </a:p>
          <a:p>
            <a:endParaRPr lang="es-ES" dirty="0"/>
          </a:p>
          <a:p>
            <a:r>
              <a:rPr lang="es-ES" dirty="0"/>
              <a:t>Unida III. </a:t>
            </a:r>
            <a:r>
              <a:rPr lang="es-ES" dirty="0" smtClean="0">
                <a:solidFill>
                  <a:srgbClr val="FF0000"/>
                </a:solidFill>
              </a:rPr>
              <a:t>Algebra relacional</a:t>
            </a:r>
            <a:endParaRPr lang="es-ES" dirty="0">
              <a:solidFill>
                <a:srgbClr val="FF0000"/>
              </a:solidFill>
            </a:endParaRPr>
          </a:p>
          <a:p>
            <a:endParaRPr lang="es-ES" dirty="0"/>
          </a:p>
          <a:p>
            <a:r>
              <a:rPr lang="es-ES" dirty="0"/>
              <a:t>Unidad IV. </a:t>
            </a:r>
            <a:r>
              <a:rPr lang="es-ES" dirty="0" smtClean="0"/>
              <a:t>Arquitectura de los sistemas de bases de datos</a:t>
            </a:r>
            <a:endParaRPr lang="es-ES" dirty="0"/>
          </a:p>
          <a:p>
            <a:endParaRPr lang="es-ES" dirty="0"/>
          </a:p>
          <a:p>
            <a:r>
              <a:rPr lang="es-ES" dirty="0"/>
              <a:t>Unidad V. </a:t>
            </a:r>
            <a:r>
              <a:rPr lang="es-ES" dirty="0" smtClean="0"/>
              <a:t>Lenguaje de consultas estructurado SQL </a:t>
            </a:r>
            <a:endParaRPr lang="es-MX" dirty="0"/>
          </a:p>
        </p:txBody>
      </p:sp>
    </p:spTree>
    <p:extLst>
      <p:ext uri="{BB962C8B-B14F-4D97-AF65-F5344CB8AC3E}">
        <p14:creationId xmlns:p14="http://schemas.microsoft.com/office/powerpoint/2010/main" val="305750046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2"/>
          <p:cNvSpPr>
            <a:spLocks noGrp="1" noChangeArrowheads="1"/>
          </p:cNvSpPr>
          <p:nvPr>
            <p:ph type="title"/>
          </p:nvPr>
        </p:nvSpPr>
        <p:spPr>
          <a:xfrm>
            <a:off x="395536" y="1124744"/>
            <a:ext cx="8229600" cy="914400"/>
          </a:xfrm>
        </p:spPr>
        <p:txBody>
          <a:bodyPr/>
          <a:lstStyle/>
          <a:p>
            <a:pPr eaLnBrk="1" hangingPunct="1"/>
            <a:r>
              <a:rPr lang="es-ES_tradnl" sz="3600" b="1" u="sng" dirty="0" smtClean="0"/>
              <a:t>Cociente</a:t>
            </a:r>
            <a:r>
              <a:rPr lang="es-ES_tradnl" sz="3600" b="1" dirty="0" smtClean="0"/>
              <a:t> </a:t>
            </a:r>
            <a:endParaRPr lang="es-ES" sz="3600" b="1" dirty="0" smtClean="0"/>
          </a:p>
        </p:txBody>
      </p:sp>
      <p:sp>
        <p:nvSpPr>
          <p:cNvPr id="27652" name="Rectangle 3"/>
          <p:cNvSpPr>
            <a:spLocks noGrp="1" noChangeArrowheads="1"/>
          </p:cNvSpPr>
          <p:nvPr>
            <p:ph type="body" idx="1"/>
          </p:nvPr>
        </p:nvSpPr>
        <p:spPr>
          <a:xfrm>
            <a:off x="251520" y="2088689"/>
            <a:ext cx="8497887" cy="4751387"/>
          </a:xfrm>
        </p:spPr>
        <p:txBody>
          <a:bodyPr/>
          <a:lstStyle/>
          <a:p>
            <a:pPr eaLnBrk="1" hangingPunct="1">
              <a:lnSpc>
                <a:spcPct val="80000"/>
              </a:lnSpc>
            </a:pPr>
            <a:r>
              <a:rPr lang="es-ES" sz="2400" b="1" u="sng" dirty="0" smtClean="0"/>
              <a:t>Cociente (÷)</a:t>
            </a:r>
            <a:r>
              <a:rPr lang="es-ES" sz="2400" b="1" dirty="0" smtClean="0"/>
              <a:t>:</a:t>
            </a:r>
            <a:r>
              <a:rPr lang="es-ES" sz="2400" dirty="0" smtClean="0"/>
              <a:t> </a:t>
            </a:r>
            <a:r>
              <a:rPr lang="es-ES" sz="2400" dirty="0" smtClean="0">
                <a:solidFill>
                  <a:srgbClr val="FF0000"/>
                </a:solidFill>
              </a:rPr>
              <a:t>“Para Todos” </a:t>
            </a:r>
            <a:r>
              <a:rPr lang="es-ES" sz="2400" dirty="0" smtClean="0"/>
              <a:t>La sintaxis del cociente es:</a:t>
            </a:r>
          </a:p>
          <a:p>
            <a:pPr eaLnBrk="1" hangingPunct="1">
              <a:lnSpc>
                <a:spcPct val="80000"/>
              </a:lnSpc>
            </a:pPr>
            <a:endParaRPr lang="es-ES" sz="1400" dirty="0" smtClean="0"/>
          </a:p>
          <a:p>
            <a:pPr eaLnBrk="1" hangingPunct="1">
              <a:lnSpc>
                <a:spcPct val="80000"/>
              </a:lnSpc>
              <a:buFont typeface="Wingdings" pitchFamily="2" charset="2"/>
              <a:buNone/>
            </a:pPr>
            <a:r>
              <a:rPr lang="es-ES" sz="2000" dirty="0" smtClean="0"/>
              <a:t>		[ operando ]  operador  [operando ]  =  Resultado</a:t>
            </a:r>
          </a:p>
          <a:p>
            <a:pPr eaLnBrk="1" hangingPunct="1">
              <a:lnSpc>
                <a:spcPct val="80000"/>
              </a:lnSpc>
              <a:buFont typeface="Wingdings" pitchFamily="2" charset="2"/>
              <a:buNone/>
            </a:pPr>
            <a:r>
              <a:rPr lang="es-ES" sz="2000" dirty="0" smtClean="0"/>
              <a:t>			R	 ÷ 	      S</a:t>
            </a:r>
          </a:p>
          <a:p>
            <a:pPr eaLnBrk="1" hangingPunct="1">
              <a:lnSpc>
                <a:spcPct val="80000"/>
              </a:lnSpc>
              <a:buFont typeface="Wingdings" pitchFamily="2" charset="2"/>
              <a:buNone/>
            </a:pPr>
            <a:endParaRPr lang="es-ES" sz="1400" dirty="0" smtClean="0"/>
          </a:p>
          <a:p>
            <a:pPr eaLnBrk="1" hangingPunct="1">
              <a:lnSpc>
                <a:spcPct val="80000"/>
              </a:lnSpc>
            </a:pPr>
            <a:r>
              <a:rPr lang="es-ES" sz="2000" dirty="0" smtClean="0"/>
              <a:t>El cociente se puede usar entre dos relaciones R y S que tengan diferente grado, siempre que se cumplan las siguientes condiciones:</a:t>
            </a:r>
          </a:p>
          <a:p>
            <a:pPr eaLnBrk="1" hangingPunct="1">
              <a:lnSpc>
                <a:spcPct val="80000"/>
              </a:lnSpc>
            </a:pPr>
            <a:endParaRPr lang="es-ES" sz="1200" dirty="0" smtClean="0"/>
          </a:p>
          <a:p>
            <a:pPr lvl="1" eaLnBrk="1" hangingPunct="1">
              <a:lnSpc>
                <a:spcPct val="80000"/>
              </a:lnSpc>
            </a:pPr>
            <a:r>
              <a:rPr lang="es-ES" sz="2000" dirty="0" smtClean="0"/>
              <a:t>S tiene que tener todos sus atributos definidos sobre un subconjunto de los atributos de la relación R.</a:t>
            </a:r>
          </a:p>
          <a:p>
            <a:pPr lvl="1" eaLnBrk="1" hangingPunct="1">
              <a:lnSpc>
                <a:spcPct val="80000"/>
              </a:lnSpc>
            </a:pPr>
            <a:r>
              <a:rPr lang="es-ES" sz="2000" dirty="0" smtClean="0"/>
              <a:t>El número de </a:t>
            </a:r>
            <a:r>
              <a:rPr lang="es-ES" sz="2000" dirty="0" err="1" smtClean="0"/>
              <a:t>tuplas</a:t>
            </a:r>
            <a:r>
              <a:rPr lang="es-ES" sz="2000" dirty="0" smtClean="0"/>
              <a:t> de S deben ser distintas de 0.</a:t>
            </a:r>
          </a:p>
          <a:p>
            <a:pPr eaLnBrk="1" hangingPunct="1">
              <a:lnSpc>
                <a:spcPct val="80000"/>
              </a:lnSpc>
            </a:pPr>
            <a:endParaRPr lang="es-ES" sz="1200" dirty="0" smtClean="0"/>
          </a:p>
          <a:p>
            <a:pPr eaLnBrk="1" hangingPunct="1">
              <a:lnSpc>
                <a:spcPct val="80000"/>
              </a:lnSpc>
            </a:pPr>
            <a:r>
              <a:rPr lang="en-GB" sz="2000" u="sng" dirty="0" err="1" smtClean="0"/>
              <a:t>Ejemplo</a:t>
            </a:r>
            <a:r>
              <a:rPr lang="en-GB" sz="2000" dirty="0" smtClean="0"/>
              <a:t>:    </a:t>
            </a:r>
            <a:r>
              <a:rPr lang="en-GB" sz="2000" b="1" dirty="0" smtClean="0"/>
              <a:t>R:</a:t>
            </a:r>
            <a:r>
              <a:rPr lang="en-GB" sz="2000" dirty="0" smtClean="0"/>
              <a:t> </a:t>
            </a:r>
            <a:r>
              <a:rPr lang="en-GB" sz="2000" u="sng" dirty="0" smtClean="0"/>
              <a:t> A  B  C</a:t>
            </a:r>
            <a:r>
              <a:rPr lang="en-GB" sz="2000" dirty="0" smtClean="0"/>
              <a:t>		</a:t>
            </a:r>
            <a:r>
              <a:rPr lang="en-GB" sz="2000" b="1" dirty="0" smtClean="0"/>
              <a:t>S:</a:t>
            </a:r>
            <a:r>
              <a:rPr lang="en-GB" sz="2000" dirty="0" smtClean="0"/>
              <a:t> </a:t>
            </a:r>
            <a:r>
              <a:rPr lang="en-GB" sz="2000" u="sng" dirty="0" smtClean="0"/>
              <a:t>A  B</a:t>
            </a:r>
            <a:r>
              <a:rPr lang="en-GB" sz="2000" dirty="0" smtClean="0"/>
              <a:t>	   R </a:t>
            </a:r>
            <a:r>
              <a:rPr lang="es-ES" sz="2000" dirty="0" smtClean="0"/>
              <a:t>÷ S     </a:t>
            </a:r>
            <a:r>
              <a:rPr lang="es-ES" sz="2000" u="sng" dirty="0" smtClean="0"/>
              <a:t>C</a:t>
            </a:r>
            <a:r>
              <a:rPr lang="es-ES" sz="2000" dirty="0" smtClean="0"/>
              <a:t> </a:t>
            </a:r>
            <a:endParaRPr lang="en-GB" sz="2000" dirty="0" smtClean="0"/>
          </a:p>
          <a:p>
            <a:pPr eaLnBrk="1" hangingPunct="1">
              <a:lnSpc>
                <a:spcPct val="80000"/>
              </a:lnSpc>
              <a:buFont typeface="Wingdings" pitchFamily="2" charset="2"/>
              <a:buNone/>
            </a:pPr>
            <a:r>
              <a:rPr lang="en-GB" sz="2000" dirty="0" smtClean="0"/>
              <a:t>			   1  2  3        	      2  3                    3</a:t>
            </a:r>
          </a:p>
          <a:p>
            <a:pPr eaLnBrk="1" hangingPunct="1">
              <a:lnSpc>
                <a:spcPct val="80000"/>
              </a:lnSpc>
              <a:buFont typeface="Wingdings" pitchFamily="2" charset="2"/>
              <a:buNone/>
            </a:pPr>
            <a:r>
              <a:rPr lang="en-GB" sz="2000" dirty="0" smtClean="0"/>
              <a:t>			   4  5  6        	      4  5		   6</a:t>
            </a:r>
          </a:p>
          <a:p>
            <a:pPr eaLnBrk="1" hangingPunct="1">
              <a:lnSpc>
                <a:spcPct val="80000"/>
              </a:lnSpc>
              <a:buFont typeface="Wingdings" pitchFamily="2" charset="2"/>
              <a:buNone/>
            </a:pPr>
            <a:r>
              <a:rPr lang="en-GB" sz="2000" dirty="0" smtClean="0"/>
              <a:t>			   7  8  9	     </a:t>
            </a:r>
            <a:r>
              <a:rPr lang="en-GB" sz="2000" dirty="0"/>
              <a:t> </a:t>
            </a:r>
            <a:r>
              <a:rPr lang="en-GB" sz="2000" dirty="0" smtClean="0"/>
              <a:t>              7  7		</a:t>
            </a:r>
            <a:r>
              <a:rPr lang="es-ES" sz="2000" dirty="0" smtClean="0"/>
              <a:t> </a:t>
            </a:r>
          </a:p>
          <a:p>
            <a:pPr eaLnBrk="1" hangingPunct="1">
              <a:lnSpc>
                <a:spcPct val="80000"/>
              </a:lnSpc>
              <a:buFont typeface="Wingdings" pitchFamily="2" charset="2"/>
              <a:buNone/>
            </a:pPr>
            <a:r>
              <a:rPr lang="es-ES_tradnl" sz="2000" dirty="0" smtClean="0"/>
              <a:t>				</a:t>
            </a:r>
            <a:r>
              <a:rPr lang="es-ES_tradnl" sz="2000" dirty="0"/>
              <a:t> </a:t>
            </a:r>
            <a:r>
              <a:rPr lang="es-ES_tradnl" sz="2000" dirty="0" smtClean="0"/>
              <a:t>                   1  2</a:t>
            </a:r>
            <a:endParaRPr lang="es-ES" sz="2000" dirty="0" smtClean="0"/>
          </a:p>
          <a:p>
            <a:pPr eaLnBrk="1" hangingPunct="1">
              <a:lnSpc>
                <a:spcPct val="80000"/>
              </a:lnSpc>
            </a:pPr>
            <a:endParaRPr lang="es-ES" sz="2000" dirty="0" smtClean="0"/>
          </a:p>
          <a:p>
            <a:pPr eaLnBrk="1" hangingPunct="1">
              <a:lnSpc>
                <a:spcPct val="80000"/>
              </a:lnSpc>
            </a:pPr>
            <a:endParaRPr lang="es-ES" sz="2000" dirty="0" smtClean="0"/>
          </a:p>
        </p:txBody>
      </p:sp>
    </p:spTree>
    <p:extLst>
      <p:ext uri="{BB962C8B-B14F-4D97-AF65-F5344CB8AC3E}">
        <p14:creationId xmlns:p14="http://schemas.microsoft.com/office/powerpoint/2010/main" val="57336598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2"/>
          <p:cNvSpPr>
            <a:spLocks noGrp="1" noChangeArrowheads="1"/>
          </p:cNvSpPr>
          <p:nvPr>
            <p:ph type="title"/>
          </p:nvPr>
        </p:nvSpPr>
        <p:spPr>
          <a:xfrm>
            <a:off x="395536" y="1340768"/>
            <a:ext cx="8229600" cy="811213"/>
          </a:xfrm>
        </p:spPr>
        <p:txBody>
          <a:bodyPr/>
          <a:lstStyle/>
          <a:p>
            <a:pPr eaLnBrk="1" hangingPunct="1"/>
            <a:r>
              <a:rPr lang="es-ES_tradnl" sz="3200" b="1" u="sng" dirty="0" smtClean="0"/>
              <a:t> </a:t>
            </a:r>
            <a:r>
              <a:rPr lang="es-ES_tradnl" sz="3200" b="1" u="sng" dirty="0" err="1" smtClean="0"/>
              <a:t>Join</a:t>
            </a:r>
            <a:r>
              <a:rPr lang="es-ES_tradnl" sz="3200" b="1" dirty="0" smtClean="0"/>
              <a:t> </a:t>
            </a:r>
            <a:endParaRPr lang="es-ES" sz="3200" b="1" dirty="0" smtClean="0"/>
          </a:p>
        </p:txBody>
      </p:sp>
      <p:sp>
        <p:nvSpPr>
          <p:cNvPr id="32772" name="Rectangle 3"/>
          <p:cNvSpPr>
            <a:spLocks noGrp="1" noChangeArrowheads="1"/>
          </p:cNvSpPr>
          <p:nvPr>
            <p:ph type="body" idx="1"/>
          </p:nvPr>
        </p:nvSpPr>
        <p:spPr>
          <a:xfrm>
            <a:off x="395536" y="2492896"/>
            <a:ext cx="8229600" cy="4159274"/>
          </a:xfrm>
        </p:spPr>
        <p:txBody>
          <a:bodyPr/>
          <a:lstStyle/>
          <a:p>
            <a:pPr eaLnBrk="1" hangingPunct="1">
              <a:lnSpc>
                <a:spcPct val="80000"/>
              </a:lnSpc>
            </a:pPr>
            <a:r>
              <a:rPr lang="es-ES" sz="2400" b="1" u="sng" dirty="0" err="1" smtClean="0"/>
              <a:t>Join</a:t>
            </a:r>
            <a:r>
              <a:rPr lang="es-ES" sz="2400" b="1" u="sng" dirty="0" smtClean="0"/>
              <a:t> (Y)</a:t>
            </a:r>
            <a:r>
              <a:rPr lang="es-ES" sz="2400" b="1" dirty="0" smtClean="0"/>
              <a:t>:</a:t>
            </a:r>
            <a:r>
              <a:rPr lang="es-ES" sz="2400" dirty="0" smtClean="0"/>
              <a:t> La sintaxis del </a:t>
            </a:r>
            <a:r>
              <a:rPr lang="es-ES" sz="2400" dirty="0" err="1" smtClean="0"/>
              <a:t>Join</a:t>
            </a:r>
            <a:r>
              <a:rPr lang="es-ES" sz="2400" dirty="0" smtClean="0"/>
              <a:t> es:</a:t>
            </a:r>
          </a:p>
          <a:p>
            <a:pPr eaLnBrk="1" hangingPunct="1">
              <a:lnSpc>
                <a:spcPct val="80000"/>
              </a:lnSpc>
            </a:pPr>
            <a:endParaRPr lang="es-ES" sz="1000" dirty="0" smtClean="0"/>
          </a:p>
          <a:p>
            <a:pPr eaLnBrk="1" hangingPunct="1">
              <a:lnSpc>
                <a:spcPct val="80000"/>
              </a:lnSpc>
              <a:buFont typeface="Wingdings" pitchFamily="2" charset="2"/>
              <a:buNone/>
            </a:pPr>
            <a:r>
              <a:rPr lang="es-ES" sz="2000" dirty="0" smtClean="0"/>
              <a:t>		R  Y S  ( i c j)</a:t>
            </a:r>
          </a:p>
          <a:p>
            <a:pPr eaLnBrk="1" hangingPunct="1">
              <a:lnSpc>
                <a:spcPct val="80000"/>
              </a:lnSpc>
              <a:buFont typeface="Wingdings" pitchFamily="2" charset="2"/>
              <a:buNone/>
            </a:pPr>
            <a:endParaRPr lang="en-GB" sz="1000" dirty="0" smtClean="0"/>
          </a:p>
          <a:p>
            <a:pPr lvl="1" eaLnBrk="1" hangingPunct="1">
              <a:lnSpc>
                <a:spcPct val="80000"/>
              </a:lnSpc>
            </a:pPr>
            <a:r>
              <a:rPr lang="es-ES" sz="2000" dirty="0" smtClean="0"/>
              <a:t>c ≡ operadores de comparación   &lt;   &gt;   ≤   ≥   ≠   =</a:t>
            </a:r>
          </a:p>
          <a:p>
            <a:pPr lvl="1" eaLnBrk="1" hangingPunct="1">
              <a:lnSpc>
                <a:spcPct val="80000"/>
              </a:lnSpc>
            </a:pPr>
            <a:r>
              <a:rPr lang="es-ES" sz="2000" dirty="0" smtClean="0"/>
              <a:t>i, j ≡ atributos de R y S</a:t>
            </a:r>
          </a:p>
          <a:p>
            <a:pPr lvl="1" eaLnBrk="1" hangingPunct="1">
              <a:lnSpc>
                <a:spcPct val="80000"/>
              </a:lnSpc>
            </a:pPr>
            <a:r>
              <a:rPr lang="es-ES" sz="2000" dirty="0" smtClean="0"/>
              <a:t>Cuando c va con el signo =, hablamos de </a:t>
            </a:r>
            <a:r>
              <a:rPr lang="es-ES" sz="2000" dirty="0" err="1" smtClean="0"/>
              <a:t>equijoin</a:t>
            </a:r>
            <a:r>
              <a:rPr lang="es-ES" sz="2000" dirty="0" smtClean="0"/>
              <a:t>: R Y S  ( i = j )</a:t>
            </a:r>
            <a:endParaRPr lang="en-GB" sz="2000" dirty="0" smtClean="0"/>
          </a:p>
          <a:p>
            <a:pPr lvl="2" eaLnBrk="1" hangingPunct="1">
              <a:lnSpc>
                <a:spcPct val="80000"/>
              </a:lnSpc>
            </a:pPr>
            <a:endParaRPr lang="en-GB" sz="2000" dirty="0" smtClean="0"/>
          </a:p>
          <a:p>
            <a:pPr eaLnBrk="1" hangingPunct="1">
              <a:lnSpc>
                <a:spcPct val="80000"/>
              </a:lnSpc>
            </a:pPr>
            <a:r>
              <a:rPr lang="en-GB" sz="2000" dirty="0" smtClean="0"/>
              <a:t>El Join </a:t>
            </a:r>
            <a:r>
              <a:rPr lang="en-GB" sz="2000" dirty="0" err="1" smtClean="0"/>
              <a:t>también</a:t>
            </a:r>
            <a:r>
              <a:rPr lang="es-ES" sz="2000" dirty="0" smtClean="0"/>
              <a:t> recibe el nombre de reunión o </a:t>
            </a:r>
            <a:r>
              <a:rPr lang="es-ES" sz="2000" dirty="0" err="1" smtClean="0"/>
              <a:t>yunción</a:t>
            </a:r>
            <a:r>
              <a:rPr lang="es-ES" sz="2000" dirty="0" smtClean="0"/>
              <a:t>.</a:t>
            </a:r>
          </a:p>
          <a:p>
            <a:pPr eaLnBrk="1" hangingPunct="1">
              <a:lnSpc>
                <a:spcPct val="80000"/>
              </a:lnSpc>
            </a:pPr>
            <a:endParaRPr lang="es-ES" sz="1400" dirty="0" smtClean="0"/>
          </a:p>
          <a:p>
            <a:pPr eaLnBrk="1" hangingPunct="1">
              <a:lnSpc>
                <a:spcPct val="80000"/>
              </a:lnSpc>
            </a:pPr>
            <a:r>
              <a:rPr lang="es-ES" sz="2000" dirty="0" smtClean="0"/>
              <a:t>Es una de los operadores mas importantes del álgebra relacional, para su obtención debemos realizar el </a:t>
            </a:r>
            <a:r>
              <a:rPr lang="es-ES" sz="2000" u="sng" dirty="0" smtClean="0"/>
              <a:t>producto cartesiano</a:t>
            </a:r>
            <a:r>
              <a:rPr lang="es-ES" sz="2000" dirty="0" smtClean="0"/>
              <a:t> de las relaciones involucradas y aplicar sobre la tabla resultante una </a:t>
            </a:r>
            <a:r>
              <a:rPr lang="es-ES" sz="2000" u="sng" dirty="0" smtClean="0"/>
              <a:t>operación de selección</a:t>
            </a:r>
            <a:r>
              <a:rPr lang="es-ES" sz="2000" dirty="0" smtClean="0"/>
              <a:t> que habremos preestablecido, esta operación recibe el nombre de “condición de </a:t>
            </a:r>
            <a:r>
              <a:rPr lang="es-ES" sz="2000" dirty="0" err="1" smtClean="0"/>
              <a:t>Join</a:t>
            </a:r>
            <a:r>
              <a:rPr lang="es-ES" sz="2000" dirty="0" smtClean="0"/>
              <a:t>”.</a:t>
            </a:r>
          </a:p>
          <a:p>
            <a:pPr eaLnBrk="1" hangingPunct="1">
              <a:lnSpc>
                <a:spcPct val="80000"/>
              </a:lnSpc>
            </a:pPr>
            <a:endParaRPr lang="es-ES" sz="700" dirty="0" smtClean="0"/>
          </a:p>
        </p:txBody>
      </p:sp>
    </p:spTree>
    <p:extLst>
      <p:ext uri="{BB962C8B-B14F-4D97-AF65-F5344CB8AC3E}">
        <p14:creationId xmlns:p14="http://schemas.microsoft.com/office/powerpoint/2010/main" val="309619638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2"/>
          <p:cNvSpPr>
            <a:spLocks noGrp="1" noChangeArrowheads="1"/>
          </p:cNvSpPr>
          <p:nvPr>
            <p:ph type="title"/>
          </p:nvPr>
        </p:nvSpPr>
        <p:spPr>
          <a:xfrm>
            <a:off x="395536" y="1052736"/>
            <a:ext cx="8229600" cy="668338"/>
          </a:xfrm>
        </p:spPr>
        <p:txBody>
          <a:bodyPr/>
          <a:lstStyle/>
          <a:p>
            <a:pPr eaLnBrk="1" hangingPunct="1"/>
            <a:r>
              <a:rPr lang="es-ES_tradnl" sz="3200" b="1" u="sng" dirty="0" smtClean="0"/>
              <a:t> </a:t>
            </a:r>
            <a:r>
              <a:rPr lang="es-ES_tradnl" sz="3200" b="1" u="sng" dirty="0" err="1" smtClean="0"/>
              <a:t>Join</a:t>
            </a:r>
            <a:r>
              <a:rPr lang="es-ES_tradnl" sz="3200" b="1" dirty="0" smtClean="0"/>
              <a:t> </a:t>
            </a:r>
            <a:endParaRPr lang="es-ES" sz="3200" b="1" dirty="0" smtClean="0"/>
          </a:p>
        </p:txBody>
      </p:sp>
      <p:sp>
        <p:nvSpPr>
          <p:cNvPr id="33796" name="Rectangle 3"/>
          <p:cNvSpPr>
            <a:spLocks noGrp="1" noChangeArrowheads="1"/>
          </p:cNvSpPr>
          <p:nvPr>
            <p:ph type="body" idx="1"/>
          </p:nvPr>
        </p:nvSpPr>
        <p:spPr>
          <a:xfrm>
            <a:off x="539552" y="1458913"/>
            <a:ext cx="8229600" cy="5399087"/>
          </a:xfrm>
        </p:spPr>
        <p:txBody>
          <a:bodyPr/>
          <a:lstStyle/>
          <a:p>
            <a:pPr eaLnBrk="1" hangingPunct="1">
              <a:lnSpc>
                <a:spcPct val="80000"/>
              </a:lnSpc>
            </a:pPr>
            <a:r>
              <a:rPr lang="es-ES" sz="2000" dirty="0" smtClean="0"/>
              <a:t>Ejemplo:</a:t>
            </a:r>
            <a:endParaRPr lang="en-GB" sz="2000" u="sng" dirty="0" smtClean="0"/>
          </a:p>
          <a:p>
            <a:pPr eaLnBrk="1" hangingPunct="1">
              <a:lnSpc>
                <a:spcPct val="80000"/>
              </a:lnSpc>
              <a:buFont typeface="Wingdings" pitchFamily="2" charset="2"/>
              <a:buNone/>
            </a:pPr>
            <a:r>
              <a:rPr lang="en-GB" sz="2000" dirty="0" smtClean="0"/>
              <a:t>		</a:t>
            </a:r>
            <a:r>
              <a:rPr lang="en-GB" sz="2000" b="1" dirty="0" smtClean="0"/>
              <a:t>R:</a:t>
            </a:r>
            <a:r>
              <a:rPr lang="en-GB" sz="2000" dirty="0" smtClean="0"/>
              <a:t>  </a:t>
            </a:r>
            <a:r>
              <a:rPr lang="en-GB" sz="2000" u="sng" dirty="0" smtClean="0"/>
              <a:t>A  B  C</a:t>
            </a:r>
            <a:r>
              <a:rPr lang="en-GB" sz="2000" dirty="0" smtClean="0"/>
              <a:t>	</a:t>
            </a:r>
            <a:r>
              <a:rPr lang="en-GB" sz="2000" b="1" dirty="0" smtClean="0"/>
              <a:t>S: </a:t>
            </a:r>
            <a:r>
              <a:rPr lang="en-GB" sz="2000" dirty="0" smtClean="0"/>
              <a:t> </a:t>
            </a:r>
            <a:r>
              <a:rPr lang="en-GB" sz="2000" u="sng" dirty="0" smtClean="0"/>
              <a:t>D  E</a:t>
            </a:r>
            <a:r>
              <a:rPr lang="en-GB" sz="2000" dirty="0" smtClean="0"/>
              <a:t>		</a:t>
            </a:r>
            <a:endParaRPr lang="en-GB" sz="2000" b="1" dirty="0" smtClean="0"/>
          </a:p>
          <a:p>
            <a:pPr eaLnBrk="1" hangingPunct="1">
              <a:lnSpc>
                <a:spcPct val="80000"/>
              </a:lnSpc>
              <a:buFont typeface="Wingdings" pitchFamily="2" charset="2"/>
              <a:buNone/>
            </a:pPr>
            <a:r>
              <a:rPr lang="en-GB" sz="2000" dirty="0" smtClean="0"/>
              <a:t>		      1  2  3	      4  5</a:t>
            </a:r>
          </a:p>
          <a:p>
            <a:pPr eaLnBrk="1" hangingPunct="1">
              <a:lnSpc>
                <a:spcPct val="80000"/>
              </a:lnSpc>
              <a:buFont typeface="Wingdings" pitchFamily="2" charset="2"/>
              <a:buNone/>
            </a:pPr>
            <a:r>
              <a:rPr lang="en-GB" sz="2000" dirty="0" smtClean="0"/>
              <a:t>		      4  5  6	      5  5</a:t>
            </a:r>
          </a:p>
          <a:p>
            <a:pPr eaLnBrk="1" hangingPunct="1">
              <a:lnSpc>
                <a:spcPct val="80000"/>
              </a:lnSpc>
              <a:buFont typeface="Wingdings" pitchFamily="2" charset="2"/>
              <a:buNone/>
            </a:pPr>
            <a:r>
              <a:rPr lang="en-GB" sz="2000" dirty="0" smtClean="0"/>
              <a:t>		      7  8  9</a:t>
            </a:r>
            <a:endParaRPr lang="es-ES" sz="2000" u="sng" dirty="0" smtClean="0"/>
          </a:p>
          <a:p>
            <a:pPr eaLnBrk="1" hangingPunct="1">
              <a:lnSpc>
                <a:spcPct val="80000"/>
              </a:lnSpc>
              <a:buFont typeface="Wingdings" pitchFamily="2" charset="2"/>
              <a:buNone/>
            </a:pPr>
            <a:endParaRPr lang="es-ES" sz="1000" u="sng" dirty="0" smtClean="0"/>
          </a:p>
          <a:p>
            <a:pPr eaLnBrk="1" hangingPunct="1">
              <a:lnSpc>
                <a:spcPct val="80000"/>
              </a:lnSpc>
              <a:buFont typeface="Wingdings" pitchFamily="2" charset="2"/>
              <a:buNone/>
            </a:pPr>
            <a:r>
              <a:rPr lang="en-GB" sz="2000" dirty="0" smtClean="0"/>
              <a:t>R Y S  ( B &gt; D )</a:t>
            </a:r>
          </a:p>
          <a:p>
            <a:pPr eaLnBrk="1" hangingPunct="1">
              <a:lnSpc>
                <a:spcPct val="80000"/>
              </a:lnSpc>
              <a:buFont typeface="Wingdings" pitchFamily="2" charset="2"/>
              <a:buNone/>
            </a:pPr>
            <a:endParaRPr lang="es-ES" sz="1000" u="sng" dirty="0" smtClean="0"/>
          </a:p>
          <a:p>
            <a:pPr eaLnBrk="1" hangingPunct="1">
              <a:lnSpc>
                <a:spcPct val="80000"/>
              </a:lnSpc>
              <a:buFont typeface="Wingdings" pitchFamily="2" charset="2"/>
              <a:buNone/>
            </a:pPr>
            <a:r>
              <a:rPr lang="es-ES" sz="2000" dirty="0" smtClean="0"/>
              <a:t>		</a:t>
            </a:r>
            <a:r>
              <a:rPr lang="es-ES" sz="2000" u="sng" dirty="0" smtClean="0"/>
              <a:t>A   B   C   D   E</a:t>
            </a:r>
            <a:r>
              <a:rPr lang="es-ES" sz="2000" dirty="0" smtClean="0"/>
              <a:t>		</a:t>
            </a:r>
            <a:r>
              <a:rPr lang="es-ES" sz="2000" u="sng" dirty="0" smtClean="0"/>
              <a:t>A   B   C   D   E</a:t>
            </a:r>
            <a:endParaRPr lang="es-ES" sz="2000" dirty="0" smtClean="0"/>
          </a:p>
          <a:p>
            <a:pPr eaLnBrk="1" hangingPunct="1">
              <a:lnSpc>
                <a:spcPct val="80000"/>
              </a:lnSpc>
              <a:buFont typeface="Wingdings" pitchFamily="2" charset="2"/>
              <a:buNone/>
            </a:pPr>
            <a:r>
              <a:rPr lang="es-ES" sz="2000" dirty="0" smtClean="0"/>
              <a:t>		1   2    3    4   5    		7    8    9    4   5</a:t>
            </a:r>
          </a:p>
          <a:p>
            <a:pPr eaLnBrk="1" hangingPunct="1">
              <a:lnSpc>
                <a:spcPct val="80000"/>
              </a:lnSpc>
              <a:buFont typeface="Wingdings" pitchFamily="2" charset="2"/>
              <a:buNone/>
            </a:pPr>
            <a:r>
              <a:rPr lang="es-ES" sz="2000" dirty="0" smtClean="0"/>
              <a:t>		1   2    3    5   5   		7    8    9    5   5   </a:t>
            </a:r>
          </a:p>
          <a:p>
            <a:pPr eaLnBrk="1" hangingPunct="1">
              <a:lnSpc>
                <a:spcPct val="80000"/>
              </a:lnSpc>
              <a:buFont typeface="Wingdings" pitchFamily="2" charset="2"/>
              <a:buNone/>
            </a:pPr>
            <a:r>
              <a:rPr lang="es-ES" sz="2000" dirty="0" smtClean="0"/>
              <a:t>		4   5    6    4   5   		4    5    6    4   5</a:t>
            </a:r>
          </a:p>
          <a:p>
            <a:pPr eaLnBrk="1" hangingPunct="1">
              <a:lnSpc>
                <a:spcPct val="80000"/>
              </a:lnSpc>
              <a:buFont typeface="Wingdings" pitchFamily="2" charset="2"/>
              <a:buNone/>
            </a:pPr>
            <a:r>
              <a:rPr lang="es-ES" sz="2000" dirty="0" smtClean="0"/>
              <a:t>		4   5    6    5   5</a:t>
            </a:r>
          </a:p>
          <a:p>
            <a:pPr eaLnBrk="1" hangingPunct="1">
              <a:lnSpc>
                <a:spcPct val="80000"/>
              </a:lnSpc>
              <a:buFont typeface="Wingdings" pitchFamily="2" charset="2"/>
              <a:buNone/>
            </a:pPr>
            <a:r>
              <a:rPr lang="es-ES" sz="2000" dirty="0" smtClean="0"/>
              <a:t>		7   8    9    4   5</a:t>
            </a:r>
          </a:p>
          <a:p>
            <a:pPr eaLnBrk="1" hangingPunct="1">
              <a:lnSpc>
                <a:spcPct val="80000"/>
              </a:lnSpc>
              <a:buFont typeface="Wingdings" pitchFamily="2" charset="2"/>
              <a:buNone/>
            </a:pPr>
            <a:r>
              <a:rPr lang="es-ES" sz="2000" dirty="0" smtClean="0"/>
              <a:t>		7   8    9    5   5</a:t>
            </a:r>
          </a:p>
          <a:p>
            <a:pPr eaLnBrk="1" hangingPunct="1">
              <a:lnSpc>
                <a:spcPct val="80000"/>
              </a:lnSpc>
            </a:pPr>
            <a:endParaRPr lang="es-ES" sz="2000" dirty="0" smtClean="0"/>
          </a:p>
          <a:p>
            <a:pPr eaLnBrk="1" hangingPunct="1">
              <a:lnSpc>
                <a:spcPct val="80000"/>
              </a:lnSpc>
            </a:pPr>
            <a:r>
              <a:rPr lang="es-ES" sz="2000" dirty="0" smtClean="0"/>
              <a:t>La equivalencia con los operadores fundamentales es:</a:t>
            </a:r>
          </a:p>
          <a:p>
            <a:pPr lvl="1" eaLnBrk="1" hangingPunct="1">
              <a:lnSpc>
                <a:spcPct val="80000"/>
              </a:lnSpc>
            </a:pPr>
            <a:r>
              <a:rPr lang="es-ES" sz="2000" b="1" dirty="0" smtClean="0"/>
              <a:t>σ  i c j   ( R x S )</a:t>
            </a:r>
          </a:p>
        </p:txBody>
      </p:sp>
    </p:spTree>
    <p:extLst>
      <p:ext uri="{BB962C8B-B14F-4D97-AF65-F5344CB8AC3E}">
        <p14:creationId xmlns:p14="http://schemas.microsoft.com/office/powerpoint/2010/main" val="184238824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2"/>
          <p:cNvSpPr>
            <a:spLocks noGrp="1" noChangeArrowheads="1"/>
          </p:cNvSpPr>
          <p:nvPr>
            <p:ph type="title"/>
          </p:nvPr>
        </p:nvSpPr>
        <p:spPr>
          <a:xfrm>
            <a:off x="539552" y="1268760"/>
            <a:ext cx="7772400" cy="1143000"/>
          </a:xfrm>
        </p:spPr>
        <p:txBody>
          <a:bodyPr/>
          <a:lstStyle/>
          <a:p>
            <a:pPr eaLnBrk="1" hangingPunct="1"/>
            <a:r>
              <a:rPr lang="es-ES_tradnl" sz="3200" b="1" u="sng" dirty="0" err="1" smtClean="0"/>
              <a:t>Join</a:t>
            </a:r>
            <a:r>
              <a:rPr lang="es-ES_tradnl" sz="3200" b="1" u="sng" dirty="0" smtClean="0"/>
              <a:t> Natural</a:t>
            </a:r>
            <a:r>
              <a:rPr lang="es-ES_tradnl" sz="3200" b="1" dirty="0" smtClean="0"/>
              <a:t> </a:t>
            </a:r>
            <a:endParaRPr lang="es-ES" sz="3200" b="1" dirty="0" smtClean="0"/>
          </a:p>
        </p:txBody>
      </p:sp>
      <p:sp>
        <p:nvSpPr>
          <p:cNvPr id="37892" name="Rectangle 3"/>
          <p:cNvSpPr>
            <a:spLocks noGrp="1" noChangeArrowheads="1"/>
          </p:cNvSpPr>
          <p:nvPr>
            <p:ph type="body" idx="1"/>
          </p:nvPr>
        </p:nvSpPr>
        <p:spPr>
          <a:xfrm>
            <a:off x="611560" y="2636912"/>
            <a:ext cx="7772400" cy="4114800"/>
          </a:xfrm>
        </p:spPr>
        <p:txBody>
          <a:bodyPr/>
          <a:lstStyle/>
          <a:p>
            <a:pPr eaLnBrk="1" hangingPunct="1"/>
            <a:r>
              <a:rPr lang="es-ES_tradnl" sz="2400" dirty="0" smtClean="0"/>
              <a:t>Ejercicio: </a:t>
            </a:r>
          </a:p>
          <a:p>
            <a:pPr lvl="1" eaLnBrk="1" hangingPunct="1"/>
            <a:r>
              <a:rPr lang="es-ES_tradnl" sz="2400" dirty="0" smtClean="0"/>
              <a:t>Realizar el “</a:t>
            </a:r>
            <a:r>
              <a:rPr lang="es-ES_tradnl" sz="2400" dirty="0" err="1" smtClean="0"/>
              <a:t>join</a:t>
            </a:r>
            <a:r>
              <a:rPr lang="es-ES_tradnl" sz="2400" dirty="0" smtClean="0"/>
              <a:t> natural” (R Y S) de:</a:t>
            </a:r>
          </a:p>
          <a:p>
            <a:pPr eaLnBrk="1" hangingPunct="1"/>
            <a:endParaRPr lang="es-ES_tradnl" sz="2000" dirty="0" smtClean="0"/>
          </a:p>
          <a:p>
            <a:pPr eaLnBrk="1" hangingPunct="1">
              <a:buFont typeface="Wingdings" pitchFamily="2" charset="2"/>
              <a:buNone/>
            </a:pPr>
            <a:r>
              <a:rPr lang="en-GB" sz="2000" dirty="0" smtClean="0"/>
              <a:t>			</a:t>
            </a:r>
            <a:r>
              <a:rPr lang="en-GB" sz="2000" b="1" dirty="0" smtClean="0"/>
              <a:t>R:</a:t>
            </a:r>
            <a:r>
              <a:rPr lang="en-GB" sz="2000" dirty="0" smtClean="0"/>
              <a:t>  </a:t>
            </a:r>
            <a:r>
              <a:rPr lang="en-GB" sz="2000" u="sng" dirty="0" smtClean="0"/>
              <a:t> A   B   C</a:t>
            </a:r>
            <a:r>
              <a:rPr lang="en-GB" sz="2000" dirty="0" smtClean="0"/>
              <a:t>		</a:t>
            </a:r>
            <a:r>
              <a:rPr lang="en-GB" sz="2000" b="1" dirty="0" smtClean="0"/>
              <a:t>S:</a:t>
            </a:r>
            <a:r>
              <a:rPr lang="en-GB" sz="2000" dirty="0" smtClean="0"/>
              <a:t>   </a:t>
            </a:r>
            <a:r>
              <a:rPr lang="en-GB" sz="2000" u="sng" dirty="0" smtClean="0"/>
              <a:t>C   D</a:t>
            </a:r>
            <a:endParaRPr lang="en-GB" sz="2000" dirty="0" smtClean="0"/>
          </a:p>
          <a:p>
            <a:pPr eaLnBrk="1" hangingPunct="1">
              <a:buFont typeface="Wingdings" pitchFamily="2" charset="2"/>
              <a:buNone/>
            </a:pPr>
            <a:r>
              <a:rPr lang="en-GB" sz="2000" dirty="0" smtClean="0"/>
              <a:t>			       1   5   5		       5   1</a:t>
            </a:r>
          </a:p>
          <a:p>
            <a:pPr eaLnBrk="1" hangingPunct="1">
              <a:buFont typeface="Wingdings" pitchFamily="2" charset="2"/>
              <a:buNone/>
            </a:pPr>
            <a:r>
              <a:rPr lang="en-GB" sz="2000" dirty="0" smtClean="0"/>
              <a:t>			       5   7   2		       5   3</a:t>
            </a:r>
          </a:p>
          <a:p>
            <a:pPr eaLnBrk="1" hangingPunct="1">
              <a:buFont typeface="Wingdings" pitchFamily="2" charset="2"/>
              <a:buNone/>
            </a:pPr>
            <a:r>
              <a:rPr lang="en-GB" sz="2000" dirty="0" smtClean="0"/>
              <a:t>			       4   9   8		       8   7</a:t>
            </a:r>
          </a:p>
          <a:p>
            <a:pPr eaLnBrk="1" hangingPunct="1">
              <a:buFont typeface="Wingdings" pitchFamily="2" charset="2"/>
              <a:buNone/>
            </a:pPr>
            <a:r>
              <a:rPr lang="en-GB" sz="2000" dirty="0" smtClean="0"/>
              <a:t>						       9   2</a:t>
            </a:r>
            <a:endParaRPr lang="es-ES" sz="2000" dirty="0" smtClean="0"/>
          </a:p>
        </p:txBody>
      </p:sp>
    </p:spTree>
    <p:extLst>
      <p:ext uri="{BB962C8B-B14F-4D97-AF65-F5344CB8AC3E}">
        <p14:creationId xmlns:p14="http://schemas.microsoft.com/office/powerpoint/2010/main" val="37390514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2"/>
          <p:cNvSpPr>
            <a:spLocks noGrp="1" noChangeArrowheads="1"/>
          </p:cNvSpPr>
          <p:nvPr>
            <p:ph type="title"/>
          </p:nvPr>
        </p:nvSpPr>
        <p:spPr>
          <a:xfrm>
            <a:off x="399257" y="836712"/>
            <a:ext cx="8713787" cy="1100138"/>
          </a:xfrm>
        </p:spPr>
        <p:txBody>
          <a:bodyPr/>
          <a:lstStyle/>
          <a:p>
            <a:pPr eaLnBrk="1" hangingPunct="1"/>
            <a:r>
              <a:rPr lang="es-ES" sz="3200" b="1" u="sng" dirty="0" smtClean="0"/>
              <a:t>Modificaciones de las Bases de Datos</a:t>
            </a:r>
            <a:r>
              <a:rPr lang="es-ES_tradnl" sz="3200" b="1" dirty="0" smtClean="0"/>
              <a:t> </a:t>
            </a:r>
            <a:endParaRPr lang="es-ES" sz="3200" b="1" dirty="0" smtClean="0"/>
          </a:p>
        </p:txBody>
      </p:sp>
      <p:sp>
        <p:nvSpPr>
          <p:cNvPr id="38916" name="Rectangle 3"/>
          <p:cNvSpPr>
            <a:spLocks noGrp="1" noChangeArrowheads="1"/>
          </p:cNvSpPr>
          <p:nvPr>
            <p:ph type="body" idx="1"/>
          </p:nvPr>
        </p:nvSpPr>
        <p:spPr>
          <a:xfrm>
            <a:off x="539552" y="2132856"/>
            <a:ext cx="8229600" cy="4464397"/>
          </a:xfrm>
        </p:spPr>
        <p:txBody>
          <a:bodyPr/>
          <a:lstStyle/>
          <a:p>
            <a:pPr eaLnBrk="1" hangingPunct="1">
              <a:lnSpc>
                <a:spcPct val="80000"/>
              </a:lnSpc>
            </a:pPr>
            <a:r>
              <a:rPr lang="es-ES" sz="1800" dirty="0" smtClean="0"/>
              <a:t>Tanto la operación de borrado como la operación de inserción van a trabajar con </a:t>
            </a:r>
            <a:r>
              <a:rPr lang="es-ES" sz="1800" dirty="0" err="1" smtClean="0"/>
              <a:t>tuplas</a:t>
            </a:r>
            <a:r>
              <a:rPr lang="es-ES" sz="1800" dirty="0" smtClean="0"/>
              <a:t> enteras.</a:t>
            </a:r>
          </a:p>
          <a:p>
            <a:pPr eaLnBrk="1" hangingPunct="1">
              <a:lnSpc>
                <a:spcPct val="80000"/>
              </a:lnSpc>
            </a:pPr>
            <a:endParaRPr lang="es-ES" sz="900" dirty="0" smtClean="0"/>
          </a:p>
          <a:p>
            <a:pPr eaLnBrk="1" hangingPunct="1">
              <a:lnSpc>
                <a:spcPct val="80000"/>
              </a:lnSpc>
            </a:pPr>
            <a:r>
              <a:rPr lang="es-ES" sz="1800" u="sng" dirty="0" smtClean="0"/>
              <a:t>Operación de Borrado</a:t>
            </a:r>
            <a:r>
              <a:rPr lang="es-ES" sz="1800" dirty="0" smtClean="0"/>
              <a:t>:     R  </a:t>
            </a:r>
            <a:r>
              <a:rPr lang="es-ES" sz="1800" dirty="0" smtClean="0">
                <a:sym typeface="Wingdings" pitchFamily="2" charset="2"/>
              </a:rPr>
              <a:t></a:t>
            </a:r>
            <a:r>
              <a:rPr lang="es-ES" sz="1800" dirty="0" smtClean="0"/>
              <a:t> R – E</a:t>
            </a:r>
          </a:p>
          <a:p>
            <a:pPr lvl="1" eaLnBrk="1" hangingPunct="1">
              <a:lnSpc>
                <a:spcPct val="80000"/>
              </a:lnSpc>
            </a:pPr>
            <a:r>
              <a:rPr lang="es-ES" sz="1800" dirty="0" smtClean="0"/>
              <a:t>Donde R es la relación de la que se pretende borrar </a:t>
            </a:r>
            <a:r>
              <a:rPr lang="es-ES" sz="1800" dirty="0" err="1" smtClean="0"/>
              <a:t>tuplas</a:t>
            </a:r>
            <a:r>
              <a:rPr lang="es-ES" sz="1800" dirty="0" smtClean="0"/>
              <a:t> contenidas en la relación E, y donde E es una relación que podrá venir dada en función de los atributos de R.</a:t>
            </a:r>
          </a:p>
          <a:p>
            <a:pPr lvl="1" eaLnBrk="1" hangingPunct="1">
              <a:lnSpc>
                <a:spcPct val="80000"/>
              </a:lnSpc>
            </a:pPr>
            <a:endParaRPr lang="es-ES" sz="1000" dirty="0" smtClean="0"/>
          </a:p>
          <a:p>
            <a:pPr eaLnBrk="1" hangingPunct="1">
              <a:lnSpc>
                <a:spcPct val="80000"/>
              </a:lnSpc>
            </a:pPr>
            <a:r>
              <a:rPr lang="es-ES" sz="2000" dirty="0" smtClean="0"/>
              <a:t>Ejemplo:</a:t>
            </a:r>
          </a:p>
          <a:p>
            <a:pPr eaLnBrk="1" hangingPunct="1">
              <a:lnSpc>
                <a:spcPct val="80000"/>
              </a:lnSpc>
            </a:pPr>
            <a:endParaRPr lang="es-ES" sz="1000" dirty="0" smtClean="0"/>
          </a:p>
          <a:p>
            <a:pPr eaLnBrk="1" hangingPunct="1">
              <a:lnSpc>
                <a:spcPct val="80000"/>
              </a:lnSpc>
              <a:buFont typeface="Wingdings" pitchFamily="2" charset="2"/>
              <a:buNone/>
            </a:pPr>
            <a:r>
              <a:rPr lang="es-ES" sz="2000" dirty="0" smtClean="0"/>
              <a:t>		R  </a:t>
            </a:r>
            <a:r>
              <a:rPr lang="es-ES" sz="2000" dirty="0" smtClean="0">
                <a:sym typeface="Wingdings" pitchFamily="2" charset="2"/>
              </a:rPr>
              <a:t></a:t>
            </a:r>
            <a:r>
              <a:rPr lang="es-ES" sz="2000" dirty="0" smtClean="0"/>
              <a:t> R –  σ A=3 (R)</a:t>
            </a:r>
          </a:p>
          <a:p>
            <a:pPr eaLnBrk="1" hangingPunct="1">
              <a:lnSpc>
                <a:spcPct val="80000"/>
              </a:lnSpc>
              <a:buFont typeface="Wingdings" pitchFamily="2" charset="2"/>
              <a:buNone/>
            </a:pPr>
            <a:r>
              <a:rPr lang="es-ES" sz="2000" dirty="0" smtClean="0"/>
              <a:t>		R  </a:t>
            </a:r>
            <a:r>
              <a:rPr lang="es-ES" sz="2000" dirty="0" smtClean="0">
                <a:sym typeface="Wingdings" pitchFamily="2" charset="2"/>
              </a:rPr>
              <a:t></a:t>
            </a:r>
            <a:r>
              <a:rPr lang="es-ES" sz="2000" dirty="0" smtClean="0"/>
              <a:t> R –  &lt;3,4,5&gt;</a:t>
            </a:r>
          </a:p>
          <a:p>
            <a:pPr eaLnBrk="1" hangingPunct="1">
              <a:lnSpc>
                <a:spcPct val="80000"/>
              </a:lnSpc>
              <a:buFont typeface="Wingdings" pitchFamily="2" charset="2"/>
              <a:buNone/>
            </a:pPr>
            <a:endParaRPr lang="es-ES" sz="2000" u="sng" dirty="0" smtClean="0"/>
          </a:p>
          <a:p>
            <a:pPr eaLnBrk="1" hangingPunct="1">
              <a:lnSpc>
                <a:spcPct val="80000"/>
              </a:lnSpc>
              <a:buFont typeface="Wingdings" pitchFamily="2" charset="2"/>
              <a:buNone/>
            </a:pPr>
            <a:r>
              <a:rPr lang="es-ES" sz="2000" dirty="0" smtClean="0"/>
              <a:t>		</a:t>
            </a:r>
            <a:r>
              <a:rPr lang="es-ES" sz="2000" b="1" dirty="0" smtClean="0"/>
              <a:t>R:</a:t>
            </a:r>
            <a:r>
              <a:rPr lang="es-ES" sz="2000" dirty="0" smtClean="0"/>
              <a:t>  </a:t>
            </a:r>
            <a:r>
              <a:rPr lang="es-ES" sz="2000" u="sng" dirty="0" smtClean="0"/>
              <a:t>A   B   C</a:t>
            </a:r>
            <a:r>
              <a:rPr lang="es-ES" sz="2000" dirty="0" smtClean="0"/>
              <a:t>		</a:t>
            </a:r>
            <a:r>
              <a:rPr lang="es-ES" sz="2000" b="1" dirty="0" smtClean="0"/>
              <a:t>R:</a:t>
            </a:r>
            <a:r>
              <a:rPr lang="es-ES" sz="2000" dirty="0" smtClean="0"/>
              <a:t>   </a:t>
            </a:r>
            <a:r>
              <a:rPr lang="es-ES" sz="2000" u="sng" dirty="0" smtClean="0"/>
              <a:t>A   B   C</a:t>
            </a:r>
            <a:endParaRPr lang="es-ES" sz="2000" dirty="0" smtClean="0"/>
          </a:p>
          <a:p>
            <a:pPr eaLnBrk="1" hangingPunct="1">
              <a:lnSpc>
                <a:spcPct val="80000"/>
              </a:lnSpc>
              <a:buFont typeface="Wingdings" pitchFamily="2" charset="2"/>
              <a:buNone/>
            </a:pPr>
            <a:r>
              <a:rPr lang="es-ES" sz="2000" dirty="0" smtClean="0"/>
              <a:t>	 	      3   4    5		       1   2    5		</a:t>
            </a:r>
          </a:p>
          <a:p>
            <a:pPr eaLnBrk="1" hangingPunct="1">
              <a:lnSpc>
                <a:spcPct val="80000"/>
              </a:lnSpc>
              <a:buFont typeface="Wingdings" pitchFamily="2" charset="2"/>
              <a:buNone/>
            </a:pPr>
            <a:r>
              <a:rPr lang="es-ES" sz="2000" dirty="0" smtClean="0"/>
              <a:t>	 	      1   2    5		       4   5    6</a:t>
            </a:r>
          </a:p>
          <a:p>
            <a:pPr eaLnBrk="1" hangingPunct="1">
              <a:lnSpc>
                <a:spcPct val="80000"/>
              </a:lnSpc>
              <a:buFont typeface="Wingdings" pitchFamily="2" charset="2"/>
              <a:buNone/>
            </a:pPr>
            <a:r>
              <a:rPr lang="es-ES" sz="2000" dirty="0" smtClean="0"/>
              <a:t>	 	      4   5    6</a:t>
            </a:r>
          </a:p>
        </p:txBody>
      </p:sp>
      <p:sp>
        <p:nvSpPr>
          <p:cNvPr id="38917" name="AutoShape 4"/>
          <p:cNvSpPr>
            <a:spLocks/>
          </p:cNvSpPr>
          <p:nvPr/>
        </p:nvSpPr>
        <p:spPr bwMode="auto">
          <a:xfrm>
            <a:off x="1187450" y="4293096"/>
            <a:ext cx="215900" cy="790575"/>
          </a:xfrm>
          <a:prstGeom prst="leftBrace">
            <a:avLst>
              <a:gd name="adj1" fmla="val 30515"/>
              <a:gd name="adj2" fmla="val 50000"/>
            </a:avLst>
          </a:prstGeom>
          <a:noFill/>
          <a:ln w="9525">
            <a:solidFill>
              <a:schemeClr val="tx1"/>
            </a:solidFill>
            <a:round/>
            <a:headEnd/>
            <a:tailEnd/>
          </a:ln>
        </p:spPr>
        <p:txBody>
          <a:bodyPr wrap="none" anchor="ctr"/>
          <a:lstStyle/>
          <a:p>
            <a:endParaRPr lang="es-CO"/>
          </a:p>
        </p:txBody>
      </p:sp>
    </p:spTree>
    <p:extLst>
      <p:ext uri="{BB962C8B-B14F-4D97-AF65-F5344CB8AC3E}">
        <p14:creationId xmlns:p14="http://schemas.microsoft.com/office/powerpoint/2010/main" val="1353576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2"/>
          <p:cNvSpPr>
            <a:spLocks noGrp="1" noChangeArrowheads="1"/>
          </p:cNvSpPr>
          <p:nvPr>
            <p:ph type="title"/>
          </p:nvPr>
        </p:nvSpPr>
        <p:spPr>
          <a:xfrm>
            <a:off x="323528" y="980728"/>
            <a:ext cx="8642350" cy="739775"/>
          </a:xfrm>
        </p:spPr>
        <p:txBody>
          <a:bodyPr/>
          <a:lstStyle/>
          <a:p>
            <a:pPr eaLnBrk="1" hangingPunct="1"/>
            <a:r>
              <a:rPr lang="es-ES" sz="3200" b="1" u="sng" dirty="0" smtClean="0"/>
              <a:t>Modificaciones de las Bases de Datos</a:t>
            </a:r>
            <a:endParaRPr lang="es-ES" sz="3200" b="1" dirty="0" smtClean="0"/>
          </a:p>
        </p:txBody>
      </p:sp>
      <p:sp>
        <p:nvSpPr>
          <p:cNvPr id="39940" name="Rectangle 3"/>
          <p:cNvSpPr>
            <a:spLocks noGrp="1" noChangeArrowheads="1"/>
          </p:cNvSpPr>
          <p:nvPr>
            <p:ph type="body" idx="1"/>
          </p:nvPr>
        </p:nvSpPr>
        <p:spPr>
          <a:xfrm>
            <a:off x="467544" y="1791122"/>
            <a:ext cx="8229600" cy="5066878"/>
          </a:xfrm>
        </p:spPr>
        <p:txBody>
          <a:bodyPr/>
          <a:lstStyle/>
          <a:p>
            <a:pPr eaLnBrk="1" hangingPunct="1">
              <a:lnSpc>
                <a:spcPct val="80000"/>
              </a:lnSpc>
            </a:pPr>
            <a:r>
              <a:rPr lang="es-ES" sz="1600" u="sng" dirty="0" smtClean="0"/>
              <a:t>Operación de Inserción</a:t>
            </a:r>
            <a:r>
              <a:rPr lang="es-ES" sz="1600" dirty="0" smtClean="0"/>
              <a:t>:	R  </a:t>
            </a:r>
            <a:r>
              <a:rPr lang="es-ES" sz="1600" dirty="0" smtClean="0">
                <a:sym typeface="Wingdings" pitchFamily="2" charset="2"/>
              </a:rPr>
              <a:t></a:t>
            </a:r>
            <a:r>
              <a:rPr lang="es-ES" sz="1600" dirty="0" smtClean="0"/>
              <a:t> R U E</a:t>
            </a:r>
          </a:p>
          <a:p>
            <a:pPr lvl="1" eaLnBrk="1" hangingPunct="1">
              <a:lnSpc>
                <a:spcPct val="80000"/>
              </a:lnSpc>
            </a:pPr>
            <a:r>
              <a:rPr lang="es-ES" sz="1600" dirty="0" smtClean="0"/>
              <a:t>Donde E podrá ser una selección de </a:t>
            </a:r>
            <a:r>
              <a:rPr lang="es-ES" sz="1600" dirty="0" err="1" smtClean="0"/>
              <a:t>tuplas</a:t>
            </a:r>
            <a:r>
              <a:rPr lang="es-ES" sz="1600" dirty="0" smtClean="0"/>
              <a:t> que provengan de otra relación o bien una </a:t>
            </a:r>
            <a:r>
              <a:rPr lang="es-ES" sz="1600" dirty="0" err="1" smtClean="0"/>
              <a:t>tupla</a:t>
            </a:r>
            <a:r>
              <a:rPr lang="es-ES" sz="1600" dirty="0" smtClean="0"/>
              <a:t> determinada, en este caso debemos asegurar que los valores de esta </a:t>
            </a:r>
            <a:r>
              <a:rPr lang="es-ES" sz="1600" dirty="0" err="1" smtClean="0"/>
              <a:t>tupla</a:t>
            </a:r>
            <a:r>
              <a:rPr lang="es-ES" sz="1600" dirty="0" smtClean="0"/>
              <a:t> están dentro del dominio de los atributos de la relación.</a:t>
            </a:r>
          </a:p>
          <a:p>
            <a:pPr lvl="1" eaLnBrk="1" hangingPunct="1">
              <a:lnSpc>
                <a:spcPct val="80000"/>
              </a:lnSpc>
            </a:pPr>
            <a:endParaRPr lang="en-GB" sz="800" dirty="0" smtClean="0"/>
          </a:p>
          <a:p>
            <a:pPr eaLnBrk="1" hangingPunct="1">
              <a:lnSpc>
                <a:spcPct val="80000"/>
              </a:lnSpc>
            </a:pPr>
            <a:r>
              <a:rPr lang="en-GB" sz="2000" dirty="0" err="1" smtClean="0"/>
              <a:t>Ejemplo</a:t>
            </a:r>
            <a:r>
              <a:rPr lang="en-GB" sz="2000" dirty="0" smtClean="0"/>
              <a:t>:</a:t>
            </a:r>
            <a:endParaRPr lang="es-ES" sz="2000" dirty="0" smtClean="0"/>
          </a:p>
          <a:p>
            <a:pPr eaLnBrk="1" hangingPunct="1">
              <a:lnSpc>
                <a:spcPct val="80000"/>
              </a:lnSpc>
              <a:buFont typeface="Wingdings" pitchFamily="2" charset="2"/>
              <a:buNone/>
            </a:pPr>
            <a:r>
              <a:rPr lang="en-GB" sz="2000" dirty="0" smtClean="0"/>
              <a:t>		R  </a:t>
            </a:r>
            <a:r>
              <a:rPr lang="es-ES" sz="2000" dirty="0" smtClean="0">
                <a:sym typeface="Wingdings" pitchFamily="2" charset="2"/>
              </a:rPr>
              <a:t></a:t>
            </a:r>
            <a:r>
              <a:rPr lang="en-GB" sz="2000" dirty="0" smtClean="0"/>
              <a:t> R U  </a:t>
            </a:r>
            <a:r>
              <a:rPr lang="es-ES" sz="2000" dirty="0" smtClean="0"/>
              <a:t>σ</a:t>
            </a:r>
            <a:r>
              <a:rPr lang="en-GB" sz="2000" dirty="0" smtClean="0"/>
              <a:t> B&gt;2 (S)</a:t>
            </a:r>
            <a:endParaRPr lang="es-ES" sz="2000" dirty="0" smtClean="0"/>
          </a:p>
          <a:p>
            <a:pPr eaLnBrk="1" hangingPunct="1">
              <a:lnSpc>
                <a:spcPct val="80000"/>
              </a:lnSpc>
              <a:buFont typeface="Wingdings" pitchFamily="2" charset="2"/>
              <a:buNone/>
            </a:pPr>
            <a:r>
              <a:rPr lang="en-GB" sz="2000" dirty="0" smtClean="0"/>
              <a:t>		R  </a:t>
            </a:r>
            <a:r>
              <a:rPr lang="es-ES" sz="2000" dirty="0" smtClean="0">
                <a:sym typeface="Wingdings" pitchFamily="2" charset="2"/>
              </a:rPr>
              <a:t></a:t>
            </a:r>
            <a:r>
              <a:rPr lang="en-GB" sz="2000" dirty="0" smtClean="0"/>
              <a:t> R U &lt;3,4,7&gt;</a:t>
            </a:r>
          </a:p>
          <a:p>
            <a:pPr eaLnBrk="1" hangingPunct="1">
              <a:lnSpc>
                <a:spcPct val="80000"/>
              </a:lnSpc>
              <a:buFont typeface="Wingdings" pitchFamily="2" charset="2"/>
              <a:buNone/>
            </a:pPr>
            <a:endParaRPr lang="en-GB" sz="800" dirty="0" smtClean="0"/>
          </a:p>
          <a:p>
            <a:pPr eaLnBrk="1" hangingPunct="1">
              <a:lnSpc>
                <a:spcPct val="80000"/>
              </a:lnSpc>
              <a:buFont typeface="Wingdings" pitchFamily="2" charset="2"/>
              <a:buNone/>
            </a:pPr>
            <a:r>
              <a:rPr lang="en-GB" sz="2000" dirty="0" smtClean="0"/>
              <a:t>			</a:t>
            </a:r>
            <a:r>
              <a:rPr lang="en-GB" sz="2000" b="1" dirty="0" smtClean="0"/>
              <a:t>R:</a:t>
            </a:r>
            <a:r>
              <a:rPr lang="en-GB" sz="2000" dirty="0" smtClean="0"/>
              <a:t>  </a:t>
            </a:r>
            <a:r>
              <a:rPr lang="en-GB" sz="2000" u="sng" dirty="0" smtClean="0"/>
              <a:t>A  B  C</a:t>
            </a:r>
            <a:r>
              <a:rPr lang="en-GB" sz="2000" dirty="0" smtClean="0"/>
              <a:t>	</a:t>
            </a:r>
            <a:r>
              <a:rPr lang="en-GB" sz="2000" b="1" dirty="0" smtClean="0"/>
              <a:t>S:</a:t>
            </a:r>
            <a:r>
              <a:rPr lang="en-GB" sz="2000" dirty="0" smtClean="0"/>
              <a:t>  </a:t>
            </a:r>
            <a:r>
              <a:rPr lang="en-GB" sz="2000" u="sng" dirty="0" smtClean="0"/>
              <a:t>A  B  C</a:t>
            </a:r>
            <a:endParaRPr lang="en-GB" sz="2000" dirty="0" smtClean="0"/>
          </a:p>
          <a:p>
            <a:pPr eaLnBrk="1" hangingPunct="1">
              <a:lnSpc>
                <a:spcPct val="80000"/>
              </a:lnSpc>
              <a:buFont typeface="Wingdings" pitchFamily="2" charset="2"/>
              <a:buNone/>
            </a:pPr>
            <a:r>
              <a:rPr lang="en-GB" sz="2000" dirty="0" smtClean="0"/>
              <a:t>			      3  4   5	      3  4  7		</a:t>
            </a:r>
          </a:p>
          <a:p>
            <a:pPr eaLnBrk="1" hangingPunct="1">
              <a:lnSpc>
                <a:spcPct val="80000"/>
              </a:lnSpc>
              <a:buFont typeface="Wingdings" pitchFamily="2" charset="2"/>
              <a:buNone/>
            </a:pPr>
            <a:r>
              <a:rPr lang="en-GB" sz="2000" dirty="0" smtClean="0"/>
              <a:t>			      1  2   5 	      2  1  3</a:t>
            </a:r>
          </a:p>
          <a:p>
            <a:pPr eaLnBrk="1" hangingPunct="1">
              <a:lnSpc>
                <a:spcPct val="80000"/>
              </a:lnSpc>
              <a:buFont typeface="Wingdings" pitchFamily="2" charset="2"/>
              <a:buNone/>
            </a:pPr>
            <a:r>
              <a:rPr lang="en-GB" sz="2000" dirty="0" smtClean="0"/>
              <a:t>			      4  5   6</a:t>
            </a:r>
          </a:p>
          <a:p>
            <a:pPr eaLnBrk="1" hangingPunct="1">
              <a:lnSpc>
                <a:spcPct val="80000"/>
              </a:lnSpc>
              <a:buFont typeface="Wingdings" pitchFamily="2" charset="2"/>
              <a:buNone/>
            </a:pPr>
            <a:endParaRPr lang="en-GB" sz="800" dirty="0" smtClean="0"/>
          </a:p>
          <a:p>
            <a:pPr eaLnBrk="1" hangingPunct="1">
              <a:lnSpc>
                <a:spcPct val="80000"/>
              </a:lnSpc>
              <a:buFont typeface="Wingdings" pitchFamily="2" charset="2"/>
              <a:buNone/>
            </a:pPr>
            <a:r>
              <a:rPr lang="en-GB" sz="2000" dirty="0" smtClean="0"/>
              <a:t>						</a:t>
            </a:r>
            <a:r>
              <a:rPr lang="en-GB" sz="2000" b="1" dirty="0" smtClean="0"/>
              <a:t>R:</a:t>
            </a:r>
            <a:r>
              <a:rPr lang="en-GB" sz="2000" dirty="0" smtClean="0"/>
              <a:t>  </a:t>
            </a:r>
            <a:r>
              <a:rPr lang="en-GB" sz="2000" u="sng" dirty="0" smtClean="0"/>
              <a:t>A  B  C</a:t>
            </a:r>
            <a:r>
              <a:rPr lang="en-GB" sz="2000" dirty="0" smtClean="0"/>
              <a:t>		</a:t>
            </a:r>
          </a:p>
          <a:p>
            <a:pPr eaLnBrk="1" hangingPunct="1">
              <a:lnSpc>
                <a:spcPct val="80000"/>
              </a:lnSpc>
              <a:buFont typeface="Wingdings" pitchFamily="2" charset="2"/>
              <a:buNone/>
            </a:pPr>
            <a:r>
              <a:rPr lang="en-GB" sz="2000" dirty="0" smtClean="0"/>
              <a:t>			      			      3  4  5</a:t>
            </a:r>
          </a:p>
          <a:p>
            <a:pPr eaLnBrk="1" hangingPunct="1">
              <a:lnSpc>
                <a:spcPct val="80000"/>
              </a:lnSpc>
              <a:buFont typeface="Wingdings" pitchFamily="2" charset="2"/>
              <a:buNone/>
            </a:pPr>
            <a:r>
              <a:rPr lang="en-GB" sz="2000" dirty="0" smtClean="0"/>
              <a:t>	      					      1  2  5</a:t>
            </a:r>
          </a:p>
          <a:p>
            <a:pPr eaLnBrk="1" hangingPunct="1">
              <a:lnSpc>
                <a:spcPct val="80000"/>
              </a:lnSpc>
              <a:buFont typeface="Wingdings" pitchFamily="2" charset="2"/>
              <a:buNone/>
            </a:pPr>
            <a:r>
              <a:rPr lang="en-GB" sz="2000" dirty="0" smtClean="0"/>
              <a:t>						      4  5  6</a:t>
            </a:r>
          </a:p>
          <a:p>
            <a:pPr eaLnBrk="1" hangingPunct="1">
              <a:lnSpc>
                <a:spcPct val="80000"/>
              </a:lnSpc>
              <a:buFont typeface="Wingdings" pitchFamily="2" charset="2"/>
              <a:buNone/>
            </a:pPr>
            <a:r>
              <a:rPr lang="en-GB" sz="2000" dirty="0" smtClean="0"/>
              <a:t>				      		      3  4  7</a:t>
            </a:r>
            <a:endParaRPr lang="es-ES" sz="2000" dirty="0" smtClean="0"/>
          </a:p>
        </p:txBody>
      </p:sp>
      <p:sp>
        <p:nvSpPr>
          <p:cNvPr id="39941" name="AutoShape 4"/>
          <p:cNvSpPr>
            <a:spLocks/>
          </p:cNvSpPr>
          <p:nvPr/>
        </p:nvSpPr>
        <p:spPr bwMode="auto">
          <a:xfrm>
            <a:off x="1258888" y="3068960"/>
            <a:ext cx="144462" cy="720725"/>
          </a:xfrm>
          <a:prstGeom prst="leftBrace">
            <a:avLst>
              <a:gd name="adj1" fmla="val 41575"/>
              <a:gd name="adj2" fmla="val 50000"/>
            </a:avLst>
          </a:prstGeom>
          <a:noFill/>
          <a:ln w="9525">
            <a:solidFill>
              <a:schemeClr val="tx1"/>
            </a:solidFill>
            <a:round/>
            <a:headEnd/>
            <a:tailEnd/>
          </a:ln>
        </p:spPr>
        <p:txBody>
          <a:bodyPr wrap="none" anchor="ctr"/>
          <a:lstStyle/>
          <a:p>
            <a:endParaRPr lang="es-CO"/>
          </a:p>
        </p:txBody>
      </p:sp>
    </p:spTree>
    <p:extLst>
      <p:ext uri="{BB962C8B-B14F-4D97-AF65-F5344CB8AC3E}">
        <p14:creationId xmlns:p14="http://schemas.microsoft.com/office/powerpoint/2010/main" val="207264429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ChangeArrowheads="1"/>
          </p:cNvSpPr>
          <p:nvPr>
            <p:ph type="title"/>
          </p:nvPr>
        </p:nvSpPr>
        <p:spPr>
          <a:xfrm>
            <a:off x="467544" y="1196752"/>
            <a:ext cx="8229600" cy="1066800"/>
          </a:xfrm>
        </p:spPr>
        <p:txBody>
          <a:bodyPr/>
          <a:lstStyle/>
          <a:p>
            <a:pPr eaLnBrk="1" hangingPunct="1"/>
            <a:r>
              <a:rPr lang="es-ES_tradnl" sz="3200" b="1" u="sng" dirty="0" smtClean="0"/>
              <a:t>Listado de Ejercicios</a:t>
            </a:r>
            <a:r>
              <a:rPr lang="es-ES_tradnl" sz="3200" b="1" dirty="0" smtClean="0"/>
              <a:t> </a:t>
            </a:r>
            <a:endParaRPr lang="es-ES" sz="3200" b="1" dirty="0" smtClean="0"/>
          </a:p>
        </p:txBody>
      </p:sp>
      <p:sp>
        <p:nvSpPr>
          <p:cNvPr id="45060" name="Rectangle 3"/>
          <p:cNvSpPr>
            <a:spLocks noGrp="1" noChangeArrowheads="1"/>
          </p:cNvSpPr>
          <p:nvPr>
            <p:ph type="body" idx="1"/>
          </p:nvPr>
        </p:nvSpPr>
        <p:spPr>
          <a:xfrm>
            <a:off x="323528" y="2492896"/>
            <a:ext cx="8305800" cy="4133056"/>
          </a:xfrm>
        </p:spPr>
        <p:txBody>
          <a:bodyPr/>
          <a:lstStyle/>
          <a:p>
            <a:pPr marL="609600" indent="-609600" algn="just" eaLnBrk="1" hangingPunct="1">
              <a:lnSpc>
                <a:spcPct val="90000"/>
              </a:lnSpc>
              <a:buFont typeface="Wingdings" pitchFamily="2" charset="2"/>
              <a:buNone/>
            </a:pPr>
            <a:r>
              <a:rPr lang="es-ES_tradnl" sz="2400" dirty="0" smtClean="0">
                <a:cs typeface="Arial" pitchFamily="34" charset="0"/>
              </a:rPr>
              <a:t>	</a:t>
            </a:r>
            <a:r>
              <a:rPr lang="es-ES" sz="2400" dirty="0" smtClean="0">
                <a:cs typeface="Arial" pitchFamily="34" charset="0"/>
              </a:rPr>
              <a:t>PROVEEDOR (</a:t>
            </a:r>
            <a:r>
              <a:rPr lang="es-ES" sz="2400" u="sng" dirty="0" err="1" smtClean="0">
                <a:cs typeface="Arial" pitchFamily="34" charset="0"/>
              </a:rPr>
              <a:t>CodP</a:t>
            </a:r>
            <a:r>
              <a:rPr lang="es-ES" sz="2400" dirty="0" smtClean="0">
                <a:cs typeface="Arial" pitchFamily="34" charset="0"/>
              </a:rPr>
              <a:t>, </a:t>
            </a:r>
            <a:r>
              <a:rPr lang="es-ES" sz="2400" dirty="0" err="1" smtClean="0">
                <a:cs typeface="Arial" pitchFamily="34" charset="0"/>
              </a:rPr>
              <a:t>nomP</a:t>
            </a:r>
            <a:r>
              <a:rPr lang="es-ES" sz="2400" dirty="0" smtClean="0">
                <a:cs typeface="Arial" pitchFamily="34" charset="0"/>
              </a:rPr>
              <a:t>, </a:t>
            </a:r>
            <a:r>
              <a:rPr lang="es-ES" sz="2400" dirty="0" err="1" smtClean="0">
                <a:cs typeface="Arial" pitchFamily="34" charset="0"/>
              </a:rPr>
              <a:t>CiudP</a:t>
            </a:r>
            <a:r>
              <a:rPr lang="es-ES" sz="2400" dirty="0" smtClean="0">
                <a:cs typeface="Arial" pitchFamily="34" charset="0"/>
              </a:rPr>
              <a:t>, </a:t>
            </a:r>
            <a:r>
              <a:rPr lang="es-ES" sz="2400" dirty="0" err="1" smtClean="0">
                <a:cs typeface="Arial" pitchFamily="34" charset="0"/>
              </a:rPr>
              <a:t>estCivil</a:t>
            </a:r>
            <a:r>
              <a:rPr lang="es-ES" sz="2400" dirty="0" smtClean="0">
                <a:cs typeface="Arial" pitchFamily="34" charset="0"/>
              </a:rPr>
              <a:t>)</a:t>
            </a:r>
            <a:endParaRPr lang="es-ES" sz="2400" dirty="0" smtClean="0">
              <a:cs typeface="Times New Roman" pitchFamily="18" charset="0"/>
            </a:endParaRPr>
          </a:p>
          <a:p>
            <a:pPr marL="609600" indent="-609600" algn="just" eaLnBrk="1" hangingPunct="1">
              <a:lnSpc>
                <a:spcPct val="90000"/>
              </a:lnSpc>
              <a:buFont typeface="Wingdings" pitchFamily="2" charset="2"/>
              <a:buNone/>
            </a:pPr>
            <a:r>
              <a:rPr lang="es-ES_tradnl" sz="2400" dirty="0" smtClean="0">
                <a:cs typeface="Arial" pitchFamily="34" charset="0"/>
              </a:rPr>
              <a:t>	</a:t>
            </a:r>
            <a:r>
              <a:rPr lang="es-ES" sz="2400" dirty="0" smtClean="0">
                <a:cs typeface="Arial" pitchFamily="34" charset="0"/>
              </a:rPr>
              <a:t>ARTICULO (</a:t>
            </a:r>
            <a:r>
              <a:rPr lang="es-ES" sz="2400" u="sng" dirty="0" err="1" smtClean="0">
                <a:cs typeface="Arial" pitchFamily="34" charset="0"/>
              </a:rPr>
              <a:t>CodA</a:t>
            </a:r>
            <a:r>
              <a:rPr lang="es-ES" sz="2400" dirty="0" smtClean="0">
                <a:cs typeface="Arial" pitchFamily="34" charset="0"/>
              </a:rPr>
              <a:t>, </a:t>
            </a:r>
            <a:r>
              <a:rPr lang="es-ES" sz="2400" dirty="0" err="1" smtClean="0">
                <a:cs typeface="Arial" pitchFamily="34" charset="0"/>
              </a:rPr>
              <a:t>designA</a:t>
            </a:r>
            <a:r>
              <a:rPr lang="es-ES" sz="2400" dirty="0" smtClean="0">
                <a:cs typeface="Arial" pitchFamily="34" charset="0"/>
              </a:rPr>
              <a:t>, color, talla, precio)</a:t>
            </a:r>
            <a:endParaRPr lang="es-ES" sz="2400" dirty="0" smtClean="0">
              <a:cs typeface="Times New Roman" pitchFamily="18" charset="0"/>
            </a:endParaRPr>
          </a:p>
          <a:p>
            <a:pPr marL="609600" indent="-609600" algn="just" eaLnBrk="1" hangingPunct="1">
              <a:lnSpc>
                <a:spcPct val="90000"/>
              </a:lnSpc>
              <a:buFont typeface="Wingdings" pitchFamily="2" charset="2"/>
              <a:buNone/>
            </a:pPr>
            <a:r>
              <a:rPr lang="es-ES_tradnl" sz="2400" dirty="0" smtClean="0">
                <a:cs typeface="Arial" pitchFamily="34" charset="0"/>
              </a:rPr>
              <a:t>	</a:t>
            </a:r>
            <a:r>
              <a:rPr lang="es-ES" sz="2400" dirty="0" smtClean="0">
                <a:cs typeface="Arial" pitchFamily="34" charset="0"/>
              </a:rPr>
              <a:t>FABRICA (</a:t>
            </a:r>
            <a:r>
              <a:rPr lang="es-ES" sz="2400" u="sng" dirty="0" err="1" smtClean="0">
                <a:cs typeface="Arial" pitchFamily="34" charset="0"/>
              </a:rPr>
              <a:t>CodF</a:t>
            </a:r>
            <a:r>
              <a:rPr lang="es-ES" sz="2400" dirty="0" smtClean="0">
                <a:cs typeface="Arial" pitchFamily="34" charset="0"/>
              </a:rPr>
              <a:t>, </a:t>
            </a:r>
            <a:r>
              <a:rPr lang="es-ES" sz="2400" dirty="0" err="1" smtClean="0">
                <a:cs typeface="Arial" pitchFamily="34" charset="0"/>
              </a:rPr>
              <a:t>nomF</a:t>
            </a:r>
            <a:r>
              <a:rPr lang="es-ES" sz="2400" dirty="0" smtClean="0">
                <a:cs typeface="Arial" pitchFamily="34" charset="0"/>
              </a:rPr>
              <a:t>, </a:t>
            </a:r>
            <a:r>
              <a:rPr lang="es-ES" sz="2400" dirty="0" err="1" smtClean="0">
                <a:cs typeface="Arial" pitchFamily="34" charset="0"/>
              </a:rPr>
              <a:t>ciuF</a:t>
            </a:r>
            <a:r>
              <a:rPr lang="es-ES" sz="2400" dirty="0" smtClean="0">
                <a:cs typeface="Arial" pitchFamily="34" charset="0"/>
              </a:rPr>
              <a:t>)</a:t>
            </a:r>
            <a:endParaRPr lang="es-ES" sz="2400" dirty="0" smtClean="0">
              <a:cs typeface="Times New Roman" pitchFamily="18" charset="0"/>
            </a:endParaRPr>
          </a:p>
          <a:p>
            <a:pPr marL="609600" indent="-609600" eaLnBrk="1" hangingPunct="1">
              <a:lnSpc>
                <a:spcPct val="90000"/>
              </a:lnSpc>
              <a:buFont typeface="Wingdings" pitchFamily="2" charset="2"/>
              <a:buNone/>
            </a:pPr>
            <a:r>
              <a:rPr lang="es-ES_tradnl" sz="2400" dirty="0" smtClean="0">
                <a:cs typeface="Times New Roman" pitchFamily="18" charset="0"/>
              </a:rPr>
              <a:t>	</a:t>
            </a:r>
            <a:r>
              <a:rPr lang="es-ES" sz="2400" dirty="0" smtClean="0">
                <a:cs typeface="Times New Roman" pitchFamily="18" charset="0"/>
              </a:rPr>
              <a:t>PEDIDO (</a:t>
            </a:r>
            <a:r>
              <a:rPr lang="es-ES" sz="2400" u="sng" dirty="0" err="1" smtClean="0">
                <a:cs typeface="Times New Roman" pitchFamily="18" charset="0"/>
              </a:rPr>
              <a:t>Cod.P</a:t>
            </a:r>
            <a:r>
              <a:rPr lang="es-ES" sz="2400" dirty="0" smtClean="0">
                <a:cs typeface="Times New Roman" pitchFamily="18" charset="0"/>
              </a:rPr>
              <a:t>, </a:t>
            </a:r>
            <a:r>
              <a:rPr lang="es-ES" sz="2400" u="sng" dirty="0" err="1" smtClean="0">
                <a:cs typeface="Times New Roman" pitchFamily="18" charset="0"/>
              </a:rPr>
              <a:t>CodA</a:t>
            </a:r>
            <a:r>
              <a:rPr lang="es-ES" sz="2400" dirty="0" smtClean="0">
                <a:cs typeface="Times New Roman" pitchFamily="18" charset="0"/>
              </a:rPr>
              <a:t>, </a:t>
            </a:r>
            <a:r>
              <a:rPr lang="es-ES" sz="2400" u="sng" dirty="0" err="1" smtClean="0">
                <a:cs typeface="Times New Roman" pitchFamily="18" charset="0"/>
              </a:rPr>
              <a:t>CodF</a:t>
            </a:r>
            <a:r>
              <a:rPr lang="es-ES" sz="2400" dirty="0" smtClean="0">
                <a:cs typeface="Times New Roman" pitchFamily="18" charset="0"/>
              </a:rPr>
              <a:t>, cantidad)</a:t>
            </a:r>
            <a:r>
              <a:rPr lang="es-ES" sz="2400" dirty="0" smtClean="0"/>
              <a:t> </a:t>
            </a:r>
            <a:endParaRPr lang="es-ES_tradnl" sz="2400" dirty="0" smtClean="0"/>
          </a:p>
          <a:p>
            <a:pPr marL="609600" indent="-609600" eaLnBrk="1" hangingPunct="1">
              <a:lnSpc>
                <a:spcPct val="90000"/>
              </a:lnSpc>
              <a:buFont typeface="Wingdings" pitchFamily="2" charset="2"/>
              <a:buNone/>
            </a:pPr>
            <a:endParaRPr lang="es-ES_tradnl" sz="2400" dirty="0" smtClean="0">
              <a:cs typeface="Times New Roman" pitchFamily="18" charset="0"/>
            </a:endParaRPr>
          </a:p>
          <a:p>
            <a:pPr marL="609600" indent="-609600" eaLnBrk="1" hangingPunct="1">
              <a:lnSpc>
                <a:spcPct val="90000"/>
              </a:lnSpc>
              <a:buFont typeface="Wingdings" pitchFamily="2" charset="2"/>
              <a:buAutoNum type="arabicPeriod"/>
            </a:pPr>
            <a:r>
              <a:rPr lang="es-ES" sz="2400" dirty="0" smtClean="0">
                <a:cs typeface="Times New Roman" pitchFamily="18" charset="0"/>
              </a:rPr>
              <a:t>Obtener todos los colores de los artículos</a:t>
            </a:r>
            <a:r>
              <a:rPr lang="es-ES_tradnl" sz="2400" dirty="0" smtClean="0"/>
              <a:t>.</a:t>
            </a:r>
          </a:p>
          <a:p>
            <a:pPr marL="609600" indent="-609600" eaLnBrk="1" hangingPunct="1">
              <a:lnSpc>
                <a:spcPct val="90000"/>
              </a:lnSpc>
              <a:buFont typeface="Wingdings" pitchFamily="2" charset="2"/>
              <a:buAutoNum type="arabicPeriod"/>
            </a:pPr>
            <a:r>
              <a:rPr lang="es-ES" sz="2400" dirty="0" smtClean="0">
                <a:cs typeface="Times New Roman" pitchFamily="18" charset="0"/>
              </a:rPr>
              <a:t>Obtener los nombre de las ciudades de todas las fabricas</a:t>
            </a:r>
            <a:r>
              <a:rPr lang="es-ES_tradnl" sz="2400" dirty="0" smtClean="0">
                <a:cs typeface="Times New Roman" pitchFamily="18" charset="0"/>
              </a:rPr>
              <a:t>.</a:t>
            </a:r>
            <a:endParaRPr lang="es-ES_tradnl" sz="2400" dirty="0" smtClean="0"/>
          </a:p>
          <a:p>
            <a:pPr marL="609600" indent="-609600" eaLnBrk="1" hangingPunct="1">
              <a:lnSpc>
                <a:spcPct val="90000"/>
              </a:lnSpc>
              <a:buFont typeface="Wingdings" pitchFamily="2" charset="2"/>
              <a:buAutoNum type="arabicPeriod"/>
            </a:pPr>
            <a:r>
              <a:rPr lang="es-ES" sz="2400" dirty="0" smtClean="0">
                <a:cs typeface="Times New Roman" pitchFamily="18" charset="0"/>
              </a:rPr>
              <a:t>Obtener los nombres y estados civiles de todos los proveedores.</a:t>
            </a:r>
            <a:r>
              <a:rPr lang="es-ES" sz="2400" dirty="0" smtClean="0"/>
              <a:t> </a:t>
            </a:r>
            <a:endParaRPr lang="es-ES_tradnl" sz="2400" dirty="0" smtClean="0"/>
          </a:p>
          <a:p>
            <a:pPr marL="609600" indent="-609600" eaLnBrk="1" hangingPunct="1">
              <a:lnSpc>
                <a:spcPct val="90000"/>
              </a:lnSpc>
              <a:buFont typeface="Wingdings" pitchFamily="2" charset="2"/>
              <a:buAutoNum type="arabicPeriod"/>
            </a:pPr>
            <a:r>
              <a:rPr lang="es-ES" sz="2400" dirty="0" smtClean="0">
                <a:cs typeface="Times New Roman" pitchFamily="18" charset="0"/>
              </a:rPr>
              <a:t>Obtener el nombre de los proveedores que están casados</a:t>
            </a:r>
            <a:r>
              <a:rPr lang="es-ES_tradnl" sz="2400" dirty="0" smtClean="0">
                <a:cs typeface="Times New Roman" pitchFamily="18" charset="0"/>
              </a:rPr>
              <a:t>.</a:t>
            </a:r>
            <a:r>
              <a:rPr lang="es-ES" sz="2400" dirty="0" smtClean="0"/>
              <a:t> </a:t>
            </a:r>
          </a:p>
        </p:txBody>
      </p:sp>
    </p:spTree>
    <p:extLst>
      <p:ext uri="{BB962C8B-B14F-4D97-AF65-F5344CB8AC3E}">
        <p14:creationId xmlns:p14="http://schemas.microsoft.com/office/powerpoint/2010/main" val="397923526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2"/>
          <p:cNvSpPr>
            <a:spLocks noGrp="1" noChangeArrowheads="1"/>
          </p:cNvSpPr>
          <p:nvPr>
            <p:ph type="title"/>
          </p:nvPr>
        </p:nvSpPr>
        <p:spPr>
          <a:xfrm>
            <a:off x="395536" y="1052736"/>
            <a:ext cx="8229600" cy="1066800"/>
          </a:xfrm>
        </p:spPr>
        <p:txBody>
          <a:bodyPr/>
          <a:lstStyle/>
          <a:p>
            <a:pPr eaLnBrk="1" hangingPunct="1"/>
            <a:r>
              <a:rPr lang="es-ES_tradnl" sz="3200" b="1" u="sng" dirty="0" smtClean="0"/>
              <a:t>Listado de Ejercicios</a:t>
            </a:r>
            <a:r>
              <a:rPr lang="es-ES_tradnl" sz="3200" b="1" dirty="0" smtClean="0"/>
              <a:t> </a:t>
            </a:r>
            <a:endParaRPr lang="es-ES" sz="3200" b="1" dirty="0" smtClean="0"/>
          </a:p>
        </p:txBody>
      </p:sp>
      <p:sp>
        <p:nvSpPr>
          <p:cNvPr id="46084" name="Rectangle 3"/>
          <p:cNvSpPr>
            <a:spLocks noGrp="1" noChangeArrowheads="1"/>
          </p:cNvSpPr>
          <p:nvPr>
            <p:ph type="body" idx="1"/>
          </p:nvPr>
        </p:nvSpPr>
        <p:spPr>
          <a:xfrm>
            <a:off x="395536" y="2348880"/>
            <a:ext cx="8305800" cy="4277072"/>
          </a:xfrm>
        </p:spPr>
        <p:txBody>
          <a:bodyPr/>
          <a:lstStyle/>
          <a:p>
            <a:pPr marL="609600" indent="-609600" algn="just" eaLnBrk="1" hangingPunct="1">
              <a:buFont typeface="Wingdings" pitchFamily="2" charset="2"/>
              <a:buAutoNum type="arabicPeriod" startAt="5"/>
            </a:pPr>
            <a:r>
              <a:rPr lang="es-ES" sz="2400" dirty="0" smtClean="0">
                <a:cs typeface="Times New Roman" pitchFamily="18" charset="0"/>
              </a:rPr>
              <a:t>Obtener nombre y estado civil de los proveedores de </a:t>
            </a:r>
            <a:r>
              <a:rPr lang="es-ES_tradnl" sz="2400" dirty="0" smtClean="0">
                <a:cs typeface="Times New Roman" pitchFamily="18" charset="0"/>
              </a:rPr>
              <a:t>Á</a:t>
            </a:r>
            <a:r>
              <a:rPr lang="es-ES" sz="2400" dirty="0" err="1" smtClean="0">
                <a:cs typeface="Times New Roman" pitchFamily="18" charset="0"/>
              </a:rPr>
              <a:t>vila</a:t>
            </a:r>
            <a:r>
              <a:rPr lang="es-ES_tradnl" sz="2400" dirty="0" smtClean="0"/>
              <a:t>.</a:t>
            </a:r>
          </a:p>
          <a:p>
            <a:pPr marL="609600" indent="-609600" algn="just" eaLnBrk="1" hangingPunct="1">
              <a:buFont typeface="Wingdings" pitchFamily="2" charset="2"/>
              <a:buAutoNum type="arabicPeriod" startAt="5"/>
            </a:pPr>
            <a:r>
              <a:rPr lang="es-ES" sz="2400" dirty="0" smtClean="0">
                <a:cs typeface="Times New Roman" pitchFamily="18" charset="0"/>
              </a:rPr>
              <a:t>Obtener el Nombre y precio de los artículos de color rojo cuya talla es mayor de 3.</a:t>
            </a:r>
            <a:r>
              <a:rPr lang="es-ES" sz="2400" dirty="0" smtClean="0"/>
              <a:t> </a:t>
            </a:r>
            <a:endParaRPr lang="es-ES_tradnl" sz="2400" dirty="0" smtClean="0"/>
          </a:p>
          <a:p>
            <a:pPr marL="609600" indent="-609600" algn="just" eaLnBrk="1" hangingPunct="1">
              <a:buFont typeface="Wingdings" pitchFamily="2" charset="2"/>
              <a:buAutoNum type="arabicPeriod" startAt="5"/>
            </a:pPr>
            <a:r>
              <a:rPr lang="es-ES" sz="2400" dirty="0" smtClean="0">
                <a:cs typeface="Times New Roman" pitchFamily="18" charset="0"/>
              </a:rPr>
              <a:t>Obtener los nombres de las fabricas a las que suministra el proveedor con código P3.</a:t>
            </a:r>
            <a:r>
              <a:rPr lang="es-ES" sz="2400" dirty="0" smtClean="0"/>
              <a:t> </a:t>
            </a:r>
            <a:endParaRPr lang="es-ES_tradnl" sz="2400" dirty="0" smtClean="0"/>
          </a:p>
          <a:p>
            <a:pPr marL="609600" indent="-609600" algn="just" eaLnBrk="1" hangingPunct="1">
              <a:buFont typeface="Wingdings" pitchFamily="2" charset="2"/>
              <a:buAutoNum type="arabicPeriod" startAt="5"/>
            </a:pPr>
            <a:r>
              <a:rPr lang="es-ES" sz="2400" dirty="0" smtClean="0">
                <a:cs typeface="Times New Roman" pitchFamily="18" charset="0"/>
              </a:rPr>
              <a:t>Obtener el nombre de las fabricas que han satisfecho </a:t>
            </a:r>
            <a:r>
              <a:rPr lang="es-ES" sz="2400" dirty="0" err="1" smtClean="0">
                <a:cs typeface="Times New Roman" pitchFamily="18" charset="0"/>
              </a:rPr>
              <a:t>alg</a:t>
            </a:r>
            <a:r>
              <a:rPr lang="es-ES_tradnl" sz="2400" dirty="0" smtClean="0">
                <a:cs typeface="Times New Roman" pitchFamily="18" charset="0"/>
              </a:rPr>
              <a:t>ú</a:t>
            </a:r>
            <a:r>
              <a:rPr lang="es-ES" sz="2400" dirty="0" smtClean="0">
                <a:cs typeface="Times New Roman" pitchFamily="18" charset="0"/>
              </a:rPr>
              <a:t>n pedido cuya cantidad ha sido mayor de 10</a:t>
            </a:r>
            <a:r>
              <a:rPr lang="es-ES_tradnl" sz="2400" dirty="0" smtClean="0"/>
              <a:t>.</a:t>
            </a:r>
          </a:p>
          <a:p>
            <a:pPr marL="609600" indent="-609600" algn="just" eaLnBrk="1" hangingPunct="1">
              <a:buFont typeface="Wingdings" pitchFamily="2" charset="2"/>
              <a:buAutoNum type="arabicPeriod" startAt="5"/>
            </a:pPr>
            <a:r>
              <a:rPr lang="es-ES" sz="2400" dirty="0" smtClean="0">
                <a:cs typeface="Times New Roman" pitchFamily="18" charset="0"/>
              </a:rPr>
              <a:t>Nombre y talla de los artículos suministrados por el proveedor P5</a:t>
            </a:r>
            <a:r>
              <a:rPr lang="es-ES_tradnl" sz="2400" dirty="0" smtClean="0"/>
              <a:t>.</a:t>
            </a:r>
          </a:p>
          <a:p>
            <a:pPr marL="609600" indent="-609600" algn="just" eaLnBrk="1" hangingPunct="1">
              <a:buFont typeface="Wingdings" pitchFamily="2" charset="2"/>
              <a:buAutoNum type="arabicPeriod" startAt="5"/>
            </a:pPr>
            <a:r>
              <a:rPr lang="es-ES" sz="2400" dirty="0" smtClean="0">
                <a:cs typeface="Times New Roman" pitchFamily="18" charset="0"/>
              </a:rPr>
              <a:t>Ciudad del proveedor que suministra el articulo A7</a:t>
            </a:r>
            <a:r>
              <a:rPr lang="es-ES_tradnl" sz="2400" dirty="0" smtClean="0"/>
              <a:t>.</a:t>
            </a:r>
          </a:p>
          <a:p>
            <a:pPr marL="609600" indent="-609600" algn="just" eaLnBrk="1" hangingPunct="1">
              <a:buFont typeface="Wingdings" pitchFamily="2" charset="2"/>
              <a:buNone/>
            </a:pPr>
            <a:endParaRPr lang="es-ES" sz="2400" dirty="0" smtClean="0"/>
          </a:p>
        </p:txBody>
      </p:sp>
    </p:spTree>
    <p:extLst>
      <p:ext uri="{BB962C8B-B14F-4D97-AF65-F5344CB8AC3E}">
        <p14:creationId xmlns:p14="http://schemas.microsoft.com/office/powerpoint/2010/main" val="362308398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2"/>
          <p:cNvSpPr>
            <a:spLocks noGrp="1" noChangeArrowheads="1"/>
          </p:cNvSpPr>
          <p:nvPr>
            <p:ph type="title"/>
          </p:nvPr>
        </p:nvSpPr>
        <p:spPr>
          <a:xfrm>
            <a:off x="539552" y="1196752"/>
            <a:ext cx="8229600" cy="1066800"/>
          </a:xfrm>
        </p:spPr>
        <p:txBody>
          <a:bodyPr/>
          <a:lstStyle/>
          <a:p>
            <a:pPr eaLnBrk="1" hangingPunct="1"/>
            <a:r>
              <a:rPr lang="es-ES_tradnl" sz="3200" b="1" u="sng" dirty="0" smtClean="0"/>
              <a:t>Listado de Ejercicios</a:t>
            </a:r>
            <a:r>
              <a:rPr lang="es-ES_tradnl" sz="3200" b="1" dirty="0" smtClean="0"/>
              <a:t> </a:t>
            </a:r>
            <a:endParaRPr lang="es-ES" sz="3200" b="1" dirty="0" smtClean="0"/>
          </a:p>
        </p:txBody>
      </p:sp>
      <p:sp>
        <p:nvSpPr>
          <p:cNvPr id="47108" name="Rectangle 3"/>
          <p:cNvSpPr>
            <a:spLocks noGrp="1" noChangeArrowheads="1"/>
          </p:cNvSpPr>
          <p:nvPr>
            <p:ph type="body" idx="1"/>
          </p:nvPr>
        </p:nvSpPr>
        <p:spPr>
          <a:xfrm>
            <a:off x="395536" y="2133600"/>
            <a:ext cx="8305800" cy="4724400"/>
          </a:xfrm>
        </p:spPr>
        <p:txBody>
          <a:bodyPr/>
          <a:lstStyle/>
          <a:p>
            <a:pPr marL="609600" indent="-609600" algn="just" eaLnBrk="1" hangingPunct="1">
              <a:buFont typeface="Wingdings" pitchFamily="2" charset="2"/>
              <a:buAutoNum type="arabicPeriod" startAt="11"/>
            </a:pPr>
            <a:r>
              <a:rPr lang="es-ES" sz="2400" dirty="0" smtClean="0">
                <a:cs typeface="Times New Roman" pitchFamily="18" charset="0"/>
              </a:rPr>
              <a:t>Códigos de los artículos suministrados tanto por el proveedor P1 como por el P3.</a:t>
            </a:r>
            <a:r>
              <a:rPr lang="es-ES" sz="2400" dirty="0" smtClean="0"/>
              <a:t> </a:t>
            </a:r>
            <a:endParaRPr lang="es-ES_tradnl" sz="2400" dirty="0" smtClean="0"/>
          </a:p>
          <a:p>
            <a:pPr marL="609600" indent="-609600" algn="just" eaLnBrk="1" hangingPunct="1">
              <a:buFont typeface="Wingdings" pitchFamily="2" charset="2"/>
              <a:buAutoNum type="arabicPeriod" startAt="11"/>
            </a:pPr>
            <a:r>
              <a:rPr lang="es-ES" sz="2400" dirty="0" smtClean="0">
                <a:cs typeface="Times New Roman" pitchFamily="18" charset="0"/>
              </a:rPr>
              <a:t>Precio y nombre de los artículos suministrados a la fabrica de Madrid</a:t>
            </a:r>
            <a:r>
              <a:rPr lang="es-ES_tradnl" sz="2400" dirty="0" smtClean="0"/>
              <a:t>.</a:t>
            </a:r>
          </a:p>
          <a:p>
            <a:pPr marL="609600" indent="-609600" algn="just" eaLnBrk="1" hangingPunct="1">
              <a:buFont typeface="Wingdings" pitchFamily="2" charset="2"/>
              <a:buAutoNum type="arabicPeriod" startAt="11"/>
            </a:pPr>
            <a:r>
              <a:rPr lang="es-ES" sz="2400" dirty="0" smtClean="0">
                <a:cs typeface="Times New Roman" pitchFamily="18" charset="0"/>
              </a:rPr>
              <a:t>Obtener el nombre de la fabrica, del proveedor, del articulo, del precio y la cantidad suministrada de los pedidos del proveedor con código P4.</a:t>
            </a:r>
            <a:endParaRPr lang="es-ES_tradnl" sz="2400" dirty="0" smtClean="0"/>
          </a:p>
          <a:p>
            <a:pPr marL="609600" indent="-609600" algn="just" eaLnBrk="1" hangingPunct="1">
              <a:buFont typeface="Wingdings" pitchFamily="2" charset="2"/>
              <a:buAutoNum type="arabicPeriod" startAt="11"/>
            </a:pPr>
            <a:r>
              <a:rPr lang="es-ES" sz="2400" dirty="0" smtClean="0">
                <a:cs typeface="Times New Roman" pitchFamily="18" charset="0"/>
              </a:rPr>
              <a:t>Código de los Proveedores, que suministran artículos amarillos a las fabricas de Salamanca y Ávila</a:t>
            </a:r>
            <a:r>
              <a:rPr lang="es-ES_tradnl" sz="2400" dirty="0" smtClean="0"/>
              <a:t>.</a:t>
            </a:r>
          </a:p>
          <a:p>
            <a:pPr marL="609600" indent="-609600" algn="just" eaLnBrk="1" hangingPunct="1">
              <a:buFont typeface="Wingdings" pitchFamily="2" charset="2"/>
              <a:buAutoNum type="arabicPeriod" startAt="11"/>
            </a:pPr>
            <a:r>
              <a:rPr lang="es-ES" sz="2400" dirty="0" smtClean="0">
                <a:cs typeface="Times New Roman" pitchFamily="18" charset="0"/>
              </a:rPr>
              <a:t>Fabricas que no son abastecidas de artículos rojos, por proveedores de </a:t>
            </a:r>
            <a:r>
              <a:rPr lang="es-ES_tradnl" sz="2400" dirty="0" smtClean="0">
                <a:cs typeface="Times New Roman" pitchFamily="18" charset="0"/>
              </a:rPr>
              <a:t>Á</a:t>
            </a:r>
            <a:r>
              <a:rPr lang="es-ES" sz="2400" dirty="0" err="1" smtClean="0">
                <a:cs typeface="Times New Roman" pitchFamily="18" charset="0"/>
              </a:rPr>
              <a:t>vila</a:t>
            </a:r>
            <a:r>
              <a:rPr lang="es-ES_tradnl" sz="2400" dirty="0" smtClean="0"/>
              <a:t>.</a:t>
            </a:r>
            <a:endParaRPr lang="es-ES" sz="2400" dirty="0" smtClean="0"/>
          </a:p>
        </p:txBody>
      </p:sp>
    </p:spTree>
    <p:extLst>
      <p:ext uri="{BB962C8B-B14F-4D97-AF65-F5344CB8AC3E}">
        <p14:creationId xmlns:p14="http://schemas.microsoft.com/office/powerpoint/2010/main" val="93082255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ChangeArrowheads="1"/>
          </p:cNvSpPr>
          <p:nvPr/>
        </p:nvSpPr>
        <p:spPr bwMode="auto">
          <a:xfrm>
            <a:off x="256250" y="1038349"/>
            <a:ext cx="8077200" cy="1552575"/>
          </a:xfrm>
          <a:prstGeom prst="rect">
            <a:avLst/>
          </a:prstGeom>
          <a:noFill/>
          <a:ln w="9525">
            <a:noFill/>
            <a:miter lim="800000"/>
            <a:headEnd/>
            <a:tailEnd/>
          </a:ln>
        </p:spPr>
        <p:txBody>
          <a:bodyPr>
            <a:spAutoFit/>
          </a:bodyPr>
          <a:lstStyle/>
          <a:p>
            <a:pPr>
              <a:spcBef>
                <a:spcPct val="50000"/>
              </a:spcBef>
            </a:pPr>
            <a:r>
              <a:rPr lang="es-ES" sz="700" dirty="0">
                <a:cs typeface="Times New Roman" pitchFamily="18" charset="0"/>
              </a:rPr>
              <a:t>    </a:t>
            </a:r>
            <a:r>
              <a:rPr lang="es-ES" b="1" dirty="0">
                <a:latin typeface="Arial" charset="0"/>
              </a:rPr>
              <a:t>Unión:</a:t>
            </a:r>
            <a:r>
              <a:rPr lang="es-ES" dirty="0">
                <a:latin typeface="Arial" charset="0"/>
              </a:rPr>
              <a:t> </a:t>
            </a:r>
            <a:r>
              <a:rPr lang="es-ES" dirty="0">
                <a:latin typeface="Arial" charset="0"/>
                <a:cs typeface="Times New Roman" pitchFamily="18" charset="0"/>
              </a:rPr>
              <a:t>(∪)</a:t>
            </a:r>
            <a:r>
              <a:rPr lang="es-ES" dirty="0">
                <a:latin typeface="Arial" charset="0"/>
              </a:rPr>
              <a:t> La unión de dos relaciones R y S con el mismo esquema es una relación T con el mismo esquema y con el conjunto de </a:t>
            </a:r>
            <a:r>
              <a:rPr lang="es-ES" dirty="0" err="1">
                <a:latin typeface="Arial" charset="0"/>
              </a:rPr>
              <a:t>tuplas</a:t>
            </a:r>
            <a:r>
              <a:rPr lang="es-ES" dirty="0">
                <a:latin typeface="Arial" charset="0"/>
              </a:rPr>
              <a:t> que pertenecen a R, a S o a ambas.</a:t>
            </a:r>
          </a:p>
        </p:txBody>
      </p:sp>
      <p:sp>
        <p:nvSpPr>
          <p:cNvPr id="102403" name="Rectangle 3"/>
          <p:cNvSpPr>
            <a:spLocks noChangeArrowheads="1"/>
          </p:cNvSpPr>
          <p:nvPr/>
        </p:nvSpPr>
        <p:spPr bwMode="auto">
          <a:xfrm>
            <a:off x="408650" y="2638549"/>
            <a:ext cx="8077200" cy="1006475"/>
          </a:xfrm>
          <a:prstGeom prst="rect">
            <a:avLst/>
          </a:prstGeom>
          <a:noFill/>
          <a:ln w="9525">
            <a:noFill/>
            <a:miter lim="800000"/>
            <a:headEnd/>
            <a:tailEnd/>
          </a:ln>
        </p:spPr>
        <p:txBody>
          <a:bodyPr>
            <a:spAutoFit/>
          </a:bodyPr>
          <a:lstStyle/>
          <a:p>
            <a:r>
              <a:rPr lang="es-ES" sz="2000" b="1" dirty="0">
                <a:latin typeface="Arial" charset="0"/>
              </a:rPr>
              <a:t>Notación:</a:t>
            </a:r>
            <a:r>
              <a:rPr lang="es-ES" sz="2000" dirty="0">
                <a:latin typeface="Arial" charset="0"/>
              </a:rPr>
              <a:t>	T = R U S </a:t>
            </a:r>
          </a:p>
          <a:p>
            <a:pPr eaLnBrk="0" hangingPunct="0"/>
            <a:r>
              <a:rPr lang="en-US" sz="2000" dirty="0">
                <a:latin typeface="Arial" charset="0"/>
              </a:rPr>
              <a:t>S = UNION( R, S) </a:t>
            </a:r>
            <a:endParaRPr lang="es-ES" sz="2000" dirty="0">
              <a:latin typeface="Arial" charset="0"/>
            </a:endParaRPr>
          </a:p>
          <a:p>
            <a:pPr eaLnBrk="0" hangingPunct="0"/>
            <a:endParaRPr lang="es-ES" sz="2000" dirty="0">
              <a:latin typeface="Arial" charset="0"/>
            </a:endParaRPr>
          </a:p>
        </p:txBody>
      </p:sp>
      <p:pic>
        <p:nvPicPr>
          <p:cNvPr id="102404" name="Picture 4" descr="union"/>
          <p:cNvPicPr>
            <a:picLocks noChangeAspect="1" noChangeArrowheads="1"/>
          </p:cNvPicPr>
          <p:nvPr/>
        </p:nvPicPr>
        <p:blipFill>
          <a:blip r:embed="rId2" cstate="print"/>
          <a:srcRect/>
          <a:stretch>
            <a:fillRect/>
          </a:stretch>
        </p:blipFill>
        <p:spPr bwMode="auto">
          <a:xfrm>
            <a:off x="3987986" y="2348880"/>
            <a:ext cx="2438400" cy="1066800"/>
          </a:xfrm>
          <a:prstGeom prst="rect">
            <a:avLst/>
          </a:prstGeom>
          <a:noFill/>
          <a:ln w="9525">
            <a:noFill/>
            <a:miter lim="800000"/>
            <a:headEnd/>
            <a:tailEnd/>
          </a:ln>
        </p:spPr>
      </p:pic>
      <p:pic>
        <p:nvPicPr>
          <p:cNvPr id="102405" name="Picture 5"/>
          <p:cNvPicPr>
            <a:picLocks noChangeAspect="1" noChangeArrowheads="1"/>
          </p:cNvPicPr>
          <p:nvPr/>
        </p:nvPicPr>
        <p:blipFill>
          <a:blip r:embed="rId3" cstate="print"/>
          <a:srcRect l="17969" t="22917" r="19531" b="30208"/>
          <a:stretch>
            <a:fillRect/>
          </a:stretch>
        </p:blipFill>
        <p:spPr bwMode="auto">
          <a:xfrm>
            <a:off x="1691680" y="3645024"/>
            <a:ext cx="6169496" cy="3117564"/>
          </a:xfrm>
          <a:prstGeom prst="rect">
            <a:avLst/>
          </a:prstGeom>
          <a:noFill/>
          <a:ln w="9525">
            <a:noFill/>
            <a:miter lim="800000"/>
            <a:headEnd/>
            <a:tailEnd/>
          </a:ln>
        </p:spPr>
      </p:pic>
    </p:spTree>
    <p:extLst>
      <p:ext uri="{BB962C8B-B14F-4D97-AF65-F5344CB8AC3E}">
        <p14:creationId xmlns:p14="http://schemas.microsoft.com/office/powerpoint/2010/main" val="8539030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a:xfrm>
            <a:off x="7010400" y="5929313"/>
            <a:ext cx="2133600" cy="365125"/>
          </a:xfrm>
        </p:spPr>
        <p:txBody>
          <a:bodyPr/>
          <a:lstStyle/>
          <a:p>
            <a:pPr>
              <a:defRPr/>
            </a:pPr>
            <a:fld id="{C86815A4-A9A2-4B9F-9FD4-151C8F5AA909}" type="slidenum">
              <a:rPr lang="es-CO" altLang="en-US" smtClean="0"/>
              <a:pPr>
                <a:defRPr/>
              </a:pPr>
              <a:t>4</a:t>
            </a:fld>
            <a:endParaRPr lang="es-CO" altLang="en-US" dirty="0"/>
          </a:p>
        </p:txBody>
      </p:sp>
      <p:sp>
        <p:nvSpPr>
          <p:cNvPr id="10243" name="4 CuadroTexto"/>
          <p:cNvSpPr txBox="1">
            <a:spLocks noChangeArrowheads="1"/>
          </p:cNvSpPr>
          <p:nvPr/>
        </p:nvSpPr>
        <p:spPr bwMode="auto">
          <a:xfrm>
            <a:off x="928688" y="1571625"/>
            <a:ext cx="6858000" cy="369888"/>
          </a:xfrm>
          <a:prstGeom prst="rect">
            <a:avLst/>
          </a:prstGeom>
          <a:noFill/>
          <a:ln w="9525">
            <a:noFill/>
            <a:miter lim="800000"/>
            <a:headEnd/>
            <a:tailEnd/>
          </a:ln>
        </p:spPr>
        <p:txBody>
          <a:bodyPr>
            <a:spAutoFit/>
          </a:bodyPr>
          <a:lstStyle/>
          <a:p>
            <a:pPr algn="ctr"/>
            <a:r>
              <a:rPr lang="es-MX" b="1" dirty="0"/>
              <a:t>METAS A ALCANZAR </a:t>
            </a:r>
          </a:p>
        </p:txBody>
      </p:sp>
      <p:sp>
        <p:nvSpPr>
          <p:cNvPr id="10244" name="5 CuadroTexto"/>
          <p:cNvSpPr txBox="1">
            <a:spLocks noChangeArrowheads="1"/>
          </p:cNvSpPr>
          <p:nvPr/>
        </p:nvSpPr>
        <p:spPr bwMode="auto">
          <a:xfrm>
            <a:off x="357188" y="2214563"/>
            <a:ext cx="7429500" cy="2308324"/>
          </a:xfrm>
          <a:prstGeom prst="rect">
            <a:avLst/>
          </a:prstGeom>
          <a:noFill/>
          <a:ln w="9525">
            <a:noFill/>
            <a:miter lim="800000"/>
            <a:headEnd/>
            <a:tailEnd/>
          </a:ln>
        </p:spPr>
        <p:txBody>
          <a:bodyPr>
            <a:spAutoFit/>
          </a:bodyPr>
          <a:lstStyle/>
          <a:p>
            <a:pPr algn="just"/>
            <a:r>
              <a:rPr lang="es-MX" dirty="0"/>
              <a:t>Que el alumno desarrolle las competencias técnicas y profesionales para </a:t>
            </a:r>
            <a:r>
              <a:rPr lang="es-MX" dirty="0" smtClean="0"/>
              <a:t>la consulta de bases de datos relacionales a partir del algebra relacional</a:t>
            </a:r>
          </a:p>
          <a:p>
            <a:pPr algn="just"/>
            <a:endParaRPr lang="es-MX" dirty="0" smtClean="0"/>
          </a:p>
          <a:p>
            <a:pPr algn="just">
              <a:buFont typeface="Arial" charset="0"/>
              <a:buChar char="•"/>
            </a:pPr>
            <a:r>
              <a:rPr lang="es-MX" dirty="0" smtClean="0"/>
              <a:t>Conocer </a:t>
            </a:r>
            <a:r>
              <a:rPr lang="es-MX" dirty="0" smtClean="0"/>
              <a:t>el lenguaje basado en algebra relacional.</a:t>
            </a:r>
          </a:p>
          <a:p>
            <a:pPr algn="just"/>
            <a:endParaRPr lang="es-MX" dirty="0" smtClean="0"/>
          </a:p>
        </p:txBody>
      </p:sp>
    </p:spTree>
    <p:extLst>
      <p:ext uri="{BB962C8B-B14F-4D97-AF65-F5344CB8AC3E}">
        <p14:creationId xmlns:p14="http://schemas.microsoft.com/office/powerpoint/2010/main" val="245708574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142"/>
          <p:cNvSpPr>
            <a:spLocks noChangeArrowheads="1"/>
          </p:cNvSpPr>
          <p:nvPr/>
        </p:nvSpPr>
        <p:spPr bwMode="auto">
          <a:xfrm>
            <a:off x="265584" y="1196752"/>
            <a:ext cx="8458200" cy="1323439"/>
          </a:xfrm>
          <a:prstGeom prst="rect">
            <a:avLst/>
          </a:prstGeom>
          <a:noFill/>
          <a:ln w="9525">
            <a:noFill/>
            <a:miter lim="800000"/>
            <a:headEnd/>
            <a:tailEnd/>
          </a:ln>
        </p:spPr>
        <p:txBody>
          <a:bodyPr>
            <a:spAutoFit/>
          </a:bodyPr>
          <a:lstStyle/>
          <a:p>
            <a:pPr>
              <a:tabLst>
                <a:tab pos="457200" algn="l"/>
              </a:tabLst>
            </a:pPr>
            <a:r>
              <a:rPr lang="es-ES" sz="2000" dirty="0">
                <a:latin typeface="Arial" charset="0"/>
              </a:rPr>
              <a:t>·</a:t>
            </a:r>
            <a:r>
              <a:rPr lang="es-ES" sz="2000" dirty="0">
                <a:latin typeface="Arial" charset="0"/>
                <a:cs typeface="Times New Roman" pitchFamily="18" charset="0"/>
              </a:rPr>
              <a:t>         </a:t>
            </a:r>
            <a:r>
              <a:rPr lang="es-ES" sz="2000" b="1" dirty="0">
                <a:latin typeface="Arial" charset="0"/>
              </a:rPr>
              <a:t>Diferencia:</a:t>
            </a:r>
            <a:r>
              <a:rPr lang="es-ES" sz="2000" dirty="0">
                <a:latin typeface="Arial" charset="0"/>
              </a:rPr>
              <a:t> </a:t>
            </a:r>
            <a:r>
              <a:rPr lang="es-ES" sz="2000" dirty="0">
                <a:latin typeface="Arial" charset="0"/>
                <a:cs typeface="Times New Roman" pitchFamily="18" charset="0"/>
              </a:rPr>
              <a:t>(− </a:t>
            </a:r>
            <a:r>
              <a:rPr lang="es-ES" sz="2000" dirty="0" err="1">
                <a:latin typeface="Arial" charset="0"/>
                <a:cs typeface="Times New Roman" pitchFamily="18" charset="0"/>
              </a:rPr>
              <a:t>or</a:t>
            </a:r>
            <a:r>
              <a:rPr lang="es-ES" sz="2000" dirty="0">
                <a:latin typeface="Arial" charset="0"/>
                <a:cs typeface="Times New Roman" pitchFamily="18" charset="0"/>
              </a:rPr>
              <a:t> &amp;</a:t>
            </a:r>
            <a:r>
              <a:rPr lang="es-ES" sz="2000" dirty="0" err="1">
                <a:latin typeface="Arial" charset="0"/>
                <a:cs typeface="Times New Roman" pitchFamily="18" charset="0"/>
              </a:rPr>
              <a:t>setmn</a:t>
            </a:r>
            <a:r>
              <a:rPr lang="es-ES" sz="2000" dirty="0">
                <a:latin typeface="Arial" charset="0"/>
              </a:rPr>
              <a:t> </a:t>
            </a:r>
            <a:r>
              <a:rPr lang="es-MX" sz="2000" dirty="0">
                <a:latin typeface="Arial" charset="0"/>
              </a:rPr>
              <a:t>) </a:t>
            </a:r>
            <a:r>
              <a:rPr lang="es-ES" sz="2000" dirty="0">
                <a:latin typeface="Arial" charset="0"/>
              </a:rPr>
              <a:t>La diferencia (R - S) de dos relaciones R y S con el mismo esquema es una relación T con el mismo esquema que contiene las </a:t>
            </a:r>
            <a:r>
              <a:rPr lang="es-ES" sz="2000" dirty="0" err="1">
                <a:latin typeface="Arial" charset="0"/>
              </a:rPr>
              <a:t>tuplas</a:t>
            </a:r>
            <a:r>
              <a:rPr lang="es-ES" sz="2000" dirty="0">
                <a:latin typeface="Arial" charset="0"/>
              </a:rPr>
              <a:t> que pertenecen a R y no pertenecen a S. </a:t>
            </a:r>
            <a:r>
              <a:rPr lang="es-MX" sz="2000" dirty="0">
                <a:latin typeface="Arial" charset="0"/>
              </a:rPr>
              <a:t>(</a:t>
            </a:r>
            <a:r>
              <a:rPr lang="es-ES" sz="2000" dirty="0">
                <a:solidFill>
                  <a:srgbClr val="000000"/>
                </a:solidFill>
                <a:latin typeface="Arial" charset="0"/>
                <a:cs typeface="Times New Roman" pitchFamily="18" charset="0"/>
              </a:rPr>
              <a:t>Es el conjunto de las </a:t>
            </a:r>
            <a:r>
              <a:rPr lang="es-ES" sz="2000" dirty="0" err="1">
                <a:solidFill>
                  <a:srgbClr val="000000"/>
                </a:solidFill>
                <a:latin typeface="Arial" charset="0"/>
                <a:cs typeface="Times New Roman" pitchFamily="18" charset="0"/>
              </a:rPr>
              <a:t>tuplas</a:t>
            </a:r>
            <a:r>
              <a:rPr lang="es-ES" sz="2000" dirty="0">
                <a:solidFill>
                  <a:srgbClr val="000000"/>
                </a:solidFill>
                <a:latin typeface="Arial" charset="0"/>
                <a:cs typeface="Times New Roman" pitchFamily="18" charset="0"/>
              </a:rPr>
              <a:t> que están en </a:t>
            </a:r>
            <a:r>
              <a:rPr lang="es-ES" sz="2000" dirty="0">
                <a:solidFill>
                  <a:srgbClr val="000000"/>
                </a:solidFill>
                <a:latin typeface="Arial" charset="0"/>
                <a:cs typeface="Courier New" pitchFamily="49" charset="0"/>
              </a:rPr>
              <a:t>R</a:t>
            </a:r>
            <a:r>
              <a:rPr lang="es-ES" sz="2000" dirty="0">
                <a:solidFill>
                  <a:srgbClr val="000000"/>
                </a:solidFill>
                <a:latin typeface="Arial" charset="0"/>
                <a:cs typeface="Times New Roman" pitchFamily="18" charset="0"/>
              </a:rPr>
              <a:t> pero no en </a:t>
            </a:r>
            <a:r>
              <a:rPr lang="es-ES" sz="2000" dirty="0">
                <a:solidFill>
                  <a:srgbClr val="000000"/>
                </a:solidFill>
                <a:latin typeface="Arial" charset="0"/>
                <a:cs typeface="Courier New" pitchFamily="49" charset="0"/>
              </a:rPr>
              <a:t>S</a:t>
            </a:r>
            <a:r>
              <a:rPr lang="es-ES" sz="2000" dirty="0">
                <a:solidFill>
                  <a:srgbClr val="000000"/>
                </a:solidFill>
                <a:latin typeface="Arial" charset="0"/>
                <a:cs typeface="Times New Roman" pitchFamily="18" charset="0"/>
              </a:rPr>
              <a:t>. </a:t>
            </a:r>
            <a:r>
              <a:rPr lang="es-MX" sz="2000" dirty="0" smtClean="0">
                <a:solidFill>
                  <a:srgbClr val="000000"/>
                </a:solidFill>
                <a:latin typeface="Arial" charset="0"/>
                <a:cs typeface="Times New Roman" pitchFamily="18" charset="0"/>
              </a:rPr>
              <a:t>).</a:t>
            </a:r>
            <a:endParaRPr lang="es-ES" sz="2000" dirty="0">
              <a:solidFill>
                <a:srgbClr val="000000"/>
              </a:solidFill>
              <a:latin typeface="Arial" charset="0"/>
              <a:cs typeface="Times New Roman" pitchFamily="18" charset="0"/>
            </a:endParaRPr>
          </a:p>
        </p:txBody>
      </p:sp>
      <p:sp>
        <p:nvSpPr>
          <p:cNvPr id="103427" name="Rectangle 143"/>
          <p:cNvSpPr>
            <a:spLocks noChangeArrowheads="1"/>
          </p:cNvSpPr>
          <p:nvPr/>
        </p:nvSpPr>
        <p:spPr bwMode="auto">
          <a:xfrm>
            <a:off x="464447" y="2759555"/>
            <a:ext cx="4953000" cy="822325"/>
          </a:xfrm>
          <a:prstGeom prst="rect">
            <a:avLst/>
          </a:prstGeom>
          <a:noFill/>
          <a:ln w="9525">
            <a:noFill/>
            <a:miter lim="800000"/>
            <a:headEnd/>
            <a:tailEnd/>
          </a:ln>
        </p:spPr>
        <p:txBody>
          <a:bodyPr>
            <a:spAutoFit/>
          </a:bodyPr>
          <a:lstStyle/>
          <a:p>
            <a:r>
              <a:rPr lang="es-ES" b="1" dirty="0">
                <a:solidFill>
                  <a:schemeClr val="accent2"/>
                </a:solidFill>
              </a:rPr>
              <a:t>Notación: T = R - S = MINUS(R, S)</a:t>
            </a:r>
            <a:r>
              <a:rPr lang="es-ES" b="1" dirty="0"/>
              <a:t> </a:t>
            </a:r>
            <a:endParaRPr lang="es-ES" dirty="0"/>
          </a:p>
          <a:p>
            <a:pPr eaLnBrk="0" hangingPunct="0"/>
            <a:endParaRPr lang="es-ES" dirty="0"/>
          </a:p>
        </p:txBody>
      </p:sp>
      <p:pic>
        <p:nvPicPr>
          <p:cNvPr id="103428" name="Picture 144"/>
          <p:cNvPicPr>
            <a:picLocks noChangeAspect="1" noChangeArrowheads="1"/>
          </p:cNvPicPr>
          <p:nvPr/>
        </p:nvPicPr>
        <p:blipFill>
          <a:blip r:embed="rId2" cstate="print"/>
          <a:srcRect l="4688" t="51042" r="25781" b="17708"/>
          <a:stretch>
            <a:fillRect/>
          </a:stretch>
        </p:blipFill>
        <p:spPr bwMode="auto">
          <a:xfrm flipV="1">
            <a:off x="2242852" y="4869160"/>
            <a:ext cx="4276068" cy="1849110"/>
          </a:xfrm>
          <a:prstGeom prst="rect">
            <a:avLst/>
          </a:prstGeom>
          <a:noFill/>
          <a:ln w="9525">
            <a:noFill/>
            <a:miter lim="800000"/>
            <a:headEnd/>
            <a:tailEnd/>
          </a:ln>
        </p:spPr>
      </p:pic>
      <p:pic>
        <p:nvPicPr>
          <p:cNvPr id="103429" name="Picture 145"/>
          <p:cNvPicPr>
            <a:picLocks noChangeAspect="1" noChangeArrowheads="1"/>
          </p:cNvPicPr>
          <p:nvPr/>
        </p:nvPicPr>
        <p:blipFill>
          <a:blip r:embed="rId3" cstate="print"/>
          <a:srcRect l="19705" t="22917" r="21268" b="55449"/>
          <a:stretch>
            <a:fillRect/>
          </a:stretch>
        </p:blipFill>
        <p:spPr bwMode="auto">
          <a:xfrm flipV="1">
            <a:off x="1547664" y="3594038"/>
            <a:ext cx="5894040" cy="1213479"/>
          </a:xfrm>
          <a:prstGeom prst="rect">
            <a:avLst/>
          </a:prstGeom>
          <a:noFill/>
          <a:ln w="9525">
            <a:noFill/>
            <a:miter lim="800000"/>
            <a:headEnd/>
            <a:tailEnd/>
          </a:ln>
        </p:spPr>
      </p:pic>
    </p:spTree>
    <p:extLst>
      <p:ext uri="{BB962C8B-B14F-4D97-AF65-F5344CB8AC3E}">
        <p14:creationId xmlns:p14="http://schemas.microsoft.com/office/powerpoint/2010/main" val="400854437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3"/>
          <p:cNvSpPr>
            <a:spLocks noChangeArrowheads="1"/>
          </p:cNvSpPr>
          <p:nvPr/>
        </p:nvSpPr>
        <p:spPr bwMode="auto">
          <a:xfrm>
            <a:off x="179512" y="1196752"/>
            <a:ext cx="8775268" cy="1323439"/>
          </a:xfrm>
          <a:prstGeom prst="rect">
            <a:avLst/>
          </a:prstGeom>
          <a:noFill/>
          <a:ln w="9525">
            <a:noFill/>
            <a:miter lim="800000"/>
            <a:headEnd/>
            <a:tailEnd/>
          </a:ln>
        </p:spPr>
        <p:txBody>
          <a:bodyPr wrap="square">
            <a:spAutoFit/>
          </a:bodyPr>
          <a:lstStyle/>
          <a:p>
            <a:pPr>
              <a:tabLst>
                <a:tab pos="457200" algn="l"/>
              </a:tabLst>
            </a:pPr>
            <a:r>
              <a:rPr lang="es-ES" sz="2000" dirty="0">
                <a:latin typeface="Symbol" pitchFamily="18" charset="2"/>
              </a:rPr>
              <a:t>·</a:t>
            </a:r>
            <a:r>
              <a:rPr lang="es-ES" sz="2000" dirty="0">
                <a:cs typeface="Times New Roman" pitchFamily="18" charset="0"/>
              </a:rPr>
              <a:t>         </a:t>
            </a:r>
            <a:r>
              <a:rPr lang="es-ES" sz="2000" b="1" dirty="0">
                <a:latin typeface="Arial" charset="0"/>
              </a:rPr>
              <a:t>Producto cartesiano:</a:t>
            </a:r>
            <a:r>
              <a:rPr lang="es-ES" sz="2000" b="1" dirty="0">
                <a:latin typeface="Arial" charset="0"/>
                <a:cs typeface="Times New Roman" pitchFamily="18" charset="0"/>
              </a:rPr>
              <a:t>(</a:t>
            </a:r>
            <a:r>
              <a:rPr lang="es-MX" sz="2000" b="1" dirty="0">
                <a:latin typeface="Arial" charset="0"/>
                <a:cs typeface="Times New Roman" pitchFamily="18" charset="0"/>
              </a:rPr>
              <a:t>x</a:t>
            </a:r>
            <a:r>
              <a:rPr lang="es-ES" sz="2000" b="1" dirty="0">
                <a:latin typeface="Arial" charset="0"/>
                <a:cs typeface="Times New Roman" pitchFamily="18" charset="0"/>
              </a:rPr>
              <a:t>)</a:t>
            </a:r>
            <a:r>
              <a:rPr lang="es-ES" sz="2000" b="1" dirty="0">
                <a:latin typeface="Arial" charset="0"/>
              </a:rPr>
              <a:t> </a:t>
            </a:r>
            <a:r>
              <a:rPr lang="es-ES" sz="2000" dirty="0">
                <a:latin typeface="Arial" charset="0"/>
              </a:rPr>
              <a:t> El producto cartesiano de dos relaciones R y S de cualquier esquema, es una relación T que contiene los atributos de R concatenados con los de S y sus </a:t>
            </a:r>
            <a:r>
              <a:rPr lang="es-ES" sz="2000" dirty="0" err="1">
                <a:latin typeface="Arial" charset="0"/>
              </a:rPr>
              <a:t>tuplas</a:t>
            </a:r>
            <a:r>
              <a:rPr lang="es-ES" sz="2000" dirty="0">
                <a:latin typeface="Arial" charset="0"/>
              </a:rPr>
              <a:t> son todas las formadas por la concatenación de una </a:t>
            </a:r>
            <a:r>
              <a:rPr lang="es-ES" sz="2000" dirty="0" err="1">
                <a:latin typeface="Arial" charset="0"/>
              </a:rPr>
              <a:t>tupla</a:t>
            </a:r>
            <a:r>
              <a:rPr lang="es-ES" sz="2000" dirty="0">
                <a:latin typeface="Arial" charset="0"/>
              </a:rPr>
              <a:t> de R con todas las </a:t>
            </a:r>
            <a:r>
              <a:rPr lang="es-ES" sz="2000" dirty="0" err="1">
                <a:latin typeface="Arial" charset="0"/>
              </a:rPr>
              <a:t>tuplas</a:t>
            </a:r>
            <a:r>
              <a:rPr lang="es-ES" sz="2000" dirty="0">
                <a:latin typeface="Arial" charset="0"/>
              </a:rPr>
              <a:t> de S.</a:t>
            </a:r>
          </a:p>
        </p:txBody>
      </p:sp>
      <p:sp>
        <p:nvSpPr>
          <p:cNvPr id="104451" name="Rectangle 4"/>
          <p:cNvSpPr>
            <a:spLocks noChangeArrowheads="1"/>
          </p:cNvSpPr>
          <p:nvPr/>
        </p:nvSpPr>
        <p:spPr bwMode="auto">
          <a:xfrm>
            <a:off x="-25256" y="2578691"/>
            <a:ext cx="5334000" cy="822325"/>
          </a:xfrm>
          <a:prstGeom prst="rect">
            <a:avLst/>
          </a:prstGeom>
          <a:noFill/>
          <a:ln w="9525">
            <a:noFill/>
            <a:miter lim="800000"/>
            <a:headEnd/>
            <a:tailEnd/>
          </a:ln>
        </p:spPr>
        <p:txBody>
          <a:bodyPr>
            <a:spAutoFit/>
          </a:bodyPr>
          <a:lstStyle/>
          <a:p>
            <a:r>
              <a:rPr lang="en-US" b="1" dirty="0" err="1">
                <a:solidFill>
                  <a:schemeClr val="accent2"/>
                </a:solidFill>
              </a:rPr>
              <a:t>Notación</a:t>
            </a:r>
            <a:r>
              <a:rPr lang="en-US" b="1" dirty="0">
                <a:solidFill>
                  <a:schemeClr val="accent2"/>
                </a:solidFill>
              </a:rPr>
              <a:t>: </a:t>
            </a:r>
            <a:r>
              <a:rPr lang="en-US" dirty="0">
                <a:solidFill>
                  <a:schemeClr val="accent2"/>
                </a:solidFill>
              </a:rPr>
              <a:t>T = R x S = PRODUCT(R, S)</a:t>
            </a:r>
            <a:r>
              <a:rPr lang="en-US" dirty="0"/>
              <a:t> </a:t>
            </a:r>
            <a:endParaRPr lang="es-ES" dirty="0"/>
          </a:p>
          <a:p>
            <a:pPr eaLnBrk="0" hangingPunct="0"/>
            <a:endParaRPr lang="es-ES" dirty="0"/>
          </a:p>
        </p:txBody>
      </p:sp>
      <p:pic>
        <p:nvPicPr>
          <p:cNvPr id="104452" name="Picture 5"/>
          <p:cNvPicPr>
            <a:picLocks noChangeAspect="1" noChangeArrowheads="1"/>
          </p:cNvPicPr>
          <p:nvPr/>
        </p:nvPicPr>
        <p:blipFill>
          <a:blip r:embed="rId2" cstate="print"/>
          <a:srcRect l="20313" t="26111" r="16406" b="10417"/>
          <a:stretch>
            <a:fillRect/>
          </a:stretch>
        </p:blipFill>
        <p:spPr bwMode="auto">
          <a:xfrm>
            <a:off x="2944397" y="3356992"/>
            <a:ext cx="5839544" cy="3160224"/>
          </a:xfrm>
          <a:prstGeom prst="rect">
            <a:avLst/>
          </a:prstGeom>
          <a:noFill/>
          <a:ln w="9525">
            <a:noFill/>
            <a:miter lim="800000"/>
            <a:headEnd/>
            <a:tailEnd/>
          </a:ln>
        </p:spPr>
      </p:pic>
      <p:pic>
        <p:nvPicPr>
          <p:cNvPr id="104453" name="Picture 7"/>
          <p:cNvPicPr>
            <a:picLocks noChangeAspect="1" noChangeArrowheads="1"/>
          </p:cNvPicPr>
          <p:nvPr/>
        </p:nvPicPr>
        <p:blipFill>
          <a:blip r:embed="rId3" cstate="print"/>
          <a:srcRect l="26299" t="67644" r="27661" b="17708"/>
          <a:stretch>
            <a:fillRect/>
          </a:stretch>
        </p:blipFill>
        <p:spPr bwMode="auto">
          <a:xfrm>
            <a:off x="298645" y="3909928"/>
            <a:ext cx="3203848" cy="1046154"/>
          </a:xfrm>
          <a:prstGeom prst="rect">
            <a:avLst/>
          </a:prstGeom>
          <a:noFill/>
          <a:ln w="9525">
            <a:noFill/>
            <a:miter lim="800000"/>
            <a:headEnd/>
            <a:tailEnd/>
          </a:ln>
        </p:spPr>
      </p:pic>
    </p:spTree>
    <p:extLst>
      <p:ext uri="{BB962C8B-B14F-4D97-AF65-F5344CB8AC3E}">
        <p14:creationId xmlns:p14="http://schemas.microsoft.com/office/powerpoint/2010/main" val="325084004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ChangeArrowheads="1"/>
          </p:cNvSpPr>
          <p:nvPr/>
        </p:nvSpPr>
        <p:spPr bwMode="auto">
          <a:xfrm>
            <a:off x="251520" y="1102853"/>
            <a:ext cx="8610600" cy="1631216"/>
          </a:xfrm>
          <a:prstGeom prst="rect">
            <a:avLst/>
          </a:prstGeom>
          <a:noFill/>
          <a:ln w="9525">
            <a:noFill/>
            <a:miter lim="800000"/>
            <a:headEnd/>
            <a:tailEnd/>
          </a:ln>
        </p:spPr>
        <p:txBody>
          <a:bodyPr>
            <a:spAutoFit/>
          </a:bodyPr>
          <a:lstStyle/>
          <a:p>
            <a:pPr>
              <a:tabLst>
                <a:tab pos="457200" algn="l"/>
              </a:tabLst>
            </a:pPr>
            <a:r>
              <a:rPr lang="es-ES" sz="2000" dirty="0">
                <a:latin typeface="Symbol" pitchFamily="18" charset="2"/>
              </a:rPr>
              <a:t>·</a:t>
            </a:r>
            <a:r>
              <a:rPr lang="es-ES" sz="2000" dirty="0">
                <a:cs typeface="Times New Roman" pitchFamily="18" charset="0"/>
              </a:rPr>
              <a:t>        </a:t>
            </a:r>
            <a:r>
              <a:rPr lang="es-ES" sz="2000" b="1" dirty="0">
                <a:latin typeface="Arial" charset="0"/>
              </a:rPr>
              <a:t>Restricción:</a:t>
            </a:r>
            <a:r>
              <a:rPr lang="es-ES" sz="2000" dirty="0">
                <a:latin typeface="Arial" charset="0"/>
              </a:rPr>
              <a:t> La restricción de una relación R por un criterio de selección Q es una relación R y cuyas </a:t>
            </a:r>
            <a:r>
              <a:rPr lang="es-ES" sz="2000" dirty="0" err="1">
                <a:latin typeface="Arial" charset="0"/>
              </a:rPr>
              <a:t>tuplas</a:t>
            </a:r>
            <a:r>
              <a:rPr lang="es-ES" sz="2000" dirty="0">
                <a:latin typeface="Arial" charset="0"/>
              </a:rPr>
              <a:t> son aquellas que pertenecen a R y satisfacen Q. En Q los </a:t>
            </a:r>
            <a:r>
              <a:rPr lang="es-ES" sz="2000" dirty="0" err="1">
                <a:latin typeface="Arial" charset="0"/>
              </a:rPr>
              <a:t>operandos</a:t>
            </a:r>
            <a:r>
              <a:rPr lang="es-ES" sz="2000" dirty="0">
                <a:latin typeface="Arial" charset="0"/>
              </a:rPr>
              <a:t> pueden ser columnas o constantes y los operadores pueden ser de comparación, aritméticos y lógicos</a:t>
            </a:r>
            <a:r>
              <a:rPr lang="es-ES" sz="1800" dirty="0" smtClean="0">
                <a:latin typeface="Arial" charset="0"/>
              </a:rPr>
              <a:t>.</a:t>
            </a:r>
            <a:endParaRPr lang="es-ES" sz="1800" dirty="0">
              <a:latin typeface="Arial" charset="0"/>
            </a:endParaRPr>
          </a:p>
        </p:txBody>
      </p:sp>
      <p:sp>
        <p:nvSpPr>
          <p:cNvPr id="105475" name="Rectangle 3"/>
          <p:cNvSpPr>
            <a:spLocks noChangeArrowheads="1"/>
          </p:cNvSpPr>
          <p:nvPr/>
        </p:nvSpPr>
        <p:spPr bwMode="auto">
          <a:xfrm>
            <a:off x="446981" y="2741712"/>
            <a:ext cx="6477000" cy="701675"/>
          </a:xfrm>
          <a:prstGeom prst="rect">
            <a:avLst/>
          </a:prstGeom>
          <a:noFill/>
          <a:ln w="9525">
            <a:noFill/>
            <a:miter lim="800000"/>
            <a:headEnd/>
            <a:tailEnd/>
          </a:ln>
        </p:spPr>
        <p:txBody>
          <a:bodyPr>
            <a:spAutoFit/>
          </a:bodyPr>
          <a:lstStyle/>
          <a:p>
            <a:r>
              <a:rPr lang="es-ES" sz="2000" b="1" dirty="0">
                <a:solidFill>
                  <a:schemeClr val="accent2"/>
                </a:solidFill>
                <a:latin typeface="Arial" charset="0"/>
              </a:rPr>
              <a:t>Notación:</a:t>
            </a:r>
            <a:r>
              <a:rPr lang="es-ES" sz="2000" dirty="0">
                <a:solidFill>
                  <a:schemeClr val="accent2"/>
                </a:solidFill>
                <a:latin typeface="Arial" charset="0"/>
              </a:rPr>
              <a:t>  s </a:t>
            </a:r>
            <a:r>
              <a:rPr lang="es-ES" sz="2000" baseline="-30000" dirty="0">
                <a:solidFill>
                  <a:schemeClr val="accent2"/>
                </a:solidFill>
                <a:latin typeface="Arial" charset="0"/>
              </a:rPr>
              <a:t>Q</a:t>
            </a:r>
            <a:r>
              <a:rPr lang="es-ES" sz="2000" dirty="0">
                <a:solidFill>
                  <a:schemeClr val="accent2"/>
                </a:solidFill>
                <a:latin typeface="Arial" charset="0"/>
              </a:rPr>
              <a:t> ( R ) = RESTRICT ( R / Q )</a:t>
            </a:r>
          </a:p>
          <a:p>
            <a:pPr eaLnBrk="0" hangingPunct="0"/>
            <a:endParaRPr lang="es-ES" sz="2000" dirty="0">
              <a:solidFill>
                <a:schemeClr val="accent2"/>
              </a:solidFill>
              <a:latin typeface="Arial" charset="0"/>
            </a:endParaRPr>
          </a:p>
        </p:txBody>
      </p:sp>
      <p:pic>
        <p:nvPicPr>
          <p:cNvPr id="105476" name="Picture 70"/>
          <p:cNvPicPr>
            <a:picLocks noChangeAspect="1" noChangeArrowheads="1"/>
          </p:cNvPicPr>
          <p:nvPr/>
        </p:nvPicPr>
        <p:blipFill>
          <a:blip r:embed="rId2" cstate="print"/>
          <a:srcRect l="10156" t="27083" r="21138" b="17708"/>
          <a:stretch>
            <a:fillRect/>
          </a:stretch>
        </p:blipFill>
        <p:spPr bwMode="auto">
          <a:xfrm>
            <a:off x="2195736" y="3284984"/>
            <a:ext cx="6480845" cy="3155236"/>
          </a:xfrm>
          <a:prstGeom prst="rect">
            <a:avLst/>
          </a:prstGeom>
          <a:noFill/>
          <a:ln w="9525">
            <a:noFill/>
            <a:miter lim="800000"/>
            <a:headEnd/>
            <a:tailEnd/>
          </a:ln>
        </p:spPr>
      </p:pic>
      <p:pic>
        <p:nvPicPr>
          <p:cNvPr id="105477" name="Picture 72"/>
          <p:cNvPicPr>
            <a:picLocks noChangeAspect="1" noChangeArrowheads="1"/>
          </p:cNvPicPr>
          <p:nvPr/>
        </p:nvPicPr>
        <p:blipFill>
          <a:blip r:embed="rId3" cstate="print"/>
          <a:srcRect l="20313" t="56456" r="16406" b="10417"/>
          <a:stretch>
            <a:fillRect/>
          </a:stretch>
        </p:blipFill>
        <p:spPr bwMode="auto">
          <a:xfrm>
            <a:off x="539552" y="3212591"/>
            <a:ext cx="3816424" cy="1908213"/>
          </a:xfrm>
          <a:prstGeom prst="rect">
            <a:avLst/>
          </a:prstGeom>
          <a:noFill/>
          <a:ln w="9525">
            <a:noFill/>
            <a:miter lim="800000"/>
            <a:headEnd/>
            <a:tailEnd/>
          </a:ln>
        </p:spPr>
      </p:pic>
    </p:spTree>
    <p:extLst>
      <p:ext uri="{BB962C8B-B14F-4D97-AF65-F5344CB8AC3E}">
        <p14:creationId xmlns:p14="http://schemas.microsoft.com/office/powerpoint/2010/main" val="261598028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2"/>
          <p:cNvSpPr>
            <a:spLocks noChangeArrowheads="1"/>
          </p:cNvSpPr>
          <p:nvPr/>
        </p:nvSpPr>
        <p:spPr bwMode="auto">
          <a:xfrm>
            <a:off x="228600" y="1318095"/>
            <a:ext cx="8534400" cy="1077218"/>
          </a:xfrm>
          <a:prstGeom prst="rect">
            <a:avLst/>
          </a:prstGeom>
          <a:noFill/>
          <a:ln w="9525">
            <a:noFill/>
            <a:miter lim="800000"/>
            <a:headEnd/>
            <a:tailEnd/>
          </a:ln>
        </p:spPr>
        <p:txBody>
          <a:bodyPr>
            <a:spAutoFit/>
          </a:bodyPr>
          <a:lstStyle/>
          <a:p>
            <a:pPr>
              <a:tabLst>
                <a:tab pos="457200" algn="l"/>
              </a:tabLst>
            </a:pPr>
            <a:r>
              <a:rPr lang="es-ES" sz="1000" dirty="0">
                <a:latin typeface="Symbol" pitchFamily="18" charset="2"/>
              </a:rPr>
              <a:t>·</a:t>
            </a:r>
            <a:r>
              <a:rPr lang="es-ES" sz="700" dirty="0">
                <a:cs typeface="Times New Roman" pitchFamily="18" charset="0"/>
              </a:rPr>
              <a:t>      </a:t>
            </a:r>
            <a:r>
              <a:rPr lang="es-ES" dirty="0">
                <a:cs typeface="Times New Roman" pitchFamily="18" charset="0"/>
              </a:rPr>
              <a:t> </a:t>
            </a:r>
            <a:r>
              <a:rPr lang="es-ES" sz="2000" dirty="0">
                <a:cs typeface="Times New Roman" pitchFamily="18" charset="0"/>
              </a:rPr>
              <a:t> </a:t>
            </a:r>
            <a:r>
              <a:rPr lang="es-ES" sz="2000" b="1" dirty="0"/>
              <a:t>Producto o conjunción (</a:t>
            </a:r>
            <a:r>
              <a:rPr lang="es-ES" sz="2000" b="1" dirty="0" err="1"/>
              <a:t>join</a:t>
            </a:r>
            <a:r>
              <a:rPr lang="es-ES" sz="2000" b="1" dirty="0"/>
              <a:t>) </a:t>
            </a:r>
            <a:r>
              <a:rPr lang="es-ES" sz="2000" b="1" dirty="0">
                <a:cs typeface="Times New Roman" pitchFamily="18" charset="0"/>
              </a:rPr>
              <a:t>(∏)</a:t>
            </a:r>
            <a:r>
              <a:rPr lang="es-ES" sz="2000" b="1" dirty="0"/>
              <a:t> :</a:t>
            </a:r>
            <a:r>
              <a:rPr lang="es-ES" sz="2000" dirty="0"/>
              <a:t> El producto de dos relaciones R y S según Q es un conjunto de </a:t>
            </a:r>
            <a:r>
              <a:rPr lang="es-ES" sz="2000" dirty="0" err="1"/>
              <a:t>tuplas</a:t>
            </a:r>
            <a:r>
              <a:rPr lang="es-ES" sz="2000" dirty="0"/>
              <a:t> del producto cartesiano R x S que satisfacen Q.</a:t>
            </a:r>
            <a:endParaRPr lang="es-MX" sz="2000" dirty="0"/>
          </a:p>
          <a:p>
            <a:pPr>
              <a:tabLst>
                <a:tab pos="457200" algn="l"/>
              </a:tabLst>
            </a:pPr>
            <a:r>
              <a:rPr lang="es-MX" sz="2000" dirty="0" smtClean="0"/>
              <a:t>(También </a:t>
            </a:r>
            <a:r>
              <a:rPr lang="es-MX" sz="2000" dirty="0"/>
              <a:t>se le conoce como concatenación</a:t>
            </a:r>
            <a:r>
              <a:rPr lang="es-MX" sz="2000" dirty="0" smtClean="0"/>
              <a:t>).</a:t>
            </a:r>
            <a:endParaRPr lang="es-ES" sz="2000" dirty="0"/>
          </a:p>
        </p:txBody>
      </p:sp>
      <p:sp>
        <p:nvSpPr>
          <p:cNvPr id="1030" name="Rectangle 3"/>
          <p:cNvSpPr>
            <a:spLocks noChangeArrowheads="1"/>
          </p:cNvSpPr>
          <p:nvPr/>
        </p:nvSpPr>
        <p:spPr bwMode="auto">
          <a:xfrm>
            <a:off x="254597" y="2511929"/>
            <a:ext cx="5334000" cy="731838"/>
          </a:xfrm>
          <a:prstGeom prst="rect">
            <a:avLst/>
          </a:prstGeom>
          <a:noFill/>
          <a:ln w="9525">
            <a:noFill/>
            <a:miter lim="800000"/>
            <a:headEnd/>
            <a:tailEnd/>
          </a:ln>
        </p:spPr>
        <p:txBody>
          <a:bodyPr>
            <a:spAutoFit/>
          </a:bodyPr>
          <a:lstStyle/>
          <a:p>
            <a:r>
              <a:rPr lang="en-US" sz="1800" b="1" dirty="0" err="1">
                <a:solidFill>
                  <a:schemeClr val="accent2"/>
                </a:solidFill>
                <a:latin typeface="Arial" charset="0"/>
              </a:rPr>
              <a:t>Notación</a:t>
            </a:r>
            <a:r>
              <a:rPr lang="en-US" sz="1800" b="1" dirty="0">
                <a:solidFill>
                  <a:schemeClr val="accent2"/>
                </a:solidFill>
                <a:latin typeface="Arial" charset="0"/>
              </a:rPr>
              <a:t>:</a:t>
            </a:r>
            <a:r>
              <a:rPr lang="en-US" sz="1800" dirty="0">
                <a:solidFill>
                  <a:schemeClr val="accent2"/>
                </a:solidFill>
                <a:latin typeface="Arial" charset="0"/>
              </a:rPr>
              <a:t>	T = R </a:t>
            </a:r>
            <a:r>
              <a:rPr lang="es-ES" sz="1800" dirty="0" err="1">
                <a:solidFill>
                  <a:schemeClr val="accent2"/>
                </a:solidFill>
                <a:latin typeface="Arial" charset="0"/>
              </a:rPr>
              <a:t>wv</a:t>
            </a:r>
            <a:r>
              <a:rPr lang="en-US" sz="1800" baseline="-30000" dirty="0">
                <a:solidFill>
                  <a:schemeClr val="accent2"/>
                </a:solidFill>
                <a:latin typeface="Arial" charset="0"/>
              </a:rPr>
              <a:t>Q </a:t>
            </a:r>
            <a:r>
              <a:rPr lang="en-US" sz="1800" dirty="0">
                <a:solidFill>
                  <a:schemeClr val="accent2"/>
                </a:solidFill>
                <a:latin typeface="Arial" charset="0"/>
              </a:rPr>
              <a:t>S = JOIN(R, S / Q )</a:t>
            </a:r>
            <a:endParaRPr lang="es-ES" sz="1800" dirty="0">
              <a:solidFill>
                <a:schemeClr val="accent2"/>
              </a:solidFill>
              <a:latin typeface="Arial" charset="0"/>
            </a:endParaRPr>
          </a:p>
          <a:p>
            <a:pPr eaLnBrk="0" hangingPunct="0"/>
            <a:endParaRPr lang="es-ES" dirty="0"/>
          </a:p>
        </p:txBody>
      </p:sp>
      <p:pic>
        <p:nvPicPr>
          <p:cNvPr id="1031" name="Picture 5" descr="join"/>
          <p:cNvPicPr>
            <a:picLocks noChangeAspect="1" noChangeArrowheads="1"/>
          </p:cNvPicPr>
          <p:nvPr/>
        </p:nvPicPr>
        <p:blipFill>
          <a:blip r:embed="rId3" cstate="print"/>
          <a:srcRect/>
          <a:stretch>
            <a:fillRect/>
          </a:stretch>
        </p:blipFill>
        <p:spPr bwMode="auto">
          <a:xfrm>
            <a:off x="5574349" y="2146300"/>
            <a:ext cx="3276600" cy="1746250"/>
          </a:xfrm>
          <a:prstGeom prst="rect">
            <a:avLst/>
          </a:prstGeom>
          <a:noFill/>
          <a:ln w="9525">
            <a:noFill/>
            <a:miter lim="800000"/>
            <a:headEnd/>
            <a:tailEnd/>
          </a:ln>
        </p:spPr>
      </p:pic>
      <p:graphicFrame>
        <p:nvGraphicFramePr>
          <p:cNvPr id="1026" name="Object 7"/>
          <p:cNvGraphicFramePr>
            <a:graphicFrameLocks noChangeAspect="1"/>
          </p:cNvGraphicFramePr>
          <p:nvPr>
            <p:extLst>
              <p:ext uri="{D42A27DB-BD31-4B8C-83A1-F6EECF244321}">
                <p14:modId xmlns:p14="http://schemas.microsoft.com/office/powerpoint/2010/main" val="1602131193"/>
              </p:ext>
            </p:extLst>
          </p:nvPr>
        </p:nvGraphicFramePr>
        <p:xfrm>
          <a:off x="755576" y="3346450"/>
          <a:ext cx="2317576" cy="1002797"/>
        </p:xfrm>
        <a:graphic>
          <a:graphicData uri="http://schemas.openxmlformats.org/presentationml/2006/ole">
            <mc:AlternateContent xmlns:mc="http://schemas.openxmlformats.org/markup-compatibility/2006">
              <mc:Choice xmlns:v="urn:schemas-microsoft-com:vml" Requires="v">
                <p:oleObj spid="_x0000_s5230" name="Hoja de cálculo" r:id="rId4" imgW="2259000" imgH="980280" progId="Excel.Sheet.8">
                  <p:embed/>
                </p:oleObj>
              </mc:Choice>
              <mc:Fallback>
                <p:oleObj name="Hoja de cálculo" r:id="rId4" imgW="2259000" imgH="980280" progId="Excel.Shee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5576" y="3346450"/>
                        <a:ext cx="2317576" cy="1002797"/>
                      </a:xfrm>
                      <a:prstGeom prst="rect">
                        <a:avLst/>
                      </a:prstGeom>
                      <a:noFill/>
                      <a:effectLst/>
                      <a:extLst/>
                    </p:spPr>
                  </p:pic>
                </p:oleObj>
              </mc:Fallback>
            </mc:AlternateContent>
          </a:graphicData>
        </a:graphic>
      </p:graphicFrame>
      <p:graphicFrame>
        <p:nvGraphicFramePr>
          <p:cNvPr id="1027" name="Object 8"/>
          <p:cNvGraphicFramePr>
            <a:graphicFrameLocks noChangeAspect="1"/>
          </p:cNvGraphicFramePr>
          <p:nvPr>
            <p:extLst>
              <p:ext uri="{D42A27DB-BD31-4B8C-83A1-F6EECF244321}">
                <p14:modId xmlns:p14="http://schemas.microsoft.com/office/powerpoint/2010/main" val="205841814"/>
              </p:ext>
            </p:extLst>
          </p:nvPr>
        </p:nvGraphicFramePr>
        <p:xfrm>
          <a:off x="827584" y="4725144"/>
          <a:ext cx="2221508" cy="1643584"/>
        </p:xfrm>
        <a:graphic>
          <a:graphicData uri="http://schemas.openxmlformats.org/presentationml/2006/ole">
            <mc:AlternateContent xmlns:mc="http://schemas.openxmlformats.org/markup-compatibility/2006">
              <mc:Choice xmlns:v="urn:schemas-microsoft-com:vml" Requires="v">
                <p:oleObj spid="_x0000_s5231" name="Hoja de cálculo" r:id="rId6" imgW="2287440" imgH="1788840" progId="Excel.Sheet.8">
                  <p:embed/>
                </p:oleObj>
              </mc:Choice>
              <mc:Fallback>
                <p:oleObj name="Hoja de cálculo" r:id="rId6" imgW="2287440" imgH="1788840" progId="Excel.Sheet.8">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27584" y="4725144"/>
                        <a:ext cx="2221508" cy="1643584"/>
                      </a:xfrm>
                      <a:prstGeom prst="rect">
                        <a:avLst/>
                      </a:prstGeom>
                      <a:noFill/>
                      <a:effectLst/>
                      <a:extLst/>
                    </p:spPr>
                  </p:pic>
                </p:oleObj>
              </mc:Fallback>
            </mc:AlternateContent>
          </a:graphicData>
        </a:graphic>
      </p:graphicFrame>
      <p:graphicFrame>
        <p:nvGraphicFramePr>
          <p:cNvPr id="1028" name="Object 9"/>
          <p:cNvGraphicFramePr>
            <a:graphicFrameLocks noChangeAspect="1"/>
          </p:cNvGraphicFramePr>
          <p:nvPr>
            <p:extLst>
              <p:ext uri="{D42A27DB-BD31-4B8C-83A1-F6EECF244321}">
                <p14:modId xmlns:p14="http://schemas.microsoft.com/office/powerpoint/2010/main" val="864299099"/>
              </p:ext>
            </p:extLst>
          </p:nvPr>
        </p:nvGraphicFramePr>
        <p:xfrm>
          <a:off x="3943515" y="4293096"/>
          <a:ext cx="3847770" cy="2020451"/>
        </p:xfrm>
        <a:graphic>
          <a:graphicData uri="http://schemas.openxmlformats.org/presentationml/2006/ole">
            <mc:AlternateContent xmlns:mc="http://schemas.openxmlformats.org/markup-compatibility/2006">
              <mc:Choice xmlns:v="urn:schemas-microsoft-com:vml" Requires="v">
                <p:oleObj spid="_x0000_s5232" name="Hoja de cálculo" r:id="rId8" imgW="4916880" imgH="1788840" progId="Excel.Sheet.8">
                  <p:embed/>
                </p:oleObj>
              </mc:Choice>
              <mc:Fallback>
                <p:oleObj name="Hoja de cálculo" r:id="rId8" imgW="4916880" imgH="1788840" progId="Excel.Sheet.8">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943515" y="4293096"/>
                        <a:ext cx="3847770" cy="2020451"/>
                      </a:xfrm>
                      <a:prstGeom prst="rect">
                        <a:avLst/>
                      </a:prstGeom>
                      <a:noFill/>
                      <a:effectLst/>
                      <a:extLst/>
                    </p:spPr>
                  </p:pic>
                </p:oleObj>
              </mc:Fallback>
            </mc:AlternateContent>
          </a:graphicData>
        </a:graphic>
      </p:graphicFrame>
    </p:spTree>
    <p:extLst>
      <p:ext uri="{BB962C8B-B14F-4D97-AF65-F5344CB8AC3E}">
        <p14:creationId xmlns:p14="http://schemas.microsoft.com/office/powerpoint/2010/main" val="292181838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3"/>
          <p:cNvSpPr>
            <a:spLocks noChangeArrowheads="1"/>
          </p:cNvSpPr>
          <p:nvPr/>
        </p:nvSpPr>
        <p:spPr bwMode="auto">
          <a:xfrm>
            <a:off x="7846" y="1244263"/>
            <a:ext cx="8458200" cy="1015663"/>
          </a:xfrm>
          <a:prstGeom prst="rect">
            <a:avLst/>
          </a:prstGeom>
          <a:noFill/>
          <a:ln w="9525">
            <a:noFill/>
            <a:miter lim="800000"/>
            <a:headEnd/>
            <a:tailEnd/>
          </a:ln>
        </p:spPr>
        <p:txBody>
          <a:bodyPr>
            <a:spAutoFit/>
          </a:bodyPr>
          <a:lstStyle/>
          <a:p>
            <a:pPr>
              <a:tabLst>
                <a:tab pos="457200" algn="l"/>
              </a:tabLst>
            </a:pPr>
            <a:r>
              <a:rPr lang="es-ES" sz="2000" dirty="0">
                <a:latin typeface="Symbol" pitchFamily="18" charset="2"/>
              </a:rPr>
              <a:t>·</a:t>
            </a:r>
            <a:r>
              <a:rPr lang="es-ES" sz="2000" dirty="0">
                <a:cs typeface="Times New Roman" pitchFamily="18" charset="0"/>
              </a:rPr>
              <a:t>         </a:t>
            </a:r>
            <a:r>
              <a:rPr lang="es-ES" sz="2000" b="1" dirty="0">
                <a:latin typeface="Arial" charset="0"/>
              </a:rPr>
              <a:t>Intersección:</a:t>
            </a:r>
            <a:r>
              <a:rPr lang="es-ES" sz="2000" dirty="0">
                <a:latin typeface="Arial" charset="0"/>
              </a:rPr>
              <a:t> La intersección de dos relaciones R y S con el mismo esquema es una relación T con el mismo esquema que contiene las </a:t>
            </a:r>
            <a:r>
              <a:rPr lang="es-ES" sz="2000" dirty="0" err="1">
                <a:latin typeface="Arial" charset="0"/>
              </a:rPr>
              <a:t>tuplas</a:t>
            </a:r>
            <a:r>
              <a:rPr lang="es-ES" sz="2000" dirty="0">
                <a:latin typeface="Arial" charset="0"/>
              </a:rPr>
              <a:t> que pertenecen a R y a S a la vez.</a:t>
            </a:r>
            <a:r>
              <a:rPr lang="es-ES" sz="1800" dirty="0">
                <a:latin typeface="Arial" charset="0"/>
              </a:rPr>
              <a:t> </a:t>
            </a:r>
          </a:p>
        </p:txBody>
      </p:sp>
      <p:sp>
        <p:nvSpPr>
          <p:cNvPr id="106499" name="Rectangle 4"/>
          <p:cNvSpPr>
            <a:spLocks noChangeArrowheads="1"/>
          </p:cNvSpPr>
          <p:nvPr/>
        </p:nvSpPr>
        <p:spPr bwMode="auto">
          <a:xfrm>
            <a:off x="304800" y="2348880"/>
            <a:ext cx="5486400" cy="1006475"/>
          </a:xfrm>
          <a:prstGeom prst="rect">
            <a:avLst/>
          </a:prstGeom>
          <a:noFill/>
          <a:ln w="9525">
            <a:noFill/>
            <a:miter lim="800000"/>
            <a:headEnd/>
            <a:tailEnd/>
          </a:ln>
        </p:spPr>
        <p:txBody>
          <a:bodyPr>
            <a:spAutoFit/>
          </a:bodyPr>
          <a:lstStyle/>
          <a:p>
            <a:r>
              <a:rPr lang="en-US" sz="2000" b="1" dirty="0" err="1">
                <a:latin typeface="Arial" charset="0"/>
              </a:rPr>
              <a:t>Notación</a:t>
            </a:r>
            <a:r>
              <a:rPr lang="en-US" sz="2000" b="1" dirty="0">
                <a:latin typeface="Arial" charset="0"/>
              </a:rPr>
              <a:t>:</a:t>
            </a:r>
            <a:r>
              <a:rPr lang="en-US" sz="2000" dirty="0">
                <a:latin typeface="Arial" charset="0"/>
              </a:rPr>
              <a:t> 	T = R </a:t>
            </a:r>
            <a:r>
              <a:rPr lang="es-ES" sz="2000" dirty="0">
                <a:latin typeface="Arial" charset="0"/>
              </a:rPr>
              <a:t>I</a:t>
            </a:r>
            <a:r>
              <a:rPr lang="en-US" sz="2000" dirty="0">
                <a:latin typeface="Arial" charset="0"/>
              </a:rPr>
              <a:t> S = INTERSECT(R, S) </a:t>
            </a:r>
            <a:endParaRPr lang="es-ES" sz="2000" dirty="0">
              <a:latin typeface="Arial" charset="0"/>
            </a:endParaRPr>
          </a:p>
          <a:p>
            <a:pPr eaLnBrk="0" hangingPunct="0"/>
            <a:r>
              <a:rPr lang="en-US" sz="2000" dirty="0">
                <a:latin typeface="Arial" charset="0"/>
              </a:rPr>
              <a:t>T = R - (R - S) = S - (S - R)</a:t>
            </a:r>
            <a:endParaRPr lang="es-ES" sz="2000" dirty="0">
              <a:latin typeface="Arial" charset="0"/>
            </a:endParaRPr>
          </a:p>
          <a:p>
            <a:pPr eaLnBrk="0" hangingPunct="0"/>
            <a:endParaRPr lang="es-ES" sz="2000" dirty="0">
              <a:latin typeface="Arial" charset="0"/>
            </a:endParaRPr>
          </a:p>
        </p:txBody>
      </p:sp>
      <p:pic>
        <p:nvPicPr>
          <p:cNvPr id="106500" name="Picture 5"/>
          <p:cNvPicPr>
            <a:picLocks noChangeAspect="1" noChangeArrowheads="1"/>
          </p:cNvPicPr>
          <p:nvPr/>
        </p:nvPicPr>
        <p:blipFill>
          <a:blip r:embed="rId2" cstate="print"/>
          <a:srcRect l="4688" t="34375" r="25000" b="35417"/>
          <a:stretch>
            <a:fillRect/>
          </a:stretch>
        </p:blipFill>
        <p:spPr bwMode="auto">
          <a:xfrm>
            <a:off x="3048000" y="4849103"/>
            <a:ext cx="3094856" cy="1826472"/>
          </a:xfrm>
          <a:prstGeom prst="rect">
            <a:avLst/>
          </a:prstGeom>
          <a:noFill/>
          <a:ln w="9525">
            <a:noFill/>
            <a:miter lim="800000"/>
            <a:headEnd/>
            <a:tailEnd/>
          </a:ln>
        </p:spPr>
      </p:pic>
      <p:pic>
        <p:nvPicPr>
          <p:cNvPr id="106501" name="Picture 6"/>
          <p:cNvPicPr>
            <a:picLocks noChangeAspect="1" noChangeArrowheads="1"/>
          </p:cNvPicPr>
          <p:nvPr/>
        </p:nvPicPr>
        <p:blipFill>
          <a:blip r:embed="rId3" cstate="print"/>
          <a:srcRect l="19705" t="22917" r="21268" b="55449"/>
          <a:stretch>
            <a:fillRect/>
          </a:stretch>
        </p:blipFill>
        <p:spPr bwMode="auto">
          <a:xfrm>
            <a:off x="1187624" y="3153445"/>
            <a:ext cx="7118176" cy="1465507"/>
          </a:xfrm>
          <a:prstGeom prst="rect">
            <a:avLst/>
          </a:prstGeom>
          <a:noFill/>
          <a:ln w="9525">
            <a:noFill/>
            <a:miter lim="800000"/>
            <a:headEnd/>
            <a:tailEnd/>
          </a:ln>
        </p:spPr>
      </p:pic>
    </p:spTree>
    <p:extLst>
      <p:ext uri="{BB962C8B-B14F-4D97-AF65-F5344CB8AC3E}">
        <p14:creationId xmlns:p14="http://schemas.microsoft.com/office/powerpoint/2010/main" val="255803735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ChangeArrowheads="1"/>
          </p:cNvSpPr>
          <p:nvPr/>
        </p:nvSpPr>
        <p:spPr bwMode="auto">
          <a:xfrm>
            <a:off x="366399" y="1556792"/>
            <a:ext cx="8534400" cy="1077218"/>
          </a:xfrm>
          <a:prstGeom prst="rect">
            <a:avLst/>
          </a:prstGeom>
          <a:noFill/>
          <a:ln w="9525">
            <a:noFill/>
            <a:miter lim="800000"/>
            <a:headEnd/>
            <a:tailEnd/>
          </a:ln>
        </p:spPr>
        <p:txBody>
          <a:bodyPr>
            <a:spAutoFit/>
          </a:bodyPr>
          <a:lstStyle/>
          <a:p>
            <a:pPr>
              <a:tabLst>
                <a:tab pos="457200" algn="l"/>
              </a:tabLst>
            </a:pPr>
            <a:r>
              <a:rPr lang="es-ES" dirty="0">
                <a:latin typeface="Symbol" pitchFamily="18" charset="2"/>
              </a:rPr>
              <a:t>·</a:t>
            </a:r>
            <a:r>
              <a:rPr lang="es-ES" dirty="0">
                <a:cs typeface="Times New Roman" pitchFamily="18" charset="0"/>
              </a:rPr>
              <a:t>       </a:t>
            </a:r>
            <a:r>
              <a:rPr lang="es-ES" sz="2000" dirty="0">
                <a:latin typeface="Arial" charset="0"/>
                <a:cs typeface="Times New Roman" pitchFamily="18" charset="0"/>
              </a:rPr>
              <a:t>  </a:t>
            </a:r>
            <a:r>
              <a:rPr lang="es-ES" sz="2000" b="1" dirty="0">
                <a:latin typeface="Arial" charset="0"/>
              </a:rPr>
              <a:t>División:</a:t>
            </a:r>
            <a:r>
              <a:rPr lang="es-ES" sz="2000" dirty="0">
                <a:latin typeface="Arial" charset="0"/>
              </a:rPr>
              <a:t> El cociente de R(A</a:t>
            </a:r>
            <a:r>
              <a:rPr lang="es-ES" sz="2000" baseline="-30000" dirty="0">
                <a:latin typeface="Arial" charset="0"/>
              </a:rPr>
              <a:t>1</a:t>
            </a:r>
            <a:r>
              <a:rPr lang="es-ES" sz="2000" dirty="0">
                <a:latin typeface="Arial" charset="0"/>
              </a:rPr>
              <a:t>, A</a:t>
            </a:r>
            <a:r>
              <a:rPr lang="es-ES" sz="2000" baseline="-30000" dirty="0">
                <a:latin typeface="Arial" charset="0"/>
              </a:rPr>
              <a:t>2</a:t>
            </a:r>
            <a:r>
              <a:rPr lang="es-ES" sz="2000" dirty="0">
                <a:latin typeface="Arial" charset="0"/>
              </a:rPr>
              <a:t>, ..., </a:t>
            </a:r>
            <a:r>
              <a:rPr lang="es-ES" sz="2000" dirty="0" err="1">
                <a:latin typeface="Arial" charset="0"/>
              </a:rPr>
              <a:t>A</a:t>
            </a:r>
            <a:r>
              <a:rPr lang="es-ES" sz="2000" baseline="-30000" dirty="0" err="1">
                <a:latin typeface="Arial" charset="0"/>
              </a:rPr>
              <a:t>n</a:t>
            </a:r>
            <a:r>
              <a:rPr lang="es-ES" sz="2000" dirty="0">
                <a:latin typeface="Arial" charset="0"/>
              </a:rPr>
              <a:t>) por la </a:t>
            </a:r>
            <a:r>
              <a:rPr lang="es-ES" sz="2000" dirty="0" err="1">
                <a:latin typeface="Arial" charset="0"/>
              </a:rPr>
              <a:t>subrelación</a:t>
            </a:r>
            <a:r>
              <a:rPr lang="es-ES" sz="2000" dirty="0">
                <a:latin typeface="Arial" charset="0"/>
              </a:rPr>
              <a:t> S(</a:t>
            </a:r>
            <a:r>
              <a:rPr lang="es-ES" sz="2000" dirty="0" err="1">
                <a:latin typeface="Arial" charset="0"/>
              </a:rPr>
              <a:t>A</a:t>
            </a:r>
            <a:r>
              <a:rPr lang="es-ES" sz="2000" baseline="-30000" dirty="0" err="1">
                <a:latin typeface="Arial" charset="0"/>
              </a:rPr>
              <a:t>p</a:t>
            </a:r>
            <a:r>
              <a:rPr lang="es-ES" sz="2000" dirty="0">
                <a:latin typeface="Arial" charset="0"/>
              </a:rPr>
              <a:t>, ..., </a:t>
            </a:r>
            <a:r>
              <a:rPr lang="es-ES" sz="2000" dirty="0" err="1">
                <a:latin typeface="Arial" charset="0"/>
              </a:rPr>
              <a:t>A</a:t>
            </a:r>
            <a:r>
              <a:rPr lang="es-ES" sz="2000" baseline="-30000" dirty="0" err="1">
                <a:latin typeface="Arial" charset="0"/>
              </a:rPr>
              <a:t>n</a:t>
            </a:r>
            <a:r>
              <a:rPr lang="es-ES" sz="2000" dirty="0">
                <a:latin typeface="Arial" charset="0"/>
              </a:rPr>
              <a:t>) es una relación T(A</a:t>
            </a:r>
            <a:r>
              <a:rPr lang="es-ES" sz="2000" baseline="-30000" dirty="0">
                <a:latin typeface="Arial" charset="0"/>
              </a:rPr>
              <a:t>1</a:t>
            </a:r>
            <a:r>
              <a:rPr lang="es-ES" sz="2000" dirty="0">
                <a:latin typeface="Arial" charset="0"/>
              </a:rPr>
              <a:t>, A</a:t>
            </a:r>
            <a:r>
              <a:rPr lang="es-ES" sz="2000" baseline="-30000" dirty="0">
                <a:latin typeface="Arial" charset="0"/>
              </a:rPr>
              <a:t>2</a:t>
            </a:r>
            <a:r>
              <a:rPr lang="es-ES" sz="2000" dirty="0">
                <a:latin typeface="Arial" charset="0"/>
              </a:rPr>
              <a:t>, ..., A</a:t>
            </a:r>
            <a:r>
              <a:rPr lang="es-ES" sz="2000" baseline="-30000" dirty="0">
                <a:latin typeface="Arial" charset="0"/>
              </a:rPr>
              <a:t>p-1</a:t>
            </a:r>
            <a:r>
              <a:rPr lang="es-ES" sz="2000" dirty="0">
                <a:latin typeface="Arial" charset="0"/>
              </a:rPr>
              <a:t>) formada por las </a:t>
            </a:r>
            <a:r>
              <a:rPr lang="es-ES" sz="2000" dirty="0" err="1">
                <a:latin typeface="Arial" charset="0"/>
              </a:rPr>
              <a:t>tuplas</a:t>
            </a:r>
            <a:r>
              <a:rPr lang="es-ES" sz="2000" dirty="0">
                <a:latin typeface="Arial" charset="0"/>
              </a:rPr>
              <a:t> que concatenadas a cada una de las </a:t>
            </a:r>
            <a:r>
              <a:rPr lang="es-ES" sz="2000" dirty="0" err="1">
                <a:latin typeface="Arial" charset="0"/>
              </a:rPr>
              <a:t>tuplas</a:t>
            </a:r>
            <a:r>
              <a:rPr lang="es-ES" sz="2000" dirty="0">
                <a:latin typeface="Arial" charset="0"/>
              </a:rPr>
              <a:t> de S da </a:t>
            </a:r>
            <a:r>
              <a:rPr lang="es-ES" sz="2000" b="1" dirty="0">
                <a:latin typeface="Arial" charset="0"/>
              </a:rPr>
              <a:t>siempre</a:t>
            </a:r>
            <a:r>
              <a:rPr lang="es-ES" sz="2000" dirty="0">
                <a:latin typeface="Arial" charset="0"/>
              </a:rPr>
              <a:t> una </a:t>
            </a:r>
            <a:r>
              <a:rPr lang="es-ES" sz="2000" dirty="0" err="1">
                <a:latin typeface="Arial" charset="0"/>
              </a:rPr>
              <a:t>tupla</a:t>
            </a:r>
            <a:r>
              <a:rPr lang="es-ES" sz="2000" dirty="0">
                <a:latin typeface="Arial" charset="0"/>
              </a:rPr>
              <a:t> de R.</a:t>
            </a:r>
            <a:r>
              <a:rPr lang="es-ES" sz="2000" dirty="0"/>
              <a:t> </a:t>
            </a:r>
          </a:p>
        </p:txBody>
      </p:sp>
      <p:pic>
        <p:nvPicPr>
          <p:cNvPr id="107523" name="Picture 3"/>
          <p:cNvPicPr>
            <a:picLocks noChangeAspect="1" noChangeArrowheads="1"/>
          </p:cNvPicPr>
          <p:nvPr/>
        </p:nvPicPr>
        <p:blipFill>
          <a:blip r:embed="rId2" cstate="print"/>
          <a:srcRect l="781" t="15625" r="20313" b="10417"/>
          <a:stretch>
            <a:fillRect/>
          </a:stretch>
        </p:blipFill>
        <p:spPr bwMode="auto">
          <a:xfrm>
            <a:off x="1610379" y="3212976"/>
            <a:ext cx="6046440" cy="3516189"/>
          </a:xfrm>
          <a:prstGeom prst="rect">
            <a:avLst/>
          </a:prstGeom>
          <a:noFill/>
          <a:ln w="9525">
            <a:noFill/>
            <a:miter lim="800000"/>
            <a:headEnd/>
            <a:tailEnd/>
          </a:ln>
        </p:spPr>
      </p:pic>
    </p:spTree>
    <p:extLst>
      <p:ext uri="{BB962C8B-B14F-4D97-AF65-F5344CB8AC3E}">
        <p14:creationId xmlns:p14="http://schemas.microsoft.com/office/powerpoint/2010/main" val="3101172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323528" y="1340768"/>
            <a:ext cx="8028095" cy="3908762"/>
          </a:xfrm>
          <a:prstGeom prst="rect">
            <a:avLst/>
          </a:prstGeom>
          <a:noFill/>
        </p:spPr>
        <p:txBody>
          <a:bodyPr wrap="none" rtlCol="0">
            <a:spAutoFit/>
          </a:bodyPr>
          <a:lstStyle/>
          <a:p>
            <a:r>
              <a:rPr lang="es-MX" sz="3200" dirty="0" smtClean="0"/>
              <a:t>Lecturas recomendadas</a:t>
            </a:r>
          </a:p>
          <a:p>
            <a:endParaRPr lang="es-MX" dirty="0"/>
          </a:p>
          <a:p>
            <a:r>
              <a:rPr lang="es-MX" b="1" dirty="0"/>
              <a:t>SQL Y ALGEBRA RELACIONAL: NOCIONES </a:t>
            </a:r>
            <a:r>
              <a:rPr lang="es-MX" b="1" dirty="0" smtClean="0"/>
              <a:t>BASICAS</a:t>
            </a:r>
          </a:p>
          <a:p>
            <a:r>
              <a:rPr lang="es-MX" b="1" dirty="0" smtClean="0"/>
              <a:t>Jerome </a:t>
            </a:r>
            <a:r>
              <a:rPr lang="es-MX" b="1" dirty="0" err="1" smtClean="0"/>
              <a:t>Gabillaud</a:t>
            </a:r>
            <a:r>
              <a:rPr lang="es-MX" b="1" dirty="0" smtClean="0"/>
              <a:t>. 2015. ISBN </a:t>
            </a:r>
            <a:r>
              <a:rPr lang="es-MX" b="1" dirty="0"/>
              <a:t>9782746060173 </a:t>
            </a:r>
            <a:endParaRPr lang="es-MX" b="1" dirty="0" smtClean="0"/>
          </a:p>
          <a:p>
            <a:endParaRPr lang="es-MX" b="1" dirty="0"/>
          </a:p>
          <a:p>
            <a:r>
              <a:rPr lang="es-MX" b="1" dirty="0"/>
              <a:t>APRENDE SQL (2ª ED.) (En papel)</a:t>
            </a:r>
          </a:p>
          <a:p>
            <a:r>
              <a:rPr lang="es-MX" b="1" dirty="0" smtClean="0"/>
              <a:t>Alan </a:t>
            </a:r>
            <a:r>
              <a:rPr lang="es-MX" b="1" dirty="0" err="1" smtClean="0"/>
              <a:t>Beaulieu</a:t>
            </a:r>
            <a:r>
              <a:rPr lang="es-MX" b="1" dirty="0" smtClean="0"/>
              <a:t>, </a:t>
            </a:r>
            <a:r>
              <a:rPr lang="es-MX" b="1" dirty="0"/>
              <a:t>ANAYA MULTIMEDIA, 2009</a:t>
            </a:r>
            <a:br>
              <a:rPr lang="es-MX" b="1" dirty="0"/>
            </a:br>
            <a:r>
              <a:rPr lang="es-MX" b="1" dirty="0"/>
              <a:t>ISBN 9788441526372 </a:t>
            </a:r>
          </a:p>
          <a:p>
            <a:endParaRPr lang="es-MX" b="1" dirty="0" smtClean="0"/>
          </a:p>
          <a:p>
            <a:endParaRPr lang="es-MX" dirty="0"/>
          </a:p>
        </p:txBody>
      </p:sp>
    </p:spTree>
    <p:extLst>
      <p:ext uri="{BB962C8B-B14F-4D97-AF65-F5344CB8AC3E}">
        <p14:creationId xmlns:p14="http://schemas.microsoft.com/office/powerpoint/2010/main" val="29394336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a:xfrm>
            <a:off x="7010400" y="6000750"/>
            <a:ext cx="2133600" cy="365125"/>
          </a:xfrm>
        </p:spPr>
        <p:txBody>
          <a:bodyPr/>
          <a:lstStyle/>
          <a:p>
            <a:pPr>
              <a:defRPr/>
            </a:pPr>
            <a:fld id="{5D23154F-FB05-4F2B-90C4-0CC7CD04137E}" type="slidenum">
              <a:rPr lang="es-CO" altLang="en-US" smtClean="0"/>
              <a:pPr>
                <a:defRPr/>
              </a:pPr>
              <a:t>5</a:t>
            </a:fld>
            <a:endParaRPr lang="es-CO" altLang="en-US" dirty="0"/>
          </a:p>
        </p:txBody>
      </p:sp>
      <p:sp>
        <p:nvSpPr>
          <p:cNvPr id="11267" name="2 CuadroTexto"/>
          <p:cNvSpPr txBox="1">
            <a:spLocks noChangeArrowheads="1"/>
          </p:cNvSpPr>
          <p:nvPr/>
        </p:nvSpPr>
        <p:spPr bwMode="auto">
          <a:xfrm>
            <a:off x="642938" y="1500188"/>
            <a:ext cx="7286625" cy="369887"/>
          </a:xfrm>
          <a:prstGeom prst="rect">
            <a:avLst/>
          </a:prstGeom>
          <a:noFill/>
          <a:ln w="9525">
            <a:noFill/>
            <a:miter lim="800000"/>
            <a:headEnd/>
            <a:tailEnd/>
          </a:ln>
        </p:spPr>
        <p:txBody>
          <a:bodyPr>
            <a:spAutoFit/>
          </a:bodyPr>
          <a:lstStyle/>
          <a:p>
            <a:pPr algn="ctr"/>
            <a:r>
              <a:rPr lang="es-MX" b="1"/>
              <a:t>OBJETIVO DEL MATERIAL DIDÁCTICO</a:t>
            </a:r>
          </a:p>
        </p:txBody>
      </p:sp>
      <p:sp>
        <p:nvSpPr>
          <p:cNvPr id="11268" name="6 CuadroTexto"/>
          <p:cNvSpPr txBox="1">
            <a:spLocks noChangeArrowheads="1"/>
          </p:cNvSpPr>
          <p:nvPr/>
        </p:nvSpPr>
        <p:spPr bwMode="auto">
          <a:xfrm>
            <a:off x="666893" y="2571749"/>
            <a:ext cx="7429500" cy="1384995"/>
          </a:xfrm>
          <a:prstGeom prst="rect">
            <a:avLst/>
          </a:prstGeom>
          <a:noFill/>
          <a:ln w="9525">
            <a:noFill/>
            <a:miter lim="800000"/>
            <a:headEnd/>
            <a:tailEnd/>
          </a:ln>
        </p:spPr>
        <p:txBody>
          <a:bodyPr>
            <a:spAutoFit/>
          </a:bodyPr>
          <a:lstStyle/>
          <a:p>
            <a:pPr algn="just"/>
            <a:r>
              <a:rPr lang="es-ES" sz="2800" dirty="0" smtClean="0"/>
              <a:t>Que el alumno conozca </a:t>
            </a:r>
            <a:r>
              <a:rPr lang="es-ES" sz="2800" dirty="0" smtClean="0"/>
              <a:t>los elementos teóricos</a:t>
            </a:r>
            <a:r>
              <a:rPr lang="es-ES" sz="2800" dirty="0" smtClean="0"/>
              <a:t> del algebra relacional, para consultar datos en una base de datos relacional</a:t>
            </a:r>
            <a:r>
              <a:rPr lang="es-ES" sz="2800" dirty="0" smtClean="0"/>
              <a:t>.</a:t>
            </a:r>
            <a:endParaRPr lang="es-MX" sz="2800" dirty="0"/>
          </a:p>
        </p:txBody>
      </p:sp>
    </p:spTree>
    <p:extLst>
      <p:ext uri="{BB962C8B-B14F-4D97-AF65-F5344CB8AC3E}">
        <p14:creationId xmlns:p14="http://schemas.microsoft.com/office/powerpoint/2010/main" val="6868003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a:xfrm>
            <a:off x="7010400" y="5992813"/>
            <a:ext cx="2133600" cy="365125"/>
          </a:xfrm>
        </p:spPr>
        <p:txBody>
          <a:bodyPr/>
          <a:lstStyle/>
          <a:p>
            <a:pPr>
              <a:defRPr/>
            </a:pPr>
            <a:fld id="{1462386C-69EF-468F-8380-16A78A54806F}" type="slidenum">
              <a:rPr lang="es-CO" altLang="en-US" smtClean="0"/>
              <a:pPr>
                <a:defRPr/>
              </a:pPr>
              <a:t>6</a:t>
            </a:fld>
            <a:endParaRPr lang="es-CO" altLang="en-US" dirty="0"/>
          </a:p>
        </p:txBody>
      </p:sp>
      <p:sp>
        <p:nvSpPr>
          <p:cNvPr id="12291" name="4 CuadroTexto"/>
          <p:cNvSpPr txBox="1">
            <a:spLocks noChangeArrowheads="1"/>
          </p:cNvSpPr>
          <p:nvPr/>
        </p:nvSpPr>
        <p:spPr bwMode="auto">
          <a:xfrm>
            <a:off x="2286000" y="1214438"/>
            <a:ext cx="3857625" cy="369887"/>
          </a:xfrm>
          <a:prstGeom prst="rect">
            <a:avLst/>
          </a:prstGeom>
          <a:noFill/>
          <a:ln w="9525">
            <a:noFill/>
            <a:miter lim="800000"/>
            <a:headEnd/>
            <a:tailEnd/>
          </a:ln>
        </p:spPr>
        <p:txBody>
          <a:bodyPr>
            <a:spAutoFit/>
          </a:bodyPr>
          <a:lstStyle/>
          <a:p>
            <a:pPr algn="ctr"/>
            <a:r>
              <a:rPr lang="es-MX" b="1"/>
              <a:t>METODOLOGÍA DEL CURSO</a:t>
            </a:r>
          </a:p>
        </p:txBody>
      </p:sp>
      <p:sp>
        <p:nvSpPr>
          <p:cNvPr id="6" name="5 CuadroTexto"/>
          <p:cNvSpPr txBox="1"/>
          <p:nvPr/>
        </p:nvSpPr>
        <p:spPr>
          <a:xfrm>
            <a:off x="794482" y="2060848"/>
            <a:ext cx="7737958" cy="3785652"/>
          </a:xfrm>
          <a:prstGeom prst="rect">
            <a:avLst/>
          </a:prstGeom>
          <a:noFill/>
        </p:spPr>
        <p:txBody>
          <a:bodyPr wrap="square">
            <a:spAutoFit/>
          </a:bodyPr>
          <a:lstStyle/>
          <a:p>
            <a:pPr>
              <a:defRPr/>
            </a:pPr>
            <a:r>
              <a:rPr lang="es-MX" dirty="0"/>
              <a:t>El curso se desarrollará bajo el siguiente proceso de estudio:</a:t>
            </a:r>
          </a:p>
          <a:p>
            <a:pPr>
              <a:defRPr/>
            </a:pPr>
            <a:endParaRPr lang="es-MX" dirty="0"/>
          </a:p>
          <a:p>
            <a:pPr marL="342900" indent="-342900">
              <a:buFontTx/>
              <a:buAutoNum type="arabicPeriod"/>
              <a:defRPr/>
            </a:pPr>
            <a:r>
              <a:rPr lang="es-MX" dirty="0"/>
              <a:t>Exposición de parte del profesor mediante la utilización de este material en diapositivas.</a:t>
            </a:r>
          </a:p>
          <a:p>
            <a:pPr marL="342900" indent="-342900">
              <a:buFontTx/>
              <a:buAutoNum type="arabicPeriod"/>
              <a:defRPr/>
            </a:pPr>
            <a:r>
              <a:rPr lang="es-MX" dirty="0"/>
              <a:t>Control de lecturas selectas que el profesor asignará para complementar la clase.</a:t>
            </a:r>
          </a:p>
          <a:p>
            <a:pPr marL="342900" indent="-342900">
              <a:buFontTx/>
              <a:buAutoNum type="arabicPeriod"/>
              <a:defRPr/>
            </a:pPr>
            <a:r>
              <a:rPr lang="es-MX" dirty="0"/>
              <a:t>Tareas donde se investigarán temas, conceptos, procesos y métodos de los temas por ver.</a:t>
            </a:r>
          </a:p>
          <a:p>
            <a:pPr marL="342900" indent="-342900">
              <a:buFontTx/>
              <a:buAutoNum type="arabicPeriod"/>
              <a:defRPr/>
            </a:pPr>
            <a:r>
              <a:rPr lang="es-MX" dirty="0" smtClean="0"/>
              <a:t>Participación </a:t>
            </a:r>
            <a:r>
              <a:rPr lang="es-MX" dirty="0"/>
              <a:t>en clases </a:t>
            </a:r>
          </a:p>
          <a:p>
            <a:pPr marL="342900" indent="-342900">
              <a:buFontTx/>
              <a:buAutoNum type="arabicPeriod"/>
              <a:defRPr/>
            </a:pPr>
            <a:r>
              <a:rPr lang="es-MX" dirty="0"/>
              <a:t>Prácticas de laboratorio</a:t>
            </a:r>
          </a:p>
        </p:txBody>
      </p:sp>
    </p:spTree>
    <p:extLst>
      <p:ext uri="{BB962C8B-B14F-4D97-AF65-F5344CB8AC3E}">
        <p14:creationId xmlns:p14="http://schemas.microsoft.com/office/powerpoint/2010/main" val="41507592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a:xfrm>
            <a:off x="7010400" y="5992813"/>
            <a:ext cx="2133600" cy="365125"/>
          </a:xfrm>
        </p:spPr>
        <p:txBody>
          <a:bodyPr/>
          <a:lstStyle/>
          <a:p>
            <a:pPr>
              <a:defRPr/>
            </a:pPr>
            <a:fld id="{7D14666A-CE1E-4B77-A53E-C114F85C2132}" type="slidenum">
              <a:rPr lang="es-CO" altLang="en-US" smtClean="0"/>
              <a:pPr>
                <a:defRPr/>
              </a:pPr>
              <a:t>7</a:t>
            </a:fld>
            <a:endParaRPr lang="es-CO" altLang="en-US" dirty="0"/>
          </a:p>
        </p:txBody>
      </p:sp>
      <p:sp>
        <p:nvSpPr>
          <p:cNvPr id="13315" name="4 CuadroTexto"/>
          <p:cNvSpPr txBox="1">
            <a:spLocks noChangeArrowheads="1"/>
          </p:cNvSpPr>
          <p:nvPr/>
        </p:nvSpPr>
        <p:spPr bwMode="auto">
          <a:xfrm>
            <a:off x="1214438" y="1857375"/>
            <a:ext cx="5857875" cy="369888"/>
          </a:xfrm>
          <a:prstGeom prst="rect">
            <a:avLst/>
          </a:prstGeom>
          <a:noFill/>
          <a:ln w="9525">
            <a:noFill/>
            <a:miter lim="800000"/>
            <a:headEnd/>
            <a:tailEnd/>
          </a:ln>
        </p:spPr>
        <p:txBody>
          <a:bodyPr>
            <a:spAutoFit/>
          </a:bodyPr>
          <a:lstStyle/>
          <a:p>
            <a:pPr algn="ctr"/>
            <a:r>
              <a:rPr lang="es-MX" b="1"/>
              <a:t>UTILIZACIÓN DEL MATERIAL DE DIAPOSITIVAS</a:t>
            </a:r>
          </a:p>
        </p:txBody>
      </p:sp>
      <p:sp>
        <p:nvSpPr>
          <p:cNvPr id="13316" name="5 CuadroTexto"/>
          <p:cNvSpPr txBox="1">
            <a:spLocks noChangeArrowheads="1"/>
          </p:cNvSpPr>
          <p:nvPr/>
        </p:nvSpPr>
        <p:spPr bwMode="auto">
          <a:xfrm>
            <a:off x="785812" y="2928938"/>
            <a:ext cx="7386587" cy="1569660"/>
          </a:xfrm>
          <a:prstGeom prst="rect">
            <a:avLst/>
          </a:prstGeom>
          <a:noFill/>
          <a:ln w="9525">
            <a:noFill/>
            <a:miter lim="800000"/>
            <a:headEnd/>
            <a:tailEnd/>
          </a:ln>
        </p:spPr>
        <p:txBody>
          <a:bodyPr wrap="square">
            <a:spAutoFit/>
          </a:bodyPr>
          <a:lstStyle/>
          <a:p>
            <a:pPr algn="just"/>
            <a:r>
              <a:rPr lang="es-MX" dirty="0"/>
              <a:t>El material didáctico visual es una herramienta de estudio que sirve como una guía para que el alumno repase los temas más significativos </a:t>
            </a:r>
            <a:r>
              <a:rPr lang="es-MX" dirty="0" smtClean="0"/>
              <a:t>del </a:t>
            </a:r>
            <a:r>
              <a:rPr lang="es-MX" dirty="0" smtClean="0"/>
              <a:t>“</a:t>
            </a:r>
            <a:r>
              <a:rPr lang="es-ES" dirty="0" smtClean="0"/>
              <a:t>Algebra relacional</a:t>
            </a:r>
            <a:r>
              <a:rPr lang="es-MX" dirty="0" smtClean="0"/>
              <a:t>”,los </a:t>
            </a:r>
            <a:r>
              <a:rPr lang="es-MX" dirty="0" smtClean="0"/>
              <a:t>alumnos hagan ejercicios extra clase.</a:t>
            </a:r>
            <a:endParaRPr lang="es-MX" dirty="0"/>
          </a:p>
        </p:txBody>
      </p:sp>
    </p:spTree>
    <p:extLst>
      <p:ext uri="{BB962C8B-B14F-4D97-AF65-F5344CB8AC3E}">
        <p14:creationId xmlns:p14="http://schemas.microsoft.com/office/powerpoint/2010/main" val="4205438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99592" y="1838546"/>
            <a:ext cx="7406771" cy="2923877"/>
          </a:xfrm>
          <a:prstGeom prst="rect">
            <a:avLst/>
          </a:prstGeom>
        </p:spPr>
        <p:txBody>
          <a:bodyPr wrap="none">
            <a:spAutoFit/>
          </a:bodyPr>
          <a:lstStyle/>
          <a:p>
            <a:pPr algn="just"/>
            <a:r>
              <a:rPr lang="es-ES" sz="4000" dirty="0" smtClean="0"/>
              <a:t>UNIDAD DE COMPETENCIA </a:t>
            </a:r>
            <a:r>
              <a:rPr lang="es-ES" sz="4000" dirty="0" smtClean="0"/>
              <a:t>III</a:t>
            </a:r>
            <a:endParaRPr lang="es-ES" sz="4000" dirty="0" smtClean="0"/>
          </a:p>
          <a:p>
            <a:pPr algn="just"/>
            <a:endParaRPr lang="es-ES" dirty="0" smtClean="0"/>
          </a:p>
          <a:p>
            <a:pPr algn="just"/>
            <a:endParaRPr lang="es-ES" sz="2400" dirty="0" smtClean="0"/>
          </a:p>
          <a:p>
            <a:pPr algn="ctr"/>
            <a:endParaRPr lang="es-ES" sz="2400" b="1" i="1" dirty="0" smtClean="0"/>
          </a:p>
          <a:p>
            <a:pPr algn="ctr"/>
            <a:endParaRPr lang="es-ES" sz="2400" b="1" i="1" dirty="0" smtClean="0"/>
          </a:p>
          <a:p>
            <a:pPr algn="ctr"/>
            <a:endParaRPr lang="es-ES" sz="2400" b="1" i="1" dirty="0" smtClean="0"/>
          </a:p>
          <a:p>
            <a:pPr algn="ctr"/>
            <a:r>
              <a:rPr lang="es-ES" sz="2400" b="1" i="1" dirty="0" smtClean="0"/>
              <a:t>Algebra Relacional</a:t>
            </a:r>
            <a:endParaRPr lang="es-ES" b="1" i="1" dirty="0" smtClean="0"/>
          </a:p>
        </p:txBody>
      </p:sp>
    </p:spTree>
    <p:extLst>
      <p:ext uri="{BB962C8B-B14F-4D97-AF65-F5344CB8AC3E}">
        <p14:creationId xmlns:p14="http://schemas.microsoft.com/office/powerpoint/2010/main" val="11493609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Título"/>
          <p:cNvSpPr>
            <a:spLocks noGrp="1"/>
          </p:cNvSpPr>
          <p:nvPr>
            <p:ph type="title"/>
          </p:nvPr>
        </p:nvSpPr>
        <p:spPr>
          <a:xfrm>
            <a:off x="611560" y="1700808"/>
            <a:ext cx="7772400" cy="1143000"/>
          </a:xfrm>
        </p:spPr>
        <p:txBody>
          <a:bodyPr/>
          <a:lstStyle/>
          <a:p>
            <a:pPr algn="ctr" eaLnBrk="1" hangingPunct="1"/>
            <a:r>
              <a:rPr lang="en-US" dirty="0" err="1" smtClean="0">
                <a:solidFill>
                  <a:srgbClr val="FF0000"/>
                </a:solidFill>
              </a:rPr>
              <a:t>Tipo</a:t>
            </a:r>
            <a:r>
              <a:rPr lang="en-US" dirty="0" smtClean="0">
                <a:solidFill>
                  <a:srgbClr val="FF0000"/>
                </a:solidFill>
              </a:rPr>
              <a:t> de </a:t>
            </a:r>
            <a:r>
              <a:rPr lang="en-US" dirty="0" err="1" smtClean="0">
                <a:solidFill>
                  <a:srgbClr val="FF0000"/>
                </a:solidFill>
              </a:rPr>
              <a:t>lenguajes</a:t>
            </a:r>
            <a:endParaRPr lang="es-CO" dirty="0" smtClean="0">
              <a:solidFill>
                <a:srgbClr val="FF0000"/>
              </a:solidFill>
            </a:endParaRPr>
          </a:p>
        </p:txBody>
      </p:sp>
      <p:sp>
        <p:nvSpPr>
          <p:cNvPr id="7171" name="2 Marcador de contenido"/>
          <p:cNvSpPr>
            <a:spLocks noGrp="1"/>
          </p:cNvSpPr>
          <p:nvPr>
            <p:ph idx="1"/>
          </p:nvPr>
        </p:nvSpPr>
        <p:spPr>
          <a:xfrm>
            <a:off x="755576" y="2996952"/>
            <a:ext cx="7772400" cy="3103984"/>
          </a:xfrm>
        </p:spPr>
        <p:txBody>
          <a:bodyPr/>
          <a:lstStyle/>
          <a:p>
            <a:pPr eaLnBrk="1" hangingPunct="1"/>
            <a:r>
              <a:rPr lang="es-ES_tradnl" sz="4400" dirty="0" smtClean="0"/>
              <a:t>Algebra Relacional</a:t>
            </a:r>
          </a:p>
          <a:p>
            <a:pPr eaLnBrk="1" hangingPunct="1"/>
            <a:r>
              <a:rPr lang="es-ES_tradnl" sz="4400" dirty="0" smtClean="0"/>
              <a:t>Calculo Relacional de </a:t>
            </a:r>
            <a:r>
              <a:rPr lang="es-ES_tradnl" sz="4400" dirty="0" err="1" smtClean="0"/>
              <a:t>Tuplas</a:t>
            </a:r>
            <a:endParaRPr lang="es-ES_tradnl" sz="4400" dirty="0" smtClean="0"/>
          </a:p>
          <a:p>
            <a:pPr eaLnBrk="1" hangingPunct="1"/>
            <a:r>
              <a:rPr lang="es-ES_tradnl" sz="4400" dirty="0" smtClean="0"/>
              <a:t>Cálculo Relacional de Dominios</a:t>
            </a:r>
            <a:endParaRPr lang="es-ES" sz="3600" dirty="0" smtClean="0"/>
          </a:p>
        </p:txBody>
      </p:sp>
      <p:sp>
        <p:nvSpPr>
          <p:cNvPr id="7172" name="3 Marcador de pie de página"/>
          <p:cNvSpPr>
            <a:spLocks noGrp="1"/>
          </p:cNvSpPr>
          <p:nvPr>
            <p:ph type="ftr" sz="quarter" idx="10"/>
          </p:nvPr>
        </p:nvSpPr>
        <p:spPr/>
        <p:txBody>
          <a:bodyPr/>
          <a:lstStyle/>
          <a:p>
            <a:pPr>
              <a:defRPr/>
            </a:pPr>
            <a:r>
              <a:rPr lang="es-ES" smtClean="0">
                <a:latin typeface="Arial" pitchFamily="34" charset="0"/>
              </a:rPr>
              <a:t>Álgebra Relacional</a:t>
            </a:r>
          </a:p>
        </p:txBody>
      </p:sp>
    </p:spTree>
    <p:extLst>
      <p:ext uri="{BB962C8B-B14F-4D97-AF65-F5344CB8AC3E}">
        <p14:creationId xmlns:p14="http://schemas.microsoft.com/office/powerpoint/2010/main" val="2795456564"/>
      </p:ext>
    </p:extLst>
  </p:cSld>
  <p:clrMapOvr>
    <a:masterClrMapping/>
  </p:clrMapOvr>
  <p:timing>
    <p:tnLst>
      <p:par>
        <p:cTn id="1" dur="indefinite" restart="never" nodeType="tmRoot"/>
      </p:par>
    </p:tnLst>
  </p:timing>
</p:sld>
</file>

<file path=ppt/theme/theme1.xml><?xml version="1.0" encoding="utf-8"?>
<a:theme xmlns:a="http://schemas.openxmlformats.org/drawingml/2006/main" name="Plantilla">
  <a:themeElements>
    <a:clrScheme name="Plantill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Plantill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cene3d>
          <a:camera prst="legacyObliqueRight"/>
          <a:lightRig rig="legacyHarsh3" dir="t"/>
        </a:scene3d>
        <a:sp3d extrusionH="100000" prstMaterial="legacyMatte">
          <a:bevelT w="13500" h="13500" prst="angle"/>
          <a:bevelB w="13500" h="13500" prst="angle"/>
          <a:extrusionClr>
            <a:srgbClr val="663300"/>
          </a:extrusionClr>
        </a:sp3d>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cene3d>
          <a:camera prst="legacyObliqueRight"/>
          <a:lightRig rig="legacyHarsh3" dir="t"/>
        </a:scene3d>
        <a:sp3d extrusionH="100000" prstMaterial="legacyMatte">
          <a:bevelT w="13500" h="13500" prst="angle"/>
          <a:bevelB w="13500" h="13500" prst="angle"/>
          <a:extrusionClr>
            <a:srgbClr val="663300"/>
          </a:extrusionClr>
        </a:sp3d>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Plantill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lantill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lantill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lantill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lantill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lantill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lantill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C:\Clases\Diseño de bases de datos\Plantilla.pot</Template>
  <TotalTime>2060</TotalTime>
  <Words>1247</Words>
  <Application>Microsoft Office PowerPoint</Application>
  <PresentationFormat>Presentación en pantalla (4:3)</PresentationFormat>
  <Paragraphs>386</Paragraphs>
  <Slides>46</Slides>
  <Notes>1</Notes>
  <HiddenSlides>0</HiddenSlides>
  <MMClips>0</MMClips>
  <ScaleCrop>false</ScaleCrop>
  <HeadingPairs>
    <vt:vector size="6" baseType="variant">
      <vt:variant>
        <vt:lpstr>Tema</vt:lpstr>
      </vt:variant>
      <vt:variant>
        <vt:i4>1</vt:i4>
      </vt:variant>
      <vt:variant>
        <vt:lpstr>Servidores OLE incrustados</vt:lpstr>
      </vt:variant>
      <vt:variant>
        <vt:i4>3</vt:i4>
      </vt:variant>
      <vt:variant>
        <vt:lpstr>Títulos de diapositiva</vt:lpstr>
      </vt:variant>
      <vt:variant>
        <vt:i4>46</vt:i4>
      </vt:variant>
    </vt:vector>
  </HeadingPairs>
  <TitlesOfParts>
    <vt:vector size="50" baseType="lpstr">
      <vt:lpstr>Plantilla</vt:lpstr>
      <vt:lpstr>Documento</vt:lpstr>
      <vt:lpstr>Organization Chart</vt:lpstr>
      <vt:lpstr>Hoja de cálculo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Tipo de lenguajes</vt:lpstr>
      <vt:lpstr>Presentación de PowerPoint</vt:lpstr>
      <vt:lpstr>Presentación de PowerPoint</vt:lpstr>
      <vt:lpstr>Presentación de PowerPoint</vt:lpstr>
      <vt:lpstr>Presentación de PowerPoint</vt:lpstr>
      <vt:lpstr>Presentación de PowerPoint</vt:lpstr>
      <vt:lpstr>Presentación de PowerPoint</vt:lpstr>
      <vt:lpstr>Operadores algebraicos</vt:lpstr>
      <vt:lpstr>Presentación de PowerPoint</vt:lpstr>
      <vt:lpstr>Presentación de PowerPoint</vt:lpstr>
      <vt:lpstr>Unión </vt:lpstr>
      <vt:lpstr>Diferencia</vt:lpstr>
      <vt:lpstr>Producto  Cartesiano. </vt:lpstr>
      <vt:lpstr>Prod. Cartes</vt:lpstr>
      <vt:lpstr>Producto  Cartesiano </vt:lpstr>
      <vt:lpstr>Proyección </vt:lpstr>
      <vt:lpstr>Selección </vt:lpstr>
      <vt:lpstr>Selección </vt:lpstr>
      <vt:lpstr>Derivadas </vt:lpstr>
      <vt:lpstr>Intersección </vt:lpstr>
      <vt:lpstr>Intersección </vt:lpstr>
      <vt:lpstr>Cociente </vt:lpstr>
      <vt:lpstr> Join </vt:lpstr>
      <vt:lpstr> Join </vt:lpstr>
      <vt:lpstr>Join Natural </vt:lpstr>
      <vt:lpstr>Modificaciones de las Bases de Datos </vt:lpstr>
      <vt:lpstr>Modificaciones de las Bases de Datos</vt:lpstr>
      <vt:lpstr>Listado de Ejercicios </vt:lpstr>
      <vt:lpstr>Listado de Ejercicios </vt:lpstr>
      <vt:lpstr>Listado de Ejercicios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CP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Adrian Trueba Espinosa</dc:creator>
  <cp:lastModifiedBy>USUARIO</cp:lastModifiedBy>
  <cp:revision>270</cp:revision>
  <cp:lastPrinted>2015-09-10T15:38:36Z</cp:lastPrinted>
  <dcterms:created xsi:type="dcterms:W3CDTF">2002-09-06T03:13:36Z</dcterms:created>
  <dcterms:modified xsi:type="dcterms:W3CDTF">2015-09-29T22:27:21Z</dcterms:modified>
</cp:coreProperties>
</file>