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7"/>
  </p:notesMasterIdLst>
  <p:sldIdLst>
    <p:sldId id="258" r:id="rId3"/>
    <p:sldId id="404" r:id="rId4"/>
    <p:sldId id="405" r:id="rId5"/>
    <p:sldId id="406" r:id="rId6"/>
    <p:sldId id="407" r:id="rId7"/>
    <p:sldId id="408" r:id="rId8"/>
    <p:sldId id="409" r:id="rId9"/>
    <p:sldId id="410" r:id="rId10"/>
    <p:sldId id="262" r:id="rId11"/>
    <p:sldId id="317" r:id="rId12"/>
    <p:sldId id="263" r:id="rId13"/>
    <p:sldId id="318" r:id="rId14"/>
    <p:sldId id="320" r:id="rId15"/>
    <p:sldId id="398" r:id="rId16"/>
    <p:sldId id="319" r:id="rId17"/>
    <p:sldId id="321" r:id="rId18"/>
    <p:sldId id="322" r:id="rId19"/>
    <p:sldId id="332" r:id="rId20"/>
    <p:sldId id="415" r:id="rId21"/>
    <p:sldId id="416" r:id="rId22"/>
    <p:sldId id="417" r:id="rId23"/>
    <p:sldId id="418" r:id="rId24"/>
    <p:sldId id="333" r:id="rId25"/>
    <p:sldId id="334" r:id="rId26"/>
    <p:sldId id="421" r:id="rId27"/>
    <p:sldId id="411" r:id="rId28"/>
    <p:sldId id="412" r:id="rId29"/>
    <p:sldId id="413" r:id="rId30"/>
    <p:sldId id="440" r:id="rId31"/>
    <p:sldId id="422" r:id="rId32"/>
    <p:sldId id="423" r:id="rId33"/>
    <p:sldId id="424" r:id="rId34"/>
    <p:sldId id="425" r:id="rId35"/>
    <p:sldId id="426" r:id="rId36"/>
    <p:sldId id="427" r:id="rId37"/>
    <p:sldId id="428" r:id="rId38"/>
    <p:sldId id="429" r:id="rId39"/>
    <p:sldId id="430" r:id="rId40"/>
    <p:sldId id="402" r:id="rId41"/>
    <p:sldId id="353" r:id="rId42"/>
    <p:sldId id="354" r:id="rId43"/>
    <p:sldId id="355" r:id="rId44"/>
    <p:sldId id="401" r:id="rId45"/>
    <p:sldId id="441" r:id="rId46"/>
    <p:sldId id="442" r:id="rId47"/>
    <p:sldId id="443" r:id="rId48"/>
    <p:sldId id="444" r:id="rId49"/>
    <p:sldId id="445" r:id="rId50"/>
    <p:sldId id="446" r:id="rId51"/>
    <p:sldId id="451" r:id="rId52"/>
    <p:sldId id="447" r:id="rId53"/>
    <p:sldId id="448" r:id="rId54"/>
    <p:sldId id="449" r:id="rId55"/>
    <p:sldId id="450" r:id="rId5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434" y="-102"/>
      </p:cViewPr>
      <p:guideLst>
        <p:guide orient="horz" pos="2160"/>
        <p:guide pos="2880"/>
      </p:guideLst>
    </p:cSldViewPr>
  </p:slideViewPr>
  <p:notesTextViewPr>
    <p:cViewPr>
      <p:scale>
        <a:sx n="100" d="100"/>
        <a:sy n="100" d="100"/>
      </p:scale>
      <p:origin x="0" y="0"/>
    </p:cViewPr>
  </p:notesTextViewPr>
  <p:sorterViewPr>
    <p:cViewPr>
      <p:scale>
        <a:sx n="71" d="100"/>
        <a:sy n="71" d="100"/>
      </p:scale>
      <p:origin x="0" y="0"/>
    </p:cViewPr>
  </p:sorterViewPr>
  <p:notesViewPr>
    <p:cSldViewPr>
      <p:cViewPr varScale="1">
        <p:scale>
          <a:sx n="57" d="100"/>
          <a:sy n="57" d="100"/>
        </p:scale>
        <p:origin x="-250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19D43D-1F84-4A9D-B6EA-A331B4A7634C}"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399EBF-458C-43E8-B06D-E33FD85C42D2}" type="slidenum">
              <a:rPr lang="es-MX" smtClean="0"/>
              <a:pPr/>
              <a:t>‹Nº›</a:t>
            </a:fld>
            <a:endParaRPr lang="es-MX"/>
          </a:p>
        </p:txBody>
      </p:sp>
    </p:spTree>
    <p:extLst>
      <p:ext uri="{BB962C8B-B14F-4D97-AF65-F5344CB8AC3E}">
        <p14:creationId xmlns:p14="http://schemas.microsoft.com/office/powerpoint/2010/main" val="3833005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9399EBF-458C-43E8-B06D-E33FD85C42D2}" type="slidenum">
              <a:rPr lang="es-MX" smtClean="0"/>
              <a:pPr/>
              <a:t>1</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pPr>
              <a:defRPr/>
            </a:pPr>
            <a:fld id="{57F02975-471C-43E4-A08C-71FFAB6A0B95}" type="slidenum">
              <a:rPr lang="es-ES" smtClean="0">
                <a:solidFill>
                  <a:prstClr val="black"/>
                </a:solidFill>
                <a:latin typeface="Arial" pitchFamily="34" charset="0"/>
              </a:rPr>
              <a:pPr>
                <a:defRPr/>
              </a:pPr>
              <a:t>20</a:t>
            </a:fld>
            <a:endParaRPr lang="es-ES" smtClean="0">
              <a:solidFill>
                <a:prstClr val="black"/>
              </a:solidFill>
              <a:latin typeface="Arial" pitchFamily="34" charset="0"/>
            </a:endParaRPr>
          </a:p>
        </p:txBody>
      </p:sp>
      <p:sp>
        <p:nvSpPr>
          <p:cNvPr id="49155" name="Rectangle 2"/>
          <p:cNvSpPr>
            <a:spLocks noGrp="1" noRot="1" noChangeAspect="1" noChangeArrowheads="1" noTextEdit="1"/>
          </p:cNvSpPr>
          <p:nvPr>
            <p:ph type="sldImg"/>
          </p:nvPr>
        </p:nvSpPr>
        <p:spPr>
          <a:solidFill>
            <a:srgbClr val="FFFFFF"/>
          </a:solidFill>
          <a:ln/>
        </p:spPr>
      </p:sp>
      <p:sp>
        <p:nvSpPr>
          <p:cNvPr id="4915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CO"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p>
            <a:pPr>
              <a:defRPr/>
            </a:pPr>
            <a:fld id="{3077E624-4565-4FC7-8446-87DAA43AD21B}" type="slidenum">
              <a:rPr lang="es-ES" smtClean="0">
                <a:solidFill>
                  <a:prstClr val="black"/>
                </a:solidFill>
                <a:latin typeface="Arial" pitchFamily="34" charset="0"/>
              </a:rPr>
              <a:pPr>
                <a:defRPr/>
              </a:pPr>
              <a:t>21</a:t>
            </a:fld>
            <a:endParaRPr lang="es-ES" smtClean="0">
              <a:solidFill>
                <a:prstClr val="black"/>
              </a:solidFill>
              <a:latin typeface="Arial" pitchFamily="34" charset="0"/>
            </a:endParaRPr>
          </a:p>
        </p:txBody>
      </p:sp>
      <p:sp>
        <p:nvSpPr>
          <p:cNvPr id="50179" name="Rectangle 2"/>
          <p:cNvSpPr>
            <a:spLocks noGrp="1" noRot="1" noChangeAspect="1" noChangeArrowheads="1" noTextEdit="1"/>
          </p:cNvSpPr>
          <p:nvPr>
            <p:ph type="sldImg"/>
          </p:nvPr>
        </p:nvSpPr>
        <p:spPr>
          <a:solidFill>
            <a:srgbClr val="FFFFFF"/>
          </a:solidFill>
          <a:ln/>
        </p:spPr>
      </p:sp>
      <p:sp>
        <p:nvSpPr>
          <p:cNvPr id="5018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CO"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p:txBody>
          <a:bodyPr/>
          <a:lstStyle/>
          <a:p>
            <a:pPr>
              <a:defRPr/>
            </a:pPr>
            <a:fld id="{F28AEA63-8AF0-4CA3-84F0-A4852965562A}" type="slidenum">
              <a:rPr lang="es-ES" smtClean="0">
                <a:solidFill>
                  <a:prstClr val="black"/>
                </a:solidFill>
                <a:latin typeface="Arial" pitchFamily="34" charset="0"/>
              </a:rPr>
              <a:pPr>
                <a:defRPr/>
              </a:pPr>
              <a:t>22</a:t>
            </a:fld>
            <a:endParaRPr lang="es-ES" smtClean="0">
              <a:solidFill>
                <a:prstClr val="black"/>
              </a:solidFill>
              <a:latin typeface="Arial" pitchFamily="34" charset="0"/>
            </a:endParaRPr>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CO"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09A64CB-C74F-4ABB-880B-51E129CFDCDF}"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087507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3AAC59-25C1-44A4-B8D5-15FC7CF5303D}"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931735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180913A-9A82-44CE-8A83-01A34BFA7381}"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039795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1AFADE7-249B-4717-8B5E-E3AE4D8AD4DB}"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652474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C793CCA-7EC9-40B7-AD31-A63C1E894CA1}"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654613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F26DB91-30E2-4A60-A774-52AC7C967526}"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40137415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A5982CE-806C-4969-9955-A9ACDAE35CAE}"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442300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873D71-667D-4270-9BF2-030D9CF28106}"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077156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7486FA8-21D2-4FCF-B174-2BD8F26B2DA7}"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0605561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95BE05B-BCE8-447F-B705-147D038AD868}"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550590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8691642-426B-4024-9136-F046665DB0EA}"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42937618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O"/>
          </a:p>
        </p:txBody>
      </p:sp>
      <p:sp>
        <p:nvSpPr>
          <p:cNvPr id="3" name="2 Marcador de SmartArt"/>
          <p:cNvSpPr>
            <a:spLocks noGrp="1"/>
          </p:cNvSpPr>
          <p:nvPr>
            <p:ph type="dgm" idx="1"/>
          </p:nvPr>
        </p:nvSpPr>
        <p:spPr>
          <a:xfrm>
            <a:off x="685800" y="1981200"/>
            <a:ext cx="7772400" cy="4114800"/>
          </a:xfrm>
        </p:spPr>
        <p:txBody>
          <a:bodyPr/>
          <a:lstStyle/>
          <a:p>
            <a:pPr lvl="0"/>
            <a:endParaRPr lang="es-CO" noProof="0"/>
          </a:p>
        </p:txBody>
      </p:sp>
      <p:sp>
        <p:nvSpPr>
          <p:cNvPr id="4" name="3 Marcador de fecha"/>
          <p:cNvSpPr>
            <a:spLocks noGrp="1"/>
          </p:cNvSpPr>
          <p:nvPr>
            <p:ph type="dt" sz="half" idx="10"/>
          </p:nvPr>
        </p:nvSpPr>
        <p:spPr>
          <a:xfrm>
            <a:off x="685800" y="6248400"/>
            <a:ext cx="1905000" cy="457200"/>
          </a:xfrm>
        </p:spPr>
        <p:txBody>
          <a:bodyPr/>
          <a:lstStyle>
            <a:lvl1pPr>
              <a:defRPr/>
            </a:lvl1pPr>
          </a:lstStyle>
          <a:p>
            <a:pPr>
              <a:defRPr/>
            </a:pPr>
            <a:endParaRPr lang="es-ES">
              <a:solidFill>
                <a:srgbClr val="000000"/>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srgbClr val="000000"/>
              </a:solidFill>
            </a:endParaRPr>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pPr>
              <a:defRPr/>
            </a:pPr>
            <a:fld id="{EE75410C-1975-4C62-A982-BF82BD77AF00}"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786335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90EAD6A-307E-4086-9D3C-7087D25C85D7}"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77B723B-628D-44FD-8380-18ADE3AF726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0EAD6A-307E-4086-9D3C-7087D25C85D7}"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7B723B-628D-44FD-8380-18ADE3AF7266}"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8499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es-ES">
              <a:solidFill>
                <a:srgbClr val="000000"/>
              </a:solidFill>
            </a:endParaRPr>
          </a:p>
        </p:txBody>
      </p:sp>
      <p:sp>
        <p:nvSpPr>
          <p:cNvPr id="8499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es-ES">
              <a:solidFill>
                <a:srgbClr val="000000"/>
              </a:solidFill>
            </a:endParaRPr>
          </a:p>
        </p:txBody>
      </p:sp>
      <p:sp>
        <p:nvSpPr>
          <p:cNvPr id="8499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F9D6E895-03D0-42A5-BF10-09E48B646AC3}" type="slidenum">
              <a:rPr lang="es-ES">
                <a:solidFill>
                  <a:srgbClr val="000000"/>
                </a:solidFill>
              </a:rPr>
              <a:pPr fontAlgn="base">
                <a:spcBef>
                  <a:spcPct val="0"/>
                </a:spcBef>
                <a:spcAft>
                  <a:spcPct val="0"/>
                </a:spcAft>
                <a:defRPr/>
              </a:pPr>
              <a:t>‹Nº›</a:t>
            </a:fld>
            <a:endParaRPr lang="es-ES">
              <a:solidFill>
                <a:srgbClr val="000000"/>
              </a:solidFill>
            </a:endParaRPr>
          </a:p>
        </p:txBody>
      </p:sp>
    </p:spTree>
    <p:extLst>
      <p:ext uri="{BB962C8B-B14F-4D97-AF65-F5344CB8AC3E}">
        <p14:creationId xmlns:p14="http://schemas.microsoft.com/office/powerpoint/2010/main" val="2063222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www.lawebdelprogramador.com/cursos/archivos/ManualPracticoSQL.pdf" TargetMode="External"/><Relationship Id="rId2" Type="http://schemas.openxmlformats.org/officeDocument/2006/relationships/hyperlink" Target="http://www.emagister.com/curso-mysql-php/caracteristicas-mas-significativas-sql" TargetMode="External"/><Relationship Id="rId1" Type="http://schemas.openxmlformats.org/officeDocument/2006/relationships/slideLayout" Target="../slideLayouts/slideLayout7.xml"/><Relationship Id="rId5" Type="http://schemas.openxmlformats.org/officeDocument/2006/relationships/hyperlink" Target="http://www.youtube.com/watch?v=6n1lmCyfqLU" TargetMode="External"/><Relationship Id="rId4" Type="http://schemas.openxmlformats.org/officeDocument/2006/relationships/hyperlink" Target="http://www.youtube.com/watch?v=HO5eb2wBaB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089988" y="1428736"/>
            <a:ext cx="7199856" cy="4431983"/>
          </a:xfrm>
          <a:prstGeom prst="rect">
            <a:avLst/>
          </a:prstGeom>
          <a:noFill/>
        </p:spPr>
        <p:txBody>
          <a:bodyPr wrap="none" rtlCol="0">
            <a:spAutoFit/>
          </a:bodyPr>
          <a:lstStyle/>
          <a:p>
            <a:pPr algn="ctr"/>
            <a:r>
              <a:rPr lang="es-MX" sz="3200" b="1" dirty="0" smtClean="0"/>
              <a:t>PROGRAMA EDUCATIVO</a:t>
            </a:r>
          </a:p>
          <a:p>
            <a:pPr algn="ctr"/>
            <a:r>
              <a:rPr lang="es-MX" sz="3200" b="1" dirty="0" smtClean="0"/>
              <a:t>Maestría en ciencias de la computación</a:t>
            </a:r>
          </a:p>
          <a:p>
            <a:pPr algn="ctr"/>
            <a:endParaRPr lang="es-MX" sz="1600" dirty="0" smtClean="0"/>
          </a:p>
          <a:p>
            <a:pPr algn="ctr"/>
            <a:r>
              <a:rPr lang="es-MX" sz="2400" b="1" dirty="0" smtClean="0"/>
              <a:t>UNIDAD  DE APRENDIZAJE</a:t>
            </a:r>
            <a:endParaRPr lang="es-MX" sz="2400" b="1" dirty="0"/>
          </a:p>
          <a:p>
            <a:pPr algn="ctr"/>
            <a:r>
              <a:rPr lang="es-MX" sz="2400" b="1" dirty="0" smtClean="0"/>
              <a:t>BASES DE DATOS</a:t>
            </a:r>
          </a:p>
          <a:p>
            <a:pPr algn="ctr"/>
            <a:endParaRPr lang="es-MX" sz="1600" dirty="0" smtClean="0"/>
          </a:p>
          <a:p>
            <a:pPr algn="ctr"/>
            <a:r>
              <a:rPr lang="es-MX" sz="2800" i="1" dirty="0" smtClean="0"/>
              <a:t>Unidad  de competencia </a:t>
            </a:r>
            <a:endParaRPr lang="es-MX" sz="2800" i="1" dirty="0"/>
          </a:p>
          <a:p>
            <a:pPr algn="ctr"/>
            <a:r>
              <a:rPr lang="es-MX" sz="2800" i="1" dirty="0" smtClean="0"/>
              <a:t> </a:t>
            </a:r>
            <a:r>
              <a:rPr lang="es-ES" sz="2800" dirty="0" smtClean="0">
                <a:solidFill>
                  <a:srgbClr val="FF0000"/>
                </a:solidFill>
              </a:rPr>
              <a:t> </a:t>
            </a:r>
            <a:endParaRPr lang="es-ES" sz="2400" dirty="0" smtClean="0"/>
          </a:p>
          <a:p>
            <a:pPr algn="ctr"/>
            <a:r>
              <a:rPr lang="es-ES" sz="2400" dirty="0" smtClean="0"/>
              <a:t>Lenguaje de Consulta </a:t>
            </a:r>
            <a:r>
              <a:rPr lang="es-ES" sz="2400" dirty="0" smtClean="0"/>
              <a:t>Estructurado</a:t>
            </a:r>
            <a:endParaRPr lang="es-MX" sz="2400" dirty="0" smtClean="0"/>
          </a:p>
          <a:p>
            <a:pPr algn="ctr"/>
            <a:endParaRPr lang="en-US" sz="1600" dirty="0" smtClean="0"/>
          </a:p>
          <a:p>
            <a:pPr algn="ctr"/>
            <a:r>
              <a:rPr lang="en-US" sz="2400" dirty="0" smtClean="0"/>
              <a:t>ELABORACION  ADRIAN TRUEBA ESPINOSA</a:t>
            </a:r>
            <a:endParaRPr lang="es-MX" sz="2400" dirty="0"/>
          </a:p>
          <a:p>
            <a:endParaRPr lang="es-MX"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026"/>
          <p:cNvSpPr>
            <a:spLocks noChangeArrowheads="1"/>
          </p:cNvSpPr>
          <p:nvPr/>
        </p:nvSpPr>
        <p:spPr bwMode="auto">
          <a:xfrm>
            <a:off x="395536" y="1628800"/>
            <a:ext cx="8305800" cy="4524315"/>
          </a:xfrm>
          <a:prstGeom prst="rect">
            <a:avLst/>
          </a:prstGeom>
          <a:noFill/>
          <a:ln w="9525">
            <a:noFill/>
            <a:miter lim="800000"/>
            <a:headEnd/>
            <a:tailEnd/>
          </a:ln>
          <a:effectLst/>
        </p:spPr>
        <p:txBody>
          <a:bodyPr>
            <a:spAutoFit/>
            <a:flatTx/>
          </a:bodyPr>
          <a:lstStyle/>
          <a:p>
            <a:pPr algn="just" eaLnBrk="0" hangingPunct="0">
              <a:spcBef>
                <a:spcPct val="50000"/>
              </a:spcBef>
            </a:pPr>
            <a:r>
              <a:rPr lang="es-ES" sz="2400" dirty="0" smtClean="0">
                <a:latin typeface="Bookman Old Style" pitchFamily="18" charset="0"/>
              </a:rPr>
              <a:t>Es </a:t>
            </a:r>
            <a:r>
              <a:rPr lang="es-ES" sz="2400" dirty="0">
                <a:latin typeface="Bookman Old Style" pitchFamily="18" charset="0"/>
              </a:rPr>
              <a:t>un lenguaje de manejo de datos para el sistema relacional, el </a:t>
            </a:r>
            <a:r>
              <a:rPr lang="es-ES" sz="2400" dirty="0">
                <a:latin typeface="Arial"/>
              </a:rPr>
              <a:t>á</a:t>
            </a:r>
            <a:r>
              <a:rPr lang="es-ES" sz="2400" dirty="0">
                <a:latin typeface="Bookman Old Style" pitchFamily="18" charset="0"/>
              </a:rPr>
              <a:t>lgebra relacional y c</a:t>
            </a:r>
            <a:r>
              <a:rPr lang="es-ES" sz="2400" dirty="0">
                <a:latin typeface="Arial"/>
              </a:rPr>
              <a:t>á</a:t>
            </a:r>
            <a:r>
              <a:rPr lang="es-ES" sz="2400" dirty="0">
                <a:latin typeface="Bookman Old Style" pitchFamily="18" charset="0"/>
              </a:rPr>
              <a:t>lculo relacional, ambos lenguajes son "relacionalmente completos", esto es, cualquier relaci</a:t>
            </a:r>
            <a:r>
              <a:rPr lang="es-ES" sz="2400" dirty="0">
                <a:latin typeface="Arial"/>
              </a:rPr>
              <a:t>ó</a:t>
            </a:r>
            <a:r>
              <a:rPr lang="es-ES" sz="2400" dirty="0">
                <a:latin typeface="Bookman Old Style" pitchFamily="18" charset="0"/>
              </a:rPr>
              <a:t>n que pueda derivarse de una o m</a:t>
            </a:r>
            <a:r>
              <a:rPr lang="es-ES" sz="2400" dirty="0">
                <a:latin typeface="Arial"/>
              </a:rPr>
              <a:t>á</a:t>
            </a:r>
            <a:r>
              <a:rPr lang="es-ES" sz="2400" dirty="0">
                <a:latin typeface="Bookman Old Style" pitchFamily="18" charset="0"/>
              </a:rPr>
              <a:t>s tablas de datos, tambi</a:t>
            </a:r>
            <a:r>
              <a:rPr lang="es-ES" sz="2400" dirty="0">
                <a:latin typeface="Arial"/>
              </a:rPr>
              <a:t>é</a:t>
            </a:r>
            <a:r>
              <a:rPr lang="es-ES" sz="2400" dirty="0">
                <a:latin typeface="Bookman Old Style" pitchFamily="18" charset="0"/>
              </a:rPr>
              <a:t>n se puede derivar con u solo comando del </a:t>
            </a:r>
            <a:r>
              <a:rPr lang="es-ES" sz="2400" dirty="0" err="1">
                <a:latin typeface="Bookman Old Style" pitchFamily="18" charset="0"/>
              </a:rPr>
              <a:t>sublenguaje</a:t>
            </a:r>
            <a:r>
              <a:rPr lang="es-ES" sz="2400" dirty="0">
                <a:latin typeface="Bookman Old Style" pitchFamily="18" charset="0"/>
              </a:rPr>
              <a:t>. Por tanto, el modo de operaci</a:t>
            </a:r>
            <a:r>
              <a:rPr lang="es-ES" sz="2400" dirty="0">
                <a:latin typeface="Arial"/>
              </a:rPr>
              <a:t>ó</a:t>
            </a:r>
            <a:r>
              <a:rPr lang="es-ES" sz="2400" dirty="0">
                <a:latin typeface="Bookman Old Style" pitchFamily="18" charset="0"/>
              </a:rPr>
              <a:t>n de entrada/Salida en un sistema relacional se puede procesar en la forma: una tabla a la vez en lugar de: un registro a la vez; en otras palabras, se puede recuperar una tabla en vez de un solo registro con la ejecuci</a:t>
            </a:r>
            <a:r>
              <a:rPr lang="es-ES" sz="2400" dirty="0">
                <a:latin typeface="Arial"/>
              </a:rPr>
              <a:t>ó</a:t>
            </a:r>
            <a:r>
              <a:rPr lang="es-ES" sz="2400" dirty="0">
                <a:latin typeface="Bookman Old Style" pitchFamily="18" charset="0"/>
              </a:rPr>
              <a:t>n de un comando del </a:t>
            </a:r>
            <a:r>
              <a:rPr lang="es-ES" sz="2400" dirty="0" err="1">
                <a:latin typeface="Bookman Old Style" pitchFamily="18" charset="0"/>
              </a:rPr>
              <a:t>sublenguaje</a:t>
            </a:r>
            <a:r>
              <a:rPr lang="es-ES" sz="2400" dirty="0">
                <a:latin typeface="Bookman Old Style" pitchFamily="18" charset="0"/>
              </a:rPr>
              <a:t> de datos.</a:t>
            </a:r>
            <a:r>
              <a:rPr lang="es-ES" sz="2400" dirty="0">
                <a:latin typeface="Arial" charset="0"/>
              </a:rPr>
              <a:t> </a:t>
            </a:r>
          </a:p>
        </p:txBody>
      </p:sp>
      <p:sp>
        <p:nvSpPr>
          <p:cNvPr id="2" name="1 Rectángulo"/>
          <p:cNvSpPr/>
          <p:nvPr/>
        </p:nvSpPr>
        <p:spPr>
          <a:xfrm>
            <a:off x="179512" y="976283"/>
            <a:ext cx="3456384" cy="492443"/>
          </a:xfrm>
          <a:prstGeom prst="rect">
            <a:avLst/>
          </a:prstGeom>
        </p:spPr>
        <p:txBody>
          <a:bodyPr wrap="square">
            <a:spAutoFit/>
          </a:bodyPr>
          <a:lstStyle/>
          <a:p>
            <a:r>
              <a:rPr lang="es-MX" sz="2600" b="1" i="1" dirty="0" smtClean="0">
                <a:solidFill>
                  <a:srgbClr val="CC0000"/>
                </a:solidFill>
                <a:latin typeface="Arial" charset="0"/>
                <a:cs typeface="Times New Roman" pitchFamily="18" charset="0"/>
              </a:rPr>
              <a:t>L</a:t>
            </a:r>
            <a:r>
              <a:rPr lang="es-ES" sz="2600" b="1" i="1" dirty="0" err="1" smtClean="0">
                <a:solidFill>
                  <a:srgbClr val="CC0000"/>
                </a:solidFill>
                <a:latin typeface="Arial" charset="0"/>
                <a:cs typeface="Times New Roman" pitchFamily="18" charset="0"/>
              </a:rPr>
              <a:t>enguaje</a:t>
            </a:r>
            <a:r>
              <a:rPr lang="es-ES" sz="2600" b="1" i="1" dirty="0" smtClean="0">
                <a:solidFill>
                  <a:srgbClr val="CC0000"/>
                </a:solidFill>
                <a:latin typeface="Arial" charset="0"/>
                <a:cs typeface="Times New Roman" pitchFamily="18" charset="0"/>
              </a:rPr>
              <a:t> </a:t>
            </a:r>
            <a:r>
              <a:rPr lang="es-ES" sz="2600" b="1" i="1" dirty="0">
                <a:solidFill>
                  <a:srgbClr val="CC0000"/>
                </a:solidFill>
                <a:latin typeface="Arial" charset="0"/>
                <a:cs typeface="Times New Roman" pitchFamily="18" charset="0"/>
              </a:rPr>
              <a:t>de datos:</a:t>
            </a:r>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251520" y="1772816"/>
            <a:ext cx="8534400" cy="4093428"/>
          </a:xfrm>
          <a:prstGeom prst="rect">
            <a:avLst/>
          </a:prstGeom>
          <a:noFill/>
          <a:ln w="9525">
            <a:noFill/>
            <a:miter lim="800000"/>
            <a:headEnd/>
            <a:tailEnd/>
          </a:ln>
          <a:effectLst/>
        </p:spPr>
        <p:txBody>
          <a:bodyPr>
            <a:spAutoFit/>
            <a:flatTx/>
          </a:bodyPr>
          <a:lstStyle/>
          <a:p>
            <a:r>
              <a:rPr lang="es-ES" sz="2600" b="1" i="1" dirty="0">
                <a:solidFill>
                  <a:srgbClr val="CC0000"/>
                </a:solidFill>
                <a:latin typeface="Arial" charset="0"/>
                <a:cs typeface="Times New Roman" pitchFamily="18" charset="0"/>
              </a:rPr>
              <a:t>Lenguaje de manipulación de </a:t>
            </a:r>
            <a:r>
              <a:rPr lang="es-ES" sz="2600" b="1" i="1" dirty="0" smtClean="0">
                <a:solidFill>
                  <a:srgbClr val="CC0000"/>
                </a:solidFill>
                <a:latin typeface="Arial" charset="0"/>
                <a:cs typeface="Times New Roman" pitchFamily="18" charset="0"/>
              </a:rPr>
              <a:t>datos</a:t>
            </a:r>
          </a:p>
          <a:p>
            <a:endParaRPr lang="es-ES" sz="2600" dirty="0">
              <a:solidFill>
                <a:srgbClr val="CC0000"/>
              </a:solidFill>
              <a:latin typeface="Arial" charset="0"/>
              <a:cs typeface="Times New Roman" pitchFamily="18" charset="0"/>
            </a:endParaRPr>
          </a:p>
          <a:p>
            <a:pPr algn="just" eaLnBrk="0" hangingPunct="0"/>
            <a:r>
              <a:rPr lang="es-ES" sz="2600" dirty="0">
                <a:latin typeface="Arial" charset="0"/>
                <a:cs typeface="Times New Roman" pitchFamily="18" charset="0"/>
              </a:rPr>
              <a:t>La manipulación de datos se refiere a las operaciones de insertar, recuperar, eliminar o modificar datos; dichas operaciones son realizadas a través del lenguaje de manipulación de datos (DML, Data </a:t>
            </a:r>
            <a:r>
              <a:rPr lang="es-ES" sz="2600" dirty="0" err="1">
                <a:latin typeface="Arial" charset="0"/>
                <a:cs typeface="Times New Roman" pitchFamily="18" charset="0"/>
              </a:rPr>
              <a:t>Manipulation</a:t>
            </a:r>
            <a:r>
              <a:rPr lang="es-ES" sz="2600" dirty="0">
                <a:latin typeface="Arial" charset="0"/>
                <a:cs typeface="Times New Roman" pitchFamily="18" charset="0"/>
              </a:rPr>
              <a:t> </a:t>
            </a:r>
            <a:r>
              <a:rPr lang="es-ES" sz="2600" dirty="0" err="1">
                <a:latin typeface="Arial" charset="0"/>
                <a:cs typeface="Times New Roman" pitchFamily="18" charset="0"/>
              </a:rPr>
              <a:t>Language</a:t>
            </a:r>
            <a:r>
              <a:rPr lang="es-ES" sz="2600" dirty="0">
                <a:latin typeface="Arial" charset="0"/>
                <a:cs typeface="Times New Roman" pitchFamily="18" charset="0"/>
              </a:rPr>
              <a:t>), que es quién permite el acceso de los usuarios a los datos.</a:t>
            </a:r>
            <a:r>
              <a:rPr lang="es-MX" sz="2600" dirty="0">
                <a:latin typeface="Arial" charset="0"/>
                <a:cs typeface="Times New Roman" pitchFamily="18" charset="0"/>
              </a:rPr>
              <a:t> </a:t>
            </a:r>
            <a:r>
              <a:rPr lang="es-ES" sz="2600" dirty="0">
                <a:latin typeface="Arial" charset="0"/>
                <a:cs typeface="Times New Roman" pitchFamily="18" charset="0"/>
              </a:rPr>
              <a:t>Existen básicamente 2 tipos de lenguajes de manipulación de datos: </a:t>
            </a:r>
            <a:endParaRPr lang="es-MX" sz="2600" dirty="0">
              <a:latin typeface="Arial" charset="0"/>
              <a:cs typeface="Times New Roman" pitchFamily="18" charset="0"/>
            </a:endParaRPr>
          </a:p>
          <a:p>
            <a:pPr algn="just" eaLnBrk="0" hangingPunct="0"/>
            <a:endParaRPr lang="es-ES" sz="2600" dirty="0">
              <a:latin typeface="Arial"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ChangeArrowheads="1"/>
          </p:cNvSpPr>
          <p:nvPr/>
        </p:nvSpPr>
        <p:spPr bwMode="auto">
          <a:xfrm>
            <a:off x="539552" y="1268760"/>
            <a:ext cx="8077200" cy="5016758"/>
          </a:xfrm>
          <a:prstGeom prst="rect">
            <a:avLst/>
          </a:prstGeom>
          <a:noFill/>
          <a:ln w="9525">
            <a:noFill/>
            <a:miter lim="800000"/>
            <a:headEnd/>
            <a:tailEnd/>
          </a:ln>
          <a:effectLst/>
        </p:spPr>
        <p:txBody>
          <a:bodyPr>
            <a:spAutoFit/>
            <a:flatTx/>
          </a:bodyPr>
          <a:lstStyle/>
          <a:p>
            <a:r>
              <a:rPr lang="es-ES" sz="2800" b="1" i="1" dirty="0">
                <a:solidFill>
                  <a:srgbClr val="CC0000"/>
                </a:solidFill>
                <a:latin typeface="Arial" charset="0"/>
                <a:cs typeface="Times New Roman" pitchFamily="18" charset="0"/>
              </a:rPr>
              <a:t>Lenguajes de consulta formales.</a:t>
            </a:r>
            <a:endParaRPr lang="es-ES" sz="2800" dirty="0">
              <a:solidFill>
                <a:srgbClr val="CC0000"/>
              </a:solidFill>
              <a:latin typeface="Arial" charset="0"/>
              <a:cs typeface="Times New Roman" pitchFamily="18" charset="0"/>
            </a:endParaRPr>
          </a:p>
          <a:p>
            <a:r>
              <a:rPr lang="es-ES" sz="2800" b="1" i="1" dirty="0">
                <a:latin typeface="Arial" charset="0"/>
                <a:cs typeface="Times New Roman" pitchFamily="18" charset="0"/>
              </a:rPr>
              <a:t/>
            </a:r>
            <a:br>
              <a:rPr lang="es-ES" sz="2800" b="1" i="1" dirty="0">
                <a:latin typeface="Arial" charset="0"/>
                <a:cs typeface="Times New Roman" pitchFamily="18" charset="0"/>
              </a:rPr>
            </a:br>
            <a:r>
              <a:rPr lang="es-ES" sz="2800" b="1" i="1" dirty="0">
                <a:solidFill>
                  <a:srgbClr val="CC0000"/>
                </a:solidFill>
                <a:latin typeface="Arial" charset="0"/>
                <a:cs typeface="Times New Roman" pitchFamily="18" charset="0"/>
              </a:rPr>
              <a:t>Los lenguajes de consultas:</a:t>
            </a:r>
          </a:p>
          <a:p>
            <a:pPr eaLnBrk="0" hangingPunct="0"/>
            <a:endParaRPr lang="es-ES" sz="2800" dirty="0" smtClean="0">
              <a:latin typeface="Arial" charset="0"/>
              <a:cs typeface="Times New Roman" pitchFamily="18" charset="0"/>
            </a:endParaRPr>
          </a:p>
          <a:p>
            <a:pPr algn="just" eaLnBrk="0" hangingPunct="0"/>
            <a:r>
              <a:rPr lang="es-ES" sz="2800" dirty="0" smtClean="0">
                <a:latin typeface="Arial" charset="0"/>
                <a:cs typeface="Times New Roman" pitchFamily="18" charset="0"/>
              </a:rPr>
              <a:t>Son </a:t>
            </a:r>
            <a:r>
              <a:rPr lang="es-ES" sz="2800" dirty="0">
                <a:latin typeface="Arial" charset="0"/>
                <a:cs typeface="Times New Roman" pitchFamily="18" charset="0"/>
              </a:rPr>
              <a:t>los lenguajes en el que los usuarios solicitan información de la base de datos. Estos lenguajes son generalmente de más alto nivel que los lenguajes de programación. Los lenguajes de consulta pueden clasificarse como </a:t>
            </a:r>
            <a:r>
              <a:rPr lang="es-ES" sz="2800" b="1" i="1" dirty="0">
                <a:solidFill>
                  <a:srgbClr val="006600"/>
                </a:solidFill>
                <a:latin typeface="Arial" charset="0"/>
                <a:cs typeface="Times New Roman" pitchFamily="18" charset="0"/>
              </a:rPr>
              <a:t>procedimentales</a:t>
            </a:r>
            <a:r>
              <a:rPr lang="es-ES" sz="2800" dirty="0">
                <a:solidFill>
                  <a:srgbClr val="006600"/>
                </a:solidFill>
                <a:latin typeface="Arial" charset="0"/>
                <a:cs typeface="Times New Roman" pitchFamily="18" charset="0"/>
              </a:rPr>
              <a:t> y </a:t>
            </a:r>
            <a:r>
              <a:rPr lang="es-ES" sz="2800" b="1" i="1" dirty="0">
                <a:solidFill>
                  <a:srgbClr val="006600"/>
                </a:solidFill>
                <a:latin typeface="Arial" charset="0"/>
                <a:cs typeface="Times New Roman" pitchFamily="18" charset="0"/>
              </a:rPr>
              <a:t>no procedimentales</a:t>
            </a:r>
            <a:r>
              <a:rPr lang="es-ES" sz="2800" dirty="0">
                <a:latin typeface="Arial" charset="0"/>
                <a:cs typeface="Times New Roman" pitchFamily="18" charset="0"/>
              </a:rPr>
              <a:t>;</a:t>
            </a:r>
          </a:p>
          <a:p>
            <a:pPr eaLnBrk="0" hangingPunct="0"/>
            <a:r>
              <a:rPr lang="es-ES" sz="2000" dirty="0">
                <a:latin typeface="Arial" charset="0"/>
                <a:cs typeface="Times New Roman" pitchFamily="18" charset="0"/>
              </a:rPr>
              <a:t>     </a:t>
            </a:r>
            <a:endParaRPr lang="es-MX" sz="2000" dirty="0">
              <a:latin typeface="Arial" charset="0"/>
              <a:cs typeface="Times New Roman" pitchFamily="18" charset="0"/>
            </a:endParaRPr>
          </a:p>
          <a:p>
            <a:pPr eaLnBrk="0" hangingPunct="0"/>
            <a:endParaRPr lang="es-ES" sz="2000" dirty="0">
              <a:latin typeface="Arial"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ChangeArrowheads="1"/>
          </p:cNvSpPr>
          <p:nvPr/>
        </p:nvSpPr>
        <p:spPr bwMode="auto">
          <a:xfrm>
            <a:off x="539552" y="1437803"/>
            <a:ext cx="8153400" cy="3935413"/>
          </a:xfrm>
          <a:prstGeom prst="rect">
            <a:avLst/>
          </a:prstGeom>
          <a:noFill/>
          <a:ln w="9525">
            <a:noFill/>
            <a:miter lim="800000"/>
            <a:headEnd/>
            <a:tailEnd/>
          </a:ln>
          <a:effectLst/>
        </p:spPr>
        <p:txBody>
          <a:bodyPr>
            <a:spAutoFit/>
            <a:flatTx/>
          </a:bodyPr>
          <a:lstStyle/>
          <a:p>
            <a:pPr algn="just" eaLnBrk="0" hangingPunct="0">
              <a:spcBef>
                <a:spcPct val="50000"/>
              </a:spcBef>
            </a:pPr>
            <a:r>
              <a:rPr lang="es-ES" sz="2800" dirty="0">
                <a:latin typeface="Arial" charset="0"/>
                <a:cs typeface="Times New Roman" pitchFamily="18" charset="0"/>
              </a:rPr>
              <a:t>El álgebra relacional es un lenguaje de consulta formal </a:t>
            </a:r>
            <a:r>
              <a:rPr lang="es-ES" sz="2800" dirty="0">
                <a:solidFill>
                  <a:srgbClr val="006600"/>
                </a:solidFill>
                <a:latin typeface="Arial" charset="0"/>
                <a:cs typeface="Times New Roman" pitchFamily="18" charset="0"/>
              </a:rPr>
              <a:t>procedimental</a:t>
            </a:r>
            <a:r>
              <a:rPr lang="es-ES" sz="2800" dirty="0">
                <a:latin typeface="Arial" charset="0"/>
                <a:cs typeface="Times New Roman" pitchFamily="18" charset="0"/>
              </a:rPr>
              <a:t>, el álgebra relacional define operadores que funcionan sobre las tablas (de una manera similar a los operadores +,-,etc. del álgebra común ) para llegar al resultado deseado. El álgebra relacional es difícil de utilizar, debido en parte a que es </a:t>
            </a:r>
            <a:r>
              <a:rPr lang="es-ES" sz="2800" dirty="0">
                <a:solidFill>
                  <a:srgbClr val="006600"/>
                </a:solidFill>
                <a:latin typeface="Arial" charset="0"/>
                <a:cs typeface="Times New Roman" pitchFamily="18" charset="0"/>
              </a:rPr>
              <a:t>procedimental</a:t>
            </a:r>
            <a:r>
              <a:rPr lang="es-ES" sz="2800" dirty="0">
                <a:latin typeface="Arial" charset="0"/>
                <a:cs typeface="Times New Roman" pitchFamily="18" charset="0"/>
              </a:rPr>
              <a:t>, esto es, al utilizar el álgebra relacional no sólo debemos</a:t>
            </a:r>
            <a:r>
              <a:rPr lang="es-ES" sz="2800" b="1" i="1" dirty="0">
                <a:latin typeface="Arial" charset="0"/>
                <a:cs typeface="Times New Roman" pitchFamily="18" charset="0"/>
              </a:rPr>
              <a:t> saber </a:t>
            </a:r>
            <a:r>
              <a:rPr lang="es-ES" sz="2800" dirty="0">
                <a:latin typeface="Arial" charset="0"/>
                <a:cs typeface="Times New Roman" pitchFamily="18" charset="0"/>
              </a:rPr>
              <a:t>lo que queremos, también </a:t>
            </a:r>
            <a:r>
              <a:rPr lang="es-ES" sz="2800" b="1" i="1" dirty="0">
                <a:latin typeface="Arial" charset="0"/>
                <a:cs typeface="Times New Roman" pitchFamily="18" charset="0"/>
              </a:rPr>
              <a:t>cómo</a:t>
            </a:r>
            <a:r>
              <a:rPr lang="es-ES" sz="2800" dirty="0">
                <a:latin typeface="Arial" charset="0"/>
                <a:cs typeface="Times New Roman" pitchFamily="18" charset="0"/>
              </a:rPr>
              <a:t> obtenerlo</a:t>
            </a:r>
            <a:r>
              <a:rPr lang="es-ES" sz="2000" dirty="0">
                <a:latin typeface="Arial" charset="0"/>
                <a:cs typeface="Times New Roman" pitchFamily="18" charset="0"/>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268760"/>
            <a:ext cx="7920880" cy="5078313"/>
          </a:xfrm>
          <a:prstGeom prst="rect">
            <a:avLst/>
          </a:prstGeom>
        </p:spPr>
        <p:txBody>
          <a:bodyPr wrap="square">
            <a:spAutoFit/>
          </a:bodyPr>
          <a:lstStyle/>
          <a:p>
            <a:pPr eaLnBrk="0" hangingPunct="0">
              <a:buFontTx/>
              <a:buChar char="•"/>
            </a:pPr>
            <a:r>
              <a:rPr lang="es-ES" sz="3600" b="1" dirty="0" smtClean="0">
                <a:solidFill>
                  <a:schemeClr val="accent2"/>
                </a:solidFill>
                <a:latin typeface="Arial" charset="0"/>
              </a:rPr>
              <a:t>Procedimentales:</a:t>
            </a:r>
            <a:r>
              <a:rPr lang="es-ES" sz="3600" dirty="0" smtClean="0">
                <a:solidFill>
                  <a:schemeClr val="accent2"/>
                </a:solidFill>
                <a:latin typeface="Arial" charset="0"/>
              </a:rPr>
              <a:t/>
            </a:r>
            <a:br>
              <a:rPr lang="es-ES" sz="3600" dirty="0" smtClean="0">
                <a:solidFill>
                  <a:schemeClr val="accent2"/>
                </a:solidFill>
                <a:latin typeface="Arial" charset="0"/>
              </a:rPr>
            </a:br>
            <a:r>
              <a:rPr lang="es-ES" sz="3600" dirty="0" smtClean="0">
                <a:latin typeface="Arial" charset="0"/>
              </a:rPr>
              <a:t>    Los LMD requieren que el usuario especifique que datos se necesitan y cómo obtenerlos</a:t>
            </a:r>
            <a:endParaRPr lang="es-MX" sz="3600" dirty="0" smtClean="0">
              <a:latin typeface="Arial" charset="0"/>
            </a:endParaRPr>
          </a:p>
          <a:p>
            <a:pPr eaLnBrk="0" hangingPunct="0">
              <a:buFontTx/>
              <a:buChar char="•"/>
            </a:pPr>
            <a:endParaRPr lang="es-MX" sz="3600" dirty="0" smtClean="0">
              <a:latin typeface="Arial" charset="0"/>
            </a:endParaRPr>
          </a:p>
          <a:p>
            <a:pPr eaLnBrk="0" hangingPunct="0">
              <a:buFontTx/>
              <a:buChar char="•"/>
            </a:pPr>
            <a:r>
              <a:rPr lang="es-ES" sz="3600" b="1" dirty="0" smtClean="0">
                <a:solidFill>
                  <a:schemeClr val="accent2"/>
                </a:solidFill>
                <a:latin typeface="Arial" charset="0"/>
              </a:rPr>
              <a:t>No procedimentales</a:t>
            </a:r>
            <a:r>
              <a:rPr lang="es-ES" sz="3600" b="1" dirty="0" smtClean="0">
                <a:latin typeface="Arial" charset="0"/>
              </a:rPr>
              <a:t>:</a:t>
            </a:r>
            <a:r>
              <a:rPr lang="es-ES" sz="3600" dirty="0" smtClean="0">
                <a:latin typeface="Arial" charset="0"/>
              </a:rPr>
              <a:t/>
            </a:r>
            <a:br>
              <a:rPr lang="es-ES" sz="3600" dirty="0" smtClean="0">
                <a:latin typeface="Arial" charset="0"/>
              </a:rPr>
            </a:br>
            <a:r>
              <a:rPr lang="es-ES" sz="3600" dirty="0" smtClean="0">
                <a:latin typeface="Arial" charset="0"/>
              </a:rPr>
              <a:t>    Los LMD requieren que el usuario especifique que datos se necesitan y sin especificar cómo obtenerlos</a:t>
            </a:r>
            <a:r>
              <a:rPr lang="es-ES" sz="3600" dirty="0" smtClean="0">
                <a:latin typeface="Bookman Old Style" pitchFamily="18" charset="0"/>
              </a:rPr>
              <a:t>.</a:t>
            </a:r>
            <a:r>
              <a:rPr lang="es-ES" sz="3600" dirty="0" smtClean="0"/>
              <a:t> </a:t>
            </a:r>
            <a:endParaRPr lang="es-ES"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ChangeArrowheads="1"/>
          </p:cNvSpPr>
          <p:nvPr/>
        </p:nvSpPr>
        <p:spPr bwMode="auto">
          <a:xfrm>
            <a:off x="395536" y="1268760"/>
            <a:ext cx="8305800" cy="5005388"/>
          </a:xfrm>
          <a:prstGeom prst="rect">
            <a:avLst/>
          </a:prstGeom>
          <a:noFill/>
          <a:ln w="9525">
            <a:noFill/>
            <a:miter lim="800000"/>
            <a:headEnd/>
            <a:tailEnd/>
          </a:ln>
          <a:effectLst/>
        </p:spPr>
        <p:txBody>
          <a:bodyPr>
            <a:spAutoFit/>
            <a:flatTx/>
          </a:bodyPr>
          <a:lstStyle/>
          <a:p>
            <a:pPr eaLnBrk="0" hangingPunct="0">
              <a:spcBef>
                <a:spcPct val="50000"/>
              </a:spcBef>
            </a:pPr>
            <a:r>
              <a:rPr lang="es-ES" sz="2800" dirty="0">
                <a:latin typeface="Arial" charset="0"/>
                <a:cs typeface="Times New Roman" pitchFamily="18" charset="0"/>
              </a:rPr>
              <a:t>En el lenguaje del tipo </a:t>
            </a:r>
            <a:r>
              <a:rPr lang="es-ES" sz="2800" i="1" dirty="0">
                <a:solidFill>
                  <a:srgbClr val="006600"/>
                </a:solidFill>
                <a:latin typeface="Arial" charset="0"/>
                <a:cs typeface="Times New Roman" pitchFamily="18" charset="0"/>
              </a:rPr>
              <a:t>procedimental</a:t>
            </a:r>
            <a:r>
              <a:rPr lang="es-ES" sz="2800" i="1" dirty="0">
                <a:latin typeface="Arial" charset="0"/>
                <a:cs typeface="Times New Roman" pitchFamily="18" charset="0"/>
              </a:rPr>
              <a:t> </a:t>
            </a:r>
            <a:r>
              <a:rPr lang="es-ES" sz="2800" dirty="0">
                <a:latin typeface="Arial" charset="0"/>
                <a:cs typeface="Times New Roman" pitchFamily="18" charset="0"/>
              </a:rPr>
              <a:t>el usuario da las instrucciones al sistema para que realice una secuencia de operaciones en la base de datos para calcular el resultado deseado.</a:t>
            </a:r>
          </a:p>
          <a:p>
            <a:pPr eaLnBrk="0" hangingPunct="0">
              <a:spcBef>
                <a:spcPct val="50000"/>
              </a:spcBef>
            </a:pPr>
            <a:r>
              <a:rPr lang="es-ES" sz="2800" dirty="0">
                <a:latin typeface="Arial" charset="0"/>
                <a:cs typeface="Times New Roman" pitchFamily="18" charset="0"/>
              </a:rPr>
              <a:t>     </a:t>
            </a:r>
            <a:endParaRPr lang="es-MX" sz="2800" dirty="0">
              <a:latin typeface="Arial" charset="0"/>
              <a:cs typeface="Times New Roman" pitchFamily="18" charset="0"/>
            </a:endParaRPr>
          </a:p>
          <a:p>
            <a:pPr eaLnBrk="0" hangingPunct="0">
              <a:spcBef>
                <a:spcPct val="50000"/>
              </a:spcBef>
            </a:pPr>
            <a:r>
              <a:rPr lang="es-ES" sz="2800" dirty="0">
                <a:latin typeface="Arial" charset="0"/>
                <a:cs typeface="Times New Roman" pitchFamily="18" charset="0"/>
              </a:rPr>
              <a:t>En el lenguaje</a:t>
            </a:r>
            <a:r>
              <a:rPr lang="es-ES" sz="2800" i="1" dirty="0">
                <a:latin typeface="Arial" charset="0"/>
                <a:cs typeface="Times New Roman" pitchFamily="18" charset="0"/>
              </a:rPr>
              <a:t> </a:t>
            </a:r>
            <a:r>
              <a:rPr lang="es-ES" sz="2800" i="1" dirty="0">
                <a:solidFill>
                  <a:srgbClr val="006600"/>
                </a:solidFill>
                <a:latin typeface="Arial" charset="0"/>
                <a:cs typeface="Times New Roman" pitchFamily="18" charset="0"/>
              </a:rPr>
              <a:t>no procedimental</a:t>
            </a:r>
            <a:r>
              <a:rPr lang="es-ES" sz="2800" i="1" dirty="0">
                <a:latin typeface="Arial" charset="0"/>
                <a:cs typeface="Times New Roman" pitchFamily="18" charset="0"/>
              </a:rPr>
              <a:t>,</a:t>
            </a:r>
            <a:r>
              <a:rPr lang="es-ES" sz="2800" dirty="0">
                <a:latin typeface="Arial" charset="0"/>
                <a:cs typeface="Times New Roman" pitchFamily="18" charset="0"/>
              </a:rPr>
              <a:t> el usuario describe la información deseada sin dar un procedimiento específico para obtener dicha información. </a:t>
            </a:r>
          </a:p>
          <a:p>
            <a:pPr eaLnBrk="0" hangingPunct="0">
              <a:spcBef>
                <a:spcPct val="50000"/>
              </a:spcBef>
            </a:pPr>
            <a:r>
              <a:rPr lang="es-ES" sz="2800" dirty="0">
                <a:latin typeface="Arial" charset="0"/>
                <a:cs typeface="Times New Roman" pitchFamily="18" charset="0"/>
              </a:rPr>
              <a:t>    </a:t>
            </a:r>
            <a:endParaRPr lang="es-MX" sz="2800" dirty="0">
              <a:latin typeface="Arial"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395536" y="1340768"/>
            <a:ext cx="8458200" cy="4789488"/>
          </a:xfrm>
          <a:prstGeom prst="rect">
            <a:avLst/>
          </a:prstGeom>
          <a:noFill/>
          <a:ln w="9525">
            <a:noFill/>
            <a:miter lim="800000"/>
            <a:headEnd/>
            <a:tailEnd/>
          </a:ln>
          <a:effectLst/>
        </p:spPr>
        <p:txBody>
          <a:bodyPr>
            <a:spAutoFit/>
            <a:flatTx/>
          </a:bodyPr>
          <a:lstStyle/>
          <a:p>
            <a:r>
              <a:rPr lang="es-ES" sz="1200" dirty="0">
                <a:latin typeface="Bookman Old Style" pitchFamily="18" charset="0"/>
                <a:cs typeface="Times New Roman" pitchFamily="18" charset="0"/>
              </a:rPr>
              <a:t> </a:t>
            </a:r>
            <a:r>
              <a:rPr lang="es-ES" sz="2000" dirty="0">
                <a:latin typeface="Arial" charset="0"/>
                <a:cs typeface="Times New Roman" pitchFamily="18" charset="0"/>
              </a:rPr>
              <a:t>   </a:t>
            </a:r>
            <a:r>
              <a:rPr lang="es-ES" sz="2800" dirty="0">
                <a:latin typeface="Arial" charset="0"/>
                <a:cs typeface="Times New Roman" pitchFamily="18" charset="0"/>
              </a:rPr>
              <a:t>En el proceso de bases de datos comerciales el álgebra relacional se utiliza de manera poco frecuente. Aunque unos cuantos productos exitosos DBMS sí tienen opciones del álgebra relacional, éstas son poco utilizadas en vista de su complejidad. </a:t>
            </a:r>
            <a:endParaRPr lang="es-MX" sz="2800" dirty="0">
              <a:latin typeface="Arial" charset="0"/>
              <a:cs typeface="Times New Roman" pitchFamily="18" charset="0"/>
            </a:endParaRPr>
          </a:p>
          <a:p>
            <a:endParaRPr lang="es-ES" sz="2800" dirty="0">
              <a:latin typeface="Arial" charset="0"/>
              <a:cs typeface="Times New Roman" pitchFamily="18" charset="0"/>
            </a:endParaRPr>
          </a:p>
          <a:p>
            <a:pPr eaLnBrk="0" hangingPunct="0"/>
            <a:r>
              <a:rPr lang="es-ES" sz="2800" dirty="0">
                <a:latin typeface="Arial" charset="0"/>
                <a:cs typeface="Times New Roman" pitchFamily="18" charset="0"/>
              </a:rPr>
              <a:t>     El </a:t>
            </a:r>
            <a:r>
              <a:rPr lang="es-ES" sz="2800" dirty="0">
                <a:solidFill>
                  <a:srgbClr val="006600"/>
                </a:solidFill>
                <a:latin typeface="Arial" charset="0"/>
                <a:cs typeface="Times New Roman" pitchFamily="18" charset="0"/>
              </a:rPr>
              <a:t>álgebra relacional</a:t>
            </a:r>
            <a:r>
              <a:rPr lang="es-ES" sz="2800" dirty="0">
                <a:latin typeface="Arial" charset="0"/>
                <a:cs typeface="Times New Roman" pitchFamily="18" charset="0"/>
              </a:rPr>
              <a:t> toma dos o más tablas como entrada produce una nueva tabla como resultado de la serie de operaciones. </a:t>
            </a:r>
            <a:endParaRPr lang="es-MX" sz="2800" dirty="0">
              <a:latin typeface="Arial" charset="0"/>
              <a:cs typeface="Times New Roman" pitchFamily="18" charset="0"/>
            </a:endParaRPr>
          </a:p>
          <a:p>
            <a:pPr eaLnBrk="0" hangingPunct="0"/>
            <a:endParaRPr lang="es-MX" sz="2800" dirty="0">
              <a:latin typeface="Arial"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ChangeArrowheads="1"/>
          </p:cNvSpPr>
          <p:nvPr/>
        </p:nvSpPr>
        <p:spPr bwMode="auto">
          <a:xfrm>
            <a:off x="467544" y="1340768"/>
            <a:ext cx="8305800" cy="4364038"/>
          </a:xfrm>
          <a:prstGeom prst="rect">
            <a:avLst/>
          </a:prstGeom>
          <a:noFill/>
          <a:ln w="9525">
            <a:noFill/>
            <a:miter lim="800000"/>
            <a:headEnd/>
            <a:tailEnd/>
          </a:ln>
          <a:effectLst/>
        </p:spPr>
        <p:txBody>
          <a:bodyPr>
            <a:spAutoFit/>
            <a:flatTx/>
          </a:bodyPr>
          <a:lstStyle/>
          <a:p>
            <a:pPr eaLnBrk="0" hangingPunct="0">
              <a:spcBef>
                <a:spcPct val="50000"/>
              </a:spcBef>
            </a:pPr>
            <a:r>
              <a:rPr lang="es-ES" sz="2800" dirty="0">
                <a:latin typeface="Arial" charset="0"/>
                <a:cs typeface="Times New Roman" pitchFamily="18" charset="0"/>
              </a:rPr>
              <a:t>Las operaciones fundamentales en el álgebra relacional son </a:t>
            </a:r>
            <a:r>
              <a:rPr lang="es-ES" sz="2800" i="1" dirty="0">
                <a:solidFill>
                  <a:srgbClr val="006600"/>
                </a:solidFill>
                <a:latin typeface="Arial" charset="0"/>
                <a:cs typeface="Times New Roman" pitchFamily="18" charset="0"/>
              </a:rPr>
              <a:t>seleccionar, proyectar, producto cartesiano, renombrar, unión y diferencia de conjuntos.</a:t>
            </a:r>
            <a:endParaRPr lang="es-MX" sz="2800" i="1" dirty="0">
              <a:solidFill>
                <a:srgbClr val="006600"/>
              </a:solidFill>
              <a:latin typeface="Arial" charset="0"/>
              <a:cs typeface="Times New Roman" pitchFamily="18" charset="0"/>
            </a:endParaRPr>
          </a:p>
          <a:p>
            <a:pPr eaLnBrk="0" hangingPunct="0">
              <a:spcBef>
                <a:spcPct val="50000"/>
              </a:spcBef>
            </a:pPr>
            <a:endParaRPr lang="es-MX" sz="2800" i="1" dirty="0">
              <a:solidFill>
                <a:srgbClr val="006600"/>
              </a:solidFill>
              <a:latin typeface="Arial" charset="0"/>
              <a:cs typeface="Times New Roman" pitchFamily="18" charset="0"/>
            </a:endParaRPr>
          </a:p>
          <a:p>
            <a:pPr eaLnBrk="0" hangingPunct="0">
              <a:spcBef>
                <a:spcPct val="50000"/>
              </a:spcBef>
            </a:pPr>
            <a:r>
              <a:rPr lang="es-ES" sz="2800" i="1" dirty="0">
                <a:latin typeface="Arial" charset="0"/>
                <a:cs typeface="Times New Roman" pitchFamily="18" charset="0"/>
              </a:rPr>
              <a:t> </a:t>
            </a:r>
            <a:r>
              <a:rPr lang="es-ES" sz="2800" dirty="0">
                <a:latin typeface="Arial" charset="0"/>
                <a:cs typeface="Times New Roman" pitchFamily="18" charset="0"/>
              </a:rPr>
              <a:t>Además de las operaciones fundamentales existen otras operaciones como son: </a:t>
            </a:r>
            <a:r>
              <a:rPr lang="es-ES" sz="2800" i="1" dirty="0">
                <a:solidFill>
                  <a:srgbClr val="006600"/>
                </a:solidFill>
                <a:latin typeface="Arial" charset="0"/>
                <a:cs typeface="Times New Roman" pitchFamily="18" charset="0"/>
              </a:rPr>
              <a:t>intersección de conjuntos, producto natural, división y asignación</a:t>
            </a:r>
            <a:r>
              <a:rPr lang="es-ES" sz="2000" dirty="0">
                <a:solidFill>
                  <a:srgbClr val="006600"/>
                </a:solidFill>
                <a:latin typeface="Arial" charset="0"/>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323528" y="908720"/>
            <a:ext cx="8305800" cy="5730875"/>
          </a:xfrm>
          <a:prstGeom prst="rect">
            <a:avLst/>
          </a:prstGeom>
          <a:noFill/>
          <a:ln w="9525">
            <a:noFill/>
            <a:miter lim="800000"/>
            <a:headEnd/>
            <a:tailEnd/>
          </a:ln>
          <a:effectLst/>
        </p:spPr>
        <p:txBody>
          <a:bodyPr>
            <a:spAutoFit/>
            <a:flatTx/>
          </a:bodyPr>
          <a:lstStyle/>
          <a:p>
            <a:pPr algn="just"/>
            <a:r>
              <a:rPr lang="es-ES" sz="2500" dirty="0">
                <a:latin typeface="Arial" charset="0"/>
                <a:cs typeface="Times New Roman" pitchFamily="18" charset="0"/>
              </a:rPr>
              <a:t>El </a:t>
            </a:r>
            <a:r>
              <a:rPr lang="es-ES" sz="2500" dirty="0">
                <a:solidFill>
                  <a:srgbClr val="CC0000"/>
                </a:solidFill>
                <a:latin typeface="Arial" charset="0"/>
                <a:cs typeface="Times New Roman" pitchFamily="18" charset="0"/>
              </a:rPr>
              <a:t>álgebra relacional</a:t>
            </a:r>
            <a:r>
              <a:rPr lang="es-ES" sz="2500" dirty="0">
                <a:latin typeface="Arial" charset="0"/>
                <a:cs typeface="Times New Roman" pitchFamily="18" charset="0"/>
              </a:rPr>
              <a:t> proporciona una serie de operaciones que se pueden usar para decir al sistema cómo </a:t>
            </a:r>
            <a:r>
              <a:rPr lang="es-ES" sz="2500" i="1" dirty="0">
                <a:latin typeface="Arial" charset="0"/>
                <a:cs typeface="Times New Roman" pitchFamily="18" charset="0"/>
              </a:rPr>
              <a:t>construir</a:t>
            </a:r>
            <a:r>
              <a:rPr lang="es-ES" sz="2500" dirty="0">
                <a:latin typeface="Arial" charset="0"/>
                <a:cs typeface="Times New Roman" pitchFamily="18" charset="0"/>
              </a:rPr>
              <a:t> la relación deseada a partir de las relaciones de la base de datos. El </a:t>
            </a:r>
            <a:r>
              <a:rPr lang="es-ES" sz="2500" dirty="0">
                <a:solidFill>
                  <a:srgbClr val="CC0000"/>
                </a:solidFill>
                <a:latin typeface="Arial" charset="0"/>
                <a:cs typeface="Times New Roman" pitchFamily="18" charset="0"/>
              </a:rPr>
              <a:t>cálculo relacional</a:t>
            </a:r>
            <a:r>
              <a:rPr lang="es-ES" sz="2500" dirty="0">
                <a:latin typeface="Arial" charset="0"/>
                <a:cs typeface="Times New Roman" pitchFamily="18" charset="0"/>
              </a:rPr>
              <a:t> proporciona una notación para formular la </a:t>
            </a:r>
            <a:r>
              <a:rPr lang="es-ES" sz="2500" i="1" dirty="0">
                <a:latin typeface="Arial" charset="0"/>
                <a:cs typeface="Times New Roman" pitchFamily="18" charset="0"/>
              </a:rPr>
              <a:t>definición</a:t>
            </a:r>
            <a:r>
              <a:rPr lang="es-ES" sz="2500" dirty="0">
                <a:latin typeface="Arial" charset="0"/>
                <a:cs typeface="Times New Roman" pitchFamily="18" charset="0"/>
              </a:rPr>
              <a:t> de la relación deseada en términos de las relaciones de la base de datos. </a:t>
            </a:r>
          </a:p>
          <a:p>
            <a:pPr algn="just" eaLnBrk="0" hangingPunct="0"/>
            <a:endParaRPr lang="es-MX" sz="2500" dirty="0">
              <a:latin typeface="Arial" charset="0"/>
              <a:cs typeface="Times New Roman" pitchFamily="18" charset="0"/>
            </a:endParaRPr>
          </a:p>
          <a:p>
            <a:pPr algn="just" eaLnBrk="0" hangingPunct="0"/>
            <a:r>
              <a:rPr lang="es-ES" sz="2500" dirty="0">
                <a:latin typeface="Arial" charset="0"/>
                <a:cs typeface="Times New Roman" pitchFamily="18" charset="0"/>
              </a:rPr>
              <a:t>El cálculo relacional toma su nombre del </a:t>
            </a:r>
            <a:r>
              <a:rPr lang="es-ES" sz="2500" i="1" dirty="0">
                <a:latin typeface="Arial" charset="0"/>
                <a:cs typeface="Times New Roman" pitchFamily="18" charset="0"/>
              </a:rPr>
              <a:t>cálculo de predicados</a:t>
            </a:r>
            <a:r>
              <a:rPr lang="es-ES" sz="2500" dirty="0">
                <a:latin typeface="Arial" charset="0"/>
                <a:cs typeface="Times New Roman" pitchFamily="18" charset="0"/>
              </a:rPr>
              <a:t>, que es una rama de la lógica. Hay dos tipos de cálculo relacional, el </a:t>
            </a:r>
            <a:r>
              <a:rPr lang="es-ES" sz="2500" i="1" dirty="0">
                <a:solidFill>
                  <a:srgbClr val="006600"/>
                </a:solidFill>
                <a:latin typeface="Arial" charset="0"/>
                <a:cs typeface="Times New Roman" pitchFamily="18" charset="0"/>
              </a:rPr>
              <a:t>orientado a </a:t>
            </a:r>
            <a:r>
              <a:rPr lang="es-ES" sz="2500" i="1" dirty="0" err="1">
                <a:solidFill>
                  <a:srgbClr val="006600"/>
                </a:solidFill>
                <a:latin typeface="Arial" charset="0"/>
                <a:cs typeface="Times New Roman" pitchFamily="18" charset="0"/>
              </a:rPr>
              <a:t>tuplas</a:t>
            </a:r>
            <a:r>
              <a:rPr lang="es-ES" sz="2500" dirty="0">
                <a:solidFill>
                  <a:srgbClr val="006600"/>
                </a:solidFill>
                <a:latin typeface="Arial" charset="0"/>
                <a:cs typeface="Times New Roman" pitchFamily="18" charset="0"/>
              </a:rPr>
              <a:t>, propuesto por </a:t>
            </a:r>
            <a:r>
              <a:rPr lang="es-ES" sz="2500" dirty="0" err="1">
                <a:solidFill>
                  <a:srgbClr val="006600"/>
                </a:solidFill>
                <a:latin typeface="Arial" charset="0"/>
                <a:cs typeface="Times New Roman" pitchFamily="18" charset="0"/>
              </a:rPr>
              <a:t>Codd</a:t>
            </a:r>
            <a:r>
              <a:rPr lang="es-ES" sz="2500" dirty="0">
                <a:solidFill>
                  <a:srgbClr val="006600"/>
                </a:solidFill>
                <a:latin typeface="Arial" charset="0"/>
                <a:cs typeface="Times New Roman" pitchFamily="18" charset="0"/>
              </a:rPr>
              <a:t>, y el </a:t>
            </a:r>
            <a:r>
              <a:rPr lang="es-ES" sz="2500" i="1" dirty="0">
                <a:solidFill>
                  <a:srgbClr val="006600"/>
                </a:solidFill>
                <a:latin typeface="Arial" charset="0"/>
                <a:cs typeface="Times New Roman" pitchFamily="18" charset="0"/>
              </a:rPr>
              <a:t>orientado a dominios</a:t>
            </a:r>
            <a:r>
              <a:rPr lang="es-ES" sz="2500" dirty="0">
                <a:solidFill>
                  <a:srgbClr val="006600"/>
                </a:solidFill>
                <a:latin typeface="Arial" charset="0"/>
                <a:cs typeface="Times New Roman" pitchFamily="18" charset="0"/>
              </a:rPr>
              <a:t>, propuesto por otros autores. </a:t>
            </a:r>
            <a:endParaRPr lang="es-MX" sz="2500" dirty="0">
              <a:solidFill>
                <a:srgbClr val="006600"/>
              </a:solidFill>
              <a:latin typeface="Arial" charset="0"/>
              <a:cs typeface="Times New Roman" pitchFamily="18" charset="0"/>
            </a:endParaRPr>
          </a:p>
          <a:p>
            <a:pPr eaLnBrk="0" hangingPunct="0"/>
            <a:endParaRPr lang="es-MX" sz="2500" dirty="0">
              <a:solidFill>
                <a:srgbClr val="006600"/>
              </a:solidFill>
              <a:latin typeface="Arial" charset="0"/>
              <a:cs typeface="Times New Roman" pitchFamily="18" charset="0"/>
            </a:endParaRPr>
          </a:p>
          <a:p>
            <a:pPr eaLnBrk="0" hangingPunct="0"/>
            <a:endParaRPr lang="es-ES" sz="2000" dirty="0">
              <a:latin typeface="Arial"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539552" y="908720"/>
            <a:ext cx="7772400" cy="1143000"/>
          </a:xfrm>
        </p:spPr>
        <p:txBody>
          <a:bodyPr/>
          <a:lstStyle/>
          <a:p>
            <a:pPr eaLnBrk="1" hangingPunct="1"/>
            <a:r>
              <a:rPr lang="en-US" dirty="0" err="1" smtClean="0"/>
              <a:t>Cálculo</a:t>
            </a:r>
            <a:r>
              <a:rPr lang="en-US" dirty="0" smtClean="0"/>
              <a:t> </a:t>
            </a:r>
            <a:r>
              <a:rPr lang="en-US" dirty="0" err="1" smtClean="0"/>
              <a:t>Relacional</a:t>
            </a:r>
            <a:endParaRPr lang="en-US" dirty="0" smtClean="0"/>
          </a:p>
        </p:txBody>
      </p:sp>
      <p:sp>
        <p:nvSpPr>
          <p:cNvPr id="9220" name="Rectangle 3"/>
          <p:cNvSpPr>
            <a:spLocks noGrp="1" noChangeArrowheads="1"/>
          </p:cNvSpPr>
          <p:nvPr>
            <p:ph type="body" idx="1"/>
          </p:nvPr>
        </p:nvSpPr>
        <p:spPr>
          <a:xfrm>
            <a:off x="683568" y="2060848"/>
            <a:ext cx="7772400" cy="4114800"/>
          </a:xfrm>
        </p:spPr>
        <p:txBody>
          <a:bodyPr/>
          <a:lstStyle/>
          <a:p>
            <a:pPr eaLnBrk="1" hangingPunct="1"/>
            <a:r>
              <a:rPr lang="es-AR" sz="2800" dirty="0" smtClean="0"/>
              <a:t>La Lógica de Primer Orden (FOL) puede pensarse como un lenguaje de consulta de dos formas:</a:t>
            </a:r>
          </a:p>
          <a:p>
            <a:pPr lvl="1" eaLnBrk="1" hangingPunct="1"/>
            <a:r>
              <a:rPr lang="es-AR" dirty="0" smtClean="0">
                <a:solidFill>
                  <a:srgbClr val="FF0000"/>
                </a:solidFill>
              </a:rPr>
              <a:t>Calculo relacional de </a:t>
            </a:r>
            <a:r>
              <a:rPr lang="es-AR" dirty="0" err="1" smtClean="0">
                <a:solidFill>
                  <a:srgbClr val="FF0000"/>
                </a:solidFill>
              </a:rPr>
              <a:t>tuplas</a:t>
            </a:r>
            <a:endParaRPr lang="es-AR" dirty="0" smtClean="0">
              <a:solidFill>
                <a:srgbClr val="FF0000"/>
              </a:solidFill>
            </a:endParaRPr>
          </a:p>
          <a:p>
            <a:pPr lvl="1" eaLnBrk="1" hangingPunct="1"/>
            <a:r>
              <a:rPr lang="es-AR" dirty="0" smtClean="0">
                <a:solidFill>
                  <a:srgbClr val="FF0000"/>
                </a:solidFill>
              </a:rPr>
              <a:t>Cálculo relacional de dominio</a:t>
            </a:r>
          </a:p>
          <a:p>
            <a:pPr eaLnBrk="1" hangingPunct="1"/>
            <a:r>
              <a:rPr lang="es-AR" sz="2800" dirty="0" smtClean="0"/>
              <a:t>La diferencia es el nivel al que son utilizadas las variables</a:t>
            </a:r>
          </a:p>
          <a:p>
            <a:pPr lvl="1" eaLnBrk="1" hangingPunct="1"/>
            <a:r>
              <a:rPr lang="es-AR" sz="2400" dirty="0" smtClean="0"/>
              <a:t>Nivel de Atributo para los Dominios</a:t>
            </a:r>
          </a:p>
          <a:p>
            <a:pPr lvl="1" eaLnBrk="1" hangingPunct="1"/>
            <a:r>
              <a:rPr lang="es-AR" sz="2400" dirty="0" smtClean="0"/>
              <a:t>Nivel de </a:t>
            </a:r>
            <a:r>
              <a:rPr lang="es-AR" sz="2400" dirty="0" err="1" smtClean="0"/>
              <a:t>Tuplas</a:t>
            </a:r>
            <a:r>
              <a:rPr lang="es-AR" sz="2400" dirty="0" smtClean="0"/>
              <a:t> </a:t>
            </a:r>
          </a:p>
        </p:txBody>
      </p:sp>
    </p:spTree>
    <p:extLst>
      <p:ext uri="{BB962C8B-B14F-4D97-AF65-F5344CB8AC3E}">
        <p14:creationId xmlns:p14="http://schemas.microsoft.com/office/powerpoint/2010/main" val="3963375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6000750"/>
            <a:ext cx="2133600" cy="365125"/>
          </a:xfrm>
        </p:spPr>
        <p:txBody>
          <a:bodyPr/>
          <a:lstStyle/>
          <a:p>
            <a:pPr>
              <a:defRPr/>
            </a:pPr>
            <a:fld id="{9CB91C62-E456-42AE-9A75-F2B28ADA9CF3}" type="slidenum">
              <a:rPr lang="es-CO" altLang="en-US" smtClean="0"/>
              <a:pPr>
                <a:defRPr/>
              </a:pPr>
              <a:t>2</a:t>
            </a:fld>
            <a:endParaRPr lang="es-CO" altLang="en-US" dirty="0"/>
          </a:p>
        </p:txBody>
      </p:sp>
      <p:sp>
        <p:nvSpPr>
          <p:cNvPr id="8195" name="2 CuadroTexto"/>
          <p:cNvSpPr txBox="1">
            <a:spLocks noChangeArrowheads="1"/>
          </p:cNvSpPr>
          <p:nvPr/>
        </p:nvSpPr>
        <p:spPr bwMode="auto">
          <a:xfrm>
            <a:off x="642938" y="1500188"/>
            <a:ext cx="7286625" cy="369887"/>
          </a:xfrm>
          <a:prstGeom prst="rect">
            <a:avLst/>
          </a:prstGeom>
          <a:noFill/>
          <a:ln w="9525">
            <a:noFill/>
            <a:miter lim="800000"/>
            <a:headEnd/>
            <a:tailEnd/>
          </a:ln>
        </p:spPr>
        <p:txBody>
          <a:bodyPr>
            <a:spAutoFit/>
          </a:bodyPr>
          <a:lstStyle/>
          <a:p>
            <a:pPr algn="ctr"/>
            <a:r>
              <a:rPr lang="es-MX" b="1"/>
              <a:t>PRESENTACIÓN DEL CURSO</a:t>
            </a:r>
          </a:p>
        </p:txBody>
      </p:sp>
      <p:sp>
        <p:nvSpPr>
          <p:cNvPr id="8196" name="5 CuadroTexto"/>
          <p:cNvSpPr txBox="1">
            <a:spLocks noChangeArrowheads="1"/>
          </p:cNvSpPr>
          <p:nvPr/>
        </p:nvSpPr>
        <p:spPr bwMode="auto">
          <a:xfrm>
            <a:off x="500063" y="2428875"/>
            <a:ext cx="8072437" cy="369888"/>
          </a:xfrm>
          <a:prstGeom prst="rect">
            <a:avLst/>
          </a:prstGeom>
          <a:noFill/>
          <a:ln w="9525">
            <a:noFill/>
            <a:miter lim="800000"/>
            <a:headEnd/>
            <a:tailEnd/>
          </a:ln>
        </p:spPr>
        <p:txBody>
          <a:bodyPr>
            <a:spAutoFit/>
          </a:bodyPr>
          <a:lstStyle/>
          <a:p>
            <a:endParaRPr lang="es-MX"/>
          </a:p>
        </p:txBody>
      </p:sp>
      <p:sp>
        <p:nvSpPr>
          <p:cNvPr id="8197" name="4 CuadroTexto"/>
          <p:cNvSpPr txBox="1">
            <a:spLocks noChangeArrowheads="1"/>
          </p:cNvSpPr>
          <p:nvPr/>
        </p:nvSpPr>
        <p:spPr bwMode="auto">
          <a:xfrm>
            <a:off x="500063" y="2214563"/>
            <a:ext cx="7429500" cy="1754326"/>
          </a:xfrm>
          <a:prstGeom prst="rect">
            <a:avLst/>
          </a:prstGeom>
          <a:noFill/>
          <a:ln w="9525">
            <a:noFill/>
            <a:miter lim="800000"/>
            <a:headEnd/>
            <a:tailEnd/>
          </a:ln>
        </p:spPr>
        <p:txBody>
          <a:bodyPr>
            <a:spAutoFit/>
          </a:bodyPr>
          <a:lstStyle/>
          <a:p>
            <a:pPr algn="just"/>
            <a:r>
              <a:rPr lang="es-MX" dirty="0"/>
              <a:t>La unidad de aprendizaje </a:t>
            </a:r>
            <a:r>
              <a:rPr lang="es-MX" dirty="0" smtClean="0"/>
              <a:t>“Bases </a:t>
            </a:r>
            <a:r>
              <a:rPr lang="es-MX" dirty="0"/>
              <a:t>de Datos”, se imparte en el </a:t>
            </a:r>
            <a:r>
              <a:rPr lang="es-MX" dirty="0" smtClean="0"/>
              <a:t>2° </a:t>
            </a:r>
            <a:r>
              <a:rPr lang="es-MX" dirty="0"/>
              <a:t>semestre de la </a:t>
            </a:r>
            <a:r>
              <a:rPr lang="es-MX" dirty="0" smtClean="0"/>
              <a:t>Maestría en ciencias de la computación. </a:t>
            </a:r>
            <a:r>
              <a:rPr lang="es-MX" dirty="0"/>
              <a:t>Tiene la finalidad de desarrollar las competencias necesarias en los </a:t>
            </a:r>
            <a:r>
              <a:rPr lang="es-MX" dirty="0" smtClean="0"/>
              <a:t>alumnos,  </a:t>
            </a:r>
            <a:r>
              <a:rPr lang="es-MX" dirty="0"/>
              <a:t>para </a:t>
            </a:r>
            <a:r>
              <a:rPr lang="es-MX" dirty="0" smtClean="0"/>
              <a:t>reconocer y diseñar una base de datos relacional a </a:t>
            </a:r>
            <a:r>
              <a:rPr lang="es-MX" dirty="0"/>
              <a:t>través de los diversos modelos de bases de datos. Para ello es necesario sentar las bases teóricas y metodológicas para el desarrollo e implementación de sistemas de información en las organizaciones.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1"/>
          </p:nvPr>
        </p:nvSpPr>
        <p:spPr>
          <a:xfrm>
            <a:off x="457200" y="6245225"/>
            <a:ext cx="1377950" cy="476250"/>
          </a:xfrm>
        </p:spPr>
        <p:txBody>
          <a:bodyPr/>
          <a:lstStyle/>
          <a:p>
            <a:pPr algn="l">
              <a:defRPr/>
            </a:pPr>
            <a:fld id="{35FA82F6-0FDE-42E5-9CE7-3D66E0981A71}" type="slidenum">
              <a:rPr lang="es-ES" smtClean="0">
                <a:solidFill>
                  <a:srgbClr val="000000"/>
                </a:solidFill>
                <a:latin typeface="Arial" pitchFamily="34" charset="0"/>
              </a:rPr>
              <a:pPr algn="l">
                <a:defRPr/>
              </a:pPr>
              <a:t>20</a:t>
            </a:fld>
            <a:endParaRPr lang="es-ES" smtClean="0">
              <a:solidFill>
                <a:srgbClr val="000000"/>
              </a:solidFill>
              <a:latin typeface="Arial" pitchFamily="34" charset="0"/>
            </a:endParaRPr>
          </a:p>
        </p:txBody>
      </p:sp>
      <p:sp>
        <p:nvSpPr>
          <p:cNvPr id="10243" name="Rectangle 2"/>
          <p:cNvSpPr>
            <a:spLocks noGrp="1" noChangeArrowheads="1"/>
          </p:cNvSpPr>
          <p:nvPr>
            <p:ph type="title"/>
          </p:nvPr>
        </p:nvSpPr>
        <p:spPr>
          <a:xfrm>
            <a:off x="755576" y="908720"/>
            <a:ext cx="7772400" cy="1143000"/>
          </a:xfrm>
        </p:spPr>
        <p:txBody>
          <a:bodyPr/>
          <a:lstStyle/>
          <a:p>
            <a:pPr eaLnBrk="1" hangingPunct="1"/>
            <a:r>
              <a:rPr lang="es-AR" dirty="0" smtClean="0"/>
              <a:t>Cálculo Relacional de </a:t>
            </a:r>
            <a:r>
              <a:rPr lang="es-AR" dirty="0" err="1" smtClean="0"/>
              <a:t>Tuplas</a:t>
            </a:r>
            <a:r>
              <a:rPr lang="es-AR" dirty="0" smtClean="0"/>
              <a:t> </a:t>
            </a:r>
          </a:p>
        </p:txBody>
      </p:sp>
      <p:sp>
        <p:nvSpPr>
          <p:cNvPr id="10244" name="Rectangle 3"/>
          <p:cNvSpPr>
            <a:spLocks noGrp="1" noChangeArrowheads="1"/>
          </p:cNvSpPr>
          <p:nvPr>
            <p:ph type="body" idx="1"/>
          </p:nvPr>
        </p:nvSpPr>
        <p:spPr/>
        <p:txBody>
          <a:bodyPr/>
          <a:lstStyle/>
          <a:p>
            <a:pPr eaLnBrk="1" hangingPunct="1"/>
            <a:r>
              <a:rPr lang="es-AR" dirty="0" smtClean="0">
                <a:latin typeface="CMSY10"/>
              </a:rPr>
              <a:t>Lenguaje de Consulta no Procedural</a:t>
            </a:r>
          </a:p>
          <a:p>
            <a:pPr lvl="1" eaLnBrk="1" hangingPunct="1"/>
            <a:r>
              <a:rPr lang="es-AR" dirty="0" smtClean="0"/>
              <a:t>describe información deseada sin dar un proceso específico para obtener esa información.</a:t>
            </a:r>
            <a:endParaRPr lang="es-AR" dirty="0" smtClean="0">
              <a:latin typeface="CMSY10"/>
            </a:endParaRPr>
          </a:p>
          <a:p>
            <a:pPr eaLnBrk="1" hangingPunct="1"/>
            <a:r>
              <a:rPr lang="es-AR" dirty="0" smtClean="0">
                <a:latin typeface="CMSY10"/>
              </a:rPr>
              <a:t>Consultas de la forma</a:t>
            </a:r>
          </a:p>
          <a:p>
            <a:pPr algn="ctr" eaLnBrk="1" hangingPunct="1">
              <a:buFont typeface="Wingdings" pitchFamily="2" charset="2"/>
              <a:buNone/>
            </a:pPr>
            <a:r>
              <a:rPr lang="es-AR" dirty="0" smtClean="0">
                <a:latin typeface="CMSY10"/>
              </a:rPr>
              <a:t>{ </a:t>
            </a:r>
            <a:r>
              <a:rPr lang="es-AR" dirty="0" smtClean="0"/>
              <a:t>t |</a:t>
            </a:r>
            <a:r>
              <a:rPr lang="es-AR" dirty="0" smtClean="0">
                <a:latin typeface="CMSY10"/>
              </a:rPr>
              <a:t> </a:t>
            </a:r>
            <a:r>
              <a:rPr lang="es-AR" dirty="0" smtClean="0"/>
              <a:t>P( t) }</a:t>
            </a:r>
            <a:endParaRPr lang="es-AR" dirty="0" smtClean="0">
              <a:latin typeface="CMSY10"/>
            </a:endParaRPr>
          </a:p>
          <a:p>
            <a:pPr lvl="1" eaLnBrk="1" hangingPunct="1"/>
            <a:r>
              <a:rPr lang="en-US" i="1" dirty="0" err="1" smtClean="0"/>
              <a:t>Conjunto</a:t>
            </a:r>
            <a:r>
              <a:rPr lang="en-US" i="1" dirty="0" smtClean="0"/>
              <a:t> de </a:t>
            </a:r>
            <a:r>
              <a:rPr lang="en-US" i="1" dirty="0" err="1" smtClean="0"/>
              <a:t>tuplas</a:t>
            </a:r>
            <a:r>
              <a:rPr lang="en-US" i="1" dirty="0" smtClean="0"/>
              <a:t> t </a:t>
            </a:r>
            <a:r>
              <a:rPr lang="en-US" i="1" dirty="0" err="1" smtClean="0"/>
              <a:t>tal</a:t>
            </a:r>
            <a:r>
              <a:rPr lang="en-US" i="1" dirty="0" smtClean="0"/>
              <a:t> que P(</a:t>
            </a:r>
            <a:r>
              <a:rPr lang="en-US" i="1" dirty="0" err="1" smtClean="0"/>
              <a:t>Predicado</a:t>
            </a:r>
            <a:r>
              <a:rPr lang="en-US" i="1" dirty="0" smtClean="0"/>
              <a:t>) </a:t>
            </a:r>
            <a:r>
              <a:rPr lang="en-US" i="1" dirty="0" err="1" smtClean="0"/>
              <a:t>es</a:t>
            </a:r>
            <a:r>
              <a:rPr lang="en-US" i="1" dirty="0" smtClean="0"/>
              <a:t> </a:t>
            </a:r>
            <a:r>
              <a:rPr lang="en-US" i="1" dirty="0" err="1" smtClean="0"/>
              <a:t>verdadero</a:t>
            </a:r>
            <a:r>
              <a:rPr lang="en-US" i="1" dirty="0" smtClean="0"/>
              <a:t> </a:t>
            </a:r>
            <a:r>
              <a:rPr lang="en-US" i="1" dirty="0" err="1" smtClean="0"/>
              <a:t>en</a:t>
            </a:r>
            <a:r>
              <a:rPr lang="en-US" dirty="0" smtClean="0"/>
              <a:t> t</a:t>
            </a:r>
            <a:endParaRPr lang="es-AR" dirty="0" smtClean="0"/>
          </a:p>
        </p:txBody>
      </p:sp>
    </p:spTree>
    <p:extLst>
      <p:ext uri="{BB962C8B-B14F-4D97-AF65-F5344CB8AC3E}">
        <p14:creationId xmlns:p14="http://schemas.microsoft.com/office/powerpoint/2010/main" val="36403850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683568" y="1124744"/>
            <a:ext cx="7772400" cy="1143000"/>
          </a:xfrm>
        </p:spPr>
        <p:txBody>
          <a:bodyPr/>
          <a:lstStyle/>
          <a:p>
            <a:pPr eaLnBrk="1" hangingPunct="1"/>
            <a:r>
              <a:rPr lang="es-AR" dirty="0" smtClean="0"/>
              <a:t>Cálculo Relacional de </a:t>
            </a:r>
            <a:r>
              <a:rPr lang="es-AR" dirty="0" err="1" smtClean="0"/>
              <a:t>Tuplas</a:t>
            </a:r>
            <a:r>
              <a:rPr lang="es-AR" dirty="0" smtClean="0"/>
              <a:t> </a:t>
            </a:r>
            <a:r>
              <a:rPr lang="es-AR" sz="2800" dirty="0" smtClean="0"/>
              <a:t>(2)</a:t>
            </a:r>
            <a:endParaRPr lang="es-AR" dirty="0" smtClean="0"/>
          </a:p>
        </p:txBody>
      </p:sp>
      <p:sp>
        <p:nvSpPr>
          <p:cNvPr id="11268" name="Rectangle 3"/>
          <p:cNvSpPr>
            <a:spLocks noGrp="1" noChangeArrowheads="1"/>
          </p:cNvSpPr>
          <p:nvPr>
            <p:ph type="body" idx="1"/>
          </p:nvPr>
        </p:nvSpPr>
        <p:spPr>
          <a:xfrm>
            <a:off x="683568" y="2348880"/>
            <a:ext cx="7772400" cy="3680048"/>
          </a:xfrm>
        </p:spPr>
        <p:txBody>
          <a:bodyPr/>
          <a:lstStyle/>
          <a:p>
            <a:pPr algn="ctr" eaLnBrk="1" hangingPunct="1">
              <a:buFont typeface="Wingdings" pitchFamily="2" charset="2"/>
              <a:buNone/>
            </a:pPr>
            <a:r>
              <a:rPr lang="es-AR" dirty="0" smtClean="0">
                <a:latin typeface="CMSY10"/>
              </a:rPr>
              <a:t>{ </a:t>
            </a:r>
            <a:r>
              <a:rPr lang="es-AR" dirty="0" smtClean="0"/>
              <a:t>t |</a:t>
            </a:r>
            <a:r>
              <a:rPr lang="es-AR" dirty="0" smtClean="0">
                <a:latin typeface="CMSY10"/>
              </a:rPr>
              <a:t> </a:t>
            </a:r>
            <a:r>
              <a:rPr lang="es-AR" dirty="0" smtClean="0"/>
              <a:t>P( t) }</a:t>
            </a:r>
          </a:p>
          <a:p>
            <a:pPr eaLnBrk="1" hangingPunct="1"/>
            <a:r>
              <a:rPr lang="es-AR" dirty="0" smtClean="0"/>
              <a:t>t : una </a:t>
            </a:r>
            <a:r>
              <a:rPr lang="es-AR" i="1" dirty="0" smtClean="0"/>
              <a:t>variable de </a:t>
            </a:r>
            <a:r>
              <a:rPr lang="es-AR" i="1" dirty="0" err="1" smtClean="0"/>
              <a:t>tupla</a:t>
            </a:r>
            <a:endParaRPr lang="es-AR" i="1" dirty="0" smtClean="0"/>
          </a:p>
          <a:p>
            <a:pPr eaLnBrk="1" hangingPunct="1"/>
            <a:r>
              <a:rPr lang="es-AR" dirty="0" smtClean="0"/>
              <a:t>t[A] : el </a:t>
            </a:r>
            <a:r>
              <a:rPr lang="es-AR" i="1" dirty="0" smtClean="0"/>
              <a:t>valor</a:t>
            </a:r>
            <a:r>
              <a:rPr lang="es-AR" dirty="0" smtClean="0"/>
              <a:t> de la </a:t>
            </a:r>
            <a:r>
              <a:rPr lang="es-AR" dirty="0" err="1" smtClean="0"/>
              <a:t>tupla</a:t>
            </a:r>
            <a:r>
              <a:rPr lang="es-AR" dirty="0" smtClean="0"/>
              <a:t> </a:t>
            </a:r>
            <a:r>
              <a:rPr lang="es-AR" i="1" dirty="0" smtClean="0"/>
              <a:t>t</a:t>
            </a:r>
            <a:r>
              <a:rPr lang="es-AR" dirty="0" smtClean="0"/>
              <a:t> en el atributo </a:t>
            </a:r>
            <a:r>
              <a:rPr lang="es-AR" i="1" dirty="0" smtClean="0"/>
              <a:t>A</a:t>
            </a:r>
          </a:p>
          <a:p>
            <a:pPr eaLnBrk="1" hangingPunct="1"/>
            <a:r>
              <a:rPr lang="es-AR" dirty="0" smtClean="0"/>
              <a:t>t </a:t>
            </a:r>
            <a:r>
              <a:rPr lang="es-AR" dirty="0" smtClean="0">
                <a:sym typeface="StarMath"/>
              </a:rPr>
              <a:t></a:t>
            </a:r>
            <a:r>
              <a:rPr lang="es-AR" dirty="0" smtClean="0"/>
              <a:t> r : la </a:t>
            </a:r>
            <a:r>
              <a:rPr lang="es-AR" dirty="0" err="1" smtClean="0"/>
              <a:t>tupla</a:t>
            </a:r>
            <a:r>
              <a:rPr lang="es-AR" dirty="0" smtClean="0"/>
              <a:t> </a:t>
            </a:r>
            <a:r>
              <a:rPr lang="es-AR" i="1" dirty="0" smtClean="0"/>
              <a:t>t</a:t>
            </a:r>
            <a:r>
              <a:rPr lang="es-AR" dirty="0" smtClean="0"/>
              <a:t> está en la relación </a:t>
            </a:r>
            <a:r>
              <a:rPr lang="es-AR" i="1" dirty="0" smtClean="0"/>
              <a:t>r</a:t>
            </a:r>
          </a:p>
          <a:p>
            <a:pPr eaLnBrk="1" hangingPunct="1"/>
            <a:r>
              <a:rPr lang="es-AR" dirty="0" smtClean="0"/>
              <a:t> P : </a:t>
            </a:r>
            <a:r>
              <a:rPr lang="es-AR" i="1" dirty="0" smtClean="0"/>
              <a:t>fórmula</a:t>
            </a:r>
            <a:r>
              <a:rPr lang="es-AR" dirty="0" smtClean="0"/>
              <a:t> similar a aquellas del cálculo de predicados</a:t>
            </a:r>
          </a:p>
        </p:txBody>
      </p:sp>
    </p:spTree>
    <p:extLst>
      <p:ext uri="{BB962C8B-B14F-4D97-AF65-F5344CB8AC3E}">
        <p14:creationId xmlns:p14="http://schemas.microsoft.com/office/powerpoint/2010/main" val="24173200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0" y="980728"/>
            <a:ext cx="9144000" cy="1524000"/>
          </a:xfrm>
        </p:spPr>
        <p:txBody>
          <a:bodyPr/>
          <a:lstStyle/>
          <a:p>
            <a:pPr eaLnBrk="1" hangingPunct="1"/>
            <a:r>
              <a:rPr lang="es-AR" dirty="0" smtClean="0"/>
              <a:t>Fórmula del Cálculo de Predicados</a:t>
            </a:r>
          </a:p>
        </p:txBody>
      </p:sp>
      <p:sp>
        <p:nvSpPr>
          <p:cNvPr id="12292" name="Rectangle 3"/>
          <p:cNvSpPr>
            <a:spLocks noGrp="1" noChangeArrowheads="1"/>
          </p:cNvSpPr>
          <p:nvPr>
            <p:ph type="body" idx="1"/>
          </p:nvPr>
        </p:nvSpPr>
        <p:spPr>
          <a:xfrm>
            <a:off x="611560" y="2492896"/>
            <a:ext cx="7772400" cy="4149824"/>
          </a:xfrm>
        </p:spPr>
        <p:txBody>
          <a:bodyPr/>
          <a:lstStyle/>
          <a:p>
            <a:pPr marL="609600" indent="-609600" eaLnBrk="1" hangingPunct="1">
              <a:lnSpc>
                <a:spcPct val="90000"/>
              </a:lnSpc>
              <a:buFont typeface="Wingdings" pitchFamily="2" charset="2"/>
              <a:buAutoNum type="arabicPeriod"/>
            </a:pPr>
            <a:r>
              <a:rPr lang="es-AR" sz="2800" dirty="0" smtClean="0"/>
              <a:t>Conjunto de Atributos y Constantes</a:t>
            </a:r>
          </a:p>
          <a:p>
            <a:pPr marL="609600" indent="-609600" eaLnBrk="1" hangingPunct="1">
              <a:lnSpc>
                <a:spcPct val="90000"/>
              </a:lnSpc>
              <a:buFont typeface="Wingdings" pitchFamily="2" charset="2"/>
              <a:buAutoNum type="arabicPeriod"/>
            </a:pPr>
            <a:r>
              <a:rPr lang="es-AR" sz="2800" dirty="0" smtClean="0"/>
              <a:t>Conjunto de Operadores de Comparación </a:t>
            </a:r>
          </a:p>
          <a:p>
            <a:pPr marL="990600" lvl="1" indent="-533400" algn="ctr" eaLnBrk="1" hangingPunct="1">
              <a:lnSpc>
                <a:spcPct val="90000"/>
              </a:lnSpc>
              <a:buFont typeface="Wingdings" pitchFamily="2" charset="2"/>
              <a:buNone/>
            </a:pPr>
            <a:r>
              <a:rPr lang="es-AR" sz="2400" dirty="0" smtClean="0"/>
              <a:t>ejemplo: {&lt;, </a:t>
            </a:r>
            <a:r>
              <a:rPr lang="es-AR" sz="2400" dirty="0" smtClean="0">
                <a:sym typeface="Symbol" pitchFamily="18" charset="2"/>
              </a:rPr>
              <a:t>, =,  , &gt;, </a:t>
            </a:r>
            <a:r>
              <a:rPr lang="es-AR" sz="2400" dirty="0" smtClean="0"/>
              <a:t>}</a:t>
            </a:r>
          </a:p>
          <a:p>
            <a:pPr marL="609600" indent="-609600" eaLnBrk="1" hangingPunct="1">
              <a:lnSpc>
                <a:spcPct val="90000"/>
              </a:lnSpc>
              <a:buFont typeface="Wingdings" pitchFamily="2" charset="2"/>
              <a:buAutoNum type="arabicPeriod"/>
            </a:pPr>
            <a:r>
              <a:rPr lang="es-AR" sz="2800" dirty="0" smtClean="0"/>
              <a:t>Conjunto de conectores</a:t>
            </a:r>
          </a:p>
          <a:p>
            <a:pPr marL="990600" lvl="1" indent="-533400" algn="ctr" eaLnBrk="1" hangingPunct="1">
              <a:lnSpc>
                <a:spcPct val="90000"/>
              </a:lnSpc>
              <a:buFont typeface="Wingdings" pitchFamily="2" charset="2"/>
              <a:buNone/>
            </a:pPr>
            <a:r>
              <a:rPr lang="es-AR" sz="2400" dirty="0" smtClean="0"/>
              <a:t>Y (</a:t>
            </a:r>
            <a:r>
              <a:rPr lang="es-AR" sz="2400" dirty="0" smtClean="0">
                <a:sym typeface="Symbol" pitchFamily="18" charset="2"/>
              </a:rPr>
              <a:t>), O () y No ()</a:t>
            </a:r>
            <a:endParaRPr lang="es-AR" sz="2400" i="1" dirty="0" smtClean="0"/>
          </a:p>
          <a:p>
            <a:pPr marL="609600" indent="-609600" eaLnBrk="1" hangingPunct="1">
              <a:lnSpc>
                <a:spcPct val="90000"/>
              </a:lnSpc>
              <a:buFont typeface="Wingdings" pitchFamily="2" charset="2"/>
              <a:buAutoNum type="arabicPeriod"/>
            </a:pPr>
            <a:r>
              <a:rPr lang="es-AR" sz="2800" dirty="0" smtClean="0"/>
              <a:t>Implicación (</a:t>
            </a:r>
            <a:r>
              <a:rPr lang="es-AR" sz="2800" dirty="0" smtClean="0">
                <a:sym typeface="Symbol" pitchFamily="18" charset="2"/>
              </a:rPr>
              <a:t>):</a:t>
            </a:r>
          </a:p>
          <a:p>
            <a:pPr marL="990600" lvl="1" indent="-533400" algn="ctr" eaLnBrk="1" hangingPunct="1">
              <a:lnSpc>
                <a:spcPct val="90000"/>
              </a:lnSpc>
              <a:buFont typeface="Wingdings" pitchFamily="2" charset="2"/>
              <a:buNone/>
            </a:pPr>
            <a:r>
              <a:rPr lang="es-AR" sz="2400" dirty="0" smtClean="0"/>
              <a:t>x </a:t>
            </a:r>
            <a:r>
              <a:rPr lang="es-AR" sz="2400" dirty="0" smtClean="0">
                <a:sym typeface="Symbol" pitchFamily="18" charset="2"/>
              </a:rPr>
              <a:t> y, </a:t>
            </a:r>
          </a:p>
          <a:p>
            <a:pPr marL="990600" lvl="1" indent="-533400" algn="ctr" eaLnBrk="1" hangingPunct="1">
              <a:lnSpc>
                <a:spcPct val="90000"/>
              </a:lnSpc>
              <a:buFont typeface="Wingdings" pitchFamily="2" charset="2"/>
              <a:buNone/>
            </a:pPr>
            <a:r>
              <a:rPr lang="es-AR" sz="2400" dirty="0" smtClean="0">
                <a:sym typeface="Symbol" pitchFamily="18" charset="2"/>
              </a:rPr>
              <a:t>si x es verdadero, entonces y es verdadero</a:t>
            </a:r>
          </a:p>
          <a:p>
            <a:pPr marL="990600" lvl="1" indent="-533400" algn="ctr" eaLnBrk="1" hangingPunct="1">
              <a:lnSpc>
                <a:spcPct val="90000"/>
              </a:lnSpc>
              <a:buFont typeface="Wingdings" pitchFamily="2" charset="2"/>
              <a:buNone/>
            </a:pPr>
            <a:r>
              <a:rPr lang="es-AR" sz="2400" dirty="0" smtClean="0"/>
              <a:t>x </a:t>
            </a:r>
            <a:r>
              <a:rPr lang="es-AR" sz="2400" dirty="0" smtClean="0">
                <a:sym typeface="Symbol" pitchFamily="18" charset="2"/>
              </a:rPr>
              <a:t> y  </a:t>
            </a:r>
            <a:r>
              <a:rPr lang="es-AR" dirty="0" smtClean="0">
                <a:sym typeface="Symbol" pitchFamily="18" charset="2"/>
              </a:rPr>
              <a:t> </a:t>
            </a:r>
            <a:r>
              <a:rPr lang="es-AR" sz="2400" dirty="0" smtClean="0">
                <a:sym typeface="Symbol" pitchFamily="18" charset="2"/>
              </a:rPr>
              <a:t>  x  y</a:t>
            </a:r>
            <a:endParaRPr lang="es-AR" sz="2400" dirty="0" smtClean="0"/>
          </a:p>
        </p:txBody>
      </p:sp>
    </p:spTree>
    <p:extLst>
      <p:ext uri="{BB962C8B-B14F-4D97-AF65-F5344CB8AC3E}">
        <p14:creationId xmlns:p14="http://schemas.microsoft.com/office/powerpoint/2010/main" val="34860176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539552" y="1124744"/>
            <a:ext cx="8229600" cy="5434013"/>
          </a:xfrm>
          <a:prstGeom prst="rect">
            <a:avLst/>
          </a:prstGeom>
          <a:noFill/>
          <a:ln w="9525">
            <a:noFill/>
            <a:miter lim="800000"/>
            <a:headEnd/>
            <a:tailEnd/>
          </a:ln>
          <a:effectLst/>
        </p:spPr>
        <p:txBody>
          <a:bodyPr>
            <a:spAutoFit/>
            <a:flatTx/>
          </a:bodyPr>
          <a:lstStyle/>
          <a:p>
            <a:pPr algn="just"/>
            <a:r>
              <a:rPr lang="es-ES" sz="2600" dirty="0">
                <a:latin typeface="Arial" charset="0"/>
                <a:cs typeface="Times New Roman" pitchFamily="18" charset="0"/>
              </a:rPr>
              <a:t>En el cálculo de </a:t>
            </a:r>
            <a:r>
              <a:rPr lang="es-ES" sz="2600" dirty="0">
                <a:solidFill>
                  <a:srgbClr val="006600"/>
                </a:solidFill>
                <a:latin typeface="Arial" charset="0"/>
                <a:cs typeface="Times New Roman" pitchFamily="18" charset="0"/>
              </a:rPr>
              <a:t>predicados</a:t>
            </a:r>
            <a:r>
              <a:rPr lang="es-ES" sz="2600" dirty="0">
                <a:latin typeface="Arial" charset="0"/>
                <a:cs typeface="Times New Roman" pitchFamily="18" charset="0"/>
              </a:rPr>
              <a:t> (lógica de primer orden), un </a:t>
            </a:r>
            <a:r>
              <a:rPr lang="es-ES" sz="2600" i="1" dirty="0">
                <a:latin typeface="Arial" charset="0"/>
                <a:cs typeface="Times New Roman" pitchFamily="18" charset="0"/>
              </a:rPr>
              <a:t>predicado</a:t>
            </a:r>
            <a:r>
              <a:rPr lang="es-ES" sz="2600" dirty="0">
                <a:latin typeface="Arial" charset="0"/>
                <a:cs typeface="Times New Roman" pitchFamily="18" charset="0"/>
              </a:rPr>
              <a:t> es una función con argumentos que se puede evaluar a verdadero o falso. Cuando los argumentos se sustituyen por valores, la función lleva a una expresión denominada </a:t>
            </a:r>
            <a:r>
              <a:rPr lang="es-ES" sz="2600" i="1" dirty="0">
                <a:latin typeface="Arial" charset="0"/>
                <a:cs typeface="Times New Roman" pitchFamily="18" charset="0"/>
              </a:rPr>
              <a:t>proposición</a:t>
            </a:r>
            <a:r>
              <a:rPr lang="es-ES" sz="2600" dirty="0">
                <a:latin typeface="Arial" charset="0"/>
                <a:cs typeface="Times New Roman" pitchFamily="18" charset="0"/>
              </a:rPr>
              <a:t>, que puede ser verdadera o falsa. </a:t>
            </a:r>
            <a:endParaRPr lang="es-MX" sz="2600" dirty="0">
              <a:latin typeface="Arial" charset="0"/>
              <a:cs typeface="Times New Roman" pitchFamily="18" charset="0"/>
            </a:endParaRPr>
          </a:p>
          <a:p>
            <a:pPr algn="just"/>
            <a:endParaRPr lang="es-MX" sz="2600" dirty="0">
              <a:latin typeface="Arial" charset="0"/>
              <a:cs typeface="Times New Roman" pitchFamily="18" charset="0"/>
            </a:endParaRPr>
          </a:p>
          <a:p>
            <a:pPr algn="just"/>
            <a:r>
              <a:rPr lang="es-ES" sz="2600" dirty="0">
                <a:latin typeface="Arial" charset="0"/>
                <a:cs typeface="Times New Roman" pitchFamily="18" charset="0"/>
              </a:rPr>
              <a:t>Por ejemplo, las frases `Carlos Baeza es un miembro de la plantilla' y `Carlos Baeza gana más que Amelia Pastor' son proposiciones, ya que se puede determinar si son verdaderas o falsas. </a:t>
            </a:r>
            <a:endParaRPr lang="es-MX" sz="2600" dirty="0">
              <a:latin typeface="Arial" charset="0"/>
              <a:cs typeface="Times New Roman" pitchFamily="18" charset="0"/>
            </a:endParaRPr>
          </a:p>
          <a:p>
            <a:endParaRPr lang="es-MX" sz="2600" dirty="0">
              <a:latin typeface="Arial" charset="0"/>
              <a:cs typeface="Times New Roman" pitchFamily="18" charset="0"/>
            </a:endParaRPr>
          </a:p>
          <a:p>
            <a:pPr eaLnBrk="0" hangingPunct="0"/>
            <a:endParaRPr lang="es-MX" sz="2000" dirty="0">
              <a:latin typeface="Arial" charset="0"/>
              <a:cs typeface="Times New Roman" pitchFamily="18" charset="0"/>
            </a:endParaRPr>
          </a:p>
          <a:p>
            <a:pPr eaLnBrk="0" hangingPunct="0"/>
            <a:endParaRPr lang="es-ES" sz="1800" dirty="0">
              <a:latin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ChangeArrowheads="1"/>
          </p:cNvSpPr>
          <p:nvPr/>
        </p:nvSpPr>
        <p:spPr bwMode="auto">
          <a:xfrm>
            <a:off x="539552" y="1340768"/>
            <a:ext cx="8229600" cy="3711575"/>
          </a:xfrm>
          <a:prstGeom prst="rect">
            <a:avLst/>
          </a:prstGeom>
          <a:noFill/>
          <a:ln w="9525">
            <a:noFill/>
            <a:miter lim="800000"/>
            <a:headEnd/>
            <a:tailEnd/>
          </a:ln>
          <a:effectLst/>
        </p:spPr>
        <p:txBody>
          <a:bodyPr>
            <a:spAutoFit/>
            <a:flatTx/>
          </a:bodyPr>
          <a:lstStyle/>
          <a:p>
            <a:pPr algn="just">
              <a:spcBef>
                <a:spcPct val="50000"/>
              </a:spcBef>
            </a:pPr>
            <a:r>
              <a:rPr lang="es-ES" sz="2500" dirty="0">
                <a:latin typeface="Arial" charset="0"/>
                <a:cs typeface="Times New Roman" pitchFamily="18" charset="0"/>
              </a:rPr>
              <a:t>En el primer caso, la función `es un miembro de la plantilla' tiene un argumento (Carlos Baeza) y en el segundo caso, la función `gana más que' tiene dos argumentos (Carlos Baeza y Amelia Pastor). </a:t>
            </a:r>
          </a:p>
          <a:p>
            <a:pPr algn="just" eaLnBrk="0" hangingPunct="0">
              <a:spcBef>
                <a:spcPct val="50000"/>
              </a:spcBef>
            </a:pPr>
            <a:r>
              <a:rPr lang="es-ES" sz="2500" dirty="0">
                <a:latin typeface="Arial" charset="0"/>
                <a:cs typeface="Times New Roman" pitchFamily="18" charset="0"/>
              </a:rPr>
              <a:t>Si un predicado tiene una variable, como en `</a:t>
            </a:r>
            <a:r>
              <a:rPr lang="es-ES" sz="2500" dirty="0">
                <a:latin typeface="Arial" charset="0"/>
                <a:cs typeface="Courier New" pitchFamily="49" charset="0"/>
              </a:rPr>
              <a:t> x</a:t>
            </a:r>
            <a:r>
              <a:rPr lang="es-ES" sz="2500" dirty="0">
                <a:latin typeface="Arial" charset="0"/>
                <a:cs typeface="Times New Roman" pitchFamily="18" charset="0"/>
              </a:rPr>
              <a:t> es un miembro de la plantilla', esta variable debe tener un </a:t>
            </a:r>
            <a:r>
              <a:rPr lang="es-ES" sz="2500" i="1" dirty="0">
                <a:latin typeface="Arial" charset="0"/>
                <a:cs typeface="Times New Roman" pitchFamily="18" charset="0"/>
              </a:rPr>
              <a:t>rango</a:t>
            </a:r>
            <a:r>
              <a:rPr lang="es-ES" sz="2500" dirty="0">
                <a:latin typeface="Arial" charset="0"/>
                <a:cs typeface="Times New Roman" pitchFamily="18" charset="0"/>
              </a:rPr>
              <a:t> asociado. Cuando la variable se sustituye por alguno de los valores de su rango, la proposición puede ser cierta; para otros valores puede ser falsa. </a:t>
            </a:r>
            <a:endParaRPr lang="es-MX" sz="2500" dirty="0">
              <a:latin typeface="Arial"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251520" y="1484784"/>
            <a:ext cx="8305800" cy="3970318"/>
          </a:xfrm>
          <a:prstGeom prst="rect">
            <a:avLst/>
          </a:prstGeom>
          <a:noFill/>
          <a:ln w="9525">
            <a:noFill/>
            <a:miter lim="800000"/>
            <a:headEnd/>
            <a:tailEnd/>
          </a:ln>
        </p:spPr>
        <p:txBody>
          <a:bodyPr>
            <a:spAutoFit/>
          </a:bodyPr>
          <a:lstStyle/>
          <a:p>
            <a:pPr fontAlgn="base">
              <a:spcBef>
                <a:spcPct val="0"/>
              </a:spcBef>
              <a:spcAft>
                <a:spcPct val="0"/>
              </a:spcAft>
            </a:pPr>
            <a:r>
              <a:rPr lang="es-ES" b="1" i="1" dirty="0">
                <a:solidFill>
                  <a:srgbClr val="CC0000"/>
                </a:solidFill>
                <a:latin typeface="Arial" charset="0"/>
                <a:cs typeface="Times New Roman" pitchFamily="18" charset="0"/>
              </a:rPr>
              <a:t>Lenguajes de consultas comerciales</a:t>
            </a:r>
            <a:endParaRPr lang="es-MX" b="1" i="1" dirty="0">
              <a:solidFill>
                <a:srgbClr val="CC0000"/>
              </a:solidFill>
              <a:latin typeface="Arial" charset="0"/>
              <a:cs typeface="Times New Roman" pitchFamily="18" charset="0"/>
            </a:endParaRPr>
          </a:p>
          <a:p>
            <a:pPr fontAlgn="base">
              <a:spcBef>
                <a:spcPct val="0"/>
              </a:spcBef>
              <a:spcAft>
                <a:spcPct val="0"/>
              </a:spcAft>
            </a:pPr>
            <a:endParaRPr lang="es-ES" dirty="0">
              <a:solidFill>
                <a:srgbClr val="CC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Un lenguaje de consulta comercial proporciona una interfaz más amigable al usuario. Un ejemplo de este tipo de lenguaje es el SQL, (</a:t>
            </a:r>
            <a:r>
              <a:rPr lang="es-ES" dirty="0" err="1">
                <a:solidFill>
                  <a:srgbClr val="000000"/>
                </a:solidFill>
                <a:latin typeface="Arial" charset="0"/>
                <a:cs typeface="Times New Roman" pitchFamily="18" charset="0"/>
              </a:rPr>
              <a:t>Structured</a:t>
            </a:r>
            <a:r>
              <a:rPr lang="es-ES" dirty="0">
                <a:solidFill>
                  <a:srgbClr val="000000"/>
                </a:solidFill>
                <a:latin typeface="Arial" charset="0"/>
                <a:cs typeface="Times New Roman" pitchFamily="18" charset="0"/>
              </a:rPr>
              <a:t> </a:t>
            </a:r>
            <a:r>
              <a:rPr lang="es-ES" dirty="0" err="1">
                <a:solidFill>
                  <a:srgbClr val="000000"/>
                </a:solidFill>
                <a:latin typeface="Arial" charset="0"/>
                <a:cs typeface="Times New Roman" pitchFamily="18" charset="0"/>
              </a:rPr>
              <a:t>Query</a:t>
            </a:r>
            <a:r>
              <a:rPr lang="es-ES" dirty="0">
                <a:solidFill>
                  <a:srgbClr val="000000"/>
                </a:solidFill>
                <a:latin typeface="Arial" charset="0"/>
                <a:cs typeface="Times New Roman" pitchFamily="18" charset="0"/>
              </a:rPr>
              <a:t> </a:t>
            </a:r>
            <a:r>
              <a:rPr lang="es-ES" dirty="0" err="1">
                <a:solidFill>
                  <a:srgbClr val="000000"/>
                </a:solidFill>
                <a:latin typeface="Arial" charset="0"/>
                <a:cs typeface="Times New Roman" pitchFamily="18" charset="0"/>
              </a:rPr>
              <a:t>Languaje</a:t>
            </a:r>
            <a:r>
              <a:rPr lang="es-ES" dirty="0">
                <a:solidFill>
                  <a:srgbClr val="000000"/>
                </a:solidFill>
                <a:latin typeface="Arial" charset="0"/>
                <a:cs typeface="Times New Roman" pitchFamily="18" charset="0"/>
              </a:rPr>
              <a:t>, Lenguaje de Consulta Estructurado).</a:t>
            </a:r>
          </a:p>
          <a:p>
            <a:pPr eaLnBrk="0" fontAlgn="base" hangingPunct="0">
              <a:spcBef>
                <a:spcPct val="0"/>
              </a:spcBef>
              <a:spcAft>
                <a:spcPct val="0"/>
              </a:spcAft>
            </a:pP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Las partes más importantes del SQL son:</a:t>
            </a:r>
          </a:p>
          <a:p>
            <a:pPr eaLnBrk="0" fontAlgn="base" hangingPunct="0">
              <a:spcBef>
                <a:spcPct val="0"/>
              </a:spcBef>
              <a:spcAft>
                <a:spcPct val="0"/>
              </a:spcAft>
            </a:pPr>
            <a:r>
              <a:rPr lang="es-ES" dirty="0">
                <a:solidFill>
                  <a:srgbClr val="000000"/>
                </a:solidFill>
                <a:latin typeface="Arial" charset="0"/>
                <a:cs typeface="Times New Roman" pitchFamily="18" charset="0"/>
              </a:rPr>
              <a:t>    </a:t>
            </a: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MX" dirty="0">
                <a:solidFill>
                  <a:srgbClr val="000000"/>
                </a:solidFill>
                <a:latin typeface="Arial" charset="0"/>
                <a:cs typeface="Times New Roman" pitchFamily="18" charset="0"/>
              </a:rPr>
              <a:t>    </a:t>
            </a:r>
            <a:r>
              <a:rPr lang="es-ES" dirty="0">
                <a:solidFill>
                  <a:srgbClr val="000000"/>
                </a:solidFill>
                <a:latin typeface="Arial" charset="0"/>
                <a:cs typeface="Times New Roman" pitchFamily="18" charset="0"/>
              </a:rPr>
              <a:t>DDL: Lenguaje de definición de datos (que nos permite crear las estructuras )</a:t>
            </a:r>
          </a:p>
          <a:p>
            <a:pPr eaLnBrk="0" fontAlgn="base" hangingPunct="0">
              <a:spcBef>
                <a:spcPct val="0"/>
              </a:spcBef>
              <a:spcAft>
                <a:spcPct val="0"/>
              </a:spcAft>
            </a:pPr>
            <a:r>
              <a:rPr lang="es-ES" dirty="0">
                <a:solidFill>
                  <a:srgbClr val="000000"/>
                </a:solidFill>
                <a:latin typeface="Arial" charset="0"/>
                <a:cs typeface="Times New Roman" pitchFamily="18" charset="0"/>
              </a:rPr>
              <a:t>    </a:t>
            </a: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MX" dirty="0">
                <a:solidFill>
                  <a:srgbClr val="000000"/>
                </a:solidFill>
                <a:latin typeface="Arial" charset="0"/>
                <a:cs typeface="Times New Roman" pitchFamily="18" charset="0"/>
              </a:rPr>
              <a:t>    </a:t>
            </a:r>
            <a:r>
              <a:rPr lang="es-ES" dirty="0">
                <a:solidFill>
                  <a:srgbClr val="000000"/>
                </a:solidFill>
                <a:latin typeface="Arial" charset="0"/>
                <a:cs typeface="Times New Roman" pitchFamily="18" charset="0"/>
              </a:rPr>
              <a:t>DML: Lenguaje de manipulación de datos (que nos permite tener acceso a las estructuras para suprimir, modificar e insertar)</a:t>
            </a:r>
          </a:p>
          <a:p>
            <a:pPr eaLnBrk="0" fontAlgn="base" hangingPunct="0">
              <a:spcBef>
                <a:spcPct val="0"/>
              </a:spcBef>
              <a:spcAft>
                <a:spcPct val="0"/>
              </a:spcAft>
            </a:pPr>
            <a:r>
              <a:rPr lang="es-ES" dirty="0">
                <a:solidFill>
                  <a:srgbClr val="000000"/>
                </a:solidFill>
                <a:latin typeface="Arial" charset="0"/>
                <a:cs typeface="Times New Roman" pitchFamily="18" charset="0"/>
              </a:rPr>
              <a:t>    </a:t>
            </a:r>
            <a:endParaRPr lang="es-MX" dirty="0">
              <a:solidFill>
                <a:srgbClr val="000000"/>
              </a:solidFill>
              <a:latin typeface="Arial" charset="0"/>
              <a:cs typeface="Times New Roman" pitchFamily="18" charset="0"/>
            </a:endParaRPr>
          </a:p>
          <a:p>
            <a:pPr eaLnBrk="0" fontAlgn="base" hangingPunct="0">
              <a:spcBef>
                <a:spcPct val="0"/>
              </a:spcBef>
              <a:spcAft>
                <a:spcPct val="0"/>
              </a:spcAft>
            </a:pPr>
            <a:endParaRPr lang="es-ES" dirty="0">
              <a:solidFill>
                <a:srgbClr val="000000"/>
              </a:solidFill>
              <a:latin typeface="Arial" charset="0"/>
            </a:endParaRPr>
          </a:p>
        </p:txBody>
      </p:sp>
    </p:spTree>
    <p:extLst>
      <p:ext uri="{BB962C8B-B14F-4D97-AF65-F5344CB8AC3E}">
        <p14:creationId xmlns:p14="http://schemas.microsoft.com/office/powerpoint/2010/main" val="12046867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443841"/>
            <a:ext cx="8424936" cy="4832092"/>
          </a:xfrm>
          <a:prstGeom prst="rect">
            <a:avLst/>
          </a:prstGeom>
        </p:spPr>
        <p:txBody>
          <a:bodyPr wrap="square">
            <a:spAutoFit/>
          </a:bodyPr>
          <a:lstStyle/>
          <a:p>
            <a:pPr algn="just"/>
            <a:r>
              <a:rPr lang="es-ES" sz="2800" b="1" dirty="0"/>
              <a:t>SQL (</a:t>
            </a:r>
            <a:r>
              <a:rPr lang="es-ES" sz="2800" b="1" dirty="0" err="1"/>
              <a:t>Structured</a:t>
            </a:r>
            <a:r>
              <a:rPr lang="es-ES" sz="2800" b="1" dirty="0"/>
              <a:t> </a:t>
            </a:r>
            <a:r>
              <a:rPr lang="es-ES" sz="2800" b="1" dirty="0" err="1"/>
              <a:t>Query</a:t>
            </a:r>
            <a:r>
              <a:rPr lang="es-ES" sz="2800" b="1" dirty="0"/>
              <a:t> </a:t>
            </a:r>
            <a:r>
              <a:rPr lang="es-ES" sz="2800" b="1" dirty="0" err="1"/>
              <a:t>Language</a:t>
            </a:r>
            <a:r>
              <a:rPr lang="es-ES" sz="2800" b="1" dirty="0"/>
              <a:t> </a:t>
            </a:r>
            <a:r>
              <a:rPr lang="es-ES" sz="2800" b="1" dirty="0" err="1"/>
              <a:t>ó</a:t>
            </a:r>
            <a:r>
              <a:rPr lang="es-ES" sz="2800" b="1" dirty="0"/>
              <a:t> Lenguaje Estructurado de Consulta), </a:t>
            </a:r>
            <a:r>
              <a:rPr lang="es-ES" sz="2800" dirty="0"/>
              <a:t>es un lenguaje bastante sencillo, principalmente orientado a bases de datos y, sobre todo, al manejo de consultas</a:t>
            </a:r>
            <a:r>
              <a:rPr lang="es-ES" sz="2800" dirty="0" smtClean="0"/>
              <a:t>., </a:t>
            </a:r>
            <a:r>
              <a:rPr lang="es-ES" sz="2800" dirty="0"/>
              <a:t>obteniendo potentes resultados. De hecho, las consultas que se realizan en </a:t>
            </a:r>
            <a:r>
              <a:rPr lang="es-ES" sz="2800" dirty="0" smtClean="0"/>
              <a:t>Access, </a:t>
            </a:r>
            <a:r>
              <a:rPr lang="es-ES" sz="2800" dirty="0"/>
              <a:t>O</a:t>
            </a:r>
            <a:r>
              <a:rPr lang="es-ES" sz="2800" dirty="0" smtClean="0"/>
              <a:t>racle, </a:t>
            </a:r>
            <a:r>
              <a:rPr lang="es-ES" sz="2800" dirty="0" err="1" smtClean="0"/>
              <a:t>MySQL</a:t>
            </a:r>
            <a:r>
              <a:rPr lang="es-ES" sz="2800" dirty="0" smtClean="0"/>
              <a:t>, BD2, PROGRES SQL, SQL Server, </a:t>
            </a:r>
            <a:r>
              <a:rPr lang="es-ES" sz="2800" dirty="0"/>
              <a:t>están desarrolladas o basadas en este lenguaje, </a:t>
            </a:r>
            <a:r>
              <a:rPr lang="es-ES" sz="2800" dirty="0" smtClean="0"/>
              <a:t> </a:t>
            </a:r>
            <a:r>
              <a:rPr lang="es-ES" sz="2800" dirty="0"/>
              <a:t>su </a:t>
            </a:r>
            <a:r>
              <a:rPr lang="es-ES" sz="2800" dirty="0" smtClean="0"/>
              <a:t>implementación.</a:t>
            </a:r>
            <a:endParaRPr lang="es-MX" sz="2800" dirty="0"/>
          </a:p>
          <a:p>
            <a:pPr algn="just"/>
            <a:endParaRPr lang="es-ES" sz="2800" dirty="0"/>
          </a:p>
          <a:p>
            <a:pPr algn="just"/>
            <a:r>
              <a:rPr lang="es-ES" sz="2800" dirty="0" smtClean="0"/>
              <a:t>El </a:t>
            </a:r>
            <a:r>
              <a:rPr lang="es-ES" sz="2800" b="1" dirty="0"/>
              <a:t>objetivo principal de SQL</a:t>
            </a:r>
            <a:r>
              <a:rPr lang="es-ES" sz="2800" dirty="0"/>
              <a:t> es la realización de consultas y cálculos con los datos de una o varias tablas. </a:t>
            </a:r>
            <a:endParaRPr lang="es-MX" sz="2800" dirty="0"/>
          </a:p>
        </p:txBody>
      </p:sp>
      <p:sp>
        <p:nvSpPr>
          <p:cNvPr id="3" name="2 CuadroTexto"/>
          <p:cNvSpPr txBox="1"/>
          <p:nvPr/>
        </p:nvSpPr>
        <p:spPr>
          <a:xfrm>
            <a:off x="276063" y="891279"/>
            <a:ext cx="833883" cy="584775"/>
          </a:xfrm>
          <a:prstGeom prst="rect">
            <a:avLst/>
          </a:prstGeom>
          <a:noFill/>
        </p:spPr>
        <p:txBody>
          <a:bodyPr wrap="none" rtlCol="0">
            <a:spAutoFit/>
          </a:bodyPr>
          <a:lstStyle/>
          <a:p>
            <a:r>
              <a:rPr lang="es-MX" sz="3200" b="1" dirty="0" smtClean="0"/>
              <a:t>SQL</a:t>
            </a:r>
            <a:endParaRPr lang="es-MX" sz="3200" b="1" dirty="0"/>
          </a:p>
        </p:txBody>
      </p:sp>
    </p:spTree>
    <p:extLst>
      <p:ext uri="{BB962C8B-B14F-4D97-AF65-F5344CB8AC3E}">
        <p14:creationId xmlns:p14="http://schemas.microsoft.com/office/powerpoint/2010/main" val="16322359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6030" y="1139145"/>
            <a:ext cx="8424936" cy="5324535"/>
          </a:xfrm>
          <a:prstGeom prst="rect">
            <a:avLst/>
          </a:prstGeom>
        </p:spPr>
        <p:txBody>
          <a:bodyPr wrap="square">
            <a:spAutoFit/>
          </a:bodyPr>
          <a:lstStyle/>
          <a:p>
            <a:pPr algn="just"/>
            <a:r>
              <a:rPr lang="es-ES" sz="2000" b="1" dirty="0"/>
              <a:t>Consejos Para Escribir Mandatos En </a:t>
            </a:r>
            <a:r>
              <a:rPr lang="es-ES" sz="2000" b="1" dirty="0" smtClean="0"/>
              <a:t>SQL</a:t>
            </a:r>
          </a:p>
          <a:p>
            <a:pPr algn="just"/>
            <a:r>
              <a:rPr lang="es-ES" sz="2000" dirty="0"/>
              <a:t/>
            </a:r>
            <a:br>
              <a:rPr lang="es-ES" sz="2000" dirty="0"/>
            </a:br>
            <a:r>
              <a:rPr lang="es-ES" sz="2000" dirty="0" smtClean="0"/>
              <a:t>Hay una </a:t>
            </a:r>
            <a:r>
              <a:rPr lang="es-ES" sz="2000" dirty="0"/>
              <a:t>serie de consejos (a veces normas), que hay que tener en cuenta a la hora de escribir mandatos SQL </a:t>
            </a:r>
            <a:r>
              <a:rPr lang="es-ES" sz="2000" dirty="0" smtClean="0"/>
              <a:t>:</a:t>
            </a:r>
          </a:p>
          <a:p>
            <a:pPr algn="just"/>
            <a:r>
              <a:rPr lang="es-ES" sz="2000" dirty="0"/>
              <a:t/>
            </a:r>
            <a:br>
              <a:rPr lang="es-ES" sz="2000" dirty="0"/>
            </a:br>
            <a:r>
              <a:rPr lang="es-ES" sz="2000" dirty="0"/>
              <a:t>1. Un mandato en SQL se expresa en una cadena de caracteres o </a:t>
            </a:r>
            <a:r>
              <a:rPr lang="es-ES" sz="2000" dirty="0" err="1"/>
              <a:t>String</a:t>
            </a:r>
            <a:r>
              <a:rPr lang="es-ES" sz="2000" dirty="0" smtClean="0"/>
              <a:t>.</a:t>
            </a:r>
          </a:p>
          <a:p>
            <a:pPr algn="just"/>
            <a:r>
              <a:rPr lang="es-ES" sz="2000" dirty="0"/>
              <a:t/>
            </a:r>
            <a:br>
              <a:rPr lang="es-ES" sz="2000" dirty="0"/>
            </a:br>
            <a:r>
              <a:rPr lang="es-ES" sz="2000" dirty="0"/>
              <a:t>2. Dicho mandato se </a:t>
            </a:r>
            <a:r>
              <a:rPr lang="es-ES" sz="2000" dirty="0" smtClean="0"/>
              <a:t>escribe con </a:t>
            </a:r>
            <a:r>
              <a:rPr lang="es-ES" sz="2000" dirty="0"/>
              <a:t>el fin de crear una consulta en la interfaz</a:t>
            </a:r>
            <a:r>
              <a:rPr lang="es-ES" sz="2000" dirty="0" smtClean="0"/>
              <a:t>.</a:t>
            </a:r>
          </a:p>
          <a:p>
            <a:pPr algn="just"/>
            <a:r>
              <a:rPr lang="es-ES" sz="2000" dirty="0"/>
              <a:t/>
            </a:r>
            <a:br>
              <a:rPr lang="es-ES" sz="2000" dirty="0"/>
            </a:br>
            <a:r>
              <a:rPr lang="es-ES" sz="2000" dirty="0"/>
              <a:t>3. Los nombres de los campos especificados (y de las tablas), que contengan más de una palabra, han de encerrarse entre corchetes ([nombre]). Como norma general, se suelen escribir siempre entre corchetes</a:t>
            </a:r>
            <a:r>
              <a:rPr lang="es-ES" sz="2000" dirty="0" smtClean="0"/>
              <a:t>.</a:t>
            </a:r>
          </a:p>
          <a:p>
            <a:r>
              <a:rPr lang="es-ES" sz="2000" dirty="0"/>
              <a:t/>
            </a:r>
            <a:br>
              <a:rPr lang="es-ES" sz="2000" dirty="0"/>
            </a:br>
            <a:r>
              <a:rPr lang="es-ES" sz="2000" dirty="0"/>
              <a:t>4. Para especificar un determinado campo de una determinada tabla, se ha de escribir primero el nombre de la tabla, un punto y, a continuación, el nombre del </a:t>
            </a:r>
            <a:r>
              <a:rPr lang="es-ES" sz="2000" dirty="0" smtClean="0"/>
              <a:t>campo (</a:t>
            </a:r>
            <a:r>
              <a:rPr lang="es-ES" sz="2000" dirty="0" err="1" smtClean="0"/>
              <a:t>nombre_tabla.nombre_campo</a:t>
            </a:r>
            <a:r>
              <a:rPr lang="es-ES" sz="2000" dirty="0"/>
              <a:t>).</a:t>
            </a:r>
            <a:br>
              <a:rPr lang="es-ES" sz="2000" dirty="0"/>
            </a:br>
            <a:endParaRPr lang="es-MX" sz="2000" dirty="0"/>
          </a:p>
        </p:txBody>
      </p:sp>
    </p:spTree>
    <p:extLst>
      <p:ext uri="{BB962C8B-B14F-4D97-AF65-F5344CB8AC3E}">
        <p14:creationId xmlns:p14="http://schemas.microsoft.com/office/powerpoint/2010/main" val="15046341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305342"/>
            <a:ext cx="8136904" cy="3046988"/>
          </a:xfrm>
          <a:prstGeom prst="rect">
            <a:avLst/>
          </a:prstGeom>
        </p:spPr>
        <p:txBody>
          <a:bodyPr wrap="square">
            <a:spAutoFit/>
          </a:bodyPr>
          <a:lstStyle/>
          <a:p>
            <a:r>
              <a:rPr lang="es-ES" sz="2400" dirty="0"/>
              <a:t>5. Al especificar una expresión de búsqueda, si ésta se refiere a una expresión de caracteres, éstos han de encerrarse entre comillas simples ('</a:t>
            </a:r>
            <a:r>
              <a:rPr lang="es-ES" sz="2400" dirty="0" err="1"/>
              <a:t>expresión_a_buscar</a:t>
            </a:r>
            <a:r>
              <a:rPr lang="es-ES" sz="2400" dirty="0" smtClean="0"/>
              <a:t>')</a:t>
            </a:r>
          </a:p>
          <a:p>
            <a:r>
              <a:rPr lang="es-ES" sz="2400" dirty="0"/>
              <a:t/>
            </a:r>
            <a:br>
              <a:rPr lang="es-ES" sz="2400" dirty="0"/>
            </a:br>
            <a:r>
              <a:rPr lang="es-ES" sz="2400" dirty="0"/>
              <a:t>6. Para especificar una fecha en una búsqueda, ésta debe encerrarse entre signos </a:t>
            </a:r>
            <a:r>
              <a:rPr lang="es-ES" sz="2400" dirty="0" smtClean="0"/>
              <a:t>numeral (#</a:t>
            </a:r>
            <a:r>
              <a:rPr lang="es-ES" sz="2400" dirty="0"/>
              <a:t>fecha#) en Access, </a:t>
            </a:r>
            <a:r>
              <a:rPr lang="es-ES" sz="2400" dirty="0" err="1"/>
              <a:t>Dbase</a:t>
            </a:r>
            <a:r>
              <a:rPr lang="es-ES" sz="2400" dirty="0"/>
              <a:t> X, etc., y entre comillas simples ('fecha') para bases </a:t>
            </a:r>
            <a:r>
              <a:rPr lang="es-ES" sz="2400" dirty="0" err="1"/>
              <a:t>Sql</a:t>
            </a:r>
            <a:r>
              <a:rPr lang="es-ES" sz="2400" dirty="0"/>
              <a:t> Server, </a:t>
            </a:r>
            <a:r>
              <a:rPr lang="es-ES" sz="2400" dirty="0" err="1"/>
              <a:t>Informix</a:t>
            </a:r>
            <a:r>
              <a:rPr lang="es-ES" sz="2400" dirty="0"/>
              <a:t>, etc</a:t>
            </a:r>
            <a:r>
              <a:rPr lang="es-ES" sz="2400" dirty="0" smtClean="0"/>
              <a:t>.</a:t>
            </a:r>
          </a:p>
        </p:txBody>
      </p:sp>
    </p:spTree>
    <p:extLst>
      <p:ext uri="{BB962C8B-B14F-4D97-AF65-F5344CB8AC3E}">
        <p14:creationId xmlns:p14="http://schemas.microsoft.com/office/powerpoint/2010/main" val="39621818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285662357"/>
              </p:ext>
            </p:extLst>
          </p:nvPr>
        </p:nvGraphicFramePr>
        <p:xfrm>
          <a:off x="169350" y="1430397"/>
          <a:ext cx="8856984" cy="5198799"/>
        </p:xfrm>
        <a:graphic>
          <a:graphicData uri="http://schemas.openxmlformats.org/drawingml/2006/table">
            <a:tbl>
              <a:tblPr firstRow="1" firstCol="1" bandRow="1">
                <a:tableStyleId>{5C22544A-7EE6-4342-B048-85BDC9FD1C3A}</a:tableStyleId>
              </a:tblPr>
              <a:tblGrid>
                <a:gridCol w="936104"/>
                <a:gridCol w="7920880"/>
              </a:tblGrid>
              <a:tr h="226333">
                <a:tc>
                  <a:txBody>
                    <a:bodyPr/>
                    <a:lstStyle/>
                    <a:p>
                      <a:pPr>
                        <a:spcAft>
                          <a:spcPts val="0"/>
                        </a:spcAft>
                      </a:pPr>
                      <a:r>
                        <a:rPr lang="es-ES" sz="1400" dirty="0">
                          <a:effectLst/>
                        </a:rPr>
                        <a:t> </a:t>
                      </a:r>
                      <a:endParaRPr lang="es-MX" sz="2000" dirty="0">
                        <a:effectLst/>
                        <a:latin typeface="Times New Roman" panose="02020603050405020304" pitchFamily="18" charset="0"/>
                        <a:ea typeface="Times New Roman" panose="02020603050405020304" pitchFamily="18" charset="0"/>
                      </a:endParaRPr>
                    </a:p>
                  </a:txBody>
                  <a:tcPr marL="7144" marR="7144" marT="9525" marB="9525" anchor="ctr"/>
                </a:tc>
                <a:tc>
                  <a:txBody>
                    <a:bodyPr/>
                    <a:lstStyle/>
                    <a:p>
                      <a:pPr>
                        <a:spcAft>
                          <a:spcPts val="0"/>
                        </a:spcAft>
                      </a:pPr>
                      <a:r>
                        <a:rPr lang="es-ES" sz="1400" dirty="0">
                          <a:effectLst/>
                        </a:rPr>
                        <a:t>Significado</a:t>
                      </a:r>
                      <a:endParaRPr lang="es-MX" sz="2000" dirty="0">
                        <a:effectLst/>
                        <a:latin typeface="Times New Roman" panose="02020603050405020304" pitchFamily="18" charset="0"/>
                        <a:ea typeface="Times New Roman" panose="02020603050405020304" pitchFamily="18" charset="0"/>
                      </a:endParaRPr>
                    </a:p>
                  </a:txBody>
                  <a:tcPr marL="7144" marR="7144" marT="9525" marB="9525" anchor="ctr"/>
                </a:tc>
              </a:tr>
              <a:tr h="427517">
                <a:tc>
                  <a:txBody>
                    <a:bodyPr/>
                    <a:lstStyle/>
                    <a:p>
                      <a:pPr>
                        <a:spcAft>
                          <a:spcPts val="0"/>
                        </a:spcAft>
                      </a:pPr>
                      <a:r>
                        <a:rPr lang="es-ES" sz="1400">
                          <a:effectLst/>
                        </a:rPr>
                        <a:t>SELECT</a:t>
                      </a:r>
                      <a:endParaRPr lang="es-MX" sz="2000">
                        <a:effectLst/>
                        <a:latin typeface="Times New Roman" panose="02020603050405020304" pitchFamily="18" charset="0"/>
                        <a:ea typeface="Times New Roman" panose="02020603050405020304" pitchFamily="18" charset="0"/>
                      </a:endParaRPr>
                    </a:p>
                  </a:txBody>
                  <a:tcPr marL="7144" marR="7144" marT="9525" marB="9525" anchor="ctr"/>
                </a:tc>
                <a:tc>
                  <a:txBody>
                    <a:bodyPr/>
                    <a:lstStyle/>
                    <a:p>
                      <a:r>
                        <a:rPr lang="es-ES" sz="1600" dirty="0">
                          <a:effectLst/>
                        </a:rPr>
                        <a:t>Palabra clave que indica que la sentencia de SQL que queremos ejecutar es de selección. </a:t>
                      </a:r>
                      <a:endParaRPr lang="es-MX" sz="1600" dirty="0">
                        <a:effectLst/>
                        <a:latin typeface="Times New Roman" panose="02020603050405020304" pitchFamily="18" charset="0"/>
                        <a:ea typeface="Times New Roman" panose="02020603050405020304" pitchFamily="18" charset="0"/>
                      </a:endParaRPr>
                    </a:p>
                  </a:txBody>
                  <a:tcPr marL="7144" marR="7144" marT="9525" marB="9525" anchor="ctr"/>
                </a:tc>
              </a:tr>
              <a:tr h="427517">
                <a:tc>
                  <a:txBody>
                    <a:bodyPr/>
                    <a:lstStyle/>
                    <a:p>
                      <a:pPr>
                        <a:spcAft>
                          <a:spcPts val="0"/>
                        </a:spcAft>
                      </a:pPr>
                      <a:r>
                        <a:rPr lang="es-ES" sz="1400" dirty="0">
                          <a:effectLst/>
                        </a:rPr>
                        <a:t>  ALL</a:t>
                      </a:r>
                      <a:endParaRPr lang="es-MX" sz="2000" dirty="0">
                        <a:effectLst/>
                        <a:latin typeface="Times New Roman" panose="02020603050405020304" pitchFamily="18" charset="0"/>
                        <a:ea typeface="Times New Roman" panose="02020603050405020304" pitchFamily="18" charset="0"/>
                      </a:endParaRPr>
                    </a:p>
                  </a:txBody>
                  <a:tcPr marL="7144" marR="7144" marT="9525" marB="9525" anchor="ctr"/>
                </a:tc>
                <a:tc>
                  <a:txBody>
                    <a:bodyPr/>
                    <a:lstStyle/>
                    <a:p>
                      <a:r>
                        <a:rPr lang="es-ES" sz="1600" dirty="0">
                          <a:effectLst/>
                        </a:rPr>
                        <a:t>Indica que queremos seleccionar todos los valores. Es el valor por defecto y no suele especificarse casi nunca.</a:t>
                      </a:r>
                      <a:endParaRPr lang="es-MX" sz="1600" dirty="0">
                        <a:effectLst/>
                        <a:latin typeface="Times New Roman" panose="02020603050405020304" pitchFamily="18" charset="0"/>
                        <a:ea typeface="Times New Roman" panose="02020603050405020304" pitchFamily="18" charset="0"/>
                      </a:endParaRPr>
                    </a:p>
                  </a:txBody>
                  <a:tcPr marL="7144" marR="7144" marT="9525" marB="9525" anchor="ctr"/>
                </a:tc>
              </a:tr>
              <a:tr h="399898">
                <a:tc>
                  <a:txBody>
                    <a:bodyPr/>
                    <a:lstStyle/>
                    <a:p>
                      <a:pPr>
                        <a:spcAft>
                          <a:spcPts val="0"/>
                        </a:spcAft>
                      </a:pPr>
                      <a:r>
                        <a:rPr lang="es-ES" sz="1400" dirty="0">
                          <a:effectLst/>
                        </a:rPr>
                        <a:t>DISTINCT </a:t>
                      </a:r>
                      <a:endParaRPr lang="es-MX" sz="2000" dirty="0">
                        <a:effectLst/>
                        <a:latin typeface="Times New Roman" panose="02020603050405020304" pitchFamily="18" charset="0"/>
                        <a:ea typeface="Times New Roman" panose="02020603050405020304" pitchFamily="18" charset="0"/>
                      </a:endParaRPr>
                    </a:p>
                  </a:txBody>
                  <a:tcPr marL="7144" marR="7144" marT="9525" marB="9525" anchor="ctr"/>
                </a:tc>
                <a:tc>
                  <a:txBody>
                    <a:bodyPr/>
                    <a:lstStyle/>
                    <a:p>
                      <a:r>
                        <a:rPr lang="es-ES" sz="1600" dirty="0">
                          <a:effectLst/>
                        </a:rPr>
                        <a:t>Indica que queremos seleccionar sólo los valores distintos.</a:t>
                      </a:r>
                      <a:endParaRPr lang="es-MX" sz="1600" dirty="0">
                        <a:effectLst/>
                        <a:latin typeface="Times New Roman" panose="02020603050405020304" pitchFamily="18" charset="0"/>
                        <a:ea typeface="Times New Roman" panose="02020603050405020304" pitchFamily="18" charset="0"/>
                      </a:endParaRPr>
                    </a:p>
                  </a:txBody>
                  <a:tcPr marL="7144" marR="7144" marT="9525" marB="9525" anchor="ctr"/>
                </a:tc>
              </a:tr>
              <a:tr h="628702">
                <a:tc>
                  <a:txBody>
                    <a:bodyPr/>
                    <a:lstStyle/>
                    <a:p>
                      <a:pPr>
                        <a:spcAft>
                          <a:spcPts val="0"/>
                        </a:spcAft>
                      </a:pPr>
                      <a:r>
                        <a:rPr lang="es-ES" sz="1400" dirty="0">
                          <a:effectLst/>
                        </a:rPr>
                        <a:t>FROM</a:t>
                      </a:r>
                      <a:endParaRPr lang="es-MX" sz="2000" dirty="0">
                        <a:effectLst/>
                        <a:latin typeface="Times New Roman" panose="02020603050405020304" pitchFamily="18" charset="0"/>
                        <a:ea typeface="Times New Roman" panose="02020603050405020304" pitchFamily="18" charset="0"/>
                      </a:endParaRPr>
                    </a:p>
                  </a:txBody>
                  <a:tcPr marL="7144" marR="7144" marT="9525" marB="9525" anchor="ctr"/>
                </a:tc>
                <a:tc>
                  <a:txBody>
                    <a:bodyPr/>
                    <a:lstStyle/>
                    <a:p>
                      <a:r>
                        <a:rPr lang="es-ES" sz="1600" dirty="0">
                          <a:effectLst/>
                        </a:rPr>
                        <a:t>Indica la tabla (o tablas) desde la que queremos recuperar los datos. En el caso de que exista más de una tabla se denomina a la consulta "consulta combinada" o "</a:t>
                      </a:r>
                      <a:r>
                        <a:rPr lang="es-ES" sz="1600" dirty="0" err="1">
                          <a:effectLst/>
                        </a:rPr>
                        <a:t>join</a:t>
                      </a:r>
                      <a:r>
                        <a:rPr lang="es-ES" sz="1600" dirty="0">
                          <a:effectLst/>
                        </a:rPr>
                        <a:t>". En las consultas combinadas es necesario aplicar una condición de combinación a través de una cláusula WHERE.</a:t>
                      </a:r>
                      <a:endParaRPr lang="es-MX" sz="1600" dirty="0">
                        <a:effectLst/>
                        <a:latin typeface="Times New Roman" panose="02020603050405020304" pitchFamily="18" charset="0"/>
                        <a:ea typeface="Times New Roman" panose="02020603050405020304" pitchFamily="18" charset="0"/>
                      </a:endParaRPr>
                    </a:p>
                  </a:txBody>
                  <a:tcPr marL="7144" marR="7144" marT="9525" marB="9525" anchor="ctr"/>
                </a:tc>
              </a:tr>
              <a:tr h="427517">
                <a:tc>
                  <a:txBody>
                    <a:bodyPr/>
                    <a:lstStyle/>
                    <a:p>
                      <a:r>
                        <a:rPr lang="es-ES" sz="1400" dirty="0">
                          <a:effectLst/>
                        </a:rPr>
                        <a:t>WHERE</a:t>
                      </a:r>
                      <a:endParaRPr lang="es-MX" sz="1400" dirty="0">
                        <a:effectLst/>
                        <a:latin typeface="Times New Roman" panose="02020603050405020304" pitchFamily="18" charset="0"/>
                        <a:ea typeface="Times New Roman" panose="02020603050405020304" pitchFamily="18" charset="0"/>
                      </a:endParaRPr>
                    </a:p>
                  </a:txBody>
                  <a:tcPr marL="7144" marR="7144" marT="9525" marB="9525" anchor="ctr"/>
                </a:tc>
                <a:tc>
                  <a:txBody>
                    <a:bodyPr/>
                    <a:lstStyle/>
                    <a:p>
                      <a:r>
                        <a:rPr lang="es-ES" sz="1600" dirty="0">
                          <a:effectLst/>
                        </a:rPr>
                        <a:t>Especifica una condición que debe cumplirse para que los datos sean devueltos por la consulta. Admite los operadores lógicos AND y OR.</a:t>
                      </a:r>
                      <a:endParaRPr lang="es-MX" sz="1600" dirty="0">
                        <a:effectLst/>
                        <a:latin typeface="Times New Roman" panose="02020603050405020304" pitchFamily="18" charset="0"/>
                        <a:ea typeface="Times New Roman" panose="02020603050405020304" pitchFamily="18" charset="0"/>
                      </a:endParaRPr>
                    </a:p>
                  </a:txBody>
                  <a:tcPr marL="7144" marR="7144" marT="9525" marB="9525" anchor="ctr"/>
                </a:tc>
              </a:tr>
              <a:tr h="568347">
                <a:tc>
                  <a:txBody>
                    <a:bodyPr/>
                    <a:lstStyle/>
                    <a:p>
                      <a:pPr>
                        <a:spcAft>
                          <a:spcPts val="0"/>
                        </a:spcAft>
                      </a:pPr>
                      <a:r>
                        <a:rPr lang="es-ES" sz="1200" dirty="0">
                          <a:effectLst/>
                        </a:rPr>
                        <a:t>GROUP BY</a:t>
                      </a:r>
                      <a:endParaRPr lang="es-MX" sz="2000" dirty="0">
                        <a:effectLst/>
                        <a:latin typeface="Times New Roman" panose="02020603050405020304" pitchFamily="18" charset="0"/>
                        <a:ea typeface="Times New Roman" panose="02020603050405020304" pitchFamily="18" charset="0"/>
                      </a:endParaRPr>
                    </a:p>
                  </a:txBody>
                  <a:tcPr marL="7144" marR="7144" marT="9525" marB="9525" anchor="ctr"/>
                </a:tc>
                <a:tc>
                  <a:txBody>
                    <a:bodyPr/>
                    <a:lstStyle/>
                    <a:p>
                      <a:r>
                        <a:rPr lang="es-ES" sz="1600" dirty="0">
                          <a:effectLst/>
                        </a:rPr>
                        <a:t>Especifica la agrupación que se da a los datos. Se usa siempre en combinación con funciones agregadas.</a:t>
                      </a:r>
                      <a:endParaRPr lang="es-MX" sz="1600" dirty="0">
                        <a:effectLst/>
                        <a:latin typeface="Times New Roman" panose="02020603050405020304" pitchFamily="18" charset="0"/>
                        <a:ea typeface="Times New Roman" panose="02020603050405020304" pitchFamily="18" charset="0"/>
                      </a:endParaRPr>
                    </a:p>
                  </a:txBody>
                  <a:tcPr marL="7144" marR="7144" marT="9525" marB="9525" anchor="ctr"/>
                </a:tc>
              </a:tr>
              <a:tr h="829887">
                <a:tc>
                  <a:txBody>
                    <a:bodyPr/>
                    <a:lstStyle/>
                    <a:p>
                      <a:pPr>
                        <a:spcAft>
                          <a:spcPts val="0"/>
                        </a:spcAft>
                      </a:pPr>
                      <a:r>
                        <a:rPr lang="es-ES" sz="1200" dirty="0">
                          <a:effectLst/>
                        </a:rPr>
                        <a:t>HAVING</a:t>
                      </a:r>
                      <a:endParaRPr lang="es-MX" sz="2000" dirty="0">
                        <a:effectLst/>
                        <a:latin typeface="Times New Roman" panose="02020603050405020304" pitchFamily="18" charset="0"/>
                        <a:ea typeface="Times New Roman" panose="02020603050405020304" pitchFamily="18" charset="0"/>
                      </a:endParaRPr>
                    </a:p>
                  </a:txBody>
                  <a:tcPr marL="7144" marR="7144" marT="9525" marB="9525" anchor="ctr"/>
                </a:tc>
                <a:tc>
                  <a:txBody>
                    <a:bodyPr/>
                    <a:lstStyle/>
                    <a:p>
                      <a:r>
                        <a:rPr lang="es-ES" sz="1600" dirty="0">
                          <a:effectLst/>
                        </a:rPr>
                        <a:t>Especifica una condición que debe cumplirse para los datos específica una condición que debe cumplirse para que los datos sean devueltos por la consulta. Su funcionamiento es similar al de WHERE pero aplicado al conjunto de resultados devueltos por la consulta. Debe aplicarse siempre junto a GROUP BY y la condición debe estar referida a los campos contenidos en ella.</a:t>
                      </a:r>
                      <a:endParaRPr lang="es-MX" sz="1600" dirty="0">
                        <a:effectLst/>
                        <a:latin typeface="Times New Roman" panose="02020603050405020304" pitchFamily="18" charset="0"/>
                        <a:ea typeface="Times New Roman" panose="02020603050405020304" pitchFamily="18" charset="0"/>
                      </a:endParaRPr>
                    </a:p>
                  </a:txBody>
                  <a:tcPr marL="7144" marR="7144" marT="9525" marB="9525" anchor="ctr"/>
                </a:tc>
              </a:tr>
              <a:tr h="568347">
                <a:tc>
                  <a:txBody>
                    <a:bodyPr/>
                    <a:lstStyle/>
                    <a:p>
                      <a:pPr>
                        <a:spcAft>
                          <a:spcPts val="0"/>
                        </a:spcAft>
                      </a:pPr>
                      <a:r>
                        <a:rPr lang="es-ES" sz="1200">
                          <a:effectLst/>
                        </a:rPr>
                        <a:t>ORDER BY</a:t>
                      </a:r>
                      <a:endParaRPr lang="es-MX" sz="2000">
                        <a:effectLst/>
                        <a:latin typeface="Times New Roman" panose="02020603050405020304" pitchFamily="18" charset="0"/>
                        <a:ea typeface="Times New Roman" panose="02020603050405020304" pitchFamily="18" charset="0"/>
                      </a:endParaRPr>
                    </a:p>
                  </a:txBody>
                  <a:tcPr marL="7144" marR="7144" marT="9525" marB="9525" anchor="ctr"/>
                </a:tc>
                <a:tc>
                  <a:txBody>
                    <a:bodyPr/>
                    <a:lstStyle/>
                    <a:p>
                      <a:r>
                        <a:rPr lang="es-ES" sz="1600" dirty="0">
                          <a:effectLst/>
                        </a:rPr>
                        <a:t>Presenta el resultado ordenado por las columnas indicadas. El orden puede expresarse con ASC (orden ascendente) y DESC (orden descendente). El valor predeterminado es ASC.</a:t>
                      </a:r>
                      <a:endParaRPr lang="es-MX" sz="1600" dirty="0">
                        <a:effectLst/>
                        <a:latin typeface="Times New Roman" panose="02020603050405020304" pitchFamily="18" charset="0"/>
                        <a:ea typeface="Times New Roman" panose="02020603050405020304" pitchFamily="18" charset="0"/>
                      </a:endParaRPr>
                    </a:p>
                  </a:txBody>
                  <a:tcPr marL="7144" marR="7144" marT="9525" marB="9525" anchor="ctr"/>
                </a:tc>
              </a:tr>
            </a:tbl>
          </a:graphicData>
        </a:graphic>
      </p:graphicFrame>
      <p:sp>
        <p:nvSpPr>
          <p:cNvPr id="3" name="2 CuadroTexto"/>
          <p:cNvSpPr txBox="1"/>
          <p:nvPr/>
        </p:nvSpPr>
        <p:spPr>
          <a:xfrm>
            <a:off x="467544" y="1084094"/>
            <a:ext cx="4130298" cy="369332"/>
          </a:xfrm>
          <a:prstGeom prst="rect">
            <a:avLst/>
          </a:prstGeom>
          <a:noFill/>
        </p:spPr>
        <p:txBody>
          <a:bodyPr wrap="none" rtlCol="0">
            <a:spAutoFit/>
          </a:bodyPr>
          <a:lstStyle/>
          <a:p>
            <a:r>
              <a:rPr lang="es-MX" b="1" dirty="0" smtClean="0"/>
              <a:t>Principales palabras reservadas de SQL</a:t>
            </a:r>
            <a:endParaRPr lang="es-MX" b="1" dirty="0"/>
          </a:p>
        </p:txBody>
      </p:sp>
    </p:spTree>
    <p:extLst>
      <p:ext uri="{BB962C8B-B14F-4D97-AF65-F5344CB8AC3E}">
        <p14:creationId xmlns:p14="http://schemas.microsoft.com/office/powerpoint/2010/main" val="1128527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6000750"/>
            <a:ext cx="2133600" cy="365125"/>
          </a:xfrm>
        </p:spPr>
        <p:txBody>
          <a:bodyPr/>
          <a:lstStyle/>
          <a:p>
            <a:pPr>
              <a:defRPr/>
            </a:pPr>
            <a:fld id="{329CE6A0-0729-4950-BE93-F10911A79BFB}" type="slidenum">
              <a:rPr lang="es-CO" altLang="en-US" smtClean="0"/>
              <a:pPr>
                <a:defRPr/>
              </a:pPr>
              <a:t>3</a:t>
            </a:fld>
            <a:endParaRPr lang="es-CO" altLang="en-US" dirty="0"/>
          </a:p>
        </p:txBody>
      </p:sp>
      <p:sp>
        <p:nvSpPr>
          <p:cNvPr id="9219" name="1 CuadroTexto"/>
          <p:cNvSpPr txBox="1">
            <a:spLocks noChangeArrowheads="1"/>
          </p:cNvSpPr>
          <p:nvPr/>
        </p:nvSpPr>
        <p:spPr bwMode="auto">
          <a:xfrm>
            <a:off x="785813" y="1500188"/>
            <a:ext cx="6786562" cy="369887"/>
          </a:xfrm>
          <a:prstGeom prst="rect">
            <a:avLst/>
          </a:prstGeom>
          <a:noFill/>
          <a:ln w="9525">
            <a:noFill/>
            <a:miter lim="800000"/>
            <a:headEnd/>
            <a:tailEnd/>
          </a:ln>
        </p:spPr>
        <p:txBody>
          <a:bodyPr>
            <a:spAutoFit/>
          </a:bodyPr>
          <a:lstStyle/>
          <a:p>
            <a:pPr algn="ctr"/>
            <a:r>
              <a:rPr lang="es-MX" b="1"/>
              <a:t>CONTENIDO DEL CURSO</a:t>
            </a:r>
          </a:p>
        </p:txBody>
      </p:sp>
      <p:sp>
        <p:nvSpPr>
          <p:cNvPr id="9220" name="5 CuadroTexto"/>
          <p:cNvSpPr txBox="1">
            <a:spLocks noChangeArrowheads="1"/>
          </p:cNvSpPr>
          <p:nvPr/>
        </p:nvSpPr>
        <p:spPr bwMode="auto">
          <a:xfrm>
            <a:off x="285750" y="2357438"/>
            <a:ext cx="8501063" cy="2586037"/>
          </a:xfrm>
          <a:prstGeom prst="rect">
            <a:avLst/>
          </a:prstGeom>
          <a:noFill/>
          <a:ln w="9525">
            <a:noFill/>
            <a:miter lim="800000"/>
            <a:headEnd/>
            <a:tailEnd/>
          </a:ln>
        </p:spPr>
        <p:txBody>
          <a:bodyPr>
            <a:spAutoFit/>
          </a:bodyPr>
          <a:lstStyle/>
          <a:p>
            <a:r>
              <a:rPr lang="es-MX" dirty="0"/>
              <a:t>Unidad I. </a:t>
            </a:r>
            <a:r>
              <a:rPr lang="es-MX" dirty="0" smtClean="0"/>
              <a:t>Introducción a bases de datos</a:t>
            </a:r>
            <a:endParaRPr lang="es-ES" dirty="0"/>
          </a:p>
          <a:p>
            <a:endParaRPr lang="es-ES" dirty="0"/>
          </a:p>
          <a:p>
            <a:r>
              <a:rPr lang="es-ES" dirty="0"/>
              <a:t>Unidad II. Modelo </a:t>
            </a:r>
            <a:r>
              <a:rPr lang="es-ES" dirty="0" smtClean="0"/>
              <a:t>conceptual entidad relación </a:t>
            </a:r>
            <a:endParaRPr lang="es-ES" dirty="0"/>
          </a:p>
          <a:p>
            <a:endParaRPr lang="es-ES" dirty="0"/>
          </a:p>
          <a:p>
            <a:r>
              <a:rPr lang="es-ES" dirty="0"/>
              <a:t>Unida III. </a:t>
            </a:r>
            <a:r>
              <a:rPr lang="es-ES" dirty="0" smtClean="0"/>
              <a:t>Algebra relacional</a:t>
            </a:r>
            <a:endParaRPr lang="es-ES" dirty="0"/>
          </a:p>
          <a:p>
            <a:endParaRPr lang="es-ES" dirty="0"/>
          </a:p>
          <a:p>
            <a:r>
              <a:rPr lang="es-ES" dirty="0"/>
              <a:t>Unidad IV. </a:t>
            </a:r>
            <a:r>
              <a:rPr lang="es-ES" dirty="0" smtClean="0"/>
              <a:t>Arquitectura de los sistemas de bases de datos</a:t>
            </a:r>
            <a:endParaRPr lang="es-ES" dirty="0"/>
          </a:p>
          <a:p>
            <a:endParaRPr lang="es-ES" dirty="0"/>
          </a:p>
          <a:p>
            <a:r>
              <a:rPr lang="es-ES" dirty="0"/>
              <a:t>Unidad V</a:t>
            </a:r>
            <a:r>
              <a:rPr lang="es-ES" dirty="0">
                <a:solidFill>
                  <a:srgbClr val="FF0000"/>
                </a:solidFill>
              </a:rPr>
              <a:t>. </a:t>
            </a:r>
            <a:r>
              <a:rPr lang="es-ES" dirty="0" smtClean="0">
                <a:solidFill>
                  <a:srgbClr val="FF0000"/>
                </a:solidFill>
              </a:rPr>
              <a:t>Lenguaje de consultas estructurado SQL </a:t>
            </a:r>
            <a:endParaRPr lang="es-MX"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ChangeArrowheads="1"/>
          </p:cNvSpPr>
          <p:nvPr/>
        </p:nvSpPr>
        <p:spPr bwMode="auto">
          <a:xfrm>
            <a:off x="28249" y="1196752"/>
            <a:ext cx="9144000" cy="5909310"/>
          </a:xfrm>
          <a:prstGeom prst="rect">
            <a:avLst/>
          </a:prstGeom>
          <a:noFill/>
          <a:ln w="9525">
            <a:noFill/>
            <a:miter lim="800000"/>
            <a:headEnd/>
            <a:tailEnd/>
          </a:ln>
        </p:spPr>
        <p:txBody>
          <a:bodyPr>
            <a:spAutoFit/>
          </a:bodyPr>
          <a:lstStyle/>
          <a:p>
            <a:pPr fontAlgn="base">
              <a:spcBef>
                <a:spcPct val="0"/>
              </a:spcBef>
              <a:spcAft>
                <a:spcPct val="0"/>
              </a:spcAft>
            </a:pPr>
            <a:r>
              <a:rPr lang="es-ES" dirty="0">
                <a:solidFill>
                  <a:srgbClr val="000000"/>
                </a:solidFill>
                <a:latin typeface="Arial" charset="0"/>
                <a:cs typeface="Times New Roman" pitchFamily="18" charset="0"/>
              </a:rPr>
              <a:t>La cláusula </a:t>
            </a:r>
            <a:r>
              <a:rPr lang="es-ES" b="1" i="1" dirty="0" err="1">
                <a:solidFill>
                  <a:srgbClr val="000000"/>
                </a:solidFill>
                <a:latin typeface="Arial" charset="0"/>
                <a:cs typeface="Times New Roman" pitchFamily="18" charset="0"/>
              </a:rPr>
              <a:t>Select</a:t>
            </a:r>
            <a:r>
              <a:rPr lang="es-ES" dirty="0">
                <a:solidFill>
                  <a:srgbClr val="000000"/>
                </a:solidFill>
                <a:latin typeface="Arial" charset="0"/>
                <a:cs typeface="Times New Roman" pitchFamily="18" charset="0"/>
              </a:rPr>
              <a:t> se usa para listar los atributos que se desean en el resultado de una consulta.</a:t>
            </a:r>
            <a:endParaRPr lang="es-MX" dirty="0">
              <a:solidFill>
                <a:srgbClr val="000000"/>
              </a:solidFill>
              <a:latin typeface="Arial" charset="0"/>
              <a:cs typeface="Times New Roman" pitchFamily="18" charset="0"/>
            </a:endParaRPr>
          </a:p>
          <a:p>
            <a:pPr fontAlgn="base">
              <a:spcBef>
                <a:spcPct val="0"/>
              </a:spcBef>
              <a:spcAft>
                <a:spcPct val="0"/>
              </a:spcAft>
            </a:pPr>
            <a:endParaRPr lang="es-ES" dirty="0">
              <a:solidFill>
                <a:srgbClr val="000000"/>
              </a:solidFill>
              <a:latin typeface="Arial" charset="0"/>
              <a:cs typeface="Times New Roman" pitchFamily="18" charset="0"/>
            </a:endParaRPr>
          </a:p>
          <a:p>
            <a:pPr eaLnBrk="0" fontAlgn="base" hangingPunct="0">
              <a:spcBef>
                <a:spcPct val="0"/>
              </a:spcBef>
              <a:spcAft>
                <a:spcPct val="0"/>
              </a:spcAft>
            </a:pPr>
            <a:r>
              <a:rPr lang="es-ES" b="1" i="1" dirty="0" err="1">
                <a:solidFill>
                  <a:srgbClr val="000000"/>
                </a:solidFill>
                <a:latin typeface="Arial" charset="0"/>
                <a:cs typeface="Times New Roman" pitchFamily="18" charset="0"/>
              </a:rPr>
              <a:t>From</a:t>
            </a:r>
            <a:r>
              <a:rPr lang="es-ES" b="1" i="1" dirty="0">
                <a:solidFill>
                  <a:srgbClr val="000000"/>
                </a:solidFill>
                <a:latin typeface="Arial" charset="0"/>
                <a:cs typeface="Times New Roman" pitchFamily="18" charset="0"/>
              </a:rPr>
              <a:t>,</a:t>
            </a:r>
            <a:r>
              <a:rPr lang="es-ES" dirty="0">
                <a:solidFill>
                  <a:srgbClr val="000000"/>
                </a:solidFill>
                <a:latin typeface="Arial" charset="0"/>
                <a:cs typeface="Times New Roman" pitchFamily="18" charset="0"/>
              </a:rPr>
              <a:t> Lista las relaciones que se van a examinar en la evaluación de la expresión.</a:t>
            </a:r>
          </a:p>
          <a:p>
            <a:pPr eaLnBrk="0" fontAlgn="base" hangingPunct="0">
              <a:spcBef>
                <a:spcPct val="0"/>
              </a:spcBef>
              <a:spcAft>
                <a:spcPct val="0"/>
              </a:spcAft>
            </a:pPr>
            <a:endParaRPr lang="es-MX" b="1" i="1" dirty="0">
              <a:solidFill>
                <a:srgbClr val="000000"/>
              </a:solidFill>
              <a:latin typeface="Arial" charset="0"/>
              <a:cs typeface="Times New Roman" pitchFamily="18" charset="0"/>
            </a:endParaRPr>
          </a:p>
          <a:p>
            <a:pPr eaLnBrk="0" fontAlgn="base" hangingPunct="0">
              <a:spcBef>
                <a:spcPct val="0"/>
              </a:spcBef>
              <a:spcAft>
                <a:spcPct val="0"/>
              </a:spcAft>
            </a:pPr>
            <a:r>
              <a:rPr lang="es-ES" b="1" i="1" dirty="0" err="1">
                <a:solidFill>
                  <a:srgbClr val="000000"/>
                </a:solidFill>
                <a:latin typeface="Arial" charset="0"/>
                <a:cs typeface="Times New Roman" pitchFamily="18" charset="0"/>
              </a:rPr>
              <a:t>Where</a:t>
            </a:r>
            <a:r>
              <a:rPr lang="es-ES" dirty="0">
                <a:solidFill>
                  <a:srgbClr val="000000"/>
                </a:solidFill>
                <a:latin typeface="Arial" charset="0"/>
                <a:cs typeface="Times New Roman" pitchFamily="18" charset="0"/>
              </a:rPr>
              <a:t>, es la definición de las condiciones a las que puede estar sujeta una consulta.</a:t>
            </a:r>
          </a:p>
          <a:p>
            <a:pPr eaLnBrk="0" fontAlgn="base" hangingPunct="0">
              <a:spcBef>
                <a:spcPct val="0"/>
              </a:spcBef>
              <a:spcAft>
                <a:spcPct val="0"/>
              </a:spcAft>
            </a:pP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La consulta típica de SQL tiene la siguiente forma:</a:t>
            </a:r>
          </a:p>
          <a:p>
            <a:pPr eaLnBrk="0" fontAlgn="base" hangingPunct="0">
              <a:spcBef>
                <a:spcPct val="0"/>
              </a:spcBef>
              <a:spcAft>
                <a:spcPct val="0"/>
              </a:spcAft>
            </a:pPr>
            <a:r>
              <a:rPr lang="es-ES" b="1" i="1" dirty="0">
                <a:solidFill>
                  <a:srgbClr val="000000"/>
                </a:solidFill>
                <a:latin typeface="Arial" charset="0"/>
                <a:cs typeface="Times New Roman" pitchFamily="18" charset="0"/>
              </a:rPr>
              <a:t>            </a:t>
            </a:r>
            <a:r>
              <a:rPr lang="en-US" b="1" i="1" dirty="0">
                <a:solidFill>
                  <a:srgbClr val="000000"/>
                </a:solidFill>
                <a:latin typeface="Arial" charset="0"/>
                <a:cs typeface="Times New Roman" pitchFamily="18" charset="0"/>
              </a:rPr>
              <a:t>Select</a:t>
            </a:r>
            <a:r>
              <a:rPr lang="en-US" b="1" dirty="0">
                <a:solidFill>
                  <a:srgbClr val="000000"/>
                </a:solidFill>
                <a:latin typeface="Arial" charset="0"/>
                <a:cs typeface="Times New Roman" pitchFamily="18" charset="0"/>
              </a:rPr>
              <a:t> </a:t>
            </a:r>
            <a:r>
              <a:rPr lang="en-US" dirty="0">
                <a:solidFill>
                  <a:srgbClr val="000000"/>
                </a:solidFill>
                <a:latin typeface="Arial" charset="0"/>
                <a:cs typeface="Times New Roman" pitchFamily="18" charset="0"/>
              </a:rPr>
              <a:t>A1,A2,A3...An</a:t>
            </a:r>
            <a:endParaRPr lang="es-ES" dirty="0">
              <a:solidFill>
                <a:srgbClr val="000000"/>
              </a:solidFill>
              <a:latin typeface="Arial" charset="0"/>
              <a:cs typeface="Times New Roman" pitchFamily="18" charset="0"/>
            </a:endParaRPr>
          </a:p>
          <a:p>
            <a:pPr eaLnBrk="0" fontAlgn="base" hangingPunct="0">
              <a:spcBef>
                <a:spcPct val="0"/>
              </a:spcBef>
              <a:spcAft>
                <a:spcPct val="0"/>
              </a:spcAft>
            </a:pPr>
            <a:r>
              <a:rPr lang="en-US" b="1" i="1" dirty="0">
                <a:solidFill>
                  <a:srgbClr val="000000"/>
                </a:solidFill>
                <a:latin typeface="Arial" charset="0"/>
                <a:cs typeface="Times New Roman" pitchFamily="18" charset="0"/>
              </a:rPr>
              <a:t>            From </a:t>
            </a:r>
            <a:r>
              <a:rPr lang="en-US" dirty="0">
                <a:solidFill>
                  <a:srgbClr val="000000"/>
                </a:solidFill>
                <a:latin typeface="Arial" charset="0"/>
                <a:cs typeface="Times New Roman" pitchFamily="18" charset="0"/>
              </a:rPr>
              <a:t>r1,r2,r3...</a:t>
            </a:r>
            <a:r>
              <a:rPr lang="en-US" dirty="0" err="1">
                <a:solidFill>
                  <a:srgbClr val="000000"/>
                </a:solidFill>
                <a:latin typeface="Arial" charset="0"/>
                <a:cs typeface="Times New Roman" pitchFamily="18" charset="0"/>
              </a:rPr>
              <a:t>rm</a:t>
            </a:r>
            <a:endParaRPr lang="es-ES" dirty="0">
              <a:solidFill>
                <a:srgbClr val="000000"/>
              </a:solidFill>
              <a:latin typeface="Arial" charset="0"/>
              <a:cs typeface="Times New Roman" pitchFamily="18" charset="0"/>
            </a:endParaRPr>
          </a:p>
          <a:p>
            <a:pPr eaLnBrk="0" fontAlgn="base" hangingPunct="0">
              <a:spcBef>
                <a:spcPct val="0"/>
              </a:spcBef>
              <a:spcAft>
                <a:spcPct val="0"/>
              </a:spcAft>
            </a:pPr>
            <a:r>
              <a:rPr lang="en-US" b="1" i="1" dirty="0">
                <a:solidFill>
                  <a:srgbClr val="000000"/>
                </a:solidFill>
                <a:latin typeface="Arial" charset="0"/>
                <a:cs typeface="Times New Roman" pitchFamily="18" charset="0"/>
              </a:rPr>
              <a:t>               </a:t>
            </a:r>
            <a:r>
              <a:rPr lang="es-ES" b="1" i="1" dirty="0" err="1">
                <a:solidFill>
                  <a:srgbClr val="000000"/>
                </a:solidFill>
                <a:latin typeface="Arial" charset="0"/>
                <a:cs typeface="Times New Roman" pitchFamily="18" charset="0"/>
              </a:rPr>
              <a:t>Where</a:t>
            </a:r>
            <a:r>
              <a:rPr lang="es-ES" b="1" i="1" dirty="0">
                <a:solidFill>
                  <a:srgbClr val="000000"/>
                </a:solidFill>
                <a:latin typeface="Arial" charset="0"/>
                <a:cs typeface="Times New Roman" pitchFamily="18" charset="0"/>
              </a:rPr>
              <a:t> </a:t>
            </a:r>
            <a:r>
              <a:rPr lang="es-ES" dirty="0">
                <a:solidFill>
                  <a:srgbClr val="000000"/>
                </a:solidFill>
                <a:latin typeface="Arial" charset="0"/>
                <a:cs typeface="Times New Roman" pitchFamily="18" charset="0"/>
              </a:rPr>
              <a:t>Condición(es)</a:t>
            </a:r>
            <a:br>
              <a:rPr lang="es-ES" dirty="0">
                <a:solidFill>
                  <a:srgbClr val="000000"/>
                </a:solidFill>
                <a:latin typeface="Arial" charset="0"/>
                <a:cs typeface="Times New Roman" pitchFamily="18" charset="0"/>
              </a:rPr>
            </a:br>
            <a:r>
              <a:rPr lang="es-ES" dirty="0">
                <a:solidFill>
                  <a:srgbClr val="000000"/>
                </a:solidFill>
                <a:latin typeface="Arial" charset="0"/>
                <a:cs typeface="Times New Roman" pitchFamily="18" charset="0"/>
              </a:rPr>
              <a:t>Donde:</a:t>
            </a:r>
          </a:p>
          <a:p>
            <a:pPr eaLnBrk="0" fontAlgn="base" hangingPunct="0">
              <a:spcBef>
                <a:spcPct val="0"/>
              </a:spcBef>
              <a:spcAft>
                <a:spcPct val="0"/>
              </a:spcAft>
            </a:pPr>
            <a:r>
              <a:rPr lang="es-ES" dirty="0">
                <a:solidFill>
                  <a:srgbClr val="000000"/>
                </a:solidFill>
                <a:latin typeface="Arial" charset="0"/>
                <a:cs typeface="Times New Roman" pitchFamily="18" charset="0"/>
              </a:rPr>
              <a:t>   A1,A2,A3...</a:t>
            </a:r>
            <a:r>
              <a:rPr lang="es-ES" dirty="0" err="1">
                <a:solidFill>
                  <a:srgbClr val="000000"/>
                </a:solidFill>
                <a:latin typeface="Arial" charset="0"/>
                <a:cs typeface="Times New Roman" pitchFamily="18" charset="0"/>
              </a:rPr>
              <a:t>An</a:t>
            </a:r>
            <a:r>
              <a:rPr lang="es-ES" dirty="0">
                <a:solidFill>
                  <a:srgbClr val="000000"/>
                </a:solidFill>
                <a:latin typeface="Arial" charset="0"/>
                <a:cs typeface="Times New Roman" pitchFamily="18" charset="0"/>
              </a:rPr>
              <a:t>: Representan a cada atributo(s) o campos de las</a:t>
            </a:r>
            <a:br>
              <a:rPr lang="es-ES" dirty="0">
                <a:solidFill>
                  <a:srgbClr val="000000"/>
                </a:solidFill>
                <a:latin typeface="Arial" charset="0"/>
                <a:cs typeface="Times New Roman" pitchFamily="18" charset="0"/>
              </a:rPr>
            </a:br>
            <a:r>
              <a:rPr lang="es-ES" dirty="0">
                <a:solidFill>
                  <a:srgbClr val="000000"/>
                </a:solidFill>
                <a:latin typeface="Arial" charset="0"/>
                <a:cs typeface="Times New Roman" pitchFamily="18" charset="0"/>
              </a:rPr>
              <a:t>                            tablas de la base de datos relacional.</a:t>
            </a:r>
            <a:br>
              <a:rPr lang="es-ES" dirty="0">
                <a:solidFill>
                  <a:srgbClr val="000000"/>
                </a:solidFill>
                <a:latin typeface="Arial" charset="0"/>
                <a:cs typeface="Times New Roman" pitchFamily="18" charset="0"/>
              </a:rPr>
            </a:br>
            <a:r>
              <a:rPr lang="es-ES" dirty="0">
                <a:solidFill>
                  <a:srgbClr val="000000"/>
                </a:solidFill>
                <a:latin typeface="Arial" charset="0"/>
                <a:cs typeface="Times New Roman" pitchFamily="18" charset="0"/>
              </a:rPr>
              <a:t>   R1,r2,r3...</a:t>
            </a:r>
            <a:r>
              <a:rPr lang="es-ES" dirty="0" err="1">
                <a:solidFill>
                  <a:srgbClr val="000000"/>
                </a:solidFill>
                <a:latin typeface="Arial" charset="0"/>
                <a:cs typeface="Times New Roman" pitchFamily="18" charset="0"/>
              </a:rPr>
              <a:t>rm</a:t>
            </a:r>
            <a:r>
              <a:rPr lang="es-ES" dirty="0">
                <a:solidFill>
                  <a:srgbClr val="000000"/>
                </a:solidFill>
                <a:latin typeface="Arial" charset="0"/>
                <a:cs typeface="Times New Roman" pitchFamily="18" charset="0"/>
              </a:rPr>
              <a:t>: Representan a la(s) tabla(s) involucradas en la consulta.</a:t>
            </a:r>
            <a:br>
              <a:rPr lang="es-ES" dirty="0">
                <a:solidFill>
                  <a:srgbClr val="000000"/>
                </a:solidFill>
                <a:latin typeface="Arial" charset="0"/>
                <a:cs typeface="Times New Roman" pitchFamily="18" charset="0"/>
              </a:rPr>
            </a:b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Condición: Es el enunciado que rige el resultado de la consulta.</a:t>
            </a: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a:t>
            </a:r>
            <a:r>
              <a:rPr lang="es-ES" sz="1600" dirty="0">
                <a:solidFill>
                  <a:srgbClr val="000000"/>
                </a:solidFill>
                <a:latin typeface="Arial" charset="0"/>
                <a:cs typeface="Times New Roman" pitchFamily="18" charset="0"/>
              </a:rPr>
              <a:t>Si se omite la cláusula </a:t>
            </a:r>
            <a:r>
              <a:rPr lang="es-ES" sz="1600" dirty="0" err="1">
                <a:solidFill>
                  <a:srgbClr val="000000"/>
                </a:solidFill>
                <a:latin typeface="Arial" charset="0"/>
                <a:cs typeface="Times New Roman" pitchFamily="18" charset="0"/>
              </a:rPr>
              <a:t>Where</a:t>
            </a:r>
            <a:r>
              <a:rPr lang="es-ES" sz="1600" dirty="0">
                <a:solidFill>
                  <a:srgbClr val="000000"/>
                </a:solidFill>
                <a:latin typeface="Arial" charset="0"/>
                <a:cs typeface="Times New Roman" pitchFamily="18" charset="0"/>
              </a:rPr>
              <a:t>, la condición es considerada como verdadera, la lista de atributos (A1,A2..An) puede sustituirse por un asterisco (*), para seleccionar todos los atributos de todas las tablas que aparecen en la cláusula </a:t>
            </a:r>
            <a:r>
              <a:rPr lang="es-ES" sz="1600" dirty="0" err="1">
                <a:solidFill>
                  <a:srgbClr val="000000"/>
                </a:solidFill>
                <a:latin typeface="Arial" charset="0"/>
                <a:cs typeface="Times New Roman" pitchFamily="18" charset="0"/>
              </a:rPr>
              <a:t>From</a:t>
            </a:r>
            <a:r>
              <a:rPr lang="es-ES" sz="1600" dirty="0">
                <a:solidFill>
                  <a:srgbClr val="000000"/>
                </a:solidFill>
                <a:latin typeface="Arial" charset="0"/>
                <a:cs typeface="Times New Roman" pitchFamily="18" charset="0"/>
              </a:rPr>
              <a:t>.</a:t>
            </a:r>
          </a:p>
          <a:p>
            <a:pPr eaLnBrk="0" fontAlgn="base" hangingPunct="0">
              <a:spcBef>
                <a:spcPct val="0"/>
              </a:spcBef>
              <a:spcAft>
                <a:spcPct val="0"/>
              </a:spcAft>
            </a:pPr>
            <a:endParaRPr lang="es-ES" dirty="0">
              <a:solidFill>
                <a:srgbClr val="000000"/>
              </a:solidFill>
              <a:latin typeface="Arial" charset="0"/>
            </a:endParaRPr>
          </a:p>
        </p:txBody>
      </p:sp>
    </p:spTree>
    <p:extLst>
      <p:ext uri="{BB962C8B-B14F-4D97-AF65-F5344CB8AC3E}">
        <p14:creationId xmlns:p14="http://schemas.microsoft.com/office/powerpoint/2010/main" val="13096831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179512" y="1196752"/>
            <a:ext cx="8686800" cy="4462760"/>
          </a:xfrm>
          <a:prstGeom prst="rect">
            <a:avLst/>
          </a:prstGeom>
          <a:noFill/>
          <a:ln w="9525">
            <a:noFill/>
            <a:miter lim="800000"/>
            <a:headEnd/>
            <a:tailEnd/>
          </a:ln>
        </p:spPr>
        <p:txBody>
          <a:bodyPr>
            <a:spAutoFit/>
          </a:bodyPr>
          <a:lstStyle/>
          <a:p>
            <a:pPr fontAlgn="base">
              <a:spcBef>
                <a:spcPct val="0"/>
              </a:spcBef>
              <a:spcAft>
                <a:spcPct val="0"/>
              </a:spcAft>
            </a:pPr>
            <a:r>
              <a:rPr lang="es-ES" sz="2000" b="1" i="1" dirty="0">
                <a:solidFill>
                  <a:srgbClr val="CC0000"/>
                </a:solidFill>
                <a:latin typeface="Arial" charset="0"/>
                <a:cs typeface="Times New Roman" pitchFamily="18" charset="0"/>
              </a:rPr>
              <a:t>Modificación de la Base de </a:t>
            </a:r>
            <a:r>
              <a:rPr lang="es-ES" sz="2000" b="1" i="1" dirty="0" smtClean="0">
                <a:solidFill>
                  <a:srgbClr val="CC0000"/>
                </a:solidFill>
                <a:latin typeface="Arial" charset="0"/>
                <a:cs typeface="Times New Roman" pitchFamily="18" charset="0"/>
              </a:rPr>
              <a:t>datos</a:t>
            </a:r>
          </a:p>
          <a:p>
            <a:pPr algn="just" fontAlgn="base">
              <a:spcBef>
                <a:spcPct val="0"/>
              </a:spcBef>
              <a:spcAft>
                <a:spcPct val="0"/>
              </a:spcAft>
            </a:pPr>
            <a:endParaRPr lang="es-MX" sz="2000" dirty="0">
              <a:solidFill>
                <a:srgbClr val="000000"/>
              </a:solidFill>
              <a:latin typeface="Arial" charset="0"/>
              <a:cs typeface="Times New Roman" pitchFamily="18" charset="0"/>
            </a:endParaRPr>
          </a:p>
          <a:p>
            <a:pPr algn="just" eaLnBrk="0" fontAlgn="base" hangingPunct="0">
              <a:spcBef>
                <a:spcPct val="0"/>
              </a:spcBef>
              <a:spcAft>
                <a:spcPct val="0"/>
              </a:spcAft>
            </a:pPr>
            <a:r>
              <a:rPr lang="es-MX" sz="2000" dirty="0">
                <a:solidFill>
                  <a:srgbClr val="000000"/>
                </a:solidFill>
                <a:latin typeface="Arial" charset="0"/>
                <a:cs typeface="Times New Roman" pitchFamily="18" charset="0"/>
              </a:rPr>
              <a:t>Para la modificación de bases de datos se creo </a:t>
            </a:r>
            <a:r>
              <a:rPr lang="es-ES" sz="2000" dirty="0">
                <a:solidFill>
                  <a:srgbClr val="000000"/>
                </a:solidFill>
                <a:latin typeface="Arial" charset="0"/>
                <a:cs typeface="Times New Roman" pitchFamily="18" charset="0"/>
              </a:rPr>
              <a:t>el SQL, esté cuenta con módulos DDL </a:t>
            </a:r>
            <a:r>
              <a:rPr lang="es-ES" sz="2000" dirty="0">
                <a:solidFill>
                  <a:srgbClr val="000000"/>
                </a:solidFill>
                <a:latin typeface="Bookman Old Style" pitchFamily="18" charset="0"/>
                <a:cs typeface="Times New Roman" pitchFamily="18" charset="0"/>
              </a:rPr>
              <a:t>(Data </a:t>
            </a:r>
            <a:r>
              <a:rPr lang="es-ES" sz="2000" dirty="0" err="1">
                <a:solidFill>
                  <a:srgbClr val="000000"/>
                </a:solidFill>
                <a:latin typeface="Bookman Old Style" pitchFamily="18" charset="0"/>
                <a:cs typeface="Times New Roman" pitchFamily="18" charset="0"/>
              </a:rPr>
              <a:t>definition</a:t>
            </a:r>
            <a:r>
              <a:rPr lang="es-ES" sz="2000" dirty="0">
                <a:solidFill>
                  <a:srgbClr val="000000"/>
                </a:solidFill>
                <a:latin typeface="Bookman Old Style" pitchFamily="18" charset="0"/>
                <a:cs typeface="Times New Roman" pitchFamily="18" charset="0"/>
              </a:rPr>
              <a:t> </a:t>
            </a:r>
            <a:r>
              <a:rPr lang="es-ES" sz="2000" dirty="0" err="1">
                <a:solidFill>
                  <a:srgbClr val="000000"/>
                </a:solidFill>
                <a:latin typeface="Bookman Old Style" pitchFamily="18" charset="0"/>
                <a:cs typeface="Times New Roman" pitchFamily="18" charset="0"/>
              </a:rPr>
              <a:t>Language</a:t>
            </a:r>
            <a:r>
              <a:rPr lang="es-ES" sz="2000" dirty="0">
                <a:solidFill>
                  <a:srgbClr val="000000"/>
                </a:solidFill>
                <a:latin typeface="Bookman Old Style" pitchFamily="18" charset="0"/>
                <a:cs typeface="Times New Roman" pitchFamily="18" charset="0"/>
              </a:rPr>
              <a:t>)</a:t>
            </a:r>
            <a:r>
              <a:rPr lang="es-ES" sz="2000" dirty="0">
                <a:solidFill>
                  <a:srgbClr val="000000"/>
                </a:solidFill>
                <a:latin typeface="Arial" charset="0"/>
                <a:cs typeface="Times New Roman" pitchFamily="18" charset="0"/>
              </a:rPr>
              <a:t>, para la definición de datos que nos permite crear o modificar la estructura de las tablas.</a:t>
            </a:r>
          </a:p>
          <a:p>
            <a:pPr algn="just" eaLnBrk="0" fontAlgn="base" hangingPunct="0">
              <a:spcBef>
                <a:spcPct val="0"/>
              </a:spcBef>
              <a:spcAft>
                <a:spcPct val="0"/>
              </a:spcAft>
            </a:pPr>
            <a:r>
              <a:rPr lang="es-ES" sz="2000" dirty="0">
                <a:solidFill>
                  <a:srgbClr val="000000"/>
                </a:solidFill>
                <a:latin typeface="Arial" charset="0"/>
                <a:cs typeface="Times New Roman" pitchFamily="18" charset="0"/>
              </a:rPr>
              <a:t>Las instrucciones para realizar estas operaciones son:</a:t>
            </a:r>
          </a:p>
          <a:p>
            <a:pPr eaLnBrk="0" fontAlgn="base" hangingPunct="0">
              <a:spcBef>
                <a:spcPct val="0"/>
              </a:spcBef>
              <a:spcAft>
                <a:spcPct val="0"/>
              </a:spcAft>
            </a:pPr>
            <a:endParaRPr lang="es-MX" sz="2000" b="1" dirty="0">
              <a:solidFill>
                <a:srgbClr val="000000"/>
              </a:solidFill>
              <a:latin typeface="Arial" charset="0"/>
              <a:cs typeface="Times New Roman" pitchFamily="18" charset="0"/>
            </a:endParaRPr>
          </a:p>
          <a:p>
            <a:pPr eaLnBrk="0" fontAlgn="base" hangingPunct="0">
              <a:spcBef>
                <a:spcPct val="0"/>
              </a:spcBef>
              <a:spcAft>
                <a:spcPct val="0"/>
              </a:spcAft>
            </a:pPr>
            <a:r>
              <a:rPr lang="es-ES" sz="2000" b="1" dirty="0">
                <a:solidFill>
                  <a:srgbClr val="000000"/>
                </a:solidFill>
                <a:latin typeface="Arial" charset="0"/>
                <a:cs typeface="Times New Roman" pitchFamily="18" charset="0"/>
              </a:rPr>
              <a:t>CREATE TABLE</a:t>
            </a:r>
            <a:r>
              <a:rPr lang="es-ES" sz="2000" dirty="0">
                <a:solidFill>
                  <a:srgbClr val="000000"/>
                </a:solidFill>
                <a:latin typeface="Arial" charset="0"/>
                <a:cs typeface="Times New Roman" pitchFamily="18" charset="0"/>
              </a:rPr>
              <a:t>: Nos permite crear una tabla de datos vacía.</a:t>
            </a:r>
            <a:br>
              <a:rPr lang="es-ES" sz="2000"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INSERT:</a:t>
            </a:r>
            <a:r>
              <a:rPr lang="es-ES" sz="2000" dirty="0">
                <a:solidFill>
                  <a:srgbClr val="000000"/>
                </a:solidFill>
                <a:latin typeface="Arial" charset="0"/>
                <a:cs typeface="Times New Roman" pitchFamily="18" charset="0"/>
              </a:rPr>
              <a:t> Permite almacenar registros en una tabla creada.</a:t>
            </a:r>
            <a:br>
              <a:rPr lang="es-ES" sz="2000"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UPDATE:</a:t>
            </a:r>
            <a:r>
              <a:rPr lang="es-ES" sz="2000" dirty="0">
                <a:solidFill>
                  <a:srgbClr val="000000"/>
                </a:solidFill>
                <a:latin typeface="Arial" charset="0"/>
                <a:cs typeface="Times New Roman" pitchFamily="18" charset="0"/>
              </a:rPr>
              <a:t> Permite modificar datos de registros almacenados en la tabla.</a:t>
            </a:r>
            <a:br>
              <a:rPr lang="es-ES" sz="2000"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DELETE:</a:t>
            </a:r>
            <a:r>
              <a:rPr lang="es-ES" sz="2000" dirty="0">
                <a:solidFill>
                  <a:srgbClr val="000000"/>
                </a:solidFill>
                <a:latin typeface="Arial" charset="0"/>
                <a:cs typeface="Times New Roman" pitchFamily="18" charset="0"/>
              </a:rPr>
              <a:t> Borra un registro entero o grupo de registros   de una tabla.</a:t>
            </a:r>
            <a:br>
              <a:rPr lang="es-ES" sz="2000"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CREATE INDEX:</a:t>
            </a:r>
            <a:r>
              <a:rPr lang="es-ES" sz="2000" dirty="0">
                <a:solidFill>
                  <a:srgbClr val="000000"/>
                </a:solidFill>
                <a:latin typeface="Arial" charset="0"/>
                <a:cs typeface="Times New Roman" pitchFamily="18" charset="0"/>
              </a:rPr>
              <a:t> Crea un índice que nos puede auxiliar para las consultas.</a:t>
            </a:r>
            <a:br>
              <a:rPr lang="es-ES" sz="2000"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DROP TABLE:</a:t>
            </a:r>
            <a:r>
              <a:rPr lang="es-ES" sz="2000" dirty="0">
                <a:solidFill>
                  <a:srgbClr val="000000"/>
                </a:solidFill>
                <a:latin typeface="Arial" charset="0"/>
                <a:cs typeface="Times New Roman" pitchFamily="18" charset="0"/>
              </a:rPr>
              <a:t> Permite borrar una tabla.</a:t>
            </a:r>
            <a:br>
              <a:rPr lang="es-ES" sz="2000"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DROP INDEX:</a:t>
            </a:r>
            <a:r>
              <a:rPr lang="es-ES" sz="2000" dirty="0">
                <a:solidFill>
                  <a:srgbClr val="000000"/>
                </a:solidFill>
                <a:latin typeface="Arial" charset="0"/>
                <a:cs typeface="Times New Roman" pitchFamily="18" charset="0"/>
              </a:rPr>
              <a:t> Borra el índice indicado</a:t>
            </a:r>
            <a:r>
              <a:rPr lang="es-ES" sz="2400" dirty="0">
                <a:solidFill>
                  <a:srgbClr val="000000"/>
                </a:solidFill>
                <a:latin typeface="Arial" charset="0"/>
                <a:cs typeface="Times New Roman" pitchFamily="18" charset="0"/>
              </a:rPr>
              <a:t>. </a:t>
            </a:r>
            <a:endParaRPr lang="es-ES" sz="2400" dirty="0">
              <a:solidFill>
                <a:srgbClr val="000000"/>
              </a:solidFill>
              <a:latin typeface="Arial" charset="0"/>
            </a:endParaRPr>
          </a:p>
        </p:txBody>
      </p:sp>
    </p:spTree>
    <p:extLst>
      <p:ext uri="{BB962C8B-B14F-4D97-AF65-F5344CB8AC3E}">
        <p14:creationId xmlns:p14="http://schemas.microsoft.com/office/powerpoint/2010/main" val="27015888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395536" y="1268760"/>
            <a:ext cx="8382000" cy="5386090"/>
          </a:xfrm>
          <a:prstGeom prst="rect">
            <a:avLst/>
          </a:prstGeom>
          <a:noFill/>
          <a:ln w="9525">
            <a:noFill/>
            <a:miter lim="800000"/>
            <a:headEnd/>
            <a:tailEnd/>
          </a:ln>
        </p:spPr>
        <p:txBody>
          <a:bodyPr>
            <a:spAutoFit/>
          </a:bodyPr>
          <a:lstStyle/>
          <a:p>
            <a:pPr fontAlgn="base">
              <a:spcBef>
                <a:spcPct val="0"/>
              </a:spcBef>
              <a:spcAft>
                <a:spcPct val="0"/>
              </a:spcAft>
            </a:pPr>
            <a:r>
              <a:rPr lang="es-ES" sz="2000" dirty="0">
                <a:solidFill>
                  <a:srgbClr val="000000"/>
                </a:solidFill>
                <a:latin typeface="Arial" charset="0"/>
                <a:cs typeface="Times New Roman" pitchFamily="18" charset="0"/>
              </a:rPr>
              <a:t>* Estructura de la sentencia CREATE TABLE.</a:t>
            </a:r>
          </a:p>
          <a:p>
            <a:pPr eaLnBrk="0" fontAlgn="base" hangingPunct="0">
              <a:spcBef>
                <a:spcPct val="0"/>
              </a:spcBef>
              <a:spcAft>
                <a:spcPct val="0"/>
              </a:spcAft>
            </a:pPr>
            <a:r>
              <a:rPr lang="es-ES" sz="2000" b="1" dirty="0">
                <a:solidFill>
                  <a:srgbClr val="000000"/>
                </a:solidFill>
                <a:latin typeface="Arial" charset="0"/>
                <a:cs typeface="Times New Roman" pitchFamily="18" charset="0"/>
              </a:rPr>
              <a:t>CREATE TABLE</a:t>
            </a:r>
            <a:r>
              <a:rPr lang="es-ES" sz="2000" dirty="0">
                <a:solidFill>
                  <a:srgbClr val="000000"/>
                </a:solidFill>
                <a:latin typeface="Arial" charset="0"/>
                <a:cs typeface="Times New Roman" pitchFamily="18" charset="0"/>
              </a:rPr>
              <a:t> &lt;Nombre de la tabla&gt;</a:t>
            </a:r>
            <a:br>
              <a:rPr lang="es-ES" sz="2000" dirty="0">
                <a:solidFill>
                  <a:srgbClr val="000000"/>
                </a:solidFill>
                <a:latin typeface="Arial" charset="0"/>
                <a:cs typeface="Times New Roman" pitchFamily="18" charset="0"/>
              </a:rPr>
            </a:br>
            <a:r>
              <a:rPr lang="es-ES" sz="2000" dirty="0">
                <a:solidFill>
                  <a:srgbClr val="000000"/>
                </a:solidFill>
                <a:latin typeface="Arial" charset="0"/>
                <a:cs typeface="Times New Roman" pitchFamily="18" charset="0"/>
              </a:rPr>
              <a:t>    (</a:t>
            </a:r>
            <a:br>
              <a:rPr lang="es-ES" sz="2000" dirty="0">
                <a:solidFill>
                  <a:srgbClr val="000000"/>
                </a:solidFill>
                <a:latin typeface="Arial" charset="0"/>
                <a:cs typeface="Times New Roman" pitchFamily="18" charset="0"/>
              </a:rPr>
            </a:br>
            <a:r>
              <a:rPr lang="es-ES" sz="2000" dirty="0">
                <a:solidFill>
                  <a:srgbClr val="000000"/>
                </a:solidFill>
                <a:latin typeface="Arial" charset="0"/>
                <a:cs typeface="Times New Roman" pitchFamily="18" charset="0"/>
              </a:rPr>
              <a:t>      Atributo1: tipo de dato longitud </a:t>
            </a:r>
            <a:r>
              <a:rPr lang="es-ES" sz="2000" b="1" dirty="0">
                <a:solidFill>
                  <a:srgbClr val="000000"/>
                </a:solidFill>
                <a:latin typeface="Arial" charset="0"/>
                <a:cs typeface="Times New Roman" pitchFamily="18" charset="0"/>
              </a:rPr>
              <a:t>,</a:t>
            </a:r>
            <a:r>
              <a:rPr lang="es-ES" sz="2000" dirty="0">
                <a:solidFill>
                  <a:srgbClr val="000000"/>
                </a:solidFill>
                <a:latin typeface="Arial" charset="0"/>
                <a:cs typeface="Times New Roman" pitchFamily="18" charset="0"/>
              </a:rPr>
              <a:t/>
            </a:r>
            <a:br>
              <a:rPr lang="es-ES" sz="2000"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      </a:t>
            </a:r>
            <a:r>
              <a:rPr lang="es-ES" sz="2000" dirty="0">
                <a:solidFill>
                  <a:srgbClr val="000000"/>
                </a:solidFill>
                <a:latin typeface="Arial" charset="0"/>
                <a:cs typeface="Times New Roman" pitchFamily="18" charset="0"/>
              </a:rPr>
              <a:t>Atributo2: tipo de dato longitud </a:t>
            </a:r>
            <a:r>
              <a:rPr lang="es-ES" sz="2000" b="1" dirty="0">
                <a:solidFill>
                  <a:srgbClr val="000000"/>
                </a:solidFill>
                <a:latin typeface="Arial" charset="0"/>
                <a:cs typeface="Times New Roman" pitchFamily="18" charset="0"/>
              </a:rPr>
              <a:t>,</a:t>
            </a:r>
            <a:r>
              <a:rPr lang="es-ES" sz="2000" dirty="0">
                <a:solidFill>
                  <a:srgbClr val="000000"/>
                </a:solidFill>
                <a:latin typeface="Arial" charset="0"/>
                <a:cs typeface="Times New Roman" pitchFamily="18" charset="0"/>
              </a:rPr>
              <a:t/>
            </a:r>
            <a:br>
              <a:rPr lang="es-ES" sz="2000" dirty="0">
                <a:solidFill>
                  <a:srgbClr val="000000"/>
                </a:solidFill>
                <a:latin typeface="Arial" charset="0"/>
                <a:cs typeface="Times New Roman" pitchFamily="18" charset="0"/>
              </a:rPr>
            </a:br>
            <a:r>
              <a:rPr lang="es-ES" sz="2000" dirty="0">
                <a:solidFill>
                  <a:srgbClr val="000000"/>
                </a:solidFill>
                <a:latin typeface="Arial" charset="0"/>
                <a:cs typeface="Times New Roman" pitchFamily="18" charset="0"/>
              </a:rPr>
              <a:t>      Atributo3: tipo de dato longitud </a:t>
            </a:r>
            <a:r>
              <a:rPr lang="es-ES" sz="2000" b="1" dirty="0">
                <a:solidFill>
                  <a:srgbClr val="000000"/>
                </a:solidFill>
                <a:latin typeface="Arial" charset="0"/>
                <a:cs typeface="Times New Roman" pitchFamily="18" charset="0"/>
              </a:rPr>
              <a:t>, </a:t>
            </a:r>
            <a:br>
              <a:rPr lang="es-ES" sz="2000" b="1"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      :</a:t>
            </a:r>
            <a:br>
              <a:rPr lang="es-ES" sz="2000" b="1"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      :</a:t>
            </a:r>
            <a:r>
              <a:rPr lang="es-ES" sz="2000" dirty="0">
                <a:solidFill>
                  <a:srgbClr val="000000"/>
                </a:solidFill>
                <a:latin typeface="Arial" charset="0"/>
                <a:cs typeface="Times New Roman" pitchFamily="18" charset="0"/>
              </a:rPr>
              <a:t/>
            </a:r>
            <a:br>
              <a:rPr lang="es-ES" sz="2000" dirty="0">
                <a:solidFill>
                  <a:srgbClr val="000000"/>
                </a:solidFill>
                <a:latin typeface="Arial" charset="0"/>
                <a:cs typeface="Times New Roman" pitchFamily="18" charset="0"/>
              </a:rPr>
            </a:br>
            <a:r>
              <a:rPr lang="es-ES" sz="2000" dirty="0">
                <a:solidFill>
                  <a:srgbClr val="000000"/>
                </a:solidFill>
                <a:latin typeface="Arial" charset="0"/>
                <a:cs typeface="Times New Roman" pitchFamily="18" charset="0"/>
              </a:rPr>
              <a:t>     </a:t>
            </a:r>
            <a:r>
              <a:rPr lang="es-ES" sz="2000" dirty="0" err="1">
                <a:solidFill>
                  <a:srgbClr val="000000"/>
                </a:solidFill>
                <a:latin typeface="Arial" charset="0"/>
                <a:cs typeface="Times New Roman" pitchFamily="18" charset="0"/>
              </a:rPr>
              <a:t>Atributon</a:t>
            </a:r>
            <a:r>
              <a:rPr lang="es-ES" sz="2000" dirty="0">
                <a:solidFill>
                  <a:srgbClr val="000000"/>
                </a:solidFill>
                <a:latin typeface="Arial" charset="0"/>
                <a:cs typeface="Times New Roman" pitchFamily="18" charset="0"/>
              </a:rPr>
              <a:t>: tipo de dato longitud </a:t>
            </a:r>
            <a:r>
              <a:rPr lang="es-ES" sz="2000" b="1" dirty="0">
                <a:solidFill>
                  <a:srgbClr val="000000"/>
                </a:solidFill>
                <a:latin typeface="Arial" charset="0"/>
                <a:cs typeface="Times New Roman" pitchFamily="18" charset="0"/>
              </a:rPr>
              <a:t>,</a:t>
            </a:r>
            <a:r>
              <a:rPr lang="es-ES" sz="2000" dirty="0">
                <a:solidFill>
                  <a:srgbClr val="000000"/>
                </a:solidFill>
                <a:latin typeface="Arial" charset="0"/>
                <a:cs typeface="Times New Roman" pitchFamily="18" charset="0"/>
              </a:rPr>
              <a:t> </a:t>
            </a:r>
          </a:p>
          <a:p>
            <a:pPr eaLnBrk="0" fontAlgn="base" hangingPunct="0">
              <a:spcBef>
                <a:spcPct val="0"/>
              </a:spcBef>
              <a:spcAft>
                <a:spcPct val="0"/>
              </a:spcAft>
            </a:pPr>
            <a:r>
              <a:rPr lang="es-ES" sz="2000" dirty="0">
                <a:solidFill>
                  <a:srgbClr val="000000"/>
                </a:solidFill>
                <a:latin typeface="Arial" charset="0"/>
                <a:cs typeface="Times New Roman" pitchFamily="18" charset="0"/>
              </a:rPr>
              <a:t>     </a:t>
            </a:r>
            <a:r>
              <a:rPr lang="en-US" sz="2000" b="1" dirty="0">
                <a:solidFill>
                  <a:srgbClr val="000000"/>
                </a:solidFill>
                <a:latin typeface="Arial" charset="0"/>
                <a:cs typeface="Times New Roman" pitchFamily="18" charset="0"/>
              </a:rPr>
              <a:t>PRIMARY KEY</a:t>
            </a:r>
            <a:r>
              <a:rPr lang="en-US" sz="2000" dirty="0">
                <a:solidFill>
                  <a:srgbClr val="000000"/>
                </a:solidFill>
                <a:latin typeface="Arial" charset="0"/>
                <a:cs typeface="Times New Roman" pitchFamily="18" charset="0"/>
              </a:rPr>
              <a:t> (</a:t>
            </a:r>
            <a:r>
              <a:rPr lang="en-US" sz="2000" dirty="0" err="1">
                <a:solidFill>
                  <a:srgbClr val="000000"/>
                </a:solidFill>
                <a:latin typeface="Arial" charset="0"/>
                <a:cs typeface="Times New Roman" pitchFamily="18" charset="0"/>
              </a:rPr>
              <a:t>Opcional</a:t>
            </a:r>
            <a:r>
              <a:rPr lang="en-US" sz="2000" dirty="0">
                <a:solidFill>
                  <a:srgbClr val="000000"/>
                </a:solidFill>
                <a:latin typeface="Arial" charset="0"/>
                <a:cs typeface="Times New Roman" pitchFamily="18" charset="0"/>
              </a:rPr>
              <a:t>) ) </a:t>
            </a:r>
            <a:r>
              <a:rPr lang="en-US" sz="2000" b="1" dirty="0">
                <a:solidFill>
                  <a:srgbClr val="000000"/>
                </a:solidFill>
                <a:latin typeface="Arial" charset="0"/>
                <a:cs typeface="Times New Roman" pitchFamily="18" charset="0"/>
              </a:rPr>
              <a:t>;</a:t>
            </a:r>
            <a:endParaRPr lang="es-ES" sz="2000" dirty="0">
              <a:solidFill>
                <a:srgbClr val="000000"/>
              </a:solidFill>
              <a:latin typeface="Arial" charset="0"/>
              <a:cs typeface="Times New Roman" pitchFamily="18" charset="0"/>
            </a:endParaRPr>
          </a:p>
          <a:p>
            <a:pPr eaLnBrk="0" fontAlgn="base" hangingPunct="0">
              <a:spcBef>
                <a:spcPct val="0"/>
              </a:spcBef>
              <a:spcAft>
                <a:spcPct val="0"/>
              </a:spcAft>
            </a:pPr>
            <a:r>
              <a:rPr lang="en-US" sz="2000" dirty="0">
                <a:solidFill>
                  <a:srgbClr val="000000"/>
                </a:solidFill>
                <a:latin typeface="Arial" charset="0"/>
                <a:cs typeface="Times New Roman" pitchFamily="18" charset="0"/>
              </a:rPr>
              <a:t>    </a:t>
            </a:r>
          </a:p>
          <a:p>
            <a:pPr algn="just" eaLnBrk="0" fontAlgn="base" hangingPunct="0">
              <a:spcBef>
                <a:spcPct val="0"/>
              </a:spcBef>
              <a:spcAft>
                <a:spcPct val="0"/>
              </a:spcAft>
            </a:pPr>
            <a:r>
              <a:rPr lang="es-ES" sz="2000" dirty="0">
                <a:solidFill>
                  <a:srgbClr val="000000"/>
                </a:solidFill>
                <a:latin typeface="Arial" charset="0"/>
                <a:cs typeface="Times New Roman" pitchFamily="18" charset="0"/>
              </a:rPr>
              <a:t>Los campos pueden definirse como NOT NULL de manera opcional excepto en la llave primaria para lo cual es obligatorio. Además al definir la llave primaria se genera automáticamente un índice con respecto al campo llave; para definir la llave la denotamos dentro de los paréntesis de PRIMARY KEY.</a:t>
            </a:r>
          </a:p>
          <a:p>
            <a:pPr eaLnBrk="0" fontAlgn="base" hangingPunct="0">
              <a:spcBef>
                <a:spcPct val="0"/>
              </a:spcBef>
              <a:spcAft>
                <a:spcPct val="0"/>
              </a:spcAft>
            </a:pPr>
            <a:endParaRPr lang="es-ES" sz="2400" dirty="0">
              <a:solidFill>
                <a:srgbClr val="000000"/>
              </a:solidFill>
              <a:latin typeface="Arial" charset="0"/>
            </a:endParaRPr>
          </a:p>
        </p:txBody>
      </p:sp>
    </p:spTree>
    <p:extLst>
      <p:ext uri="{BB962C8B-B14F-4D97-AF65-F5344CB8AC3E}">
        <p14:creationId xmlns:p14="http://schemas.microsoft.com/office/powerpoint/2010/main" val="29459731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ChangeArrowheads="1"/>
          </p:cNvSpPr>
          <p:nvPr/>
        </p:nvSpPr>
        <p:spPr bwMode="auto">
          <a:xfrm>
            <a:off x="286171" y="1362980"/>
            <a:ext cx="8153400" cy="4216539"/>
          </a:xfrm>
          <a:prstGeom prst="rect">
            <a:avLst/>
          </a:prstGeom>
          <a:noFill/>
          <a:ln w="9525">
            <a:noFill/>
            <a:miter lim="800000"/>
            <a:headEnd/>
            <a:tailEnd/>
          </a:ln>
        </p:spPr>
        <p:txBody>
          <a:bodyPr>
            <a:spAutoFit/>
          </a:bodyPr>
          <a:lstStyle/>
          <a:p>
            <a:pPr fontAlgn="base">
              <a:spcBef>
                <a:spcPct val="0"/>
              </a:spcBef>
              <a:spcAft>
                <a:spcPct val="0"/>
              </a:spcAft>
            </a:pPr>
            <a:r>
              <a:rPr lang="es-ES" sz="2000" b="1" i="1" dirty="0">
                <a:solidFill>
                  <a:srgbClr val="FF0080"/>
                </a:solidFill>
                <a:latin typeface="Arial" charset="0"/>
                <a:cs typeface="Times New Roman" pitchFamily="18" charset="0"/>
              </a:rPr>
              <a:t>Ejemplo:</a:t>
            </a:r>
            <a:endParaRPr lang="es-ES" sz="2000" dirty="0">
              <a:solidFill>
                <a:srgbClr val="000000"/>
              </a:solidFill>
              <a:latin typeface="Arial" charset="0"/>
              <a:cs typeface="Times New Roman" pitchFamily="18" charset="0"/>
            </a:endParaRPr>
          </a:p>
          <a:p>
            <a:pPr eaLnBrk="0" fontAlgn="base" hangingPunct="0">
              <a:spcBef>
                <a:spcPct val="0"/>
              </a:spcBef>
              <a:spcAft>
                <a:spcPct val="0"/>
              </a:spcAft>
            </a:pPr>
            <a:r>
              <a:rPr lang="es-ES" sz="2000" dirty="0">
                <a:solidFill>
                  <a:srgbClr val="000000"/>
                </a:solidFill>
                <a:latin typeface="Arial" charset="0"/>
                <a:cs typeface="Times New Roman" pitchFamily="18" charset="0"/>
              </a:rPr>
              <a:t>   Crear la tabla alumno, tomando como llave el numero de control.</a:t>
            </a:r>
          </a:p>
          <a:p>
            <a:pPr eaLnBrk="0" fontAlgn="base" hangingPunct="0">
              <a:spcBef>
                <a:spcPct val="0"/>
              </a:spcBef>
              <a:spcAft>
                <a:spcPct val="0"/>
              </a:spcAft>
            </a:pPr>
            <a:r>
              <a:rPr lang="es-ES" sz="2000" b="1" dirty="0">
                <a:solidFill>
                  <a:srgbClr val="000000"/>
                </a:solidFill>
                <a:latin typeface="Arial" charset="0"/>
                <a:cs typeface="Times New Roman" pitchFamily="18" charset="0"/>
              </a:rPr>
              <a:t>CREATE TABLE</a:t>
            </a:r>
            <a:r>
              <a:rPr lang="es-ES" sz="2000" dirty="0">
                <a:solidFill>
                  <a:srgbClr val="000000"/>
                </a:solidFill>
                <a:latin typeface="Arial" charset="0"/>
                <a:cs typeface="Times New Roman" pitchFamily="18" charset="0"/>
              </a:rPr>
              <a:t> </a:t>
            </a:r>
            <a:r>
              <a:rPr lang="es-ES" sz="2000" dirty="0" smtClean="0">
                <a:solidFill>
                  <a:srgbClr val="000000"/>
                </a:solidFill>
                <a:latin typeface="Arial" charset="0"/>
                <a:cs typeface="Times New Roman" pitchFamily="18" charset="0"/>
              </a:rPr>
              <a:t>Alumno (</a:t>
            </a:r>
          </a:p>
          <a:p>
            <a:pPr eaLnBrk="0" fontAlgn="base" hangingPunct="0">
              <a:spcBef>
                <a:spcPct val="0"/>
              </a:spcBef>
              <a:spcAft>
                <a:spcPct val="0"/>
              </a:spcAft>
            </a:pPr>
            <a:r>
              <a:rPr lang="es-ES" sz="2000" dirty="0" err="1" smtClean="0">
                <a:solidFill>
                  <a:srgbClr val="000000"/>
                </a:solidFill>
                <a:latin typeface="Arial" charset="0"/>
                <a:cs typeface="Times New Roman" pitchFamily="18" charset="0"/>
              </a:rPr>
              <a:t>NControl</a:t>
            </a:r>
            <a:r>
              <a:rPr lang="es-ES" sz="2000" dirty="0" smtClean="0">
                <a:solidFill>
                  <a:srgbClr val="000000"/>
                </a:solidFill>
                <a:latin typeface="Arial" charset="0"/>
                <a:cs typeface="Times New Roman" pitchFamily="18" charset="0"/>
              </a:rPr>
              <a:t> </a:t>
            </a:r>
            <a:r>
              <a:rPr lang="es-ES" sz="2000" dirty="0" err="1">
                <a:solidFill>
                  <a:srgbClr val="000000"/>
                </a:solidFill>
                <a:latin typeface="Arial" charset="0"/>
                <a:cs typeface="Times New Roman" pitchFamily="18" charset="0"/>
              </a:rPr>
              <a:t>char</a:t>
            </a:r>
            <a:r>
              <a:rPr lang="es-ES" sz="2000" dirty="0">
                <a:solidFill>
                  <a:srgbClr val="000000"/>
                </a:solidFill>
                <a:latin typeface="Arial" charset="0"/>
                <a:cs typeface="Times New Roman" pitchFamily="18" charset="0"/>
              </a:rPr>
              <a:t>(8) NOT NULL,</a:t>
            </a:r>
            <a:br>
              <a:rPr lang="es-ES" sz="2000" dirty="0">
                <a:solidFill>
                  <a:srgbClr val="000000"/>
                </a:solidFill>
                <a:latin typeface="Arial" charset="0"/>
                <a:cs typeface="Times New Roman" pitchFamily="18" charset="0"/>
              </a:rPr>
            </a:br>
            <a:r>
              <a:rPr lang="es-ES" sz="2000" dirty="0" err="1">
                <a:solidFill>
                  <a:srgbClr val="000000"/>
                </a:solidFill>
                <a:latin typeface="Arial" charset="0"/>
                <a:cs typeface="Times New Roman" pitchFamily="18" charset="0"/>
              </a:rPr>
              <a:t>NombreA</a:t>
            </a:r>
            <a:r>
              <a:rPr lang="es-ES" sz="2000" dirty="0">
                <a:solidFill>
                  <a:srgbClr val="000000"/>
                </a:solidFill>
                <a:latin typeface="Arial" charset="0"/>
                <a:cs typeface="Times New Roman" pitchFamily="18" charset="0"/>
              </a:rPr>
              <a:t> </a:t>
            </a:r>
            <a:r>
              <a:rPr lang="es-ES" sz="2000" dirty="0" err="1">
                <a:solidFill>
                  <a:srgbClr val="000000"/>
                </a:solidFill>
                <a:latin typeface="Arial" charset="0"/>
                <a:cs typeface="Times New Roman" pitchFamily="18" charset="0"/>
              </a:rPr>
              <a:t>char</a:t>
            </a:r>
            <a:r>
              <a:rPr lang="es-ES" sz="2000" dirty="0">
                <a:solidFill>
                  <a:srgbClr val="000000"/>
                </a:solidFill>
                <a:latin typeface="Arial" charset="0"/>
                <a:cs typeface="Times New Roman" pitchFamily="18" charset="0"/>
              </a:rPr>
              <a:t>(20),</a:t>
            </a:r>
            <a:br>
              <a:rPr lang="es-ES" sz="2000" dirty="0">
                <a:solidFill>
                  <a:srgbClr val="000000"/>
                </a:solidFill>
                <a:latin typeface="Arial" charset="0"/>
                <a:cs typeface="Times New Roman" pitchFamily="18" charset="0"/>
              </a:rPr>
            </a:br>
            <a:r>
              <a:rPr lang="es-ES" sz="2000" dirty="0">
                <a:solidFill>
                  <a:srgbClr val="000000"/>
                </a:solidFill>
                <a:latin typeface="Arial" charset="0"/>
                <a:cs typeface="Times New Roman" pitchFamily="18" charset="0"/>
              </a:rPr>
              <a:t>Especialidad </a:t>
            </a:r>
            <a:r>
              <a:rPr lang="es-ES" sz="2000" dirty="0" err="1">
                <a:solidFill>
                  <a:srgbClr val="000000"/>
                </a:solidFill>
                <a:latin typeface="Arial" charset="0"/>
                <a:cs typeface="Times New Roman" pitchFamily="18" charset="0"/>
              </a:rPr>
              <a:t>char</a:t>
            </a:r>
            <a:r>
              <a:rPr lang="es-ES" sz="2000" dirty="0">
                <a:solidFill>
                  <a:srgbClr val="000000"/>
                </a:solidFill>
                <a:latin typeface="Arial" charset="0"/>
                <a:cs typeface="Times New Roman" pitchFamily="18" charset="0"/>
              </a:rPr>
              <a:t>(3),</a:t>
            </a:r>
            <a:br>
              <a:rPr lang="es-ES" sz="2000" dirty="0">
                <a:solidFill>
                  <a:srgbClr val="000000"/>
                </a:solidFill>
                <a:latin typeface="Arial" charset="0"/>
                <a:cs typeface="Times New Roman" pitchFamily="18" charset="0"/>
              </a:rPr>
            </a:br>
            <a:r>
              <a:rPr lang="es-ES" sz="2000" dirty="0">
                <a:solidFill>
                  <a:srgbClr val="000000"/>
                </a:solidFill>
                <a:latin typeface="Arial" charset="0"/>
                <a:cs typeface="Times New Roman" pitchFamily="18" charset="0"/>
              </a:rPr>
              <a:t>Dirección </a:t>
            </a:r>
            <a:r>
              <a:rPr lang="es-ES" sz="2000" dirty="0" err="1">
                <a:solidFill>
                  <a:srgbClr val="000000"/>
                </a:solidFill>
                <a:latin typeface="Arial" charset="0"/>
                <a:cs typeface="Times New Roman" pitchFamily="18" charset="0"/>
              </a:rPr>
              <a:t>char</a:t>
            </a:r>
            <a:r>
              <a:rPr lang="es-ES" sz="2000" dirty="0">
                <a:solidFill>
                  <a:srgbClr val="000000"/>
                </a:solidFill>
                <a:latin typeface="Arial" charset="0"/>
                <a:cs typeface="Times New Roman" pitchFamily="18" charset="0"/>
              </a:rPr>
              <a:t>(30),</a:t>
            </a:r>
            <a:br>
              <a:rPr lang="es-ES" sz="2000" dirty="0">
                <a:solidFill>
                  <a:srgbClr val="000000"/>
                </a:solidFill>
                <a:latin typeface="Arial" charset="0"/>
                <a:cs typeface="Times New Roman" pitchFamily="18" charset="0"/>
              </a:rPr>
            </a:br>
            <a:r>
              <a:rPr lang="es-ES" sz="2000" b="1" dirty="0">
                <a:solidFill>
                  <a:srgbClr val="000000"/>
                </a:solidFill>
                <a:latin typeface="Arial" charset="0"/>
                <a:cs typeface="Times New Roman" pitchFamily="18" charset="0"/>
              </a:rPr>
              <a:t>PRIMARY KEY</a:t>
            </a:r>
            <a:r>
              <a:rPr lang="es-ES" sz="2000" dirty="0">
                <a:solidFill>
                  <a:srgbClr val="000000"/>
                </a:solidFill>
                <a:latin typeface="Arial" charset="0"/>
                <a:cs typeface="Times New Roman" pitchFamily="18" charset="0"/>
              </a:rPr>
              <a:t> (</a:t>
            </a:r>
            <a:r>
              <a:rPr lang="es-ES" sz="2000" dirty="0" err="1" smtClean="0">
                <a:solidFill>
                  <a:srgbClr val="000000"/>
                </a:solidFill>
                <a:latin typeface="Arial" charset="0"/>
                <a:cs typeface="Times New Roman" pitchFamily="18" charset="0"/>
              </a:rPr>
              <a:t>NControl</a:t>
            </a:r>
            <a:r>
              <a:rPr lang="es-ES" sz="2000" dirty="0" smtClean="0">
                <a:solidFill>
                  <a:srgbClr val="000000"/>
                </a:solidFill>
                <a:latin typeface="Arial" charset="0"/>
                <a:cs typeface="Times New Roman" pitchFamily="18" charset="0"/>
              </a:rPr>
              <a:t>) );</a:t>
            </a:r>
          </a:p>
          <a:p>
            <a:pPr eaLnBrk="0" fontAlgn="base" hangingPunct="0">
              <a:spcBef>
                <a:spcPct val="0"/>
              </a:spcBef>
              <a:spcAft>
                <a:spcPct val="0"/>
              </a:spcAft>
            </a:pPr>
            <a:endParaRPr lang="es-MX" sz="2000" dirty="0">
              <a:solidFill>
                <a:srgbClr val="000000"/>
              </a:solidFill>
              <a:latin typeface="Arial" charset="0"/>
              <a:cs typeface="Times New Roman" pitchFamily="18" charset="0"/>
            </a:endParaRPr>
          </a:p>
          <a:p>
            <a:pPr fontAlgn="base">
              <a:spcBef>
                <a:spcPct val="0"/>
              </a:spcBef>
              <a:spcAft>
                <a:spcPct val="0"/>
              </a:spcAft>
            </a:pPr>
            <a:r>
              <a:rPr lang="es-MX" sz="2000" dirty="0" smtClean="0">
                <a:solidFill>
                  <a:srgbClr val="000000"/>
                </a:solidFill>
                <a:latin typeface="Arial" charset="0"/>
                <a:cs typeface="Times New Roman" pitchFamily="18" charset="0"/>
              </a:rPr>
              <a:t>                                     </a:t>
            </a:r>
            <a:r>
              <a:rPr lang="es-ES" sz="2000" dirty="0" smtClean="0">
                <a:solidFill>
                  <a:srgbClr val="000000"/>
                </a:solidFill>
                <a:latin typeface="Arial" charset="0"/>
                <a:cs typeface="Times New Roman" pitchFamily="18" charset="0"/>
              </a:rPr>
              <a:t>Tabla Alumno</a:t>
            </a:r>
            <a:r>
              <a:rPr lang="es-ES" sz="2400" dirty="0" smtClean="0">
                <a:solidFill>
                  <a:srgbClr val="000000"/>
                </a:solidFill>
                <a:latin typeface="Arial" charset="0"/>
                <a:cs typeface="Times New Roman" pitchFamily="18" charset="0"/>
              </a:rPr>
              <a:t>:</a:t>
            </a:r>
          </a:p>
          <a:p>
            <a:pPr eaLnBrk="0" fontAlgn="base" hangingPunct="0">
              <a:spcBef>
                <a:spcPct val="0"/>
              </a:spcBef>
              <a:spcAft>
                <a:spcPct val="0"/>
              </a:spcAft>
            </a:pPr>
            <a:endParaRPr lang="es-MX" sz="2400" dirty="0">
              <a:solidFill>
                <a:srgbClr val="000000"/>
              </a:solidFill>
              <a:latin typeface="Arial" charset="0"/>
              <a:cs typeface="Times New Roman" pitchFamily="18" charset="0"/>
            </a:endParaRPr>
          </a:p>
          <a:p>
            <a:pPr eaLnBrk="0" fontAlgn="base" hangingPunct="0">
              <a:spcBef>
                <a:spcPct val="0"/>
              </a:spcBef>
              <a:spcAft>
                <a:spcPct val="0"/>
              </a:spcAft>
            </a:pPr>
            <a:endParaRPr lang="es-ES" sz="2000" dirty="0">
              <a:solidFill>
                <a:srgbClr val="000000"/>
              </a:solidFill>
              <a:latin typeface="Arial" charset="0"/>
              <a:cs typeface="Times New Roman" pitchFamily="18" charset="0"/>
            </a:endParaRPr>
          </a:p>
          <a:p>
            <a:pPr eaLnBrk="0" fontAlgn="base" hangingPunct="0">
              <a:spcBef>
                <a:spcPct val="0"/>
              </a:spcBef>
              <a:spcAft>
                <a:spcPct val="0"/>
              </a:spcAft>
            </a:pPr>
            <a:endParaRPr lang="es-ES" sz="2000" dirty="0">
              <a:solidFill>
                <a:srgbClr val="000000"/>
              </a:solidFill>
              <a:latin typeface="Arial" charset="0"/>
            </a:endParaRPr>
          </a:p>
        </p:txBody>
      </p:sp>
      <p:grpSp>
        <p:nvGrpSpPr>
          <p:cNvPr id="117763" name="Group 30"/>
          <p:cNvGrpSpPr>
            <a:grpSpLocks/>
          </p:cNvGrpSpPr>
          <p:nvPr/>
        </p:nvGrpSpPr>
        <p:grpSpPr bwMode="auto">
          <a:xfrm>
            <a:off x="1032047" y="4853237"/>
            <a:ext cx="7067550" cy="1452563"/>
            <a:chOff x="-3" y="400"/>
            <a:chExt cx="4452" cy="915"/>
          </a:xfrm>
        </p:grpSpPr>
        <p:grpSp>
          <p:nvGrpSpPr>
            <p:cNvPr id="117764" name="Group 28"/>
            <p:cNvGrpSpPr>
              <a:grpSpLocks/>
            </p:cNvGrpSpPr>
            <p:nvPr/>
          </p:nvGrpSpPr>
          <p:grpSpPr bwMode="auto">
            <a:xfrm>
              <a:off x="0" y="403"/>
              <a:ext cx="4446" cy="909"/>
              <a:chOff x="0" y="403"/>
              <a:chExt cx="4446" cy="909"/>
            </a:xfrm>
          </p:grpSpPr>
          <p:grpSp>
            <p:nvGrpSpPr>
              <p:cNvPr id="117766" name="Group 13"/>
              <p:cNvGrpSpPr>
                <a:grpSpLocks/>
              </p:cNvGrpSpPr>
              <p:nvPr/>
            </p:nvGrpSpPr>
            <p:grpSpPr bwMode="auto">
              <a:xfrm>
                <a:off x="0" y="403"/>
                <a:ext cx="912" cy="506"/>
                <a:chOff x="0" y="403"/>
                <a:chExt cx="912" cy="506"/>
              </a:xfrm>
            </p:grpSpPr>
            <p:sp>
              <p:nvSpPr>
                <p:cNvPr id="117788" name="Rectangle 4"/>
                <p:cNvSpPr>
                  <a:spLocks noChangeArrowheads="1"/>
                </p:cNvSpPr>
                <p:nvPr/>
              </p:nvSpPr>
              <p:spPr bwMode="auto">
                <a:xfrm>
                  <a:off x="6" y="409"/>
                  <a:ext cx="900" cy="494"/>
                </a:xfrm>
                <a:prstGeom prst="rect">
                  <a:avLst/>
                </a:prstGeom>
                <a:noFill/>
                <a:ln w="9525">
                  <a:noFill/>
                  <a:miter lim="800000"/>
                  <a:headEnd/>
                  <a:tailEnd/>
                </a:ln>
              </p:spPr>
              <p:txBody>
                <a:bodyPr anchor="ctr"/>
                <a:lstStyle/>
                <a:p>
                  <a:pPr fontAlgn="base">
                    <a:spcBef>
                      <a:spcPct val="0"/>
                    </a:spcBef>
                    <a:spcAft>
                      <a:spcPct val="0"/>
                    </a:spcAft>
                  </a:pPr>
                  <a:r>
                    <a:rPr lang="es-ES" sz="1200" b="1">
                      <a:solidFill>
                        <a:srgbClr val="000000"/>
                      </a:solidFill>
                      <a:cs typeface="Times New Roman" pitchFamily="18" charset="0"/>
                    </a:rPr>
                    <a:t>NControl</a:t>
                  </a:r>
                  <a:endParaRPr lang="es-ES" sz="1200">
                    <a:solidFill>
                      <a:srgbClr val="000000"/>
                    </a:solidFill>
                    <a:cs typeface="Times New Roman" pitchFamily="18" charset="0"/>
                  </a:endParaRPr>
                </a:p>
                <a:p>
                  <a:pPr eaLnBrk="0" fontAlgn="base" hangingPunct="0">
                    <a:spcBef>
                      <a:spcPct val="0"/>
                    </a:spcBef>
                    <a:spcAft>
                      <a:spcPct val="0"/>
                    </a:spcAft>
                  </a:pPr>
                  <a:endParaRPr lang="es-ES" sz="2400">
                    <a:solidFill>
                      <a:srgbClr val="000000"/>
                    </a:solidFill>
                  </a:endParaRPr>
                </a:p>
              </p:txBody>
            </p:sp>
            <p:sp>
              <p:nvSpPr>
                <p:cNvPr id="117789" name="Rectangle 12"/>
                <p:cNvSpPr>
                  <a:spLocks noChangeArrowheads="1"/>
                </p:cNvSpPr>
                <p:nvPr/>
              </p:nvSpPr>
              <p:spPr bwMode="auto">
                <a:xfrm>
                  <a:off x="0" y="403"/>
                  <a:ext cx="912" cy="506"/>
                </a:xfrm>
                <a:prstGeom prst="rect">
                  <a:avLst/>
                </a:prstGeom>
                <a:noFill/>
                <a:ln w="7">
                  <a:solidFill>
                    <a:srgbClr val="A0A0A0"/>
                  </a:solidFill>
                  <a:miter lim="800000"/>
                  <a:headEnd/>
                  <a:tailEnd/>
                </a:ln>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pPr fontAlgn="base">
                    <a:spcBef>
                      <a:spcPct val="0"/>
                    </a:spcBef>
                    <a:spcAft>
                      <a:spcPct val="0"/>
                    </a:spcAft>
                  </a:pPr>
                  <a:endParaRPr lang="es-MX" sz="2400">
                    <a:solidFill>
                      <a:srgbClr val="000000"/>
                    </a:solidFill>
                  </a:endParaRPr>
                </a:p>
              </p:txBody>
            </p:sp>
          </p:grpSp>
          <p:grpSp>
            <p:nvGrpSpPr>
              <p:cNvPr id="117767" name="Group 15"/>
              <p:cNvGrpSpPr>
                <a:grpSpLocks/>
              </p:cNvGrpSpPr>
              <p:nvPr/>
            </p:nvGrpSpPr>
            <p:grpSpPr bwMode="auto">
              <a:xfrm>
                <a:off x="912" y="403"/>
                <a:ext cx="1019" cy="506"/>
                <a:chOff x="912" y="403"/>
                <a:chExt cx="1019" cy="506"/>
              </a:xfrm>
            </p:grpSpPr>
            <p:sp>
              <p:nvSpPr>
                <p:cNvPr id="117786" name="Rectangle 5"/>
                <p:cNvSpPr>
                  <a:spLocks noChangeArrowheads="1"/>
                </p:cNvSpPr>
                <p:nvPr/>
              </p:nvSpPr>
              <p:spPr bwMode="auto">
                <a:xfrm>
                  <a:off x="918" y="409"/>
                  <a:ext cx="1007" cy="494"/>
                </a:xfrm>
                <a:prstGeom prst="rect">
                  <a:avLst/>
                </a:prstGeom>
                <a:noFill/>
                <a:ln w="9525">
                  <a:noFill/>
                  <a:miter lim="800000"/>
                  <a:headEnd/>
                  <a:tailEnd/>
                </a:ln>
              </p:spPr>
              <p:txBody>
                <a:bodyPr anchor="ctr"/>
                <a:lstStyle/>
                <a:p>
                  <a:pPr fontAlgn="base">
                    <a:spcBef>
                      <a:spcPct val="0"/>
                    </a:spcBef>
                    <a:spcAft>
                      <a:spcPct val="0"/>
                    </a:spcAft>
                  </a:pPr>
                  <a:r>
                    <a:rPr lang="es-ES" sz="1200" b="1">
                      <a:solidFill>
                        <a:srgbClr val="000000"/>
                      </a:solidFill>
                      <a:cs typeface="Times New Roman" pitchFamily="18" charset="0"/>
                    </a:rPr>
                    <a:t>NombreA</a:t>
                  </a:r>
                  <a:endParaRPr lang="es-ES" sz="1200">
                    <a:solidFill>
                      <a:srgbClr val="000000"/>
                    </a:solidFill>
                    <a:cs typeface="Times New Roman" pitchFamily="18" charset="0"/>
                  </a:endParaRPr>
                </a:p>
                <a:p>
                  <a:pPr eaLnBrk="0" fontAlgn="base" hangingPunct="0">
                    <a:spcBef>
                      <a:spcPct val="0"/>
                    </a:spcBef>
                    <a:spcAft>
                      <a:spcPct val="0"/>
                    </a:spcAft>
                  </a:pPr>
                  <a:endParaRPr lang="es-ES" sz="2400">
                    <a:solidFill>
                      <a:srgbClr val="000000"/>
                    </a:solidFill>
                  </a:endParaRPr>
                </a:p>
              </p:txBody>
            </p:sp>
            <p:sp>
              <p:nvSpPr>
                <p:cNvPr id="117787" name="Rectangle 14"/>
                <p:cNvSpPr>
                  <a:spLocks noChangeArrowheads="1"/>
                </p:cNvSpPr>
                <p:nvPr/>
              </p:nvSpPr>
              <p:spPr bwMode="auto">
                <a:xfrm>
                  <a:off x="912" y="403"/>
                  <a:ext cx="1019" cy="506"/>
                </a:xfrm>
                <a:prstGeom prst="rect">
                  <a:avLst/>
                </a:prstGeom>
                <a:noFill/>
                <a:ln w="7">
                  <a:solidFill>
                    <a:srgbClr val="A0A0A0"/>
                  </a:solidFill>
                  <a:miter lim="800000"/>
                  <a:headEnd/>
                  <a:tailEnd/>
                </a:ln>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pPr fontAlgn="base">
                    <a:spcBef>
                      <a:spcPct val="0"/>
                    </a:spcBef>
                    <a:spcAft>
                      <a:spcPct val="0"/>
                    </a:spcAft>
                  </a:pPr>
                  <a:endParaRPr lang="es-MX" sz="2400">
                    <a:solidFill>
                      <a:srgbClr val="000000"/>
                    </a:solidFill>
                  </a:endParaRPr>
                </a:p>
              </p:txBody>
            </p:sp>
          </p:grpSp>
          <p:grpSp>
            <p:nvGrpSpPr>
              <p:cNvPr id="117768" name="Group 17"/>
              <p:cNvGrpSpPr>
                <a:grpSpLocks/>
              </p:cNvGrpSpPr>
              <p:nvPr/>
            </p:nvGrpSpPr>
            <p:grpSpPr bwMode="auto">
              <a:xfrm>
                <a:off x="1931" y="403"/>
                <a:ext cx="1180" cy="506"/>
                <a:chOff x="1931" y="403"/>
                <a:chExt cx="1180" cy="506"/>
              </a:xfrm>
            </p:grpSpPr>
            <p:sp>
              <p:nvSpPr>
                <p:cNvPr id="117784" name="Rectangle 6"/>
                <p:cNvSpPr>
                  <a:spLocks noChangeArrowheads="1"/>
                </p:cNvSpPr>
                <p:nvPr/>
              </p:nvSpPr>
              <p:spPr bwMode="auto">
                <a:xfrm>
                  <a:off x="1937" y="409"/>
                  <a:ext cx="1168" cy="494"/>
                </a:xfrm>
                <a:prstGeom prst="rect">
                  <a:avLst/>
                </a:prstGeom>
                <a:noFill/>
                <a:ln w="9525">
                  <a:noFill/>
                  <a:miter lim="800000"/>
                  <a:headEnd/>
                  <a:tailEnd/>
                </a:ln>
              </p:spPr>
              <p:txBody>
                <a:bodyPr anchor="ctr"/>
                <a:lstStyle/>
                <a:p>
                  <a:pPr fontAlgn="base">
                    <a:spcBef>
                      <a:spcPct val="0"/>
                    </a:spcBef>
                    <a:spcAft>
                      <a:spcPct val="0"/>
                    </a:spcAft>
                  </a:pPr>
                  <a:r>
                    <a:rPr lang="es-ES" sz="1200" b="1">
                      <a:solidFill>
                        <a:srgbClr val="000000"/>
                      </a:solidFill>
                      <a:cs typeface="Times New Roman" pitchFamily="18" charset="0"/>
                    </a:rPr>
                    <a:t>Especialidad</a:t>
                  </a:r>
                  <a:endParaRPr lang="es-ES" sz="1200">
                    <a:solidFill>
                      <a:srgbClr val="000000"/>
                    </a:solidFill>
                    <a:cs typeface="Times New Roman" pitchFamily="18" charset="0"/>
                  </a:endParaRPr>
                </a:p>
                <a:p>
                  <a:pPr eaLnBrk="0" fontAlgn="base" hangingPunct="0">
                    <a:spcBef>
                      <a:spcPct val="0"/>
                    </a:spcBef>
                    <a:spcAft>
                      <a:spcPct val="0"/>
                    </a:spcAft>
                  </a:pPr>
                  <a:endParaRPr lang="es-ES" sz="2400">
                    <a:solidFill>
                      <a:srgbClr val="000000"/>
                    </a:solidFill>
                  </a:endParaRPr>
                </a:p>
              </p:txBody>
            </p:sp>
            <p:sp>
              <p:nvSpPr>
                <p:cNvPr id="117785" name="Rectangle 16"/>
                <p:cNvSpPr>
                  <a:spLocks noChangeArrowheads="1"/>
                </p:cNvSpPr>
                <p:nvPr/>
              </p:nvSpPr>
              <p:spPr bwMode="auto">
                <a:xfrm>
                  <a:off x="1931" y="403"/>
                  <a:ext cx="1180" cy="506"/>
                </a:xfrm>
                <a:prstGeom prst="rect">
                  <a:avLst/>
                </a:prstGeom>
                <a:noFill/>
                <a:ln w="7">
                  <a:solidFill>
                    <a:srgbClr val="A0A0A0"/>
                  </a:solidFill>
                  <a:miter lim="800000"/>
                  <a:headEnd/>
                  <a:tailEnd/>
                </a:ln>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pPr fontAlgn="base">
                    <a:spcBef>
                      <a:spcPct val="0"/>
                    </a:spcBef>
                    <a:spcAft>
                      <a:spcPct val="0"/>
                    </a:spcAft>
                  </a:pPr>
                  <a:endParaRPr lang="es-MX" sz="2400">
                    <a:solidFill>
                      <a:srgbClr val="000000"/>
                    </a:solidFill>
                  </a:endParaRPr>
                </a:p>
              </p:txBody>
            </p:sp>
          </p:grpSp>
          <p:grpSp>
            <p:nvGrpSpPr>
              <p:cNvPr id="117769" name="Group 19"/>
              <p:cNvGrpSpPr>
                <a:grpSpLocks/>
              </p:cNvGrpSpPr>
              <p:nvPr/>
            </p:nvGrpSpPr>
            <p:grpSpPr bwMode="auto">
              <a:xfrm>
                <a:off x="3111" y="403"/>
                <a:ext cx="1335" cy="506"/>
                <a:chOff x="3111" y="403"/>
                <a:chExt cx="1335" cy="506"/>
              </a:xfrm>
            </p:grpSpPr>
            <p:sp>
              <p:nvSpPr>
                <p:cNvPr id="117782" name="Rectangle 7"/>
                <p:cNvSpPr>
                  <a:spLocks noChangeArrowheads="1"/>
                </p:cNvSpPr>
                <p:nvPr/>
              </p:nvSpPr>
              <p:spPr bwMode="auto">
                <a:xfrm>
                  <a:off x="3117" y="409"/>
                  <a:ext cx="1323" cy="494"/>
                </a:xfrm>
                <a:prstGeom prst="rect">
                  <a:avLst/>
                </a:prstGeom>
                <a:noFill/>
                <a:ln w="9525">
                  <a:noFill/>
                  <a:miter lim="800000"/>
                  <a:headEnd/>
                  <a:tailEnd/>
                </a:ln>
              </p:spPr>
              <p:txBody>
                <a:bodyPr anchor="ctr"/>
                <a:lstStyle/>
                <a:p>
                  <a:pPr fontAlgn="base">
                    <a:spcBef>
                      <a:spcPct val="0"/>
                    </a:spcBef>
                    <a:spcAft>
                      <a:spcPct val="0"/>
                    </a:spcAft>
                  </a:pPr>
                  <a:r>
                    <a:rPr lang="es-ES" sz="1200" b="1">
                      <a:solidFill>
                        <a:srgbClr val="000000"/>
                      </a:solidFill>
                      <a:cs typeface="Times New Roman" pitchFamily="18" charset="0"/>
                    </a:rPr>
                    <a:t>Dirección</a:t>
                  </a:r>
                  <a:endParaRPr lang="es-ES" sz="1200">
                    <a:solidFill>
                      <a:srgbClr val="000000"/>
                    </a:solidFill>
                    <a:cs typeface="Times New Roman" pitchFamily="18" charset="0"/>
                  </a:endParaRPr>
                </a:p>
                <a:p>
                  <a:pPr eaLnBrk="0" fontAlgn="base" hangingPunct="0">
                    <a:spcBef>
                      <a:spcPct val="0"/>
                    </a:spcBef>
                    <a:spcAft>
                      <a:spcPct val="0"/>
                    </a:spcAft>
                  </a:pPr>
                  <a:endParaRPr lang="es-ES" sz="2400">
                    <a:solidFill>
                      <a:srgbClr val="000000"/>
                    </a:solidFill>
                  </a:endParaRPr>
                </a:p>
              </p:txBody>
            </p:sp>
            <p:sp>
              <p:nvSpPr>
                <p:cNvPr id="117783" name="Rectangle 18"/>
                <p:cNvSpPr>
                  <a:spLocks noChangeArrowheads="1"/>
                </p:cNvSpPr>
                <p:nvPr/>
              </p:nvSpPr>
              <p:spPr bwMode="auto">
                <a:xfrm>
                  <a:off x="3111" y="403"/>
                  <a:ext cx="1335" cy="506"/>
                </a:xfrm>
                <a:prstGeom prst="rect">
                  <a:avLst/>
                </a:prstGeom>
                <a:noFill/>
                <a:ln w="7">
                  <a:solidFill>
                    <a:srgbClr val="A0A0A0"/>
                  </a:solidFill>
                  <a:miter lim="800000"/>
                  <a:headEnd/>
                  <a:tailEnd/>
                </a:ln>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pPr fontAlgn="base">
                    <a:spcBef>
                      <a:spcPct val="0"/>
                    </a:spcBef>
                    <a:spcAft>
                      <a:spcPct val="0"/>
                    </a:spcAft>
                  </a:pPr>
                  <a:endParaRPr lang="es-MX" sz="2400">
                    <a:solidFill>
                      <a:srgbClr val="000000"/>
                    </a:solidFill>
                  </a:endParaRPr>
                </a:p>
              </p:txBody>
            </p:sp>
          </p:grpSp>
          <p:grpSp>
            <p:nvGrpSpPr>
              <p:cNvPr id="117770" name="Group 21"/>
              <p:cNvGrpSpPr>
                <a:grpSpLocks/>
              </p:cNvGrpSpPr>
              <p:nvPr/>
            </p:nvGrpSpPr>
            <p:grpSpPr bwMode="auto">
              <a:xfrm>
                <a:off x="0" y="921"/>
                <a:ext cx="912" cy="391"/>
                <a:chOff x="0" y="921"/>
                <a:chExt cx="912" cy="391"/>
              </a:xfrm>
            </p:grpSpPr>
            <p:sp>
              <p:nvSpPr>
                <p:cNvPr id="117780" name="Rectangle 8"/>
                <p:cNvSpPr>
                  <a:spLocks noChangeArrowheads="1"/>
                </p:cNvSpPr>
                <p:nvPr/>
              </p:nvSpPr>
              <p:spPr bwMode="auto">
                <a:xfrm>
                  <a:off x="6" y="927"/>
                  <a:ext cx="900" cy="379"/>
                </a:xfrm>
                <a:prstGeom prst="rect">
                  <a:avLst/>
                </a:prstGeom>
                <a:noFill/>
                <a:ln w="9525">
                  <a:noFill/>
                  <a:miter lim="800000"/>
                  <a:headEnd/>
                  <a:tailEnd/>
                </a:ln>
              </p:spPr>
              <p:txBody>
                <a:bodyPr anchor="ctr"/>
                <a:lstStyle/>
                <a:p>
                  <a:pPr fontAlgn="base">
                    <a:spcBef>
                      <a:spcPct val="0"/>
                    </a:spcBef>
                    <a:spcAft>
                      <a:spcPct val="0"/>
                    </a:spcAft>
                  </a:pPr>
                  <a:r>
                    <a:rPr lang="es-ES" sz="1200">
                      <a:solidFill>
                        <a:srgbClr val="000000"/>
                      </a:solidFill>
                      <a:cs typeface="Times New Roman" pitchFamily="18" charset="0"/>
                    </a:rPr>
                    <a:t> </a:t>
                  </a:r>
                </a:p>
                <a:p>
                  <a:pPr eaLnBrk="0" fontAlgn="base" hangingPunct="0">
                    <a:spcBef>
                      <a:spcPct val="0"/>
                    </a:spcBef>
                    <a:spcAft>
                      <a:spcPct val="0"/>
                    </a:spcAft>
                  </a:pPr>
                  <a:endParaRPr lang="es-ES" sz="2400">
                    <a:solidFill>
                      <a:srgbClr val="000000"/>
                    </a:solidFill>
                  </a:endParaRPr>
                </a:p>
              </p:txBody>
            </p:sp>
            <p:sp>
              <p:nvSpPr>
                <p:cNvPr id="117781" name="Rectangle 20"/>
                <p:cNvSpPr>
                  <a:spLocks noChangeArrowheads="1"/>
                </p:cNvSpPr>
                <p:nvPr/>
              </p:nvSpPr>
              <p:spPr bwMode="auto">
                <a:xfrm>
                  <a:off x="0" y="921"/>
                  <a:ext cx="912" cy="391"/>
                </a:xfrm>
                <a:prstGeom prst="rect">
                  <a:avLst/>
                </a:prstGeom>
                <a:noFill/>
                <a:ln w="7">
                  <a:solidFill>
                    <a:srgbClr val="A0A0A0"/>
                  </a:solidFill>
                  <a:miter lim="800000"/>
                  <a:headEnd/>
                  <a:tailEnd/>
                </a:ln>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pPr fontAlgn="base">
                    <a:spcBef>
                      <a:spcPct val="0"/>
                    </a:spcBef>
                    <a:spcAft>
                      <a:spcPct val="0"/>
                    </a:spcAft>
                  </a:pPr>
                  <a:endParaRPr lang="es-MX" sz="2400">
                    <a:solidFill>
                      <a:srgbClr val="000000"/>
                    </a:solidFill>
                  </a:endParaRPr>
                </a:p>
              </p:txBody>
            </p:sp>
          </p:grpSp>
          <p:grpSp>
            <p:nvGrpSpPr>
              <p:cNvPr id="117771" name="Group 23"/>
              <p:cNvGrpSpPr>
                <a:grpSpLocks/>
              </p:cNvGrpSpPr>
              <p:nvPr/>
            </p:nvGrpSpPr>
            <p:grpSpPr bwMode="auto">
              <a:xfrm>
                <a:off x="912" y="921"/>
                <a:ext cx="1019" cy="391"/>
                <a:chOff x="912" y="921"/>
                <a:chExt cx="1019" cy="391"/>
              </a:xfrm>
            </p:grpSpPr>
            <p:sp>
              <p:nvSpPr>
                <p:cNvPr id="117778" name="Rectangle 9"/>
                <p:cNvSpPr>
                  <a:spLocks noChangeArrowheads="1"/>
                </p:cNvSpPr>
                <p:nvPr/>
              </p:nvSpPr>
              <p:spPr bwMode="auto">
                <a:xfrm>
                  <a:off x="918" y="927"/>
                  <a:ext cx="1007" cy="379"/>
                </a:xfrm>
                <a:prstGeom prst="rect">
                  <a:avLst/>
                </a:prstGeom>
                <a:noFill/>
                <a:ln w="9525">
                  <a:noFill/>
                  <a:miter lim="800000"/>
                  <a:headEnd/>
                  <a:tailEnd/>
                </a:ln>
              </p:spPr>
              <p:txBody>
                <a:bodyPr anchor="ctr"/>
                <a:lstStyle/>
                <a:p>
                  <a:pPr fontAlgn="base">
                    <a:spcBef>
                      <a:spcPct val="0"/>
                    </a:spcBef>
                    <a:spcAft>
                      <a:spcPct val="0"/>
                    </a:spcAft>
                  </a:pPr>
                  <a:r>
                    <a:rPr lang="es-ES" sz="1200">
                      <a:solidFill>
                        <a:srgbClr val="000000"/>
                      </a:solidFill>
                      <a:cs typeface="Times New Roman" pitchFamily="18" charset="0"/>
                    </a:rPr>
                    <a:t> </a:t>
                  </a:r>
                </a:p>
                <a:p>
                  <a:pPr eaLnBrk="0" fontAlgn="base" hangingPunct="0">
                    <a:spcBef>
                      <a:spcPct val="0"/>
                    </a:spcBef>
                    <a:spcAft>
                      <a:spcPct val="0"/>
                    </a:spcAft>
                  </a:pPr>
                  <a:endParaRPr lang="es-ES" sz="2400">
                    <a:solidFill>
                      <a:srgbClr val="000000"/>
                    </a:solidFill>
                  </a:endParaRPr>
                </a:p>
              </p:txBody>
            </p:sp>
            <p:sp>
              <p:nvSpPr>
                <p:cNvPr id="117779" name="Rectangle 22"/>
                <p:cNvSpPr>
                  <a:spLocks noChangeArrowheads="1"/>
                </p:cNvSpPr>
                <p:nvPr/>
              </p:nvSpPr>
              <p:spPr bwMode="auto">
                <a:xfrm>
                  <a:off x="912" y="921"/>
                  <a:ext cx="1019" cy="391"/>
                </a:xfrm>
                <a:prstGeom prst="rect">
                  <a:avLst/>
                </a:prstGeom>
                <a:noFill/>
                <a:ln w="7">
                  <a:solidFill>
                    <a:srgbClr val="A0A0A0"/>
                  </a:solidFill>
                  <a:miter lim="800000"/>
                  <a:headEnd/>
                  <a:tailEnd/>
                </a:ln>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pPr fontAlgn="base">
                    <a:spcBef>
                      <a:spcPct val="0"/>
                    </a:spcBef>
                    <a:spcAft>
                      <a:spcPct val="0"/>
                    </a:spcAft>
                  </a:pPr>
                  <a:endParaRPr lang="es-MX" sz="2400">
                    <a:solidFill>
                      <a:srgbClr val="000000"/>
                    </a:solidFill>
                  </a:endParaRPr>
                </a:p>
              </p:txBody>
            </p:sp>
          </p:grpSp>
          <p:grpSp>
            <p:nvGrpSpPr>
              <p:cNvPr id="117772" name="Group 25"/>
              <p:cNvGrpSpPr>
                <a:grpSpLocks/>
              </p:cNvGrpSpPr>
              <p:nvPr/>
            </p:nvGrpSpPr>
            <p:grpSpPr bwMode="auto">
              <a:xfrm>
                <a:off x="1931" y="921"/>
                <a:ext cx="1180" cy="391"/>
                <a:chOff x="1931" y="921"/>
                <a:chExt cx="1180" cy="391"/>
              </a:xfrm>
            </p:grpSpPr>
            <p:sp>
              <p:nvSpPr>
                <p:cNvPr id="117776" name="Rectangle 10"/>
                <p:cNvSpPr>
                  <a:spLocks noChangeArrowheads="1"/>
                </p:cNvSpPr>
                <p:nvPr/>
              </p:nvSpPr>
              <p:spPr bwMode="auto">
                <a:xfrm>
                  <a:off x="1937" y="927"/>
                  <a:ext cx="1168" cy="379"/>
                </a:xfrm>
                <a:prstGeom prst="rect">
                  <a:avLst/>
                </a:prstGeom>
                <a:noFill/>
                <a:ln w="9525">
                  <a:noFill/>
                  <a:miter lim="800000"/>
                  <a:headEnd/>
                  <a:tailEnd/>
                </a:ln>
              </p:spPr>
              <p:txBody>
                <a:bodyPr anchor="ctr"/>
                <a:lstStyle/>
                <a:p>
                  <a:pPr fontAlgn="base">
                    <a:spcBef>
                      <a:spcPct val="0"/>
                    </a:spcBef>
                    <a:spcAft>
                      <a:spcPct val="0"/>
                    </a:spcAft>
                  </a:pPr>
                  <a:r>
                    <a:rPr lang="es-ES" sz="1200">
                      <a:solidFill>
                        <a:srgbClr val="000000"/>
                      </a:solidFill>
                      <a:cs typeface="Times New Roman" pitchFamily="18" charset="0"/>
                    </a:rPr>
                    <a:t> </a:t>
                  </a:r>
                </a:p>
                <a:p>
                  <a:pPr eaLnBrk="0" fontAlgn="base" hangingPunct="0">
                    <a:spcBef>
                      <a:spcPct val="0"/>
                    </a:spcBef>
                    <a:spcAft>
                      <a:spcPct val="0"/>
                    </a:spcAft>
                  </a:pPr>
                  <a:endParaRPr lang="es-ES" sz="2400">
                    <a:solidFill>
                      <a:srgbClr val="000000"/>
                    </a:solidFill>
                  </a:endParaRPr>
                </a:p>
              </p:txBody>
            </p:sp>
            <p:sp>
              <p:nvSpPr>
                <p:cNvPr id="117777" name="Rectangle 24"/>
                <p:cNvSpPr>
                  <a:spLocks noChangeArrowheads="1"/>
                </p:cNvSpPr>
                <p:nvPr/>
              </p:nvSpPr>
              <p:spPr bwMode="auto">
                <a:xfrm>
                  <a:off x="1931" y="921"/>
                  <a:ext cx="1180" cy="391"/>
                </a:xfrm>
                <a:prstGeom prst="rect">
                  <a:avLst/>
                </a:prstGeom>
                <a:noFill/>
                <a:ln w="7">
                  <a:solidFill>
                    <a:srgbClr val="A0A0A0"/>
                  </a:solidFill>
                  <a:miter lim="800000"/>
                  <a:headEnd/>
                  <a:tailEnd/>
                </a:ln>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pPr fontAlgn="base">
                    <a:spcBef>
                      <a:spcPct val="0"/>
                    </a:spcBef>
                    <a:spcAft>
                      <a:spcPct val="0"/>
                    </a:spcAft>
                  </a:pPr>
                  <a:endParaRPr lang="es-MX" sz="2400">
                    <a:solidFill>
                      <a:srgbClr val="000000"/>
                    </a:solidFill>
                  </a:endParaRPr>
                </a:p>
              </p:txBody>
            </p:sp>
          </p:grpSp>
          <p:grpSp>
            <p:nvGrpSpPr>
              <p:cNvPr id="117773" name="Group 27"/>
              <p:cNvGrpSpPr>
                <a:grpSpLocks/>
              </p:cNvGrpSpPr>
              <p:nvPr/>
            </p:nvGrpSpPr>
            <p:grpSpPr bwMode="auto">
              <a:xfrm>
                <a:off x="3111" y="921"/>
                <a:ext cx="1335" cy="391"/>
                <a:chOff x="3111" y="921"/>
                <a:chExt cx="1335" cy="391"/>
              </a:xfrm>
            </p:grpSpPr>
            <p:sp>
              <p:nvSpPr>
                <p:cNvPr id="117774" name="Rectangle 11"/>
                <p:cNvSpPr>
                  <a:spLocks noChangeArrowheads="1"/>
                </p:cNvSpPr>
                <p:nvPr/>
              </p:nvSpPr>
              <p:spPr bwMode="auto">
                <a:xfrm>
                  <a:off x="3117" y="927"/>
                  <a:ext cx="1323" cy="379"/>
                </a:xfrm>
                <a:prstGeom prst="rect">
                  <a:avLst/>
                </a:prstGeom>
                <a:noFill/>
                <a:ln w="9525">
                  <a:noFill/>
                  <a:miter lim="800000"/>
                  <a:headEnd/>
                  <a:tailEnd/>
                </a:ln>
              </p:spPr>
              <p:txBody>
                <a:bodyPr anchor="ctr"/>
                <a:lstStyle/>
                <a:p>
                  <a:pPr fontAlgn="base">
                    <a:spcBef>
                      <a:spcPct val="0"/>
                    </a:spcBef>
                    <a:spcAft>
                      <a:spcPct val="0"/>
                    </a:spcAft>
                  </a:pPr>
                  <a:r>
                    <a:rPr lang="es-ES" sz="1200">
                      <a:solidFill>
                        <a:srgbClr val="000000"/>
                      </a:solidFill>
                      <a:cs typeface="Times New Roman" pitchFamily="18" charset="0"/>
                    </a:rPr>
                    <a:t> </a:t>
                  </a:r>
                </a:p>
                <a:p>
                  <a:pPr eaLnBrk="0" fontAlgn="base" hangingPunct="0">
                    <a:spcBef>
                      <a:spcPct val="0"/>
                    </a:spcBef>
                    <a:spcAft>
                      <a:spcPct val="0"/>
                    </a:spcAft>
                  </a:pPr>
                  <a:endParaRPr lang="es-ES" sz="2400">
                    <a:solidFill>
                      <a:srgbClr val="000000"/>
                    </a:solidFill>
                  </a:endParaRPr>
                </a:p>
              </p:txBody>
            </p:sp>
            <p:sp>
              <p:nvSpPr>
                <p:cNvPr id="117775" name="Rectangle 26"/>
                <p:cNvSpPr>
                  <a:spLocks noChangeArrowheads="1"/>
                </p:cNvSpPr>
                <p:nvPr/>
              </p:nvSpPr>
              <p:spPr bwMode="auto">
                <a:xfrm>
                  <a:off x="3111" y="921"/>
                  <a:ext cx="1335" cy="391"/>
                </a:xfrm>
                <a:prstGeom prst="rect">
                  <a:avLst/>
                </a:prstGeom>
                <a:noFill/>
                <a:ln w="7">
                  <a:solidFill>
                    <a:srgbClr val="A0A0A0"/>
                  </a:solidFill>
                  <a:miter lim="800000"/>
                  <a:headEnd/>
                  <a:tailEnd/>
                </a:ln>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pPr fontAlgn="base">
                    <a:spcBef>
                      <a:spcPct val="0"/>
                    </a:spcBef>
                    <a:spcAft>
                      <a:spcPct val="0"/>
                    </a:spcAft>
                  </a:pPr>
                  <a:endParaRPr lang="es-MX" sz="2400">
                    <a:solidFill>
                      <a:srgbClr val="000000"/>
                    </a:solidFill>
                  </a:endParaRPr>
                </a:p>
              </p:txBody>
            </p:sp>
          </p:grpSp>
        </p:grpSp>
        <p:sp>
          <p:nvSpPr>
            <p:cNvPr id="117765" name="Rectangle 29"/>
            <p:cNvSpPr>
              <a:spLocks noChangeArrowheads="1"/>
            </p:cNvSpPr>
            <p:nvPr/>
          </p:nvSpPr>
          <p:spPr bwMode="auto">
            <a:xfrm>
              <a:off x="-3" y="400"/>
              <a:ext cx="4452" cy="915"/>
            </a:xfrm>
            <a:prstGeom prst="rect">
              <a:avLst/>
            </a:prstGeom>
            <a:noFill/>
            <a:ln w="9525">
              <a:solidFill>
                <a:srgbClr val="A0A0A0"/>
              </a:solidFill>
              <a:miter lim="800000"/>
              <a:headEnd/>
              <a:tailEnd/>
            </a:ln>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pPr fontAlgn="base">
                <a:spcBef>
                  <a:spcPct val="0"/>
                </a:spcBef>
                <a:spcAft>
                  <a:spcPct val="0"/>
                </a:spcAft>
              </a:pPr>
              <a:endParaRPr lang="es-MX" sz="2400">
                <a:solidFill>
                  <a:srgbClr val="000000"/>
                </a:solidFill>
              </a:endParaRPr>
            </a:p>
          </p:txBody>
        </p:sp>
      </p:grpSp>
    </p:spTree>
    <p:extLst>
      <p:ext uri="{BB962C8B-B14F-4D97-AF65-F5344CB8AC3E}">
        <p14:creationId xmlns:p14="http://schemas.microsoft.com/office/powerpoint/2010/main" val="8352956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auto">
          <a:xfrm>
            <a:off x="539552" y="1124744"/>
            <a:ext cx="8077200" cy="5093702"/>
          </a:xfrm>
          <a:prstGeom prst="rect">
            <a:avLst/>
          </a:prstGeom>
          <a:noFill/>
          <a:ln w="9525">
            <a:noFill/>
            <a:miter lim="800000"/>
            <a:headEnd/>
            <a:tailEnd/>
          </a:ln>
        </p:spPr>
        <p:txBody>
          <a:bodyPr>
            <a:spAutoFit/>
          </a:bodyPr>
          <a:lstStyle/>
          <a:p>
            <a:pPr fontAlgn="base">
              <a:spcBef>
                <a:spcPct val="0"/>
              </a:spcBef>
              <a:spcAft>
                <a:spcPct val="0"/>
              </a:spcAft>
            </a:pPr>
            <a:r>
              <a:rPr lang="es-ES" sz="2500" dirty="0">
                <a:solidFill>
                  <a:srgbClr val="000000"/>
                </a:solidFill>
                <a:latin typeface="Arial" charset="0"/>
                <a:cs typeface="Times New Roman" pitchFamily="18" charset="0"/>
              </a:rPr>
              <a:t>Pueden existir más de una llave primaria, esto es si se requiere, se crearán tantos índices como llaves primarias se establezcan</a:t>
            </a:r>
            <a:r>
              <a:rPr lang="es-ES" sz="2500" dirty="0" smtClean="0">
                <a:solidFill>
                  <a:srgbClr val="000000"/>
                </a:solidFill>
                <a:latin typeface="Arial" charset="0"/>
                <a:cs typeface="Times New Roman" pitchFamily="18" charset="0"/>
              </a:rPr>
              <a:t>.</a:t>
            </a:r>
          </a:p>
          <a:p>
            <a:pPr fontAlgn="base">
              <a:spcBef>
                <a:spcPct val="0"/>
              </a:spcBef>
              <a:spcAft>
                <a:spcPct val="0"/>
              </a:spcAft>
            </a:pPr>
            <a:endParaRPr lang="es-ES" sz="2500" dirty="0" smtClean="0">
              <a:solidFill>
                <a:srgbClr val="000000"/>
              </a:solidFill>
              <a:latin typeface="Arial" charset="0"/>
              <a:cs typeface="Times New Roman" pitchFamily="18" charset="0"/>
            </a:endParaRPr>
          </a:p>
          <a:p>
            <a:pPr fontAlgn="base">
              <a:spcBef>
                <a:spcPct val="0"/>
              </a:spcBef>
              <a:spcAft>
                <a:spcPct val="0"/>
              </a:spcAft>
            </a:pPr>
            <a:r>
              <a:rPr lang="es-ES" sz="2500" dirty="0" smtClean="0">
                <a:solidFill>
                  <a:srgbClr val="000000"/>
                </a:solidFill>
                <a:latin typeface="Arial" charset="0"/>
                <a:cs typeface="Times New Roman" pitchFamily="18" charset="0"/>
              </a:rPr>
              <a:t>Pueden </a:t>
            </a:r>
            <a:r>
              <a:rPr lang="es-ES" sz="2500" dirty="0">
                <a:solidFill>
                  <a:srgbClr val="000000"/>
                </a:solidFill>
                <a:latin typeface="Arial" charset="0"/>
                <a:cs typeface="Times New Roman" pitchFamily="18" charset="0"/>
              </a:rPr>
              <a:t>existir tantos campos </a:t>
            </a:r>
            <a:r>
              <a:rPr lang="es-ES" sz="2500" dirty="0" err="1">
                <a:solidFill>
                  <a:srgbClr val="000000"/>
                </a:solidFill>
                <a:latin typeface="Arial" charset="0"/>
                <a:cs typeface="Times New Roman" pitchFamily="18" charset="0"/>
              </a:rPr>
              <a:t>Not</a:t>
            </a:r>
            <a:r>
              <a:rPr lang="es-ES" sz="2500" dirty="0">
                <a:solidFill>
                  <a:srgbClr val="000000"/>
                </a:solidFill>
                <a:latin typeface="Arial" charset="0"/>
                <a:cs typeface="Times New Roman" pitchFamily="18" charset="0"/>
              </a:rPr>
              <a:t> </a:t>
            </a:r>
            <a:r>
              <a:rPr lang="es-ES" sz="2500" dirty="0" err="1">
                <a:solidFill>
                  <a:srgbClr val="000000"/>
                </a:solidFill>
                <a:latin typeface="Arial" charset="0"/>
                <a:cs typeface="Times New Roman" pitchFamily="18" charset="0"/>
              </a:rPr>
              <a:t>Null</a:t>
            </a:r>
            <a:r>
              <a:rPr lang="es-ES" sz="2500" dirty="0">
                <a:solidFill>
                  <a:srgbClr val="000000"/>
                </a:solidFill>
                <a:latin typeface="Arial" charset="0"/>
                <a:cs typeface="Times New Roman" pitchFamily="18" charset="0"/>
              </a:rPr>
              <a:t> (No nulos) como se requieran; En si estructurar la creación de una tabla es siempre parecida al ejemplo anterior.</a:t>
            </a:r>
            <a:endParaRPr lang="es-MX" sz="2500" dirty="0">
              <a:solidFill>
                <a:srgbClr val="000000"/>
              </a:solidFill>
              <a:latin typeface="Arial" charset="0"/>
              <a:cs typeface="Times New Roman" pitchFamily="18" charset="0"/>
            </a:endParaRPr>
          </a:p>
          <a:p>
            <a:pPr fontAlgn="base">
              <a:spcBef>
                <a:spcPct val="0"/>
              </a:spcBef>
              <a:spcAft>
                <a:spcPct val="0"/>
              </a:spcAft>
            </a:pPr>
            <a:endParaRPr lang="es-ES" sz="2500" dirty="0">
              <a:solidFill>
                <a:srgbClr val="000000"/>
              </a:solidFill>
              <a:latin typeface="Arial" charset="0"/>
              <a:cs typeface="Times New Roman" pitchFamily="18" charset="0"/>
            </a:endParaRPr>
          </a:p>
          <a:p>
            <a:pPr eaLnBrk="0" fontAlgn="base" hangingPunct="0">
              <a:spcBef>
                <a:spcPct val="0"/>
              </a:spcBef>
              <a:spcAft>
                <a:spcPct val="0"/>
              </a:spcAft>
            </a:pPr>
            <a:r>
              <a:rPr lang="es-ES" sz="2500" dirty="0">
                <a:solidFill>
                  <a:srgbClr val="000000"/>
                </a:solidFill>
                <a:latin typeface="Arial" charset="0"/>
                <a:cs typeface="Times New Roman" pitchFamily="18" charset="0"/>
              </a:rPr>
              <a:t>* Estructura de la sentencia INSERT</a:t>
            </a:r>
          </a:p>
          <a:p>
            <a:pPr eaLnBrk="0" fontAlgn="base" hangingPunct="0">
              <a:spcBef>
                <a:spcPct val="0"/>
              </a:spcBef>
              <a:spcAft>
                <a:spcPct val="0"/>
              </a:spcAft>
            </a:pPr>
            <a:r>
              <a:rPr lang="es-ES" sz="2500" b="1" dirty="0">
                <a:solidFill>
                  <a:srgbClr val="000000"/>
                </a:solidFill>
                <a:latin typeface="Arial" charset="0"/>
                <a:cs typeface="Times New Roman" pitchFamily="18" charset="0"/>
              </a:rPr>
              <a:t>INSERT </a:t>
            </a:r>
            <a:br>
              <a:rPr lang="es-ES" sz="2500" b="1" dirty="0">
                <a:solidFill>
                  <a:srgbClr val="000000"/>
                </a:solidFill>
                <a:latin typeface="Arial" charset="0"/>
                <a:cs typeface="Times New Roman" pitchFamily="18" charset="0"/>
              </a:rPr>
            </a:br>
            <a:r>
              <a:rPr lang="es-ES" sz="2500" dirty="0">
                <a:solidFill>
                  <a:srgbClr val="000000"/>
                </a:solidFill>
                <a:latin typeface="Arial" charset="0"/>
                <a:cs typeface="Times New Roman" pitchFamily="18" charset="0"/>
              </a:rPr>
              <a:t>    INTO  Nombre de la tabla a la que se le va a insertar el registro</a:t>
            </a:r>
            <a:br>
              <a:rPr lang="es-ES" sz="2500" dirty="0">
                <a:solidFill>
                  <a:srgbClr val="000000"/>
                </a:solidFill>
                <a:latin typeface="Arial" charset="0"/>
                <a:cs typeface="Times New Roman" pitchFamily="18" charset="0"/>
              </a:rPr>
            </a:br>
            <a:r>
              <a:rPr lang="es-ES" sz="2500" dirty="0">
                <a:solidFill>
                  <a:srgbClr val="000000"/>
                </a:solidFill>
                <a:latin typeface="Arial" charset="0"/>
                <a:cs typeface="Times New Roman" pitchFamily="18" charset="0"/>
              </a:rPr>
              <a:t>    VALUES  (Conjunto de valores del registro ) </a:t>
            </a:r>
            <a:r>
              <a:rPr lang="es-ES" sz="2500" b="1" dirty="0" smtClean="0">
                <a:solidFill>
                  <a:srgbClr val="000000"/>
                </a:solidFill>
                <a:latin typeface="Arial" charset="0"/>
                <a:cs typeface="Times New Roman" pitchFamily="18" charset="0"/>
              </a:rPr>
              <a:t>;</a:t>
            </a:r>
            <a:endParaRPr lang="es-ES" sz="2500" dirty="0">
              <a:solidFill>
                <a:srgbClr val="000000"/>
              </a:solidFill>
              <a:latin typeface="Arial" charset="0"/>
              <a:cs typeface="Times New Roman" pitchFamily="18" charset="0"/>
            </a:endParaRPr>
          </a:p>
        </p:txBody>
      </p:sp>
    </p:spTree>
    <p:extLst>
      <p:ext uri="{BB962C8B-B14F-4D97-AF65-F5344CB8AC3E}">
        <p14:creationId xmlns:p14="http://schemas.microsoft.com/office/powerpoint/2010/main" val="35667462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p:cNvSpPr>
          <p:nvPr/>
        </p:nvSpPr>
        <p:spPr bwMode="auto">
          <a:xfrm>
            <a:off x="22650" y="1124744"/>
            <a:ext cx="8991600" cy="4770537"/>
          </a:xfrm>
          <a:prstGeom prst="rect">
            <a:avLst/>
          </a:prstGeom>
          <a:noFill/>
          <a:ln w="9525">
            <a:noFill/>
            <a:miter lim="800000"/>
            <a:headEnd/>
            <a:tailEnd/>
          </a:ln>
        </p:spPr>
        <p:txBody>
          <a:bodyPr>
            <a:spAutoFit/>
          </a:bodyPr>
          <a:lstStyle/>
          <a:p>
            <a:pPr fontAlgn="base">
              <a:spcBef>
                <a:spcPct val="0"/>
              </a:spcBef>
              <a:spcAft>
                <a:spcPct val="0"/>
              </a:spcAft>
            </a:pPr>
            <a:r>
              <a:rPr lang="es-ES" sz="2000" b="1" i="1" dirty="0">
                <a:solidFill>
                  <a:srgbClr val="FF0080"/>
                </a:solidFill>
                <a:latin typeface="Arial" charset="0"/>
                <a:cs typeface="Times New Roman" pitchFamily="18" charset="0"/>
              </a:rPr>
              <a:t>Ejemplo:</a:t>
            </a:r>
            <a:r>
              <a:rPr lang="es-ES" sz="2000" dirty="0">
                <a:solidFill>
                  <a:srgbClr val="FF0080"/>
                </a:solidFill>
                <a:latin typeface="Arial" charset="0"/>
                <a:cs typeface="Times New Roman" pitchFamily="18" charset="0"/>
              </a:rPr>
              <a:t> </a:t>
            </a:r>
            <a:endParaRPr lang="es-ES" sz="2000" dirty="0">
              <a:solidFill>
                <a:srgbClr val="000000"/>
              </a:solidFill>
              <a:latin typeface="Arial" charset="0"/>
              <a:cs typeface="Times New Roman" pitchFamily="18" charset="0"/>
            </a:endParaRPr>
          </a:p>
          <a:p>
            <a:pPr eaLnBrk="0" fontAlgn="base" hangingPunct="0">
              <a:spcBef>
                <a:spcPct val="0"/>
              </a:spcBef>
              <a:spcAft>
                <a:spcPct val="0"/>
              </a:spcAft>
            </a:pPr>
            <a:r>
              <a:rPr lang="es-ES" sz="2000" dirty="0">
                <a:solidFill>
                  <a:srgbClr val="000000"/>
                </a:solidFill>
                <a:latin typeface="Arial" charset="0"/>
                <a:cs typeface="Times New Roman" pitchFamily="18" charset="0"/>
              </a:rPr>
              <a:t>Insertar en la tabla Alumno, antes creada los datos del alumno Daniel colín, con numero de control 95310518 de la especialidad de Ingeniería civil, con domicilio Abasolo Norte #45. </a:t>
            </a:r>
          </a:p>
          <a:p>
            <a:pPr eaLnBrk="0" fontAlgn="base" hangingPunct="0">
              <a:spcBef>
                <a:spcPct val="0"/>
              </a:spcBef>
              <a:spcAft>
                <a:spcPct val="0"/>
              </a:spcAft>
            </a:pPr>
            <a:endParaRPr lang="es-MX" sz="2000" dirty="0">
              <a:solidFill>
                <a:srgbClr val="000000"/>
              </a:solidFill>
              <a:latin typeface="Arial" charset="0"/>
              <a:cs typeface="Times New Roman" pitchFamily="18" charset="0"/>
            </a:endParaRPr>
          </a:p>
          <a:p>
            <a:pPr eaLnBrk="0" fontAlgn="base" hangingPunct="0">
              <a:spcBef>
                <a:spcPct val="0"/>
              </a:spcBef>
              <a:spcAft>
                <a:spcPct val="0"/>
              </a:spcAft>
            </a:pPr>
            <a:r>
              <a:rPr lang="es-ES" sz="2000" dirty="0">
                <a:solidFill>
                  <a:srgbClr val="000000"/>
                </a:solidFill>
                <a:latin typeface="Arial" charset="0"/>
                <a:cs typeface="Times New Roman" pitchFamily="18" charset="0"/>
              </a:rPr>
              <a:t>    INSERT</a:t>
            </a:r>
            <a:br>
              <a:rPr lang="es-ES" sz="2000" dirty="0">
                <a:solidFill>
                  <a:srgbClr val="000000"/>
                </a:solidFill>
                <a:latin typeface="Arial" charset="0"/>
                <a:cs typeface="Times New Roman" pitchFamily="18" charset="0"/>
              </a:rPr>
            </a:br>
            <a:r>
              <a:rPr lang="es-ES" sz="2000" dirty="0">
                <a:solidFill>
                  <a:srgbClr val="000000"/>
                </a:solidFill>
                <a:latin typeface="Arial" charset="0"/>
                <a:cs typeface="Times New Roman" pitchFamily="18" charset="0"/>
              </a:rPr>
              <a:t>    INTO Alumno</a:t>
            </a:r>
            <a:br>
              <a:rPr lang="es-ES" sz="2000" dirty="0">
                <a:solidFill>
                  <a:srgbClr val="000000"/>
                </a:solidFill>
                <a:latin typeface="Arial" charset="0"/>
                <a:cs typeface="Times New Roman" pitchFamily="18" charset="0"/>
              </a:rPr>
            </a:br>
            <a:r>
              <a:rPr lang="es-ES" sz="2000" dirty="0">
                <a:solidFill>
                  <a:srgbClr val="000000"/>
                </a:solidFill>
                <a:latin typeface="Arial" charset="0"/>
                <a:cs typeface="Times New Roman" pitchFamily="18" charset="0"/>
              </a:rPr>
              <a:t>    VALUES("95310518","Daniel </a:t>
            </a:r>
            <a:r>
              <a:rPr lang="es-ES" sz="2000" dirty="0" err="1">
                <a:solidFill>
                  <a:srgbClr val="000000"/>
                </a:solidFill>
                <a:latin typeface="Arial" charset="0"/>
                <a:cs typeface="Times New Roman" pitchFamily="18" charset="0"/>
              </a:rPr>
              <a:t>Colín","IC","Abasolo</a:t>
            </a:r>
            <a:r>
              <a:rPr lang="es-ES" sz="2000" dirty="0">
                <a:solidFill>
                  <a:srgbClr val="000000"/>
                </a:solidFill>
                <a:latin typeface="Arial" charset="0"/>
                <a:cs typeface="Times New Roman" pitchFamily="18" charset="0"/>
              </a:rPr>
              <a:t> Norte #45") </a:t>
            </a:r>
            <a:r>
              <a:rPr lang="es-ES" sz="2000" b="1" dirty="0">
                <a:solidFill>
                  <a:srgbClr val="000000"/>
                </a:solidFill>
                <a:latin typeface="Arial" charset="0"/>
                <a:cs typeface="Times New Roman" pitchFamily="18" charset="0"/>
              </a:rPr>
              <a:t>;</a:t>
            </a:r>
            <a:endParaRPr lang="es-ES" sz="2000" dirty="0">
              <a:solidFill>
                <a:srgbClr val="000000"/>
              </a:solidFill>
              <a:latin typeface="Arial" charset="0"/>
              <a:cs typeface="Times New Roman" pitchFamily="18" charset="0"/>
            </a:endParaRPr>
          </a:p>
          <a:p>
            <a:pPr eaLnBrk="0" fontAlgn="base" hangingPunct="0">
              <a:spcBef>
                <a:spcPct val="0"/>
              </a:spcBef>
              <a:spcAft>
                <a:spcPct val="0"/>
              </a:spcAft>
            </a:pPr>
            <a:endParaRPr lang="es-MX" sz="2000" dirty="0">
              <a:solidFill>
                <a:srgbClr val="000000"/>
              </a:solidFill>
              <a:latin typeface="Arial" charset="0"/>
              <a:cs typeface="Times New Roman" pitchFamily="18" charset="0"/>
            </a:endParaRPr>
          </a:p>
          <a:p>
            <a:pPr eaLnBrk="0" fontAlgn="base" hangingPunct="0">
              <a:spcBef>
                <a:spcPct val="0"/>
              </a:spcBef>
              <a:spcAft>
                <a:spcPct val="0"/>
              </a:spcAft>
            </a:pPr>
            <a:r>
              <a:rPr lang="es-ES" sz="2000" dirty="0">
                <a:solidFill>
                  <a:srgbClr val="000000"/>
                </a:solidFill>
                <a:latin typeface="Arial" charset="0"/>
                <a:cs typeface="Times New Roman" pitchFamily="18" charset="0"/>
              </a:rPr>
              <a:t>   </a:t>
            </a:r>
            <a:endParaRPr lang="es-MX" sz="2000" dirty="0">
              <a:solidFill>
                <a:srgbClr val="000000"/>
              </a:solidFill>
              <a:latin typeface="Arial" charset="0"/>
              <a:cs typeface="Times New Roman" pitchFamily="18" charset="0"/>
            </a:endParaRPr>
          </a:p>
          <a:p>
            <a:pPr eaLnBrk="0" fontAlgn="base" hangingPunct="0">
              <a:spcBef>
                <a:spcPct val="0"/>
              </a:spcBef>
              <a:spcAft>
                <a:spcPct val="0"/>
              </a:spcAft>
            </a:pPr>
            <a:r>
              <a:rPr lang="es-ES" sz="2000" dirty="0">
                <a:solidFill>
                  <a:srgbClr val="000000"/>
                </a:solidFill>
                <a:latin typeface="Arial" charset="0"/>
                <a:cs typeface="Times New Roman" pitchFamily="18" charset="0"/>
              </a:rPr>
              <a:t>* Estructura de la Sentencia CREATE INDEX</a:t>
            </a:r>
          </a:p>
          <a:p>
            <a:pPr eaLnBrk="0" fontAlgn="base" hangingPunct="0">
              <a:spcBef>
                <a:spcPct val="0"/>
              </a:spcBef>
              <a:spcAft>
                <a:spcPct val="0"/>
              </a:spcAft>
            </a:pPr>
            <a:r>
              <a:rPr lang="es-ES" sz="2000" b="1" dirty="0">
                <a:solidFill>
                  <a:srgbClr val="000000"/>
                </a:solidFill>
                <a:latin typeface="Arial" charset="0"/>
                <a:cs typeface="Times New Roman" pitchFamily="18" charset="0"/>
              </a:rPr>
              <a:t>    CREATE INDEX </a:t>
            </a:r>
            <a:r>
              <a:rPr lang="es-ES" sz="2000" dirty="0">
                <a:solidFill>
                  <a:srgbClr val="000000"/>
                </a:solidFill>
                <a:latin typeface="Arial" charset="0"/>
                <a:cs typeface="Times New Roman" pitchFamily="18" charset="0"/>
              </a:rPr>
              <a:t>Nombre que se le asignara al índice.</a:t>
            </a:r>
            <a:br>
              <a:rPr lang="es-ES" sz="2000" dirty="0">
                <a:solidFill>
                  <a:srgbClr val="000000"/>
                </a:solidFill>
                <a:latin typeface="Arial" charset="0"/>
                <a:cs typeface="Times New Roman" pitchFamily="18" charset="0"/>
              </a:rPr>
            </a:br>
            <a:r>
              <a:rPr lang="es-ES" sz="2000" dirty="0">
                <a:solidFill>
                  <a:srgbClr val="000000"/>
                </a:solidFill>
                <a:latin typeface="Arial" charset="0"/>
                <a:cs typeface="Times New Roman" pitchFamily="18" charset="0"/>
              </a:rPr>
              <a:t>    </a:t>
            </a:r>
            <a:r>
              <a:rPr lang="es-ES" sz="2000" b="1" dirty="0">
                <a:solidFill>
                  <a:srgbClr val="000000"/>
                </a:solidFill>
                <a:latin typeface="Arial" charset="0"/>
                <a:cs typeface="Times New Roman" pitchFamily="18" charset="0"/>
              </a:rPr>
              <a:t>ON</a:t>
            </a:r>
            <a:r>
              <a:rPr lang="es-ES" sz="2000" dirty="0">
                <a:solidFill>
                  <a:srgbClr val="000000"/>
                </a:solidFill>
                <a:latin typeface="Arial" charset="0"/>
                <a:cs typeface="Times New Roman" pitchFamily="18" charset="0"/>
              </a:rPr>
              <a:t> Nombre de la taba a la cual se le creara el índice (Campo(s) por el cual se creara el índice);</a:t>
            </a:r>
          </a:p>
          <a:p>
            <a:pPr eaLnBrk="0" fontAlgn="base" hangingPunct="0">
              <a:spcBef>
                <a:spcPct val="0"/>
              </a:spcBef>
              <a:spcAft>
                <a:spcPct val="0"/>
              </a:spcAft>
            </a:pPr>
            <a:endParaRPr lang="es-ES" sz="2400" dirty="0">
              <a:solidFill>
                <a:srgbClr val="000000"/>
              </a:solidFill>
              <a:latin typeface="Arial" charset="0"/>
            </a:endParaRPr>
          </a:p>
        </p:txBody>
      </p:sp>
    </p:spTree>
    <p:extLst>
      <p:ext uri="{BB962C8B-B14F-4D97-AF65-F5344CB8AC3E}">
        <p14:creationId xmlns:p14="http://schemas.microsoft.com/office/powerpoint/2010/main" val="26010219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ChangeArrowheads="1"/>
          </p:cNvSpPr>
          <p:nvPr/>
        </p:nvSpPr>
        <p:spPr bwMode="auto">
          <a:xfrm>
            <a:off x="288444" y="836712"/>
            <a:ext cx="8388012" cy="5909310"/>
          </a:xfrm>
          <a:prstGeom prst="rect">
            <a:avLst/>
          </a:prstGeom>
          <a:noFill/>
          <a:ln w="9525">
            <a:noFill/>
            <a:miter lim="800000"/>
            <a:headEnd/>
            <a:tailEnd/>
          </a:ln>
        </p:spPr>
        <p:txBody>
          <a:bodyPr wrap="square">
            <a:spAutoFit/>
          </a:bodyPr>
          <a:lstStyle/>
          <a:p>
            <a:pPr fontAlgn="base">
              <a:spcBef>
                <a:spcPct val="0"/>
              </a:spcBef>
              <a:spcAft>
                <a:spcPct val="0"/>
              </a:spcAft>
            </a:pPr>
            <a:r>
              <a:rPr lang="es-ES" b="1" i="1" dirty="0">
                <a:solidFill>
                  <a:srgbClr val="FF0080"/>
                </a:solidFill>
                <a:latin typeface="Arial" charset="0"/>
                <a:cs typeface="Times New Roman" pitchFamily="18" charset="0"/>
              </a:rPr>
              <a:t>Ejemplo:</a:t>
            </a:r>
            <a:endParaRPr lang="es-ES"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Crear un índice de la tabla Alumno por el campo Especialidad.</a:t>
            </a:r>
          </a:p>
          <a:p>
            <a:pPr eaLnBrk="0" fontAlgn="base" hangingPunct="0">
              <a:spcBef>
                <a:spcPct val="0"/>
              </a:spcBef>
              <a:spcAft>
                <a:spcPct val="0"/>
              </a:spcAft>
            </a:pPr>
            <a:r>
              <a:rPr lang="es-ES" b="1" dirty="0">
                <a:solidFill>
                  <a:srgbClr val="000000"/>
                </a:solidFill>
                <a:latin typeface="Arial" charset="0"/>
                <a:cs typeface="Times New Roman" pitchFamily="18" charset="0"/>
              </a:rPr>
              <a:t>    CREATE INDEX</a:t>
            </a:r>
            <a:r>
              <a:rPr lang="es-ES" dirty="0">
                <a:solidFill>
                  <a:srgbClr val="000000"/>
                </a:solidFill>
                <a:latin typeface="Arial" charset="0"/>
                <a:cs typeface="Times New Roman" pitchFamily="18" charset="0"/>
              </a:rPr>
              <a:t> Indice1</a:t>
            </a:r>
            <a:br>
              <a:rPr lang="es-ES" dirty="0">
                <a:solidFill>
                  <a:srgbClr val="000000"/>
                </a:solidFill>
                <a:latin typeface="Arial" charset="0"/>
                <a:cs typeface="Times New Roman" pitchFamily="18" charset="0"/>
              </a:rPr>
            </a:br>
            <a:r>
              <a:rPr lang="es-ES" dirty="0">
                <a:solidFill>
                  <a:srgbClr val="000000"/>
                </a:solidFill>
                <a:latin typeface="Arial" charset="0"/>
                <a:cs typeface="Times New Roman" pitchFamily="18" charset="0"/>
              </a:rPr>
              <a:t>    ON Alumno(Especialidad);</a:t>
            </a:r>
          </a:p>
          <a:p>
            <a:pPr eaLnBrk="0" fontAlgn="base" hangingPunct="0">
              <a:spcBef>
                <a:spcPct val="0"/>
              </a:spcBef>
              <a:spcAft>
                <a:spcPct val="0"/>
              </a:spcAft>
            </a:pPr>
            <a:r>
              <a:rPr lang="es-ES" dirty="0">
                <a:solidFill>
                  <a:srgbClr val="000000"/>
                </a:solidFill>
                <a:latin typeface="Arial" charset="0"/>
                <a:cs typeface="Times New Roman" pitchFamily="18" charset="0"/>
              </a:rPr>
              <a:t>    </a:t>
            </a: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Este índice contendrá a todos los alumnos ordenados por el campo especialidad.</a:t>
            </a:r>
          </a:p>
          <a:p>
            <a:pPr eaLnBrk="0" fontAlgn="base" hangingPunct="0">
              <a:spcBef>
                <a:spcPct val="0"/>
              </a:spcBef>
              <a:spcAft>
                <a:spcPct val="0"/>
              </a:spcAft>
            </a:pPr>
            <a:r>
              <a:rPr lang="es-ES" dirty="0">
                <a:solidFill>
                  <a:srgbClr val="000000"/>
                </a:solidFill>
                <a:latin typeface="Arial" charset="0"/>
                <a:cs typeface="Times New Roman" pitchFamily="18" charset="0"/>
              </a:rPr>
              <a:t>    CREATE INDEX </a:t>
            </a:r>
            <a:r>
              <a:rPr lang="es-ES" b="1" dirty="0">
                <a:solidFill>
                  <a:srgbClr val="000000"/>
                </a:solidFill>
                <a:latin typeface="Arial" charset="0"/>
                <a:cs typeface="Times New Roman" pitchFamily="18" charset="0"/>
              </a:rPr>
              <a:t>UNIQUE</a:t>
            </a:r>
            <a:r>
              <a:rPr lang="es-ES" dirty="0">
                <a:solidFill>
                  <a:srgbClr val="000000"/>
                </a:solidFill>
                <a:latin typeface="Arial" charset="0"/>
                <a:cs typeface="Times New Roman" pitchFamily="18" charset="0"/>
              </a:rPr>
              <a:t> INDEX Indice2</a:t>
            </a:r>
            <a:br>
              <a:rPr lang="es-ES" dirty="0">
                <a:solidFill>
                  <a:srgbClr val="000000"/>
                </a:solidFill>
                <a:latin typeface="Arial" charset="0"/>
                <a:cs typeface="Times New Roman" pitchFamily="18" charset="0"/>
              </a:rPr>
            </a:br>
            <a:r>
              <a:rPr lang="es-ES" dirty="0">
                <a:solidFill>
                  <a:srgbClr val="000000"/>
                </a:solidFill>
                <a:latin typeface="Arial" charset="0"/>
                <a:cs typeface="Times New Roman" pitchFamily="18" charset="0"/>
              </a:rPr>
              <a:t>    ON Alumno (Especialidad);</a:t>
            </a:r>
          </a:p>
          <a:p>
            <a:pPr eaLnBrk="0" fontAlgn="base" hangingPunct="0">
              <a:spcBef>
                <a:spcPct val="0"/>
              </a:spcBef>
              <a:spcAft>
                <a:spcPct val="0"/>
              </a:spcAft>
            </a:pP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En la creación de este índice utilizamos la sentencia UNIQUE, es un indicador para permitir que se cree un índice único por especialidad, esta sentencia siempre se coloca antes de CREATE INDEX. En este ejemplo se creara un índice que contenga un alumno por especialidad existente.</a:t>
            </a:r>
          </a:p>
          <a:p>
            <a:pPr eaLnBrk="0" fontAlgn="base" hangingPunct="0">
              <a:spcBef>
                <a:spcPct val="0"/>
              </a:spcBef>
              <a:spcAft>
                <a:spcPct val="0"/>
              </a:spcAft>
            </a:pP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Estructura de la sentencia UPDATE</a:t>
            </a:r>
          </a:p>
          <a:p>
            <a:pPr eaLnBrk="0" fontAlgn="base" hangingPunct="0">
              <a:spcBef>
                <a:spcPct val="0"/>
              </a:spcBef>
              <a:spcAft>
                <a:spcPct val="0"/>
              </a:spcAft>
            </a:pPr>
            <a:endParaRPr lang="es-MX" b="1" dirty="0">
              <a:solidFill>
                <a:srgbClr val="000000"/>
              </a:solidFill>
              <a:latin typeface="Arial" charset="0"/>
              <a:cs typeface="Times New Roman" pitchFamily="18" charset="0"/>
            </a:endParaRPr>
          </a:p>
          <a:p>
            <a:pPr eaLnBrk="0" fontAlgn="base" hangingPunct="0">
              <a:spcBef>
                <a:spcPct val="0"/>
              </a:spcBef>
              <a:spcAft>
                <a:spcPct val="0"/>
              </a:spcAft>
            </a:pPr>
            <a:r>
              <a:rPr lang="es-ES" b="1" dirty="0">
                <a:solidFill>
                  <a:srgbClr val="000000"/>
                </a:solidFill>
                <a:latin typeface="Arial" charset="0"/>
                <a:cs typeface="Times New Roman" pitchFamily="18" charset="0"/>
              </a:rPr>
              <a:t>    UPDATE</a:t>
            </a:r>
            <a:r>
              <a:rPr lang="es-ES" dirty="0">
                <a:solidFill>
                  <a:srgbClr val="000000"/>
                </a:solidFill>
                <a:latin typeface="Arial" charset="0"/>
                <a:cs typeface="Times New Roman" pitchFamily="18" charset="0"/>
              </a:rPr>
              <a:t> Nombre de la tabla en donde se modificaran los datos.</a:t>
            </a:r>
            <a:br>
              <a:rPr lang="es-ES" dirty="0">
                <a:solidFill>
                  <a:srgbClr val="000000"/>
                </a:solidFill>
                <a:latin typeface="Arial" charset="0"/>
                <a:cs typeface="Times New Roman" pitchFamily="18" charset="0"/>
              </a:rPr>
            </a:br>
            <a:r>
              <a:rPr lang="es-ES" dirty="0">
                <a:solidFill>
                  <a:srgbClr val="000000"/>
                </a:solidFill>
                <a:latin typeface="Arial" charset="0"/>
                <a:cs typeface="Times New Roman" pitchFamily="18" charset="0"/>
              </a:rPr>
              <a:t>    </a:t>
            </a:r>
            <a:r>
              <a:rPr lang="en-US" b="1" dirty="0">
                <a:solidFill>
                  <a:srgbClr val="000000"/>
                </a:solidFill>
                <a:latin typeface="Arial" charset="0"/>
                <a:cs typeface="Times New Roman" pitchFamily="18" charset="0"/>
              </a:rPr>
              <a:t>SET</a:t>
            </a:r>
            <a:r>
              <a:rPr lang="en-US" dirty="0">
                <a:solidFill>
                  <a:srgbClr val="000000"/>
                </a:solidFill>
                <a:latin typeface="Arial" charset="0"/>
                <a:cs typeface="Times New Roman" pitchFamily="18" charset="0"/>
              </a:rPr>
              <a:t> </a:t>
            </a:r>
            <a:r>
              <a:rPr lang="en-US" dirty="0" err="1">
                <a:solidFill>
                  <a:srgbClr val="000000"/>
                </a:solidFill>
                <a:latin typeface="Arial" charset="0"/>
                <a:cs typeface="Times New Roman" pitchFamily="18" charset="0"/>
              </a:rPr>
              <a:t>Valores</a:t>
            </a:r>
            <a:r>
              <a:rPr lang="en-US" dirty="0">
                <a:solidFill>
                  <a:srgbClr val="000000"/>
                </a:solidFill>
                <a:latin typeface="Arial" charset="0"/>
                <a:cs typeface="Times New Roman" pitchFamily="18" charset="0"/>
              </a:rPr>
              <a:t/>
            </a:r>
            <a:br>
              <a:rPr lang="en-US" dirty="0">
                <a:solidFill>
                  <a:srgbClr val="000000"/>
                </a:solidFill>
                <a:latin typeface="Arial" charset="0"/>
                <a:cs typeface="Times New Roman" pitchFamily="18" charset="0"/>
              </a:rPr>
            </a:br>
            <a:r>
              <a:rPr lang="en-US" dirty="0">
                <a:solidFill>
                  <a:srgbClr val="000000"/>
                </a:solidFill>
                <a:latin typeface="Arial" charset="0"/>
                <a:cs typeface="Times New Roman" pitchFamily="18" charset="0"/>
              </a:rPr>
              <a:t>   </a:t>
            </a:r>
            <a:r>
              <a:rPr lang="en-US" b="1" dirty="0">
                <a:solidFill>
                  <a:srgbClr val="000000"/>
                </a:solidFill>
                <a:latin typeface="Arial" charset="0"/>
                <a:cs typeface="Times New Roman" pitchFamily="18" charset="0"/>
              </a:rPr>
              <a:t> WHERE</a:t>
            </a:r>
            <a:r>
              <a:rPr lang="en-US" dirty="0">
                <a:solidFill>
                  <a:srgbClr val="000000"/>
                </a:solidFill>
                <a:latin typeface="Arial" charset="0"/>
                <a:cs typeface="Times New Roman" pitchFamily="18" charset="0"/>
              </a:rPr>
              <a:t> (</a:t>
            </a:r>
            <a:r>
              <a:rPr lang="en-US" dirty="0" err="1">
                <a:solidFill>
                  <a:srgbClr val="000000"/>
                </a:solidFill>
                <a:latin typeface="Arial" charset="0"/>
                <a:cs typeface="Times New Roman" pitchFamily="18" charset="0"/>
              </a:rPr>
              <a:t>Condición</a:t>
            </a:r>
            <a:r>
              <a:rPr lang="en-US" dirty="0">
                <a:solidFill>
                  <a:srgbClr val="000000"/>
                </a:solidFill>
                <a:latin typeface="Arial" charset="0"/>
                <a:cs typeface="Times New Roman" pitchFamily="18" charset="0"/>
              </a:rPr>
              <a:t>);</a:t>
            </a:r>
            <a:endParaRPr lang="es-ES" dirty="0">
              <a:solidFill>
                <a:srgbClr val="000000"/>
              </a:solidFill>
              <a:latin typeface="Arial" charset="0"/>
              <a:cs typeface="Times New Roman" pitchFamily="18" charset="0"/>
            </a:endParaRPr>
          </a:p>
          <a:p>
            <a:pPr eaLnBrk="0" fontAlgn="base" hangingPunct="0">
              <a:spcBef>
                <a:spcPct val="0"/>
              </a:spcBef>
              <a:spcAft>
                <a:spcPct val="0"/>
              </a:spcAft>
            </a:pPr>
            <a:endParaRPr lang="es-ES" dirty="0">
              <a:solidFill>
                <a:srgbClr val="000000"/>
              </a:solidFill>
              <a:latin typeface="Arial" charset="0"/>
            </a:endParaRPr>
          </a:p>
        </p:txBody>
      </p:sp>
    </p:spTree>
    <p:extLst>
      <p:ext uri="{BB962C8B-B14F-4D97-AF65-F5344CB8AC3E}">
        <p14:creationId xmlns:p14="http://schemas.microsoft.com/office/powerpoint/2010/main" val="24544359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p:cNvSpPr>
          <p:nvPr/>
        </p:nvSpPr>
        <p:spPr bwMode="auto">
          <a:xfrm>
            <a:off x="395536" y="980728"/>
            <a:ext cx="8458200" cy="5632311"/>
          </a:xfrm>
          <a:prstGeom prst="rect">
            <a:avLst/>
          </a:prstGeom>
          <a:noFill/>
          <a:ln w="9525">
            <a:noFill/>
            <a:miter lim="800000"/>
            <a:headEnd/>
            <a:tailEnd/>
          </a:ln>
        </p:spPr>
        <p:txBody>
          <a:bodyPr>
            <a:spAutoFit/>
          </a:bodyPr>
          <a:lstStyle/>
          <a:p>
            <a:pPr fontAlgn="base">
              <a:spcBef>
                <a:spcPct val="0"/>
              </a:spcBef>
              <a:spcAft>
                <a:spcPct val="0"/>
              </a:spcAft>
            </a:pPr>
            <a:r>
              <a:rPr lang="es-ES" b="1" i="1" dirty="0">
                <a:solidFill>
                  <a:srgbClr val="FF0080"/>
                </a:solidFill>
                <a:latin typeface="Arial" charset="0"/>
                <a:cs typeface="Times New Roman" pitchFamily="18" charset="0"/>
              </a:rPr>
              <a:t>Ejemplo:</a:t>
            </a:r>
            <a:endParaRPr lang="es-ES"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Modificar el número de control del registro de Daniel Colín de la Tabla alumno por el número 96310518.  </a:t>
            </a:r>
          </a:p>
          <a:p>
            <a:pPr eaLnBrk="0" fontAlgn="base" hangingPunct="0">
              <a:spcBef>
                <a:spcPct val="0"/>
              </a:spcBef>
              <a:spcAft>
                <a:spcPct val="0"/>
              </a:spcAft>
            </a:pP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UPDATE Alumno</a:t>
            </a:r>
            <a:br>
              <a:rPr lang="es-ES" dirty="0">
                <a:solidFill>
                  <a:srgbClr val="000000"/>
                </a:solidFill>
                <a:latin typeface="Arial" charset="0"/>
                <a:cs typeface="Times New Roman" pitchFamily="18" charset="0"/>
              </a:rPr>
            </a:br>
            <a:r>
              <a:rPr lang="es-ES" dirty="0">
                <a:solidFill>
                  <a:srgbClr val="000000"/>
                </a:solidFill>
                <a:latin typeface="Arial" charset="0"/>
                <a:cs typeface="Times New Roman" pitchFamily="18" charset="0"/>
              </a:rPr>
              <a:t>    SET </a:t>
            </a:r>
            <a:r>
              <a:rPr lang="es-ES" dirty="0" err="1">
                <a:solidFill>
                  <a:srgbClr val="000000"/>
                </a:solidFill>
                <a:latin typeface="Arial" charset="0"/>
                <a:cs typeface="Times New Roman" pitchFamily="18" charset="0"/>
              </a:rPr>
              <a:t>NControl</a:t>
            </a:r>
            <a:r>
              <a:rPr lang="es-ES" dirty="0">
                <a:solidFill>
                  <a:srgbClr val="000000"/>
                </a:solidFill>
                <a:latin typeface="Arial" charset="0"/>
                <a:cs typeface="Times New Roman" pitchFamily="18" charset="0"/>
              </a:rPr>
              <a:t>  ‘96310518’</a:t>
            </a:r>
            <a:br>
              <a:rPr lang="es-ES" dirty="0">
                <a:solidFill>
                  <a:srgbClr val="000000"/>
                </a:solidFill>
                <a:latin typeface="Arial" charset="0"/>
                <a:cs typeface="Times New Roman" pitchFamily="18" charset="0"/>
              </a:rPr>
            </a:br>
            <a:r>
              <a:rPr lang="es-ES" dirty="0">
                <a:solidFill>
                  <a:srgbClr val="000000"/>
                </a:solidFill>
                <a:latin typeface="Arial" charset="0"/>
                <a:cs typeface="Times New Roman" pitchFamily="18" charset="0"/>
              </a:rPr>
              <a:t>    WHERE </a:t>
            </a:r>
            <a:r>
              <a:rPr lang="es-ES" dirty="0" err="1">
                <a:solidFill>
                  <a:srgbClr val="000000"/>
                </a:solidFill>
                <a:latin typeface="Arial" charset="0"/>
                <a:cs typeface="Times New Roman" pitchFamily="18" charset="0"/>
              </a:rPr>
              <a:t>NombreA</a:t>
            </a:r>
            <a:r>
              <a:rPr lang="es-ES" dirty="0">
                <a:solidFill>
                  <a:srgbClr val="000000"/>
                </a:solidFill>
                <a:latin typeface="Arial" charset="0"/>
                <a:cs typeface="Times New Roman" pitchFamily="18" charset="0"/>
              </a:rPr>
              <a:t>=’Daniel Colín’;</a:t>
            </a:r>
          </a:p>
          <a:p>
            <a:pPr eaLnBrk="0" fontAlgn="base" hangingPunct="0">
              <a:spcBef>
                <a:spcPct val="0"/>
              </a:spcBef>
              <a:spcAft>
                <a:spcPct val="0"/>
              </a:spcAft>
            </a:pP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Estructura de la sentencia DROP TABLE</a:t>
            </a:r>
          </a:p>
          <a:p>
            <a:pPr eaLnBrk="0" fontAlgn="base" hangingPunct="0">
              <a:spcBef>
                <a:spcPct val="0"/>
              </a:spcBef>
              <a:spcAft>
                <a:spcPct val="0"/>
              </a:spcAft>
            </a:pPr>
            <a:r>
              <a:rPr lang="es-ES" b="1" dirty="0">
                <a:solidFill>
                  <a:srgbClr val="000000"/>
                </a:solidFill>
                <a:latin typeface="Arial" charset="0"/>
                <a:cs typeface="Times New Roman" pitchFamily="18" charset="0"/>
              </a:rPr>
              <a:t>    DROP TABLE</a:t>
            </a:r>
            <a:r>
              <a:rPr lang="es-ES" dirty="0">
                <a:solidFill>
                  <a:srgbClr val="000000"/>
                </a:solidFill>
                <a:latin typeface="Arial" charset="0"/>
                <a:cs typeface="Times New Roman" pitchFamily="18" charset="0"/>
              </a:rPr>
              <a:t> Nombre de la tabla a borrar ;</a:t>
            </a:r>
          </a:p>
          <a:p>
            <a:pPr eaLnBrk="0" fontAlgn="base" hangingPunct="0">
              <a:spcBef>
                <a:spcPct val="0"/>
              </a:spcBef>
              <a:spcAft>
                <a:spcPct val="0"/>
              </a:spcAft>
            </a:pPr>
            <a:endParaRPr lang="es-MX" b="1" i="1" dirty="0">
              <a:solidFill>
                <a:srgbClr val="FF0080"/>
              </a:solidFill>
              <a:latin typeface="Arial" charset="0"/>
              <a:cs typeface="Times New Roman" pitchFamily="18" charset="0"/>
            </a:endParaRPr>
          </a:p>
          <a:p>
            <a:pPr eaLnBrk="0" fontAlgn="base" hangingPunct="0">
              <a:spcBef>
                <a:spcPct val="0"/>
              </a:spcBef>
              <a:spcAft>
                <a:spcPct val="0"/>
              </a:spcAft>
            </a:pPr>
            <a:r>
              <a:rPr lang="es-ES" b="1" i="1" dirty="0">
                <a:solidFill>
                  <a:srgbClr val="FF0080"/>
                </a:solidFill>
                <a:latin typeface="Arial" charset="0"/>
                <a:cs typeface="Times New Roman" pitchFamily="18" charset="0"/>
              </a:rPr>
              <a:t>Ejemplo:</a:t>
            </a:r>
            <a:endParaRPr lang="es-ES"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Borrar la tabla Alumno creada anteriormente.</a:t>
            </a:r>
          </a:p>
          <a:p>
            <a:pPr eaLnBrk="0" fontAlgn="base" hangingPunct="0">
              <a:spcBef>
                <a:spcPct val="0"/>
              </a:spcBef>
              <a:spcAft>
                <a:spcPct val="0"/>
              </a:spcAft>
            </a:pP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DROP TABLE Alumno;</a:t>
            </a:r>
          </a:p>
          <a:p>
            <a:pPr eaLnBrk="0" fontAlgn="base" hangingPunct="0">
              <a:spcBef>
                <a:spcPct val="0"/>
              </a:spcBef>
              <a:spcAft>
                <a:spcPct val="0"/>
              </a:spcAft>
            </a:pPr>
            <a:endParaRPr lang="es-MX" dirty="0">
              <a:solidFill>
                <a:srgbClr val="000000"/>
              </a:solidFill>
              <a:latin typeface="Arial" charset="0"/>
              <a:cs typeface="Times New Roman" pitchFamily="18" charset="0"/>
            </a:endParaRPr>
          </a:p>
          <a:p>
            <a:pPr eaLnBrk="0" fontAlgn="base" hangingPunct="0">
              <a:spcBef>
                <a:spcPct val="0"/>
              </a:spcBef>
              <a:spcAft>
                <a:spcPct val="0"/>
              </a:spcAft>
            </a:pPr>
            <a:r>
              <a:rPr lang="es-ES" dirty="0">
                <a:solidFill>
                  <a:srgbClr val="000000"/>
                </a:solidFill>
                <a:latin typeface="Arial" charset="0"/>
                <a:cs typeface="Times New Roman" pitchFamily="18" charset="0"/>
              </a:rPr>
              <a:t>* Estructura de la sentencia DROP INDEX</a:t>
            </a:r>
          </a:p>
          <a:p>
            <a:pPr eaLnBrk="0" fontAlgn="base" hangingPunct="0">
              <a:spcBef>
                <a:spcPct val="0"/>
              </a:spcBef>
              <a:spcAft>
                <a:spcPct val="0"/>
              </a:spcAft>
            </a:pPr>
            <a:endParaRPr lang="es-MX" b="1" dirty="0">
              <a:solidFill>
                <a:srgbClr val="000000"/>
              </a:solidFill>
              <a:latin typeface="Arial" charset="0"/>
              <a:cs typeface="Times New Roman" pitchFamily="18" charset="0"/>
            </a:endParaRPr>
          </a:p>
          <a:p>
            <a:pPr eaLnBrk="0" fontAlgn="base" hangingPunct="0">
              <a:spcBef>
                <a:spcPct val="0"/>
              </a:spcBef>
              <a:spcAft>
                <a:spcPct val="0"/>
              </a:spcAft>
            </a:pPr>
            <a:r>
              <a:rPr lang="es-ES" b="1" dirty="0">
                <a:solidFill>
                  <a:srgbClr val="000000"/>
                </a:solidFill>
                <a:latin typeface="Arial" charset="0"/>
                <a:cs typeface="Times New Roman" pitchFamily="18" charset="0"/>
              </a:rPr>
              <a:t>    DROP INDEX </a:t>
            </a:r>
            <a:r>
              <a:rPr lang="es-ES" dirty="0">
                <a:solidFill>
                  <a:srgbClr val="000000"/>
                </a:solidFill>
                <a:latin typeface="Arial" charset="0"/>
                <a:cs typeface="Times New Roman" pitchFamily="18" charset="0"/>
              </a:rPr>
              <a:t>Nombre del índice a borrar;</a:t>
            </a:r>
          </a:p>
          <a:p>
            <a:pPr eaLnBrk="0" fontAlgn="base" hangingPunct="0">
              <a:spcBef>
                <a:spcPct val="0"/>
              </a:spcBef>
              <a:spcAft>
                <a:spcPct val="0"/>
              </a:spcAft>
            </a:pPr>
            <a:endParaRPr lang="es-ES" dirty="0">
              <a:solidFill>
                <a:srgbClr val="000000"/>
              </a:solidFill>
              <a:latin typeface="Arial" charset="0"/>
            </a:endParaRPr>
          </a:p>
        </p:txBody>
      </p:sp>
    </p:spTree>
    <p:extLst>
      <p:ext uri="{BB962C8B-B14F-4D97-AF65-F5344CB8AC3E}">
        <p14:creationId xmlns:p14="http://schemas.microsoft.com/office/powerpoint/2010/main" val="9372051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ChangeArrowheads="1"/>
          </p:cNvSpPr>
          <p:nvPr/>
        </p:nvSpPr>
        <p:spPr bwMode="auto">
          <a:xfrm>
            <a:off x="1758" y="836712"/>
            <a:ext cx="9144000" cy="5693866"/>
          </a:xfrm>
          <a:prstGeom prst="rect">
            <a:avLst/>
          </a:prstGeom>
          <a:noFill/>
          <a:ln w="9525">
            <a:noFill/>
            <a:miter lim="800000"/>
            <a:headEnd/>
            <a:tailEnd/>
          </a:ln>
        </p:spPr>
        <p:txBody>
          <a:bodyPr>
            <a:spAutoFit/>
          </a:bodyPr>
          <a:lstStyle/>
          <a:p>
            <a:pPr fontAlgn="base">
              <a:spcBef>
                <a:spcPct val="0"/>
              </a:spcBef>
              <a:spcAft>
                <a:spcPct val="0"/>
              </a:spcAft>
            </a:pPr>
            <a:r>
              <a:rPr lang="es-ES" sz="2400" b="1" i="1" dirty="0" smtClean="0">
                <a:solidFill>
                  <a:srgbClr val="FF0080"/>
                </a:solidFill>
                <a:latin typeface="Georgia" pitchFamily="18" charset="0"/>
                <a:cs typeface="Times New Roman" pitchFamily="18" charset="0"/>
              </a:rPr>
              <a:t>Ejemplos:</a:t>
            </a:r>
            <a:r>
              <a:rPr lang="es-ES" sz="2400" dirty="0" smtClean="0">
                <a:solidFill>
                  <a:srgbClr val="000000"/>
                </a:solidFill>
                <a:latin typeface="Bookman Old Style" pitchFamily="18" charset="0"/>
                <a:cs typeface="Times New Roman" pitchFamily="18" charset="0"/>
              </a:rPr>
              <a:t> </a:t>
            </a:r>
            <a:r>
              <a:rPr lang="es-ES" sz="2400" dirty="0" smtClean="0">
                <a:solidFill>
                  <a:srgbClr val="000000"/>
                </a:solidFill>
                <a:cs typeface="Times New Roman" pitchFamily="18" charset="0"/>
              </a:rPr>
              <a:t>     </a:t>
            </a:r>
            <a:r>
              <a:rPr lang="es-ES" sz="2400" dirty="0" smtClean="0">
                <a:solidFill>
                  <a:srgbClr val="000000"/>
                </a:solidFill>
                <a:latin typeface="Bookman Old Style" pitchFamily="18" charset="0"/>
                <a:cs typeface="Times New Roman" pitchFamily="18" charset="0"/>
              </a:rPr>
              <a:t>Borrar </a:t>
            </a:r>
            <a:r>
              <a:rPr lang="es-ES" sz="2400" dirty="0">
                <a:solidFill>
                  <a:srgbClr val="000000"/>
                </a:solidFill>
                <a:latin typeface="Bookman Old Style" pitchFamily="18" charset="0"/>
                <a:cs typeface="Times New Roman" pitchFamily="18" charset="0"/>
              </a:rPr>
              <a:t>el índice Indice1 creado anteriormente.</a:t>
            </a:r>
            <a:br>
              <a:rPr lang="es-ES" sz="2400" dirty="0">
                <a:solidFill>
                  <a:srgbClr val="000000"/>
                </a:solidFill>
                <a:latin typeface="Bookman Old Style" pitchFamily="18" charset="0"/>
                <a:cs typeface="Times New Roman" pitchFamily="18" charset="0"/>
              </a:rPr>
            </a:br>
            <a:r>
              <a:rPr lang="es-ES" sz="2400" dirty="0">
                <a:solidFill>
                  <a:srgbClr val="000000"/>
                </a:solidFill>
                <a:latin typeface="Bookman Old Style" pitchFamily="18" charset="0"/>
                <a:cs typeface="Times New Roman" pitchFamily="18" charset="0"/>
              </a:rPr>
              <a:t/>
            </a:r>
            <a:br>
              <a:rPr lang="es-ES" sz="2400" dirty="0">
                <a:solidFill>
                  <a:srgbClr val="000000"/>
                </a:solidFill>
                <a:latin typeface="Bookman Old Style" pitchFamily="18" charset="0"/>
                <a:cs typeface="Times New Roman" pitchFamily="18" charset="0"/>
              </a:rPr>
            </a:br>
            <a:r>
              <a:rPr lang="es-ES" sz="2400" dirty="0">
                <a:solidFill>
                  <a:srgbClr val="000000"/>
                </a:solidFill>
                <a:latin typeface="Bookman Old Style" pitchFamily="18" charset="0"/>
                <a:cs typeface="Times New Roman" pitchFamily="18" charset="0"/>
              </a:rPr>
              <a:t>    </a:t>
            </a:r>
            <a:r>
              <a:rPr lang="en-US" sz="2400" dirty="0">
                <a:solidFill>
                  <a:srgbClr val="000000"/>
                </a:solidFill>
                <a:latin typeface="Bookman Old Style" pitchFamily="18" charset="0"/>
                <a:cs typeface="Times New Roman" pitchFamily="18" charset="0"/>
              </a:rPr>
              <a:t>DROP INDEX Indice1;</a:t>
            </a:r>
            <a:endParaRPr lang="es-ES" sz="2400" dirty="0">
              <a:solidFill>
                <a:srgbClr val="000000"/>
              </a:solidFill>
              <a:cs typeface="Times New Roman" pitchFamily="18" charset="0"/>
            </a:endParaRPr>
          </a:p>
          <a:p>
            <a:pPr eaLnBrk="0" fontAlgn="base" hangingPunct="0">
              <a:spcBef>
                <a:spcPct val="0"/>
              </a:spcBef>
              <a:spcAft>
                <a:spcPct val="0"/>
              </a:spcAft>
            </a:pPr>
            <a:r>
              <a:rPr lang="es-ES" sz="2400" dirty="0">
                <a:solidFill>
                  <a:srgbClr val="000000"/>
                </a:solidFill>
                <a:cs typeface="Times New Roman" pitchFamily="18" charset="0"/>
              </a:rPr>
              <a:t>*</a:t>
            </a:r>
            <a:r>
              <a:rPr lang="es-ES" sz="2400" dirty="0">
                <a:solidFill>
                  <a:srgbClr val="000000"/>
                </a:solidFill>
                <a:latin typeface="Bookman Old Style" pitchFamily="18" charset="0"/>
                <a:cs typeface="Times New Roman" pitchFamily="18" charset="0"/>
              </a:rPr>
              <a:t> Estructura de la sentencia DELETE</a:t>
            </a:r>
            <a:endParaRPr lang="es-ES" sz="2400" dirty="0">
              <a:solidFill>
                <a:srgbClr val="000000"/>
              </a:solidFill>
              <a:cs typeface="Times New Roman" pitchFamily="18" charset="0"/>
            </a:endParaRPr>
          </a:p>
          <a:p>
            <a:pPr eaLnBrk="0" fontAlgn="base" hangingPunct="0">
              <a:spcBef>
                <a:spcPct val="0"/>
              </a:spcBef>
              <a:spcAft>
                <a:spcPct val="0"/>
              </a:spcAft>
            </a:pPr>
            <a:r>
              <a:rPr lang="es-ES" sz="2400" b="1" dirty="0">
                <a:solidFill>
                  <a:srgbClr val="000000"/>
                </a:solidFill>
                <a:latin typeface="Georgia" pitchFamily="18" charset="0"/>
                <a:cs typeface="Times New Roman" pitchFamily="18" charset="0"/>
              </a:rPr>
              <a:t>    DELETE</a:t>
            </a:r>
            <a:r>
              <a:rPr lang="es-ES" sz="2400" b="1" dirty="0">
                <a:solidFill>
                  <a:srgbClr val="000000"/>
                </a:solidFill>
                <a:latin typeface="Bookman Old Style" pitchFamily="18" charset="0"/>
                <a:cs typeface="Times New Roman" pitchFamily="18" charset="0"/>
              </a:rPr>
              <a:t> </a:t>
            </a:r>
            <a:br>
              <a:rPr lang="es-ES" sz="2400" b="1" dirty="0">
                <a:solidFill>
                  <a:srgbClr val="000000"/>
                </a:solidFill>
                <a:latin typeface="Bookman Old Style" pitchFamily="18" charset="0"/>
                <a:cs typeface="Times New Roman" pitchFamily="18" charset="0"/>
              </a:rPr>
            </a:br>
            <a:r>
              <a:rPr lang="es-ES" sz="2400" b="1" dirty="0">
                <a:solidFill>
                  <a:srgbClr val="000000"/>
                </a:solidFill>
                <a:latin typeface="Bookman Old Style" pitchFamily="18" charset="0"/>
                <a:cs typeface="Times New Roman" pitchFamily="18" charset="0"/>
              </a:rPr>
              <a:t>    </a:t>
            </a:r>
            <a:r>
              <a:rPr lang="es-ES" sz="2400" dirty="0">
                <a:solidFill>
                  <a:srgbClr val="000000"/>
                </a:solidFill>
                <a:latin typeface="Bookman Old Style" pitchFamily="18" charset="0"/>
                <a:cs typeface="Times New Roman" pitchFamily="18" charset="0"/>
              </a:rPr>
              <a:t>FROM Nombre de la tabla</a:t>
            </a:r>
            <a:br>
              <a:rPr lang="es-ES" sz="2400" dirty="0">
                <a:solidFill>
                  <a:srgbClr val="000000"/>
                </a:solidFill>
                <a:latin typeface="Bookman Old Style" pitchFamily="18" charset="0"/>
                <a:cs typeface="Times New Roman" pitchFamily="18" charset="0"/>
              </a:rPr>
            </a:br>
            <a:r>
              <a:rPr lang="es-ES" sz="2400" dirty="0">
                <a:solidFill>
                  <a:srgbClr val="000000"/>
                </a:solidFill>
                <a:latin typeface="Bookman Old Style" pitchFamily="18" charset="0"/>
                <a:cs typeface="Times New Roman" pitchFamily="18" charset="0"/>
              </a:rPr>
              <a:t>    WHERE Condición</a:t>
            </a:r>
            <a:r>
              <a:rPr lang="es-ES" sz="2400" dirty="0" smtClean="0">
                <a:solidFill>
                  <a:srgbClr val="000000"/>
                </a:solidFill>
                <a:latin typeface="Bookman Old Style" pitchFamily="18" charset="0"/>
                <a:cs typeface="Times New Roman" pitchFamily="18" charset="0"/>
              </a:rPr>
              <a:t>;</a:t>
            </a:r>
          </a:p>
          <a:p>
            <a:pPr eaLnBrk="0" fontAlgn="base" hangingPunct="0">
              <a:spcBef>
                <a:spcPct val="0"/>
              </a:spcBef>
              <a:spcAft>
                <a:spcPct val="0"/>
              </a:spcAft>
            </a:pPr>
            <a:endParaRPr lang="es-ES" sz="2400" dirty="0" smtClean="0">
              <a:solidFill>
                <a:srgbClr val="000000"/>
              </a:solidFill>
              <a:latin typeface="Georgia" pitchFamily="18" charset="0"/>
              <a:cs typeface="Times New Roman" pitchFamily="18" charset="0"/>
            </a:endParaRPr>
          </a:p>
          <a:p>
            <a:pPr eaLnBrk="0" fontAlgn="base" hangingPunct="0">
              <a:spcBef>
                <a:spcPct val="0"/>
              </a:spcBef>
              <a:spcAft>
                <a:spcPct val="0"/>
              </a:spcAft>
            </a:pPr>
            <a:r>
              <a:rPr lang="es-ES" sz="2400" dirty="0">
                <a:solidFill>
                  <a:srgbClr val="000000"/>
                </a:solidFill>
                <a:latin typeface="Georgia" pitchFamily="18" charset="0"/>
                <a:cs typeface="Times New Roman" pitchFamily="18" charset="0"/>
              </a:rPr>
              <a:t/>
            </a:r>
            <a:br>
              <a:rPr lang="es-ES" sz="2400" dirty="0">
                <a:solidFill>
                  <a:srgbClr val="000000"/>
                </a:solidFill>
                <a:latin typeface="Georgia" pitchFamily="18" charset="0"/>
                <a:cs typeface="Times New Roman" pitchFamily="18" charset="0"/>
              </a:rPr>
            </a:br>
            <a:r>
              <a:rPr lang="es-ES" sz="2400" dirty="0">
                <a:solidFill>
                  <a:srgbClr val="000000"/>
                </a:solidFill>
                <a:latin typeface="Bookman Old Style" pitchFamily="18" charset="0"/>
                <a:cs typeface="Times New Roman" pitchFamily="18" charset="0"/>
              </a:rPr>
              <a:t>- Borrar el registro cuyo número de control es 95310386.</a:t>
            </a:r>
            <a:endParaRPr lang="es-ES" sz="2400" dirty="0">
              <a:solidFill>
                <a:srgbClr val="000000"/>
              </a:solidFill>
              <a:cs typeface="Times New Roman" pitchFamily="18" charset="0"/>
            </a:endParaRPr>
          </a:p>
          <a:p>
            <a:pPr eaLnBrk="0" fontAlgn="base" hangingPunct="0">
              <a:spcBef>
                <a:spcPct val="0"/>
              </a:spcBef>
              <a:spcAft>
                <a:spcPct val="0"/>
              </a:spcAft>
            </a:pPr>
            <a:r>
              <a:rPr lang="es-ES" sz="2400" dirty="0">
                <a:solidFill>
                  <a:srgbClr val="000000"/>
                </a:solidFill>
                <a:latin typeface="Bookman Old Style" pitchFamily="18" charset="0"/>
                <a:cs typeface="Times New Roman" pitchFamily="18" charset="0"/>
              </a:rPr>
              <a:t>    DELETE</a:t>
            </a:r>
            <a:br>
              <a:rPr lang="es-ES" sz="2400" dirty="0">
                <a:solidFill>
                  <a:srgbClr val="000000"/>
                </a:solidFill>
                <a:latin typeface="Bookman Old Style" pitchFamily="18" charset="0"/>
                <a:cs typeface="Times New Roman" pitchFamily="18" charset="0"/>
              </a:rPr>
            </a:br>
            <a:r>
              <a:rPr lang="es-ES" sz="2400" dirty="0">
                <a:solidFill>
                  <a:srgbClr val="000000"/>
                </a:solidFill>
                <a:latin typeface="Bookman Old Style" pitchFamily="18" charset="0"/>
                <a:cs typeface="Times New Roman" pitchFamily="18" charset="0"/>
              </a:rPr>
              <a:t>    FROM Alumno</a:t>
            </a:r>
            <a:br>
              <a:rPr lang="es-ES" sz="2400" dirty="0">
                <a:solidFill>
                  <a:srgbClr val="000000"/>
                </a:solidFill>
                <a:latin typeface="Bookman Old Style" pitchFamily="18" charset="0"/>
                <a:cs typeface="Times New Roman" pitchFamily="18" charset="0"/>
              </a:rPr>
            </a:br>
            <a:r>
              <a:rPr lang="es-ES" sz="2400" dirty="0">
                <a:solidFill>
                  <a:srgbClr val="000000"/>
                </a:solidFill>
                <a:latin typeface="Bookman Old Style" pitchFamily="18" charset="0"/>
                <a:cs typeface="Times New Roman" pitchFamily="18" charset="0"/>
              </a:rPr>
              <a:t>    WHERE Control=’95310386’;</a:t>
            </a:r>
            <a:br>
              <a:rPr lang="es-ES" sz="2400" dirty="0">
                <a:solidFill>
                  <a:srgbClr val="000000"/>
                </a:solidFill>
                <a:latin typeface="Bookman Old Style" pitchFamily="18" charset="0"/>
                <a:cs typeface="Times New Roman" pitchFamily="18" charset="0"/>
              </a:rPr>
            </a:br>
            <a:r>
              <a:rPr lang="es-ES" sz="2400" dirty="0">
                <a:solidFill>
                  <a:srgbClr val="000000"/>
                </a:solidFill>
                <a:latin typeface="Bookman Old Style" pitchFamily="18" charset="0"/>
                <a:cs typeface="Times New Roman" pitchFamily="18" charset="0"/>
              </a:rPr>
              <a:t/>
            </a:r>
            <a:br>
              <a:rPr lang="es-ES" sz="2400" dirty="0">
                <a:solidFill>
                  <a:srgbClr val="000000"/>
                </a:solidFill>
                <a:latin typeface="Bookman Old Style" pitchFamily="18" charset="0"/>
                <a:cs typeface="Times New Roman" pitchFamily="18" charset="0"/>
              </a:rPr>
            </a:br>
            <a:endParaRPr lang="es-ES" sz="2800" dirty="0">
              <a:solidFill>
                <a:srgbClr val="000000"/>
              </a:solidFill>
            </a:endParaRPr>
          </a:p>
        </p:txBody>
      </p:sp>
    </p:spTree>
    <p:extLst>
      <p:ext uri="{BB962C8B-B14F-4D97-AF65-F5344CB8AC3E}">
        <p14:creationId xmlns:p14="http://schemas.microsoft.com/office/powerpoint/2010/main" val="3875796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836712"/>
            <a:ext cx="8712968" cy="5262979"/>
          </a:xfrm>
          <a:prstGeom prst="rect">
            <a:avLst/>
          </a:prstGeom>
        </p:spPr>
        <p:txBody>
          <a:bodyPr wrap="square">
            <a:spAutoFit/>
          </a:bodyPr>
          <a:lstStyle/>
          <a:p>
            <a:pPr eaLnBrk="0" hangingPunct="0"/>
            <a:r>
              <a:rPr lang="es-ES" sz="2400" dirty="0" smtClean="0">
                <a:latin typeface="Bookman Old Style" pitchFamily="18" charset="0"/>
                <a:cs typeface="Times New Roman" pitchFamily="18" charset="0"/>
              </a:rPr>
              <a:t>- Borrar el registro cuyo número de control es 95310386.</a:t>
            </a:r>
            <a:endParaRPr lang="es-ES" sz="2400" dirty="0" smtClean="0">
              <a:cs typeface="Times New Roman" pitchFamily="18" charset="0"/>
            </a:endParaRPr>
          </a:p>
          <a:p>
            <a:pPr eaLnBrk="0" hangingPunct="0"/>
            <a:r>
              <a:rPr lang="es-ES" sz="2400" dirty="0" smtClean="0">
                <a:latin typeface="Bookman Old Style" pitchFamily="18" charset="0"/>
                <a:cs typeface="Times New Roman" pitchFamily="18" charset="0"/>
              </a:rPr>
              <a:t>    DELETE</a:t>
            </a:r>
            <a:br>
              <a:rPr lang="es-ES" sz="2400" dirty="0" smtClean="0">
                <a:latin typeface="Bookman Old Style" pitchFamily="18" charset="0"/>
                <a:cs typeface="Times New Roman" pitchFamily="18" charset="0"/>
              </a:rPr>
            </a:br>
            <a:r>
              <a:rPr lang="es-ES" sz="2400" dirty="0" smtClean="0">
                <a:latin typeface="Bookman Old Style" pitchFamily="18" charset="0"/>
                <a:cs typeface="Times New Roman" pitchFamily="18" charset="0"/>
              </a:rPr>
              <a:t>    FROM Alumno</a:t>
            </a:r>
            <a:br>
              <a:rPr lang="es-ES" sz="2400" dirty="0" smtClean="0">
                <a:latin typeface="Bookman Old Style" pitchFamily="18" charset="0"/>
                <a:cs typeface="Times New Roman" pitchFamily="18" charset="0"/>
              </a:rPr>
            </a:br>
            <a:r>
              <a:rPr lang="es-ES" sz="2400" dirty="0" smtClean="0">
                <a:latin typeface="Bookman Old Style" pitchFamily="18" charset="0"/>
                <a:cs typeface="Times New Roman" pitchFamily="18" charset="0"/>
              </a:rPr>
              <a:t>    WHERE Control=’95310386’;</a:t>
            </a:r>
            <a:br>
              <a:rPr lang="es-ES" sz="2400" dirty="0" smtClean="0">
                <a:latin typeface="Bookman Old Style" pitchFamily="18" charset="0"/>
                <a:cs typeface="Times New Roman" pitchFamily="18" charset="0"/>
              </a:rPr>
            </a:br>
            <a:r>
              <a:rPr lang="es-ES" sz="2400" dirty="0" smtClean="0">
                <a:latin typeface="Bookman Old Style" pitchFamily="18" charset="0"/>
                <a:cs typeface="Times New Roman" pitchFamily="18" charset="0"/>
              </a:rPr>
              <a:t/>
            </a:r>
            <a:br>
              <a:rPr lang="es-ES" sz="2400" dirty="0" smtClean="0">
                <a:latin typeface="Bookman Old Style" pitchFamily="18" charset="0"/>
                <a:cs typeface="Times New Roman" pitchFamily="18" charset="0"/>
              </a:rPr>
            </a:br>
            <a:r>
              <a:rPr lang="es-ES" sz="2400" dirty="0" smtClean="0">
                <a:latin typeface="Bookman Old Style" pitchFamily="18" charset="0"/>
                <a:cs typeface="Times New Roman" pitchFamily="18" charset="0"/>
              </a:rPr>
              <a:t>- Borrar todos los registros de la tabla alumno.</a:t>
            </a:r>
            <a:endParaRPr lang="es-ES" sz="2400" dirty="0" smtClean="0">
              <a:cs typeface="Times New Roman" pitchFamily="18" charset="0"/>
            </a:endParaRPr>
          </a:p>
          <a:p>
            <a:pPr eaLnBrk="0" hangingPunct="0"/>
            <a:r>
              <a:rPr lang="es-ES" sz="2400" dirty="0" smtClean="0">
                <a:latin typeface="Bookman Old Style" pitchFamily="18" charset="0"/>
                <a:cs typeface="Times New Roman" pitchFamily="18" charset="0"/>
              </a:rPr>
              <a:t>    </a:t>
            </a:r>
            <a:r>
              <a:rPr lang="en-US" sz="2400" dirty="0" smtClean="0">
                <a:latin typeface="Bookman Old Style" pitchFamily="18" charset="0"/>
                <a:cs typeface="Times New Roman" pitchFamily="18" charset="0"/>
              </a:rPr>
              <a:t>DELETE</a:t>
            </a:r>
            <a:br>
              <a:rPr lang="en-US" sz="2400" dirty="0" smtClean="0">
                <a:latin typeface="Bookman Old Style" pitchFamily="18" charset="0"/>
                <a:cs typeface="Times New Roman" pitchFamily="18" charset="0"/>
              </a:rPr>
            </a:br>
            <a:r>
              <a:rPr lang="en-US" sz="2400" dirty="0" smtClean="0">
                <a:latin typeface="Bookman Old Style" pitchFamily="18" charset="0"/>
                <a:cs typeface="Times New Roman" pitchFamily="18" charset="0"/>
              </a:rPr>
              <a:t>    FROM </a:t>
            </a:r>
            <a:r>
              <a:rPr lang="en-US" sz="2400" dirty="0" err="1" smtClean="0">
                <a:latin typeface="Bookman Old Style" pitchFamily="18" charset="0"/>
                <a:cs typeface="Times New Roman" pitchFamily="18" charset="0"/>
              </a:rPr>
              <a:t>Alumno</a:t>
            </a:r>
            <a:r>
              <a:rPr lang="en-US" sz="2400" dirty="0" smtClean="0">
                <a:latin typeface="Bookman Old Style" pitchFamily="18" charset="0"/>
                <a:cs typeface="Times New Roman" pitchFamily="18" charset="0"/>
              </a:rPr>
              <a:t>;</a:t>
            </a:r>
            <a:endParaRPr lang="es-ES" sz="2400" dirty="0" smtClean="0">
              <a:cs typeface="Times New Roman" pitchFamily="18" charset="0"/>
            </a:endParaRPr>
          </a:p>
          <a:p>
            <a:pPr eaLnBrk="0" hangingPunct="0"/>
            <a:r>
              <a:rPr lang="en-US" sz="2400" dirty="0" smtClean="0">
                <a:latin typeface="Bookman Old Style" pitchFamily="18" charset="0"/>
                <a:cs typeface="Times New Roman" pitchFamily="18" charset="0"/>
              </a:rPr>
              <a:t>    </a:t>
            </a:r>
          </a:p>
          <a:p>
            <a:pPr eaLnBrk="0" hangingPunct="0"/>
            <a:r>
              <a:rPr lang="es-ES" sz="2000" dirty="0" smtClean="0">
                <a:latin typeface="Bookman Old Style" pitchFamily="18" charset="0"/>
                <a:cs typeface="Times New Roman" pitchFamily="18" charset="0"/>
              </a:rPr>
              <a:t>En el primer ejemplo, se borrara todo el registro(todos los datos), del alumno con número de control = 95310386.</a:t>
            </a:r>
            <a:endParaRPr lang="es-ES" sz="2000" dirty="0" smtClean="0">
              <a:cs typeface="Times New Roman" pitchFamily="18" charset="0"/>
            </a:endParaRPr>
          </a:p>
          <a:p>
            <a:pPr eaLnBrk="0" hangingPunct="0"/>
            <a:r>
              <a:rPr lang="es-ES" sz="2000" dirty="0" smtClean="0">
                <a:latin typeface="Bookman Old Style" pitchFamily="18" charset="0"/>
                <a:cs typeface="Times New Roman" pitchFamily="18" charset="0"/>
              </a:rPr>
              <a:t>    En el segundo ejemplo se borraran todos los registros de la tabla alumno, pero sin borrar la estructura de la tabla, ya que la orden </a:t>
            </a:r>
            <a:r>
              <a:rPr lang="es-ES" sz="2000" dirty="0" err="1" smtClean="0">
                <a:latin typeface="Bookman Old Style" pitchFamily="18" charset="0"/>
                <a:cs typeface="Times New Roman" pitchFamily="18" charset="0"/>
              </a:rPr>
              <a:t>Delete</a:t>
            </a:r>
            <a:r>
              <a:rPr lang="es-ES" sz="2000" dirty="0" smtClean="0">
                <a:latin typeface="Bookman Old Style" pitchFamily="18" charset="0"/>
                <a:cs typeface="Times New Roman" pitchFamily="18" charset="0"/>
              </a:rPr>
              <a:t> solo borra registros, la sentencia </a:t>
            </a:r>
            <a:r>
              <a:rPr lang="es-ES" sz="2000" dirty="0" err="1" smtClean="0">
                <a:latin typeface="Bookman Old Style" pitchFamily="18" charset="0"/>
                <a:cs typeface="Times New Roman" pitchFamily="18" charset="0"/>
              </a:rPr>
              <a:t>Drop</a:t>
            </a:r>
            <a:r>
              <a:rPr lang="es-ES" sz="2000" dirty="0" smtClean="0">
                <a:latin typeface="Bookman Old Style" pitchFamily="18" charset="0"/>
                <a:cs typeface="Times New Roman" pitchFamily="18" charset="0"/>
              </a:rPr>
              <a:t> </a:t>
            </a:r>
            <a:r>
              <a:rPr lang="es-ES" sz="2000" dirty="0" err="1" smtClean="0">
                <a:latin typeface="Bookman Old Style" pitchFamily="18" charset="0"/>
                <a:cs typeface="Times New Roman" pitchFamily="18" charset="0"/>
              </a:rPr>
              <a:t>Table</a:t>
            </a:r>
            <a:r>
              <a:rPr lang="es-ES" sz="2000" dirty="0" smtClean="0">
                <a:latin typeface="Bookman Old Style" pitchFamily="18" charset="0"/>
                <a:cs typeface="Times New Roman" pitchFamily="18" charset="0"/>
              </a:rPr>
              <a:t> es la que borra toda la estructura de la tabla junto con los registros de la misma.</a:t>
            </a:r>
            <a:endParaRPr lang="es-ES" sz="2000" dirty="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5929313"/>
            <a:ext cx="2133600" cy="365125"/>
          </a:xfrm>
        </p:spPr>
        <p:txBody>
          <a:bodyPr/>
          <a:lstStyle/>
          <a:p>
            <a:pPr>
              <a:defRPr/>
            </a:pPr>
            <a:fld id="{C86815A4-A9A2-4B9F-9FD4-151C8F5AA909}" type="slidenum">
              <a:rPr lang="es-CO" altLang="en-US" smtClean="0"/>
              <a:pPr>
                <a:defRPr/>
              </a:pPr>
              <a:t>4</a:t>
            </a:fld>
            <a:endParaRPr lang="es-CO" altLang="en-US" dirty="0"/>
          </a:p>
        </p:txBody>
      </p:sp>
      <p:sp>
        <p:nvSpPr>
          <p:cNvPr id="10243" name="4 CuadroTexto"/>
          <p:cNvSpPr txBox="1">
            <a:spLocks noChangeArrowheads="1"/>
          </p:cNvSpPr>
          <p:nvPr/>
        </p:nvSpPr>
        <p:spPr bwMode="auto">
          <a:xfrm>
            <a:off x="928688" y="1571625"/>
            <a:ext cx="6858000" cy="369888"/>
          </a:xfrm>
          <a:prstGeom prst="rect">
            <a:avLst/>
          </a:prstGeom>
          <a:noFill/>
          <a:ln w="9525">
            <a:noFill/>
            <a:miter lim="800000"/>
            <a:headEnd/>
            <a:tailEnd/>
          </a:ln>
        </p:spPr>
        <p:txBody>
          <a:bodyPr>
            <a:spAutoFit/>
          </a:bodyPr>
          <a:lstStyle/>
          <a:p>
            <a:pPr algn="ctr"/>
            <a:r>
              <a:rPr lang="es-MX" b="1"/>
              <a:t>METAS A ALCANZAR </a:t>
            </a:r>
          </a:p>
        </p:txBody>
      </p:sp>
      <p:sp>
        <p:nvSpPr>
          <p:cNvPr id="10244" name="5 CuadroTexto"/>
          <p:cNvSpPr txBox="1">
            <a:spLocks noChangeArrowheads="1"/>
          </p:cNvSpPr>
          <p:nvPr/>
        </p:nvSpPr>
        <p:spPr bwMode="auto">
          <a:xfrm>
            <a:off x="357188" y="2214563"/>
            <a:ext cx="7429500" cy="2862322"/>
          </a:xfrm>
          <a:prstGeom prst="rect">
            <a:avLst/>
          </a:prstGeom>
          <a:noFill/>
          <a:ln w="9525">
            <a:noFill/>
            <a:miter lim="800000"/>
            <a:headEnd/>
            <a:tailEnd/>
          </a:ln>
        </p:spPr>
        <p:txBody>
          <a:bodyPr>
            <a:spAutoFit/>
          </a:bodyPr>
          <a:lstStyle/>
          <a:p>
            <a:pPr algn="just"/>
            <a:r>
              <a:rPr lang="es-MX" dirty="0"/>
              <a:t>Que el alumno desarrolle las competencias técnicas y profesionales para el desarrollo e implementación de bases de datos </a:t>
            </a:r>
            <a:r>
              <a:rPr lang="es-MX" dirty="0" smtClean="0"/>
              <a:t>como</a:t>
            </a:r>
            <a:r>
              <a:rPr lang="es-MX" dirty="0"/>
              <a:t>:</a:t>
            </a:r>
          </a:p>
          <a:p>
            <a:pPr algn="just"/>
            <a:endParaRPr lang="es-MX" dirty="0"/>
          </a:p>
          <a:p>
            <a:pPr algn="just">
              <a:buFont typeface="Arial" charset="0"/>
              <a:buChar char="•"/>
            </a:pPr>
            <a:r>
              <a:rPr lang="es-MX" dirty="0"/>
              <a:t>Conocer los </a:t>
            </a:r>
            <a:r>
              <a:rPr lang="es-MX" dirty="0" smtClean="0"/>
              <a:t>diferentes lenguajes de manipulación de datos.</a:t>
            </a:r>
          </a:p>
          <a:p>
            <a:pPr algn="just">
              <a:buFont typeface="Arial" charset="0"/>
              <a:buChar char="•"/>
            </a:pPr>
            <a:endParaRPr lang="es-MX" dirty="0"/>
          </a:p>
          <a:p>
            <a:pPr algn="just">
              <a:buFont typeface="Arial" charset="0"/>
              <a:buChar char="•"/>
            </a:pPr>
            <a:r>
              <a:rPr lang="es-MX" dirty="0" smtClean="0"/>
              <a:t>Conocer el lenguaje basado en algebra relacional.</a:t>
            </a:r>
          </a:p>
          <a:p>
            <a:pPr algn="just">
              <a:buFont typeface="Arial" charset="0"/>
              <a:buChar char="•"/>
            </a:pPr>
            <a:endParaRPr lang="es-MX" dirty="0" smtClean="0"/>
          </a:p>
          <a:p>
            <a:pPr algn="just">
              <a:buFont typeface="Arial" charset="0"/>
              <a:buChar char="•"/>
            </a:pPr>
            <a:r>
              <a:rPr lang="es-MX" dirty="0" smtClean="0"/>
              <a:t>Conocer el lenguaje basado en calculo relacional.</a:t>
            </a:r>
          </a:p>
          <a:p>
            <a:pPr algn="just">
              <a:buFont typeface="Arial" charset="0"/>
              <a:buChar char="•"/>
            </a:pPr>
            <a:endParaRPr lang="es-MX" dirty="0" smtClean="0"/>
          </a:p>
          <a:p>
            <a:pPr algn="just">
              <a:buFont typeface="Arial" charset="0"/>
              <a:buChar char="•"/>
            </a:pPr>
            <a:r>
              <a:rPr lang="es-MX" dirty="0" smtClean="0"/>
              <a:t>Estudiar el SQL como lenguaje de consulta mas usado actualmente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ChangeArrowheads="1"/>
          </p:cNvSpPr>
          <p:nvPr/>
        </p:nvSpPr>
        <p:spPr bwMode="auto">
          <a:xfrm>
            <a:off x="0" y="903461"/>
            <a:ext cx="9144000" cy="2308324"/>
          </a:xfrm>
          <a:prstGeom prst="rect">
            <a:avLst/>
          </a:prstGeom>
          <a:noFill/>
          <a:ln w="9525">
            <a:noFill/>
            <a:miter lim="800000"/>
            <a:headEnd/>
            <a:tailEnd/>
          </a:ln>
          <a:effectLst/>
        </p:spPr>
        <p:txBody>
          <a:bodyPr>
            <a:spAutoFit/>
            <a:flatTx/>
          </a:bodyPr>
          <a:lstStyle/>
          <a:p>
            <a:r>
              <a:rPr lang="es-ES" dirty="0">
                <a:latin typeface="Arial" charset="0"/>
                <a:cs typeface="Times New Roman" pitchFamily="18" charset="0"/>
              </a:rPr>
              <a:t>Las ordenes que se utilizan para la manipulación de vistas son:</a:t>
            </a:r>
          </a:p>
          <a:p>
            <a:pPr eaLnBrk="0" hangingPunct="0"/>
            <a:r>
              <a:rPr lang="es-ES" dirty="0">
                <a:latin typeface="Arial" charset="0"/>
                <a:cs typeface="Times New Roman" pitchFamily="18" charset="0"/>
              </a:rPr>
              <a:t>CREATE VIEW: Crea una tabla virtual.</a:t>
            </a:r>
            <a:br>
              <a:rPr lang="es-ES" dirty="0">
                <a:latin typeface="Arial" charset="0"/>
                <a:cs typeface="Times New Roman" pitchFamily="18" charset="0"/>
              </a:rPr>
            </a:br>
            <a:r>
              <a:rPr lang="es-ES" dirty="0">
                <a:latin typeface="Arial" charset="0"/>
                <a:cs typeface="Times New Roman" pitchFamily="18" charset="0"/>
              </a:rPr>
              <a:t>DROP VIEW: Elimina una vista creada anteriormente.</a:t>
            </a:r>
            <a:endParaRPr lang="es-MX" dirty="0">
              <a:latin typeface="Arial" charset="0"/>
              <a:cs typeface="Times New Roman" pitchFamily="18" charset="0"/>
            </a:endParaRPr>
          </a:p>
          <a:p>
            <a:pPr eaLnBrk="0" hangingPunct="0"/>
            <a:endParaRPr lang="es-ES" dirty="0">
              <a:latin typeface="Arial" charset="0"/>
              <a:cs typeface="Times New Roman" pitchFamily="18" charset="0"/>
            </a:endParaRPr>
          </a:p>
          <a:p>
            <a:pPr eaLnBrk="0" hangingPunct="0"/>
            <a:r>
              <a:rPr lang="es-ES" b="1" dirty="0">
                <a:latin typeface="Arial" charset="0"/>
                <a:cs typeface="Times New Roman" pitchFamily="18" charset="0"/>
              </a:rPr>
              <a:t>    </a:t>
            </a:r>
            <a:r>
              <a:rPr lang="es-ES" b="1" dirty="0">
                <a:solidFill>
                  <a:schemeClr val="accent2"/>
                </a:solidFill>
                <a:latin typeface="Arial" charset="0"/>
                <a:cs typeface="Times New Roman" pitchFamily="18" charset="0"/>
              </a:rPr>
              <a:t>CREATE VIEW </a:t>
            </a:r>
            <a:r>
              <a:rPr lang="es-ES" dirty="0">
                <a:solidFill>
                  <a:schemeClr val="accent2"/>
                </a:solidFill>
                <a:latin typeface="Arial" charset="0"/>
                <a:cs typeface="Times New Roman" pitchFamily="18" charset="0"/>
              </a:rPr>
              <a:t>Nombre de la vista </a:t>
            </a:r>
            <a:r>
              <a:rPr lang="es-ES" b="1" dirty="0">
                <a:solidFill>
                  <a:schemeClr val="accent2"/>
                </a:solidFill>
                <a:latin typeface="Arial" charset="0"/>
                <a:cs typeface="Times New Roman" pitchFamily="18" charset="0"/>
              </a:rPr>
              <a:t>AS </a:t>
            </a:r>
            <a:r>
              <a:rPr lang="es-ES" dirty="0">
                <a:solidFill>
                  <a:schemeClr val="accent2"/>
                </a:solidFill>
                <a:latin typeface="Arial" charset="0"/>
                <a:cs typeface="Times New Roman" pitchFamily="18" charset="0"/>
              </a:rPr>
              <a:t>(Expresión de consulta);</a:t>
            </a:r>
          </a:p>
          <a:p>
            <a:pPr eaLnBrk="0" hangingPunct="0"/>
            <a:endParaRPr lang="es-MX" dirty="0">
              <a:solidFill>
                <a:schemeClr val="accent2"/>
              </a:solidFill>
              <a:latin typeface="Arial" charset="0"/>
              <a:cs typeface="Times New Roman" pitchFamily="18" charset="0"/>
            </a:endParaRPr>
          </a:p>
          <a:p>
            <a:pPr eaLnBrk="0" hangingPunct="0"/>
            <a:r>
              <a:rPr lang="es-ES" dirty="0">
                <a:latin typeface="Arial" charset="0"/>
                <a:cs typeface="Times New Roman" pitchFamily="18" charset="0"/>
              </a:rPr>
              <a:t>    Para </a:t>
            </a:r>
            <a:r>
              <a:rPr lang="es-MX" dirty="0">
                <a:latin typeface="Arial" charset="0"/>
                <a:cs typeface="Times New Roman" pitchFamily="18" charset="0"/>
              </a:rPr>
              <a:t>el </a:t>
            </a:r>
            <a:r>
              <a:rPr lang="es-ES" dirty="0">
                <a:latin typeface="Arial" charset="0"/>
                <a:cs typeface="Times New Roman" pitchFamily="18" charset="0"/>
              </a:rPr>
              <a:t>ejemplos consideremos la tabla llamada CURSO, que contiene los siguientes campos:</a:t>
            </a:r>
            <a:r>
              <a:rPr lang="es-MX" dirty="0">
                <a:latin typeface="Arial" charset="0"/>
                <a:cs typeface="Times New Roman" pitchFamily="18" charset="0"/>
              </a:rPr>
              <a:t>  </a:t>
            </a:r>
            <a:r>
              <a:rPr lang="es-ES" dirty="0">
                <a:latin typeface="Arial" charset="0"/>
                <a:cs typeface="Times New Roman" pitchFamily="18" charset="0"/>
              </a:rPr>
              <a:t>Estructura de la sentencia CREATE VIEW</a:t>
            </a:r>
            <a:r>
              <a:rPr lang="es-ES" dirty="0" smtClean="0">
                <a:latin typeface="Arial" charset="0"/>
                <a:cs typeface="Times New Roman" pitchFamily="18" charset="0"/>
              </a:rPr>
              <a:t>.</a:t>
            </a:r>
            <a:endParaRPr lang="es-MX" dirty="0">
              <a:latin typeface="Arial" charset="0"/>
              <a:cs typeface="Times New Roman" pitchFamily="18" charset="0"/>
            </a:endParaRPr>
          </a:p>
        </p:txBody>
      </p:sp>
      <p:grpSp>
        <p:nvGrpSpPr>
          <p:cNvPr id="2" name="Group 49"/>
          <p:cNvGrpSpPr>
            <a:grpSpLocks/>
          </p:cNvGrpSpPr>
          <p:nvPr/>
        </p:nvGrpSpPr>
        <p:grpSpPr bwMode="auto">
          <a:xfrm>
            <a:off x="918592" y="3284984"/>
            <a:ext cx="7397824" cy="2594992"/>
            <a:chOff x="-3" y="860"/>
            <a:chExt cx="2941" cy="2742"/>
          </a:xfrm>
        </p:grpSpPr>
        <p:grpSp>
          <p:nvGrpSpPr>
            <p:cNvPr id="3" name="Group 47"/>
            <p:cNvGrpSpPr>
              <a:grpSpLocks/>
            </p:cNvGrpSpPr>
            <p:nvPr/>
          </p:nvGrpSpPr>
          <p:grpSpPr bwMode="auto">
            <a:xfrm>
              <a:off x="0" y="863"/>
              <a:ext cx="2935" cy="2736"/>
              <a:chOff x="0" y="863"/>
              <a:chExt cx="2935" cy="2736"/>
            </a:xfrm>
          </p:grpSpPr>
          <p:grpSp>
            <p:nvGrpSpPr>
              <p:cNvPr id="4" name="Group 20"/>
              <p:cNvGrpSpPr>
                <a:grpSpLocks/>
              </p:cNvGrpSpPr>
              <p:nvPr/>
            </p:nvGrpSpPr>
            <p:grpSpPr bwMode="auto">
              <a:xfrm>
                <a:off x="0" y="863"/>
                <a:ext cx="908" cy="336"/>
                <a:chOff x="0" y="863"/>
                <a:chExt cx="908" cy="336"/>
              </a:xfrm>
            </p:grpSpPr>
            <p:sp>
              <p:nvSpPr>
                <p:cNvPr id="52229" name="Rectangle 5"/>
                <p:cNvSpPr>
                  <a:spLocks noChangeArrowheads="1"/>
                </p:cNvSpPr>
                <p:nvPr/>
              </p:nvSpPr>
              <p:spPr bwMode="auto">
                <a:xfrm>
                  <a:off x="24" y="887"/>
                  <a:ext cx="860" cy="288"/>
                </a:xfrm>
                <a:prstGeom prst="rect">
                  <a:avLst/>
                </a:prstGeom>
                <a:noFill/>
                <a:ln w="9525">
                  <a:noFill/>
                  <a:miter lim="800000"/>
                  <a:headEnd/>
                  <a:tailEnd/>
                </a:ln>
                <a:effectLst/>
              </p:spPr>
              <p:txBody>
                <a:bodyPr>
                  <a:flatTx/>
                </a:bodyPr>
                <a:lstStyle/>
                <a:p>
                  <a:pPr algn="ctr"/>
                  <a:r>
                    <a:rPr lang="es-ES" sz="1000" b="1">
                      <a:cs typeface="Times New Roman" pitchFamily="18" charset="0"/>
                    </a:rPr>
                    <a:t>Nombre del  campo</a:t>
                  </a:r>
                  <a:endParaRPr lang="es-ES" sz="1200">
                    <a:cs typeface="Times New Roman" pitchFamily="18" charset="0"/>
                  </a:endParaRPr>
                </a:p>
                <a:p>
                  <a:pPr algn="ctr" eaLnBrk="0" hangingPunct="0"/>
                  <a:endParaRPr lang="es-ES"/>
                </a:p>
              </p:txBody>
            </p:sp>
            <p:sp>
              <p:nvSpPr>
                <p:cNvPr id="52243" name="Rectangle 19"/>
                <p:cNvSpPr>
                  <a:spLocks noChangeArrowheads="1"/>
                </p:cNvSpPr>
                <p:nvPr/>
              </p:nvSpPr>
              <p:spPr bwMode="auto">
                <a:xfrm>
                  <a:off x="0" y="863"/>
                  <a:ext cx="908"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 name="Group 22"/>
              <p:cNvGrpSpPr>
                <a:grpSpLocks/>
              </p:cNvGrpSpPr>
              <p:nvPr/>
            </p:nvGrpSpPr>
            <p:grpSpPr bwMode="auto">
              <a:xfrm>
                <a:off x="908" y="863"/>
                <a:ext cx="2027" cy="336"/>
                <a:chOff x="908" y="863"/>
                <a:chExt cx="2027" cy="336"/>
              </a:xfrm>
            </p:grpSpPr>
            <p:sp>
              <p:nvSpPr>
                <p:cNvPr id="52230" name="Rectangle 6"/>
                <p:cNvSpPr>
                  <a:spLocks noChangeArrowheads="1"/>
                </p:cNvSpPr>
                <p:nvPr/>
              </p:nvSpPr>
              <p:spPr bwMode="auto">
                <a:xfrm>
                  <a:off x="932" y="887"/>
                  <a:ext cx="1979" cy="288"/>
                </a:xfrm>
                <a:prstGeom prst="rect">
                  <a:avLst/>
                </a:prstGeom>
                <a:noFill/>
                <a:ln w="9525">
                  <a:noFill/>
                  <a:miter lim="800000"/>
                  <a:headEnd/>
                  <a:tailEnd/>
                </a:ln>
                <a:effectLst/>
              </p:spPr>
              <p:txBody>
                <a:bodyPr>
                  <a:flatTx/>
                </a:bodyPr>
                <a:lstStyle/>
                <a:p>
                  <a:pPr algn="ctr"/>
                  <a:r>
                    <a:rPr lang="es-ES" sz="1000" b="1">
                      <a:cs typeface="Times New Roman" pitchFamily="18" charset="0"/>
                    </a:rPr>
                    <a:t>Descripción</a:t>
                  </a:r>
                  <a:endParaRPr lang="es-ES" sz="1200">
                    <a:cs typeface="Times New Roman" pitchFamily="18" charset="0"/>
                  </a:endParaRPr>
                </a:p>
                <a:p>
                  <a:pPr algn="ctr" eaLnBrk="0" hangingPunct="0"/>
                  <a:endParaRPr lang="es-ES"/>
                </a:p>
              </p:txBody>
            </p:sp>
            <p:sp>
              <p:nvSpPr>
                <p:cNvPr id="52245" name="Rectangle 21"/>
                <p:cNvSpPr>
                  <a:spLocks noChangeArrowheads="1"/>
                </p:cNvSpPr>
                <p:nvPr/>
              </p:nvSpPr>
              <p:spPr bwMode="auto">
                <a:xfrm>
                  <a:off x="908" y="863"/>
                  <a:ext cx="2027"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6" name="Group 24"/>
              <p:cNvGrpSpPr>
                <a:grpSpLocks/>
              </p:cNvGrpSpPr>
              <p:nvPr/>
            </p:nvGrpSpPr>
            <p:grpSpPr bwMode="auto">
              <a:xfrm>
                <a:off x="0" y="1247"/>
                <a:ext cx="908" cy="336"/>
                <a:chOff x="0" y="1247"/>
                <a:chExt cx="908" cy="336"/>
              </a:xfrm>
            </p:grpSpPr>
            <p:sp>
              <p:nvSpPr>
                <p:cNvPr id="52231" name="Rectangle 7"/>
                <p:cNvSpPr>
                  <a:spLocks noChangeArrowheads="1"/>
                </p:cNvSpPr>
                <p:nvPr/>
              </p:nvSpPr>
              <p:spPr bwMode="auto">
                <a:xfrm>
                  <a:off x="24" y="1271"/>
                  <a:ext cx="860" cy="288"/>
                </a:xfrm>
                <a:prstGeom prst="rect">
                  <a:avLst/>
                </a:prstGeom>
                <a:noFill/>
                <a:ln w="9525">
                  <a:noFill/>
                  <a:miter lim="800000"/>
                  <a:headEnd/>
                  <a:tailEnd/>
                </a:ln>
                <a:effectLst/>
              </p:spPr>
              <p:txBody>
                <a:bodyPr>
                  <a:flatTx/>
                </a:bodyPr>
                <a:lstStyle/>
                <a:p>
                  <a:pPr algn="ctr"/>
                  <a:r>
                    <a:rPr lang="es-ES" sz="2000">
                      <a:cs typeface="Times New Roman" pitchFamily="18" charset="0"/>
                    </a:rPr>
                    <a:t>NumC</a:t>
                  </a:r>
                </a:p>
                <a:p>
                  <a:pPr algn="ctr" eaLnBrk="0" hangingPunct="0"/>
                  <a:endParaRPr lang="es-ES"/>
                </a:p>
              </p:txBody>
            </p:sp>
            <p:sp>
              <p:nvSpPr>
                <p:cNvPr id="52247" name="Rectangle 23"/>
                <p:cNvSpPr>
                  <a:spLocks noChangeArrowheads="1"/>
                </p:cNvSpPr>
                <p:nvPr/>
              </p:nvSpPr>
              <p:spPr bwMode="auto">
                <a:xfrm>
                  <a:off x="0" y="1247"/>
                  <a:ext cx="908"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7" name="Group 26"/>
              <p:cNvGrpSpPr>
                <a:grpSpLocks/>
              </p:cNvGrpSpPr>
              <p:nvPr/>
            </p:nvGrpSpPr>
            <p:grpSpPr bwMode="auto">
              <a:xfrm>
                <a:off x="908" y="1247"/>
                <a:ext cx="2027" cy="336"/>
                <a:chOff x="908" y="1247"/>
                <a:chExt cx="2027" cy="336"/>
              </a:xfrm>
            </p:grpSpPr>
            <p:sp>
              <p:nvSpPr>
                <p:cNvPr id="52232" name="Rectangle 8"/>
                <p:cNvSpPr>
                  <a:spLocks noChangeArrowheads="1"/>
                </p:cNvSpPr>
                <p:nvPr/>
              </p:nvSpPr>
              <p:spPr bwMode="auto">
                <a:xfrm>
                  <a:off x="932" y="1271"/>
                  <a:ext cx="1979" cy="288"/>
                </a:xfrm>
                <a:prstGeom prst="rect">
                  <a:avLst/>
                </a:prstGeom>
                <a:noFill/>
                <a:ln w="9525">
                  <a:noFill/>
                  <a:miter lim="800000"/>
                  <a:headEnd/>
                  <a:tailEnd/>
                </a:ln>
                <a:effectLst/>
              </p:spPr>
              <p:txBody>
                <a:bodyPr>
                  <a:flatTx/>
                </a:bodyPr>
                <a:lstStyle/>
                <a:p>
                  <a:r>
                    <a:rPr lang="es-ES" sz="1600">
                      <a:cs typeface="Times New Roman" pitchFamily="18" charset="0"/>
                    </a:rPr>
                    <a:t>Número del curso, único para identificar cada curso</a:t>
                  </a:r>
                </a:p>
                <a:p>
                  <a:pPr eaLnBrk="0" hangingPunct="0"/>
                  <a:endParaRPr lang="es-ES" sz="1600"/>
                </a:p>
              </p:txBody>
            </p:sp>
            <p:sp>
              <p:nvSpPr>
                <p:cNvPr id="52249" name="Rectangle 25"/>
                <p:cNvSpPr>
                  <a:spLocks noChangeArrowheads="1"/>
                </p:cNvSpPr>
                <p:nvPr/>
              </p:nvSpPr>
              <p:spPr bwMode="auto">
                <a:xfrm>
                  <a:off x="908" y="1247"/>
                  <a:ext cx="2027"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8" name="Group 28"/>
              <p:cNvGrpSpPr>
                <a:grpSpLocks/>
              </p:cNvGrpSpPr>
              <p:nvPr/>
            </p:nvGrpSpPr>
            <p:grpSpPr bwMode="auto">
              <a:xfrm>
                <a:off x="0" y="1631"/>
                <a:ext cx="908" cy="336"/>
                <a:chOff x="0" y="1631"/>
                <a:chExt cx="908" cy="336"/>
              </a:xfrm>
            </p:grpSpPr>
            <p:sp>
              <p:nvSpPr>
                <p:cNvPr id="52233" name="Rectangle 9"/>
                <p:cNvSpPr>
                  <a:spLocks noChangeArrowheads="1"/>
                </p:cNvSpPr>
                <p:nvPr/>
              </p:nvSpPr>
              <p:spPr bwMode="auto">
                <a:xfrm>
                  <a:off x="24" y="1655"/>
                  <a:ext cx="860" cy="288"/>
                </a:xfrm>
                <a:prstGeom prst="rect">
                  <a:avLst/>
                </a:prstGeom>
                <a:noFill/>
                <a:ln w="9525">
                  <a:noFill/>
                  <a:miter lim="800000"/>
                  <a:headEnd/>
                  <a:tailEnd/>
                </a:ln>
                <a:effectLst/>
              </p:spPr>
              <p:txBody>
                <a:bodyPr>
                  <a:flatTx/>
                </a:bodyPr>
                <a:lstStyle/>
                <a:p>
                  <a:pPr algn="ctr"/>
                  <a:r>
                    <a:rPr lang="es-ES" sz="2000">
                      <a:cs typeface="Times New Roman" pitchFamily="18" charset="0"/>
                    </a:rPr>
                    <a:t>NombreC</a:t>
                  </a:r>
                </a:p>
                <a:p>
                  <a:pPr algn="ctr" eaLnBrk="0" hangingPunct="0"/>
                  <a:endParaRPr lang="es-ES"/>
                </a:p>
              </p:txBody>
            </p:sp>
            <p:sp>
              <p:nvSpPr>
                <p:cNvPr id="52251" name="Rectangle 27"/>
                <p:cNvSpPr>
                  <a:spLocks noChangeArrowheads="1"/>
                </p:cNvSpPr>
                <p:nvPr/>
              </p:nvSpPr>
              <p:spPr bwMode="auto">
                <a:xfrm>
                  <a:off x="0" y="1631"/>
                  <a:ext cx="908"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9" name="Group 30"/>
              <p:cNvGrpSpPr>
                <a:grpSpLocks/>
              </p:cNvGrpSpPr>
              <p:nvPr/>
            </p:nvGrpSpPr>
            <p:grpSpPr bwMode="auto">
              <a:xfrm>
                <a:off x="908" y="1631"/>
                <a:ext cx="2027" cy="336"/>
                <a:chOff x="908" y="1631"/>
                <a:chExt cx="2027" cy="336"/>
              </a:xfrm>
            </p:grpSpPr>
            <p:sp>
              <p:nvSpPr>
                <p:cNvPr id="52234" name="Rectangle 10"/>
                <p:cNvSpPr>
                  <a:spLocks noChangeArrowheads="1"/>
                </p:cNvSpPr>
                <p:nvPr/>
              </p:nvSpPr>
              <p:spPr bwMode="auto">
                <a:xfrm>
                  <a:off x="932" y="1655"/>
                  <a:ext cx="1979" cy="288"/>
                </a:xfrm>
                <a:prstGeom prst="rect">
                  <a:avLst/>
                </a:prstGeom>
                <a:noFill/>
                <a:ln w="9525">
                  <a:noFill/>
                  <a:miter lim="800000"/>
                  <a:headEnd/>
                  <a:tailEnd/>
                </a:ln>
                <a:effectLst/>
              </p:spPr>
              <p:txBody>
                <a:bodyPr>
                  <a:flatTx/>
                </a:bodyPr>
                <a:lstStyle/>
                <a:p>
                  <a:r>
                    <a:rPr lang="es-ES" sz="1600" dirty="0">
                      <a:cs typeface="Times New Roman" pitchFamily="18" charset="0"/>
                    </a:rPr>
                    <a:t>Nombre del curso, también es único</a:t>
                  </a:r>
                </a:p>
                <a:p>
                  <a:pPr eaLnBrk="0" hangingPunct="0"/>
                  <a:endParaRPr lang="es-ES" dirty="0"/>
                </a:p>
              </p:txBody>
            </p:sp>
            <p:sp>
              <p:nvSpPr>
                <p:cNvPr id="52253" name="Rectangle 29"/>
                <p:cNvSpPr>
                  <a:spLocks noChangeArrowheads="1"/>
                </p:cNvSpPr>
                <p:nvPr/>
              </p:nvSpPr>
              <p:spPr bwMode="auto">
                <a:xfrm>
                  <a:off x="908" y="1631"/>
                  <a:ext cx="2027"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0" name="Group 32"/>
              <p:cNvGrpSpPr>
                <a:grpSpLocks/>
              </p:cNvGrpSpPr>
              <p:nvPr/>
            </p:nvGrpSpPr>
            <p:grpSpPr bwMode="auto">
              <a:xfrm>
                <a:off x="0" y="2015"/>
                <a:ext cx="908" cy="336"/>
                <a:chOff x="0" y="2015"/>
                <a:chExt cx="908" cy="336"/>
              </a:xfrm>
            </p:grpSpPr>
            <p:sp>
              <p:nvSpPr>
                <p:cNvPr id="52235" name="Rectangle 11"/>
                <p:cNvSpPr>
                  <a:spLocks noChangeArrowheads="1"/>
                </p:cNvSpPr>
                <p:nvPr/>
              </p:nvSpPr>
              <p:spPr bwMode="auto">
                <a:xfrm>
                  <a:off x="24" y="2039"/>
                  <a:ext cx="860" cy="288"/>
                </a:xfrm>
                <a:prstGeom prst="rect">
                  <a:avLst/>
                </a:prstGeom>
                <a:noFill/>
                <a:ln w="9525">
                  <a:noFill/>
                  <a:miter lim="800000"/>
                  <a:headEnd/>
                  <a:tailEnd/>
                </a:ln>
                <a:effectLst/>
              </p:spPr>
              <p:txBody>
                <a:bodyPr>
                  <a:flatTx/>
                </a:bodyPr>
                <a:lstStyle/>
                <a:p>
                  <a:pPr algn="ctr"/>
                  <a:r>
                    <a:rPr lang="es-ES" sz="2000">
                      <a:cs typeface="Times New Roman" pitchFamily="18" charset="0"/>
                    </a:rPr>
                    <a:t>DescC</a:t>
                  </a:r>
                </a:p>
                <a:p>
                  <a:pPr algn="ctr" eaLnBrk="0" hangingPunct="0"/>
                  <a:endParaRPr lang="es-ES" sz="2000"/>
                </a:p>
              </p:txBody>
            </p:sp>
            <p:sp>
              <p:nvSpPr>
                <p:cNvPr id="52255" name="Rectangle 31"/>
                <p:cNvSpPr>
                  <a:spLocks noChangeArrowheads="1"/>
                </p:cNvSpPr>
                <p:nvPr/>
              </p:nvSpPr>
              <p:spPr bwMode="auto">
                <a:xfrm>
                  <a:off x="0" y="2015"/>
                  <a:ext cx="908"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1" name="Group 34"/>
              <p:cNvGrpSpPr>
                <a:grpSpLocks/>
              </p:cNvGrpSpPr>
              <p:nvPr/>
            </p:nvGrpSpPr>
            <p:grpSpPr bwMode="auto">
              <a:xfrm>
                <a:off x="908" y="2015"/>
                <a:ext cx="2027" cy="336"/>
                <a:chOff x="908" y="2015"/>
                <a:chExt cx="2027" cy="336"/>
              </a:xfrm>
            </p:grpSpPr>
            <p:sp>
              <p:nvSpPr>
                <p:cNvPr id="52236" name="Rectangle 12"/>
                <p:cNvSpPr>
                  <a:spLocks noChangeArrowheads="1"/>
                </p:cNvSpPr>
                <p:nvPr/>
              </p:nvSpPr>
              <p:spPr bwMode="auto">
                <a:xfrm>
                  <a:off x="932" y="2039"/>
                  <a:ext cx="1979" cy="288"/>
                </a:xfrm>
                <a:prstGeom prst="rect">
                  <a:avLst/>
                </a:prstGeom>
                <a:noFill/>
                <a:ln w="9525">
                  <a:noFill/>
                  <a:miter lim="800000"/>
                  <a:headEnd/>
                  <a:tailEnd/>
                </a:ln>
                <a:effectLst/>
              </p:spPr>
              <p:txBody>
                <a:bodyPr>
                  <a:flatTx/>
                </a:bodyPr>
                <a:lstStyle/>
                <a:p>
                  <a:r>
                    <a:rPr lang="es-ES" sz="1600">
                      <a:cs typeface="Times New Roman" pitchFamily="18" charset="0"/>
                    </a:rPr>
                    <a:t>Descripción del curso</a:t>
                  </a:r>
                </a:p>
                <a:p>
                  <a:pPr eaLnBrk="0" hangingPunct="0"/>
                  <a:endParaRPr lang="es-ES"/>
                </a:p>
              </p:txBody>
            </p:sp>
            <p:sp>
              <p:nvSpPr>
                <p:cNvPr id="52257" name="Rectangle 33"/>
                <p:cNvSpPr>
                  <a:spLocks noChangeArrowheads="1"/>
                </p:cNvSpPr>
                <p:nvPr/>
              </p:nvSpPr>
              <p:spPr bwMode="auto">
                <a:xfrm>
                  <a:off x="908" y="2015"/>
                  <a:ext cx="2027"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2" name="Group 36"/>
              <p:cNvGrpSpPr>
                <a:grpSpLocks/>
              </p:cNvGrpSpPr>
              <p:nvPr/>
            </p:nvGrpSpPr>
            <p:grpSpPr bwMode="auto">
              <a:xfrm>
                <a:off x="0" y="2399"/>
                <a:ext cx="908" cy="432"/>
                <a:chOff x="0" y="2399"/>
                <a:chExt cx="908" cy="432"/>
              </a:xfrm>
            </p:grpSpPr>
            <p:sp>
              <p:nvSpPr>
                <p:cNvPr id="52237" name="Rectangle 13"/>
                <p:cNvSpPr>
                  <a:spLocks noChangeArrowheads="1"/>
                </p:cNvSpPr>
                <p:nvPr/>
              </p:nvSpPr>
              <p:spPr bwMode="auto">
                <a:xfrm>
                  <a:off x="24" y="2423"/>
                  <a:ext cx="860" cy="384"/>
                </a:xfrm>
                <a:prstGeom prst="rect">
                  <a:avLst/>
                </a:prstGeom>
                <a:noFill/>
                <a:ln w="9525">
                  <a:noFill/>
                  <a:miter lim="800000"/>
                  <a:headEnd/>
                  <a:tailEnd/>
                </a:ln>
                <a:effectLst/>
              </p:spPr>
              <p:txBody>
                <a:bodyPr>
                  <a:flatTx/>
                </a:bodyPr>
                <a:lstStyle/>
                <a:p>
                  <a:pPr algn="ctr"/>
                  <a:r>
                    <a:rPr lang="es-ES" sz="2000" dirty="0" err="1">
                      <a:cs typeface="Times New Roman" pitchFamily="18" charset="0"/>
                    </a:rPr>
                    <a:t>Creditos</a:t>
                  </a:r>
                  <a:endParaRPr lang="es-ES" sz="2000" dirty="0">
                    <a:cs typeface="Times New Roman" pitchFamily="18" charset="0"/>
                  </a:endParaRPr>
                </a:p>
                <a:p>
                  <a:pPr algn="ctr" eaLnBrk="0" hangingPunct="0"/>
                  <a:endParaRPr lang="es-ES" dirty="0"/>
                </a:p>
              </p:txBody>
            </p:sp>
            <p:sp>
              <p:nvSpPr>
                <p:cNvPr id="52259" name="Rectangle 35"/>
                <p:cNvSpPr>
                  <a:spLocks noChangeArrowheads="1"/>
                </p:cNvSpPr>
                <p:nvPr/>
              </p:nvSpPr>
              <p:spPr bwMode="auto">
                <a:xfrm>
                  <a:off x="0" y="2399"/>
                  <a:ext cx="908"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3" name="Group 38"/>
              <p:cNvGrpSpPr>
                <a:grpSpLocks/>
              </p:cNvGrpSpPr>
              <p:nvPr/>
            </p:nvGrpSpPr>
            <p:grpSpPr bwMode="auto">
              <a:xfrm>
                <a:off x="908" y="2399"/>
                <a:ext cx="2027" cy="432"/>
                <a:chOff x="908" y="2399"/>
                <a:chExt cx="2027" cy="432"/>
              </a:xfrm>
            </p:grpSpPr>
            <p:sp>
              <p:nvSpPr>
                <p:cNvPr id="52238" name="Rectangle 14"/>
                <p:cNvSpPr>
                  <a:spLocks noChangeArrowheads="1"/>
                </p:cNvSpPr>
                <p:nvPr/>
              </p:nvSpPr>
              <p:spPr bwMode="auto">
                <a:xfrm>
                  <a:off x="932" y="2423"/>
                  <a:ext cx="1979" cy="384"/>
                </a:xfrm>
                <a:prstGeom prst="rect">
                  <a:avLst/>
                </a:prstGeom>
                <a:noFill/>
                <a:ln w="9525">
                  <a:noFill/>
                  <a:miter lim="800000"/>
                  <a:headEnd/>
                  <a:tailEnd/>
                </a:ln>
                <a:effectLst/>
              </p:spPr>
              <p:txBody>
                <a:bodyPr>
                  <a:flatTx/>
                </a:bodyPr>
                <a:lstStyle/>
                <a:p>
                  <a:r>
                    <a:rPr lang="es-ES" sz="1600">
                      <a:cs typeface="Times New Roman" pitchFamily="18" charset="0"/>
                    </a:rPr>
                    <a:t>Créditos, número de estos que gana al estudiante al cursarlo</a:t>
                  </a:r>
                </a:p>
                <a:p>
                  <a:pPr eaLnBrk="0" hangingPunct="0"/>
                  <a:endParaRPr lang="es-ES"/>
                </a:p>
              </p:txBody>
            </p:sp>
            <p:sp>
              <p:nvSpPr>
                <p:cNvPr id="52261" name="Rectangle 37"/>
                <p:cNvSpPr>
                  <a:spLocks noChangeArrowheads="1"/>
                </p:cNvSpPr>
                <p:nvPr/>
              </p:nvSpPr>
              <p:spPr bwMode="auto">
                <a:xfrm>
                  <a:off x="908" y="2399"/>
                  <a:ext cx="2027"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4" name="Group 40"/>
              <p:cNvGrpSpPr>
                <a:grpSpLocks/>
              </p:cNvGrpSpPr>
              <p:nvPr/>
            </p:nvGrpSpPr>
            <p:grpSpPr bwMode="auto">
              <a:xfrm>
                <a:off x="0" y="2879"/>
                <a:ext cx="908" cy="336"/>
                <a:chOff x="0" y="2879"/>
                <a:chExt cx="908" cy="336"/>
              </a:xfrm>
            </p:grpSpPr>
            <p:sp>
              <p:nvSpPr>
                <p:cNvPr id="52239" name="Rectangle 15"/>
                <p:cNvSpPr>
                  <a:spLocks noChangeArrowheads="1"/>
                </p:cNvSpPr>
                <p:nvPr/>
              </p:nvSpPr>
              <p:spPr bwMode="auto">
                <a:xfrm>
                  <a:off x="24" y="2903"/>
                  <a:ext cx="860" cy="288"/>
                </a:xfrm>
                <a:prstGeom prst="rect">
                  <a:avLst/>
                </a:prstGeom>
                <a:noFill/>
                <a:ln w="9525">
                  <a:noFill/>
                  <a:miter lim="800000"/>
                  <a:headEnd/>
                  <a:tailEnd/>
                </a:ln>
                <a:effectLst/>
              </p:spPr>
              <p:txBody>
                <a:bodyPr>
                  <a:flatTx/>
                </a:bodyPr>
                <a:lstStyle/>
                <a:p>
                  <a:pPr algn="ctr"/>
                  <a:r>
                    <a:rPr lang="es-ES" sz="2000">
                      <a:cs typeface="Times New Roman" pitchFamily="18" charset="0"/>
                    </a:rPr>
                    <a:t>Costo</a:t>
                  </a:r>
                </a:p>
                <a:p>
                  <a:pPr algn="ctr" eaLnBrk="0" hangingPunct="0"/>
                  <a:endParaRPr lang="es-ES"/>
                </a:p>
              </p:txBody>
            </p:sp>
            <p:sp>
              <p:nvSpPr>
                <p:cNvPr id="52263" name="Rectangle 39"/>
                <p:cNvSpPr>
                  <a:spLocks noChangeArrowheads="1"/>
                </p:cNvSpPr>
                <p:nvPr/>
              </p:nvSpPr>
              <p:spPr bwMode="auto">
                <a:xfrm>
                  <a:off x="0" y="2879"/>
                  <a:ext cx="908"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5" name="Group 42"/>
              <p:cNvGrpSpPr>
                <a:grpSpLocks/>
              </p:cNvGrpSpPr>
              <p:nvPr/>
            </p:nvGrpSpPr>
            <p:grpSpPr bwMode="auto">
              <a:xfrm>
                <a:off x="908" y="2879"/>
                <a:ext cx="2027" cy="336"/>
                <a:chOff x="908" y="2879"/>
                <a:chExt cx="2027" cy="336"/>
              </a:xfrm>
            </p:grpSpPr>
            <p:sp>
              <p:nvSpPr>
                <p:cNvPr id="52240" name="Rectangle 16"/>
                <p:cNvSpPr>
                  <a:spLocks noChangeArrowheads="1"/>
                </p:cNvSpPr>
                <p:nvPr/>
              </p:nvSpPr>
              <p:spPr bwMode="auto">
                <a:xfrm>
                  <a:off x="932" y="2903"/>
                  <a:ext cx="1979" cy="288"/>
                </a:xfrm>
                <a:prstGeom prst="rect">
                  <a:avLst/>
                </a:prstGeom>
                <a:noFill/>
                <a:ln w="9525">
                  <a:noFill/>
                  <a:miter lim="800000"/>
                  <a:headEnd/>
                  <a:tailEnd/>
                </a:ln>
                <a:effectLst/>
              </p:spPr>
              <p:txBody>
                <a:bodyPr>
                  <a:flatTx/>
                </a:bodyPr>
                <a:lstStyle/>
                <a:p>
                  <a:r>
                    <a:rPr lang="es-ES" sz="1600">
                      <a:cs typeface="Times New Roman" pitchFamily="18" charset="0"/>
                    </a:rPr>
                    <a:t>Costo del curso.</a:t>
                  </a:r>
                </a:p>
                <a:p>
                  <a:pPr eaLnBrk="0" hangingPunct="0"/>
                  <a:endParaRPr lang="es-ES" sz="1600"/>
                </a:p>
              </p:txBody>
            </p:sp>
            <p:sp>
              <p:nvSpPr>
                <p:cNvPr id="52265" name="Rectangle 41"/>
                <p:cNvSpPr>
                  <a:spLocks noChangeArrowheads="1"/>
                </p:cNvSpPr>
                <p:nvPr/>
              </p:nvSpPr>
              <p:spPr bwMode="auto">
                <a:xfrm>
                  <a:off x="908" y="2879"/>
                  <a:ext cx="2027"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6" name="Group 44"/>
              <p:cNvGrpSpPr>
                <a:grpSpLocks/>
              </p:cNvGrpSpPr>
              <p:nvPr/>
            </p:nvGrpSpPr>
            <p:grpSpPr bwMode="auto">
              <a:xfrm>
                <a:off x="0" y="3263"/>
                <a:ext cx="908" cy="336"/>
                <a:chOff x="0" y="3263"/>
                <a:chExt cx="908" cy="336"/>
              </a:xfrm>
            </p:grpSpPr>
            <p:sp>
              <p:nvSpPr>
                <p:cNvPr id="52241" name="Rectangle 17"/>
                <p:cNvSpPr>
                  <a:spLocks noChangeArrowheads="1"/>
                </p:cNvSpPr>
                <p:nvPr/>
              </p:nvSpPr>
              <p:spPr bwMode="auto">
                <a:xfrm>
                  <a:off x="24" y="3287"/>
                  <a:ext cx="860" cy="288"/>
                </a:xfrm>
                <a:prstGeom prst="rect">
                  <a:avLst/>
                </a:prstGeom>
                <a:noFill/>
                <a:ln w="9525">
                  <a:noFill/>
                  <a:miter lim="800000"/>
                  <a:headEnd/>
                  <a:tailEnd/>
                </a:ln>
                <a:effectLst/>
              </p:spPr>
              <p:txBody>
                <a:bodyPr>
                  <a:flatTx/>
                </a:bodyPr>
                <a:lstStyle/>
                <a:p>
                  <a:pPr algn="ctr"/>
                  <a:r>
                    <a:rPr lang="es-ES" sz="2000">
                      <a:cs typeface="Times New Roman" pitchFamily="18" charset="0"/>
                    </a:rPr>
                    <a:t>Depto</a:t>
                  </a:r>
                </a:p>
                <a:p>
                  <a:pPr algn="ctr" eaLnBrk="0" hangingPunct="0"/>
                  <a:endParaRPr lang="es-ES"/>
                </a:p>
              </p:txBody>
            </p:sp>
            <p:sp>
              <p:nvSpPr>
                <p:cNvPr id="52267" name="Rectangle 43"/>
                <p:cNvSpPr>
                  <a:spLocks noChangeArrowheads="1"/>
                </p:cNvSpPr>
                <p:nvPr/>
              </p:nvSpPr>
              <p:spPr bwMode="auto">
                <a:xfrm>
                  <a:off x="0" y="3263"/>
                  <a:ext cx="908"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7" name="Group 46"/>
              <p:cNvGrpSpPr>
                <a:grpSpLocks/>
              </p:cNvGrpSpPr>
              <p:nvPr/>
            </p:nvGrpSpPr>
            <p:grpSpPr bwMode="auto">
              <a:xfrm>
                <a:off x="908" y="3263"/>
                <a:ext cx="2027" cy="336"/>
                <a:chOff x="908" y="3263"/>
                <a:chExt cx="2027" cy="336"/>
              </a:xfrm>
            </p:grpSpPr>
            <p:sp>
              <p:nvSpPr>
                <p:cNvPr id="52242" name="Rectangle 18"/>
                <p:cNvSpPr>
                  <a:spLocks noChangeArrowheads="1"/>
                </p:cNvSpPr>
                <p:nvPr/>
              </p:nvSpPr>
              <p:spPr bwMode="auto">
                <a:xfrm>
                  <a:off x="932" y="3287"/>
                  <a:ext cx="1979" cy="288"/>
                </a:xfrm>
                <a:prstGeom prst="rect">
                  <a:avLst/>
                </a:prstGeom>
                <a:noFill/>
                <a:ln w="9525">
                  <a:noFill/>
                  <a:miter lim="800000"/>
                  <a:headEnd/>
                  <a:tailEnd/>
                </a:ln>
                <a:effectLst/>
              </p:spPr>
              <p:txBody>
                <a:bodyPr>
                  <a:flatTx/>
                </a:bodyPr>
                <a:lstStyle/>
                <a:p>
                  <a:r>
                    <a:rPr lang="es-ES" sz="1600">
                      <a:cs typeface="Times New Roman" pitchFamily="18" charset="0"/>
                    </a:rPr>
                    <a:t>Departamento académico que ofrece el curso</a:t>
                  </a:r>
                  <a:r>
                    <a:rPr lang="es-ES" sz="1000">
                      <a:cs typeface="Times New Roman" pitchFamily="18" charset="0"/>
                    </a:rPr>
                    <a:t>.</a:t>
                  </a:r>
                  <a:endParaRPr lang="es-ES" sz="1200">
                    <a:cs typeface="Times New Roman" pitchFamily="18" charset="0"/>
                  </a:endParaRPr>
                </a:p>
                <a:p>
                  <a:pPr eaLnBrk="0" hangingPunct="0"/>
                  <a:endParaRPr lang="es-ES"/>
                </a:p>
              </p:txBody>
            </p:sp>
            <p:sp>
              <p:nvSpPr>
                <p:cNvPr id="52269" name="Rectangle 45"/>
                <p:cNvSpPr>
                  <a:spLocks noChangeArrowheads="1"/>
                </p:cNvSpPr>
                <p:nvPr/>
              </p:nvSpPr>
              <p:spPr bwMode="auto">
                <a:xfrm>
                  <a:off x="908" y="3263"/>
                  <a:ext cx="2027"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sp>
          <p:nvSpPr>
            <p:cNvPr id="52272" name="Rectangle 48"/>
            <p:cNvSpPr>
              <a:spLocks noChangeArrowheads="1"/>
            </p:cNvSpPr>
            <p:nvPr/>
          </p:nvSpPr>
          <p:spPr bwMode="auto">
            <a:xfrm>
              <a:off x="-3" y="860"/>
              <a:ext cx="2941" cy="2742"/>
            </a:xfrm>
            <a:prstGeom prst="rect">
              <a:avLst/>
            </a:prstGeom>
            <a:noFill/>
            <a:ln w="9525">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179512" y="908720"/>
            <a:ext cx="4191000" cy="701675"/>
          </a:xfrm>
          <a:prstGeom prst="rect">
            <a:avLst/>
          </a:prstGeom>
          <a:noFill/>
          <a:ln w="9525">
            <a:noFill/>
            <a:miter lim="800000"/>
            <a:headEnd/>
            <a:tailEnd/>
          </a:ln>
          <a:effectLst/>
        </p:spPr>
        <p:txBody>
          <a:bodyPr>
            <a:spAutoFit/>
            <a:flatTx/>
          </a:bodyPr>
          <a:lstStyle/>
          <a:p>
            <a:r>
              <a:rPr lang="es-ES" sz="2000" dirty="0">
                <a:latin typeface="Arial" charset="0"/>
                <a:cs typeface="Times New Roman" pitchFamily="18" charset="0"/>
              </a:rPr>
              <a:t>Que contiene los siguientes datos:</a:t>
            </a:r>
          </a:p>
          <a:p>
            <a:pPr eaLnBrk="0" hangingPunct="0"/>
            <a:endParaRPr lang="es-ES" sz="2000" dirty="0">
              <a:latin typeface="Arial" charset="0"/>
            </a:endParaRPr>
          </a:p>
        </p:txBody>
      </p:sp>
      <p:grpSp>
        <p:nvGrpSpPr>
          <p:cNvPr id="2" name="Group 167"/>
          <p:cNvGrpSpPr>
            <a:grpSpLocks/>
          </p:cNvGrpSpPr>
          <p:nvPr/>
        </p:nvGrpSpPr>
        <p:grpSpPr bwMode="auto">
          <a:xfrm>
            <a:off x="179512" y="1556792"/>
            <a:ext cx="8758808" cy="4834136"/>
            <a:chOff x="-3" y="400"/>
            <a:chExt cx="3992" cy="3970"/>
          </a:xfrm>
        </p:grpSpPr>
        <p:grpSp>
          <p:nvGrpSpPr>
            <p:cNvPr id="3" name="Group 165"/>
            <p:cNvGrpSpPr>
              <a:grpSpLocks/>
            </p:cNvGrpSpPr>
            <p:nvPr/>
          </p:nvGrpSpPr>
          <p:grpSpPr bwMode="auto">
            <a:xfrm>
              <a:off x="0" y="403"/>
              <a:ext cx="3986" cy="3964"/>
              <a:chOff x="0" y="403"/>
              <a:chExt cx="3986" cy="3964"/>
            </a:xfrm>
          </p:grpSpPr>
          <p:grpSp>
            <p:nvGrpSpPr>
              <p:cNvPr id="4" name="Group 58"/>
              <p:cNvGrpSpPr>
                <a:grpSpLocks/>
              </p:cNvGrpSpPr>
              <p:nvPr/>
            </p:nvGrpSpPr>
            <p:grpSpPr bwMode="auto">
              <a:xfrm>
                <a:off x="0" y="403"/>
                <a:ext cx="296" cy="432"/>
                <a:chOff x="0" y="403"/>
                <a:chExt cx="296" cy="432"/>
              </a:xfrm>
            </p:grpSpPr>
            <p:sp>
              <p:nvSpPr>
                <p:cNvPr id="53251" name="Rectangle 3"/>
                <p:cNvSpPr>
                  <a:spLocks noChangeArrowheads="1"/>
                </p:cNvSpPr>
                <p:nvPr/>
              </p:nvSpPr>
              <p:spPr bwMode="auto">
                <a:xfrm>
                  <a:off x="24" y="427"/>
                  <a:ext cx="248" cy="384"/>
                </a:xfrm>
                <a:prstGeom prst="rect">
                  <a:avLst/>
                </a:prstGeom>
                <a:noFill/>
                <a:ln w="9525">
                  <a:noFill/>
                  <a:miter lim="800000"/>
                  <a:headEnd/>
                  <a:tailEnd/>
                </a:ln>
                <a:effectLst/>
              </p:spPr>
              <p:txBody>
                <a:bodyPr>
                  <a:flatTx/>
                </a:bodyPr>
                <a:lstStyle/>
                <a:p>
                  <a:pPr algn="ctr"/>
                  <a:r>
                    <a:rPr lang="es-ES" sz="1000" b="1">
                      <a:latin typeface="Bookman Old Style" pitchFamily="18" charset="0"/>
                      <a:cs typeface="Times New Roman" pitchFamily="18" charset="0"/>
                    </a:rPr>
                    <a:t>Nu</a:t>
                  </a:r>
                  <a:r>
                    <a:rPr lang="es-ES" sz="1600" b="1">
                      <a:latin typeface="Bookman Old Style" pitchFamily="18" charset="0"/>
                      <a:cs typeface="Times New Roman" pitchFamily="18" charset="0"/>
                    </a:rPr>
                    <a:t>m</a:t>
                  </a:r>
                  <a:r>
                    <a:rPr lang="es-ES" sz="1000" b="1">
                      <a:latin typeface="Bookman Old Style" pitchFamily="18" charset="0"/>
                      <a:cs typeface="Times New Roman" pitchFamily="18" charset="0"/>
                    </a:rPr>
                    <a:t>C</a:t>
                  </a:r>
                  <a:endParaRPr lang="es-ES" sz="1200">
                    <a:cs typeface="Times New Roman" pitchFamily="18" charset="0"/>
                  </a:endParaRPr>
                </a:p>
                <a:p>
                  <a:pPr algn="ctr" eaLnBrk="0" hangingPunct="0"/>
                  <a:endParaRPr lang="es-ES"/>
                </a:p>
              </p:txBody>
            </p:sp>
            <p:sp>
              <p:nvSpPr>
                <p:cNvPr id="53305" name="Rectangle 57"/>
                <p:cNvSpPr>
                  <a:spLocks noChangeArrowheads="1"/>
                </p:cNvSpPr>
                <p:nvPr/>
              </p:nvSpPr>
              <p:spPr bwMode="auto">
                <a:xfrm>
                  <a:off x="0" y="403"/>
                  <a:ext cx="29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 name="Group 60"/>
              <p:cNvGrpSpPr>
                <a:grpSpLocks/>
              </p:cNvGrpSpPr>
              <p:nvPr/>
            </p:nvGrpSpPr>
            <p:grpSpPr bwMode="auto">
              <a:xfrm>
                <a:off x="296" y="403"/>
                <a:ext cx="1602" cy="432"/>
                <a:chOff x="296" y="403"/>
                <a:chExt cx="1602" cy="432"/>
              </a:xfrm>
            </p:grpSpPr>
            <p:sp>
              <p:nvSpPr>
                <p:cNvPr id="53252" name="Rectangle 4"/>
                <p:cNvSpPr>
                  <a:spLocks noChangeArrowheads="1"/>
                </p:cNvSpPr>
                <p:nvPr/>
              </p:nvSpPr>
              <p:spPr bwMode="auto">
                <a:xfrm>
                  <a:off x="320" y="427"/>
                  <a:ext cx="1554" cy="384"/>
                </a:xfrm>
                <a:prstGeom prst="rect">
                  <a:avLst/>
                </a:prstGeom>
                <a:noFill/>
                <a:ln w="9525">
                  <a:noFill/>
                  <a:miter lim="800000"/>
                  <a:headEnd/>
                  <a:tailEnd/>
                </a:ln>
                <a:effectLst/>
              </p:spPr>
              <p:txBody>
                <a:bodyPr>
                  <a:flatTx/>
                </a:bodyPr>
                <a:lstStyle/>
                <a:p>
                  <a:pPr algn="ctr"/>
                  <a:r>
                    <a:rPr lang="es-ES" sz="1600" b="1">
                      <a:latin typeface="Bookman Old Style" pitchFamily="18" charset="0"/>
                      <a:cs typeface="Times New Roman" pitchFamily="18" charset="0"/>
                    </a:rPr>
                    <a:t>NombreC</a:t>
                  </a:r>
                  <a:endParaRPr lang="es-ES" sz="1600">
                    <a:cs typeface="Times New Roman" pitchFamily="18" charset="0"/>
                  </a:endParaRPr>
                </a:p>
                <a:p>
                  <a:pPr algn="ctr" eaLnBrk="0" hangingPunct="0"/>
                  <a:endParaRPr lang="es-ES" sz="1600"/>
                </a:p>
              </p:txBody>
            </p:sp>
            <p:sp>
              <p:nvSpPr>
                <p:cNvPr id="53307" name="Rectangle 59"/>
                <p:cNvSpPr>
                  <a:spLocks noChangeArrowheads="1"/>
                </p:cNvSpPr>
                <p:nvPr/>
              </p:nvSpPr>
              <p:spPr bwMode="auto">
                <a:xfrm>
                  <a:off x="296" y="403"/>
                  <a:ext cx="1602"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6" name="Group 62"/>
              <p:cNvGrpSpPr>
                <a:grpSpLocks/>
              </p:cNvGrpSpPr>
              <p:nvPr/>
            </p:nvGrpSpPr>
            <p:grpSpPr bwMode="auto">
              <a:xfrm>
                <a:off x="1898" y="403"/>
                <a:ext cx="576" cy="432"/>
                <a:chOff x="1898" y="403"/>
                <a:chExt cx="576" cy="432"/>
              </a:xfrm>
            </p:grpSpPr>
            <p:sp>
              <p:nvSpPr>
                <p:cNvPr id="53253" name="Rectangle 5"/>
                <p:cNvSpPr>
                  <a:spLocks noChangeArrowheads="1"/>
                </p:cNvSpPr>
                <p:nvPr/>
              </p:nvSpPr>
              <p:spPr bwMode="auto">
                <a:xfrm>
                  <a:off x="1922" y="427"/>
                  <a:ext cx="528" cy="384"/>
                </a:xfrm>
                <a:prstGeom prst="rect">
                  <a:avLst/>
                </a:prstGeom>
                <a:noFill/>
                <a:ln w="9525">
                  <a:noFill/>
                  <a:miter lim="800000"/>
                  <a:headEnd/>
                  <a:tailEnd/>
                </a:ln>
                <a:effectLst/>
              </p:spPr>
              <p:txBody>
                <a:bodyPr>
                  <a:flatTx/>
                </a:bodyPr>
                <a:lstStyle/>
                <a:p>
                  <a:pPr algn="ctr"/>
                  <a:r>
                    <a:rPr lang="es-ES" sz="1600" b="1">
                      <a:latin typeface="Bookman Old Style" pitchFamily="18" charset="0"/>
                      <a:cs typeface="Times New Roman" pitchFamily="18" charset="0"/>
                    </a:rPr>
                    <a:t>DescC</a:t>
                  </a:r>
                  <a:endParaRPr lang="es-ES" sz="1600">
                    <a:cs typeface="Times New Roman" pitchFamily="18" charset="0"/>
                  </a:endParaRPr>
                </a:p>
                <a:p>
                  <a:pPr algn="ctr" eaLnBrk="0" hangingPunct="0"/>
                  <a:endParaRPr lang="es-ES" sz="1600"/>
                </a:p>
              </p:txBody>
            </p:sp>
            <p:sp>
              <p:nvSpPr>
                <p:cNvPr id="53309" name="Rectangle 61"/>
                <p:cNvSpPr>
                  <a:spLocks noChangeArrowheads="1"/>
                </p:cNvSpPr>
                <p:nvPr/>
              </p:nvSpPr>
              <p:spPr bwMode="auto">
                <a:xfrm>
                  <a:off x="1898" y="403"/>
                  <a:ext cx="57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7" name="Group 64"/>
              <p:cNvGrpSpPr>
                <a:grpSpLocks/>
              </p:cNvGrpSpPr>
              <p:nvPr/>
            </p:nvGrpSpPr>
            <p:grpSpPr bwMode="auto">
              <a:xfrm>
                <a:off x="2474" y="403"/>
                <a:ext cx="395" cy="432"/>
                <a:chOff x="2474" y="403"/>
                <a:chExt cx="395" cy="432"/>
              </a:xfrm>
            </p:grpSpPr>
            <p:sp>
              <p:nvSpPr>
                <p:cNvPr id="53254" name="Rectangle 6"/>
                <p:cNvSpPr>
                  <a:spLocks noChangeArrowheads="1"/>
                </p:cNvSpPr>
                <p:nvPr/>
              </p:nvSpPr>
              <p:spPr bwMode="auto">
                <a:xfrm>
                  <a:off x="2498" y="427"/>
                  <a:ext cx="347" cy="384"/>
                </a:xfrm>
                <a:prstGeom prst="rect">
                  <a:avLst/>
                </a:prstGeom>
                <a:noFill/>
                <a:ln w="9525">
                  <a:noFill/>
                  <a:miter lim="800000"/>
                  <a:headEnd/>
                  <a:tailEnd/>
                </a:ln>
                <a:effectLst/>
              </p:spPr>
              <p:txBody>
                <a:bodyPr>
                  <a:flatTx/>
                </a:bodyPr>
                <a:lstStyle/>
                <a:p>
                  <a:pPr algn="ctr"/>
                  <a:r>
                    <a:rPr lang="es-ES" sz="1000" b="1">
                      <a:latin typeface="Bookman Old Style" pitchFamily="18" charset="0"/>
                      <a:cs typeface="Times New Roman" pitchFamily="18" charset="0"/>
                    </a:rPr>
                    <a:t>Creditos</a:t>
                  </a:r>
                  <a:endParaRPr lang="es-ES" sz="1000">
                    <a:cs typeface="Times New Roman" pitchFamily="18" charset="0"/>
                  </a:endParaRPr>
                </a:p>
                <a:p>
                  <a:pPr algn="ctr" eaLnBrk="0" hangingPunct="0"/>
                  <a:endParaRPr lang="es-ES" sz="1000"/>
                </a:p>
              </p:txBody>
            </p:sp>
            <p:sp>
              <p:nvSpPr>
                <p:cNvPr id="53311" name="Rectangle 63"/>
                <p:cNvSpPr>
                  <a:spLocks noChangeArrowheads="1"/>
                </p:cNvSpPr>
                <p:nvPr/>
              </p:nvSpPr>
              <p:spPr bwMode="auto">
                <a:xfrm>
                  <a:off x="2474" y="403"/>
                  <a:ext cx="395"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8" name="Group 66"/>
              <p:cNvGrpSpPr>
                <a:grpSpLocks/>
              </p:cNvGrpSpPr>
              <p:nvPr/>
            </p:nvGrpSpPr>
            <p:grpSpPr bwMode="auto">
              <a:xfrm>
                <a:off x="2869" y="403"/>
                <a:ext cx="378" cy="432"/>
                <a:chOff x="2869" y="403"/>
                <a:chExt cx="378" cy="432"/>
              </a:xfrm>
            </p:grpSpPr>
            <p:sp>
              <p:nvSpPr>
                <p:cNvPr id="53255" name="Rectangle 7"/>
                <p:cNvSpPr>
                  <a:spLocks noChangeArrowheads="1"/>
                </p:cNvSpPr>
                <p:nvPr/>
              </p:nvSpPr>
              <p:spPr bwMode="auto">
                <a:xfrm>
                  <a:off x="2893" y="427"/>
                  <a:ext cx="330" cy="384"/>
                </a:xfrm>
                <a:prstGeom prst="rect">
                  <a:avLst/>
                </a:prstGeom>
                <a:noFill/>
                <a:ln w="9525">
                  <a:noFill/>
                  <a:miter lim="800000"/>
                  <a:headEnd/>
                  <a:tailEnd/>
                </a:ln>
                <a:effectLst/>
              </p:spPr>
              <p:txBody>
                <a:bodyPr>
                  <a:flatTx/>
                </a:bodyPr>
                <a:lstStyle/>
                <a:p>
                  <a:pPr algn="ctr"/>
                  <a:r>
                    <a:rPr lang="es-ES" sz="1000" b="1">
                      <a:latin typeface="Bookman Old Style" pitchFamily="18" charset="0"/>
                      <a:cs typeface="Times New Roman" pitchFamily="18" charset="0"/>
                    </a:rPr>
                    <a:t>Costo</a:t>
                  </a:r>
                  <a:endParaRPr lang="es-ES" sz="1200">
                    <a:cs typeface="Times New Roman" pitchFamily="18" charset="0"/>
                  </a:endParaRPr>
                </a:p>
                <a:p>
                  <a:pPr algn="ctr" eaLnBrk="0" hangingPunct="0"/>
                  <a:endParaRPr lang="es-ES"/>
                </a:p>
              </p:txBody>
            </p:sp>
            <p:sp>
              <p:nvSpPr>
                <p:cNvPr id="53313" name="Rectangle 65"/>
                <p:cNvSpPr>
                  <a:spLocks noChangeArrowheads="1"/>
                </p:cNvSpPr>
                <p:nvPr/>
              </p:nvSpPr>
              <p:spPr bwMode="auto">
                <a:xfrm>
                  <a:off x="2869" y="403"/>
                  <a:ext cx="378"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9" name="Group 68"/>
              <p:cNvGrpSpPr>
                <a:grpSpLocks/>
              </p:cNvGrpSpPr>
              <p:nvPr/>
            </p:nvGrpSpPr>
            <p:grpSpPr bwMode="auto">
              <a:xfrm>
                <a:off x="3247" y="403"/>
                <a:ext cx="739" cy="432"/>
                <a:chOff x="3247" y="403"/>
                <a:chExt cx="739" cy="432"/>
              </a:xfrm>
            </p:grpSpPr>
            <p:sp>
              <p:nvSpPr>
                <p:cNvPr id="53256" name="Rectangle 8"/>
                <p:cNvSpPr>
                  <a:spLocks noChangeArrowheads="1"/>
                </p:cNvSpPr>
                <p:nvPr/>
              </p:nvSpPr>
              <p:spPr bwMode="auto">
                <a:xfrm>
                  <a:off x="3271" y="427"/>
                  <a:ext cx="691" cy="384"/>
                </a:xfrm>
                <a:prstGeom prst="rect">
                  <a:avLst/>
                </a:prstGeom>
                <a:noFill/>
                <a:ln w="9525">
                  <a:noFill/>
                  <a:miter lim="800000"/>
                  <a:headEnd/>
                  <a:tailEnd/>
                </a:ln>
                <a:effectLst/>
              </p:spPr>
              <p:txBody>
                <a:bodyPr>
                  <a:flatTx/>
                </a:bodyPr>
                <a:lstStyle/>
                <a:p>
                  <a:pPr algn="ctr"/>
                  <a:r>
                    <a:rPr lang="es-ES" sz="1000" b="1">
                      <a:latin typeface="Bookman Old Style" pitchFamily="18" charset="0"/>
                      <a:cs typeface="Times New Roman" pitchFamily="18" charset="0"/>
                    </a:rPr>
                    <a:t>Depto</a:t>
                  </a:r>
                  <a:endParaRPr lang="es-ES" sz="1200">
                    <a:cs typeface="Times New Roman" pitchFamily="18" charset="0"/>
                  </a:endParaRPr>
                </a:p>
                <a:p>
                  <a:pPr algn="ctr" eaLnBrk="0" hangingPunct="0"/>
                  <a:endParaRPr lang="es-ES"/>
                </a:p>
              </p:txBody>
            </p:sp>
            <p:sp>
              <p:nvSpPr>
                <p:cNvPr id="53315" name="Rectangle 67"/>
                <p:cNvSpPr>
                  <a:spLocks noChangeArrowheads="1"/>
                </p:cNvSpPr>
                <p:nvPr/>
              </p:nvSpPr>
              <p:spPr bwMode="auto">
                <a:xfrm>
                  <a:off x="3247" y="403"/>
                  <a:ext cx="739"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0" name="Group 70"/>
              <p:cNvGrpSpPr>
                <a:grpSpLocks/>
              </p:cNvGrpSpPr>
              <p:nvPr/>
            </p:nvGrpSpPr>
            <p:grpSpPr bwMode="auto">
              <a:xfrm>
                <a:off x="0" y="883"/>
                <a:ext cx="296" cy="374"/>
                <a:chOff x="0" y="883"/>
                <a:chExt cx="296" cy="374"/>
              </a:xfrm>
            </p:grpSpPr>
            <p:sp>
              <p:nvSpPr>
                <p:cNvPr id="53257" name="Rectangle 9"/>
                <p:cNvSpPr>
                  <a:spLocks noChangeArrowheads="1"/>
                </p:cNvSpPr>
                <p:nvPr/>
              </p:nvSpPr>
              <p:spPr bwMode="auto">
                <a:xfrm>
                  <a:off x="24" y="907"/>
                  <a:ext cx="248" cy="326"/>
                </a:xfrm>
                <a:prstGeom prst="rect">
                  <a:avLst/>
                </a:prstGeom>
                <a:noFill/>
                <a:ln w="9525">
                  <a:noFill/>
                  <a:miter lim="800000"/>
                  <a:headEnd/>
                  <a:tailEnd/>
                </a:ln>
                <a:effectLst/>
              </p:spPr>
              <p:txBody>
                <a:bodyPr>
                  <a:flatTx/>
                </a:bodyPr>
                <a:lstStyle/>
                <a:p>
                  <a:pPr algn="ctr"/>
                  <a:r>
                    <a:rPr lang="es-ES" sz="1400">
                      <a:latin typeface="Bookman Old Style" pitchFamily="18" charset="0"/>
                      <a:cs typeface="Times New Roman" pitchFamily="18" charset="0"/>
                    </a:rPr>
                    <a:t>A01</a:t>
                  </a:r>
                  <a:endParaRPr lang="es-ES" sz="1400">
                    <a:cs typeface="Times New Roman" pitchFamily="18" charset="0"/>
                  </a:endParaRPr>
                </a:p>
                <a:p>
                  <a:pPr algn="ctr" eaLnBrk="0" hangingPunct="0"/>
                  <a:endParaRPr lang="es-ES" sz="1400"/>
                </a:p>
              </p:txBody>
            </p:sp>
            <p:sp>
              <p:nvSpPr>
                <p:cNvPr id="53317" name="Rectangle 69"/>
                <p:cNvSpPr>
                  <a:spLocks noChangeArrowheads="1"/>
                </p:cNvSpPr>
                <p:nvPr/>
              </p:nvSpPr>
              <p:spPr bwMode="auto">
                <a:xfrm>
                  <a:off x="0" y="883"/>
                  <a:ext cx="296"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1" name="Group 72"/>
              <p:cNvGrpSpPr>
                <a:grpSpLocks/>
              </p:cNvGrpSpPr>
              <p:nvPr/>
            </p:nvGrpSpPr>
            <p:grpSpPr bwMode="auto">
              <a:xfrm>
                <a:off x="296" y="883"/>
                <a:ext cx="1602" cy="374"/>
                <a:chOff x="296" y="883"/>
                <a:chExt cx="1602" cy="374"/>
              </a:xfrm>
            </p:grpSpPr>
            <p:sp>
              <p:nvSpPr>
                <p:cNvPr id="53258" name="Rectangle 10"/>
                <p:cNvSpPr>
                  <a:spLocks noChangeArrowheads="1"/>
                </p:cNvSpPr>
                <p:nvPr/>
              </p:nvSpPr>
              <p:spPr bwMode="auto">
                <a:xfrm>
                  <a:off x="320" y="907"/>
                  <a:ext cx="1554" cy="326"/>
                </a:xfrm>
                <a:prstGeom prst="rect">
                  <a:avLst/>
                </a:prstGeom>
                <a:noFill/>
                <a:ln w="9525">
                  <a:noFill/>
                  <a:miter lim="800000"/>
                  <a:headEnd/>
                  <a:tailEnd/>
                </a:ln>
                <a:effectLst/>
              </p:spPr>
              <p:txBody>
                <a:bodyPr>
                  <a:flatTx/>
                </a:bodyPr>
                <a:lstStyle/>
                <a:p>
                  <a:r>
                    <a:rPr lang="es-ES" sz="1600">
                      <a:latin typeface="Bookman Old Style" pitchFamily="18" charset="0"/>
                      <a:cs typeface="Times New Roman" pitchFamily="18" charset="0"/>
                    </a:rPr>
                    <a:t>Liderazgo</a:t>
                  </a:r>
                  <a:endParaRPr lang="es-ES" sz="1600">
                    <a:cs typeface="Times New Roman" pitchFamily="18" charset="0"/>
                  </a:endParaRPr>
                </a:p>
                <a:p>
                  <a:pPr eaLnBrk="0" hangingPunct="0"/>
                  <a:endParaRPr lang="es-ES" sz="1600"/>
                </a:p>
              </p:txBody>
            </p:sp>
            <p:sp>
              <p:nvSpPr>
                <p:cNvPr id="53319" name="Rectangle 71"/>
                <p:cNvSpPr>
                  <a:spLocks noChangeArrowheads="1"/>
                </p:cNvSpPr>
                <p:nvPr/>
              </p:nvSpPr>
              <p:spPr bwMode="auto">
                <a:xfrm>
                  <a:off x="296" y="883"/>
                  <a:ext cx="1602"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2" name="Group 74"/>
              <p:cNvGrpSpPr>
                <a:grpSpLocks/>
              </p:cNvGrpSpPr>
              <p:nvPr/>
            </p:nvGrpSpPr>
            <p:grpSpPr bwMode="auto">
              <a:xfrm>
                <a:off x="1898" y="883"/>
                <a:ext cx="576" cy="374"/>
                <a:chOff x="1898" y="883"/>
                <a:chExt cx="576" cy="374"/>
              </a:xfrm>
            </p:grpSpPr>
            <p:sp>
              <p:nvSpPr>
                <p:cNvPr id="53259" name="Rectangle 11"/>
                <p:cNvSpPr>
                  <a:spLocks noChangeArrowheads="1"/>
                </p:cNvSpPr>
                <p:nvPr/>
              </p:nvSpPr>
              <p:spPr bwMode="auto">
                <a:xfrm>
                  <a:off x="1922" y="907"/>
                  <a:ext cx="528" cy="326"/>
                </a:xfrm>
                <a:prstGeom prst="rect">
                  <a:avLst/>
                </a:prstGeom>
                <a:noFill/>
                <a:ln w="9525">
                  <a:noFill/>
                  <a:miter lim="800000"/>
                  <a:headEnd/>
                  <a:tailEnd/>
                </a:ln>
                <a:effectLst/>
              </p:spPr>
              <p:txBody>
                <a:bodyPr>
                  <a:flatTx/>
                </a:bodyPr>
                <a:lstStyle/>
                <a:p>
                  <a:r>
                    <a:rPr lang="es-ES" sz="1200">
                      <a:latin typeface="Bookman Old Style" pitchFamily="18" charset="0"/>
                      <a:cs typeface="Times New Roman" pitchFamily="18" charset="0"/>
                    </a:rPr>
                    <a:t>Para público General</a:t>
                  </a:r>
                  <a:endParaRPr lang="es-ES" sz="1200">
                    <a:cs typeface="Times New Roman" pitchFamily="18" charset="0"/>
                  </a:endParaRPr>
                </a:p>
                <a:p>
                  <a:pPr eaLnBrk="0" hangingPunct="0"/>
                  <a:endParaRPr lang="es-ES"/>
                </a:p>
              </p:txBody>
            </p:sp>
            <p:sp>
              <p:nvSpPr>
                <p:cNvPr id="53321" name="Rectangle 73"/>
                <p:cNvSpPr>
                  <a:spLocks noChangeArrowheads="1"/>
                </p:cNvSpPr>
                <p:nvPr/>
              </p:nvSpPr>
              <p:spPr bwMode="auto">
                <a:xfrm>
                  <a:off x="1898" y="883"/>
                  <a:ext cx="576"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3" name="Group 76"/>
              <p:cNvGrpSpPr>
                <a:grpSpLocks/>
              </p:cNvGrpSpPr>
              <p:nvPr/>
            </p:nvGrpSpPr>
            <p:grpSpPr bwMode="auto">
              <a:xfrm>
                <a:off x="2474" y="883"/>
                <a:ext cx="395" cy="374"/>
                <a:chOff x="2474" y="883"/>
                <a:chExt cx="395" cy="374"/>
              </a:xfrm>
            </p:grpSpPr>
            <p:sp>
              <p:nvSpPr>
                <p:cNvPr id="53260" name="Rectangle 12"/>
                <p:cNvSpPr>
                  <a:spLocks noChangeArrowheads="1"/>
                </p:cNvSpPr>
                <p:nvPr/>
              </p:nvSpPr>
              <p:spPr bwMode="auto">
                <a:xfrm>
                  <a:off x="2498" y="907"/>
                  <a:ext cx="347" cy="326"/>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10</a:t>
                  </a:r>
                  <a:endParaRPr lang="es-ES" sz="1600">
                    <a:cs typeface="Times New Roman" pitchFamily="18" charset="0"/>
                  </a:endParaRPr>
                </a:p>
                <a:p>
                  <a:pPr algn="ctr" eaLnBrk="0" hangingPunct="0"/>
                  <a:endParaRPr lang="es-ES"/>
                </a:p>
              </p:txBody>
            </p:sp>
            <p:sp>
              <p:nvSpPr>
                <p:cNvPr id="53323" name="Rectangle 75"/>
                <p:cNvSpPr>
                  <a:spLocks noChangeArrowheads="1"/>
                </p:cNvSpPr>
                <p:nvPr/>
              </p:nvSpPr>
              <p:spPr bwMode="auto">
                <a:xfrm>
                  <a:off x="2474" y="883"/>
                  <a:ext cx="395"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4" name="Group 78"/>
              <p:cNvGrpSpPr>
                <a:grpSpLocks/>
              </p:cNvGrpSpPr>
              <p:nvPr/>
            </p:nvGrpSpPr>
            <p:grpSpPr bwMode="auto">
              <a:xfrm>
                <a:off x="2869" y="883"/>
                <a:ext cx="378" cy="374"/>
                <a:chOff x="2869" y="883"/>
                <a:chExt cx="378" cy="374"/>
              </a:xfrm>
            </p:grpSpPr>
            <p:sp>
              <p:nvSpPr>
                <p:cNvPr id="53261" name="Rectangle 13"/>
                <p:cNvSpPr>
                  <a:spLocks noChangeArrowheads="1"/>
                </p:cNvSpPr>
                <p:nvPr/>
              </p:nvSpPr>
              <p:spPr bwMode="auto">
                <a:xfrm>
                  <a:off x="2893" y="907"/>
                  <a:ext cx="330" cy="326"/>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100.00</a:t>
                  </a:r>
                  <a:endParaRPr lang="es-ES" sz="1200">
                    <a:cs typeface="Times New Roman" pitchFamily="18" charset="0"/>
                  </a:endParaRPr>
                </a:p>
                <a:p>
                  <a:pPr algn="ctr" eaLnBrk="0" hangingPunct="0"/>
                  <a:endParaRPr lang="es-ES" sz="1200"/>
                </a:p>
              </p:txBody>
            </p:sp>
            <p:sp>
              <p:nvSpPr>
                <p:cNvPr id="53325" name="Rectangle 77"/>
                <p:cNvSpPr>
                  <a:spLocks noChangeArrowheads="1"/>
                </p:cNvSpPr>
                <p:nvPr/>
              </p:nvSpPr>
              <p:spPr bwMode="auto">
                <a:xfrm>
                  <a:off x="2869" y="883"/>
                  <a:ext cx="378"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5" name="Group 80"/>
              <p:cNvGrpSpPr>
                <a:grpSpLocks/>
              </p:cNvGrpSpPr>
              <p:nvPr/>
            </p:nvGrpSpPr>
            <p:grpSpPr bwMode="auto">
              <a:xfrm>
                <a:off x="3247" y="883"/>
                <a:ext cx="739" cy="374"/>
                <a:chOff x="3247" y="883"/>
                <a:chExt cx="739" cy="374"/>
              </a:xfrm>
            </p:grpSpPr>
            <p:sp>
              <p:nvSpPr>
                <p:cNvPr id="53262" name="Rectangle 14"/>
                <p:cNvSpPr>
                  <a:spLocks noChangeArrowheads="1"/>
                </p:cNvSpPr>
                <p:nvPr/>
              </p:nvSpPr>
              <p:spPr bwMode="auto">
                <a:xfrm>
                  <a:off x="3271" y="907"/>
                  <a:ext cx="691" cy="326"/>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Admón</a:t>
                  </a:r>
                  <a:r>
                    <a:rPr lang="es-ES" sz="700">
                      <a:latin typeface="Bookman Old Style" pitchFamily="18" charset="0"/>
                      <a:cs typeface="Times New Roman" pitchFamily="18" charset="0"/>
                    </a:rPr>
                    <a:t>.</a:t>
                  </a:r>
                  <a:endParaRPr lang="es-ES" sz="1200">
                    <a:cs typeface="Times New Roman" pitchFamily="18" charset="0"/>
                  </a:endParaRPr>
                </a:p>
                <a:p>
                  <a:pPr algn="ctr" eaLnBrk="0" hangingPunct="0"/>
                  <a:endParaRPr lang="es-ES"/>
                </a:p>
              </p:txBody>
            </p:sp>
            <p:sp>
              <p:nvSpPr>
                <p:cNvPr id="53327" name="Rectangle 79"/>
                <p:cNvSpPr>
                  <a:spLocks noChangeArrowheads="1"/>
                </p:cNvSpPr>
                <p:nvPr/>
              </p:nvSpPr>
              <p:spPr bwMode="auto">
                <a:xfrm>
                  <a:off x="3247" y="883"/>
                  <a:ext cx="739"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6" name="Group 82"/>
              <p:cNvGrpSpPr>
                <a:grpSpLocks/>
              </p:cNvGrpSpPr>
              <p:nvPr/>
            </p:nvGrpSpPr>
            <p:grpSpPr bwMode="auto">
              <a:xfrm>
                <a:off x="0" y="1305"/>
                <a:ext cx="296" cy="432"/>
                <a:chOff x="0" y="1305"/>
                <a:chExt cx="296" cy="432"/>
              </a:xfrm>
            </p:grpSpPr>
            <p:sp>
              <p:nvSpPr>
                <p:cNvPr id="53263" name="Rectangle 15"/>
                <p:cNvSpPr>
                  <a:spLocks noChangeArrowheads="1"/>
                </p:cNvSpPr>
                <p:nvPr/>
              </p:nvSpPr>
              <p:spPr bwMode="auto">
                <a:xfrm>
                  <a:off x="24" y="1329"/>
                  <a:ext cx="248" cy="384"/>
                </a:xfrm>
                <a:prstGeom prst="rect">
                  <a:avLst/>
                </a:prstGeom>
                <a:noFill/>
                <a:ln w="9525">
                  <a:noFill/>
                  <a:miter lim="800000"/>
                  <a:headEnd/>
                  <a:tailEnd/>
                </a:ln>
                <a:effectLst/>
              </p:spPr>
              <p:txBody>
                <a:bodyPr>
                  <a:flatTx/>
                </a:bodyPr>
                <a:lstStyle/>
                <a:p>
                  <a:pPr algn="ctr"/>
                  <a:r>
                    <a:rPr lang="es-ES" sz="1400">
                      <a:latin typeface="Bookman Old Style" pitchFamily="18" charset="0"/>
                      <a:cs typeface="Times New Roman" pitchFamily="18" charset="0"/>
                    </a:rPr>
                    <a:t>S01</a:t>
                  </a:r>
                  <a:endParaRPr lang="es-ES" sz="1400">
                    <a:cs typeface="Times New Roman" pitchFamily="18" charset="0"/>
                  </a:endParaRPr>
                </a:p>
                <a:p>
                  <a:pPr algn="ctr" eaLnBrk="0" hangingPunct="0"/>
                  <a:endParaRPr lang="es-ES" sz="1400"/>
                </a:p>
              </p:txBody>
            </p:sp>
            <p:sp>
              <p:nvSpPr>
                <p:cNvPr id="53329" name="Rectangle 81"/>
                <p:cNvSpPr>
                  <a:spLocks noChangeArrowheads="1"/>
                </p:cNvSpPr>
                <p:nvPr/>
              </p:nvSpPr>
              <p:spPr bwMode="auto">
                <a:xfrm>
                  <a:off x="0" y="1305"/>
                  <a:ext cx="29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7" name="Group 84"/>
              <p:cNvGrpSpPr>
                <a:grpSpLocks/>
              </p:cNvGrpSpPr>
              <p:nvPr/>
            </p:nvGrpSpPr>
            <p:grpSpPr bwMode="auto">
              <a:xfrm>
                <a:off x="296" y="1305"/>
                <a:ext cx="1602" cy="432"/>
                <a:chOff x="296" y="1305"/>
                <a:chExt cx="1602" cy="432"/>
              </a:xfrm>
            </p:grpSpPr>
            <p:sp>
              <p:nvSpPr>
                <p:cNvPr id="53264" name="Rectangle 16"/>
                <p:cNvSpPr>
                  <a:spLocks noChangeArrowheads="1"/>
                </p:cNvSpPr>
                <p:nvPr/>
              </p:nvSpPr>
              <p:spPr bwMode="auto">
                <a:xfrm>
                  <a:off x="320" y="1329"/>
                  <a:ext cx="1554" cy="384"/>
                </a:xfrm>
                <a:prstGeom prst="rect">
                  <a:avLst/>
                </a:prstGeom>
                <a:noFill/>
                <a:ln w="9525">
                  <a:noFill/>
                  <a:miter lim="800000"/>
                  <a:headEnd/>
                  <a:tailEnd/>
                </a:ln>
                <a:effectLst/>
              </p:spPr>
              <p:txBody>
                <a:bodyPr>
                  <a:flatTx/>
                </a:bodyPr>
                <a:lstStyle/>
                <a:p>
                  <a:r>
                    <a:rPr lang="es-ES" sz="1600">
                      <a:latin typeface="Bookman Old Style" pitchFamily="18" charset="0"/>
                      <a:cs typeface="Times New Roman" pitchFamily="18" charset="0"/>
                    </a:rPr>
                    <a:t>Introducción a la inteligencia artificial</a:t>
                  </a:r>
                  <a:endParaRPr lang="es-ES" sz="1600">
                    <a:cs typeface="Times New Roman" pitchFamily="18" charset="0"/>
                  </a:endParaRPr>
                </a:p>
                <a:p>
                  <a:pPr eaLnBrk="0" hangingPunct="0"/>
                  <a:endParaRPr lang="es-ES"/>
                </a:p>
              </p:txBody>
            </p:sp>
            <p:sp>
              <p:nvSpPr>
                <p:cNvPr id="53331" name="Rectangle 83"/>
                <p:cNvSpPr>
                  <a:spLocks noChangeArrowheads="1"/>
                </p:cNvSpPr>
                <p:nvPr/>
              </p:nvSpPr>
              <p:spPr bwMode="auto">
                <a:xfrm>
                  <a:off x="296" y="1305"/>
                  <a:ext cx="1602"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8" name="Group 86"/>
              <p:cNvGrpSpPr>
                <a:grpSpLocks/>
              </p:cNvGrpSpPr>
              <p:nvPr/>
            </p:nvGrpSpPr>
            <p:grpSpPr bwMode="auto">
              <a:xfrm>
                <a:off x="1898" y="1305"/>
                <a:ext cx="576" cy="432"/>
                <a:chOff x="1898" y="1305"/>
                <a:chExt cx="576" cy="432"/>
              </a:xfrm>
            </p:grpSpPr>
            <p:sp>
              <p:nvSpPr>
                <p:cNvPr id="53265" name="Rectangle 17"/>
                <p:cNvSpPr>
                  <a:spLocks noChangeArrowheads="1"/>
                </p:cNvSpPr>
                <p:nvPr/>
              </p:nvSpPr>
              <p:spPr bwMode="auto">
                <a:xfrm>
                  <a:off x="1922" y="1329"/>
                  <a:ext cx="528" cy="384"/>
                </a:xfrm>
                <a:prstGeom prst="rect">
                  <a:avLst/>
                </a:prstGeom>
                <a:noFill/>
                <a:ln w="9525">
                  <a:noFill/>
                  <a:miter lim="800000"/>
                  <a:headEnd/>
                  <a:tailEnd/>
                </a:ln>
                <a:effectLst/>
              </p:spPr>
              <p:txBody>
                <a:bodyPr>
                  <a:flatTx/>
                </a:bodyPr>
                <a:lstStyle/>
                <a:p>
                  <a:r>
                    <a:rPr lang="es-ES" sz="1200">
                      <a:latin typeface="Bookman Old Style" pitchFamily="18" charset="0"/>
                      <a:cs typeface="Times New Roman" pitchFamily="18" charset="0"/>
                    </a:rPr>
                    <a:t>Para ISC y LI</a:t>
                  </a:r>
                  <a:endParaRPr lang="es-ES" sz="1200">
                    <a:cs typeface="Times New Roman" pitchFamily="18" charset="0"/>
                  </a:endParaRPr>
                </a:p>
                <a:p>
                  <a:pPr eaLnBrk="0" hangingPunct="0"/>
                  <a:endParaRPr lang="es-ES" sz="1200"/>
                </a:p>
              </p:txBody>
            </p:sp>
            <p:sp>
              <p:nvSpPr>
                <p:cNvPr id="53333" name="Rectangle 85"/>
                <p:cNvSpPr>
                  <a:spLocks noChangeArrowheads="1"/>
                </p:cNvSpPr>
                <p:nvPr/>
              </p:nvSpPr>
              <p:spPr bwMode="auto">
                <a:xfrm>
                  <a:off x="1898" y="1305"/>
                  <a:ext cx="57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9" name="Group 88"/>
              <p:cNvGrpSpPr>
                <a:grpSpLocks/>
              </p:cNvGrpSpPr>
              <p:nvPr/>
            </p:nvGrpSpPr>
            <p:grpSpPr bwMode="auto">
              <a:xfrm>
                <a:off x="2474" y="1305"/>
                <a:ext cx="395" cy="432"/>
                <a:chOff x="2474" y="1305"/>
                <a:chExt cx="395" cy="432"/>
              </a:xfrm>
            </p:grpSpPr>
            <p:sp>
              <p:nvSpPr>
                <p:cNvPr id="53266" name="Rectangle 18"/>
                <p:cNvSpPr>
                  <a:spLocks noChangeArrowheads="1"/>
                </p:cNvSpPr>
                <p:nvPr/>
              </p:nvSpPr>
              <p:spPr bwMode="auto">
                <a:xfrm>
                  <a:off x="2498" y="1329"/>
                  <a:ext cx="347" cy="384"/>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10</a:t>
                  </a:r>
                  <a:endParaRPr lang="es-ES" sz="1600">
                    <a:cs typeface="Times New Roman" pitchFamily="18" charset="0"/>
                  </a:endParaRPr>
                </a:p>
                <a:p>
                  <a:pPr algn="ctr" eaLnBrk="0" hangingPunct="0"/>
                  <a:endParaRPr lang="es-ES" sz="1600"/>
                </a:p>
              </p:txBody>
            </p:sp>
            <p:sp>
              <p:nvSpPr>
                <p:cNvPr id="53335" name="Rectangle 87"/>
                <p:cNvSpPr>
                  <a:spLocks noChangeArrowheads="1"/>
                </p:cNvSpPr>
                <p:nvPr/>
              </p:nvSpPr>
              <p:spPr bwMode="auto">
                <a:xfrm>
                  <a:off x="2474" y="1305"/>
                  <a:ext cx="395"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0" name="Group 90"/>
              <p:cNvGrpSpPr>
                <a:grpSpLocks/>
              </p:cNvGrpSpPr>
              <p:nvPr/>
            </p:nvGrpSpPr>
            <p:grpSpPr bwMode="auto">
              <a:xfrm>
                <a:off x="2869" y="1305"/>
                <a:ext cx="378" cy="432"/>
                <a:chOff x="2869" y="1305"/>
                <a:chExt cx="378" cy="432"/>
              </a:xfrm>
            </p:grpSpPr>
            <p:sp>
              <p:nvSpPr>
                <p:cNvPr id="53267" name="Rectangle 19"/>
                <p:cNvSpPr>
                  <a:spLocks noChangeArrowheads="1"/>
                </p:cNvSpPr>
                <p:nvPr/>
              </p:nvSpPr>
              <p:spPr bwMode="auto">
                <a:xfrm>
                  <a:off x="2893" y="1329"/>
                  <a:ext cx="330" cy="384"/>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90.00</a:t>
                  </a:r>
                  <a:endParaRPr lang="es-ES" sz="1200">
                    <a:cs typeface="Times New Roman" pitchFamily="18" charset="0"/>
                  </a:endParaRPr>
                </a:p>
                <a:p>
                  <a:pPr algn="ctr" eaLnBrk="0" hangingPunct="0"/>
                  <a:endParaRPr lang="es-ES" sz="1200"/>
                </a:p>
              </p:txBody>
            </p:sp>
            <p:sp>
              <p:nvSpPr>
                <p:cNvPr id="53337" name="Rectangle 89"/>
                <p:cNvSpPr>
                  <a:spLocks noChangeArrowheads="1"/>
                </p:cNvSpPr>
                <p:nvPr/>
              </p:nvSpPr>
              <p:spPr bwMode="auto">
                <a:xfrm>
                  <a:off x="2869" y="1305"/>
                  <a:ext cx="378"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1" name="Group 92"/>
              <p:cNvGrpSpPr>
                <a:grpSpLocks/>
              </p:cNvGrpSpPr>
              <p:nvPr/>
            </p:nvGrpSpPr>
            <p:grpSpPr bwMode="auto">
              <a:xfrm>
                <a:off x="3247" y="1305"/>
                <a:ext cx="739" cy="432"/>
                <a:chOff x="3247" y="1305"/>
                <a:chExt cx="739" cy="432"/>
              </a:xfrm>
            </p:grpSpPr>
            <p:sp>
              <p:nvSpPr>
                <p:cNvPr id="53268" name="Rectangle 20"/>
                <p:cNvSpPr>
                  <a:spLocks noChangeArrowheads="1"/>
                </p:cNvSpPr>
                <p:nvPr/>
              </p:nvSpPr>
              <p:spPr bwMode="auto">
                <a:xfrm>
                  <a:off x="3271" y="1329"/>
                  <a:ext cx="691" cy="384"/>
                </a:xfrm>
                <a:prstGeom prst="rect">
                  <a:avLst/>
                </a:prstGeom>
                <a:noFill/>
                <a:ln w="9525">
                  <a:noFill/>
                  <a:miter lim="800000"/>
                  <a:headEnd/>
                  <a:tailEnd/>
                </a:ln>
                <a:effectLst/>
              </p:spPr>
              <p:txBody>
                <a:bodyPr>
                  <a:flatTx/>
                </a:bodyPr>
                <a:lstStyle/>
                <a:p>
                  <a:pPr algn="ctr"/>
                  <a:r>
                    <a:rPr lang="es-ES" sz="1400">
                      <a:latin typeface="Bookman Old Style" pitchFamily="18" charset="0"/>
                      <a:cs typeface="Times New Roman" pitchFamily="18" charset="0"/>
                    </a:rPr>
                    <a:t>Sistemas.</a:t>
                  </a:r>
                  <a:endParaRPr lang="es-ES" sz="1400">
                    <a:cs typeface="Times New Roman" pitchFamily="18" charset="0"/>
                  </a:endParaRPr>
                </a:p>
                <a:p>
                  <a:pPr algn="ctr" eaLnBrk="0" hangingPunct="0"/>
                  <a:endParaRPr lang="es-ES" sz="1400"/>
                </a:p>
              </p:txBody>
            </p:sp>
            <p:sp>
              <p:nvSpPr>
                <p:cNvPr id="53339" name="Rectangle 91"/>
                <p:cNvSpPr>
                  <a:spLocks noChangeArrowheads="1"/>
                </p:cNvSpPr>
                <p:nvPr/>
              </p:nvSpPr>
              <p:spPr bwMode="auto">
                <a:xfrm>
                  <a:off x="3247" y="1305"/>
                  <a:ext cx="739"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2" name="Group 94"/>
              <p:cNvGrpSpPr>
                <a:grpSpLocks/>
              </p:cNvGrpSpPr>
              <p:nvPr/>
            </p:nvGrpSpPr>
            <p:grpSpPr bwMode="auto">
              <a:xfrm>
                <a:off x="0" y="1785"/>
                <a:ext cx="296" cy="374"/>
                <a:chOff x="0" y="1785"/>
                <a:chExt cx="296" cy="374"/>
              </a:xfrm>
            </p:grpSpPr>
            <p:sp>
              <p:nvSpPr>
                <p:cNvPr id="53269" name="Rectangle 21"/>
                <p:cNvSpPr>
                  <a:spLocks noChangeArrowheads="1"/>
                </p:cNvSpPr>
                <p:nvPr/>
              </p:nvSpPr>
              <p:spPr bwMode="auto">
                <a:xfrm>
                  <a:off x="24" y="1809"/>
                  <a:ext cx="248" cy="326"/>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C01</a:t>
                  </a:r>
                  <a:endParaRPr lang="es-ES" sz="1200">
                    <a:cs typeface="Times New Roman" pitchFamily="18" charset="0"/>
                  </a:endParaRPr>
                </a:p>
                <a:p>
                  <a:pPr algn="ctr" eaLnBrk="0" hangingPunct="0"/>
                  <a:endParaRPr lang="es-ES" sz="1600"/>
                </a:p>
              </p:txBody>
            </p:sp>
            <p:sp>
              <p:nvSpPr>
                <p:cNvPr id="53341" name="Rectangle 93"/>
                <p:cNvSpPr>
                  <a:spLocks noChangeArrowheads="1"/>
                </p:cNvSpPr>
                <p:nvPr/>
              </p:nvSpPr>
              <p:spPr bwMode="auto">
                <a:xfrm>
                  <a:off x="0" y="1785"/>
                  <a:ext cx="296"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3" name="Group 96"/>
              <p:cNvGrpSpPr>
                <a:grpSpLocks/>
              </p:cNvGrpSpPr>
              <p:nvPr/>
            </p:nvGrpSpPr>
            <p:grpSpPr bwMode="auto">
              <a:xfrm>
                <a:off x="296" y="1785"/>
                <a:ext cx="1602" cy="374"/>
                <a:chOff x="296" y="1785"/>
                <a:chExt cx="1602" cy="374"/>
              </a:xfrm>
            </p:grpSpPr>
            <p:sp>
              <p:nvSpPr>
                <p:cNvPr id="53270" name="Rectangle 22"/>
                <p:cNvSpPr>
                  <a:spLocks noChangeArrowheads="1"/>
                </p:cNvSpPr>
                <p:nvPr/>
              </p:nvSpPr>
              <p:spPr bwMode="auto">
                <a:xfrm>
                  <a:off x="320" y="1809"/>
                  <a:ext cx="1554" cy="326"/>
                </a:xfrm>
                <a:prstGeom prst="rect">
                  <a:avLst/>
                </a:prstGeom>
                <a:noFill/>
                <a:ln w="9525">
                  <a:noFill/>
                  <a:miter lim="800000"/>
                  <a:headEnd/>
                  <a:tailEnd/>
                </a:ln>
                <a:effectLst/>
              </p:spPr>
              <p:txBody>
                <a:bodyPr>
                  <a:flatTx/>
                </a:bodyPr>
                <a:lstStyle/>
                <a:p>
                  <a:r>
                    <a:rPr lang="es-ES" sz="1600">
                      <a:latin typeface="Bookman Old Style" pitchFamily="18" charset="0"/>
                      <a:cs typeface="Times New Roman" pitchFamily="18" charset="0"/>
                    </a:rPr>
                    <a:t>Construcción de torres</a:t>
                  </a:r>
                  <a:endParaRPr lang="es-ES" sz="1600">
                    <a:cs typeface="Times New Roman" pitchFamily="18" charset="0"/>
                  </a:endParaRPr>
                </a:p>
                <a:p>
                  <a:pPr eaLnBrk="0" hangingPunct="0"/>
                  <a:endParaRPr lang="es-ES" sz="1600"/>
                </a:p>
              </p:txBody>
            </p:sp>
            <p:sp>
              <p:nvSpPr>
                <p:cNvPr id="53343" name="Rectangle 95"/>
                <p:cNvSpPr>
                  <a:spLocks noChangeArrowheads="1"/>
                </p:cNvSpPr>
                <p:nvPr/>
              </p:nvSpPr>
              <p:spPr bwMode="auto">
                <a:xfrm>
                  <a:off x="296" y="1785"/>
                  <a:ext cx="1602"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4" name="Group 98"/>
              <p:cNvGrpSpPr>
                <a:grpSpLocks/>
              </p:cNvGrpSpPr>
              <p:nvPr/>
            </p:nvGrpSpPr>
            <p:grpSpPr bwMode="auto">
              <a:xfrm>
                <a:off x="1898" y="1785"/>
                <a:ext cx="576" cy="374"/>
                <a:chOff x="1898" y="1785"/>
                <a:chExt cx="576" cy="374"/>
              </a:xfrm>
            </p:grpSpPr>
            <p:sp>
              <p:nvSpPr>
                <p:cNvPr id="53271" name="Rectangle 23"/>
                <p:cNvSpPr>
                  <a:spLocks noChangeArrowheads="1"/>
                </p:cNvSpPr>
                <p:nvPr/>
              </p:nvSpPr>
              <p:spPr bwMode="auto">
                <a:xfrm>
                  <a:off x="1922" y="1809"/>
                  <a:ext cx="528" cy="326"/>
                </a:xfrm>
                <a:prstGeom prst="rect">
                  <a:avLst/>
                </a:prstGeom>
                <a:noFill/>
                <a:ln w="9525">
                  <a:noFill/>
                  <a:miter lim="800000"/>
                  <a:headEnd/>
                  <a:tailEnd/>
                </a:ln>
                <a:effectLst/>
              </p:spPr>
              <p:txBody>
                <a:bodyPr>
                  <a:flatTx/>
                </a:bodyPr>
                <a:lstStyle/>
                <a:p>
                  <a:r>
                    <a:rPr lang="es-ES" sz="1200">
                      <a:latin typeface="Bookman Old Style" pitchFamily="18" charset="0"/>
                      <a:cs typeface="Times New Roman" pitchFamily="18" charset="0"/>
                    </a:rPr>
                    <a:t>Para IC y Arquitectura</a:t>
                  </a:r>
                  <a:endParaRPr lang="es-ES" sz="1200">
                    <a:cs typeface="Times New Roman" pitchFamily="18" charset="0"/>
                  </a:endParaRPr>
                </a:p>
                <a:p>
                  <a:pPr eaLnBrk="0" hangingPunct="0"/>
                  <a:endParaRPr lang="es-ES"/>
                </a:p>
              </p:txBody>
            </p:sp>
            <p:sp>
              <p:nvSpPr>
                <p:cNvPr id="53345" name="Rectangle 97"/>
                <p:cNvSpPr>
                  <a:spLocks noChangeArrowheads="1"/>
                </p:cNvSpPr>
                <p:nvPr/>
              </p:nvSpPr>
              <p:spPr bwMode="auto">
                <a:xfrm>
                  <a:off x="1898" y="1785"/>
                  <a:ext cx="576"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5" name="Group 100"/>
              <p:cNvGrpSpPr>
                <a:grpSpLocks/>
              </p:cNvGrpSpPr>
              <p:nvPr/>
            </p:nvGrpSpPr>
            <p:grpSpPr bwMode="auto">
              <a:xfrm>
                <a:off x="2474" y="1785"/>
                <a:ext cx="395" cy="374"/>
                <a:chOff x="2474" y="1785"/>
                <a:chExt cx="395" cy="374"/>
              </a:xfrm>
            </p:grpSpPr>
            <p:sp>
              <p:nvSpPr>
                <p:cNvPr id="53272" name="Rectangle 24"/>
                <p:cNvSpPr>
                  <a:spLocks noChangeArrowheads="1"/>
                </p:cNvSpPr>
                <p:nvPr/>
              </p:nvSpPr>
              <p:spPr bwMode="auto">
                <a:xfrm>
                  <a:off x="2498" y="1809"/>
                  <a:ext cx="347" cy="326"/>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8</a:t>
                  </a:r>
                  <a:endParaRPr lang="es-ES" sz="1600">
                    <a:cs typeface="Times New Roman" pitchFamily="18" charset="0"/>
                  </a:endParaRPr>
                </a:p>
                <a:p>
                  <a:pPr algn="ctr" eaLnBrk="0" hangingPunct="0"/>
                  <a:endParaRPr lang="es-ES" sz="1600"/>
                </a:p>
              </p:txBody>
            </p:sp>
            <p:sp>
              <p:nvSpPr>
                <p:cNvPr id="53347" name="Rectangle 99"/>
                <p:cNvSpPr>
                  <a:spLocks noChangeArrowheads="1"/>
                </p:cNvSpPr>
                <p:nvPr/>
              </p:nvSpPr>
              <p:spPr bwMode="auto">
                <a:xfrm>
                  <a:off x="2474" y="1785"/>
                  <a:ext cx="395"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6" name="Group 102"/>
              <p:cNvGrpSpPr>
                <a:grpSpLocks/>
              </p:cNvGrpSpPr>
              <p:nvPr/>
            </p:nvGrpSpPr>
            <p:grpSpPr bwMode="auto">
              <a:xfrm>
                <a:off x="2869" y="1785"/>
                <a:ext cx="378" cy="374"/>
                <a:chOff x="2869" y="1785"/>
                <a:chExt cx="378" cy="374"/>
              </a:xfrm>
            </p:grpSpPr>
            <p:sp>
              <p:nvSpPr>
                <p:cNvPr id="53273" name="Rectangle 25"/>
                <p:cNvSpPr>
                  <a:spLocks noChangeArrowheads="1"/>
                </p:cNvSpPr>
                <p:nvPr/>
              </p:nvSpPr>
              <p:spPr bwMode="auto">
                <a:xfrm>
                  <a:off x="2893" y="1809"/>
                  <a:ext cx="330" cy="326"/>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0.00</a:t>
                  </a:r>
                  <a:endParaRPr lang="es-ES" sz="1200">
                    <a:cs typeface="Times New Roman" pitchFamily="18" charset="0"/>
                  </a:endParaRPr>
                </a:p>
                <a:p>
                  <a:pPr algn="ctr" eaLnBrk="0" hangingPunct="0"/>
                  <a:endParaRPr lang="es-ES" sz="1200"/>
                </a:p>
              </p:txBody>
            </p:sp>
            <p:sp>
              <p:nvSpPr>
                <p:cNvPr id="53349" name="Rectangle 101"/>
                <p:cNvSpPr>
                  <a:spLocks noChangeArrowheads="1"/>
                </p:cNvSpPr>
                <p:nvPr/>
              </p:nvSpPr>
              <p:spPr bwMode="auto">
                <a:xfrm>
                  <a:off x="2869" y="1785"/>
                  <a:ext cx="378"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7" name="Group 104"/>
              <p:cNvGrpSpPr>
                <a:grpSpLocks/>
              </p:cNvGrpSpPr>
              <p:nvPr/>
            </p:nvGrpSpPr>
            <p:grpSpPr bwMode="auto">
              <a:xfrm>
                <a:off x="3247" y="1785"/>
                <a:ext cx="739" cy="374"/>
                <a:chOff x="3247" y="1785"/>
                <a:chExt cx="739" cy="374"/>
              </a:xfrm>
            </p:grpSpPr>
            <p:sp>
              <p:nvSpPr>
                <p:cNvPr id="53274" name="Rectangle 26"/>
                <p:cNvSpPr>
                  <a:spLocks noChangeArrowheads="1"/>
                </p:cNvSpPr>
                <p:nvPr/>
              </p:nvSpPr>
              <p:spPr bwMode="auto">
                <a:xfrm>
                  <a:off x="3271" y="1809"/>
                  <a:ext cx="691" cy="326"/>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Ciencias</a:t>
                  </a:r>
                  <a:endParaRPr lang="es-ES" sz="1600">
                    <a:cs typeface="Times New Roman" pitchFamily="18" charset="0"/>
                  </a:endParaRPr>
                </a:p>
                <a:p>
                  <a:pPr algn="ctr" eaLnBrk="0" hangingPunct="0"/>
                  <a:endParaRPr lang="es-ES"/>
                </a:p>
              </p:txBody>
            </p:sp>
            <p:sp>
              <p:nvSpPr>
                <p:cNvPr id="53351" name="Rectangle 103"/>
                <p:cNvSpPr>
                  <a:spLocks noChangeArrowheads="1"/>
                </p:cNvSpPr>
                <p:nvPr/>
              </p:nvSpPr>
              <p:spPr bwMode="auto">
                <a:xfrm>
                  <a:off x="3247" y="1785"/>
                  <a:ext cx="739"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8" name="Group 106"/>
              <p:cNvGrpSpPr>
                <a:grpSpLocks/>
              </p:cNvGrpSpPr>
              <p:nvPr/>
            </p:nvGrpSpPr>
            <p:grpSpPr bwMode="auto">
              <a:xfrm>
                <a:off x="0" y="2207"/>
                <a:ext cx="296" cy="432"/>
                <a:chOff x="0" y="2207"/>
                <a:chExt cx="296" cy="432"/>
              </a:xfrm>
            </p:grpSpPr>
            <p:sp>
              <p:nvSpPr>
                <p:cNvPr id="53275" name="Rectangle 27"/>
                <p:cNvSpPr>
                  <a:spLocks noChangeArrowheads="1"/>
                </p:cNvSpPr>
                <p:nvPr/>
              </p:nvSpPr>
              <p:spPr bwMode="auto">
                <a:xfrm>
                  <a:off x="24" y="2231"/>
                  <a:ext cx="248" cy="384"/>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B01</a:t>
                  </a:r>
                  <a:endParaRPr lang="es-ES" sz="1200">
                    <a:cs typeface="Times New Roman" pitchFamily="18" charset="0"/>
                  </a:endParaRPr>
                </a:p>
                <a:p>
                  <a:pPr algn="ctr" eaLnBrk="0" hangingPunct="0"/>
                  <a:endParaRPr lang="es-ES"/>
                </a:p>
              </p:txBody>
            </p:sp>
            <p:sp>
              <p:nvSpPr>
                <p:cNvPr id="53353" name="Rectangle 105"/>
                <p:cNvSpPr>
                  <a:spLocks noChangeArrowheads="1"/>
                </p:cNvSpPr>
                <p:nvPr/>
              </p:nvSpPr>
              <p:spPr bwMode="auto">
                <a:xfrm>
                  <a:off x="0" y="2207"/>
                  <a:ext cx="29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9" name="Group 108"/>
              <p:cNvGrpSpPr>
                <a:grpSpLocks/>
              </p:cNvGrpSpPr>
              <p:nvPr/>
            </p:nvGrpSpPr>
            <p:grpSpPr bwMode="auto">
              <a:xfrm>
                <a:off x="296" y="2207"/>
                <a:ext cx="1602" cy="432"/>
                <a:chOff x="296" y="2207"/>
                <a:chExt cx="1602" cy="432"/>
              </a:xfrm>
            </p:grpSpPr>
            <p:sp>
              <p:nvSpPr>
                <p:cNvPr id="53276" name="Rectangle 28"/>
                <p:cNvSpPr>
                  <a:spLocks noChangeArrowheads="1"/>
                </p:cNvSpPr>
                <p:nvPr/>
              </p:nvSpPr>
              <p:spPr bwMode="auto">
                <a:xfrm>
                  <a:off x="320" y="2231"/>
                  <a:ext cx="1554" cy="384"/>
                </a:xfrm>
                <a:prstGeom prst="rect">
                  <a:avLst/>
                </a:prstGeom>
                <a:noFill/>
                <a:ln w="9525">
                  <a:noFill/>
                  <a:miter lim="800000"/>
                  <a:headEnd/>
                  <a:tailEnd/>
                </a:ln>
                <a:effectLst/>
              </p:spPr>
              <p:txBody>
                <a:bodyPr>
                  <a:flatTx/>
                </a:bodyPr>
                <a:lstStyle/>
                <a:p>
                  <a:r>
                    <a:rPr lang="es-ES" sz="1400">
                      <a:latin typeface="Bookman Old Style" pitchFamily="18" charset="0"/>
                      <a:cs typeface="Times New Roman" pitchFamily="18" charset="0"/>
                    </a:rPr>
                    <a:t>Situación actual y perspectivas de la alimentación y la nutrición</a:t>
                  </a:r>
                  <a:endParaRPr lang="es-ES" sz="1400">
                    <a:cs typeface="Times New Roman" pitchFamily="18" charset="0"/>
                  </a:endParaRPr>
                </a:p>
                <a:p>
                  <a:pPr eaLnBrk="0" hangingPunct="0"/>
                  <a:endParaRPr lang="es-ES" sz="1400"/>
                </a:p>
              </p:txBody>
            </p:sp>
            <p:sp>
              <p:nvSpPr>
                <p:cNvPr id="53355" name="Rectangle 107"/>
                <p:cNvSpPr>
                  <a:spLocks noChangeArrowheads="1"/>
                </p:cNvSpPr>
                <p:nvPr/>
              </p:nvSpPr>
              <p:spPr bwMode="auto">
                <a:xfrm>
                  <a:off x="296" y="2207"/>
                  <a:ext cx="1602"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30" name="Group 110"/>
              <p:cNvGrpSpPr>
                <a:grpSpLocks/>
              </p:cNvGrpSpPr>
              <p:nvPr/>
            </p:nvGrpSpPr>
            <p:grpSpPr bwMode="auto">
              <a:xfrm>
                <a:off x="1898" y="2207"/>
                <a:ext cx="576" cy="432"/>
                <a:chOff x="1898" y="2207"/>
                <a:chExt cx="576" cy="432"/>
              </a:xfrm>
            </p:grpSpPr>
            <p:sp>
              <p:nvSpPr>
                <p:cNvPr id="53277" name="Rectangle 29"/>
                <p:cNvSpPr>
                  <a:spLocks noChangeArrowheads="1"/>
                </p:cNvSpPr>
                <p:nvPr/>
              </p:nvSpPr>
              <p:spPr bwMode="auto">
                <a:xfrm>
                  <a:off x="1922" y="2231"/>
                  <a:ext cx="528" cy="384"/>
                </a:xfrm>
                <a:prstGeom prst="rect">
                  <a:avLst/>
                </a:prstGeom>
                <a:noFill/>
                <a:ln w="9525">
                  <a:noFill/>
                  <a:miter lim="800000"/>
                  <a:headEnd/>
                  <a:tailEnd/>
                </a:ln>
                <a:effectLst/>
              </p:spPr>
              <p:txBody>
                <a:bodyPr>
                  <a:flatTx/>
                </a:bodyPr>
                <a:lstStyle/>
                <a:p>
                  <a:r>
                    <a:rPr lang="es-ES" sz="1200">
                      <a:latin typeface="Bookman Old Style" pitchFamily="18" charset="0"/>
                      <a:cs typeface="Times New Roman" pitchFamily="18" charset="0"/>
                    </a:rPr>
                    <a:t>Para IB</a:t>
                  </a:r>
                  <a:endParaRPr lang="es-ES" sz="1200">
                    <a:cs typeface="Times New Roman" pitchFamily="18" charset="0"/>
                  </a:endParaRPr>
                </a:p>
                <a:p>
                  <a:pPr eaLnBrk="0" hangingPunct="0"/>
                  <a:endParaRPr lang="es-ES" sz="1200"/>
                </a:p>
              </p:txBody>
            </p:sp>
            <p:sp>
              <p:nvSpPr>
                <p:cNvPr id="53357" name="Rectangle 109"/>
                <p:cNvSpPr>
                  <a:spLocks noChangeArrowheads="1"/>
                </p:cNvSpPr>
                <p:nvPr/>
              </p:nvSpPr>
              <p:spPr bwMode="auto">
                <a:xfrm>
                  <a:off x="1898" y="2207"/>
                  <a:ext cx="57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31" name="Group 112"/>
              <p:cNvGrpSpPr>
                <a:grpSpLocks/>
              </p:cNvGrpSpPr>
              <p:nvPr/>
            </p:nvGrpSpPr>
            <p:grpSpPr bwMode="auto">
              <a:xfrm>
                <a:off x="2474" y="2207"/>
                <a:ext cx="395" cy="432"/>
                <a:chOff x="2474" y="2207"/>
                <a:chExt cx="395" cy="432"/>
              </a:xfrm>
            </p:grpSpPr>
            <p:sp>
              <p:nvSpPr>
                <p:cNvPr id="53278" name="Rectangle 30"/>
                <p:cNvSpPr>
                  <a:spLocks noChangeArrowheads="1"/>
                </p:cNvSpPr>
                <p:nvPr/>
              </p:nvSpPr>
              <p:spPr bwMode="auto">
                <a:xfrm>
                  <a:off x="2498" y="2231"/>
                  <a:ext cx="347" cy="384"/>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8</a:t>
                  </a:r>
                  <a:endParaRPr lang="es-ES" sz="1600">
                    <a:cs typeface="Times New Roman" pitchFamily="18" charset="0"/>
                  </a:endParaRPr>
                </a:p>
                <a:p>
                  <a:pPr algn="ctr" eaLnBrk="0" hangingPunct="0"/>
                  <a:endParaRPr lang="es-ES" sz="1600"/>
                </a:p>
              </p:txBody>
            </p:sp>
            <p:sp>
              <p:nvSpPr>
                <p:cNvPr id="53359" name="Rectangle 111"/>
                <p:cNvSpPr>
                  <a:spLocks noChangeArrowheads="1"/>
                </p:cNvSpPr>
                <p:nvPr/>
              </p:nvSpPr>
              <p:spPr bwMode="auto">
                <a:xfrm>
                  <a:off x="2474" y="2207"/>
                  <a:ext cx="395"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12" name="Group 114"/>
              <p:cNvGrpSpPr>
                <a:grpSpLocks/>
              </p:cNvGrpSpPr>
              <p:nvPr/>
            </p:nvGrpSpPr>
            <p:grpSpPr bwMode="auto">
              <a:xfrm>
                <a:off x="2869" y="2207"/>
                <a:ext cx="378" cy="432"/>
                <a:chOff x="2869" y="2207"/>
                <a:chExt cx="378" cy="432"/>
              </a:xfrm>
            </p:grpSpPr>
            <p:sp>
              <p:nvSpPr>
                <p:cNvPr id="53279" name="Rectangle 31"/>
                <p:cNvSpPr>
                  <a:spLocks noChangeArrowheads="1"/>
                </p:cNvSpPr>
                <p:nvPr/>
              </p:nvSpPr>
              <p:spPr bwMode="auto">
                <a:xfrm>
                  <a:off x="2893" y="2231"/>
                  <a:ext cx="330" cy="384"/>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80.00</a:t>
                  </a:r>
                  <a:endParaRPr lang="es-ES" sz="1200">
                    <a:cs typeface="Times New Roman" pitchFamily="18" charset="0"/>
                  </a:endParaRPr>
                </a:p>
                <a:p>
                  <a:pPr algn="ctr" eaLnBrk="0" hangingPunct="0"/>
                  <a:endParaRPr lang="es-ES"/>
                </a:p>
              </p:txBody>
            </p:sp>
            <p:sp>
              <p:nvSpPr>
                <p:cNvPr id="53361" name="Rectangle 113"/>
                <p:cNvSpPr>
                  <a:spLocks noChangeArrowheads="1"/>
                </p:cNvSpPr>
                <p:nvPr/>
              </p:nvSpPr>
              <p:spPr bwMode="auto">
                <a:xfrm>
                  <a:off x="2869" y="2207"/>
                  <a:ext cx="378"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14" name="Group 116"/>
              <p:cNvGrpSpPr>
                <a:grpSpLocks/>
              </p:cNvGrpSpPr>
              <p:nvPr/>
            </p:nvGrpSpPr>
            <p:grpSpPr bwMode="auto">
              <a:xfrm>
                <a:off x="3247" y="2207"/>
                <a:ext cx="739" cy="432"/>
                <a:chOff x="3247" y="2207"/>
                <a:chExt cx="739" cy="432"/>
              </a:xfrm>
            </p:grpSpPr>
            <p:sp>
              <p:nvSpPr>
                <p:cNvPr id="53280" name="Rectangle 32"/>
                <p:cNvSpPr>
                  <a:spLocks noChangeArrowheads="1"/>
                </p:cNvSpPr>
                <p:nvPr/>
              </p:nvSpPr>
              <p:spPr bwMode="auto">
                <a:xfrm>
                  <a:off x="3271" y="2231"/>
                  <a:ext cx="691" cy="384"/>
                </a:xfrm>
                <a:prstGeom prst="rect">
                  <a:avLst/>
                </a:prstGeom>
                <a:noFill/>
                <a:ln w="9525">
                  <a:noFill/>
                  <a:miter lim="800000"/>
                  <a:headEnd/>
                  <a:tailEnd/>
                </a:ln>
                <a:effectLst/>
              </p:spPr>
              <p:txBody>
                <a:bodyPr>
                  <a:flatTx/>
                </a:bodyPr>
                <a:lstStyle/>
                <a:p>
                  <a:pPr algn="ctr"/>
                  <a:r>
                    <a:rPr lang="es-ES" sz="1400">
                      <a:latin typeface="Bookman Old Style" pitchFamily="18" charset="0"/>
                      <a:cs typeface="Times New Roman" pitchFamily="18" charset="0"/>
                    </a:rPr>
                    <a:t>Bioquímica</a:t>
                  </a:r>
                  <a:endParaRPr lang="es-ES" sz="1400">
                    <a:cs typeface="Times New Roman" pitchFamily="18" charset="0"/>
                  </a:endParaRPr>
                </a:p>
                <a:p>
                  <a:pPr algn="ctr" eaLnBrk="0" hangingPunct="0"/>
                  <a:endParaRPr lang="es-ES" sz="1400"/>
                </a:p>
              </p:txBody>
            </p:sp>
            <p:sp>
              <p:nvSpPr>
                <p:cNvPr id="53363" name="Rectangle 115"/>
                <p:cNvSpPr>
                  <a:spLocks noChangeArrowheads="1"/>
                </p:cNvSpPr>
                <p:nvPr/>
              </p:nvSpPr>
              <p:spPr bwMode="auto">
                <a:xfrm>
                  <a:off x="3247" y="2207"/>
                  <a:ext cx="739"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16" name="Group 118"/>
              <p:cNvGrpSpPr>
                <a:grpSpLocks/>
              </p:cNvGrpSpPr>
              <p:nvPr/>
            </p:nvGrpSpPr>
            <p:grpSpPr bwMode="auto">
              <a:xfrm>
                <a:off x="0" y="2687"/>
                <a:ext cx="296" cy="432"/>
                <a:chOff x="0" y="2687"/>
                <a:chExt cx="296" cy="432"/>
              </a:xfrm>
            </p:grpSpPr>
            <p:sp>
              <p:nvSpPr>
                <p:cNvPr id="53281" name="Rectangle 33"/>
                <p:cNvSpPr>
                  <a:spLocks noChangeArrowheads="1"/>
                </p:cNvSpPr>
                <p:nvPr/>
              </p:nvSpPr>
              <p:spPr bwMode="auto">
                <a:xfrm>
                  <a:off x="24" y="2711"/>
                  <a:ext cx="248" cy="384"/>
                </a:xfrm>
                <a:prstGeom prst="rect">
                  <a:avLst/>
                </a:prstGeom>
                <a:noFill/>
                <a:ln w="9525">
                  <a:noFill/>
                  <a:miter lim="800000"/>
                  <a:headEnd/>
                  <a:tailEnd/>
                </a:ln>
                <a:effectLst/>
              </p:spPr>
              <p:txBody>
                <a:bodyPr>
                  <a:flatTx/>
                </a:bodyPr>
                <a:lstStyle/>
                <a:p>
                  <a:pPr algn="ctr"/>
                  <a:r>
                    <a:rPr lang="es-ES" sz="1400">
                      <a:latin typeface="Bookman Old Style" pitchFamily="18" charset="0"/>
                      <a:cs typeface="Times New Roman" pitchFamily="18" charset="0"/>
                    </a:rPr>
                    <a:t>E01</a:t>
                  </a:r>
                  <a:endParaRPr lang="es-ES" sz="1400">
                    <a:cs typeface="Times New Roman" pitchFamily="18" charset="0"/>
                  </a:endParaRPr>
                </a:p>
                <a:p>
                  <a:pPr algn="ctr" eaLnBrk="0" hangingPunct="0"/>
                  <a:endParaRPr lang="es-ES"/>
                </a:p>
              </p:txBody>
            </p:sp>
            <p:sp>
              <p:nvSpPr>
                <p:cNvPr id="53365" name="Rectangle 117"/>
                <p:cNvSpPr>
                  <a:spLocks noChangeArrowheads="1"/>
                </p:cNvSpPr>
                <p:nvPr/>
              </p:nvSpPr>
              <p:spPr bwMode="auto">
                <a:xfrm>
                  <a:off x="0" y="2687"/>
                  <a:ext cx="29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18" name="Group 120"/>
              <p:cNvGrpSpPr>
                <a:grpSpLocks/>
              </p:cNvGrpSpPr>
              <p:nvPr/>
            </p:nvGrpSpPr>
            <p:grpSpPr bwMode="auto">
              <a:xfrm>
                <a:off x="296" y="2687"/>
                <a:ext cx="1602" cy="432"/>
                <a:chOff x="296" y="2687"/>
                <a:chExt cx="1602" cy="432"/>
              </a:xfrm>
            </p:grpSpPr>
            <p:sp>
              <p:nvSpPr>
                <p:cNvPr id="53282" name="Rectangle 34"/>
                <p:cNvSpPr>
                  <a:spLocks noChangeArrowheads="1"/>
                </p:cNvSpPr>
                <p:nvPr/>
              </p:nvSpPr>
              <p:spPr bwMode="auto">
                <a:xfrm>
                  <a:off x="320" y="2711"/>
                  <a:ext cx="1554" cy="384"/>
                </a:xfrm>
                <a:prstGeom prst="rect">
                  <a:avLst/>
                </a:prstGeom>
                <a:noFill/>
                <a:ln w="9525">
                  <a:noFill/>
                  <a:miter lim="800000"/>
                  <a:headEnd/>
                  <a:tailEnd/>
                </a:ln>
                <a:effectLst/>
              </p:spPr>
              <p:txBody>
                <a:bodyPr>
                  <a:flatTx/>
                </a:bodyPr>
                <a:lstStyle/>
                <a:p>
                  <a:r>
                    <a:rPr lang="es-ES" sz="1600">
                      <a:latin typeface="Bookman Old Style" pitchFamily="18" charset="0"/>
                      <a:cs typeface="Times New Roman" pitchFamily="18" charset="0"/>
                    </a:rPr>
                    <a:t>Historia presente y futuro de la energía solar</a:t>
                  </a:r>
                  <a:endParaRPr lang="es-ES" sz="1600">
                    <a:cs typeface="Times New Roman" pitchFamily="18" charset="0"/>
                  </a:endParaRPr>
                </a:p>
                <a:p>
                  <a:pPr eaLnBrk="0" hangingPunct="0"/>
                  <a:endParaRPr lang="es-ES"/>
                </a:p>
              </p:txBody>
            </p:sp>
            <p:sp>
              <p:nvSpPr>
                <p:cNvPr id="53367" name="Rectangle 119"/>
                <p:cNvSpPr>
                  <a:spLocks noChangeArrowheads="1"/>
                </p:cNvSpPr>
                <p:nvPr/>
              </p:nvSpPr>
              <p:spPr bwMode="auto">
                <a:xfrm>
                  <a:off x="296" y="2687"/>
                  <a:ext cx="1602"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20" name="Group 122"/>
              <p:cNvGrpSpPr>
                <a:grpSpLocks/>
              </p:cNvGrpSpPr>
              <p:nvPr/>
            </p:nvGrpSpPr>
            <p:grpSpPr bwMode="auto">
              <a:xfrm>
                <a:off x="1898" y="2687"/>
                <a:ext cx="576" cy="432"/>
                <a:chOff x="1898" y="2687"/>
                <a:chExt cx="576" cy="432"/>
              </a:xfrm>
            </p:grpSpPr>
            <p:sp>
              <p:nvSpPr>
                <p:cNvPr id="53283" name="Rectangle 35"/>
                <p:cNvSpPr>
                  <a:spLocks noChangeArrowheads="1"/>
                </p:cNvSpPr>
                <p:nvPr/>
              </p:nvSpPr>
              <p:spPr bwMode="auto">
                <a:xfrm>
                  <a:off x="1922" y="2711"/>
                  <a:ext cx="528" cy="384"/>
                </a:xfrm>
                <a:prstGeom prst="rect">
                  <a:avLst/>
                </a:prstGeom>
                <a:noFill/>
                <a:ln w="9525">
                  <a:noFill/>
                  <a:miter lim="800000"/>
                  <a:headEnd/>
                  <a:tailEnd/>
                </a:ln>
                <a:effectLst/>
              </p:spPr>
              <p:txBody>
                <a:bodyPr>
                  <a:flatTx/>
                </a:bodyPr>
                <a:lstStyle/>
                <a:p>
                  <a:r>
                    <a:rPr lang="es-ES" sz="1400">
                      <a:latin typeface="Bookman Old Style" pitchFamily="18" charset="0"/>
                      <a:cs typeface="Times New Roman" pitchFamily="18" charset="0"/>
                    </a:rPr>
                    <a:t>IE e II</a:t>
                  </a:r>
                  <a:endParaRPr lang="es-ES" sz="1400">
                    <a:cs typeface="Times New Roman" pitchFamily="18" charset="0"/>
                  </a:endParaRPr>
                </a:p>
                <a:p>
                  <a:pPr eaLnBrk="0" hangingPunct="0"/>
                  <a:endParaRPr lang="es-ES" sz="1400"/>
                </a:p>
              </p:txBody>
            </p:sp>
            <p:sp>
              <p:nvSpPr>
                <p:cNvPr id="53369" name="Rectangle 121"/>
                <p:cNvSpPr>
                  <a:spLocks noChangeArrowheads="1"/>
                </p:cNvSpPr>
                <p:nvPr/>
              </p:nvSpPr>
              <p:spPr bwMode="auto">
                <a:xfrm>
                  <a:off x="1898" y="2687"/>
                  <a:ext cx="57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22" name="Group 124"/>
              <p:cNvGrpSpPr>
                <a:grpSpLocks/>
              </p:cNvGrpSpPr>
              <p:nvPr/>
            </p:nvGrpSpPr>
            <p:grpSpPr bwMode="auto">
              <a:xfrm>
                <a:off x="2474" y="2687"/>
                <a:ext cx="395" cy="432"/>
                <a:chOff x="2474" y="2687"/>
                <a:chExt cx="395" cy="432"/>
              </a:xfrm>
            </p:grpSpPr>
            <p:sp>
              <p:nvSpPr>
                <p:cNvPr id="53284" name="Rectangle 36"/>
                <p:cNvSpPr>
                  <a:spLocks noChangeArrowheads="1"/>
                </p:cNvSpPr>
                <p:nvPr/>
              </p:nvSpPr>
              <p:spPr bwMode="auto">
                <a:xfrm>
                  <a:off x="2498" y="2711"/>
                  <a:ext cx="347" cy="384"/>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10</a:t>
                  </a:r>
                  <a:endParaRPr lang="es-ES" sz="1600">
                    <a:cs typeface="Times New Roman" pitchFamily="18" charset="0"/>
                  </a:endParaRPr>
                </a:p>
                <a:p>
                  <a:pPr algn="ctr" eaLnBrk="0" hangingPunct="0"/>
                  <a:endParaRPr lang="es-ES"/>
                </a:p>
              </p:txBody>
            </p:sp>
            <p:sp>
              <p:nvSpPr>
                <p:cNvPr id="53371" name="Rectangle 123"/>
                <p:cNvSpPr>
                  <a:spLocks noChangeArrowheads="1"/>
                </p:cNvSpPr>
                <p:nvPr/>
              </p:nvSpPr>
              <p:spPr bwMode="auto">
                <a:xfrm>
                  <a:off x="2474" y="2687"/>
                  <a:ext cx="395"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24" name="Group 126"/>
              <p:cNvGrpSpPr>
                <a:grpSpLocks/>
              </p:cNvGrpSpPr>
              <p:nvPr/>
            </p:nvGrpSpPr>
            <p:grpSpPr bwMode="auto">
              <a:xfrm>
                <a:off x="2869" y="2687"/>
                <a:ext cx="378" cy="432"/>
                <a:chOff x="2869" y="2687"/>
                <a:chExt cx="378" cy="432"/>
              </a:xfrm>
            </p:grpSpPr>
            <p:sp>
              <p:nvSpPr>
                <p:cNvPr id="53285" name="Rectangle 37"/>
                <p:cNvSpPr>
                  <a:spLocks noChangeArrowheads="1"/>
                </p:cNvSpPr>
                <p:nvPr/>
              </p:nvSpPr>
              <p:spPr bwMode="auto">
                <a:xfrm>
                  <a:off x="2893" y="2711"/>
                  <a:ext cx="330" cy="384"/>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100.00</a:t>
                  </a:r>
                  <a:endParaRPr lang="es-ES" sz="1200">
                    <a:cs typeface="Times New Roman" pitchFamily="18" charset="0"/>
                  </a:endParaRPr>
                </a:p>
                <a:p>
                  <a:pPr algn="ctr" eaLnBrk="0" hangingPunct="0"/>
                  <a:endParaRPr lang="es-ES"/>
                </a:p>
              </p:txBody>
            </p:sp>
            <p:sp>
              <p:nvSpPr>
                <p:cNvPr id="53373" name="Rectangle 125"/>
                <p:cNvSpPr>
                  <a:spLocks noChangeArrowheads="1"/>
                </p:cNvSpPr>
                <p:nvPr/>
              </p:nvSpPr>
              <p:spPr bwMode="auto">
                <a:xfrm>
                  <a:off x="2869" y="2687"/>
                  <a:ext cx="378"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26" name="Group 128"/>
              <p:cNvGrpSpPr>
                <a:grpSpLocks/>
              </p:cNvGrpSpPr>
              <p:nvPr/>
            </p:nvGrpSpPr>
            <p:grpSpPr bwMode="auto">
              <a:xfrm>
                <a:off x="3247" y="2687"/>
                <a:ext cx="739" cy="432"/>
                <a:chOff x="3247" y="2687"/>
                <a:chExt cx="739" cy="432"/>
              </a:xfrm>
            </p:grpSpPr>
            <p:sp>
              <p:nvSpPr>
                <p:cNvPr id="53286" name="Rectangle 38"/>
                <p:cNvSpPr>
                  <a:spLocks noChangeArrowheads="1"/>
                </p:cNvSpPr>
                <p:nvPr/>
              </p:nvSpPr>
              <p:spPr bwMode="auto">
                <a:xfrm>
                  <a:off x="3271" y="2711"/>
                  <a:ext cx="691" cy="384"/>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Electromecánica.</a:t>
                  </a:r>
                  <a:endParaRPr lang="es-ES" sz="1200">
                    <a:cs typeface="Times New Roman" pitchFamily="18" charset="0"/>
                  </a:endParaRPr>
                </a:p>
                <a:p>
                  <a:pPr algn="ctr" eaLnBrk="0" hangingPunct="0"/>
                  <a:endParaRPr lang="es-ES" sz="1200"/>
                </a:p>
              </p:txBody>
            </p:sp>
            <p:sp>
              <p:nvSpPr>
                <p:cNvPr id="53375" name="Rectangle 127"/>
                <p:cNvSpPr>
                  <a:spLocks noChangeArrowheads="1"/>
                </p:cNvSpPr>
                <p:nvPr/>
              </p:nvSpPr>
              <p:spPr bwMode="auto">
                <a:xfrm>
                  <a:off x="3247" y="2687"/>
                  <a:ext cx="739"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28" name="Group 130"/>
              <p:cNvGrpSpPr>
                <a:grpSpLocks/>
              </p:cNvGrpSpPr>
              <p:nvPr/>
            </p:nvGrpSpPr>
            <p:grpSpPr bwMode="auto">
              <a:xfrm>
                <a:off x="0" y="3167"/>
                <a:ext cx="296" cy="336"/>
                <a:chOff x="0" y="3167"/>
                <a:chExt cx="296" cy="336"/>
              </a:xfrm>
            </p:grpSpPr>
            <p:sp>
              <p:nvSpPr>
                <p:cNvPr id="53287" name="Rectangle 39"/>
                <p:cNvSpPr>
                  <a:spLocks noChangeArrowheads="1"/>
                </p:cNvSpPr>
                <p:nvPr/>
              </p:nvSpPr>
              <p:spPr bwMode="auto">
                <a:xfrm>
                  <a:off x="24" y="3191"/>
                  <a:ext cx="248" cy="288"/>
                </a:xfrm>
                <a:prstGeom prst="rect">
                  <a:avLst/>
                </a:prstGeom>
                <a:noFill/>
                <a:ln w="9525">
                  <a:noFill/>
                  <a:miter lim="800000"/>
                  <a:headEnd/>
                  <a:tailEnd/>
                </a:ln>
                <a:effectLst/>
              </p:spPr>
              <p:txBody>
                <a:bodyPr>
                  <a:flatTx/>
                </a:bodyPr>
                <a:lstStyle/>
                <a:p>
                  <a:pPr algn="ctr"/>
                  <a:r>
                    <a:rPr lang="es-ES" sz="1400">
                      <a:latin typeface="Bookman Old Style" pitchFamily="18" charset="0"/>
                      <a:cs typeface="Times New Roman" pitchFamily="18" charset="0"/>
                    </a:rPr>
                    <a:t>S02</a:t>
                  </a:r>
                  <a:endParaRPr lang="es-ES" sz="1400">
                    <a:cs typeface="Times New Roman" pitchFamily="18" charset="0"/>
                  </a:endParaRPr>
                </a:p>
                <a:p>
                  <a:pPr algn="ctr" eaLnBrk="0" hangingPunct="0"/>
                  <a:endParaRPr lang="es-ES"/>
                </a:p>
              </p:txBody>
            </p:sp>
            <p:sp>
              <p:nvSpPr>
                <p:cNvPr id="53377" name="Rectangle 129"/>
                <p:cNvSpPr>
                  <a:spLocks noChangeArrowheads="1"/>
                </p:cNvSpPr>
                <p:nvPr/>
              </p:nvSpPr>
              <p:spPr bwMode="auto">
                <a:xfrm>
                  <a:off x="0" y="3167"/>
                  <a:ext cx="296"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30" name="Group 132"/>
              <p:cNvGrpSpPr>
                <a:grpSpLocks/>
              </p:cNvGrpSpPr>
              <p:nvPr/>
            </p:nvGrpSpPr>
            <p:grpSpPr bwMode="auto">
              <a:xfrm>
                <a:off x="296" y="3167"/>
                <a:ext cx="1602" cy="336"/>
                <a:chOff x="296" y="3167"/>
                <a:chExt cx="1602" cy="336"/>
              </a:xfrm>
            </p:grpSpPr>
            <p:sp>
              <p:nvSpPr>
                <p:cNvPr id="53288" name="Rectangle 40"/>
                <p:cNvSpPr>
                  <a:spLocks noChangeArrowheads="1"/>
                </p:cNvSpPr>
                <p:nvPr/>
              </p:nvSpPr>
              <p:spPr bwMode="auto">
                <a:xfrm>
                  <a:off x="320" y="3191"/>
                  <a:ext cx="1554" cy="288"/>
                </a:xfrm>
                <a:prstGeom prst="rect">
                  <a:avLst/>
                </a:prstGeom>
                <a:noFill/>
                <a:ln w="9525">
                  <a:noFill/>
                  <a:miter lim="800000"/>
                  <a:headEnd/>
                  <a:tailEnd/>
                </a:ln>
                <a:effectLst/>
              </p:spPr>
              <p:txBody>
                <a:bodyPr>
                  <a:flatTx/>
                </a:bodyPr>
                <a:lstStyle/>
                <a:p>
                  <a:r>
                    <a:rPr lang="es-ES" sz="1600">
                      <a:latin typeface="Bookman Old Style" pitchFamily="18" charset="0"/>
                      <a:cs typeface="Times New Roman" pitchFamily="18" charset="0"/>
                    </a:rPr>
                    <a:t>Tecnología OLAP</a:t>
                  </a:r>
                  <a:endParaRPr lang="es-ES" sz="1600">
                    <a:cs typeface="Times New Roman" pitchFamily="18" charset="0"/>
                  </a:endParaRPr>
                </a:p>
                <a:p>
                  <a:pPr eaLnBrk="0" hangingPunct="0"/>
                  <a:endParaRPr lang="es-ES"/>
                </a:p>
              </p:txBody>
            </p:sp>
            <p:sp>
              <p:nvSpPr>
                <p:cNvPr id="53379" name="Rectangle 131"/>
                <p:cNvSpPr>
                  <a:spLocks noChangeArrowheads="1"/>
                </p:cNvSpPr>
                <p:nvPr/>
              </p:nvSpPr>
              <p:spPr bwMode="auto">
                <a:xfrm>
                  <a:off x="296" y="3167"/>
                  <a:ext cx="1602"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32" name="Group 134"/>
              <p:cNvGrpSpPr>
                <a:grpSpLocks/>
              </p:cNvGrpSpPr>
              <p:nvPr/>
            </p:nvGrpSpPr>
            <p:grpSpPr bwMode="auto">
              <a:xfrm>
                <a:off x="1898" y="3167"/>
                <a:ext cx="576" cy="336"/>
                <a:chOff x="1898" y="3167"/>
                <a:chExt cx="576" cy="336"/>
              </a:xfrm>
            </p:grpSpPr>
            <p:sp>
              <p:nvSpPr>
                <p:cNvPr id="53289" name="Rectangle 41"/>
                <p:cNvSpPr>
                  <a:spLocks noChangeArrowheads="1"/>
                </p:cNvSpPr>
                <p:nvPr/>
              </p:nvSpPr>
              <p:spPr bwMode="auto">
                <a:xfrm>
                  <a:off x="1922" y="3191"/>
                  <a:ext cx="528" cy="288"/>
                </a:xfrm>
                <a:prstGeom prst="rect">
                  <a:avLst/>
                </a:prstGeom>
                <a:noFill/>
                <a:ln w="9525">
                  <a:noFill/>
                  <a:miter lim="800000"/>
                  <a:headEnd/>
                  <a:tailEnd/>
                </a:ln>
                <a:effectLst/>
              </p:spPr>
              <p:txBody>
                <a:bodyPr>
                  <a:flatTx/>
                </a:bodyPr>
                <a:lstStyle/>
                <a:p>
                  <a:r>
                    <a:rPr lang="es-ES" sz="1400">
                      <a:latin typeface="Bookman Old Style" pitchFamily="18" charset="0"/>
                      <a:cs typeface="Times New Roman" pitchFamily="18" charset="0"/>
                    </a:rPr>
                    <a:t>Para ISC y LI</a:t>
                  </a:r>
                  <a:endParaRPr lang="es-ES" sz="1400">
                    <a:cs typeface="Times New Roman" pitchFamily="18" charset="0"/>
                  </a:endParaRPr>
                </a:p>
                <a:p>
                  <a:pPr eaLnBrk="0" hangingPunct="0"/>
                  <a:endParaRPr lang="es-ES" sz="1400"/>
                </a:p>
              </p:txBody>
            </p:sp>
            <p:sp>
              <p:nvSpPr>
                <p:cNvPr id="53381" name="Rectangle 133"/>
                <p:cNvSpPr>
                  <a:spLocks noChangeArrowheads="1"/>
                </p:cNvSpPr>
                <p:nvPr/>
              </p:nvSpPr>
              <p:spPr bwMode="auto">
                <a:xfrm>
                  <a:off x="1898" y="3167"/>
                  <a:ext cx="576"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34" name="Group 136"/>
              <p:cNvGrpSpPr>
                <a:grpSpLocks/>
              </p:cNvGrpSpPr>
              <p:nvPr/>
            </p:nvGrpSpPr>
            <p:grpSpPr bwMode="auto">
              <a:xfrm>
                <a:off x="2474" y="3167"/>
                <a:ext cx="395" cy="336"/>
                <a:chOff x="2474" y="3167"/>
                <a:chExt cx="395" cy="336"/>
              </a:xfrm>
            </p:grpSpPr>
            <p:sp>
              <p:nvSpPr>
                <p:cNvPr id="53290" name="Rectangle 42"/>
                <p:cNvSpPr>
                  <a:spLocks noChangeArrowheads="1"/>
                </p:cNvSpPr>
                <p:nvPr/>
              </p:nvSpPr>
              <p:spPr bwMode="auto">
                <a:xfrm>
                  <a:off x="2498" y="3191"/>
                  <a:ext cx="347" cy="288"/>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8</a:t>
                  </a:r>
                  <a:endParaRPr lang="es-ES" sz="1600">
                    <a:cs typeface="Times New Roman" pitchFamily="18" charset="0"/>
                  </a:endParaRPr>
                </a:p>
                <a:p>
                  <a:pPr algn="ctr" eaLnBrk="0" hangingPunct="0"/>
                  <a:endParaRPr lang="es-ES" sz="1600"/>
                </a:p>
              </p:txBody>
            </p:sp>
            <p:sp>
              <p:nvSpPr>
                <p:cNvPr id="53383" name="Rectangle 135"/>
                <p:cNvSpPr>
                  <a:spLocks noChangeArrowheads="1"/>
                </p:cNvSpPr>
                <p:nvPr/>
              </p:nvSpPr>
              <p:spPr bwMode="auto">
                <a:xfrm>
                  <a:off x="2474" y="3167"/>
                  <a:ext cx="395"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36" name="Group 138"/>
              <p:cNvGrpSpPr>
                <a:grpSpLocks/>
              </p:cNvGrpSpPr>
              <p:nvPr/>
            </p:nvGrpSpPr>
            <p:grpSpPr bwMode="auto">
              <a:xfrm>
                <a:off x="2869" y="3167"/>
                <a:ext cx="378" cy="336"/>
                <a:chOff x="2869" y="3167"/>
                <a:chExt cx="378" cy="336"/>
              </a:xfrm>
            </p:grpSpPr>
            <p:sp>
              <p:nvSpPr>
                <p:cNvPr id="53291" name="Rectangle 43"/>
                <p:cNvSpPr>
                  <a:spLocks noChangeArrowheads="1"/>
                </p:cNvSpPr>
                <p:nvPr/>
              </p:nvSpPr>
              <p:spPr bwMode="auto">
                <a:xfrm>
                  <a:off x="2893" y="3191"/>
                  <a:ext cx="330" cy="288"/>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100.00</a:t>
                  </a:r>
                  <a:endParaRPr lang="es-ES" sz="1200">
                    <a:cs typeface="Times New Roman" pitchFamily="18" charset="0"/>
                  </a:endParaRPr>
                </a:p>
                <a:p>
                  <a:pPr algn="ctr" eaLnBrk="0" hangingPunct="0"/>
                  <a:endParaRPr lang="es-ES" sz="1200"/>
                </a:p>
              </p:txBody>
            </p:sp>
            <p:sp>
              <p:nvSpPr>
                <p:cNvPr id="53385" name="Rectangle 137"/>
                <p:cNvSpPr>
                  <a:spLocks noChangeArrowheads="1"/>
                </p:cNvSpPr>
                <p:nvPr/>
              </p:nvSpPr>
              <p:spPr bwMode="auto">
                <a:xfrm>
                  <a:off x="2869" y="3167"/>
                  <a:ext cx="378"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38" name="Group 140"/>
              <p:cNvGrpSpPr>
                <a:grpSpLocks/>
              </p:cNvGrpSpPr>
              <p:nvPr/>
            </p:nvGrpSpPr>
            <p:grpSpPr bwMode="auto">
              <a:xfrm>
                <a:off x="3247" y="3167"/>
                <a:ext cx="739" cy="336"/>
                <a:chOff x="3247" y="3167"/>
                <a:chExt cx="739" cy="336"/>
              </a:xfrm>
            </p:grpSpPr>
            <p:sp>
              <p:nvSpPr>
                <p:cNvPr id="53292" name="Rectangle 44"/>
                <p:cNvSpPr>
                  <a:spLocks noChangeArrowheads="1"/>
                </p:cNvSpPr>
                <p:nvPr/>
              </p:nvSpPr>
              <p:spPr bwMode="auto">
                <a:xfrm>
                  <a:off x="3271" y="3191"/>
                  <a:ext cx="691" cy="288"/>
                </a:xfrm>
                <a:prstGeom prst="rect">
                  <a:avLst/>
                </a:prstGeom>
                <a:noFill/>
                <a:ln w="9525">
                  <a:noFill/>
                  <a:miter lim="800000"/>
                  <a:headEnd/>
                  <a:tailEnd/>
                </a:ln>
                <a:effectLst/>
              </p:spPr>
              <p:txBody>
                <a:bodyPr>
                  <a:flatTx/>
                </a:bodyPr>
                <a:lstStyle/>
                <a:p>
                  <a:pPr algn="ctr"/>
                  <a:r>
                    <a:rPr lang="es-ES" sz="1400">
                      <a:latin typeface="Bookman Old Style" pitchFamily="18" charset="0"/>
                      <a:cs typeface="Times New Roman" pitchFamily="18" charset="0"/>
                    </a:rPr>
                    <a:t>Sistemas</a:t>
                  </a:r>
                  <a:endParaRPr lang="es-ES" sz="1400">
                    <a:cs typeface="Times New Roman" pitchFamily="18" charset="0"/>
                  </a:endParaRPr>
                </a:p>
                <a:p>
                  <a:pPr algn="ctr" eaLnBrk="0" hangingPunct="0"/>
                  <a:endParaRPr lang="es-ES"/>
                </a:p>
              </p:txBody>
            </p:sp>
            <p:sp>
              <p:nvSpPr>
                <p:cNvPr id="53387" name="Rectangle 139"/>
                <p:cNvSpPr>
                  <a:spLocks noChangeArrowheads="1"/>
                </p:cNvSpPr>
                <p:nvPr/>
              </p:nvSpPr>
              <p:spPr bwMode="auto">
                <a:xfrm>
                  <a:off x="3247" y="3167"/>
                  <a:ext cx="739"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40" name="Group 142"/>
              <p:cNvGrpSpPr>
                <a:grpSpLocks/>
              </p:cNvGrpSpPr>
              <p:nvPr/>
            </p:nvGrpSpPr>
            <p:grpSpPr bwMode="auto">
              <a:xfrm>
                <a:off x="0" y="3551"/>
                <a:ext cx="296" cy="432"/>
                <a:chOff x="0" y="3551"/>
                <a:chExt cx="296" cy="432"/>
              </a:xfrm>
            </p:grpSpPr>
            <p:sp>
              <p:nvSpPr>
                <p:cNvPr id="53293" name="Rectangle 45"/>
                <p:cNvSpPr>
                  <a:spLocks noChangeArrowheads="1"/>
                </p:cNvSpPr>
                <p:nvPr/>
              </p:nvSpPr>
              <p:spPr bwMode="auto">
                <a:xfrm>
                  <a:off x="24" y="3575"/>
                  <a:ext cx="248" cy="384"/>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C02</a:t>
                  </a:r>
                  <a:endParaRPr lang="es-ES" sz="1200">
                    <a:cs typeface="Times New Roman" pitchFamily="18" charset="0"/>
                  </a:endParaRPr>
                </a:p>
                <a:p>
                  <a:pPr algn="ctr" eaLnBrk="0" hangingPunct="0"/>
                  <a:endParaRPr lang="es-ES"/>
                </a:p>
              </p:txBody>
            </p:sp>
            <p:sp>
              <p:nvSpPr>
                <p:cNvPr id="53389" name="Rectangle 141"/>
                <p:cNvSpPr>
                  <a:spLocks noChangeArrowheads="1"/>
                </p:cNvSpPr>
                <p:nvPr/>
              </p:nvSpPr>
              <p:spPr bwMode="auto">
                <a:xfrm>
                  <a:off x="0" y="3551"/>
                  <a:ext cx="29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42" name="Group 144"/>
              <p:cNvGrpSpPr>
                <a:grpSpLocks/>
              </p:cNvGrpSpPr>
              <p:nvPr/>
            </p:nvGrpSpPr>
            <p:grpSpPr bwMode="auto">
              <a:xfrm>
                <a:off x="296" y="3551"/>
                <a:ext cx="1602" cy="432"/>
                <a:chOff x="296" y="3551"/>
                <a:chExt cx="1602" cy="432"/>
              </a:xfrm>
            </p:grpSpPr>
            <p:sp>
              <p:nvSpPr>
                <p:cNvPr id="53294" name="Rectangle 46"/>
                <p:cNvSpPr>
                  <a:spLocks noChangeArrowheads="1"/>
                </p:cNvSpPr>
                <p:nvPr/>
              </p:nvSpPr>
              <p:spPr bwMode="auto">
                <a:xfrm>
                  <a:off x="320" y="3575"/>
                  <a:ext cx="1554" cy="384"/>
                </a:xfrm>
                <a:prstGeom prst="rect">
                  <a:avLst/>
                </a:prstGeom>
                <a:noFill/>
                <a:ln w="9525">
                  <a:noFill/>
                  <a:miter lim="800000"/>
                  <a:headEnd/>
                  <a:tailEnd/>
                </a:ln>
                <a:effectLst/>
              </p:spPr>
              <p:txBody>
                <a:bodyPr>
                  <a:flatTx/>
                </a:bodyPr>
                <a:lstStyle/>
                <a:p>
                  <a:r>
                    <a:rPr lang="es-ES" sz="1600">
                      <a:latin typeface="Bookman Old Style" pitchFamily="18" charset="0"/>
                      <a:cs typeface="Times New Roman" pitchFamily="18" charset="0"/>
                    </a:rPr>
                    <a:t>Tecnología del concreto y de las Estructuras</a:t>
                  </a:r>
                  <a:endParaRPr lang="es-ES" sz="1600">
                    <a:cs typeface="Times New Roman" pitchFamily="18" charset="0"/>
                  </a:endParaRPr>
                </a:p>
                <a:p>
                  <a:pPr eaLnBrk="0" hangingPunct="0"/>
                  <a:endParaRPr lang="es-ES" sz="1600"/>
                </a:p>
              </p:txBody>
            </p:sp>
            <p:sp>
              <p:nvSpPr>
                <p:cNvPr id="53391" name="Rectangle 143"/>
                <p:cNvSpPr>
                  <a:spLocks noChangeArrowheads="1"/>
                </p:cNvSpPr>
                <p:nvPr/>
              </p:nvSpPr>
              <p:spPr bwMode="auto">
                <a:xfrm>
                  <a:off x="296" y="3551"/>
                  <a:ext cx="1602"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44" name="Group 146"/>
              <p:cNvGrpSpPr>
                <a:grpSpLocks/>
              </p:cNvGrpSpPr>
              <p:nvPr/>
            </p:nvGrpSpPr>
            <p:grpSpPr bwMode="auto">
              <a:xfrm>
                <a:off x="1898" y="3551"/>
                <a:ext cx="576" cy="432"/>
                <a:chOff x="1898" y="3551"/>
                <a:chExt cx="576" cy="432"/>
              </a:xfrm>
            </p:grpSpPr>
            <p:sp>
              <p:nvSpPr>
                <p:cNvPr id="53295" name="Rectangle 47"/>
                <p:cNvSpPr>
                  <a:spLocks noChangeArrowheads="1"/>
                </p:cNvSpPr>
                <p:nvPr/>
              </p:nvSpPr>
              <p:spPr bwMode="auto">
                <a:xfrm>
                  <a:off x="1922" y="3575"/>
                  <a:ext cx="528" cy="384"/>
                </a:xfrm>
                <a:prstGeom prst="rect">
                  <a:avLst/>
                </a:prstGeom>
                <a:noFill/>
                <a:ln w="9525">
                  <a:noFill/>
                  <a:miter lim="800000"/>
                  <a:headEnd/>
                  <a:tailEnd/>
                </a:ln>
                <a:effectLst/>
              </p:spPr>
              <p:txBody>
                <a:bodyPr>
                  <a:flatTx/>
                </a:bodyPr>
                <a:lstStyle/>
                <a:p>
                  <a:r>
                    <a:rPr lang="es-ES" sz="1400">
                      <a:latin typeface="Bookman Old Style" pitchFamily="18" charset="0"/>
                      <a:cs typeface="Times New Roman" pitchFamily="18" charset="0"/>
                    </a:rPr>
                    <a:t>Para IC</a:t>
                  </a:r>
                  <a:endParaRPr lang="es-ES" sz="1400">
                    <a:cs typeface="Times New Roman" pitchFamily="18" charset="0"/>
                  </a:endParaRPr>
                </a:p>
                <a:p>
                  <a:pPr eaLnBrk="0" hangingPunct="0"/>
                  <a:endParaRPr lang="es-ES"/>
                </a:p>
              </p:txBody>
            </p:sp>
            <p:sp>
              <p:nvSpPr>
                <p:cNvPr id="53393" name="Rectangle 145"/>
                <p:cNvSpPr>
                  <a:spLocks noChangeArrowheads="1"/>
                </p:cNvSpPr>
                <p:nvPr/>
              </p:nvSpPr>
              <p:spPr bwMode="auto">
                <a:xfrm>
                  <a:off x="1898" y="3551"/>
                  <a:ext cx="576"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46" name="Group 148"/>
              <p:cNvGrpSpPr>
                <a:grpSpLocks/>
              </p:cNvGrpSpPr>
              <p:nvPr/>
            </p:nvGrpSpPr>
            <p:grpSpPr bwMode="auto">
              <a:xfrm>
                <a:off x="2474" y="3551"/>
                <a:ext cx="395" cy="432"/>
                <a:chOff x="2474" y="3551"/>
                <a:chExt cx="395" cy="432"/>
              </a:xfrm>
            </p:grpSpPr>
            <p:sp>
              <p:nvSpPr>
                <p:cNvPr id="53296" name="Rectangle 48"/>
                <p:cNvSpPr>
                  <a:spLocks noChangeArrowheads="1"/>
                </p:cNvSpPr>
                <p:nvPr/>
              </p:nvSpPr>
              <p:spPr bwMode="auto">
                <a:xfrm>
                  <a:off x="2498" y="3575"/>
                  <a:ext cx="347" cy="384"/>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10</a:t>
                  </a:r>
                  <a:endParaRPr lang="es-ES" sz="1600">
                    <a:cs typeface="Times New Roman" pitchFamily="18" charset="0"/>
                  </a:endParaRPr>
                </a:p>
                <a:p>
                  <a:pPr algn="ctr" eaLnBrk="0" hangingPunct="0"/>
                  <a:endParaRPr lang="es-ES" sz="1600"/>
                </a:p>
              </p:txBody>
            </p:sp>
            <p:sp>
              <p:nvSpPr>
                <p:cNvPr id="53395" name="Rectangle 147"/>
                <p:cNvSpPr>
                  <a:spLocks noChangeArrowheads="1"/>
                </p:cNvSpPr>
                <p:nvPr/>
              </p:nvSpPr>
              <p:spPr bwMode="auto">
                <a:xfrm>
                  <a:off x="2474" y="3551"/>
                  <a:ext cx="395"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48" name="Group 150"/>
              <p:cNvGrpSpPr>
                <a:grpSpLocks/>
              </p:cNvGrpSpPr>
              <p:nvPr/>
            </p:nvGrpSpPr>
            <p:grpSpPr bwMode="auto">
              <a:xfrm>
                <a:off x="2869" y="3551"/>
                <a:ext cx="378" cy="432"/>
                <a:chOff x="2869" y="3551"/>
                <a:chExt cx="378" cy="432"/>
              </a:xfrm>
            </p:grpSpPr>
            <p:sp>
              <p:nvSpPr>
                <p:cNvPr id="53297" name="Rectangle 49"/>
                <p:cNvSpPr>
                  <a:spLocks noChangeArrowheads="1"/>
                </p:cNvSpPr>
                <p:nvPr/>
              </p:nvSpPr>
              <p:spPr bwMode="auto">
                <a:xfrm>
                  <a:off x="2893" y="3575"/>
                  <a:ext cx="330" cy="384"/>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100.00</a:t>
                  </a:r>
                  <a:endParaRPr lang="es-ES" sz="1200">
                    <a:cs typeface="Times New Roman" pitchFamily="18" charset="0"/>
                  </a:endParaRPr>
                </a:p>
                <a:p>
                  <a:pPr algn="ctr" eaLnBrk="0" hangingPunct="0"/>
                  <a:endParaRPr lang="es-ES"/>
                </a:p>
              </p:txBody>
            </p:sp>
            <p:sp>
              <p:nvSpPr>
                <p:cNvPr id="53397" name="Rectangle 149"/>
                <p:cNvSpPr>
                  <a:spLocks noChangeArrowheads="1"/>
                </p:cNvSpPr>
                <p:nvPr/>
              </p:nvSpPr>
              <p:spPr bwMode="auto">
                <a:xfrm>
                  <a:off x="2869" y="3551"/>
                  <a:ext cx="378"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50" name="Group 152"/>
              <p:cNvGrpSpPr>
                <a:grpSpLocks/>
              </p:cNvGrpSpPr>
              <p:nvPr/>
            </p:nvGrpSpPr>
            <p:grpSpPr bwMode="auto">
              <a:xfrm>
                <a:off x="3247" y="3551"/>
                <a:ext cx="739" cy="432"/>
                <a:chOff x="3247" y="3551"/>
                <a:chExt cx="739" cy="432"/>
              </a:xfrm>
            </p:grpSpPr>
            <p:sp>
              <p:nvSpPr>
                <p:cNvPr id="53298" name="Rectangle 50"/>
                <p:cNvSpPr>
                  <a:spLocks noChangeArrowheads="1"/>
                </p:cNvSpPr>
                <p:nvPr/>
              </p:nvSpPr>
              <p:spPr bwMode="auto">
                <a:xfrm>
                  <a:off x="3271" y="3575"/>
                  <a:ext cx="691" cy="384"/>
                </a:xfrm>
                <a:prstGeom prst="rect">
                  <a:avLst/>
                </a:prstGeom>
                <a:noFill/>
                <a:ln w="9525">
                  <a:noFill/>
                  <a:miter lim="800000"/>
                  <a:headEnd/>
                  <a:tailEnd/>
                </a:ln>
                <a:effectLst/>
              </p:spPr>
              <p:txBody>
                <a:bodyPr>
                  <a:flatTx/>
                </a:bodyPr>
                <a:lstStyle/>
                <a:p>
                  <a:pPr algn="ctr"/>
                  <a:r>
                    <a:rPr lang="es-ES" sz="1400">
                      <a:latin typeface="Bookman Old Style" pitchFamily="18" charset="0"/>
                      <a:cs typeface="Times New Roman" pitchFamily="18" charset="0"/>
                    </a:rPr>
                    <a:t>Ciencias</a:t>
                  </a:r>
                  <a:endParaRPr lang="es-ES" sz="1400">
                    <a:cs typeface="Times New Roman" pitchFamily="18" charset="0"/>
                  </a:endParaRPr>
                </a:p>
                <a:p>
                  <a:pPr algn="ctr" eaLnBrk="0" hangingPunct="0"/>
                  <a:endParaRPr lang="es-ES" sz="1400"/>
                </a:p>
              </p:txBody>
            </p:sp>
            <p:sp>
              <p:nvSpPr>
                <p:cNvPr id="53399" name="Rectangle 151"/>
                <p:cNvSpPr>
                  <a:spLocks noChangeArrowheads="1"/>
                </p:cNvSpPr>
                <p:nvPr/>
              </p:nvSpPr>
              <p:spPr bwMode="auto">
                <a:xfrm>
                  <a:off x="3247" y="3551"/>
                  <a:ext cx="739" cy="432"/>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52" name="Group 154"/>
              <p:cNvGrpSpPr>
                <a:grpSpLocks/>
              </p:cNvGrpSpPr>
              <p:nvPr/>
            </p:nvGrpSpPr>
            <p:grpSpPr bwMode="auto">
              <a:xfrm>
                <a:off x="0" y="4031"/>
                <a:ext cx="296" cy="336"/>
                <a:chOff x="0" y="4031"/>
                <a:chExt cx="296" cy="336"/>
              </a:xfrm>
            </p:grpSpPr>
            <p:sp>
              <p:nvSpPr>
                <p:cNvPr id="53299" name="Rectangle 51"/>
                <p:cNvSpPr>
                  <a:spLocks noChangeArrowheads="1"/>
                </p:cNvSpPr>
                <p:nvPr/>
              </p:nvSpPr>
              <p:spPr bwMode="auto">
                <a:xfrm>
                  <a:off x="24" y="4055"/>
                  <a:ext cx="248" cy="288"/>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B02</a:t>
                  </a:r>
                  <a:endParaRPr lang="es-ES" sz="1200">
                    <a:cs typeface="Times New Roman" pitchFamily="18" charset="0"/>
                  </a:endParaRPr>
                </a:p>
                <a:p>
                  <a:pPr algn="ctr" eaLnBrk="0" hangingPunct="0"/>
                  <a:endParaRPr lang="es-ES" sz="1200"/>
                </a:p>
              </p:txBody>
            </p:sp>
            <p:sp>
              <p:nvSpPr>
                <p:cNvPr id="53401" name="Rectangle 153"/>
                <p:cNvSpPr>
                  <a:spLocks noChangeArrowheads="1"/>
                </p:cNvSpPr>
                <p:nvPr/>
              </p:nvSpPr>
              <p:spPr bwMode="auto">
                <a:xfrm>
                  <a:off x="0" y="4031"/>
                  <a:ext cx="296"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54" name="Group 156"/>
              <p:cNvGrpSpPr>
                <a:grpSpLocks/>
              </p:cNvGrpSpPr>
              <p:nvPr/>
            </p:nvGrpSpPr>
            <p:grpSpPr bwMode="auto">
              <a:xfrm>
                <a:off x="296" y="4031"/>
                <a:ext cx="1602" cy="336"/>
                <a:chOff x="296" y="4031"/>
                <a:chExt cx="1602" cy="336"/>
              </a:xfrm>
            </p:grpSpPr>
            <p:sp>
              <p:nvSpPr>
                <p:cNvPr id="53300" name="Rectangle 52"/>
                <p:cNvSpPr>
                  <a:spLocks noChangeArrowheads="1"/>
                </p:cNvSpPr>
                <p:nvPr/>
              </p:nvSpPr>
              <p:spPr bwMode="auto">
                <a:xfrm>
                  <a:off x="320" y="4055"/>
                  <a:ext cx="1554" cy="288"/>
                </a:xfrm>
                <a:prstGeom prst="rect">
                  <a:avLst/>
                </a:prstGeom>
                <a:noFill/>
                <a:ln w="9525">
                  <a:noFill/>
                  <a:miter lim="800000"/>
                  <a:headEnd/>
                  <a:tailEnd/>
                </a:ln>
                <a:effectLst/>
              </p:spPr>
              <p:txBody>
                <a:bodyPr>
                  <a:flatTx/>
                </a:bodyPr>
                <a:lstStyle/>
                <a:p>
                  <a:r>
                    <a:rPr lang="es-ES" sz="1400">
                      <a:latin typeface="Bookman Old Style" pitchFamily="18" charset="0"/>
                      <a:cs typeface="Times New Roman" pitchFamily="18" charset="0"/>
                    </a:rPr>
                    <a:t>Metabolismo de lípidos en el camarón</a:t>
                  </a:r>
                  <a:endParaRPr lang="es-ES" sz="1400">
                    <a:cs typeface="Times New Roman" pitchFamily="18" charset="0"/>
                  </a:endParaRPr>
                </a:p>
                <a:p>
                  <a:pPr eaLnBrk="0" hangingPunct="0"/>
                  <a:endParaRPr lang="es-ES" sz="1400"/>
                </a:p>
              </p:txBody>
            </p:sp>
            <p:sp>
              <p:nvSpPr>
                <p:cNvPr id="53403" name="Rectangle 155"/>
                <p:cNvSpPr>
                  <a:spLocks noChangeArrowheads="1"/>
                </p:cNvSpPr>
                <p:nvPr/>
              </p:nvSpPr>
              <p:spPr bwMode="auto">
                <a:xfrm>
                  <a:off x="296" y="4031"/>
                  <a:ext cx="1602"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56" name="Group 158"/>
              <p:cNvGrpSpPr>
                <a:grpSpLocks/>
              </p:cNvGrpSpPr>
              <p:nvPr/>
            </p:nvGrpSpPr>
            <p:grpSpPr bwMode="auto">
              <a:xfrm>
                <a:off x="1898" y="4031"/>
                <a:ext cx="576" cy="336"/>
                <a:chOff x="1898" y="4031"/>
                <a:chExt cx="576" cy="336"/>
              </a:xfrm>
            </p:grpSpPr>
            <p:sp>
              <p:nvSpPr>
                <p:cNvPr id="53301" name="Rectangle 53"/>
                <p:cNvSpPr>
                  <a:spLocks noChangeArrowheads="1"/>
                </p:cNvSpPr>
                <p:nvPr/>
              </p:nvSpPr>
              <p:spPr bwMode="auto">
                <a:xfrm>
                  <a:off x="1922" y="4055"/>
                  <a:ext cx="528" cy="288"/>
                </a:xfrm>
                <a:prstGeom prst="rect">
                  <a:avLst/>
                </a:prstGeom>
                <a:noFill/>
                <a:ln w="9525">
                  <a:noFill/>
                  <a:miter lim="800000"/>
                  <a:headEnd/>
                  <a:tailEnd/>
                </a:ln>
                <a:effectLst/>
              </p:spPr>
              <p:txBody>
                <a:bodyPr>
                  <a:flatTx/>
                </a:bodyPr>
                <a:lstStyle/>
                <a:p>
                  <a:r>
                    <a:rPr lang="es-ES" sz="1400">
                      <a:latin typeface="Bookman Old Style" pitchFamily="18" charset="0"/>
                      <a:cs typeface="Times New Roman" pitchFamily="18" charset="0"/>
                    </a:rPr>
                    <a:t>Para IB</a:t>
                  </a:r>
                  <a:endParaRPr lang="es-ES" sz="1400">
                    <a:cs typeface="Times New Roman" pitchFamily="18" charset="0"/>
                  </a:endParaRPr>
                </a:p>
                <a:p>
                  <a:pPr eaLnBrk="0" hangingPunct="0"/>
                  <a:endParaRPr lang="es-ES"/>
                </a:p>
              </p:txBody>
            </p:sp>
            <p:sp>
              <p:nvSpPr>
                <p:cNvPr id="53405" name="Rectangle 157"/>
                <p:cNvSpPr>
                  <a:spLocks noChangeArrowheads="1"/>
                </p:cNvSpPr>
                <p:nvPr/>
              </p:nvSpPr>
              <p:spPr bwMode="auto">
                <a:xfrm>
                  <a:off x="1898" y="4031"/>
                  <a:ext cx="576"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58" name="Group 160"/>
              <p:cNvGrpSpPr>
                <a:grpSpLocks/>
              </p:cNvGrpSpPr>
              <p:nvPr/>
            </p:nvGrpSpPr>
            <p:grpSpPr bwMode="auto">
              <a:xfrm>
                <a:off x="2474" y="4031"/>
                <a:ext cx="395" cy="336"/>
                <a:chOff x="2474" y="4031"/>
                <a:chExt cx="395" cy="336"/>
              </a:xfrm>
            </p:grpSpPr>
            <p:sp>
              <p:nvSpPr>
                <p:cNvPr id="53302" name="Rectangle 54"/>
                <p:cNvSpPr>
                  <a:spLocks noChangeArrowheads="1"/>
                </p:cNvSpPr>
                <p:nvPr/>
              </p:nvSpPr>
              <p:spPr bwMode="auto">
                <a:xfrm>
                  <a:off x="2498" y="4055"/>
                  <a:ext cx="347" cy="288"/>
                </a:xfrm>
                <a:prstGeom prst="rect">
                  <a:avLst/>
                </a:prstGeom>
                <a:noFill/>
                <a:ln w="9525">
                  <a:noFill/>
                  <a:miter lim="800000"/>
                  <a:headEnd/>
                  <a:tailEnd/>
                </a:ln>
                <a:effectLst/>
              </p:spPr>
              <p:txBody>
                <a:bodyPr>
                  <a:flatTx/>
                </a:bodyPr>
                <a:lstStyle/>
                <a:p>
                  <a:pPr algn="ctr"/>
                  <a:r>
                    <a:rPr lang="es-ES" sz="1600">
                      <a:latin typeface="Bookman Old Style" pitchFamily="18" charset="0"/>
                      <a:cs typeface="Times New Roman" pitchFamily="18" charset="0"/>
                    </a:rPr>
                    <a:t>10</a:t>
                  </a:r>
                  <a:endParaRPr lang="es-ES" sz="1600">
                    <a:cs typeface="Times New Roman" pitchFamily="18" charset="0"/>
                  </a:endParaRPr>
                </a:p>
                <a:p>
                  <a:pPr algn="ctr" eaLnBrk="0" hangingPunct="0"/>
                  <a:endParaRPr lang="es-ES"/>
                </a:p>
              </p:txBody>
            </p:sp>
            <p:sp>
              <p:nvSpPr>
                <p:cNvPr id="53407" name="Rectangle 159"/>
                <p:cNvSpPr>
                  <a:spLocks noChangeArrowheads="1"/>
                </p:cNvSpPr>
                <p:nvPr/>
              </p:nvSpPr>
              <p:spPr bwMode="auto">
                <a:xfrm>
                  <a:off x="2474" y="4031"/>
                  <a:ext cx="395"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60" name="Group 162"/>
              <p:cNvGrpSpPr>
                <a:grpSpLocks/>
              </p:cNvGrpSpPr>
              <p:nvPr/>
            </p:nvGrpSpPr>
            <p:grpSpPr bwMode="auto">
              <a:xfrm>
                <a:off x="2869" y="4031"/>
                <a:ext cx="378" cy="336"/>
                <a:chOff x="2869" y="4031"/>
                <a:chExt cx="378" cy="336"/>
              </a:xfrm>
            </p:grpSpPr>
            <p:sp>
              <p:nvSpPr>
                <p:cNvPr id="53303" name="Rectangle 55"/>
                <p:cNvSpPr>
                  <a:spLocks noChangeArrowheads="1"/>
                </p:cNvSpPr>
                <p:nvPr/>
              </p:nvSpPr>
              <p:spPr bwMode="auto">
                <a:xfrm>
                  <a:off x="2893" y="4055"/>
                  <a:ext cx="330" cy="288"/>
                </a:xfrm>
                <a:prstGeom prst="rect">
                  <a:avLst/>
                </a:prstGeom>
                <a:noFill/>
                <a:ln w="9525">
                  <a:noFill/>
                  <a:miter lim="800000"/>
                  <a:headEnd/>
                  <a:tailEnd/>
                </a:ln>
                <a:effectLst/>
              </p:spPr>
              <p:txBody>
                <a:bodyPr>
                  <a:flatTx/>
                </a:bodyPr>
                <a:lstStyle/>
                <a:p>
                  <a:pPr algn="ctr"/>
                  <a:r>
                    <a:rPr lang="es-ES" sz="1200">
                      <a:latin typeface="Bookman Old Style" pitchFamily="18" charset="0"/>
                      <a:cs typeface="Times New Roman" pitchFamily="18" charset="0"/>
                    </a:rPr>
                    <a:t>0.00</a:t>
                  </a:r>
                  <a:endParaRPr lang="es-ES" sz="1200">
                    <a:cs typeface="Times New Roman" pitchFamily="18" charset="0"/>
                  </a:endParaRPr>
                </a:p>
                <a:p>
                  <a:pPr algn="ctr" eaLnBrk="0" hangingPunct="0"/>
                  <a:endParaRPr lang="es-ES"/>
                </a:p>
              </p:txBody>
            </p:sp>
            <p:sp>
              <p:nvSpPr>
                <p:cNvPr id="53409" name="Rectangle 161"/>
                <p:cNvSpPr>
                  <a:spLocks noChangeArrowheads="1"/>
                </p:cNvSpPr>
                <p:nvPr/>
              </p:nvSpPr>
              <p:spPr bwMode="auto">
                <a:xfrm>
                  <a:off x="2869" y="4031"/>
                  <a:ext cx="378"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53362" name="Group 164"/>
              <p:cNvGrpSpPr>
                <a:grpSpLocks/>
              </p:cNvGrpSpPr>
              <p:nvPr/>
            </p:nvGrpSpPr>
            <p:grpSpPr bwMode="auto">
              <a:xfrm>
                <a:off x="3247" y="4031"/>
                <a:ext cx="739" cy="336"/>
                <a:chOff x="3247" y="4031"/>
                <a:chExt cx="739" cy="336"/>
              </a:xfrm>
            </p:grpSpPr>
            <p:sp>
              <p:nvSpPr>
                <p:cNvPr id="53304" name="Rectangle 56"/>
                <p:cNvSpPr>
                  <a:spLocks noChangeArrowheads="1"/>
                </p:cNvSpPr>
                <p:nvPr/>
              </p:nvSpPr>
              <p:spPr bwMode="auto">
                <a:xfrm>
                  <a:off x="3271" y="4055"/>
                  <a:ext cx="691" cy="288"/>
                </a:xfrm>
                <a:prstGeom prst="rect">
                  <a:avLst/>
                </a:prstGeom>
                <a:noFill/>
                <a:ln w="9525">
                  <a:noFill/>
                  <a:miter lim="800000"/>
                  <a:headEnd/>
                  <a:tailEnd/>
                </a:ln>
                <a:effectLst/>
              </p:spPr>
              <p:txBody>
                <a:bodyPr>
                  <a:flatTx/>
                </a:bodyPr>
                <a:lstStyle/>
                <a:p>
                  <a:pPr algn="ctr"/>
                  <a:r>
                    <a:rPr lang="es-ES" sz="1400">
                      <a:latin typeface="Bookman Old Style" pitchFamily="18" charset="0"/>
                      <a:cs typeface="Times New Roman" pitchFamily="18" charset="0"/>
                    </a:rPr>
                    <a:t>Bioquímica</a:t>
                  </a:r>
                  <a:endParaRPr lang="es-ES" sz="1400">
                    <a:cs typeface="Times New Roman" pitchFamily="18" charset="0"/>
                  </a:endParaRPr>
                </a:p>
                <a:p>
                  <a:pPr algn="ctr" eaLnBrk="0" hangingPunct="0"/>
                  <a:endParaRPr lang="es-ES"/>
                </a:p>
              </p:txBody>
            </p:sp>
            <p:sp>
              <p:nvSpPr>
                <p:cNvPr id="53411" name="Rectangle 163"/>
                <p:cNvSpPr>
                  <a:spLocks noChangeArrowheads="1"/>
                </p:cNvSpPr>
                <p:nvPr/>
              </p:nvSpPr>
              <p:spPr bwMode="auto">
                <a:xfrm>
                  <a:off x="3247" y="4031"/>
                  <a:ext cx="739" cy="336"/>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sp>
          <p:nvSpPr>
            <p:cNvPr id="53414" name="Rectangle 166"/>
            <p:cNvSpPr>
              <a:spLocks noChangeArrowheads="1"/>
            </p:cNvSpPr>
            <p:nvPr/>
          </p:nvSpPr>
          <p:spPr bwMode="auto">
            <a:xfrm>
              <a:off x="-3" y="400"/>
              <a:ext cx="3992" cy="3970"/>
            </a:xfrm>
            <a:prstGeom prst="rect">
              <a:avLst/>
            </a:prstGeom>
            <a:noFill/>
            <a:ln w="9525">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251520" y="1196752"/>
            <a:ext cx="8892480" cy="5324535"/>
          </a:xfrm>
          <a:prstGeom prst="rect">
            <a:avLst/>
          </a:prstGeom>
          <a:noFill/>
          <a:ln w="9525">
            <a:noFill/>
            <a:miter lim="800000"/>
            <a:headEnd/>
            <a:tailEnd/>
          </a:ln>
          <a:effectLst/>
        </p:spPr>
        <p:txBody>
          <a:bodyPr wrap="square">
            <a:spAutoFit/>
            <a:flatTx/>
          </a:bodyPr>
          <a:lstStyle/>
          <a:p>
            <a:r>
              <a:rPr lang="es-ES" sz="2000" b="1" i="1" dirty="0">
                <a:solidFill>
                  <a:srgbClr val="FF0080"/>
                </a:solidFill>
                <a:latin typeface="Georgia" pitchFamily="18" charset="0"/>
                <a:cs typeface="Times New Roman" pitchFamily="18" charset="0"/>
              </a:rPr>
              <a:t>Ejemplos:</a:t>
            </a:r>
            <a:endParaRPr lang="es-ES" sz="2000" dirty="0">
              <a:cs typeface="Times New Roman" pitchFamily="18" charset="0"/>
            </a:endParaRPr>
          </a:p>
          <a:p>
            <a:pPr eaLnBrk="0" hangingPunct="0"/>
            <a:r>
              <a:rPr lang="es-ES" sz="2000" dirty="0">
                <a:latin typeface="Bookman Old Style" pitchFamily="18" charset="0"/>
                <a:cs typeface="Times New Roman" pitchFamily="18" charset="0"/>
              </a:rPr>
              <a:t>    * Crear una vista (tabla virtual), denominada </a:t>
            </a:r>
            <a:r>
              <a:rPr lang="es-ES" sz="2000" dirty="0" err="1">
                <a:latin typeface="Bookman Old Style" pitchFamily="18" charset="0"/>
                <a:cs typeface="Times New Roman" pitchFamily="18" charset="0"/>
              </a:rPr>
              <a:t>CursosS</a:t>
            </a:r>
            <a:r>
              <a:rPr lang="es-ES" sz="2000" dirty="0">
                <a:latin typeface="Bookman Old Style" pitchFamily="18" charset="0"/>
                <a:cs typeface="Times New Roman" pitchFamily="18" charset="0"/>
              </a:rPr>
              <a:t>, que contenga las filas solo correspondientes a cursos ofrecidos por el departamento Sistemas. La vista deberá contener todas las columnas de la tabla CURSO, con la excepción de la columna </a:t>
            </a:r>
            <a:r>
              <a:rPr lang="es-ES" sz="2000" dirty="0" err="1">
                <a:latin typeface="Bookman Old Style" pitchFamily="18" charset="0"/>
                <a:cs typeface="Times New Roman" pitchFamily="18" charset="0"/>
              </a:rPr>
              <a:t>Depto</a:t>
            </a:r>
            <a:r>
              <a:rPr lang="es-ES" sz="2000" dirty="0">
                <a:latin typeface="Bookman Old Style" pitchFamily="18" charset="0"/>
                <a:cs typeface="Times New Roman" pitchFamily="18" charset="0"/>
              </a:rPr>
              <a:t>, la secuencia, de izquierda a derecha de las columnas, deberá ser: </a:t>
            </a:r>
            <a:r>
              <a:rPr lang="es-ES" sz="2000" dirty="0" err="1">
                <a:latin typeface="Bookman Old Style" pitchFamily="18" charset="0"/>
                <a:cs typeface="Times New Roman" pitchFamily="18" charset="0"/>
              </a:rPr>
              <a:t>NombreC</a:t>
            </a:r>
            <a:r>
              <a:rPr lang="es-ES" sz="2000" dirty="0">
                <a:latin typeface="Bookman Old Style" pitchFamily="18" charset="0"/>
                <a:cs typeface="Times New Roman" pitchFamily="18" charset="0"/>
              </a:rPr>
              <a:t>, </a:t>
            </a:r>
            <a:r>
              <a:rPr lang="es-ES" sz="2000" dirty="0" err="1">
                <a:latin typeface="Bookman Old Style" pitchFamily="18" charset="0"/>
                <a:cs typeface="Times New Roman" pitchFamily="18" charset="0"/>
              </a:rPr>
              <a:t>NumC</a:t>
            </a:r>
            <a:r>
              <a:rPr lang="es-ES" sz="2000" dirty="0">
                <a:latin typeface="Bookman Old Style" pitchFamily="18" charset="0"/>
                <a:cs typeface="Times New Roman" pitchFamily="18" charset="0"/>
              </a:rPr>
              <a:t>, </a:t>
            </a:r>
            <a:r>
              <a:rPr lang="es-ES" sz="2000" dirty="0" err="1">
                <a:latin typeface="Bookman Old Style" pitchFamily="18" charset="0"/>
                <a:cs typeface="Times New Roman" pitchFamily="18" charset="0"/>
              </a:rPr>
              <a:t>Creditos</a:t>
            </a:r>
            <a:r>
              <a:rPr lang="es-ES" sz="2000" dirty="0">
                <a:latin typeface="Bookman Old Style" pitchFamily="18" charset="0"/>
                <a:cs typeface="Times New Roman" pitchFamily="18" charset="0"/>
              </a:rPr>
              <a:t>, Costo Y </a:t>
            </a:r>
            <a:r>
              <a:rPr lang="es-ES" sz="2000" dirty="0" err="1">
                <a:latin typeface="Bookman Old Style" pitchFamily="18" charset="0"/>
                <a:cs typeface="Times New Roman" pitchFamily="18" charset="0"/>
              </a:rPr>
              <a:t>DescC</a:t>
            </a:r>
            <a:r>
              <a:rPr lang="es-ES" sz="2000" dirty="0">
                <a:latin typeface="Bookman Old Style" pitchFamily="18" charset="0"/>
                <a:cs typeface="Times New Roman" pitchFamily="18" charset="0"/>
              </a:rPr>
              <a:t>.</a:t>
            </a:r>
            <a:r>
              <a:rPr lang="es-ES" sz="2000" dirty="0">
                <a:cs typeface="Times New Roman" pitchFamily="18" charset="0"/>
              </a:rPr>
              <a:t/>
            </a:r>
            <a:br>
              <a:rPr lang="es-ES" sz="2000" dirty="0">
                <a:cs typeface="Times New Roman" pitchFamily="18" charset="0"/>
              </a:rPr>
            </a:br>
            <a:r>
              <a:rPr lang="es-ES" sz="2000" b="1" dirty="0">
                <a:latin typeface="Georgia" pitchFamily="18" charset="0"/>
                <a:cs typeface="Times New Roman" pitchFamily="18" charset="0"/>
              </a:rPr>
              <a:t/>
            </a:r>
            <a:br>
              <a:rPr lang="es-ES" sz="2000" b="1" dirty="0">
                <a:latin typeface="Georgia" pitchFamily="18" charset="0"/>
                <a:cs typeface="Times New Roman" pitchFamily="18" charset="0"/>
              </a:rPr>
            </a:br>
            <a:r>
              <a:rPr lang="es-ES" sz="2000" b="1" dirty="0">
                <a:latin typeface="Georgia" pitchFamily="18" charset="0"/>
                <a:cs typeface="Times New Roman" pitchFamily="18" charset="0"/>
              </a:rPr>
              <a:t>CREATE VIEW</a:t>
            </a:r>
            <a:r>
              <a:rPr lang="es-ES" sz="2000" b="1" dirty="0">
                <a:latin typeface="Bookman Old Style" pitchFamily="18" charset="0"/>
                <a:cs typeface="Times New Roman" pitchFamily="18" charset="0"/>
              </a:rPr>
              <a:t> </a:t>
            </a:r>
            <a:r>
              <a:rPr lang="es-ES" sz="2000" dirty="0" err="1">
                <a:latin typeface="Bookman Old Style" pitchFamily="18" charset="0"/>
                <a:cs typeface="Times New Roman" pitchFamily="18" charset="0"/>
              </a:rPr>
              <a:t>CursosS</a:t>
            </a:r>
            <a:r>
              <a:rPr lang="es-ES" sz="2000" dirty="0">
                <a:latin typeface="Bookman Old Style" pitchFamily="18" charset="0"/>
                <a:cs typeface="Times New Roman" pitchFamily="18" charset="0"/>
              </a:rPr>
              <a:t> </a:t>
            </a:r>
            <a:r>
              <a:rPr lang="es-ES" sz="2000" b="1" dirty="0">
                <a:latin typeface="Georgia" pitchFamily="18" charset="0"/>
                <a:cs typeface="Times New Roman" pitchFamily="18" charset="0"/>
              </a:rPr>
              <a:t>AS</a:t>
            </a:r>
            <a:r>
              <a:rPr lang="es-ES" sz="2000" b="1" dirty="0">
                <a:cs typeface="Times New Roman" pitchFamily="18" charset="0"/>
              </a:rPr>
              <a:t/>
            </a:r>
            <a:br>
              <a:rPr lang="es-ES" sz="2000" b="1" dirty="0">
                <a:cs typeface="Times New Roman" pitchFamily="18" charset="0"/>
              </a:rPr>
            </a:br>
            <a:r>
              <a:rPr lang="es-ES" sz="2000" i="1" dirty="0">
                <a:latin typeface="Bookman Old Style" pitchFamily="18" charset="0"/>
                <a:cs typeface="Times New Roman" pitchFamily="18" charset="0"/>
              </a:rPr>
              <a:t>    SELECT </a:t>
            </a:r>
            <a:r>
              <a:rPr lang="es-ES" sz="2000" dirty="0" err="1">
                <a:latin typeface="Bookman Old Style" pitchFamily="18" charset="0"/>
                <a:cs typeface="Times New Roman" pitchFamily="18" charset="0"/>
              </a:rPr>
              <a:t>NombreC,NumC,Creditos,Costo,DescC</a:t>
            </a:r>
            <a:r>
              <a:rPr lang="es-ES" sz="2000" dirty="0">
                <a:latin typeface="Bookman Old Style" pitchFamily="18" charset="0"/>
                <a:cs typeface="Times New Roman" pitchFamily="18" charset="0"/>
              </a:rPr>
              <a:t/>
            </a:r>
            <a:br>
              <a:rPr lang="es-ES" sz="2000" dirty="0">
                <a:latin typeface="Bookman Old Style" pitchFamily="18" charset="0"/>
                <a:cs typeface="Times New Roman" pitchFamily="18" charset="0"/>
              </a:rPr>
            </a:br>
            <a:r>
              <a:rPr lang="es-ES" sz="2000" i="1" dirty="0">
                <a:latin typeface="Bookman Old Style" pitchFamily="18" charset="0"/>
                <a:cs typeface="Times New Roman" pitchFamily="18" charset="0"/>
              </a:rPr>
              <a:t>    FROM</a:t>
            </a:r>
            <a:r>
              <a:rPr lang="es-ES" sz="2000" dirty="0">
                <a:latin typeface="Bookman Old Style" pitchFamily="18" charset="0"/>
                <a:cs typeface="Times New Roman" pitchFamily="18" charset="0"/>
              </a:rPr>
              <a:t> CURSO </a:t>
            </a:r>
            <a:br>
              <a:rPr lang="es-ES" sz="2000" dirty="0">
                <a:latin typeface="Bookman Old Style" pitchFamily="18" charset="0"/>
                <a:cs typeface="Times New Roman" pitchFamily="18" charset="0"/>
              </a:rPr>
            </a:br>
            <a:r>
              <a:rPr lang="es-ES" sz="2000" i="1" dirty="0">
                <a:latin typeface="Bookman Old Style" pitchFamily="18" charset="0"/>
                <a:cs typeface="Times New Roman" pitchFamily="18" charset="0"/>
              </a:rPr>
              <a:t>    WHERE</a:t>
            </a:r>
            <a:r>
              <a:rPr lang="es-ES" sz="2000" dirty="0">
                <a:latin typeface="Bookman Old Style" pitchFamily="18" charset="0"/>
                <a:cs typeface="Times New Roman" pitchFamily="18" charset="0"/>
              </a:rPr>
              <a:t> </a:t>
            </a:r>
            <a:r>
              <a:rPr lang="es-ES" sz="2000" dirty="0" err="1">
                <a:latin typeface="Bookman Old Style" pitchFamily="18" charset="0"/>
                <a:cs typeface="Times New Roman" pitchFamily="18" charset="0"/>
              </a:rPr>
              <a:t>DescC</a:t>
            </a:r>
            <a:r>
              <a:rPr lang="es-ES" sz="2000" dirty="0">
                <a:latin typeface="Bookman Old Style" pitchFamily="18" charset="0"/>
                <a:cs typeface="Times New Roman" pitchFamily="18" charset="0"/>
              </a:rPr>
              <a:t>=’Sistemas’;</a:t>
            </a:r>
            <a:endParaRPr lang="es-ES" sz="2000" dirty="0">
              <a:cs typeface="Times New Roman" pitchFamily="18" charset="0"/>
            </a:endParaRPr>
          </a:p>
          <a:p>
            <a:pPr eaLnBrk="0" hangingPunct="0"/>
            <a:r>
              <a:rPr lang="es-ES" sz="2000" dirty="0">
                <a:latin typeface="Bookman Old Style" pitchFamily="18" charset="0"/>
                <a:cs typeface="Times New Roman" pitchFamily="18" charset="0"/>
              </a:rPr>
              <a:t>    Observemos que después del nombre de la vista ponemos la sentencia AS, esto para definir la estructura de la vista, la estructura en si de la vista esta formada por la consulta anteriormente vista utilizando la orden SELECT.</a:t>
            </a:r>
            <a:endParaRPr lang="es-ES" sz="2000" dirty="0">
              <a:cs typeface="Times New Roman" pitchFamily="18" charset="0"/>
            </a:endParaRPr>
          </a:p>
          <a:p>
            <a:pPr eaLnBrk="0" hangingPunct="0"/>
            <a:r>
              <a:rPr lang="es-ES" sz="2000" dirty="0">
                <a:latin typeface="Bookman Old Style" pitchFamily="18" charset="0"/>
                <a:cs typeface="Times New Roman" pitchFamily="18" charset="0"/>
              </a:rPr>
              <a:t>    </a:t>
            </a:r>
            <a:endParaRPr lang="es-MX" sz="2000" dirty="0">
              <a:latin typeface="Bookman Old Style"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4"/>
          <p:cNvGrpSpPr>
            <a:grpSpLocks/>
          </p:cNvGrpSpPr>
          <p:nvPr/>
        </p:nvGrpSpPr>
        <p:grpSpPr bwMode="auto">
          <a:xfrm>
            <a:off x="1043608" y="1844824"/>
            <a:ext cx="6934200" cy="2341563"/>
            <a:chOff x="-3" y="-3"/>
            <a:chExt cx="3520" cy="2470"/>
          </a:xfrm>
        </p:grpSpPr>
        <p:grpSp>
          <p:nvGrpSpPr>
            <p:cNvPr id="3" name="Group 342"/>
            <p:cNvGrpSpPr>
              <a:grpSpLocks/>
            </p:cNvGrpSpPr>
            <p:nvPr/>
          </p:nvGrpSpPr>
          <p:grpSpPr bwMode="auto">
            <a:xfrm>
              <a:off x="0" y="0"/>
              <a:ext cx="3514" cy="2464"/>
              <a:chOff x="0" y="0"/>
              <a:chExt cx="3514" cy="2464"/>
            </a:xfrm>
          </p:grpSpPr>
          <p:grpSp>
            <p:nvGrpSpPr>
              <p:cNvPr id="5" name="Group 293"/>
              <p:cNvGrpSpPr>
                <a:grpSpLocks/>
              </p:cNvGrpSpPr>
              <p:nvPr/>
            </p:nvGrpSpPr>
            <p:grpSpPr bwMode="auto">
              <a:xfrm>
                <a:off x="0" y="0"/>
                <a:ext cx="1353" cy="508"/>
                <a:chOff x="0" y="0"/>
                <a:chExt cx="1353" cy="508"/>
              </a:xfrm>
            </p:grpSpPr>
            <p:sp>
              <p:nvSpPr>
                <p:cNvPr id="78" name="Rectangle 267"/>
                <p:cNvSpPr>
                  <a:spLocks noChangeArrowheads="1"/>
                </p:cNvSpPr>
                <p:nvPr/>
              </p:nvSpPr>
              <p:spPr bwMode="auto">
                <a:xfrm>
                  <a:off x="24" y="24"/>
                  <a:ext cx="1305" cy="460"/>
                </a:xfrm>
                <a:prstGeom prst="rect">
                  <a:avLst/>
                </a:prstGeom>
                <a:noFill/>
                <a:ln w="9525">
                  <a:noFill/>
                  <a:miter lim="800000"/>
                  <a:headEnd/>
                  <a:tailEnd/>
                </a:ln>
                <a:effectLst/>
              </p:spPr>
              <p:txBody>
                <a:bodyPr>
                  <a:flatTx/>
                </a:bodyPr>
                <a:lstStyle/>
                <a:p>
                  <a:pPr algn="ctr"/>
                  <a:r>
                    <a:rPr lang="es-ES" sz="1400" b="1">
                      <a:latin typeface="Arial" charset="0"/>
                      <a:cs typeface="Arial" charset="0"/>
                    </a:rPr>
                    <a:t>NombreC</a:t>
                  </a:r>
                  <a:endParaRPr lang="es-ES" sz="1200">
                    <a:cs typeface="Times New Roman" pitchFamily="18" charset="0"/>
                  </a:endParaRPr>
                </a:p>
                <a:p>
                  <a:pPr algn="ctr" eaLnBrk="0" hangingPunct="0"/>
                  <a:endParaRPr lang="es-ES"/>
                </a:p>
              </p:txBody>
            </p:sp>
            <p:sp>
              <p:nvSpPr>
                <p:cNvPr id="79" name="Rectangle 292"/>
                <p:cNvSpPr>
                  <a:spLocks noChangeArrowheads="1"/>
                </p:cNvSpPr>
                <p:nvPr/>
              </p:nvSpPr>
              <p:spPr bwMode="auto">
                <a:xfrm>
                  <a:off x="0" y="0"/>
                  <a:ext cx="1353"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6" name="Group 295"/>
              <p:cNvGrpSpPr>
                <a:grpSpLocks/>
              </p:cNvGrpSpPr>
              <p:nvPr/>
            </p:nvGrpSpPr>
            <p:grpSpPr bwMode="auto">
              <a:xfrm>
                <a:off x="1353" y="0"/>
                <a:ext cx="479" cy="508"/>
                <a:chOff x="1353" y="0"/>
                <a:chExt cx="479" cy="508"/>
              </a:xfrm>
            </p:grpSpPr>
            <p:sp>
              <p:nvSpPr>
                <p:cNvPr id="76" name="Rectangle 268"/>
                <p:cNvSpPr>
                  <a:spLocks noChangeArrowheads="1"/>
                </p:cNvSpPr>
                <p:nvPr/>
              </p:nvSpPr>
              <p:spPr bwMode="auto">
                <a:xfrm>
                  <a:off x="1377" y="24"/>
                  <a:ext cx="431" cy="460"/>
                </a:xfrm>
                <a:prstGeom prst="rect">
                  <a:avLst/>
                </a:prstGeom>
                <a:noFill/>
                <a:ln w="9525">
                  <a:noFill/>
                  <a:miter lim="800000"/>
                  <a:headEnd/>
                  <a:tailEnd/>
                </a:ln>
                <a:effectLst/>
              </p:spPr>
              <p:txBody>
                <a:bodyPr>
                  <a:flatTx/>
                </a:bodyPr>
                <a:lstStyle/>
                <a:p>
                  <a:pPr algn="ctr"/>
                  <a:r>
                    <a:rPr lang="es-ES" sz="1400" b="1">
                      <a:latin typeface="Arial" charset="0"/>
                      <a:cs typeface="Arial" charset="0"/>
                    </a:rPr>
                    <a:t>NumC</a:t>
                  </a:r>
                  <a:endParaRPr lang="es-ES" sz="1200">
                    <a:cs typeface="Times New Roman" pitchFamily="18" charset="0"/>
                  </a:endParaRPr>
                </a:p>
                <a:p>
                  <a:pPr algn="ctr" eaLnBrk="0" hangingPunct="0"/>
                  <a:endParaRPr lang="es-ES"/>
                </a:p>
              </p:txBody>
            </p:sp>
            <p:sp>
              <p:nvSpPr>
                <p:cNvPr id="77" name="Rectangle 294"/>
                <p:cNvSpPr>
                  <a:spLocks noChangeArrowheads="1"/>
                </p:cNvSpPr>
                <p:nvPr/>
              </p:nvSpPr>
              <p:spPr bwMode="auto">
                <a:xfrm>
                  <a:off x="1353" y="0"/>
                  <a:ext cx="479"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7" name="Group 297"/>
              <p:cNvGrpSpPr>
                <a:grpSpLocks/>
              </p:cNvGrpSpPr>
              <p:nvPr/>
            </p:nvGrpSpPr>
            <p:grpSpPr bwMode="auto">
              <a:xfrm>
                <a:off x="1832" y="0"/>
                <a:ext cx="499" cy="508"/>
                <a:chOff x="1832" y="0"/>
                <a:chExt cx="499" cy="508"/>
              </a:xfrm>
            </p:grpSpPr>
            <p:sp>
              <p:nvSpPr>
                <p:cNvPr id="74" name="Rectangle 269"/>
                <p:cNvSpPr>
                  <a:spLocks noChangeArrowheads="1"/>
                </p:cNvSpPr>
                <p:nvPr/>
              </p:nvSpPr>
              <p:spPr bwMode="auto">
                <a:xfrm>
                  <a:off x="1856" y="24"/>
                  <a:ext cx="451" cy="460"/>
                </a:xfrm>
                <a:prstGeom prst="rect">
                  <a:avLst/>
                </a:prstGeom>
                <a:noFill/>
                <a:ln w="9525">
                  <a:noFill/>
                  <a:miter lim="800000"/>
                  <a:headEnd/>
                  <a:tailEnd/>
                </a:ln>
                <a:effectLst/>
              </p:spPr>
              <p:txBody>
                <a:bodyPr>
                  <a:flatTx/>
                </a:bodyPr>
                <a:lstStyle/>
                <a:p>
                  <a:pPr algn="ctr"/>
                  <a:r>
                    <a:rPr lang="es-ES" sz="1400" b="1">
                      <a:latin typeface="Arial" charset="0"/>
                      <a:cs typeface="Arial" charset="0"/>
                    </a:rPr>
                    <a:t>Creditos</a:t>
                  </a:r>
                  <a:endParaRPr lang="es-ES" sz="1200">
                    <a:cs typeface="Times New Roman" pitchFamily="18" charset="0"/>
                  </a:endParaRPr>
                </a:p>
                <a:p>
                  <a:pPr algn="ctr" eaLnBrk="0" hangingPunct="0"/>
                  <a:endParaRPr lang="es-ES"/>
                </a:p>
              </p:txBody>
            </p:sp>
            <p:sp>
              <p:nvSpPr>
                <p:cNvPr id="75" name="Rectangle 296"/>
                <p:cNvSpPr>
                  <a:spLocks noChangeArrowheads="1"/>
                </p:cNvSpPr>
                <p:nvPr/>
              </p:nvSpPr>
              <p:spPr bwMode="auto">
                <a:xfrm>
                  <a:off x="1832" y="0"/>
                  <a:ext cx="499"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8" name="Group 299"/>
              <p:cNvGrpSpPr>
                <a:grpSpLocks/>
              </p:cNvGrpSpPr>
              <p:nvPr/>
            </p:nvGrpSpPr>
            <p:grpSpPr bwMode="auto">
              <a:xfrm>
                <a:off x="2331" y="0"/>
                <a:ext cx="400" cy="508"/>
                <a:chOff x="2331" y="0"/>
                <a:chExt cx="400" cy="508"/>
              </a:xfrm>
            </p:grpSpPr>
            <p:sp>
              <p:nvSpPr>
                <p:cNvPr id="72" name="Rectangle 270"/>
                <p:cNvSpPr>
                  <a:spLocks noChangeArrowheads="1"/>
                </p:cNvSpPr>
                <p:nvPr/>
              </p:nvSpPr>
              <p:spPr bwMode="auto">
                <a:xfrm>
                  <a:off x="2355" y="24"/>
                  <a:ext cx="352" cy="460"/>
                </a:xfrm>
                <a:prstGeom prst="rect">
                  <a:avLst/>
                </a:prstGeom>
                <a:noFill/>
                <a:ln w="9525">
                  <a:noFill/>
                  <a:miter lim="800000"/>
                  <a:headEnd/>
                  <a:tailEnd/>
                </a:ln>
                <a:effectLst/>
              </p:spPr>
              <p:txBody>
                <a:bodyPr>
                  <a:flatTx/>
                </a:bodyPr>
                <a:lstStyle/>
                <a:p>
                  <a:pPr algn="ctr"/>
                  <a:r>
                    <a:rPr lang="es-ES" sz="1400" b="1">
                      <a:latin typeface="Arial" charset="0"/>
                      <a:cs typeface="Arial" charset="0"/>
                    </a:rPr>
                    <a:t>Costo</a:t>
                  </a:r>
                  <a:endParaRPr lang="es-ES" sz="1200">
                    <a:cs typeface="Times New Roman" pitchFamily="18" charset="0"/>
                  </a:endParaRPr>
                </a:p>
                <a:p>
                  <a:pPr algn="ctr" eaLnBrk="0" hangingPunct="0"/>
                  <a:endParaRPr lang="es-ES"/>
                </a:p>
              </p:txBody>
            </p:sp>
            <p:sp>
              <p:nvSpPr>
                <p:cNvPr id="73" name="Rectangle 298"/>
                <p:cNvSpPr>
                  <a:spLocks noChangeArrowheads="1"/>
                </p:cNvSpPr>
                <p:nvPr/>
              </p:nvSpPr>
              <p:spPr bwMode="auto">
                <a:xfrm>
                  <a:off x="2331" y="0"/>
                  <a:ext cx="400"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9" name="Group 301"/>
              <p:cNvGrpSpPr>
                <a:grpSpLocks/>
              </p:cNvGrpSpPr>
              <p:nvPr/>
            </p:nvGrpSpPr>
            <p:grpSpPr bwMode="auto">
              <a:xfrm>
                <a:off x="2731" y="0"/>
                <a:ext cx="783" cy="508"/>
                <a:chOff x="2731" y="0"/>
                <a:chExt cx="783" cy="508"/>
              </a:xfrm>
            </p:grpSpPr>
            <p:sp>
              <p:nvSpPr>
                <p:cNvPr id="70" name="Rectangle 271"/>
                <p:cNvSpPr>
                  <a:spLocks noChangeArrowheads="1"/>
                </p:cNvSpPr>
                <p:nvPr/>
              </p:nvSpPr>
              <p:spPr bwMode="auto">
                <a:xfrm>
                  <a:off x="2755" y="24"/>
                  <a:ext cx="735" cy="460"/>
                </a:xfrm>
                <a:prstGeom prst="rect">
                  <a:avLst/>
                </a:prstGeom>
                <a:noFill/>
                <a:ln w="9525">
                  <a:noFill/>
                  <a:miter lim="800000"/>
                  <a:headEnd/>
                  <a:tailEnd/>
                </a:ln>
                <a:effectLst/>
              </p:spPr>
              <p:txBody>
                <a:bodyPr>
                  <a:flatTx/>
                </a:bodyPr>
                <a:lstStyle/>
                <a:p>
                  <a:pPr algn="ctr"/>
                  <a:r>
                    <a:rPr lang="es-ES" sz="1400" b="1">
                      <a:latin typeface="Arial" charset="0"/>
                      <a:cs typeface="Arial" charset="0"/>
                    </a:rPr>
                    <a:t>DescC</a:t>
                  </a:r>
                  <a:endParaRPr lang="es-ES" sz="1200">
                    <a:cs typeface="Times New Roman" pitchFamily="18" charset="0"/>
                  </a:endParaRPr>
                </a:p>
                <a:p>
                  <a:pPr algn="ctr" eaLnBrk="0" hangingPunct="0"/>
                  <a:endParaRPr lang="es-ES"/>
                </a:p>
              </p:txBody>
            </p:sp>
            <p:sp>
              <p:nvSpPr>
                <p:cNvPr id="71" name="Rectangle 300"/>
                <p:cNvSpPr>
                  <a:spLocks noChangeArrowheads="1"/>
                </p:cNvSpPr>
                <p:nvPr/>
              </p:nvSpPr>
              <p:spPr bwMode="auto">
                <a:xfrm>
                  <a:off x="2731" y="0"/>
                  <a:ext cx="783"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0" name="Group 303"/>
              <p:cNvGrpSpPr>
                <a:grpSpLocks/>
              </p:cNvGrpSpPr>
              <p:nvPr/>
            </p:nvGrpSpPr>
            <p:grpSpPr bwMode="auto">
              <a:xfrm>
                <a:off x="0" y="556"/>
                <a:ext cx="1353" cy="508"/>
                <a:chOff x="0" y="556"/>
                <a:chExt cx="1353" cy="508"/>
              </a:xfrm>
            </p:grpSpPr>
            <p:sp>
              <p:nvSpPr>
                <p:cNvPr id="68" name="Rectangle 272"/>
                <p:cNvSpPr>
                  <a:spLocks noChangeArrowheads="1"/>
                </p:cNvSpPr>
                <p:nvPr/>
              </p:nvSpPr>
              <p:spPr bwMode="auto">
                <a:xfrm>
                  <a:off x="24" y="580"/>
                  <a:ext cx="1305" cy="460"/>
                </a:xfrm>
                <a:prstGeom prst="rect">
                  <a:avLst/>
                </a:prstGeom>
                <a:noFill/>
                <a:ln w="9525">
                  <a:noFill/>
                  <a:miter lim="800000"/>
                  <a:headEnd/>
                  <a:tailEnd/>
                </a:ln>
                <a:effectLst/>
              </p:spPr>
              <p:txBody>
                <a:bodyPr>
                  <a:flatTx/>
                </a:bodyPr>
                <a:lstStyle/>
                <a:p>
                  <a:r>
                    <a:rPr lang="es-ES" sz="1400">
                      <a:latin typeface="Arial" charset="0"/>
                      <a:cs typeface="Arial" charset="0"/>
                    </a:rPr>
                    <a:t>Introducción a la inteligencia artificial</a:t>
                  </a:r>
                  <a:endParaRPr lang="es-ES" sz="1200">
                    <a:cs typeface="Times New Roman" pitchFamily="18" charset="0"/>
                  </a:endParaRPr>
                </a:p>
                <a:p>
                  <a:pPr eaLnBrk="0" hangingPunct="0"/>
                  <a:endParaRPr lang="es-ES"/>
                </a:p>
              </p:txBody>
            </p:sp>
            <p:sp>
              <p:nvSpPr>
                <p:cNvPr id="69" name="Rectangle 302"/>
                <p:cNvSpPr>
                  <a:spLocks noChangeArrowheads="1"/>
                </p:cNvSpPr>
                <p:nvPr/>
              </p:nvSpPr>
              <p:spPr bwMode="auto">
                <a:xfrm>
                  <a:off x="0" y="556"/>
                  <a:ext cx="1353"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1" name="Group 305"/>
              <p:cNvGrpSpPr>
                <a:grpSpLocks/>
              </p:cNvGrpSpPr>
              <p:nvPr/>
            </p:nvGrpSpPr>
            <p:grpSpPr bwMode="auto">
              <a:xfrm>
                <a:off x="1353" y="556"/>
                <a:ext cx="479" cy="508"/>
                <a:chOff x="1353" y="556"/>
                <a:chExt cx="479" cy="508"/>
              </a:xfrm>
            </p:grpSpPr>
            <p:sp>
              <p:nvSpPr>
                <p:cNvPr id="66" name="Rectangle 273"/>
                <p:cNvSpPr>
                  <a:spLocks noChangeArrowheads="1"/>
                </p:cNvSpPr>
                <p:nvPr/>
              </p:nvSpPr>
              <p:spPr bwMode="auto">
                <a:xfrm>
                  <a:off x="1377" y="580"/>
                  <a:ext cx="431" cy="460"/>
                </a:xfrm>
                <a:prstGeom prst="rect">
                  <a:avLst/>
                </a:prstGeom>
                <a:noFill/>
                <a:ln w="9525">
                  <a:noFill/>
                  <a:miter lim="800000"/>
                  <a:headEnd/>
                  <a:tailEnd/>
                </a:ln>
                <a:effectLst/>
              </p:spPr>
              <p:txBody>
                <a:bodyPr>
                  <a:flatTx/>
                </a:bodyPr>
                <a:lstStyle/>
                <a:p>
                  <a:pPr algn="ctr"/>
                  <a:r>
                    <a:rPr lang="es-ES" sz="1400">
                      <a:latin typeface="Arial" charset="0"/>
                      <a:cs typeface="Arial" charset="0"/>
                    </a:rPr>
                    <a:t>S01</a:t>
                  </a:r>
                  <a:endParaRPr lang="es-ES" sz="1200">
                    <a:cs typeface="Times New Roman" pitchFamily="18" charset="0"/>
                  </a:endParaRPr>
                </a:p>
                <a:p>
                  <a:pPr algn="ctr" eaLnBrk="0" hangingPunct="0"/>
                  <a:endParaRPr lang="es-ES"/>
                </a:p>
              </p:txBody>
            </p:sp>
            <p:sp>
              <p:nvSpPr>
                <p:cNvPr id="67" name="Rectangle 304"/>
                <p:cNvSpPr>
                  <a:spLocks noChangeArrowheads="1"/>
                </p:cNvSpPr>
                <p:nvPr/>
              </p:nvSpPr>
              <p:spPr bwMode="auto">
                <a:xfrm>
                  <a:off x="1353" y="556"/>
                  <a:ext cx="479"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2" name="Group 307"/>
              <p:cNvGrpSpPr>
                <a:grpSpLocks/>
              </p:cNvGrpSpPr>
              <p:nvPr/>
            </p:nvGrpSpPr>
            <p:grpSpPr bwMode="auto">
              <a:xfrm>
                <a:off x="1832" y="556"/>
                <a:ext cx="499" cy="508"/>
                <a:chOff x="1832" y="556"/>
                <a:chExt cx="499" cy="508"/>
              </a:xfrm>
            </p:grpSpPr>
            <p:sp>
              <p:nvSpPr>
                <p:cNvPr id="64" name="Rectangle 274"/>
                <p:cNvSpPr>
                  <a:spLocks noChangeArrowheads="1"/>
                </p:cNvSpPr>
                <p:nvPr/>
              </p:nvSpPr>
              <p:spPr bwMode="auto">
                <a:xfrm>
                  <a:off x="1856" y="580"/>
                  <a:ext cx="451" cy="460"/>
                </a:xfrm>
                <a:prstGeom prst="rect">
                  <a:avLst/>
                </a:prstGeom>
                <a:noFill/>
                <a:ln w="9525">
                  <a:noFill/>
                  <a:miter lim="800000"/>
                  <a:headEnd/>
                  <a:tailEnd/>
                </a:ln>
                <a:effectLst/>
              </p:spPr>
              <p:txBody>
                <a:bodyPr>
                  <a:flatTx/>
                </a:bodyPr>
                <a:lstStyle/>
                <a:p>
                  <a:pPr algn="ctr"/>
                  <a:r>
                    <a:rPr lang="es-ES" sz="1400">
                      <a:latin typeface="Arial" charset="0"/>
                      <a:cs typeface="Arial" charset="0"/>
                    </a:rPr>
                    <a:t>10</a:t>
                  </a:r>
                  <a:endParaRPr lang="es-ES" sz="1200">
                    <a:cs typeface="Times New Roman" pitchFamily="18" charset="0"/>
                  </a:endParaRPr>
                </a:p>
                <a:p>
                  <a:pPr algn="ctr" eaLnBrk="0" hangingPunct="0"/>
                  <a:endParaRPr lang="es-ES"/>
                </a:p>
              </p:txBody>
            </p:sp>
            <p:sp>
              <p:nvSpPr>
                <p:cNvPr id="65" name="Rectangle 306"/>
                <p:cNvSpPr>
                  <a:spLocks noChangeArrowheads="1"/>
                </p:cNvSpPr>
                <p:nvPr/>
              </p:nvSpPr>
              <p:spPr bwMode="auto">
                <a:xfrm>
                  <a:off x="1832" y="556"/>
                  <a:ext cx="499"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3" name="Group 309"/>
              <p:cNvGrpSpPr>
                <a:grpSpLocks/>
              </p:cNvGrpSpPr>
              <p:nvPr/>
            </p:nvGrpSpPr>
            <p:grpSpPr bwMode="auto">
              <a:xfrm>
                <a:off x="2331" y="556"/>
                <a:ext cx="400" cy="508"/>
                <a:chOff x="2331" y="556"/>
                <a:chExt cx="400" cy="508"/>
              </a:xfrm>
            </p:grpSpPr>
            <p:sp>
              <p:nvSpPr>
                <p:cNvPr id="62" name="Rectangle 275"/>
                <p:cNvSpPr>
                  <a:spLocks noChangeArrowheads="1"/>
                </p:cNvSpPr>
                <p:nvPr/>
              </p:nvSpPr>
              <p:spPr bwMode="auto">
                <a:xfrm>
                  <a:off x="2355" y="580"/>
                  <a:ext cx="352" cy="460"/>
                </a:xfrm>
                <a:prstGeom prst="rect">
                  <a:avLst/>
                </a:prstGeom>
                <a:noFill/>
                <a:ln w="9525">
                  <a:noFill/>
                  <a:miter lim="800000"/>
                  <a:headEnd/>
                  <a:tailEnd/>
                </a:ln>
                <a:effectLst/>
              </p:spPr>
              <p:txBody>
                <a:bodyPr>
                  <a:flatTx/>
                </a:bodyPr>
                <a:lstStyle/>
                <a:p>
                  <a:pPr algn="ctr"/>
                  <a:r>
                    <a:rPr lang="es-ES" sz="1400">
                      <a:latin typeface="Arial" charset="0"/>
                      <a:cs typeface="Arial" charset="0"/>
                    </a:rPr>
                    <a:t>90.00</a:t>
                  </a:r>
                  <a:endParaRPr lang="es-ES" sz="1200">
                    <a:cs typeface="Times New Roman" pitchFamily="18" charset="0"/>
                  </a:endParaRPr>
                </a:p>
                <a:p>
                  <a:pPr algn="ctr" eaLnBrk="0" hangingPunct="0"/>
                  <a:endParaRPr lang="es-ES"/>
                </a:p>
              </p:txBody>
            </p:sp>
            <p:sp>
              <p:nvSpPr>
                <p:cNvPr id="63" name="Rectangle 308"/>
                <p:cNvSpPr>
                  <a:spLocks noChangeArrowheads="1"/>
                </p:cNvSpPr>
                <p:nvPr/>
              </p:nvSpPr>
              <p:spPr bwMode="auto">
                <a:xfrm>
                  <a:off x="2331" y="556"/>
                  <a:ext cx="400"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4" name="Group 311"/>
              <p:cNvGrpSpPr>
                <a:grpSpLocks/>
              </p:cNvGrpSpPr>
              <p:nvPr/>
            </p:nvGrpSpPr>
            <p:grpSpPr bwMode="auto">
              <a:xfrm>
                <a:off x="2731" y="556"/>
                <a:ext cx="783" cy="508"/>
                <a:chOff x="2731" y="556"/>
                <a:chExt cx="783" cy="508"/>
              </a:xfrm>
            </p:grpSpPr>
            <p:sp>
              <p:nvSpPr>
                <p:cNvPr id="60" name="Rectangle 276"/>
                <p:cNvSpPr>
                  <a:spLocks noChangeArrowheads="1"/>
                </p:cNvSpPr>
                <p:nvPr/>
              </p:nvSpPr>
              <p:spPr bwMode="auto">
                <a:xfrm>
                  <a:off x="2755" y="580"/>
                  <a:ext cx="735" cy="460"/>
                </a:xfrm>
                <a:prstGeom prst="rect">
                  <a:avLst/>
                </a:prstGeom>
                <a:noFill/>
                <a:ln w="9525">
                  <a:noFill/>
                  <a:miter lim="800000"/>
                  <a:headEnd/>
                  <a:tailEnd/>
                </a:ln>
                <a:effectLst/>
              </p:spPr>
              <p:txBody>
                <a:bodyPr>
                  <a:flatTx/>
                </a:bodyPr>
                <a:lstStyle/>
                <a:p>
                  <a:r>
                    <a:rPr lang="es-ES" sz="1400">
                      <a:latin typeface="Arial" charset="0"/>
                      <a:cs typeface="Arial" charset="0"/>
                    </a:rPr>
                    <a:t>Para ISC y LI</a:t>
                  </a:r>
                  <a:endParaRPr lang="es-ES" sz="1200">
                    <a:cs typeface="Times New Roman" pitchFamily="18" charset="0"/>
                  </a:endParaRPr>
                </a:p>
                <a:p>
                  <a:pPr eaLnBrk="0" hangingPunct="0"/>
                  <a:endParaRPr lang="es-ES"/>
                </a:p>
              </p:txBody>
            </p:sp>
            <p:sp>
              <p:nvSpPr>
                <p:cNvPr id="61" name="Rectangle 310"/>
                <p:cNvSpPr>
                  <a:spLocks noChangeArrowheads="1"/>
                </p:cNvSpPr>
                <p:nvPr/>
              </p:nvSpPr>
              <p:spPr bwMode="auto">
                <a:xfrm>
                  <a:off x="2731" y="556"/>
                  <a:ext cx="783"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5" name="Group 313"/>
              <p:cNvGrpSpPr>
                <a:grpSpLocks/>
              </p:cNvGrpSpPr>
              <p:nvPr/>
            </p:nvGrpSpPr>
            <p:grpSpPr bwMode="auto">
              <a:xfrm>
                <a:off x="0" y="1112"/>
                <a:ext cx="1353" cy="508"/>
                <a:chOff x="0" y="1112"/>
                <a:chExt cx="1353" cy="508"/>
              </a:xfrm>
            </p:grpSpPr>
            <p:sp>
              <p:nvSpPr>
                <p:cNvPr id="58" name="Rectangle 277"/>
                <p:cNvSpPr>
                  <a:spLocks noChangeArrowheads="1"/>
                </p:cNvSpPr>
                <p:nvPr/>
              </p:nvSpPr>
              <p:spPr bwMode="auto">
                <a:xfrm>
                  <a:off x="24" y="1136"/>
                  <a:ext cx="1305" cy="460"/>
                </a:xfrm>
                <a:prstGeom prst="rect">
                  <a:avLst/>
                </a:prstGeom>
                <a:noFill/>
                <a:ln w="9525">
                  <a:noFill/>
                  <a:miter lim="800000"/>
                  <a:headEnd/>
                  <a:tailEnd/>
                </a:ln>
                <a:effectLst/>
              </p:spPr>
              <p:txBody>
                <a:bodyPr>
                  <a:flatTx/>
                </a:bodyPr>
                <a:lstStyle/>
                <a:p>
                  <a:r>
                    <a:rPr lang="es-ES" sz="1400">
                      <a:latin typeface="Arial" charset="0"/>
                      <a:cs typeface="Arial" charset="0"/>
                    </a:rPr>
                    <a:t>Tecnología OLAP</a:t>
                  </a:r>
                  <a:endParaRPr lang="es-ES" sz="1200">
                    <a:cs typeface="Times New Roman" pitchFamily="18" charset="0"/>
                  </a:endParaRPr>
                </a:p>
                <a:p>
                  <a:pPr eaLnBrk="0" hangingPunct="0"/>
                  <a:endParaRPr lang="es-ES"/>
                </a:p>
              </p:txBody>
            </p:sp>
            <p:sp>
              <p:nvSpPr>
                <p:cNvPr id="59" name="Rectangle 312"/>
                <p:cNvSpPr>
                  <a:spLocks noChangeArrowheads="1"/>
                </p:cNvSpPr>
                <p:nvPr/>
              </p:nvSpPr>
              <p:spPr bwMode="auto">
                <a:xfrm>
                  <a:off x="0" y="1112"/>
                  <a:ext cx="1353"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6" name="Group 315"/>
              <p:cNvGrpSpPr>
                <a:grpSpLocks/>
              </p:cNvGrpSpPr>
              <p:nvPr/>
            </p:nvGrpSpPr>
            <p:grpSpPr bwMode="auto">
              <a:xfrm>
                <a:off x="1353" y="1112"/>
                <a:ext cx="479" cy="508"/>
                <a:chOff x="1353" y="1112"/>
                <a:chExt cx="479" cy="508"/>
              </a:xfrm>
            </p:grpSpPr>
            <p:sp>
              <p:nvSpPr>
                <p:cNvPr id="56" name="Rectangle 278"/>
                <p:cNvSpPr>
                  <a:spLocks noChangeArrowheads="1"/>
                </p:cNvSpPr>
                <p:nvPr/>
              </p:nvSpPr>
              <p:spPr bwMode="auto">
                <a:xfrm>
                  <a:off x="1377" y="1136"/>
                  <a:ext cx="431" cy="460"/>
                </a:xfrm>
                <a:prstGeom prst="rect">
                  <a:avLst/>
                </a:prstGeom>
                <a:noFill/>
                <a:ln w="9525">
                  <a:noFill/>
                  <a:miter lim="800000"/>
                  <a:headEnd/>
                  <a:tailEnd/>
                </a:ln>
                <a:effectLst/>
              </p:spPr>
              <p:txBody>
                <a:bodyPr>
                  <a:flatTx/>
                </a:bodyPr>
                <a:lstStyle/>
                <a:p>
                  <a:pPr algn="ctr"/>
                  <a:r>
                    <a:rPr lang="es-ES" sz="1400">
                      <a:latin typeface="Arial" charset="0"/>
                      <a:cs typeface="Arial" charset="0"/>
                    </a:rPr>
                    <a:t>S02</a:t>
                  </a:r>
                  <a:endParaRPr lang="es-ES" sz="1200">
                    <a:cs typeface="Times New Roman" pitchFamily="18" charset="0"/>
                  </a:endParaRPr>
                </a:p>
                <a:p>
                  <a:pPr algn="ctr" eaLnBrk="0" hangingPunct="0"/>
                  <a:endParaRPr lang="es-ES"/>
                </a:p>
              </p:txBody>
            </p:sp>
            <p:sp>
              <p:nvSpPr>
                <p:cNvPr id="57" name="Rectangle 314"/>
                <p:cNvSpPr>
                  <a:spLocks noChangeArrowheads="1"/>
                </p:cNvSpPr>
                <p:nvPr/>
              </p:nvSpPr>
              <p:spPr bwMode="auto">
                <a:xfrm>
                  <a:off x="1353" y="1112"/>
                  <a:ext cx="479"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7" name="Group 317"/>
              <p:cNvGrpSpPr>
                <a:grpSpLocks/>
              </p:cNvGrpSpPr>
              <p:nvPr/>
            </p:nvGrpSpPr>
            <p:grpSpPr bwMode="auto">
              <a:xfrm>
                <a:off x="1832" y="1112"/>
                <a:ext cx="499" cy="508"/>
                <a:chOff x="1832" y="1112"/>
                <a:chExt cx="499" cy="508"/>
              </a:xfrm>
            </p:grpSpPr>
            <p:sp>
              <p:nvSpPr>
                <p:cNvPr id="54" name="Rectangle 279"/>
                <p:cNvSpPr>
                  <a:spLocks noChangeArrowheads="1"/>
                </p:cNvSpPr>
                <p:nvPr/>
              </p:nvSpPr>
              <p:spPr bwMode="auto">
                <a:xfrm>
                  <a:off x="1856" y="1136"/>
                  <a:ext cx="451" cy="460"/>
                </a:xfrm>
                <a:prstGeom prst="rect">
                  <a:avLst/>
                </a:prstGeom>
                <a:noFill/>
                <a:ln w="9525">
                  <a:noFill/>
                  <a:miter lim="800000"/>
                  <a:headEnd/>
                  <a:tailEnd/>
                </a:ln>
                <a:effectLst/>
              </p:spPr>
              <p:txBody>
                <a:bodyPr>
                  <a:flatTx/>
                </a:bodyPr>
                <a:lstStyle/>
                <a:p>
                  <a:pPr algn="ctr"/>
                  <a:r>
                    <a:rPr lang="es-ES" sz="1400">
                      <a:latin typeface="Arial" charset="0"/>
                      <a:cs typeface="Arial" charset="0"/>
                    </a:rPr>
                    <a:t>8</a:t>
                  </a:r>
                  <a:endParaRPr lang="es-ES" sz="1200">
                    <a:cs typeface="Times New Roman" pitchFamily="18" charset="0"/>
                  </a:endParaRPr>
                </a:p>
                <a:p>
                  <a:pPr algn="ctr" eaLnBrk="0" hangingPunct="0"/>
                  <a:endParaRPr lang="es-ES"/>
                </a:p>
              </p:txBody>
            </p:sp>
            <p:sp>
              <p:nvSpPr>
                <p:cNvPr id="55" name="Rectangle 316"/>
                <p:cNvSpPr>
                  <a:spLocks noChangeArrowheads="1"/>
                </p:cNvSpPr>
                <p:nvPr/>
              </p:nvSpPr>
              <p:spPr bwMode="auto">
                <a:xfrm>
                  <a:off x="1832" y="1112"/>
                  <a:ext cx="499"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8" name="Group 319"/>
              <p:cNvGrpSpPr>
                <a:grpSpLocks/>
              </p:cNvGrpSpPr>
              <p:nvPr/>
            </p:nvGrpSpPr>
            <p:grpSpPr bwMode="auto">
              <a:xfrm>
                <a:off x="2331" y="1112"/>
                <a:ext cx="400" cy="508"/>
                <a:chOff x="2331" y="1112"/>
                <a:chExt cx="400" cy="508"/>
              </a:xfrm>
            </p:grpSpPr>
            <p:sp>
              <p:nvSpPr>
                <p:cNvPr id="52" name="Rectangle 280"/>
                <p:cNvSpPr>
                  <a:spLocks noChangeArrowheads="1"/>
                </p:cNvSpPr>
                <p:nvPr/>
              </p:nvSpPr>
              <p:spPr bwMode="auto">
                <a:xfrm>
                  <a:off x="2355" y="1136"/>
                  <a:ext cx="352" cy="460"/>
                </a:xfrm>
                <a:prstGeom prst="rect">
                  <a:avLst/>
                </a:prstGeom>
                <a:noFill/>
                <a:ln w="9525">
                  <a:noFill/>
                  <a:miter lim="800000"/>
                  <a:headEnd/>
                  <a:tailEnd/>
                </a:ln>
                <a:effectLst/>
              </p:spPr>
              <p:txBody>
                <a:bodyPr>
                  <a:flatTx/>
                </a:bodyPr>
                <a:lstStyle/>
                <a:p>
                  <a:pPr algn="ctr"/>
                  <a:r>
                    <a:rPr lang="es-ES" sz="1400">
                      <a:latin typeface="Arial" charset="0"/>
                      <a:cs typeface="Arial" charset="0"/>
                    </a:rPr>
                    <a:t>100.00</a:t>
                  </a:r>
                  <a:endParaRPr lang="es-ES" sz="1200">
                    <a:cs typeface="Times New Roman" pitchFamily="18" charset="0"/>
                  </a:endParaRPr>
                </a:p>
                <a:p>
                  <a:pPr algn="ctr" eaLnBrk="0" hangingPunct="0"/>
                  <a:endParaRPr lang="es-ES"/>
                </a:p>
              </p:txBody>
            </p:sp>
            <p:sp>
              <p:nvSpPr>
                <p:cNvPr id="53" name="Rectangle 318"/>
                <p:cNvSpPr>
                  <a:spLocks noChangeArrowheads="1"/>
                </p:cNvSpPr>
                <p:nvPr/>
              </p:nvSpPr>
              <p:spPr bwMode="auto">
                <a:xfrm>
                  <a:off x="2331" y="1112"/>
                  <a:ext cx="400"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19" name="Group 321"/>
              <p:cNvGrpSpPr>
                <a:grpSpLocks/>
              </p:cNvGrpSpPr>
              <p:nvPr/>
            </p:nvGrpSpPr>
            <p:grpSpPr bwMode="auto">
              <a:xfrm>
                <a:off x="2731" y="1112"/>
                <a:ext cx="783" cy="508"/>
                <a:chOff x="2731" y="1112"/>
                <a:chExt cx="783" cy="508"/>
              </a:xfrm>
            </p:grpSpPr>
            <p:sp>
              <p:nvSpPr>
                <p:cNvPr id="50" name="Rectangle 281"/>
                <p:cNvSpPr>
                  <a:spLocks noChangeArrowheads="1"/>
                </p:cNvSpPr>
                <p:nvPr/>
              </p:nvSpPr>
              <p:spPr bwMode="auto">
                <a:xfrm>
                  <a:off x="2755" y="1136"/>
                  <a:ext cx="735" cy="460"/>
                </a:xfrm>
                <a:prstGeom prst="rect">
                  <a:avLst/>
                </a:prstGeom>
                <a:noFill/>
                <a:ln w="9525">
                  <a:noFill/>
                  <a:miter lim="800000"/>
                  <a:headEnd/>
                  <a:tailEnd/>
                </a:ln>
                <a:effectLst/>
              </p:spPr>
              <p:txBody>
                <a:bodyPr>
                  <a:flatTx/>
                </a:bodyPr>
                <a:lstStyle/>
                <a:p>
                  <a:r>
                    <a:rPr lang="es-ES" sz="1400">
                      <a:latin typeface="Arial" charset="0"/>
                      <a:cs typeface="Arial" charset="0"/>
                    </a:rPr>
                    <a:t>Para ISC y LI</a:t>
                  </a:r>
                  <a:endParaRPr lang="es-ES" sz="1200">
                    <a:cs typeface="Times New Roman" pitchFamily="18" charset="0"/>
                  </a:endParaRPr>
                </a:p>
                <a:p>
                  <a:pPr eaLnBrk="0" hangingPunct="0"/>
                  <a:endParaRPr lang="es-ES"/>
                </a:p>
              </p:txBody>
            </p:sp>
            <p:sp>
              <p:nvSpPr>
                <p:cNvPr id="51" name="Rectangle 320"/>
                <p:cNvSpPr>
                  <a:spLocks noChangeArrowheads="1"/>
                </p:cNvSpPr>
                <p:nvPr/>
              </p:nvSpPr>
              <p:spPr bwMode="auto">
                <a:xfrm>
                  <a:off x="2731" y="1112"/>
                  <a:ext cx="783" cy="508"/>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0" name="Group 323"/>
              <p:cNvGrpSpPr>
                <a:grpSpLocks/>
              </p:cNvGrpSpPr>
              <p:nvPr/>
            </p:nvGrpSpPr>
            <p:grpSpPr bwMode="auto">
              <a:xfrm>
                <a:off x="0" y="1668"/>
                <a:ext cx="1353" cy="374"/>
                <a:chOff x="0" y="1668"/>
                <a:chExt cx="1353" cy="374"/>
              </a:xfrm>
            </p:grpSpPr>
            <p:sp>
              <p:nvSpPr>
                <p:cNvPr id="48" name="Rectangle 282"/>
                <p:cNvSpPr>
                  <a:spLocks noChangeArrowheads="1"/>
                </p:cNvSpPr>
                <p:nvPr/>
              </p:nvSpPr>
              <p:spPr bwMode="auto">
                <a:xfrm>
                  <a:off x="24" y="1692"/>
                  <a:ext cx="1305" cy="326"/>
                </a:xfrm>
                <a:prstGeom prst="rect">
                  <a:avLst/>
                </a:prstGeom>
                <a:noFill/>
                <a:ln w="9525">
                  <a:noFill/>
                  <a:miter lim="800000"/>
                  <a:headEnd/>
                  <a:tailEnd/>
                </a:ln>
                <a:effectLst/>
              </p:spPr>
              <p:txBody>
                <a:bodyPr>
                  <a:flatTx/>
                </a:bodyPr>
                <a:lstStyle/>
                <a:p>
                  <a:r>
                    <a:rPr lang="es-ES" sz="1400">
                      <a:latin typeface="Arial" charset="0"/>
                      <a:cs typeface="Arial" charset="0"/>
                    </a:rPr>
                    <a:t>Estructura de datos</a:t>
                  </a:r>
                  <a:endParaRPr lang="es-ES" sz="1200">
                    <a:cs typeface="Times New Roman" pitchFamily="18" charset="0"/>
                  </a:endParaRPr>
                </a:p>
                <a:p>
                  <a:pPr eaLnBrk="0" hangingPunct="0"/>
                  <a:endParaRPr lang="es-ES"/>
                </a:p>
              </p:txBody>
            </p:sp>
            <p:sp>
              <p:nvSpPr>
                <p:cNvPr id="49" name="Rectangle 322"/>
                <p:cNvSpPr>
                  <a:spLocks noChangeArrowheads="1"/>
                </p:cNvSpPr>
                <p:nvPr/>
              </p:nvSpPr>
              <p:spPr bwMode="auto">
                <a:xfrm>
                  <a:off x="0" y="1668"/>
                  <a:ext cx="1353"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1" name="Group 325"/>
              <p:cNvGrpSpPr>
                <a:grpSpLocks/>
              </p:cNvGrpSpPr>
              <p:nvPr/>
            </p:nvGrpSpPr>
            <p:grpSpPr bwMode="auto">
              <a:xfrm>
                <a:off x="1353" y="1668"/>
                <a:ext cx="479" cy="374"/>
                <a:chOff x="1353" y="1668"/>
                <a:chExt cx="479" cy="374"/>
              </a:xfrm>
            </p:grpSpPr>
            <p:sp>
              <p:nvSpPr>
                <p:cNvPr id="46" name="Rectangle 283"/>
                <p:cNvSpPr>
                  <a:spLocks noChangeArrowheads="1"/>
                </p:cNvSpPr>
                <p:nvPr/>
              </p:nvSpPr>
              <p:spPr bwMode="auto">
                <a:xfrm>
                  <a:off x="1377" y="1692"/>
                  <a:ext cx="431" cy="326"/>
                </a:xfrm>
                <a:prstGeom prst="rect">
                  <a:avLst/>
                </a:prstGeom>
                <a:noFill/>
                <a:ln w="9525">
                  <a:noFill/>
                  <a:miter lim="800000"/>
                  <a:headEnd/>
                  <a:tailEnd/>
                </a:ln>
                <a:effectLst/>
              </p:spPr>
              <p:txBody>
                <a:bodyPr>
                  <a:flatTx/>
                </a:bodyPr>
                <a:lstStyle/>
                <a:p>
                  <a:pPr algn="ctr"/>
                  <a:r>
                    <a:rPr lang="es-ES" sz="1400">
                      <a:latin typeface="Arial" charset="0"/>
                      <a:cs typeface="Arial" charset="0"/>
                    </a:rPr>
                    <a:t>S03</a:t>
                  </a:r>
                  <a:endParaRPr lang="es-ES" sz="1200">
                    <a:cs typeface="Times New Roman" pitchFamily="18" charset="0"/>
                  </a:endParaRPr>
                </a:p>
                <a:p>
                  <a:pPr algn="ctr" eaLnBrk="0" hangingPunct="0"/>
                  <a:endParaRPr lang="es-ES"/>
                </a:p>
              </p:txBody>
            </p:sp>
            <p:sp>
              <p:nvSpPr>
                <p:cNvPr id="47" name="Rectangle 324"/>
                <p:cNvSpPr>
                  <a:spLocks noChangeArrowheads="1"/>
                </p:cNvSpPr>
                <p:nvPr/>
              </p:nvSpPr>
              <p:spPr bwMode="auto">
                <a:xfrm>
                  <a:off x="1353" y="1668"/>
                  <a:ext cx="479"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2" name="Group 327"/>
              <p:cNvGrpSpPr>
                <a:grpSpLocks/>
              </p:cNvGrpSpPr>
              <p:nvPr/>
            </p:nvGrpSpPr>
            <p:grpSpPr bwMode="auto">
              <a:xfrm>
                <a:off x="1832" y="1668"/>
                <a:ext cx="499" cy="374"/>
                <a:chOff x="1832" y="1668"/>
                <a:chExt cx="499" cy="374"/>
              </a:xfrm>
            </p:grpSpPr>
            <p:sp>
              <p:nvSpPr>
                <p:cNvPr id="44" name="Rectangle 284"/>
                <p:cNvSpPr>
                  <a:spLocks noChangeArrowheads="1"/>
                </p:cNvSpPr>
                <p:nvPr/>
              </p:nvSpPr>
              <p:spPr bwMode="auto">
                <a:xfrm>
                  <a:off x="1856" y="1692"/>
                  <a:ext cx="451" cy="326"/>
                </a:xfrm>
                <a:prstGeom prst="rect">
                  <a:avLst/>
                </a:prstGeom>
                <a:noFill/>
                <a:ln w="9525">
                  <a:noFill/>
                  <a:miter lim="800000"/>
                  <a:headEnd/>
                  <a:tailEnd/>
                </a:ln>
                <a:effectLst/>
              </p:spPr>
              <p:txBody>
                <a:bodyPr>
                  <a:flatTx/>
                </a:bodyPr>
                <a:lstStyle/>
                <a:p>
                  <a:pPr algn="ctr"/>
                  <a:r>
                    <a:rPr lang="es-ES" sz="1400">
                      <a:latin typeface="Arial" charset="0"/>
                      <a:cs typeface="Arial" charset="0"/>
                    </a:rPr>
                    <a:t>8</a:t>
                  </a:r>
                  <a:endParaRPr lang="es-ES" sz="1200">
                    <a:cs typeface="Times New Roman" pitchFamily="18" charset="0"/>
                  </a:endParaRPr>
                </a:p>
                <a:p>
                  <a:pPr algn="ctr" eaLnBrk="0" hangingPunct="0"/>
                  <a:endParaRPr lang="es-ES"/>
                </a:p>
              </p:txBody>
            </p:sp>
            <p:sp>
              <p:nvSpPr>
                <p:cNvPr id="45" name="Rectangle 326"/>
                <p:cNvSpPr>
                  <a:spLocks noChangeArrowheads="1"/>
                </p:cNvSpPr>
                <p:nvPr/>
              </p:nvSpPr>
              <p:spPr bwMode="auto">
                <a:xfrm>
                  <a:off x="1832" y="1668"/>
                  <a:ext cx="499"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3" name="Group 329"/>
              <p:cNvGrpSpPr>
                <a:grpSpLocks/>
              </p:cNvGrpSpPr>
              <p:nvPr/>
            </p:nvGrpSpPr>
            <p:grpSpPr bwMode="auto">
              <a:xfrm>
                <a:off x="2331" y="1668"/>
                <a:ext cx="400" cy="374"/>
                <a:chOff x="2331" y="1668"/>
                <a:chExt cx="400" cy="374"/>
              </a:xfrm>
            </p:grpSpPr>
            <p:sp>
              <p:nvSpPr>
                <p:cNvPr id="42" name="Rectangle 285"/>
                <p:cNvSpPr>
                  <a:spLocks noChangeArrowheads="1"/>
                </p:cNvSpPr>
                <p:nvPr/>
              </p:nvSpPr>
              <p:spPr bwMode="auto">
                <a:xfrm>
                  <a:off x="2355" y="1692"/>
                  <a:ext cx="352" cy="326"/>
                </a:xfrm>
                <a:prstGeom prst="rect">
                  <a:avLst/>
                </a:prstGeom>
                <a:noFill/>
                <a:ln w="9525">
                  <a:noFill/>
                  <a:miter lim="800000"/>
                  <a:headEnd/>
                  <a:tailEnd/>
                </a:ln>
                <a:effectLst/>
              </p:spPr>
              <p:txBody>
                <a:bodyPr>
                  <a:flatTx/>
                </a:bodyPr>
                <a:lstStyle/>
                <a:p>
                  <a:pPr algn="ctr"/>
                  <a:r>
                    <a:rPr lang="es-ES" sz="1400">
                      <a:latin typeface="Arial" charset="0"/>
                      <a:cs typeface="Arial" charset="0"/>
                    </a:rPr>
                    <a:t>0.00</a:t>
                  </a:r>
                  <a:endParaRPr lang="es-ES" sz="1200">
                    <a:cs typeface="Times New Roman" pitchFamily="18" charset="0"/>
                  </a:endParaRPr>
                </a:p>
                <a:p>
                  <a:pPr algn="ctr" eaLnBrk="0" hangingPunct="0"/>
                  <a:endParaRPr lang="es-ES"/>
                </a:p>
              </p:txBody>
            </p:sp>
            <p:sp>
              <p:nvSpPr>
                <p:cNvPr id="43" name="Rectangle 328"/>
                <p:cNvSpPr>
                  <a:spLocks noChangeArrowheads="1"/>
                </p:cNvSpPr>
                <p:nvPr/>
              </p:nvSpPr>
              <p:spPr bwMode="auto">
                <a:xfrm>
                  <a:off x="2331" y="1668"/>
                  <a:ext cx="400"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4" name="Group 331"/>
              <p:cNvGrpSpPr>
                <a:grpSpLocks/>
              </p:cNvGrpSpPr>
              <p:nvPr/>
            </p:nvGrpSpPr>
            <p:grpSpPr bwMode="auto">
              <a:xfrm>
                <a:off x="2731" y="1668"/>
                <a:ext cx="783" cy="374"/>
                <a:chOff x="2731" y="1668"/>
                <a:chExt cx="783" cy="374"/>
              </a:xfrm>
            </p:grpSpPr>
            <p:sp>
              <p:nvSpPr>
                <p:cNvPr id="40" name="Rectangle 286"/>
                <p:cNvSpPr>
                  <a:spLocks noChangeArrowheads="1"/>
                </p:cNvSpPr>
                <p:nvPr/>
              </p:nvSpPr>
              <p:spPr bwMode="auto">
                <a:xfrm>
                  <a:off x="2755" y="1692"/>
                  <a:ext cx="735" cy="326"/>
                </a:xfrm>
                <a:prstGeom prst="rect">
                  <a:avLst/>
                </a:prstGeom>
                <a:noFill/>
                <a:ln w="9525">
                  <a:noFill/>
                  <a:miter lim="800000"/>
                  <a:headEnd/>
                  <a:tailEnd/>
                </a:ln>
                <a:effectLst/>
              </p:spPr>
              <p:txBody>
                <a:bodyPr>
                  <a:flatTx/>
                </a:bodyPr>
                <a:lstStyle/>
                <a:p>
                  <a:r>
                    <a:rPr lang="es-ES" sz="1400">
                      <a:latin typeface="Arial" charset="0"/>
                      <a:cs typeface="Arial" charset="0"/>
                    </a:rPr>
                    <a:t>Para ISC y LI</a:t>
                  </a:r>
                  <a:endParaRPr lang="es-ES" sz="1200">
                    <a:cs typeface="Times New Roman" pitchFamily="18" charset="0"/>
                  </a:endParaRPr>
                </a:p>
                <a:p>
                  <a:pPr eaLnBrk="0" hangingPunct="0"/>
                  <a:endParaRPr lang="es-ES"/>
                </a:p>
              </p:txBody>
            </p:sp>
            <p:sp>
              <p:nvSpPr>
                <p:cNvPr id="41" name="Rectangle 330"/>
                <p:cNvSpPr>
                  <a:spLocks noChangeArrowheads="1"/>
                </p:cNvSpPr>
                <p:nvPr/>
              </p:nvSpPr>
              <p:spPr bwMode="auto">
                <a:xfrm>
                  <a:off x="2731" y="1668"/>
                  <a:ext cx="783"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5" name="Group 333"/>
              <p:cNvGrpSpPr>
                <a:grpSpLocks/>
              </p:cNvGrpSpPr>
              <p:nvPr/>
            </p:nvGrpSpPr>
            <p:grpSpPr bwMode="auto">
              <a:xfrm>
                <a:off x="0" y="2090"/>
                <a:ext cx="1353" cy="374"/>
                <a:chOff x="0" y="2090"/>
                <a:chExt cx="1353" cy="374"/>
              </a:xfrm>
            </p:grpSpPr>
            <p:sp>
              <p:nvSpPr>
                <p:cNvPr id="38" name="Rectangle 287"/>
                <p:cNvSpPr>
                  <a:spLocks noChangeArrowheads="1"/>
                </p:cNvSpPr>
                <p:nvPr/>
              </p:nvSpPr>
              <p:spPr bwMode="auto">
                <a:xfrm>
                  <a:off x="24" y="2114"/>
                  <a:ext cx="1305" cy="326"/>
                </a:xfrm>
                <a:prstGeom prst="rect">
                  <a:avLst/>
                </a:prstGeom>
                <a:noFill/>
                <a:ln w="9525">
                  <a:noFill/>
                  <a:miter lim="800000"/>
                  <a:headEnd/>
                  <a:tailEnd/>
                </a:ln>
                <a:effectLst/>
              </p:spPr>
              <p:txBody>
                <a:bodyPr>
                  <a:flatTx/>
                </a:bodyPr>
                <a:lstStyle/>
                <a:p>
                  <a:r>
                    <a:rPr lang="es-ES" sz="1400">
                      <a:latin typeface="Arial" charset="0"/>
                      <a:cs typeface="Arial" charset="0"/>
                    </a:rPr>
                    <a:t>Circuitos digitales</a:t>
                  </a:r>
                  <a:endParaRPr lang="es-ES" sz="1200">
                    <a:cs typeface="Times New Roman" pitchFamily="18" charset="0"/>
                  </a:endParaRPr>
                </a:p>
                <a:p>
                  <a:pPr eaLnBrk="0" hangingPunct="0"/>
                  <a:endParaRPr lang="es-ES"/>
                </a:p>
              </p:txBody>
            </p:sp>
            <p:sp>
              <p:nvSpPr>
                <p:cNvPr id="39" name="Rectangle 332"/>
                <p:cNvSpPr>
                  <a:spLocks noChangeArrowheads="1"/>
                </p:cNvSpPr>
                <p:nvPr/>
              </p:nvSpPr>
              <p:spPr bwMode="auto">
                <a:xfrm>
                  <a:off x="0" y="2090"/>
                  <a:ext cx="1353"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6" name="Group 335"/>
              <p:cNvGrpSpPr>
                <a:grpSpLocks/>
              </p:cNvGrpSpPr>
              <p:nvPr/>
            </p:nvGrpSpPr>
            <p:grpSpPr bwMode="auto">
              <a:xfrm>
                <a:off x="1353" y="2090"/>
                <a:ext cx="479" cy="374"/>
                <a:chOff x="1353" y="2090"/>
                <a:chExt cx="479" cy="374"/>
              </a:xfrm>
            </p:grpSpPr>
            <p:sp>
              <p:nvSpPr>
                <p:cNvPr id="36" name="Rectangle 288"/>
                <p:cNvSpPr>
                  <a:spLocks noChangeArrowheads="1"/>
                </p:cNvSpPr>
                <p:nvPr/>
              </p:nvSpPr>
              <p:spPr bwMode="auto">
                <a:xfrm>
                  <a:off x="1377" y="2114"/>
                  <a:ext cx="431" cy="326"/>
                </a:xfrm>
                <a:prstGeom prst="rect">
                  <a:avLst/>
                </a:prstGeom>
                <a:noFill/>
                <a:ln w="9525">
                  <a:noFill/>
                  <a:miter lim="800000"/>
                  <a:headEnd/>
                  <a:tailEnd/>
                </a:ln>
                <a:effectLst/>
              </p:spPr>
              <p:txBody>
                <a:bodyPr>
                  <a:flatTx/>
                </a:bodyPr>
                <a:lstStyle/>
                <a:p>
                  <a:pPr algn="ctr"/>
                  <a:r>
                    <a:rPr lang="es-ES" sz="1400">
                      <a:latin typeface="Arial" charset="0"/>
                      <a:cs typeface="Arial" charset="0"/>
                    </a:rPr>
                    <a:t>S04</a:t>
                  </a:r>
                  <a:endParaRPr lang="es-ES" sz="1200">
                    <a:cs typeface="Times New Roman" pitchFamily="18" charset="0"/>
                  </a:endParaRPr>
                </a:p>
                <a:p>
                  <a:pPr algn="ctr" eaLnBrk="0" hangingPunct="0"/>
                  <a:endParaRPr lang="es-ES"/>
                </a:p>
              </p:txBody>
            </p:sp>
            <p:sp>
              <p:nvSpPr>
                <p:cNvPr id="37" name="Rectangle 334"/>
                <p:cNvSpPr>
                  <a:spLocks noChangeArrowheads="1"/>
                </p:cNvSpPr>
                <p:nvPr/>
              </p:nvSpPr>
              <p:spPr bwMode="auto">
                <a:xfrm>
                  <a:off x="1353" y="2090"/>
                  <a:ext cx="479"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7" name="Group 337"/>
              <p:cNvGrpSpPr>
                <a:grpSpLocks/>
              </p:cNvGrpSpPr>
              <p:nvPr/>
            </p:nvGrpSpPr>
            <p:grpSpPr bwMode="auto">
              <a:xfrm>
                <a:off x="1832" y="2090"/>
                <a:ext cx="499" cy="374"/>
                <a:chOff x="1832" y="2090"/>
                <a:chExt cx="499" cy="374"/>
              </a:xfrm>
            </p:grpSpPr>
            <p:sp>
              <p:nvSpPr>
                <p:cNvPr id="34" name="Rectangle 289"/>
                <p:cNvSpPr>
                  <a:spLocks noChangeArrowheads="1"/>
                </p:cNvSpPr>
                <p:nvPr/>
              </p:nvSpPr>
              <p:spPr bwMode="auto">
                <a:xfrm>
                  <a:off x="1856" y="2114"/>
                  <a:ext cx="451" cy="326"/>
                </a:xfrm>
                <a:prstGeom prst="rect">
                  <a:avLst/>
                </a:prstGeom>
                <a:noFill/>
                <a:ln w="9525">
                  <a:noFill/>
                  <a:miter lim="800000"/>
                  <a:headEnd/>
                  <a:tailEnd/>
                </a:ln>
                <a:effectLst/>
              </p:spPr>
              <p:txBody>
                <a:bodyPr>
                  <a:flatTx/>
                </a:bodyPr>
                <a:lstStyle/>
                <a:p>
                  <a:pPr algn="ctr"/>
                  <a:r>
                    <a:rPr lang="es-ES" sz="1400">
                      <a:latin typeface="Arial" charset="0"/>
                      <a:cs typeface="Arial" charset="0"/>
                    </a:rPr>
                    <a:t>10</a:t>
                  </a:r>
                  <a:endParaRPr lang="es-ES" sz="1200">
                    <a:cs typeface="Times New Roman" pitchFamily="18" charset="0"/>
                  </a:endParaRPr>
                </a:p>
                <a:p>
                  <a:pPr algn="ctr" eaLnBrk="0" hangingPunct="0"/>
                  <a:endParaRPr lang="es-ES"/>
                </a:p>
              </p:txBody>
            </p:sp>
            <p:sp>
              <p:nvSpPr>
                <p:cNvPr id="35" name="Rectangle 336"/>
                <p:cNvSpPr>
                  <a:spLocks noChangeArrowheads="1"/>
                </p:cNvSpPr>
                <p:nvPr/>
              </p:nvSpPr>
              <p:spPr bwMode="auto">
                <a:xfrm>
                  <a:off x="1832" y="2090"/>
                  <a:ext cx="499"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8" name="Group 339"/>
              <p:cNvGrpSpPr>
                <a:grpSpLocks/>
              </p:cNvGrpSpPr>
              <p:nvPr/>
            </p:nvGrpSpPr>
            <p:grpSpPr bwMode="auto">
              <a:xfrm>
                <a:off x="2331" y="2090"/>
                <a:ext cx="400" cy="374"/>
                <a:chOff x="2331" y="2090"/>
                <a:chExt cx="400" cy="374"/>
              </a:xfrm>
            </p:grpSpPr>
            <p:sp>
              <p:nvSpPr>
                <p:cNvPr id="32" name="Rectangle 290"/>
                <p:cNvSpPr>
                  <a:spLocks noChangeArrowheads="1"/>
                </p:cNvSpPr>
                <p:nvPr/>
              </p:nvSpPr>
              <p:spPr bwMode="auto">
                <a:xfrm>
                  <a:off x="2355" y="2114"/>
                  <a:ext cx="352" cy="326"/>
                </a:xfrm>
                <a:prstGeom prst="rect">
                  <a:avLst/>
                </a:prstGeom>
                <a:noFill/>
                <a:ln w="9525">
                  <a:noFill/>
                  <a:miter lim="800000"/>
                  <a:headEnd/>
                  <a:tailEnd/>
                </a:ln>
                <a:effectLst/>
              </p:spPr>
              <p:txBody>
                <a:bodyPr>
                  <a:flatTx/>
                </a:bodyPr>
                <a:lstStyle/>
                <a:p>
                  <a:pPr algn="ctr"/>
                  <a:r>
                    <a:rPr lang="es-ES" sz="1400">
                      <a:latin typeface="Arial" charset="0"/>
                      <a:cs typeface="Arial" charset="0"/>
                    </a:rPr>
                    <a:t>0.00</a:t>
                  </a:r>
                  <a:endParaRPr lang="es-ES" sz="1200">
                    <a:cs typeface="Times New Roman" pitchFamily="18" charset="0"/>
                  </a:endParaRPr>
                </a:p>
                <a:p>
                  <a:pPr algn="ctr" eaLnBrk="0" hangingPunct="0"/>
                  <a:endParaRPr lang="es-ES"/>
                </a:p>
              </p:txBody>
            </p:sp>
            <p:sp>
              <p:nvSpPr>
                <p:cNvPr id="33" name="Rectangle 338"/>
                <p:cNvSpPr>
                  <a:spLocks noChangeArrowheads="1"/>
                </p:cNvSpPr>
                <p:nvPr/>
              </p:nvSpPr>
              <p:spPr bwMode="auto">
                <a:xfrm>
                  <a:off x="2331" y="2090"/>
                  <a:ext cx="400"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nvGrpSpPr>
              <p:cNvPr id="29" name="Group 341"/>
              <p:cNvGrpSpPr>
                <a:grpSpLocks/>
              </p:cNvGrpSpPr>
              <p:nvPr/>
            </p:nvGrpSpPr>
            <p:grpSpPr bwMode="auto">
              <a:xfrm>
                <a:off x="2731" y="2090"/>
                <a:ext cx="783" cy="374"/>
                <a:chOff x="2731" y="2090"/>
                <a:chExt cx="783" cy="374"/>
              </a:xfrm>
            </p:grpSpPr>
            <p:sp>
              <p:nvSpPr>
                <p:cNvPr id="30" name="Rectangle 291"/>
                <p:cNvSpPr>
                  <a:spLocks noChangeArrowheads="1"/>
                </p:cNvSpPr>
                <p:nvPr/>
              </p:nvSpPr>
              <p:spPr bwMode="auto">
                <a:xfrm>
                  <a:off x="2755" y="2114"/>
                  <a:ext cx="735" cy="326"/>
                </a:xfrm>
                <a:prstGeom prst="rect">
                  <a:avLst/>
                </a:prstGeom>
                <a:noFill/>
                <a:ln w="9525">
                  <a:noFill/>
                  <a:miter lim="800000"/>
                  <a:headEnd/>
                  <a:tailEnd/>
                </a:ln>
                <a:effectLst/>
              </p:spPr>
              <p:txBody>
                <a:bodyPr>
                  <a:flatTx/>
                </a:bodyPr>
                <a:lstStyle/>
                <a:p>
                  <a:r>
                    <a:rPr lang="es-ES" sz="1400">
                      <a:latin typeface="Arial" charset="0"/>
                      <a:cs typeface="Arial" charset="0"/>
                    </a:rPr>
                    <a:t>Para ISC</a:t>
                  </a:r>
                  <a:endParaRPr lang="es-ES" sz="1200">
                    <a:cs typeface="Times New Roman" pitchFamily="18" charset="0"/>
                  </a:endParaRPr>
                </a:p>
                <a:p>
                  <a:pPr eaLnBrk="0" hangingPunct="0"/>
                  <a:endParaRPr lang="es-ES"/>
                </a:p>
              </p:txBody>
            </p:sp>
            <p:sp>
              <p:nvSpPr>
                <p:cNvPr id="31" name="Rectangle 340"/>
                <p:cNvSpPr>
                  <a:spLocks noChangeArrowheads="1"/>
                </p:cNvSpPr>
                <p:nvPr/>
              </p:nvSpPr>
              <p:spPr bwMode="auto">
                <a:xfrm>
                  <a:off x="2731" y="2090"/>
                  <a:ext cx="783" cy="374"/>
                </a:xfrm>
                <a:prstGeom prst="rect">
                  <a:avLst/>
                </a:prstGeom>
                <a:noFill/>
                <a:ln w="7">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grpSp>
        <p:sp>
          <p:nvSpPr>
            <p:cNvPr id="4" name="Rectangle 343"/>
            <p:cNvSpPr>
              <a:spLocks noChangeArrowheads="1"/>
            </p:cNvSpPr>
            <p:nvPr/>
          </p:nvSpPr>
          <p:spPr bwMode="auto">
            <a:xfrm>
              <a:off x="-3" y="-3"/>
              <a:ext cx="3520" cy="2470"/>
            </a:xfrm>
            <a:prstGeom prst="rect">
              <a:avLst/>
            </a:prstGeom>
            <a:noFill/>
            <a:ln w="9525">
              <a:solidFill>
                <a:srgbClr val="A0A0A0"/>
              </a:solidFill>
              <a:miter lim="800000"/>
              <a:headEnd/>
              <a:tailEnd/>
            </a:ln>
            <a:effectLst/>
            <a:scene3d>
              <a:camera prst="legacyObliqueRight"/>
              <a:lightRig rig="legacyHarsh3" dir="t"/>
            </a:scene3d>
            <a:sp3d extrusionH="100000" prstMaterial="legacyMatte">
              <a:bevelT w="13500" h="13500" prst="angle"/>
              <a:bevelB w="13500" h="13500" prst="angle"/>
              <a:extrusionClr>
                <a:srgbClr val="663300"/>
              </a:extrusionClr>
            </a:sp3d>
          </p:spPr>
          <p:txBody>
            <a:bodyPr>
              <a:flatTx/>
            </a:bodyPr>
            <a:lstStyle/>
            <a:p>
              <a:endParaRPr lang="es-MX"/>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196752"/>
            <a:ext cx="3606500" cy="369332"/>
          </a:xfrm>
          <a:prstGeom prst="rect">
            <a:avLst/>
          </a:prstGeom>
          <a:noFill/>
        </p:spPr>
        <p:txBody>
          <a:bodyPr wrap="none" rtlCol="0">
            <a:spAutoFit/>
          </a:bodyPr>
          <a:lstStyle/>
          <a:p>
            <a:r>
              <a:rPr lang="es-MX" dirty="0" smtClean="0"/>
              <a:t>Practica SQL para realizarse en clase</a:t>
            </a:r>
          </a:p>
        </p:txBody>
      </p:sp>
      <p:sp>
        <p:nvSpPr>
          <p:cNvPr id="3" name="2 CuadroTexto"/>
          <p:cNvSpPr txBox="1"/>
          <p:nvPr/>
        </p:nvSpPr>
        <p:spPr>
          <a:xfrm>
            <a:off x="395536" y="1857598"/>
            <a:ext cx="8430513" cy="3785652"/>
          </a:xfrm>
          <a:prstGeom prst="rect">
            <a:avLst/>
          </a:prstGeom>
          <a:noFill/>
        </p:spPr>
        <p:txBody>
          <a:bodyPr wrap="none" rtlCol="0">
            <a:spAutoFit/>
          </a:bodyPr>
          <a:lstStyle/>
          <a:p>
            <a:pPr marL="342900" indent="-342900">
              <a:buAutoNum type="arabicPeriod"/>
            </a:pPr>
            <a:r>
              <a:rPr lang="es-MX" sz="2000" dirty="0" smtClean="0"/>
              <a:t>Se construirá una base de datos a partir de un esquema que se presentara</a:t>
            </a:r>
          </a:p>
          <a:p>
            <a:pPr marL="342900" indent="-342900">
              <a:buAutoNum type="arabicPeriod"/>
            </a:pPr>
            <a:endParaRPr lang="es-MX" sz="2000" dirty="0" smtClean="0"/>
          </a:p>
          <a:p>
            <a:pPr marL="342900" indent="-342900">
              <a:buAutoNum type="arabicPeriod"/>
            </a:pPr>
            <a:r>
              <a:rPr lang="es-MX" sz="2000" dirty="0" smtClean="0"/>
              <a:t>Se introducirán datos en cada una de las tablas</a:t>
            </a:r>
          </a:p>
          <a:p>
            <a:pPr marL="342900" indent="-342900">
              <a:buAutoNum type="arabicPeriod"/>
            </a:pPr>
            <a:endParaRPr lang="es-MX" sz="2000" dirty="0" smtClean="0"/>
          </a:p>
          <a:p>
            <a:pPr marL="342900" indent="-342900">
              <a:buAutoNum type="arabicPeriod"/>
            </a:pPr>
            <a:r>
              <a:rPr lang="es-MX" sz="2000" dirty="0" smtClean="0"/>
              <a:t>Se realizaran consultas donde se utilicen sentencias que permitan explorar el </a:t>
            </a:r>
          </a:p>
          <a:p>
            <a:r>
              <a:rPr lang="es-MX" sz="2000" dirty="0" smtClean="0"/>
              <a:t>potencial de SQL.</a:t>
            </a:r>
          </a:p>
          <a:p>
            <a:endParaRPr lang="es-MX" sz="2000" dirty="0"/>
          </a:p>
          <a:p>
            <a:r>
              <a:rPr lang="es-MX" sz="2000" dirty="0" smtClean="0"/>
              <a:t>4. Se ejecutaran consultas con fechas, operadores y desigualdades en SQL</a:t>
            </a:r>
          </a:p>
          <a:p>
            <a:endParaRPr lang="es-MX" sz="2000" dirty="0"/>
          </a:p>
          <a:p>
            <a:r>
              <a:rPr lang="es-MX" sz="2000" dirty="0" smtClean="0"/>
              <a:t>5. Se consultaran datos de una tabla, dos tablas y tres tablas de forma simultanea</a:t>
            </a:r>
          </a:p>
          <a:p>
            <a:endParaRPr lang="es-MX" sz="2000" dirty="0"/>
          </a:p>
          <a:p>
            <a:r>
              <a:rPr lang="es-MX" sz="2000" dirty="0" smtClean="0"/>
              <a:t>6. Se ejecutaran sentencias donde se use el algebra relacional.</a:t>
            </a:r>
            <a:endParaRPr lang="es-MX" sz="2000" dirty="0"/>
          </a:p>
        </p:txBody>
      </p:sp>
    </p:spTree>
    <p:extLst>
      <p:ext uri="{BB962C8B-B14F-4D97-AF65-F5344CB8AC3E}">
        <p14:creationId xmlns:p14="http://schemas.microsoft.com/office/powerpoint/2010/main" val="26246537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cstate="print"/>
          <a:srcRect l="27195" t="15983" r="18486" b="10796"/>
          <a:stretch/>
        </p:blipFill>
        <p:spPr>
          <a:xfrm>
            <a:off x="611560" y="980728"/>
            <a:ext cx="7391800" cy="5311146"/>
          </a:xfrm>
          <a:prstGeom prst="rect">
            <a:avLst/>
          </a:prstGeom>
        </p:spPr>
      </p:pic>
    </p:spTree>
    <p:extLst>
      <p:ext uri="{BB962C8B-B14F-4D97-AF65-F5344CB8AC3E}">
        <p14:creationId xmlns:p14="http://schemas.microsoft.com/office/powerpoint/2010/main" val="821008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676" y="2204864"/>
            <a:ext cx="6656955" cy="830997"/>
          </a:xfrm>
          <a:prstGeom prst="rect">
            <a:avLst/>
          </a:prstGeom>
        </p:spPr>
        <p:txBody>
          <a:bodyPr wrap="square">
            <a:spAutoFit/>
          </a:bodyPr>
          <a:lstStyle/>
          <a:p>
            <a:pPr fontAlgn="base">
              <a:spcBef>
                <a:spcPct val="0"/>
              </a:spcBef>
              <a:spcAft>
                <a:spcPct val="0"/>
              </a:spcAft>
            </a:pPr>
            <a:r>
              <a:rPr lang="en-US" sz="2400" dirty="0" err="1" smtClean="0">
                <a:solidFill>
                  <a:srgbClr val="000000"/>
                </a:solidFill>
              </a:rPr>
              <a:t>mysql</a:t>
            </a:r>
            <a:r>
              <a:rPr lang="en-US" sz="2400" dirty="0" smtClean="0">
                <a:solidFill>
                  <a:srgbClr val="000000"/>
                </a:solidFill>
              </a:rPr>
              <a:t>&gt; INSERT INTO </a:t>
            </a:r>
            <a:r>
              <a:rPr lang="en-US" sz="2400" dirty="0" err="1" smtClean="0">
                <a:solidFill>
                  <a:srgbClr val="000000"/>
                </a:solidFill>
              </a:rPr>
              <a:t>alumno</a:t>
            </a:r>
            <a:r>
              <a:rPr lang="en-US" sz="2400" dirty="0">
                <a:solidFill>
                  <a:srgbClr val="000000"/>
                </a:solidFill>
              </a:rPr>
              <a:t> </a:t>
            </a:r>
            <a:r>
              <a:rPr lang="en-US" sz="2400" dirty="0" smtClean="0">
                <a:solidFill>
                  <a:srgbClr val="000000"/>
                </a:solidFill>
              </a:rPr>
              <a:t>VALUES(‘Adrian', ‘</a:t>
            </a:r>
            <a:r>
              <a:rPr lang="en-US" sz="2400" dirty="0" err="1" smtClean="0">
                <a:solidFill>
                  <a:srgbClr val="000000"/>
                </a:solidFill>
              </a:rPr>
              <a:t>Trueba</a:t>
            </a:r>
            <a:r>
              <a:rPr lang="en-US" sz="2400" dirty="0" smtClean="0">
                <a:solidFill>
                  <a:srgbClr val="000000"/>
                </a:solidFill>
              </a:rPr>
              <a:t> Espinosa',‘M','2000-03-30');</a:t>
            </a:r>
            <a:endParaRPr lang="es-MX" sz="2400" dirty="0" smtClean="0">
              <a:solidFill>
                <a:srgbClr val="000000"/>
              </a:solidFill>
            </a:endParaRPr>
          </a:p>
        </p:txBody>
      </p:sp>
      <p:sp>
        <p:nvSpPr>
          <p:cNvPr id="4" name="3 Rectángulo"/>
          <p:cNvSpPr/>
          <p:nvPr/>
        </p:nvSpPr>
        <p:spPr>
          <a:xfrm>
            <a:off x="485775" y="4149041"/>
            <a:ext cx="7830641" cy="830997"/>
          </a:xfrm>
          <a:prstGeom prst="rect">
            <a:avLst/>
          </a:prstGeom>
        </p:spPr>
        <p:txBody>
          <a:bodyPr wrap="square">
            <a:spAutoFit/>
          </a:bodyPr>
          <a:lstStyle/>
          <a:p>
            <a:pPr fontAlgn="base">
              <a:spcBef>
                <a:spcPct val="0"/>
              </a:spcBef>
              <a:spcAft>
                <a:spcPct val="0"/>
              </a:spcAft>
            </a:pPr>
            <a:r>
              <a:rPr lang="es-ES" sz="2400" dirty="0" smtClean="0">
                <a:solidFill>
                  <a:prstClr val="black"/>
                </a:solidFill>
              </a:rPr>
              <a:t>Recuperan todos los datos de la tabla alumnos:</a:t>
            </a:r>
            <a:endParaRPr lang="es-MX" sz="2400" dirty="0" smtClean="0">
              <a:solidFill>
                <a:prstClr val="black"/>
              </a:solidFill>
            </a:endParaRPr>
          </a:p>
          <a:p>
            <a:pPr fontAlgn="base">
              <a:spcBef>
                <a:spcPct val="0"/>
              </a:spcBef>
              <a:spcAft>
                <a:spcPct val="0"/>
              </a:spcAft>
            </a:pPr>
            <a:r>
              <a:rPr lang="es-ES" sz="2400" dirty="0" err="1" smtClean="0">
                <a:solidFill>
                  <a:prstClr val="black"/>
                </a:solidFill>
              </a:rPr>
              <a:t>mysql</a:t>
            </a:r>
            <a:r>
              <a:rPr lang="es-ES" sz="2400" dirty="0" smtClean="0">
                <a:solidFill>
                  <a:prstClr val="black"/>
                </a:solidFill>
              </a:rPr>
              <a:t>&gt; SELECT * FROM alumno;</a:t>
            </a:r>
            <a:endParaRPr lang="es-MX" sz="2400" dirty="0" smtClean="0">
              <a:solidFill>
                <a:prstClr val="black"/>
              </a:solidFill>
            </a:endParaRPr>
          </a:p>
        </p:txBody>
      </p:sp>
      <p:sp>
        <p:nvSpPr>
          <p:cNvPr id="5" name="4 Rectángulo"/>
          <p:cNvSpPr/>
          <p:nvPr/>
        </p:nvSpPr>
        <p:spPr>
          <a:xfrm>
            <a:off x="394830" y="5349370"/>
            <a:ext cx="7921585" cy="830997"/>
          </a:xfrm>
          <a:prstGeom prst="rect">
            <a:avLst/>
          </a:prstGeom>
        </p:spPr>
        <p:txBody>
          <a:bodyPr wrap="square">
            <a:spAutoFit/>
          </a:bodyPr>
          <a:lstStyle/>
          <a:p>
            <a:pPr fontAlgn="base">
              <a:spcBef>
                <a:spcPct val="0"/>
              </a:spcBef>
              <a:spcAft>
                <a:spcPct val="0"/>
              </a:spcAft>
            </a:pPr>
            <a:r>
              <a:rPr lang="es-ES" sz="2400" dirty="0" smtClean="0">
                <a:solidFill>
                  <a:prstClr val="black"/>
                </a:solidFill>
              </a:rPr>
              <a:t>Recuperan todos los datos de la tabla profesores:</a:t>
            </a:r>
            <a:endParaRPr lang="es-MX" sz="2400" dirty="0" smtClean="0">
              <a:solidFill>
                <a:prstClr val="black"/>
              </a:solidFill>
            </a:endParaRPr>
          </a:p>
          <a:p>
            <a:pPr fontAlgn="base">
              <a:spcBef>
                <a:spcPct val="0"/>
              </a:spcBef>
              <a:spcAft>
                <a:spcPct val="0"/>
              </a:spcAft>
            </a:pPr>
            <a:r>
              <a:rPr lang="es-ES" sz="2400" dirty="0" err="1" smtClean="0">
                <a:solidFill>
                  <a:prstClr val="black"/>
                </a:solidFill>
              </a:rPr>
              <a:t>mysql</a:t>
            </a:r>
            <a:r>
              <a:rPr lang="es-ES" sz="2400" dirty="0" smtClean="0">
                <a:solidFill>
                  <a:prstClr val="black"/>
                </a:solidFill>
              </a:rPr>
              <a:t>&gt; SELECT * FROM profesor;</a:t>
            </a:r>
            <a:endParaRPr lang="es-MX" sz="2400" dirty="0" smtClean="0">
              <a:solidFill>
                <a:prstClr val="black"/>
              </a:solidFill>
            </a:endParaRPr>
          </a:p>
        </p:txBody>
      </p:sp>
      <p:sp>
        <p:nvSpPr>
          <p:cNvPr id="41985" name="Rectangle 1"/>
          <p:cNvSpPr>
            <a:spLocks noChangeArrowheads="1"/>
          </p:cNvSpPr>
          <p:nvPr/>
        </p:nvSpPr>
        <p:spPr bwMode="auto">
          <a:xfrm>
            <a:off x="406366" y="1268760"/>
            <a:ext cx="343614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2400" dirty="0" err="1" smtClean="0">
                <a:solidFill>
                  <a:srgbClr val="000000"/>
                </a:solidFill>
              </a:rPr>
              <a:t>Crear</a:t>
            </a:r>
            <a:r>
              <a:rPr lang="en-US" sz="2400" dirty="0" smtClean="0">
                <a:solidFill>
                  <a:srgbClr val="000000"/>
                </a:solidFill>
              </a:rPr>
              <a:t> la base de </a:t>
            </a:r>
            <a:r>
              <a:rPr lang="en-US" sz="2400" dirty="0" err="1" smtClean="0">
                <a:solidFill>
                  <a:srgbClr val="000000"/>
                </a:solidFill>
              </a:rPr>
              <a:t>datos</a:t>
            </a:r>
            <a:r>
              <a:rPr lang="en-US" sz="2400" dirty="0" smtClean="0">
                <a:solidFill>
                  <a:srgbClr val="000000"/>
                </a:solidFill>
              </a:rPr>
              <a:t>     </a:t>
            </a:r>
            <a:endParaRPr lang="en-US" sz="2400" dirty="0">
              <a:solidFill>
                <a:srgbClr val="000000"/>
              </a:solidFill>
            </a:endParaRPr>
          </a:p>
          <a:p>
            <a:pPr fontAlgn="base">
              <a:spcBef>
                <a:spcPct val="0"/>
              </a:spcBef>
              <a:spcAft>
                <a:spcPct val="0"/>
              </a:spcAft>
            </a:pPr>
            <a:r>
              <a:rPr lang="en-US" sz="2400" dirty="0" err="1" smtClean="0">
                <a:solidFill>
                  <a:srgbClr val="000000"/>
                </a:solidFill>
              </a:rPr>
              <a:t>mysql</a:t>
            </a:r>
            <a:r>
              <a:rPr lang="en-US" sz="2400" dirty="0" smtClean="0">
                <a:solidFill>
                  <a:srgbClr val="000000"/>
                </a:solidFill>
              </a:rPr>
              <a:t>&gt; USE </a:t>
            </a:r>
            <a:r>
              <a:rPr lang="en-US" sz="2400" dirty="0" err="1" smtClean="0">
                <a:solidFill>
                  <a:srgbClr val="000000"/>
                </a:solidFill>
              </a:rPr>
              <a:t>Escuela</a:t>
            </a:r>
            <a:r>
              <a:rPr lang="en-US" sz="2400" dirty="0" smtClean="0">
                <a:solidFill>
                  <a:srgbClr val="000000"/>
                </a:solidFill>
              </a:rPr>
              <a:t>;</a:t>
            </a:r>
          </a:p>
        </p:txBody>
      </p:sp>
      <p:sp>
        <p:nvSpPr>
          <p:cNvPr id="8" name="7 Rectángulo"/>
          <p:cNvSpPr/>
          <p:nvPr/>
        </p:nvSpPr>
        <p:spPr>
          <a:xfrm>
            <a:off x="465833" y="3284984"/>
            <a:ext cx="4370486" cy="677108"/>
          </a:xfrm>
          <a:prstGeom prst="rect">
            <a:avLst/>
          </a:prstGeom>
        </p:spPr>
        <p:txBody>
          <a:bodyPr wrap="square">
            <a:spAutoFit/>
          </a:bodyPr>
          <a:lstStyle/>
          <a:p>
            <a:pPr fontAlgn="base">
              <a:spcBef>
                <a:spcPct val="0"/>
              </a:spcBef>
              <a:spcAft>
                <a:spcPct val="0"/>
              </a:spcAft>
            </a:pPr>
            <a:r>
              <a:rPr lang="es-MX" altLang="es-MX" sz="1400" b="1" dirty="0">
                <a:solidFill>
                  <a:srgbClr val="008000"/>
                </a:solidFill>
                <a:latin typeface="Verdana" pitchFamily="34" charset="0"/>
                <a:cs typeface="Arial" pitchFamily="34" charset="0"/>
              </a:rPr>
              <a:t>SELECT "</a:t>
            </a:r>
            <a:r>
              <a:rPr lang="es-MX" altLang="es-MX" sz="1400" b="1" dirty="0" err="1" smtClean="0">
                <a:solidFill>
                  <a:srgbClr val="FF0000"/>
                </a:solidFill>
                <a:latin typeface="Verdana" pitchFamily="34" charset="0"/>
                <a:cs typeface="Arial" pitchFamily="34" charset="0"/>
              </a:rPr>
              <a:t>nombre_de_atributo</a:t>
            </a:r>
            <a:r>
              <a:rPr lang="es-MX" altLang="es-MX" sz="1400" b="1" dirty="0" smtClean="0">
                <a:solidFill>
                  <a:srgbClr val="008000"/>
                </a:solidFill>
                <a:latin typeface="Verdana" pitchFamily="34" charset="0"/>
                <a:cs typeface="Arial" pitchFamily="34" charset="0"/>
              </a:rPr>
              <a:t>" </a:t>
            </a:r>
            <a:r>
              <a:rPr lang="es-MX" altLang="es-MX" sz="1400" b="1" dirty="0">
                <a:solidFill>
                  <a:srgbClr val="008000"/>
                </a:solidFill>
                <a:latin typeface="Verdana" pitchFamily="34" charset="0"/>
                <a:cs typeface="Arial" pitchFamily="34" charset="0"/>
              </a:rPr>
              <a:t>FROM "</a:t>
            </a:r>
            <a:r>
              <a:rPr lang="es-MX" altLang="es-MX" sz="1400" b="1" dirty="0" err="1">
                <a:solidFill>
                  <a:srgbClr val="FF0000"/>
                </a:solidFill>
                <a:latin typeface="Verdana" pitchFamily="34" charset="0"/>
                <a:cs typeface="Arial" pitchFamily="34" charset="0"/>
              </a:rPr>
              <a:t>nombre_tabla</a:t>
            </a:r>
            <a:r>
              <a:rPr lang="es-MX" altLang="es-MX" sz="1400" b="1" dirty="0" smtClean="0">
                <a:solidFill>
                  <a:srgbClr val="008000"/>
                </a:solidFill>
                <a:latin typeface="Verdana" pitchFamily="34" charset="0"/>
                <a:cs typeface="Arial" pitchFamily="34" charset="0"/>
              </a:rPr>
              <a:t>";</a:t>
            </a:r>
            <a:r>
              <a:rPr lang="es-MX" altLang="es-MX" sz="1400" dirty="0">
                <a:solidFill>
                  <a:srgbClr val="000000"/>
                </a:solidFill>
                <a:latin typeface="Verdana" pitchFamily="34" charset="0"/>
                <a:cs typeface="Arial" pitchFamily="34" charset="0"/>
              </a:rPr>
              <a:t/>
            </a:r>
            <a:br>
              <a:rPr lang="es-MX" altLang="es-MX" sz="1400" dirty="0">
                <a:solidFill>
                  <a:srgbClr val="000000"/>
                </a:solidFill>
                <a:latin typeface="Verdana" pitchFamily="34" charset="0"/>
                <a:cs typeface="Arial" pitchFamily="34" charset="0"/>
              </a:rPr>
            </a:br>
            <a:endParaRPr lang="es-MX" altLang="es-MX" sz="10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0741460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700808"/>
            <a:ext cx="8352928" cy="830997"/>
          </a:xfrm>
          <a:prstGeom prst="rect">
            <a:avLst/>
          </a:prstGeom>
        </p:spPr>
        <p:txBody>
          <a:bodyPr wrap="square">
            <a:spAutoFit/>
          </a:bodyPr>
          <a:lstStyle/>
          <a:p>
            <a:pPr fontAlgn="base">
              <a:spcBef>
                <a:spcPct val="0"/>
              </a:spcBef>
              <a:spcAft>
                <a:spcPct val="0"/>
              </a:spcAft>
            </a:pPr>
            <a:r>
              <a:rPr lang="es-ES" sz="2400" dirty="0" smtClean="0">
                <a:solidFill>
                  <a:prstClr val="black"/>
                </a:solidFill>
              </a:rPr>
              <a:t>seleccionamos sólo el registro de Arturo de la siguiente manera:</a:t>
            </a:r>
            <a:endParaRPr lang="es-MX" sz="2400" dirty="0" smtClean="0">
              <a:solidFill>
                <a:prstClr val="black"/>
              </a:solidFill>
            </a:endParaRPr>
          </a:p>
          <a:p>
            <a:pPr fontAlgn="base">
              <a:spcBef>
                <a:spcPct val="0"/>
              </a:spcBef>
              <a:spcAft>
                <a:spcPct val="0"/>
              </a:spcAft>
            </a:pPr>
            <a:r>
              <a:rPr lang="en-US" sz="2400" dirty="0" err="1" smtClean="0">
                <a:solidFill>
                  <a:prstClr val="black"/>
                </a:solidFill>
              </a:rPr>
              <a:t>mysql</a:t>
            </a:r>
            <a:r>
              <a:rPr lang="en-US" sz="2400" dirty="0" smtClean="0">
                <a:solidFill>
                  <a:prstClr val="black"/>
                </a:solidFill>
              </a:rPr>
              <a:t>&gt; SELECT * FROM </a:t>
            </a:r>
            <a:r>
              <a:rPr lang="en-US" sz="2400" dirty="0" err="1" smtClean="0">
                <a:solidFill>
                  <a:prstClr val="black"/>
                </a:solidFill>
              </a:rPr>
              <a:t>alumno</a:t>
            </a:r>
            <a:r>
              <a:rPr lang="en-US" sz="2400" dirty="0" smtClean="0">
                <a:solidFill>
                  <a:prstClr val="black"/>
                </a:solidFill>
              </a:rPr>
              <a:t> WHERE </a:t>
            </a:r>
            <a:r>
              <a:rPr lang="en-US" sz="2400" dirty="0" err="1" smtClean="0">
                <a:solidFill>
                  <a:prstClr val="black"/>
                </a:solidFill>
              </a:rPr>
              <a:t>nombreAlu</a:t>
            </a:r>
            <a:r>
              <a:rPr lang="en-US" sz="2400" dirty="0" smtClean="0">
                <a:solidFill>
                  <a:prstClr val="black"/>
                </a:solidFill>
              </a:rPr>
              <a:t>=“Pedro";</a:t>
            </a:r>
            <a:endParaRPr lang="es-MX" sz="2400" dirty="0" smtClean="0">
              <a:solidFill>
                <a:prstClr val="black"/>
              </a:solidFill>
            </a:endParaRPr>
          </a:p>
        </p:txBody>
      </p:sp>
      <p:sp>
        <p:nvSpPr>
          <p:cNvPr id="3" name="2 Rectángulo"/>
          <p:cNvSpPr/>
          <p:nvPr/>
        </p:nvSpPr>
        <p:spPr>
          <a:xfrm>
            <a:off x="29344" y="3068960"/>
            <a:ext cx="8928992" cy="2677656"/>
          </a:xfrm>
          <a:prstGeom prst="rect">
            <a:avLst/>
          </a:prstGeom>
        </p:spPr>
        <p:txBody>
          <a:bodyPr wrap="square">
            <a:spAutoFit/>
          </a:bodyPr>
          <a:lstStyle/>
          <a:p>
            <a:pPr fontAlgn="base">
              <a:spcBef>
                <a:spcPct val="0"/>
              </a:spcBef>
              <a:spcAft>
                <a:spcPct val="0"/>
              </a:spcAft>
            </a:pPr>
            <a:r>
              <a:rPr lang="es-ES" sz="2400" dirty="0" smtClean="0">
                <a:solidFill>
                  <a:srgbClr val="000000"/>
                </a:solidFill>
              </a:rPr>
              <a:t>El estudiante comentara que hacen las siguientes sentencias y las ejecutara en </a:t>
            </a:r>
            <a:r>
              <a:rPr lang="es-ES" sz="2400" dirty="0" err="1" smtClean="0">
                <a:solidFill>
                  <a:srgbClr val="000000"/>
                </a:solidFill>
              </a:rPr>
              <a:t>MySQL</a:t>
            </a:r>
            <a:r>
              <a:rPr lang="es-ES" sz="2400" dirty="0" smtClean="0">
                <a:solidFill>
                  <a:srgbClr val="000000"/>
                </a:solidFill>
              </a:rPr>
              <a:t> para verificar lo comentado</a:t>
            </a:r>
          </a:p>
          <a:p>
            <a:pPr fontAlgn="base">
              <a:spcBef>
                <a:spcPct val="0"/>
              </a:spcBef>
              <a:spcAft>
                <a:spcPct val="0"/>
              </a:spcAft>
            </a:pPr>
            <a:endParaRPr lang="es-ES" sz="2400" dirty="0">
              <a:solidFill>
                <a:srgbClr val="000000"/>
              </a:solidFill>
            </a:endParaRPr>
          </a:p>
          <a:p>
            <a:pPr fontAlgn="base">
              <a:spcBef>
                <a:spcPct val="0"/>
              </a:spcBef>
              <a:spcAft>
                <a:spcPct val="0"/>
              </a:spcAft>
            </a:pPr>
            <a:r>
              <a:rPr lang="es-ES" sz="2400" dirty="0">
                <a:solidFill>
                  <a:srgbClr val="000000"/>
                </a:solidFill>
              </a:rPr>
              <a:t> </a:t>
            </a:r>
            <a:endParaRPr lang="es-ES" sz="2400" dirty="0" smtClean="0">
              <a:solidFill>
                <a:srgbClr val="000000"/>
              </a:solidFill>
            </a:endParaRPr>
          </a:p>
          <a:p>
            <a:pPr fontAlgn="base">
              <a:spcBef>
                <a:spcPct val="0"/>
              </a:spcBef>
              <a:spcAft>
                <a:spcPct val="0"/>
              </a:spcAft>
            </a:pPr>
            <a:r>
              <a:rPr lang="en-US" sz="2400" dirty="0" err="1" smtClean="0">
                <a:solidFill>
                  <a:srgbClr val="000000"/>
                </a:solidFill>
              </a:rPr>
              <a:t>mysql</a:t>
            </a:r>
            <a:r>
              <a:rPr lang="en-US" sz="2400" dirty="0">
                <a:solidFill>
                  <a:srgbClr val="000000"/>
                </a:solidFill>
              </a:rPr>
              <a:t>&gt; SELECT * FROM </a:t>
            </a:r>
            <a:r>
              <a:rPr lang="en-US" sz="2400" dirty="0" err="1">
                <a:solidFill>
                  <a:srgbClr val="000000"/>
                </a:solidFill>
              </a:rPr>
              <a:t>alumno</a:t>
            </a:r>
            <a:r>
              <a:rPr lang="en-US" sz="2400" dirty="0">
                <a:solidFill>
                  <a:srgbClr val="000000"/>
                </a:solidFill>
              </a:rPr>
              <a:t> WHERE </a:t>
            </a:r>
            <a:r>
              <a:rPr lang="en-US" sz="2400" dirty="0" err="1">
                <a:solidFill>
                  <a:srgbClr val="000000"/>
                </a:solidFill>
              </a:rPr>
              <a:t>FechaNa</a:t>
            </a:r>
            <a:r>
              <a:rPr lang="en-US" sz="2400" dirty="0">
                <a:solidFill>
                  <a:srgbClr val="000000"/>
                </a:solidFill>
              </a:rPr>
              <a:t> &lt;= "2000-1-1";</a:t>
            </a:r>
          </a:p>
          <a:p>
            <a:pPr fontAlgn="base">
              <a:spcBef>
                <a:spcPct val="0"/>
              </a:spcBef>
              <a:spcAft>
                <a:spcPct val="0"/>
              </a:spcAft>
            </a:pPr>
            <a:endParaRPr lang="en-US" sz="2400" dirty="0">
              <a:solidFill>
                <a:srgbClr val="000000"/>
              </a:solidFill>
            </a:endParaRPr>
          </a:p>
          <a:p>
            <a:pPr fontAlgn="base">
              <a:spcBef>
                <a:spcPct val="0"/>
              </a:spcBef>
              <a:spcAft>
                <a:spcPct val="0"/>
              </a:spcAft>
            </a:pPr>
            <a:r>
              <a:rPr lang="en-US" sz="2400" dirty="0" err="1">
                <a:solidFill>
                  <a:srgbClr val="000000"/>
                </a:solidFill>
              </a:rPr>
              <a:t>mysql</a:t>
            </a:r>
            <a:r>
              <a:rPr lang="en-US" sz="2400" dirty="0">
                <a:solidFill>
                  <a:srgbClr val="000000"/>
                </a:solidFill>
              </a:rPr>
              <a:t>&gt; SELECT * FROM </a:t>
            </a:r>
            <a:r>
              <a:rPr lang="en-US" sz="2400" dirty="0" err="1">
                <a:solidFill>
                  <a:srgbClr val="000000"/>
                </a:solidFill>
              </a:rPr>
              <a:t>alumno</a:t>
            </a:r>
            <a:r>
              <a:rPr lang="en-US" sz="2400" dirty="0">
                <a:solidFill>
                  <a:srgbClr val="000000"/>
                </a:solidFill>
              </a:rPr>
              <a:t> WHERE </a:t>
            </a:r>
            <a:r>
              <a:rPr lang="en-US" sz="2400" dirty="0" err="1">
                <a:solidFill>
                  <a:srgbClr val="000000"/>
                </a:solidFill>
              </a:rPr>
              <a:t>FechaNa</a:t>
            </a:r>
            <a:r>
              <a:rPr lang="en-US" sz="2400" dirty="0">
                <a:solidFill>
                  <a:srgbClr val="000000"/>
                </a:solidFill>
              </a:rPr>
              <a:t> &lt;= "2000-1-1";</a:t>
            </a:r>
          </a:p>
        </p:txBody>
      </p:sp>
    </p:spTree>
    <p:extLst>
      <p:ext uri="{BB962C8B-B14F-4D97-AF65-F5344CB8AC3E}">
        <p14:creationId xmlns:p14="http://schemas.microsoft.com/office/powerpoint/2010/main" val="15866976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504" y="1812880"/>
            <a:ext cx="8856984" cy="3323987"/>
          </a:xfrm>
          <a:prstGeom prst="rect">
            <a:avLst/>
          </a:prstGeom>
        </p:spPr>
        <p:txBody>
          <a:bodyPr wrap="square">
            <a:spAutoFit/>
          </a:bodyPr>
          <a:lstStyle/>
          <a:p>
            <a:endParaRPr lang="en-US" dirty="0" smtClean="0"/>
          </a:p>
          <a:p>
            <a:r>
              <a:rPr lang="en-US" sz="2400" dirty="0" err="1" smtClean="0"/>
              <a:t>mysql</a:t>
            </a:r>
            <a:r>
              <a:rPr lang="en-US" sz="2400" dirty="0" smtClean="0"/>
              <a:t>&gt; SELECT * FROM </a:t>
            </a:r>
            <a:r>
              <a:rPr lang="en-US" sz="2400" dirty="0" err="1" smtClean="0"/>
              <a:t>alumno</a:t>
            </a:r>
            <a:r>
              <a:rPr lang="en-US" sz="2400" dirty="0" smtClean="0"/>
              <a:t> WHERE </a:t>
            </a:r>
            <a:r>
              <a:rPr lang="en-US" sz="2400" dirty="0" err="1" smtClean="0"/>
              <a:t>FechaNa</a:t>
            </a:r>
            <a:r>
              <a:rPr lang="en-US" sz="2400" dirty="0" smtClean="0"/>
              <a:t>  &gt;= “1975-1-1";</a:t>
            </a:r>
          </a:p>
          <a:p>
            <a:endParaRPr lang="en-US" sz="2400" dirty="0" smtClean="0"/>
          </a:p>
          <a:p>
            <a:r>
              <a:rPr lang="en-US" sz="2400" dirty="0" err="1" smtClean="0"/>
              <a:t>mysql</a:t>
            </a:r>
            <a:r>
              <a:rPr lang="en-US" sz="2400" dirty="0" smtClean="0"/>
              <a:t>&gt; SELECT * FROM </a:t>
            </a:r>
            <a:r>
              <a:rPr lang="en-US" sz="2400" dirty="0" err="1" smtClean="0"/>
              <a:t>alumno</a:t>
            </a:r>
            <a:r>
              <a:rPr lang="en-US" sz="2400" dirty="0" smtClean="0"/>
              <a:t> WHERE </a:t>
            </a:r>
            <a:r>
              <a:rPr lang="en-US" sz="2400" dirty="0" err="1" smtClean="0"/>
              <a:t>sexoAlu</a:t>
            </a:r>
            <a:r>
              <a:rPr lang="en-US" sz="2400" dirty="0" smtClean="0"/>
              <a:t>=“M";</a:t>
            </a:r>
            <a:endParaRPr lang="es-MX" sz="2400" dirty="0" smtClean="0"/>
          </a:p>
          <a:p>
            <a:endParaRPr lang="en-US" sz="2400" dirty="0" smtClean="0"/>
          </a:p>
          <a:p>
            <a:r>
              <a:rPr lang="en-US" sz="2400" dirty="0" err="1" smtClean="0"/>
              <a:t>mysql</a:t>
            </a:r>
            <a:r>
              <a:rPr lang="en-US" sz="2400" dirty="0" smtClean="0"/>
              <a:t>&gt; SELECT * FROM </a:t>
            </a:r>
            <a:r>
              <a:rPr lang="en-US" sz="2400" dirty="0" err="1" smtClean="0"/>
              <a:t>profesor</a:t>
            </a:r>
            <a:r>
              <a:rPr lang="en-US" sz="2400" dirty="0" smtClean="0"/>
              <a:t> WHERE </a:t>
            </a:r>
            <a:r>
              <a:rPr lang="en-US" sz="2400" dirty="0" err="1" smtClean="0"/>
              <a:t>SexoPro</a:t>
            </a:r>
            <a:r>
              <a:rPr lang="en-US" sz="2400" dirty="0" smtClean="0"/>
              <a:t>=“F”;</a:t>
            </a:r>
            <a:endParaRPr lang="es-MX" sz="2400" dirty="0" smtClean="0"/>
          </a:p>
          <a:p>
            <a:endParaRPr lang="en-US" sz="2400" dirty="0" smtClean="0"/>
          </a:p>
          <a:p>
            <a:r>
              <a:rPr lang="en-US" sz="2400" dirty="0" err="1" smtClean="0"/>
              <a:t>mysql</a:t>
            </a:r>
            <a:r>
              <a:rPr lang="en-US" sz="2400" dirty="0" smtClean="0"/>
              <a:t>&gt; SELECT * FROM </a:t>
            </a:r>
            <a:r>
              <a:rPr lang="en-US" sz="2400" dirty="0" err="1" smtClean="0"/>
              <a:t>profesor</a:t>
            </a:r>
            <a:r>
              <a:rPr lang="en-US" sz="2400" dirty="0" smtClean="0"/>
              <a:t> WHERE (</a:t>
            </a:r>
            <a:r>
              <a:rPr lang="en-US" sz="2400" dirty="0" err="1" smtClean="0"/>
              <a:t>SexoPro</a:t>
            </a:r>
            <a:r>
              <a:rPr lang="en-US" sz="2400" dirty="0" smtClean="0"/>
              <a:t> = “F" AND </a:t>
            </a:r>
            <a:r>
              <a:rPr lang="en-US" sz="2400" dirty="0" err="1" smtClean="0"/>
              <a:t>Direccion</a:t>
            </a:r>
            <a:r>
              <a:rPr lang="en-US" sz="2400" dirty="0" smtClean="0"/>
              <a:t> = “Tabasco");</a:t>
            </a:r>
            <a:endParaRPr lang="es-MX" sz="2400" dirty="0"/>
          </a:p>
        </p:txBody>
      </p:sp>
    </p:spTree>
    <p:extLst>
      <p:ext uri="{BB962C8B-B14F-4D97-AF65-F5344CB8AC3E}">
        <p14:creationId xmlns:p14="http://schemas.microsoft.com/office/powerpoint/2010/main" val="38898314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7752" y="1268760"/>
            <a:ext cx="8729663" cy="954107"/>
          </a:xfrm>
          <a:prstGeom prst="rect">
            <a:avLst/>
          </a:prstGeom>
        </p:spPr>
        <p:txBody>
          <a:bodyPr wrap="square">
            <a:spAutoFit/>
          </a:bodyPr>
          <a:lstStyle/>
          <a:p>
            <a:r>
              <a:rPr lang="en-US" sz="2800" dirty="0" err="1" smtClean="0"/>
              <a:t>mysql</a:t>
            </a:r>
            <a:r>
              <a:rPr lang="en-US" sz="2800" dirty="0" smtClean="0"/>
              <a:t>&gt; SELECT * FROM </a:t>
            </a:r>
            <a:r>
              <a:rPr lang="en-US" sz="2800" dirty="0" err="1" smtClean="0"/>
              <a:t>profesor</a:t>
            </a:r>
            <a:r>
              <a:rPr lang="en-US" sz="2800" dirty="0" smtClean="0"/>
              <a:t> WHERE (</a:t>
            </a:r>
            <a:r>
              <a:rPr lang="en-US" sz="2800" dirty="0" err="1" smtClean="0"/>
              <a:t>SexoPro</a:t>
            </a:r>
            <a:r>
              <a:rPr lang="en-US" sz="2800" dirty="0" smtClean="0"/>
              <a:t> = “F" AND </a:t>
            </a:r>
            <a:r>
              <a:rPr lang="en-US" sz="2800" dirty="0" err="1" smtClean="0"/>
              <a:t>Direccion</a:t>
            </a:r>
            <a:r>
              <a:rPr lang="en-US" sz="2800" dirty="0" smtClean="0"/>
              <a:t> = “Tabasco") or (</a:t>
            </a:r>
            <a:r>
              <a:rPr lang="en-US" sz="2800" dirty="0" err="1" smtClean="0"/>
              <a:t>Direccion</a:t>
            </a:r>
            <a:r>
              <a:rPr lang="en-US" sz="2800" dirty="0" smtClean="0"/>
              <a:t> = “Veracruz“);</a:t>
            </a:r>
            <a:endParaRPr lang="es-MX" sz="2800" dirty="0"/>
          </a:p>
        </p:txBody>
      </p:sp>
      <p:sp>
        <p:nvSpPr>
          <p:cNvPr id="3" name="2 Rectángulo"/>
          <p:cNvSpPr/>
          <p:nvPr/>
        </p:nvSpPr>
        <p:spPr>
          <a:xfrm>
            <a:off x="263185" y="2708920"/>
            <a:ext cx="8064896" cy="1015663"/>
          </a:xfrm>
          <a:prstGeom prst="rect">
            <a:avLst/>
          </a:prstGeom>
        </p:spPr>
        <p:txBody>
          <a:bodyPr wrap="square">
            <a:spAutoFit/>
          </a:bodyPr>
          <a:lstStyle/>
          <a:p>
            <a:r>
              <a:rPr lang="en-US" sz="3200" dirty="0" err="1" smtClean="0"/>
              <a:t>mysql</a:t>
            </a:r>
            <a:r>
              <a:rPr lang="en-US" sz="3200" dirty="0" smtClean="0"/>
              <a:t>&gt;  </a:t>
            </a:r>
            <a:r>
              <a:rPr lang="en-US" sz="2800" dirty="0" smtClean="0"/>
              <a:t>SELECT </a:t>
            </a:r>
            <a:r>
              <a:rPr lang="en-US" sz="2800" dirty="0" err="1" smtClean="0"/>
              <a:t>NombreMateria</a:t>
            </a:r>
            <a:r>
              <a:rPr lang="en-US" sz="2800" dirty="0" smtClean="0"/>
              <a:t>  FROM </a:t>
            </a:r>
            <a:r>
              <a:rPr lang="en-US" sz="2800" dirty="0" err="1" smtClean="0"/>
              <a:t>materia</a:t>
            </a:r>
            <a:r>
              <a:rPr lang="en-US" sz="2800" dirty="0" smtClean="0"/>
              <a:t>  WHERE  Area  =“</a:t>
            </a:r>
            <a:r>
              <a:rPr lang="en-US" sz="2800" dirty="0" err="1" smtClean="0"/>
              <a:t>Ciencias</a:t>
            </a:r>
            <a:r>
              <a:rPr lang="en-US" sz="2800" dirty="0" smtClean="0"/>
              <a:t>  </a:t>
            </a:r>
            <a:r>
              <a:rPr lang="en-US" sz="2800" dirty="0" err="1" smtClean="0"/>
              <a:t>sociales</a:t>
            </a:r>
            <a:r>
              <a:rPr lang="en-US" sz="2800" dirty="0" smtClean="0"/>
              <a:t>”;</a:t>
            </a:r>
            <a:endParaRPr lang="es-MX" sz="2800" dirty="0"/>
          </a:p>
        </p:txBody>
      </p:sp>
      <p:sp>
        <p:nvSpPr>
          <p:cNvPr id="4" name="3 Rectángulo"/>
          <p:cNvSpPr/>
          <p:nvPr/>
        </p:nvSpPr>
        <p:spPr>
          <a:xfrm>
            <a:off x="264740" y="3933056"/>
            <a:ext cx="8694230" cy="892552"/>
          </a:xfrm>
          <a:prstGeom prst="rect">
            <a:avLst/>
          </a:prstGeom>
        </p:spPr>
        <p:txBody>
          <a:bodyPr wrap="square">
            <a:spAutoFit/>
          </a:bodyPr>
          <a:lstStyle/>
          <a:p>
            <a:r>
              <a:rPr lang="en-US" sz="2800" dirty="0" err="1" smtClean="0"/>
              <a:t>mysql</a:t>
            </a:r>
            <a:r>
              <a:rPr lang="en-US" sz="2800" dirty="0" smtClean="0"/>
              <a:t>&gt;  </a:t>
            </a:r>
            <a:r>
              <a:rPr lang="en-US" sz="2400" dirty="0" smtClean="0"/>
              <a:t>SELECT </a:t>
            </a:r>
            <a:r>
              <a:rPr lang="en-US" sz="2400" dirty="0" err="1" smtClean="0"/>
              <a:t>NombreMateria</a:t>
            </a:r>
            <a:r>
              <a:rPr lang="en-US" sz="2400" dirty="0" smtClean="0"/>
              <a:t>, </a:t>
            </a:r>
            <a:r>
              <a:rPr lang="en-US" sz="2400" dirty="0" err="1" smtClean="0"/>
              <a:t>Creditos</a:t>
            </a:r>
            <a:r>
              <a:rPr lang="en-US" sz="2400" dirty="0" smtClean="0"/>
              <a:t>  FROM </a:t>
            </a:r>
            <a:r>
              <a:rPr lang="en-US" sz="2400" dirty="0" err="1" smtClean="0"/>
              <a:t>materia</a:t>
            </a:r>
            <a:r>
              <a:rPr lang="en-US" sz="2400" dirty="0" smtClean="0"/>
              <a:t>  WHERE </a:t>
            </a:r>
            <a:r>
              <a:rPr lang="en-US" sz="2400" dirty="0" err="1" smtClean="0"/>
              <a:t>creditos</a:t>
            </a:r>
            <a:r>
              <a:rPr lang="en-US" sz="2400" dirty="0" smtClean="0"/>
              <a:t>  &lt; 3 OR (Area  =  “</a:t>
            </a:r>
            <a:r>
              <a:rPr lang="en-US" sz="2400" dirty="0" err="1" smtClean="0"/>
              <a:t>Ciencias</a:t>
            </a:r>
            <a:r>
              <a:rPr lang="en-US" sz="2400" dirty="0" smtClean="0"/>
              <a:t> exactas”);</a:t>
            </a:r>
            <a:endParaRPr lang="es-MX" sz="2400" dirty="0" smtClean="0"/>
          </a:p>
        </p:txBody>
      </p:sp>
      <p:sp>
        <p:nvSpPr>
          <p:cNvPr id="8" name="7 Rectángulo"/>
          <p:cNvSpPr/>
          <p:nvPr/>
        </p:nvSpPr>
        <p:spPr>
          <a:xfrm>
            <a:off x="216249" y="5229200"/>
            <a:ext cx="8511601" cy="830997"/>
          </a:xfrm>
          <a:prstGeom prst="rect">
            <a:avLst/>
          </a:prstGeom>
        </p:spPr>
        <p:txBody>
          <a:bodyPr wrap="square">
            <a:spAutoFit/>
          </a:bodyPr>
          <a:lstStyle/>
          <a:p>
            <a:r>
              <a:rPr lang="en-US" sz="2400" dirty="0" err="1" smtClean="0"/>
              <a:t>mysql</a:t>
            </a:r>
            <a:r>
              <a:rPr lang="en-US" sz="2400" dirty="0" smtClean="0"/>
              <a:t>&gt;</a:t>
            </a:r>
            <a:r>
              <a:rPr lang="en-US" sz="2400" dirty="0"/>
              <a:t>SELECT </a:t>
            </a:r>
            <a:r>
              <a:rPr lang="en-US" sz="2400" dirty="0" err="1"/>
              <a:t>NombreAlu</a:t>
            </a:r>
            <a:r>
              <a:rPr lang="en-US" sz="2400" dirty="0"/>
              <a:t>, </a:t>
            </a:r>
            <a:r>
              <a:rPr lang="en-US" sz="2400" dirty="0" err="1" smtClean="0"/>
              <a:t>materia.creditos</a:t>
            </a:r>
            <a:r>
              <a:rPr lang="en-US" sz="2400" dirty="0" smtClean="0"/>
              <a:t>  </a:t>
            </a:r>
            <a:r>
              <a:rPr lang="en-US" sz="2400" dirty="0"/>
              <a:t>FROM </a:t>
            </a:r>
            <a:r>
              <a:rPr lang="en-US" sz="2400" dirty="0" err="1"/>
              <a:t>alumno</a:t>
            </a:r>
            <a:r>
              <a:rPr lang="en-US" sz="2400" dirty="0"/>
              <a:t> inner join </a:t>
            </a:r>
            <a:r>
              <a:rPr lang="en-US" sz="2400" dirty="0" err="1"/>
              <a:t>materia</a:t>
            </a:r>
            <a:r>
              <a:rPr lang="en-US" sz="2400" dirty="0"/>
              <a:t> on </a:t>
            </a:r>
            <a:r>
              <a:rPr lang="en-US" sz="2400" dirty="0" err="1"/>
              <a:t>alumno.idalumno</a:t>
            </a:r>
            <a:r>
              <a:rPr lang="en-US" sz="2400" dirty="0"/>
              <a:t>=</a:t>
            </a:r>
            <a:r>
              <a:rPr lang="en-US" sz="2400" dirty="0" err="1"/>
              <a:t>materia.idmateria</a:t>
            </a:r>
            <a:r>
              <a:rPr lang="en-US" sz="2400" dirty="0"/>
              <a:t>;</a:t>
            </a:r>
            <a:endParaRPr lang="en-US" sz="2400" dirty="0" smtClean="0"/>
          </a:p>
        </p:txBody>
      </p:sp>
    </p:spTree>
    <p:extLst>
      <p:ext uri="{BB962C8B-B14F-4D97-AF65-F5344CB8AC3E}">
        <p14:creationId xmlns:p14="http://schemas.microsoft.com/office/powerpoint/2010/main" val="2985155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6000750"/>
            <a:ext cx="2133600" cy="365125"/>
          </a:xfrm>
        </p:spPr>
        <p:txBody>
          <a:bodyPr/>
          <a:lstStyle/>
          <a:p>
            <a:pPr>
              <a:defRPr/>
            </a:pPr>
            <a:fld id="{5D23154F-FB05-4F2B-90C4-0CC7CD04137E}" type="slidenum">
              <a:rPr lang="es-CO" altLang="en-US" smtClean="0"/>
              <a:pPr>
                <a:defRPr/>
              </a:pPr>
              <a:t>5</a:t>
            </a:fld>
            <a:endParaRPr lang="es-CO" altLang="en-US" dirty="0"/>
          </a:p>
        </p:txBody>
      </p:sp>
      <p:sp>
        <p:nvSpPr>
          <p:cNvPr id="11267" name="2 CuadroTexto"/>
          <p:cNvSpPr txBox="1">
            <a:spLocks noChangeArrowheads="1"/>
          </p:cNvSpPr>
          <p:nvPr/>
        </p:nvSpPr>
        <p:spPr bwMode="auto">
          <a:xfrm>
            <a:off x="642938" y="1500188"/>
            <a:ext cx="7286625" cy="369887"/>
          </a:xfrm>
          <a:prstGeom prst="rect">
            <a:avLst/>
          </a:prstGeom>
          <a:noFill/>
          <a:ln w="9525">
            <a:noFill/>
            <a:miter lim="800000"/>
            <a:headEnd/>
            <a:tailEnd/>
          </a:ln>
        </p:spPr>
        <p:txBody>
          <a:bodyPr>
            <a:spAutoFit/>
          </a:bodyPr>
          <a:lstStyle/>
          <a:p>
            <a:pPr algn="ctr"/>
            <a:r>
              <a:rPr lang="es-MX" b="1"/>
              <a:t>OBJETIVO DEL MATERIAL DIDÁCTICO</a:t>
            </a:r>
          </a:p>
        </p:txBody>
      </p:sp>
      <p:sp>
        <p:nvSpPr>
          <p:cNvPr id="11268" name="6 CuadroTexto"/>
          <p:cNvSpPr txBox="1">
            <a:spLocks noChangeArrowheads="1"/>
          </p:cNvSpPr>
          <p:nvPr/>
        </p:nvSpPr>
        <p:spPr bwMode="auto">
          <a:xfrm>
            <a:off x="1071563" y="2571750"/>
            <a:ext cx="7429500" cy="1384995"/>
          </a:xfrm>
          <a:prstGeom prst="rect">
            <a:avLst/>
          </a:prstGeom>
          <a:noFill/>
          <a:ln w="9525">
            <a:noFill/>
            <a:miter lim="800000"/>
            <a:headEnd/>
            <a:tailEnd/>
          </a:ln>
        </p:spPr>
        <p:txBody>
          <a:bodyPr>
            <a:spAutoFit/>
          </a:bodyPr>
          <a:lstStyle/>
          <a:p>
            <a:pPr algn="just"/>
            <a:r>
              <a:rPr lang="es-ES" sz="2800" dirty="0" smtClean="0"/>
              <a:t>Que el alumno conozca los diferentes lenguajes para la manipulación de datos, con énfasis en SQL.</a:t>
            </a:r>
            <a:endParaRPr lang="es-MX" sz="28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5054" y="1340768"/>
            <a:ext cx="8511601" cy="830997"/>
          </a:xfrm>
          <a:prstGeom prst="rect">
            <a:avLst/>
          </a:prstGeom>
        </p:spPr>
        <p:txBody>
          <a:bodyPr wrap="square">
            <a:spAutoFit/>
          </a:bodyPr>
          <a:lstStyle/>
          <a:p>
            <a:r>
              <a:rPr lang="en-US" sz="2400" dirty="0" err="1" smtClean="0"/>
              <a:t>mysql</a:t>
            </a:r>
            <a:r>
              <a:rPr lang="en-US" sz="2400" dirty="0" smtClean="0"/>
              <a:t>&gt;</a:t>
            </a:r>
            <a:r>
              <a:rPr lang="en-US" sz="2400" dirty="0"/>
              <a:t>SELECT </a:t>
            </a:r>
            <a:r>
              <a:rPr lang="en-US" sz="2400" dirty="0" err="1"/>
              <a:t>NombreAlu</a:t>
            </a:r>
            <a:r>
              <a:rPr lang="en-US" sz="2400" dirty="0"/>
              <a:t>, </a:t>
            </a:r>
            <a:r>
              <a:rPr lang="en-US" sz="2400" dirty="0" err="1" smtClean="0"/>
              <a:t>materia.creditos</a:t>
            </a:r>
            <a:r>
              <a:rPr lang="en-US" sz="2400" dirty="0" smtClean="0"/>
              <a:t>  </a:t>
            </a:r>
            <a:r>
              <a:rPr lang="en-US" sz="2400" dirty="0"/>
              <a:t>FROM </a:t>
            </a:r>
            <a:r>
              <a:rPr lang="en-US" sz="2400" dirty="0" err="1"/>
              <a:t>alumno</a:t>
            </a:r>
            <a:r>
              <a:rPr lang="en-US" sz="2400" dirty="0"/>
              <a:t> inner join </a:t>
            </a:r>
            <a:r>
              <a:rPr lang="en-US" sz="2400" dirty="0" err="1"/>
              <a:t>materia</a:t>
            </a:r>
            <a:r>
              <a:rPr lang="en-US" sz="2400" dirty="0"/>
              <a:t> on </a:t>
            </a:r>
            <a:r>
              <a:rPr lang="en-US" sz="2400" dirty="0" err="1"/>
              <a:t>alumno.idalumno</a:t>
            </a:r>
            <a:r>
              <a:rPr lang="en-US" sz="2400" dirty="0"/>
              <a:t>=</a:t>
            </a:r>
            <a:r>
              <a:rPr lang="en-US" sz="2400" dirty="0" err="1"/>
              <a:t>materia.idmateria</a:t>
            </a:r>
            <a:r>
              <a:rPr lang="en-US" sz="2400" dirty="0"/>
              <a:t>;</a:t>
            </a:r>
            <a:endParaRPr lang="en-US" sz="2400" dirty="0" smtClean="0"/>
          </a:p>
        </p:txBody>
      </p:sp>
      <p:sp>
        <p:nvSpPr>
          <p:cNvPr id="3" name="4 Rectángulo"/>
          <p:cNvSpPr/>
          <p:nvPr/>
        </p:nvSpPr>
        <p:spPr>
          <a:xfrm>
            <a:off x="245054" y="2560471"/>
            <a:ext cx="8663849" cy="1200329"/>
          </a:xfrm>
          <a:prstGeom prst="rect">
            <a:avLst/>
          </a:prstGeom>
        </p:spPr>
        <p:txBody>
          <a:bodyPr wrap="square">
            <a:spAutoFit/>
          </a:bodyPr>
          <a:lstStyle/>
          <a:p>
            <a:r>
              <a:rPr lang="en-US" sz="2400" dirty="0" err="1" smtClean="0"/>
              <a:t>mysql</a:t>
            </a:r>
            <a:r>
              <a:rPr lang="en-US" sz="2400" dirty="0" smtClean="0"/>
              <a:t>&gt;  SELECT </a:t>
            </a:r>
            <a:r>
              <a:rPr lang="en-US" sz="2400" dirty="0" err="1"/>
              <a:t>NombreAlu</a:t>
            </a:r>
            <a:r>
              <a:rPr lang="en-US" sz="2400" dirty="0"/>
              <a:t>, </a:t>
            </a:r>
            <a:r>
              <a:rPr lang="en-US" sz="2400" dirty="0" err="1" smtClean="0"/>
              <a:t>materia.Nombremateria</a:t>
            </a:r>
            <a:r>
              <a:rPr lang="en-US" sz="2400" dirty="0" smtClean="0"/>
              <a:t>, </a:t>
            </a:r>
            <a:r>
              <a:rPr lang="en-US" sz="2400" dirty="0" err="1" smtClean="0"/>
              <a:t>materia.creditos</a:t>
            </a:r>
            <a:r>
              <a:rPr lang="en-US" sz="2400" dirty="0" smtClean="0"/>
              <a:t>  </a:t>
            </a:r>
            <a:r>
              <a:rPr lang="en-US" sz="2400" dirty="0"/>
              <a:t>FROM </a:t>
            </a:r>
            <a:r>
              <a:rPr lang="en-US" sz="2400" dirty="0" err="1"/>
              <a:t>alumno</a:t>
            </a:r>
            <a:r>
              <a:rPr lang="en-US" sz="2400" dirty="0"/>
              <a:t> inner join </a:t>
            </a:r>
            <a:r>
              <a:rPr lang="en-US" sz="2400" dirty="0" err="1"/>
              <a:t>materia</a:t>
            </a:r>
            <a:r>
              <a:rPr lang="en-US" sz="2400" dirty="0"/>
              <a:t> on </a:t>
            </a:r>
            <a:r>
              <a:rPr lang="en-US" sz="2400" dirty="0" err="1"/>
              <a:t>alumno.idalumno</a:t>
            </a:r>
            <a:r>
              <a:rPr lang="en-US" sz="2400" dirty="0"/>
              <a:t>=</a:t>
            </a:r>
            <a:r>
              <a:rPr lang="en-US" sz="2400" dirty="0" err="1"/>
              <a:t>materia.idmateria</a:t>
            </a:r>
            <a:r>
              <a:rPr lang="en-US" sz="2400" dirty="0"/>
              <a:t>;</a:t>
            </a:r>
            <a:endParaRPr lang="en-US" sz="2400" dirty="0" smtClean="0"/>
          </a:p>
        </p:txBody>
      </p:sp>
      <p:sp>
        <p:nvSpPr>
          <p:cNvPr id="4" name="Rectángulo 6"/>
          <p:cNvSpPr/>
          <p:nvPr/>
        </p:nvSpPr>
        <p:spPr>
          <a:xfrm>
            <a:off x="107504" y="4509120"/>
            <a:ext cx="8928992" cy="1569660"/>
          </a:xfrm>
          <a:prstGeom prst="rect">
            <a:avLst/>
          </a:prstGeom>
        </p:spPr>
        <p:txBody>
          <a:bodyPr wrap="square">
            <a:spAutoFit/>
          </a:bodyPr>
          <a:lstStyle/>
          <a:p>
            <a:r>
              <a:rPr lang="en-US" dirty="0"/>
              <a:t> </a:t>
            </a:r>
            <a:r>
              <a:rPr lang="en-US" sz="2400" dirty="0"/>
              <a:t>SELECT </a:t>
            </a:r>
            <a:r>
              <a:rPr lang="en-US" sz="2400" dirty="0" err="1"/>
              <a:t>NombreAlu</a:t>
            </a:r>
            <a:r>
              <a:rPr lang="en-US" sz="2400" dirty="0"/>
              <a:t>, </a:t>
            </a:r>
            <a:r>
              <a:rPr lang="en-US" sz="2400" dirty="0" err="1"/>
              <a:t>materia.Nombremateria</a:t>
            </a:r>
            <a:r>
              <a:rPr lang="en-US" sz="2400" dirty="0"/>
              <a:t>, </a:t>
            </a:r>
            <a:r>
              <a:rPr lang="en-US" sz="2400" dirty="0" err="1" smtClean="0"/>
              <a:t>materia.creditos</a:t>
            </a:r>
            <a:r>
              <a:rPr lang="en-US" sz="2400" dirty="0" smtClean="0"/>
              <a:t>, </a:t>
            </a:r>
            <a:r>
              <a:rPr lang="en-US" sz="2400" dirty="0" err="1" smtClean="0"/>
              <a:t>calificacion.calificacion</a:t>
            </a:r>
            <a:r>
              <a:rPr lang="en-US" sz="2400" dirty="0" smtClean="0"/>
              <a:t>  </a:t>
            </a:r>
            <a:r>
              <a:rPr lang="en-US" sz="2400" dirty="0"/>
              <a:t>FROM </a:t>
            </a:r>
            <a:r>
              <a:rPr lang="en-US" sz="2400" dirty="0" err="1" smtClean="0"/>
              <a:t>alumno</a:t>
            </a:r>
            <a:r>
              <a:rPr lang="en-US" sz="2400" dirty="0" smtClean="0"/>
              <a:t>, </a:t>
            </a:r>
            <a:r>
              <a:rPr lang="en-US" sz="2400" dirty="0" err="1" smtClean="0"/>
              <a:t>materia,calificacion</a:t>
            </a:r>
            <a:r>
              <a:rPr lang="en-US" sz="2400" dirty="0" smtClean="0"/>
              <a:t> </a:t>
            </a:r>
            <a:r>
              <a:rPr lang="en-US" sz="2400" dirty="0"/>
              <a:t>inner join </a:t>
            </a:r>
            <a:r>
              <a:rPr lang="en-US" sz="2400" dirty="0" err="1"/>
              <a:t>materia</a:t>
            </a:r>
            <a:r>
              <a:rPr lang="en-US" sz="2400" dirty="0"/>
              <a:t> </a:t>
            </a:r>
            <a:r>
              <a:rPr lang="en-US" sz="2400" dirty="0" smtClean="0"/>
              <a:t>on </a:t>
            </a:r>
            <a:r>
              <a:rPr lang="en-US" sz="2400" dirty="0" err="1" smtClean="0"/>
              <a:t>alumno.idalumno</a:t>
            </a:r>
            <a:r>
              <a:rPr lang="en-US" sz="2400" dirty="0" smtClean="0"/>
              <a:t> = </a:t>
            </a:r>
            <a:r>
              <a:rPr lang="en-US" sz="2400" dirty="0" err="1" smtClean="0"/>
              <a:t>materia.idmateria</a:t>
            </a:r>
            <a:r>
              <a:rPr lang="en-US" sz="2400" dirty="0"/>
              <a:t> </a:t>
            </a:r>
            <a:r>
              <a:rPr lang="en-US" sz="2400" dirty="0" smtClean="0"/>
              <a:t>=</a:t>
            </a:r>
            <a:r>
              <a:rPr lang="en-US" sz="2400" dirty="0" err="1" smtClean="0"/>
              <a:t>calificacion.idalumno</a:t>
            </a:r>
            <a:r>
              <a:rPr lang="en-US" sz="2400" dirty="0" smtClean="0"/>
              <a:t>;</a:t>
            </a:r>
            <a:endParaRPr lang="en-US" sz="2400" dirty="0"/>
          </a:p>
        </p:txBody>
      </p:sp>
    </p:spTree>
    <p:extLst>
      <p:ext uri="{BB962C8B-B14F-4D97-AF65-F5344CB8AC3E}">
        <p14:creationId xmlns:p14="http://schemas.microsoft.com/office/powerpoint/2010/main" val="42348752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2061" y="1232671"/>
            <a:ext cx="8607972" cy="2308324"/>
          </a:xfrm>
          <a:prstGeom prst="rect">
            <a:avLst/>
          </a:prstGeom>
        </p:spPr>
        <p:txBody>
          <a:bodyPr wrap="square">
            <a:spAutoFit/>
          </a:bodyPr>
          <a:lstStyle/>
          <a:p>
            <a:r>
              <a:rPr lang="es-MX" sz="2400" dirty="0" err="1"/>
              <a:t>select</a:t>
            </a:r>
            <a:r>
              <a:rPr lang="es-MX" sz="2400" dirty="0"/>
              <a:t> </a:t>
            </a:r>
            <a:r>
              <a:rPr lang="es-MX" sz="2400" dirty="0" err="1"/>
              <a:t>E.EmployeeID</a:t>
            </a:r>
            <a:r>
              <a:rPr lang="es-MX" sz="2400" dirty="0"/>
              <a:t>, </a:t>
            </a:r>
            <a:r>
              <a:rPr lang="es-MX" sz="2400" dirty="0" err="1"/>
              <a:t>LastName</a:t>
            </a:r>
            <a:r>
              <a:rPr lang="es-MX" sz="2400" dirty="0"/>
              <a:t>, </a:t>
            </a:r>
            <a:r>
              <a:rPr lang="es-MX" sz="2400" dirty="0" err="1"/>
              <a:t>FirstName</a:t>
            </a:r>
            <a:r>
              <a:rPr lang="es-MX" sz="2400" dirty="0"/>
              <a:t>, </a:t>
            </a:r>
            <a:r>
              <a:rPr lang="es-MX" sz="2400" dirty="0" err="1"/>
              <a:t>OrderID</a:t>
            </a:r>
            <a:r>
              <a:rPr lang="es-MX" sz="2400" dirty="0"/>
              <a:t>, </a:t>
            </a:r>
            <a:r>
              <a:rPr lang="es-MX" sz="2400" dirty="0" err="1"/>
              <a:t>C.CustomerID</a:t>
            </a:r>
            <a:r>
              <a:rPr lang="es-MX" sz="2400" dirty="0"/>
              <a:t>, </a:t>
            </a:r>
            <a:r>
              <a:rPr lang="es-MX" sz="2400" dirty="0" err="1"/>
              <a:t>CompanyName</a:t>
            </a:r>
            <a:r>
              <a:rPr lang="es-MX" sz="2400" dirty="0"/>
              <a:t>, </a:t>
            </a:r>
            <a:r>
              <a:rPr lang="es-MX" sz="2400" dirty="0" err="1"/>
              <a:t>ContactName</a:t>
            </a:r>
            <a:r>
              <a:rPr lang="es-MX" sz="2400" dirty="0"/>
              <a:t/>
            </a:r>
            <a:br>
              <a:rPr lang="es-MX" sz="2400" dirty="0"/>
            </a:br>
            <a:r>
              <a:rPr lang="es-MX" sz="2400" dirty="0" err="1"/>
              <a:t>from</a:t>
            </a:r>
            <a:r>
              <a:rPr lang="es-MX" sz="2400" dirty="0"/>
              <a:t> </a:t>
            </a:r>
            <a:r>
              <a:rPr lang="es-MX" sz="2400" dirty="0" err="1"/>
              <a:t>dbo.Orders</a:t>
            </a:r>
            <a:r>
              <a:rPr lang="es-MX" sz="2400" dirty="0"/>
              <a:t> O </a:t>
            </a:r>
            <a:br>
              <a:rPr lang="es-MX" sz="2400" dirty="0"/>
            </a:br>
            <a:r>
              <a:rPr lang="es-MX" sz="2400" dirty="0" err="1"/>
              <a:t>join</a:t>
            </a:r>
            <a:r>
              <a:rPr lang="es-MX" sz="2400" dirty="0"/>
              <a:t> </a:t>
            </a:r>
            <a:r>
              <a:rPr lang="es-MX" sz="2400" dirty="0" err="1"/>
              <a:t>dbo.Employees</a:t>
            </a:r>
            <a:r>
              <a:rPr lang="es-MX" sz="2400" dirty="0"/>
              <a:t> E </a:t>
            </a:r>
            <a:r>
              <a:rPr lang="es-MX" sz="2400" dirty="0" err="1"/>
              <a:t>on</a:t>
            </a:r>
            <a:r>
              <a:rPr lang="es-MX" sz="2400" dirty="0"/>
              <a:t> </a:t>
            </a:r>
            <a:r>
              <a:rPr lang="es-MX" sz="2400" dirty="0" err="1"/>
              <a:t>O.EmployeeID</a:t>
            </a:r>
            <a:r>
              <a:rPr lang="es-MX" sz="2400" dirty="0"/>
              <a:t> = </a:t>
            </a:r>
            <a:r>
              <a:rPr lang="es-MX" sz="2400" dirty="0" err="1"/>
              <a:t>E.EmployeeID</a:t>
            </a:r>
            <a:r>
              <a:rPr lang="es-MX" sz="2400" dirty="0"/>
              <a:t> </a:t>
            </a:r>
            <a:br>
              <a:rPr lang="es-MX" sz="2400" dirty="0"/>
            </a:br>
            <a:r>
              <a:rPr lang="es-MX" sz="2400" dirty="0" err="1"/>
              <a:t>join</a:t>
            </a:r>
            <a:r>
              <a:rPr lang="es-MX" sz="2400" dirty="0"/>
              <a:t> </a:t>
            </a:r>
            <a:r>
              <a:rPr lang="es-MX" sz="2400" dirty="0" err="1"/>
              <a:t>dbo.Customers</a:t>
            </a:r>
            <a:r>
              <a:rPr lang="es-MX" sz="2400" dirty="0"/>
              <a:t> C </a:t>
            </a:r>
            <a:r>
              <a:rPr lang="es-MX" sz="2400" dirty="0" err="1"/>
              <a:t>on</a:t>
            </a:r>
            <a:r>
              <a:rPr lang="es-MX" sz="2400" dirty="0"/>
              <a:t> </a:t>
            </a:r>
            <a:r>
              <a:rPr lang="es-MX" sz="2400" dirty="0" err="1"/>
              <a:t>O.CustomerID</a:t>
            </a:r>
            <a:r>
              <a:rPr lang="es-MX" sz="2400" dirty="0"/>
              <a:t> = </a:t>
            </a:r>
            <a:r>
              <a:rPr lang="es-MX" sz="2400" dirty="0" err="1"/>
              <a:t>C.CustomerID</a:t>
            </a:r>
            <a:r>
              <a:rPr lang="es-MX" sz="2400" dirty="0"/>
              <a:t/>
            </a:r>
            <a:br>
              <a:rPr lang="es-MX" sz="2400" dirty="0"/>
            </a:br>
            <a:r>
              <a:rPr lang="es-MX" sz="2400" dirty="0" err="1"/>
              <a:t>order</a:t>
            </a:r>
            <a:r>
              <a:rPr lang="es-MX" sz="2400" dirty="0"/>
              <a:t> </a:t>
            </a:r>
            <a:r>
              <a:rPr lang="es-MX" sz="2400" dirty="0" err="1"/>
              <a:t>by</a:t>
            </a:r>
            <a:r>
              <a:rPr lang="es-MX" sz="2400" dirty="0"/>
              <a:t> </a:t>
            </a:r>
            <a:r>
              <a:rPr lang="es-MX" sz="2400" dirty="0" err="1"/>
              <a:t>EmployeeID</a:t>
            </a:r>
            <a:endParaRPr lang="es-MX" sz="2400" dirty="0"/>
          </a:p>
        </p:txBody>
      </p:sp>
      <p:sp>
        <p:nvSpPr>
          <p:cNvPr id="3" name="Rectángulo 2"/>
          <p:cNvSpPr/>
          <p:nvPr/>
        </p:nvSpPr>
        <p:spPr>
          <a:xfrm>
            <a:off x="153714" y="3587161"/>
            <a:ext cx="8619797" cy="461665"/>
          </a:xfrm>
          <a:prstGeom prst="rect">
            <a:avLst/>
          </a:prstGeom>
        </p:spPr>
        <p:txBody>
          <a:bodyPr wrap="square">
            <a:spAutoFit/>
          </a:bodyPr>
          <a:lstStyle/>
          <a:p>
            <a:endParaRPr lang="es-MX" dirty="0"/>
          </a:p>
        </p:txBody>
      </p:sp>
      <p:sp>
        <p:nvSpPr>
          <p:cNvPr id="4" name="Rectángulo 3"/>
          <p:cNvSpPr/>
          <p:nvPr/>
        </p:nvSpPr>
        <p:spPr>
          <a:xfrm>
            <a:off x="274170" y="4048826"/>
            <a:ext cx="8521991" cy="2000548"/>
          </a:xfrm>
          <a:prstGeom prst="rect">
            <a:avLst/>
          </a:prstGeom>
        </p:spPr>
        <p:txBody>
          <a:bodyPr wrap="square">
            <a:spAutoFit/>
          </a:bodyPr>
          <a:lstStyle/>
          <a:p>
            <a:r>
              <a:rPr lang="es-MX" sz="2400" dirty="0" err="1"/>
              <a:t>select</a:t>
            </a:r>
            <a:r>
              <a:rPr lang="es-MX" sz="2400" dirty="0"/>
              <a:t> </a:t>
            </a:r>
            <a:r>
              <a:rPr lang="es-MX" sz="2400" dirty="0" err="1"/>
              <a:t>alumno.NombreAlu</a:t>
            </a:r>
            <a:r>
              <a:rPr lang="es-MX" sz="2400" dirty="0"/>
              <a:t>, </a:t>
            </a:r>
            <a:r>
              <a:rPr lang="es-MX" sz="2400" dirty="0" err="1"/>
              <a:t>alumno.AP</a:t>
            </a:r>
            <a:r>
              <a:rPr lang="es-MX" sz="2400" dirty="0"/>
              <a:t>, </a:t>
            </a:r>
            <a:r>
              <a:rPr lang="es-MX" sz="2400" dirty="0" err="1"/>
              <a:t>materia.nombremateria,calificacion.calificacion</a:t>
            </a:r>
            <a:r>
              <a:rPr lang="es-MX" sz="2400" dirty="0"/>
              <a:t>, </a:t>
            </a:r>
            <a:r>
              <a:rPr lang="es-MX" sz="2400" dirty="0" err="1"/>
              <a:t>from</a:t>
            </a:r>
            <a:r>
              <a:rPr lang="es-MX" sz="2400" dirty="0"/>
              <a:t> </a:t>
            </a:r>
            <a:r>
              <a:rPr lang="es-MX" sz="2400" dirty="0" err="1"/>
              <a:t>escuela.califilicacion</a:t>
            </a:r>
            <a:r>
              <a:rPr lang="es-MX" sz="2400" dirty="0"/>
              <a:t> C </a:t>
            </a:r>
          </a:p>
          <a:p>
            <a:r>
              <a:rPr lang="es-MX" sz="2400" dirty="0" err="1"/>
              <a:t>join</a:t>
            </a:r>
            <a:r>
              <a:rPr lang="es-MX" sz="2400" dirty="0"/>
              <a:t> </a:t>
            </a:r>
            <a:r>
              <a:rPr lang="es-MX" sz="2400" dirty="0" err="1"/>
              <a:t>escuela.alumno</a:t>
            </a:r>
            <a:r>
              <a:rPr lang="es-MX" sz="2400" dirty="0"/>
              <a:t> A </a:t>
            </a:r>
            <a:r>
              <a:rPr lang="es-MX" sz="2400" dirty="0" err="1"/>
              <a:t>on</a:t>
            </a:r>
            <a:r>
              <a:rPr lang="es-MX" sz="2400" dirty="0"/>
              <a:t> </a:t>
            </a:r>
            <a:r>
              <a:rPr lang="es-MX" sz="2400" dirty="0" err="1"/>
              <a:t>C.idalumno</a:t>
            </a:r>
            <a:r>
              <a:rPr lang="es-MX" sz="2400" dirty="0"/>
              <a:t> = </a:t>
            </a:r>
            <a:r>
              <a:rPr lang="es-MX" sz="2400" dirty="0" err="1"/>
              <a:t>A.idalumno</a:t>
            </a:r>
            <a:r>
              <a:rPr lang="es-MX" sz="2400" dirty="0"/>
              <a:t> </a:t>
            </a:r>
            <a:br>
              <a:rPr lang="es-MX" sz="2400" dirty="0"/>
            </a:br>
            <a:r>
              <a:rPr lang="es-MX" sz="2400" dirty="0" err="1"/>
              <a:t>join</a:t>
            </a:r>
            <a:r>
              <a:rPr lang="es-MX" sz="2400" dirty="0"/>
              <a:t> </a:t>
            </a:r>
            <a:r>
              <a:rPr lang="es-MX" sz="2400" dirty="0" err="1"/>
              <a:t>escuela.materia</a:t>
            </a:r>
            <a:r>
              <a:rPr lang="es-MX" sz="2400" dirty="0"/>
              <a:t> M </a:t>
            </a:r>
            <a:r>
              <a:rPr lang="es-MX" sz="2400" dirty="0" err="1"/>
              <a:t>on</a:t>
            </a:r>
            <a:r>
              <a:rPr lang="es-MX" sz="2400" dirty="0"/>
              <a:t> </a:t>
            </a:r>
            <a:r>
              <a:rPr lang="es-MX" sz="2400" dirty="0" err="1"/>
              <a:t>A.idalumno</a:t>
            </a:r>
            <a:r>
              <a:rPr lang="es-MX" sz="2400" dirty="0"/>
              <a:t> = </a:t>
            </a:r>
            <a:r>
              <a:rPr lang="es-MX" sz="2400" dirty="0" err="1"/>
              <a:t>C.idalumno</a:t>
            </a:r>
            <a:r>
              <a:rPr lang="es-MX" sz="2400" dirty="0"/>
              <a:t/>
            </a:r>
            <a:br>
              <a:rPr lang="es-MX" sz="2400" dirty="0"/>
            </a:br>
            <a:r>
              <a:rPr lang="es-MX" sz="2400" dirty="0" err="1"/>
              <a:t>order</a:t>
            </a:r>
            <a:r>
              <a:rPr lang="es-MX" sz="2400" dirty="0"/>
              <a:t> </a:t>
            </a:r>
            <a:r>
              <a:rPr lang="es-MX" sz="2400" dirty="0" err="1"/>
              <a:t>by</a:t>
            </a:r>
            <a:r>
              <a:rPr lang="es-MX" sz="2400" dirty="0"/>
              <a:t> </a:t>
            </a:r>
            <a:r>
              <a:rPr lang="es-MX" sz="2400" dirty="0" err="1"/>
              <a:t>idalumno</a:t>
            </a:r>
            <a:r>
              <a:rPr lang="es-MX" sz="2400" dirty="0"/>
              <a:t>;</a:t>
            </a:r>
          </a:p>
        </p:txBody>
      </p:sp>
    </p:spTree>
    <p:extLst>
      <p:ext uri="{BB962C8B-B14F-4D97-AF65-F5344CB8AC3E}">
        <p14:creationId xmlns:p14="http://schemas.microsoft.com/office/powerpoint/2010/main" val="34698888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9512" y="1628800"/>
            <a:ext cx="8568952" cy="1569660"/>
          </a:xfrm>
          <a:prstGeom prst="rect">
            <a:avLst/>
          </a:prstGeom>
        </p:spPr>
        <p:txBody>
          <a:bodyPr wrap="square">
            <a:spAutoFit/>
          </a:bodyPr>
          <a:lstStyle/>
          <a:p>
            <a:r>
              <a:rPr lang="es-MX" sz="2400" dirty="0"/>
              <a:t>SELECT </a:t>
            </a:r>
            <a:r>
              <a:rPr lang="es-MX" sz="2400" dirty="0" err="1"/>
              <a:t>nombreAlu</a:t>
            </a:r>
            <a:r>
              <a:rPr lang="es-MX" sz="2400" dirty="0"/>
              <a:t>, </a:t>
            </a:r>
            <a:r>
              <a:rPr lang="es-MX" sz="2400" dirty="0" err="1"/>
              <a:t>nombremateria</a:t>
            </a:r>
            <a:r>
              <a:rPr lang="es-MX" sz="2400" dirty="0"/>
              <a:t>, </a:t>
            </a:r>
            <a:r>
              <a:rPr lang="es-MX" sz="2400" dirty="0" err="1"/>
              <a:t>calificacion</a:t>
            </a:r>
            <a:r>
              <a:rPr lang="es-MX" sz="2400" dirty="0"/>
              <a:t> FROM alumno, materia, </a:t>
            </a:r>
            <a:r>
              <a:rPr lang="es-MX" sz="2400" dirty="0" err="1"/>
              <a:t>calificacion</a:t>
            </a:r>
            <a:r>
              <a:rPr lang="es-MX" sz="2400" dirty="0"/>
              <a:t> </a:t>
            </a:r>
          </a:p>
          <a:p>
            <a:r>
              <a:rPr lang="es-MX" sz="2400" dirty="0"/>
              <a:t>WHERE </a:t>
            </a:r>
            <a:r>
              <a:rPr lang="es-MX" sz="2400" dirty="0" err="1"/>
              <a:t>alumno.idalumno</a:t>
            </a:r>
            <a:r>
              <a:rPr lang="es-MX" sz="2400" dirty="0"/>
              <a:t> = </a:t>
            </a:r>
            <a:r>
              <a:rPr lang="es-MX" sz="2400" dirty="0" err="1"/>
              <a:t>calificacion.alumno_idalumno</a:t>
            </a:r>
            <a:r>
              <a:rPr lang="es-MX" sz="2400" dirty="0"/>
              <a:t> </a:t>
            </a:r>
          </a:p>
          <a:p>
            <a:r>
              <a:rPr lang="es-MX" sz="2400" dirty="0"/>
              <a:t>AND </a:t>
            </a:r>
            <a:r>
              <a:rPr lang="es-MX" sz="2400" dirty="0" err="1"/>
              <a:t>calificacion.materia_idmateria</a:t>
            </a:r>
            <a:r>
              <a:rPr lang="es-MX" sz="2400" dirty="0"/>
              <a:t> = </a:t>
            </a:r>
            <a:r>
              <a:rPr lang="es-MX" sz="2400" dirty="0" err="1"/>
              <a:t>materia.idmateria</a:t>
            </a:r>
            <a:r>
              <a:rPr lang="es-MX" sz="2400" dirty="0"/>
              <a:t>;</a:t>
            </a:r>
          </a:p>
        </p:txBody>
      </p:sp>
      <p:sp>
        <p:nvSpPr>
          <p:cNvPr id="3" name="Rectángulo 2"/>
          <p:cNvSpPr/>
          <p:nvPr/>
        </p:nvSpPr>
        <p:spPr>
          <a:xfrm>
            <a:off x="192914" y="3789040"/>
            <a:ext cx="8693595" cy="1200329"/>
          </a:xfrm>
          <a:prstGeom prst="rect">
            <a:avLst/>
          </a:prstGeom>
        </p:spPr>
        <p:txBody>
          <a:bodyPr wrap="square">
            <a:spAutoFit/>
          </a:bodyPr>
          <a:lstStyle/>
          <a:p>
            <a:r>
              <a:rPr lang="es-MX" sz="2400" dirty="0" smtClean="0"/>
              <a:t>SELECT </a:t>
            </a:r>
            <a:r>
              <a:rPr lang="es-MX" sz="2400" dirty="0" err="1"/>
              <a:t>nombreAlu</a:t>
            </a:r>
            <a:r>
              <a:rPr lang="es-MX" sz="2400" dirty="0"/>
              <a:t>, </a:t>
            </a:r>
            <a:r>
              <a:rPr lang="es-MX" sz="2400" dirty="0" err="1"/>
              <a:t>nombremateria</a:t>
            </a:r>
            <a:r>
              <a:rPr lang="es-MX" sz="2400" dirty="0"/>
              <a:t>, </a:t>
            </a:r>
            <a:r>
              <a:rPr lang="es-MX" sz="2400" dirty="0" err="1"/>
              <a:t>calificacion</a:t>
            </a:r>
            <a:r>
              <a:rPr lang="es-MX" sz="2400" dirty="0"/>
              <a:t> FROM alumno A</a:t>
            </a:r>
          </a:p>
          <a:p>
            <a:r>
              <a:rPr lang="es-MX" sz="2400" dirty="0"/>
              <a:t>LEFT JOIN </a:t>
            </a:r>
            <a:r>
              <a:rPr lang="es-MX" sz="2400" dirty="0" err="1"/>
              <a:t>calificacion</a:t>
            </a:r>
            <a:r>
              <a:rPr lang="es-MX" sz="2400" dirty="0"/>
              <a:t> C ON </a:t>
            </a:r>
            <a:r>
              <a:rPr lang="es-MX" sz="2400" dirty="0" err="1"/>
              <a:t>A.idalumno</a:t>
            </a:r>
            <a:r>
              <a:rPr lang="es-MX" sz="2400" dirty="0"/>
              <a:t> = </a:t>
            </a:r>
            <a:r>
              <a:rPr lang="es-MX" sz="2400" dirty="0" err="1"/>
              <a:t>C.alumno_idalumno</a:t>
            </a:r>
            <a:endParaRPr lang="es-MX" sz="2400" dirty="0"/>
          </a:p>
          <a:p>
            <a:r>
              <a:rPr lang="es-MX" sz="2400" dirty="0"/>
              <a:t>LEFT JOIN materia M ON </a:t>
            </a:r>
            <a:r>
              <a:rPr lang="es-MX" sz="2400" dirty="0" err="1"/>
              <a:t>C.materia_idmateria</a:t>
            </a:r>
            <a:r>
              <a:rPr lang="es-MX" sz="2400" dirty="0"/>
              <a:t> = </a:t>
            </a:r>
            <a:r>
              <a:rPr lang="es-MX" sz="2400" dirty="0" err="1"/>
              <a:t>M.idmateria</a:t>
            </a:r>
            <a:r>
              <a:rPr lang="es-MX" sz="2400" dirty="0"/>
              <a:t>;</a:t>
            </a:r>
          </a:p>
        </p:txBody>
      </p:sp>
    </p:spTree>
    <p:extLst>
      <p:ext uri="{BB962C8B-B14F-4D97-AF65-F5344CB8AC3E}">
        <p14:creationId xmlns:p14="http://schemas.microsoft.com/office/powerpoint/2010/main" val="41405370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130315" y="1700808"/>
            <a:ext cx="8928992" cy="400110"/>
          </a:xfrm>
          <a:prstGeom prst="rect">
            <a:avLst/>
          </a:prstGeom>
        </p:spPr>
        <p:txBody>
          <a:bodyPr wrap="square">
            <a:spAutoFit/>
          </a:bodyPr>
          <a:lstStyle/>
          <a:p>
            <a:r>
              <a:rPr lang="en-US" sz="2000" b="1" dirty="0"/>
              <a:t>SELECT </a:t>
            </a:r>
            <a:r>
              <a:rPr lang="en-US" sz="2000" b="1" dirty="0" smtClean="0"/>
              <a:t>* FROM </a:t>
            </a:r>
            <a:r>
              <a:rPr lang="en-US" sz="2000" b="1" dirty="0" err="1" smtClean="0"/>
              <a:t>Salarios</a:t>
            </a:r>
            <a:r>
              <a:rPr lang="en-US" sz="2000" b="1" dirty="0" smtClean="0"/>
              <a:t> WHERE </a:t>
            </a:r>
            <a:r>
              <a:rPr lang="en-US" sz="2000" b="1" dirty="0" err="1" smtClean="0"/>
              <a:t>fecha</a:t>
            </a:r>
            <a:r>
              <a:rPr lang="en-US" sz="2000" b="1" dirty="0" smtClean="0"/>
              <a:t> </a:t>
            </a:r>
            <a:r>
              <a:rPr lang="en-US" sz="2000" b="1" dirty="0"/>
              <a:t>BETWEEN '06-Jan-1999' AND '10-Jan-1999';</a:t>
            </a:r>
            <a:endParaRPr lang="es-MX" sz="2000" dirty="0"/>
          </a:p>
        </p:txBody>
      </p:sp>
      <p:sp>
        <p:nvSpPr>
          <p:cNvPr id="11" name="10 Rectángulo"/>
          <p:cNvSpPr/>
          <p:nvPr/>
        </p:nvSpPr>
        <p:spPr>
          <a:xfrm>
            <a:off x="107504" y="1109935"/>
            <a:ext cx="5400600" cy="461665"/>
          </a:xfrm>
          <a:prstGeom prst="rect">
            <a:avLst/>
          </a:prstGeom>
        </p:spPr>
        <p:txBody>
          <a:bodyPr wrap="square">
            <a:spAutoFit/>
          </a:bodyPr>
          <a:lstStyle/>
          <a:p>
            <a:r>
              <a:rPr lang="en-US" sz="2400" b="1" dirty="0"/>
              <a:t>SELECT DISTINCT </a:t>
            </a:r>
            <a:r>
              <a:rPr lang="en-US" sz="2400" b="1" dirty="0" err="1" smtClean="0"/>
              <a:t>nombre</a:t>
            </a:r>
            <a:r>
              <a:rPr lang="en-US" sz="2400" b="1" dirty="0" smtClean="0"/>
              <a:t> FROM </a:t>
            </a:r>
            <a:r>
              <a:rPr lang="en-US" sz="2400" b="1" dirty="0" err="1" smtClean="0"/>
              <a:t>Salarios</a:t>
            </a:r>
            <a:r>
              <a:rPr lang="en-US" sz="2400" b="1" dirty="0" smtClean="0"/>
              <a:t>;</a:t>
            </a:r>
            <a:endParaRPr lang="es-MX" sz="2400" dirty="0"/>
          </a:p>
        </p:txBody>
      </p:sp>
      <p:sp>
        <p:nvSpPr>
          <p:cNvPr id="12" name="11 Rectángulo"/>
          <p:cNvSpPr/>
          <p:nvPr/>
        </p:nvSpPr>
        <p:spPr>
          <a:xfrm>
            <a:off x="182553" y="2348880"/>
            <a:ext cx="8640960" cy="400110"/>
          </a:xfrm>
          <a:prstGeom prst="rect">
            <a:avLst/>
          </a:prstGeom>
        </p:spPr>
        <p:txBody>
          <a:bodyPr wrap="square">
            <a:spAutoFit/>
          </a:bodyPr>
          <a:lstStyle/>
          <a:p>
            <a:r>
              <a:rPr lang="en-US" sz="2000" b="1" dirty="0"/>
              <a:t>SELECT </a:t>
            </a:r>
            <a:r>
              <a:rPr lang="en-US" sz="2000" b="1" dirty="0" smtClean="0"/>
              <a:t>* FROM </a:t>
            </a:r>
            <a:r>
              <a:rPr lang="en-US" sz="2000" b="1" dirty="0" err="1" smtClean="0"/>
              <a:t>Salarios</a:t>
            </a:r>
            <a:r>
              <a:rPr lang="en-US" sz="2000" b="1" dirty="0" smtClean="0"/>
              <a:t> WHERE </a:t>
            </a:r>
            <a:r>
              <a:rPr lang="en-US" sz="2000" b="1" dirty="0" err="1" smtClean="0"/>
              <a:t>Nombre</a:t>
            </a:r>
            <a:r>
              <a:rPr lang="en-US" sz="2000" b="1" dirty="0" smtClean="0"/>
              <a:t> </a:t>
            </a:r>
            <a:r>
              <a:rPr lang="en-US" sz="2000" b="1" dirty="0"/>
              <a:t>LIKE '%AN%';</a:t>
            </a:r>
            <a:endParaRPr lang="es-MX" sz="2000" dirty="0"/>
          </a:p>
        </p:txBody>
      </p:sp>
      <p:sp>
        <p:nvSpPr>
          <p:cNvPr id="14" name="13 Rectángulo"/>
          <p:cNvSpPr/>
          <p:nvPr/>
        </p:nvSpPr>
        <p:spPr>
          <a:xfrm>
            <a:off x="182553" y="3645024"/>
            <a:ext cx="8621018" cy="2585323"/>
          </a:xfrm>
          <a:prstGeom prst="rect">
            <a:avLst/>
          </a:prstGeom>
        </p:spPr>
        <p:txBody>
          <a:bodyPr wrap="square">
            <a:spAutoFit/>
          </a:bodyPr>
          <a:lstStyle/>
          <a:p>
            <a:pPr lvl="0" fontAlgn="base">
              <a:spcBef>
                <a:spcPct val="0"/>
              </a:spcBef>
              <a:spcAft>
                <a:spcPct val="0"/>
              </a:spcAft>
            </a:pPr>
            <a:r>
              <a:rPr lang="es-MX" sz="2400" dirty="0" err="1" smtClean="0">
                <a:solidFill>
                  <a:srgbClr val="000000"/>
                </a:solidFill>
                <a:latin typeface="Arial Unicode MS" pitchFamily="34" charset="-128"/>
                <a:cs typeface="Arial" pitchFamily="34" charset="0"/>
              </a:rPr>
              <a:t>select</a:t>
            </a:r>
            <a:r>
              <a:rPr lang="es-MX" sz="2400" dirty="0" smtClean="0">
                <a:solidFill>
                  <a:srgbClr val="000000"/>
                </a:solidFill>
                <a:latin typeface="Arial Unicode MS" pitchFamily="34" charset="-128"/>
                <a:cs typeface="Arial" pitchFamily="34" charset="0"/>
              </a:rPr>
              <a:t> nombre, clave </a:t>
            </a:r>
            <a:r>
              <a:rPr lang="es-MX" sz="2400" dirty="0" err="1" smtClean="0">
                <a:solidFill>
                  <a:srgbClr val="000000"/>
                </a:solidFill>
                <a:latin typeface="Arial Unicode MS" pitchFamily="34" charset="-128"/>
                <a:cs typeface="Arial" pitchFamily="34" charset="0"/>
              </a:rPr>
              <a:t>from</a:t>
            </a:r>
            <a:r>
              <a:rPr lang="es-MX" sz="2400" dirty="0" smtClean="0">
                <a:solidFill>
                  <a:srgbClr val="000000"/>
                </a:solidFill>
                <a:latin typeface="Arial Unicode MS" pitchFamily="34" charset="-128"/>
                <a:cs typeface="Arial" pitchFamily="34" charset="0"/>
              </a:rPr>
              <a:t> usuarios; </a:t>
            </a:r>
          </a:p>
          <a:p>
            <a:pPr lvl="0" fontAlgn="base">
              <a:spcBef>
                <a:spcPct val="0"/>
              </a:spcBef>
              <a:spcAft>
                <a:spcPct val="0"/>
              </a:spcAft>
            </a:pPr>
            <a:endParaRPr lang="es-MX" dirty="0" smtClean="0">
              <a:latin typeface="Arial" pitchFamily="34" charset="0"/>
              <a:cs typeface="Arial" pitchFamily="34" charset="0"/>
            </a:endParaRPr>
          </a:p>
          <a:p>
            <a:pPr lvl="0" eaLnBrk="0" fontAlgn="base" hangingPunct="0">
              <a:spcBef>
                <a:spcPct val="0"/>
              </a:spcBef>
              <a:spcAft>
                <a:spcPct val="0"/>
              </a:spcAft>
            </a:pPr>
            <a:r>
              <a:rPr lang="es-MX" sz="2400" dirty="0" err="1" smtClean="0">
                <a:solidFill>
                  <a:srgbClr val="000000"/>
                </a:solidFill>
                <a:latin typeface="Arial Unicode MS" pitchFamily="34" charset="-128"/>
                <a:cs typeface="Arial" pitchFamily="34" charset="0"/>
              </a:rPr>
              <a:t>select</a:t>
            </a:r>
            <a:r>
              <a:rPr lang="es-MX" sz="2400" dirty="0" smtClean="0">
                <a:solidFill>
                  <a:srgbClr val="000000"/>
                </a:solidFill>
                <a:latin typeface="Arial Unicode MS" pitchFamily="34" charset="-128"/>
                <a:cs typeface="Arial" pitchFamily="34" charset="0"/>
              </a:rPr>
              <a:t> nombre, clave </a:t>
            </a:r>
            <a:r>
              <a:rPr lang="es-MX" sz="2400" dirty="0" err="1" smtClean="0">
                <a:solidFill>
                  <a:srgbClr val="000000"/>
                </a:solidFill>
                <a:latin typeface="Arial Unicode MS" pitchFamily="34" charset="-128"/>
                <a:cs typeface="Arial" pitchFamily="34" charset="0"/>
              </a:rPr>
              <a:t>from</a:t>
            </a:r>
            <a:r>
              <a:rPr lang="es-MX" sz="2400" dirty="0" smtClean="0">
                <a:solidFill>
                  <a:srgbClr val="000000"/>
                </a:solidFill>
                <a:latin typeface="Arial Unicode MS" pitchFamily="34" charset="-128"/>
                <a:cs typeface="Arial" pitchFamily="34" charset="0"/>
              </a:rPr>
              <a:t> usuarios </a:t>
            </a:r>
            <a:r>
              <a:rPr lang="es-MX" sz="2400" dirty="0" err="1" smtClean="0">
                <a:solidFill>
                  <a:srgbClr val="000000"/>
                </a:solidFill>
                <a:latin typeface="Arial Unicode MS" pitchFamily="34" charset="-128"/>
                <a:cs typeface="Arial" pitchFamily="34" charset="0"/>
              </a:rPr>
              <a:t>where</a:t>
            </a:r>
            <a:r>
              <a:rPr lang="es-MX" sz="2400" dirty="0" smtClean="0">
                <a:solidFill>
                  <a:srgbClr val="000000"/>
                </a:solidFill>
                <a:latin typeface="Arial Unicode MS" pitchFamily="34" charset="-128"/>
                <a:cs typeface="Arial" pitchFamily="34" charset="0"/>
              </a:rPr>
              <a:t> nombre='Leonardo'; </a:t>
            </a:r>
            <a:endParaRPr lang="es-MX" dirty="0" smtClean="0">
              <a:latin typeface="Arial" pitchFamily="34" charset="0"/>
              <a:cs typeface="Arial" pitchFamily="34" charset="0"/>
            </a:endParaRPr>
          </a:p>
          <a:p>
            <a:pPr lvl="0" eaLnBrk="0" fontAlgn="base" hangingPunct="0">
              <a:spcBef>
                <a:spcPct val="0"/>
              </a:spcBef>
              <a:spcAft>
                <a:spcPct val="0"/>
              </a:spcAft>
            </a:pPr>
            <a:endParaRPr lang="es-MX" sz="2400" dirty="0" smtClean="0">
              <a:solidFill>
                <a:srgbClr val="000000"/>
              </a:solidFill>
              <a:latin typeface="Arial Unicode MS" pitchFamily="34" charset="-128"/>
              <a:cs typeface="Arial" pitchFamily="34" charset="0"/>
            </a:endParaRPr>
          </a:p>
          <a:p>
            <a:pPr lvl="0" eaLnBrk="0" fontAlgn="base" hangingPunct="0">
              <a:spcBef>
                <a:spcPct val="0"/>
              </a:spcBef>
              <a:spcAft>
                <a:spcPct val="0"/>
              </a:spcAft>
            </a:pPr>
            <a:r>
              <a:rPr lang="es-MX" sz="2400" dirty="0" err="1" smtClean="0">
                <a:solidFill>
                  <a:srgbClr val="000000"/>
                </a:solidFill>
                <a:latin typeface="Arial Unicode MS" pitchFamily="34" charset="-128"/>
                <a:cs typeface="Arial" pitchFamily="34" charset="0"/>
              </a:rPr>
              <a:t>select</a:t>
            </a:r>
            <a:r>
              <a:rPr lang="es-MX" sz="2400" dirty="0" smtClean="0">
                <a:solidFill>
                  <a:srgbClr val="000000"/>
                </a:solidFill>
                <a:latin typeface="Arial Unicode MS" pitchFamily="34" charset="-128"/>
                <a:cs typeface="Arial" pitchFamily="34" charset="0"/>
              </a:rPr>
              <a:t> nombre, clave </a:t>
            </a:r>
            <a:r>
              <a:rPr lang="es-MX" sz="2400" dirty="0" err="1" smtClean="0">
                <a:solidFill>
                  <a:srgbClr val="000000"/>
                </a:solidFill>
                <a:latin typeface="Arial Unicode MS" pitchFamily="34" charset="-128"/>
                <a:cs typeface="Arial" pitchFamily="34" charset="0"/>
              </a:rPr>
              <a:t>from</a:t>
            </a:r>
            <a:r>
              <a:rPr lang="es-MX" sz="2400" dirty="0" smtClean="0">
                <a:solidFill>
                  <a:srgbClr val="000000"/>
                </a:solidFill>
                <a:latin typeface="Arial Unicode MS" pitchFamily="34" charset="-128"/>
                <a:cs typeface="Arial" pitchFamily="34" charset="0"/>
              </a:rPr>
              <a:t> usuarios </a:t>
            </a:r>
            <a:r>
              <a:rPr lang="es-MX" sz="2400" dirty="0" err="1" smtClean="0">
                <a:solidFill>
                  <a:srgbClr val="000000"/>
                </a:solidFill>
                <a:latin typeface="Arial Unicode MS" pitchFamily="34" charset="-128"/>
                <a:cs typeface="Arial" pitchFamily="34" charset="0"/>
              </a:rPr>
              <a:t>where</a:t>
            </a:r>
            <a:r>
              <a:rPr lang="es-MX" sz="2400" dirty="0" smtClean="0">
                <a:solidFill>
                  <a:srgbClr val="000000"/>
                </a:solidFill>
                <a:latin typeface="Arial Unicode MS" pitchFamily="34" charset="-128"/>
                <a:cs typeface="Arial" pitchFamily="34" charset="0"/>
              </a:rPr>
              <a:t> clave='</a:t>
            </a:r>
            <a:r>
              <a:rPr lang="es-MX" sz="2400" dirty="0" err="1" smtClean="0">
                <a:solidFill>
                  <a:srgbClr val="000000"/>
                </a:solidFill>
                <a:latin typeface="Arial Unicode MS" pitchFamily="34" charset="-128"/>
                <a:cs typeface="Arial" pitchFamily="34" charset="0"/>
              </a:rPr>
              <a:t>bocajunior</a:t>
            </a:r>
            <a:r>
              <a:rPr lang="es-MX" sz="2400" dirty="0" smtClean="0">
                <a:solidFill>
                  <a:srgbClr val="000000"/>
                </a:solidFill>
                <a:latin typeface="Arial Unicode MS" pitchFamily="34" charset="-128"/>
                <a:cs typeface="Arial" pitchFamily="34" charset="0"/>
              </a:rPr>
              <a:t>'; </a:t>
            </a:r>
            <a:endParaRPr lang="es-MX" dirty="0" smtClean="0">
              <a:latin typeface="Arial" pitchFamily="34" charset="0"/>
              <a:cs typeface="Arial" pitchFamily="34" charset="0"/>
            </a:endParaRPr>
          </a:p>
          <a:p>
            <a:pPr lvl="0" eaLnBrk="0" fontAlgn="base" hangingPunct="0">
              <a:spcBef>
                <a:spcPct val="0"/>
              </a:spcBef>
              <a:spcAft>
                <a:spcPct val="0"/>
              </a:spcAft>
            </a:pPr>
            <a:endParaRPr lang="es-MX" sz="2400" dirty="0" smtClean="0">
              <a:solidFill>
                <a:srgbClr val="000000"/>
              </a:solidFill>
              <a:latin typeface="Arial Unicode MS" pitchFamily="34" charset="-128"/>
              <a:cs typeface="Arial" pitchFamily="34" charset="0"/>
            </a:endParaRPr>
          </a:p>
          <a:p>
            <a:pPr lvl="0" eaLnBrk="0" fontAlgn="base" hangingPunct="0">
              <a:spcBef>
                <a:spcPct val="0"/>
              </a:spcBef>
              <a:spcAft>
                <a:spcPct val="0"/>
              </a:spcAft>
            </a:pPr>
            <a:r>
              <a:rPr lang="es-MX" sz="2400" dirty="0" err="1" smtClean="0">
                <a:solidFill>
                  <a:srgbClr val="000000"/>
                </a:solidFill>
                <a:latin typeface="Arial Unicode MS" pitchFamily="34" charset="-128"/>
                <a:cs typeface="Arial" pitchFamily="34" charset="0"/>
              </a:rPr>
              <a:t>select</a:t>
            </a:r>
            <a:r>
              <a:rPr lang="es-MX" sz="2400" dirty="0" smtClean="0">
                <a:solidFill>
                  <a:srgbClr val="000000"/>
                </a:solidFill>
                <a:latin typeface="Arial Unicode MS" pitchFamily="34" charset="-128"/>
                <a:cs typeface="Arial" pitchFamily="34" charset="0"/>
              </a:rPr>
              <a:t> nombre, clave </a:t>
            </a:r>
            <a:r>
              <a:rPr lang="es-MX" sz="2400" dirty="0" err="1" smtClean="0">
                <a:solidFill>
                  <a:srgbClr val="000000"/>
                </a:solidFill>
                <a:latin typeface="Arial Unicode MS" pitchFamily="34" charset="-128"/>
                <a:cs typeface="Arial" pitchFamily="34" charset="0"/>
              </a:rPr>
              <a:t>from</a:t>
            </a:r>
            <a:r>
              <a:rPr lang="es-MX" sz="2400" dirty="0" smtClean="0">
                <a:solidFill>
                  <a:srgbClr val="000000"/>
                </a:solidFill>
                <a:latin typeface="Arial Unicode MS" pitchFamily="34" charset="-128"/>
                <a:cs typeface="Arial" pitchFamily="34" charset="0"/>
              </a:rPr>
              <a:t> usuarios </a:t>
            </a:r>
            <a:r>
              <a:rPr lang="es-MX" sz="2400" dirty="0" err="1" smtClean="0">
                <a:solidFill>
                  <a:srgbClr val="000000"/>
                </a:solidFill>
                <a:latin typeface="Arial Unicode MS" pitchFamily="34" charset="-128"/>
                <a:cs typeface="Arial" pitchFamily="34" charset="0"/>
              </a:rPr>
              <a:t>where</a:t>
            </a:r>
            <a:r>
              <a:rPr lang="es-MX" sz="2400" dirty="0" smtClean="0">
                <a:solidFill>
                  <a:srgbClr val="000000"/>
                </a:solidFill>
                <a:latin typeface="Arial Unicode MS" pitchFamily="34" charset="-128"/>
                <a:cs typeface="Arial" pitchFamily="34" charset="0"/>
              </a:rPr>
              <a:t> clave='</a:t>
            </a:r>
            <a:r>
              <a:rPr lang="es-MX" sz="2400" dirty="0" err="1" smtClean="0">
                <a:solidFill>
                  <a:srgbClr val="000000"/>
                </a:solidFill>
                <a:latin typeface="Arial Unicode MS" pitchFamily="34" charset="-128"/>
                <a:cs typeface="Arial" pitchFamily="34" charset="0"/>
              </a:rPr>
              <a:t>river</a:t>
            </a:r>
            <a:r>
              <a:rPr lang="es-MX" sz="2400" dirty="0" smtClean="0">
                <a:solidFill>
                  <a:srgbClr val="000000"/>
                </a:solidFill>
                <a:latin typeface="Arial Unicode MS" pitchFamily="34" charset="-128"/>
                <a:cs typeface="Arial" pitchFamily="34" charset="0"/>
              </a:rPr>
              <a:t>';</a:t>
            </a:r>
            <a:r>
              <a:rPr lang="es-MX" dirty="0" smtClean="0">
                <a:latin typeface="Arial" pitchFamily="34" charset="0"/>
                <a:cs typeface="Arial" pitchFamily="34" charset="0"/>
              </a:rPr>
              <a:t> </a:t>
            </a:r>
            <a:endParaRPr lang="es-MX" sz="5400" dirty="0" smtClean="0">
              <a:latin typeface="Arial" pitchFamily="34" charset="0"/>
              <a:cs typeface="Arial" pitchFamily="34" charset="0"/>
            </a:endParaRPr>
          </a:p>
        </p:txBody>
      </p:sp>
      <p:sp>
        <p:nvSpPr>
          <p:cNvPr id="2" name="1 Rectángulo"/>
          <p:cNvSpPr/>
          <p:nvPr/>
        </p:nvSpPr>
        <p:spPr>
          <a:xfrm>
            <a:off x="171869" y="3091035"/>
            <a:ext cx="8887438" cy="400110"/>
          </a:xfrm>
          <a:prstGeom prst="rect">
            <a:avLst/>
          </a:prstGeom>
        </p:spPr>
        <p:txBody>
          <a:bodyPr wrap="square">
            <a:spAutoFit/>
          </a:bodyPr>
          <a:lstStyle/>
          <a:p>
            <a:pPr lvl="0" fontAlgn="base">
              <a:spcBef>
                <a:spcPct val="0"/>
              </a:spcBef>
              <a:spcAft>
                <a:spcPct val="0"/>
              </a:spcAft>
            </a:pPr>
            <a:r>
              <a:rPr lang="es-MX" altLang="es-MX" sz="2000" b="1" dirty="0">
                <a:solidFill>
                  <a:prstClr val="black"/>
                </a:solidFill>
              </a:rPr>
              <a:t>SELECT Nombre, Salario, fecha FROM Salarios ORDER BY Salario DESC</a:t>
            </a:r>
            <a:r>
              <a:rPr lang="es-MX" altLang="es-MX" sz="2000" dirty="0">
                <a:solidFill>
                  <a:prstClr val="black"/>
                </a:solidFill>
              </a:rPr>
              <a:t>;</a:t>
            </a:r>
          </a:p>
        </p:txBody>
      </p:sp>
    </p:spTree>
    <p:extLst>
      <p:ext uri="{BB962C8B-B14F-4D97-AF65-F5344CB8AC3E}">
        <p14:creationId xmlns:p14="http://schemas.microsoft.com/office/powerpoint/2010/main" val="10312307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1484783"/>
            <a:ext cx="7200800" cy="4893647"/>
          </a:xfrm>
          <a:prstGeom prst="rect">
            <a:avLst/>
          </a:prstGeom>
        </p:spPr>
        <p:txBody>
          <a:bodyPr wrap="square">
            <a:spAutoFit/>
          </a:bodyPr>
          <a:lstStyle/>
          <a:p>
            <a:pPr algn="ctr"/>
            <a:r>
              <a:rPr lang="es-MX" sz="2400" b="1" dirty="0" smtClean="0">
                <a:hlinkClick r:id="rId2"/>
              </a:rPr>
              <a:t>Lecturas y practica recomendada</a:t>
            </a:r>
          </a:p>
          <a:p>
            <a:endParaRPr lang="es-MX" dirty="0" smtClean="0">
              <a:hlinkClick r:id=""/>
            </a:endParaRPr>
          </a:p>
          <a:p>
            <a:r>
              <a:rPr lang="es-MX" dirty="0" smtClean="0">
                <a:hlinkClick r:id=""/>
              </a:rPr>
              <a:t>http://www.emagister.com/curso-mysql-php/caracteristicas-mas-significativas-sql</a:t>
            </a:r>
            <a:endParaRPr lang="es-MX" dirty="0" smtClean="0"/>
          </a:p>
          <a:p>
            <a:endParaRPr lang="es-MX" dirty="0" smtClean="0"/>
          </a:p>
          <a:p>
            <a:r>
              <a:rPr lang="es-MX" dirty="0" smtClean="0">
                <a:hlinkClick r:id="rId3"/>
              </a:rPr>
              <a:t>http://www.lawebdelprogramador.com/cursos/archivos/ManualPracticoSQL.pdf</a:t>
            </a:r>
            <a:endParaRPr lang="es-MX" dirty="0" smtClean="0"/>
          </a:p>
          <a:p>
            <a:endParaRPr lang="es-MX" dirty="0" smtClean="0"/>
          </a:p>
          <a:p>
            <a:r>
              <a:rPr lang="es-MX" dirty="0" smtClean="0">
                <a:hlinkClick r:id="rId4"/>
              </a:rPr>
              <a:t>http://www.youtube.com/watch?v=HO5eb2wBaBk</a:t>
            </a:r>
            <a:endParaRPr lang="es-MX" dirty="0" smtClean="0"/>
          </a:p>
          <a:p>
            <a:endParaRPr lang="es-MX" dirty="0" smtClean="0"/>
          </a:p>
          <a:p>
            <a:r>
              <a:rPr lang="es-MX" dirty="0" smtClean="0">
                <a:hlinkClick r:id="rId5"/>
              </a:rPr>
              <a:t>http://www.youtube.com/watch?v=6n1lmCyfqLU</a:t>
            </a:r>
            <a:endParaRPr lang="es-MX" dirty="0" smtClean="0"/>
          </a:p>
          <a:p>
            <a:endParaRPr lang="es-MX" dirty="0" smtClean="0"/>
          </a:p>
          <a:p>
            <a:endParaRPr lang="es-MX" dirty="0"/>
          </a:p>
        </p:txBody>
      </p:sp>
    </p:spTree>
    <p:extLst>
      <p:ext uri="{BB962C8B-B14F-4D97-AF65-F5344CB8AC3E}">
        <p14:creationId xmlns:p14="http://schemas.microsoft.com/office/powerpoint/2010/main" val="2169290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5992813"/>
            <a:ext cx="2133600" cy="365125"/>
          </a:xfrm>
        </p:spPr>
        <p:txBody>
          <a:bodyPr/>
          <a:lstStyle/>
          <a:p>
            <a:pPr>
              <a:defRPr/>
            </a:pPr>
            <a:fld id="{1462386C-69EF-468F-8380-16A78A54806F}" type="slidenum">
              <a:rPr lang="es-CO" altLang="en-US" smtClean="0"/>
              <a:pPr>
                <a:defRPr/>
              </a:pPr>
              <a:t>6</a:t>
            </a:fld>
            <a:endParaRPr lang="es-CO" altLang="en-US" dirty="0"/>
          </a:p>
        </p:txBody>
      </p:sp>
      <p:sp>
        <p:nvSpPr>
          <p:cNvPr id="12291" name="4 CuadroTexto"/>
          <p:cNvSpPr txBox="1">
            <a:spLocks noChangeArrowheads="1"/>
          </p:cNvSpPr>
          <p:nvPr/>
        </p:nvSpPr>
        <p:spPr bwMode="auto">
          <a:xfrm>
            <a:off x="2286000" y="1214438"/>
            <a:ext cx="3857625" cy="369887"/>
          </a:xfrm>
          <a:prstGeom prst="rect">
            <a:avLst/>
          </a:prstGeom>
          <a:noFill/>
          <a:ln w="9525">
            <a:noFill/>
            <a:miter lim="800000"/>
            <a:headEnd/>
            <a:tailEnd/>
          </a:ln>
        </p:spPr>
        <p:txBody>
          <a:bodyPr>
            <a:spAutoFit/>
          </a:bodyPr>
          <a:lstStyle/>
          <a:p>
            <a:pPr algn="ctr"/>
            <a:r>
              <a:rPr lang="es-MX" b="1"/>
              <a:t>METODOLOGÍA DEL CURSO</a:t>
            </a:r>
          </a:p>
        </p:txBody>
      </p:sp>
      <p:sp>
        <p:nvSpPr>
          <p:cNvPr id="6" name="5 CuadroTexto"/>
          <p:cNvSpPr txBox="1"/>
          <p:nvPr/>
        </p:nvSpPr>
        <p:spPr>
          <a:xfrm>
            <a:off x="428625" y="2071688"/>
            <a:ext cx="7429500" cy="3416300"/>
          </a:xfrm>
          <a:prstGeom prst="rect">
            <a:avLst/>
          </a:prstGeom>
          <a:noFill/>
        </p:spPr>
        <p:txBody>
          <a:bodyPr>
            <a:spAutoFit/>
          </a:bodyPr>
          <a:lstStyle/>
          <a:p>
            <a:pPr>
              <a:defRPr/>
            </a:pPr>
            <a:r>
              <a:rPr lang="es-MX" dirty="0"/>
              <a:t>El curso se desarrollará bajo el siguiente proceso de estudio:</a:t>
            </a:r>
          </a:p>
          <a:p>
            <a:pPr>
              <a:defRPr/>
            </a:pPr>
            <a:endParaRPr lang="es-MX" dirty="0"/>
          </a:p>
          <a:p>
            <a:pPr marL="342900" indent="-342900">
              <a:buFontTx/>
              <a:buAutoNum type="arabicPeriod"/>
              <a:defRPr/>
            </a:pPr>
            <a:r>
              <a:rPr lang="es-MX" dirty="0"/>
              <a:t>Exposición de parte del profesor mediante la utilización de este material en diapositivas.</a:t>
            </a:r>
          </a:p>
          <a:p>
            <a:pPr marL="342900" indent="-342900">
              <a:buFontTx/>
              <a:buAutoNum type="arabicPeriod"/>
              <a:defRPr/>
            </a:pPr>
            <a:r>
              <a:rPr lang="es-MX" dirty="0"/>
              <a:t>Control de lecturas selectas que el profesor asignará para complementar la clase.</a:t>
            </a:r>
          </a:p>
          <a:p>
            <a:pPr marL="342900" indent="-342900">
              <a:buFontTx/>
              <a:buAutoNum type="arabicPeriod"/>
              <a:defRPr/>
            </a:pPr>
            <a:r>
              <a:rPr lang="es-MX" dirty="0"/>
              <a:t>Tareas donde se investigarán temas, conceptos, procesos y métodos de los temas por ver.</a:t>
            </a:r>
          </a:p>
          <a:p>
            <a:pPr marL="342900" indent="-342900">
              <a:buFontTx/>
              <a:buAutoNum type="arabicPeriod"/>
              <a:defRPr/>
            </a:pPr>
            <a:r>
              <a:rPr lang="es-MX" dirty="0"/>
              <a:t>Exposición de temas selectos de Administración de Bases de Datos por parte de los alumnos </a:t>
            </a:r>
          </a:p>
          <a:p>
            <a:pPr marL="342900" indent="-342900">
              <a:buFontTx/>
              <a:buAutoNum type="arabicPeriod"/>
              <a:defRPr/>
            </a:pPr>
            <a:r>
              <a:rPr lang="es-MX" dirty="0"/>
              <a:t>Participación en clases </a:t>
            </a:r>
          </a:p>
          <a:p>
            <a:pPr marL="342900" indent="-342900">
              <a:buFontTx/>
              <a:buAutoNum type="arabicPeriod"/>
              <a:defRPr/>
            </a:pPr>
            <a:r>
              <a:rPr lang="es-MX" dirty="0"/>
              <a:t>Prácticas de laboratorio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5992813"/>
            <a:ext cx="2133600" cy="365125"/>
          </a:xfrm>
        </p:spPr>
        <p:txBody>
          <a:bodyPr/>
          <a:lstStyle/>
          <a:p>
            <a:pPr>
              <a:defRPr/>
            </a:pPr>
            <a:fld id="{7D14666A-CE1E-4B77-A53E-C114F85C2132}" type="slidenum">
              <a:rPr lang="es-CO" altLang="en-US" smtClean="0"/>
              <a:pPr>
                <a:defRPr/>
              </a:pPr>
              <a:t>7</a:t>
            </a:fld>
            <a:endParaRPr lang="es-CO" altLang="en-US" dirty="0"/>
          </a:p>
        </p:txBody>
      </p:sp>
      <p:sp>
        <p:nvSpPr>
          <p:cNvPr id="13315" name="4 CuadroTexto"/>
          <p:cNvSpPr txBox="1">
            <a:spLocks noChangeArrowheads="1"/>
          </p:cNvSpPr>
          <p:nvPr/>
        </p:nvSpPr>
        <p:spPr bwMode="auto">
          <a:xfrm>
            <a:off x="1214438" y="1857375"/>
            <a:ext cx="5857875" cy="369888"/>
          </a:xfrm>
          <a:prstGeom prst="rect">
            <a:avLst/>
          </a:prstGeom>
          <a:noFill/>
          <a:ln w="9525">
            <a:noFill/>
            <a:miter lim="800000"/>
            <a:headEnd/>
            <a:tailEnd/>
          </a:ln>
        </p:spPr>
        <p:txBody>
          <a:bodyPr>
            <a:spAutoFit/>
          </a:bodyPr>
          <a:lstStyle/>
          <a:p>
            <a:pPr algn="ctr"/>
            <a:r>
              <a:rPr lang="es-MX" b="1"/>
              <a:t>UTILIZACIÓN DEL MATERIAL DE DIAPOSITIVAS</a:t>
            </a:r>
          </a:p>
        </p:txBody>
      </p:sp>
      <p:sp>
        <p:nvSpPr>
          <p:cNvPr id="13316" name="5 CuadroTexto"/>
          <p:cNvSpPr txBox="1">
            <a:spLocks noChangeArrowheads="1"/>
          </p:cNvSpPr>
          <p:nvPr/>
        </p:nvSpPr>
        <p:spPr bwMode="auto">
          <a:xfrm>
            <a:off x="785813" y="2928938"/>
            <a:ext cx="6572250" cy="1477328"/>
          </a:xfrm>
          <a:prstGeom prst="rect">
            <a:avLst/>
          </a:prstGeom>
          <a:noFill/>
          <a:ln w="9525">
            <a:noFill/>
            <a:miter lim="800000"/>
            <a:headEnd/>
            <a:tailEnd/>
          </a:ln>
        </p:spPr>
        <p:txBody>
          <a:bodyPr>
            <a:spAutoFit/>
          </a:bodyPr>
          <a:lstStyle/>
          <a:p>
            <a:pPr algn="just"/>
            <a:r>
              <a:rPr lang="es-MX" dirty="0"/>
              <a:t>El material didáctico visual es una herramienta de estudio que sirve como una guía para que el alumno repase los temas más significativos </a:t>
            </a:r>
            <a:r>
              <a:rPr lang="es-MX" dirty="0" smtClean="0"/>
              <a:t>del “</a:t>
            </a:r>
            <a:r>
              <a:rPr lang="es-ES" dirty="0" smtClean="0"/>
              <a:t>Lenguaje de consultas estructurado SQL</a:t>
            </a:r>
            <a:r>
              <a:rPr lang="es-MX" dirty="0" smtClean="0"/>
              <a:t>”, </a:t>
            </a:r>
            <a:r>
              <a:rPr lang="es-MX" dirty="0"/>
              <a:t>cabe aclarar  que será un tutor el cual proporcionará las ideas generales del </a:t>
            </a:r>
            <a:r>
              <a:rPr lang="es-MX" dirty="0" smtClean="0"/>
              <a:t>tema, para que los alumnos hagan ejercicios extra clase.</a:t>
            </a:r>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57293" y="2000240"/>
            <a:ext cx="6195157" cy="2831544"/>
          </a:xfrm>
          <a:prstGeom prst="rect">
            <a:avLst/>
          </a:prstGeom>
        </p:spPr>
        <p:txBody>
          <a:bodyPr wrap="none">
            <a:spAutoFit/>
          </a:bodyPr>
          <a:lstStyle/>
          <a:p>
            <a:pPr algn="just"/>
            <a:r>
              <a:rPr lang="es-ES" sz="4000" dirty="0" smtClean="0"/>
              <a:t>UNIDAD DE COMPETENCIA V</a:t>
            </a:r>
          </a:p>
          <a:p>
            <a:pPr algn="just"/>
            <a:endParaRPr lang="es-ES" dirty="0" smtClean="0"/>
          </a:p>
          <a:p>
            <a:pPr algn="just"/>
            <a:endParaRPr lang="es-ES" sz="2400" dirty="0" smtClean="0"/>
          </a:p>
          <a:p>
            <a:pPr algn="ctr"/>
            <a:endParaRPr lang="es-ES" sz="2400" b="1" i="1" dirty="0" smtClean="0"/>
          </a:p>
          <a:p>
            <a:pPr algn="ctr"/>
            <a:endParaRPr lang="es-ES" sz="2400" b="1" i="1" dirty="0" smtClean="0"/>
          </a:p>
          <a:p>
            <a:pPr algn="ctr"/>
            <a:endParaRPr lang="es-ES" sz="2400" b="1" i="1" dirty="0" smtClean="0"/>
          </a:p>
          <a:p>
            <a:pPr algn="ctr"/>
            <a:r>
              <a:rPr lang="es-ES" sz="2400" b="1" i="1" dirty="0" smtClean="0"/>
              <a:t>Lenguaje de Consulta estructurado</a:t>
            </a:r>
            <a:endParaRPr lang="es-ES" b="1" i="1"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ChangeArrowheads="1"/>
          </p:cNvSpPr>
          <p:nvPr/>
        </p:nvSpPr>
        <p:spPr bwMode="auto">
          <a:xfrm>
            <a:off x="611560" y="1340768"/>
            <a:ext cx="8077200" cy="5067300"/>
          </a:xfrm>
          <a:prstGeom prst="rect">
            <a:avLst/>
          </a:prstGeom>
          <a:noFill/>
          <a:ln w="9525">
            <a:noFill/>
            <a:miter lim="800000"/>
            <a:headEnd/>
            <a:tailEnd/>
          </a:ln>
          <a:effectLst/>
        </p:spPr>
        <p:txBody>
          <a:bodyPr>
            <a:spAutoFit/>
            <a:flatTx/>
          </a:bodyPr>
          <a:lstStyle/>
          <a:p>
            <a:r>
              <a:rPr lang="es-ES" sz="2600" b="1" i="1" dirty="0">
                <a:solidFill>
                  <a:srgbClr val="CC0000"/>
                </a:solidFill>
                <a:latin typeface="Arial" charset="0"/>
                <a:cs typeface="Times New Roman" pitchFamily="18" charset="0"/>
              </a:rPr>
              <a:t>Lenguaje </a:t>
            </a:r>
            <a:r>
              <a:rPr lang="es-ES" sz="2600" b="1" i="1" dirty="0" smtClean="0">
                <a:solidFill>
                  <a:srgbClr val="CC0000"/>
                </a:solidFill>
                <a:latin typeface="Arial" charset="0"/>
                <a:cs typeface="Times New Roman" pitchFamily="18" charset="0"/>
              </a:rPr>
              <a:t>de </a:t>
            </a:r>
            <a:r>
              <a:rPr lang="es-ES" sz="2600" b="1" i="1" dirty="0">
                <a:solidFill>
                  <a:srgbClr val="CC0000"/>
                </a:solidFill>
                <a:latin typeface="Arial" charset="0"/>
                <a:cs typeface="Times New Roman" pitchFamily="18" charset="0"/>
              </a:rPr>
              <a:t>datos</a:t>
            </a:r>
            <a:endParaRPr lang="es-ES" sz="2600" dirty="0">
              <a:solidFill>
                <a:srgbClr val="CC0000"/>
              </a:solidFill>
              <a:latin typeface="Arial" charset="0"/>
              <a:cs typeface="Times New Roman" pitchFamily="18" charset="0"/>
            </a:endParaRPr>
          </a:p>
          <a:p>
            <a:pPr eaLnBrk="0" hangingPunct="0"/>
            <a:endParaRPr lang="es-MX" sz="2600" dirty="0">
              <a:latin typeface="Arial" charset="0"/>
              <a:cs typeface="Times New Roman" pitchFamily="18" charset="0"/>
            </a:endParaRPr>
          </a:p>
          <a:p>
            <a:pPr algn="just" eaLnBrk="0" hangingPunct="0"/>
            <a:r>
              <a:rPr lang="es-ES" sz="2600" dirty="0">
                <a:latin typeface="Arial" charset="0"/>
                <a:cs typeface="Times New Roman" pitchFamily="18" charset="0"/>
              </a:rPr>
              <a:t>El lenguaje de definición de datos, denominado por sus siglas como: DDL(Data </a:t>
            </a:r>
            <a:r>
              <a:rPr lang="es-ES" sz="2600" dirty="0" err="1">
                <a:latin typeface="Arial" charset="0"/>
                <a:cs typeface="Times New Roman" pitchFamily="18" charset="0"/>
              </a:rPr>
              <a:t>definition</a:t>
            </a:r>
            <a:r>
              <a:rPr lang="es-ES" sz="2600" dirty="0">
                <a:latin typeface="Arial" charset="0"/>
                <a:cs typeface="Times New Roman" pitchFamily="18" charset="0"/>
              </a:rPr>
              <a:t> </a:t>
            </a:r>
            <a:r>
              <a:rPr lang="es-ES" sz="2600" dirty="0" err="1">
                <a:latin typeface="Arial" charset="0"/>
                <a:cs typeface="Times New Roman" pitchFamily="18" charset="0"/>
              </a:rPr>
              <a:t>Language</a:t>
            </a:r>
            <a:r>
              <a:rPr lang="es-ES" sz="2600" dirty="0">
                <a:latin typeface="Arial" charset="0"/>
                <a:cs typeface="Times New Roman" pitchFamily="18" charset="0"/>
              </a:rPr>
              <a:t>).</a:t>
            </a:r>
          </a:p>
          <a:p>
            <a:pPr algn="just" eaLnBrk="0" hangingPunct="0"/>
            <a:endParaRPr lang="es-MX" sz="2600" dirty="0">
              <a:latin typeface="Arial" charset="0"/>
              <a:cs typeface="Times New Roman" pitchFamily="18" charset="0"/>
            </a:endParaRPr>
          </a:p>
          <a:p>
            <a:pPr algn="just" eaLnBrk="0" hangingPunct="0"/>
            <a:r>
              <a:rPr lang="es-ES" sz="2600" dirty="0">
                <a:latin typeface="Arial" charset="0"/>
                <a:cs typeface="Times New Roman" pitchFamily="18" charset="0"/>
              </a:rPr>
              <a:t>Permite definir un esquema de base de datos por medio de una serie de definiciones que se expresan en un lenguaje especial, el resultado de estas definiciones se almacena en un archivo especial llamado diccionario de datos.</a:t>
            </a:r>
            <a:endParaRPr lang="es-MX" sz="2600" dirty="0">
              <a:latin typeface="Arial" charset="0"/>
              <a:cs typeface="Times New Roman" pitchFamily="18" charset="0"/>
            </a:endParaRPr>
          </a:p>
          <a:p>
            <a:pPr eaLnBrk="0" hangingPunct="0"/>
            <a:endParaRPr lang="es-MX" sz="2600" dirty="0">
              <a:latin typeface="Arial" charset="0"/>
              <a:cs typeface="Times New Roman" pitchFamily="18" charset="0"/>
            </a:endParaRPr>
          </a:p>
          <a:p>
            <a:pPr eaLnBrk="0" hangingPunct="0"/>
            <a:endParaRPr lang="es-ES" sz="2000" dirty="0">
              <a:latin typeface="Arial" charset="0"/>
              <a:cs typeface="Times New Roman" pitchFamily="18" charset="0"/>
            </a:endParaRPr>
          </a:p>
          <a:p>
            <a:pPr eaLnBrk="0" hangingPunct="0"/>
            <a:endParaRPr lang="es-ES" sz="2000" dirty="0">
              <a:latin typeface="Arial"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lantilla">
  <a:themeElements>
    <a:clrScheme name="Plantill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lantill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cene3d>
          <a:camera prst="legacyObliqueRight"/>
          <a:lightRig rig="legacyHarsh3" dir="t"/>
        </a:scene3d>
        <a:sp3d extrusionH="100000" prstMaterial="legacyMatte">
          <a:bevelT w="13500" h="13500" prst="angle"/>
          <a:bevelB w="13500" h="13500" prst="angle"/>
          <a:extrusionClr>
            <a:srgbClr val="663300"/>
          </a:extrusionClr>
        </a:sp3d>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cene3d>
          <a:camera prst="legacyObliqueRight"/>
          <a:lightRig rig="legacyHarsh3" dir="t"/>
        </a:scene3d>
        <a:sp3d extrusionH="100000" prstMaterial="legacyMatte">
          <a:bevelT w="13500" h="13500" prst="angle"/>
          <a:bevelB w="13500" h="13500" prst="angle"/>
          <a:extrusionClr>
            <a:srgbClr val="663300"/>
          </a:extrusionClr>
        </a:sp3d>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lantill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lantill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lantill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lantill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lantill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lantill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lantill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TotalTime>
  <Words>2639</Words>
  <Application>Microsoft Office PowerPoint</Application>
  <PresentationFormat>Presentación en pantalla (4:3)</PresentationFormat>
  <Paragraphs>443</Paragraphs>
  <Slides>54</Slides>
  <Notes>4</Notes>
  <HiddenSlides>0</HiddenSlides>
  <MMClips>0</MMClips>
  <ScaleCrop>false</ScaleCrop>
  <HeadingPairs>
    <vt:vector size="4" baseType="variant">
      <vt:variant>
        <vt:lpstr>Tema</vt:lpstr>
      </vt:variant>
      <vt:variant>
        <vt:i4>2</vt:i4>
      </vt:variant>
      <vt:variant>
        <vt:lpstr>Títulos de diapositiva</vt:lpstr>
      </vt:variant>
      <vt:variant>
        <vt:i4>54</vt:i4>
      </vt:variant>
    </vt:vector>
  </HeadingPairs>
  <TitlesOfParts>
    <vt:vector size="56" baseType="lpstr">
      <vt:lpstr>Tema de Office</vt:lpstr>
      <vt:lpstr>Plantilla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Cálculo Relacional</vt:lpstr>
      <vt:lpstr>Cálculo Relacional de Tuplas </vt:lpstr>
      <vt:lpstr>Cálculo Relacional de Tuplas (2)</vt:lpstr>
      <vt:lpstr>Fórmula del Cálculo de Predicados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DOC. TRUEVA</dc:creator>
  <cp:lastModifiedBy>USUARIO</cp:lastModifiedBy>
  <cp:revision>42</cp:revision>
  <dcterms:created xsi:type="dcterms:W3CDTF">2010-10-25T01:54:07Z</dcterms:created>
  <dcterms:modified xsi:type="dcterms:W3CDTF">2015-10-02T14:22:16Z</dcterms:modified>
</cp:coreProperties>
</file>