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4" r:id="rId1"/>
  </p:sldMasterIdLst>
  <p:sldIdLst>
    <p:sldId id="256" r:id="rId2"/>
    <p:sldId id="258" r:id="rId3"/>
    <p:sldId id="310" r:id="rId4"/>
    <p:sldId id="304" r:id="rId5"/>
    <p:sldId id="263" r:id="rId6"/>
    <p:sldId id="296" r:id="rId7"/>
    <p:sldId id="297" r:id="rId8"/>
    <p:sldId id="264" r:id="rId9"/>
    <p:sldId id="265" r:id="rId10"/>
    <p:sldId id="266" r:id="rId11"/>
    <p:sldId id="267" r:id="rId12"/>
    <p:sldId id="308" r:id="rId13"/>
    <p:sldId id="299" r:id="rId14"/>
    <p:sldId id="301" r:id="rId15"/>
    <p:sldId id="268" r:id="rId16"/>
    <p:sldId id="281" r:id="rId17"/>
    <p:sldId id="334" r:id="rId18"/>
    <p:sldId id="346" r:id="rId19"/>
    <p:sldId id="337" r:id="rId20"/>
    <p:sldId id="342" r:id="rId21"/>
    <p:sldId id="343" r:id="rId22"/>
    <p:sldId id="344" r:id="rId23"/>
    <p:sldId id="315" r:id="rId24"/>
    <p:sldId id="319" r:id="rId25"/>
    <p:sldId id="321" r:id="rId26"/>
    <p:sldId id="322" r:id="rId27"/>
    <p:sldId id="324" r:id="rId28"/>
    <p:sldId id="333" r:id="rId29"/>
    <p:sldId id="325" r:id="rId30"/>
    <p:sldId id="32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CE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43" autoAdjust="0"/>
    <p:restoredTop sz="94660"/>
  </p:normalViewPr>
  <p:slideViewPr>
    <p:cSldViewPr snapToGrid="0">
      <p:cViewPr varScale="1">
        <p:scale>
          <a:sx n="92" d="100"/>
          <a:sy n="92" d="100"/>
        </p:scale>
        <p:origin x="5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02B6AF-6FBE-44B6-A359-B2227FC07B8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A2B73A-2B4B-45F3-BA2F-183CC2A4A99D}">
      <dgm:prSet phldrT="[Texto]" custT="1"/>
      <dgm:spPr/>
      <dgm:t>
        <a:bodyPr/>
        <a:lstStyle/>
        <a:p>
          <a:r>
            <a:rPr lang="es-ES" sz="1200" dirty="0" smtClean="0"/>
            <a:t>Autoconocimient</a:t>
          </a:r>
          <a:r>
            <a:rPr lang="es-ES" sz="1100" dirty="0" smtClean="0"/>
            <a:t>o</a:t>
          </a:r>
          <a:endParaRPr lang="es-ES" sz="1100" dirty="0"/>
        </a:p>
      </dgm:t>
    </dgm:pt>
    <dgm:pt modelId="{546D2FD0-03DB-40CE-8876-A8B3D8B7071C}" type="parTrans" cxnId="{7C6D484E-2FDA-40DF-9E7D-2B1CB13DE061}">
      <dgm:prSet/>
      <dgm:spPr/>
      <dgm:t>
        <a:bodyPr/>
        <a:lstStyle/>
        <a:p>
          <a:endParaRPr lang="es-ES"/>
        </a:p>
      </dgm:t>
    </dgm:pt>
    <dgm:pt modelId="{12BB394E-A45B-40E1-AF69-96B975D48076}" type="sibTrans" cxnId="{7C6D484E-2FDA-40DF-9E7D-2B1CB13DE061}">
      <dgm:prSet/>
      <dgm:spPr/>
      <dgm:t>
        <a:bodyPr/>
        <a:lstStyle/>
        <a:p>
          <a:endParaRPr lang="es-ES"/>
        </a:p>
      </dgm:t>
    </dgm:pt>
    <dgm:pt modelId="{178C9BEC-469D-437D-9FAD-B303C3F6A8FA}">
      <dgm:prSet phldrT="[Texto]" custT="1"/>
      <dgm:spPr/>
      <dgm:t>
        <a:bodyPr/>
        <a:lstStyle/>
        <a:p>
          <a:r>
            <a:rPr lang="es-ES" sz="1200" dirty="0" smtClean="0"/>
            <a:t>Autoconcepto</a:t>
          </a:r>
          <a:endParaRPr lang="es-ES" sz="1200" dirty="0"/>
        </a:p>
      </dgm:t>
    </dgm:pt>
    <dgm:pt modelId="{18628DA0-2A63-427E-A30F-3AEA4FD20B44}" type="parTrans" cxnId="{60184EE2-B2E3-42AE-BFCC-E467071E4DEA}">
      <dgm:prSet/>
      <dgm:spPr/>
      <dgm:t>
        <a:bodyPr/>
        <a:lstStyle/>
        <a:p>
          <a:endParaRPr lang="es-ES"/>
        </a:p>
      </dgm:t>
    </dgm:pt>
    <dgm:pt modelId="{3DACFC7B-1DA0-4871-8DFE-A975AA3ABADF}" type="sibTrans" cxnId="{60184EE2-B2E3-42AE-BFCC-E467071E4DEA}">
      <dgm:prSet/>
      <dgm:spPr/>
      <dgm:t>
        <a:bodyPr/>
        <a:lstStyle/>
        <a:p>
          <a:endParaRPr lang="es-ES"/>
        </a:p>
      </dgm:t>
    </dgm:pt>
    <dgm:pt modelId="{30601CF0-340F-4660-A5C1-62B36EDAE9EE}">
      <dgm:prSet phldrT="[Texto]" custT="1"/>
      <dgm:spPr/>
      <dgm:t>
        <a:bodyPr/>
        <a:lstStyle/>
        <a:p>
          <a:r>
            <a:rPr lang="es-ES" sz="1200" dirty="0" smtClean="0"/>
            <a:t>Autoevaluación</a:t>
          </a:r>
          <a:endParaRPr lang="es-ES" sz="1200" dirty="0"/>
        </a:p>
      </dgm:t>
    </dgm:pt>
    <dgm:pt modelId="{C3C9C9BC-DA17-4568-8B3E-0927202CA00F}" type="parTrans" cxnId="{825AD130-D7D1-439B-9961-8EC8F327467E}">
      <dgm:prSet/>
      <dgm:spPr/>
      <dgm:t>
        <a:bodyPr/>
        <a:lstStyle/>
        <a:p>
          <a:endParaRPr lang="es-ES"/>
        </a:p>
      </dgm:t>
    </dgm:pt>
    <dgm:pt modelId="{E34A8A43-C24B-46BC-864E-82AB8D036A45}" type="sibTrans" cxnId="{825AD130-D7D1-439B-9961-8EC8F327467E}">
      <dgm:prSet/>
      <dgm:spPr/>
      <dgm:t>
        <a:bodyPr/>
        <a:lstStyle/>
        <a:p>
          <a:endParaRPr lang="es-ES"/>
        </a:p>
      </dgm:t>
    </dgm:pt>
    <dgm:pt modelId="{3E0130D9-9959-4B5A-93CB-E127773B25D6}">
      <dgm:prSet phldrT="[Texto]" custT="1"/>
      <dgm:spPr/>
      <dgm:t>
        <a:bodyPr/>
        <a:lstStyle/>
        <a:p>
          <a:r>
            <a:rPr lang="es-ES" sz="1200" dirty="0" smtClean="0"/>
            <a:t>Autoaceptación</a:t>
          </a:r>
          <a:endParaRPr lang="es-ES" sz="1200" dirty="0"/>
        </a:p>
      </dgm:t>
    </dgm:pt>
    <dgm:pt modelId="{6B0C3111-C69A-485D-8F66-ED5DA96E32B7}" type="parTrans" cxnId="{E65A286F-D60D-4A1F-AA98-382D20569DC2}">
      <dgm:prSet/>
      <dgm:spPr/>
      <dgm:t>
        <a:bodyPr/>
        <a:lstStyle/>
        <a:p>
          <a:endParaRPr lang="es-ES"/>
        </a:p>
      </dgm:t>
    </dgm:pt>
    <dgm:pt modelId="{CDD32BA0-E89B-4D13-AA64-12D9D5931231}" type="sibTrans" cxnId="{E65A286F-D60D-4A1F-AA98-382D20569DC2}">
      <dgm:prSet/>
      <dgm:spPr/>
      <dgm:t>
        <a:bodyPr/>
        <a:lstStyle/>
        <a:p>
          <a:endParaRPr lang="es-ES"/>
        </a:p>
      </dgm:t>
    </dgm:pt>
    <dgm:pt modelId="{66D4D13D-4202-4C1D-A2F1-E638681844A3}">
      <dgm:prSet phldrT="[Texto]" custT="1"/>
      <dgm:spPr/>
      <dgm:t>
        <a:bodyPr/>
        <a:lstStyle/>
        <a:p>
          <a:r>
            <a:rPr lang="es-ES" sz="1200" dirty="0" smtClean="0"/>
            <a:t>Autorespeto</a:t>
          </a:r>
          <a:endParaRPr lang="es-ES" sz="1200" dirty="0"/>
        </a:p>
      </dgm:t>
    </dgm:pt>
    <dgm:pt modelId="{B10A695E-2CA2-49F3-8B0E-6602DCE0EA98}" type="parTrans" cxnId="{B30A1B20-F197-48DF-B63C-F0C2F7AC0770}">
      <dgm:prSet/>
      <dgm:spPr/>
      <dgm:t>
        <a:bodyPr/>
        <a:lstStyle/>
        <a:p>
          <a:endParaRPr lang="es-ES"/>
        </a:p>
      </dgm:t>
    </dgm:pt>
    <dgm:pt modelId="{8D6C5CFA-ADA0-41C4-B5C2-D415D4B324DC}" type="sibTrans" cxnId="{B30A1B20-F197-48DF-B63C-F0C2F7AC0770}">
      <dgm:prSet/>
      <dgm:spPr/>
      <dgm:t>
        <a:bodyPr/>
        <a:lstStyle/>
        <a:p>
          <a:endParaRPr lang="es-ES"/>
        </a:p>
      </dgm:t>
    </dgm:pt>
    <dgm:pt modelId="{F6787859-3997-4522-9636-4292953FC74A}" type="pres">
      <dgm:prSet presAssocID="{5402B6AF-6FBE-44B6-A359-B2227FC07B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E0BFAF4-2261-4434-AEDD-4DF93D4B5F76}" type="pres">
      <dgm:prSet presAssocID="{60A2B73A-2B4B-45F3-BA2F-183CC2A4A99D}" presName="dummy" presStyleCnt="0"/>
      <dgm:spPr/>
    </dgm:pt>
    <dgm:pt modelId="{5D318382-E5CC-4C5D-869F-B6BF3C392D27}" type="pres">
      <dgm:prSet presAssocID="{60A2B73A-2B4B-45F3-BA2F-183CC2A4A99D}" presName="node" presStyleLbl="revTx" presStyleIdx="0" presStyleCnt="5" custScaleX="1889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F70228-1E9B-4B41-859B-9893A0159B16}" type="pres">
      <dgm:prSet presAssocID="{12BB394E-A45B-40E1-AF69-96B975D48076}" presName="sibTrans" presStyleLbl="node1" presStyleIdx="0" presStyleCnt="5"/>
      <dgm:spPr/>
      <dgm:t>
        <a:bodyPr/>
        <a:lstStyle/>
        <a:p>
          <a:endParaRPr lang="es-ES"/>
        </a:p>
      </dgm:t>
    </dgm:pt>
    <dgm:pt modelId="{80AB2875-9B3A-4D68-A137-1AB74BE35E34}" type="pres">
      <dgm:prSet presAssocID="{178C9BEC-469D-437D-9FAD-B303C3F6A8FA}" presName="dummy" presStyleCnt="0"/>
      <dgm:spPr/>
    </dgm:pt>
    <dgm:pt modelId="{6571FB1C-5E2D-4D81-B38F-FFC4B33C0123}" type="pres">
      <dgm:prSet presAssocID="{178C9BEC-469D-437D-9FAD-B303C3F6A8FA}" presName="node" presStyleLbl="revTx" presStyleIdx="1" presStyleCnt="5" custScaleX="1309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7FC1D2-FA70-4602-BD75-68F11FAE5FFD}" type="pres">
      <dgm:prSet presAssocID="{3DACFC7B-1DA0-4871-8DFE-A975AA3ABADF}" presName="sibTrans" presStyleLbl="node1" presStyleIdx="1" presStyleCnt="5" custScaleX="117189"/>
      <dgm:spPr/>
      <dgm:t>
        <a:bodyPr/>
        <a:lstStyle/>
        <a:p>
          <a:endParaRPr lang="es-ES"/>
        </a:p>
      </dgm:t>
    </dgm:pt>
    <dgm:pt modelId="{5064B2D6-42FD-4D4B-8EB4-83E437F76410}" type="pres">
      <dgm:prSet presAssocID="{30601CF0-340F-4660-A5C1-62B36EDAE9EE}" presName="dummy" presStyleCnt="0"/>
      <dgm:spPr/>
    </dgm:pt>
    <dgm:pt modelId="{27EFF92F-DF93-4F03-A8D3-800E485E74F8}" type="pres">
      <dgm:prSet presAssocID="{30601CF0-340F-4660-A5C1-62B36EDAE9EE}" presName="node" presStyleLbl="revTx" presStyleIdx="2" presStyleCnt="5" custScaleX="1802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B518A6-B854-43B6-B49D-419671FBFEDD}" type="pres">
      <dgm:prSet presAssocID="{E34A8A43-C24B-46BC-864E-82AB8D036A45}" presName="sibTrans" presStyleLbl="node1" presStyleIdx="2" presStyleCnt="5" custScaleX="113064"/>
      <dgm:spPr/>
      <dgm:t>
        <a:bodyPr/>
        <a:lstStyle/>
        <a:p>
          <a:endParaRPr lang="es-ES"/>
        </a:p>
      </dgm:t>
    </dgm:pt>
    <dgm:pt modelId="{BAD78F75-147D-4DEF-8BF7-3FFD8D72A9DB}" type="pres">
      <dgm:prSet presAssocID="{3E0130D9-9959-4B5A-93CB-E127773B25D6}" presName="dummy" presStyleCnt="0"/>
      <dgm:spPr/>
    </dgm:pt>
    <dgm:pt modelId="{B3868AD6-6F82-4F9F-B0A8-286B80094DDF}" type="pres">
      <dgm:prSet presAssocID="{3E0130D9-9959-4B5A-93CB-E127773B25D6}" presName="node" presStyleLbl="revTx" presStyleIdx="3" presStyleCnt="5" custScaleX="1468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5CBA29-4176-48F3-9BB9-2FA8912DF77F}" type="pres">
      <dgm:prSet presAssocID="{CDD32BA0-E89B-4D13-AA64-12D9D5931231}" presName="sibTrans" presStyleLbl="node1" presStyleIdx="3" presStyleCnt="5" custScaleY="96618"/>
      <dgm:spPr/>
      <dgm:t>
        <a:bodyPr/>
        <a:lstStyle/>
        <a:p>
          <a:endParaRPr lang="es-ES"/>
        </a:p>
      </dgm:t>
    </dgm:pt>
    <dgm:pt modelId="{A2E0A896-C852-41EE-A2A8-43016B8204FC}" type="pres">
      <dgm:prSet presAssocID="{66D4D13D-4202-4C1D-A2F1-E638681844A3}" presName="dummy" presStyleCnt="0"/>
      <dgm:spPr/>
    </dgm:pt>
    <dgm:pt modelId="{59084A0C-E226-40AD-9424-43A927D04E82}" type="pres">
      <dgm:prSet presAssocID="{66D4D13D-4202-4C1D-A2F1-E638681844A3}" presName="node" presStyleLbl="revTx" presStyleIdx="4" presStyleCnt="5" custScaleX="1341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C0048E-FEFF-41B2-A078-80A74CC5E592}" type="pres">
      <dgm:prSet presAssocID="{8D6C5CFA-ADA0-41C4-B5C2-D415D4B324DC}" presName="sibTrans" presStyleLbl="node1" presStyleIdx="4" presStyleCnt="5" custScaleX="196078" custScaleY="109458" custLinFactNeighborX="1841" custLinFactNeighborY="9803"/>
      <dgm:spPr/>
      <dgm:t>
        <a:bodyPr/>
        <a:lstStyle/>
        <a:p>
          <a:endParaRPr lang="es-ES"/>
        </a:p>
      </dgm:t>
    </dgm:pt>
  </dgm:ptLst>
  <dgm:cxnLst>
    <dgm:cxn modelId="{B944DB68-FE18-408C-8D0D-D03C99A92D4C}" type="presOf" srcId="{8D6C5CFA-ADA0-41C4-B5C2-D415D4B324DC}" destId="{53C0048E-FEFF-41B2-A078-80A74CC5E592}" srcOrd="0" destOrd="0" presId="urn:microsoft.com/office/officeart/2005/8/layout/cycle1"/>
    <dgm:cxn modelId="{B30A1B20-F197-48DF-B63C-F0C2F7AC0770}" srcId="{5402B6AF-6FBE-44B6-A359-B2227FC07B88}" destId="{66D4D13D-4202-4C1D-A2F1-E638681844A3}" srcOrd="4" destOrd="0" parTransId="{B10A695E-2CA2-49F3-8B0E-6602DCE0EA98}" sibTransId="{8D6C5CFA-ADA0-41C4-B5C2-D415D4B324DC}"/>
    <dgm:cxn modelId="{60184EE2-B2E3-42AE-BFCC-E467071E4DEA}" srcId="{5402B6AF-6FBE-44B6-A359-B2227FC07B88}" destId="{178C9BEC-469D-437D-9FAD-B303C3F6A8FA}" srcOrd="1" destOrd="0" parTransId="{18628DA0-2A63-427E-A30F-3AEA4FD20B44}" sibTransId="{3DACFC7B-1DA0-4871-8DFE-A975AA3ABADF}"/>
    <dgm:cxn modelId="{7C6D484E-2FDA-40DF-9E7D-2B1CB13DE061}" srcId="{5402B6AF-6FBE-44B6-A359-B2227FC07B88}" destId="{60A2B73A-2B4B-45F3-BA2F-183CC2A4A99D}" srcOrd="0" destOrd="0" parTransId="{546D2FD0-03DB-40CE-8876-A8B3D8B7071C}" sibTransId="{12BB394E-A45B-40E1-AF69-96B975D48076}"/>
    <dgm:cxn modelId="{E65A286F-D60D-4A1F-AA98-382D20569DC2}" srcId="{5402B6AF-6FBE-44B6-A359-B2227FC07B88}" destId="{3E0130D9-9959-4B5A-93CB-E127773B25D6}" srcOrd="3" destOrd="0" parTransId="{6B0C3111-C69A-485D-8F66-ED5DA96E32B7}" sibTransId="{CDD32BA0-E89B-4D13-AA64-12D9D5931231}"/>
    <dgm:cxn modelId="{8A372663-AC71-4C8F-A942-45DB20685E58}" type="presOf" srcId="{60A2B73A-2B4B-45F3-BA2F-183CC2A4A99D}" destId="{5D318382-E5CC-4C5D-869F-B6BF3C392D27}" srcOrd="0" destOrd="0" presId="urn:microsoft.com/office/officeart/2005/8/layout/cycle1"/>
    <dgm:cxn modelId="{B5E80577-55E8-4E1D-8AB7-61F7E4CE159F}" type="presOf" srcId="{E34A8A43-C24B-46BC-864E-82AB8D036A45}" destId="{45B518A6-B854-43B6-B49D-419671FBFEDD}" srcOrd="0" destOrd="0" presId="urn:microsoft.com/office/officeart/2005/8/layout/cycle1"/>
    <dgm:cxn modelId="{45C456BB-6E80-4511-BEF7-07BDB418A184}" type="presOf" srcId="{178C9BEC-469D-437D-9FAD-B303C3F6A8FA}" destId="{6571FB1C-5E2D-4D81-B38F-FFC4B33C0123}" srcOrd="0" destOrd="0" presId="urn:microsoft.com/office/officeart/2005/8/layout/cycle1"/>
    <dgm:cxn modelId="{1F596070-CCA7-41D9-AFB5-102CC005B019}" type="presOf" srcId="{3E0130D9-9959-4B5A-93CB-E127773B25D6}" destId="{B3868AD6-6F82-4F9F-B0A8-286B80094DDF}" srcOrd="0" destOrd="0" presId="urn:microsoft.com/office/officeart/2005/8/layout/cycle1"/>
    <dgm:cxn modelId="{24D1976A-9594-442B-BB0C-041E5FE9396A}" type="presOf" srcId="{12BB394E-A45B-40E1-AF69-96B975D48076}" destId="{20F70228-1E9B-4B41-859B-9893A0159B16}" srcOrd="0" destOrd="0" presId="urn:microsoft.com/office/officeart/2005/8/layout/cycle1"/>
    <dgm:cxn modelId="{C709FB8E-1486-4EC1-82ED-F3C26E65BACB}" type="presOf" srcId="{30601CF0-340F-4660-A5C1-62B36EDAE9EE}" destId="{27EFF92F-DF93-4F03-A8D3-800E485E74F8}" srcOrd="0" destOrd="0" presId="urn:microsoft.com/office/officeart/2005/8/layout/cycle1"/>
    <dgm:cxn modelId="{3A610885-0FAA-4505-B69D-0CC1BFDFE85C}" type="presOf" srcId="{66D4D13D-4202-4C1D-A2F1-E638681844A3}" destId="{59084A0C-E226-40AD-9424-43A927D04E82}" srcOrd="0" destOrd="0" presId="urn:microsoft.com/office/officeart/2005/8/layout/cycle1"/>
    <dgm:cxn modelId="{E82D5C23-A63A-47AA-8CC9-68F90FB817C4}" type="presOf" srcId="{3DACFC7B-1DA0-4871-8DFE-A975AA3ABADF}" destId="{E87FC1D2-FA70-4602-BD75-68F11FAE5FFD}" srcOrd="0" destOrd="0" presId="urn:microsoft.com/office/officeart/2005/8/layout/cycle1"/>
    <dgm:cxn modelId="{50440010-2979-4BE6-BDF0-AF571C6F6025}" type="presOf" srcId="{CDD32BA0-E89B-4D13-AA64-12D9D5931231}" destId="{305CBA29-4176-48F3-9BB9-2FA8912DF77F}" srcOrd="0" destOrd="0" presId="urn:microsoft.com/office/officeart/2005/8/layout/cycle1"/>
    <dgm:cxn modelId="{825AD130-D7D1-439B-9961-8EC8F327467E}" srcId="{5402B6AF-6FBE-44B6-A359-B2227FC07B88}" destId="{30601CF0-340F-4660-A5C1-62B36EDAE9EE}" srcOrd="2" destOrd="0" parTransId="{C3C9C9BC-DA17-4568-8B3E-0927202CA00F}" sibTransId="{E34A8A43-C24B-46BC-864E-82AB8D036A45}"/>
    <dgm:cxn modelId="{73DF3DA9-EB70-4BFF-A004-3664EB68B29C}" type="presOf" srcId="{5402B6AF-6FBE-44B6-A359-B2227FC07B88}" destId="{F6787859-3997-4522-9636-4292953FC74A}" srcOrd="0" destOrd="0" presId="urn:microsoft.com/office/officeart/2005/8/layout/cycle1"/>
    <dgm:cxn modelId="{E731D923-E601-4E25-BB49-507E877725E0}" type="presParOf" srcId="{F6787859-3997-4522-9636-4292953FC74A}" destId="{3E0BFAF4-2261-4434-AEDD-4DF93D4B5F76}" srcOrd="0" destOrd="0" presId="urn:microsoft.com/office/officeart/2005/8/layout/cycle1"/>
    <dgm:cxn modelId="{75A1ED66-3B5E-4BFF-B631-60C200599337}" type="presParOf" srcId="{F6787859-3997-4522-9636-4292953FC74A}" destId="{5D318382-E5CC-4C5D-869F-B6BF3C392D27}" srcOrd="1" destOrd="0" presId="urn:microsoft.com/office/officeart/2005/8/layout/cycle1"/>
    <dgm:cxn modelId="{63133B55-5C97-493B-B802-4D9231232FBE}" type="presParOf" srcId="{F6787859-3997-4522-9636-4292953FC74A}" destId="{20F70228-1E9B-4B41-859B-9893A0159B16}" srcOrd="2" destOrd="0" presId="urn:microsoft.com/office/officeart/2005/8/layout/cycle1"/>
    <dgm:cxn modelId="{8987F488-BDD9-4C3E-85B2-9993886DB4F4}" type="presParOf" srcId="{F6787859-3997-4522-9636-4292953FC74A}" destId="{80AB2875-9B3A-4D68-A137-1AB74BE35E34}" srcOrd="3" destOrd="0" presId="urn:microsoft.com/office/officeart/2005/8/layout/cycle1"/>
    <dgm:cxn modelId="{56BBEF2D-BABA-45D2-90E4-A9A6708D1B92}" type="presParOf" srcId="{F6787859-3997-4522-9636-4292953FC74A}" destId="{6571FB1C-5E2D-4D81-B38F-FFC4B33C0123}" srcOrd="4" destOrd="0" presId="urn:microsoft.com/office/officeart/2005/8/layout/cycle1"/>
    <dgm:cxn modelId="{936DF44C-F9C7-4DA6-B66D-A0FD7D5B70B9}" type="presParOf" srcId="{F6787859-3997-4522-9636-4292953FC74A}" destId="{E87FC1D2-FA70-4602-BD75-68F11FAE5FFD}" srcOrd="5" destOrd="0" presId="urn:microsoft.com/office/officeart/2005/8/layout/cycle1"/>
    <dgm:cxn modelId="{8E025BBF-046A-4306-B282-B8B3F6399D18}" type="presParOf" srcId="{F6787859-3997-4522-9636-4292953FC74A}" destId="{5064B2D6-42FD-4D4B-8EB4-83E437F76410}" srcOrd="6" destOrd="0" presId="urn:microsoft.com/office/officeart/2005/8/layout/cycle1"/>
    <dgm:cxn modelId="{1982A863-D07D-49A6-B6D3-439A2F093DC5}" type="presParOf" srcId="{F6787859-3997-4522-9636-4292953FC74A}" destId="{27EFF92F-DF93-4F03-A8D3-800E485E74F8}" srcOrd="7" destOrd="0" presId="urn:microsoft.com/office/officeart/2005/8/layout/cycle1"/>
    <dgm:cxn modelId="{3BC55BF0-692D-43B9-B70F-D4E4D8976A54}" type="presParOf" srcId="{F6787859-3997-4522-9636-4292953FC74A}" destId="{45B518A6-B854-43B6-B49D-419671FBFEDD}" srcOrd="8" destOrd="0" presId="urn:microsoft.com/office/officeart/2005/8/layout/cycle1"/>
    <dgm:cxn modelId="{837339CA-061C-408A-AF9B-28FA5A4EBA5E}" type="presParOf" srcId="{F6787859-3997-4522-9636-4292953FC74A}" destId="{BAD78F75-147D-4DEF-8BF7-3FFD8D72A9DB}" srcOrd="9" destOrd="0" presId="urn:microsoft.com/office/officeart/2005/8/layout/cycle1"/>
    <dgm:cxn modelId="{622F4B6A-8501-4C5A-B09E-E694CB73AB6C}" type="presParOf" srcId="{F6787859-3997-4522-9636-4292953FC74A}" destId="{B3868AD6-6F82-4F9F-B0A8-286B80094DDF}" srcOrd="10" destOrd="0" presId="urn:microsoft.com/office/officeart/2005/8/layout/cycle1"/>
    <dgm:cxn modelId="{723979B0-8C27-438E-AABB-E10A82CD4522}" type="presParOf" srcId="{F6787859-3997-4522-9636-4292953FC74A}" destId="{305CBA29-4176-48F3-9BB9-2FA8912DF77F}" srcOrd="11" destOrd="0" presId="urn:microsoft.com/office/officeart/2005/8/layout/cycle1"/>
    <dgm:cxn modelId="{72DB5BEB-45EE-4E40-82B6-C82282DF43C0}" type="presParOf" srcId="{F6787859-3997-4522-9636-4292953FC74A}" destId="{A2E0A896-C852-41EE-A2A8-43016B8204FC}" srcOrd="12" destOrd="0" presId="urn:microsoft.com/office/officeart/2005/8/layout/cycle1"/>
    <dgm:cxn modelId="{5D7D0305-8C9F-49EF-98EA-8E9C76D92B84}" type="presParOf" srcId="{F6787859-3997-4522-9636-4292953FC74A}" destId="{59084A0C-E226-40AD-9424-43A927D04E82}" srcOrd="13" destOrd="0" presId="urn:microsoft.com/office/officeart/2005/8/layout/cycle1"/>
    <dgm:cxn modelId="{4D558A82-7876-4166-8694-5F81EF5DA88C}" type="presParOf" srcId="{F6787859-3997-4522-9636-4292953FC74A}" destId="{53C0048E-FEFF-41B2-A078-80A74CC5E59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18382-E5CC-4C5D-869F-B6BF3C392D27}">
      <dsp:nvSpPr>
        <dsp:cNvPr id="0" name=""/>
        <dsp:cNvSpPr/>
      </dsp:nvSpPr>
      <dsp:spPr>
        <a:xfrm>
          <a:off x="3583386" y="32463"/>
          <a:ext cx="2138348" cy="1131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Autoconocimient</a:t>
          </a:r>
          <a:r>
            <a:rPr lang="es-ES" sz="1100" kern="1200" dirty="0" smtClean="0"/>
            <a:t>o</a:t>
          </a:r>
          <a:endParaRPr lang="es-ES" sz="1100" kern="1200" dirty="0"/>
        </a:p>
      </dsp:txBody>
      <dsp:txXfrm>
        <a:off x="3583386" y="32463"/>
        <a:ext cx="2138348" cy="1131496"/>
      </dsp:txXfrm>
    </dsp:sp>
    <dsp:sp modelId="{20F70228-1E9B-4B41-859B-9893A0159B16}">
      <dsp:nvSpPr>
        <dsp:cNvPr id="0" name=""/>
        <dsp:cNvSpPr/>
      </dsp:nvSpPr>
      <dsp:spPr>
        <a:xfrm>
          <a:off x="1423030" y="-522"/>
          <a:ext cx="4244941" cy="4244941"/>
        </a:xfrm>
        <a:prstGeom prst="circularArrow">
          <a:avLst>
            <a:gd name="adj1" fmla="val 5198"/>
            <a:gd name="adj2" fmla="val 335738"/>
            <a:gd name="adj3" fmla="val 21293954"/>
            <a:gd name="adj4" fmla="val 1976561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1FB1C-5E2D-4D81-B38F-FFC4B33C0123}">
      <dsp:nvSpPr>
        <dsp:cNvPr id="0" name=""/>
        <dsp:cNvSpPr/>
      </dsp:nvSpPr>
      <dsp:spPr>
        <a:xfrm>
          <a:off x="4596038" y="2138216"/>
          <a:ext cx="1481446" cy="1131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Autoconcepto</a:t>
          </a:r>
          <a:endParaRPr lang="es-ES" sz="1200" kern="1200" dirty="0"/>
        </a:p>
      </dsp:txBody>
      <dsp:txXfrm>
        <a:off x="4596038" y="2138216"/>
        <a:ext cx="1481446" cy="1131496"/>
      </dsp:txXfrm>
    </dsp:sp>
    <dsp:sp modelId="{E87FC1D2-FA70-4602-BD75-68F11FAE5FFD}">
      <dsp:nvSpPr>
        <dsp:cNvPr id="0" name=""/>
        <dsp:cNvSpPr/>
      </dsp:nvSpPr>
      <dsp:spPr>
        <a:xfrm>
          <a:off x="1058198" y="-522"/>
          <a:ext cx="4974604" cy="4244941"/>
        </a:xfrm>
        <a:prstGeom prst="circularArrow">
          <a:avLst>
            <a:gd name="adj1" fmla="val 5198"/>
            <a:gd name="adj2" fmla="val 335738"/>
            <a:gd name="adj3" fmla="val 3097428"/>
            <a:gd name="adj4" fmla="val 225275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FF92F-DF93-4F03-A8D3-800E485E74F8}">
      <dsp:nvSpPr>
        <dsp:cNvPr id="0" name=""/>
        <dsp:cNvSpPr/>
      </dsp:nvSpPr>
      <dsp:spPr>
        <a:xfrm>
          <a:off x="2525762" y="3439642"/>
          <a:ext cx="2039478" cy="1131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Autoevaluación</a:t>
          </a:r>
          <a:endParaRPr lang="es-ES" sz="1200" kern="1200" dirty="0"/>
        </a:p>
      </dsp:txBody>
      <dsp:txXfrm>
        <a:off x="2525762" y="3439642"/>
        <a:ext cx="2039478" cy="1131496"/>
      </dsp:txXfrm>
    </dsp:sp>
    <dsp:sp modelId="{45B518A6-B854-43B6-B49D-419671FBFEDD}">
      <dsp:nvSpPr>
        <dsp:cNvPr id="0" name=""/>
        <dsp:cNvSpPr/>
      </dsp:nvSpPr>
      <dsp:spPr>
        <a:xfrm>
          <a:off x="1145750" y="-522"/>
          <a:ext cx="4799501" cy="4244941"/>
        </a:xfrm>
        <a:prstGeom prst="circularArrow">
          <a:avLst>
            <a:gd name="adj1" fmla="val 5198"/>
            <a:gd name="adj2" fmla="val 335738"/>
            <a:gd name="adj3" fmla="val 8211506"/>
            <a:gd name="adj4" fmla="val 7366834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68AD6-6F82-4F9F-B0A8-286B80094DDF}">
      <dsp:nvSpPr>
        <dsp:cNvPr id="0" name=""/>
        <dsp:cNvSpPr/>
      </dsp:nvSpPr>
      <dsp:spPr>
        <a:xfrm>
          <a:off x="923439" y="2138216"/>
          <a:ext cx="1661603" cy="1131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Autoaceptación</a:t>
          </a:r>
          <a:endParaRPr lang="es-ES" sz="1200" kern="1200" dirty="0"/>
        </a:p>
      </dsp:txBody>
      <dsp:txXfrm>
        <a:off x="923439" y="2138216"/>
        <a:ext cx="1661603" cy="1131496"/>
      </dsp:txXfrm>
    </dsp:sp>
    <dsp:sp modelId="{305CBA29-4176-48F3-9BB9-2FA8912DF77F}">
      <dsp:nvSpPr>
        <dsp:cNvPr id="0" name=""/>
        <dsp:cNvSpPr/>
      </dsp:nvSpPr>
      <dsp:spPr>
        <a:xfrm>
          <a:off x="1423030" y="71259"/>
          <a:ext cx="4244941" cy="4101377"/>
        </a:xfrm>
        <a:prstGeom prst="circularArrow">
          <a:avLst>
            <a:gd name="adj1" fmla="val 5198"/>
            <a:gd name="adj2" fmla="val 335738"/>
            <a:gd name="adj3" fmla="val 12298646"/>
            <a:gd name="adj4" fmla="val 10770308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84A0C-E226-40AD-9424-43A927D04E82}">
      <dsp:nvSpPr>
        <dsp:cNvPr id="0" name=""/>
        <dsp:cNvSpPr/>
      </dsp:nvSpPr>
      <dsp:spPr>
        <a:xfrm>
          <a:off x="1679376" y="32463"/>
          <a:ext cx="1518129" cy="1131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Autorespeto</a:t>
          </a:r>
          <a:endParaRPr lang="es-ES" sz="1200" kern="1200" dirty="0"/>
        </a:p>
      </dsp:txBody>
      <dsp:txXfrm>
        <a:off x="1679376" y="32463"/>
        <a:ext cx="1518129" cy="1131496"/>
      </dsp:txXfrm>
    </dsp:sp>
    <dsp:sp modelId="{53C0048E-FEFF-41B2-A078-80A74CC5E592}">
      <dsp:nvSpPr>
        <dsp:cNvPr id="0" name=""/>
        <dsp:cNvSpPr/>
      </dsp:nvSpPr>
      <dsp:spPr>
        <a:xfrm>
          <a:off x="-538047" y="214866"/>
          <a:ext cx="8323397" cy="4646428"/>
        </a:xfrm>
        <a:prstGeom prst="circularArrow">
          <a:avLst>
            <a:gd name="adj1" fmla="val 5198"/>
            <a:gd name="adj2" fmla="val 335738"/>
            <a:gd name="adj3" fmla="val 15933417"/>
            <a:gd name="adj4" fmla="val 15561153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00B27-DE4C-4B9E-BB11-B9027034A00F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2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04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0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39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36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91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3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5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1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18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D914D-B099-4142-A885-11F276715148}" type="datetimeFigureOut">
              <a:rPr lang="en-US" smtClean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 idx="4294967295"/>
          </p:nvPr>
        </p:nvSpPr>
        <p:spPr>
          <a:xfrm>
            <a:off x="0" y="831273"/>
            <a:ext cx="10515600" cy="3751118"/>
          </a:xfrm>
        </p:spPr>
        <p:txBody>
          <a:bodyPr>
            <a:normAutofit fontScale="90000"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800" dirty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800" dirty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/>
            </a:r>
            <a:br>
              <a:rPr lang="es-MX" sz="28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>UNIVERSIDAD AUTÓNOMA DEL ESTADO DE MÉXICO</a:t>
            </a:r>
            <a:b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>PLANTEL TEXCOCO DEL NIVEL MEDIO SUPERIOR </a:t>
            </a:r>
            <a:b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  <a:t>ACADEMIA DE DESARROLLO HUMANO</a:t>
            </a:r>
            <a:br>
              <a:rPr lang="es-MX" sz="2700" dirty="0" smtClean="0">
                <a:latin typeface="+mn-lt"/>
                <a:ea typeface="Arial Unicode MS" panose="020B0604020202020204" pitchFamily="34" charset="-128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MODULO 1</a:t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MI CRECIMIENTO PERSONAL</a:t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TEMA: </a:t>
            </a:r>
            <a:r>
              <a:rPr lang="es-MX" sz="2700" dirty="0">
                <a:latin typeface="+mn-lt"/>
                <a:cs typeface="Arabic Typesetting" panose="03020402040406030203" pitchFamily="66" charset="-78"/>
              </a:rPr>
              <a:t>CRECIMIENTO PERSONAL</a:t>
            </a: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ELABORÓ:</a:t>
            </a: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MTRA. FABIOLA MORALES GUTIÉRREZ</a:t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700" dirty="0" smtClean="0">
                <a:latin typeface="+mn-lt"/>
                <a:cs typeface="Arabic Typesetting" panose="03020402040406030203" pitchFamily="66" charset="-78"/>
              </a:rPr>
              <a:t>AGOSTO 2015</a:t>
            </a:r>
            <a:br>
              <a:rPr lang="es-MX" sz="2700" dirty="0" smtClean="0">
                <a:latin typeface="+mn-lt"/>
                <a:cs typeface="Arabic Typesetting" panose="03020402040406030203" pitchFamily="66" charset="-78"/>
              </a:rPr>
            </a:br>
            <a:endParaRPr lang="es-MX" sz="2700" dirty="0">
              <a:latin typeface="+mn-lt"/>
              <a:ea typeface="Arial Unicode MS" panose="020B0604020202020204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28551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487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 </a:t>
            </a: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>
                <a:cs typeface="Arabic Typesetting" panose="03020402040406030203" pitchFamily="66" charset="-78"/>
              </a:rPr>
              <a:t>YO FÍSICO</a:t>
            </a:r>
            <a:endParaRPr lang="es-MX" dirty="0">
              <a:cs typeface="Arabic Typesetting" panose="03020402040406030203" pitchFamily="66" charset="-78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Se refiere a las características físicas de cada personas, es necesaria la atención y cuidado para una buena salud.</a:t>
            </a:r>
            <a:endParaRPr lang="es-MX" dirty="0">
              <a:cs typeface="Arabic Typesetting" panose="03020402040406030203" pitchFamily="66" charset="-78"/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099" y="1184564"/>
            <a:ext cx="1775731" cy="3342554"/>
          </a:xfrm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7769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039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25620"/>
          </a:xfrm>
        </p:spPr>
        <p:txBody>
          <a:bodyPr/>
          <a:lstStyle/>
          <a:p>
            <a:r>
              <a:rPr lang="es-MX" b="0" dirty="0" smtClean="0">
                <a:cs typeface="Arabic Typesetting" panose="03020402040406030203" pitchFamily="66" charset="-78"/>
              </a:rPr>
              <a:t>YO PSÍQUICO</a:t>
            </a:r>
            <a:endParaRPr lang="es-MX" b="0" dirty="0">
              <a:cs typeface="Arabic Typesetting" panose="03020402040406030203" pitchFamily="66" charset="-78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839789" y="2306783"/>
            <a:ext cx="4646612" cy="272241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 smtClean="0">
                <a:cs typeface="Arabic Typesetting" panose="03020402040406030203" pitchFamily="66" charset="-78"/>
              </a:rPr>
              <a:t>Se refiere a la parte interna de la persona se divide en tres para entenderlo mejor: </a:t>
            </a:r>
          </a:p>
          <a:p>
            <a:pPr algn="just"/>
            <a:r>
              <a:rPr lang="es-MX" sz="2400" dirty="0" smtClean="0">
                <a:cs typeface="Arabic Typesetting" panose="03020402040406030203" pitchFamily="66" charset="-78"/>
              </a:rPr>
              <a:t>La parte emotiva (emociones y sentimientos).</a:t>
            </a:r>
          </a:p>
          <a:p>
            <a:pPr algn="just"/>
            <a:r>
              <a:rPr lang="es-MX" sz="2400" dirty="0" smtClean="0">
                <a:cs typeface="Arabic Typesetting" panose="03020402040406030203" pitchFamily="66" charset="-78"/>
              </a:rPr>
              <a:t> La mente: conocimientos, intereses y   habilidades de la persona.</a:t>
            </a:r>
          </a:p>
          <a:p>
            <a:pPr algn="just"/>
            <a:r>
              <a:rPr lang="es-MX" sz="2400" dirty="0" smtClean="0">
                <a:cs typeface="Arabic Typesetting" panose="03020402040406030203" pitchFamily="66" charset="-78"/>
              </a:rPr>
              <a:t> La parte  espiritual: Valores y creencias</a:t>
            </a:r>
            <a:endParaRPr lang="es-MX" sz="2400" dirty="0">
              <a:cs typeface="Arabic Typesetting" panose="03020402040406030203" pitchFamily="66" charset="-78"/>
            </a:endParaRP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-2622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Marcador de contenido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1" y="2306784"/>
            <a:ext cx="3990108" cy="3470562"/>
          </a:xfrm>
        </p:spPr>
      </p:pic>
    </p:spTree>
    <p:extLst>
      <p:ext uri="{BB962C8B-B14F-4D97-AF65-F5344CB8AC3E}">
        <p14:creationId xmlns:p14="http://schemas.microsoft.com/office/powerpoint/2010/main" val="248370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>
                <a:latin typeface="+mn-lt"/>
              </a:rPr>
              <a:t>PARTE EMOTIVA</a:t>
            </a:r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Marcador de contenido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Se  refiere a las emociones y sentimientos que experimentan las personas en diferentes situaciones a través de la interacción con los demás.</a:t>
            </a:r>
            <a:endParaRPr lang="es-MX" dirty="0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" name="Marcador de contenido 13" descr="http://images.teinteresa.es/gente/Cristina-Pedroche-emocionada-cumplir-sueno_TINIMA20140826_0676_5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130" y="3488040"/>
            <a:ext cx="2865870" cy="329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 descr="http://2.bp.blogspot.com/-xqgzuNesKPc/UEvG5hpH9_I/AAAAAAAAAqc/n9_cIg2eWWg/s1600/Alegre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376" y="1870364"/>
            <a:ext cx="3037754" cy="2982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-13012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0593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MENTE (PENSAMIENTOS)</a:t>
            </a:r>
          </a:p>
        </p:txBody>
      </p: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MENTE: </a:t>
            </a:r>
            <a:r>
              <a:rPr lang="es-MX" dirty="0">
                <a:cs typeface="Arabic Typesetting" panose="03020402040406030203" pitchFamily="66" charset="-78"/>
              </a:rPr>
              <a:t>conocimientos, intereses y   habilidades de la </a:t>
            </a:r>
            <a:r>
              <a:rPr lang="es-MX" dirty="0" smtClean="0">
                <a:cs typeface="Arabic Typesetting" panose="03020402040406030203" pitchFamily="66" charset="-78"/>
              </a:rPr>
              <a:t>persona que ha desarrollado  a lo largo de su vida.</a:t>
            </a:r>
            <a:endParaRPr lang="es-MX" dirty="0">
              <a:cs typeface="Arabic Typesetting" panose="03020402040406030203" pitchFamily="66" charset="-78"/>
            </a:endParaRPr>
          </a:p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 descr="https://encrypted-tbn0.gstatic.com/images?q=tbn:ANd9GcQ2UEHgEECYFXlX-ragdXcRV8zcUXjdWd6YA8isusjNBKB959v0HmW0h-vd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309" y="4300537"/>
            <a:ext cx="2857500" cy="1667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 descr="https://encrypted-tbn0.gstatic.com/images?q=tbn:ANd9GcTVJHNtvw2xxok-QCMvWGesmgrnORKfpitFBsdu4H8EdBQ4lNHyKQGE_u-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155" y="4300537"/>
            <a:ext cx="2800350" cy="1667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 descr="Resultado de imagen para LIBRO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027" y="2557461"/>
            <a:ext cx="2505944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 descr="https://encrypted-tbn0.gstatic.com/images?q=tbn:ANd9GcS1J8-mvfe8VoVmZQd3nAtt3o_crbqL37_1wwrZMLy4Tm6UhRckXOXpq8L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971" y="2557462"/>
            <a:ext cx="2818534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0" descr="escud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104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latin typeface="+mn-lt"/>
              </a:rPr>
              <a:t>PARTE ESPIRITUAL</a:t>
            </a:r>
            <a:endParaRPr lang="es-MX" sz="2400" dirty="0">
              <a:latin typeface="+mn-lt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Ideas, creencias y valores que practica cada persona para sí misma y con los que se relaciona.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Marcador de contenido 6" descr="Resultado de imagen para GENTE pensando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615" y="2505075"/>
            <a:ext cx="3368457" cy="2043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Resultado de imagen para GENTE HACIENDO meditac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700" y="2511640"/>
            <a:ext cx="3125795" cy="2036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 descr="http://3.bp.blogspot.com/_UAYF8Iy4FiY/TC2XZCvXkyI/AAAAAAAAA_s/VTdj1QzKmX0/s1600/gente+Misa+nP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615" y="4554824"/>
            <a:ext cx="6005880" cy="2729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0" descr="escud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2689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sz="9600" b="0" dirty="0" smtClean="0">
                <a:cs typeface="Arabic Typesetting" panose="03020402040406030203" pitchFamily="66" charset="-78"/>
              </a:rPr>
              <a:t>YO SOCIAL</a:t>
            </a:r>
            <a:endParaRPr lang="es-MX" sz="9600" b="0" dirty="0">
              <a:cs typeface="Arabic Typesetting" panose="03020402040406030203" pitchFamily="66" charset="-78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Es la relación que mantiene la persona con los seres que lo rodean como familia, amigos, compañeros.</a:t>
            </a:r>
            <a:endParaRPr lang="es-MX" dirty="0">
              <a:cs typeface="Arabic Typesetting" panose="03020402040406030203" pitchFamily="66" charset="-78"/>
            </a:endParaRP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844" y="2047009"/>
            <a:ext cx="3105499" cy="2732810"/>
          </a:xfrm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0391"/>
            <a:ext cx="917029" cy="914400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679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Se le llama autoestima a la valoración que hacemos de nosotros mismos, amor propio hacia tu persona o </a:t>
            </a:r>
            <a:r>
              <a:rPr lang="es-ES" dirty="0" err="1" smtClean="0"/>
              <a:t>autoapreciación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dirty="0" smtClean="0">
                <a:latin typeface="+mn-lt"/>
              </a:rPr>
              <a:t>3. AUTOESTIMA</a:t>
            </a:r>
            <a:endParaRPr lang="es-ES" sz="4000" dirty="0"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r="10937"/>
          <a:stretch>
            <a:fillRect/>
          </a:stretch>
        </p:blipFill>
        <p:spPr bwMode="auto">
          <a:xfrm>
            <a:off x="4167174" y="3429000"/>
            <a:ext cx="37862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1317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</a:t>
            </a:r>
            <a:endParaRPr lang="es-ES" dirty="0"/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/>
              <a:t> </a:t>
            </a:r>
            <a:r>
              <a:rPr lang="es-ES" sz="4000" dirty="0">
                <a:latin typeface="+mn-lt"/>
              </a:rPr>
              <a:t>ELEMENTOS DE LA AUTOESTIMA</a:t>
            </a: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graphicFrame>
        <p:nvGraphicFramePr>
          <p:cNvPr id="7" name="6 Diagrama"/>
          <p:cNvGraphicFramePr/>
          <p:nvPr/>
        </p:nvGraphicFramePr>
        <p:xfrm>
          <a:off x="2666976" y="1500174"/>
          <a:ext cx="7000924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047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>
          <a:xfrm>
            <a:off x="1952596" y="1285861"/>
            <a:ext cx="8229600" cy="4525963"/>
          </a:xfrm>
        </p:spPr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El autoconocimiento se refiere, a conocer las partes que forman nuestro “yo”, nuestras características físicas, emociones, sentimientos, actitudes y valores con los que nos relacionamos .</a:t>
            </a:r>
            <a:endParaRPr lang="es-ES" dirty="0"/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1809720" y="285728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  </a:t>
            </a:r>
            <a:r>
              <a:rPr lang="es-ES" sz="4000" dirty="0" smtClean="0">
                <a:latin typeface="+mn-lt"/>
              </a:rPr>
              <a:t>AUTOCONOCIMIENTO</a:t>
            </a:r>
            <a:endParaRPr lang="es-ES" sz="4000" dirty="0"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0314" y="3929066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966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</a:t>
            </a:r>
            <a:endParaRPr lang="es-ES" dirty="0"/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dirty="0">
                <a:latin typeface="+mn-lt"/>
              </a:rPr>
              <a:t>AUTOCONCEPTO</a:t>
            </a: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2" name="Rectángulo 1"/>
          <p:cNvSpPr/>
          <p:nvPr/>
        </p:nvSpPr>
        <p:spPr>
          <a:xfrm>
            <a:off x="1427018" y="214303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s-ES" sz="2800" dirty="0"/>
              <a:t>El </a:t>
            </a:r>
            <a:r>
              <a:rPr lang="es-ES" sz="2800" dirty="0" err="1"/>
              <a:t>autoconcepto</a:t>
            </a:r>
            <a:r>
              <a:rPr lang="es-ES" sz="2800" dirty="0"/>
              <a:t> es la opinión que has generado  de tu persona, ideas y creencias</a:t>
            </a:r>
            <a:r>
              <a:rPr lang="es-ES" sz="2800" dirty="0" smtClean="0"/>
              <a:t>.</a:t>
            </a:r>
            <a:endParaRPr lang="es-ES" sz="2800" dirty="0"/>
          </a:p>
          <a:p>
            <a:pPr>
              <a:buNone/>
            </a:pPr>
            <a:r>
              <a:rPr lang="es-ES" sz="2800" dirty="0" smtClean="0"/>
              <a:t>Es </a:t>
            </a:r>
            <a:r>
              <a:rPr lang="es-ES" sz="2800" dirty="0"/>
              <a:t>importante sentirse seguro y valioso.</a:t>
            </a:r>
            <a:endParaRPr lang="es-MX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10512" y="2358737"/>
            <a:ext cx="4046142" cy="408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4112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>
                <a:latin typeface="+mn-lt"/>
                <a:cs typeface="Arabic Typesetting" panose="03020402040406030203" pitchFamily="66" charset="-78"/>
              </a:rPr>
              <a:t>PROPÓSITO DEL MÓDULO</a:t>
            </a:r>
            <a:br>
              <a:rPr lang="es-MX" sz="4000" dirty="0">
                <a:latin typeface="+mn-lt"/>
                <a:cs typeface="Arabic Typesetting" panose="03020402040406030203" pitchFamily="66" charset="-78"/>
              </a:rPr>
            </a:br>
            <a:endParaRPr lang="es-MX" sz="4000" dirty="0">
              <a:latin typeface="+mn-lt"/>
              <a:cs typeface="Arabic Typesetting" panose="03020402040406030203" pitchFamily="66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6844" y="2431473"/>
            <a:ext cx="8343901" cy="374549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cs typeface="Arabic Typesetting" panose="03020402040406030203" pitchFamily="66" charset="-78"/>
              </a:rPr>
              <a:t>Comprende la importancia de tomar conciencia de sí mismo y de sus recursos para resignificar su persona para enfrentar los problemas y retos de la vida.</a:t>
            </a:r>
            <a:endParaRPr lang="es-MX" dirty="0">
              <a:cs typeface="Arabic Typesetting" panose="03020402040406030203" pitchFamily="66" charset="-78"/>
            </a:endParaRPr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7761" y="-2621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2244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>
          <a:xfrm>
            <a:off x="2024034" y="1500174"/>
            <a:ext cx="8115328" cy="3519308"/>
          </a:xfrm>
        </p:spPr>
        <p:txBody>
          <a:bodyPr/>
          <a:lstStyle/>
          <a:p>
            <a:pPr algn="just">
              <a:buNone/>
            </a:pPr>
            <a:r>
              <a:rPr lang="es-ES" dirty="0" smtClean="0"/>
              <a:t>   Es la capacidad para evaluar las propias características funcionales o disfuncionales, considerando a las primeras las que  hacen sentirse bien, aprender y crecer como persona.</a:t>
            </a:r>
          </a:p>
          <a:p>
            <a:pPr algn="just">
              <a:buNone/>
            </a:pPr>
            <a:r>
              <a:rPr lang="es-ES" dirty="0" smtClean="0"/>
              <a:t>  Las segundas son las que te dañan e impiden el  crecimiento y desarrollo personal.</a:t>
            </a:r>
          </a:p>
          <a:p>
            <a:endParaRPr lang="es-ES" dirty="0" smtClean="0"/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    </a:t>
            </a:r>
            <a:r>
              <a:rPr lang="es-ES" sz="4000" dirty="0" smtClean="0">
                <a:latin typeface="+mn-lt"/>
              </a:rPr>
              <a:t>AUTOEVALUACIÓN</a:t>
            </a:r>
            <a:endParaRPr lang="es-ES" sz="4000" dirty="0"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0066" y="4240530"/>
            <a:ext cx="3130874" cy="261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334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Es admitir y reconocer lo que se tiene como persona, es la actitud positiva hacia uno mismo.</a:t>
            </a:r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    </a:t>
            </a:r>
            <a:r>
              <a:rPr lang="es-ES" sz="4000" dirty="0" smtClean="0">
                <a:latin typeface="+mn-lt"/>
              </a:rPr>
              <a:t>AUTOACEPTACIÓN</a:t>
            </a:r>
            <a:endParaRPr lang="es-ES" sz="4000" dirty="0">
              <a:latin typeface="+mn-lt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40" y="3286125"/>
            <a:ext cx="2857520" cy="309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2353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Consiste en atender las propias necesidades, con auténtico respeto hacia uno mismo.</a:t>
            </a:r>
          </a:p>
        </p:txBody>
      </p:sp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 </a:t>
            </a:r>
            <a:r>
              <a:rPr lang="es-ES" sz="4000" dirty="0" smtClean="0">
                <a:latin typeface="+mn-lt"/>
              </a:rPr>
              <a:t>AUTORESPETO</a:t>
            </a:r>
            <a:endParaRPr lang="es-ES" sz="4000" dirty="0"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88" y="3357562"/>
            <a:ext cx="3581408" cy="268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81034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dirty="0" smtClean="0">
                <a:latin typeface="+mn-lt"/>
              </a:rPr>
              <a:t>HABILIDADES  Y AUTOESTIMA</a:t>
            </a:r>
            <a:endParaRPr lang="es-ES" sz="4000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-2622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2" name="Rectángulo 1"/>
          <p:cNvSpPr/>
          <p:nvPr/>
        </p:nvSpPr>
        <p:spPr>
          <a:xfrm>
            <a:off x="1413164" y="2828836"/>
            <a:ext cx="77308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800" dirty="0"/>
              <a:t>Debido a que el desarrollo de la autoestima tiene sus inicios desde la infancia, existen patrones que difícilmente se pueden </a:t>
            </a:r>
            <a:r>
              <a:rPr lang="es-ES" sz="2800" dirty="0" smtClean="0"/>
              <a:t>modificar a continuación </a:t>
            </a:r>
            <a:r>
              <a:rPr lang="es-ES" sz="2800" dirty="0"/>
              <a:t>se presentan algunas sugerencias  que son importantes considerar.</a:t>
            </a:r>
          </a:p>
        </p:txBody>
      </p:sp>
    </p:spTree>
    <p:extLst>
      <p:ext uri="{BB962C8B-B14F-4D97-AF65-F5344CB8AC3E}">
        <p14:creationId xmlns:p14="http://schemas.microsoft.com/office/powerpoint/2010/main" val="332493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  </a:t>
            </a:r>
            <a:r>
              <a:rPr lang="es-ES" sz="4000" dirty="0">
                <a:latin typeface="+mn-lt"/>
              </a:rPr>
              <a:t>CONFIAR EN NUESTROS LOGROS</a:t>
            </a:r>
          </a:p>
        </p:txBody>
      </p:sp>
      <p:sp>
        <p:nvSpPr>
          <p:cNvPr id="21" name="20 Marcador de contenido"/>
          <p:cNvSpPr>
            <a:spLocks noGrp="1"/>
          </p:cNvSpPr>
          <p:nvPr>
            <p:ph sz="quarter" idx="4294967295"/>
          </p:nvPr>
        </p:nvSpPr>
        <p:spPr>
          <a:xfrm>
            <a:off x="1524000" y="1444626"/>
            <a:ext cx="4040188" cy="3941763"/>
          </a:xfrm>
        </p:spPr>
        <p:txBody>
          <a:bodyPr>
            <a:normAutofit fontScale="92500" lnSpcReduction="10000"/>
          </a:bodyPr>
          <a:lstStyle/>
          <a:p>
            <a:endParaRPr lang="es-ES" dirty="0" smtClean="0"/>
          </a:p>
          <a:p>
            <a:r>
              <a:rPr lang="es-ES" dirty="0" smtClean="0"/>
              <a:t>Confiar en nosotros mismos, en nuestras capacidades y en nuestras opiniones. 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Es importante tener presente los logros  alcanzados,hasta este momento.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224" y="1916833"/>
            <a:ext cx="2341478" cy="186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8810" y="3714752"/>
            <a:ext cx="242889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8812" y="1916832"/>
            <a:ext cx="2373413" cy="186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6264" y="3786190"/>
            <a:ext cx="23574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 descr="escudo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593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   </a:t>
            </a:r>
            <a:r>
              <a:rPr lang="es-E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</a:t>
            </a:r>
            <a:r>
              <a:rPr lang="es-ES" sz="4000" dirty="0">
                <a:latin typeface="+mn-lt"/>
              </a:rPr>
              <a:t>NFIAR EN NOSOTROS MISMOS</a:t>
            </a:r>
          </a:p>
        </p:txBody>
      </p:sp>
      <p:sp>
        <p:nvSpPr>
          <p:cNvPr id="21" name="20 Marcador de contenido"/>
          <p:cNvSpPr>
            <a:spLocks noGrp="1"/>
          </p:cNvSpPr>
          <p:nvPr>
            <p:ph sz="quarter" idx="4294967295"/>
          </p:nvPr>
        </p:nvSpPr>
        <p:spPr>
          <a:xfrm>
            <a:off x="1524000" y="1444626"/>
            <a:ext cx="4040188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   </a:t>
            </a:r>
          </a:p>
          <a:p>
            <a:pPr>
              <a:buNone/>
            </a:pPr>
            <a:r>
              <a:rPr lang="es-ES" dirty="0" smtClean="0"/>
              <a:t>    Actuar siempre de acuerdo a lo que pensamos y sentimos, sin preocuparse excesivamente por la aprobación de los demás.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1686" y="2005445"/>
            <a:ext cx="4212124" cy="28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216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6" y="1859973"/>
            <a:ext cx="3602696" cy="292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20 Marcador de contenido"/>
          <p:cNvSpPr>
            <a:spLocks noGrp="1"/>
          </p:cNvSpPr>
          <p:nvPr>
            <p:ph sz="quarter" idx="4294967295"/>
          </p:nvPr>
        </p:nvSpPr>
        <p:spPr>
          <a:xfrm>
            <a:off x="1524000" y="1602785"/>
            <a:ext cx="4401245" cy="3478370"/>
          </a:xfrm>
        </p:spPr>
        <p:txBody>
          <a:bodyPr>
            <a:normAutofit/>
          </a:bodyPr>
          <a:lstStyle/>
          <a:p>
            <a:r>
              <a:rPr lang="es-ES" dirty="0" smtClean="0"/>
              <a:t>Debemos </a:t>
            </a:r>
            <a:r>
              <a:rPr lang="es-ES" dirty="0"/>
              <a:t>acostumbrarnos a observar las características positivas que tenemos. </a:t>
            </a:r>
          </a:p>
          <a:p>
            <a:r>
              <a:rPr lang="es-ES" dirty="0"/>
              <a:t>  Cualidades de las cuales podemos sentirnos orgullosos.</a:t>
            </a:r>
          </a:p>
        </p:txBody>
      </p:sp>
      <p:sp>
        <p:nvSpPr>
          <p:cNvPr id="20" name="19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/>
              <a:t>      </a:t>
            </a:r>
            <a:r>
              <a:rPr lang="es-ES" sz="4000" dirty="0">
                <a:latin typeface="+mn-lt"/>
              </a:rPr>
              <a:t>CENTRARNOS EN LO POSITIVO</a:t>
            </a: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4923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dirty="0">
                <a:latin typeface="+mn-lt"/>
              </a:rPr>
              <a:t>NO</a:t>
            </a:r>
            <a:r>
              <a:rPr lang="es-ES" sz="4000" dirty="0" smtClean="0">
                <a:latin typeface="+mn-lt"/>
              </a:rPr>
              <a:t> </a:t>
            </a:r>
            <a:r>
              <a:rPr lang="es-ES" sz="4000" dirty="0">
                <a:latin typeface="+mn-lt"/>
              </a:rPr>
              <a:t>SIGAS CIEGAMENTE</a:t>
            </a:r>
            <a:br>
              <a:rPr lang="es-ES" sz="4000" dirty="0">
                <a:latin typeface="+mn-lt"/>
              </a:rPr>
            </a:br>
            <a:r>
              <a:rPr lang="es-ES" sz="4000" dirty="0">
                <a:latin typeface="+mn-lt"/>
              </a:rPr>
              <a:t> LAS OPINIONES DE LOS DEMÁS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294967295"/>
          </p:nvPr>
        </p:nvSpPr>
        <p:spPr>
          <a:xfrm>
            <a:off x="1524000" y="1928803"/>
            <a:ext cx="3643306" cy="3941763"/>
          </a:xfrm>
        </p:spPr>
        <p:txBody>
          <a:bodyPr/>
          <a:lstStyle/>
          <a:p>
            <a:r>
              <a:rPr lang="es-ES" dirty="0" smtClean="0"/>
              <a:t> Reflexiona, fija tu propio criterio. Lo que tu piensas también es importante.</a:t>
            </a:r>
          </a:p>
          <a:p>
            <a:r>
              <a:rPr lang="es-ES" dirty="0" smtClean="0"/>
              <a:t>No te dejes influenciar.</a:t>
            </a:r>
            <a:endParaRPr lang="es-ES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7306" y="4071942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7306" y="1643050"/>
            <a:ext cx="50006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074" y="4071942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6381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6" y="4000505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arcador de contenido"/>
          <p:cNvSpPr>
            <a:spLocks noGrp="1"/>
          </p:cNvSpPr>
          <p:nvPr>
            <p:ph sz="quarter" idx="4294967295"/>
          </p:nvPr>
        </p:nvSpPr>
        <p:spPr>
          <a:xfrm>
            <a:off x="1666844" y="2000240"/>
            <a:ext cx="4040188" cy="2786082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/>
              <a:t>No significa que seas mala o malo o que te dejen de querer.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    </a:t>
            </a:r>
            <a:r>
              <a:rPr lang="es-ES" sz="4000" dirty="0" smtClean="0">
                <a:latin typeface="+mn-lt"/>
              </a:rPr>
              <a:t>APRENDE A DECIR NO</a:t>
            </a:r>
            <a:endParaRPr lang="es-ES" sz="4000" dirty="0"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48" y="1214422"/>
            <a:ext cx="464347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248" y="4000504"/>
            <a:ext cx="235745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 descr="escudo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1704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6" y="1714500"/>
            <a:ext cx="3602696" cy="307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20 Marcador de contenido"/>
          <p:cNvSpPr>
            <a:spLocks noGrp="1"/>
          </p:cNvSpPr>
          <p:nvPr>
            <p:ph sz="quarter" idx="4294967295"/>
          </p:nvPr>
        </p:nvSpPr>
        <p:spPr>
          <a:xfrm>
            <a:off x="671946" y="1416050"/>
            <a:ext cx="4471554" cy="4214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 </a:t>
            </a:r>
            <a:r>
              <a:rPr lang="es-ES" dirty="0"/>
              <a:t>Debemos acostumbrarnos a observar las características positivas que tenemos. </a:t>
            </a:r>
            <a:r>
              <a:rPr lang="es-ES" dirty="0" smtClean="0"/>
              <a:t>Cualidades </a:t>
            </a:r>
            <a:r>
              <a:rPr lang="es-ES" dirty="0"/>
              <a:t>de las cuales podemos sentirnos orgullosos.</a:t>
            </a:r>
          </a:p>
        </p:txBody>
      </p:sp>
      <p:sp>
        <p:nvSpPr>
          <p:cNvPr id="20" name="19 Título"/>
          <p:cNvSpPr>
            <a:spLocks noGrp="1"/>
          </p:cNvSpPr>
          <p:nvPr>
            <p:ph type="title" idx="4294967295"/>
          </p:nvPr>
        </p:nvSpPr>
        <p:spPr>
          <a:xfrm>
            <a:off x="1524000" y="2730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latin typeface="+mn-lt"/>
              </a:rPr>
              <a:t>      </a:t>
            </a:r>
            <a:r>
              <a:rPr lang="es-ES" sz="4000" dirty="0">
                <a:latin typeface="+mn-lt"/>
              </a:rPr>
              <a:t>CENTRARNOS EN LO POSITIVO</a:t>
            </a:r>
          </a:p>
        </p:txBody>
      </p:sp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28543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0352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latin typeface="+mn-lt"/>
                <a:cs typeface="Arabic Typesetting" panose="03020402040406030203" pitchFamily="66" charset="-78"/>
              </a:rPr>
              <a:t>CONTENIDOS</a:t>
            </a:r>
            <a:endParaRPr lang="es-MX" sz="4000" dirty="0">
              <a:latin typeface="+mn-lt"/>
              <a:cs typeface="Arabic Typesetting" panose="03020402040406030203" pitchFamily="66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6844" y="2202873"/>
            <a:ext cx="8343901" cy="397409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s-MX" sz="2800" dirty="0" smtClean="0">
              <a:cs typeface="Arabic Typesetting" panose="03020402040406030203" pitchFamily="66" charset="-78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cs typeface="Arabic Typesetting" panose="03020402040406030203" pitchFamily="66" charset="-78"/>
              </a:rPr>
              <a:t> 1.  DESARROLLO PERSONAL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cs typeface="Arabic Typesetting" panose="03020402040406030203" pitchFamily="66" charset="-78"/>
              </a:rPr>
              <a:t> 2. EL AUTOCONCEPTO Y LOS PENSAMIENTOS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>
                <a:cs typeface="Arabic Typesetting" panose="03020402040406030203" pitchFamily="66" charset="-78"/>
              </a:rPr>
              <a:t> 3. AUTOESTIMA</a:t>
            </a:r>
            <a:r>
              <a:rPr lang="es-MX" dirty="0">
                <a:cs typeface="Arabic Typesetting" panose="03020402040406030203" pitchFamily="66" charset="-78"/>
              </a:rPr>
              <a:t/>
            </a:r>
            <a:br>
              <a:rPr lang="es-MX" dirty="0">
                <a:cs typeface="Arabic Typesetting" panose="03020402040406030203" pitchFamily="66" charset="-78"/>
              </a:rPr>
            </a:br>
            <a:endParaRPr lang="es-MX" dirty="0">
              <a:cs typeface="Arabic Typesetting" panose="03020402040406030203" pitchFamily="66" charset="-78"/>
            </a:endParaRPr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7761" y="777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8605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465859"/>
            <a:ext cx="10515600" cy="1325563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+mn-lt"/>
              </a:rPr>
              <a:t>BIBLIOGRAFÍA</a:t>
            </a:r>
            <a:endParaRPr lang="es-MX" sz="4000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García de </a:t>
            </a:r>
            <a:r>
              <a:rPr lang="es-ES" dirty="0" smtClean="0"/>
              <a:t>León </a:t>
            </a:r>
            <a:r>
              <a:rPr lang="es-ES" dirty="0"/>
              <a:t>P,(2013)Desarrollo del Potencial Humano, </a:t>
            </a:r>
            <a:r>
              <a:rPr lang="es-ES" dirty="0" err="1"/>
              <a:t>UAEMéx</a:t>
            </a:r>
            <a:r>
              <a:rPr lang="es-ES" dirty="0"/>
              <a:t>.</a:t>
            </a:r>
          </a:p>
          <a:p>
            <a:pPr lvl="0"/>
            <a:r>
              <a:rPr lang="es-ES" dirty="0" smtClean="0"/>
              <a:t>Rodríguez </a:t>
            </a:r>
            <a:r>
              <a:rPr lang="es-ES" dirty="0"/>
              <a:t>E.(2002) </a:t>
            </a:r>
            <a:r>
              <a:rPr lang="es-ES" i="1" dirty="0"/>
              <a:t>Autoestima: “La clave del éxito personal”.</a:t>
            </a:r>
            <a:r>
              <a:rPr lang="es-ES" dirty="0"/>
              <a:t> México: Manual Moderno</a:t>
            </a:r>
            <a:r>
              <a:rPr lang="es-ES" dirty="0" smtClean="0"/>
              <a:t>.</a:t>
            </a:r>
          </a:p>
          <a:p>
            <a:pPr lvl="0"/>
            <a:r>
              <a:rPr lang="es-ES" dirty="0"/>
              <a:t>Mello, A. (2005) </a:t>
            </a:r>
            <a:r>
              <a:rPr lang="es-ES" i="1" dirty="0" err="1"/>
              <a:t>Autoliberación</a:t>
            </a:r>
            <a:r>
              <a:rPr lang="es-ES" i="1" dirty="0"/>
              <a:t> Interior</a:t>
            </a:r>
            <a:r>
              <a:rPr lang="es-ES" dirty="0"/>
              <a:t>. Argentina: Lumen</a:t>
            </a:r>
            <a:r>
              <a:rPr lang="es-ES" dirty="0" smtClean="0"/>
              <a:t>.</a:t>
            </a:r>
            <a:endParaRPr lang="es-ES" dirty="0"/>
          </a:p>
          <a:p>
            <a:pPr lvl="0"/>
            <a:r>
              <a:rPr lang="es-ES" dirty="0"/>
              <a:t>Valores y Familia, </a:t>
            </a:r>
            <a:r>
              <a:rPr lang="es-ES" dirty="0" smtClean="0"/>
              <a:t>UAEMéx,2012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7761" y="7769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6601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latin typeface="+mn-lt"/>
                <a:cs typeface="Arabic Typesetting" panose="03020402040406030203" pitchFamily="66" charset="-78"/>
              </a:rPr>
              <a:t>1.</a:t>
            </a:r>
            <a:r>
              <a:rPr lang="es-MX" sz="4000" dirty="0">
                <a:latin typeface="+mn-lt"/>
                <a:cs typeface="Arabic Typesetting" panose="03020402040406030203" pitchFamily="66" charset="-78"/>
              </a:rPr>
              <a:t> DESARROLLO PERSONAL </a:t>
            </a:r>
            <a:r>
              <a:rPr lang="es-MX" sz="4000" dirty="0" smtClean="0">
                <a:latin typeface="+mn-lt"/>
                <a:cs typeface="Arabic Typesetting" panose="03020402040406030203" pitchFamily="66" charset="-78"/>
              </a:rPr>
              <a:t/>
            </a:r>
            <a:br>
              <a:rPr lang="es-MX" sz="4000" dirty="0" smtClean="0">
                <a:latin typeface="+mn-lt"/>
                <a:cs typeface="Arabic Typesetting" panose="03020402040406030203" pitchFamily="66" charset="-78"/>
              </a:rPr>
            </a:br>
            <a:r>
              <a:rPr lang="es-MX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s-MX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45673" y="2265218"/>
            <a:ext cx="6837217" cy="32675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dirty="0">
                <a:cs typeface="Arabic Typesetting" panose="03020402040406030203" pitchFamily="66" charset="-78"/>
              </a:rPr>
              <a:t>YO PERSONA</a:t>
            </a:r>
            <a:endParaRPr lang="es-MX" dirty="0" smtClean="0">
              <a:cs typeface="Arabic Typesetting" panose="03020402040406030203" pitchFamily="66" charset="-78"/>
            </a:endParaRPr>
          </a:p>
          <a:p>
            <a:pPr marL="0" indent="0" algn="just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El crecimiento personal permite potenciar las capacidades físicas y psicológicas (cuerpo, mente y emoción) para aprender en todos los espacios de nuestra vida. Lo que nos posibilitara aprender a ser, a desarrollar y practicar valores a adquirir conocimientos y resolver problemas. </a:t>
            </a:r>
            <a:endParaRPr lang="es-MX" dirty="0">
              <a:cs typeface="Arabic Typesetting" panose="03020402040406030203" pitchFamily="66" charset="-78"/>
            </a:endParaRPr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777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9224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>
                <a:latin typeface="+mn-lt"/>
                <a:cs typeface="Arabic Typesetting" panose="03020402040406030203" pitchFamily="66" charset="-78"/>
              </a:rPr>
              <a:t>YO  PERSONA</a:t>
            </a:r>
            <a:br>
              <a:rPr lang="es-MX" sz="4000" dirty="0">
                <a:latin typeface="+mn-lt"/>
                <a:cs typeface="Arabic Typesetting" panose="03020402040406030203" pitchFamily="66" charset="-78"/>
              </a:rPr>
            </a:br>
            <a:r>
              <a:rPr lang="es-MX" sz="3200" dirty="0" smtClean="0"/>
              <a:t>        </a:t>
            </a:r>
            <a:endParaRPr lang="es-MX" sz="3200" dirty="0">
              <a:latin typeface="+mn-lt"/>
              <a:cs typeface="Arabic Typesetting" panose="03020402040406030203" pitchFamily="66" charset="-78"/>
            </a:endParaRPr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772" y="2280841"/>
            <a:ext cx="4236027" cy="2812986"/>
          </a:xfrm>
          <a:prstGeom prst="rect">
            <a:avLst/>
          </a:prstGeom>
        </p:spPr>
      </p:pic>
      <p:sp>
        <p:nvSpPr>
          <p:cNvPr id="11" name="Marcador de contenido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La persona tiene una personalidad que integra aspectos físicos, intelectuales y emocionales</a:t>
            </a:r>
            <a:r>
              <a:rPr lang="es-MX" dirty="0">
                <a:cs typeface="Arabic Typesetting" panose="03020402040406030203" pitchFamily="66" charset="-78"/>
              </a:rPr>
              <a:t>.</a:t>
            </a:r>
            <a:r>
              <a:rPr lang="es-MX" dirty="0" smtClean="0">
                <a:cs typeface="Arabic Typesetting" panose="03020402040406030203" pitchFamily="66" charset="-78"/>
              </a:rPr>
              <a:t> </a:t>
            </a:r>
            <a:r>
              <a:rPr lang="es-MX" dirty="0">
                <a:cs typeface="Arabic Typesetting" panose="03020402040406030203" pitchFamily="66" charset="-78"/>
              </a:rPr>
              <a:t>L</a:t>
            </a:r>
            <a:r>
              <a:rPr lang="es-MX" dirty="0" smtClean="0">
                <a:cs typeface="Arabic Typesetting" panose="03020402040406030203" pitchFamily="66" charset="-78"/>
              </a:rPr>
              <a:t>a persona es un sujeto único que piensa y siente lo que le permite tener su propia identidad.</a:t>
            </a:r>
            <a:endParaRPr lang="es-MX" dirty="0"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402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2. AUTOCONCEPTO Y LOS PENSAMIENTOS</a:t>
            </a:r>
            <a:endParaRPr lang="es-MX" sz="40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_tradnl" dirty="0" smtClean="0"/>
              <a:t>Es importante conocer el </a:t>
            </a:r>
            <a:r>
              <a:rPr lang="es-ES_tradnl" dirty="0" err="1" smtClean="0"/>
              <a:t>autoconcepto</a:t>
            </a:r>
            <a:r>
              <a:rPr lang="es-ES_tradnl" dirty="0" smtClean="0"/>
              <a:t> que se tiene de sí mismo, por lo que es necesario partir del Autoconocimiento propio.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_tradnl" dirty="0" smtClean="0"/>
              <a:t>El Autoconocimiento </a:t>
            </a:r>
            <a:r>
              <a:rPr lang="es-ES_tradnl" dirty="0"/>
              <a:t>es el proceso de  conocer al ser que vive en nosotros desde que nacimos</a:t>
            </a:r>
            <a:r>
              <a:rPr lang="es-ES_tradnl" dirty="0" smtClean="0"/>
              <a:t>.</a:t>
            </a:r>
            <a:endParaRPr lang="es-ES_tradnl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dirty="0" smtClean="0"/>
              <a:t>Es </a:t>
            </a:r>
            <a:r>
              <a:rPr lang="es-ES" dirty="0"/>
              <a:t>el proceso </a:t>
            </a:r>
            <a:r>
              <a:rPr lang="es-ES" dirty="0" smtClean="0"/>
              <a:t>reflexivo, </a:t>
            </a:r>
            <a:r>
              <a:rPr lang="es-ES" dirty="0"/>
              <a:t>por el cual la persona adquiere noción de su yo y de sus propias cualidades y características.</a:t>
            </a:r>
            <a:endParaRPr lang="es-ES_tradnl" dirty="0"/>
          </a:p>
          <a:p>
            <a:endParaRPr lang="es-MX" dirty="0"/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28551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4343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latin typeface="+mn-lt"/>
              </a:rPr>
              <a:t>AUTOCONCEPTO</a:t>
            </a:r>
            <a:endParaRPr lang="es-MX" sz="4000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199" y="1867188"/>
            <a:ext cx="4973781" cy="43513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ES" dirty="0"/>
              <a:t>El conocimiento de uno mismo pasa por una toma de conciencia que se relaciona mucho más con los </a:t>
            </a:r>
            <a:r>
              <a:rPr lang="es-ES" b="1" dirty="0"/>
              <a:t>sentimientos</a:t>
            </a:r>
            <a:r>
              <a:rPr lang="es-ES" dirty="0"/>
              <a:t> y </a:t>
            </a:r>
            <a:r>
              <a:rPr lang="es-ES" b="1" dirty="0" smtClean="0"/>
              <a:t>pensamientos </a:t>
            </a:r>
            <a:r>
              <a:rPr lang="es-ES" dirty="0" smtClean="0"/>
              <a:t>que </a:t>
            </a:r>
            <a:r>
              <a:rPr lang="es-ES" dirty="0"/>
              <a:t>requiere de tiempo, reestructuración de nuestros conceptos y confrontación con la propia realidad.</a:t>
            </a:r>
          </a:p>
          <a:p>
            <a:endParaRPr lang="es-MX" dirty="0"/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18160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26" name="Picture 2" descr="Resultado de imagen para PERSONAS MEDITANDO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2016871"/>
            <a:ext cx="3927764" cy="322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9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    </a:t>
            </a:r>
            <a:r>
              <a:rPr lang="es-MX" sz="4000" dirty="0">
                <a:latin typeface="+mn-lt"/>
              </a:rPr>
              <a:t>AUTOCONCEPTO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just">
              <a:buNone/>
            </a:pPr>
            <a:r>
              <a:rPr lang="es-MX" dirty="0" smtClean="0">
                <a:cs typeface="Arabic Typesetting" panose="03020402040406030203" pitchFamily="66" charset="-78"/>
              </a:rPr>
              <a:t>Es necesario que la persona se conozca y se comprenda íntegramente a través de sus necesidades básicas, su motivación  y su pensamientos, para comprenderse y comprender a los otros y relacionarse con ellos.</a:t>
            </a:r>
            <a:endParaRPr lang="es-MX" dirty="0">
              <a:cs typeface="Arabic Typesetting" panose="03020402040406030203" pitchFamily="66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type="body" idx="4294967295"/>
          </p:nvPr>
        </p:nvSpPr>
        <p:spPr>
          <a:xfrm>
            <a:off x="0" y="1681163"/>
            <a:ext cx="5157788" cy="82391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   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9300" y="3995738"/>
            <a:ext cx="12700" cy="12700"/>
          </a:xfrm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8152" y="7769"/>
            <a:ext cx="917029" cy="875457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064" y="4348795"/>
            <a:ext cx="2660072" cy="137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31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>
                <a:latin typeface="+mn-lt"/>
              </a:rPr>
              <a:t>               </a:t>
            </a:r>
            <a:r>
              <a:rPr lang="es-MX" sz="4000" dirty="0" smtClean="0">
                <a:latin typeface="+mn-lt"/>
              </a:rPr>
              <a:t>ELEMENTOS DEL AUTOCONCEPTO:</a:t>
            </a:r>
            <a:br>
              <a:rPr lang="es-MX" sz="4000" dirty="0" smtClean="0">
                <a:latin typeface="+mn-lt"/>
              </a:rPr>
            </a:br>
            <a:r>
              <a:rPr lang="es-MX" sz="4000" dirty="0" smtClean="0">
                <a:latin typeface="+mn-lt"/>
                <a:cs typeface="Arabic Typesetting" panose="03020402040406030203" pitchFamily="66" charset="-78"/>
              </a:rPr>
              <a:t>YO INTEGRAL</a:t>
            </a:r>
            <a:endParaRPr lang="es-MX" sz="4000" dirty="0">
              <a:latin typeface="+mn-lt"/>
              <a:cs typeface="Arabic Typesetting" panose="03020402040406030203" pitchFamily="66" charset="-78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FFCC"/>
              </a:clrFrom>
              <a:clrTo>
                <a:srgbClr val="CCFFCC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7761" y="20781"/>
            <a:ext cx="917029" cy="872836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Elipse 7"/>
          <p:cNvSpPr/>
          <p:nvPr/>
        </p:nvSpPr>
        <p:spPr>
          <a:xfrm>
            <a:off x="3356267" y="2414152"/>
            <a:ext cx="2047009" cy="203661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 físico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4353794" y="3841169"/>
            <a:ext cx="2043545" cy="20366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 social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5029205" y="2414152"/>
            <a:ext cx="2043545" cy="203661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Yo psíquico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44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838</Words>
  <Application>Microsoft Office PowerPoint</Application>
  <PresentationFormat>Panorámica</PresentationFormat>
  <Paragraphs>101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 Unicode MS</vt:lpstr>
      <vt:lpstr>Arabic Typesetting</vt:lpstr>
      <vt:lpstr>Arial</vt:lpstr>
      <vt:lpstr>Calibri</vt:lpstr>
      <vt:lpstr>Calibri Light</vt:lpstr>
      <vt:lpstr>Wingdings</vt:lpstr>
      <vt:lpstr>Office Theme</vt:lpstr>
      <vt:lpstr>      UNIVERSIDAD AUTÓNOMA DEL ESTADO DE MÉXICO PLANTEL TEXCOCO DEL NIVEL MEDIO SUPERIOR  ACADEMIA DE DESARROLLO HUMANO MODULO 1 MI CRECIMIENTO PERSONAL TEMA: CRECIMIENTO PERSONAL   ELABORÓ: MTRA. FABIOLA MORALES GUTIÉRREZ  AGOSTO 2015 </vt:lpstr>
      <vt:lpstr>PROPÓSITO DEL MÓDULO </vt:lpstr>
      <vt:lpstr>CONTENIDOS</vt:lpstr>
      <vt:lpstr>1. DESARROLLO PERSONAL   </vt:lpstr>
      <vt:lpstr>YO  PERSONA         </vt:lpstr>
      <vt:lpstr>2. AUTOCONCEPTO Y LOS PENSAMIENTOS</vt:lpstr>
      <vt:lpstr>AUTOCONCEPTO</vt:lpstr>
      <vt:lpstr>    AUTOCONCEPTO</vt:lpstr>
      <vt:lpstr>               ELEMENTOS DEL AUTOCONCEPTO: YO INTEGRAL</vt:lpstr>
      <vt:lpstr>    </vt:lpstr>
      <vt:lpstr>Presentación de PowerPoint</vt:lpstr>
      <vt:lpstr>PARTE EMOTIVA</vt:lpstr>
      <vt:lpstr>MENTE (PENSAMIENTOS)</vt:lpstr>
      <vt:lpstr>PARTE ESPIRITUAL</vt:lpstr>
      <vt:lpstr>Presentación de PowerPoint</vt:lpstr>
      <vt:lpstr>3. AUTOESTIMA</vt:lpstr>
      <vt:lpstr> ELEMENTOS DE LA AUTOESTIMA</vt:lpstr>
      <vt:lpstr>  AUTOCONOCIMIENTO</vt:lpstr>
      <vt:lpstr>AUTOCONCEPTO</vt:lpstr>
      <vt:lpstr>    AUTOEVALUACIÓN</vt:lpstr>
      <vt:lpstr>    AUTOACEPTACIÓN</vt:lpstr>
      <vt:lpstr> AUTORESPETO</vt:lpstr>
      <vt:lpstr>HABILIDADES  Y AUTOESTIMA</vt:lpstr>
      <vt:lpstr>  CONFIAR EN NUESTROS LOGROS</vt:lpstr>
      <vt:lpstr>   CONFIAR EN NOSOTROS MISMOS</vt:lpstr>
      <vt:lpstr>      CENTRARNOS EN LO POSITIVO</vt:lpstr>
      <vt:lpstr>NO SIGAS CIEGAMENTE  LAS OPINIONES DE LOS DEMÁS</vt:lpstr>
      <vt:lpstr>    APRENDE A DECIR NO</vt:lpstr>
      <vt:lpstr>      CENTRARNOS EN LO POSITIVO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MEXICO PLANTEL TEXCOCO DEL NIVEL MEDIO SUPERIOR</dc:title>
  <dc:creator>USUARIO</dc:creator>
  <cp:lastModifiedBy>USUARIO</cp:lastModifiedBy>
  <cp:revision>72</cp:revision>
  <dcterms:created xsi:type="dcterms:W3CDTF">2015-08-18T14:33:28Z</dcterms:created>
  <dcterms:modified xsi:type="dcterms:W3CDTF">2015-10-02T14:02:46Z</dcterms:modified>
</cp:coreProperties>
</file>