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0"/>
  </p:notesMasterIdLst>
  <p:sldIdLst>
    <p:sldId id="256" r:id="rId2"/>
    <p:sldId id="377" r:id="rId3"/>
    <p:sldId id="378" r:id="rId4"/>
    <p:sldId id="379" r:id="rId5"/>
    <p:sldId id="380" r:id="rId6"/>
    <p:sldId id="381" r:id="rId7"/>
    <p:sldId id="461" r:id="rId8"/>
    <p:sldId id="258" r:id="rId9"/>
    <p:sldId id="259" r:id="rId10"/>
    <p:sldId id="260" r:id="rId11"/>
    <p:sldId id="262" r:id="rId12"/>
    <p:sldId id="261" r:id="rId13"/>
    <p:sldId id="263" r:id="rId14"/>
    <p:sldId id="264" r:id="rId15"/>
    <p:sldId id="265" r:id="rId16"/>
    <p:sldId id="266" r:id="rId17"/>
    <p:sldId id="267" r:id="rId18"/>
    <p:sldId id="268" r:id="rId19"/>
    <p:sldId id="269" r:id="rId20"/>
    <p:sldId id="270" r:id="rId21"/>
    <p:sldId id="466" r:id="rId22"/>
    <p:sldId id="470" r:id="rId23"/>
    <p:sldId id="468" r:id="rId24"/>
    <p:sldId id="469" r:id="rId25"/>
    <p:sldId id="271" r:id="rId26"/>
    <p:sldId id="272" r:id="rId27"/>
    <p:sldId id="273" r:id="rId28"/>
    <p:sldId id="274" r:id="rId29"/>
    <p:sldId id="275" r:id="rId30"/>
    <p:sldId id="276" r:id="rId31"/>
    <p:sldId id="382" r:id="rId32"/>
    <p:sldId id="279" r:id="rId33"/>
    <p:sldId id="281" r:id="rId34"/>
    <p:sldId id="472" r:id="rId35"/>
    <p:sldId id="288" r:id="rId36"/>
    <p:sldId id="280" r:id="rId37"/>
    <p:sldId id="474" r:id="rId38"/>
    <p:sldId id="282" r:id="rId39"/>
    <p:sldId id="476" r:id="rId40"/>
    <p:sldId id="284" r:id="rId41"/>
    <p:sldId id="285" r:id="rId42"/>
    <p:sldId id="287" r:id="rId43"/>
    <p:sldId id="473" r:id="rId44"/>
    <p:sldId id="286" r:id="rId45"/>
    <p:sldId id="289" r:id="rId46"/>
    <p:sldId id="291" r:id="rId47"/>
    <p:sldId id="292" r:id="rId48"/>
    <p:sldId id="293" r:id="rId49"/>
    <p:sldId id="294" r:id="rId50"/>
    <p:sldId id="295" r:id="rId51"/>
    <p:sldId id="477" r:id="rId52"/>
    <p:sldId id="383" r:id="rId53"/>
    <p:sldId id="296" r:id="rId54"/>
    <p:sldId id="298" r:id="rId55"/>
    <p:sldId id="349" r:id="rId56"/>
    <p:sldId id="350" r:id="rId57"/>
    <p:sldId id="304" r:id="rId58"/>
    <p:sldId id="305" r:id="rId59"/>
    <p:sldId id="306" r:id="rId60"/>
    <p:sldId id="307" r:id="rId61"/>
    <p:sldId id="308" r:id="rId62"/>
    <p:sldId id="309" r:id="rId63"/>
    <p:sldId id="394" r:id="rId64"/>
    <p:sldId id="398" r:id="rId65"/>
    <p:sldId id="403" r:id="rId66"/>
    <p:sldId id="406" r:id="rId67"/>
    <p:sldId id="407" r:id="rId68"/>
    <p:sldId id="412" r:id="rId69"/>
    <p:sldId id="311" r:id="rId70"/>
    <p:sldId id="312" r:id="rId71"/>
    <p:sldId id="418" r:id="rId72"/>
    <p:sldId id="413" r:id="rId73"/>
    <p:sldId id="314" r:id="rId74"/>
    <p:sldId id="315" r:id="rId75"/>
    <p:sldId id="436" r:id="rId76"/>
    <p:sldId id="324" r:id="rId77"/>
    <p:sldId id="325" r:id="rId78"/>
    <p:sldId id="326" r:id="rId79"/>
    <p:sldId id="437" r:id="rId80"/>
    <p:sldId id="328" r:id="rId81"/>
    <p:sldId id="329" r:id="rId82"/>
    <p:sldId id="332" r:id="rId83"/>
    <p:sldId id="333" r:id="rId84"/>
    <p:sldId id="334" r:id="rId85"/>
    <p:sldId id="336" r:id="rId86"/>
    <p:sldId id="339" r:id="rId87"/>
    <p:sldId id="340" r:id="rId88"/>
    <p:sldId id="341" r:id="rId89"/>
    <p:sldId id="396" r:id="rId90"/>
    <p:sldId id="344" r:id="rId91"/>
    <p:sldId id="345" r:id="rId92"/>
    <p:sldId id="347" r:id="rId93"/>
    <p:sldId id="348" r:id="rId94"/>
    <p:sldId id="384"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6" r:id="rId110"/>
    <p:sldId id="367" r:id="rId111"/>
    <p:sldId id="368" r:id="rId112"/>
    <p:sldId id="369" r:id="rId113"/>
    <p:sldId id="370" r:id="rId114"/>
    <p:sldId id="371" r:id="rId115"/>
    <p:sldId id="372" r:id="rId116"/>
    <p:sldId id="373" r:id="rId117"/>
    <p:sldId id="478" r:id="rId118"/>
    <p:sldId id="480" r:id="rId119"/>
  </p:sldIdLst>
  <p:sldSz cx="9144000" cy="6858000" type="screen4x3"/>
  <p:notesSz cx="6980238" cy="92106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4660"/>
  </p:normalViewPr>
  <p:slideViewPr>
    <p:cSldViewPr>
      <p:cViewPr>
        <p:scale>
          <a:sx n="70" d="100"/>
          <a:sy n="70" d="100"/>
        </p:scale>
        <p:origin x="-570" y="-7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9E3B88-45E1-442A-A198-F3C535DA389F}"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MX"/>
        </a:p>
      </dgm:t>
    </dgm:pt>
    <dgm:pt modelId="{E6A76415-9FDE-43AD-B065-3D32F442D06E}">
      <dgm:prSet phldrT="[Texto]" custT="1"/>
      <dgm:spPr>
        <a:solidFill>
          <a:schemeClr val="accent1">
            <a:lumMod val="40000"/>
            <a:lumOff val="60000"/>
          </a:schemeClr>
        </a:solidFill>
      </dgm:spPr>
      <dgm:t>
        <a:bodyPr/>
        <a:lstStyle/>
        <a:p>
          <a:r>
            <a:rPr lang="es-MX" sz="2000" b="1" dirty="0" smtClean="0">
              <a:solidFill>
                <a:schemeClr val="tx1"/>
              </a:solidFill>
            </a:rPr>
            <a:t>Sistema</a:t>
          </a:r>
          <a:endParaRPr lang="es-MX" sz="2000" b="1" dirty="0">
            <a:solidFill>
              <a:schemeClr val="tx1"/>
            </a:solidFill>
          </a:endParaRPr>
        </a:p>
      </dgm:t>
    </dgm:pt>
    <dgm:pt modelId="{E83E358F-AECE-4CB9-8EB5-EEB8B6B177F4}" type="parTrans" cxnId="{4C2F61FD-EB62-4360-847C-475537296F3D}">
      <dgm:prSet/>
      <dgm:spPr/>
      <dgm:t>
        <a:bodyPr/>
        <a:lstStyle/>
        <a:p>
          <a:endParaRPr lang="es-MX" sz="4000" b="1">
            <a:solidFill>
              <a:schemeClr val="tx1"/>
            </a:solidFill>
          </a:endParaRPr>
        </a:p>
      </dgm:t>
    </dgm:pt>
    <dgm:pt modelId="{B96723DA-1DD2-4F64-B91D-FD7037A64FD4}" type="sibTrans" cxnId="{4C2F61FD-EB62-4360-847C-475537296F3D}">
      <dgm:prSet/>
      <dgm:spPr/>
      <dgm:t>
        <a:bodyPr/>
        <a:lstStyle/>
        <a:p>
          <a:endParaRPr lang="es-MX" sz="4000" b="1">
            <a:solidFill>
              <a:schemeClr val="tx1"/>
            </a:solidFill>
          </a:endParaRPr>
        </a:p>
      </dgm:t>
    </dgm:pt>
    <dgm:pt modelId="{0DBDEE53-E73B-47D1-ACCF-E811AAF49746}">
      <dgm:prSet phldrT="[Texto]" custT="1"/>
      <dgm:spPr/>
      <dgm:t>
        <a:bodyPr/>
        <a:lstStyle/>
        <a:p>
          <a:r>
            <a:rPr lang="es-MX" sz="1800" b="1" smtClean="0">
              <a:solidFill>
                <a:schemeClr val="tx1"/>
              </a:solidFill>
            </a:rPr>
            <a:t>Competencia </a:t>
          </a:r>
          <a:endParaRPr lang="es-MX" sz="1800" b="1" dirty="0">
            <a:solidFill>
              <a:schemeClr val="tx1"/>
            </a:solidFill>
          </a:endParaRPr>
        </a:p>
      </dgm:t>
    </dgm:pt>
    <dgm:pt modelId="{3E9B9ACB-832B-420D-A425-0B99EBF6D1BD}" type="parTrans" cxnId="{7C6BB410-E8DE-4CFC-ACB2-9B14629C8747}">
      <dgm:prSet custT="1"/>
      <dgm:spPr/>
      <dgm:t>
        <a:bodyPr/>
        <a:lstStyle/>
        <a:p>
          <a:endParaRPr lang="es-MX" sz="1050" b="1">
            <a:solidFill>
              <a:schemeClr val="tx1"/>
            </a:solidFill>
          </a:endParaRPr>
        </a:p>
      </dgm:t>
    </dgm:pt>
    <dgm:pt modelId="{B3575001-79AD-4771-A33F-EF328500D821}" type="sibTrans" cxnId="{7C6BB410-E8DE-4CFC-ACB2-9B14629C8747}">
      <dgm:prSet/>
      <dgm:spPr/>
      <dgm:t>
        <a:bodyPr/>
        <a:lstStyle/>
        <a:p>
          <a:endParaRPr lang="es-MX" sz="4000" b="1">
            <a:solidFill>
              <a:schemeClr val="tx1"/>
            </a:solidFill>
          </a:endParaRPr>
        </a:p>
      </dgm:t>
    </dgm:pt>
    <dgm:pt modelId="{B1550590-90BE-467B-9CE0-C664A55BBF99}">
      <dgm:prSet phldrT="[Texto]" custT="1"/>
      <dgm:spPr/>
      <dgm:t>
        <a:bodyPr/>
        <a:lstStyle/>
        <a:p>
          <a:r>
            <a:rPr lang="es-MX" sz="1800" b="1" smtClean="0">
              <a:solidFill>
                <a:schemeClr val="tx1"/>
              </a:solidFill>
            </a:rPr>
            <a:t>Gobierno </a:t>
          </a:r>
          <a:endParaRPr lang="es-MX" sz="1800" b="1" dirty="0">
            <a:solidFill>
              <a:schemeClr val="tx1"/>
            </a:solidFill>
          </a:endParaRPr>
        </a:p>
      </dgm:t>
    </dgm:pt>
    <dgm:pt modelId="{F05CAA30-BCBE-4F80-BD46-6CA84D2512F1}" type="parTrans" cxnId="{921A31DB-16A0-4C88-AD96-717D77F94432}">
      <dgm:prSet custT="1"/>
      <dgm:spPr/>
      <dgm:t>
        <a:bodyPr/>
        <a:lstStyle/>
        <a:p>
          <a:endParaRPr lang="es-MX" sz="1050" b="1">
            <a:solidFill>
              <a:schemeClr val="tx1"/>
            </a:solidFill>
          </a:endParaRPr>
        </a:p>
      </dgm:t>
    </dgm:pt>
    <dgm:pt modelId="{652D08A9-FD28-4BB1-9382-9AC21977911B}" type="sibTrans" cxnId="{921A31DB-16A0-4C88-AD96-717D77F94432}">
      <dgm:prSet/>
      <dgm:spPr/>
      <dgm:t>
        <a:bodyPr/>
        <a:lstStyle/>
        <a:p>
          <a:endParaRPr lang="es-MX" sz="4000" b="1">
            <a:solidFill>
              <a:schemeClr val="tx1"/>
            </a:solidFill>
          </a:endParaRPr>
        </a:p>
      </dgm:t>
    </dgm:pt>
    <dgm:pt modelId="{B65CA429-EC12-4B60-AAC5-58A0C4A5F969}">
      <dgm:prSet phldrT="[Texto]" custT="1"/>
      <dgm:spPr/>
      <dgm:t>
        <a:bodyPr/>
        <a:lstStyle/>
        <a:p>
          <a:r>
            <a:rPr lang="es-MX" sz="1800" b="1" smtClean="0">
              <a:solidFill>
                <a:schemeClr val="tx1"/>
              </a:solidFill>
            </a:rPr>
            <a:t>Público en general</a:t>
          </a:r>
          <a:endParaRPr lang="es-MX" sz="1800" b="1" dirty="0">
            <a:solidFill>
              <a:schemeClr val="tx1"/>
            </a:solidFill>
          </a:endParaRPr>
        </a:p>
      </dgm:t>
    </dgm:pt>
    <dgm:pt modelId="{5F45AC5F-1E03-471C-8F1D-977402D0440E}" type="parTrans" cxnId="{727F2262-9BCD-4B34-BCED-D5FF8D3F644D}">
      <dgm:prSet custT="1"/>
      <dgm:spPr/>
      <dgm:t>
        <a:bodyPr/>
        <a:lstStyle/>
        <a:p>
          <a:endParaRPr lang="es-MX" sz="1050" b="1">
            <a:solidFill>
              <a:schemeClr val="tx1"/>
            </a:solidFill>
          </a:endParaRPr>
        </a:p>
      </dgm:t>
    </dgm:pt>
    <dgm:pt modelId="{B9D6D9D4-615A-499F-9D77-24C2ADA9669A}" type="sibTrans" cxnId="{727F2262-9BCD-4B34-BCED-D5FF8D3F644D}">
      <dgm:prSet/>
      <dgm:spPr/>
      <dgm:t>
        <a:bodyPr/>
        <a:lstStyle/>
        <a:p>
          <a:endParaRPr lang="es-MX" sz="4000" b="1">
            <a:solidFill>
              <a:schemeClr val="tx1"/>
            </a:solidFill>
          </a:endParaRPr>
        </a:p>
      </dgm:t>
    </dgm:pt>
    <dgm:pt modelId="{8839177C-058E-45B2-9B82-238C28D74435}">
      <dgm:prSet phldrT="[Texto]" custT="1"/>
      <dgm:spPr/>
      <dgm:t>
        <a:bodyPr/>
        <a:lstStyle/>
        <a:p>
          <a:endParaRPr lang="es-MX" sz="1800" b="1" dirty="0">
            <a:solidFill>
              <a:schemeClr val="tx1"/>
            </a:solidFill>
          </a:endParaRPr>
        </a:p>
      </dgm:t>
    </dgm:pt>
    <dgm:pt modelId="{35398E54-E3C9-498B-AE3F-26E5DB482D89}" type="parTrans" cxnId="{7C493FCD-CE38-4217-99B8-45DF246E7FBD}">
      <dgm:prSet custT="1"/>
      <dgm:spPr/>
      <dgm:t>
        <a:bodyPr/>
        <a:lstStyle/>
        <a:p>
          <a:endParaRPr lang="es-MX" sz="1050" b="1">
            <a:solidFill>
              <a:schemeClr val="tx1"/>
            </a:solidFill>
          </a:endParaRPr>
        </a:p>
      </dgm:t>
    </dgm:pt>
    <dgm:pt modelId="{D129766D-C5A0-4552-B485-39512F816897}" type="sibTrans" cxnId="{7C493FCD-CE38-4217-99B8-45DF246E7FBD}">
      <dgm:prSet/>
      <dgm:spPr/>
      <dgm:t>
        <a:bodyPr/>
        <a:lstStyle/>
        <a:p>
          <a:endParaRPr lang="es-MX" sz="4000" b="1">
            <a:solidFill>
              <a:schemeClr val="tx1"/>
            </a:solidFill>
          </a:endParaRPr>
        </a:p>
      </dgm:t>
    </dgm:pt>
    <dgm:pt modelId="{9B3D9375-E6B0-4340-B7D2-945FB10CE64A}">
      <dgm:prSet phldrT="[Texto]" custT="1"/>
      <dgm:spPr/>
      <dgm:t>
        <a:bodyPr/>
        <a:lstStyle/>
        <a:p>
          <a:r>
            <a:rPr lang="es-MX" sz="1800" b="1" smtClean="0">
              <a:solidFill>
                <a:schemeClr val="tx1"/>
              </a:solidFill>
            </a:rPr>
            <a:t>Cliente </a:t>
          </a:r>
          <a:endParaRPr lang="es-MX" sz="1800" b="1" dirty="0">
            <a:solidFill>
              <a:schemeClr val="tx1"/>
            </a:solidFill>
          </a:endParaRPr>
        </a:p>
      </dgm:t>
    </dgm:pt>
    <dgm:pt modelId="{DD762B6A-3316-4E81-8D32-F1B08339DB0A}" type="parTrans" cxnId="{072A25A8-A6D2-4D8A-94EE-26B83A040C93}">
      <dgm:prSet custT="1"/>
      <dgm:spPr/>
      <dgm:t>
        <a:bodyPr/>
        <a:lstStyle/>
        <a:p>
          <a:endParaRPr lang="es-MX" sz="1050" b="1">
            <a:solidFill>
              <a:schemeClr val="tx1"/>
            </a:solidFill>
          </a:endParaRPr>
        </a:p>
      </dgm:t>
    </dgm:pt>
    <dgm:pt modelId="{310CB4CB-8115-4345-A0A3-960CE82FA4DF}" type="sibTrans" cxnId="{072A25A8-A6D2-4D8A-94EE-26B83A040C93}">
      <dgm:prSet/>
      <dgm:spPr/>
      <dgm:t>
        <a:bodyPr/>
        <a:lstStyle/>
        <a:p>
          <a:endParaRPr lang="es-MX" sz="4000" b="1">
            <a:solidFill>
              <a:schemeClr val="tx1"/>
            </a:solidFill>
          </a:endParaRPr>
        </a:p>
      </dgm:t>
    </dgm:pt>
    <dgm:pt modelId="{2333335A-52A2-4C35-8A1D-A79AA97EE55D}">
      <dgm:prSet phldrT="[Texto]" custT="1"/>
      <dgm:spPr/>
      <dgm:t>
        <a:bodyPr/>
        <a:lstStyle/>
        <a:p>
          <a:r>
            <a:rPr lang="es-MX" sz="1600" b="1" smtClean="0">
              <a:solidFill>
                <a:schemeClr val="tx1"/>
              </a:solidFill>
            </a:rPr>
            <a:t>Proveedores</a:t>
          </a:r>
          <a:endParaRPr lang="es-MX" sz="1600" b="1" dirty="0">
            <a:solidFill>
              <a:schemeClr val="tx1"/>
            </a:solidFill>
          </a:endParaRPr>
        </a:p>
      </dgm:t>
    </dgm:pt>
    <dgm:pt modelId="{ACBE56F7-2183-441F-9EE6-84260EE6B126}" type="parTrans" cxnId="{91033BA8-BFA7-4B73-96A8-0DCC6B781027}">
      <dgm:prSet custT="1"/>
      <dgm:spPr/>
      <dgm:t>
        <a:bodyPr/>
        <a:lstStyle/>
        <a:p>
          <a:endParaRPr lang="es-MX" sz="1050" b="1">
            <a:solidFill>
              <a:schemeClr val="tx1"/>
            </a:solidFill>
          </a:endParaRPr>
        </a:p>
      </dgm:t>
    </dgm:pt>
    <dgm:pt modelId="{463BDB8E-916E-45EE-8A33-298F57A859F4}" type="sibTrans" cxnId="{91033BA8-BFA7-4B73-96A8-0DCC6B781027}">
      <dgm:prSet/>
      <dgm:spPr/>
      <dgm:t>
        <a:bodyPr/>
        <a:lstStyle/>
        <a:p>
          <a:endParaRPr lang="es-MX" sz="4000" b="1">
            <a:solidFill>
              <a:schemeClr val="tx1"/>
            </a:solidFill>
          </a:endParaRPr>
        </a:p>
      </dgm:t>
    </dgm:pt>
    <dgm:pt modelId="{9437F03E-B850-418F-A82C-9CE88EC9DB1B}">
      <dgm:prSet phldrT="[Texto]" custT="1"/>
      <dgm:spPr/>
      <dgm:t>
        <a:bodyPr/>
        <a:lstStyle/>
        <a:p>
          <a:r>
            <a:rPr lang="es-MX" sz="1800" b="1" smtClean="0">
              <a:solidFill>
                <a:schemeClr val="tx1"/>
              </a:solidFill>
            </a:rPr>
            <a:t>Comunidad financiera</a:t>
          </a:r>
          <a:endParaRPr lang="es-MX" sz="1800" b="1" dirty="0">
            <a:solidFill>
              <a:schemeClr val="tx1"/>
            </a:solidFill>
          </a:endParaRPr>
        </a:p>
      </dgm:t>
    </dgm:pt>
    <dgm:pt modelId="{267253A7-E62C-479C-ABFF-44C898496EEA}" type="parTrans" cxnId="{21764820-E414-4DF5-A1AD-27CA6F3391A7}">
      <dgm:prSet custT="1"/>
      <dgm:spPr/>
      <dgm:t>
        <a:bodyPr/>
        <a:lstStyle/>
        <a:p>
          <a:endParaRPr lang="es-MX" sz="1050" b="1">
            <a:solidFill>
              <a:schemeClr val="tx1"/>
            </a:solidFill>
          </a:endParaRPr>
        </a:p>
      </dgm:t>
    </dgm:pt>
    <dgm:pt modelId="{D7220047-3266-4B4E-AD3B-E9DEE378F2C5}" type="sibTrans" cxnId="{21764820-E414-4DF5-A1AD-27CA6F3391A7}">
      <dgm:prSet/>
      <dgm:spPr/>
      <dgm:t>
        <a:bodyPr/>
        <a:lstStyle/>
        <a:p>
          <a:endParaRPr lang="es-MX" sz="4000" b="1">
            <a:solidFill>
              <a:schemeClr val="tx1"/>
            </a:solidFill>
          </a:endParaRPr>
        </a:p>
      </dgm:t>
    </dgm:pt>
    <dgm:pt modelId="{85A8AAC4-8DE6-45F0-9BC4-8B9CBD0644E5}" type="pres">
      <dgm:prSet presAssocID="{1A9E3B88-45E1-442A-A198-F3C535DA389F}" presName="cycle" presStyleCnt="0">
        <dgm:presLayoutVars>
          <dgm:chMax val="1"/>
          <dgm:dir/>
          <dgm:animLvl val="ctr"/>
          <dgm:resizeHandles val="exact"/>
        </dgm:presLayoutVars>
      </dgm:prSet>
      <dgm:spPr/>
      <dgm:t>
        <a:bodyPr/>
        <a:lstStyle/>
        <a:p>
          <a:endParaRPr lang="es-MX"/>
        </a:p>
      </dgm:t>
    </dgm:pt>
    <dgm:pt modelId="{884C844F-98C8-42C5-BCEE-E5B1B4C4C44B}" type="pres">
      <dgm:prSet presAssocID="{E6A76415-9FDE-43AD-B065-3D32F442D06E}" presName="centerShape" presStyleLbl="node0" presStyleIdx="0" presStyleCnt="1"/>
      <dgm:spPr/>
      <dgm:t>
        <a:bodyPr/>
        <a:lstStyle/>
        <a:p>
          <a:endParaRPr lang="es-MX"/>
        </a:p>
      </dgm:t>
    </dgm:pt>
    <dgm:pt modelId="{A2D2F3C7-47D8-4C4D-BE5F-1E4142F531CD}" type="pres">
      <dgm:prSet presAssocID="{3E9B9ACB-832B-420D-A425-0B99EBF6D1BD}" presName="Name9" presStyleLbl="parChTrans1D2" presStyleIdx="0" presStyleCnt="6"/>
      <dgm:spPr/>
      <dgm:t>
        <a:bodyPr/>
        <a:lstStyle/>
        <a:p>
          <a:endParaRPr lang="es-MX"/>
        </a:p>
      </dgm:t>
    </dgm:pt>
    <dgm:pt modelId="{246CD336-3D89-4882-B3BB-0876945D5F65}" type="pres">
      <dgm:prSet presAssocID="{3E9B9ACB-832B-420D-A425-0B99EBF6D1BD}" presName="connTx" presStyleLbl="parChTrans1D2" presStyleIdx="0" presStyleCnt="6"/>
      <dgm:spPr/>
      <dgm:t>
        <a:bodyPr/>
        <a:lstStyle/>
        <a:p>
          <a:endParaRPr lang="es-MX"/>
        </a:p>
      </dgm:t>
    </dgm:pt>
    <dgm:pt modelId="{6E055AE2-A9FA-4459-823D-C75D8B8D1D52}" type="pres">
      <dgm:prSet presAssocID="{0DBDEE53-E73B-47D1-ACCF-E811AAF49746}" presName="node" presStyleLbl="node1" presStyleIdx="0" presStyleCnt="6">
        <dgm:presLayoutVars>
          <dgm:bulletEnabled val="1"/>
        </dgm:presLayoutVars>
      </dgm:prSet>
      <dgm:spPr/>
      <dgm:t>
        <a:bodyPr/>
        <a:lstStyle/>
        <a:p>
          <a:endParaRPr lang="es-MX"/>
        </a:p>
      </dgm:t>
    </dgm:pt>
    <dgm:pt modelId="{F06B6857-8DB5-4797-A8B5-F5C7264488D4}" type="pres">
      <dgm:prSet presAssocID="{F05CAA30-BCBE-4F80-BD46-6CA84D2512F1}" presName="Name9" presStyleLbl="parChTrans1D2" presStyleIdx="1" presStyleCnt="6"/>
      <dgm:spPr/>
      <dgm:t>
        <a:bodyPr/>
        <a:lstStyle/>
        <a:p>
          <a:endParaRPr lang="es-MX"/>
        </a:p>
      </dgm:t>
    </dgm:pt>
    <dgm:pt modelId="{2B3BAC45-CE52-4365-BBA4-929981F03DAD}" type="pres">
      <dgm:prSet presAssocID="{F05CAA30-BCBE-4F80-BD46-6CA84D2512F1}" presName="connTx" presStyleLbl="parChTrans1D2" presStyleIdx="1" presStyleCnt="6"/>
      <dgm:spPr/>
      <dgm:t>
        <a:bodyPr/>
        <a:lstStyle/>
        <a:p>
          <a:endParaRPr lang="es-MX"/>
        </a:p>
      </dgm:t>
    </dgm:pt>
    <dgm:pt modelId="{1C8FFEEE-8C45-48D6-9CDC-81FBA1BFA43C}" type="pres">
      <dgm:prSet presAssocID="{B1550590-90BE-467B-9CE0-C664A55BBF99}" presName="node" presStyleLbl="node1" presStyleIdx="1" presStyleCnt="6">
        <dgm:presLayoutVars>
          <dgm:bulletEnabled val="1"/>
        </dgm:presLayoutVars>
      </dgm:prSet>
      <dgm:spPr/>
      <dgm:t>
        <a:bodyPr/>
        <a:lstStyle/>
        <a:p>
          <a:endParaRPr lang="es-MX"/>
        </a:p>
      </dgm:t>
    </dgm:pt>
    <dgm:pt modelId="{68130934-440A-401F-83E0-F7BB54CDE593}" type="pres">
      <dgm:prSet presAssocID="{DD762B6A-3316-4E81-8D32-F1B08339DB0A}" presName="Name9" presStyleLbl="parChTrans1D2" presStyleIdx="2" presStyleCnt="6"/>
      <dgm:spPr/>
      <dgm:t>
        <a:bodyPr/>
        <a:lstStyle/>
        <a:p>
          <a:endParaRPr lang="es-MX"/>
        </a:p>
      </dgm:t>
    </dgm:pt>
    <dgm:pt modelId="{9AC122ED-2C4F-4188-9E4A-EDD38641BFAA}" type="pres">
      <dgm:prSet presAssocID="{DD762B6A-3316-4E81-8D32-F1B08339DB0A}" presName="connTx" presStyleLbl="parChTrans1D2" presStyleIdx="2" presStyleCnt="6"/>
      <dgm:spPr/>
      <dgm:t>
        <a:bodyPr/>
        <a:lstStyle/>
        <a:p>
          <a:endParaRPr lang="es-MX"/>
        </a:p>
      </dgm:t>
    </dgm:pt>
    <dgm:pt modelId="{4FC73CEF-AC26-4A96-BC50-8EEF7927CC19}" type="pres">
      <dgm:prSet presAssocID="{9B3D9375-E6B0-4340-B7D2-945FB10CE64A}" presName="node" presStyleLbl="node1" presStyleIdx="2" presStyleCnt="6">
        <dgm:presLayoutVars>
          <dgm:bulletEnabled val="1"/>
        </dgm:presLayoutVars>
      </dgm:prSet>
      <dgm:spPr/>
      <dgm:t>
        <a:bodyPr/>
        <a:lstStyle/>
        <a:p>
          <a:endParaRPr lang="es-MX"/>
        </a:p>
      </dgm:t>
    </dgm:pt>
    <dgm:pt modelId="{ED9D6296-270D-4E22-A6B2-A9308B6FBAD9}" type="pres">
      <dgm:prSet presAssocID="{5F45AC5F-1E03-471C-8F1D-977402D0440E}" presName="Name9" presStyleLbl="parChTrans1D2" presStyleIdx="3" presStyleCnt="6"/>
      <dgm:spPr/>
      <dgm:t>
        <a:bodyPr/>
        <a:lstStyle/>
        <a:p>
          <a:endParaRPr lang="es-MX"/>
        </a:p>
      </dgm:t>
    </dgm:pt>
    <dgm:pt modelId="{E1846801-C6A2-4C48-83FF-7E4B1D9FF379}" type="pres">
      <dgm:prSet presAssocID="{5F45AC5F-1E03-471C-8F1D-977402D0440E}" presName="connTx" presStyleLbl="parChTrans1D2" presStyleIdx="3" presStyleCnt="6"/>
      <dgm:spPr/>
      <dgm:t>
        <a:bodyPr/>
        <a:lstStyle/>
        <a:p>
          <a:endParaRPr lang="es-MX"/>
        </a:p>
      </dgm:t>
    </dgm:pt>
    <dgm:pt modelId="{22020478-02EB-4DA7-9257-F3CE4C57681B}" type="pres">
      <dgm:prSet presAssocID="{B65CA429-EC12-4B60-AAC5-58A0C4A5F969}" presName="node" presStyleLbl="node1" presStyleIdx="3" presStyleCnt="6">
        <dgm:presLayoutVars>
          <dgm:bulletEnabled val="1"/>
        </dgm:presLayoutVars>
      </dgm:prSet>
      <dgm:spPr/>
      <dgm:t>
        <a:bodyPr/>
        <a:lstStyle/>
        <a:p>
          <a:endParaRPr lang="es-MX"/>
        </a:p>
      </dgm:t>
    </dgm:pt>
    <dgm:pt modelId="{DCA5BB28-415B-4A48-AEA0-024E41AADA07}" type="pres">
      <dgm:prSet presAssocID="{ACBE56F7-2183-441F-9EE6-84260EE6B126}" presName="Name9" presStyleLbl="parChTrans1D2" presStyleIdx="4" presStyleCnt="6"/>
      <dgm:spPr/>
      <dgm:t>
        <a:bodyPr/>
        <a:lstStyle/>
        <a:p>
          <a:endParaRPr lang="es-MX"/>
        </a:p>
      </dgm:t>
    </dgm:pt>
    <dgm:pt modelId="{0C0E4BCB-3A7E-40E5-BA53-1D2D25733963}" type="pres">
      <dgm:prSet presAssocID="{ACBE56F7-2183-441F-9EE6-84260EE6B126}" presName="connTx" presStyleLbl="parChTrans1D2" presStyleIdx="4" presStyleCnt="6"/>
      <dgm:spPr/>
      <dgm:t>
        <a:bodyPr/>
        <a:lstStyle/>
        <a:p>
          <a:endParaRPr lang="es-MX"/>
        </a:p>
      </dgm:t>
    </dgm:pt>
    <dgm:pt modelId="{92DAE63F-A703-4375-A5AF-E8C84CBCB445}" type="pres">
      <dgm:prSet presAssocID="{2333335A-52A2-4C35-8A1D-A79AA97EE55D}" presName="node" presStyleLbl="node1" presStyleIdx="4" presStyleCnt="6">
        <dgm:presLayoutVars>
          <dgm:bulletEnabled val="1"/>
        </dgm:presLayoutVars>
      </dgm:prSet>
      <dgm:spPr/>
      <dgm:t>
        <a:bodyPr/>
        <a:lstStyle/>
        <a:p>
          <a:endParaRPr lang="es-MX"/>
        </a:p>
      </dgm:t>
    </dgm:pt>
    <dgm:pt modelId="{F05A5F3B-4A81-4695-96A5-D757222B41FE}" type="pres">
      <dgm:prSet presAssocID="{267253A7-E62C-479C-ABFF-44C898496EEA}" presName="Name9" presStyleLbl="parChTrans1D2" presStyleIdx="5" presStyleCnt="6"/>
      <dgm:spPr/>
      <dgm:t>
        <a:bodyPr/>
        <a:lstStyle/>
        <a:p>
          <a:endParaRPr lang="es-MX"/>
        </a:p>
      </dgm:t>
    </dgm:pt>
    <dgm:pt modelId="{25C1B216-01BB-44DF-BBCD-840617457634}" type="pres">
      <dgm:prSet presAssocID="{267253A7-E62C-479C-ABFF-44C898496EEA}" presName="connTx" presStyleLbl="parChTrans1D2" presStyleIdx="5" presStyleCnt="6"/>
      <dgm:spPr/>
      <dgm:t>
        <a:bodyPr/>
        <a:lstStyle/>
        <a:p>
          <a:endParaRPr lang="es-MX"/>
        </a:p>
      </dgm:t>
    </dgm:pt>
    <dgm:pt modelId="{A9FC91EF-FF28-4B58-A219-B1C3AF2D1BE9}" type="pres">
      <dgm:prSet presAssocID="{9437F03E-B850-418F-A82C-9CE88EC9DB1B}" presName="node" presStyleLbl="node1" presStyleIdx="5" presStyleCnt="6" custScaleX="131628" custScaleY="109730">
        <dgm:presLayoutVars>
          <dgm:bulletEnabled val="1"/>
        </dgm:presLayoutVars>
      </dgm:prSet>
      <dgm:spPr/>
      <dgm:t>
        <a:bodyPr/>
        <a:lstStyle/>
        <a:p>
          <a:endParaRPr lang="es-MX"/>
        </a:p>
      </dgm:t>
    </dgm:pt>
  </dgm:ptLst>
  <dgm:cxnLst>
    <dgm:cxn modelId="{DCA2B893-3D55-4028-8F7D-AC7B6A31B36C}" type="presOf" srcId="{9B3D9375-E6B0-4340-B7D2-945FB10CE64A}" destId="{4FC73CEF-AC26-4A96-BC50-8EEF7927CC19}" srcOrd="0" destOrd="0" presId="urn:microsoft.com/office/officeart/2005/8/layout/radial1"/>
    <dgm:cxn modelId="{921A31DB-16A0-4C88-AD96-717D77F94432}" srcId="{E6A76415-9FDE-43AD-B065-3D32F442D06E}" destId="{B1550590-90BE-467B-9CE0-C664A55BBF99}" srcOrd="1" destOrd="0" parTransId="{F05CAA30-BCBE-4F80-BD46-6CA84D2512F1}" sibTransId="{652D08A9-FD28-4BB1-9382-9AC21977911B}"/>
    <dgm:cxn modelId="{7858E67F-AAC9-47E6-8DDD-00E365FFB444}" type="presOf" srcId="{DD762B6A-3316-4E81-8D32-F1B08339DB0A}" destId="{68130934-440A-401F-83E0-F7BB54CDE593}" srcOrd="0" destOrd="0" presId="urn:microsoft.com/office/officeart/2005/8/layout/radial1"/>
    <dgm:cxn modelId="{EE1C519B-2AA1-4193-BA84-B433277F3787}" type="presOf" srcId="{1A9E3B88-45E1-442A-A198-F3C535DA389F}" destId="{85A8AAC4-8DE6-45F0-9BC4-8B9CBD0644E5}" srcOrd="0" destOrd="0" presId="urn:microsoft.com/office/officeart/2005/8/layout/radial1"/>
    <dgm:cxn modelId="{21764820-E414-4DF5-A1AD-27CA6F3391A7}" srcId="{E6A76415-9FDE-43AD-B065-3D32F442D06E}" destId="{9437F03E-B850-418F-A82C-9CE88EC9DB1B}" srcOrd="5" destOrd="0" parTransId="{267253A7-E62C-479C-ABFF-44C898496EEA}" sibTransId="{D7220047-3266-4B4E-AD3B-E9DEE378F2C5}"/>
    <dgm:cxn modelId="{727F2262-9BCD-4B34-BCED-D5FF8D3F644D}" srcId="{E6A76415-9FDE-43AD-B065-3D32F442D06E}" destId="{B65CA429-EC12-4B60-AAC5-58A0C4A5F969}" srcOrd="3" destOrd="0" parTransId="{5F45AC5F-1E03-471C-8F1D-977402D0440E}" sibTransId="{B9D6D9D4-615A-499F-9D77-24C2ADA9669A}"/>
    <dgm:cxn modelId="{162D970C-2F1A-493B-87A8-E8A7BBAC0000}" type="presOf" srcId="{F05CAA30-BCBE-4F80-BD46-6CA84D2512F1}" destId="{F06B6857-8DB5-4797-A8B5-F5C7264488D4}" srcOrd="0" destOrd="0" presId="urn:microsoft.com/office/officeart/2005/8/layout/radial1"/>
    <dgm:cxn modelId="{16D27794-F898-4A9A-BBAB-13A135D27E55}" type="presOf" srcId="{B1550590-90BE-467B-9CE0-C664A55BBF99}" destId="{1C8FFEEE-8C45-48D6-9CDC-81FBA1BFA43C}" srcOrd="0" destOrd="0" presId="urn:microsoft.com/office/officeart/2005/8/layout/radial1"/>
    <dgm:cxn modelId="{0C0980CB-5C85-4CC7-BF70-54067C8D50B4}" type="presOf" srcId="{9437F03E-B850-418F-A82C-9CE88EC9DB1B}" destId="{A9FC91EF-FF28-4B58-A219-B1C3AF2D1BE9}" srcOrd="0" destOrd="0" presId="urn:microsoft.com/office/officeart/2005/8/layout/radial1"/>
    <dgm:cxn modelId="{B534F94E-560D-46D8-A436-10CD0346EBD1}" type="presOf" srcId="{E6A76415-9FDE-43AD-B065-3D32F442D06E}" destId="{884C844F-98C8-42C5-BCEE-E5B1B4C4C44B}" srcOrd="0" destOrd="0" presId="urn:microsoft.com/office/officeart/2005/8/layout/radial1"/>
    <dgm:cxn modelId="{221039D4-AFDC-4DB0-946E-F5A58DD73149}" type="presOf" srcId="{B65CA429-EC12-4B60-AAC5-58A0C4A5F969}" destId="{22020478-02EB-4DA7-9257-F3CE4C57681B}" srcOrd="0" destOrd="0" presId="urn:microsoft.com/office/officeart/2005/8/layout/radial1"/>
    <dgm:cxn modelId="{66F2AB26-FC5C-4E99-84B6-4B6C6C617D98}" type="presOf" srcId="{F05CAA30-BCBE-4F80-BD46-6CA84D2512F1}" destId="{2B3BAC45-CE52-4365-BBA4-929981F03DAD}" srcOrd="1" destOrd="0" presId="urn:microsoft.com/office/officeart/2005/8/layout/radial1"/>
    <dgm:cxn modelId="{91033BA8-BFA7-4B73-96A8-0DCC6B781027}" srcId="{E6A76415-9FDE-43AD-B065-3D32F442D06E}" destId="{2333335A-52A2-4C35-8A1D-A79AA97EE55D}" srcOrd="4" destOrd="0" parTransId="{ACBE56F7-2183-441F-9EE6-84260EE6B126}" sibTransId="{463BDB8E-916E-45EE-8A33-298F57A859F4}"/>
    <dgm:cxn modelId="{55BA6575-2622-42A1-A4E5-4F97230DF67E}" type="presOf" srcId="{ACBE56F7-2183-441F-9EE6-84260EE6B126}" destId="{DCA5BB28-415B-4A48-AEA0-024E41AADA07}" srcOrd="0" destOrd="0" presId="urn:microsoft.com/office/officeart/2005/8/layout/radial1"/>
    <dgm:cxn modelId="{7C493FCD-CE38-4217-99B8-45DF246E7FBD}" srcId="{1A9E3B88-45E1-442A-A198-F3C535DA389F}" destId="{8839177C-058E-45B2-9B82-238C28D74435}" srcOrd="1" destOrd="0" parTransId="{35398E54-E3C9-498B-AE3F-26E5DB482D89}" sibTransId="{D129766D-C5A0-4552-B485-39512F816897}"/>
    <dgm:cxn modelId="{58DAEF23-8770-4AB9-9143-390E32FA4458}" type="presOf" srcId="{DD762B6A-3316-4E81-8D32-F1B08339DB0A}" destId="{9AC122ED-2C4F-4188-9E4A-EDD38641BFAA}" srcOrd="1" destOrd="0" presId="urn:microsoft.com/office/officeart/2005/8/layout/radial1"/>
    <dgm:cxn modelId="{4C2F61FD-EB62-4360-847C-475537296F3D}" srcId="{1A9E3B88-45E1-442A-A198-F3C535DA389F}" destId="{E6A76415-9FDE-43AD-B065-3D32F442D06E}" srcOrd="0" destOrd="0" parTransId="{E83E358F-AECE-4CB9-8EB5-EEB8B6B177F4}" sibTransId="{B96723DA-1DD2-4F64-B91D-FD7037A64FD4}"/>
    <dgm:cxn modelId="{283B304F-91BD-464A-AC65-00196EFEEE9C}" type="presOf" srcId="{3E9B9ACB-832B-420D-A425-0B99EBF6D1BD}" destId="{246CD336-3D89-4882-B3BB-0876945D5F65}" srcOrd="1" destOrd="0" presId="urn:microsoft.com/office/officeart/2005/8/layout/radial1"/>
    <dgm:cxn modelId="{F298500C-12B8-47CC-B1BB-8EB94E60DA8A}" type="presOf" srcId="{267253A7-E62C-479C-ABFF-44C898496EEA}" destId="{F05A5F3B-4A81-4695-96A5-D757222B41FE}" srcOrd="0" destOrd="0" presId="urn:microsoft.com/office/officeart/2005/8/layout/radial1"/>
    <dgm:cxn modelId="{BF43DDE6-40DA-4C4B-80D3-B8B4BFE78854}" type="presOf" srcId="{5F45AC5F-1E03-471C-8F1D-977402D0440E}" destId="{ED9D6296-270D-4E22-A6B2-A9308B6FBAD9}" srcOrd="0" destOrd="0" presId="urn:microsoft.com/office/officeart/2005/8/layout/radial1"/>
    <dgm:cxn modelId="{072A25A8-A6D2-4D8A-94EE-26B83A040C93}" srcId="{E6A76415-9FDE-43AD-B065-3D32F442D06E}" destId="{9B3D9375-E6B0-4340-B7D2-945FB10CE64A}" srcOrd="2" destOrd="0" parTransId="{DD762B6A-3316-4E81-8D32-F1B08339DB0A}" sibTransId="{310CB4CB-8115-4345-A0A3-960CE82FA4DF}"/>
    <dgm:cxn modelId="{1DE94BD8-65E7-48BD-8A57-AA8A7B79773F}" type="presOf" srcId="{267253A7-E62C-479C-ABFF-44C898496EEA}" destId="{25C1B216-01BB-44DF-BBCD-840617457634}" srcOrd="1" destOrd="0" presId="urn:microsoft.com/office/officeart/2005/8/layout/radial1"/>
    <dgm:cxn modelId="{0F678B98-5698-4E41-86C2-3471E211F1C9}" type="presOf" srcId="{5F45AC5F-1E03-471C-8F1D-977402D0440E}" destId="{E1846801-C6A2-4C48-83FF-7E4B1D9FF379}" srcOrd="1" destOrd="0" presId="urn:microsoft.com/office/officeart/2005/8/layout/radial1"/>
    <dgm:cxn modelId="{7C6BB410-E8DE-4CFC-ACB2-9B14629C8747}" srcId="{E6A76415-9FDE-43AD-B065-3D32F442D06E}" destId="{0DBDEE53-E73B-47D1-ACCF-E811AAF49746}" srcOrd="0" destOrd="0" parTransId="{3E9B9ACB-832B-420D-A425-0B99EBF6D1BD}" sibTransId="{B3575001-79AD-4771-A33F-EF328500D821}"/>
    <dgm:cxn modelId="{D500F8AF-CB65-4919-BEB2-B1EFB989E5E2}" type="presOf" srcId="{ACBE56F7-2183-441F-9EE6-84260EE6B126}" destId="{0C0E4BCB-3A7E-40E5-BA53-1D2D25733963}" srcOrd="1" destOrd="0" presId="urn:microsoft.com/office/officeart/2005/8/layout/radial1"/>
    <dgm:cxn modelId="{CAA511D5-1CCF-46C1-BE06-40E74DB5070C}" type="presOf" srcId="{3E9B9ACB-832B-420D-A425-0B99EBF6D1BD}" destId="{A2D2F3C7-47D8-4C4D-BE5F-1E4142F531CD}" srcOrd="0" destOrd="0" presId="urn:microsoft.com/office/officeart/2005/8/layout/radial1"/>
    <dgm:cxn modelId="{8BB78B36-BEE0-4D69-84B9-1F34BF199C56}" type="presOf" srcId="{2333335A-52A2-4C35-8A1D-A79AA97EE55D}" destId="{92DAE63F-A703-4375-A5AF-E8C84CBCB445}" srcOrd="0" destOrd="0" presId="urn:microsoft.com/office/officeart/2005/8/layout/radial1"/>
    <dgm:cxn modelId="{8C2169A4-7E76-4C2A-8A97-C49FDBD32E6F}" type="presOf" srcId="{0DBDEE53-E73B-47D1-ACCF-E811AAF49746}" destId="{6E055AE2-A9FA-4459-823D-C75D8B8D1D52}" srcOrd="0" destOrd="0" presId="urn:microsoft.com/office/officeart/2005/8/layout/radial1"/>
    <dgm:cxn modelId="{7DD3C69E-19F5-4EBE-B327-E777B871A516}" type="presParOf" srcId="{85A8AAC4-8DE6-45F0-9BC4-8B9CBD0644E5}" destId="{884C844F-98C8-42C5-BCEE-E5B1B4C4C44B}" srcOrd="0" destOrd="0" presId="urn:microsoft.com/office/officeart/2005/8/layout/radial1"/>
    <dgm:cxn modelId="{67CCE8F2-5CFE-4ECE-A5D8-AB8F77156F94}" type="presParOf" srcId="{85A8AAC4-8DE6-45F0-9BC4-8B9CBD0644E5}" destId="{A2D2F3C7-47D8-4C4D-BE5F-1E4142F531CD}" srcOrd="1" destOrd="0" presId="urn:microsoft.com/office/officeart/2005/8/layout/radial1"/>
    <dgm:cxn modelId="{DB10286C-BD47-4410-B515-DD9DBE9ABEC9}" type="presParOf" srcId="{A2D2F3C7-47D8-4C4D-BE5F-1E4142F531CD}" destId="{246CD336-3D89-4882-B3BB-0876945D5F65}" srcOrd="0" destOrd="0" presId="urn:microsoft.com/office/officeart/2005/8/layout/radial1"/>
    <dgm:cxn modelId="{F3AEBCD7-C0A5-4BCA-8B9D-BB9F7F311A47}" type="presParOf" srcId="{85A8AAC4-8DE6-45F0-9BC4-8B9CBD0644E5}" destId="{6E055AE2-A9FA-4459-823D-C75D8B8D1D52}" srcOrd="2" destOrd="0" presId="urn:microsoft.com/office/officeart/2005/8/layout/radial1"/>
    <dgm:cxn modelId="{FB24CC7C-F116-424C-8B7E-3F674A179CC8}" type="presParOf" srcId="{85A8AAC4-8DE6-45F0-9BC4-8B9CBD0644E5}" destId="{F06B6857-8DB5-4797-A8B5-F5C7264488D4}" srcOrd="3" destOrd="0" presId="urn:microsoft.com/office/officeart/2005/8/layout/radial1"/>
    <dgm:cxn modelId="{6C7B4699-D908-4085-8499-14F3AEE14310}" type="presParOf" srcId="{F06B6857-8DB5-4797-A8B5-F5C7264488D4}" destId="{2B3BAC45-CE52-4365-BBA4-929981F03DAD}" srcOrd="0" destOrd="0" presId="urn:microsoft.com/office/officeart/2005/8/layout/radial1"/>
    <dgm:cxn modelId="{60CCC585-43F7-4540-A055-24CAB6E0DF3C}" type="presParOf" srcId="{85A8AAC4-8DE6-45F0-9BC4-8B9CBD0644E5}" destId="{1C8FFEEE-8C45-48D6-9CDC-81FBA1BFA43C}" srcOrd="4" destOrd="0" presId="urn:microsoft.com/office/officeart/2005/8/layout/radial1"/>
    <dgm:cxn modelId="{5A37F8BC-9AC7-4ADA-BF94-D9BBE92A0A19}" type="presParOf" srcId="{85A8AAC4-8DE6-45F0-9BC4-8B9CBD0644E5}" destId="{68130934-440A-401F-83E0-F7BB54CDE593}" srcOrd="5" destOrd="0" presId="urn:microsoft.com/office/officeart/2005/8/layout/radial1"/>
    <dgm:cxn modelId="{BFE1F5DE-A100-48A8-8DA0-DFEC0D2695D8}" type="presParOf" srcId="{68130934-440A-401F-83E0-F7BB54CDE593}" destId="{9AC122ED-2C4F-4188-9E4A-EDD38641BFAA}" srcOrd="0" destOrd="0" presId="urn:microsoft.com/office/officeart/2005/8/layout/radial1"/>
    <dgm:cxn modelId="{DDE00B9D-F646-4CFC-A5F2-4E185ED88F64}" type="presParOf" srcId="{85A8AAC4-8DE6-45F0-9BC4-8B9CBD0644E5}" destId="{4FC73CEF-AC26-4A96-BC50-8EEF7927CC19}" srcOrd="6" destOrd="0" presId="urn:microsoft.com/office/officeart/2005/8/layout/radial1"/>
    <dgm:cxn modelId="{69E84A66-7B6C-49FB-A138-27504E935BF5}" type="presParOf" srcId="{85A8AAC4-8DE6-45F0-9BC4-8B9CBD0644E5}" destId="{ED9D6296-270D-4E22-A6B2-A9308B6FBAD9}" srcOrd="7" destOrd="0" presId="urn:microsoft.com/office/officeart/2005/8/layout/radial1"/>
    <dgm:cxn modelId="{4C5AD827-F00D-4649-B49D-583FB7CA08C2}" type="presParOf" srcId="{ED9D6296-270D-4E22-A6B2-A9308B6FBAD9}" destId="{E1846801-C6A2-4C48-83FF-7E4B1D9FF379}" srcOrd="0" destOrd="0" presId="urn:microsoft.com/office/officeart/2005/8/layout/radial1"/>
    <dgm:cxn modelId="{2408830D-CD1F-466D-A142-FC34426D5E50}" type="presParOf" srcId="{85A8AAC4-8DE6-45F0-9BC4-8B9CBD0644E5}" destId="{22020478-02EB-4DA7-9257-F3CE4C57681B}" srcOrd="8" destOrd="0" presId="urn:microsoft.com/office/officeart/2005/8/layout/radial1"/>
    <dgm:cxn modelId="{6565E088-B915-4958-9280-B97C5CF02750}" type="presParOf" srcId="{85A8AAC4-8DE6-45F0-9BC4-8B9CBD0644E5}" destId="{DCA5BB28-415B-4A48-AEA0-024E41AADA07}" srcOrd="9" destOrd="0" presId="urn:microsoft.com/office/officeart/2005/8/layout/radial1"/>
    <dgm:cxn modelId="{E97300B2-CFC3-4571-8467-8A1B8AAC709F}" type="presParOf" srcId="{DCA5BB28-415B-4A48-AEA0-024E41AADA07}" destId="{0C0E4BCB-3A7E-40E5-BA53-1D2D25733963}" srcOrd="0" destOrd="0" presId="urn:microsoft.com/office/officeart/2005/8/layout/radial1"/>
    <dgm:cxn modelId="{FB88EE87-C1D4-48C8-90C6-B68F4CCA7343}" type="presParOf" srcId="{85A8AAC4-8DE6-45F0-9BC4-8B9CBD0644E5}" destId="{92DAE63F-A703-4375-A5AF-E8C84CBCB445}" srcOrd="10" destOrd="0" presId="urn:microsoft.com/office/officeart/2005/8/layout/radial1"/>
    <dgm:cxn modelId="{871622F0-2CF6-4B50-ADF9-D0F46814196D}" type="presParOf" srcId="{85A8AAC4-8DE6-45F0-9BC4-8B9CBD0644E5}" destId="{F05A5F3B-4A81-4695-96A5-D757222B41FE}" srcOrd="11" destOrd="0" presId="urn:microsoft.com/office/officeart/2005/8/layout/radial1"/>
    <dgm:cxn modelId="{768EEAEA-47E6-4A39-B366-71B5DE082132}" type="presParOf" srcId="{F05A5F3B-4A81-4695-96A5-D757222B41FE}" destId="{25C1B216-01BB-44DF-BBCD-840617457634}" srcOrd="0" destOrd="0" presId="urn:microsoft.com/office/officeart/2005/8/layout/radial1"/>
    <dgm:cxn modelId="{5DE69FEE-07D5-4BB8-971C-363CF79121C5}" type="presParOf" srcId="{85A8AAC4-8DE6-45F0-9BC4-8B9CBD0644E5}" destId="{A9FC91EF-FF28-4B58-A219-B1C3AF2D1BE9}"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53311E-F40C-4116-B4B7-5AAF7532EF82}"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MX"/>
        </a:p>
      </dgm:t>
    </dgm:pt>
    <dgm:pt modelId="{5A9A9391-0C92-4930-892B-2463BC889580}">
      <dgm:prSet phldrT="[Texto]" custT="1"/>
      <dgm:spPr/>
      <dgm:t>
        <a:bodyPr/>
        <a:lstStyle/>
        <a:p>
          <a:r>
            <a:rPr lang="es-MX" sz="2000" b="1" dirty="0" smtClean="0"/>
            <a:t>Conceptualización</a:t>
          </a:r>
          <a:endParaRPr lang="es-MX" sz="2000" b="1" dirty="0"/>
        </a:p>
      </dgm:t>
    </dgm:pt>
    <dgm:pt modelId="{BFA2E14E-A6E0-4736-B3EF-804D19B32B95}" type="parTrans" cxnId="{0360BEA7-6D78-45E5-8E4D-2B1E6B1B129D}">
      <dgm:prSet/>
      <dgm:spPr/>
      <dgm:t>
        <a:bodyPr/>
        <a:lstStyle/>
        <a:p>
          <a:endParaRPr lang="es-MX" sz="2000" b="1"/>
        </a:p>
      </dgm:t>
    </dgm:pt>
    <dgm:pt modelId="{3C7D4D4E-CCDA-4F5E-9FAA-49F2081F5CB2}" type="sibTrans" cxnId="{0360BEA7-6D78-45E5-8E4D-2B1E6B1B129D}">
      <dgm:prSet custT="1"/>
      <dgm:spPr/>
      <dgm:t>
        <a:bodyPr/>
        <a:lstStyle/>
        <a:p>
          <a:endParaRPr lang="es-MX" sz="2000" b="1"/>
        </a:p>
      </dgm:t>
    </dgm:pt>
    <dgm:pt modelId="{ED8D3A15-3E77-4DB9-9947-E7A51AEE1C05}">
      <dgm:prSet phldrT="[Texto]" custT="1"/>
      <dgm:spPr/>
      <dgm:t>
        <a:bodyPr/>
        <a:lstStyle/>
        <a:p>
          <a:r>
            <a:rPr lang="es-MX" sz="2000" b="1" dirty="0" smtClean="0"/>
            <a:t>Planeación</a:t>
          </a:r>
          <a:endParaRPr lang="es-MX" sz="2000" b="1" dirty="0"/>
        </a:p>
      </dgm:t>
    </dgm:pt>
    <dgm:pt modelId="{C144AE3F-2B92-434A-AB4C-607876A70826}" type="parTrans" cxnId="{D3F10ECF-1607-445A-BEF2-4FC9450A91F5}">
      <dgm:prSet/>
      <dgm:spPr/>
      <dgm:t>
        <a:bodyPr/>
        <a:lstStyle/>
        <a:p>
          <a:endParaRPr lang="es-MX" sz="2000" b="1"/>
        </a:p>
      </dgm:t>
    </dgm:pt>
    <dgm:pt modelId="{52226A9B-2085-4A00-A343-2CAA0E370008}" type="sibTrans" cxnId="{D3F10ECF-1607-445A-BEF2-4FC9450A91F5}">
      <dgm:prSet custT="1"/>
      <dgm:spPr/>
      <dgm:t>
        <a:bodyPr/>
        <a:lstStyle/>
        <a:p>
          <a:endParaRPr lang="es-MX" sz="2000" b="1"/>
        </a:p>
      </dgm:t>
    </dgm:pt>
    <dgm:pt modelId="{BCE08481-A035-4F83-B2D1-9989FE49D159}">
      <dgm:prSet phldrT="[Texto]" custT="1"/>
      <dgm:spPr/>
      <dgm:t>
        <a:bodyPr/>
        <a:lstStyle/>
        <a:p>
          <a:r>
            <a:rPr lang="es-MX" sz="2000" b="1" dirty="0" smtClean="0"/>
            <a:t>Construcción</a:t>
          </a:r>
        </a:p>
      </dgm:t>
    </dgm:pt>
    <dgm:pt modelId="{9B4F2FE7-9E01-4934-94F5-9842953BD87D}" type="parTrans" cxnId="{0AC79821-CD63-4078-9B1C-6252E12A0338}">
      <dgm:prSet/>
      <dgm:spPr/>
      <dgm:t>
        <a:bodyPr/>
        <a:lstStyle/>
        <a:p>
          <a:endParaRPr lang="es-MX" sz="2000" b="1"/>
        </a:p>
      </dgm:t>
    </dgm:pt>
    <dgm:pt modelId="{5E512064-4F06-4EE7-94AD-C923F4EBB0F2}" type="sibTrans" cxnId="{0AC79821-CD63-4078-9B1C-6252E12A0338}">
      <dgm:prSet custT="1"/>
      <dgm:spPr/>
      <dgm:t>
        <a:bodyPr/>
        <a:lstStyle/>
        <a:p>
          <a:endParaRPr lang="es-MX" sz="2000" b="1"/>
        </a:p>
      </dgm:t>
    </dgm:pt>
    <dgm:pt modelId="{A20EDA14-AE0C-4E56-A65E-B4FA4CD000EA}">
      <dgm:prSet phldrT="[Texto]" custT="1"/>
      <dgm:spPr/>
      <dgm:t>
        <a:bodyPr/>
        <a:lstStyle/>
        <a:p>
          <a:r>
            <a:rPr lang="es-MX" sz="2000" b="1" dirty="0" smtClean="0"/>
            <a:t>Operación/</a:t>
          </a:r>
        </a:p>
        <a:p>
          <a:r>
            <a:rPr lang="es-MX" sz="2000" b="1" dirty="0" smtClean="0"/>
            <a:t>Mantenimiento </a:t>
          </a:r>
          <a:endParaRPr lang="es-MX" sz="2000" b="1" dirty="0"/>
        </a:p>
      </dgm:t>
    </dgm:pt>
    <dgm:pt modelId="{E33D61DB-E618-47DF-9FAF-3E945DC1E022}" type="parTrans" cxnId="{C89140F0-BF93-4EAB-9654-8260991F587C}">
      <dgm:prSet/>
      <dgm:spPr/>
      <dgm:t>
        <a:bodyPr/>
        <a:lstStyle/>
        <a:p>
          <a:endParaRPr lang="es-MX" sz="2000" b="1"/>
        </a:p>
      </dgm:t>
    </dgm:pt>
    <dgm:pt modelId="{CDDCCDAD-CAB1-48E2-8B97-F2B73894A393}" type="sibTrans" cxnId="{C89140F0-BF93-4EAB-9654-8260991F587C}">
      <dgm:prSet custT="1"/>
      <dgm:spPr/>
      <dgm:t>
        <a:bodyPr/>
        <a:lstStyle/>
        <a:p>
          <a:endParaRPr lang="es-MX" sz="2000" b="1"/>
        </a:p>
      </dgm:t>
    </dgm:pt>
    <dgm:pt modelId="{9E69F752-3571-45E9-8EEC-3BB3D4BC35D9}">
      <dgm:prSet phldrT="[Texto]" custT="1"/>
      <dgm:spPr/>
      <dgm:t>
        <a:bodyPr/>
        <a:lstStyle/>
        <a:p>
          <a:r>
            <a:rPr lang="es-MX" sz="2000" b="1" dirty="0" smtClean="0"/>
            <a:t>Fuera de servicio</a:t>
          </a:r>
          <a:endParaRPr lang="es-MX" sz="2000" b="1" dirty="0"/>
        </a:p>
      </dgm:t>
    </dgm:pt>
    <dgm:pt modelId="{F529E3A1-2454-4DEE-B793-6AE3071A7AEC}" type="parTrans" cxnId="{EEDEEE8D-0EB6-42B2-B837-737A0BAC5DEC}">
      <dgm:prSet/>
      <dgm:spPr/>
      <dgm:t>
        <a:bodyPr/>
        <a:lstStyle/>
        <a:p>
          <a:endParaRPr lang="es-MX" sz="2000" b="1"/>
        </a:p>
      </dgm:t>
    </dgm:pt>
    <dgm:pt modelId="{339E7CE5-E2C4-4031-8E7E-68EFDBA118F1}" type="sibTrans" cxnId="{EEDEEE8D-0EB6-42B2-B837-737A0BAC5DEC}">
      <dgm:prSet/>
      <dgm:spPr/>
      <dgm:t>
        <a:bodyPr/>
        <a:lstStyle/>
        <a:p>
          <a:endParaRPr lang="es-MX" sz="2000" b="1"/>
        </a:p>
      </dgm:t>
    </dgm:pt>
    <dgm:pt modelId="{C936E9A5-C4CE-401C-9177-CEA7CB5EF8D1}" type="pres">
      <dgm:prSet presAssocID="{8453311E-F40C-4116-B4B7-5AAF7532EF82}" presName="diagram" presStyleCnt="0">
        <dgm:presLayoutVars>
          <dgm:dir/>
          <dgm:resizeHandles val="exact"/>
        </dgm:presLayoutVars>
      </dgm:prSet>
      <dgm:spPr/>
      <dgm:t>
        <a:bodyPr/>
        <a:lstStyle/>
        <a:p>
          <a:endParaRPr lang="es-MX"/>
        </a:p>
      </dgm:t>
    </dgm:pt>
    <dgm:pt modelId="{A954960A-8656-4E94-B77D-74B76F527490}" type="pres">
      <dgm:prSet presAssocID="{5A9A9391-0C92-4930-892B-2463BC889580}" presName="node" presStyleLbl="node1" presStyleIdx="0" presStyleCnt="5" custScaleX="110814">
        <dgm:presLayoutVars>
          <dgm:bulletEnabled val="1"/>
        </dgm:presLayoutVars>
      </dgm:prSet>
      <dgm:spPr/>
      <dgm:t>
        <a:bodyPr/>
        <a:lstStyle/>
        <a:p>
          <a:endParaRPr lang="es-MX"/>
        </a:p>
      </dgm:t>
    </dgm:pt>
    <dgm:pt modelId="{8562D0BE-C4FC-4284-AD54-78CE205EACBB}" type="pres">
      <dgm:prSet presAssocID="{3C7D4D4E-CCDA-4F5E-9FAA-49F2081F5CB2}" presName="sibTrans" presStyleLbl="sibTrans2D1" presStyleIdx="0" presStyleCnt="4"/>
      <dgm:spPr/>
      <dgm:t>
        <a:bodyPr/>
        <a:lstStyle/>
        <a:p>
          <a:endParaRPr lang="es-MX"/>
        </a:p>
      </dgm:t>
    </dgm:pt>
    <dgm:pt modelId="{D357B302-75F7-49FC-8B71-3B93CEDB6DE1}" type="pres">
      <dgm:prSet presAssocID="{3C7D4D4E-CCDA-4F5E-9FAA-49F2081F5CB2}" presName="connectorText" presStyleLbl="sibTrans2D1" presStyleIdx="0" presStyleCnt="4"/>
      <dgm:spPr/>
      <dgm:t>
        <a:bodyPr/>
        <a:lstStyle/>
        <a:p>
          <a:endParaRPr lang="es-MX"/>
        </a:p>
      </dgm:t>
    </dgm:pt>
    <dgm:pt modelId="{6165A0CD-7E75-4D3F-BA86-B814766DF325}" type="pres">
      <dgm:prSet presAssocID="{ED8D3A15-3E77-4DB9-9947-E7A51AEE1C05}" presName="node" presStyleLbl="node1" presStyleIdx="1" presStyleCnt="5">
        <dgm:presLayoutVars>
          <dgm:bulletEnabled val="1"/>
        </dgm:presLayoutVars>
      </dgm:prSet>
      <dgm:spPr/>
      <dgm:t>
        <a:bodyPr/>
        <a:lstStyle/>
        <a:p>
          <a:endParaRPr lang="es-MX"/>
        </a:p>
      </dgm:t>
    </dgm:pt>
    <dgm:pt modelId="{D7049399-4938-4081-89D0-B4F13E7D5F7B}" type="pres">
      <dgm:prSet presAssocID="{52226A9B-2085-4A00-A343-2CAA0E370008}" presName="sibTrans" presStyleLbl="sibTrans2D1" presStyleIdx="1" presStyleCnt="4"/>
      <dgm:spPr/>
      <dgm:t>
        <a:bodyPr/>
        <a:lstStyle/>
        <a:p>
          <a:endParaRPr lang="es-MX"/>
        </a:p>
      </dgm:t>
    </dgm:pt>
    <dgm:pt modelId="{1F902039-6C7E-4229-8075-FC9FDD0E4121}" type="pres">
      <dgm:prSet presAssocID="{52226A9B-2085-4A00-A343-2CAA0E370008}" presName="connectorText" presStyleLbl="sibTrans2D1" presStyleIdx="1" presStyleCnt="4"/>
      <dgm:spPr/>
      <dgm:t>
        <a:bodyPr/>
        <a:lstStyle/>
        <a:p>
          <a:endParaRPr lang="es-MX"/>
        </a:p>
      </dgm:t>
    </dgm:pt>
    <dgm:pt modelId="{21F57019-A937-4A25-8187-12B468FDFA29}" type="pres">
      <dgm:prSet presAssocID="{BCE08481-A035-4F83-B2D1-9989FE49D159}" presName="node" presStyleLbl="node1" presStyleIdx="2" presStyleCnt="5">
        <dgm:presLayoutVars>
          <dgm:bulletEnabled val="1"/>
        </dgm:presLayoutVars>
      </dgm:prSet>
      <dgm:spPr/>
      <dgm:t>
        <a:bodyPr/>
        <a:lstStyle/>
        <a:p>
          <a:endParaRPr lang="es-MX"/>
        </a:p>
      </dgm:t>
    </dgm:pt>
    <dgm:pt modelId="{9E24BE0B-0C23-4642-BCA0-C427ACB5BF72}" type="pres">
      <dgm:prSet presAssocID="{5E512064-4F06-4EE7-94AD-C923F4EBB0F2}" presName="sibTrans" presStyleLbl="sibTrans2D1" presStyleIdx="2" presStyleCnt="4"/>
      <dgm:spPr/>
      <dgm:t>
        <a:bodyPr/>
        <a:lstStyle/>
        <a:p>
          <a:endParaRPr lang="es-MX"/>
        </a:p>
      </dgm:t>
    </dgm:pt>
    <dgm:pt modelId="{481ADCA7-9285-47D8-8CA4-B31006DA5450}" type="pres">
      <dgm:prSet presAssocID="{5E512064-4F06-4EE7-94AD-C923F4EBB0F2}" presName="connectorText" presStyleLbl="sibTrans2D1" presStyleIdx="2" presStyleCnt="4"/>
      <dgm:spPr/>
      <dgm:t>
        <a:bodyPr/>
        <a:lstStyle/>
        <a:p>
          <a:endParaRPr lang="es-MX"/>
        </a:p>
      </dgm:t>
    </dgm:pt>
    <dgm:pt modelId="{03DCC200-16BC-4A1C-96E2-54F360DBB5A2}" type="pres">
      <dgm:prSet presAssocID="{A20EDA14-AE0C-4E56-A65E-B4FA4CD000EA}" presName="node" presStyleLbl="node1" presStyleIdx="3" presStyleCnt="5">
        <dgm:presLayoutVars>
          <dgm:bulletEnabled val="1"/>
        </dgm:presLayoutVars>
      </dgm:prSet>
      <dgm:spPr/>
      <dgm:t>
        <a:bodyPr/>
        <a:lstStyle/>
        <a:p>
          <a:endParaRPr lang="es-MX"/>
        </a:p>
      </dgm:t>
    </dgm:pt>
    <dgm:pt modelId="{FF389CED-32B7-4991-91C6-535F7357B00C}" type="pres">
      <dgm:prSet presAssocID="{CDDCCDAD-CAB1-48E2-8B97-F2B73894A393}" presName="sibTrans" presStyleLbl="sibTrans2D1" presStyleIdx="3" presStyleCnt="4"/>
      <dgm:spPr/>
      <dgm:t>
        <a:bodyPr/>
        <a:lstStyle/>
        <a:p>
          <a:endParaRPr lang="es-MX"/>
        </a:p>
      </dgm:t>
    </dgm:pt>
    <dgm:pt modelId="{C5601064-20BB-45EA-B41F-C1ED1D151A78}" type="pres">
      <dgm:prSet presAssocID="{CDDCCDAD-CAB1-48E2-8B97-F2B73894A393}" presName="connectorText" presStyleLbl="sibTrans2D1" presStyleIdx="3" presStyleCnt="4"/>
      <dgm:spPr/>
      <dgm:t>
        <a:bodyPr/>
        <a:lstStyle/>
        <a:p>
          <a:endParaRPr lang="es-MX"/>
        </a:p>
      </dgm:t>
    </dgm:pt>
    <dgm:pt modelId="{8D3A0DC6-5FED-4170-844D-408306BD3503}" type="pres">
      <dgm:prSet presAssocID="{9E69F752-3571-45E9-8EEC-3BB3D4BC35D9}" presName="node" presStyleLbl="node1" presStyleIdx="4" presStyleCnt="5">
        <dgm:presLayoutVars>
          <dgm:bulletEnabled val="1"/>
        </dgm:presLayoutVars>
      </dgm:prSet>
      <dgm:spPr/>
      <dgm:t>
        <a:bodyPr/>
        <a:lstStyle/>
        <a:p>
          <a:endParaRPr lang="es-MX"/>
        </a:p>
      </dgm:t>
    </dgm:pt>
  </dgm:ptLst>
  <dgm:cxnLst>
    <dgm:cxn modelId="{4F0154C3-70D4-46CB-ACFD-0EB437E1D4A5}" type="presOf" srcId="{CDDCCDAD-CAB1-48E2-8B97-F2B73894A393}" destId="{FF389CED-32B7-4991-91C6-535F7357B00C}" srcOrd="0" destOrd="0" presId="urn:microsoft.com/office/officeart/2005/8/layout/process5"/>
    <dgm:cxn modelId="{9FA117A6-1B03-4BD8-8B54-7220ADB977A3}" type="presOf" srcId="{A20EDA14-AE0C-4E56-A65E-B4FA4CD000EA}" destId="{03DCC200-16BC-4A1C-96E2-54F360DBB5A2}" srcOrd="0" destOrd="0" presId="urn:microsoft.com/office/officeart/2005/8/layout/process5"/>
    <dgm:cxn modelId="{D3F10ECF-1607-445A-BEF2-4FC9450A91F5}" srcId="{8453311E-F40C-4116-B4B7-5AAF7532EF82}" destId="{ED8D3A15-3E77-4DB9-9947-E7A51AEE1C05}" srcOrd="1" destOrd="0" parTransId="{C144AE3F-2B92-434A-AB4C-607876A70826}" sibTransId="{52226A9B-2085-4A00-A343-2CAA0E370008}"/>
    <dgm:cxn modelId="{0AC79821-CD63-4078-9B1C-6252E12A0338}" srcId="{8453311E-F40C-4116-B4B7-5AAF7532EF82}" destId="{BCE08481-A035-4F83-B2D1-9989FE49D159}" srcOrd="2" destOrd="0" parTransId="{9B4F2FE7-9E01-4934-94F5-9842953BD87D}" sibTransId="{5E512064-4F06-4EE7-94AD-C923F4EBB0F2}"/>
    <dgm:cxn modelId="{9B79E13D-40B3-4776-A465-A7F7EAE4EEA7}" type="presOf" srcId="{3C7D4D4E-CCDA-4F5E-9FAA-49F2081F5CB2}" destId="{D357B302-75F7-49FC-8B71-3B93CEDB6DE1}" srcOrd="1" destOrd="0" presId="urn:microsoft.com/office/officeart/2005/8/layout/process5"/>
    <dgm:cxn modelId="{0360BEA7-6D78-45E5-8E4D-2B1E6B1B129D}" srcId="{8453311E-F40C-4116-B4B7-5AAF7532EF82}" destId="{5A9A9391-0C92-4930-892B-2463BC889580}" srcOrd="0" destOrd="0" parTransId="{BFA2E14E-A6E0-4736-B3EF-804D19B32B95}" sibTransId="{3C7D4D4E-CCDA-4F5E-9FAA-49F2081F5CB2}"/>
    <dgm:cxn modelId="{5155A814-30EF-4E09-B81C-C1266D8538FE}" type="presOf" srcId="{BCE08481-A035-4F83-B2D1-9989FE49D159}" destId="{21F57019-A937-4A25-8187-12B468FDFA29}" srcOrd="0" destOrd="0" presId="urn:microsoft.com/office/officeart/2005/8/layout/process5"/>
    <dgm:cxn modelId="{EEDEEE8D-0EB6-42B2-B837-737A0BAC5DEC}" srcId="{8453311E-F40C-4116-B4B7-5AAF7532EF82}" destId="{9E69F752-3571-45E9-8EEC-3BB3D4BC35D9}" srcOrd="4" destOrd="0" parTransId="{F529E3A1-2454-4DEE-B793-6AE3071A7AEC}" sibTransId="{339E7CE5-E2C4-4031-8E7E-68EFDBA118F1}"/>
    <dgm:cxn modelId="{CE297ACE-667C-48E2-BE62-C80B4F13F224}" type="presOf" srcId="{52226A9B-2085-4A00-A343-2CAA0E370008}" destId="{1F902039-6C7E-4229-8075-FC9FDD0E4121}" srcOrd="1" destOrd="0" presId="urn:microsoft.com/office/officeart/2005/8/layout/process5"/>
    <dgm:cxn modelId="{DF812376-48E6-48E9-B493-C197408DB352}" type="presOf" srcId="{5A9A9391-0C92-4930-892B-2463BC889580}" destId="{A954960A-8656-4E94-B77D-74B76F527490}" srcOrd="0" destOrd="0" presId="urn:microsoft.com/office/officeart/2005/8/layout/process5"/>
    <dgm:cxn modelId="{5E71A339-9811-4895-A6B2-CE387D923DA1}" type="presOf" srcId="{ED8D3A15-3E77-4DB9-9947-E7A51AEE1C05}" destId="{6165A0CD-7E75-4D3F-BA86-B814766DF325}" srcOrd="0" destOrd="0" presId="urn:microsoft.com/office/officeart/2005/8/layout/process5"/>
    <dgm:cxn modelId="{42C9EE93-6569-46EF-9C9B-165EC5546A3D}" type="presOf" srcId="{3C7D4D4E-CCDA-4F5E-9FAA-49F2081F5CB2}" destId="{8562D0BE-C4FC-4284-AD54-78CE205EACBB}" srcOrd="0" destOrd="0" presId="urn:microsoft.com/office/officeart/2005/8/layout/process5"/>
    <dgm:cxn modelId="{10790C84-8CFC-4ADC-AC7C-6CC86B80AADD}" type="presOf" srcId="{5E512064-4F06-4EE7-94AD-C923F4EBB0F2}" destId="{9E24BE0B-0C23-4642-BCA0-C427ACB5BF72}" srcOrd="0" destOrd="0" presId="urn:microsoft.com/office/officeart/2005/8/layout/process5"/>
    <dgm:cxn modelId="{86A43A89-9529-46F9-965D-DCDAC7F64F4B}" type="presOf" srcId="{5E512064-4F06-4EE7-94AD-C923F4EBB0F2}" destId="{481ADCA7-9285-47D8-8CA4-B31006DA5450}" srcOrd="1" destOrd="0" presId="urn:microsoft.com/office/officeart/2005/8/layout/process5"/>
    <dgm:cxn modelId="{C89140F0-BF93-4EAB-9654-8260991F587C}" srcId="{8453311E-F40C-4116-B4B7-5AAF7532EF82}" destId="{A20EDA14-AE0C-4E56-A65E-B4FA4CD000EA}" srcOrd="3" destOrd="0" parTransId="{E33D61DB-E618-47DF-9FAF-3E945DC1E022}" sibTransId="{CDDCCDAD-CAB1-48E2-8B97-F2B73894A393}"/>
    <dgm:cxn modelId="{65090B3B-4BC2-4D3A-BF6A-71ADA8A506DE}" type="presOf" srcId="{9E69F752-3571-45E9-8EEC-3BB3D4BC35D9}" destId="{8D3A0DC6-5FED-4170-844D-408306BD3503}" srcOrd="0" destOrd="0" presId="urn:microsoft.com/office/officeart/2005/8/layout/process5"/>
    <dgm:cxn modelId="{D6BF6F5C-6E81-46ED-880D-86A0CF6E5625}" type="presOf" srcId="{8453311E-F40C-4116-B4B7-5AAF7532EF82}" destId="{C936E9A5-C4CE-401C-9177-CEA7CB5EF8D1}" srcOrd="0" destOrd="0" presId="urn:microsoft.com/office/officeart/2005/8/layout/process5"/>
    <dgm:cxn modelId="{D0FAE7B2-B746-4796-ACF8-CC609823A352}" type="presOf" srcId="{CDDCCDAD-CAB1-48E2-8B97-F2B73894A393}" destId="{C5601064-20BB-45EA-B41F-C1ED1D151A78}" srcOrd="1" destOrd="0" presId="urn:microsoft.com/office/officeart/2005/8/layout/process5"/>
    <dgm:cxn modelId="{2A73287F-ACA9-4579-8E8D-D7D4E45475DB}" type="presOf" srcId="{52226A9B-2085-4A00-A343-2CAA0E370008}" destId="{D7049399-4938-4081-89D0-B4F13E7D5F7B}" srcOrd="0" destOrd="0" presId="urn:microsoft.com/office/officeart/2005/8/layout/process5"/>
    <dgm:cxn modelId="{A427CB33-27DD-4E70-ACDE-5D7878A4E0FD}" type="presParOf" srcId="{C936E9A5-C4CE-401C-9177-CEA7CB5EF8D1}" destId="{A954960A-8656-4E94-B77D-74B76F527490}" srcOrd="0" destOrd="0" presId="urn:microsoft.com/office/officeart/2005/8/layout/process5"/>
    <dgm:cxn modelId="{96494D18-9B24-4842-97D1-021FC9EC3B3F}" type="presParOf" srcId="{C936E9A5-C4CE-401C-9177-CEA7CB5EF8D1}" destId="{8562D0BE-C4FC-4284-AD54-78CE205EACBB}" srcOrd="1" destOrd="0" presId="urn:microsoft.com/office/officeart/2005/8/layout/process5"/>
    <dgm:cxn modelId="{2FEDFBF3-FCD6-4ABA-9C05-1566F3883400}" type="presParOf" srcId="{8562D0BE-C4FC-4284-AD54-78CE205EACBB}" destId="{D357B302-75F7-49FC-8B71-3B93CEDB6DE1}" srcOrd="0" destOrd="0" presId="urn:microsoft.com/office/officeart/2005/8/layout/process5"/>
    <dgm:cxn modelId="{B9307D6D-C9D4-4791-9287-AFA94D78A48F}" type="presParOf" srcId="{C936E9A5-C4CE-401C-9177-CEA7CB5EF8D1}" destId="{6165A0CD-7E75-4D3F-BA86-B814766DF325}" srcOrd="2" destOrd="0" presId="urn:microsoft.com/office/officeart/2005/8/layout/process5"/>
    <dgm:cxn modelId="{C479CF79-8BBC-4B4C-A593-4E2064809B5D}" type="presParOf" srcId="{C936E9A5-C4CE-401C-9177-CEA7CB5EF8D1}" destId="{D7049399-4938-4081-89D0-B4F13E7D5F7B}" srcOrd="3" destOrd="0" presId="urn:microsoft.com/office/officeart/2005/8/layout/process5"/>
    <dgm:cxn modelId="{DE74778B-D76A-4B8E-B413-7A7B31969B5F}" type="presParOf" srcId="{D7049399-4938-4081-89D0-B4F13E7D5F7B}" destId="{1F902039-6C7E-4229-8075-FC9FDD0E4121}" srcOrd="0" destOrd="0" presId="urn:microsoft.com/office/officeart/2005/8/layout/process5"/>
    <dgm:cxn modelId="{A9051FA7-0A43-448B-A2BA-90DEFD094AE6}" type="presParOf" srcId="{C936E9A5-C4CE-401C-9177-CEA7CB5EF8D1}" destId="{21F57019-A937-4A25-8187-12B468FDFA29}" srcOrd="4" destOrd="0" presId="urn:microsoft.com/office/officeart/2005/8/layout/process5"/>
    <dgm:cxn modelId="{3EB85F63-37C7-4EF6-B466-2EAF2B64CB7C}" type="presParOf" srcId="{C936E9A5-C4CE-401C-9177-CEA7CB5EF8D1}" destId="{9E24BE0B-0C23-4642-BCA0-C427ACB5BF72}" srcOrd="5" destOrd="0" presId="urn:microsoft.com/office/officeart/2005/8/layout/process5"/>
    <dgm:cxn modelId="{D031AB9E-7C61-44EE-91F5-AD19E7F03DD3}" type="presParOf" srcId="{9E24BE0B-0C23-4642-BCA0-C427ACB5BF72}" destId="{481ADCA7-9285-47D8-8CA4-B31006DA5450}" srcOrd="0" destOrd="0" presId="urn:microsoft.com/office/officeart/2005/8/layout/process5"/>
    <dgm:cxn modelId="{26984422-8E94-43CD-B5F1-BA2ECF3A8F7A}" type="presParOf" srcId="{C936E9A5-C4CE-401C-9177-CEA7CB5EF8D1}" destId="{03DCC200-16BC-4A1C-96E2-54F360DBB5A2}" srcOrd="6" destOrd="0" presId="urn:microsoft.com/office/officeart/2005/8/layout/process5"/>
    <dgm:cxn modelId="{2BF97D7B-A801-4CB2-981F-D5005240898F}" type="presParOf" srcId="{C936E9A5-C4CE-401C-9177-CEA7CB5EF8D1}" destId="{FF389CED-32B7-4991-91C6-535F7357B00C}" srcOrd="7" destOrd="0" presId="urn:microsoft.com/office/officeart/2005/8/layout/process5"/>
    <dgm:cxn modelId="{E1E19B4B-6269-441F-8F2D-1E3E0223406D}" type="presParOf" srcId="{FF389CED-32B7-4991-91C6-535F7357B00C}" destId="{C5601064-20BB-45EA-B41F-C1ED1D151A78}" srcOrd="0" destOrd="0" presId="urn:microsoft.com/office/officeart/2005/8/layout/process5"/>
    <dgm:cxn modelId="{C9477C5A-77B7-4E04-AF28-4462C034B672}" type="presParOf" srcId="{C936E9A5-C4CE-401C-9177-CEA7CB5EF8D1}" destId="{8D3A0DC6-5FED-4170-844D-408306BD3503}" srcOrd="8" destOrd="0" presId="urn:microsoft.com/office/officeart/2005/8/layout/process5"/>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71B3A7-51DD-46BD-99A4-16512BE54E11}" type="doc">
      <dgm:prSet loTypeId="urn:microsoft.com/office/officeart/2005/8/layout/radial3" loCatId="cycle" qsTypeId="urn:microsoft.com/office/officeart/2005/8/quickstyle/simple1" qsCatId="simple" csTypeId="urn:microsoft.com/office/officeart/2005/8/colors/colorful1#1" csCatId="colorful" phldr="1"/>
      <dgm:spPr/>
      <dgm:t>
        <a:bodyPr/>
        <a:lstStyle/>
        <a:p>
          <a:endParaRPr lang="es-MX"/>
        </a:p>
      </dgm:t>
    </dgm:pt>
    <dgm:pt modelId="{D3D1A471-D827-4C80-B839-B419A9D2252E}">
      <dgm:prSet phldrT="[Texto]" custT="1"/>
      <dgm:spPr/>
      <dgm:t>
        <a:bodyPr/>
        <a:lstStyle/>
        <a:p>
          <a:r>
            <a:rPr lang="es-MX" sz="2400" b="1" dirty="0" smtClean="0"/>
            <a:t>Interfaz </a:t>
          </a:r>
          <a:endParaRPr lang="es-MX" sz="2400" b="1" dirty="0"/>
        </a:p>
      </dgm:t>
    </dgm:pt>
    <dgm:pt modelId="{AB921E93-CECD-4A3E-84B0-3DAA553205AD}" type="parTrans" cxnId="{D08D5020-FFB6-4814-8744-2D513104239B}">
      <dgm:prSet/>
      <dgm:spPr/>
      <dgm:t>
        <a:bodyPr/>
        <a:lstStyle/>
        <a:p>
          <a:endParaRPr lang="es-MX" sz="2000" b="0"/>
        </a:p>
      </dgm:t>
    </dgm:pt>
    <dgm:pt modelId="{9FC1544F-33C2-45D9-967F-DBF0A6E60EAC}" type="sibTrans" cxnId="{D08D5020-FFB6-4814-8744-2D513104239B}">
      <dgm:prSet/>
      <dgm:spPr/>
      <dgm:t>
        <a:bodyPr/>
        <a:lstStyle/>
        <a:p>
          <a:endParaRPr lang="es-MX" sz="2000" b="0"/>
        </a:p>
      </dgm:t>
    </dgm:pt>
    <dgm:pt modelId="{123F31A4-B44B-4403-B1D8-3100E7674572}">
      <dgm:prSet phldrT="[Texto]" custT="1"/>
      <dgm:spPr/>
      <dgm:t>
        <a:bodyPr/>
        <a:lstStyle/>
        <a:p>
          <a:r>
            <a:rPr lang="es-MX" sz="2400" b="1" dirty="0" smtClean="0"/>
            <a:t>Admón. </a:t>
          </a:r>
          <a:endParaRPr lang="es-MX" sz="2400" b="1" dirty="0"/>
        </a:p>
      </dgm:t>
    </dgm:pt>
    <dgm:pt modelId="{C71DC647-B4CB-47BB-8D8D-70DC44613790}" type="parTrans" cxnId="{C52FE879-FEC8-443C-875B-790BCE0A50CA}">
      <dgm:prSet/>
      <dgm:spPr/>
      <dgm:t>
        <a:bodyPr/>
        <a:lstStyle/>
        <a:p>
          <a:endParaRPr lang="es-MX" sz="2000" b="0"/>
        </a:p>
      </dgm:t>
    </dgm:pt>
    <dgm:pt modelId="{E307D691-949F-406C-B2A8-8255E45495CD}" type="sibTrans" cxnId="{C52FE879-FEC8-443C-875B-790BCE0A50CA}">
      <dgm:prSet/>
      <dgm:spPr/>
      <dgm:t>
        <a:bodyPr/>
        <a:lstStyle/>
        <a:p>
          <a:endParaRPr lang="es-MX" sz="2000" b="0"/>
        </a:p>
      </dgm:t>
    </dgm:pt>
    <dgm:pt modelId="{68A3E391-6775-4042-B43A-EBF0E7CD05F0}">
      <dgm:prSet phldrT="[Texto]" custT="1"/>
      <dgm:spPr/>
      <dgm:t>
        <a:bodyPr/>
        <a:lstStyle/>
        <a:p>
          <a:r>
            <a:rPr lang="es-MX" sz="2400" b="1" dirty="0" smtClean="0"/>
            <a:t>Ingeniería</a:t>
          </a:r>
          <a:endParaRPr lang="es-MX" sz="2400" b="1" dirty="0"/>
        </a:p>
      </dgm:t>
    </dgm:pt>
    <dgm:pt modelId="{C9CFB97D-2E6C-4316-8C14-532AACFFEE7A}" type="parTrans" cxnId="{248EC314-B8F9-4421-8E6B-FF1488914C26}">
      <dgm:prSet/>
      <dgm:spPr/>
      <dgm:t>
        <a:bodyPr/>
        <a:lstStyle/>
        <a:p>
          <a:endParaRPr lang="es-MX" sz="2000" b="0"/>
        </a:p>
      </dgm:t>
    </dgm:pt>
    <dgm:pt modelId="{0B2C3646-5574-4D8A-BADF-E11F3546E25D}" type="sibTrans" cxnId="{248EC314-B8F9-4421-8E6B-FF1488914C26}">
      <dgm:prSet/>
      <dgm:spPr/>
      <dgm:t>
        <a:bodyPr/>
        <a:lstStyle/>
        <a:p>
          <a:endParaRPr lang="es-MX" sz="2000" b="0"/>
        </a:p>
      </dgm:t>
    </dgm:pt>
    <dgm:pt modelId="{CA1FE85B-39F9-42F6-BBED-AE7246128496}">
      <dgm:prSet phldrT="[Texto]" custT="1"/>
      <dgm:spPr/>
      <dgm:t>
        <a:bodyPr/>
        <a:lstStyle/>
        <a:p>
          <a:r>
            <a:rPr lang="es-MX" sz="2400" b="1" dirty="0" smtClean="0"/>
            <a:t>Social </a:t>
          </a:r>
          <a:endParaRPr lang="es-MX" sz="2400" b="1" dirty="0"/>
        </a:p>
      </dgm:t>
    </dgm:pt>
    <dgm:pt modelId="{F5571D37-8C0F-492A-A223-D70D28985E6F}" type="sibTrans" cxnId="{E08C4B82-754F-489D-9BF3-4CE44A1F764E}">
      <dgm:prSet/>
      <dgm:spPr/>
      <dgm:t>
        <a:bodyPr/>
        <a:lstStyle/>
        <a:p>
          <a:endParaRPr lang="es-MX" sz="2000" b="0"/>
        </a:p>
      </dgm:t>
    </dgm:pt>
    <dgm:pt modelId="{9B0A78DA-A9BE-4CFC-AE38-DEE7D7B031A9}" type="parTrans" cxnId="{E08C4B82-754F-489D-9BF3-4CE44A1F764E}">
      <dgm:prSet/>
      <dgm:spPr/>
      <dgm:t>
        <a:bodyPr/>
        <a:lstStyle/>
        <a:p>
          <a:endParaRPr lang="es-MX" sz="2000" b="0"/>
        </a:p>
      </dgm:t>
    </dgm:pt>
    <dgm:pt modelId="{F9EF1897-D6B9-4AEA-BA61-EE63354A14BD}" type="pres">
      <dgm:prSet presAssocID="{CF71B3A7-51DD-46BD-99A4-16512BE54E11}" presName="composite" presStyleCnt="0">
        <dgm:presLayoutVars>
          <dgm:chMax val="1"/>
          <dgm:dir/>
          <dgm:resizeHandles val="exact"/>
        </dgm:presLayoutVars>
      </dgm:prSet>
      <dgm:spPr/>
      <dgm:t>
        <a:bodyPr/>
        <a:lstStyle/>
        <a:p>
          <a:endParaRPr lang="es-MX"/>
        </a:p>
      </dgm:t>
    </dgm:pt>
    <dgm:pt modelId="{813EF648-4873-4910-BEF2-A50A5CA211E0}" type="pres">
      <dgm:prSet presAssocID="{CF71B3A7-51DD-46BD-99A4-16512BE54E11}" presName="radial" presStyleCnt="0">
        <dgm:presLayoutVars>
          <dgm:animLvl val="ctr"/>
        </dgm:presLayoutVars>
      </dgm:prSet>
      <dgm:spPr/>
      <dgm:t>
        <a:bodyPr/>
        <a:lstStyle/>
        <a:p>
          <a:endParaRPr lang="es-MX"/>
        </a:p>
      </dgm:t>
    </dgm:pt>
    <dgm:pt modelId="{879EF873-3B06-40DC-B42C-92FFD69E1BFA}" type="pres">
      <dgm:prSet presAssocID="{D3D1A471-D827-4C80-B839-B419A9D2252E}" presName="centerShape" presStyleLbl="vennNode1" presStyleIdx="0" presStyleCnt="4" custScaleX="59857" custScaleY="48586"/>
      <dgm:spPr/>
      <dgm:t>
        <a:bodyPr/>
        <a:lstStyle/>
        <a:p>
          <a:endParaRPr lang="es-MX"/>
        </a:p>
      </dgm:t>
    </dgm:pt>
    <dgm:pt modelId="{CC505EB6-7D5E-4A05-9466-12BF7329D0CD}" type="pres">
      <dgm:prSet presAssocID="{123F31A4-B44B-4403-B1D8-3100E7674572}" presName="node" presStyleLbl="vennNode1" presStyleIdx="1" presStyleCnt="4" custScaleX="148023" custScaleY="132752" custRadScaleRad="79259">
        <dgm:presLayoutVars>
          <dgm:bulletEnabled val="1"/>
        </dgm:presLayoutVars>
      </dgm:prSet>
      <dgm:spPr/>
      <dgm:t>
        <a:bodyPr/>
        <a:lstStyle/>
        <a:p>
          <a:endParaRPr lang="es-MX"/>
        </a:p>
      </dgm:t>
    </dgm:pt>
    <dgm:pt modelId="{C19139D8-9207-4CCE-8370-49FA9BC12BF0}" type="pres">
      <dgm:prSet presAssocID="{68A3E391-6775-4042-B43A-EBF0E7CD05F0}" presName="node" presStyleLbl="vennNode1" presStyleIdx="2" presStyleCnt="4" custScaleX="140738" custScaleY="143366" custRadScaleRad="81765" custRadScaleInc="3090">
        <dgm:presLayoutVars>
          <dgm:bulletEnabled val="1"/>
        </dgm:presLayoutVars>
      </dgm:prSet>
      <dgm:spPr/>
      <dgm:t>
        <a:bodyPr/>
        <a:lstStyle/>
        <a:p>
          <a:endParaRPr lang="es-MX"/>
        </a:p>
      </dgm:t>
    </dgm:pt>
    <dgm:pt modelId="{10A1E4A0-FF5A-47C9-9B4F-65AD77CB88BC}" type="pres">
      <dgm:prSet presAssocID="{CA1FE85B-39F9-42F6-BBED-AE7246128496}" presName="node" presStyleLbl="vennNode1" presStyleIdx="3" presStyleCnt="4" custScaleX="146840" custScaleY="146203" custRadScaleRad="80726" custRadScaleInc="-2674">
        <dgm:presLayoutVars>
          <dgm:bulletEnabled val="1"/>
        </dgm:presLayoutVars>
      </dgm:prSet>
      <dgm:spPr/>
      <dgm:t>
        <a:bodyPr/>
        <a:lstStyle/>
        <a:p>
          <a:endParaRPr lang="es-MX"/>
        </a:p>
      </dgm:t>
    </dgm:pt>
  </dgm:ptLst>
  <dgm:cxnLst>
    <dgm:cxn modelId="{248EC314-B8F9-4421-8E6B-FF1488914C26}" srcId="{D3D1A471-D827-4C80-B839-B419A9D2252E}" destId="{68A3E391-6775-4042-B43A-EBF0E7CD05F0}" srcOrd="1" destOrd="0" parTransId="{C9CFB97D-2E6C-4316-8C14-532AACFFEE7A}" sibTransId="{0B2C3646-5574-4D8A-BADF-E11F3546E25D}"/>
    <dgm:cxn modelId="{D08D5020-FFB6-4814-8744-2D513104239B}" srcId="{CF71B3A7-51DD-46BD-99A4-16512BE54E11}" destId="{D3D1A471-D827-4C80-B839-B419A9D2252E}" srcOrd="0" destOrd="0" parTransId="{AB921E93-CECD-4A3E-84B0-3DAA553205AD}" sibTransId="{9FC1544F-33C2-45D9-967F-DBF0A6E60EAC}"/>
    <dgm:cxn modelId="{E0CC0059-5F90-44D8-BB5F-E2421C78784F}" type="presOf" srcId="{D3D1A471-D827-4C80-B839-B419A9D2252E}" destId="{879EF873-3B06-40DC-B42C-92FFD69E1BFA}" srcOrd="0" destOrd="0" presId="urn:microsoft.com/office/officeart/2005/8/layout/radial3"/>
    <dgm:cxn modelId="{622EA83F-6DEF-4793-A56D-597A6C6C115E}" type="presOf" srcId="{123F31A4-B44B-4403-B1D8-3100E7674572}" destId="{CC505EB6-7D5E-4A05-9466-12BF7329D0CD}" srcOrd="0" destOrd="0" presId="urn:microsoft.com/office/officeart/2005/8/layout/radial3"/>
    <dgm:cxn modelId="{C52FE879-FEC8-443C-875B-790BCE0A50CA}" srcId="{D3D1A471-D827-4C80-B839-B419A9D2252E}" destId="{123F31A4-B44B-4403-B1D8-3100E7674572}" srcOrd="0" destOrd="0" parTransId="{C71DC647-B4CB-47BB-8D8D-70DC44613790}" sibTransId="{E307D691-949F-406C-B2A8-8255E45495CD}"/>
    <dgm:cxn modelId="{25C5749A-E926-47D5-9239-3DD7B7296E59}" type="presOf" srcId="{CA1FE85B-39F9-42F6-BBED-AE7246128496}" destId="{10A1E4A0-FF5A-47C9-9B4F-65AD77CB88BC}" srcOrd="0" destOrd="0" presId="urn:microsoft.com/office/officeart/2005/8/layout/radial3"/>
    <dgm:cxn modelId="{E08C4B82-754F-489D-9BF3-4CE44A1F764E}" srcId="{D3D1A471-D827-4C80-B839-B419A9D2252E}" destId="{CA1FE85B-39F9-42F6-BBED-AE7246128496}" srcOrd="2" destOrd="0" parTransId="{9B0A78DA-A9BE-4CFC-AE38-DEE7D7B031A9}" sibTransId="{F5571D37-8C0F-492A-A223-D70D28985E6F}"/>
    <dgm:cxn modelId="{33EC9EBB-1AB3-4742-B3DE-1658813335D6}" type="presOf" srcId="{68A3E391-6775-4042-B43A-EBF0E7CD05F0}" destId="{C19139D8-9207-4CCE-8370-49FA9BC12BF0}" srcOrd="0" destOrd="0" presId="urn:microsoft.com/office/officeart/2005/8/layout/radial3"/>
    <dgm:cxn modelId="{B9840D52-4DA4-4787-BDD1-7747CA4E4EB9}" type="presOf" srcId="{CF71B3A7-51DD-46BD-99A4-16512BE54E11}" destId="{F9EF1897-D6B9-4AEA-BA61-EE63354A14BD}" srcOrd="0" destOrd="0" presId="urn:microsoft.com/office/officeart/2005/8/layout/radial3"/>
    <dgm:cxn modelId="{C392F415-3819-413D-BF1B-8001948E916E}" type="presParOf" srcId="{F9EF1897-D6B9-4AEA-BA61-EE63354A14BD}" destId="{813EF648-4873-4910-BEF2-A50A5CA211E0}" srcOrd="0" destOrd="0" presId="urn:microsoft.com/office/officeart/2005/8/layout/radial3"/>
    <dgm:cxn modelId="{398383DC-D968-4D1F-BC62-0A97EAFAFAD6}" type="presParOf" srcId="{813EF648-4873-4910-BEF2-A50A5CA211E0}" destId="{879EF873-3B06-40DC-B42C-92FFD69E1BFA}" srcOrd="0" destOrd="0" presId="urn:microsoft.com/office/officeart/2005/8/layout/radial3"/>
    <dgm:cxn modelId="{54536A34-7C12-4CC7-AE96-73387A666A74}" type="presParOf" srcId="{813EF648-4873-4910-BEF2-A50A5CA211E0}" destId="{CC505EB6-7D5E-4A05-9466-12BF7329D0CD}" srcOrd="1" destOrd="0" presId="urn:microsoft.com/office/officeart/2005/8/layout/radial3"/>
    <dgm:cxn modelId="{EF3F7F97-48B3-4807-BF78-7CB886EE7227}" type="presParOf" srcId="{813EF648-4873-4910-BEF2-A50A5CA211E0}" destId="{C19139D8-9207-4CCE-8370-49FA9BC12BF0}" srcOrd="2" destOrd="0" presId="urn:microsoft.com/office/officeart/2005/8/layout/radial3"/>
    <dgm:cxn modelId="{5675854E-EE64-46D8-9741-5850A24D5A4C}" type="presParOf" srcId="{813EF648-4873-4910-BEF2-A50A5CA211E0}" destId="{10A1E4A0-FF5A-47C9-9B4F-65AD77CB88BC}"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4C844F-98C8-42C5-BCEE-E5B1B4C4C44B}">
      <dsp:nvSpPr>
        <dsp:cNvPr id="0" name=""/>
        <dsp:cNvSpPr/>
      </dsp:nvSpPr>
      <dsp:spPr>
        <a:xfrm>
          <a:off x="3691036" y="1800011"/>
          <a:ext cx="1368528" cy="1368528"/>
        </a:xfrm>
        <a:prstGeom prst="ellips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Sistema</a:t>
          </a:r>
          <a:endParaRPr lang="es-MX" sz="2000" b="1" kern="1200" dirty="0">
            <a:solidFill>
              <a:schemeClr val="tx1"/>
            </a:solidFill>
          </a:endParaRPr>
        </a:p>
      </dsp:txBody>
      <dsp:txXfrm>
        <a:off x="3891452" y="2000427"/>
        <a:ext cx="967696" cy="967696"/>
      </dsp:txXfrm>
    </dsp:sp>
    <dsp:sp modelId="{A2D2F3C7-47D8-4C4D-BE5F-1E4142F531CD}">
      <dsp:nvSpPr>
        <dsp:cNvPr id="0" name=""/>
        <dsp:cNvSpPr/>
      </dsp:nvSpPr>
      <dsp:spPr>
        <a:xfrm rot="16200000">
          <a:off x="4168582" y="1578862"/>
          <a:ext cx="413435" cy="28864"/>
        </a:xfrm>
        <a:custGeom>
          <a:avLst/>
          <a:gdLst/>
          <a:ahLst/>
          <a:cxnLst/>
          <a:rect l="0" t="0" r="0" b="0"/>
          <a:pathLst>
            <a:path>
              <a:moveTo>
                <a:pt x="0" y="14432"/>
              </a:moveTo>
              <a:lnTo>
                <a:pt x="413435" y="1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s-MX" sz="1050" b="1" kern="1200">
            <a:solidFill>
              <a:schemeClr val="tx1"/>
            </a:solidFill>
          </a:endParaRPr>
        </a:p>
      </dsp:txBody>
      <dsp:txXfrm>
        <a:off x="4364964" y="1582958"/>
        <a:ext cx="20671" cy="20671"/>
      </dsp:txXfrm>
    </dsp:sp>
    <dsp:sp modelId="{6E055AE2-A9FA-4459-823D-C75D8B8D1D52}">
      <dsp:nvSpPr>
        <dsp:cNvPr id="0" name=""/>
        <dsp:cNvSpPr/>
      </dsp:nvSpPr>
      <dsp:spPr>
        <a:xfrm>
          <a:off x="3691036" y="18048"/>
          <a:ext cx="1368528" cy="13685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smtClean="0">
              <a:solidFill>
                <a:schemeClr val="tx1"/>
              </a:solidFill>
            </a:rPr>
            <a:t>Competencia </a:t>
          </a:r>
          <a:endParaRPr lang="es-MX" sz="1800" b="1" kern="1200" dirty="0">
            <a:solidFill>
              <a:schemeClr val="tx1"/>
            </a:solidFill>
          </a:endParaRPr>
        </a:p>
      </dsp:txBody>
      <dsp:txXfrm>
        <a:off x="3891452" y="218464"/>
        <a:ext cx="967696" cy="967696"/>
      </dsp:txXfrm>
    </dsp:sp>
    <dsp:sp modelId="{F06B6857-8DB5-4797-A8B5-F5C7264488D4}">
      <dsp:nvSpPr>
        <dsp:cNvPr id="0" name=""/>
        <dsp:cNvSpPr/>
      </dsp:nvSpPr>
      <dsp:spPr>
        <a:xfrm rot="19800000">
          <a:off x="4940195" y="2024352"/>
          <a:ext cx="413435" cy="28864"/>
        </a:xfrm>
        <a:custGeom>
          <a:avLst/>
          <a:gdLst/>
          <a:ahLst/>
          <a:cxnLst/>
          <a:rect l="0" t="0" r="0" b="0"/>
          <a:pathLst>
            <a:path>
              <a:moveTo>
                <a:pt x="0" y="14432"/>
              </a:moveTo>
              <a:lnTo>
                <a:pt x="413435" y="1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s-MX" sz="1050" b="1" kern="1200">
            <a:solidFill>
              <a:schemeClr val="tx1"/>
            </a:solidFill>
          </a:endParaRPr>
        </a:p>
      </dsp:txBody>
      <dsp:txXfrm>
        <a:off x="5136577" y="2028449"/>
        <a:ext cx="20671" cy="20671"/>
      </dsp:txXfrm>
    </dsp:sp>
    <dsp:sp modelId="{1C8FFEEE-8C45-48D6-9CDC-81FBA1BFA43C}">
      <dsp:nvSpPr>
        <dsp:cNvPr id="0" name=""/>
        <dsp:cNvSpPr/>
      </dsp:nvSpPr>
      <dsp:spPr>
        <a:xfrm>
          <a:off x="5234261" y="909030"/>
          <a:ext cx="1368528" cy="13685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smtClean="0">
              <a:solidFill>
                <a:schemeClr val="tx1"/>
              </a:solidFill>
            </a:rPr>
            <a:t>Gobierno </a:t>
          </a:r>
          <a:endParaRPr lang="es-MX" sz="1800" b="1" kern="1200" dirty="0">
            <a:solidFill>
              <a:schemeClr val="tx1"/>
            </a:solidFill>
          </a:endParaRPr>
        </a:p>
      </dsp:txBody>
      <dsp:txXfrm>
        <a:off x="5434677" y="1109446"/>
        <a:ext cx="967696" cy="967696"/>
      </dsp:txXfrm>
    </dsp:sp>
    <dsp:sp modelId="{68130934-440A-401F-83E0-F7BB54CDE593}">
      <dsp:nvSpPr>
        <dsp:cNvPr id="0" name=""/>
        <dsp:cNvSpPr/>
      </dsp:nvSpPr>
      <dsp:spPr>
        <a:xfrm rot="1800000">
          <a:off x="4940195" y="2915334"/>
          <a:ext cx="413435" cy="28864"/>
        </a:xfrm>
        <a:custGeom>
          <a:avLst/>
          <a:gdLst/>
          <a:ahLst/>
          <a:cxnLst/>
          <a:rect l="0" t="0" r="0" b="0"/>
          <a:pathLst>
            <a:path>
              <a:moveTo>
                <a:pt x="0" y="14432"/>
              </a:moveTo>
              <a:lnTo>
                <a:pt x="413435" y="1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s-MX" sz="1050" b="1" kern="1200">
            <a:solidFill>
              <a:schemeClr val="tx1"/>
            </a:solidFill>
          </a:endParaRPr>
        </a:p>
      </dsp:txBody>
      <dsp:txXfrm>
        <a:off x="5136577" y="2919430"/>
        <a:ext cx="20671" cy="20671"/>
      </dsp:txXfrm>
    </dsp:sp>
    <dsp:sp modelId="{4FC73CEF-AC26-4A96-BC50-8EEF7927CC19}">
      <dsp:nvSpPr>
        <dsp:cNvPr id="0" name=""/>
        <dsp:cNvSpPr/>
      </dsp:nvSpPr>
      <dsp:spPr>
        <a:xfrm>
          <a:off x="5234261" y="2690993"/>
          <a:ext cx="1368528" cy="13685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smtClean="0">
              <a:solidFill>
                <a:schemeClr val="tx1"/>
              </a:solidFill>
            </a:rPr>
            <a:t>Cliente </a:t>
          </a:r>
          <a:endParaRPr lang="es-MX" sz="1800" b="1" kern="1200" dirty="0">
            <a:solidFill>
              <a:schemeClr val="tx1"/>
            </a:solidFill>
          </a:endParaRPr>
        </a:p>
      </dsp:txBody>
      <dsp:txXfrm>
        <a:off x="5434677" y="2891409"/>
        <a:ext cx="967696" cy="967696"/>
      </dsp:txXfrm>
    </dsp:sp>
    <dsp:sp modelId="{ED9D6296-270D-4E22-A6B2-A9308B6FBAD9}">
      <dsp:nvSpPr>
        <dsp:cNvPr id="0" name=""/>
        <dsp:cNvSpPr/>
      </dsp:nvSpPr>
      <dsp:spPr>
        <a:xfrm rot="5400000">
          <a:off x="4168582" y="3360825"/>
          <a:ext cx="413435" cy="28864"/>
        </a:xfrm>
        <a:custGeom>
          <a:avLst/>
          <a:gdLst/>
          <a:ahLst/>
          <a:cxnLst/>
          <a:rect l="0" t="0" r="0" b="0"/>
          <a:pathLst>
            <a:path>
              <a:moveTo>
                <a:pt x="0" y="14432"/>
              </a:moveTo>
              <a:lnTo>
                <a:pt x="413435" y="1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s-MX" sz="1050" b="1" kern="1200">
            <a:solidFill>
              <a:schemeClr val="tx1"/>
            </a:solidFill>
          </a:endParaRPr>
        </a:p>
      </dsp:txBody>
      <dsp:txXfrm>
        <a:off x="4364964" y="3364921"/>
        <a:ext cx="20671" cy="20671"/>
      </dsp:txXfrm>
    </dsp:sp>
    <dsp:sp modelId="{22020478-02EB-4DA7-9257-F3CE4C57681B}">
      <dsp:nvSpPr>
        <dsp:cNvPr id="0" name=""/>
        <dsp:cNvSpPr/>
      </dsp:nvSpPr>
      <dsp:spPr>
        <a:xfrm>
          <a:off x="3691036" y="3581975"/>
          <a:ext cx="1368528" cy="13685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smtClean="0">
              <a:solidFill>
                <a:schemeClr val="tx1"/>
              </a:solidFill>
            </a:rPr>
            <a:t>Público en general</a:t>
          </a:r>
          <a:endParaRPr lang="es-MX" sz="1800" b="1" kern="1200" dirty="0">
            <a:solidFill>
              <a:schemeClr val="tx1"/>
            </a:solidFill>
          </a:endParaRPr>
        </a:p>
      </dsp:txBody>
      <dsp:txXfrm>
        <a:off x="3891452" y="3782391"/>
        <a:ext cx="967696" cy="967696"/>
      </dsp:txXfrm>
    </dsp:sp>
    <dsp:sp modelId="{DCA5BB28-415B-4A48-AEA0-024E41AADA07}">
      <dsp:nvSpPr>
        <dsp:cNvPr id="0" name=""/>
        <dsp:cNvSpPr/>
      </dsp:nvSpPr>
      <dsp:spPr>
        <a:xfrm rot="9000000">
          <a:off x="3396970" y="2915334"/>
          <a:ext cx="413435" cy="28864"/>
        </a:xfrm>
        <a:custGeom>
          <a:avLst/>
          <a:gdLst/>
          <a:ahLst/>
          <a:cxnLst/>
          <a:rect l="0" t="0" r="0" b="0"/>
          <a:pathLst>
            <a:path>
              <a:moveTo>
                <a:pt x="0" y="14432"/>
              </a:moveTo>
              <a:lnTo>
                <a:pt x="413435" y="1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s-MX" sz="1050" b="1" kern="1200">
            <a:solidFill>
              <a:schemeClr val="tx1"/>
            </a:solidFill>
          </a:endParaRPr>
        </a:p>
      </dsp:txBody>
      <dsp:txXfrm rot="10800000">
        <a:off x="3593351" y="2919430"/>
        <a:ext cx="20671" cy="20671"/>
      </dsp:txXfrm>
    </dsp:sp>
    <dsp:sp modelId="{92DAE63F-A703-4375-A5AF-E8C84CBCB445}">
      <dsp:nvSpPr>
        <dsp:cNvPr id="0" name=""/>
        <dsp:cNvSpPr/>
      </dsp:nvSpPr>
      <dsp:spPr>
        <a:xfrm>
          <a:off x="2147811" y="2690993"/>
          <a:ext cx="1368528" cy="13685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smtClean="0">
              <a:solidFill>
                <a:schemeClr val="tx1"/>
              </a:solidFill>
            </a:rPr>
            <a:t>Proveedores</a:t>
          </a:r>
          <a:endParaRPr lang="es-MX" sz="1600" b="1" kern="1200" dirty="0">
            <a:solidFill>
              <a:schemeClr val="tx1"/>
            </a:solidFill>
          </a:endParaRPr>
        </a:p>
      </dsp:txBody>
      <dsp:txXfrm>
        <a:off x="2348227" y="2891409"/>
        <a:ext cx="967696" cy="967696"/>
      </dsp:txXfrm>
    </dsp:sp>
    <dsp:sp modelId="{F05A5F3B-4A81-4695-96A5-D757222B41FE}">
      <dsp:nvSpPr>
        <dsp:cNvPr id="0" name=""/>
        <dsp:cNvSpPr/>
      </dsp:nvSpPr>
      <dsp:spPr>
        <a:xfrm rot="12600000">
          <a:off x="3556261" y="2067034"/>
          <a:ext cx="242707" cy="28864"/>
        </a:xfrm>
        <a:custGeom>
          <a:avLst/>
          <a:gdLst/>
          <a:ahLst/>
          <a:cxnLst/>
          <a:rect l="0" t="0" r="0" b="0"/>
          <a:pathLst>
            <a:path>
              <a:moveTo>
                <a:pt x="0" y="14432"/>
              </a:moveTo>
              <a:lnTo>
                <a:pt x="242707" y="1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s-MX" sz="1050" b="1" kern="1200">
            <a:solidFill>
              <a:schemeClr val="tx1"/>
            </a:solidFill>
          </a:endParaRPr>
        </a:p>
      </dsp:txBody>
      <dsp:txXfrm rot="10800000">
        <a:off x="3671547" y="2075399"/>
        <a:ext cx="12135" cy="12135"/>
      </dsp:txXfrm>
    </dsp:sp>
    <dsp:sp modelId="{A9FC91EF-FF28-4B58-A219-B1C3AF2D1BE9}">
      <dsp:nvSpPr>
        <dsp:cNvPr id="0" name=""/>
        <dsp:cNvSpPr/>
      </dsp:nvSpPr>
      <dsp:spPr>
        <a:xfrm>
          <a:off x="1931392" y="842451"/>
          <a:ext cx="1801366" cy="15016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smtClean="0">
              <a:solidFill>
                <a:schemeClr val="tx1"/>
              </a:solidFill>
            </a:rPr>
            <a:t>Comunidad financiera</a:t>
          </a:r>
          <a:endParaRPr lang="es-MX" sz="1800" b="1" kern="1200" dirty="0">
            <a:solidFill>
              <a:schemeClr val="tx1"/>
            </a:solidFill>
          </a:endParaRPr>
        </a:p>
      </dsp:txBody>
      <dsp:txXfrm>
        <a:off x="2195196" y="1062368"/>
        <a:ext cx="1273758" cy="10618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4960A-8656-4E94-B77D-74B76F527490}">
      <dsp:nvSpPr>
        <dsp:cNvPr id="0" name=""/>
        <dsp:cNvSpPr/>
      </dsp:nvSpPr>
      <dsp:spPr>
        <a:xfrm>
          <a:off x="2625089" y="482018"/>
          <a:ext cx="2245949" cy="1216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Conceptualización</a:t>
          </a:r>
          <a:endParaRPr lang="es-MX" sz="2000" b="1" kern="1200" dirty="0"/>
        </a:p>
      </dsp:txBody>
      <dsp:txXfrm>
        <a:off x="2660706" y="517635"/>
        <a:ext cx="2174715" cy="1144830"/>
      </dsp:txXfrm>
    </dsp:sp>
    <dsp:sp modelId="{8562D0BE-C4FC-4284-AD54-78CE205EACBB}">
      <dsp:nvSpPr>
        <dsp:cNvPr id="0" name=""/>
        <dsp:cNvSpPr/>
      </dsp:nvSpPr>
      <dsp:spPr>
        <a:xfrm>
          <a:off x="5049395" y="838730"/>
          <a:ext cx="429676" cy="5026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b="1" kern="1200"/>
        </a:p>
      </dsp:txBody>
      <dsp:txXfrm>
        <a:off x="5049395" y="939258"/>
        <a:ext cx="300773" cy="301584"/>
      </dsp:txXfrm>
    </dsp:sp>
    <dsp:sp modelId="{6165A0CD-7E75-4D3F-BA86-B814766DF325}">
      <dsp:nvSpPr>
        <dsp:cNvPr id="0" name=""/>
        <dsp:cNvSpPr/>
      </dsp:nvSpPr>
      <dsp:spPr>
        <a:xfrm>
          <a:off x="5681748" y="482018"/>
          <a:ext cx="2026774" cy="1216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Planeación</a:t>
          </a:r>
          <a:endParaRPr lang="es-MX" sz="2000" b="1" kern="1200" dirty="0"/>
        </a:p>
      </dsp:txBody>
      <dsp:txXfrm>
        <a:off x="5717365" y="517635"/>
        <a:ext cx="1955540" cy="1144830"/>
      </dsp:txXfrm>
    </dsp:sp>
    <dsp:sp modelId="{D7049399-4938-4081-89D0-B4F13E7D5F7B}">
      <dsp:nvSpPr>
        <dsp:cNvPr id="0" name=""/>
        <dsp:cNvSpPr/>
      </dsp:nvSpPr>
      <dsp:spPr>
        <a:xfrm rot="5400000">
          <a:off x="6480297" y="1839957"/>
          <a:ext cx="429676" cy="5026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b="1" kern="1200"/>
        </a:p>
      </dsp:txBody>
      <dsp:txXfrm rot="-5400000">
        <a:off x="6544344" y="1876439"/>
        <a:ext cx="301584" cy="300773"/>
      </dsp:txXfrm>
    </dsp:sp>
    <dsp:sp modelId="{21F57019-A937-4A25-8187-12B468FDFA29}">
      <dsp:nvSpPr>
        <dsp:cNvPr id="0" name=""/>
        <dsp:cNvSpPr/>
      </dsp:nvSpPr>
      <dsp:spPr>
        <a:xfrm>
          <a:off x="5681748" y="2508792"/>
          <a:ext cx="2026774" cy="1216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Construcción</a:t>
          </a:r>
        </a:p>
      </dsp:txBody>
      <dsp:txXfrm>
        <a:off x="5717365" y="2544409"/>
        <a:ext cx="1955540" cy="1144830"/>
      </dsp:txXfrm>
    </dsp:sp>
    <dsp:sp modelId="{9E24BE0B-0C23-4642-BCA0-C427ACB5BF72}">
      <dsp:nvSpPr>
        <dsp:cNvPr id="0" name=""/>
        <dsp:cNvSpPr/>
      </dsp:nvSpPr>
      <dsp:spPr>
        <a:xfrm rot="10800000">
          <a:off x="5073716" y="2865505"/>
          <a:ext cx="429676" cy="5026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b="1" kern="1200"/>
        </a:p>
      </dsp:txBody>
      <dsp:txXfrm rot="10800000">
        <a:off x="5202619" y="2966033"/>
        <a:ext cx="300773" cy="301584"/>
      </dsp:txXfrm>
    </dsp:sp>
    <dsp:sp modelId="{03DCC200-16BC-4A1C-96E2-54F360DBB5A2}">
      <dsp:nvSpPr>
        <dsp:cNvPr id="0" name=""/>
        <dsp:cNvSpPr/>
      </dsp:nvSpPr>
      <dsp:spPr>
        <a:xfrm>
          <a:off x="2844264" y="2508792"/>
          <a:ext cx="2026774" cy="1216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Operación/</a:t>
          </a:r>
        </a:p>
        <a:p>
          <a:pPr lvl="0" algn="ctr" defTabSz="889000">
            <a:lnSpc>
              <a:spcPct val="90000"/>
            </a:lnSpc>
            <a:spcBef>
              <a:spcPct val="0"/>
            </a:spcBef>
            <a:spcAft>
              <a:spcPct val="35000"/>
            </a:spcAft>
          </a:pPr>
          <a:r>
            <a:rPr lang="es-MX" sz="2000" b="1" kern="1200" dirty="0" smtClean="0"/>
            <a:t>Mantenimiento </a:t>
          </a:r>
          <a:endParaRPr lang="es-MX" sz="2000" b="1" kern="1200" dirty="0"/>
        </a:p>
      </dsp:txBody>
      <dsp:txXfrm>
        <a:off x="2879881" y="2544409"/>
        <a:ext cx="1955540" cy="1144830"/>
      </dsp:txXfrm>
    </dsp:sp>
    <dsp:sp modelId="{FF389CED-32B7-4991-91C6-535F7357B00C}">
      <dsp:nvSpPr>
        <dsp:cNvPr id="0" name=""/>
        <dsp:cNvSpPr/>
      </dsp:nvSpPr>
      <dsp:spPr>
        <a:xfrm rot="10800000">
          <a:off x="2236232" y="2865505"/>
          <a:ext cx="429676" cy="5026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b="1" kern="1200"/>
        </a:p>
      </dsp:txBody>
      <dsp:txXfrm rot="10800000">
        <a:off x="2365135" y="2966033"/>
        <a:ext cx="300773" cy="301584"/>
      </dsp:txXfrm>
    </dsp:sp>
    <dsp:sp modelId="{8D3A0DC6-5FED-4170-844D-408306BD3503}">
      <dsp:nvSpPr>
        <dsp:cNvPr id="0" name=""/>
        <dsp:cNvSpPr/>
      </dsp:nvSpPr>
      <dsp:spPr>
        <a:xfrm>
          <a:off x="6781" y="2508792"/>
          <a:ext cx="2026774" cy="1216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Fuera de servicio</a:t>
          </a:r>
          <a:endParaRPr lang="es-MX" sz="2000" b="1" kern="1200" dirty="0"/>
        </a:p>
      </dsp:txBody>
      <dsp:txXfrm>
        <a:off x="42398" y="2544409"/>
        <a:ext cx="1955540" cy="11448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9EF873-3B06-40DC-B42C-92FFD69E1BFA}">
      <dsp:nvSpPr>
        <dsp:cNvPr id="0" name=""/>
        <dsp:cNvSpPr/>
      </dsp:nvSpPr>
      <dsp:spPr>
        <a:xfrm>
          <a:off x="2326855" y="1918957"/>
          <a:ext cx="1602229" cy="1300531"/>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t>Interfaz </a:t>
          </a:r>
          <a:endParaRPr lang="es-MX" sz="2400" b="1" kern="1200" dirty="0"/>
        </a:p>
      </dsp:txBody>
      <dsp:txXfrm>
        <a:off x="2561496" y="2109415"/>
        <a:ext cx="1132947" cy="919615"/>
      </dsp:txXfrm>
    </dsp:sp>
    <dsp:sp modelId="{CC505EB6-7D5E-4A05-9466-12BF7329D0CD}">
      <dsp:nvSpPr>
        <dsp:cNvPr id="0" name=""/>
        <dsp:cNvSpPr/>
      </dsp:nvSpPr>
      <dsp:spPr>
        <a:xfrm>
          <a:off x="2137414" y="300576"/>
          <a:ext cx="1981111" cy="1776727"/>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t>Admón. </a:t>
          </a:r>
          <a:endParaRPr lang="es-MX" sz="2400" b="1" kern="1200" dirty="0"/>
        </a:p>
      </dsp:txBody>
      <dsp:txXfrm>
        <a:off x="2427541" y="560772"/>
        <a:ext cx="1400857" cy="1256335"/>
      </dsp:txXfrm>
    </dsp:sp>
    <dsp:sp modelId="{C19139D8-9207-4CCE-8370-49FA9BC12BF0}">
      <dsp:nvSpPr>
        <dsp:cNvPr id="0" name=""/>
        <dsp:cNvSpPr/>
      </dsp:nvSpPr>
      <dsp:spPr>
        <a:xfrm>
          <a:off x="3370694" y="2400053"/>
          <a:ext cx="1883610" cy="1918783"/>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t>Ingeniería</a:t>
          </a:r>
          <a:endParaRPr lang="es-MX" sz="2400" b="1" kern="1200" dirty="0"/>
        </a:p>
      </dsp:txBody>
      <dsp:txXfrm>
        <a:off x="3646542" y="2681052"/>
        <a:ext cx="1331914" cy="1356785"/>
      </dsp:txXfrm>
    </dsp:sp>
    <dsp:sp modelId="{10A1E4A0-FF5A-47C9-9B4F-65AD77CB88BC}">
      <dsp:nvSpPr>
        <dsp:cNvPr id="0" name=""/>
        <dsp:cNvSpPr/>
      </dsp:nvSpPr>
      <dsp:spPr>
        <a:xfrm>
          <a:off x="969100" y="2360808"/>
          <a:ext cx="1965278" cy="1956753"/>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t>Social </a:t>
          </a:r>
          <a:endParaRPr lang="es-MX" sz="2400" b="1" kern="1200" dirty="0"/>
        </a:p>
      </dsp:txBody>
      <dsp:txXfrm>
        <a:off x="1256908" y="2647368"/>
        <a:ext cx="1389662" cy="138363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NULL"/><Relationship Id="rId1" Type="http://schemas.openxmlformats.org/officeDocument/2006/relationships/image" Target="../media/image52.wmf"/><Relationship Id="rId4"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4" Type="http://schemas.openxmlformats.org/officeDocument/2006/relationships/image" Target="../media/image58.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60.wmf"/><Relationship Id="rId1" Type="http://schemas.openxmlformats.org/officeDocument/2006/relationships/image" Target="../media/image59.wmf"/><Relationship Id="rId5" Type="http://schemas.openxmlformats.org/officeDocument/2006/relationships/image" Target="../media/image62.wmf"/><Relationship Id="rId4" Type="http://schemas.openxmlformats.org/officeDocument/2006/relationships/image" Target="../media/image6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24770" cy="46053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953853" y="0"/>
            <a:ext cx="3024770" cy="460534"/>
          </a:xfrm>
          <a:prstGeom prst="rect">
            <a:avLst/>
          </a:prstGeom>
        </p:spPr>
        <p:txBody>
          <a:bodyPr vert="horz" lIns="91440" tIns="45720" rIns="91440" bIns="45720" rtlCol="0"/>
          <a:lstStyle>
            <a:lvl1pPr algn="r">
              <a:defRPr sz="1200"/>
            </a:lvl1pPr>
          </a:lstStyle>
          <a:p>
            <a:fld id="{8185379C-6A03-4B91-ADAC-83235C34B0E0}"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87450" y="690563"/>
            <a:ext cx="4605338" cy="34544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98024" y="4375071"/>
            <a:ext cx="5584190" cy="414480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748543"/>
            <a:ext cx="3024770" cy="46053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53853" y="8748543"/>
            <a:ext cx="3024770" cy="460534"/>
          </a:xfrm>
          <a:prstGeom prst="rect">
            <a:avLst/>
          </a:prstGeom>
        </p:spPr>
        <p:txBody>
          <a:bodyPr vert="horz" lIns="91440" tIns="45720" rIns="91440" bIns="45720" rtlCol="0" anchor="b"/>
          <a:lstStyle>
            <a:lvl1pPr algn="r">
              <a:defRPr sz="1200"/>
            </a:lvl1pPr>
          </a:lstStyle>
          <a:p>
            <a:fld id="{6D2956B5-FD0F-4BE6-8170-6AF3DD958B76}" type="slidenum">
              <a:rPr lang="es-MX" smtClean="0"/>
              <a:pPr/>
              <a:t>‹Nº›</a:t>
            </a:fld>
            <a:endParaRPr lang="es-MX"/>
          </a:p>
        </p:txBody>
      </p:sp>
    </p:spTree>
    <p:extLst>
      <p:ext uri="{BB962C8B-B14F-4D97-AF65-F5344CB8AC3E}">
        <p14:creationId xmlns:p14="http://schemas.microsoft.com/office/powerpoint/2010/main" val="3373108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D4A46E6-23D0-493D-BC56-737E0B6B68BC}" type="slidenum">
              <a:rPr lang="es-ES" smtClean="0"/>
              <a:pPr/>
              <a:t>2</a:t>
            </a:fld>
            <a:endParaRPr lang="es-E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p>
            <a:fld id="{FFD34DF6-809A-4589-8B34-256AA6CDACEC}" type="slidenum">
              <a:rPr lang="es-ES">
                <a:latin typeface="Arial" pitchFamily="34" charset="0"/>
                <a:cs typeface="Arial" pitchFamily="34" charset="0"/>
              </a:rPr>
              <a:pPr/>
              <a:t>59</a:t>
            </a:fld>
            <a:endParaRPr lang="es-ES">
              <a:latin typeface="Arial" pitchFamily="34" charset="0"/>
              <a:cs typeface="Arial" pitchFamily="34"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p>
            <a:fld id="{B909F23A-D820-47BD-AB86-756160D70BBE}" type="slidenum">
              <a:rPr lang="es-ES">
                <a:latin typeface="Arial" pitchFamily="34" charset="0"/>
                <a:cs typeface="Arial" pitchFamily="34" charset="0"/>
              </a:rPr>
              <a:pPr/>
              <a:t>60</a:t>
            </a:fld>
            <a:endParaRPr lang="es-ES">
              <a:latin typeface="Arial" pitchFamily="34" charset="0"/>
              <a:cs typeface="Arial" pitchFamily="34" charset="0"/>
            </a:endParaRPr>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p>
            <a:fld id="{40A7B887-19DF-411F-BC42-CD9FAB5DF829}" type="slidenum">
              <a:rPr lang="es-ES">
                <a:latin typeface="Arial" pitchFamily="34" charset="0"/>
                <a:cs typeface="Arial" pitchFamily="34" charset="0"/>
              </a:rPr>
              <a:pPr/>
              <a:t>61</a:t>
            </a:fld>
            <a:endParaRPr lang="es-ES">
              <a:latin typeface="Arial" pitchFamily="34" charset="0"/>
              <a:cs typeface="Arial" pitchFamily="34" charset="0"/>
            </a:endParaRPr>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89AA47C9-5209-4470-ABCD-E9F3B2D0287D}" type="slidenum">
              <a:rPr lang="es-ES">
                <a:latin typeface="Arial" pitchFamily="34" charset="0"/>
                <a:cs typeface="Arial" pitchFamily="34" charset="0"/>
              </a:rPr>
              <a:pPr/>
              <a:t>62</a:t>
            </a:fld>
            <a:endParaRPr lang="es-ES">
              <a:latin typeface="Arial" pitchFamily="34" charset="0"/>
              <a:cs typeface="Arial" pitchFamily="34" charset="0"/>
            </a:endParaRPr>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63</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64</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65</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66</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67</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68</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93A2B45-CFB5-4222-B5C8-E7CA0586B2D1}" type="slidenum">
              <a:rPr lang="es-ES" smtClean="0"/>
              <a:pPr/>
              <a:t>3</a:t>
            </a:fld>
            <a:endParaRPr lang="es-E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p>
            <a:fld id="{FD2A49F1-74A2-4B2D-BF59-3692ADC711B0}" type="slidenum">
              <a:rPr lang="es-ES">
                <a:latin typeface="Arial" pitchFamily="34" charset="0"/>
                <a:cs typeface="Arial" pitchFamily="34" charset="0"/>
              </a:rPr>
              <a:pPr/>
              <a:t>69</a:t>
            </a:fld>
            <a:endParaRPr lang="es-ES">
              <a:latin typeface="Arial" pitchFamily="34" charset="0"/>
              <a:cs typeface="Arial" pitchFamily="34" charset="0"/>
            </a:endParaRPr>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p>
            <a:fld id="{211038FD-16B6-4E52-9668-5A8BC44C2FED}" type="slidenum">
              <a:rPr lang="es-ES">
                <a:latin typeface="Arial" pitchFamily="34" charset="0"/>
                <a:cs typeface="Arial" pitchFamily="34" charset="0"/>
              </a:rPr>
              <a:pPr/>
              <a:t>70</a:t>
            </a:fld>
            <a:endParaRPr lang="es-ES">
              <a:latin typeface="Arial" pitchFamily="34" charset="0"/>
              <a:cs typeface="Arial" pitchFamily="34" charset="0"/>
            </a:endParaRPr>
          </a:p>
        </p:txBody>
      </p:sp>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10078D2D-BFB0-4E9A-A6FA-B9ED884028E8}" type="slidenum">
              <a:rPr lang="es-ES">
                <a:latin typeface="Arial" pitchFamily="34" charset="0"/>
                <a:cs typeface="Arial" pitchFamily="34" charset="0"/>
              </a:rPr>
              <a:pPr/>
              <a:t>71</a:t>
            </a:fld>
            <a:endParaRPr lang="es-ES">
              <a:latin typeface="Arial" pitchFamily="34" charset="0"/>
              <a:cs typeface="Arial" pitchFamily="34" charset="0"/>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10078D2D-BFB0-4E9A-A6FA-B9ED884028E8}" type="slidenum">
              <a:rPr lang="es-ES">
                <a:latin typeface="Arial" pitchFamily="34" charset="0"/>
                <a:cs typeface="Arial" pitchFamily="34" charset="0"/>
              </a:rPr>
              <a:pPr/>
              <a:t>72</a:t>
            </a:fld>
            <a:endParaRPr lang="es-ES">
              <a:latin typeface="Arial" pitchFamily="34" charset="0"/>
              <a:cs typeface="Arial" pitchFamily="34" charset="0"/>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347C4C2C-433B-4D8C-A512-AAEAEE3F36DC}" type="slidenum">
              <a:rPr lang="es-ES">
                <a:latin typeface="Arial" pitchFamily="34" charset="0"/>
                <a:cs typeface="Arial" pitchFamily="34" charset="0"/>
              </a:rPr>
              <a:pPr/>
              <a:t>73</a:t>
            </a:fld>
            <a:endParaRPr lang="es-ES">
              <a:latin typeface="Arial" pitchFamily="34" charset="0"/>
              <a:cs typeface="Arial" pitchFamily="34" charset="0"/>
            </a:endParaRPr>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p>
            <a:fld id="{904D3BA1-D11C-45A8-AEC6-FE7F1A72C0D5}" type="slidenum">
              <a:rPr lang="es-ES">
                <a:latin typeface="Arial" pitchFamily="34" charset="0"/>
                <a:cs typeface="Arial" pitchFamily="34" charset="0"/>
              </a:rPr>
              <a:pPr/>
              <a:t>74</a:t>
            </a:fld>
            <a:endParaRPr lang="es-ES">
              <a:latin typeface="Arial" pitchFamily="34" charset="0"/>
              <a:cs typeface="Arial" pitchFamily="34" charset="0"/>
            </a:endParaRPr>
          </a:p>
        </p:txBody>
      </p:sp>
      <p:sp>
        <p:nvSpPr>
          <p:cNvPr id="226307" name="Rectangle 2"/>
          <p:cNvSpPr>
            <a:spLocks noGrp="1" noRot="1" noChangeAspect="1" noChangeArrowheads="1" noTextEdit="1"/>
          </p:cNvSpPr>
          <p:nvPr>
            <p:ph type="sldImg"/>
          </p:nvPr>
        </p:nvSpPr>
        <p:spPr>
          <a:ln/>
        </p:spPr>
      </p:sp>
      <p:sp>
        <p:nvSpPr>
          <p:cNvPr id="226308"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347C4C2C-433B-4D8C-A512-AAEAEE3F36DC}" type="slidenum">
              <a:rPr lang="es-ES">
                <a:latin typeface="Arial" pitchFamily="34" charset="0"/>
                <a:cs typeface="Arial" pitchFamily="34" charset="0"/>
              </a:rPr>
              <a:pPr/>
              <a:t>75</a:t>
            </a:fld>
            <a:endParaRPr lang="es-ES">
              <a:latin typeface="Arial" pitchFamily="34" charset="0"/>
              <a:cs typeface="Arial" pitchFamily="34" charset="0"/>
            </a:endParaRPr>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p>
            <a:fld id="{4BB64D33-BEC0-4A90-8DC8-D7F959885513}" type="slidenum">
              <a:rPr lang="es-ES">
                <a:latin typeface="Arial" pitchFamily="34" charset="0"/>
                <a:cs typeface="Arial" pitchFamily="34" charset="0"/>
              </a:rPr>
              <a:pPr/>
              <a:t>76</a:t>
            </a:fld>
            <a:endParaRPr lang="es-ES">
              <a:latin typeface="Arial" pitchFamily="34" charset="0"/>
              <a:cs typeface="Arial" pitchFamily="34" charset="0"/>
            </a:endParaRPr>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fld id="{71520424-0E70-4B8F-B53F-0B47EC286205}" type="slidenum">
              <a:rPr lang="es-ES">
                <a:latin typeface="Arial" pitchFamily="34" charset="0"/>
                <a:cs typeface="Arial" pitchFamily="34" charset="0"/>
              </a:rPr>
              <a:pPr/>
              <a:t>77</a:t>
            </a:fld>
            <a:endParaRPr lang="es-ES">
              <a:latin typeface="Arial" pitchFamily="34" charset="0"/>
              <a:cs typeface="Arial" pitchFamily="34" charset="0"/>
            </a:endParaRPr>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p>
            <a:fld id="{C422E372-9305-4DE5-9ED0-2626855F351A}" type="slidenum">
              <a:rPr lang="es-ES">
                <a:latin typeface="Arial" pitchFamily="34" charset="0"/>
                <a:cs typeface="Arial" pitchFamily="34" charset="0"/>
              </a:rPr>
              <a:pPr/>
              <a:t>78</a:t>
            </a:fld>
            <a:endParaRPr lang="es-ES">
              <a:latin typeface="Arial" pitchFamily="34" charset="0"/>
              <a:cs typeface="Arial" pitchFamily="34" charset="0"/>
            </a:endParaRPr>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79BFEE27-BFFE-4972-B934-2150FEE804CD}" type="slidenum">
              <a:rPr lang="es-ES" smtClean="0"/>
              <a:pPr/>
              <a:t>4</a:t>
            </a:fld>
            <a:endParaRPr lang="es-E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p>
            <a:fld id="{C422E372-9305-4DE5-9ED0-2626855F351A}" type="slidenum">
              <a:rPr lang="es-ES">
                <a:latin typeface="Arial" pitchFamily="34" charset="0"/>
                <a:cs typeface="Arial" pitchFamily="34" charset="0"/>
              </a:rPr>
              <a:pPr/>
              <a:t>79</a:t>
            </a:fld>
            <a:endParaRPr lang="es-ES">
              <a:latin typeface="Arial" pitchFamily="34" charset="0"/>
              <a:cs typeface="Arial" pitchFamily="34" charset="0"/>
            </a:endParaRPr>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6F41238A-0594-40DC-9A86-1E335F629671}" type="slidenum">
              <a:rPr lang="es-ES">
                <a:latin typeface="Arial" pitchFamily="34" charset="0"/>
                <a:cs typeface="Arial" pitchFamily="34" charset="0"/>
              </a:rPr>
              <a:pPr/>
              <a:t>80</a:t>
            </a:fld>
            <a:endParaRPr lang="es-ES">
              <a:latin typeface="Arial" pitchFamily="34" charset="0"/>
              <a:cs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p:spPr>
        <p:txBody>
          <a:bodyPr/>
          <a:lstStyle/>
          <a:p>
            <a:fld id="{DA24A480-6165-4E0C-A6D5-A70B0844842F}" type="slidenum">
              <a:rPr lang="es-ES">
                <a:latin typeface="Arial" pitchFamily="34" charset="0"/>
                <a:cs typeface="Arial" pitchFamily="34" charset="0"/>
              </a:rPr>
              <a:pPr/>
              <a:t>81</a:t>
            </a:fld>
            <a:endParaRPr lang="es-ES">
              <a:latin typeface="Arial" pitchFamily="34" charset="0"/>
              <a:cs typeface="Arial" pitchFamily="34" charset="0"/>
            </a:endParaRPr>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p>
            <a:fld id="{EF8BABFE-F0B1-4952-87B9-E38E4BFB334F}" type="slidenum">
              <a:rPr lang="es-ES">
                <a:latin typeface="Arial" pitchFamily="34" charset="0"/>
                <a:cs typeface="Arial" pitchFamily="34" charset="0"/>
              </a:rPr>
              <a:pPr/>
              <a:t>82</a:t>
            </a:fld>
            <a:endParaRPr lang="es-ES">
              <a:latin typeface="Arial" pitchFamily="34" charset="0"/>
              <a:cs typeface="Arial" pitchFamily="34" charset="0"/>
            </a:endParaRPr>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p>
            <a:fld id="{37256182-66CD-4E2C-9666-7C58040B483C}" type="slidenum">
              <a:rPr lang="es-ES">
                <a:latin typeface="Arial" pitchFamily="34" charset="0"/>
                <a:cs typeface="Arial" pitchFamily="34" charset="0"/>
              </a:rPr>
              <a:pPr/>
              <a:t>83</a:t>
            </a:fld>
            <a:endParaRPr lang="es-ES">
              <a:latin typeface="Arial" pitchFamily="34" charset="0"/>
              <a:cs typeface="Arial" pitchFamily="34" charset="0"/>
            </a:endParaRP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B1E2D80F-518D-4545-89F2-CAFDD9172DE8}" type="slidenum">
              <a:rPr lang="es-ES">
                <a:latin typeface="Arial" pitchFamily="34" charset="0"/>
                <a:cs typeface="Arial" pitchFamily="34" charset="0"/>
              </a:rPr>
              <a:pPr/>
              <a:t>84</a:t>
            </a:fld>
            <a:endParaRPr lang="es-ES">
              <a:latin typeface="Arial" pitchFamily="34" charset="0"/>
              <a:cs typeface="Arial" pitchFamily="34" charset="0"/>
            </a:endParaRPr>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p:spPr>
        <p:txBody>
          <a:bodyPr/>
          <a:lstStyle/>
          <a:p>
            <a:fld id="{2307065A-A595-457B-9344-0A72CC24E07F}" type="slidenum">
              <a:rPr lang="es-ES">
                <a:latin typeface="Arial" pitchFamily="34" charset="0"/>
                <a:cs typeface="Arial" pitchFamily="34" charset="0"/>
              </a:rPr>
              <a:pPr/>
              <a:t>85</a:t>
            </a:fld>
            <a:endParaRPr lang="es-ES">
              <a:latin typeface="Arial" pitchFamily="34" charset="0"/>
              <a:cs typeface="Arial" pitchFamily="34" charset="0"/>
            </a:endParaRPr>
          </a:p>
        </p:txBody>
      </p:sp>
      <p:sp>
        <p:nvSpPr>
          <p:cNvPr id="252931" name="Rectangle 2"/>
          <p:cNvSpPr>
            <a:spLocks noGrp="1" noRot="1" noChangeAspect="1" noChangeArrowheads="1" noTextEdit="1"/>
          </p:cNvSpPr>
          <p:nvPr>
            <p:ph type="sldImg"/>
          </p:nvPr>
        </p:nvSpPr>
        <p:spPr>
          <a:ln/>
        </p:spPr>
      </p:sp>
      <p:sp>
        <p:nvSpPr>
          <p:cNvPr id="252932"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a:spLocks noGrp="1" noChangeArrowheads="1"/>
          </p:cNvSpPr>
          <p:nvPr>
            <p:ph type="sldNum" sz="quarter" idx="5"/>
          </p:nvPr>
        </p:nvSpPr>
        <p:spPr>
          <a:noFill/>
        </p:spPr>
        <p:txBody>
          <a:bodyPr/>
          <a:lstStyle/>
          <a:p>
            <a:fld id="{D37FCA77-5593-44B1-9E6D-10AAA8F151DD}" type="slidenum">
              <a:rPr lang="es-ES">
                <a:latin typeface="Arial" pitchFamily="34" charset="0"/>
                <a:cs typeface="Arial" pitchFamily="34" charset="0"/>
              </a:rPr>
              <a:pPr/>
              <a:t>86</a:t>
            </a:fld>
            <a:endParaRPr lang="es-ES">
              <a:latin typeface="Arial" pitchFamily="34" charset="0"/>
              <a:cs typeface="Arial" pitchFamily="34" charset="0"/>
            </a:endParaRPr>
          </a:p>
        </p:txBody>
      </p:sp>
      <p:sp>
        <p:nvSpPr>
          <p:cNvPr id="257027" name="Rectangle 2"/>
          <p:cNvSpPr>
            <a:spLocks noGrp="1" noRot="1" noChangeAspect="1" noChangeArrowheads="1" noTextEdit="1"/>
          </p:cNvSpPr>
          <p:nvPr>
            <p:ph type="sldImg"/>
          </p:nvPr>
        </p:nvSpPr>
        <p:spPr>
          <a:ln/>
        </p:spPr>
      </p:sp>
      <p:sp>
        <p:nvSpPr>
          <p:cNvPr id="257028"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p:spPr>
        <p:txBody>
          <a:bodyPr/>
          <a:lstStyle/>
          <a:p>
            <a:fld id="{0A61A05D-EB02-46E1-9CB6-65CE11C5C719}" type="slidenum">
              <a:rPr lang="es-ES">
                <a:latin typeface="Arial" pitchFamily="34" charset="0"/>
                <a:cs typeface="Arial" pitchFamily="34" charset="0"/>
              </a:rPr>
              <a:pPr/>
              <a:t>87</a:t>
            </a:fld>
            <a:endParaRPr lang="es-ES">
              <a:latin typeface="Arial" pitchFamily="34" charset="0"/>
              <a:cs typeface="Arial" pitchFamily="34" charset="0"/>
            </a:endParaRPr>
          </a:p>
        </p:txBody>
      </p:sp>
      <p:sp>
        <p:nvSpPr>
          <p:cNvPr id="258051" name="Rectangle 2"/>
          <p:cNvSpPr>
            <a:spLocks noGrp="1" noRot="1" noChangeAspect="1" noChangeArrowheads="1" noTextEdit="1"/>
          </p:cNvSpPr>
          <p:nvPr>
            <p:ph type="sldImg"/>
          </p:nvPr>
        </p:nvSpPr>
        <p:spPr>
          <a:ln/>
        </p:spPr>
      </p:sp>
      <p:sp>
        <p:nvSpPr>
          <p:cNvPr id="258052"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a:spLocks noGrp="1" noChangeArrowheads="1"/>
          </p:cNvSpPr>
          <p:nvPr>
            <p:ph type="sldNum" sz="quarter" idx="5"/>
          </p:nvPr>
        </p:nvSpPr>
        <p:spPr>
          <a:noFill/>
        </p:spPr>
        <p:txBody>
          <a:bodyPr/>
          <a:lstStyle/>
          <a:p>
            <a:fld id="{8D6B3441-6FE6-4130-9FE7-5E2CB070CF21}" type="slidenum">
              <a:rPr lang="es-ES">
                <a:latin typeface="Arial" pitchFamily="34" charset="0"/>
                <a:cs typeface="Arial" pitchFamily="34" charset="0"/>
              </a:rPr>
              <a:pPr/>
              <a:t>88</a:t>
            </a:fld>
            <a:endParaRPr lang="es-ES">
              <a:latin typeface="Arial" pitchFamily="34" charset="0"/>
              <a:cs typeface="Arial" pitchFamily="34" charset="0"/>
            </a:endParaRPr>
          </a:p>
        </p:txBody>
      </p:sp>
      <p:sp>
        <p:nvSpPr>
          <p:cNvPr id="259075" name="Rectangle 2"/>
          <p:cNvSpPr>
            <a:spLocks noGrp="1" noRot="1" noChangeAspect="1" noChangeArrowheads="1" noTextEdit="1"/>
          </p:cNvSpPr>
          <p:nvPr>
            <p:ph type="sldImg"/>
          </p:nvPr>
        </p:nvSpPr>
        <p:spPr>
          <a:ln/>
        </p:spPr>
      </p:sp>
      <p:sp>
        <p:nvSpPr>
          <p:cNvPr id="25907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9AD4A844-4B78-483F-A824-8D4C451DB09C}" type="slidenum">
              <a:rPr lang="es-ES" smtClean="0"/>
              <a:pPr/>
              <a:t>5</a:t>
            </a:fld>
            <a:endParaRPr lang="es-E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BF8E0EE1-F164-4A25-A402-EC1EFE46BEFC}" type="slidenum">
              <a:rPr lang="es-ES">
                <a:latin typeface="Arial" pitchFamily="34" charset="0"/>
                <a:cs typeface="Arial" pitchFamily="34" charset="0"/>
              </a:rPr>
              <a:pPr/>
              <a:t>89</a:t>
            </a:fld>
            <a:endParaRPr lang="es-ES">
              <a:latin typeface="Arial" pitchFamily="34" charset="0"/>
              <a:cs typeface="Arial" pitchFamily="34"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p:spPr>
        <p:txBody>
          <a:bodyPr/>
          <a:lstStyle/>
          <a:p>
            <a:fld id="{70AB7C29-72E8-484A-9502-118B0327FF4B}" type="slidenum">
              <a:rPr lang="es-ES">
                <a:latin typeface="Arial" pitchFamily="34" charset="0"/>
                <a:cs typeface="Arial" pitchFamily="34" charset="0"/>
              </a:rPr>
              <a:pPr/>
              <a:t>90</a:t>
            </a:fld>
            <a:endParaRPr lang="es-ES">
              <a:latin typeface="Arial" pitchFamily="34" charset="0"/>
              <a:cs typeface="Arial" pitchFamily="34" charset="0"/>
            </a:endParaRPr>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p:spPr>
        <p:txBody>
          <a:bodyPr/>
          <a:lstStyle/>
          <a:p>
            <a:fld id="{372BEEF6-88DD-460C-B3FC-5CC281A70EC5}" type="slidenum">
              <a:rPr lang="es-ES">
                <a:latin typeface="Arial" pitchFamily="34" charset="0"/>
                <a:cs typeface="Arial" pitchFamily="34" charset="0"/>
              </a:rPr>
              <a:pPr/>
              <a:t>91</a:t>
            </a:fld>
            <a:endParaRPr lang="es-ES">
              <a:latin typeface="Arial" pitchFamily="34" charset="0"/>
              <a:cs typeface="Arial" pitchFamily="34" charset="0"/>
            </a:endParaRPr>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ED62E09E-8376-411B-BD4B-72130BEE4BB0}" type="slidenum">
              <a:rPr lang="es-ES">
                <a:latin typeface="Arial" pitchFamily="34" charset="0"/>
                <a:cs typeface="Arial" pitchFamily="34" charset="0"/>
              </a:rPr>
              <a:pPr/>
              <a:t>92</a:t>
            </a:fld>
            <a:endParaRPr lang="es-ES">
              <a:latin typeface="Arial" pitchFamily="34" charset="0"/>
              <a:cs typeface="Arial" pitchFamily="34" charset="0"/>
            </a:endParaRPr>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a:noFill/>
        </p:spPr>
        <p:txBody>
          <a:bodyPr/>
          <a:lstStyle/>
          <a:p>
            <a:fld id="{68D4DD2E-AD49-4446-A714-919C91C83496}" type="slidenum">
              <a:rPr lang="es-ES">
                <a:latin typeface="Arial" pitchFamily="34" charset="0"/>
                <a:cs typeface="Arial" pitchFamily="34" charset="0"/>
              </a:rPr>
              <a:pPr/>
              <a:t>93</a:t>
            </a:fld>
            <a:endParaRPr lang="es-ES">
              <a:latin typeface="Arial" pitchFamily="34" charset="0"/>
              <a:cs typeface="Arial" pitchFamily="34" charset="0"/>
            </a:endParaRPr>
          </a:p>
        </p:txBody>
      </p:sp>
      <p:sp>
        <p:nvSpPr>
          <p:cNvPr id="267267" name="Rectangle 2"/>
          <p:cNvSpPr>
            <a:spLocks noGrp="1" noRot="1" noChangeAspect="1" noChangeArrowheads="1" noTextEdit="1"/>
          </p:cNvSpPr>
          <p:nvPr>
            <p:ph type="sldImg"/>
          </p:nvPr>
        </p:nvSpPr>
        <p:spPr>
          <a:ln/>
        </p:spPr>
      </p:sp>
      <p:sp>
        <p:nvSpPr>
          <p:cNvPr id="267268"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94</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96</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97</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98</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99</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6</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100</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1D31DBE3-CD57-467B-B708-69C9CE0B2FBE}" type="slidenum">
              <a:rPr lang="es-ES" smtClean="0"/>
              <a:pPr/>
              <a:t>101</a:t>
            </a:fld>
            <a:endParaRPr lang="es-ES" smtClean="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54B4BE9B-9BAB-422A-9DC1-8B76CFC6A19B}" type="slidenum">
              <a:rPr lang="es-ES" smtClean="0"/>
              <a:pPr/>
              <a:t>102</a:t>
            </a:fld>
            <a:endParaRPr lang="es-ES" smtClean="0"/>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7652D8DB-DD41-4261-A204-F97647501EC3}" type="slidenum">
              <a:rPr lang="es-ES" smtClean="0"/>
              <a:pPr/>
              <a:t>103</a:t>
            </a:fld>
            <a:endParaRPr lang="es-ES" smtClean="0"/>
          </a:p>
        </p:txBody>
      </p:sp>
      <p:sp>
        <p:nvSpPr>
          <p:cNvPr id="167939" name="Rectangle 2"/>
          <p:cNvSpPr>
            <a:spLocks noGrp="1" noRot="1" noChangeAspect="1" noChangeArrowheads="1" noTextEdit="1"/>
          </p:cNvSpPr>
          <p:nvPr>
            <p:ph type="sldImg"/>
          </p:nvPr>
        </p:nvSpPr>
        <p:spPr>
          <a:ln/>
        </p:spPr>
      </p:sp>
      <p:sp>
        <p:nvSpPr>
          <p:cNvPr id="16794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9EB25144-5D95-4780-9221-77AB5B1641DD}" type="slidenum">
              <a:rPr lang="es-ES" smtClean="0"/>
              <a:pPr/>
              <a:t>104</a:t>
            </a:fld>
            <a:endParaRPr lang="es-ES" smtClean="0"/>
          </a:p>
        </p:txBody>
      </p:sp>
      <p:sp>
        <p:nvSpPr>
          <p:cNvPr id="168963" name="Rectangle 2"/>
          <p:cNvSpPr>
            <a:spLocks noGrp="1" noRot="1" noChangeAspect="1" noChangeArrowheads="1" noTextEdit="1"/>
          </p:cNvSpPr>
          <p:nvPr>
            <p:ph type="sldImg"/>
          </p:nvPr>
        </p:nvSpPr>
        <p:spPr>
          <a:ln/>
        </p:spPr>
      </p:sp>
      <p:sp>
        <p:nvSpPr>
          <p:cNvPr id="16896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105</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106</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4876A392-387E-454D-A18A-EFA10AC21284}" type="slidenum">
              <a:rPr lang="es-ES" smtClean="0"/>
              <a:pPr/>
              <a:t>107</a:t>
            </a:fld>
            <a:endParaRPr lang="es-ES" smtClean="0"/>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7D98C108-C5BF-4E7D-A950-B277266CA4D5}" type="slidenum">
              <a:rPr lang="es-ES" smtClean="0"/>
              <a:pPr/>
              <a:t>108</a:t>
            </a:fld>
            <a:endParaRPr lang="es-ES" smtClean="0"/>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109</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31</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98F1495B-49D4-4B0B-AEA1-54114D3A10A6}" type="slidenum">
              <a:rPr lang="es-ES" smtClean="0"/>
              <a:pPr/>
              <a:t>110</a:t>
            </a:fld>
            <a:endParaRPr lang="es-ES" smtClean="0"/>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D6E33D2D-781F-4EA0-9CA0-6A09D5F88AE1}" type="slidenum">
              <a:rPr lang="es-ES" smtClean="0"/>
              <a:pPr/>
              <a:t>111</a:t>
            </a:fld>
            <a:endParaRPr lang="es-ES" smtClean="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272041C1-B4E7-4048-B940-C3C5960C273E}" type="slidenum">
              <a:rPr lang="es-ES" smtClean="0"/>
              <a:pPr/>
              <a:t>112</a:t>
            </a:fld>
            <a:endParaRPr lang="es-ES" smtClean="0"/>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B37B944B-80A1-4C6F-918E-CF8305D5B418}" type="slidenum">
              <a:rPr lang="es-ES" smtClean="0"/>
              <a:pPr/>
              <a:t>113</a:t>
            </a:fld>
            <a:endParaRPr lang="es-ES" smtClean="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12EB3984-C505-4203-8027-4D832BF96896}" type="slidenum">
              <a:rPr lang="es-ES" smtClean="0"/>
              <a:pPr/>
              <a:t>114</a:t>
            </a:fld>
            <a:endParaRPr lang="es-ES" smtClean="0"/>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115</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116</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117</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934D551C-3F29-4191-BCE3-9344D3C2B4C2}" type="slidenum">
              <a:rPr lang="es-ES" smtClean="0"/>
              <a:pPr/>
              <a:t>118</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52</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fld id="{FD9B721E-02C9-424A-AFA0-2069A7381355}" type="slidenum">
              <a:rPr lang="es-ES">
                <a:latin typeface="Arial" pitchFamily="34" charset="0"/>
                <a:cs typeface="Arial" pitchFamily="34" charset="0"/>
              </a:rPr>
              <a:pPr/>
              <a:t>57</a:t>
            </a:fld>
            <a:endParaRPr lang="es-ES">
              <a:latin typeface="Arial" pitchFamily="34" charset="0"/>
              <a:cs typeface="Arial" pitchFamily="34" charset="0"/>
            </a:endParaRPr>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p>
            <a:fld id="{205425CE-A68A-4DB1-9BFD-77B8A1F83A92}" type="slidenum">
              <a:rPr lang="es-ES">
                <a:latin typeface="Arial" pitchFamily="34" charset="0"/>
                <a:cs typeface="Arial" pitchFamily="34" charset="0"/>
              </a:rPr>
              <a:pPr/>
              <a:t>58</a:t>
            </a:fld>
            <a:endParaRPr lang="es-ES">
              <a:latin typeface="Arial" pitchFamily="34" charset="0"/>
              <a:cs typeface="Arial" pitchFamily="34" charset="0"/>
            </a:endParaRPr>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a:prstGeom prst="rect">
            <a:avLst/>
          </a:prstGeo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0"/>
            <a:ext cx="3886200" cy="441960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3886200" cy="441960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8"/>
          <p:cNvSpPr>
            <a:spLocks noGrp="1" noChangeArrowheads="1"/>
          </p:cNvSpPr>
          <p:nvPr>
            <p:ph type="dt" sz="half" idx="10"/>
          </p:nvPr>
        </p:nvSpPr>
        <p:spPr>
          <a:xfrm>
            <a:off x="457200" y="6248400"/>
            <a:ext cx="2133600" cy="457200"/>
          </a:xfrm>
          <a:prstGeom prst="rect">
            <a:avLst/>
          </a:prstGeom>
          <a:ln/>
        </p:spPr>
        <p:txBody>
          <a:bodyPr/>
          <a:lstStyle>
            <a:lvl1pPr>
              <a:defRPr/>
            </a:lvl1pPr>
          </a:lstStyle>
          <a:p>
            <a:pPr>
              <a:defRPr/>
            </a:pPr>
            <a:endParaRPr lang="es-ES"/>
          </a:p>
        </p:txBody>
      </p:sp>
      <p:sp>
        <p:nvSpPr>
          <p:cNvPr id="6" name="Rectangle 9"/>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xfrm>
            <a:off x="6553200" y="6248400"/>
            <a:ext cx="2133600" cy="457200"/>
          </a:xfrm>
          <a:prstGeom prst="rect">
            <a:avLst/>
          </a:prstGeom>
          <a:ln/>
        </p:spPr>
        <p:txBody>
          <a:bodyPr/>
          <a:lstStyle>
            <a:lvl1pPr>
              <a:defRPr/>
            </a:lvl1pPr>
          </a:lstStyle>
          <a:p>
            <a:pPr>
              <a:defRPr/>
            </a:pPr>
            <a:fld id="{2D993315-FADD-4F77-840D-D54E43326726}"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02/10/2015</a:t>
            </a:fld>
            <a:endParaRPr lang="es-MX"/>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6 Rectángulo redondeado"/>
          <p:cNvSpPr/>
          <p:nvPr/>
        </p:nvSpPr>
        <p:spPr>
          <a:xfrm>
            <a:off x="214314" y="71438"/>
            <a:ext cx="8643966" cy="928670"/>
          </a:xfrm>
          <a:prstGeom prst="round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redondeado"/>
          <p:cNvSpPr/>
          <p:nvPr/>
        </p:nvSpPr>
        <p:spPr>
          <a:xfrm>
            <a:off x="285720" y="1142984"/>
            <a:ext cx="8572560" cy="5357850"/>
          </a:xfrm>
          <a:prstGeom prst="roundRect">
            <a:avLst/>
          </a:prstGeom>
          <a:noFill/>
          <a:ln w="41275">
            <a:solidFill>
              <a:schemeClr val="accent1">
                <a:shade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9 Conector recto"/>
          <p:cNvCxnSpPr/>
          <p:nvPr/>
        </p:nvCxnSpPr>
        <p:spPr>
          <a:xfrm>
            <a:off x="214282" y="857232"/>
            <a:ext cx="8143932" cy="1588"/>
          </a:xfrm>
          <a:prstGeom prst="line">
            <a:avLst/>
          </a:prstGeom>
          <a:ln w="41275">
            <a:solidFill>
              <a:schemeClr val="bg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49.jpeg"/><Relationship Id="rId5" Type="http://schemas.openxmlformats.org/officeDocument/2006/relationships/image" Target="../media/image48.wmf"/><Relationship Id="rId4" Type="http://schemas.openxmlformats.org/officeDocument/2006/relationships/oleObject" Target="../embeddings/oleObject38.bin"/></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1.png"/><Relationship Id="rId5" Type="http://schemas.openxmlformats.org/officeDocument/2006/relationships/image" Target="../media/image50.wmf"/><Relationship Id="rId4" Type="http://schemas.openxmlformats.org/officeDocument/2006/relationships/oleObject" Target="../embeddings/oleObject39.bin"/></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notesSlide" Target="../notesSlides/notesSlide60.xml"/><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41.bin"/><Relationship Id="rId11" Type="http://schemas.openxmlformats.org/officeDocument/2006/relationships/image" Target="../media/image54.wmf"/><Relationship Id="rId5" Type="http://schemas.openxmlformats.org/officeDocument/2006/relationships/image" Target="../media/image52.wmf"/><Relationship Id="rId10" Type="http://schemas.openxmlformats.org/officeDocument/2006/relationships/oleObject" Target="../embeddings/oleObject43.bin"/><Relationship Id="rId4" Type="http://schemas.openxmlformats.org/officeDocument/2006/relationships/oleObject" Target="../embeddings/oleObject40.bin"/><Relationship Id="rId9" Type="http://schemas.openxmlformats.org/officeDocument/2006/relationships/image" Target="../media/image53.wmf"/></Relationships>
</file>

<file path=ppt/slides/_rels/slide111.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61.xml"/><Relationship Id="rId7" Type="http://schemas.openxmlformats.org/officeDocument/2006/relationships/image" Target="../media/image56.wmf"/><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oleObject" Target="../embeddings/oleObject45.bin"/><Relationship Id="rId11" Type="http://schemas.openxmlformats.org/officeDocument/2006/relationships/image" Target="../media/image58.wmf"/><Relationship Id="rId5" Type="http://schemas.openxmlformats.org/officeDocument/2006/relationships/image" Target="../media/image55.wmf"/><Relationship Id="rId10" Type="http://schemas.openxmlformats.org/officeDocument/2006/relationships/oleObject" Target="../embeddings/oleObject47.bin"/><Relationship Id="rId4" Type="http://schemas.openxmlformats.org/officeDocument/2006/relationships/oleObject" Target="../embeddings/oleObject44.bin"/><Relationship Id="rId9" Type="http://schemas.openxmlformats.org/officeDocument/2006/relationships/image" Target="../media/image57.wmf"/></Relationships>
</file>

<file path=ppt/slides/_rels/slide112.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image" Target="../media/image62.wmf"/><Relationship Id="rId3" Type="http://schemas.openxmlformats.org/officeDocument/2006/relationships/notesSlide" Target="../notesSlides/notesSlide62.xml"/><Relationship Id="rId7" Type="http://schemas.openxmlformats.org/officeDocument/2006/relationships/image" Target="../media/image60.wmf"/><Relationship Id="rId12"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49.bin"/><Relationship Id="rId11" Type="http://schemas.openxmlformats.org/officeDocument/2006/relationships/image" Target="../media/image61.wmf"/><Relationship Id="rId5" Type="http://schemas.openxmlformats.org/officeDocument/2006/relationships/image" Target="../media/image59.wmf"/><Relationship Id="rId10" Type="http://schemas.openxmlformats.org/officeDocument/2006/relationships/oleObject" Target="../embeddings/oleObject51.bin"/><Relationship Id="rId4" Type="http://schemas.openxmlformats.org/officeDocument/2006/relationships/oleObject" Target="../embeddings/oleObject48.bin"/><Relationship Id="rId9" Type="http://schemas.openxmlformats.org/officeDocument/2006/relationships/image" Target="../media/image57.wmf"/></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vmlDrawing" Target="../drawings/vmlDrawing32.vml"/><Relationship Id="rId5" Type="http://schemas.openxmlformats.org/officeDocument/2006/relationships/image" Target="../media/image63.wmf"/><Relationship Id="rId4" Type="http://schemas.openxmlformats.org/officeDocument/2006/relationships/oleObject" Target="../embeddings/oleObject53.bin"/></Relationships>
</file>

<file path=ppt/slides/_rels/slide114.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notesSlide" Target="../notesSlides/notesSlide64.xml"/><Relationship Id="rId7" Type="http://schemas.openxmlformats.org/officeDocument/2006/relationships/image" Target="../media/image65.wmf"/><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oleObject" Target="../embeddings/oleObject55.bin"/><Relationship Id="rId5" Type="http://schemas.openxmlformats.org/officeDocument/2006/relationships/image" Target="../media/image64.wmf"/><Relationship Id="rId4" Type="http://schemas.openxmlformats.org/officeDocument/2006/relationships/oleObject" Target="../embeddings/oleObject54.bin"/><Relationship Id="rId9" Type="http://schemas.openxmlformats.org/officeDocument/2006/relationships/image" Target="../media/image66.wmf"/></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54.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oleObject" Target="../embeddings/oleObject6.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image" Target="../media/image7.wmf"/><Relationship Id="rId4" Type="http://schemas.openxmlformats.org/officeDocument/2006/relationships/oleObject" Target="../embeddings/oleObject7.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mlDrawing" Target="../drawings/vmlDrawing5.vml"/><Relationship Id="rId5" Type="http://schemas.openxmlformats.org/officeDocument/2006/relationships/image" Target="../media/image8.wmf"/><Relationship Id="rId4" Type="http://schemas.openxmlformats.org/officeDocument/2006/relationships/oleObject" Target="../embeddings/oleObject8.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mlDrawing" Target="../drawings/vmlDrawing6.vml"/><Relationship Id="rId5" Type="http://schemas.openxmlformats.org/officeDocument/2006/relationships/image" Target="../media/image9.wmf"/><Relationship Id="rId4" Type="http://schemas.openxmlformats.org/officeDocument/2006/relationships/oleObject" Target="../embeddings/oleObject9.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1.bin"/><Relationship Id="rId5" Type="http://schemas.openxmlformats.org/officeDocument/2006/relationships/image" Target="../media/image10.wmf"/><Relationship Id="rId4" Type="http://schemas.openxmlformats.org/officeDocument/2006/relationships/oleObject" Target="../embeddings/oleObject10.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2.wmf"/><Relationship Id="rId4" Type="http://schemas.openxmlformats.org/officeDocument/2006/relationships/oleObject" Target="../embeddings/oleObject12.bin"/></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4.bin"/><Relationship Id="rId5" Type="http://schemas.openxmlformats.org/officeDocument/2006/relationships/image" Target="../media/image13.wmf"/><Relationship Id="rId4" Type="http://schemas.openxmlformats.org/officeDocument/2006/relationships/oleObject" Target="../embeddings/oleObject13.bin"/></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6.bin"/><Relationship Id="rId5" Type="http://schemas.openxmlformats.org/officeDocument/2006/relationships/image" Target="../media/image15.wmf"/><Relationship Id="rId4" Type="http://schemas.openxmlformats.org/officeDocument/2006/relationships/oleObject" Target="../embeddings/oleObject15.bin"/></Relationships>
</file>

<file path=ppt/slides/_rels/slide67.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18.xml"/><Relationship Id="rId7" Type="http://schemas.openxmlformats.org/officeDocument/2006/relationships/image" Target="../media/image18.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18.bin"/><Relationship Id="rId5" Type="http://schemas.openxmlformats.org/officeDocument/2006/relationships/image" Target="../media/image17.wmf"/><Relationship Id="rId4" Type="http://schemas.openxmlformats.org/officeDocument/2006/relationships/oleObject" Target="../embeddings/oleObject17.bin"/><Relationship Id="rId9" Type="http://schemas.openxmlformats.org/officeDocument/2006/relationships/image" Target="../media/image19.w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1.png"/><Relationship Id="rId5" Type="http://schemas.openxmlformats.org/officeDocument/2006/relationships/image" Target="../media/image20.wmf"/><Relationship Id="rId4" Type="http://schemas.openxmlformats.org/officeDocument/2006/relationships/oleObject" Target="../embeddings/oleObject20.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22.wmf"/><Relationship Id="rId4" Type="http://schemas.openxmlformats.org/officeDocument/2006/relationships/oleObject" Target="../embeddings/oleObject21.bin"/></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23.bin"/><Relationship Id="rId5" Type="http://schemas.openxmlformats.org/officeDocument/2006/relationships/image" Target="../media/image23.wmf"/><Relationship Id="rId4" Type="http://schemas.openxmlformats.org/officeDocument/2006/relationships/oleObject" Target="../embeddings/oleObject22.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5.wmf"/><Relationship Id="rId4" Type="http://schemas.openxmlformats.org/officeDocument/2006/relationships/oleObject" Target="../embeddings/oleObject24.bin"/></Relationships>
</file>

<file path=ppt/slides/_rels/slide75.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27.wmf"/><Relationship Id="rId4" Type="http://schemas.openxmlformats.org/officeDocument/2006/relationships/oleObject" Target="../embeddings/oleObject25.bin"/></Relationships>
</file>

<file path=ppt/slides/_rels/slide7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31.w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27.bin"/><Relationship Id="rId5" Type="http://schemas.openxmlformats.org/officeDocument/2006/relationships/image" Target="../media/image30.wmf"/><Relationship Id="rId4" Type="http://schemas.openxmlformats.org/officeDocument/2006/relationships/oleObject" Target="../embeddings/oleObject26.bin"/></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32.wmf"/><Relationship Id="rId4" Type="http://schemas.openxmlformats.org/officeDocument/2006/relationships/oleObject" Target="../embeddings/oleObject28.bin"/></Relationships>
</file>

<file path=ppt/slides/_rels/slide84.xml.rels><?xml version="1.0" encoding="UTF-8" standalone="yes"?>
<Relationships xmlns="http://schemas.openxmlformats.org/package/2006/relationships"><Relationship Id="rId3" Type="http://schemas.openxmlformats.org/officeDocument/2006/relationships/hyperlink" Target="http://upload.wikimedia.org/wikipedia/commons/7/74/Normal_Distribution_PDF.svg"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34.wmf"/><Relationship Id="rId4" Type="http://schemas.openxmlformats.org/officeDocument/2006/relationships/oleObject" Target="../embeddings/oleObject29.bin"/></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35.wmf"/><Relationship Id="rId4" Type="http://schemas.openxmlformats.org/officeDocument/2006/relationships/oleObject" Target="../embeddings/oleObject30.bin"/></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35.wmf"/><Relationship Id="rId4" Type="http://schemas.openxmlformats.org/officeDocument/2006/relationships/oleObject" Target="../embeddings/oleObject31.bin"/></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39.xml"/><Relationship Id="rId7" Type="http://schemas.openxmlformats.org/officeDocument/2006/relationships/image" Target="../media/image38.gi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37.jpeg"/><Relationship Id="rId5" Type="http://schemas.openxmlformats.org/officeDocument/2006/relationships/image" Target="../media/image36.wmf"/><Relationship Id="rId4" Type="http://schemas.openxmlformats.org/officeDocument/2006/relationships/oleObject" Target="../embeddings/oleObject32.bin"/></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40.jpeg"/><Relationship Id="rId5" Type="http://schemas.openxmlformats.org/officeDocument/2006/relationships/image" Target="../media/image39.wmf"/><Relationship Id="rId4" Type="http://schemas.openxmlformats.org/officeDocument/2006/relationships/oleObject" Target="../embeddings/oleObject3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41.wmf"/><Relationship Id="rId4" Type="http://schemas.openxmlformats.org/officeDocument/2006/relationships/oleObject" Target="../embeddings/oleObject34.bin"/></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43.png"/><Relationship Id="rId5" Type="http://schemas.openxmlformats.org/officeDocument/2006/relationships/image" Target="../media/image42.wmf"/><Relationship Id="rId4" Type="http://schemas.openxmlformats.org/officeDocument/2006/relationships/oleObject" Target="../embeddings/oleObject35.bin"/></Relationships>
</file>

<file path=ppt/slides/_rels/slide9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5.gif"/></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44.xml"/><Relationship Id="rId7" Type="http://schemas.openxmlformats.org/officeDocument/2006/relationships/image" Target="../media/image47.wmf"/><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37.bin"/><Relationship Id="rId5" Type="http://schemas.openxmlformats.org/officeDocument/2006/relationships/image" Target="../media/image46.wmf"/><Relationship Id="rId4" Type="http://schemas.openxmlformats.org/officeDocument/2006/relationships/oleObject" Target="../embeddings/oleObject36.bin"/></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3" y="214290"/>
            <a:ext cx="7162826" cy="5870598"/>
          </a:xfrm>
          <a:prstGeom prst="rect">
            <a:avLst/>
          </a:prstGeom>
        </p:spPr>
        <p:txBody>
          <a:bodyPr/>
          <a:lstStyle/>
          <a:p>
            <a:pPr lvl="0" algn="ctr">
              <a:spcBef>
                <a:spcPct val="20000"/>
              </a:spcBef>
              <a:defRPr/>
            </a:pPr>
            <a:r>
              <a:rPr lang="es-MX" b="1" dirty="0" smtClean="0">
                <a:latin typeface="Arial" pitchFamily="34" charset="0"/>
                <a:cs typeface="Arial" pitchFamily="34" charset="0"/>
              </a:rPr>
              <a:t>UNIVERSIDAD AUTÓNOMA DEL ESTADO DE MÉXICO</a:t>
            </a:r>
          </a:p>
          <a:p>
            <a:pPr lvl="0" algn="ctr">
              <a:spcBef>
                <a:spcPct val="20000"/>
              </a:spcBef>
              <a:defRPr/>
            </a:pPr>
            <a:r>
              <a:rPr lang="es-MX" b="1" dirty="0" smtClean="0">
                <a:latin typeface="Arial" pitchFamily="34" charset="0"/>
                <a:cs typeface="Arial" pitchFamily="34" charset="0"/>
              </a:rPr>
              <a:t>UNIDAD ACADÉMICA PROFESIONAL NEZAHUALCÓYOTL</a:t>
            </a:r>
          </a:p>
          <a:p>
            <a:pPr lvl="0" algn="just">
              <a:spcBef>
                <a:spcPct val="20000"/>
              </a:spcBef>
              <a:defRPr/>
            </a:pPr>
            <a:endParaRPr lang="es-MX" b="1" dirty="0" smtClean="0">
              <a:latin typeface="Arial" pitchFamily="34" charset="0"/>
              <a:cs typeface="Arial" pitchFamily="34" charset="0"/>
            </a:endParaRPr>
          </a:p>
          <a:p>
            <a:pPr lvl="0" algn="just">
              <a:spcBef>
                <a:spcPct val="20000"/>
              </a:spcBef>
              <a:defRPr/>
            </a:pPr>
            <a:endParaRPr lang="es-MX" b="1" dirty="0" smtClean="0">
              <a:latin typeface="Arial" pitchFamily="34" charset="0"/>
              <a:cs typeface="Arial" pitchFamily="34" charset="0"/>
            </a:endParaRPr>
          </a:p>
          <a:p>
            <a:pPr lvl="0" algn="ctr">
              <a:spcBef>
                <a:spcPct val="20000"/>
              </a:spcBef>
              <a:defRPr/>
            </a:pPr>
            <a:r>
              <a:rPr lang="es-MX" b="1" dirty="0" smtClean="0">
                <a:latin typeface="Arial" pitchFamily="34" charset="0"/>
                <a:cs typeface="Arial" pitchFamily="34" charset="0"/>
              </a:rPr>
              <a:t>CURSO</a:t>
            </a:r>
          </a:p>
          <a:p>
            <a:pPr algn="ctr">
              <a:spcBef>
                <a:spcPct val="20000"/>
              </a:spcBef>
              <a:defRPr/>
            </a:pPr>
            <a:r>
              <a:rPr lang="es-MX" b="1" u="sng" dirty="0" smtClean="0">
                <a:latin typeface="Arial" pitchFamily="34" charset="0"/>
                <a:cs typeface="Arial" pitchFamily="34" charset="0"/>
              </a:rPr>
              <a:t>ENFOQUE DE SISTEMAS PARA EL TRANSPORTE</a:t>
            </a:r>
          </a:p>
          <a:p>
            <a:pPr lvl="0" algn="ctr">
              <a:spcBef>
                <a:spcPct val="20000"/>
              </a:spcBef>
              <a:defRPr/>
            </a:pPr>
            <a:r>
              <a:rPr lang="es-MX" sz="1400" b="1" dirty="0" smtClean="0">
                <a:latin typeface="Arial" pitchFamily="34" charset="0"/>
                <a:cs typeface="Arial" pitchFamily="34" charset="0"/>
              </a:rPr>
              <a:t>CLAVE: L40716</a:t>
            </a:r>
          </a:p>
          <a:p>
            <a:pPr lvl="0" algn="ctr">
              <a:spcBef>
                <a:spcPct val="20000"/>
              </a:spcBef>
              <a:defRPr/>
            </a:pPr>
            <a:endParaRPr lang="es-MX" sz="14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CARRERA:    INGENIERÍA EN TRANSPORTE</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TIPO DE MATERIAL: VISUAL</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FECHA DE ELABORACIÓN:  </a:t>
            </a:r>
            <a:r>
              <a:rPr lang="es-MX" sz="1600" b="1" dirty="0" smtClean="0">
                <a:latin typeface="Arial" pitchFamily="34" charset="0"/>
                <a:cs typeface="Arial" pitchFamily="34" charset="0"/>
              </a:rPr>
              <a:t>2015-B</a:t>
            </a:r>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ELABORÓ:     M. EN I. JAVIER ROMERO TORRES</a:t>
            </a:r>
          </a:p>
          <a:p>
            <a:pPr lvl="0">
              <a:spcBef>
                <a:spcPct val="20000"/>
              </a:spcBef>
              <a:defRPr/>
            </a:pPr>
            <a:endParaRPr lang="es-MX" sz="1600" b="1" dirty="0" smtClean="0">
              <a:latin typeface="Arial" pitchFamily="34" charset="0"/>
              <a:cs typeface="Arial" pitchFamily="34" charset="0"/>
            </a:endParaRPr>
          </a:p>
          <a:p>
            <a:pPr lvl="0" algn="ctr">
              <a:spcBef>
                <a:spcPct val="20000"/>
              </a:spcBef>
              <a:defRPr/>
            </a:pPr>
            <a:endParaRPr lang="es-MX" sz="1400" b="1" dirty="0" smtClean="0">
              <a:latin typeface="Arial" pitchFamily="34" charset="0"/>
              <a:cs typeface="Arial" pitchFamily="34" charset="0"/>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noProof="0" dirty="0" smtClean="0">
              <a:latin typeface="Arial" pitchFamily="34" charset="0"/>
              <a:cs typeface="Arial" pitchFamily="34" charset="0"/>
            </a:endParaRPr>
          </a:p>
        </p:txBody>
      </p:sp>
      <p:pic>
        <p:nvPicPr>
          <p:cNvPr id="6" name="Picture 4" descr="ESCUDO MEMBRETE1"/>
          <p:cNvPicPr>
            <a:picLocks noChangeAspect="1" noChangeArrowheads="1"/>
          </p:cNvPicPr>
          <p:nvPr/>
        </p:nvPicPr>
        <p:blipFill>
          <a:blip r:embed="rId2" cstate="print"/>
          <a:srcRect/>
          <a:stretch>
            <a:fillRect/>
          </a:stretch>
        </p:blipFill>
        <p:spPr bwMode="auto">
          <a:xfrm>
            <a:off x="250825" y="53975"/>
            <a:ext cx="963589" cy="96358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to="" calcmode="lin" valueType="num">
                                      <p:cBhvr>
                                        <p:cTn id="12" dur="1" fill="hold"/>
                                        <p:tgtEl>
                                          <p:spTgt spid="4">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to="" calcmode="lin" valueType="num">
                                      <p:cBhvr>
                                        <p:cTn id="17" dur="1" fill="hold"/>
                                        <p:tgtEl>
                                          <p:spTgt spid="4">
                                            <p:txEl>
                                              <p:pRg st="4" end="4"/>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 to="" calcmode="lin" valueType="num">
                                      <p:cBhvr>
                                        <p:cTn id="22" dur="1" fill="hold"/>
                                        <p:tgtEl>
                                          <p:spTgt spid="4">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 to="" calcmode="lin" valueType="num">
                                      <p:cBhvr>
                                        <p:cTn id="27" dur="1" fill="hold"/>
                                        <p:tgtEl>
                                          <p:spTgt spid="4">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11" end="11"/>
                                            </p:txEl>
                                          </p:spTgt>
                                        </p:tgtEl>
                                        <p:attrNameLst>
                                          <p:attrName>style.visibility</p:attrName>
                                        </p:attrNameLst>
                                      </p:cBhvr>
                                      <p:to>
                                        <p:strVal val="visible"/>
                                      </p:to>
                                    </p:set>
                                    <p:anim to="" calcmode="lin" valueType="num">
                                      <p:cBhvr>
                                        <p:cTn id="32" dur="1" fill="hold"/>
                                        <p:tgtEl>
                                          <p:spTgt spid="4">
                                            <p:txEl>
                                              <p:pRg st="11" end="11"/>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anim to="" calcmode="lin" valueType="num">
                                      <p:cBhvr>
                                        <p:cTn id="37" dur="1" fill="hold"/>
                                        <p:tgtEl>
                                          <p:spTgt spid="4">
                                            <p:txEl>
                                              <p:pRg st="14" end="1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17" end="17"/>
                                            </p:txEl>
                                          </p:spTgt>
                                        </p:tgtEl>
                                        <p:attrNameLst>
                                          <p:attrName>style.visibility</p:attrName>
                                        </p:attrNameLst>
                                      </p:cBhvr>
                                      <p:to>
                                        <p:strVal val="visible"/>
                                      </p:to>
                                    </p:set>
                                    <p:anim to="" calcmode="lin" valueType="num">
                                      <p:cBhvr>
                                        <p:cTn id="42" dur="1" fill="hold"/>
                                        <p:tgtEl>
                                          <p:spTgt spid="4">
                                            <p:txEl>
                                              <p:pRg st="17" end="1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20" end="20"/>
                                            </p:txEl>
                                          </p:spTgt>
                                        </p:tgtEl>
                                        <p:attrNameLst>
                                          <p:attrName>style.visibility</p:attrName>
                                        </p:attrNameLst>
                                      </p:cBhvr>
                                      <p:to>
                                        <p:strVal val="visible"/>
                                      </p:to>
                                    </p:set>
                                    <p:anim to="" calcmode="lin" valueType="num">
                                      <p:cBhvr>
                                        <p:cTn id="47" dur="1" fill="hold"/>
                                        <p:tgtEl>
                                          <p:spTgt spid="4">
                                            <p:txEl>
                                              <p:pRg st="20" end="2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Componentes de un </a:t>
            </a:r>
            <a:r>
              <a:rPr lang="es-MX" sz="2400" b="1" noProof="0" dirty="0" smtClean="0"/>
              <a:t>Sistema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Entidad: es un objeto de interés en el sistema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Atributo o variable: es una característica (propiedad) de la entidad</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Actividad: es el periodo a analizar o de interés.</a:t>
            </a:r>
          </a:p>
          <a:p>
            <a:pPr>
              <a:lnSpc>
                <a:spcPct val="150000"/>
              </a:lnSpc>
              <a:spcBef>
                <a:spcPct val="20000"/>
              </a:spcBef>
              <a:defRPr/>
            </a:pPr>
            <a:r>
              <a:rPr lang="es-MX" sz="2400" b="1" dirty="0" smtClean="0"/>
              <a:t>Estados de un Sistema</a:t>
            </a:r>
          </a:p>
          <a:p>
            <a:pPr>
              <a:spcBef>
                <a:spcPct val="20000"/>
              </a:spcBef>
              <a:defRPr/>
            </a:pPr>
            <a:r>
              <a:rPr lang="es-MX" sz="2200" dirty="0" smtClean="0"/>
              <a:t>Arreglo de variables necesarias para describir un sistema en un tiempo determinado.</a:t>
            </a:r>
          </a:p>
          <a:p>
            <a:pPr>
              <a:spcBef>
                <a:spcPct val="20000"/>
              </a:spcBef>
              <a:buFont typeface="Wingdings" pitchFamily="2" charset="2"/>
              <a:buChar char="§"/>
              <a:defRPr/>
            </a:pPr>
            <a:r>
              <a:rPr lang="es-MX" sz="2200" dirty="0" smtClean="0"/>
              <a:t>Evento: acontecimiento que puede cambiar el estado del sistema.</a:t>
            </a:r>
          </a:p>
          <a:p>
            <a:pPr>
              <a:spcBef>
                <a:spcPct val="20000"/>
              </a:spcBef>
              <a:buFont typeface="Wingdings" pitchFamily="2" charset="2"/>
              <a:buChar char="§"/>
              <a:defRPr/>
            </a:pPr>
            <a:r>
              <a:rPr lang="es-MX" sz="2200" dirty="0" smtClean="0"/>
              <a:t>Endógeno: se refiere a los acontecimientos y eventos que ocurren en el interior del sistema.</a:t>
            </a:r>
          </a:p>
          <a:p>
            <a:pPr>
              <a:spcBef>
                <a:spcPct val="20000"/>
              </a:spcBef>
              <a:buFont typeface="Wingdings" pitchFamily="2" charset="2"/>
              <a:buChar char="§"/>
              <a:defRPr/>
            </a:pPr>
            <a:r>
              <a:rPr lang="es-MX" sz="2200" dirty="0" smtClean="0"/>
              <a:t>Exógeno: referido a acontecimientos y eventos del contexto o ambiente que afectan al sistema. </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to="" calcmode="lin" valueType="num">
                                      <p:cBhvr>
                                        <p:cTn id="47" dur="1" fill="hold"/>
                                        <p:tgtEl>
                                          <p:spTgt spid="4">
                                            <p:txEl>
                                              <p:pRg st="7" end="7"/>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 to="" calcmode="lin" valueType="num">
                                      <p:cBhvr>
                                        <p:cTn id="52" dur="1" fill="hold"/>
                                        <p:tgtEl>
                                          <p:spTgt spid="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583795"/>
            <a:ext cx="765085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s-MX" sz="2400" b="1" i="0" u="none" strike="noStrike" kern="0" cap="none" spc="0" normalizeH="0" baseline="0" noProof="0" dirty="0" smtClean="0">
                <a:ln>
                  <a:noFill/>
                </a:ln>
                <a:solidFill>
                  <a:schemeClr val="tx1"/>
                </a:solidFill>
                <a:effectLst/>
                <a:uLnTx/>
                <a:uFillTx/>
                <a:latin typeface="+mn-lt"/>
                <a:ea typeface="+mn-ea"/>
                <a:cs typeface="+mn-cs"/>
              </a:rPr>
              <a:t>Simulación de eventos discretos</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Atributo: </a:t>
            </a:r>
            <a:r>
              <a:rPr lang="es-MX" sz="2200" kern="0" dirty="0" smtClean="0">
                <a:latin typeface="+mn-lt"/>
                <a:cs typeface="+mn-cs"/>
              </a:rPr>
              <a:t>es la característica de una entidad. Los atributos son útiles para diferenciar entidades y pueden adjudicarse en el momento de su creación o bien asignarse o cambiarse durante el proceso.</a:t>
            </a:r>
          </a:p>
          <a:p>
            <a:pPr marL="342900" lvl="0" indent="-342900">
              <a:spcBef>
                <a:spcPct val="20000"/>
              </a:spcBef>
              <a:buSzPct val="80000"/>
              <a:buFont typeface="Wingdings" pitchFamily="2" charset="2"/>
              <a:buChar char="§"/>
              <a:defRPr/>
            </a:pPr>
            <a:endParaRPr lang="es-MX" sz="1200" kern="0" dirty="0" smtClean="0">
              <a:latin typeface="+mn-lt"/>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Reloj de simulación</a:t>
            </a:r>
            <a:r>
              <a:rPr lang="es-MX" sz="2200" kern="0" dirty="0" smtClean="0">
                <a:latin typeface="+mn-lt"/>
                <a:cs typeface="+mn-cs"/>
              </a:rPr>
              <a:t>: es la cantidad de tiempo de la simulación. En general se relaciona con la tabla de eventos futuros, pues al cumplirse el tiempo programado para la realización de un evento futuro, éste se convierte en un evento actual.</a:t>
            </a:r>
            <a:endParaRPr lang="es-MX" sz="2000" kern="0" dirty="0" smtClean="0">
              <a:latin typeface="+mn-lt"/>
              <a:cs typeface="+mn-cs"/>
            </a:endParaRPr>
          </a:p>
          <a:p>
            <a:pPr marL="342900" lvl="0" indent="-342900">
              <a:spcBef>
                <a:spcPct val="20000"/>
              </a:spcBef>
              <a:buSzPct val="80000"/>
              <a:buFont typeface="Wingdings" pitchFamily="2" charset="2"/>
              <a:buChar char="l"/>
              <a:defRPr/>
            </a:pPr>
            <a:endParaRPr lang="es-MX" sz="2200" kern="0" dirty="0" smtClean="0">
              <a:latin typeface="+mn-lt"/>
              <a:cs typeface="+mn-cs"/>
            </a:endParaRPr>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latin typeface="Arial" pitchFamily="34" charset="0"/>
                <a:cs typeface="Arial" pitchFamily="34" charset="0"/>
              </a:rPr>
              <a:t>Simulación de sistemas</a:t>
            </a:r>
            <a:endParaRPr lang="es-ES" sz="36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746125" y="1584325"/>
            <a:ext cx="7606295" cy="4419600"/>
          </a:xfrm>
        </p:spPr>
        <p:txBody>
          <a:bodyPr/>
          <a:lstStyle/>
          <a:p>
            <a:pPr marL="0" indent="0" eaLnBrk="1" hangingPunct="1">
              <a:buFont typeface="Wingdings" pitchFamily="2" charset="2"/>
              <a:buNone/>
              <a:defRPr/>
            </a:pPr>
            <a:endParaRPr lang="es-MX" sz="2200" dirty="0" smtClean="0"/>
          </a:p>
          <a:p>
            <a:pPr marL="0" indent="0" eaLnBrk="1" hangingPunct="1">
              <a:buFont typeface="Wingdings" pitchFamily="2" charset="2"/>
              <a:buNone/>
              <a:defRPr/>
            </a:pPr>
            <a:r>
              <a:rPr lang="es-MX" sz="2400" b="1" dirty="0" smtClean="0"/>
              <a:t>Existen dos tipos de reloj: </a:t>
            </a:r>
          </a:p>
          <a:p>
            <a:pPr marL="457200" indent="-457200" eaLnBrk="1" hangingPunct="1">
              <a:buFont typeface="+mj-lt"/>
              <a:buAutoNum type="alphaLcParenR"/>
              <a:defRPr/>
            </a:pPr>
            <a:r>
              <a:rPr lang="es-MX" sz="2000" b="1" dirty="0" smtClean="0"/>
              <a:t>Absoluto</a:t>
            </a:r>
            <a:r>
              <a:rPr lang="es-MX" sz="2000" dirty="0" smtClean="0"/>
              <a:t>: Parte de cero y termina en un tiempo total de simulación definido (inicio de operaciones hasta el cierre de ésta).</a:t>
            </a:r>
          </a:p>
          <a:p>
            <a:pPr marL="457200" indent="-457200" eaLnBrk="1" hangingPunct="1">
              <a:buFont typeface="+mj-lt"/>
              <a:buAutoNum type="alphaLcParenR"/>
              <a:defRPr/>
            </a:pPr>
            <a:endParaRPr lang="es-MX" sz="2000" dirty="0" smtClean="0"/>
          </a:p>
          <a:p>
            <a:pPr marL="457200" indent="-457200" eaLnBrk="1" hangingPunct="1">
              <a:buFont typeface="+mj-lt"/>
              <a:buAutoNum type="alphaLcParenR"/>
              <a:defRPr/>
            </a:pPr>
            <a:r>
              <a:rPr lang="es-MX" sz="2000" b="1" dirty="0" smtClean="0"/>
              <a:t>Relativo</a:t>
            </a:r>
            <a:r>
              <a:rPr lang="es-MX" sz="2000" dirty="0" smtClean="0"/>
              <a:t>: Sólo considera el lapso de tiempo que transcurre entre dos eventos.</a:t>
            </a:r>
          </a:p>
          <a:p>
            <a:pPr marL="457200" indent="-457200" eaLnBrk="1" hangingPunct="1">
              <a:buClr>
                <a:srgbClr val="C00000"/>
              </a:buClr>
              <a:buFont typeface="Wingdings" pitchFamily="2" charset="2"/>
              <a:buNone/>
              <a:defRPr/>
            </a:pPr>
            <a:endParaRPr lang="es-MX" sz="2000" dirty="0" smtClean="0"/>
          </a:p>
        </p:txBody>
      </p:sp>
      <p:sp>
        <p:nvSpPr>
          <p:cNvPr id="6" name="Rectangle 2"/>
          <p:cNvSpPr>
            <a:spLocks noGrp="1" noChangeArrowheads="1"/>
          </p:cNvSpPr>
          <p:nvPr>
            <p:ph type="title"/>
          </p:nvPr>
        </p:nvSpPr>
        <p:spPr>
          <a:xfrm>
            <a:off x="33713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1923">
                                            <p:txEl>
                                              <p:pRg st="1" end="1"/>
                                            </p:txEl>
                                          </p:spTgt>
                                        </p:tgtEl>
                                        <p:attrNameLst>
                                          <p:attrName>style.visibility</p:attrName>
                                        </p:attrNameLst>
                                      </p:cBhvr>
                                      <p:to>
                                        <p:strVal val="visible"/>
                                      </p:to>
                                    </p:set>
                                    <p:anim to="" calcmode="lin" valueType="num">
                                      <p:cBhvr>
                                        <p:cTn id="12" dur="1" fill="hold"/>
                                        <p:tgtEl>
                                          <p:spTgt spid="8192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 to="" calcmode="lin" valueType="num">
                                      <p:cBhvr>
                                        <p:cTn id="17" dur="1" fill="hold"/>
                                        <p:tgtEl>
                                          <p:spTgt spid="81923">
                                            <p:txEl>
                                              <p:pRg st="2" end="2"/>
                                            </p:txEl>
                                          </p:spTgt>
                                        </p:tgtEl>
                                        <p:attrNameLst>
                                          <p:attrName/>
                                        </p:attrNameLst>
                                      </p:cBhvr>
                                    </p:anim>
                                  </p:childTnLst>
                                </p:cTn>
                              </p:par>
                              <p:par>
                                <p:cTn id="18" presetID="24" presetClass="entr" presetSubtype="0" fill="hold" grpId="0" nodeType="withEffect">
                                  <p:stCondLst>
                                    <p:cond delay="0"/>
                                  </p:stCondLst>
                                  <p:childTnLst>
                                    <p:set>
                                      <p:cBhvr>
                                        <p:cTn id="19" dur="1" fill="hold">
                                          <p:stCondLst>
                                            <p:cond delay="0"/>
                                          </p:stCondLst>
                                        </p:cTn>
                                        <p:tgtEl>
                                          <p:spTgt spid="81923">
                                            <p:txEl>
                                              <p:pRg st="4" end="4"/>
                                            </p:txEl>
                                          </p:spTgt>
                                        </p:tgtEl>
                                        <p:attrNameLst>
                                          <p:attrName>style.visibility</p:attrName>
                                        </p:attrNameLst>
                                      </p:cBhvr>
                                      <p:to>
                                        <p:strVal val="visible"/>
                                      </p:to>
                                    </p:set>
                                    <p:anim to="" calcmode="lin" valueType="num">
                                      <p:cBhvr>
                                        <p:cTn id="20" dur="1" fill="hold"/>
                                        <p:tgtEl>
                                          <p:spTgt spid="8192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6"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746125" y="1584325"/>
            <a:ext cx="7921625" cy="4419600"/>
          </a:xfrm>
        </p:spPr>
        <p:txBody>
          <a:bodyPr/>
          <a:lstStyle/>
          <a:p>
            <a:pPr marL="0" indent="0" algn="just" eaLnBrk="1" hangingPunct="1">
              <a:buFont typeface="Wingdings" pitchFamily="2" charset="2"/>
              <a:buNone/>
              <a:defRPr/>
            </a:pPr>
            <a:r>
              <a:rPr lang="es-MX" sz="2400" b="1" dirty="0" smtClean="0"/>
              <a:t>Ventajas de la simulación</a:t>
            </a:r>
          </a:p>
          <a:p>
            <a:pPr marL="0" indent="0" algn="just" eaLnBrk="1" hangingPunct="1">
              <a:buFont typeface="Wingdings" pitchFamily="2" charset="2"/>
              <a:buNone/>
              <a:defRPr/>
            </a:pPr>
            <a:endParaRPr lang="es-MX" sz="600" b="1" dirty="0" smtClean="0"/>
          </a:p>
          <a:p>
            <a:pPr marL="457200" indent="-457200" eaLnBrk="1" hangingPunct="1">
              <a:buClrTx/>
              <a:buFont typeface="+mj-lt"/>
              <a:buAutoNum type="alphaLcParenR"/>
              <a:defRPr/>
            </a:pPr>
            <a:r>
              <a:rPr lang="es-MX" sz="2200" dirty="0" smtClean="0"/>
              <a:t>Es una herramienta para conocer el impacto de los cambios en los procesos sin necesidad de llevarlos a cabo en la realidad.</a:t>
            </a:r>
          </a:p>
          <a:p>
            <a:pPr marL="457200" indent="-457200" eaLnBrk="1" hangingPunct="1">
              <a:buClrTx/>
              <a:buFont typeface="+mj-lt"/>
              <a:buAutoNum type="alphaLcParenR"/>
              <a:defRPr/>
            </a:pPr>
            <a:r>
              <a:rPr lang="es-MX" sz="2200" dirty="0" smtClean="0"/>
              <a:t>Mejora el conocimiento del proceso actual al permitir que el analista vea como se comporta el modelo bajo diferentes escenarios.</a:t>
            </a:r>
          </a:p>
          <a:p>
            <a:pPr marL="457200" indent="-457200" eaLnBrk="1" hangingPunct="1">
              <a:buClrTx/>
              <a:buFont typeface="+mj-lt"/>
              <a:buAutoNum type="alphaLcParenR"/>
              <a:defRPr/>
            </a:pPr>
            <a:r>
              <a:rPr lang="es-MX" sz="2200" dirty="0" smtClean="0"/>
              <a:t>Es un medio de capacitación para la toma de decisiones.</a:t>
            </a:r>
          </a:p>
          <a:p>
            <a:pPr marL="457200" indent="-457200" eaLnBrk="1" hangingPunct="1">
              <a:buClrTx/>
              <a:buFont typeface="+mj-lt"/>
              <a:buAutoNum type="alphaLcParenR"/>
              <a:defRPr/>
            </a:pPr>
            <a:r>
              <a:rPr lang="es-MX" sz="2200" dirty="0" smtClean="0"/>
              <a:t>Es más económico realizar un estudio de simulación que hacer muchos cambios en los procesos reales.</a:t>
            </a:r>
          </a:p>
          <a:p>
            <a:pPr marL="457200" indent="-457200" eaLnBrk="1" hangingPunct="1">
              <a:buClrTx/>
              <a:buFont typeface="+mj-lt"/>
              <a:buAutoNum type="alphaLcParenR"/>
              <a:defRPr/>
            </a:pPr>
            <a:r>
              <a:rPr lang="es-MX" sz="2200" dirty="0" smtClean="0"/>
              <a:t>Permite encontrar las mejores condiciones de trabajo.</a:t>
            </a:r>
          </a:p>
          <a:p>
            <a:pPr marL="457200" indent="-457200" eaLnBrk="1" hangingPunct="1">
              <a:buClrTx/>
              <a:buFont typeface="+mj-lt"/>
              <a:buAutoNum type="alphaLcParenR"/>
              <a:defRPr/>
            </a:pPr>
            <a:r>
              <a:rPr lang="es-MX" sz="2200" dirty="0" smtClean="0"/>
              <a:t>En problemas de gran complejidad la simulación permite generar una buena solución.</a:t>
            </a:r>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1923">
                                            <p:txEl>
                                              <p:pRg st="0" end="0"/>
                                            </p:txEl>
                                          </p:spTgt>
                                        </p:tgtEl>
                                        <p:attrNameLst>
                                          <p:attrName>style.visibility</p:attrName>
                                        </p:attrNameLst>
                                      </p:cBhvr>
                                      <p:to>
                                        <p:strVal val="visible"/>
                                      </p:to>
                                    </p:set>
                                    <p:anim to="" calcmode="lin" valueType="num">
                                      <p:cBhvr>
                                        <p:cTn id="12" dur="1" fill="hold"/>
                                        <p:tgtEl>
                                          <p:spTgt spid="8192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 to="" calcmode="lin" valueType="num">
                                      <p:cBhvr>
                                        <p:cTn id="17" dur="1" fill="hold"/>
                                        <p:tgtEl>
                                          <p:spTgt spid="8192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81923">
                                            <p:txEl>
                                              <p:pRg st="3" end="3"/>
                                            </p:txEl>
                                          </p:spTgt>
                                        </p:tgtEl>
                                        <p:attrNameLst>
                                          <p:attrName>style.visibility</p:attrName>
                                        </p:attrNameLst>
                                      </p:cBhvr>
                                      <p:to>
                                        <p:strVal val="visible"/>
                                      </p:to>
                                    </p:set>
                                    <p:anim to="" calcmode="lin" valueType="num">
                                      <p:cBhvr>
                                        <p:cTn id="22" dur="1" fill="hold"/>
                                        <p:tgtEl>
                                          <p:spTgt spid="8192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81923">
                                            <p:txEl>
                                              <p:pRg st="4" end="4"/>
                                            </p:txEl>
                                          </p:spTgt>
                                        </p:tgtEl>
                                        <p:attrNameLst>
                                          <p:attrName>style.visibility</p:attrName>
                                        </p:attrNameLst>
                                      </p:cBhvr>
                                      <p:to>
                                        <p:strVal val="visible"/>
                                      </p:to>
                                    </p:set>
                                    <p:anim to="" calcmode="lin" valueType="num">
                                      <p:cBhvr>
                                        <p:cTn id="27" dur="1" fill="hold"/>
                                        <p:tgtEl>
                                          <p:spTgt spid="8192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81923">
                                            <p:txEl>
                                              <p:pRg st="5" end="5"/>
                                            </p:txEl>
                                          </p:spTgt>
                                        </p:tgtEl>
                                        <p:attrNameLst>
                                          <p:attrName>style.visibility</p:attrName>
                                        </p:attrNameLst>
                                      </p:cBhvr>
                                      <p:to>
                                        <p:strVal val="visible"/>
                                      </p:to>
                                    </p:set>
                                    <p:anim to="" calcmode="lin" valueType="num">
                                      <p:cBhvr>
                                        <p:cTn id="32" dur="1" fill="hold"/>
                                        <p:tgtEl>
                                          <p:spTgt spid="81923">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81923">
                                            <p:txEl>
                                              <p:pRg st="6" end="6"/>
                                            </p:txEl>
                                          </p:spTgt>
                                        </p:tgtEl>
                                        <p:attrNameLst>
                                          <p:attrName>style.visibility</p:attrName>
                                        </p:attrNameLst>
                                      </p:cBhvr>
                                      <p:to>
                                        <p:strVal val="visible"/>
                                      </p:to>
                                    </p:set>
                                    <p:anim to="" calcmode="lin" valueType="num">
                                      <p:cBhvr>
                                        <p:cTn id="37" dur="1" fill="hold"/>
                                        <p:tgtEl>
                                          <p:spTgt spid="81923">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81923">
                                            <p:txEl>
                                              <p:pRg st="7" end="7"/>
                                            </p:txEl>
                                          </p:spTgt>
                                        </p:tgtEl>
                                        <p:attrNameLst>
                                          <p:attrName>style.visibility</p:attrName>
                                        </p:attrNameLst>
                                      </p:cBhvr>
                                      <p:to>
                                        <p:strVal val="visible"/>
                                      </p:to>
                                    </p:set>
                                    <p:anim to="" calcmode="lin" valueType="num">
                                      <p:cBhvr>
                                        <p:cTn id="42" dur="1" fill="hold"/>
                                        <p:tgtEl>
                                          <p:spTgt spid="81923">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6"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746125" y="1584325"/>
            <a:ext cx="7921625" cy="4419600"/>
          </a:xfrm>
        </p:spPr>
        <p:txBody>
          <a:bodyPr/>
          <a:lstStyle/>
          <a:p>
            <a:pPr marL="457200" indent="-457200" eaLnBrk="1" hangingPunct="1">
              <a:buClrTx/>
              <a:buFont typeface="+mj-lt"/>
              <a:buAutoNum type="alphaLcParenR" startAt="7"/>
            </a:pPr>
            <a:r>
              <a:rPr lang="es-MX" sz="2200" dirty="0" smtClean="0"/>
              <a:t>En la actualidad el software de simulación tiene una </a:t>
            </a:r>
            <a:r>
              <a:rPr lang="es-MX" sz="2200" dirty="0" err="1" smtClean="0"/>
              <a:t>interfase</a:t>
            </a:r>
            <a:r>
              <a:rPr lang="es-MX" sz="2200" dirty="0" smtClean="0"/>
              <a:t> muy amigable con el usuario.</a:t>
            </a:r>
          </a:p>
          <a:p>
            <a:pPr marL="457200" indent="-457200" eaLnBrk="1" hangingPunct="1">
              <a:buClrTx/>
              <a:buFont typeface="+mj-lt"/>
              <a:buAutoNum type="alphaLcParenR" startAt="7"/>
            </a:pPr>
            <a:r>
              <a:rPr lang="es-MX" sz="2200" dirty="0" smtClean="0"/>
              <a:t>Existen herramientas de animación que facilitan la validación del sistema en todas sus etapas y facilita también la toma de decisiones.</a:t>
            </a:r>
          </a:p>
          <a:p>
            <a:pPr marL="457200" indent="-457200" eaLnBrk="1" hangingPunct="1">
              <a:buClr>
                <a:srgbClr val="C00000"/>
              </a:buClr>
              <a:buFont typeface="Arial" charset="0"/>
              <a:buAutoNum type="alphaLcParenR" startAt="7"/>
            </a:pPr>
            <a:endParaRPr lang="es-MX" sz="2000" dirty="0" smtClean="0"/>
          </a:p>
          <a:p>
            <a:pPr marL="457200" indent="-457200" eaLnBrk="1" hangingPunct="1">
              <a:buClr>
                <a:srgbClr val="C00000"/>
              </a:buClr>
              <a:buFont typeface="Wingdings" pitchFamily="2" charset="2"/>
              <a:buNone/>
            </a:pPr>
            <a:r>
              <a:rPr lang="es-MX" sz="2400" b="1" dirty="0" smtClean="0"/>
              <a:t>Desventajas de la simulación</a:t>
            </a:r>
          </a:p>
          <a:p>
            <a:pPr marL="457200" indent="-457200" eaLnBrk="1" hangingPunct="1">
              <a:buClr>
                <a:srgbClr val="C00000"/>
              </a:buClr>
              <a:buFont typeface="Wingdings" pitchFamily="2" charset="2"/>
              <a:buNone/>
            </a:pPr>
            <a:endParaRPr lang="es-MX" sz="600" b="1" dirty="0" smtClean="0"/>
          </a:p>
          <a:p>
            <a:pPr marL="457200" indent="-457200" eaLnBrk="1" hangingPunct="1">
              <a:buClrTx/>
              <a:buFont typeface="Arial" charset="0"/>
              <a:buAutoNum type="alphaLcParenR"/>
            </a:pPr>
            <a:r>
              <a:rPr lang="es-MX" sz="2200" dirty="0" smtClean="0"/>
              <a:t>La simulación puede ser costosa para problemas relativamente sencillos de resolver.</a:t>
            </a:r>
          </a:p>
          <a:p>
            <a:pPr marL="457200" indent="-457200" eaLnBrk="1" hangingPunct="1">
              <a:buClrTx/>
              <a:buFont typeface="Arial" charset="0"/>
              <a:buAutoNum type="alphaLcParenR"/>
            </a:pPr>
            <a:r>
              <a:rPr lang="es-MX" sz="2200" dirty="0" smtClean="0"/>
              <a:t>Se requiere bastante tiempo (generalmente meses) para realizar un buen estudio de simulación.</a:t>
            </a:r>
          </a:p>
          <a:p>
            <a:pPr marL="457200" indent="-457200" eaLnBrk="1" hangingPunct="1">
              <a:buClrTx/>
              <a:buFont typeface="Wingdings" pitchFamily="2" charset="2"/>
              <a:buNone/>
            </a:pPr>
            <a:endParaRPr lang="es-MX" sz="2000" dirty="0" smtClean="0"/>
          </a:p>
        </p:txBody>
      </p:sp>
      <p:sp>
        <p:nvSpPr>
          <p:cNvPr id="5" name="Rectangle 2"/>
          <p:cNvSpPr>
            <a:spLocks noGrp="1" noChangeArrowheads="1"/>
          </p:cNvSpPr>
          <p:nvPr>
            <p:ph type="title"/>
          </p:nvPr>
        </p:nvSpPr>
        <p:spPr>
          <a:xfrm>
            <a:off x="200050"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1923">
                                            <p:txEl>
                                              <p:pRg st="0" end="0"/>
                                            </p:txEl>
                                          </p:spTgt>
                                        </p:tgtEl>
                                        <p:attrNameLst>
                                          <p:attrName>style.visibility</p:attrName>
                                        </p:attrNameLst>
                                      </p:cBhvr>
                                      <p:to>
                                        <p:strVal val="visible"/>
                                      </p:to>
                                    </p:set>
                                    <p:anim to="" calcmode="lin" valueType="num">
                                      <p:cBhvr>
                                        <p:cTn id="12" dur="1" fill="hold"/>
                                        <p:tgtEl>
                                          <p:spTgt spid="8192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81923">
                                            <p:txEl>
                                              <p:pRg st="1" end="1"/>
                                            </p:txEl>
                                          </p:spTgt>
                                        </p:tgtEl>
                                        <p:attrNameLst>
                                          <p:attrName>style.visibility</p:attrName>
                                        </p:attrNameLst>
                                      </p:cBhvr>
                                      <p:to>
                                        <p:strVal val="visible"/>
                                      </p:to>
                                    </p:set>
                                    <p:anim to="" calcmode="lin" valueType="num">
                                      <p:cBhvr>
                                        <p:cTn id="17" dur="1" fill="hold"/>
                                        <p:tgtEl>
                                          <p:spTgt spid="8192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81923">
                                            <p:txEl>
                                              <p:pRg st="3" end="3"/>
                                            </p:txEl>
                                          </p:spTgt>
                                        </p:tgtEl>
                                        <p:attrNameLst>
                                          <p:attrName>style.visibility</p:attrName>
                                        </p:attrNameLst>
                                      </p:cBhvr>
                                      <p:to>
                                        <p:strVal val="visible"/>
                                      </p:to>
                                    </p:set>
                                    <p:anim to="" calcmode="lin" valueType="num">
                                      <p:cBhvr>
                                        <p:cTn id="22" dur="1" fill="hold"/>
                                        <p:tgtEl>
                                          <p:spTgt spid="8192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81923">
                                            <p:txEl>
                                              <p:pRg st="5" end="5"/>
                                            </p:txEl>
                                          </p:spTgt>
                                        </p:tgtEl>
                                        <p:attrNameLst>
                                          <p:attrName>style.visibility</p:attrName>
                                        </p:attrNameLst>
                                      </p:cBhvr>
                                      <p:to>
                                        <p:strVal val="visible"/>
                                      </p:to>
                                    </p:set>
                                    <p:anim to="" calcmode="lin" valueType="num">
                                      <p:cBhvr>
                                        <p:cTn id="27" dur="1" fill="hold"/>
                                        <p:tgtEl>
                                          <p:spTgt spid="81923">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81923">
                                            <p:txEl>
                                              <p:pRg st="6" end="6"/>
                                            </p:txEl>
                                          </p:spTgt>
                                        </p:tgtEl>
                                        <p:attrNameLst>
                                          <p:attrName>style.visibility</p:attrName>
                                        </p:attrNameLst>
                                      </p:cBhvr>
                                      <p:to>
                                        <p:strVal val="visible"/>
                                      </p:to>
                                    </p:set>
                                    <p:anim to="" calcmode="lin" valueType="num">
                                      <p:cBhvr>
                                        <p:cTn id="32" dur="1" fill="hold"/>
                                        <p:tgtEl>
                                          <p:spTgt spid="8192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566738" y="1538790"/>
            <a:ext cx="7921625" cy="4994275"/>
          </a:xfrm>
        </p:spPr>
        <p:txBody>
          <a:bodyPr/>
          <a:lstStyle/>
          <a:p>
            <a:pPr marL="0" indent="0" eaLnBrk="1" hangingPunct="1">
              <a:buFont typeface="Wingdings" pitchFamily="2" charset="2"/>
              <a:buNone/>
              <a:defRPr/>
            </a:pPr>
            <a:r>
              <a:rPr lang="es-MX" sz="2400" b="1" dirty="0" smtClean="0"/>
              <a:t>Pasos para realizar un estudio de simulación</a:t>
            </a:r>
          </a:p>
          <a:p>
            <a:pPr marL="0" indent="0" eaLnBrk="1" hangingPunct="1">
              <a:buFont typeface="Wingdings" pitchFamily="2" charset="2"/>
              <a:buNone/>
              <a:defRPr/>
            </a:pPr>
            <a:endParaRPr lang="es-MX" sz="600" b="1" dirty="0" smtClean="0"/>
          </a:p>
          <a:p>
            <a:pPr marL="0" indent="0" eaLnBrk="1" hangingPunct="1">
              <a:buFont typeface="Wingdings" pitchFamily="2" charset="2"/>
              <a:buNone/>
              <a:defRPr/>
            </a:pPr>
            <a:endParaRPr lang="es-MX" sz="600" b="1" dirty="0" smtClean="0"/>
          </a:p>
          <a:p>
            <a:pPr marL="857250" lvl="1" indent="-457200" eaLnBrk="1" hangingPunct="1">
              <a:buClrTx/>
              <a:buFont typeface="+mj-lt"/>
              <a:buAutoNum type="arabicPeriod"/>
              <a:defRPr/>
            </a:pPr>
            <a:r>
              <a:rPr lang="es-MX" sz="2200" dirty="0" smtClean="0"/>
              <a:t>Definición del sistema bajo estudio.</a:t>
            </a:r>
          </a:p>
          <a:p>
            <a:pPr marL="857250" lvl="1" indent="-457200" eaLnBrk="1" hangingPunct="1">
              <a:buClrTx/>
              <a:buFont typeface="+mj-lt"/>
              <a:buAutoNum type="arabicPeriod"/>
              <a:defRPr/>
            </a:pPr>
            <a:r>
              <a:rPr lang="es-MX" sz="2200" dirty="0" smtClean="0"/>
              <a:t>Generación de modelo de simulación base.</a:t>
            </a:r>
          </a:p>
          <a:p>
            <a:pPr marL="857250" lvl="1" indent="-457200" eaLnBrk="1" hangingPunct="1">
              <a:buClrTx/>
              <a:buFont typeface="+mj-lt"/>
              <a:buAutoNum type="arabicPeriod"/>
              <a:defRPr/>
            </a:pPr>
            <a:r>
              <a:rPr lang="es-MX" sz="2200" dirty="0" smtClean="0"/>
              <a:t>Recolección y análisis de datos.</a:t>
            </a:r>
          </a:p>
          <a:p>
            <a:pPr marL="857250" lvl="1" indent="-457200" eaLnBrk="1" hangingPunct="1">
              <a:buClrTx/>
              <a:buFont typeface="+mj-lt"/>
              <a:buAutoNum type="arabicPeriod"/>
              <a:defRPr/>
            </a:pPr>
            <a:r>
              <a:rPr lang="es-MX" sz="2200" dirty="0" smtClean="0"/>
              <a:t>Generación del modelo preliminar.</a:t>
            </a:r>
          </a:p>
          <a:p>
            <a:pPr marL="857250" lvl="1" indent="-457200" eaLnBrk="1" hangingPunct="1">
              <a:buClrTx/>
              <a:buFont typeface="+mj-lt"/>
              <a:buAutoNum type="arabicPeriod"/>
              <a:defRPr/>
            </a:pPr>
            <a:r>
              <a:rPr lang="es-MX" sz="2200" dirty="0" smtClean="0"/>
              <a:t>Verificación del modelo</a:t>
            </a:r>
          </a:p>
          <a:p>
            <a:pPr marL="857250" lvl="1" indent="-457200" eaLnBrk="1" hangingPunct="1">
              <a:buClrTx/>
              <a:buFont typeface="+mj-lt"/>
              <a:buAutoNum type="arabicPeriod"/>
              <a:defRPr/>
            </a:pPr>
            <a:r>
              <a:rPr lang="es-MX" sz="2200" dirty="0" smtClean="0"/>
              <a:t>Validación del modelo.</a:t>
            </a:r>
          </a:p>
          <a:p>
            <a:pPr marL="857250" lvl="1" indent="-457200" eaLnBrk="1" hangingPunct="1">
              <a:buClrTx/>
              <a:buFont typeface="+mj-lt"/>
              <a:buAutoNum type="arabicPeriod"/>
              <a:defRPr/>
            </a:pPr>
            <a:r>
              <a:rPr lang="es-MX" sz="2200" dirty="0" smtClean="0"/>
              <a:t>Generación del modelo final.</a:t>
            </a:r>
          </a:p>
          <a:p>
            <a:pPr marL="857250" lvl="1" indent="-457200" eaLnBrk="1" hangingPunct="1">
              <a:buClrTx/>
              <a:buFont typeface="+mj-lt"/>
              <a:buAutoNum type="arabicPeriod"/>
              <a:defRPr/>
            </a:pPr>
            <a:r>
              <a:rPr lang="es-MX" sz="2200" dirty="0" smtClean="0"/>
              <a:t>Determinación de los escenarios para el análisis.</a:t>
            </a:r>
          </a:p>
          <a:p>
            <a:pPr marL="857250" lvl="1" indent="-457200" eaLnBrk="1" hangingPunct="1">
              <a:buClrTx/>
              <a:buFont typeface="+mj-lt"/>
              <a:buAutoNum type="arabicPeriod"/>
              <a:defRPr/>
            </a:pPr>
            <a:r>
              <a:rPr lang="es-MX" sz="2200" dirty="0" smtClean="0"/>
              <a:t>Análisis de sensibilidad. </a:t>
            </a:r>
          </a:p>
          <a:p>
            <a:pPr marL="857250" lvl="1" indent="-457200" eaLnBrk="1" hangingPunct="1">
              <a:buClrTx/>
              <a:buFont typeface="+mj-lt"/>
              <a:buAutoNum type="arabicPeriod"/>
              <a:defRPr/>
            </a:pPr>
            <a:r>
              <a:rPr lang="es-MX" sz="2200" dirty="0" smtClean="0"/>
              <a:t>Documentación del modelo, sugerencias y conclusiones.</a:t>
            </a:r>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192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81923">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81923">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81923">
                                            <p:txEl>
                                              <p:pRg st="6" end="6"/>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81923">
                                            <p:txEl>
                                              <p:pRg st="7" end="7"/>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81923">
                                            <p:txEl>
                                              <p:pRg st="8" end="8"/>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81923">
                                            <p:txEl>
                                              <p:pRg st="9" end="9"/>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81923">
                                            <p:txEl>
                                              <p:pRg st="10" end="10"/>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81923">
                                            <p:txEl>
                                              <p:pRg st="11" end="11"/>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8192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583795"/>
            <a:ext cx="765085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lang="es-MX" b="1" kern="0" dirty="0" smtClean="0">
                <a:latin typeface="+mn-lt"/>
                <a:cs typeface="+mn-cs"/>
              </a:rPr>
              <a:t>Número aleatorios vs Números </a:t>
            </a:r>
            <a:r>
              <a:rPr lang="es-MX" b="1" kern="0" dirty="0" err="1" smtClean="0">
                <a:latin typeface="+mn-lt"/>
                <a:cs typeface="+mn-cs"/>
              </a:rPr>
              <a:t>pseudoaleatorios</a:t>
            </a:r>
            <a:endParaRPr kumimoji="0" lang="es-MX"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kern="0" dirty="0" smtClean="0">
                <a:latin typeface="+mn-lt"/>
                <a:cs typeface="+mn-cs"/>
              </a:rPr>
              <a:t>Al realizar una simulación es necesario que exista variabilidad en sus eventos. Es necesario generar una serie de números que sean aleatorios por sí mismos y que su aleatoriedad se extrapole al modelo de simulación que se está construyendo.</a:t>
            </a:r>
          </a:p>
          <a:p>
            <a:pPr marL="342900" lvl="0" indent="-342900">
              <a:spcBef>
                <a:spcPct val="20000"/>
              </a:spcBef>
              <a:buSzPct val="80000"/>
              <a:buFont typeface="Wingdings" pitchFamily="2" charset="2"/>
              <a:buChar char="§"/>
              <a:defRPr/>
            </a:pPr>
            <a:endParaRPr lang="es-MX" sz="2200" kern="0" dirty="0" smtClean="0">
              <a:latin typeface="+mn-lt"/>
              <a:cs typeface="+mn-cs"/>
            </a:endParaRPr>
          </a:p>
          <a:p>
            <a:pPr marL="342900" lvl="0" indent="-342900">
              <a:spcBef>
                <a:spcPct val="20000"/>
              </a:spcBef>
              <a:buSzPct val="80000"/>
              <a:buFont typeface="Wingdings" pitchFamily="2" charset="2"/>
              <a:buChar char="§"/>
              <a:defRPr/>
            </a:pPr>
            <a:r>
              <a:rPr lang="es-MX" sz="2200" kern="0" dirty="0" smtClean="0">
                <a:latin typeface="+mn-lt"/>
                <a:cs typeface="+mn-cs"/>
              </a:rPr>
              <a:t>Existen muchas aplicaciones comerciales que incluyen generadores de números </a:t>
            </a:r>
            <a:r>
              <a:rPr lang="es-MX" sz="2200" kern="0" dirty="0" err="1" smtClean="0">
                <a:latin typeface="+mn-lt"/>
                <a:cs typeface="+mn-cs"/>
              </a:rPr>
              <a:t>pseudoaleatorios</a:t>
            </a:r>
            <a:r>
              <a:rPr lang="es-MX" sz="2200" kern="0" dirty="0" smtClean="0">
                <a:latin typeface="+mn-lt"/>
                <a:cs typeface="+mn-cs"/>
              </a:rPr>
              <a:t>, que pueden generar un conjunto muy grande de números que genera un conjunto muy grande de números que no muestren correlación entre ellos. </a:t>
            </a:r>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583795"/>
            <a:ext cx="765085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lang="es-MX" sz="2400" b="1" kern="0" dirty="0" smtClean="0">
                <a:latin typeface="+mn-lt"/>
                <a:cs typeface="+mn-cs"/>
              </a:rPr>
              <a:t>Número aleatorios vs Números </a:t>
            </a:r>
            <a:r>
              <a:rPr lang="es-MX" sz="2400" b="1" kern="0" dirty="0" err="1" smtClean="0">
                <a:latin typeface="+mn-lt"/>
                <a:cs typeface="+mn-cs"/>
              </a:rPr>
              <a:t>pseudoaleatorios</a:t>
            </a:r>
            <a:endParaRPr kumimoji="0" lang="es-MX"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Números aleatorios:</a:t>
            </a:r>
            <a:r>
              <a:rPr lang="es-MX" sz="2200" kern="0" dirty="0" smtClean="0">
                <a:latin typeface="+mn-lt"/>
                <a:cs typeface="+mn-cs"/>
              </a:rPr>
              <a:t> se generan con cierta distribución que aparece en cualquier momento (número obtenido con cualquier posibilidad).</a:t>
            </a:r>
          </a:p>
          <a:p>
            <a:pPr marL="342900" lvl="0" indent="-342900">
              <a:spcBef>
                <a:spcPct val="20000"/>
              </a:spcBef>
              <a:buSzPct val="80000"/>
              <a:buFont typeface="Wingdings" pitchFamily="2" charset="2"/>
              <a:buChar char="§"/>
              <a:defRPr/>
            </a:pPr>
            <a:endParaRPr lang="es-MX" sz="1200" kern="0" dirty="0" smtClean="0">
              <a:latin typeface="+mn-lt"/>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Números </a:t>
            </a:r>
            <a:r>
              <a:rPr lang="es-MX" sz="2200" b="1" kern="0" dirty="0" err="1" smtClean="0">
                <a:latin typeface="+mn-lt"/>
                <a:cs typeface="+mn-cs"/>
              </a:rPr>
              <a:t>pseudoaleatorio</a:t>
            </a:r>
            <a:r>
              <a:rPr lang="es-MX" sz="2200" b="1" kern="0" dirty="0" smtClean="0">
                <a:latin typeface="+mn-lt"/>
                <a:cs typeface="+mn-cs"/>
              </a:rPr>
              <a:t>:</a:t>
            </a:r>
            <a:r>
              <a:rPr lang="es-MX" sz="2200" kern="0" dirty="0" smtClean="0">
                <a:latin typeface="+mn-lt"/>
                <a:cs typeface="+mn-cs"/>
              </a:rPr>
              <a:t> se utiliza un algoritmo para su obtención. Se puede garantizar que dichos números cumplen con condiciones generales de independencia y uniformidad. </a:t>
            </a:r>
            <a:endParaRPr lang="es-MX" sz="2000" kern="0" dirty="0" smtClean="0">
              <a:latin typeface="+mn-lt"/>
              <a:cs typeface="+mn-cs"/>
            </a:endParaRPr>
          </a:p>
          <a:p>
            <a:pPr marL="342900" lvl="0" indent="-342900">
              <a:spcBef>
                <a:spcPct val="20000"/>
              </a:spcBef>
              <a:buSzPct val="80000"/>
              <a:buFont typeface="Wingdings" pitchFamily="2" charset="2"/>
              <a:buChar char="l"/>
              <a:defRPr/>
            </a:pPr>
            <a:endParaRPr lang="es-MX" sz="2200" kern="0" dirty="0" smtClean="0">
              <a:latin typeface="+mn-lt"/>
              <a:cs typeface="+mn-cs"/>
            </a:endParaRPr>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3"/>
          <p:cNvSpPr>
            <a:spLocks noGrp="1" noChangeArrowheads="1"/>
          </p:cNvSpPr>
          <p:nvPr>
            <p:ph type="body" idx="1"/>
          </p:nvPr>
        </p:nvSpPr>
        <p:spPr>
          <a:xfrm>
            <a:off x="476250" y="1314450"/>
            <a:ext cx="7921625" cy="4816475"/>
          </a:xfrm>
        </p:spPr>
        <p:txBody>
          <a:bodyPr/>
          <a:lstStyle/>
          <a:p>
            <a:pPr marL="0" indent="0" algn="just" eaLnBrk="1" hangingPunct="1">
              <a:buClr>
                <a:srgbClr val="C00000"/>
              </a:buClr>
              <a:buFont typeface="Wingdings" pitchFamily="2" charset="2"/>
              <a:buNone/>
              <a:defRPr/>
            </a:pPr>
            <a:r>
              <a:rPr lang="es-MX" sz="2400" b="1" dirty="0" smtClean="0"/>
              <a:t>Propiedades de los números </a:t>
            </a:r>
            <a:r>
              <a:rPr lang="es-MX" sz="2400" b="1" dirty="0" err="1" smtClean="0"/>
              <a:t>pseudoaleatorios</a:t>
            </a:r>
            <a:endParaRPr lang="es-MX" sz="2400" b="1" dirty="0" smtClean="0"/>
          </a:p>
          <a:p>
            <a:pPr marL="457200" indent="-457200" algn="just" eaLnBrk="1" hangingPunct="1">
              <a:buClr>
                <a:srgbClr val="C00000"/>
              </a:buClr>
              <a:buFont typeface="+mj-lt"/>
              <a:buAutoNum type="arabicPeriod"/>
              <a:defRPr/>
            </a:pPr>
            <a:endParaRPr lang="es-MX" sz="1600" dirty="0" smtClean="0"/>
          </a:p>
          <a:p>
            <a:pPr marL="457200" indent="-457200" algn="just" eaLnBrk="1" hangingPunct="1">
              <a:buFont typeface="+mj-lt"/>
              <a:buAutoNum type="arabicPeriod"/>
              <a:defRPr/>
            </a:pPr>
            <a:r>
              <a:rPr lang="es-MX" sz="2200" dirty="0" smtClean="0"/>
              <a:t>Media de los aleatorios entre 0 y 1</a:t>
            </a:r>
          </a:p>
          <a:p>
            <a:pPr marL="457200" indent="-457200" algn="just" eaLnBrk="1" hangingPunct="1">
              <a:buClr>
                <a:srgbClr val="C00000"/>
              </a:buClr>
              <a:buFont typeface="+mj-lt"/>
              <a:buAutoNum type="arabicPeriod"/>
              <a:defRPr/>
            </a:pPr>
            <a:endParaRPr lang="es-MX" sz="1600" dirty="0" smtClean="0"/>
          </a:p>
        </p:txBody>
      </p:sp>
      <p:graphicFrame>
        <p:nvGraphicFramePr>
          <p:cNvPr id="14338" name="Object 3"/>
          <p:cNvGraphicFramePr>
            <a:graphicFrameLocks noChangeAspect="1"/>
          </p:cNvGraphicFramePr>
          <p:nvPr/>
        </p:nvGraphicFramePr>
        <p:xfrm>
          <a:off x="2681790" y="2483895"/>
          <a:ext cx="2790310" cy="745503"/>
        </p:xfrm>
        <a:graphic>
          <a:graphicData uri="http://schemas.openxmlformats.org/presentationml/2006/ole">
            <mc:AlternateContent xmlns:mc="http://schemas.openxmlformats.org/markup-compatibility/2006">
              <mc:Choice xmlns:v="urn:schemas-microsoft-com:vml" Requires="v">
                <p:oleObj spid="_x0000_s86068" name="Ecuación" r:id="rId4" imgW="1663700" imgH="444500" progId="Equation.3">
                  <p:embed/>
                </p:oleObj>
              </mc:Choice>
              <mc:Fallback>
                <p:oleObj name="Ecuación" r:id="rId4" imgW="1663700" imgH="4445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1790" y="2483895"/>
                        <a:ext cx="2790310" cy="7455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8 Grupo"/>
          <p:cNvGrpSpPr/>
          <p:nvPr/>
        </p:nvGrpSpPr>
        <p:grpSpPr>
          <a:xfrm>
            <a:off x="1510385" y="3473450"/>
            <a:ext cx="6076950" cy="1981200"/>
            <a:chOff x="1510385" y="3473450"/>
            <a:chExt cx="6076950" cy="1981200"/>
          </a:xfrm>
        </p:grpSpPr>
        <p:sp>
          <p:nvSpPr>
            <p:cNvPr id="7" name="6 Rectángulo"/>
            <p:cNvSpPr/>
            <p:nvPr/>
          </p:nvSpPr>
          <p:spPr>
            <a:xfrm>
              <a:off x="1510385" y="3473450"/>
              <a:ext cx="6076950" cy="1981200"/>
            </a:xfrm>
            <a:prstGeom prst="rect">
              <a:avLst/>
            </a:prstGeom>
            <a:solidFill>
              <a:schemeClr val="bg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 name="7 Rectángulo"/>
            <p:cNvSpPr/>
            <p:nvPr/>
          </p:nvSpPr>
          <p:spPr>
            <a:xfrm>
              <a:off x="1510385" y="3473450"/>
              <a:ext cx="3106738" cy="1981200"/>
            </a:xfrm>
            <a:prstGeom prst="rect">
              <a:avLst/>
            </a:prstGeom>
            <a:blipFill>
              <a:blip r:embed="rId6"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343" name="8 CuadroTexto"/>
            <p:cNvSpPr txBox="1">
              <a:spLocks noChangeArrowheads="1"/>
            </p:cNvSpPr>
            <p:nvPr/>
          </p:nvSpPr>
          <p:spPr bwMode="auto">
            <a:xfrm>
              <a:off x="4210723" y="4238625"/>
              <a:ext cx="855662" cy="461963"/>
            </a:xfrm>
            <a:prstGeom prst="rect">
              <a:avLst/>
            </a:prstGeom>
            <a:noFill/>
            <a:ln w="9525">
              <a:noFill/>
              <a:miter lim="800000"/>
              <a:headEnd/>
              <a:tailEnd/>
            </a:ln>
          </p:spPr>
          <p:txBody>
            <a:bodyPr>
              <a:spAutoFit/>
            </a:bodyPr>
            <a:lstStyle/>
            <a:p>
              <a:r>
                <a:rPr lang="es-MX"/>
                <a:t>A=1</a:t>
              </a:r>
            </a:p>
          </p:txBody>
        </p:sp>
      </p:grpSp>
      <p:sp>
        <p:nvSpPr>
          <p:cNvPr id="14344" name="9 CuadroTexto"/>
          <p:cNvSpPr txBox="1">
            <a:spLocks noChangeArrowheads="1"/>
          </p:cNvSpPr>
          <p:nvPr/>
        </p:nvSpPr>
        <p:spPr bwMode="auto">
          <a:xfrm>
            <a:off x="2952195" y="5679250"/>
            <a:ext cx="3239985" cy="461665"/>
          </a:xfrm>
          <a:prstGeom prst="rect">
            <a:avLst/>
          </a:prstGeom>
          <a:noFill/>
          <a:ln w="9525">
            <a:noFill/>
            <a:miter lim="800000"/>
            <a:headEnd/>
            <a:tailEnd/>
          </a:ln>
        </p:spPr>
        <p:txBody>
          <a:bodyPr wrap="square">
            <a:spAutoFit/>
          </a:bodyPr>
          <a:lstStyle/>
          <a:p>
            <a:pPr algn="ctr"/>
            <a:r>
              <a:rPr lang="es-MX" dirty="0"/>
              <a:t>Valor de la media= </a:t>
            </a:r>
            <a:r>
              <a:rPr lang="es-MX" dirty="0" smtClean="0"/>
              <a:t>0.5</a:t>
            </a:r>
            <a:endParaRPr lang="es-MX" dirty="0"/>
          </a:p>
        </p:txBody>
      </p:sp>
      <p:sp>
        <p:nvSpPr>
          <p:cNvPr id="10" name="Rectangle 2"/>
          <p:cNvSpPr>
            <a:spLocks noGrp="1" noChangeArrowheads="1"/>
          </p:cNvSpPr>
          <p:nvPr>
            <p:ph type="title"/>
          </p:nvPr>
        </p:nvSpPr>
        <p:spPr>
          <a:xfrm>
            <a:off x="0" y="0"/>
            <a:ext cx="8015288" cy="914400"/>
          </a:xfrm>
        </p:spPr>
        <p:txBody>
          <a:bodyPr/>
          <a:lstStyle/>
          <a:p>
            <a:pPr algn="l" eaLnBrk="1" hangingPunct="1"/>
            <a:r>
              <a:rPr lang="es-MX" sz="3600" dirty="0" smtClean="0"/>
              <a:t>Simulación de sistemas</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104">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10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433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43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p:bldP spid="10"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3"/>
          <p:cNvSpPr>
            <a:spLocks noGrp="1" noChangeArrowheads="1"/>
          </p:cNvSpPr>
          <p:nvPr>
            <p:ph type="body" idx="1"/>
          </p:nvPr>
        </p:nvSpPr>
        <p:spPr>
          <a:xfrm>
            <a:off x="476250" y="1357830"/>
            <a:ext cx="7921625" cy="4816475"/>
          </a:xfrm>
        </p:spPr>
        <p:txBody>
          <a:bodyPr/>
          <a:lstStyle/>
          <a:p>
            <a:pPr marL="0" indent="0" eaLnBrk="1" hangingPunct="1">
              <a:buClr>
                <a:srgbClr val="C00000"/>
              </a:buClr>
              <a:buFont typeface="Wingdings" pitchFamily="2" charset="2"/>
              <a:buNone/>
              <a:defRPr/>
            </a:pPr>
            <a:endParaRPr lang="es-MX" sz="2000" b="1" i="1" dirty="0" smtClean="0"/>
          </a:p>
          <a:p>
            <a:pPr marL="457200" indent="-457200" eaLnBrk="1" hangingPunct="1">
              <a:buFont typeface="+mj-lt"/>
              <a:buAutoNum type="arabicPeriod" startAt="2"/>
              <a:defRPr/>
            </a:pPr>
            <a:r>
              <a:rPr lang="es-MX" sz="2200" dirty="0" smtClean="0"/>
              <a:t>Independencia implica que los números aleatorios no deben tener relación entre sí.</a:t>
            </a:r>
          </a:p>
          <a:p>
            <a:pPr marL="457200" indent="-457200" eaLnBrk="1" hangingPunct="1">
              <a:buClr>
                <a:srgbClr val="C00000"/>
              </a:buClr>
              <a:buFont typeface="+mj-lt"/>
              <a:buAutoNum type="arabicPeriod" startAt="2"/>
              <a:defRPr/>
            </a:pPr>
            <a:endParaRPr lang="es-MX" sz="1600" dirty="0" smtClean="0"/>
          </a:p>
          <a:p>
            <a:pPr marL="457200" indent="-457200" eaLnBrk="1" hangingPunct="1">
              <a:buClr>
                <a:srgbClr val="C00000"/>
              </a:buClr>
              <a:buFont typeface="+mj-lt"/>
              <a:buAutoNum type="arabicPeriod" startAt="2"/>
              <a:defRPr/>
            </a:pPr>
            <a:endParaRPr lang="es-MX" sz="1600" dirty="0" smtClean="0"/>
          </a:p>
        </p:txBody>
      </p:sp>
      <p:graphicFrame>
        <p:nvGraphicFramePr>
          <p:cNvPr id="15362" name="Object 3"/>
          <p:cNvGraphicFramePr>
            <a:graphicFrameLocks noChangeAspect="1"/>
          </p:cNvGraphicFramePr>
          <p:nvPr/>
        </p:nvGraphicFramePr>
        <p:xfrm>
          <a:off x="4508500" y="3308350"/>
          <a:ext cx="127000" cy="241300"/>
        </p:xfrm>
        <a:graphic>
          <a:graphicData uri="http://schemas.openxmlformats.org/presentationml/2006/ole">
            <mc:AlternateContent xmlns:mc="http://schemas.openxmlformats.org/markup-compatibility/2006">
              <mc:Choice xmlns:v="urn:schemas-microsoft-com:vml" Requires="v">
                <p:oleObj spid="_x0000_s87092" name="Ecuación" r:id="rId4" imgW="126890" imgH="241091" progId="Equation.3">
                  <p:embed/>
                </p:oleObj>
              </mc:Choice>
              <mc:Fallback>
                <p:oleObj name="Ecuación" r:id="rId4" imgW="126890" imgH="241091"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8500" y="3308350"/>
                        <a:ext cx="127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9 Grupo"/>
          <p:cNvGrpSpPr/>
          <p:nvPr/>
        </p:nvGrpSpPr>
        <p:grpSpPr>
          <a:xfrm>
            <a:off x="949325" y="2619375"/>
            <a:ext cx="2452688" cy="2740025"/>
            <a:chOff x="949325" y="2619375"/>
            <a:chExt cx="2452688" cy="2740025"/>
          </a:xfrm>
        </p:grpSpPr>
        <p:pic>
          <p:nvPicPr>
            <p:cNvPr id="15365" name="23 Imagen" descr="correlacion.gif"/>
            <p:cNvPicPr>
              <a:picLocks noChangeAspect="1"/>
            </p:cNvPicPr>
            <p:nvPr/>
          </p:nvPicPr>
          <p:blipFill>
            <a:blip r:embed="rId6" cstate="print"/>
            <a:srcRect l="49063" t="-12013" r="21875" b="-20125"/>
            <a:stretch>
              <a:fillRect/>
            </a:stretch>
          </p:blipFill>
          <p:spPr bwMode="auto">
            <a:xfrm>
              <a:off x="949325" y="2619375"/>
              <a:ext cx="2452688" cy="2609850"/>
            </a:xfrm>
            <a:prstGeom prst="rect">
              <a:avLst/>
            </a:prstGeom>
            <a:noFill/>
            <a:ln w="9525">
              <a:noFill/>
              <a:miter lim="800000"/>
              <a:headEnd/>
              <a:tailEnd/>
            </a:ln>
          </p:spPr>
        </p:pic>
        <p:sp>
          <p:nvSpPr>
            <p:cNvPr id="15367" name="26 CuadroTexto"/>
            <p:cNvSpPr txBox="1">
              <a:spLocks noChangeArrowheads="1"/>
            </p:cNvSpPr>
            <p:nvPr/>
          </p:nvSpPr>
          <p:spPr bwMode="auto">
            <a:xfrm>
              <a:off x="1601788" y="4959350"/>
              <a:ext cx="855662" cy="400050"/>
            </a:xfrm>
            <a:prstGeom prst="rect">
              <a:avLst/>
            </a:prstGeom>
            <a:noFill/>
            <a:ln w="9525">
              <a:noFill/>
              <a:miter lim="800000"/>
              <a:headEnd/>
              <a:tailEnd/>
            </a:ln>
          </p:spPr>
          <p:txBody>
            <a:bodyPr>
              <a:spAutoFit/>
            </a:bodyPr>
            <a:lstStyle/>
            <a:p>
              <a:r>
                <a:rPr lang="es-MX" sz="2000" dirty="0"/>
                <a:t>r= 0</a:t>
              </a:r>
            </a:p>
          </p:txBody>
        </p:sp>
      </p:grpSp>
      <p:grpSp>
        <p:nvGrpSpPr>
          <p:cNvPr id="3" name="11 Grupo"/>
          <p:cNvGrpSpPr/>
          <p:nvPr/>
        </p:nvGrpSpPr>
        <p:grpSpPr>
          <a:xfrm>
            <a:off x="4797425" y="2528888"/>
            <a:ext cx="2700338" cy="2830512"/>
            <a:chOff x="4797425" y="2528888"/>
            <a:chExt cx="2700338" cy="2830512"/>
          </a:xfrm>
        </p:grpSpPr>
        <p:pic>
          <p:nvPicPr>
            <p:cNvPr id="15366" name="24 Imagen" descr="correlacion.gif"/>
            <p:cNvPicPr>
              <a:picLocks noChangeAspect="1"/>
            </p:cNvPicPr>
            <p:nvPr/>
          </p:nvPicPr>
          <p:blipFill>
            <a:blip r:embed="rId6" cstate="print"/>
            <a:srcRect l="-8437" t="-16016" r="74687" b="-32138"/>
            <a:stretch>
              <a:fillRect/>
            </a:stretch>
          </p:blipFill>
          <p:spPr bwMode="auto">
            <a:xfrm>
              <a:off x="4797425" y="2528888"/>
              <a:ext cx="2700338" cy="2744787"/>
            </a:xfrm>
            <a:prstGeom prst="rect">
              <a:avLst/>
            </a:prstGeom>
            <a:noFill/>
            <a:ln w="9525">
              <a:noFill/>
              <a:miter lim="800000"/>
              <a:headEnd/>
              <a:tailEnd/>
            </a:ln>
          </p:spPr>
        </p:pic>
        <p:sp>
          <p:nvSpPr>
            <p:cNvPr id="15368" name="27 CuadroTexto"/>
            <p:cNvSpPr txBox="1">
              <a:spLocks noChangeArrowheads="1"/>
            </p:cNvSpPr>
            <p:nvPr/>
          </p:nvSpPr>
          <p:spPr bwMode="auto">
            <a:xfrm>
              <a:off x="6057900" y="4959350"/>
              <a:ext cx="854075" cy="400050"/>
            </a:xfrm>
            <a:prstGeom prst="rect">
              <a:avLst/>
            </a:prstGeom>
            <a:noFill/>
            <a:ln w="9525">
              <a:noFill/>
              <a:miter lim="800000"/>
              <a:headEnd/>
              <a:tailEnd/>
            </a:ln>
          </p:spPr>
          <p:txBody>
            <a:bodyPr>
              <a:spAutoFit/>
            </a:bodyPr>
            <a:lstStyle/>
            <a:p>
              <a:r>
                <a:rPr lang="es-MX" sz="2000" dirty="0"/>
                <a:t>r= 1</a:t>
              </a:r>
            </a:p>
          </p:txBody>
        </p:sp>
      </p:grpSp>
      <p:sp>
        <p:nvSpPr>
          <p:cNvPr id="15369" name="28 CuadroTexto"/>
          <p:cNvSpPr txBox="1">
            <a:spLocks noChangeArrowheads="1"/>
          </p:cNvSpPr>
          <p:nvPr/>
        </p:nvSpPr>
        <p:spPr bwMode="auto">
          <a:xfrm>
            <a:off x="2862263" y="5499100"/>
            <a:ext cx="3284537" cy="400050"/>
          </a:xfrm>
          <a:prstGeom prst="rect">
            <a:avLst/>
          </a:prstGeom>
          <a:noFill/>
          <a:ln w="9525">
            <a:noFill/>
            <a:miter lim="800000"/>
            <a:headEnd/>
            <a:tailEnd/>
          </a:ln>
        </p:spPr>
        <p:txBody>
          <a:bodyPr>
            <a:spAutoFit/>
          </a:bodyPr>
          <a:lstStyle/>
          <a:p>
            <a:r>
              <a:rPr lang="es-MX" sz="2000" dirty="0"/>
              <a:t>Coeficiente de correlación</a:t>
            </a:r>
          </a:p>
        </p:txBody>
      </p:sp>
      <p:sp>
        <p:nvSpPr>
          <p:cNvPr id="11"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3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p:bldP spid="11"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583795"/>
            <a:ext cx="765085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lang="es-MX" sz="2400" b="1" kern="0" dirty="0" smtClean="0">
                <a:latin typeface="+mn-lt"/>
                <a:cs typeface="+mn-cs"/>
              </a:rPr>
              <a:t>Número aleatorios vs Números </a:t>
            </a:r>
            <a:r>
              <a:rPr lang="es-MX" sz="2400" b="1" kern="0" dirty="0" err="1" smtClean="0">
                <a:latin typeface="+mn-lt"/>
                <a:cs typeface="+mn-cs"/>
              </a:rPr>
              <a:t>pseudoaleatorios</a:t>
            </a:r>
            <a:endParaRPr kumimoji="0" lang="es-MX"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lang="es-MX" sz="600" kern="0" dirty="0" smtClean="0">
              <a:latin typeface="+mn-lt"/>
              <a:cs typeface="+mn-cs"/>
            </a:endParaRPr>
          </a:p>
          <a:p>
            <a:pPr marL="342900" lvl="0" indent="-342900">
              <a:spcBef>
                <a:spcPct val="20000"/>
              </a:spcBef>
              <a:buSzPct val="80000"/>
              <a:buFont typeface="Wingdings" pitchFamily="2" charset="2"/>
              <a:buChar char="§"/>
              <a:defRPr/>
            </a:pPr>
            <a:r>
              <a:rPr lang="es-MX" sz="2200" kern="0" dirty="0" smtClean="0"/>
              <a:t>Se tienen que evitar problemas como: </a:t>
            </a:r>
          </a:p>
          <a:p>
            <a:pPr marL="800100" lvl="1" indent="-342900">
              <a:spcBef>
                <a:spcPct val="20000"/>
              </a:spcBef>
              <a:buSzPct val="80000"/>
              <a:buFont typeface="Symbol" pitchFamily="18" charset="2"/>
              <a:buChar char=""/>
              <a:defRPr/>
            </a:pPr>
            <a:r>
              <a:rPr lang="es-MX" sz="2200" kern="0" dirty="0" smtClean="0">
                <a:latin typeface="+mn-lt"/>
                <a:cs typeface="+mn-cs"/>
              </a:rPr>
              <a:t>Que los números del conjunto no estén uniformemente distribuidos, es decir, que haya demasiados en un </a:t>
            </a:r>
            <a:r>
              <a:rPr lang="es-MX" sz="2200" kern="0" dirty="0" err="1" smtClean="0">
                <a:latin typeface="+mn-lt"/>
                <a:cs typeface="+mn-cs"/>
              </a:rPr>
              <a:t>subintervalo</a:t>
            </a:r>
            <a:r>
              <a:rPr lang="es-MX" sz="2200" kern="0" dirty="0" smtClean="0">
                <a:latin typeface="+mn-lt"/>
                <a:cs typeface="+mn-cs"/>
              </a:rPr>
              <a:t> y en otros muy pocos o ninguno.</a:t>
            </a:r>
          </a:p>
          <a:p>
            <a:pPr marL="800100" lvl="1" indent="-342900">
              <a:spcBef>
                <a:spcPct val="20000"/>
              </a:spcBef>
              <a:buSzPct val="80000"/>
              <a:buFont typeface="Symbol" pitchFamily="18" charset="2"/>
              <a:buChar char=""/>
              <a:defRPr/>
            </a:pPr>
            <a:r>
              <a:rPr lang="es-MX" sz="2200" kern="0" dirty="0" smtClean="0">
                <a:latin typeface="+mn-lt"/>
                <a:cs typeface="+mn-cs"/>
              </a:rPr>
              <a:t>Los números generados sean discretos en lugar de continuos.</a:t>
            </a:r>
          </a:p>
          <a:p>
            <a:pPr marL="800100" lvl="1" indent="-342900">
              <a:spcBef>
                <a:spcPct val="20000"/>
              </a:spcBef>
              <a:buSzPct val="80000"/>
              <a:buFont typeface="Symbol" pitchFamily="18" charset="2"/>
              <a:buChar char=""/>
              <a:defRPr/>
            </a:pPr>
            <a:r>
              <a:rPr lang="es-MX" sz="2200" kern="0" dirty="0" smtClean="0">
                <a:latin typeface="+mn-lt"/>
                <a:cs typeface="+mn-cs"/>
              </a:rPr>
              <a:t>Que la media del conjunto este muy arriba o muy abajo  de un medio.</a:t>
            </a:r>
          </a:p>
          <a:p>
            <a:pPr marL="800100" lvl="1" indent="-342900">
              <a:spcBef>
                <a:spcPct val="20000"/>
              </a:spcBef>
              <a:buSzPct val="80000"/>
              <a:buFont typeface="Symbol" pitchFamily="18" charset="2"/>
              <a:buChar char=""/>
              <a:defRPr/>
            </a:pPr>
            <a:r>
              <a:rPr lang="es-MX" sz="2200" kern="0" dirty="0" smtClean="0">
                <a:latin typeface="+mn-lt"/>
                <a:cs typeface="+mn-cs"/>
              </a:rPr>
              <a:t>Que la varianza del conjunto que este este muy arriba o muy abajo un medio.</a:t>
            </a:r>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a:spcBef>
                <a:spcPct val="20000"/>
              </a:spcBef>
              <a:defRPr/>
            </a:pPr>
            <a:r>
              <a:rPr lang="es-MX" sz="2400" b="1" dirty="0" smtClean="0"/>
              <a:t>Sistema según el tipo de variable:</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Discretos</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Continuos </a:t>
            </a:r>
          </a:p>
          <a:p>
            <a:pPr marL="0" marR="0" lvl="0" indent="0" defTabSz="914400" rtl="0" eaLnBrk="1" fontAlgn="auto" latinLnBrk="0" hangingPunct="1">
              <a:spcBef>
                <a:spcPct val="20000"/>
              </a:spcBef>
              <a:spcAft>
                <a:spcPts val="0"/>
              </a:spcAft>
              <a:buClrTx/>
              <a:buSzTx/>
              <a:buFont typeface="Wingdings" pitchFamily="2" charset="2"/>
              <a:buNone/>
              <a:tabLst/>
              <a:defRPr/>
            </a:pPr>
            <a:endParaRPr lang="es-MX" sz="2400" b="1" dirty="0" smtClean="0"/>
          </a:p>
          <a:p>
            <a:pPr marL="0" marR="0" lvl="0" indent="0" defTabSz="914400" rtl="0" eaLnBrk="1" fontAlgn="auto" latinLnBrk="0" hangingPunct="1">
              <a:spcBef>
                <a:spcPct val="20000"/>
              </a:spcBef>
              <a:spcAft>
                <a:spcPts val="0"/>
              </a:spcAft>
              <a:buClrTx/>
              <a:buSzTx/>
              <a:buFont typeface="Wingdings" pitchFamily="2" charset="2"/>
              <a:buNone/>
              <a:tabLst/>
              <a:defRPr/>
            </a:pPr>
            <a:r>
              <a:rPr lang="es-MX" sz="2400" b="1" dirty="0" smtClean="0"/>
              <a:t>Sistema según los objetos:</a:t>
            </a:r>
            <a:endParaRPr lang="es-MX" sz="2400" b="1" noProof="0" dirty="0" smtClean="0"/>
          </a:p>
          <a:p>
            <a:pPr marL="95250" marR="0" lvl="0" indent="-95250" defTabSz="914400" rtl="0" eaLnBrk="1" fontAlgn="auto" latinLnBrk="0" hangingPunct="1">
              <a:spcBef>
                <a:spcPct val="20000"/>
              </a:spcBef>
              <a:spcAft>
                <a:spcPts val="0"/>
              </a:spcAft>
              <a:buClrTx/>
              <a:buSzTx/>
              <a:buFont typeface="Wingdings" pitchFamily="2" charset="2"/>
              <a:buChar char="§"/>
              <a:tabLst/>
              <a:defRPr/>
            </a:pPr>
            <a:r>
              <a:rPr lang="es-MX" sz="2200" dirty="0" smtClean="0"/>
              <a:t>Conjunto desorganizado</a:t>
            </a:r>
          </a:p>
          <a:p>
            <a:pPr marL="95250" marR="0" lvl="0" indent="-95250" defTabSz="914400" rtl="0" eaLnBrk="1" fontAlgn="auto" latinLnBrk="0" hangingPunct="1">
              <a:spcBef>
                <a:spcPct val="20000"/>
              </a:spcBef>
              <a:spcAft>
                <a:spcPts val="0"/>
              </a:spcAft>
              <a:buClrTx/>
              <a:buSzTx/>
              <a:buFont typeface="Wingdings" pitchFamily="2" charset="2"/>
              <a:buChar char="§"/>
              <a:tabLst/>
              <a:defRPr/>
            </a:pPr>
            <a:r>
              <a:rPr lang="es-MX" sz="2200" dirty="0" smtClean="0"/>
              <a:t>Orgánico y no orgánico</a:t>
            </a:r>
          </a:p>
          <a:p>
            <a:pPr marL="95250" marR="0" lvl="0" indent="-95250" defTabSz="914400" rtl="0" eaLnBrk="1" fontAlgn="auto" latinLnBrk="0" hangingPunct="1">
              <a:spcBef>
                <a:spcPct val="20000"/>
              </a:spcBef>
              <a:spcAft>
                <a:spcPts val="0"/>
              </a:spcAft>
              <a:buClrTx/>
              <a:buSzTx/>
              <a:buFont typeface="Wingdings" pitchFamily="2" charset="2"/>
              <a:buChar char="§"/>
              <a:tabLst/>
              <a:defRPr/>
            </a:pPr>
            <a:r>
              <a:rPr lang="es-MX" sz="2200" dirty="0" smtClean="0"/>
              <a:t>Abiertos y cerrados</a:t>
            </a:r>
          </a:p>
          <a:p>
            <a:pPr marL="95250" marR="0" lvl="0" indent="-9525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95250" marR="0" lvl="0" indent="-95250" defTabSz="914400" rtl="0" eaLnBrk="1" fontAlgn="auto" latinLnBrk="0" hangingPunct="1">
              <a:spcBef>
                <a:spcPct val="20000"/>
              </a:spcBef>
              <a:spcAft>
                <a:spcPts val="0"/>
              </a:spcAft>
              <a:buClrTx/>
              <a:buSzTx/>
              <a:tabLst/>
              <a:defRPr/>
            </a:pPr>
            <a:r>
              <a:rPr lang="es-MX" sz="2200" dirty="0" smtClean="0"/>
              <a:t>Sistemas según el tiempo:</a:t>
            </a:r>
          </a:p>
          <a:p>
            <a:pPr marL="95250" marR="0" lvl="0" indent="-95250" defTabSz="914400" rtl="0" eaLnBrk="1" fontAlgn="auto" latinLnBrk="0" hangingPunct="1">
              <a:spcBef>
                <a:spcPct val="20000"/>
              </a:spcBef>
              <a:spcAft>
                <a:spcPts val="0"/>
              </a:spcAft>
              <a:buClrTx/>
              <a:buSzTx/>
              <a:buFont typeface="Wingdings" pitchFamily="2" charset="2"/>
              <a:buChar char="§"/>
              <a:tabLst/>
              <a:defRPr/>
            </a:pPr>
            <a:r>
              <a:rPr lang="es-MX" sz="2200" dirty="0" smtClean="0"/>
              <a:t>Estático</a:t>
            </a:r>
          </a:p>
          <a:p>
            <a:pPr marL="95250" marR="0" lvl="0" indent="-95250" defTabSz="914400" rtl="0" eaLnBrk="1" fontAlgn="auto" latinLnBrk="0" hangingPunct="1">
              <a:spcBef>
                <a:spcPct val="20000"/>
              </a:spcBef>
              <a:spcAft>
                <a:spcPts val="0"/>
              </a:spcAft>
              <a:buClrTx/>
              <a:buSzTx/>
              <a:buFont typeface="Wingdings" pitchFamily="2" charset="2"/>
              <a:buChar char="§"/>
              <a:tabLst/>
              <a:defRPr/>
            </a:pPr>
            <a:r>
              <a:rPr lang="es-MX" sz="2200" dirty="0" smtClean="0"/>
              <a:t>Dinámico</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to="" calcmode="lin" valueType="num">
                                      <p:cBhvr>
                                        <p:cTn id="37" dur="1" fill="hold"/>
                                        <p:tgtEl>
                                          <p:spTgt spid="4">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 to="" calcmode="lin" valueType="num">
                                      <p:cBhvr>
                                        <p:cTn id="42" dur="1" fill="hold"/>
                                        <p:tgtEl>
                                          <p:spTgt spid="4">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 to="" calcmode="lin" valueType="num">
                                      <p:cBhvr>
                                        <p:cTn id="47" dur="1" fill="hold"/>
                                        <p:tgtEl>
                                          <p:spTgt spid="4">
                                            <p:txEl>
                                              <p:pRg st="9" end="9"/>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 to="" calcmode="lin" valueType="num">
                                      <p:cBhvr>
                                        <p:cTn id="52" dur="1" fill="hold"/>
                                        <p:tgtEl>
                                          <p:spTgt spid="4">
                                            <p:txEl>
                                              <p:pRg st="10" end="10"/>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4">
                                            <p:txEl>
                                              <p:pRg st="11" end="11"/>
                                            </p:txEl>
                                          </p:spTgt>
                                        </p:tgtEl>
                                        <p:attrNameLst>
                                          <p:attrName>style.visibility</p:attrName>
                                        </p:attrNameLst>
                                      </p:cBhvr>
                                      <p:to>
                                        <p:strVal val="visible"/>
                                      </p:to>
                                    </p:set>
                                    <p:anim to="" calcmode="lin" valueType="num">
                                      <p:cBhvr>
                                        <p:cTn id="57" dur="1" fill="hold"/>
                                        <p:tgtEl>
                                          <p:spTgt spid="4">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3"/>
          <p:cNvSpPr>
            <a:spLocks noGrp="1" noChangeArrowheads="1"/>
          </p:cNvSpPr>
          <p:nvPr>
            <p:ph type="body" idx="1"/>
          </p:nvPr>
        </p:nvSpPr>
        <p:spPr>
          <a:xfrm>
            <a:off x="476250" y="1314450"/>
            <a:ext cx="7921625" cy="4816475"/>
          </a:xfrm>
        </p:spPr>
        <p:txBody>
          <a:bodyPr/>
          <a:lstStyle/>
          <a:p>
            <a:pPr marL="457200" indent="-457200" eaLnBrk="1" hangingPunct="1">
              <a:buClrTx/>
              <a:buFont typeface="Wingdings" pitchFamily="2" charset="2"/>
              <a:buNone/>
            </a:pPr>
            <a:r>
              <a:rPr lang="es-MX" sz="2400" b="1" dirty="0" smtClean="0"/>
              <a:t>Algoritmo para generar números aleatorios</a:t>
            </a:r>
          </a:p>
          <a:p>
            <a:pPr marL="457200" indent="-457200" eaLnBrk="1" hangingPunct="1">
              <a:buClrTx/>
              <a:buFont typeface="Wingdings" pitchFamily="2" charset="2"/>
              <a:buNone/>
            </a:pPr>
            <a:endParaRPr lang="es-MX" sz="600" b="1" dirty="0" smtClean="0"/>
          </a:p>
          <a:p>
            <a:pPr marL="457200" indent="-457200" algn="just" eaLnBrk="1" hangingPunct="1">
              <a:buClrTx/>
              <a:buFont typeface="Wingdings" pitchFamily="2" charset="2"/>
              <a:buNone/>
            </a:pPr>
            <a:r>
              <a:rPr lang="es-MX" sz="2200" b="1" dirty="0" smtClean="0"/>
              <a:t>Algoritmo de cuadrados medios</a:t>
            </a:r>
          </a:p>
          <a:p>
            <a:pPr marL="457200" indent="-457200" algn="just" eaLnBrk="1" hangingPunct="1">
              <a:buClrTx/>
              <a:buFont typeface="Arial" charset="0"/>
              <a:buAutoNum type="arabicPeriod"/>
            </a:pPr>
            <a:r>
              <a:rPr lang="es-MX" sz="1900" dirty="0" smtClean="0"/>
              <a:t>Seleccionar una semilla (</a:t>
            </a:r>
            <a:r>
              <a:rPr lang="es-MX" sz="1900" i="1" dirty="0" smtClean="0"/>
              <a:t>X</a:t>
            </a:r>
            <a:r>
              <a:rPr lang="es-MX" sz="1900" baseline="-25000" dirty="0" smtClean="0"/>
              <a:t>0</a:t>
            </a:r>
            <a:r>
              <a:rPr lang="es-MX" sz="1900" dirty="0" smtClean="0"/>
              <a:t>) con </a:t>
            </a:r>
            <a:r>
              <a:rPr lang="es-MX" sz="1900" i="1" dirty="0" smtClean="0"/>
              <a:t>D </a:t>
            </a:r>
            <a:r>
              <a:rPr lang="es-MX" sz="1900" dirty="0" smtClean="0"/>
              <a:t>dígitos (</a:t>
            </a:r>
            <a:r>
              <a:rPr lang="es-MX" sz="1900" i="1" dirty="0" smtClean="0"/>
              <a:t>D&gt;3).</a:t>
            </a:r>
          </a:p>
          <a:p>
            <a:pPr marL="457200" indent="-457200" algn="just" eaLnBrk="1" hangingPunct="1">
              <a:buClrTx/>
              <a:buFont typeface="Arial" charset="0"/>
              <a:buAutoNum type="arabicPeriod"/>
            </a:pPr>
            <a:r>
              <a:rPr lang="es-MX" sz="1900" dirty="0" smtClean="0"/>
              <a:t>Sea </a:t>
            </a:r>
            <a:r>
              <a:rPr lang="es-MX" sz="1900" i="1" dirty="0" smtClean="0"/>
              <a:t>X</a:t>
            </a:r>
            <a:r>
              <a:rPr lang="es-MX" sz="1900" i="1" baseline="-25000" dirty="0" smtClean="0"/>
              <a:t>0</a:t>
            </a:r>
            <a:r>
              <a:rPr lang="es-MX" sz="1900" dirty="0" smtClean="0"/>
              <a:t> el resultado de elevar </a:t>
            </a:r>
            <a:r>
              <a:rPr lang="es-MX" sz="1900" i="1" dirty="0" smtClean="0"/>
              <a:t>X</a:t>
            </a:r>
            <a:r>
              <a:rPr lang="es-MX" sz="1900" i="1" baseline="-25000" dirty="0" smtClean="0"/>
              <a:t>0</a:t>
            </a:r>
            <a:r>
              <a:rPr lang="es-MX" sz="1900" dirty="0" smtClean="0"/>
              <a:t> al cuadrado; sea </a:t>
            </a:r>
            <a:r>
              <a:rPr lang="es-MX" sz="1900" i="1" dirty="0" smtClean="0"/>
              <a:t>X</a:t>
            </a:r>
            <a:r>
              <a:rPr lang="es-MX" sz="1900" i="1" baseline="-25000" dirty="0" smtClean="0"/>
              <a:t>1</a:t>
            </a:r>
            <a:r>
              <a:rPr lang="es-MX" sz="1900" baseline="-25000" dirty="0" smtClean="0"/>
              <a:t> </a:t>
            </a:r>
            <a:r>
              <a:rPr lang="es-MX" sz="1900" dirty="0" smtClean="0"/>
              <a:t> </a:t>
            </a:r>
            <a:r>
              <a:rPr lang="es-MX" sz="1900" i="1" dirty="0" smtClean="0"/>
              <a:t>D </a:t>
            </a:r>
            <a:r>
              <a:rPr lang="es-MX" sz="1900" dirty="0" smtClean="0"/>
              <a:t>los dígitos del centro y sea </a:t>
            </a:r>
            <a:r>
              <a:rPr lang="es-MX" sz="1900" i="1" dirty="0" err="1" smtClean="0"/>
              <a:t>ri</a:t>
            </a:r>
            <a:r>
              <a:rPr lang="es-MX" sz="1900" i="1" dirty="0" smtClean="0"/>
              <a:t>= 0.D </a:t>
            </a:r>
            <a:r>
              <a:rPr lang="es-MX" sz="1900" dirty="0" smtClean="0"/>
              <a:t>dígitos del centro.</a:t>
            </a:r>
          </a:p>
          <a:p>
            <a:pPr marL="457200" indent="-457200" algn="just" eaLnBrk="1" hangingPunct="1">
              <a:buClrTx/>
              <a:buFont typeface="Arial" charset="0"/>
              <a:buAutoNum type="arabicPeriod"/>
            </a:pPr>
            <a:r>
              <a:rPr lang="es-MX" sz="1900" dirty="0" smtClean="0"/>
              <a:t>Sea </a:t>
            </a:r>
            <a:r>
              <a:rPr lang="es-MX" sz="1900" i="1" dirty="0" err="1" smtClean="0"/>
              <a:t>Y</a:t>
            </a:r>
            <a:r>
              <a:rPr lang="es-MX" sz="1900" i="1" baseline="-25000" dirty="0" err="1" smtClean="0"/>
              <a:t>i</a:t>
            </a:r>
            <a:r>
              <a:rPr lang="es-MX" sz="1900" i="1" dirty="0" smtClean="0"/>
              <a:t> </a:t>
            </a:r>
            <a:r>
              <a:rPr lang="es-MX" sz="1900" dirty="0" smtClean="0"/>
              <a:t>el resultado de elevar </a:t>
            </a:r>
            <a:r>
              <a:rPr lang="es-MX" sz="1900" i="1" dirty="0" smtClean="0"/>
              <a:t>X</a:t>
            </a:r>
            <a:r>
              <a:rPr lang="es-MX" sz="1900" i="1" baseline="-25000" dirty="0" smtClean="0"/>
              <a:t>i</a:t>
            </a:r>
            <a:r>
              <a:rPr lang="es-MX" sz="1900" dirty="0" smtClean="0"/>
              <a:t> al cuadrado; sea </a:t>
            </a:r>
            <a:r>
              <a:rPr lang="es-MX" sz="1900" i="1" dirty="0" smtClean="0"/>
              <a:t>X</a:t>
            </a:r>
            <a:r>
              <a:rPr lang="es-MX" sz="1900" i="1" baseline="-25000" dirty="0" smtClean="0"/>
              <a:t>i</a:t>
            </a:r>
            <a:r>
              <a:rPr lang="es-MX" sz="1900" i="1" dirty="0" smtClean="0"/>
              <a:t> +1=D</a:t>
            </a:r>
            <a:r>
              <a:rPr lang="es-MX" sz="1900" dirty="0" smtClean="0"/>
              <a:t> dígitos del centro, y sea </a:t>
            </a:r>
            <a:r>
              <a:rPr lang="es-MX" sz="1900" i="1" dirty="0" err="1" smtClean="0"/>
              <a:t>ri</a:t>
            </a:r>
            <a:r>
              <a:rPr lang="es-MX" sz="1900" i="1" dirty="0" smtClean="0"/>
              <a:t>= 0.D </a:t>
            </a:r>
            <a:r>
              <a:rPr lang="es-MX" sz="1900" dirty="0" smtClean="0"/>
              <a:t>dígitos del centro, para todo </a:t>
            </a:r>
            <a:r>
              <a:rPr lang="es-MX" sz="1900" i="1" dirty="0" smtClean="0"/>
              <a:t>i=1,2,3…n</a:t>
            </a:r>
          </a:p>
          <a:p>
            <a:pPr marL="457200" indent="-457200" algn="just" eaLnBrk="1" hangingPunct="1">
              <a:buClrTx/>
              <a:buFont typeface="Arial" charset="0"/>
              <a:buAutoNum type="arabicPeriod"/>
            </a:pPr>
            <a:r>
              <a:rPr lang="es-MX" sz="1900" dirty="0" smtClean="0"/>
              <a:t>Repetir el paso tres hasta obtener los </a:t>
            </a:r>
            <a:r>
              <a:rPr lang="es-MX" sz="1900" i="1" dirty="0" smtClean="0"/>
              <a:t>n </a:t>
            </a:r>
            <a:r>
              <a:rPr lang="es-MX" sz="1900" dirty="0" smtClean="0"/>
              <a:t>números deseados.</a:t>
            </a:r>
          </a:p>
          <a:p>
            <a:pPr marL="457200" indent="-457200" algn="just" eaLnBrk="1" hangingPunct="1">
              <a:buClrTx/>
              <a:buFont typeface="Arial" charset="0"/>
              <a:buAutoNum type="arabicPeriod"/>
            </a:pPr>
            <a:endParaRPr lang="es-MX" sz="1600" dirty="0" smtClean="0"/>
          </a:p>
          <a:p>
            <a:pPr marL="457200" indent="-457200" algn="just" eaLnBrk="1" hangingPunct="1">
              <a:buClrTx/>
              <a:buFont typeface="Wingdings" pitchFamily="2" charset="2"/>
              <a:buNone/>
            </a:pPr>
            <a:r>
              <a:rPr lang="es-MX" sz="1600" dirty="0" smtClean="0"/>
              <a:t> </a:t>
            </a:r>
          </a:p>
          <a:p>
            <a:pPr marL="457200" indent="-457200" algn="just" eaLnBrk="1" hangingPunct="1">
              <a:buClr>
                <a:srgbClr val="C00000"/>
              </a:buClr>
              <a:buFont typeface="Wingdings" pitchFamily="2" charset="2"/>
              <a:buNone/>
            </a:pPr>
            <a:endParaRPr lang="es-MX" sz="1600" dirty="0" smtClean="0"/>
          </a:p>
        </p:txBody>
      </p:sp>
      <p:graphicFrame>
        <p:nvGraphicFramePr>
          <p:cNvPr id="8194" name="Object 2"/>
          <p:cNvGraphicFramePr>
            <a:graphicFrameLocks noChangeAspect="1"/>
          </p:cNvGraphicFramePr>
          <p:nvPr/>
        </p:nvGraphicFramePr>
        <p:xfrm>
          <a:off x="3896925" y="4284095"/>
          <a:ext cx="1087934" cy="508297"/>
        </p:xfrm>
        <a:graphic>
          <a:graphicData uri="http://schemas.openxmlformats.org/presentationml/2006/ole">
            <mc:AlternateContent xmlns:mc="http://schemas.openxmlformats.org/markup-compatibility/2006">
              <mc:Choice xmlns:v="urn:schemas-microsoft-com:vml" Requires="v">
                <p:oleObj spid="_x0000_s88266" name="Ecuación" r:id="rId4" imgW="774364" imgH="469696" progId="Equation.3">
                  <p:embed/>
                </p:oleObj>
              </mc:Choice>
              <mc:Fallback>
                <p:oleObj name="Ecuación" r:id="rId4" imgW="774364" imgH="469696"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6925" y="4284095"/>
                        <a:ext cx="1087934" cy="50829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8195" name="Object 3"/>
          <p:cNvGraphicFramePr>
            <a:graphicFrameLocks noChangeAspect="1"/>
          </p:cNvGraphicFramePr>
          <p:nvPr/>
        </p:nvGraphicFramePr>
        <p:xfrm>
          <a:off x="1961710" y="4869160"/>
          <a:ext cx="1066800" cy="1333500"/>
        </p:xfrm>
        <a:graphic>
          <a:graphicData uri="http://schemas.openxmlformats.org/presentationml/2006/ole">
            <mc:AlternateContent xmlns:mc="http://schemas.openxmlformats.org/markup-compatibility/2006">
              <mc:Choice xmlns:v="urn:schemas-microsoft-com:vml" Requires="v">
                <p:oleObj spid="_x0000_s88267" name="Ecuación" r:id="rId6" imgW="1066800" imgH="1333500" progId="Equation.3">
                  <p:embed/>
                </p:oleObj>
              </mc:Choice>
              <mc:Fallback>
                <p:oleObj name="Ecuación" r:id="rId6" imgW="1066800" imgH="133350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61710" y="4869160"/>
                        <a:ext cx="1066800" cy="1333500"/>
                      </a:xfrm>
                      <a:prstGeom prst="rect">
                        <a:avLst/>
                      </a:prstGeom>
                      <a:solidFill>
                        <a:schemeClr val="accent1"/>
                      </a:solidFill>
                    </p:spPr>
                  </p:pic>
                </p:oleObj>
              </mc:Fallback>
            </mc:AlternateContent>
          </a:graphicData>
        </a:graphic>
      </p:graphicFrame>
      <p:graphicFrame>
        <p:nvGraphicFramePr>
          <p:cNvPr id="8196" name="Object 4"/>
          <p:cNvGraphicFramePr>
            <a:graphicFrameLocks noChangeAspect="1"/>
          </p:cNvGraphicFramePr>
          <p:nvPr/>
        </p:nvGraphicFramePr>
        <p:xfrm>
          <a:off x="4076945" y="4869160"/>
          <a:ext cx="774700" cy="1333500"/>
        </p:xfrm>
        <a:graphic>
          <a:graphicData uri="http://schemas.openxmlformats.org/presentationml/2006/ole">
            <mc:AlternateContent xmlns:mc="http://schemas.openxmlformats.org/markup-compatibility/2006">
              <mc:Choice xmlns:v="urn:schemas-microsoft-com:vml" Requires="v">
                <p:oleObj spid="_x0000_s88268" name="Ecuación" r:id="rId8" imgW="774700" imgH="1333500" progId="Equation.3">
                  <p:embed/>
                </p:oleObj>
              </mc:Choice>
              <mc:Fallback>
                <p:oleObj name="Ecuación" r:id="rId8" imgW="774700" imgH="1333500" progId="Equation.3">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76945" y="4869160"/>
                        <a:ext cx="774700" cy="1333500"/>
                      </a:xfrm>
                      <a:prstGeom prst="rect">
                        <a:avLst/>
                      </a:prstGeom>
                      <a:solidFill>
                        <a:schemeClr val="accent1"/>
                      </a:solidFill>
                    </p:spPr>
                  </p:pic>
                </p:oleObj>
              </mc:Fallback>
            </mc:AlternateContent>
          </a:graphicData>
        </a:graphic>
      </p:graphicFrame>
      <p:graphicFrame>
        <p:nvGraphicFramePr>
          <p:cNvPr id="8197" name="Object 5"/>
          <p:cNvGraphicFramePr>
            <a:graphicFrameLocks noChangeAspect="1"/>
          </p:cNvGraphicFramePr>
          <p:nvPr/>
        </p:nvGraphicFramePr>
        <p:xfrm>
          <a:off x="6057165" y="4869160"/>
          <a:ext cx="825500" cy="1333500"/>
        </p:xfrm>
        <a:graphic>
          <a:graphicData uri="http://schemas.openxmlformats.org/presentationml/2006/ole">
            <mc:AlternateContent xmlns:mc="http://schemas.openxmlformats.org/markup-compatibility/2006">
              <mc:Choice xmlns:v="urn:schemas-microsoft-com:vml" Requires="v">
                <p:oleObj spid="_x0000_s88269" name="Ecuación" r:id="rId10" imgW="825500" imgH="1333500" progId="Equation.3">
                  <p:embed/>
                </p:oleObj>
              </mc:Choice>
              <mc:Fallback>
                <p:oleObj name="Ecuación" r:id="rId10" imgW="825500" imgH="1333500" progId="Equation.3">
                  <p:embed/>
                  <p:pic>
                    <p:nvPicPr>
                      <p:cNvPr id="0"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57165" y="4869160"/>
                        <a:ext cx="825500" cy="1333500"/>
                      </a:xfrm>
                      <a:prstGeom prst="rect">
                        <a:avLst/>
                      </a:prstGeom>
                      <a:solidFill>
                        <a:schemeClr val="accent1"/>
                      </a:solidFill>
                    </p:spPr>
                  </p:pic>
                </p:oleObj>
              </mc:Fallback>
            </mc:AlternateContent>
          </a:graphicData>
        </a:graphic>
      </p:graphicFrame>
      <p:sp>
        <p:nvSpPr>
          <p:cNvPr id="9"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199">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199">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8199">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8199">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8199">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8199">
                                            <p:txEl>
                                              <p:pRg st="6" end="6"/>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819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8195"/>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8196"/>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1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3"/>
          <p:cNvSpPr>
            <a:spLocks noGrp="1" noChangeArrowheads="1"/>
          </p:cNvSpPr>
          <p:nvPr>
            <p:ph type="body" idx="1"/>
          </p:nvPr>
        </p:nvSpPr>
        <p:spPr>
          <a:xfrm>
            <a:off x="476250" y="1358770"/>
            <a:ext cx="7921625" cy="4816475"/>
          </a:xfrm>
        </p:spPr>
        <p:txBody>
          <a:bodyPr/>
          <a:lstStyle/>
          <a:p>
            <a:pPr marL="457200" indent="-457200" algn="just" eaLnBrk="1" hangingPunct="1">
              <a:buClr>
                <a:srgbClr val="C00000"/>
              </a:buClr>
              <a:buFont typeface="Wingdings" pitchFamily="2" charset="2"/>
              <a:buNone/>
            </a:pPr>
            <a:r>
              <a:rPr lang="es-MX" sz="2200" b="1" dirty="0" smtClean="0"/>
              <a:t>Algoritmo de productos medios</a:t>
            </a:r>
            <a:r>
              <a:rPr lang="es-MX" sz="2200" dirty="0" smtClean="0"/>
              <a:t>: </a:t>
            </a:r>
          </a:p>
          <a:p>
            <a:pPr marL="457200" indent="-457200" algn="just" eaLnBrk="1" hangingPunct="1">
              <a:buClrTx/>
              <a:buFont typeface="Arial" charset="0"/>
              <a:buAutoNum type="arabicPeriod"/>
            </a:pPr>
            <a:r>
              <a:rPr lang="es-MX" sz="1900" dirty="0" smtClean="0"/>
              <a:t>Seleccionar una semilla (</a:t>
            </a:r>
            <a:r>
              <a:rPr lang="es-MX" sz="1900" i="1" dirty="0" smtClean="0"/>
              <a:t>X</a:t>
            </a:r>
            <a:r>
              <a:rPr lang="es-MX" sz="1900" i="1" baseline="-25000" dirty="0" smtClean="0"/>
              <a:t>0</a:t>
            </a:r>
            <a:r>
              <a:rPr lang="es-MX" sz="1900" dirty="0" smtClean="0"/>
              <a:t>) con </a:t>
            </a:r>
            <a:r>
              <a:rPr lang="es-MX" sz="1900" i="1" dirty="0" smtClean="0"/>
              <a:t>D </a:t>
            </a:r>
            <a:r>
              <a:rPr lang="es-MX" sz="1900" dirty="0" smtClean="0"/>
              <a:t>dígitos (</a:t>
            </a:r>
            <a:r>
              <a:rPr lang="es-MX" sz="1900" i="1" dirty="0" smtClean="0"/>
              <a:t>D&gt;3).</a:t>
            </a:r>
          </a:p>
          <a:p>
            <a:pPr marL="457200" indent="-457200" algn="just" eaLnBrk="1" hangingPunct="1">
              <a:buClrTx/>
              <a:buFont typeface="Arial" charset="0"/>
              <a:buAutoNum type="arabicPeriod"/>
            </a:pPr>
            <a:r>
              <a:rPr lang="es-MX" sz="1900" dirty="0" smtClean="0"/>
              <a:t>Seleccionar una semilla (</a:t>
            </a:r>
            <a:r>
              <a:rPr lang="es-MX" sz="1900" i="1" dirty="0" smtClean="0"/>
              <a:t>X</a:t>
            </a:r>
            <a:r>
              <a:rPr lang="es-MX" sz="1900" i="1" baseline="-25000" dirty="0" smtClean="0"/>
              <a:t>1</a:t>
            </a:r>
            <a:r>
              <a:rPr lang="es-MX" sz="1900" dirty="0" smtClean="0"/>
              <a:t>) con </a:t>
            </a:r>
            <a:r>
              <a:rPr lang="es-MX" sz="1900" i="1" dirty="0" smtClean="0"/>
              <a:t>D </a:t>
            </a:r>
            <a:r>
              <a:rPr lang="es-MX" sz="1900" dirty="0" smtClean="0"/>
              <a:t>dígitos (</a:t>
            </a:r>
            <a:r>
              <a:rPr lang="es-MX" sz="1900" i="1" dirty="0" smtClean="0"/>
              <a:t>D&gt;3).</a:t>
            </a:r>
          </a:p>
          <a:p>
            <a:pPr marL="457200" indent="-457200" algn="just" eaLnBrk="1" hangingPunct="1">
              <a:buClrTx/>
              <a:buFont typeface="Arial" charset="0"/>
              <a:buAutoNum type="arabicPeriod"/>
            </a:pPr>
            <a:r>
              <a:rPr lang="es-MX" sz="1900" dirty="0" smtClean="0"/>
              <a:t>Sea </a:t>
            </a:r>
            <a:r>
              <a:rPr lang="es-MX" sz="1900" i="1" dirty="0" smtClean="0"/>
              <a:t>Y</a:t>
            </a:r>
            <a:r>
              <a:rPr lang="es-MX" sz="1900" i="1" baseline="-25000" dirty="0" smtClean="0"/>
              <a:t>0</a:t>
            </a:r>
            <a:r>
              <a:rPr lang="es-MX" sz="1900" i="1" dirty="0" smtClean="0"/>
              <a:t>= X</a:t>
            </a:r>
            <a:r>
              <a:rPr lang="es-MX" sz="1900" i="1" baseline="-25000" dirty="0" smtClean="0"/>
              <a:t>0</a:t>
            </a:r>
            <a:r>
              <a:rPr lang="es-MX" sz="1900" i="1" dirty="0" smtClean="0"/>
              <a:t>* X</a:t>
            </a:r>
            <a:r>
              <a:rPr lang="es-MX" sz="1900" i="1" baseline="-25000" dirty="0" smtClean="0"/>
              <a:t>1</a:t>
            </a:r>
            <a:r>
              <a:rPr lang="es-MX" sz="1900" dirty="0" smtClean="0"/>
              <a:t> y sea </a:t>
            </a:r>
            <a:r>
              <a:rPr lang="es-MX" sz="1900" i="1" dirty="0" smtClean="0"/>
              <a:t>X</a:t>
            </a:r>
            <a:r>
              <a:rPr lang="es-MX" sz="1900" i="1" baseline="-25000" dirty="0" smtClean="0"/>
              <a:t>2</a:t>
            </a:r>
            <a:r>
              <a:rPr lang="es-MX" sz="1900" i="1" dirty="0" smtClean="0"/>
              <a:t>=D</a:t>
            </a:r>
            <a:r>
              <a:rPr lang="es-MX" sz="1900" dirty="0" smtClean="0"/>
              <a:t> dígitos del centro. Sea </a:t>
            </a:r>
            <a:r>
              <a:rPr lang="es-MX" sz="1900" i="1" dirty="0" err="1" smtClean="0"/>
              <a:t>ri</a:t>
            </a:r>
            <a:r>
              <a:rPr lang="es-MX" sz="1900" i="1" dirty="0" smtClean="0"/>
              <a:t>= 0.D dígitos </a:t>
            </a:r>
            <a:r>
              <a:rPr lang="es-MX" sz="1900" dirty="0" smtClean="0"/>
              <a:t> del centro.</a:t>
            </a:r>
          </a:p>
          <a:p>
            <a:pPr marL="457200" indent="-457200" algn="just" eaLnBrk="1" hangingPunct="1">
              <a:buClrTx/>
              <a:buFont typeface="Arial" charset="0"/>
              <a:buAutoNum type="arabicPeriod"/>
            </a:pPr>
            <a:r>
              <a:rPr lang="es-MX" sz="1900" i="1" dirty="0" smtClean="0"/>
              <a:t>Sea </a:t>
            </a:r>
            <a:r>
              <a:rPr lang="es-MX" sz="1900" i="1" dirty="0" err="1" smtClean="0"/>
              <a:t>Y</a:t>
            </a:r>
            <a:r>
              <a:rPr lang="es-MX" sz="1900" i="1" baseline="-25000" dirty="0" err="1" smtClean="0"/>
              <a:t>i</a:t>
            </a:r>
            <a:r>
              <a:rPr lang="es-MX" sz="1900" i="1" baseline="-25000" dirty="0" smtClean="0"/>
              <a:t>=</a:t>
            </a:r>
            <a:r>
              <a:rPr lang="es-MX" sz="1900" i="1" dirty="0" smtClean="0"/>
              <a:t> X</a:t>
            </a:r>
            <a:r>
              <a:rPr lang="es-MX" sz="1900" i="1" baseline="-25000" dirty="0" smtClean="0"/>
              <a:t>i</a:t>
            </a:r>
            <a:r>
              <a:rPr lang="es-MX" sz="1900" i="1" dirty="0" smtClean="0"/>
              <a:t>*X</a:t>
            </a:r>
            <a:r>
              <a:rPr lang="es-MX" sz="1900" i="1" baseline="-25000" dirty="0" smtClean="0"/>
              <a:t>i</a:t>
            </a:r>
            <a:r>
              <a:rPr lang="es-MX" sz="1900" i="1" dirty="0" smtClean="0"/>
              <a:t>+1</a:t>
            </a:r>
            <a:r>
              <a:rPr lang="es-MX" sz="1900" dirty="0" smtClean="0"/>
              <a:t>; sea </a:t>
            </a:r>
            <a:r>
              <a:rPr lang="es-MX" sz="1900" i="1" dirty="0" smtClean="0"/>
              <a:t>X</a:t>
            </a:r>
            <a:r>
              <a:rPr lang="es-MX" sz="1900" i="1" baseline="-25000" dirty="0" smtClean="0"/>
              <a:t>i</a:t>
            </a:r>
            <a:r>
              <a:rPr lang="es-MX" sz="1900" i="1" dirty="0" smtClean="0"/>
              <a:t>+2</a:t>
            </a:r>
            <a:r>
              <a:rPr lang="es-MX" sz="1900" dirty="0" smtClean="0"/>
              <a:t> los </a:t>
            </a:r>
            <a:r>
              <a:rPr lang="es-MX" sz="1900" i="1" dirty="0" smtClean="0"/>
              <a:t>D </a:t>
            </a:r>
            <a:r>
              <a:rPr lang="es-MX" sz="1900" dirty="0" smtClean="0"/>
              <a:t>dígitos del centro y sea </a:t>
            </a:r>
            <a:r>
              <a:rPr lang="es-MX" sz="1900" i="1" dirty="0" smtClean="0"/>
              <a:t>ri+1=0.D </a:t>
            </a:r>
            <a:r>
              <a:rPr lang="es-MX" sz="1900" dirty="0" smtClean="0"/>
              <a:t>dígitos del centro para toda </a:t>
            </a:r>
            <a:r>
              <a:rPr lang="es-MX" sz="1900" i="1" dirty="0" smtClean="0"/>
              <a:t>i </a:t>
            </a:r>
            <a:r>
              <a:rPr lang="es-MX" sz="1900" dirty="0" smtClean="0"/>
              <a:t>igual= </a:t>
            </a:r>
            <a:r>
              <a:rPr lang="es-MX" sz="1900" i="1" dirty="0" smtClean="0"/>
              <a:t>1,2,3…n</a:t>
            </a:r>
          </a:p>
          <a:p>
            <a:pPr marL="457200" indent="-457200" algn="just" eaLnBrk="1" hangingPunct="1">
              <a:buClrTx/>
              <a:buFont typeface="Arial" charset="0"/>
              <a:buAutoNum type="arabicPeriod"/>
            </a:pPr>
            <a:r>
              <a:rPr lang="es-MX" sz="1900" dirty="0" smtClean="0"/>
              <a:t>Repetir el paso 4 hasta obtener los </a:t>
            </a:r>
            <a:r>
              <a:rPr lang="es-MX" sz="1900" i="1" dirty="0" smtClean="0"/>
              <a:t>n </a:t>
            </a:r>
            <a:r>
              <a:rPr lang="es-MX" sz="1900" dirty="0" smtClean="0"/>
              <a:t>números deseados. </a:t>
            </a:r>
          </a:p>
          <a:p>
            <a:pPr marL="457200" indent="-457200" algn="just" eaLnBrk="1" hangingPunct="1">
              <a:buClr>
                <a:srgbClr val="C00000"/>
              </a:buClr>
              <a:buFont typeface="Wingdings" pitchFamily="2" charset="2"/>
              <a:buNone/>
            </a:pPr>
            <a:endParaRPr lang="es-MX" sz="1600" dirty="0" smtClean="0"/>
          </a:p>
        </p:txBody>
      </p:sp>
      <p:graphicFrame>
        <p:nvGraphicFramePr>
          <p:cNvPr id="9218" name="Object 4"/>
          <p:cNvGraphicFramePr>
            <a:graphicFrameLocks noChangeAspect="1"/>
          </p:cNvGraphicFramePr>
          <p:nvPr/>
        </p:nvGraphicFramePr>
        <p:xfrm>
          <a:off x="4121950" y="4153072"/>
          <a:ext cx="954720" cy="446058"/>
        </p:xfrm>
        <a:graphic>
          <a:graphicData uri="http://schemas.openxmlformats.org/presentationml/2006/ole">
            <mc:AlternateContent xmlns:mc="http://schemas.openxmlformats.org/markup-compatibility/2006">
              <mc:Choice xmlns:v="urn:schemas-microsoft-com:vml" Requires="v">
                <p:oleObj spid="_x0000_s89290" name="Ecuación" r:id="rId4" imgW="774364" imgH="469696" progId="Equation.3">
                  <p:embed/>
                </p:oleObj>
              </mc:Choice>
              <mc:Fallback>
                <p:oleObj name="Ecuación" r:id="rId4" imgW="774364" imgH="469696"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1950" y="4153072"/>
                        <a:ext cx="954720" cy="44605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9219" name="Object 5"/>
          <p:cNvGraphicFramePr>
            <a:graphicFrameLocks noChangeAspect="1"/>
          </p:cNvGraphicFramePr>
          <p:nvPr/>
        </p:nvGraphicFramePr>
        <p:xfrm>
          <a:off x="2425080" y="4840805"/>
          <a:ext cx="1066800" cy="1333500"/>
        </p:xfrm>
        <a:graphic>
          <a:graphicData uri="http://schemas.openxmlformats.org/presentationml/2006/ole">
            <mc:AlternateContent xmlns:mc="http://schemas.openxmlformats.org/markup-compatibility/2006">
              <mc:Choice xmlns:v="urn:schemas-microsoft-com:vml" Requires="v">
                <p:oleObj spid="_x0000_s89291" name="Ecuación" r:id="rId6" imgW="1066800" imgH="1333500" progId="Equation.3">
                  <p:embed/>
                </p:oleObj>
              </mc:Choice>
              <mc:Fallback>
                <p:oleObj name="Ecuación" r:id="rId6" imgW="1066800" imgH="133350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5080" y="4840805"/>
                        <a:ext cx="1066800" cy="1333500"/>
                      </a:xfrm>
                      <a:prstGeom prst="rect">
                        <a:avLst/>
                      </a:prstGeom>
                      <a:solidFill>
                        <a:schemeClr val="accent1"/>
                      </a:solidFill>
                    </p:spPr>
                  </p:pic>
                </p:oleObj>
              </mc:Fallback>
            </mc:AlternateContent>
          </a:graphicData>
        </a:graphic>
      </p:graphicFrame>
      <p:graphicFrame>
        <p:nvGraphicFramePr>
          <p:cNvPr id="9220" name="Object 6"/>
          <p:cNvGraphicFramePr>
            <a:graphicFrameLocks noChangeAspect="1"/>
          </p:cNvGraphicFramePr>
          <p:nvPr/>
        </p:nvGraphicFramePr>
        <p:xfrm>
          <a:off x="4256965" y="4734145"/>
          <a:ext cx="724761" cy="1485165"/>
        </p:xfrm>
        <a:graphic>
          <a:graphicData uri="http://schemas.openxmlformats.org/presentationml/2006/ole">
            <mc:AlternateContent xmlns:mc="http://schemas.openxmlformats.org/markup-compatibility/2006">
              <mc:Choice xmlns:v="urn:schemas-microsoft-com:vml" Requires="v">
                <p:oleObj spid="_x0000_s89292" name="Ecuación" r:id="rId8" imgW="774364" imgH="1586811" progId="Equation.3">
                  <p:embed/>
                </p:oleObj>
              </mc:Choice>
              <mc:Fallback>
                <p:oleObj name="Ecuación" r:id="rId8" imgW="774364" imgH="1586811" progId="Equation.3">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56965" y="4734145"/>
                        <a:ext cx="724761" cy="1485165"/>
                      </a:xfrm>
                      <a:prstGeom prst="rect">
                        <a:avLst/>
                      </a:prstGeom>
                      <a:solidFill>
                        <a:schemeClr val="accent1"/>
                      </a:solidFill>
                    </p:spPr>
                  </p:pic>
                </p:oleObj>
              </mc:Fallback>
            </mc:AlternateContent>
          </a:graphicData>
        </a:graphic>
      </p:graphicFrame>
      <p:graphicFrame>
        <p:nvGraphicFramePr>
          <p:cNvPr id="9221" name="Object 7"/>
          <p:cNvGraphicFramePr>
            <a:graphicFrameLocks noChangeAspect="1"/>
          </p:cNvGraphicFramePr>
          <p:nvPr/>
        </p:nvGraphicFramePr>
        <p:xfrm>
          <a:off x="5877145" y="4840805"/>
          <a:ext cx="825500" cy="1333500"/>
        </p:xfrm>
        <a:graphic>
          <a:graphicData uri="http://schemas.openxmlformats.org/presentationml/2006/ole">
            <mc:AlternateContent xmlns:mc="http://schemas.openxmlformats.org/markup-compatibility/2006">
              <mc:Choice xmlns:v="urn:schemas-microsoft-com:vml" Requires="v">
                <p:oleObj spid="_x0000_s89293" name="Ecuación" r:id="rId10" imgW="825500" imgH="1333500" progId="Equation.3">
                  <p:embed/>
                </p:oleObj>
              </mc:Choice>
              <mc:Fallback>
                <p:oleObj name="Ecuación" r:id="rId10" imgW="825500" imgH="1333500" progId="Equation.3">
                  <p:embed/>
                  <p:pic>
                    <p:nvPicPr>
                      <p:cNvPr id="0"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77145" y="4840805"/>
                        <a:ext cx="825500" cy="1333500"/>
                      </a:xfrm>
                      <a:prstGeom prst="rect">
                        <a:avLst/>
                      </a:prstGeom>
                      <a:solidFill>
                        <a:schemeClr val="accent1"/>
                      </a:solidFill>
                    </p:spPr>
                  </p:pic>
                </p:oleObj>
              </mc:Fallback>
            </mc:AlternateContent>
          </a:graphicData>
        </a:graphic>
      </p:graphicFrame>
      <p:sp>
        <p:nvSpPr>
          <p:cNvPr id="9" name="Rectangle 2"/>
          <p:cNvSpPr>
            <a:spLocks noGrp="1" noChangeArrowheads="1"/>
          </p:cNvSpPr>
          <p:nvPr>
            <p:ph type="title"/>
          </p:nvPr>
        </p:nvSpPr>
        <p:spPr>
          <a:xfrm>
            <a:off x="214282" y="85708"/>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22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22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22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223">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9223">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9223">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921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9219"/>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9220"/>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build="p"/>
      <p:bldP spid="9"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3"/>
          <p:cNvSpPr>
            <a:spLocks noGrp="1" noChangeArrowheads="1"/>
          </p:cNvSpPr>
          <p:nvPr>
            <p:ph type="body" idx="1"/>
          </p:nvPr>
        </p:nvSpPr>
        <p:spPr>
          <a:xfrm>
            <a:off x="476250" y="1492845"/>
            <a:ext cx="7921625" cy="4816475"/>
          </a:xfrm>
        </p:spPr>
        <p:txBody>
          <a:bodyPr/>
          <a:lstStyle/>
          <a:p>
            <a:pPr marL="457200" indent="-457200" eaLnBrk="1" hangingPunct="1">
              <a:buClr>
                <a:srgbClr val="C00000"/>
              </a:buClr>
              <a:buFont typeface="Wingdings" pitchFamily="2" charset="2"/>
              <a:buNone/>
              <a:defRPr/>
            </a:pPr>
            <a:r>
              <a:rPr lang="es-MX" sz="2200" b="1" dirty="0" smtClean="0"/>
              <a:t>Algoritmo de multiplicador constante</a:t>
            </a:r>
          </a:p>
          <a:p>
            <a:pPr marL="0" indent="0" eaLnBrk="1" hangingPunct="1">
              <a:buClr>
                <a:srgbClr val="C00000"/>
              </a:buClr>
              <a:buFont typeface="Wingdings" pitchFamily="2" charset="2"/>
              <a:buNone/>
              <a:defRPr/>
            </a:pPr>
            <a:r>
              <a:rPr lang="es-MX" sz="1900" dirty="0" smtClean="0"/>
              <a:t>Es similar al algoritmo de productos medios. En lugar de utilizar el producto de dos semillas, se realiza el producto de una semilla por una constante </a:t>
            </a:r>
            <a:r>
              <a:rPr lang="es-MX" sz="1900" i="1" dirty="0" smtClean="0"/>
              <a:t>a(a&gt;3 dígitos).</a:t>
            </a:r>
          </a:p>
          <a:p>
            <a:pPr marL="0" indent="0" eaLnBrk="1" hangingPunct="1">
              <a:buClr>
                <a:srgbClr val="C00000"/>
              </a:buClr>
              <a:buFont typeface="Wingdings" pitchFamily="2" charset="2"/>
              <a:buNone/>
              <a:defRPr/>
            </a:pPr>
            <a:endParaRPr lang="es-MX" sz="2000" dirty="0" smtClean="0"/>
          </a:p>
        </p:txBody>
      </p:sp>
      <p:graphicFrame>
        <p:nvGraphicFramePr>
          <p:cNvPr id="10242" name="Object 2"/>
          <p:cNvGraphicFramePr>
            <a:graphicFrameLocks noChangeAspect="1"/>
          </p:cNvGraphicFramePr>
          <p:nvPr/>
        </p:nvGraphicFramePr>
        <p:xfrm>
          <a:off x="3876179" y="3418655"/>
          <a:ext cx="965851" cy="730425"/>
        </p:xfrm>
        <a:graphic>
          <a:graphicData uri="http://schemas.openxmlformats.org/presentationml/2006/ole">
            <mc:AlternateContent xmlns:mc="http://schemas.openxmlformats.org/markup-compatibility/2006">
              <mc:Choice xmlns:v="urn:schemas-microsoft-com:vml" Requires="v">
                <p:oleObj spid="_x0000_s90364" name="Ecuación" r:id="rId4" imgW="761669" imgH="748975" progId="Equation.3">
                  <p:embed/>
                </p:oleObj>
              </mc:Choice>
              <mc:Fallback>
                <p:oleObj name="Ecuación" r:id="rId4" imgW="761669" imgH="748975" progId="Equation.3">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6179" y="3418655"/>
                        <a:ext cx="965851" cy="7304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10243" name="Object 3"/>
          <p:cNvGraphicFramePr>
            <a:graphicFrameLocks noChangeAspect="1"/>
          </p:cNvGraphicFramePr>
          <p:nvPr/>
        </p:nvGraphicFramePr>
        <p:xfrm>
          <a:off x="2094635" y="4610940"/>
          <a:ext cx="1066800" cy="1333500"/>
        </p:xfrm>
        <a:graphic>
          <a:graphicData uri="http://schemas.openxmlformats.org/presentationml/2006/ole">
            <mc:AlternateContent xmlns:mc="http://schemas.openxmlformats.org/markup-compatibility/2006">
              <mc:Choice xmlns:v="urn:schemas-microsoft-com:vml" Requires="v">
                <p:oleObj spid="_x0000_s90365" name="Ecuación" r:id="rId6" imgW="1066800" imgH="1333500" progId="Equation.3">
                  <p:embed/>
                </p:oleObj>
              </mc:Choice>
              <mc:Fallback>
                <p:oleObj name="Ecuación" r:id="rId6" imgW="1066800" imgH="1333500" progId="Equation.3">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4635" y="4610940"/>
                        <a:ext cx="1066800" cy="1333500"/>
                      </a:xfrm>
                      <a:prstGeom prst="rect">
                        <a:avLst/>
                      </a:prstGeom>
                      <a:solidFill>
                        <a:schemeClr val="accent1"/>
                      </a:solidFill>
                    </p:spPr>
                  </p:pic>
                </p:oleObj>
              </mc:Fallback>
            </mc:AlternateContent>
          </a:graphicData>
        </a:graphic>
      </p:graphicFrame>
      <p:graphicFrame>
        <p:nvGraphicFramePr>
          <p:cNvPr id="10244" name="Object 4"/>
          <p:cNvGraphicFramePr>
            <a:graphicFrameLocks noChangeAspect="1"/>
          </p:cNvGraphicFramePr>
          <p:nvPr/>
        </p:nvGraphicFramePr>
        <p:xfrm>
          <a:off x="3996435" y="4509120"/>
          <a:ext cx="774700" cy="1587500"/>
        </p:xfrm>
        <a:graphic>
          <a:graphicData uri="http://schemas.openxmlformats.org/presentationml/2006/ole">
            <mc:AlternateContent xmlns:mc="http://schemas.openxmlformats.org/markup-compatibility/2006">
              <mc:Choice xmlns:v="urn:schemas-microsoft-com:vml" Requires="v">
                <p:oleObj spid="_x0000_s90366" name="Ecuación" r:id="rId8" imgW="774364" imgH="1586811" progId="Equation.3">
                  <p:embed/>
                </p:oleObj>
              </mc:Choice>
              <mc:Fallback>
                <p:oleObj name="Ecuación" r:id="rId8" imgW="774364" imgH="1586811" progId="Equation.3">
                  <p:embed/>
                  <p:pic>
                    <p:nvPicPr>
                      <p:cNvPr id="0"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96435" y="4509120"/>
                        <a:ext cx="774700" cy="1587500"/>
                      </a:xfrm>
                      <a:prstGeom prst="rect">
                        <a:avLst/>
                      </a:prstGeom>
                      <a:solidFill>
                        <a:schemeClr val="accent1"/>
                      </a:solidFill>
                    </p:spPr>
                  </p:pic>
                </p:oleObj>
              </mc:Fallback>
            </mc:AlternateContent>
          </a:graphicData>
        </a:graphic>
      </p:graphicFrame>
      <p:graphicFrame>
        <p:nvGraphicFramePr>
          <p:cNvPr id="10245" name="Object 5"/>
          <p:cNvGraphicFramePr>
            <a:graphicFrameLocks noChangeAspect="1"/>
          </p:cNvGraphicFramePr>
          <p:nvPr/>
        </p:nvGraphicFramePr>
        <p:xfrm>
          <a:off x="5636710" y="4610940"/>
          <a:ext cx="825500" cy="1333500"/>
        </p:xfrm>
        <a:graphic>
          <a:graphicData uri="http://schemas.openxmlformats.org/presentationml/2006/ole">
            <mc:AlternateContent xmlns:mc="http://schemas.openxmlformats.org/markup-compatibility/2006">
              <mc:Choice xmlns:v="urn:schemas-microsoft-com:vml" Requires="v">
                <p:oleObj spid="_x0000_s90367" name="Ecuación" r:id="rId10" imgW="825500" imgH="1333500" progId="Equation.3">
                  <p:embed/>
                </p:oleObj>
              </mc:Choice>
              <mc:Fallback>
                <p:oleObj name="Ecuación" r:id="rId10" imgW="825500" imgH="1333500" progId="Equation.3">
                  <p:embed/>
                  <p:pic>
                    <p:nvPicPr>
                      <p:cNvPr id="0"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36710" y="4610940"/>
                        <a:ext cx="825500" cy="1333500"/>
                      </a:xfrm>
                      <a:prstGeom prst="rect">
                        <a:avLst/>
                      </a:prstGeom>
                      <a:solidFill>
                        <a:schemeClr val="accent1"/>
                      </a:solidFill>
                    </p:spPr>
                  </p:pic>
                </p:oleObj>
              </mc:Fallback>
            </mc:AlternateContent>
          </a:graphicData>
        </a:graphic>
      </p:graphicFrame>
      <p:graphicFrame>
        <p:nvGraphicFramePr>
          <p:cNvPr id="10246" name="Object 6"/>
          <p:cNvGraphicFramePr>
            <a:graphicFrameLocks noChangeAspect="1"/>
          </p:cNvGraphicFramePr>
          <p:nvPr/>
        </p:nvGraphicFramePr>
        <p:xfrm>
          <a:off x="3761910" y="2788585"/>
          <a:ext cx="1083337" cy="550405"/>
        </p:xfrm>
        <a:graphic>
          <a:graphicData uri="http://schemas.openxmlformats.org/presentationml/2006/ole">
            <mc:AlternateContent xmlns:mc="http://schemas.openxmlformats.org/markup-compatibility/2006">
              <mc:Choice xmlns:v="urn:schemas-microsoft-com:vml" Requires="v">
                <p:oleObj spid="_x0000_s90368" name="Ecuación" r:id="rId12" imgW="787400" imgH="520700" progId="Equation.3">
                  <p:embed/>
                </p:oleObj>
              </mc:Choice>
              <mc:Fallback>
                <p:oleObj name="Ecuación" r:id="rId12" imgW="787400" imgH="520700" progId="Equation.3">
                  <p:embed/>
                  <p:pic>
                    <p:nvPicPr>
                      <p:cNvPr id="0" name="Picture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61910" y="2788585"/>
                        <a:ext cx="1083337" cy="55040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0"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104">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104">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246"/>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024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24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0244"/>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02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build="p"/>
      <p:bldP spid="10"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3"/>
          <p:cNvSpPr>
            <a:spLocks noGrp="1" noChangeArrowheads="1"/>
          </p:cNvSpPr>
          <p:nvPr>
            <p:ph type="body" idx="1"/>
          </p:nvPr>
        </p:nvSpPr>
        <p:spPr>
          <a:xfrm>
            <a:off x="700825" y="1357830"/>
            <a:ext cx="7651595" cy="4816475"/>
          </a:xfrm>
        </p:spPr>
        <p:txBody>
          <a:bodyPr/>
          <a:lstStyle/>
          <a:p>
            <a:pPr marL="457200" indent="-457200" eaLnBrk="1" hangingPunct="1">
              <a:buClr>
                <a:srgbClr val="C00000"/>
              </a:buClr>
              <a:buFont typeface="Wingdings" pitchFamily="2" charset="2"/>
              <a:buNone/>
              <a:defRPr/>
            </a:pPr>
            <a:r>
              <a:rPr lang="es-MX" sz="2200" b="1" dirty="0" smtClean="0"/>
              <a:t>Algoritmo Lineal</a:t>
            </a:r>
          </a:p>
          <a:p>
            <a:pPr marL="0" indent="0" eaLnBrk="1" hangingPunct="1">
              <a:buClr>
                <a:srgbClr val="C00000"/>
              </a:buClr>
              <a:buFont typeface="Wingdings" pitchFamily="2" charset="2"/>
              <a:buNone/>
              <a:defRPr/>
            </a:pPr>
            <a:r>
              <a:rPr lang="es-MX" sz="1900" dirty="0" smtClean="0"/>
              <a:t>Este algoritmo fue propuesto por </a:t>
            </a:r>
            <a:r>
              <a:rPr lang="es-MX" sz="1900" dirty="0" err="1" smtClean="0"/>
              <a:t>Lehmer</a:t>
            </a:r>
            <a:r>
              <a:rPr lang="es-MX" sz="1900" dirty="0" smtClean="0"/>
              <a:t> en 1951, este algoritmo genera una sucesión  de números enteros, por medio de la siguiente ecuación recursiva.</a:t>
            </a:r>
          </a:p>
          <a:p>
            <a:pPr marL="0" indent="0" eaLnBrk="1" hangingPunct="1">
              <a:buClr>
                <a:srgbClr val="C00000"/>
              </a:buClr>
              <a:buFont typeface="Wingdings" pitchFamily="2" charset="2"/>
              <a:buNone/>
              <a:defRPr/>
            </a:pPr>
            <a:endParaRPr lang="es-MX" sz="1900" dirty="0" smtClean="0"/>
          </a:p>
          <a:p>
            <a:pPr marL="0" indent="0" eaLnBrk="1" hangingPunct="1">
              <a:buClr>
                <a:srgbClr val="C00000"/>
              </a:buClr>
              <a:buFont typeface="Wingdings" pitchFamily="2" charset="2"/>
              <a:buNone/>
              <a:defRPr/>
            </a:pPr>
            <a:endParaRPr lang="es-MX" sz="1900" dirty="0" smtClean="0"/>
          </a:p>
          <a:p>
            <a:pPr marL="0" indent="0" eaLnBrk="1" hangingPunct="1">
              <a:buClr>
                <a:srgbClr val="C00000"/>
              </a:buClr>
              <a:buFont typeface="Wingdings" pitchFamily="2" charset="2"/>
              <a:buNone/>
              <a:defRPr/>
            </a:pPr>
            <a:r>
              <a:rPr lang="es-MX" sz="1900" dirty="0" smtClean="0"/>
              <a:t>X</a:t>
            </a:r>
            <a:r>
              <a:rPr lang="es-MX" sz="1900" baseline="-25000" dirty="0" smtClean="0"/>
              <a:t>0</a:t>
            </a:r>
            <a:r>
              <a:rPr lang="es-MX" sz="1900" dirty="0" smtClean="0"/>
              <a:t> =es la semilla</a:t>
            </a:r>
          </a:p>
          <a:p>
            <a:pPr marL="0" indent="0" eaLnBrk="1" hangingPunct="1">
              <a:buClr>
                <a:srgbClr val="C00000"/>
              </a:buClr>
              <a:buFont typeface="Wingdings" pitchFamily="2" charset="2"/>
              <a:buNone/>
              <a:defRPr/>
            </a:pPr>
            <a:r>
              <a:rPr lang="es-MX" sz="1900" dirty="0" smtClean="0"/>
              <a:t>a= es la constante multiplicativa</a:t>
            </a:r>
          </a:p>
          <a:p>
            <a:pPr marL="0" indent="0" eaLnBrk="1" hangingPunct="1">
              <a:buClr>
                <a:srgbClr val="C00000"/>
              </a:buClr>
              <a:buFont typeface="Wingdings" pitchFamily="2" charset="2"/>
              <a:buNone/>
              <a:defRPr/>
            </a:pPr>
            <a:r>
              <a:rPr lang="es-MX" sz="1900" dirty="0" smtClean="0"/>
              <a:t>c= es la constante aditiva</a:t>
            </a:r>
          </a:p>
          <a:p>
            <a:pPr marL="0" indent="0" eaLnBrk="1" hangingPunct="1">
              <a:buClr>
                <a:srgbClr val="C00000"/>
              </a:buClr>
              <a:buFont typeface="Wingdings" pitchFamily="2" charset="2"/>
              <a:buNone/>
              <a:defRPr/>
            </a:pPr>
            <a:r>
              <a:rPr lang="es-MX" sz="1900" dirty="0" smtClean="0"/>
              <a:t>m=es el modulo</a:t>
            </a:r>
          </a:p>
          <a:p>
            <a:pPr marL="0" indent="0" eaLnBrk="1" hangingPunct="1">
              <a:buClr>
                <a:srgbClr val="C00000"/>
              </a:buClr>
              <a:buFont typeface="Wingdings" pitchFamily="2" charset="2"/>
              <a:buNone/>
              <a:defRPr/>
            </a:pPr>
            <a:endParaRPr lang="es-MX" sz="1900" dirty="0" smtClean="0"/>
          </a:p>
          <a:p>
            <a:pPr marL="0" indent="0" eaLnBrk="1" hangingPunct="1">
              <a:buClr>
                <a:srgbClr val="C00000"/>
              </a:buClr>
              <a:buFont typeface="Wingdings" pitchFamily="2" charset="2"/>
              <a:buNone/>
              <a:defRPr/>
            </a:pPr>
            <a:r>
              <a:rPr lang="es-MX" sz="1900" dirty="0" smtClean="0"/>
              <a:t>Nota: Todas las variables deben ser números enteros.</a:t>
            </a:r>
          </a:p>
        </p:txBody>
      </p:sp>
      <p:graphicFrame>
        <p:nvGraphicFramePr>
          <p:cNvPr id="11266" name="Object 6"/>
          <p:cNvGraphicFramePr>
            <a:graphicFrameLocks noChangeAspect="1"/>
          </p:cNvGraphicFramePr>
          <p:nvPr/>
        </p:nvGraphicFramePr>
        <p:xfrm>
          <a:off x="2276745" y="2843935"/>
          <a:ext cx="4680520" cy="373655"/>
        </p:xfrm>
        <a:graphic>
          <a:graphicData uri="http://schemas.openxmlformats.org/presentationml/2006/ole">
            <mc:AlternateContent xmlns:mc="http://schemas.openxmlformats.org/markup-compatibility/2006">
              <mc:Choice xmlns:v="urn:schemas-microsoft-com:vml" Requires="v">
                <p:oleObj spid="_x0000_s91188" name="Ecuación" r:id="rId4" imgW="3022600" imgH="241300" progId="Equation.3">
                  <p:embed/>
                </p:oleObj>
              </mc:Choice>
              <mc:Fallback>
                <p:oleObj name="Ecuación" r:id="rId4" imgW="3022600" imgH="2413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6745" y="2843935"/>
                        <a:ext cx="4680520" cy="37365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6"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104">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104">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126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104">
                                            <p:txEl>
                                              <p:pRg st="4" end="4"/>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104">
                                            <p:txEl>
                                              <p:pRg st="5" end="5"/>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104">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4104">
                                            <p:txEl>
                                              <p:pRg st="7" end="7"/>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410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build="p"/>
      <p:bldP spid="6"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3"/>
          <p:cNvSpPr>
            <a:spLocks noGrp="1" noChangeArrowheads="1"/>
          </p:cNvSpPr>
          <p:nvPr>
            <p:ph type="body" idx="1"/>
          </p:nvPr>
        </p:nvSpPr>
        <p:spPr>
          <a:xfrm>
            <a:off x="476250" y="1178750"/>
            <a:ext cx="7921625" cy="4816475"/>
          </a:xfrm>
        </p:spPr>
        <p:txBody>
          <a:bodyPr/>
          <a:lstStyle/>
          <a:p>
            <a:pPr marL="0" indent="0" eaLnBrk="1" hangingPunct="1">
              <a:buClr>
                <a:srgbClr val="C00000"/>
              </a:buClr>
              <a:buFont typeface="Wingdings" pitchFamily="2" charset="2"/>
              <a:buNone/>
            </a:pPr>
            <a:r>
              <a:rPr lang="es-MX" sz="2200" dirty="0" smtClean="0"/>
              <a:t/>
            </a:r>
            <a:br>
              <a:rPr lang="es-MX" sz="2200" dirty="0" smtClean="0"/>
            </a:br>
            <a:r>
              <a:rPr lang="es-MX" sz="2200" dirty="0" smtClean="0"/>
              <a:t>Ejemplo: Generar cinco números entre 0 y 1 con la información dada:</a:t>
            </a:r>
          </a:p>
          <a:p>
            <a:pPr marL="0" indent="0" eaLnBrk="1" hangingPunct="1">
              <a:buClr>
                <a:srgbClr val="C00000"/>
              </a:buClr>
              <a:buFont typeface="Wingdings" pitchFamily="2" charset="2"/>
              <a:buNone/>
            </a:pPr>
            <a:endParaRPr lang="es-MX" sz="1600" i="1" dirty="0" smtClean="0"/>
          </a:p>
          <a:p>
            <a:pPr marL="0" indent="0" eaLnBrk="1" hangingPunct="1">
              <a:buClr>
                <a:srgbClr val="C00000"/>
              </a:buClr>
              <a:buFont typeface="Wingdings" pitchFamily="2" charset="2"/>
              <a:buNone/>
            </a:pPr>
            <a:endParaRPr lang="es-MX" sz="1600" i="1" dirty="0" smtClean="0"/>
          </a:p>
          <a:p>
            <a:pPr marL="0" indent="0" eaLnBrk="1" hangingPunct="1">
              <a:buClr>
                <a:srgbClr val="C00000"/>
              </a:buClr>
              <a:buFont typeface="Wingdings" pitchFamily="2" charset="2"/>
              <a:buNone/>
            </a:pPr>
            <a:endParaRPr lang="es-MX" sz="1600" i="1" dirty="0" smtClean="0"/>
          </a:p>
          <a:p>
            <a:pPr marL="0" indent="0" eaLnBrk="1" hangingPunct="1">
              <a:buClr>
                <a:srgbClr val="C00000"/>
              </a:buClr>
              <a:buFont typeface="Wingdings" pitchFamily="2" charset="2"/>
              <a:buNone/>
            </a:pPr>
            <a:endParaRPr lang="es-MX" sz="1600" i="1" dirty="0" smtClean="0"/>
          </a:p>
          <a:p>
            <a:pPr marL="0" indent="0" eaLnBrk="1" hangingPunct="1">
              <a:buClr>
                <a:srgbClr val="C00000"/>
              </a:buClr>
              <a:buFont typeface="Wingdings" pitchFamily="2" charset="2"/>
              <a:buNone/>
            </a:pPr>
            <a:endParaRPr lang="es-MX" sz="1600" dirty="0" smtClean="0"/>
          </a:p>
        </p:txBody>
      </p:sp>
      <p:graphicFrame>
        <p:nvGraphicFramePr>
          <p:cNvPr id="13314" name="Object 3"/>
          <p:cNvGraphicFramePr>
            <a:graphicFrameLocks noChangeAspect="1"/>
          </p:cNvGraphicFramePr>
          <p:nvPr/>
        </p:nvGraphicFramePr>
        <p:xfrm>
          <a:off x="4031928" y="2024249"/>
          <a:ext cx="675087" cy="1134721"/>
        </p:xfrm>
        <a:graphic>
          <a:graphicData uri="http://schemas.openxmlformats.org/presentationml/2006/ole">
            <mc:AlternateContent xmlns:mc="http://schemas.openxmlformats.org/markup-compatibility/2006">
              <mc:Choice xmlns:v="urn:schemas-microsoft-com:vml" Requires="v">
                <p:oleObj spid="_x0000_s92312" name="Ecuación" r:id="rId4" imgW="596641" imgH="1002865" progId="Equation.3">
                  <p:embed/>
                </p:oleObj>
              </mc:Choice>
              <mc:Fallback>
                <p:oleObj name="Ecuación" r:id="rId4" imgW="596641" imgH="1002865"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1928" y="2024249"/>
                        <a:ext cx="675087" cy="113472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13315" name="Object 4"/>
          <p:cNvGraphicFramePr>
            <a:graphicFrameLocks noChangeAspect="1"/>
          </p:cNvGraphicFramePr>
          <p:nvPr/>
        </p:nvGraphicFramePr>
        <p:xfrm>
          <a:off x="1610925" y="3609020"/>
          <a:ext cx="2286000" cy="2400300"/>
        </p:xfrm>
        <a:graphic>
          <a:graphicData uri="http://schemas.openxmlformats.org/presentationml/2006/ole">
            <mc:AlternateContent xmlns:mc="http://schemas.openxmlformats.org/markup-compatibility/2006">
              <mc:Choice xmlns:v="urn:schemas-microsoft-com:vml" Requires="v">
                <p:oleObj spid="_x0000_s92313" name="Ecuación" r:id="rId6" imgW="2286000" imgH="2400300" progId="Equation.3">
                  <p:embed/>
                </p:oleObj>
              </mc:Choice>
              <mc:Fallback>
                <p:oleObj name="Ecuación" r:id="rId6" imgW="2286000" imgH="240030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0925" y="3609020"/>
                        <a:ext cx="2286000" cy="2400300"/>
                      </a:xfrm>
                      <a:prstGeom prst="rect">
                        <a:avLst/>
                      </a:prstGeom>
                      <a:solidFill>
                        <a:schemeClr val="accent1"/>
                      </a:solidFill>
                    </p:spPr>
                  </p:pic>
                </p:oleObj>
              </mc:Fallback>
            </mc:AlternateContent>
          </a:graphicData>
        </a:graphic>
      </p:graphicFrame>
      <p:graphicFrame>
        <p:nvGraphicFramePr>
          <p:cNvPr id="13316" name="Object 5"/>
          <p:cNvGraphicFramePr>
            <a:graphicFrameLocks noChangeAspect="1"/>
          </p:cNvGraphicFramePr>
          <p:nvPr/>
        </p:nvGraphicFramePr>
        <p:xfrm>
          <a:off x="5326063" y="3612480"/>
          <a:ext cx="1181100" cy="2336800"/>
        </p:xfrm>
        <a:graphic>
          <a:graphicData uri="http://schemas.openxmlformats.org/presentationml/2006/ole">
            <mc:AlternateContent xmlns:mc="http://schemas.openxmlformats.org/markup-compatibility/2006">
              <mc:Choice xmlns:v="urn:schemas-microsoft-com:vml" Requires="v">
                <p:oleObj spid="_x0000_s92314" name="Ecuación" r:id="rId8" imgW="1181100" imgH="2336800" progId="Equation.3">
                  <p:embed/>
                </p:oleObj>
              </mc:Choice>
              <mc:Fallback>
                <p:oleObj name="Ecuación" r:id="rId8" imgW="1181100" imgH="2336800" progId="Equation.3">
                  <p:embed/>
                  <p:pic>
                    <p:nvPicPr>
                      <p:cNvPr id="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26063" y="3612480"/>
                        <a:ext cx="1181100" cy="2336800"/>
                      </a:xfrm>
                      <a:prstGeom prst="rect">
                        <a:avLst/>
                      </a:prstGeom>
                      <a:solidFill>
                        <a:schemeClr val="accent1"/>
                      </a:solidFill>
                    </p:spPr>
                  </p:pic>
                </p:oleObj>
              </mc:Fallback>
            </mc:AlternateContent>
          </a:graphicData>
        </a:graphic>
      </p:graphicFrame>
      <p:sp>
        <p:nvSpPr>
          <p:cNvPr id="8" name="Rectangle 2"/>
          <p:cNvSpPr>
            <a:spLocks noGrp="1" noChangeArrowheads="1"/>
          </p:cNvSpPr>
          <p:nvPr>
            <p:ph type="title"/>
          </p:nvPr>
        </p:nvSpPr>
        <p:spPr>
          <a:xfrm>
            <a:off x="214282" y="71414"/>
            <a:ext cx="8015288" cy="91440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318">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331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315"/>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3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build="p"/>
      <p:bldP spid="8"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56565" y="4104075"/>
            <a:ext cx="7650850" cy="630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a:xfrm>
            <a:off x="214282" y="71414"/>
            <a:ext cx="8229600" cy="928694"/>
          </a:xfrm>
        </p:spPr>
        <p:txBody>
          <a:bodyPr/>
          <a:lstStyle/>
          <a:p>
            <a:pP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Introducción a la ingeniería de sistemas</a:t>
            </a:r>
          </a:p>
          <a:p>
            <a:pPr marL="609600" indent="-609600" eaLnBrk="1" hangingPunct="1">
              <a:buFont typeface="Wingdings" pitchFamily="2" charset="2"/>
              <a:buAutoNum type="arabicPeriod"/>
            </a:pPr>
            <a:r>
              <a:rPr lang="es-MX" sz="2800" dirty="0" smtClean="0"/>
              <a:t>Modelación de sistemas</a:t>
            </a:r>
          </a:p>
          <a:p>
            <a:pPr marL="609600" indent="-609600" eaLnBrk="1" hangingPunct="1">
              <a:buFont typeface="Wingdings" pitchFamily="2" charset="2"/>
              <a:buAutoNum type="arabicPeriod"/>
            </a:pPr>
            <a:r>
              <a:rPr lang="es-MX" sz="2800" dirty="0" smtClean="0"/>
              <a:t>Distribuciones de probabilidad </a:t>
            </a:r>
          </a:p>
          <a:p>
            <a:pPr marL="609600" indent="-609600" eaLnBrk="1" hangingPunct="1">
              <a:buFont typeface="Wingdings" pitchFamily="2" charset="2"/>
              <a:buAutoNum type="arabicPeriod"/>
            </a:pPr>
            <a:r>
              <a:rPr lang="es-ES" sz="2800" dirty="0" smtClean="0"/>
              <a:t>Simulación de sistemas</a:t>
            </a:r>
          </a:p>
          <a:p>
            <a:pPr marL="609600" indent="-609600" eaLnBrk="1" hangingPunct="1">
              <a:buFont typeface="Wingdings" pitchFamily="2" charset="2"/>
              <a:buAutoNum type="arabicPeriod"/>
            </a:pPr>
            <a:r>
              <a:rPr lang="es-ES" sz="2800" dirty="0" smtClean="0"/>
              <a:t>Uso de </a:t>
            </a:r>
            <a:r>
              <a:rPr lang="es-ES" sz="2800" dirty="0" err="1" smtClean="0"/>
              <a:t>Promodel</a:t>
            </a:r>
            <a:endParaRPr lang="es-E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 to="" calcmode="lin" valueType="num">
                                      <p:cBhvr>
                                        <p:cTn id="10" dur="1" fill="hold"/>
                                        <p:tgtEl>
                                          <p:spTgt spid="1024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to="" calcmode="lin" valueType="num">
                                      <p:cBhvr>
                                        <p:cTn id="13" dur="1" fill="hold"/>
                                        <p:tgtEl>
                                          <p:spTgt spid="1024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 to="" calcmode="lin" valueType="num">
                                      <p:cBhvr>
                                        <p:cTn id="16" dur="1" fill="hold"/>
                                        <p:tgtEl>
                                          <p:spTgt spid="10243">
                                            <p:txEl>
                                              <p:pRg st="3" end="3"/>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 to="" calcmode="lin" valueType="num">
                                      <p:cBhvr>
                                        <p:cTn id="19" dur="1" fill="hold"/>
                                        <p:tgtEl>
                                          <p:spTgt spid="10243">
                                            <p:txEl>
                                              <p:pRg st="4" end="4"/>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edge">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243"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142984"/>
            <a:ext cx="797669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lang="es-MX" sz="2400" b="1" kern="0" dirty="0" smtClean="0">
                <a:latin typeface="+mn-lt"/>
                <a:cs typeface="+mn-cs"/>
              </a:rPr>
              <a:t>Documentos de referencia:</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lang="es-MX" sz="600" kern="0" dirty="0" smtClean="0">
              <a:latin typeface="+mn-lt"/>
              <a:cs typeface="+mn-cs"/>
            </a:endParaRPr>
          </a:p>
          <a:p>
            <a:pPr marL="342900" lvl="0" indent="-342900">
              <a:spcBef>
                <a:spcPct val="20000"/>
              </a:spcBef>
              <a:buSzPct val="80000"/>
              <a:buFont typeface="Wingdings" pitchFamily="2" charset="2"/>
              <a:buChar char="§"/>
              <a:defRPr/>
            </a:pPr>
            <a:r>
              <a:rPr lang="es-MX" sz="2200" kern="0" dirty="0" smtClean="0"/>
              <a:t>Guía de usuario de </a:t>
            </a:r>
            <a:r>
              <a:rPr lang="es-MX" sz="2200" kern="0" dirty="0" err="1" smtClean="0"/>
              <a:t>Promodel</a:t>
            </a:r>
            <a:r>
              <a:rPr lang="es-MX" sz="2200" kern="0" dirty="0" smtClean="0"/>
              <a:t> (archivo PDF)</a:t>
            </a:r>
          </a:p>
          <a:p>
            <a:pPr marL="342900" lvl="0" indent="-342900">
              <a:spcBef>
                <a:spcPct val="20000"/>
              </a:spcBef>
              <a:buSzPct val="80000"/>
              <a:buFont typeface="Wingdings" pitchFamily="2" charset="2"/>
              <a:buChar char="§"/>
              <a:defRPr/>
            </a:pPr>
            <a:r>
              <a:rPr lang="es-MX" sz="2200" kern="0" dirty="0" smtClean="0"/>
              <a:t>Manual </a:t>
            </a:r>
            <a:r>
              <a:rPr lang="es-MX" sz="2200" kern="0" dirty="0" err="1" smtClean="0"/>
              <a:t>Promodel</a:t>
            </a:r>
            <a:r>
              <a:rPr lang="es-MX" sz="2200" kern="0" dirty="0" smtClean="0"/>
              <a:t>  (archivo PDF)</a:t>
            </a:r>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Uso de </a:t>
            </a:r>
            <a:r>
              <a:rPr lang="es-MX" sz="3600" dirty="0" err="1" smtClean="0"/>
              <a:t>Promodel</a:t>
            </a:r>
            <a:endParaRPr lang="es-ES" sz="3600" dirty="0" smtClean="0"/>
          </a:p>
        </p:txBody>
      </p:sp>
      <p:pic>
        <p:nvPicPr>
          <p:cNvPr id="437250" name="Picture 2"/>
          <p:cNvPicPr>
            <a:picLocks noChangeAspect="1" noChangeArrowheads="1"/>
          </p:cNvPicPr>
          <p:nvPr/>
        </p:nvPicPr>
        <p:blipFill>
          <a:blip r:embed="rId3" cstate="print"/>
          <a:srcRect l="32789" t="14451" r="11440" b="3661"/>
          <a:stretch>
            <a:fillRect/>
          </a:stretch>
        </p:blipFill>
        <p:spPr bwMode="auto">
          <a:xfrm>
            <a:off x="2786050" y="2643182"/>
            <a:ext cx="4015236" cy="3500462"/>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37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142984"/>
            <a:ext cx="797669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lang="es-MX" sz="2400" b="1" kern="0" dirty="0" smtClean="0">
                <a:latin typeface="+mn-lt"/>
                <a:cs typeface="+mn-cs"/>
              </a:rPr>
              <a:t>Caso práctico: distribución y transporte</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lang="es-MX" sz="600" kern="0" dirty="0" smtClean="0">
              <a:latin typeface="+mn-lt"/>
              <a:cs typeface="+mn-cs"/>
            </a:endParaRPr>
          </a:p>
          <a:p>
            <a:pPr lvl="0">
              <a:spcBef>
                <a:spcPct val="20000"/>
              </a:spcBef>
              <a:buSzPct val="80000"/>
              <a:defRPr/>
            </a:pPr>
            <a:endParaRPr lang="es-MX" sz="2200" kern="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Uso de </a:t>
            </a:r>
            <a:r>
              <a:rPr lang="es-MX" sz="3600" dirty="0" err="1" smtClean="0"/>
              <a:t>Promodel</a:t>
            </a:r>
            <a:endParaRPr lang="es-ES" sz="3600" dirty="0" smtClean="0"/>
          </a:p>
        </p:txBody>
      </p:sp>
      <p:pic>
        <p:nvPicPr>
          <p:cNvPr id="40960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72" t="20564" r="34701" b="31277"/>
          <a:stretch/>
        </p:blipFill>
        <p:spPr bwMode="auto">
          <a:xfrm>
            <a:off x="1187624" y="1499198"/>
            <a:ext cx="6332561" cy="4954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6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142984"/>
            <a:ext cx="797669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lang="es-MX" sz="2400" b="1" kern="0" dirty="0" smtClean="0">
                <a:latin typeface="+mn-lt"/>
                <a:cs typeface="+mn-cs"/>
              </a:rPr>
              <a:t>Caso práctico: análisis de colas</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lang="es-MX" sz="600" kern="0" dirty="0" smtClean="0">
              <a:latin typeface="+mn-lt"/>
              <a:cs typeface="+mn-cs"/>
            </a:endParaRPr>
          </a:p>
          <a:p>
            <a:pPr lvl="0">
              <a:spcBef>
                <a:spcPct val="20000"/>
              </a:spcBef>
              <a:buSzPct val="80000"/>
              <a:defRPr/>
            </a:pPr>
            <a:endParaRPr lang="es-MX" sz="2200" kern="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Uso de </a:t>
            </a:r>
            <a:r>
              <a:rPr lang="es-MX" sz="3600" dirty="0" err="1" smtClean="0"/>
              <a:t>Promodel</a:t>
            </a:r>
            <a:endParaRPr lang="es-ES" sz="3600" dirty="0" smtClean="0"/>
          </a:p>
        </p:txBody>
      </p:sp>
      <p:pic>
        <p:nvPicPr>
          <p:cNvPr id="4106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448" t="20962" r="34701" b="31940"/>
          <a:stretch/>
        </p:blipFill>
        <p:spPr bwMode="auto">
          <a:xfrm>
            <a:off x="1115616" y="1628800"/>
            <a:ext cx="6373504" cy="4844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493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t>Sistema discreto:</a:t>
            </a:r>
          </a:p>
          <a:p>
            <a:pPr marL="0" marR="0" lvl="0" indent="0" defTabSz="914400" rtl="0" eaLnBrk="1" fontAlgn="auto" latinLnBrk="0" hangingPunct="1">
              <a:lnSpc>
                <a:spcPct val="150000"/>
              </a:lnSpc>
              <a:spcBef>
                <a:spcPct val="20000"/>
              </a:spcBef>
              <a:spcAft>
                <a:spcPts val="0"/>
              </a:spcAft>
              <a:buClrTx/>
              <a:buSzTx/>
              <a:buFont typeface="Wingdings" pitchFamily="2" charset="2"/>
              <a:buNone/>
              <a:tabLst/>
              <a:defRPr/>
            </a:pPr>
            <a:r>
              <a:rPr lang="es-MX" sz="2200" dirty="0" smtClean="0"/>
              <a:t>Aquellos en el que las variables de estado sólo pueden tomar un conjunto de valores infinitos.</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r>
              <a:rPr lang="es-MX" sz="2200" b="1" dirty="0" smtClean="0"/>
              <a:t>Sistema continuo: </a:t>
            </a:r>
          </a:p>
          <a:p>
            <a:pPr marL="0" marR="0" lvl="0" indent="0" defTabSz="914400" rtl="0" eaLnBrk="1" fontAlgn="auto" latinLnBrk="0" hangingPunct="1">
              <a:lnSpc>
                <a:spcPct val="150000"/>
              </a:lnSpc>
              <a:spcBef>
                <a:spcPct val="20000"/>
              </a:spcBef>
              <a:spcAft>
                <a:spcPts val="0"/>
              </a:spcAft>
              <a:buClrTx/>
              <a:buSzTx/>
              <a:tabLst/>
              <a:defRPr/>
            </a:pPr>
            <a:r>
              <a:rPr lang="es-MX" sz="2200" dirty="0" smtClean="0"/>
              <a:t>Aquellos en que las variables de estado pueden asumir un número infinito de valores.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Conjunto desorganizado: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Sin características esenciales de organización interna.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Interrelaciones o conexiones entre sus partes son aleatorias o de carácter externa.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Aislamiento entre las partes.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Propiedad aditiva de las partes.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Sin propiedades sistemáticas.</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b="1"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Orgánicos y no orgánicos</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Relación entre sus elementos</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Conectividad entre sus elementos</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Característica de unicidad</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Poseen estabilidad estructural</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Características de un sistema orgánico que lo distinguen de un no inorgánicos son:</a:t>
            </a:r>
          </a:p>
          <a:p>
            <a:pPr lvl="1">
              <a:spcBef>
                <a:spcPct val="20000"/>
              </a:spcBef>
              <a:buFont typeface="Arial" pitchFamily="34" charset="0"/>
              <a:buChar char="•"/>
              <a:defRPr/>
            </a:pPr>
            <a:r>
              <a:rPr lang="es-MX" sz="2200" dirty="0" smtClean="0"/>
              <a:t>Relaciones no solo estructurales sino también genética.</a:t>
            </a:r>
          </a:p>
          <a:p>
            <a:pPr lvl="1">
              <a:spcBef>
                <a:spcPct val="20000"/>
              </a:spcBef>
              <a:buFont typeface="Arial" pitchFamily="34" charset="0"/>
              <a:buChar char="•"/>
              <a:defRPr/>
            </a:pPr>
            <a:r>
              <a:rPr lang="es-MX" sz="2200" dirty="0" smtClean="0"/>
              <a:t>Coordinación y subordinación entre sus elementos.</a:t>
            </a:r>
          </a:p>
          <a:p>
            <a:pPr lvl="1">
              <a:spcBef>
                <a:spcPct val="20000"/>
              </a:spcBef>
              <a:buFont typeface="Arial" pitchFamily="34" charset="0"/>
              <a:buChar char="•"/>
              <a:defRPr/>
            </a:pPr>
            <a:r>
              <a:rPr lang="es-MX" sz="2200" dirty="0" smtClean="0"/>
              <a:t>Mecanismos de control.</a:t>
            </a:r>
          </a:p>
          <a:p>
            <a:pPr lvl="1">
              <a:spcBef>
                <a:spcPct val="20000"/>
              </a:spcBef>
              <a:buFont typeface="Arial" pitchFamily="34" charset="0"/>
              <a:buChar char="•"/>
              <a:defRPr/>
            </a:pPr>
            <a:r>
              <a:rPr lang="es-MX" sz="2200" dirty="0" smtClean="0"/>
              <a:t>Propiedades de las partes regidas por las leyes y estructura del todo.</a:t>
            </a:r>
          </a:p>
          <a:p>
            <a:pPr lvl="1">
              <a:spcBef>
                <a:spcPct val="20000"/>
              </a:spcBef>
              <a:buFont typeface="Arial" pitchFamily="34" charset="0"/>
              <a:buChar char="•"/>
              <a:defRPr/>
            </a:pPr>
            <a:r>
              <a:rPr lang="es-MX" sz="2200" dirty="0" smtClean="0"/>
              <a:t>Actividad (transformación) individual reflejada en el todo.</a:t>
            </a:r>
          </a:p>
          <a:p>
            <a:pPr lvl="1">
              <a:spcBef>
                <a:spcPct val="20000"/>
              </a:spcBef>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 to="" calcmode="lin" valueType="num">
                                      <p:cBhvr>
                                        <p:cTn id="40" dur="1" fill="hold"/>
                                        <p:tgtEl>
                                          <p:spTgt spid="4">
                                            <p:txEl>
                                              <p:pRg st="6" end="6"/>
                                            </p:txEl>
                                          </p:spTgt>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to="" calcmode="lin" valueType="num">
                                      <p:cBhvr>
                                        <p:cTn id="43" dur="1" fill="hold"/>
                                        <p:tgtEl>
                                          <p:spTgt spid="4">
                                            <p:txEl>
                                              <p:pRg st="7" end="7"/>
                                            </p:txEl>
                                          </p:spTgt>
                                        </p:tgtEl>
                                        <p:attrNameLst>
                                          <p:attrName/>
                                        </p:attrNameLst>
                                      </p:cBhvr>
                                    </p:anim>
                                  </p:childTnLst>
                                </p:cTn>
                              </p:par>
                              <p:par>
                                <p:cTn id="44" presetID="24" presetClass="entr" presetSubtype="0" fill="hold" grpId="0" nodeType="withEffect">
                                  <p:stCondLst>
                                    <p:cond delay="0"/>
                                  </p:stCondLst>
                                  <p:childTnLst>
                                    <p:set>
                                      <p:cBhvr>
                                        <p:cTn id="45" dur="1" fill="hold">
                                          <p:stCondLst>
                                            <p:cond delay="0"/>
                                          </p:stCondLst>
                                        </p:cTn>
                                        <p:tgtEl>
                                          <p:spTgt spid="4">
                                            <p:txEl>
                                              <p:pRg st="8" end="8"/>
                                            </p:txEl>
                                          </p:spTgt>
                                        </p:tgtEl>
                                        <p:attrNameLst>
                                          <p:attrName>style.visibility</p:attrName>
                                        </p:attrNameLst>
                                      </p:cBhvr>
                                      <p:to>
                                        <p:strVal val="visible"/>
                                      </p:to>
                                    </p:set>
                                    <p:anim to="" calcmode="lin" valueType="num">
                                      <p:cBhvr>
                                        <p:cTn id="46" dur="1" fill="hold"/>
                                        <p:tgtEl>
                                          <p:spTgt spid="4">
                                            <p:txEl>
                                              <p:pRg st="8" end="8"/>
                                            </p:txEl>
                                          </p:spTgt>
                                        </p:tgtEl>
                                        <p:attrNameLst>
                                          <p:attrName/>
                                        </p:attrNameLst>
                                      </p:cBhvr>
                                    </p:anim>
                                  </p:childTnLst>
                                </p:cTn>
                              </p:par>
                              <p:par>
                                <p:cTn id="47" presetID="24" presetClass="entr" presetSubtype="0" fill="hold" grpId="0" nodeType="with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to="" calcmode="lin" valueType="num">
                                      <p:cBhvr>
                                        <p:cTn id="49" dur="1" fill="hold"/>
                                        <p:tgtEl>
                                          <p:spTgt spid="4">
                                            <p:txEl>
                                              <p:pRg st="9" end="9"/>
                                            </p:txEl>
                                          </p:spTgt>
                                        </p:tgtEl>
                                        <p:attrNameLst>
                                          <p:attrName/>
                                        </p:attrNameLst>
                                      </p:cBhvr>
                                    </p:anim>
                                  </p:childTnLst>
                                </p:cTn>
                              </p:par>
                              <p:par>
                                <p:cTn id="50" presetID="24" presetClass="entr" presetSubtype="0" fill="hold" grpId="0" nodeType="with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 to="" calcmode="lin" valueType="num">
                                      <p:cBhvr>
                                        <p:cTn id="52" dur="1" fill="hold"/>
                                        <p:tgtEl>
                                          <p:spTgt spid="4">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spcBef>
                <a:spcPct val="20000"/>
              </a:spcBef>
              <a:spcAft>
                <a:spcPts val="0"/>
              </a:spcAft>
              <a:buClrTx/>
              <a:buSzTx/>
              <a:tabLst/>
              <a:defRPr/>
            </a:pPr>
            <a:r>
              <a:rPr lang="es-MX" sz="2200" b="1" dirty="0" smtClean="0"/>
              <a:t>Sistema absolutamente cerrado:</a:t>
            </a:r>
          </a:p>
          <a:p>
            <a:pPr marL="0" marR="0" lvl="0" indent="0" defTabSz="914400" rtl="0" eaLnBrk="1" fontAlgn="auto" latinLnBrk="0" hangingPunct="1">
              <a:spcBef>
                <a:spcPct val="20000"/>
              </a:spcBef>
              <a:spcAft>
                <a:spcPts val="0"/>
              </a:spcAft>
              <a:buClrTx/>
              <a:buSzTx/>
              <a:tabLst/>
              <a:defRPr/>
            </a:pPr>
            <a:r>
              <a:rPr lang="es-MX" sz="2200" dirty="0" smtClean="0"/>
              <a:t>Se refieren a aquellos sistemas en los que no existe interacción entre sistema y su ámbito.</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r>
              <a:rPr lang="es-MX" sz="2200" b="1" dirty="0" smtClean="0"/>
              <a:t>Sistema relativamente cerrados:</a:t>
            </a:r>
          </a:p>
          <a:p>
            <a:pPr marL="0" marR="0" lvl="0" indent="0" defTabSz="914400" rtl="0" eaLnBrk="1" fontAlgn="auto" latinLnBrk="0" hangingPunct="1">
              <a:spcBef>
                <a:spcPct val="20000"/>
              </a:spcBef>
              <a:spcAft>
                <a:spcPts val="0"/>
              </a:spcAft>
              <a:buClrTx/>
              <a:buSzTx/>
              <a:tabLst/>
              <a:defRPr/>
            </a:pPr>
            <a:r>
              <a:rPr lang="es-MX" sz="2200" dirty="0" smtClean="0"/>
              <a:t>Aquellos en los que la manera en que el ámbito actúa sobre el sistema y el impacto de éste sobre el primero, se encuentran estrictamente definidos.</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r>
              <a:rPr lang="es-MX" sz="2200" b="1" dirty="0" smtClean="0"/>
              <a:t>Sistemas abiertos:</a:t>
            </a:r>
          </a:p>
          <a:p>
            <a:pPr marL="0" marR="0" lvl="0" indent="0" defTabSz="914400" rtl="0" eaLnBrk="1" fontAlgn="auto" latinLnBrk="0" hangingPunct="1">
              <a:spcBef>
                <a:spcPct val="20000"/>
              </a:spcBef>
              <a:spcAft>
                <a:spcPts val="0"/>
              </a:spcAft>
              <a:buClrTx/>
              <a:buSzTx/>
              <a:tabLst/>
              <a:defRPr/>
            </a:pPr>
            <a:r>
              <a:rPr lang="es-MX" sz="2200" dirty="0" smtClean="0"/>
              <a:t>Aquellos en donde se consideran todos los posibles efectos del sistema sobre el ámbito y viceversa.</a:t>
            </a:r>
          </a:p>
          <a:p>
            <a:pPr marL="0" marR="0" lvl="0" indent="0" defTabSz="914400" rtl="0" eaLnBrk="1" fontAlgn="auto" latinLnBrk="0" hangingPunct="1">
              <a:spcBef>
                <a:spcPct val="20000"/>
              </a:spcBef>
              <a:spcAft>
                <a:spcPts val="0"/>
              </a:spcAft>
              <a:buClrTx/>
              <a:buSzTx/>
              <a:tabLst/>
              <a:defRPr/>
            </a:pPr>
            <a:endParaRPr lang="es-MX" sz="2200" dirty="0" smtClean="0"/>
          </a:p>
          <a:p>
            <a:pPr lvl="1">
              <a:spcBef>
                <a:spcPct val="20000"/>
              </a:spcBef>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 to="" calcmode="lin" valueType="num">
                                      <p:cBhvr>
                                        <p:cTn id="32" dur="1" fill="hold"/>
                                        <p:tgtEl>
                                          <p:spTgt spid="4">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to="" calcmode="lin" valueType="num">
                                      <p:cBhvr>
                                        <p:cTn id="37"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Sistemas involucrando el tiempo</a:t>
            </a:r>
          </a:p>
          <a:p>
            <a:pPr marL="0" marR="0" lvl="0" indent="0" defTabSz="914400" rtl="0" eaLnBrk="1" fontAlgn="auto" latinLnBrk="0" hangingPunct="1">
              <a:spcBef>
                <a:spcPct val="20000"/>
              </a:spcBef>
              <a:spcAft>
                <a:spcPts val="0"/>
              </a:spcAft>
              <a:buClrTx/>
              <a:buSzTx/>
              <a:tabLst/>
              <a:defRPr/>
            </a:pPr>
            <a:r>
              <a:rPr lang="es-MX" sz="2200" dirty="0" smtClean="0"/>
              <a:t>En el proceso de determinar las entradas y salidas en cualquier instante.</a:t>
            </a:r>
          </a:p>
          <a:p>
            <a:pPr marL="0" marR="0" lvl="0" indent="0" defTabSz="914400" rtl="0" eaLnBrk="1" fontAlgn="auto" latinLnBrk="0" hangingPunct="1">
              <a:spcBef>
                <a:spcPct val="20000"/>
              </a:spcBef>
              <a:spcAft>
                <a:spcPts val="0"/>
              </a:spcAft>
              <a:buClrTx/>
              <a:buSzTx/>
              <a:tabLst/>
              <a:defRPr/>
            </a:pPr>
            <a:r>
              <a:rPr lang="es-MX" sz="2200" b="1" dirty="0" smtClean="0"/>
              <a:t>Sistema estático:</a:t>
            </a:r>
            <a:r>
              <a:rPr lang="es-MX" sz="2200" dirty="0" smtClean="0"/>
              <a:t> los valores de salida sólo dependen de los valores presentes de las entradas.</a:t>
            </a:r>
          </a:p>
          <a:p>
            <a:pPr marL="0" marR="0" lvl="0" indent="0" defTabSz="914400" rtl="0" eaLnBrk="1" fontAlgn="auto" latinLnBrk="0" hangingPunct="1">
              <a:spcBef>
                <a:spcPct val="20000"/>
              </a:spcBef>
              <a:spcAft>
                <a:spcPts val="0"/>
              </a:spcAft>
              <a:buClrTx/>
              <a:buSzTx/>
              <a:tabLst/>
              <a:defRPr/>
            </a:pPr>
            <a:r>
              <a:rPr lang="es-MX" sz="2200" b="1" dirty="0" smtClean="0"/>
              <a:t>Sistema dinámico: </a:t>
            </a:r>
            <a:r>
              <a:rPr lang="es-MX" sz="2200" dirty="0" smtClean="0"/>
              <a:t>las salidas dependen tanto de los valores pasado como de los presentes de las entradas. </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r>
              <a:rPr lang="es-MX" sz="2200" dirty="0" smtClean="0"/>
              <a:t>En teoría, algunos sistemas dinámicos pueden depender también de los valores futuros de las entradas  (</a:t>
            </a:r>
            <a:r>
              <a:rPr lang="es-MX" sz="2200" b="1" dirty="0" smtClean="0"/>
              <a:t>sistema anticipantes o no causales</a:t>
            </a:r>
            <a:r>
              <a:rPr lang="es-MX" sz="2200" dirty="0" smtClean="0"/>
              <a:t>).</a:t>
            </a:r>
          </a:p>
          <a:p>
            <a:pPr marL="0" marR="0" lvl="0" indent="0" defTabSz="914400" rtl="0" eaLnBrk="1" fontAlgn="auto" latinLnBrk="0" hangingPunct="1">
              <a:spcBef>
                <a:spcPct val="20000"/>
              </a:spcBef>
              <a:spcAft>
                <a:spcPts val="0"/>
              </a:spcAft>
              <a:buClrTx/>
              <a:buSzTx/>
              <a:tabLst/>
              <a:defRPr/>
            </a:pPr>
            <a:r>
              <a:rPr lang="es-MX" sz="2200" dirty="0" smtClean="0"/>
              <a:t>El tiempo se considera una variable que puede tomar cualquier valor continuo real.</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to="" calcmode="lin" valueType="num">
                                      <p:cBhvr>
                                        <p:cTn id="37"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Otros sistemas:</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Si el efecto de la entrada no se refleja simultáneamente en todos los subsistemas, entonces se define como </a:t>
            </a:r>
            <a:r>
              <a:rPr lang="es-MX" sz="2200" b="1" dirty="0" smtClean="0"/>
              <a:t>de parámetro distribuido. </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Mientras en el </a:t>
            </a:r>
            <a:r>
              <a:rPr lang="es-MX" sz="2200" b="1" dirty="0" smtClean="0"/>
              <a:t>sistema consolidado</a:t>
            </a:r>
            <a:r>
              <a:rPr lang="es-MX" sz="2200" dirty="0" smtClean="0"/>
              <a:t>, el efecto de una entrada se percibe simultáneamente en todo el sistema.</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Si la función de transferencia (relación entrada-salida) no cambia con el tiempo, se identifica como un </a:t>
            </a:r>
            <a:r>
              <a:rPr lang="es-MX" sz="2200" b="1" dirty="0" smtClean="0"/>
              <a:t>sistema invariable respecto al tiempo</a:t>
            </a:r>
            <a:r>
              <a:rPr lang="es-MX" sz="2200" dirty="0" smtClean="0"/>
              <a:t>; en caso contrario, el </a:t>
            </a:r>
            <a:r>
              <a:rPr lang="es-MX" sz="2200" b="1" dirty="0" smtClean="0"/>
              <a:t>sistema es variante respecto al tiempo</a:t>
            </a:r>
            <a:r>
              <a:rPr lang="es-MX" sz="2200" dirty="0" smtClean="0"/>
              <a:t>.</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b="1" dirty="0" smtClean="0"/>
              <a:t>Sistema lineal</a:t>
            </a:r>
            <a:r>
              <a:rPr lang="es-MX" sz="2200" dirty="0" smtClean="0"/>
              <a:t>: su función de transferencia en aditiva y homogénea.</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En un </a:t>
            </a:r>
            <a:r>
              <a:rPr lang="es-MX" sz="2200" b="1" dirty="0" smtClean="0"/>
              <a:t>sistema determinista </a:t>
            </a:r>
            <a:r>
              <a:rPr lang="es-MX" sz="2200" dirty="0" smtClean="0"/>
              <a:t>la función de transferencia se conoce con certeza. Caso contrario es un </a:t>
            </a:r>
            <a:r>
              <a:rPr lang="es-MX" sz="2200" b="1" dirty="0" smtClean="0"/>
              <a:t>sistema probabilista</a:t>
            </a:r>
            <a:r>
              <a:rPr lang="es-MX" sz="2200" dirty="0" smtClean="0"/>
              <a:t>.</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Ingeniería de sistemas (comparación con otras ingenierías)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Su objetivo son los sistemas.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Utilización del enfoque sistemático.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Planteamiento del óptimo general (objetivo general) y óptimos parciales (objetivos particulares).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Funcionamiento armónico.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No función específica optima en detrimento de las demás.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Funciones generales del sistema se optimizan ponderando los diversos objetivos.</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Tópicos en la definición de Ingeniería de Sistemas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Sistemas grandes y complejos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Diseño e implementación en función de satisfacer un conjunto de objetivos.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Maximización de la compatibilidad entre componentes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Utilización de modelos cuantitativos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Uso de herramientas informáticas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Las características globales del sistema se optimizan</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Retroalimentación (acciones correctivas)</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to="" calcmode="lin" valueType="num">
                                      <p:cBhvr>
                                        <p:cTn id="47"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39750" y="2798930"/>
            <a:ext cx="8208963" cy="2185214"/>
          </a:xfrm>
          <a:prstGeom prst="rect">
            <a:avLst/>
          </a:prstGeom>
          <a:noFill/>
          <a:ln w="9525">
            <a:noFill/>
            <a:miter lim="800000"/>
            <a:headEnd/>
            <a:tailEnd/>
          </a:ln>
        </p:spPr>
        <p:txBody>
          <a:bodyPr>
            <a:spAutoFit/>
          </a:bodyPr>
          <a:lstStyle/>
          <a:p>
            <a:pPr>
              <a:spcBef>
                <a:spcPct val="50000"/>
              </a:spcBef>
            </a:pPr>
            <a:r>
              <a:rPr lang="es-MX" sz="1600" b="1" dirty="0"/>
              <a:t>PRESENTACIÓN</a:t>
            </a:r>
          </a:p>
          <a:p>
            <a:pPr>
              <a:spcBef>
                <a:spcPct val="50000"/>
              </a:spcBef>
            </a:pPr>
            <a:r>
              <a:rPr lang="es-MX" sz="1600" dirty="0" smtClean="0"/>
              <a:t>El curso Enfoque de Sistemas para el Transporte tiene el propósito de introducir al alumno en el campo de los sistemas de transporte. El alumno aprenderá cómo caracterizar a los sistemas de transporte, definir sus componentes y categorizarlos como variables endógenas y exógenas, para así modelar su comportamiento en el sistema de transporte y poder realizar su análisis a través de modelos matemáticos. El alumno adoptará las técnicas vistas en este curso como herramientas para la valoración y el diseño de sistemas de transporte.</a:t>
            </a:r>
            <a:endParaRPr lang="es-ES" sz="1600" dirty="0"/>
          </a:p>
        </p:txBody>
      </p:sp>
      <p:sp>
        <p:nvSpPr>
          <p:cNvPr id="335875" name="Text Box 3"/>
          <p:cNvSpPr txBox="1">
            <a:spLocks noChangeArrowheads="1"/>
          </p:cNvSpPr>
          <p:nvPr/>
        </p:nvSpPr>
        <p:spPr bwMode="auto">
          <a:xfrm>
            <a:off x="539750" y="1317237"/>
            <a:ext cx="8135938" cy="1436688"/>
          </a:xfrm>
          <a:prstGeom prst="rect">
            <a:avLst/>
          </a:prstGeom>
          <a:noFill/>
          <a:ln w="9525">
            <a:noFill/>
            <a:miter lim="800000"/>
            <a:headEnd/>
            <a:tailEnd/>
          </a:ln>
        </p:spPr>
        <p:txBody>
          <a:bodyPr>
            <a:spAutoFit/>
          </a:bodyPr>
          <a:lstStyle/>
          <a:p>
            <a:pPr>
              <a:spcBef>
                <a:spcPct val="50000"/>
              </a:spcBef>
            </a:pPr>
            <a:r>
              <a:rPr lang="es-MX" sz="1600" b="1" dirty="0"/>
              <a:t>JUSTIFICACIÓN</a:t>
            </a:r>
          </a:p>
          <a:p>
            <a:pPr>
              <a:spcBef>
                <a:spcPct val="50000"/>
              </a:spcBef>
            </a:pPr>
            <a:r>
              <a:rPr lang="es-MX" sz="1600" dirty="0"/>
              <a:t>El presente material se elaboró con la intención de apoyar al docente al impartir la  materia de </a:t>
            </a:r>
            <a:r>
              <a:rPr lang="es-MX" sz="1600" dirty="0" smtClean="0"/>
              <a:t>Enfoque de Sistemas para el Transporte </a:t>
            </a:r>
            <a:r>
              <a:rPr lang="es-MX" sz="1600" dirty="0"/>
              <a:t>para facilitar el aprendizaje y aprovechar el tiempo dentro del salón de clases. Contempla también apoyar a los estudiantes a los que se les facilita el aprendizaje visual.</a:t>
            </a:r>
            <a:endParaRPr lang="es-ES" sz="1600" dirty="0"/>
          </a:p>
        </p:txBody>
      </p:sp>
      <p:sp>
        <p:nvSpPr>
          <p:cNvPr id="335876" name="Text Box 4"/>
          <p:cNvSpPr txBox="1">
            <a:spLocks noChangeArrowheads="1"/>
          </p:cNvSpPr>
          <p:nvPr/>
        </p:nvSpPr>
        <p:spPr bwMode="auto">
          <a:xfrm>
            <a:off x="566738" y="5049180"/>
            <a:ext cx="8137525" cy="954107"/>
          </a:xfrm>
          <a:prstGeom prst="rect">
            <a:avLst/>
          </a:prstGeom>
          <a:noFill/>
          <a:ln w="9525">
            <a:noFill/>
            <a:miter lim="800000"/>
            <a:headEnd/>
            <a:tailEnd/>
          </a:ln>
        </p:spPr>
        <p:txBody>
          <a:bodyPr>
            <a:spAutoFit/>
          </a:bodyPr>
          <a:lstStyle/>
          <a:p>
            <a:pPr>
              <a:spcBef>
                <a:spcPct val="50000"/>
              </a:spcBef>
            </a:pPr>
            <a:r>
              <a:rPr lang="es-MX" sz="1600" b="1" dirty="0"/>
              <a:t>PROPÓSITO GENERAL</a:t>
            </a:r>
          </a:p>
          <a:p>
            <a:pPr>
              <a:spcBef>
                <a:spcPct val="50000"/>
              </a:spcBef>
            </a:pPr>
            <a:r>
              <a:rPr lang="es-MX" sz="1600" dirty="0" smtClean="0"/>
              <a:t>Conocer la metodología de análisis de los sistemas y su representación, así como las herramientas de análisis para la solución de problemas de ingeniería en transporte.</a:t>
            </a:r>
            <a:endParaRPr lang="es-ES" sz="1600" dirty="0"/>
          </a:p>
        </p:txBody>
      </p:sp>
      <p:sp>
        <p:nvSpPr>
          <p:cNvPr id="23557" name="Text Box 5"/>
          <p:cNvSpPr txBox="1">
            <a:spLocks noChangeArrowheads="1"/>
          </p:cNvSpPr>
          <p:nvPr/>
        </p:nvSpPr>
        <p:spPr bwMode="auto">
          <a:xfrm>
            <a:off x="627063" y="5218113"/>
            <a:ext cx="184150" cy="366712"/>
          </a:xfrm>
          <a:prstGeom prst="rect">
            <a:avLst/>
          </a:prstGeom>
          <a:noFill/>
          <a:ln w="9525">
            <a:noFill/>
            <a:miter lim="800000"/>
            <a:headEnd/>
            <a:tailEnd/>
          </a:ln>
        </p:spPr>
        <p:txBody>
          <a:bodyPr>
            <a:spAutoFit/>
          </a:bodyPr>
          <a:lstStyle/>
          <a:p>
            <a:pPr>
              <a:spcBef>
                <a:spcPct val="50000"/>
              </a:spcBef>
            </a:pPr>
            <a:endParaRPr lang="es-MX"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5875"/>
                                        </p:tgtEl>
                                        <p:attrNameLst>
                                          <p:attrName>style.visibility</p:attrName>
                                        </p:attrNameLst>
                                      </p:cBhvr>
                                      <p:to>
                                        <p:strVal val="visible"/>
                                      </p:to>
                                    </p:set>
                                    <p:animEffect transition="in" filter="box(in)">
                                      <p:cBhvr>
                                        <p:cTn id="7" dur="500"/>
                                        <p:tgtEl>
                                          <p:spTgt spid="3358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5874"/>
                                        </p:tgtEl>
                                        <p:attrNameLst>
                                          <p:attrName>style.visibility</p:attrName>
                                        </p:attrNameLst>
                                      </p:cBhvr>
                                      <p:to>
                                        <p:strVal val="visible"/>
                                      </p:to>
                                    </p:set>
                                    <p:animEffect transition="in" filter="box(in)">
                                      <p:cBhvr>
                                        <p:cTn id="12" dur="500"/>
                                        <p:tgtEl>
                                          <p:spTgt spid="33587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35876"/>
                                        </p:tgtEl>
                                        <p:attrNameLst>
                                          <p:attrName>style.visibility</p:attrName>
                                        </p:attrNameLst>
                                      </p:cBhvr>
                                      <p:to>
                                        <p:strVal val="visible"/>
                                      </p:to>
                                    </p:set>
                                    <p:animEffect transition="in" filter="box(in)">
                                      <p:cBhvr>
                                        <p:cTn id="17" dur="500"/>
                                        <p:tgtEl>
                                          <p:spTgt spid="335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5" grpId="0"/>
      <p:bldP spid="3358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Temas actuales de interés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Movilidad</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Energía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Cambios climáticos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Formas urbanas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Población</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Crecimiento y desarrollo económico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Ambiente (tópicos)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t>Equidad social, seguridad, productividad (producción)</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to="" calcmode="lin" valueType="num">
                                      <p:cBhvr>
                                        <p:cTn id="15" dur="1" fill="hold"/>
                                        <p:tgtEl>
                                          <p:spTgt spid="4">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to="" calcmode="lin" valueType="num">
                                      <p:cBhvr>
                                        <p:cTn id="20" dur="1" fill="hold"/>
                                        <p:tgtEl>
                                          <p:spTgt spid="4">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to="" calcmode="lin" valueType="num">
                                      <p:cBhvr>
                                        <p:cTn id="25" dur="1" fill="hold"/>
                                        <p:tgtEl>
                                          <p:spTgt spid="4">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to="" calcmode="lin" valueType="num">
                                      <p:cBhvr>
                                        <p:cTn id="30" dur="1" fill="hold"/>
                                        <p:tgtEl>
                                          <p:spTgt spid="4">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to="" calcmode="lin" valueType="num">
                                      <p:cBhvr>
                                        <p:cTn id="35" dur="1" fill="hold"/>
                                        <p:tgtEl>
                                          <p:spTgt spid="4">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grpId="0" nodeType="click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 to="" calcmode="lin" valueType="num">
                                      <p:cBhvr>
                                        <p:cTn id="40" dur="1" fill="hold"/>
                                        <p:tgtEl>
                                          <p:spTgt spid="4">
                                            <p:txEl>
                                              <p:pRg st="6" end="6"/>
                                            </p:txEl>
                                          </p:spTgt>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grpId="0" nodeType="click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to="" calcmode="lin" valueType="num">
                                      <p:cBhvr>
                                        <p:cTn id="45" dur="1" fill="hold"/>
                                        <p:tgtEl>
                                          <p:spTgt spid="4">
                                            <p:txEl>
                                              <p:pRg st="7" end="7"/>
                                            </p:txEl>
                                          </p:spTgt>
                                        </p:tgtEl>
                                        <p:attrNameLst>
                                          <p:attrName/>
                                        </p:attrNameLst>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grpId="0" nodeType="click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 to="" calcmode="lin" valueType="num">
                                      <p:cBhvr>
                                        <p:cTn id="50" dur="1" fill="hold"/>
                                        <p:tgtEl>
                                          <p:spTgt spid="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Dimensión del transporte</a:t>
            </a:r>
          </a:p>
          <a:p>
            <a:pPr marL="0" marR="0" lvl="0" indent="0" defTabSz="914400" rtl="0" eaLnBrk="1" fontAlgn="auto" latinLnBrk="0" hangingPunct="1">
              <a:spcBef>
                <a:spcPct val="20000"/>
              </a:spcBef>
              <a:spcAft>
                <a:spcPts val="0"/>
              </a:spcAft>
              <a:buClrTx/>
              <a:buSzTx/>
              <a:tabLst/>
              <a:defRPr/>
            </a:pPr>
            <a:r>
              <a:rPr lang="es-MX" sz="2200" dirty="0" smtClean="0"/>
              <a:t>El transporte es multidimensional, teniendo las siguientes perspectivas:</a:t>
            </a:r>
          </a:p>
          <a:p>
            <a:pPr marL="342900" marR="0" lvl="0" indent="-342900" defTabSz="914400" rtl="0" eaLnBrk="1" fontAlgn="auto" latinLnBrk="0" hangingPunct="1">
              <a:spcBef>
                <a:spcPct val="20000"/>
              </a:spcBef>
              <a:spcAft>
                <a:spcPts val="0"/>
              </a:spcAft>
              <a:buClrTx/>
              <a:buSzTx/>
              <a:buFont typeface="Wingdings" pitchFamily="2" charset="2"/>
              <a:buChar char="§"/>
              <a:tabLst/>
              <a:defRPr/>
            </a:pPr>
            <a:r>
              <a:rPr lang="es-MX" sz="2200" b="1" dirty="0"/>
              <a:t>T</a:t>
            </a:r>
            <a:r>
              <a:rPr lang="es-MX" sz="2200" b="1" dirty="0" smtClean="0"/>
              <a:t>ecnología</a:t>
            </a:r>
            <a:r>
              <a:rPr lang="es-MX" sz="2200" dirty="0" smtClean="0"/>
              <a:t>: se refiere a la propulsión, combustibles, caminos, dirección y control. También los materiales y como son utilizados en caminos y vehículos.</a:t>
            </a:r>
          </a:p>
          <a:p>
            <a:pPr marL="342900" marR="0" lvl="0" indent="-342900" defTabSz="914400" rtl="0" eaLnBrk="1" fontAlgn="auto" latinLnBrk="0" hangingPunct="1">
              <a:spcBef>
                <a:spcPct val="20000"/>
              </a:spcBef>
              <a:spcAft>
                <a:spcPts val="0"/>
              </a:spcAft>
              <a:buClrTx/>
              <a:buSzTx/>
              <a:buFont typeface="Wingdings" pitchFamily="2" charset="2"/>
              <a:buChar char="§"/>
              <a:tabLst/>
              <a:defRPr/>
            </a:pPr>
            <a:r>
              <a:rPr lang="es-MX" sz="2200" b="1" dirty="0" smtClean="0"/>
              <a:t>Sistemas</a:t>
            </a:r>
            <a:r>
              <a:rPr lang="es-MX" sz="2200" dirty="0" smtClean="0"/>
              <a:t>: es la noción de análisis y modelado de redes como fuente y demanda interactiva para producir flujos en redes de transporte.</a:t>
            </a:r>
          </a:p>
          <a:p>
            <a:pPr marL="342900" marR="0" lvl="0" indent="-342900" defTabSz="914400" rtl="0" eaLnBrk="1" fontAlgn="auto" latinLnBrk="0" hangingPunct="1">
              <a:spcBef>
                <a:spcPct val="20000"/>
              </a:spcBef>
              <a:spcAft>
                <a:spcPts val="0"/>
              </a:spcAft>
              <a:buClrTx/>
              <a:buSzTx/>
              <a:buFont typeface="Wingdings" pitchFamily="2" charset="2"/>
              <a:buChar char="§"/>
              <a:tabLst/>
              <a:defRPr/>
            </a:pPr>
            <a:r>
              <a:rPr lang="es-MX" sz="2200" b="1" dirty="0" smtClean="0"/>
              <a:t>Instituciones</a:t>
            </a:r>
            <a:r>
              <a:rPr lang="es-MX" sz="2200" dirty="0" smtClean="0"/>
              <a:t>: el despliegue y la operación de los sistemas (que no suceden por si mismas), es hecho por las organizaciones dentro de un ambiente complejo social, político y económico.</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extLst>
      <p:ext uri="{BB962C8B-B14F-4D97-AF65-F5344CB8AC3E}">
        <p14:creationId xmlns:p14="http://schemas.microsoft.com/office/powerpoint/2010/main" val="29106634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to="" calcmode="lin" valueType="num">
                                      <p:cBhvr>
                                        <p:cTn id="15" dur="1" fill="hold"/>
                                        <p:tgtEl>
                                          <p:spTgt spid="4">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to="" calcmode="lin" valueType="num">
                                      <p:cBhvr>
                                        <p:cTn id="20" dur="1" fill="hold"/>
                                        <p:tgtEl>
                                          <p:spTgt spid="4">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to="" calcmode="lin" valueType="num">
                                      <p:cBhvr>
                                        <p:cTn id="25" dur="1" fill="hold"/>
                                        <p:tgtEl>
                                          <p:spTgt spid="4">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to="" calcmode="lin" valueType="num">
                                      <p:cBhvr>
                                        <p:cTn id="30" dur="1" fill="hold"/>
                                        <p:tgtEl>
                                          <p:spTgt spid="4">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Componentes internos de los sistemas de transporte (I)</a:t>
            </a:r>
            <a:endParaRPr lang="es-MX" sz="2400" b="1" dirty="0"/>
          </a:p>
          <a:p>
            <a:pPr marL="457200" marR="0" lvl="0" indent="-457200" defTabSz="914400" rtl="0" eaLnBrk="1" fontAlgn="auto" latinLnBrk="0" hangingPunct="1">
              <a:spcBef>
                <a:spcPct val="20000"/>
              </a:spcBef>
              <a:spcAft>
                <a:spcPts val="0"/>
              </a:spcAft>
              <a:buClrTx/>
              <a:buSzTx/>
              <a:buFont typeface="+mj-lt"/>
              <a:buAutoNum type="arabicParenR"/>
              <a:tabLst/>
              <a:defRPr/>
            </a:pPr>
            <a:r>
              <a:rPr lang="es-MX" sz="2200" dirty="0" smtClean="0"/>
              <a:t>Componentes físicos</a:t>
            </a:r>
          </a:p>
          <a:p>
            <a:pPr marL="800100" lvl="1" indent="-342900">
              <a:spcBef>
                <a:spcPct val="20000"/>
              </a:spcBef>
              <a:buFont typeface="Wingdings" pitchFamily="2" charset="2"/>
              <a:buChar char="§"/>
              <a:defRPr/>
            </a:pPr>
            <a:r>
              <a:rPr lang="es-MX" sz="2200" dirty="0" smtClean="0"/>
              <a:t>Infraestructura: caminos, terminales y estaciones</a:t>
            </a:r>
          </a:p>
          <a:p>
            <a:pPr marL="914400" lvl="1" indent="-457200">
              <a:spcBef>
                <a:spcPct val="20000"/>
              </a:spcBef>
              <a:buFont typeface="Wingdings" pitchFamily="2" charset="2"/>
              <a:buChar char="§"/>
              <a:defRPr/>
            </a:pPr>
            <a:r>
              <a:rPr lang="es-MX" sz="2200" dirty="0" smtClean="0"/>
              <a:t>Vehículos </a:t>
            </a:r>
          </a:p>
          <a:p>
            <a:pPr marL="914400" lvl="1" indent="-457200">
              <a:spcBef>
                <a:spcPct val="20000"/>
              </a:spcBef>
              <a:buFont typeface="Wingdings" pitchFamily="2" charset="2"/>
              <a:buChar char="§"/>
              <a:defRPr/>
            </a:pPr>
            <a:r>
              <a:rPr lang="es-MX" sz="2200" dirty="0" smtClean="0"/>
              <a:t>Equipo, es la maquinaria que opera para facilitar los negocios de transporte.</a:t>
            </a:r>
          </a:p>
          <a:p>
            <a:pPr marL="914400" lvl="1" indent="-457200">
              <a:spcBef>
                <a:spcPct val="20000"/>
              </a:spcBef>
              <a:buFont typeface="Wingdings" pitchFamily="2" charset="2"/>
              <a:buChar char="§"/>
              <a:defRPr/>
            </a:pPr>
            <a:r>
              <a:rPr lang="es-MX" sz="2200" dirty="0" smtClean="0"/>
              <a:t>Fuerza motriz, propulsión de los vehículos</a:t>
            </a:r>
          </a:p>
          <a:p>
            <a:pPr marL="914400" lvl="1" indent="-457200">
              <a:spcBef>
                <a:spcPct val="20000"/>
              </a:spcBef>
              <a:buFont typeface="Wingdings" pitchFamily="2" charset="2"/>
              <a:buChar char="§"/>
              <a:defRPr/>
            </a:pPr>
            <a:r>
              <a:rPr lang="es-MX" sz="2200" dirty="0" smtClean="0"/>
              <a:t>Combustible</a:t>
            </a:r>
          </a:p>
          <a:p>
            <a:pPr marL="914400" lvl="1" indent="-457200">
              <a:spcBef>
                <a:spcPct val="20000"/>
              </a:spcBef>
              <a:buFont typeface="Wingdings" pitchFamily="2" charset="2"/>
              <a:buChar char="§"/>
              <a:defRPr/>
            </a:pPr>
            <a:r>
              <a:rPr lang="es-MX" sz="2200" dirty="0" smtClean="0"/>
              <a:t>Sistemas de control, comunicación y localización</a:t>
            </a:r>
          </a:p>
          <a:p>
            <a:pPr marL="457200" indent="-457200">
              <a:spcBef>
                <a:spcPct val="20000"/>
              </a:spcBef>
              <a:buFont typeface="+mj-lt"/>
              <a:buAutoNum type="arabicParenR"/>
              <a:defRPr/>
            </a:pPr>
            <a:r>
              <a:rPr lang="es-MX" sz="2200" dirty="0" smtClean="0"/>
              <a:t>Operadores </a:t>
            </a:r>
          </a:p>
          <a:p>
            <a:pPr marL="914400" lvl="1" indent="-457200">
              <a:spcBef>
                <a:spcPct val="20000"/>
              </a:spcBef>
              <a:buFont typeface="Wingdings" pitchFamily="2" charset="2"/>
              <a:buChar char="§"/>
              <a:defRPr/>
            </a:pPr>
            <a:r>
              <a:rPr lang="es-MX" sz="2200" dirty="0" smtClean="0"/>
              <a:t>Trabajo, trabajo organizado, </a:t>
            </a:r>
          </a:p>
          <a:p>
            <a:pPr marL="914400" lvl="1" indent="-457200">
              <a:spcBef>
                <a:spcPct val="20000"/>
              </a:spcBef>
              <a:buFont typeface="Wingdings" pitchFamily="2" charset="2"/>
              <a:buChar char="§"/>
              <a:defRPr/>
            </a:pPr>
            <a:r>
              <a:rPr lang="es-MX" sz="2200" dirty="0" smtClean="0"/>
              <a:t>Administración de funciones, planeación, operaciones</a:t>
            </a:r>
          </a:p>
          <a:p>
            <a:pPr marL="914400" lvl="1" indent="-457200">
              <a:spcBef>
                <a:spcPct val="20000"/>
              </a:spcBef>
              <a:buFont typeface="Wingdings" pitchFamily="2" charset="2"/>
              <a:buChar char="§"/>
              <a:defRPr/>
            </a:pPr>
            <a:r>
              <a:rPr lang="es-MX" sz="2200" dirty="0" smtClean="0"/>
              <a:t>Mercadotecnia, </a:t>
            </a:r>
          </a:p>
          <a:p>
            <a:pPr marL="457200" marR="0" lvl="0" indent="-457200" defTabSz="914400" rtl="0" eaLnBrk="1" fontAlgn="auto" latinLnBrk="0" hangingPunct="1">
              <a:spcBef>
                <a:spcPct val="20000"/>
              </a:spcBef>
              <a:spcAft>
                <a:spcPts val="0"/>
              </a:spcAft>
              <a:buClrTx/>
              <a:buSzTx/>
              <a:buFont typeface="+mj-lt"/>
              <a:buAutoNum type="arabicParen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extLst>
      <p:ext uri="{BB962C8B-B14F-4D97-AF65-F5344CB8AC3E}">
        <p14:creationId xmlns:p14="http://schemas.microsoft.com/office/powerpoint/2010/main" val="23165748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to="" calcmode="lin" valueType="num">
                                      <p:cBhvr>
                                        <p:cTn id="15" dur="1" fill="hold"/>
                                        <p:tgtEl>
                                          <p:spTgt spid="4">
                                            <p:txEl>
                                              <p:pRg st="1" end="1"/>
                                            </p:txEl>
                                          </p:spTgt>
                                        </p:tgtEl>
                                        <p:attrNameLst>
                                          <p:attrName/>
                                        </p:attrNameLst>
                                      </p:cBhvr>
                                    </p:anim>
                                  </p:childTnLst>
                                </p:cTn>
                              </p:par>
                              <p:par>
                                <p:cTn id="16" presetID="24" presetClass="entr" presetSubtype="0" fill="hold" grpId="0"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 to="" calcmode="lin" valueType="num">
                                      <p:cBhvr>
                                        <p:cTn id="18" dur="1" fill="hold"/>
                                        <p:tgtEl>
                                          <p:spTgt spid="4">
                                            <p:txEl>
                                              <p:pRg st="2" end="2"/>
                                            </p:txEl>
                                          </p:spTgt>
                                        </p:tgtEl>
                                        <p:attrNameLst>
                                          <p:attrName/>
                                        </p:attrNameLst>
                                      </p:cBhvr>
                                    </p:anim>
                                  </p:childTnLst>
                                </p:cTn>
                              </p:par>
                              <p:par>
                                <p:cTn id="19" presetID="24"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to="" calcmode="lin" valueType="num">
                                      <p:cBhvr>
                                        <p:cTn id="21" dur="1" fill="hold"/>
                                        <p:tgtEl>
                                          <p:spTgt spid="4">
                                            <p:txEl>
                                              <p:pRg st="3" end="3"/>
                                            </p:txEl>
                                          </p:spTgt>
                                        </p:tgtEl>
                                        <p:attrNameLst>
                                          <p:attrName/>
                                        </p:attrNameLst>
                                      </p:cBhvr>
                                    </p:anim>
                                  </p:childTnLst>
                                </p:cTn>
                              </p:par>
                              <p:par>
                                <p:cTn id="22" presetID="24" presetClass="entr" presetSubtype="0" fill="hold" grpId="0"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 to="" calcmode="lin" valueType="num">
                                      <p:cBhvr>
                                        <p:cTn id="24" dur="1" fill="hold"/>
                                        <p:tgtEl>
                                          <p:spTgt spid="4">
                                            <p:txEl>
                                              <p:pRg st="4" end="4"/>
                                            </p:txEl>
                                          </p:spTgt>
                                        </p:tgtEl>
                                        <p:attrNameLst>
                                          <p:attrName/>
                                        </p:attrNameLst>
                                      </p:cBhvr>
                                    </p:anim>
                                  </p:childTnLst>
                                </p:cTn>
                              </p:par>
                              <p:par>
                                <p:cTn id="25" presetID="24" presetClass="entr" presetSubtype="0"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 to="" calcmode="lin" valueType="num">
                                      <p:cBhvr>
                                        <p:cTn id="30" dur="1" fill="hold"/>
                                        <p:tgtEl>
                                          <p:spTgt spid="4">
                                            <p:txEl>
                                              <p:pRg st="6" end="6"/>
                                            </p:txEl>
                                          </p:spTgt>
                                        </p:tgtEl>
                                        <p:attrNameLst>
                                          <p:attrName/>
                                        </p:attrNameLst>
                                      </p:cBhvr>
                                    </p:anim>
                                  </p:childTnLst>
                                </p:cTn>
                              </p:par>
                              <p:par>
                                <p:cTn id="31" presetID="24" presetClass="entr" presetSubtype="0" fill="hold" grpId="0"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 to="" calcmode="lin" valueType="num">
                                      <p:cBhvr>
                                        <p:cTn id="33" dur="1" fill="hold"/>
                                        <p:tgtEl>
                                          <p:spTgt spid="4">
                                            <p:txEl>
                                              <p:pRg st="7" end="7"/>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4">
                                            <p:txEl>
                                              <p:pRg st="8" end="8"/>
                                            </p:txEl>
                                          </p:spTgt>
                                        </p:tgtEl>
                                        <p:attrNameLst>
                                          <p:attrName>style.visibility</p:attrName>
                                        </p:attrNameLst>
                                      </p:cBhvr>
                                      <p:to>
                                        <p:strVal val="visible"/>
                                      </p:to>
                                    </p:set>
                                    <p:anim to="" calcmode="lin" valueType="num">
                                      <p:cBhvr>
                                        <p:cTn id="38" dur="1" fill="hold"/>
                                        <p:tgtEl>
                                          <p:spTgt spid="4">
                                            <p:txEl>
                                              <p:pRg st="8" end="8"/>
                                            </p:txEl>
                                          </p:spTgt>
                                        </p:tgtEl>
                                        <p:attrNameLst>
                                          <p:attrName/>
                                        </p:attrNameLst>
                                      </p:cBhvr>
                                    </p:anim>
                                  </p:childTnLst>
                                </p:cTn>
                              </p:par>
                              <p:par>
                                <p:cTn id="39" presetID="24" presetClass="entr" presetSubtype="0" fill="hold" grpId="0" nodeType="withEffect">
                                  <p:stCondLst>
                                    <p:cond delay="0"/>
                                  </p:stCondLst>
                                  <p:childTnLst>
                                    <p:set>
                                      <p:cBhvr>
                                        <p:cTn id="40" dur="1" fill="hold">
                                          <p:stCondLst>
                                            <p:cond delay="0"/>
                                          </p:stCondLst>
                                        </p:cTn>
                                        <p:tgtEl>
                                          <p:spTgt spid="4">
                                            <p:txEl>
                                              <p:pRg st="9" end="9"/>
                                            </p:txEl>
                                          </p:spTgt>
                                        </p:tgtEl>
                                        <p:attrNameLst>
                                          <p:attrName>style.visibility</p:attrName>
                                        </p:attrNameLst>
                                      </p:cBhvr>
                                      <p:to>
                                        <p:strVal val="visible"/>
                                      </p:to>
                                    </p:set>
                                    <p:anim to="" calcmode="lin" valueType="num">
                                      <p:cBhvr>
                                        <p:cTn id="41" dur="1" fill="hold"/>
                                        <p:tgtEl>
                                          <p:spTgt spid="4">
                                            <p:txEl>
                                              <p:pRg st="9" end="9"/>
                                            </p:txEl>
                                          </p:spTgt>
                                        </p:tgtEl>
                                        <p:attrNameLst>
                                          <p:attrName/>
                                        </p:attrNameLst>
                                      </p:cBhvr>
                                    </p:anim>
                                  </p:childTnLst>
                                </p:cTn>
                              </p:par>
                              <p:par>
                                <p:cTn id="42" presetID="24" presetClass="entr" presetSubtype="0" fill="hold" grpId="0" nodeType="withEffect">
                                  <p:stCondLst>
                                    <p:cond delay="0"/>
                                  </p:stCondLst>
                                  <p:childTnLst>
                                    <p:set>
                                      <p:cBhvr>
                                        <p:cTn id="43" dur="1" fill="hold">
                                          <p:stCondLst>
                                            <p:cond delay="0"/>
                                          </p:stCondLst>
                                        </p:cTn>
                                        <p:tgtEl>
                                          <p:spTgt spid="4">
                                            <p:txEl>
                                              <p:pRg st="10" end="10"/>
                                            </p:txEl>
                                          </p:spTgt>
                                        </p:tgtEl>
                                        <p:attrNameLst>
                                          <p:attrName>style.visibility</p:attrName>
                                        </p:attrNameLst>
                                      </p:cBhvr>
                                      <p:to>
                                        <p:strVal val="visible"/>
                                      </p:to>
                                    </p:set>
                                    <p:anim to="" calcmode="lin" valueType="num">
                                      <p:cBhvr>
                                        <p:cTn id="44" dur="1" fill="hold"/>
                                        <p:tgtEl>
                                          <p:spTgt spid="4">
                                            <p:txEl>
                                              <p:pRg st="10" end="10"/>
                                            </p:txEl>
                                          </p:spTgt>
                                        </p:tgtEl>
                                        <p:attrNameLst>
                                          <p:attrName/>
                                        </p:attrNameLst>
                                      </p:cBhvr>
                                    </p:anim>
                                  </p:childTnLst>
                                </p:cTn>
                              </p:par>
                              <p:par>
                                <p:cTn id="45" presetID="24" presetClass="entr" presetSubtype="0" fill="hold" grpId="0" nodeType="withEffect">
                                  <p:stCondLst>
                                    <p:cond delay="0"/>
                                  </p:stCondLst>
                                  <p:childTnLst>
                                    <p:set>
                                      <p:cBhvr>
                                        <p:cTn id="46" dur="1" fill="hold">
                                          <p:stCondLst>
                                            <p:cond delay="0"/>
                                          </p:stCondLst>
                                        </p:cTn>
                                        <p:tgtEl>
                                          <p:spTgt spid="4">
                                            <p:txEl>
                                              <p:pRg st="11" end="11"/>
                                            </p:txEl>
                                          </p:spTgt>
                                        </p:tgtEl>
                                        <p:attrNameLst>
                                          <p:attrName>style.visibility</p:attrName>
                                        </p:attrNameLst>
                                      </p:cBhvr>
                                      <p:to>
                                        <p:strVal val="visible"/>
                                      </p:to>
                                    </p:set>
                                    <p:anim to="" calcmode="lin" valueType="num">
                                      <p:cBhvr>
                                        <p:cTn id="47" dur="1" fill="hold"/>
                                        <p:tgtEl>
                                          <p:spTgt spid="4">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lvl="0">
              <a:spcBef>
                <a:spcPct val="20000"/>
              </a:spcBef>
              <a:defRPr/>
            </a:pPr>
            <a:r>
              <a:rPr lang="es-MX" sz="2400" b="1" dirty="0"/>
              <a:t>Componentes internos de los sistemas de transporte (</a:t>
            </a:r>
            <a:r>
              <a:rPr lang="es-MX" sz="2400" b="1" dirty="0" smtClean="0"/>
              <a:t>II)</a:t>
            </a:r>
            <a:endParaRPr lang="es-MX" sz="2400" b="1" dirty="0"/>
          </a:p>
          <a:p>
            <a:pPr marL="457200" marR="0" lvl="0" indent="-457200" defTabSz="914400" rtl="0" eaLnBrk="1" fontAlgn="auto" latinLnBrk="0" hangingPunct="1">
              <a:spcBef>
                <a:spcPct val="20000"/>
              </a:spcBef>
              <a:spcAft>
                <a:spcPts val="0"/>
              </a:spcAft>
              <a:buClrTx/>
              <a:buSzTx/>
              <a:buFont typeface="+mj-lt"/>
              <a:buAutoNum type="arabicParenR" startAt="3"/>
              <a:tabLst/>
              <a:defRPr/>
            </a:pPr>
            <a:r>
              <a:rPr lang="es-MX" sz="2200" dirty="0" smtClean="0"/>
              <a:t>Planes de operación</a:t>
            </a:r>
          </a:p>
          <a:p>
            <a:pPr marL="800100" lvl="1" indent="-342900">
              <a:spcBef>
                <a:spcPct val="20000"/>
              </a:spcBef>
              <a:buFont typeface="Wingdings" pitchFamily="2" charset="2"/>
              <a:buChar char="§"/>
              <a:defRPr/>
            </a:pPr>
            <a:r>
              <a:rPr lang="es-MX" sz="2200" dirty="0" smtClean="0"/>
              <a:t>Programa </a:t>
            </a:r>
          </a:p>
          <a:p>
            <a:pPr marL="800100" lvl="1" indent="-342900">
              <a:spcBef>
                <a:spcPct val="20000"/>
              </a:spcBef>
              <a:buFont typeface="Wingdings" pitchFamily="2" charset="2"/>
              <a:buChar char="§"/>
              <a:defRPr/>
            </a:pPr>
            <a:r>
              <a:rPr lang="es-MX" sz="2200" dirty="0" smtClean="0"/>
              <a:t>Asignación de tripulación</a:t>
            </a:r>
          </a:p>
          <a:p>
            <a:pPr marL="800100" lvl="1" indent="-342900">
              <a:spcBef>
                <a:spcPct val="20000"/>
              </a:spcBef>
              <a:buFont typeface="Wingdings" pitchFamily="2" charset="2"/>
              <a:buChar char="§"/>
              <a:defRPr/>
            </a:pPr>
            <a:r>
              <a:rPr lang="es-MX" sz="2200" dirty="0" smtClean="0"/>
              <a:t>Distribución del flujo</a:t>
            </a:r>
          </a:p>
          <a:p>
            <a:pPr marL="800100" lvl="1" indent="-342900">
              <a:spcBef>
                <a:spcPct val="20000"/>
              </a:spcBef>
              <a:buFont typeface="Wingdings" pitchFamily="2" charset="2"/>
              <a:buChar char="§"/>
              <a:defRPr/>
            </a:pPr>
            <a:r>
              <a:rPr lang="es-MX" sz="2200" dirty="0" smtClean="0"/>
              <a:t>Patrones de conexión</a:t>
            </a:r>
          </a:p>
          <a:p>
            <a:pPr marL="800100" lvl="1" indent="-342900">
              <a:spcBef>
                <a:spcPct val="20000"/>
              </a:spcBef>
              <a:buFont typeface="Wingdings" pitchFamily="2" charset="2"/>
              <a:buChar char="§"/>
              <a:defRPr/>
            </a:pPr>
            <a:r>
              <a:rPr lang="es-MX" sz="2200" dirty="0" smtClean="0"/>
              <a:t>Costos y nivel de servicio</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extLst>
      <p:ext uri="{BB962C8B-B14F-4D97-AF65-F5344CB8AC3E}">
        <p14:creationId xmlns:p14="http://schemas.microsoft.com/office/powerpoint/2010/main" val="21257491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to="" calcmode="lin" valueType="num">
                                      <p:cBhvr>
                                        <p:cTn id="13" dur="1" fill="hold"/>
                                        <p:tgtEl>
                                          <p:spTgt spid="4">
                                            <p:txEl>
                                              <p:pRg st="1" end="1"/>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to="" calcmode="lin" valueType="num">
                                      <p:cBhvr>
                                        <p:cTn id="16" dur="1" fill="hold"/>
                                        <p:tgtEl>
                                          <p:spTgt spid="4">
                                            <p:txEl>
                                              <p:pRg st="2" end="2"/>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to="" calcmode="lin" valueType="num">
                                      <p:cBhvr>
                                        <p:cTn id="19" dur="1" fill="hold"/>
                                        <p:tgtEl>
                                          <p:spTgt spid="4">
                                            <p:txEl>
                                              <p:pRg st="3" end="3"/>
                                            </p:txEl>
                                          </p:spTgt>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 to="" calcmode="lin" valueType="num">
                                      <p:cBhvr>
                                        <p:cTn id="22" dur="1" fill="hold"/>
                                        <p:tgtEl>
                                          <p:spTgt spid="4">
                                            <p:txEl>
                                              <p:pRg st="4" end="4"/>
                                            </p:txEl>
                                          </p:spTgt>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to="" calcmode="lin" valueType="num">
                                      <p:cBhvr>
                                        <p:cTn id="25" dur="1" fill="hold"/>
                                        <p:tgtEl>
                                          <p:spTgt spid="4">
                                            <p:txEl>
                                              <p:pRg st="5" end="5"/>
                                            </p:txEl>
                                          </p:spTgt>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 to="" calcmode="lin" valueType="num">
                                      <p:cBhvr>
                                        <p:cTn id="28"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lvl="0">
              <a:spcBef>
                <a:spcPct val="20000"/>
              </a:spcBef>
              <a:defRPr/>
            </a:pPr>
            <a:r>
              <a:rPr lang="es-MX" sz="2400" b="1" dirty="0"/>
              <a:t>Componentes </a:t>
            </a:r>
            <a:r>
              <a:rPr lang="es-MX" sz="2400" b="1" dirty="0" smtClean="0"/>
              <a:t>externos </a:t>
            </a:r>
            <a:r>
              <a:rPr lang="es-MX" sz="2400" b="1" dirty="0"/>
              <a:t>de los sistemas de </a:t>
            </a:r>
            <a:r>
              <a:rPr lang="es-MX" sz="2400" b="1" dirty="0" smtClean="0"/>
              <a:t>transporte</a:t>
            </a:r>
            <a:endParaRPr lang="es-MX" sz="2400" b="1" dirty="0"/>
          </a:p>
          <a:p>
            <a:pPr marR="0" lvl="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graphicFrame>
        <p:nvGraphicFramePr>
          <p:cNvPr id="2" name="1 Diagrama"/>
          <p:cNvGraphicFramePr/>
          <p:nvPr>
            <p:extLst>
              <p:ext uri="{D42A27DB-BD31-4B8C-83A1-F6EECF244321}">
                <p14:modId xmlns:p14="http://schemas.microsoft.com/office/powerpoint/2010/main" val="1032144128"/>
              </p:ext>
            </p:extLst>
          </p:nvPr>
        </p:nvGraphicFramePr>
        <p:xfrm>
          <a:off x="214282" y="1556792"/>
          <a:ext cx="853418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75941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Fases en un sistema de transporte</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graphicFrame>
        <p:nvGraphicFramePr>
          <p:cNvPr id="6" name="5 Diagrama"/>
          <p:cNvGraphicFramePr/>
          <p:nvPr/>
        </p:nvGraphicFramePr>
        <p:xfrm>
          <a:off x="785786" y="1857364"/>
          <a:ext cx="7715304" cy="4206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Graphic spid="6"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Ingeniería de sistemas como interfaz </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graphicFrame>
        <p:nvGraphicFramePr>
          <p:cNvPr id="8" name="7 Diagrama"/>
          <p:cNvGraphicFramePr/>
          <p:nvPr>
            <p:extLst>
              <p:ext uri="{D42A27DB-BD31-4B8C-83A1-F6EECF244321}">
                <p14:modId xmlns:p14="http://schemas.microsoft.com/office/powerpoint/2010/main" val="2180289641"/>
              </p:ext>
            </p:extLst>
          </p:nvPr>
        </p:nvGraphicFramePr>
        <p:xfrm>
          <a:off x="1357290" y="1500174"/>
          <a:ext cx="6215106"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Graphic spid="8"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Sistema CLIOS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400" dirty="0" smtClean="0"/>
              <a:t>Complejo: </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400" dirty="0" smtClean="0"/>
              <a:t>Gran escala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400" dirty="0" smtClean="0"/>
              <a:t>Interconectado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400" dirty="0" smtClean="0"/>
              <a:t>Abierto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400" dirty="0" smtClean="0"/>
              <a:t>Social-técnico</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Sistema </a:t>
            </a:r>
            <a:r>
              <a:rPr lang="es-MX" sz="2400" b="1" dirty="0" smtClean="0">
                <a:solidFill>
                  <a:schemeClr val="accent1">
                    <a:lumMod val="75000"/>
                  </a:schemeClr>
                </a:solidFill>
              </a:rPr>
              <a:t>C</a:t>
            </a:r>
            <a:r>
              <a:rPr lang="es-MX" sz="2400" b="1" dirty="0" smtClean="0"/>
              <a:t>LIOS: Complejo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400" dirty="0" smtClean="0"/>
              <a:t>Estructura compleja: número de componentes e interconexiones.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400" dirty="0" smtClean="0"/>
              <a:t> Comportamiento complejo: debido a la interacción de los componentes.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400" dirty="0" smtClean="0"/>
              <a:t>Evaluación compleja: sobre diferentes alternativas en el desempeño del sistema.</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400" dirty="0" smtClean="0"/>
              <a:t>Complejidad anidada: interacción de dominios físicos y entes institucionales</a:t>
            </a:r>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t>Sistema C</a:t>
            </a:r>
            <a:r>
              <a:rPr lang="es-MX" sz="2400" b="1" dirty="0" smtClean="0">
                <a:solidFill>
                  <a:schemeClr val="accent1">
                    <a:lumMod val="75000"/>
                  </a:schemeClr>
                </a:solidFill>
              </a:rPr>
              <a:t>L</a:t>
            </a:r>
            <a:r>
              <a:rPr lang="es-MX" sz="2400" b="1" dirty="0" smtClean="0"/>
              <a:t>IOS: Gran escala</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400" dirty="0" smtClean="0"/>
              <a:t>Alcances geográficos extensos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400" dirty="0" smtClean="0"/>
              <a:t>Impactos </a:t>
            </a:r>
          </a:p>
          <a:p>
            <a:pPr>
              <a:spcBef>
                <a:spcPct val="20000"/>
              </a:spcBef>
              <a:defRPr/>
            </a:pPr>
            <a:endParaRPr lang="es-MX" sz="1000" b="1" dirty="0" smtClean="0"/>
          </a:p>
          <a:p>
            <a:pPr>
              <a:spcBef>
                <a:spcPct val="20000"/>
              </a:spcBef>
              <a:defRPr/>
            </a:pPr>
            <a:r>
              <a:rPr lang="es-MX" sz="2400" b="1" dirty="0" smtClean="0"/>
              <a:t>Sistema CL</a:t>
            </a:r>
            <a:r>
              <a:rPr lang="es-MX" sz="2400" b="1" dirty="0" smtClean="0">
                <a:solidFill>
                  <a:schemeClr val="accent1">
                    <a:lumMod val="75000"/>
                  </a:schemeClr>
                </a:solidFill>
              </a:rPr>
              <a:t>I</a:t>
            </a:r>
            <a:r>
              <a:rPr lang="es-MX" sz="2400" b="1" dirty="0" smtClean="0"/>
              <a:t>OS: Interconexión </a:t>
            </a:r>
          </a:p>
          <a:p>
            <a:pPr>
              <a:spcBef>
                <a:spcPct val="20000"/>
              </a:spcBef>
              <a:buFont typeface="Wingdings" pitchFamily="2" charset="2"/>
              <a:buChar char="§"/>
              <a:defRPr/>
            </a:pPr>
            <a:r>
              <a:rPr lang="es-MX" sz="2400" dirty="0" smtClean="0"/>
              <a:t>Transporte conectado con: fuentes de energía, climas, enfermedades, movilidad, accesibilidad</a:t>
            </a:r>
          </a:p>
          <a:p>
            <a:pPr>
              <a:spcBef>
                <a:spcPct val="20000"/>
              </a:spcBef>
              <a:buFont typeface="Wingdings" pitchFamily="2" charset="2"/>
              <a:buChar char="§"/>
              <a:defRPr/>
            </a:pPr>
            <a:endParaRPr lang="es-MX" sz="1000" dirty="0" smtClean="0"/>
          </a:p>
          <a:p>
            <a:pPr>
              <a:spcBef>
                <a:spcPct val="20000"/>
              </a:spcBef>
              <a:defRPr/>
            </a:pPr>
            <a:r>
              <a:rPr lang="es-MX" sz="2400" b="1" dirty="0" smtClean="0"/>
              <a:t>Sistema CLI</a:t>
            </a:r>
            <a:r>
              <a:rPr lang="es-MX" sz="2400" b="1" dirty="0" smtClean="0">
                <a:solidFill>
                  <a:schemeClr val="accent1">
                    <a:lumMod val="75000"/>
                  </a:schemeClr>
                </a:solidFill>
              </a:rPr>
              <a:t>O</a:t>
            </a:r>
            <a:r>
              <a:rPr lang="es-MX" sz="2400" b="1" dirty="0" smtClean="0"/>
              <a:t>S: Abierto</a:t>
            </a:r>
          </a:p>
          <a:p>
            <a:pPr>
              <a:spcBef>
                <a:spcPct val="20000"/>
              </a:spcBef>
              <a:buFont typeface="Wingdings" pitchFamily="2" charset="2"/>
              <a:buChar char="§"/>
              <a:defRPr/>
            </a:pPr>
            <a:r>
              <a:rPr lang="es-MX" sz="2400" dirty="0" smtClean="0"/>
              <a:t>Factores políticos, sociales, geográficos, económicos. </a:t>
            </a:r>
          </a:p>
          <a:p>
            <a:pPr>
              <a:spcBef>
                <a:spcPct val="20000"/>
              </a:spcBef>
              <a:defRPr/>
            </a:pPr>
            <a:endParaRPr lang="es-MX" sz="1000" dirty="0" smtClean="0"/>
          </a:p>
          <a:p>
            <a:pPr>
              <a:spcBef>
                <a:spcPct val="20000"/>
              </a:spcBef>
              <a:defRPr/>
            </a:pPr>
            <a:r>
              <a:rPr lang="es-MX" sz="2400" b="1" dirty="0" smtClean="0"/>
              <a:t> Sistema CLIO</a:t>
            </a:r>
            <a:r>
              <a:rPr lang="es-MX" sz="2400" b="1" dirty="0" smtClean="0">
                <a:solidFill>
                  <a:schemeClr val="accent1">
                    <a:lumMod val="75000"/>
                  </a:schemeClr>
                </a:solidFill>
              </a:rPr>
              <a:t>S</a:t>
            </a:r>
            <a:r>
              <a:rPr lang="es-MX" sz="2400" b="1" dirty="0" smtClean="0"/>
              <a:t>: Social-técnico</a:t>
            </a:r>
          </a:p>
          <a:p>
            <a:pPr>
              <a:spcBef>
                <a:spcPct val="20000"/>
              </a:spcBef>
              <a:buFont typeface="Wingdings" pitchFamily="2" charset="2"/>
              <a:buChar char="§"/>
              <a:defRPr/>
            </a:pPr>
            <a:r>
              <a:rPr lang="es-MX" sz="2400" dirty="0" smtClean="0"/>
              <a:t>Tecnologías, impactos sociales. </a:t>
            </a:r>
          </a:p>
          <a:p>
            <a:pPr>
              <a:spcBef>
                <a:spcPct val="20000"/>
              </a:spcBef>
              <a:defRPr/>
            </a:pPr>
            <a:endParaRPr lang="es-MX" sz="2400" b="1" dirty="0" smtClean="0"/>
          </a:p>
          <a:p>
            <a:pPr>
              <a:spcBef>
                <a:spcPct val="20000"/>
              </a:spcBef>
              <a:defRPr/>
            </a:pPr>
            <a:endParaRPr lang="es-MX" sz="2400" dirty="0" smtClean="0"/>
          </a:p>
          <a:p>
            <a:pPr>
              <a:spcBef>
                <a:spcPct val="20000"/>
              </a:spcBef>
              <a:buFont typeface="Wingdings" pitchFamily="2" charset="2"/>
              <a:buChar char="§"/>
              <a:defRPr/>
            </a:pPr>
            <a:endParaRPr lang="es-MX" sz="2400" dirty="0" smtClean="0"/>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to="" calcmode="lin" valueType="num">
                                      <p:cBhvr>
                                        <p:cTn id="37" dur="1" fill="hold"/>
                                        <p:tgtEl>
                                          <p:spTgt spid="4">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 to="" calcmode="lin" valueType="num">
                                      <p:cBhvr>
                                        <p:cTn id="42" dur="1" fill="hold"/>
                                        <p:tgtEl>
                                          <p:spTgt spid="4">
                                            <p:txEl>
                                              <p:pRg st="8" end="8"/>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 to="" calcmode="lin" valueType="num">
                                      <p:cBhvr>
                                        <p:cTn id="47" dur="1" fill="hold"/>
                                        <p:tgtEl>
                                          <p:spTgt spid="4">
                                            <p:txEl>
                                              <p:pRg st="10" end="10"/>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4">
                                            <p:txEl>
                                              <p:pRg st="11" end="11"/>
                                            </p:txEl>
                                          </p:spTgt>
                                        </p:tgtEl>
                                        <p:attrNameLst>
                                          <p:attrName>style.visibility</p:attrName>
                                        </p:attrNameLst>
                                      </p:cBhvr>
                                      <p:to>
                                        <p:strVal val="visible"/>
                                      </p:to>
                                    </p:set>
                                    <p:anim to="" calcmode="lin" valueType="num">
                                      <p:cBhvr>
                                        <p:cTn id="52" dur="1" fill="hold"/>
                                        <p:tgtEl>
                                          <p:spTgt spid="4">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864233" y="1807945"/>
            <a:ext cx="7308167" cy="3016210"/>
          </a:xfrm>
          <a:prstGeom prst="rect">
            <a:avLst/>
          </a:prstGeom>
          <a:noFill/>
          <a:ln w="9525">
            <a:noFill/>
            <a:miter lim="800000"/>
            <a:headEnd/>
            <a:tailEnd/>
          </a:ln>
        </p:spPr>
        <p:txBody>
          <a:bodyPr wrap="square">
            <a:spAutoFit/>
          </a:bodyPr>
          <a:lstStyle/>
          <a:p>
            <a:pPr>
              <a:buFont typeface="Wingdings" pitchFamily="2" charset="2"/>
              <a:buNone/>
            </a:pPr>
            <a:r>
              <a:rPr lang="es-MX" sz="2000" b="1" dirty="0">
                <a:latin typeface="Arial" pitchFamily="34" charset="0"/>
                <a:cs typeface="Arial" pitchFamily="34" charset="0"/>
              </a:rPr>
              <a:t>COMPETENCIAS GENÉRICAS</a:t>
            </a:r>
          </a:p>
          <a:p>
            <a:pPr>
              <a:buFont typeface="Wingdings" pitchFamily="2" charset="2"/>
              <a:buNone/>
            </a:pPr>
            <a:endParaRPr lang="es-MX" sz="2000" b="1" dirty="0">
              <a:latin typeface="Arial" pitchFamily="34" charset="0"/>
              <a:cs typeface="Arial" pitchFamily="34" charset="0"/>
            </a:endParaRPr>
          </a:p>
          <a:p>
            <a:pPr lvl="1">
              <a:lnSpc>
                <a:spcPct val="150000"/>
              </a:lnSpc>
              <a:buFont typeface="Wingdings" pitchFamily="2" charset="2"/>
              <a:buChar char="§"/>
            </a:pPr>
            <a:r>
              <a:rPr lang="es-MX" sz="2000" b="1" dirty="0" smtClean="0">
                <a:latin typeface="Arial" pitchFamily="34" charset="0"/>
                <a:cs typeface="Arial" pitchFamily="34" charset="0"/>
              </a:rPr>
              <a:t>   Introducción a la ingeniería de sistemas</a:t>
            </a:r>
          </a:p>
          <a:p>
            <a:pPr lvl="1">
              <a:lnSpc>
                <a:spcPct val="150000"/>
              </a:lnSpc>
              <a:buFont typeface="Wingdings" pitchFamily="2" charset="2"/>
              <a:buChar char="§"/>
            </a:pPr>
            <a:r>
              <a:rPr lang="es-MX" sz="2000" b="1" dirty="0" smtClean="0">
                <a:latin typeface="Arial" pitchFamily="34" charset="0"/>
                <a:cs typeface="Arial" pitchFamily="34" charset="0"/>
              </a:rPr>
              <a:t>   Modelación de sistemas</a:t>
            </a:r>
          </a:p>
          <a:p>
            <a:pPr lvl="1">
              <a:lnSpc>
                <a:spcPct val="150000"/>
              </a:lnSpc>
              <a:buFont typeface="Wingdings" pitchFamily="2" charset="2"/>
              <a:buChar char="§"/>
            </a:pPr>
            <a:r>
              <a:rPr lang="es-MX" sz="2000" b="1" dirty="0" smtClean="0">
                <a:latin typeface="Arial" pitchFamily="34" charset="0"/>
                <a:cs typeface="Arial" pitchFamily="34" charset="0"/>
              </a:rPr>
              <a:t>   Distribuciones de probabilidad </a:t>
            </a:r>
          </a:p>
          <a:p>
            <a:pPr lvl="1">
              <a:lnSpc>
                <a:spcPct val="150000"/>
              </a:lnSpc>
              <a:buFont typeface="Wingdings" pitchFamily="2" charset="2"/>
              <a:buChar char="§"/>
            </a:pPr>
            <a:r>
              <a:rPr lang="es-MX" sz="2000" b="1" dirty="0" smtClean="0">
                <a:latin typeface="Arial" pitchFamily="34" charset="0"/>
                <a:cs typeface="Arial" pitchFamily="34" charset="0"/>
              </a:rPr>
              <a:t>   Simulación de sistemas</a:t>
            </a:r>
          </a:p>
          <a:p>
            <a:pPr lvl="1">
              <a:lnSpc>
                <a:spcPct val="150000"/>
              </a:lnSpc>
              <a:buFont typeface="Wingdings" pitchFamily="2" charset="2"/>
              <a:buChar char="§"/>
            </a:pPr>
            <a:r>
              <a:rPr lang="es-MX" sz="2000" b="1" dirty="0" smtClean="0">
                <a:latin typeface="Arial" pitchFamily="34" charset="0"/>
                <a:cs typeface="Arial" pitchFamily="34" charset="0"/>
              </a:rPr>
              <a:t>   Uso de </a:t>
            </a:r>
            <a:r>
              <a:rPr lang="es-MX" sz="2000" b="1" dirty="0" err="1" smtClean="0">
                <a:latin typeface="Arial" pitchFamily="34" charset="0"/>
                <a:cs typeface="Arial" pitchFamily="34" charset="0"/>
              </a:rPr>
              <a:t>Promodel</a:t>
            </a:r>
            <a:endParaRPr lang="es-MX" sz="20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ox(in)">
                                      <p:cBhvr>
                                        <p:cTn id="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72 Rectángulo"/>
          <p:cNvSpPr/>
          <p:nvPr/>
        </p:nvSpPr>
        <p:spPr>
          <a:xfrm>
            <a:off x="214282" y="5572140"/>
            <a:ext cx="8858280" cy="928694"/>
          </a:xfrm>
          <a:prstGeom prst="rect">
            <a:avLst/>
          </a:prstGeom>
          <a:solidFill>
            <a:schemeClr val="accent2">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4" name="73 Rectángulo"/>
          <p:cNvSpPr/>
          <p:nvPr/>
        </p:nvSpPr>
        <p:spPr>
          <a:xfrm>
            <a:off x="214282" y="4000504"/>
            <a:ext cx="8858280" cy="1571636"/>
          </a:xfrm>
          <a:prstGeom prst="rect">
            <a:avLst/>
          </a:prstGeom>
          <a:solidFill>
            <a:schemeClr val="accent3">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2" name="71 Rectángulo"/>
          <p:cNvSpPr/>
          <p:nvPr/>
        </p:nvSpPr>
        <p:spPr>
          <a:xfrm>
            <a:off x="214282" y="1571612"/>
            <a:ext cx="8858280" cy="2428892"/>
          </a:xfrm>
          <a:prstGeom prst="rect">
            <a:avLst/>
          </a:prstGeom>
          <a:solidFill>
            <a:schemeClr val="accent2">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
        <p:nvSpPr>
          <p:cNvPr id="15" name="14 Rectángulo redondeado"/>
          <p:cNvSpPr/>
          <p:nvPr/>
        </p:nvSpPr>
        <p:spPr>
          <a:xfrm>
            <a:off x="3428992" y="1571612"/>
            <a:ext cx="3857652" cy="214314"/>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1. Describir sistema: tópicos, identificación de reglas</a:t>
            </a:r>
            <a:endParaRPr lang="es-MX" sz="1200" dirty="0"/>
          </a:p>
        </p:txBody>
      </p:sp>
      <p:sp>
        <p:nvSpPr>
          <p:cNvPr id="16" name="15 Rectángulo redondeado"/>
          <p:cNvSpPr/>
          <p:nvPr/>
        </p:nvSpPr>
        <p:spPr>
          <a:xfrm>
            <a:off x="2786050" y="1928802"/>
            <a:ext cx="4857784" cy="214314"/>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2. Identificación de subsistemas (físicos), actores principales e instituciones</a:t>
            </a:r>
            <a:endParaRPr lang="es-MX" sz="1200" dirty="0"/>
          </a:p>
        </p:txBody>
      </p:sp>
      <p:sp>
        <p:nvSpPr>
          <p:cNvPr id="17" name="16 Rectángulo redondeado"/>
          <p:cNvSpPr/>
          <p:nvPr/>
        </p:nvSpPr>
        <p:spPr>
          <a:xfrm>
            <a:off x="3000364" y="2285992"/>
            <a:ext cx="4429156" cy="214314"/>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3. Población (dominio físico) e instituciones en el diagrama CLIOS</a:t>
            </a:r>
            <a:endParaRPr lang="es-MX" sz="1200" dirty="0"/>
          </a:p>
        </p:txBody>
      </p:sp>
      <p:sp>
        <p:nvSpPr>
          <p:cNvPr id="18" name="17 Rectángulo redondeado"/>
          <p:cNvSpPr/>
          <p:nvPr/>
        </p:nvSpPr>
        <p:spPr>
          <a:xfrm>
            <a:off x="2500298" y="2643182"/>
            <a:ext cx="2643206" cy="428628"/>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4. Descripción de componentes físicos y organización de instituciones</a:t>
            </a:r>
            <a:endParaRPr lang="es-MX" sz="1200" dirty="0"/>
          </a:p>
        </p:txBody>
      </p:sp>
      <p:sp>
        <p:nvSpPr>
          <p:cNvPr id="19" name="18 Rectángulo redondeado"/>
          <p:cNvSpPr/>
          <p:nvPr/>
        </p:nvSpPr>
        <p:spPr>
          <a:xfrm>
            <a:off x="3714744" y="3214686"/>
            <a:ext cx="2643206" cy="428628"/>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4A. Descripción de componentes físicos y organización de instituciones</a:t>
            </a:r>
            <a:endParaRPr lang="es-MX" sz="1200" dirty="0"/>
          </a:p>
        </p:txBody>
      </p:sp>
      <p:sp>
        <p:nvSpPr>
          <p:cNvPr id="20" name="19 Rectángulo redondeado"/>
          <p:cNvSpPr/>
          <p:nvPr/>
        </p:nvSpPr>
        <p:spPr>
          <a:xfrm>
            <a:off x="5286380" y="2643182"/>
            <a:ext cx="2643206" cy="428628"/>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4B. Descripción de relaciones entre componentes y organizaciones</a:t>
            </a:r>
            <a:endParaRPr lang="es-MX" sz="1200" dirty="0"/>
          </a:p>
        </p:txBody>
      </p:sp>
      <p:sp>
        <p:nvSpPr>
          <p:cNvPr id="21" name="20 Rectángulo redondeado"/>
          <p:cNvSpPr/>
          <p:nvPr/>
        </p:nvSpPr>
        <p:spPr>
          <a:xfrm>
            <a:off x="2643174" y="3786190"/>
            <a:ext cx="4857784" cy="214314"/>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5. Entendimiento acerca del comportamiento del sistema (perspicacia)</a:t>
            </a:r>
            <a:endParaRPr lang="es-MX" sz="1200" dirty="0"/>
          </a:p>
        </p:txBody>
      </p:sp>
      <p:sp>
        <p:nvSpPr>
          <p:cNvPr id="22" name="21 Rectángulo redondeado"/>
          <p:cNvSpPr/>
          <p:nvPr/>
        </p:nvSpPr>
        <p:spPr>
          <a:xfrm>
            <a:off x="2428860" y="4143380"/>
            <a:ext cx="5286412" cy="285752"/>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6. Identificar medidas de desempeño y refinamiento de las reglas del sistema</a:t>
            </a:r>
            <a:endParaRPr lang="es-MX" sz="1200" dirty="0"/>
          </a:p>
        </p:txBody>
      </p:sp>
      <p:sp>
        <p:nvSpPr>
          <p:cNvPr id="23" name="22 Rectángulo redondeado"/>
          <p:cNvSpPr/>
          <p:nvPr/>
        </p:nvSpPr>
        <p:spPr>
          <a:xfrm>
            <a:off x="1214414" y="4572008"/>
            <a:ext cx="4000528" cy="357190"/>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7. Identificar y diseñar estrategias  alternativas para el desempeño del sistema</a:t>
            </a:r>
            <a:endParaRPr lang="es-MX" sz="1200" dirty="0"/>
          </a:p>
        </p:txBody>
      </p:sp>
      <p:sp>
        <p:nvSpPr>
          <p:cNvPr id="24" name="23 Rectángulo redondeado"/>
          <p:cNvSpPr/>
          <p:nvPr/>
        </p:nvSpPr>
        <p:spPr>
          <a:xfrm>
            <a:off x="5643570" y="4572008"/>
            <a:ext cx="2857520" cy="357190"/>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8.  Identificación de áreas de incertidumbre</a:t>
            </a:r>
            <a:endParaRPr lang="es-MX" sz="1200" dirty="0"/>
          </a:p>
        </p:txBody>
      </p:sp>
      <p:sp>
        <p:nvSpPr>
          <p:cNvPr id="25" name="24 Rectángulo redondeado"/>
          <p:cNvSpPr/>
          <p:nvPr/>
        </p:nvSpPr>
        <p:spPr>
          <a:xfrm>
            <a:off x="2357422" y="5072074"/>
            <a:ext cx="5357850" cy="357190"/>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9. Evaluación de alternativas estratégicas  y selección de  la más robusta (considerando incertidumbre) </a:t>
            </a:r>
            <a:endParaRPr lang="es-MX" sz="1200" dirty="0"/>
          </a:p>
        </p:txBody>
      </p:sp>
      <p:sp>
        <p:nvSpPr>
          <p:cNvPr id="26" name="25 Rectángulo redondeado"/>
          <p:cNvSpPr/>
          <p:nvPr/>
        </p:nvSpPr>
        <p:spPr>
          <a:xfrm>
            <a:off x="1571604" y="5572140"/>
            <a:ext cx="3071834" cy="357190"/>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10. Diseño de estrategias para implementación física</a:t>
            </a:r>
            <a:endParaRPr lang="es-MX" sz="1200" dirty="0"/>
          </a:p>
        </p:txBody>
      </p:sp>
      <p:sp>
        <p:nvSpPr>
          <p:cNvPr id="27" name="26 Rectángulo redondeado"/>
          <p:cNvSpPr/>
          <p:nvPr/>
        </p:nvSpPr>
        <p:spPr>
          <a:xfrm>
            <a:off x="5572132" y="5572140"/>
            <a:ext cx="3143272" cy="357190"/>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11. Diseño de estrategias para implementación en instituciones</a:t>
            </a:r>
            <a:endParaRPr lang="es-MX" sz="1200" dirty="0"/>
          </a:p>
        </p:txBody>
      </p:sp>
      <p:sp>
        <p:nvSpPr>
          <p:cNvPr id="28" name="27 Rectángulo redondeado"/>
          <p:cNvSpPr/>
          <p:nvPr/>
        </p:nvSpPr>
        <p:spPr>
          <a:xfrm>
            <a:off x="3500430" y="6143644"/>
            <a:ext cx="3000396" cy="357190"/>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12. Evaluación y modificación (post-implementación)</a:t>
            </a:r>
            <a:endParaRPr lang="es-MX" sz="1200" dirty="0"/>
          </a:p>
        </p:txBody>
      </p:sp>
      <p:sp>
        <p:nvSpPr>
          <p:cNvPr id="29" name="28 Flecha abajo"/>
          <p:cNvSpPr/>
          <p:nvPr/>
        </p:nvSpPr>
        <p:spPr>
          <a:xfrm>
            <a:off x="5214942" y="1785926"/>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29 Flecha abajo"/>
          <p:cNvSpPr/>
          <p:nvPr/>
        </p:nvSpPr>
        <p:spPr>
          <a:xfrm>
            <a:off x="5214942" y="2143116"/>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30 Flecha abajo"/>
          <p:cNvSpPr/>
          <p:nvPr/>
        </p:nvSpPr>
        <p:spPr>
          <a:xfrm>
            <a:off x="3786182" y="2500306"/>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31 Flecha abajo"/>
          <p:cNvSpPr/>
          <p:nvPr/>
        </p:nvSpPr>
        <p:spPr>
          <a:xfrm>
            <a:off x="6572264" y="2500306"/>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32 Flecha abajo"/>
          <p:cNvSpPr/>
          <p:nvPr/>
        </p:nvSpPr>
        <p:spPr>
          <a:xfrm>
            <a:off x="4643438" y="3071810"/>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33 Flecha abajo"/>
          <p:cNvSpPr/>
          <p:nvPr/>
        </p:nvSpPr>
        <p:spPr>
          <a:xfrm>
            <a:off x="5500694" y="3071810"/>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34 Flecha abajo"/>
          <p:cNvSpPr/>
          <p:nvPr/>
        </p:nvSpPr>
        <p:spPr>
          <a:xfrm>
            <a:off x="5000628" y="3643314"/>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35 Flecha abajo"/>
          <p:cNvSpPr/>
          <p:nvPr/>
        </p:nvSpPr>
        <p:spPr>
          <a:xfrm>
            <a:off x="5000628" y="4000504"/>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36 Flecha abajo"/>
          <p:cNvSpPr/>
          <p:nvPr/>
        </p:nvSpPr>
        <p:spPr>
          <a:xfrm>
            <a:off x="3500430" y="4429132"/>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37 Flecha abajo"/>
          <p:cNvSpPr/>
          <p:nvPr/>
        </p:nvSpPr>
        <p:spPr>
          <a:xfrm>
            <a:off x="6715140" y="4429132"/>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38 Flecha abajo"/>
          <p:cNvSpPr/>
          <p:nvPr/>
        </p:nvSpPr>
        <p:spPr>
          <a:xfrm>
            <a:off x="4071934" y="4929198"/>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39 Flecha abajo"/>
          <p:cNvSpPr/>
          <p:nvPr/>
        </p:nvSpPr>
        <p:spPr>
          <a:xfrm>
            <a:off x="6286512" y="4929198"/>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40 Flecha abajo"/>
          <p:cNvSpPr/>
          <p:nvPr/>
        </p:nvSpPr>
        <p:spPr>
          <a:xfrm>
            <a:off x="3428992" y="5429264"/>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41 Flecha abajo"/>
          <p:cNvSpPr/>
          <p:nvPr/>
        </p:nvSpPr>
        <p:spPr>
          <a:xfrm>
            <a:off x="6786578" y="5429264"/>
            <a:ext cx="142876" cy="142876"/>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42 Flecha abajo"/>
          <p:cNvSpPr/>
          <p:nvPr/>
        </p:nvSpPr>
        <p:spPr>
          <a:xfrm>
            <a:off x="3581392" y="5929330"/>
            <a:ext cx="204790" cy="214314"/>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43 Flecha abajo"/>
          <p:cNvSpPr/>
          <p:nvPr/>
        </p:nvSpPr>
        <p:spPr>
          <a:xfrm>
            <a:off x="6153160" y="5929330"/>
            <a:ext cx="204790" cy="214314"/>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44 Flecha izquierda y derecha"/>
          <p:cNvSpPr/>
          <p:nvPr/>
        </p:nvSpPr>
        <p:spPr>
          <a:xfrm>
            <a:off x="4714876" y="5643578"/>
            <a:ext cx="785818" cy="214314"/>
          </a:xfrm>
          <a:prstGeom prst="leftRigh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angular"/>
          <p:cNvCxnSpPr>
            <a:stCxn id="15" idx="3"/>
            <a:endCxn id="22" idx="3"/>
          </p:cNvCxnSpPr>
          <p:nvPr/>
        </p:nvCxnSpPr>
        <p:spPr>
          <a:xfrm>
            <a:off x="7286644" y="1678769"/>
            <a:ext cx="428628" cy="2607487"/>
          </a:xfrm>
          <a:prstGeom prst="bentConnector3">
            <a:avLst>
              <a:gd name="adj1" fmla="val 153333"/>
            </a:avLst>
          </a:prstGeom>
          <a:ln w="22225">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51 Conector angular"/>
          <p:cNvCxnSpPr>
            <a:stCxn id="17" idx="3"/>
            <a:endCxn id="27" idx="3"/>
          </p:cNvCxnSpPr>
          <p:nvPr/>
        </p:nvCxnSpPr>
        <p:spPr>
          <a:xfrm>
            <a:off x="7429520" y="2393149"/>
            <a:ext cx="1285884" cy="3357586"/>
          </a:xfrm>
          <a:prstGeom prst="bentConnector3">
            <a:avLst>
              <a:gd name="adj1" fmla="val 107970"/>
            </a:avLst>
          </a:prstGeom>
          <a:ln w="22225">
            <a:solidFill>
              <a:schemeClr val="tx1"/>
            </a:solidFill>
            <a:prstDash val="dash"/>
            <a:headEnd type="arrow"/>
            <a:tailEnd type="none"/>
          </a:ln>
        </p:spPr>
        <p:style>
          <a:lnRef idx="1">
            <a:schemeClr val="accent1"/>
          </a:lnRef>
          <a:fillRef idx="0">
            <a:schemeClr val="accent1"/>
          </a:fillRef>
          <a:effectRef idx="0">
            <a:schemeClr val="accent1"/>
          </a:effectRef>
          <a:fontRef idx="minor">
            <a:schemeClr val="tx1"/>
          </a:fontRef>
        </p:style>
      </p:cxnSp>
      <p:cxnSp>
        <p:nvCxnSpPr>
          <p:cNvPr id="57" name="56 Conector angular"/>
          <p:cNvCxnSpPr>
            <a:stCxn id="21" idx="3"/>
            <a:endCxn id="28" idx="3"/>
          </p:cNvCxnSpPr>
          <p:nvPr/>
        </p:nvCxnSpPr>
        <p:spPr>
          <a:xfrm flipH="1">
            <a:off x="6500826" y="3893347"/>
            <a:ext cx="1000132" cy="2428892"/>
          </a:xfrm>
          <a:prstGeom prst="bentConnector3">
            <a:avLst>
              <a:gd name="adj1" fmla="val -147388"/>
            </a:avLst>
          </a:prstGeom>
          <a:ln w="22225">
            <a:solidFill>
              <a:schemeClr val="tx1"/>
            </a:solidFill>
            <a:prstDash val="dash"/>
            <a:headEnd type="arrow"/>
            <a:tailEnd type="none"/>
          </a:ln>
        </p:spPr>
        <p:style>
          <a:lnRef idx="1">
            <a:schemeClr val="accent1"/>
          </a:lnRef>
          <a:fillRef idx="0">
            <a:schemeClr val="accent1"/>
          </a:fillRef>
          <a:effectRef idx="0">
            <a:schemeClr val="accent1"/>
          </a:effectRef>
          <a:fontRef idx="minor">
            <a:schemeClr val="tx1"/>
          </a:fontRef>
        </p:style>
      </p:cxnSp>
      <p:cxnSp>
        <p:nvCxnSpPr>
          <p:cNvPr id="61" name="60 Conector angular"/>
          <p:cNvCxnSpPr>
            <a:stCxn id="23" idx="1"/>
            <a:endCxn id="25" idx="1"/>
          </p:cNvCxnSpPr>
          <p:nvPr/>
        </p:nvCxnSpPr>
        <p:spPr>
          <a:xfrm rot="10800000" flipH="1" flipV="1">
            <a:off x="1214414" y="4750603"/>
            <a:ext cx="1143008" cy="500066"/>
          </a:xfrm>
          <a:prstGeom prst="bentConnector3">
            <a:avLst>
              <a:gd name="adj1" fmla="val -20000"/>
            </a:avLst>
          </a:prstGeom>
          <a:ln w="22225">
            <a:solidFill>
              <a:schemeClr val="tx1"/>
            </a:solidFill>
            <a:prstDash val="dash"/>
            <a:headEnd type="arrow"/>
            <a:tailEnd type="none"/>
          </a:ln>
        </p:spPr>
        <p:style>
          <a:lnRef idx="1">
            <a:schemeClr val="accent1"/>
          </a:lnRef>
          <a:fillRef idx="0">
            <a:schemeClr val="accent1"/>
          </a:fillRef>
          <a:effectRef idx="0">
            <a:schemeClr val="accent1"/>
          </a:effectRef>
          <a:fontRef idx="minor">
            <a:schemeClr val="tx1"/>
          </a:fontRef>
        </p:style>
      </p:cxnSp>
      <p:cxnSp>
        <p:nvCxnSpPr>
          <p:cNvPr id="64" name="63 Conector angular"/>
          <p:cNvCxnSpPr>
            <a:endCxn id="28" idx="1"/>
          </p:cNvCxnSpPr>
          <p:nvPr/>
        </p:nvCxnSpPr>
        <p:spPr>
          <a:xfrm>
            <a:off x="1214413" y="4903003"/>
            <a:ext cx="2286017" cy="1419236"/>
          </a:xfrm>
          <a:prstGeom prst="bentConnector3">
            <a:avLst>
              <a:gd name="adj1" fmla="val -15517"/>
            </a:avLst>
          </a:prstGeom>
          <a:ln w="22225">
            <a:solidFill>
              <a:schemeClr val="tx1"/>
            </a:solidFill>
            <a:prstDash val="dash"/>
            <a:headEnd type="arrow"/>
            <a:tailEnd type="none"/>
          </a:ln>
        </p:spPr>
        <p:style>
          <a:lnRef idx="1">
            <a:schemeClr val="accent1"/>
          </a:lnRef>
          <a:fillRef idx="0">
            <a:schemeClr val="accent1"/>
          </a:fillRef>
          <a:effectRef idx="0">
            <a:schemeClr val="accent1"/>
          </a:effectRef>
          <a:fontRef idx="minor">
            <a:schemeClr val="tx1"/>
          </a:fontRef>
        </p:style>
      </p:cxnSp>
      <p:sp>
        <p:nvSpPr>
          <p:cNvPr id="67" name="66 CuadroTexto"/>
          <p:cNvSpPr txBox="1"/>
          <p:nvPr/>
        </p:nvSpPr>
        <p:spPr>
          <a:xfrm rot="16200000">
            <a:off x="-618252" y="2382120"/>
            <a:ext cx="2071670" cy="307777"/>
          </a:xfrm>
          <a:prstGeom prst="rect">
            <a:avLst/>
          </a:prstGeom>
          <a:noFill/>
        </p:spPr>
        <p:txBody>
          <a:bodyPr wrap="square" rtlCol="0">
            <a:spAutoFit/>
          </a:bodyPr>
          <a:lstStyle/>
          <a:p>
            <a:r>
              <a:rPr lang="es-MX" sz="1400" b="1" dirty="0" smtClean="0"/>
              <a:t>R E P R E S E N T A C I Ó N</a:t>
            </a:r>
            <a:endParaRPr lang="es-MX" sz="1400" b="1" dirty="0"/>
          </a:p>
        </p:txBody>
      </p:sp>
      <p:sp>
        <p:nvSpPr>
          <p:cNvPr id="68" name="67 CuadroTexto"/>
          <p:cNvSpPr txBox="1"/>
          <p:nvPr/>
        </p:nvSpPr>
        <p:spPr>
          <a:xfrm rot="16200000">
            <a:off x="-262208" y="4238396"/>
            <a:ext cx="1643075" cy="738664"/>
          </a:xfrm>
          <a:prstGeom prst="rect">
            <a:avLst/>
          </a:prstGeom>
          <a:noFill/>
        </p:spPr>
        <p:txBody>
          <a:bodyPr wrap="square" rtlCol="0">
            <a:spAutoFit/>
          </a:bodyPr>
          <a:lstStyle/>
          <a:p>
            <a:pPr algn="ctr"/>
            <a:r>
              <a:rPr lang="es-MX" sz="1400" b="1" dirty="0" smtClean="0"/>
              <a:t>DISEÑO, EVALUACIÓN Y SELECCIÓN</a:t>
            </a:r>
            <a:endParaRPr lang="es-MX" sz="1400" b="1" dirty="0"/>
          </a:p>
        </p:txBody>
      </p:sp>
      <p:sp>
        <p:nvSpPr>
          <p:cNvPr id="69" name="68 CuadroTexto"/>
          <p:cNvSpPr txBox="1"/>
          <p:nvPr/>
        </p:nvSpPr>
        <p:spPr>
          <a:xfrm rot="16200000">
            <a:off x="-11598" y="5774888"/>
            <a:ext cx="1071547" cy="523220"/>
          </a:xfrm>
          <a:prstGeom prst="rect">
            <a:avLst/>
          </a:prstGeom>
          <a:noFill/>
        </p:spPr>
        <p:txBody>
          <a:bodyPr wrap="square" rtlCol="0">
            <a:spAutoFit/>
          </a:bodyPr>
          <a:lstStyle/>
          <a:p>
            <a:pPr algn="ctr"/>
            <a:r>
              <a:rPr lang="es-MX" sz="1400" b="1" dirty="0" smtClean="0"/>
              <a:t>IMPLEMENTACIÓN</a:t>
            </a:r>
            <a:endParaRPr lang="es-MX" sz="1400" b="1" dirty="0"/>
          </a:p>
        </p:txBody>
      </p:sp>
      <p:sp>
        <p:nvSpPr>
          <p:cNvPr id="70" name="69 CuadroTexto"/>
          <p:cNvSpPr txBox="1"/>
          <p:nvPr/>
        </p:nvSpPr>
        <p:spPr>
          <a:xfrm rot="16200000">
            <a:off x="153857" y="3060798"/>
            <a:ext cx="1571635" cy="307777"/>
          </a:xfrm>
          <a:prstGeom prst="rect">
            <a:avLst/>
          </a:prstGeom>
          <a:noFill/>
        </p:spPr>
        <p:txBody>
          <a:bodyPr wrap="square" rtlCol="0">
            <a:spAutoFit/>
          </a:bodyPr>
          <a:lstStyle/>
          <a:p>
            <a:r>
              <a:rPr lang="es-MX" sz="1400" b="1" dirty="0" smtClean="0"/>
              <a:t>Comportamiento</a:t>
            </a:r>
            <a:endParaRPr lang="es-MX" sz="1400" b="1" dirty="0"/>
          </a:p>
        </p:txBody>
      </p:sp>
      <p:sp>
        <p:nvSpPr>
          <p:cNvPr id="71" name="70 CuadroTexto"/>
          <p:cNvSpPr txBox="1"/>
          <p:nvPr/>
        </p:nvSpPr>
        <p:spPr>
          <a:xfrm rot="16200000">
            <a:off x="403905" y="1810617"/>
            <a:ext cx="1071539" cy="307777"/>
          </a:xfrm>
          <a:prstGeom prst="rect">
            <a:avLst/>
          </a:prstGeom>
          <a:noFill/>
        </p:spPr>
        <p:txBody>
          <a:bodyPr wrap="square" rtlCol="0">
            <a:spAutoFit/>
          </a:bodyPr>
          <a:lstStyle/>
          <a:p>
            <a:r>
              <a:rPr lang="es-MX" sz="1400" b="1" dirty="0" smtClean="0"/>
              <a:t>Estructura </a:t>
            </a:r>
            <a:endParaRPr lang="es-MX" sz="1400" b="1" dirty="0"/>
          </a:p>
        </p:txBody>
      </p:sp>
      <p:sp>
        <p:nvSpPr>
          <p:cNvPr id="75" name="Rectangle 3"/>
          <p:cNvSpPr txBox="1">
            <a:spLocks noChangeArrowheads="1"/>
          </p:cNvSpPr>
          <p:nvPr/>
        </p:nvSpPr>
        <p:spPr>
          <a:xfrm>
            <a:off x="1052512" y="1142984"/>
            <a:ext cx="7805767" cy="5143536"/>
          </a:xfrm>
          <a:prstGeom prst="rect">
            <a:avLst/>
          </a:prstGeom>
        </p:spPr>
        <p:txBody>
          <a:bodyPr/>
          <a:lstStyle/>
          <a:p>
            <a:pPr algn="just">
              <a:spcBef>
                <a:spcPct val="20000"/>
              </a:spcBef>
              <a:defRPr/>
            </a:pPr>
            <a:r>
              <a:rPr lang="es-MX" sz="2400" b="1" dirty="0" smtClean="0"/>
              <a:t>Proceso CLIOS </a:t>
            </a:r>
          </a:p>
          <a:p>
            <a:pPr>
              <a:spcBef>
                <a:spcPct val="20000"/>
              </a:spcBef>
              <a:defRPr/>
            </a:pPr>
            <a:endParaRPr lang="es-MX" sz="2400" b="1" dirty="0" smtClean="0"/>
          </a:p>
          <a:p>
            <a:pPr>
              <a:spcBef>
                <a:spcPct val="20000"/>
              </a:spcBef>
              <a:defRPr/>
            </a:pPr>
            <a:endParaRPr lang="es-MX" sz="2400" dirty="0" smtClean="0"/>
          </a:p>
          <a:p>
            <a:pPr>
              <a:spcBef>
                <a:spcPct val="20000"/>
              </a:spcBef>
              <a:buFont typeface="Wingdings" pitchFamily="2" charset="2"/>
              <a:buChar char="§"/>
              <a:defRPr/>
            </a:pPr>
            <a:endParaRPr lang="es-MX" sz="2400" dirty="0" smtClean="0"/>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spcBef>
                <a:spcPct val="20000"/>
              </a:spcBef>
              <a:spcAft>
                <a:spcPts val="0"/>
              </a:spcAft>
              <a:buClrTx/>
              <a:buSzTx/>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5">
                                            <p:txEl>
                                              <p:pRg st="0" end="0"/>
                                            </p:txEl>
                                          </p:spTgt>
                                        </p:tgtEl>
                                        <p:attrNameLst>
                                          <p:attrName>style.visibility</p:attrName>
                                        </p:attrNameLst>
                                      </p:cBhvr>
                                      <p:to>
                                        <p:strVal val="visible"/>
                                      </p:to>
                                    </p:set>
                                    <p:anim to="" calcmode="lin" valueType="num">
                                      <p:cBhvr>
                                        <p:cTn id="12" dur="1" fill="hold"/>
                                        <p:tgtEl>
                                          <p:spTgt spid="7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box(in)">
                                      <p:cBhvr>
                                        <p:cTn id="17" dur="500"/>
                                        <p:tgtEl>
                                          <p:spTgt spid="73"/>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74"/>
                                        </p:tgtEl>
                                        <p:attrNameLst>
                                          <p:attrName>style.visibility</p:attrName>
                                        </p:attrNameLst>
                                      </p:cBhvr>
                                      <p:to>
                                        <p:strVal val="visible"/>
                                      </p:to>
                                    </p:set>
                                    <p:animEffect transition="in" filter="box(in)">
                                      <p:cBhvr>
                                        <p:cTn id="20" dur="500"/>
                                        <p:tgtEl>
                                          <p:spTgt spid="74"/>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box(in)">
                                      <p:cBhvr>
                                        <p:cTn id="23" dur="500"/>
                                        <p:tgtEl>
                                          <p:spTgt spid="72"/>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ox(in)">
                                      <p:cBhvr>
                                        <p:cTn id="26" dur="500"/>
                                        <p:tgtEl>
                                          <p:spTgt spid="15"/>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ox(in)">
                                      <p:cBhvr>
                                        <p:cTn id="29" dur="500"/>
                                        <p:tgtEl>
                                          <p:spTgt spid="16"/>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ox(in)">
                                      <p:cBhvr>
                                        <p:cTn id="32" dur="500"/>
                                        <p:tgtEl>
                                          <p:spTgt spid="17"/>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ox(in)">
                                      <p:cBhvr>
                                        <p:cTn id="35" dur="500"/>
                                        <p:tgtEl>
                                          <p:spTgt spid="18"/>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ox(in)">
                                      <p:cBhvr>
                                        <p:cTn id="38" dur="500"/>
                                        <p:tgtEl>
                                          <p:spTgt spid="19"/>
                                        </p:tgtEl>
                                      </p:cBhvr>
                                    </p:animEffect>
                                  </p:childTnLst>
                                </p:cTn>
                              </p:par>
                              <p:par>
                                <p:cTn id="39" presetID="4" presetClass="entr" presetSubtype="16"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ox(in)">
                                      <p:cBhvr>
                                        <p:cTn id="41" dur="500"/>
                                        <p:tgtEl>
                                          <p:spTgt spid="20"/>
                                        </p:tgtEl>
                                      </p:cBhvr>
                                    </p:animEffect>
                                  </p:childTnLst>
                                </p:cTn>
                              </p:par>
                              <p:par>
                                <p:cTn id="42" presetID="4"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ox(in)">
                                      <p:cBhvr>
                                        <p:cTn id="44" dur="500"/>
                                        <p:tgtEl>
                                          <p:spTgt spid="21"/>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ox(in)">
                                      <p:cBhvr>
                                        <p:cTn id="47" dur="500"/>
                                        <p:tgtEl>
                                          <p:spTgt spid="22"/>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box(in)">
                                      <p:cBhvr>
                                        <p:cTn id="50" dur="500"/>
                                        <p:tgtEl>
                                          <p:spTgt spid="23"/>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box(in)">
                                      <p:cBhvr>
                                        <p:cTn id="53" dur="500"/>
                                        <p:tgtEl>
                                          <p:spTgt spid="24"/>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box(in)">
                                      <p:cBhvr>
                                        <p:cTn id="56" dur="500"/>
                                        <p:tgtEl>
                                          <p:spTgt spid="25"/>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box(in)">
                                      <p:cBhvr>
                                        <p:cTn id="59" dur="500"/>
                                        <p:tgtEl>
                                          <p:spTgt spid="26"/>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box(in)">
                                      <p:cBhvr>
                                        <p:cTn id="62" dur="500"/>
                                        <p:tgtEl>
                                          <p:spTgt spid="27"/>
                                        </p:tgtEl>
                                      </p:cBhvr>
                                    </p:animEffect>
                                  </p:childTnLst>
                                </p:cTn>
                              </p:par>
                              <p:par>
                                <p:cTn id="63" presetID="4" presetClass="entr" presetSubtype="16"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box(in)">
                                      <p:cBhvr>
                                        <p:cTn id="65" dur="500"/>
                                        <p:tgtEl>
                                          <p:spTgt spid="28"/>
                                        </p:tgtEl>
                                      </p:cBhvr>
                                    </p:animEffect>
                                  </p:childTnLst>
                                </p:cTn>
                              </p:par>
                              <p:par>
                                <p:cTn id="66" presetID="4" presetClass="entr" presetSubtype="16"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box(in)">
                                      <p:cBhvr>
                                        <p:cTn id="68" dur="500"/>
                                        <p:tgtEl>
                                          <p:spTgt spid="29"/>
                                        </p:tgtEl>
                                      </p:cBhvr>
                                    </p:animEffect>
                                  </p:childTnLst>
                                </p:cTn>
                              </p:par>
                              <p:par>
                                <p:cTn id="69" presetID="4" presetClass="entr" presetSubtype="16"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box(in)">
                                      <p:cBhvr>
                                        <p:cTn id="71" dur="500"/>
                                        <p:tgtEl>
                                          <p:spTgt spid="30"/>
                                        </p:tgtEl>
                                      </p:cBhvr>
                                    </p:animEffect>
                                  </p:childTnLst>
                                </p:cTn>
                              </p:par>
                              <p:par>
                                <p:cTn id="72" presetID="4" presetClass="entr" presetSubtype="16"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box(in)">
                                      <p:cBhvr>
                                        <p:cTn id="74" dur="500"/>
                                        <p:tgtEl>
                                          <p:spTgt spid="31"/>
                                        </p:tgtEl>
                                      </p:cBhvr>
                                    </p:animEffect>
                                  </p:childTnLst>
                                </p:cTn>
                              </p:par>
                              <p:par>
                                <p:cTn id="75" presetID="4" presetClass="entr" presetSubtype="16"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box(in)">
                                      <p:cBhvr>
                                        <p:cTn id="77" dur="500"/>
                                        <p:tgtEl>
                                          <p:spTgt spid="32"/>
                                        </p:tgtEl>
                                      </p:cBhvr>
                                    </p:animEffect>
                                  </p:childTnLst>
                                </p:cTn>
                              </p:par>
                              <p:par>
                                <p:cTn id="78" presetID="4" presetClass="entr" presetSubtype="16"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box(in)">
                                      <p:cBhvr>
                                        <p:cTn id="80" dur="500"/>
                                        <p:tgtEl>
                                          <p:spTgt spid="33"/>
                                        </p:tgtEl>
                                      </p:cBhvr>
                                    </p:animEffect>
                                  </p:childTnLst>
                                </p:cTn>
                              </p:par>
                              <p:par>
                                <p:cTn id="81" presetID="4" presetClass="entr" presetSubtype="16"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box(in)">
                                      <p:cBhvr>
                                        <p:cTn id="83" dur="500"/>
                                        <p:tgtEl>
                                          <p:spTgt spid="34"/>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box(in)">
                                      <p:cBhvr>
                                        <p:cTn id="86" dur="500"/>
                                        <p:tgtEl>
                                          <p:spTgt spid="35"/>
                                        </p:tgtEl>
                                      </p:cBhvr>
                                    </p:animEffect>
                                  </p:childTnLst>
                                </p:cTn>
                              </p:par>
                              <p:par>
                                <p:cTn id="87" presetID="4" presetClass="entr" presetSubtype="16"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box(in)">
                                      <p:cBhvr>
                                        <p:cTn id="89" dur="500"/>
                                        <p:tgtEl>
                                          <p:spTgt spid="36"/>
                                        </p:tgtEl>
                                      </p:cBhvr>
                                    </p:animEffect>
                                  </p:childTnLst>
                                </p:cTn>
                              </p:par>
                              <p:par>
                                <p:cTn id="90" presetID="4" presetClass="entr" presetSubtype="16"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box(in)">
                                      <p:cBhvr>
                                        <p:cTn id="92" dur="500"/>
                                        <p:tgtEl>
                                          <p:spTgt spid="37"/>
                                        </p:tgtEl>
                                      </p:cBhvr>
                                    </p:animEffect>
                                  </p:childTnLst>
                                </p:cTn>
                              </p:par>
                              <p:par>
                                <p:cTn id="93" presetID="4" presetClass="entr" presetSubtype="16"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box(in)">
                                      <p:cBhvr>
                                        <p:cTn id="95" dur="500"/>
                                        <p:tgtEl>
                                          <p:spTgt spid="38"/>
                                        </p:tgtEl>
                                      </p:cBhvr>
                                    </p:animEffect>
                                  </p:childTnLst>
                                </p:cTn>
                              </p:par>
                              <p:par>
                                <p:cTn id="96" presetID="4" presetClass="entr" presetSubtype="16"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box(in)">
                                      <p:cBhvr>
                                        <p:cTn id="98" dur="500"/>
                                        <p:tgtEl>
                                          <p:spTgt spid="39"/>
                                        </p:tgtEl>
                                      </p:cBhvr>
                                    </p:animEffect>
                                  </p:childTnLst>
                                </p:cTn>
                              </p:par>
                              <p:par>
                                <p:cTn id="99" presetID="4" presetClass="entr" presetSubtype="16" fill="hold" grpId="0" nodeType="with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box(in)">
                                      <p:cBhvr>
                                        <p:cTn id="101" dur="500"/>
                                        <p:tgtEl>
                                          <p:spTgt spid="40"/>
                                        </p:tgtEl>
                                      </p:cBhvr>
                                    </p:animEffect>
                                  </p:childTnLst>
                                </p:cTn>
                              </p:par>
                              <p:par>
                                <p:cTn id="102" presetID="4" presetClass="entr" presetSubtype="16" fill="hold" grpId="0" nodeType="with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box(in)">
                                      <p:cBhvr>
                                        <p:cTn id="104" dur="500"/>
                                        <p:tgtEl>
                                          <p:spTgt spid="41"/>
                                        </p:tgtEl>
                                      </p:cBhvr>
                                    </p:animEffect>
                                  </p:childTnLst>
                                </p:cTn>
                              </p:par>
                              <p:par>
                                <p:cTn id="105" presetID="4" presetClass="entr" presetSubtype="16" fill="hold" grpId="0" nodeType="with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box(in)">
                                      <p:cBhvr>
                                        <p:cTn id="107" dur="500"/>
                                        <p:tgtEl>
                                          <p:spTgt spid="42"/>
                                        </p:tgtEl>
                                      </p:cBhvr>
                                    </p:animEffect>
                                  </p:childTnLst>
                                </p:cTn>
                              </p:par>
                              <p:par>
                                <p:cTn id="108" presetID="4" presetClass="entr" presetSubtype="16" fill="hold" grpId="0" nodeType="with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box(in)">
                                      <p:cBhvr>
                                        <p:cTn id="110" dur="500"/>
                                        <p:tgtEl>
                                          <p:spTgt spid="43"/>
                                        </p:tgtEl>
                                      </p:cBhvr>
                                    </p:animEffect>
                                  </p:childTnLst>
                                </p:cTn>
                              </p:par>
                              <p:par>
                                <p:cTn id="111" presetID="4" presetClass="entr" presetSubtype="16"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box(in)">
                                      <p:cBhvr>
                                        <p:cTn id="113" dur="500"/>
                                        <p:tgtEl>
                                          <p:spTgt spid="44"/>
                                        </p:tgtEl>
                                      </p:cBhvr>
                                    </p:animEffect>
                                  </p:childTnLst>
                                </p:cTn>
                              </p:par>
                              <p:par>
                                <p:cTn id="114" presetID="4" presetClass="entr" presetSubtype="16" fill="hold" grpId="0" nodeType="with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box(in)">
                                      <p:cBhvr>
                                        <p:cTn id="116" dur="500"/>
                                        <p:tgtEl>
                                          <p:spTgt spid="45"/>
                                        </p:tgtEl>
                                      </p:cBhvr>
                                    </p:animEffect>
                                  </p:childTnLst>
                                </p:cTn>
                              </p:par>
                              <p:par>
                                <p:cTn id="117" presetID="4" presetClass="entr" presetSubtype="16" fill="hold" nodeType="with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box(in)">
                                      <p:cBhvr>
                                        <p:cTn id="119" dur="500"/>
                                        <p:tgtEl>
                                          <p:spTgt spid="51"/>
                                        </p:tgtEl>
                                      </p:cBhvr>
                                    </p:animEffect>
                                  </p:childTnLst>
                                </p:cTn>
                              </p:par>
                              <p:par>
                                <p:cTn id="120" presetID="4" presetClass="entr" presetSubtype="16" fill="hold" nodeType="withEffect">
                                  <p:stCondLst>
                                    <p:cond delay="0"/>
                                  </p:stCondLst>
                                  <p:childTnLst>
                                    <p:set>
                                      <p:cBhvr>
                                        <p:cTn id="121" dur="1" fill="hold">
                                          <p:stCondLst>
                                            <p:cond delay="0"/>
                                          </p:stCondLst>
                                        </p:cTn>
                                        <p:tgtEl>
                                          <p:spTgt spid="52"/>
                                        </p:tgtEl>
                                        <p:attrNameLst>
                                          <p:attrName>style.visibility</p:attrName>
                                        </p:attrNameLst>
                                      </p:cBhvr>
                                      <p:to>
                                        <p:strVal val="visible"/>
                                      </p:to>
                                    </p:set>
                                    <p:animEffect transition="in" filter="box(in)">
                                      <p:cBhvr>
                                        <p:cTn id="122" dur="500"/>
                                        <p:tgtEl>
                                          <p:spTgt spid="52"/>
                                        </p:tgtEl>
                                      </p:cBhvr>
                                    </p:animEffect>
                                  </p:childTnLst>
                                </p:cTn>
                              </p:par>
                              <p:par>
                                <p:cTn id="123" presetID="4" presetClass="entr" presetSubtype="16" fill="hold" nodeType="withEffect">
                                  <p:stCondLst>
                                    <p:cond delay="0"/>
                                  </p:stCondLst>
                                  <p:childTnLst>
                                    <p:set>
                                      <p:cBhvr>
                                        <p:cTn id="124" dur="1" fill="hold">
                                          <p:stCondLst>
                                            <p:cond delay="0"/>
                                          </p:stCondLst>
                                        </p:cTn>
                                        <p:tgtEl>
                                          <p:spTgt spid="57"/>
                                        </p:tgtEl>
                                        <p:attrNameLst>
                                          <p:attrName>style.visibility</p:attrName>
                                        </p:attrNameLst>
                                      </p:cBhvr>
                                      <p:to>
                                        <p:strVal val="visible"/>
                                      </p:to>
                                    </p:set>
                                    <p:animEffect transition="in" filter="box(in)">
                                      <p:cBhvr>
                                        <p:cTn id="125" dur="500"/>
                                        <p:tgtEl>
                                          <p:spTgt spid="57"/>
                                        </p:tgtEl>
                                      </p:cBhvr>
                                    </p:animEffect>
                                  </p:childTnLst>
                                </p:cTn>
                              </p:par>
                              <p:par>
                                <p:cTn id="126" presetID="4" presetClass="entr" presetSubtype="16" fill="hold" nodeType="withEffect">
                                  <p:stCondLst>
                                    <p:cond delay="0"/>
                                  </p:stCondLst>
                                  <p:childTnLst>
                                    <p:set>
                                      <p:cBhvr>
                                        <p:cTn id="127" dur="1" fill="hold">
                                          <p:stCondLst>
                                            <p:cond delay="0"/>
                                          </p:stCondLst>
                                        </p:cTn>
                                        <p:tgtEl>
                                          <p:spTgt spid="61"/>
                                        </p:tgtEl>
                                        <p:attrNameLst>
                                          <p:attrName>style.visibility</p:attrName>
                                        </p:attrNameLst>
                                      </p:cBhvr>
                                      <p:to>
                                        <p:strVal val="visible"/>
                                      </p:to>
                                    </p:set>
                                    <p:animEffect transition="in" filter="box(in)">
                                      <p:cBhvr>
                                        <p:cTn id="128" dur="500"/>
                                        <p:tgtEl>
                                          <p:spTgt spid="61"/>
                                        </p:tgtEl>
                                      </p:cBhvr>
                                    </p:animEffect>
                                  </p:childTnLst>
                                </p:cTn>
                              </p:par>
                              <p:par>
                                <p:cTn id="129" presetID="4" presetClass="entr" presetSubtype="16" fill="hold" nodeType="with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box(in)">
                                      <p:cBhvr>
                                        <p:cTn id="131" dur="500"/>
                                        <p:tgtEl>
                                          <p:spTgt spid="64"/>
                                        </p:tgtEl>
                                      </p:cBhvr>
                                    </p:animEffect>
                                  </p:childTnLst>
                                </p:cTn>
                              </p:par>
                              <p:par>
                                <p:cTn id="132" presetID="4" presetClass="entr" presetSubtype="16" fill="hold" grpId="0" nodeType="withEffect">
                                  <p:stCondLst>
                                    <p:cond delay="0"/>
                                  </p:stCondLst>
                                  <p:childTnLst>
                                    <p:set>
                                      <p:cBhvr>
                                        <p:cTn id="133" dur="1" fill="hold">
                                          <p:stCondLst>
                                            <p:cond delay="0"/>
                                          </p:stCondLst>
                                        </p:cTn>
                                        <p:tgtEl>
                                          <p:spTgt spid="67"/>
                                        </p:tgtEl>
                                        <p:attrNameLst>
                                          <p:attrName>style.visibility</p:attrName>
                                        </p:attrNameLst>
                                      </p:cBhvr>
                                      <p:to>
                                        <p:strVal val="visible"/>
                                      </p:to>
                                    </p:set>
                                    <p:animEffect transition="in" filter="box(in)">
                                      <p:cBhvr>
                                        <p:cTn id="134" dur="500"/>
                                        <p:tgtEl>
                                          <p:spTgt spid="67"/>
                                        </p:tgtEl>
                                      </p:cBhvr>
                                    </p:animEffect>
                                  </p:childTnLst>
                                </p:cTn>
                              </p:par>
                              <p:par>
                                <p:cTn id="135" presetID="4" presetClass="entr" presetSubtype="16" fill="hold" grpId="0" nodeType="withEffect">
                                  <p:stCondLst>
                                    <p:cond delay="0"/>
                                  </p:stCondLst>
                                  <p:childTnLst>
                                    <p:set>
                                      <p:cBhvr>
                                        <p:cTn id="136" dur="1" fill="hold">
                                          <p:stCondLst>
                                            <p:cond delay="0"/>
                                          </p:stCondLst>
                                        </p:cTn>
                                        <p:tgtEl>
                                          <p:spTgt spid="68"/>
                                        </p:tgtEl>
                                        <p:attrNameLst>
                                          <p:attrName>style.visibility</p:attrName>
                                        </p:attrNameLst>
                                      </p:cBhvr>
                                      <p:to>
                                        <p:strVal val="visible"/>
                                      </p:to>
                                    </p:set>
                                    <p:animEffect transition="in" filter="box(in)">
                                      <p:cBhvr>
                                        <p:cTn id="137" dur="500"/>
                                        <p:tgtEl>
                                          <p:spTgt spid="68"/>
                                        </p:tgtEl>
                                      </p:cBhvr>
                                    </p:animEffect>
                                  </p:childTnLst>
                                </p:cTn>
                              </p:par>
                              <p:par>
                                <p:cTn id="138" presetID="4" presetClass="entr" presetSubtype="16" fill="hold" grpId="0" nodeType="withEffect">
                                  <p:stCondLst>
                                    <p:cond delay="0"/>
                                  </p:stCondLst>
                                  <p:childTnLst>
                                    <p:set>
                                      <p:cBhvr>
                                        <p:cTn id="139" dur="1" fill="hold">
                                          <p:stCondLst>
                                            <p:cond delay="0"/>
                                          </p:stCondLst>
                                        </p:cTn>
                                        <p:tgtEl>
                                          <p:spTgt spid="69"/>
                                        </p:tgtEl>
                                        <p:attrNameLst>
                                          <p:attrName>style.visibility</p:attrName>
                                        </p:attrNameLst>
                                      </p:cBhvr>
                                      <p:to>
                                        <p:strVal val="visible"/>
                                      </p:to>
                                    </p:set>
                                    <p:animEffect transition="in" filter="box(in)">
                                      <p:cBhvr>
                                        <p:cTn id="140" dur="500"/>
                                        <p:tgtEl>
                                          <p:spTgt spid="69"/>
                                        </p:tgtEl>
                                      </p:cBhvr>
                                    </p:animEffect>
                                  </p:childTnLst>
                                </p:cTn>
                              </p:par>
                              <p:par>
                                <p:cTn id="141" presetID="4" presetClass="entr" presetSubtype="16" fill="hold" grpId="0" nodeType="withEffect">
                                  <p:stCondLst>
                                    <p:cond delay="0"/>
                                  </p:stCondLst>
                                  <p:childTnLst>
                                    <p:set>
                                      <p:cBhvr>
                                        <p:cTn id="142" dur="1" fill="hold">
                                          <p:stCondLst>
                                            <p:cond delay="0"/>
                                          </p:stCondLst>
                                        </p:cTn>
                                        <p:tgtEl>
                                          <p:spTgt spid="70"/>
                                        </p:tgtEl>
                                        <p:attrNameLst>
                                          <p:attrName>style.visibility</p:attrName>
                                        </p:attrNameLst>
                                      </p:cBhvr>
                                      <p:to>
                                        <p:strVal val="visible"/>
                                      </p:to>
                                    </p:set>
                                    <p:animEffect transition="in" filter="box(in)">
                                      <p:cBhvr>
                                        <p:cTn id="14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2" grpId="0" animBg="1"/>
      <p:bldP spid="5" grpId="0" build="p"/>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67" grpId="0"/>
      <p:bldP spid="68" grpId="0"/>
      <p:bldP spid="69" grpId="0"/>
      <p:bldP spid="70" grpId="0"/>
      <p:bldP spid="7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56565" y="2513178"/>
            <a:ext cx="7650850" cy="63007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Introducción a la ingeniería de sistemas</a:t>
            </a:r>
          </a:p>
          <a:p>
            <a:pPr marL="609600" indent="-609600" eaLnBrk="1" hangingPunct="1">
              <a:buFont typeface="Wingdings" pitchFamily="2" charset="2"/>
              <a:buAutoNum type="arabicPeriod"/>
            </a:pPr>
            <a:r>
              <a:rPr lang="es-MX" sz="2800" dirty="0" smtClean="0"/>
              <a:t>Modelación de sistemas</a:t>
            </a:r>
          </a:p>
          <a:p>
            <a:pPr marL="609600" indent="-609600" eaLnBrk="1" hangingPunct="1">
              <a:buFont typeface="Wingdings" pitchFamily="2" charset="2"/>
              <a:buAutoNum type="arabicPeriod"/>
            </a:pPr>
            <a:r>
              <a:rPr lang="es-MX" sz="2800" dirty="0" smtClean="0"/>
              <a:t>Distribuciones de probabilidad </a:t>
            </a:r>
          </a:p>
          <a:p>
            <a:pPr marL="609600" indent="-609600" eaLnBrk="1" hangingPunct="1">
              <a:buFont typeface="Wingdings" pitchFamily="2" charset="2"/>
              <a:buAutoNum type="arabicPeriod"/>
            </a:pPr>
            <a:r>
              <a:rPr lang="es-ES" sz="2800" dirty="0" smtClean="0"/>
              <a:t>Simulación de sistemas</a:t>
            </a:r>
          </a:p>
          <a:p>
            <a:pPr marL="609600" indent="-609600" eaLnBrk="1" hangingPunct="1">
              <a:buFont typeface="Wingdings" pitchFamily="2" charset="2"/>
              <a:buAutoNum type="arabicPeriod"/>
            </a:pPr>
            <a:r>
              <a:rPr lang="es-ES" sz="2800" dirty="0" smtClean="0"/>
              <a:t>Uso de </a:t>
            </a:r>
            <a:r>
              <a:rPr lang="es-ES" sz="2800" dirty="0" err="1" smtClean="0"/>
              <a:t>Promodel</a:t>
            </a:r>
            <a:endParaRPr lang="es-E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 to="" calcmode="lin" valueType="num">
                                      <p:cBhvr>
                                        <p:cTn id="10" dur="1" fill="hold"/>
                                        <p:tgtEl>
                                          <p:spTgt spid="1024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to="" calcmode="lin" valueType="num">
                                      <p:cBhvr>
                                        <p:cTn id="13" dur="1" fill="hold"/>
                                        <p:tgtEl>
                                          <p:spTgt spid="1024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 to="" calcmode="lin" valueType="num">
                                      <p:cBhvr>
                                        <p:cTn id="16" dur="1" fill="hold"/>
                                        <p:tgtEl>
                                          <p:spTgt spid="10243">
                                            <p:txEl>
                                              <p:pRg st="3" end="3"/>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 to="" calcmode="lin" valueType="num">
                                      <p:cBhvr>
                                        <p:cTn id="19" dur="1" fill="hold"/>
                                        <p:tgtEl>
                                          <p:spTgt spid="10243">
                                            <p:txEl>
                                              <p:pRg st="4" end="4"/>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edge">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24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Unos conceptos de modelo (I)</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Es una representación simplificada de una parte de un sistema del mundo real, el cual se concentra en ciertos elementos considerados importantes para su análisis (desde un punto de vista).</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Son problemas y puntos de vista específicos.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Una abstracción que se utiliza para lograr mayor claridad conceptual acerca de la misma, reduciendo su variedad y complejidad a niveles que permitan comprenderla y especificarla en forma adecuada para su análisis.</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cs typeface="Arial" pitchFamily="34" charset="0"/>
            </a:endParaRPr>
          </a:p>
          <a:p>
            <a:pPr marL="457200" indent="-457200">
              <a:spcBef>
                <a:spcPct val="20000"/>
              </a:spcBef>
              <a:buFont typeface="Wingdings" pitchFamily="2" charset="2"/>
              <a:buAutoNum type="arabicParenR"/>
              <a:defRPr/>
            </a:pP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Unos conceptos de modelo (II)</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Esquema teórico que busca dar cuenta de un proceso, de relaciones existentes entre diversos elementos de un sistema.</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Conjunto d ecuaciones y de relaciones que sirven para representar y estudiar un sistema complejo.</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Conjunto de características que posee en común una familia de sistemas </a:t>
            </a:r>
            <a:r>
              <a:rPr lang="es-MX" sz="2200" dirty="0" err="1" smtClean="0">
                <a:cs typeface="Arial" pitchFamily="34" charset="0"/>
              </a:rPr>
              <a:t>homomorfos</a:t>
            </a:r>
            <a:r>
              <a:rPr lang="es-MX" sz="2200" dirty="0" smtClean="0">
                <a:cs typeface="Arial" pitchFamily="34" charset="0"/>
              </a:rPr>
              <a:t> </a:t>
            </a:r>
            <a:r>
              <a:rPr lang="es-MX" dirty="0" smtClean="0">
                <a:cs typeface="Arial" pitchFamily="34" charset="0"/>
              </a:rPr>
              <a:t>(cuando tienen parte de sus estructuras iguales).</a:t>
            </a: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Esquema teórico de un sistema o realidad compleja que se elabora para facilitar su compresión y estudio. </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cs typeface="Arial" pitchFamily="34" charset="0"/>
            </a:endParaRPr>
          </a:p>
          <a:p>
            <a:pPr marL="457200" indent="-457200">
              <a:spcBef>
                <a:spcPct val="20000"/>
              </a:spcBef>
              <a:buFont typeface="Wingdings" pitchFamily="2" charset="2"/>
              <a:buAutoNum type="arabicParenR"/>
              <a:defRPr/>
            </a:pP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 to="" calcmode="lin" valueType="num">
                                      <p:cBhvr>
                                        <p:cTn id="32"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Modelo </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“Todo representación es un modelo y el objetivo de este es proveer un cuadro simplificado e inteligible de la realidad, con el fin de comprenderla mejor”.</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“Aproximaciones selectivas que, gracias a la eliminación de detalles incidentales, permiten captar en forma global algunos aspectos fundamentales, relevantes o interesantes del mundo real”.</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“El éxito del análisis de sistemas y al validez de sus soluciones están influenciadas por la habilidad de los experimentadores para representar el mundo real del problema en forma simbólica”.</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indent="-457200">
              <a:spcBef>
                <a:spcPct val="20000"/>
              </a:spcBef>
              <a:buFont typeface="Wingdings" pitchFamily="2" charset="2"/>
              <a:buAutoNum type="arabicParenR"/>
              <a:defRPr/>
            </a:pP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extLst>
      <p:ext uri="{BB962C8B-B14F-4D97-AF65-F5344CB8AC3E}">
        <p14:creationId xmlns:p14="http://schemas.microsoft.com/office/powerpoint/2010/main" val="12307957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Características de un modelo</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SIMPLE para que su manipulación y comprensión por parte de quienes lo usan.</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REPRESENTATIVO en toda su gama de implicaciones que puede tener.</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COMPLEJO para representar fielmente el sistema en estudio.</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Relación modelo-realidad</a:t>
            </a: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
        <p:nvSpPr>
          <p:cNvPr id="6" name="5 Forma libre"/>
          <p:cNvSpPr/>
          <p:nvPr/>
        </p:nvSpPr>
        <p:spPr>
          <a:xfrm>
            <a:off x="571472" y="3857628"/>
            <a:ext cx="3143272" cy="2143140"/>
          </a:xfrm>
          <a:custGeom>
            <a:avLst/>
            <a:gdLst>
              <a:gd name="connsiteX0" fmla="*/ 558141 w 2836744"/>
              <a:gd name="connsiteY0" fmla="*/ 190005 h 1508166"/>
              <a:gd name="connsiteX1" fmla="*/ 653143 w 2836744"/>
              <a:gd name="connsiteY1" fmla="*/ 166255 h 1508166"/>
              <a:gd name="connsiteX2" fmla="*/ 688769 w 2836744"/>
              <a:gd name="connsiteY2" fmla="*/ 142504 h 1508166"/>
              <a:gd name="connsiteX3" fmla="*/ 760021 w 2836744"/>
              <a:gd name="connsiteY3" fmla="*/ 118753 h 1508166"/>
              <a:gd name="connsiteX4" fmla="*/ 831273 w 2836744"/>
              <a:gd name="connsiteY4" fmla="*/ 71252 h 1508166"/>
              <a:gd name="connsiteX5" fmla="*/ 866899 w 2836744"/>
              <a:gd name="connsiteY5" fmla="*/ 47501 h 1508166"/>
              <a:gd name="connsiteX6" fmla="*/ 973777 w 2836744"/>
              <a:gd name="connsiteY6" fmla="*/ 11876 h 1508166"/>
              <a:gd name="connsiteX7" fmla="*/ 1009403 w 2836744"/>
              <a:gd name="connsiteY7" fmla="*/ 0 h 1508166"/>
              <a:gd name="connsiteX8" fmla="*/ 1092530 w 2836744"/>
              <a:gd name="connsiteY8" fmla="*/ 11876 h 1508166"/>
              <a:gd name="connsiteX9" fmla="*/ 1187533 w 2836744"/>
              <a:gd name="connsiteY9" fmla="*/ 23751 h 1508166"/>
              <a:gd name="connsiteX10" fmla="*/ 1223159 w 2836744"/>
              <a:gd name="connsiteY10" fmla="*/ 47501 h 1508166"/>
              <a:gd name="connsiteX11" fmla="*/ 1294411 w 2836744"/>
              <a:gd name="connsiteY11" fmla="*/ 118753 h 1508166"/>
              <a:gd name="connsiteX12" fmla="*/ 1330037 w 2836744"/>
              <a:gd name="connsiteY12" fmla="*/ 190005 h 1508166"/>
              <a:gd name="connsiteX13" fmla="*/ 1341912 w 2836744"/>
              <a:gd name="connsiteY13" fmla="*/ 225631 h 1508166"/>
              <a:gd name="connsiteX14" fmla="*/ 1460665 w 2836744"/>
              <a:gd name="connsiteY14" fmla="*/ 368135 h 1508166"/>
              <a:gd name="connsiteX15" fmla="*/ 1496291 w 2836744"/>
              <a:gd name="connsiteY15" fmla="*/ 391886 h 1508166"/>
              <a:gd name="connsiteX16" fmla="*/ 1531917 w 2836744"/>
              <a:gd name="connsiteY16" fmla="*/ 403761 h 1508166"/>
              <a:gd name="connsiteX17" fmla="*/ 1567543 w 2836744"/>
              <a:gd name="connsiteY17" fmla="*/ 427512 h 1508166"/>
              <a:gd name="connsiteX18" fmla="*/ 1686296 w 2836744"/>
              <a:gd name="connsiteY18" fmla="*/ 463138 h 1508166"/>
              <a:gd name="connsiteX19" fmla="*/ 1745673 w 2836744"/>
              <a:gd name="connsiteY19" fmla="*/ 475013 h 1508166"/>
              <a:gd name="connsiteX20" fmla="*/ 1781299 w 2836744"/>
              <a:gd name="connsiteY20" fmla="*/ 486889 h 1508166"/>
              <a:gd name="connsiteX21" fmla="*/ 1805050 w 2836744"/>
              <a:gd name="connsiteY21" fmla="*/ 451263 h 1508166"/>
              <a:gd name="connsiteX22" fmla="*/ 1923803 w 2836744"/>
              <a:gd name="connsiteY22" fmla="*/ 403761 h 1508166"/>
              <a:gd name="connsiteX23" fmla="*/ 1959429 w 2836744"/>
              <a:gd name="connsiteY23" fmla="*/ 391886 h 1508166"/>
              <a:gd name="connsiteX24" fmla="*/ 1995055 w 2836744"/>
              <a:gd name="connsiteY24" fmla="*/ 368135 h 1508166"/>
              <a:gd name="connsiteX25" fmla="*/ 2030681 w 2836744"/>
              <a:gd name="connsiteY25" fmla="*/ 356260 h 1508166"/>
              <a:gd name="connsiteX26" fmla="*/ 2137559 w 2836744"/>
              <a:gd name="connsiteY26" fmla="*/ 332509 h 1508166"/>
              <a:gd name="connsiteX27" fmla="*/ 2185060 w 2836744"/>
              <a:gd name="connsiteY27" fmla="*/ 308759 h 1508166"/>
              <a:gd name="connsiteX28" fmla="*/ 2375065 w 2836744"/>
              <a:gd name="connsiteY28" fmla="*/ 273133 h 1508166"/>
              <a:gd name="connsiteX29" fmla="*/ 2410691 w 2836744"/>
              <a:gd name="connsiteY29" fmla="*/ 261257 h 1508166"/>
              <a:gd name="connsiteX30" fmla="*/ 2493818 w 2836744"/>
              <a:gd name="connsiteY30" fmla="*/ 308759 h 1508166"/>
              <a:gd name="connsiteX31" fmla="*/ 2541320 w 2836744"/>
              <a:gd name="connsiteY31" fmla="*/ 344385 h 1508166"/>
              <a:gd name="connsiteX32" fmla="*/ 2565070 w 2836744"/>
              <a:gd name="connsiteY32" fmla="*/ 380011 h 1508166"/>
              <a:gd name="connsiteX33" fmla="*/ 2588821 w 2836744"/>
              <a:gd name="connsiteY33" fmla="*/ 427512 h 1508166"/>
              <a:gd name="connsiteX34" fmla="*/ 2624447 w 2836744"/>
              <a:gd name="connsiteY34" fmla="*/ 451263 h 1508166"/>
              <a:gd name="connsiteX35" fmla="*/ 2660073 w 2836744"/>
              <a:gd name="connsiteY35" fmla="*/ 522514 h 1508166"/>
              <a:gd name="connsiteX36" fmla="*/ 2695699 w 2836744"/>
              <a:gd name="connsiteY36" fmla="*/ 546265 h 1508166"/>
              <a:gd name="connsiteX37" fmla="*/ 2731325 w 2836744"/>
              <a:gd name="connsiteY37" fmla="*/ 629392 h 1508166"/>
              <a:gd name="connsiteX38" fmla="*/ 2778826 w 2836744"/>
              <a:gd name="connsiteY38" fmla="*/ 700644 h 1508166"/>
              <a:gd name="connsiteX39" fmla="*/ 2790702 w 2836744"/>
              <a:gd name="connsiteY39" fmla="*/ 736270 h 1508166"/>
              <a:gd name="connsiteX40" fmla="*/ 2826328 w 2836744"/>
              <a:gd name="connsiteY40" fmla="*/ 807522 h 1508166"/>
              <a:gd name="connsiteX41" fmla="*/ 2814452 w 2836744"/>
              <a:gd name="connsiteY41" fmla="*/ 1246909 h 1508166"/>
              <a:gd name="connsiteX42" fmla="*/ 2755076 w 2836744"/>
              <a:gd name="connsiteY42" fmla="*/ 1353787 h 1508166"/>
              <a:gd name="connsiteX43" fmla="*/ 2719450 w 2836744"/>
              <a:gd name="connsiteY43" fmla="*/ 1377538 h 1508166"/>
              <a:gd name="connsiteX44" fmla="*/ 2660073 w 2836744"/>
              <a:gd name="connsiteY44" fmla="*/ 1425039 h 1508166"/>
              <a:gd name="connsiteX45" fmla="*/ 2624447 w 2836744"/>
              <a:gd name="connsiteY45" fmla="*/ 1448790 h 1508166"/>
              <a:gd name="connsiteX46" fmla="*/ 2553195 w 2836744"/>
              <a:gd name="connsiteY46" fmla="*/ 1472540 h 1508166"/>
              <a:gd name="connsiteX47" fmla="*/ 2481943 w 2836744"/>
              <a:gd name="connsiteY47" fmla="*/ 1496291 h 1508166"/>
              <a:gd name="connsiteX48" fmla="*/ 2410691 w 2836744"/>
              <a:gd name="connsiteY48" fmla="*/ 1508166 h 1508166"/>
              <a:gd name="connsiteX49" fmla="*/ 2090057 w 2836744"/>
              <a:gd name="connsiteY49" fmla="*/ 1484416 h 1508166"/>
              <a:gd name="connsiteX50" fmla="*/ 2054431 w 2836744"/>
              <a:gd name="connsiteY50" fmla="*/ 1472540 h 1508166"/>
              <a:gd name="connsiteX51" fmla="*/ 1971304 w 2836744"/>
              <a:gd name="connsiteY51" fmla="*/ 1448790 h 1508166"/>
              <a:gd name="connsiteX52" fmla="*/ 1911928 w 2836744"/>
              <a:gd name="connsiteY52" fmla="*/ 1413164 h 1508166"/>
              <a:gd name="connsiteX53" fmla="*/ 1757548 w 2836744"/>
              <a:gd name="connsiteY53" fmla="*/ 1365663 h 1508166"/>
              <a:gd name="connsiteX54" fmla="*/ 1710047 w 2836744"/>
              <a:gd name="connsiteY54" fmla="*/ 1341912 h 1508166"/>
              <a:gd name="connsiteX55" fmla="*/ 1650670 w 2836744"/>
              <a:gd name="connsiteY55" fmla="*/ 1282535 h 1508166"/>
              <a:gd name="connsiteX56" fmla="*/ 1579418 w 2836744"/>
              <a:gd name="connsiteY56" fmla="*/ 1258785 h 1508166"/>
              <a:gd name="connsiteX57" fmla="*/ 1543792 w 2836744"/>
              <a:gd name="connsiteY57" fmla="*/ 1246909 h 1508166"/>
              <a:gd name="connsiteX58" fmla="*/ 1508167 w 2836744"/>
              <a:gd name="connsiteY58" fmla="*/ 1235034 h 1508166"/>
              <a:gd name="connsiteX59" fmla="*/ 1330037 w 2836744"/>
              <a:gd name="connsiteY59" fmla="*/ 1246909 h 1508166"/>
              <a:gd name="connsiteX60" fmla="*/ 1294411 w 2836744"/>
              <a:gd name="connsiteY60" fmla="*/ 1258785 h 1508166"/>
              <a:gd name="connsiteX61" fmla="*/ 1223159 w 2836744"/>
              <a:gd name="connsiteY61" fmla="*/ 1306286 h 1508166"/>
              <a:gd name="connsiteX62" fmla="*/ 1163782 w 2836744"/>
              <a:gd name="connsiteY62" fmla="*/ 1353787 h 1508166"/>
              <a:gd name="connsiteX63" fmla="*/ 1128156 w 2836744"/>
              <a:gd name="connsiteY63" fmla="*/ 1377538 h 1508166"/>
              <a:gd name="connsiteX64" fmla="*/ 1056904 w 2836744"/>
              <a:gd name="connsiteY64" fmla="*/ 1401289 h 1508166"/>
              <a:gd name="connsiteX65" fmla="*/ 1021278 w 2836744"/>
              <a:gd name="connsiteY65" fmla="*/ 1413164 h 1508166"/>
              <a:gd name="connsiteX66" fmla="*/ 890650 w 2836744"/>
              <a:gd name="connsiteY66" fmla="*/ 1401289 h 1508166"/>
              <a:gd name="connsiteX67" fmla="*/ 843148 w 2836744"/>
              <a:gd name="connsiteY67" fmla="*/ 1318161 h 1508166"/>
              <a:gd name="connsiteX68" fmla="*/ 819398 w 2836744"/>
              <a:gd name="connsiteY68" fmla="*/ 1282535 h 1508166"/>
              <a:gd name="connsiteX69" fmla="*/ 783772 w 2836744"/>
              <a:gd name="connsiteY69" fmla="*/ 1140031 h 1508166"/>
              <a:gd name="connsiteX70" fmla="*/ 771896 w 2836744"/>
              <a:gd name="connsiteY70" fmla="*/ 1104405 h 1508166"/>
              <a:gd name="connsiteX71" fmla="*/ 748146 w 2836744"/>
              <a:gd name="connsiteY71" fmla="*/ 985652 h 1508166"/>
              <a:gd name="connsiteX72" fmla="*/ 724395 w 2836744"/>
              <a:gd name="connsiteY72" fmla="*/ 914400 h 1508166"/>
              <a:gd name="connsiteX73" fmla="*/ 665018 w 2836744"/>
              <a:gd name="connsiteY73" fmla="*/ 926276 h 1508166"/>
              <a:gd name="connsiteX74" fmla="*/ 629392 w 2836744"/>
              <a:gd name="connsiteY74" fmla="*/ 938151 h 1508166"/>
              <a:gd name="connsiteX75" fmla="*/ 570016 w 2836744"/>
              <a:gd name="connsiteY75" fmla="*/ 950026 h 1508166"/>
              <a:gd name="connsiteX76" fmla="*/ 534390 w 2836744"/>
              <a:gd name="connsiteY76" fmla="*/ 961901 h 1508166"/>
              <a:gd name="connsiteX77" fmla="*/ 463138 w 2836744"/>
              <a:gd name="connsiteY77" fmla="*/ 973777 h 1508166"/>
              <a:gd name="connsiteX78" fmla="*/ 391886 w 2836744"/>
              <a:gd name="connsiteY78" fmla="*/ 997527 h 1508166"/>
              <a:gd name="connsiteX79" fmla="*/ 356260 w 2836744"/>
              <a:gd name="connsiteY79" fmla="*/ 1068779 h 1508166"/>
              <a:gd name="connsiteX80" fmla="*/ 320634 w 2836744"/>
              <a:gd name="connsiteY80" fmla="*/ 1080655 h 1508166"/>
              <a:gd name="connsiteX81" fmla="*/ 83128 w 2836744"/>
              <a:gd name="connsiteY81" fmla="*/ 1056904 h 1508166"/>
              <a:gd name="connsiteX82" fmla="*/ 47502 w 2836744"/>
              <a:gd name="connsiteY82" fmla="*/ 1033153 h 1508166"/>
              <a:gd name="connsiteX83" fmla="*/ 23751 w 2836744"/>
              <a:gd name="connsiteY83" fmla="*/ 914400 h 1508166"/>
              <a:gd name="connsiteX84" fmla="*/ 0 w 2836744"/>
              <a:gd name="connsiteY84" fmla="*/ 807522 h 1508166"/>
              <a:gd name="connsiteX85" fmla="*/ 11876 w 2836744"/>
              <a:gd name="connsiteY85" fmla="*/ 285008 h 1508166"/>
              <a:gd name="connsiteX86" fmla="*/ 35626 w 2836744"/>
              <a:gd name="connsiteY86" fmla="*/ 249382 h 1508166"/>
              <a:gd name="connsiteX87" fmla="*/ 106878 w 2836744"/>
              <a:gd name="connsiteY87" fmla="*/ 213756 h 1508166"/>
              <a:gd name="connsiteX88" fmla="*/ 344385 w 2836744"/>
              <a:gd name="connsiteY88" fmla="*/ 225631 h 1508166"/>
              <a:gd name="connsiteX89" fmla="*/ 391886 w 2836744"/>
              <a:gd name="connsiteY89" fmla="*/ 237507 h 1508166"/>
              <a:gd name="connsiteX90" fmla="*/ 486889 w 2836744"/>
              <a:gd name="connsiteY90" fmla="*/ 225631 h 1508166"/>
              <a:gd name="connsiteX91" fmla="*/ 558141 w 2836744"/>
              <a:gd name="connsiteY91" fmla="*/ 142504 h 1508166"/>
              <a:gd name="connsiteX92" fmla="*/ 558141 w 2836744"/>
              <a:gd name="connsiteY92" fmla="*/ 190005 h 15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836744" h="1508166">
                <a:moveTo>
                  <a:pt x="558141" y="190005"/>
                </a:moveTo>
                <a:cubicBezTo>
                  <a:pt x="580723" y="185489"/>
                  <a:pt x="628800" y="178426"/>
                  <a:pt x="653143" y="166255"/>
                </a:cubicBezTo>
                <a:cubicBezTo>
                  <a:pt x="665909" y="159872"/>
                  <a:pt x="675727" y="148301"/>
                  <a:pt x="688769" y="142504"/>
                </a:cubicBezTo>
                <a:cubicBezTo>
                  <a:pt x="711647" y="132336"/>
                  <a:pt x="739190" y="132640"/>
                  <a:pt x="760021" y="118753"/>
                </a:cubicBezTo>
                <a:lnTo>
                  <a:pt x="831273" y="71252"/>
                </a:lnTo>
                <a:cubicBezTo>
                  <a:pt x="843148" y="63335"/>
                  <a:pt x="853359" y="52014"/>
                  <a:pt x="866899" y="47501"/>
                </a:cubicBezTo>
                <a:lnTo>
                  <a:pt x="973777" y="11876"/>
                </a:lnTo>
                <a:lnTo>
                  <a:pt x="1009403" y="0"/>
                </a:lnTo>
                <a:lnTo>
                  <a:pt x="1092530" y="11876"/>
                </a:lnTo>
                <a:cubicBezTo>
                  <a:pt x="1124164" y="16094"/>
                  <a:pt x="1156743" y="15354"/>
                  <a:pt x="1187533" y="23751"/>
                </a:cubicBezTo>
                <a:cubicBezTo>
                  <a:pt x="1201302" y="27506"/>
                  <a:pt x="1212492" y="38019"/>
                  <a:pt x="1223159" y="47501"/>
                </a:cubicBezTo>
                <a:cubicBezTo>
                  <a:pt x="1248263" y="69816"/>
                  <a:pt x="1294411" y="118753"/>
                  <a:pt x="1294411" y="118753"/>
                </a:cubicBezTo>
                <a:cubicBezTo>
                  <a:pt x="1324259" y="208300"/>
                  <a:pt x="1283996" y="97922"/>
                  <a:pt x="1330037" y="190005"/>
                </a:cubicBezTo>
                <a:cubicBezTo>
                  <a:pt x="1335635" y="201201"/>
                  <a:pt x="1335833" y="214689"/>
                  <a:pt x="1341912" y="225631"/>
                </a:cubicBezTo>
                <a:cubicBezTo>
                  <a:pt x="1367685" y="272022"/>
                  <a:pt x="1416720" y="338838"/>
                  <a:pt x="1460665" y="368135"/>
                </a:cubicBezTo>
                <a:cubicBezTo>
                  <a:pt x="1472540" y="376052"/>
                  <a:pt x="1483525" y="385503"/>
                  <a:pt x="1496291" y="391886"/>
                </a:cubicBezTo>
                <a:cubicBezTo>
                  <a:pt x="1507487" y="397484"/>
                  <a:pt x="1520042" y="399803"/>
                  <a:pt x="1531917" y="403761"/>
                </a:cubicBezTo>
                <a:cubicBezTo>
                  <a:pt x="1543792" y="411678"/>
                  <a:pt x="1554501" y="421715"/>
                  <a:pt x="1567543" y="427512"/>
                </a:cubicBezTo>
                <a:cubicBezTo>
                  <a:pt x="1597148" y="440670"/>
                  <a:pt x="1651751" y="455462"/>
                  <a:pt x="1686296" y="463138"/>
                </a:cubicBezTo>
                <a:cubicBezTo>
                  <a:pt x="1706000" y="467516"/>
                  <a:pt x="1726091" y="470118"/>
                  <a:pt x="1745673" y="475013"/>
                </a:cubicBezTo>
                <a:cubicBezTo>
                  <a:pt x="1757817" y="478049"/>
                  <a:pt x="1769424" y="482930"/>
                  <a:pt x="1781299" y="486889"/>
                </a:cubicBezTo>
                <a:cubicBezTo>
                  <a:pt x="1789216" y="475014"/>
                  <a:pt x="1794958" y="461355"/>
                  <a:pt x="1805050" y="451263"/>
                </a:cubicBezTo>
                <a:cubicBezTo>
                  <a:pt x="1836848" y="419465"/>
                  <a:pt x="1883162" y="415373"/>
                  <a:pt x="1923803" y="403761"/>
                </a:cubicBezTo>
                <a:cubicBezTo>
                  <a:pt x="1935839" y="400322"/>
                  <a:pt x="1947554" y="395844"/>
                  <a:pt x="1959429" y="391886"/>
                </a:cubicBezTo>
                <a:cubicBezTo>
                  <a:pt x="1971304" y="383969"/>
                  <a:pt x="1982289" y="374518"/>
                  <a:pt x="1995055" y="368135"/>
                </a:cubicBezTo>
                <a:cubicBezTo>
                  <a:pt x="2006251" y="362537"/>
                  <a:pt x="2018645" y="359699"/>
                  <a:pt x="2030681" y="356260"/>
                </a:cubicBezTo>
                <a:cubicBezTo>
                  <a:pt x="2069808" y="345081"/>
                  <a:pt x="2096751" y="340671"/>
                  <a:pt x="2137559" y="332509"/>
                </a:cubicBezTo>
                <a:cubicBezTo>
                  <a:pt x="2153393" y="324592"/>
                  <a:pt x="2168624" y="315334"/>
                  <a:pt x="2185060" y="308759"/>
                </a:cubicBezTo>
                <a:cubicBezTo>
                  <a:pt x="2269834" y="274849"/>
                  <a:pt x="2269884" y="283651"/>
                  <a:pt x="2375065" y="273133"/>
                </a:cubicBezTo>
                <a:cubicBezTo>
                  <a:pt x="2386940" y="269174"/>
                  <a:pt x="2398173" y="261257"/>
                  <a:pt x="2410691" y="261257"/>
                </a:cubicBezTo>
                <a:cubicBezTo>
                  <a:pt x="2463517" y="261257"/>
                  <a:pt x="2457937" y="278004"/>
                  <a:pt x="2493818" y="308759"/>
                </a:cubicBezTo>
                <a:cubicBezTo>
                  <a:pt x="2508846" y="321640"/>
                  <a:pt x="2525486" y="332510"/>
                  <a:pt x="2541320" y="344385"/>
                </a:cubicBezTo>
                <a:cubicBezTo>
                  <a:pt x="2549237" y="356260"/>
                  <a:pt x="2557989" y="367619"/>
                  <a:pt x="2565070" y="380011"/>
                </a:cubicBezTo>
                <a:cubicBezTo>
                  <a:pt x="2573853" y="395381"/>
                  <a:pt x="2577488" y="413912"/>
                  <a:pt x="2588821" y="427512"/>
                </a:cubicBezTo>
                <a:cubicBezTo>
                  <a:pt x="2597958" y="438476"/>
                  <a:pt x="2612572" y="443346"/>
                  <a:pt x="2624447" y="451263"/>
                </a:cubicBezTo>
                <a:cubicBezTo>
                  <a:pt x="2634106" y="480240"/>
                  <a:pt x="2637051" y="499492"/>
                  <a:pt x="2660073" y="522514"/>
                </a:cubicBezTo>
                <a:cubicBezTo>
                  <a:pt x="2670165" y="532606"/>
                  <a:pt x="2683824" y="538348"/>
                  <a:pt x="2695699" y="546265"/>
                </a:cubicBezTo>
                <a:cubicBezTo>
                  <a:pt x="2707985" y="583123"/>
                  <a:pt x="2709312" y="592703"/>
                  <a:pt x="2731325" y="629392"/>
                </a:cubicBezTo>
                <a:cubicBezTo>
                  <a:pt x="2746011" y="653869"/>
                  <a:pt x="2769799" y="673564"/>
                  <a:pt x="2778826" y="700644"/>
                </a:cubicBezTo>
                <a:cubicBezTo>
                  <a:pt x="2782785" y="712519"/>
                  <a:pt x="2785104" y="725074"/>
                  <a:pt x="2790702" y="736270"/>
                </a:cubicBezTo>
                <a:cubicBezTo>
                  <a:pt x="2836744" y="828353"/>
                  <a:pt x="2796477" y="717975"/>
                  <a:pt x="2826328" y="807522"/>
                </a:cubicBezTo>
                <a:cubicBezTo>
                  <a:pt x="2822369" y="953984"/>
                  <a:pt x="2821769" y="1100576"/>
                  <a:pt x="2814452" y="1246909"/>
                </a:cubicBezTo>
                <a:cubicBezTo>
                  <a:pt x="2812958" y="1276780"/>
                  <a:pt x="2765264" y="1346995"/>
                  <a:pt x="2755076" y="1353787"/>
                </a:cubicBezTo>
                <a:lnTo>
                  <a:pt x="2719450" y="1377538"/>
                </a:lnTo>
                <a:cubicBezTo>
                  <a:pt x="2679412" y="1437595"/>
                  <a:pt x="2717434" y="1396358"/>
                  <a:pt x="2660073" y="1425039"/>
                </a:cubicBezTo>
                <a:cubicBezTo>
                  <a:pt x="2647307" y="1431422"/>
                  <a:pt x="2637489" y="1442993"/>
                  <a:pt x="2624447" y="1448790"/>
                </a:cubicBezTo>
                <a:cubicBezTo>
                  <a:pt x="2601569" y="1458958"/>
                  <a:pt x="2576946" y="1464623"/>
                  <a:pt x="2553195" y="1472540"/>
                </a:cubicBezTo>
                <a:cubicBezTo>
                  <a:pt x="2553188" y="1472542"/>
                  <a:pt x="2481951" y="1496290"/>
                  <a:pt x="2481943" y="1496291"/>
                </a:cubicBezTo>
                <a:lnTo>
                  <a:pt x="2410691" y="1508166"/>
                </a:lnTo>
                <a:cubicBezTo>
                  <a:pt x="2319585" y="1503611"/>
                  <a:pt x="2190088" y="1504422"/>
                  <a:pt x="2090057" y="1484416"/>
                </a:cubicBezTo>
                <a:cubicBezTo>
                  <a:pt x="2077782" y="1481961"/>
                  <a:pt x="2066467" y="1475979"/>
                  <a:pt x="2054431" y="1472540"/>
                </a:cubicBezTo>
                <a:cubicBezTo>
                  <a:pt x="2036676" y="1467467"/>
                  <a:pt x="1990285" y="1458281"/>
                  <a:pt x="1971304" y="1448790"/>
                </a:cubicBezTo>
                <a:cubicBezTo>
                  <a:pt x="1950659" y="1438468"/>
                  <a:pt x="1933143" y="1422256"/>
                  <a:pt x="1911928" y="1413164"/>
                </a:cubicBezTo>
                <a:cubicBezTo>
                  <a:pt x="1854823" y="1388690"/>
                  <a:pt x="1813120" y="1379556"/>
                  <a:pt x="1757548" y="1365663"/>
                </a:cubicBezTo>
                <a:cubicBezTo>
                  <a:pt x="1741714" y="1357746"/>
                  <a:pt x="1723647" y="1353245"/>
                  <a:pt x="1710047" y="1341912"/>
                </a:cubicBezTo>
                <a:cubicBezTo>
                  <a:pt x="1651239" y="1292905"/>
                  <a:pt x="1725312" y="1315709"/>
                  <a:pt x="1650670" y="1282535"/>
                </a:cubicBezTo>
                <a:cubicBezTo>
                  <a:pt x="1627792" y="1272367"/>
                  <a:pt x="1603169" y="1266702"/>
                  <a:pt x="1579418" y="1258785"/>
                </a:cubicBezTo>
                <a:lnTo>
                  <a:pt x="1543792" y="1246909"/>
                </a:lnTo>
                <a:lnTo>
                  <a:pt x="1508167" y="1235034"/>
                </a:lnTo>
                <a:cubicBezTo>
                  <a:pt x="1448790" y="1238992"/>
                  <a:pt x="1389181" y="1240337"/>
                  <a:pt x="1330037" y="1246909"/>
                </a:cubicBezTo>
                <a:cubicBezTo>
                  <a:pt x="1317596" y="1248291"/>
                  <a:pt x="1305353" y="1252706"/>
                  <a:pt x="1294411" y="1258785"/>
                </a:cubicBezTo>
                <a:cubicBezTo>
                  <a:pt x="1269458" y="1272648"/>
                  <a:pt x="1223159" y="1306286"/>
                  <a:pt x="1223159" y="1306286"/>
                </a:cubicBezTo>
                <a:cubicBezTo>
                  <a:pt x="1183121" y="1366343"/>
                  <a:pt x="1221143" y="1325106"/>
                  <a:pt x="1163782" y="1353787"/>
                </a:cubicBezTo>
                <a:cubicBezTo>
                  <a:pt x="1151016" y="1360170"/>
                  <a:pt x="1141198" y="1371741"/>
                  <a:pt x="1128156" y="1377538"/>
                </a:cubicBezTo>
                <a:cubicBezTo>
                  <a:pt x="1105278" y="1387706"/>
                  <a:pt x="1080655" y="1393372"/>
                  <a:pt x="1056904" y="1401289"/>
                </a:cubicBezTo>
                <a:lnTo>
                  <a:pt x="1021278" y="1413164"/>
                </a:lnTo>
                <a:cubicBezTo>
                  <a:pt x="977735" y="1409206"/>
                  <a:pt x="932439" y="1414147"/>
                  <a:pt x="890650" y="1401289"/>
                </a:cubicBezTo>
                <a:cubicBezTo>
                  <a:pt x="880620" y="1398203"/>
                  <a:pt x="844083" y="1319798"/>
                  <a:pt x="843148" y="1318161"/>
                </a:cubicBezTo>
                <a:cubicBezTo>
                  <a:pt x="836067" y="1305769"/>
                  <a:pt x="825194" y="1295577"/>
                  <a:pt x="819398" y="1282535"/>
                </a:cubicBezTo>
                <a:cubicBezTo>
                  <a:pt x="787401" y="1210541"/>
                  <a:pt x="800370" y="1214722"/>
                  <a:pt x="783772" y="1140031"/>
                </a:cubicBezTo>
                <a:cubicBezTo>
                  <a:pt x="781056" y="1127811"/>
                  <a:pt x="775335" y="1116441"/>
                  <a:pt x="771896" y="1104405"/>
                </a:cubicBezTo>
                <a:cubicBezTo>
                  <a:pt x="732429" y="966273"/>
                  <a:pt x="794795" y="1172248"/>
                  <a:pt x="748146" y="985652"/>
                </a:cubicBezTo>
                <a:cubicBezTo>
                  <a:pt x="742074" y="961364"/>
                  <a:pt x="724395" y="914400"/>
                  <a:pt x="724395" y="914400"/>
                </a:cubicBezTo>
                <a:cubicBezTo>
                  <a:pt x="704603" y="918359"/>
                  <a:pt x="684600" y="921381"/>
                  <a:pt x="665018" y="926276"/>
                </a:cubicBezTo>
                <a:cubicBezTo>
                  <a:pt x="652874" y="929312"/>
                  <a:pt x="641536" y="935115"/>
                  <a:pt x="629392" y="938151"/>
                </a:cubicBezTo>
                <a:cubicBezTo>
                  <a:pt x="609811" y="943046"/>
                  <a:pt x="589597" y="945131"/>
                  <a:pt x="570016" y="950026"/>
                </a:cubicBezTo>
                <a:cubicBezTo>
                  <a:pt x="557872" y="953062"/>
                  <a:pt x="546610" y="959186"/>
                  <a:pt x="534390" y="961901"/>
                </a:cubicBezTo>
                <a:cubicBezTo>
                  <a:pt x="510885" y="967124"/>
                  <a:pt x="486497" y="967937"/>
                  <a:pt x="463138" y="973777"/>
                </a:cubicBezTo>
                <a:cubicBezTo>
                  <a:pt x="438850" y="979849"/>
                  <a:pt x="391886" y="997527"/>
                  <a:pt x="391886" y="997527"/>
                </a:cubicBezTo>
                <a:cubicBezTo>
                  <a:pt x="384063" y="1020997"/>
                  <a:pt x="377189" y="1052036"/>
                  <a:pt x="356260" y="1068779"/>
                </a:cubicBezTo>
                <a:cubicBezTo>
                  <a:pt x="346485" y="1076599"/>
                  <a:pt x="332509" y="1076696"/>
                  <a:pt x="320634" y="1080655"/>
                </a:cubicBezTo>
                <a:cubicBezTo>
                  <a:pt x="308849" y="1079962"/>
                  <a:pt x="145084" y="1087882"/>
                  <a:pt x="83128" y="1056904"/>
                </a:cubicBezTo>
                <a:cubicBezTo>
                  <a:pt x="70362" y="1050521"/>
                  <a:pt x="59377" y="1041070"/>
                  <a:pt x="47502" y="1033153"/>
                </a:cubicBezTo>
                <a:cubicBezTo>
                  <a:pt x="39585" y="993569"/>
                  <a:pt x="30387" y="954219"/>
                  <a:pt x="23751" y="914400"/>
                </a:cubicBezTo>
                <a:cubicBezTo>
                  <a:pt x="9818" y="830801"/>
                  <a:pt x="19491" y="865991"/>
                  <a:pt x="0" y="807522"/>
                </a:cubicBezTo>
                <a:cubicBezTo>
                  <a:pt x="3959" y="633351"/>
                  <a:pt x="778" y="458870"/>
                  <a:pt x="11876" y="285008"/>
                </a:cubicBezTo>
                <a:cubicBezTo>
                  <a:pt x="12785" y="270765"/>
                  <a:pt x="25534" y="259474"/>
                  <a:pt x="35626" y="249382"/>
                </a:cubicBezTo>
                <a:cubicBezTo>
                  <a:pt x="58647" y="226361"/>
                  <a:pt x="77902" y="223414"/>
                  <a:pt x="106878" y="213756"/>
                </a:cubicBezTo>
                <a:cubicBezTo>
                  <a:pt x="186047" y="217714"/>
                  <a:pt x="265391" y="219048"/>
                  <a:pt x="344385" y="225631"/>
                </a:cubicBezTo>
                <a:cubicBezTo>
                  <a:pt x="360650" y="226986"/>
                  <a:pt x="375565" y="237507"/>
                  <a:pt x="391886" y="237507"/>
                </a:cubicBezTo>
                <a:cubicBezTo>
                  <a:pt x="423800" y="237507"/>
                  <a:pt x="455221" y="229590"/>
                  <a:pt x="486889" y="225631"/>
                </a:cubicBezTo>
                <a:cubicBezTo>
                  <a:pt x="515800" y="138895"/>
                  <a:pt x="486351" y="160451"/>
                  <a:pt x="558141" y="142504"/>
                </a:cubicBezTo>
                <a:lnTo>
                  <a:pt x="558141" y="190005"/>
                </a:lnTo>
                <a:close/>
              </a:path>
            </a:pathLst>
          </a:custGeom>
          <a:solidFill>
            <a:schemeClr val="tx2">
              <a:lumMod val="60000"/>
              <a:lumOff val="40000"/>
            </a:schemeClr>
          </a:solidFill>
          <a:effectLst>
            <a:outerShdw blurRad="50800" dist="38100" dir="2700000" algn="tl" rotWithShape="0">
              <a:prstClr val="black">
                <a:alpha val="40000"/>
              </a:prstClr>
            </a:outerShdw>
          </a:effectLst>
          <a:scene3d>
            <a:camera prst="isometricTopUp"/>
            <a:lightRig rig="threePt" dir="t"/>
          </a:scene3d>
          <a:sp3d extrusionH="76200">
            <a:bevelT w="825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Triángulo isósceles"/>
          <p:cNvSpPr/>
          <p:nvPr/>
        </p:nvSpPr>
        <p:spPr>
          <a:xfrm>
            <a:off x="6000760" y="1571612"/>
            <a:ext cx="1928826" cy="2000264"/>
          </a:xfrm>
          <a:prstGeom prst="triangle">
            <a:avLst/>
          </a:prstGeom>
          <a:solidFill>
            <a:schemeClr val="tx2">
              <a:lumMod val="60000"/>
              <a:lumOff val="40000"/>
            </a:schemeClr>
          </a:solidFill>
          <a:effectLst>
            <a:outerShdw blurRad="50800" dist="38100" dir="2700000" algn="tl" rotWithShape="0">
              <a:prstClr val="black">
                <a:alpha val="40000"/>
              </a:prstClr>
            </a:outerShdw>
          </a:effectLst>
          <a:scene3d>
            <a:camera prst="isometricTopUp"/>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Arco"/>
          <p:cNvSpPr/>
          <p:nvPr/>
        </p:nvSpPr>
        <p:spPr>
          <a:xfrm rot="19004882">
            <a:off x="3417300" y="3142462"/>
            <a:ext cx="3571900" cy="1571636"/>
          </a:xfrm>
          <a:prstGeom prst="arc">
            <a:avLst>
              <a:gd name="adj1" fmla="val 11753701"/>
              <a:gd name="adj2" fmla="val 21449217"/>
            </a:avLst>
          </a:prstGeom>
          <a:ln w="57150">
            <a:solidFill>
              <a:schemeClr val="tx1"/>
            </a:solidFill>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0" name="9 CuadroTexto"/>
          <p:cNvSpPr txBox="1"/>
          <p:nvPr/>
        </p:nvSpPr>
        <p:spPr>
          <a:xfrm rot="19249557">
            <a:off x="4214848" y="3167848"/>
            <a:ext cx="1643075" cy="584775"/>
          </a:xfrm>
          <a:prstGeom prst="rect">
            <a:avLst/>
          </a:prstGeom>
          <a:noFill/>
        </p:spPr>
        <p:txBody>
          <a:bodyPr wrap="square" rtlCol="0">
            <a:spAutoFit/>
          </a:bodyPr>
          <a:lstStyle/>
          <a:p>
            <a:pPr algn="ctr"/>
            <a:r>
              <a:rPr lang="es-MX" sz="1600" b="1" dirty="0" smtClean="0"/>
              <a:t>Aspectos más</a:t>
            </a:r>
          </a:p>
          <a:p>
            <a:pPr algn="ctr"/>
            <a:r>
              <a:rPr lang="es-MX" sz="1600" b="1" dirty="0" smtClean="0"/>
              <a:t>relevantes</a:t>
            </a:r>
            <a:endParaRPr lang="es-MX" sz="1600" b="1" dirty="0"/>
          </a:p>
        </p:txBody>
      </p:sp>
      <p:sp>
        <p:nvSpPr>
          <p:cNvPr id="11" name="10 CuadroTexto"/>
          <p:cNvSpPr txBox="1"/>
          <p:nvPr/>
        </p:nvSpPr>
        <p:spPr>
          <a:xfrm rot="19296504">
            <a:off x="3818527" y="2855105"/>
            <a:ext cx="1643075" cy="338554"/>
          </a:xfrm>
          <a:prstGeom prst="rect">
            <a:avLst/>
          </a:prstGeom>
          <a:noFill/>
        </p:spPr>
        <p:txBody>
          <a:bodyPr wrap="square" rtlCol="0">
            <a:spAutoFit/>
          </a:bodyPr>
          <a:lstStyle/>
          <a:p>
            <a:pPr algn="ctr"/>
            <a:r>
              <a:rPr lang="es-MX" sz="1600" b="1" dirty="0" smtClean="0"/>
              <a:t>Abstracción </a:t>
            </a:r>
            <a:endParaRPr lang="es-MX" sz="1600" b="1" dirty="0"/>
          </a:p>
        </p:txBody>
      </p:sp>
      <p:sp>
        <p:nvSpPr>
          <p:cNvPr id="12" name="11 CuadroTexto"/>
          <p:cNvSpPr txBox="1"/>
          <p:nvPr/>
        </p:nvSpPr>
        <p:spPr>
          <a:xfrm>
            <a:off x="1141912" y="4831296"/>
            <a:ext cx="1643075" cy="338554"/>
          </a:xfrm>
          <a:prstGeom prst="rect">
            <a:avLst/>
          </a:prstGeom>
          <a:noFill/>
        </p:spPr>
        <p:txBody>
          <a:bodyPr wrap="square" rtlCol="0">
            <a:spAutoFit/>
          </a:bodyPr>
          <a:lstStyle/>
          <a:p>
            <a:pPr algn="ctr"/>
            <a:r>
              <a:rPr lang="es-MX" sz="1600" b="1" dirty="0" smtClean="0">
                <a:solidFill>
                  <a:schemeClr val="tx2">
                    <a:lumMod val="75000"/>
                  </a:schemeClr>
                </a:solidFill>
              </a:rPr>
              <a:t>Fenómeno</a:t>
            </a:r>
            <a:endParaRPr lang="es-MX" sz="1600" b="1" dirty="0">
              <a:solidFill>
                <a:schemeClr val="tx2">
                  <a:lumMod val="75000"/>
                </a:schemeClr>
              </a:solidFill>
            </a:endParaRPr>
          </a:p>
        </p:txBody>
      </p:sp>
      <p:sp>
        <p:nvSpPr>
          <p:cNvPr id="13" name="12 CuadroTexto"/>
          <p:cNvSpPr txBox="1"/>
          <p:nvPr/>
        </p:nvSpPr>
        <p:spPr>
          <a:xfrm>
            <a:off x="6500826" y="2500306"/>
            <a:ext cx="1643075" cy="338554"/>
          </a:xfrm>
          <a:prstGeom prst="rect">
            <a:avLst/>
          </a:prstGeom>
          <a:noFill/>
        </p:spPr>
        <p:txBody>
          <a:bodyPr wrap="square" rtlCol="0">
            <a:spAutoFit/>
          </a:bodyPr>
          <a:lstStyle/>
          <a:p>
            <a:pPr algn="ctr"/>
            <a:r>
              <a:rPr lang="es-MX" sz="1600" b="1" dirty="0" smtClean="0">
                <a:solidFill>
                  <a:schemeClr val="tx2">
                    <a:lumMod val="75000"/>
                  </a:schemeClr>
                </a:solidFill>
              </a:rPr>
              <a:t>Modelo </a:t>
            </a:r>
            <a:endParaRPr lang="es-MX" sz="1600" b="1" dirty="0">
              <a:solidFill>
                <a:schemeClr val="tx2">
                  <a:lumMod val="75000"/>
                </a:schemeClr>
              </a:solidFill>
            </a:endParaRPr>
          </a:p>
        </p:txBody>
      </p:sp>
      <p:sp>
        <p:nvSpPr>
          <p:cNvPr id="14" name="13 CuadroTexto"/>
          <p:cNvSpPr txBox="1"/>
          <p:nvPr/>
        </p:nvSpPr>
        <p:spPr>
          <a:xfrm>
            <a:off x="4955395" y="4181176"/>
            <a:ext cx="3431283" cy="1323439"/>
          </a:xfrm>
          <a:prstGeom prst="rect">
            <a:avLst/>
          </a:prstGeom>
          <a:noFill/>
        </p:spPr>
        <p:txBody>
          <a:bodyPr wrap="square" rtlCol="0">
            <a:spAutoFit/>
          </a:bodyPr>
          <a:lstStyle/>
          <a:p>
            <a:pPr algn="ctr"/>
            <a:r>
              <a:rPr lang="es-MX" sz="2000" dirty="0" smtClean="0"/>
              <a:t>Un  </a:t>
            </a:r>
            <a:r>
              <a:rPr lang="es-MX" sz="2000" b="1" dirty="0" smtClean="0"/>
              <a:t>modelo</a:t>
            </a:r>
            <a:r>
              <a:rPr lang="es-MX" sz="2000" dirty="0" smtClean="0"/>
              <a:t> es un sistema en el cual se realiza una abstracción que se utiliza para representar y analizar o simular.</a:t>
            </a:r>
            <a:endParaRPr lang="es-MX"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ox(in)">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ox(in)">
                                      <p:cBhvr>
                                        <p:cTn id="25" dur="500"/>
                                        <p:tgtEl>
                                          <p:spTgt spid="7"/>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ox(in)">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ox(in)">
                                      <p:cBhvr>
                                        <p:cTn id="33" dur="500"/>
                                        <p:tgtEl>
                                          <p:spTgt spid="10"/>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ox(in)">
                                      <p:cBhvr>
                                        <p:cTn id="36" dur="500"/>
                                        <p:tgtEl>
                                          <p:spTgt spid="11"/>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ox(in)">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box(in)">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animBg="1"/>
      <p:bldP spid="7" grpId="0" animBg="1"/>
      <p:bldP spid="9" grpId="0" animBg="1"/>
      <p:bldP spid="10" grpId="0"/>
      <p:bldP spid="11" grpId="0"/>
      <p:bldP spid="12" grpId="0"/>
      <p:bldP spid="13"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Modelo conceptual o semántico</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dirty="0" smtClean="0">
                <a:cs typeface="Arial" pitchFamily="34" charset="0"/>
              </a:rPr>
              <a:t>Es el esquema teórico en el que hay una definición de sistemas y subsistemas  (contexto) y una calificación de relaciones (causalidad, simultaneidad).</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Mecánico explicativo. Es una relación elemental.</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Contenido semántico.  Conjunto de mecanismos explicativos del modelo conceptual.</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Fórmula característica. Es la síntesis en lenguaje matemático de los mecanismos explicativos bajo la forma de un problema de tipo matemáticas aplicadas.</a:t>
            </a:r>
          </a:p>
          <a:p>
            <a:pPr marL="457200" indent="-457200">
              <a:spcBef>
                <a:spcPct val="20000"/>
              </a:spcBef>
              <a:buFont typeface="Wingdings" pitchFamily="2" charset="2"/>
              <a:buAutoNum type="arabicParenR"/>
              <a:defRPr/>
            </a:pP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extLst>
      <p:ext uri="{BB962C8B-B14F-4D97-AF65-F5344CB8AC3E}">
        <p14:creationId xmlns:p14="http://schemas.microsoft.com/office/powerpoint/2010/main" val="42561711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Una clasificación de modelos</a:t>
            </a:r>
          </a:p>
          <a:p>
            <a:pPr marL="342900" marR="0" lvl="0" indent="-34290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Para qué está hecho el modelo</a:t>
            </a:r>
          </a:p>
          <a:p>
            <a:pPr marL="800100" lvl="1" indent="-342900">
              <a:spcBef>
                <a:spcPct val="20000"/>
              </a:spcBef>
              <a:buFont typeface="Arial" pitchFamily="34" charset="0"/>
              <a:buChar char="•"/>
              <a:defRPr/>
            </a:pPr>
            <a:r>
              <a:rPr lang="es-MX" sz="2000" dirty="0" smtClean="0">
                <a:cs typeface="Arial" pitchFamily="34" charset="0"/>
              </a:rPr>
              <a:t>Descriptivo, explica la realidad</a:t>
            </a:r>
          </a:p>
          <a:p>
            <a:pPr marL="800100" lvl="1" indent="-342900">
              <a:spcBef>
                <a:spcPct val="20000"/>
              </a:spcBef>
              <a:buFont typeface="Arial" pitchFamily="34" charset="0"/>
              <a:buChar char="•"/>
              <a:defRPr/>
            </a:pPr>
            <a:r>
              <a:rPr lang="es-MX" sz="2000" dirty="0" smtClean="0">
                <a:cs typeface="Arial" pitchFamily="34" charset="0"/>
              </a:rPr>
              <a:t>Predictivo, provee una imagen futura del sistema</a:t>
            </a:r>
          </a:p>
          <a:p>
            <a:pPr marL="800100" lvl="1" indent="-342900" algn="just">
              <a:spcBef>
                <a:spcPct val="20000"/>
              </a:spcBef>
              <a:buFont typeface="Arial" pitchFamily="34" charset="0"/>
              <a:buChar char="•"/>
              <a:defRPr/>
            </a:pPr>
            <a:r>
              <a:rPr lang="es-MX" sz="2000" dirty="0" err="1" smtClean="0">
                <a:cs typeface="Arial" pitchFamily="34" charset="0"/>
              </a:rPr>
              <a:t>Explorativo</a:t>
            </a:r>
            <a:r>
              <a:rPr lang="es-MX" sz="2000" dirty="0" smtClean="0">
                <a:cs typeface="Arial" pitchFamily="34" charset="0"/>
              </a:rPr>
              <a:t>, descubre por especulación otras realidades que </a:t>
            </a:r>
            <a:r>
              <a:rPr lang="es-MX" sz="2200" dirty="0" smtClean="0">
                <a:cs typeface="Arial" pitchFamily="34" charset="0"/>
              </a:rPr>
              <a:t>son lógicamente posibles.</a:t>
            </a:r>
          </a:p>
          <a:p>
            <a:pPr marL="342900" indent="-342900" algn="just">
              <a:spcBef>
                <a:spcPct val="20000"/>
              </a:spcBef>
              <a:buFont typeface="Wingdings" pitchFamily="2" charset="2"/>
              <a:buChar char="§"/>
              <a:defRPr/>
            </a:pPr>
            <a:r>
              <a:rPr lang="es-MX" sz="2200" dirty="0" smtClean="0">
                <a:cs typeface="Arial" pitchFamily="34" charset="0"/>
              </a:rPr>
              <a:t>De qué está hecho el modelo</a:t>
            </a:r>
          </a:p>
          <a:p>
            <a:pPr marL="800100" lvl="1" indent="-342900" algn="just">
              <a:spcBef>
                <a:spcPct val="20000"/>
              </a:spcBef>
              <a:buFont typeface="Arial" pitchFamily="34" charset="0"/>
              <a:buChar char="•"/>
              <a:defRPr/>
            </a:pPr>
            <a:r>
              <a:rPr lang="es-MX" sz="2000" dirty="0" smtClean="0">
                <a:cs typeface="Arial" pitchFamily="34" charset="0"/>
              </a:rPr>
              <a:t>Físico o real</a:t>
            </a:r>
          </a:p>
          <a:p>
            <a:pPr marL="1257300" lvl="2" indent="-342900" algn="just">
              <a:spcBef>
                <a:spcPct val="20000"/>
              </a:spcBef>
              <a:buFont typeface="Calibri" pitchFamily="34" charset="0"/>
              <a:buChar char="‒"/>
              <a:defRPr/>
            </a:pPr>
            <a:r>
              <a:rPr lang="es-MX" sz="2000" dirty="0" smtClean="0">
                <a:cs typeface="Arial" pitchFamily="34" charset="0"/>
              </a:rPr>
              <a:t>Icónico</a:t>
            </a:r>
          </a:p>
          <a:p>
            <a:pPr marL="1257300" lvl="2" indent="-342900" algn="just">
              <a:spcBef>
                <a:spcPct val="20000"/>
              </a:spcBef>
              <a:buFont typeface="Calibri" pitchFamily="34" charset="0"/>
              <a:buChar char="‒"/>
              <a:defRPr/>
            </a:pPr>
            <a:r>
              <a:rPr lang="es-MX" sz="2000" dirty="0" smtClean="0">
                <a:cs typeface="Arial" pitchFamily="34" charset="0"/>
              </a:rPr>
              <a:t>Análogo </a:t>
            </a:r>
          </a:p>
          <a:p>
            <a:pPr marL="800100" lvl="1" indent="-342900" algn="just">
              <a:spcBef>
                <a:spcPct val="20000"/>
              </a:spcBef>
              <a:buFont typeface="Arial" pitchFamily="34" charset="0"/>
              <a:buChar char="•"/>
              <a:defRPr/>
            </a:pPr>
            <a:r>
              <a:rPr lang="es-MX" sz="2200" dirty="0" smtClean="0">
                <a:cs typeface="Arial" pitchFamily="34" charset="0"/>
              </a:rPr>
              <a:t>Conceptual</a:t>
            </a:r>
          </a:p>
          <a:p>
            <a:pPr marL="1257300" lvl="2" indent="-342900" algn="just">
              <a:spcBef>
                <a:spcPct val="20000"/>
              </a:spcBef>
              <a:buFont typeface="Calibri" pitchFamily="34" charset="0"/>
              <a:buChar char="‒"/>
              <a:defRPr/>
            </a:pPr>
            <a:r>
              <a:rPr lang="es-MX" sz="2000" dirty="0" smtClean="0">
                <a:cs typeface="Arial" pitchFamily="34" charset="0"/>
              </a:rPr>
              <a:t>Verbales, describe la realidad (oral o escrita)</a:t>
            </a:r>
          </a:p>
          <a:p>
            <a:pPr marL="1257300" lvl="2" indent="-342900" algn="just">
              <a:spcBef>
                <a:spcPct val="20000"/>
              </a:spcBef>
              <a:buFont typeface="Calibri" pitchFamily="34" charset="0"/>
              <a:buChar char="‒"/>
              <a:defRPr/>
            </a:pPr>
            <a:r>
              <a:rPr lang="es-MX" sz="2000" dirty="0" smtClean="0">
                <a:cs typeface="Arial" pitchFamily="34" charset="0"/>
              </a:rPr>
              <a:t>Matemáticos, describe la realidad (símbolos y relaciones formales)</a:t>
            </a:r>
          </a:p>
          <a:p>
            <a:pPr marL="342900" indent="-342900" algn="just">
              <a:spcBef>
                <a:spcPct val="20000"/>
              </a:spcBef>
              <a:buFont typeface="Wingdings" pitchFamily="2" charset="2"/>
              <a:buChar char="§"/>
              <a:defRPr/>
            </a:pPr>
            <a:r>
              <a:rPr lang="es-MX" sz="2000" dirty="0" smtClean="0">
                <a:cs typeface="Arial" pitchFamily="34" charset="0"/>
              </a:rPr>
              <a:t>Cómo está trato el tiempo: estáticos o dinámicos.</a:t>
            </a:r>
          </a:p>
          <a:p>
            <a:pPr marL="1257300" lvl="2" indent="-342900" algn="just">
              <a:spcBef>
                <a:spcPct val="20000"/>
              </a:spcBef>
              <a:buFont typeface="Arial" pitchFamily="34" charset="0"/>
              <a:buChar char="•"/>
              <a:defRPr/>
            </a:pPr>
            <a:endParaRPr lang="es-MX" sz="2200" dirty="0" smtClean="0">
              <a:cs typeface="Arial" pitchFamily="34" charset="0"/>
            </a:endParaRPr>
          </a:p>
          <a:p>
            <a:pPr marL="800100" lvl="1" indent="-342900" algn="just">
              <a:spcBef>
                <a:spcPct val="20000"/>
              </a:spcBef>
              <a:buFont typeface="Arial" pitchFamily="34" charset="0"/>
              <a:buChar char="•"/>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par>
                                <p:cTn id="18" presetID="24" presetClass="entr" presetSubtype="0" fill="hold" grpId="0"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to="" calcmode="lin" valueType="num">
                                      <p:cBhvr>
                                        <p:cTn id="20" dur="1" fill="hold"/>
                                        <p:tgtEl>
                                          <p:spTgt spid="4">
                                            <p:txEl>
                                              <p:pRg st="2" end="2"/>
                                            </p:txEl>
                                          </p:spTgt>
                                        </p:tgtEl>
                                        <p:attrNameLst>
                                          <p:attrName/>
                                        </p:attrNameLst>
                                      </p:cBhvr>
                                    </p:anim>
                                  </p:childTnLst>
                                </p:cTn>
                              </p:par>
                              <p:par>
                                <p:cTn id="21" presetID="24" presetClass="entr" presetSubtype="0"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to="" calcmode="lin" valueType="num">
                                      <p:cBhvr>
                                        <p:cTn id="23" dur="1" fill="hold"/>
                                        <p:tgtEl>
                                          <p:spTgt spid="4">
                                            <p:txEl>
                                              <p:pRg st="3" end="3"/>
                                            </p:txEl>
                                          </p:spTgt>
                                        </p:tgtEl>
                                        <p:attrNameLst>
                                          <p:attrName/>
                                        </p:attrNameLst>
                                      </p:cBhvr>
                                    </p:anim>
                                  </p:childTnLst>
                                </p:cTn>
                              </p:par>
                              <p:par>
                                <p:cTn id="24" presetID="24" presetClass="entr" presetSubtype="0" fill="hold" grpId="0"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 to="" calcmode="lin" valueType="num">
                                      <p:cBhvr>
                                        <p:cTn id="26" dur="1" fill="hold"/>
                                        <p:tgtEl>
                                          <p:spTgt spid="4">
                                            <p:txEl>
                                              <p:pRg st="4" end="4"/>
                                            </p:txEl>
                                          </p:spTgt>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to="" calcmode="lin" valueType="num">
                                      <p:cBhvr>
                                        <p:cTn id="31" dur="1" fill="hold"/>
                                        <p:tgtEl>
                                          <p:spTgt spid="4">
                                            <p:txEl>
                                              <p:pRg st="5" end="5"/>
                                            </p:txEl>
                                          </p:spTgt>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 to="" calcmode="lin" valueType="num">
                                      <p:cBhvr>
                                        <p:cTn id="34" dur="1" fill="hold"/>
                                        <p:tgtEl>
                                          <p:spTgt spid="4">
                                            <p:txEl>
                                              <p:pRg st="6" end="6"/>
                                            </p:txEl>
                                          </p:spTgt>
                                        </p:tgtEl>
                                        <p:attrNameLst>
                                          <p:attrName/>
                                        </p:attrNameLst>
                                      </p:cBhvr>
                                    </p:anim>
                                  </p:childTnLst>
                                </p:cTn>
                              </p:par>
                              <p:par>
                                <p:cTn id="35" presetID="24" presetClass="entr" presetSubtype="0" fill="hold" grpId="0"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to="" calcmode="lin" valueType="num">
                                      <p:cBhvr>
                                        <p:cTn id="37" dur="1" fill="hold"/>
                                        <p:tgtEl>
                                          <p:spTgt spid="4">
                                            <p:txEl>
                                              <p:pRg st="7" end="7"/>
                                            </p:txEl>
                                          </p:spTgt>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anim to="" calcmode="lin" valueType="num">
                                      <p:cBhvr>
                                        <p:cTn id="40" dur="1" fill="hold"/>
                                        <p:tgtEl>
                                          <p:spTgt spid="4">
                                            <p:txEl>
                                              <p:pRg st="8" end="8"/>
                                            </p:txEl>
                                          </p:spTgt>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to="" calcmode="lin" valueType="num">
                                      <p:cBhvr>
                                        <p:cTn id="43" dur="1" fill="hold"/>
                                        <p:tgtEl>
                                          <p:spTgt spid="4">
                                            <p:txEl>
                                              <p:pRg st="9" end="9"/>
                                            </p:txEl>
                                          </p:spTgt>
                                        </p:tgtEl>
                                        <p:attrNameLst>
                                          <p:attrName/>
                                        </p:attrNameLst>
                                      </p:cBhvr>
                                    </p:anim>
                                  </p:childTnLst>
                                </p:cTn>
                              </p:par>
                              <p:par>
                                <p:cTn id="44" presetID="24" presetClass="entr" presetSubtype="0" fill="hold" grpId="0" nodeType="withEffect">
                                  <p:stCondLst>
                                    <p:cond delay="0"/>
                                  </p:stCondLst>
                                  <p:childTnLst>
                                    <p:set>
                                      <p:cBhvr>
                                        <p:cTn id="45" dur="1" fill="hold">
                                          <p:stCondLst>
                                            <p:cond delay="0"/>
                                          </p:stCondLst>
                                        </p:cTn>
                                        <p:tgtEl>
                                          <p:spTgt spid="4">
                                            <p:txEl>
                                              <p:pRg st="10" end="10"/>
                                            </p:txEl>
                                          </p:spTgt>
                                        </p:tgtEl>
                                        <p:attrNameLst>
                                          <p:attrName>style.visibility</p:attrName>
                                        </p:attrNameLst>
                                      </p:cBhvr>
                                      <p:to>
                                        <p:strVal val="visible"/>
                                      </p:to>
                                    </p:set>
                                    <p:anim to="" calcmode="lin" valueType="num">
                                      <p:cBhvr>
                                        <p:cTn id="46" dur="1" fill="hold"/>
                                        <p:tgtEl>
                                          <p:spTgt spid="4">
                                            <p:txEl>
                                              <p:pRg st="10" end="10"/>
                                            </p:txEl>
                                          </p:spTgt>
                                        </p:tgtEl>
                                        <p:attrNameLst>
                                          <p:attrName/>
                                        </p:attrNameLst>
                                      </p:cBhvr>
                                    </p:anim>
                                  </p:childTnLst>
                                </p:cTn>
                              </p:par>
                              <p:par>
                                <p:cTn id="47" presetID="24" presetClass="entr" presetSubtype="0" fill="hold" grpId="0" nodeType="with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to="" calcmode="lin" valueType="num">
                                      <p:cBhvr>
                                        <p:cTn id="49" dur="1" fill="hold"/>
                                        <p:tgtEl>
                                          <p:spTgt spid="4">
                                            <p:txEl>
                                              <p:pRg st="11" end="11"/>
                                            </p:txEl>
                                          </p:spTgt>
                                        </p:tgtEl>
                                        <p:attrNameLst>
                                          <p:attrName/>
                                        </p:attrNameLst>
                                      </p:cBhvr>
                                    </p:anim>
                                  </p:childTnLst>
                                </p:cTn>
                              </p:par>
                              <p:par>
                                <p:cTn id="50" presetID="24" presetClass="entr" presetSubtype="0" fill="hold" grpId="0" nodeType="withEffect">
                                  <p:stCondLst>
                                    <p:cond delay="0"/>
                                  </p:stCondLst>
                                  <p:childTnLst>
                                    <p:set>
                                      <p:cBhvr>
                                        <p:cTn id="51" dur="1" fill="hold">
                                          <p:stCondLst>
                                            <p:cond delay="0"/>
                                          </p:stCondLst>
                                        </p:cTn>
                                        <p:tgtEl>
                                          <p:spTgt spid="4">
                                            <p:txEl>
                                              <p:pRg st="12" end="12"/>
                                            </p:txEl>
                                          </p:spTgt>
                                        </p:tgtEl>
                                        <p:attrNameLst>
                                          <p:attrName>style.visibility</p:attrName>
                                        </p:attrNameLst>
                                      </p:cBhvr>
                                      <p:to>
                                        <p:strVal val="visible"/>
                                      </p:to>
                                    </p:set>
                                    <p:anim to="" calcmode="lin" valueType="num">
                                      <p:cBhvr>
                                        <p:cTn id="52" dur="1" fill="hold"/>
                                        <p:tgtEl>
                                          <p:spTgt spid="4">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Modelo formal</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dirty="0" smtClean="0">
                <a:cs typeface="Arial" pitchFamily="34" charset="0"/>
              </a:rPr>
              <a:t>Designa la unión del modelo semántico y de la fórmula característica.</a:t>
            </a:r>
          </a:p>
          <a:p>
            <a:pPr marL="457200" indent="-457200">
              <a:lnSpc>
                <a:spcPct val="150000"/>
              </a:lnSpc>
              <a:spcBef>
                <a:spcPct val="20000"/>
              </a:spcBef>
              <a:defRPr/>
            </a:pPr>
            <a:r>
              <a:rPr lang="es-MX" sz="2200" b="1" dirty="0" smtClean="0">
                <a:cs typeface="Arial" pitchFamily="34" charset="0"/>
              </a:rPr>
              <a:t>Modelo resoluble</a:t>
            </a:r>
          </a:p>
          <a:p>
            <a:pPr>
              <a:spcBef>
                <a:spcPct val="20000"/>
              </a:spcBef>
              <a:defRPr/>
            </a:pPr>
            <a:r>
              <a:rPr lang="es-MX" sz="2200" dirty="0" smtClean="0">
                <a:cs typeface="Arial" pitchFamily="34" charset="0"/>
              </a:rPr>
              <a:t>El modelo formal unido a un dispositivo de resolución que determina los valores de las variables endógenas en función de las variables exógenas.</a:t>
            </a:r>
          </a:p>
          <a:p>
            <a:pPr>
              <a:spcBef>
                <a:spcPct val="20000"/>
              </a:spcBef>
              <a:defRPr/>
            </a:pPr>
            <a:r>
              <a:rPr lang="es-MX" sz="2200" b="1" dirty="0" smtClean="0">
                <a:cs typeface="Arial" pitchFamily="34" charset="0"/>
              </a:rPr>
              <a:t>Modelo alimentado</a:t>
            </a:r>
          </a:p>
          <a:p>
            <a:pPr>
              <a:spcBef>
                <a:spcPct val="20000"/>
              </a:spcBef>
              <a:defRPr/>
            </a:pPr>
            <a:r>
              <a:rPr lang="es-MX" sz="2200" dirty="0" smtClean="0">
                <a:cs typeface="Arial" pitchFamily="34" charset="0"/>
              </a:rPr>
              <a:t>Un modelo resoluble unido a datos de aplicación a un caso particular dado.</a:t>
            </a:r>
          </a:p>
          <a:p>
            <a:pPr marL="457200" indent="-457200">
              <a:lnSpc>
                <a:spcPct val="150000"/>
              </a:lnSpc>
              <a:spcBef>
                <a:spcPct val="20000"/>
              </a:spcBef>
              <a:defRPr/>
            </a:pPr>
            <a:r>
              <a:rPr lang="es-MX" sz="2200" b="1" dirty="0" smtClean="0">
                <a:cs typeface="Arial" pitchFamily="34" charset="0"/>
              </a:rPr>
              <a:t>Modelo físico</a:t>
            </a:r>
          </a:p>
          <a:p>
            <a:pPr marL="457200" indent="-457200">
              <a:spcBef>
                <a:spcPct val="20000"/>
              </a:spcBef>
              <a:defRPr/>
            </a:pPr>
            <a:r>
              <a:rPr lang="es-MX" sz="2200" dirty="0" smtClean="0">
                <a:cs typeface="Arial" pitchFamily="34" charset="0"/>
              </a:rPr>
              <a:t>Representaciones –generalmente- a escala reducida de sistemas.</a:t>
            </a: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extLst>
      <p:ext uri="{BB962C8B-B14F-4D97-AF65-F5344CB8AC3E}">
        <p14:creationId xmlns:p14="http://schemas.microsoft.com/office/powerpoint/2010/main" val="26667259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to="" calcmode="lin" valueType="num">
                                      <p:cBhvr>
                                        <p:cTn id="47"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611188" y="1358770"/>
            <a:ext cx="7848600" cy="5663089"/>
          </a:xfrm>
          <a:prstGeom prst="rect">
            <a:avLst/>
          </a:prstGeom>
          <a:noFill/>
          <a:ln w="9525">
            <a:noFill/>
            <a:miter lim="800000"/>
            <a:headEnd/>
            <a:tailEnd/>
          </a:ln>
        </p:spPr>
        <p:txBody>
          <a:bodyPr>
            <a:spAutoFit/>
          </a:bodyPr>
          <a:lstStyle/>
          <a:p>
            <a:pPr marL="342900" indent="-342900" algn="ctr">
              <a:spcBef>
                <a:spcPct val="50000"/>
              </a:spcBef>
            </a:pPr>
            <a:r>
              <a:rPr lang="es-MX" sz="1800" b="1" dirty="0">
                <a:latin typeface="Arial" pitchFamily="34" charset="0"/>
                <a:cs typeface="Arial" pitchFamily="34" charset="0"/>
              </a:rPr>
              <a:t>BIBLIOGRAFÍA</a:t>
            </a:r>
          </a:p>
          <a:p>
            <a:pPr marL="342900" indent="-342900">
              <a:spcBef>
                <a:spcPct val="50000"/>
              </a:spcBef>
            </a:pPr>
            <a:r>
              <a:rPr lang="es-MX" sz="1600" b="1" dirty="0" smtClean="0">
                <a:latin typeface="Arial" pitchFamily="34" charset="0"/>
                <a:cs typeface="Arial" pitchFamily="34" charset="0"/>
              </a:rPr>
              <a:t>BÁSICA</a:t>
            </a:r>
            <a:endParaRPr lang="es-MX" sz="1600" b="1" dirty="0">
              <a:latin typeface="Arial" pitchFamily="34" charset="0"/>
              <a:cs typeface="Arial" pitchFamily="34" charset="0"/>
            </a:endParaRPr>
          </a:p>
          <a:p>
            <a:pPr marL="800100" lvl="1" indent="-342900">
              <a:buFontTx/>
              <a:buChar char="•"/>
            </a:pPr>
            <a:r>
              <a:rPr lang="es-MX" sz="1600" dirty="0" smtClean="0">
                <a:latin typeface="Arial" pitchFamily="34" charset="0"/>
                <a:cs typeface="Arial" pitchFamily="34" charset="0"/>
              </a:rPr>
              <a:t>Joseph </a:t>
            </a:r>
            <a:r>
              <a:rPr lang="es-MX" sz="1600" dirty="0" err="1" smtClean="0">
                <a:latin typeface="Arial" pitchFamily="34" charset="0"/>
                <a:cs typeface="Arial" pitchFamily="34" charset="0"/>
              </a:rPr>
              <a:t>Sussman</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Introduction</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to</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Transportation</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Systems</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Artech</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House</a:t>
            </a:r>
            <a:r>
              <a:rPr lang="es-MX" sz="1600" dirty="0" smtClean="0">
                <a:latin typeface="Arial" pitchFamily="34" charset="0"/>
                <a:cs typeface="Arial" pitchFamily="34" charset="0"/>
              </a:rPr>
              <a:t>, 2005.</a:t>
            </a:r>
          </a:p>
          <a:p>
            <a:pPr marL="800100" lvl="1" indent="-342900">
              <a:buFontTx/>
              <a:buChar char="•"/>
            </a:pPr>
            <a:r>
              <a:rPr lang="es-MX" sz="1600" dirty="0" err="1" smtClean="0">
                <a:latin typeface="Arial" pitchFamily="34" charset="0"/>
                <a:cs typeface="Arial" pitchFamily="34" charset="0"/>
              </a:rPr>
              <a:t>Ludwin</a:t>
            </a:r>
            <a:r>
              <a:rPr lang="es-MX" sz="1600" dirty="0" smtClean="0">
                <a:latin typeface="Arial" pitchFamily="34" charset="0"/>
                <a:cs typeface="Arial" pitchFamily="34" charset="0"/>
              </a:rPr>
              <a:t> Von </a:t>
            </a:r>
            <a:r>
              <a:rPr lang="es-MX" sz="1600" dirty="0" err="1" smtClean="0">
                <a:latin typeface="Arial" pitchFamily="34" charset="0"/>
                <a:cs typeface="Arial" pitchFamily="34" charset="0"/>
              </a:rPr>
              <a:t>Bertalanffy</a:t>
            </a:r>
            <a:r>
              <a:rPr lang="es-MX" sz="1600" dirty="0" smtClean="0">
                <a:latin typeface="Arial" pitchFamily="34" charset="0"/>
                <a:cs typeface="Arial" pitchFamily="34" charset="0"/>
              </a:rPr>
              <a:t>. Teoría General de Sistemas. Fondo de Cultura Económica, 2006.</a:t>
            </a:r>
          </a:p>
          <a:p>
            <a:pPr marL="800100" lvl="1" indent="-342900">
              <a:buFontTx/>
              <a:buChar char="•"/>
            </a:pPr>
            <a:r>
              <a:rPr lang="es-MX" sz="1600" dirty="0" smtClean="0">
                <a:latin typeface="Arial" pitchFamily="34" charset="0"/>
                <a:cs typeface="Arial" pitchFamily="34" charset="0"/>
              </a:rPr>
              <a:t>Eduardo García </a:t>
            </a:r>
            <a:r>
              <a:rPr lang="es-MX" sz="1600" dirty="0" err="1" smtClean="0">
                <a:latin typeface="Arial" pitchFamily="34" charset="0"/>
                <a:cs typeface="Arial" pitchFamily="34" charset="0"/>
              </a:rPr>
              <a:t>Dunna</a:t>
            </a:r>
            <a:r>
              <a:rPr lang="es-MX" sz="1600" dirty="0" smtClean="0">
                <a:latin typeface="Arial" pitchFamily="34" charset="0"/>
                <a:cs typeface="Arial" pitchFamily="34" charset="0"/>
              </a:rPr>
              <a:t>. Simulación y Análisis de Sistemas con </a:t>
            </a:r>
            <a:r>
              <a:rPr lang="es-MX" sz="1600" dirty="0" err="1" smtClean="0">
                <a:latin typeface="Arial" pitchFamily="34" charset="0"/>
                <a:cs typeface="Arial" pitchFamily="34" charset="0"/>
              </a:rPr>
              <a:t>Promodel</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Pearson</a:t>
            </a:r>
            <a:r>
              <a:rPr lang="es-MX" sz="1600" dirty="0" smtClean="0">
                <a:latin typeface="Arial" pitchFamily="34" charset="0"/>
                <a:cs typeface="Arial" pitchFamily="34" charset="0"/>
              </a:rPr>
              <a:t>, 2006.  </a:t>
            </a:r>
          </a:p>
          <a:p>
            <a:pPr marL="800100" lvl="1" indent="-342900">
              <a:buFontTx/>
              <a:buChar char="•"/>
            </a:pPr>
            <a:r>
              <a:rPr lang="es-MX" sz="1600" dirty="0" err="1" smtClean="0">
                <a:latin typeface="Arial" pitchFamily="34" charset="0"/>
                <a:cs typeface="Arial" pitchFamily="34" charset="0"/>
              </a:rPr>
              <a:t>Sheldon</a:t>
            </a:r>
            <a:r>
              <a:rPr lang="es-MX" sz="1600" dirty="0" smtClean="0">
                <a:latin typeface="Arial" pitchFamily="34" charset="0"/>
                <a:cs typeface="Arial" pitchFamily="34" charset="0"/>
              </a:rPr>
              <a:t> M. Ross. Simulación. </a:t>
            </a:r>
            <a:r>
              <a:rPr lang="es-MX" sz="1600" dirty="0" err="1" smtClean="0">
                <a:latin typeface="Arial" pitchFamily="34" charset="0"/>
                <a:cs typeface="Arial" pitchFamily="34" charset="0"/>
              </a:rPr>
              <a:t>Pearson</a:t>
            </a:r>
            <a:r>
              <a:rPr lang="es-MX" sz="1600" dirty="0" smtClean="0">
                <a:latin typeface="Arial" pitchFamily="34" charset="0"/>
                <a:cs typeface="Arial" pitchFamily="34" charset="0"/>
              </a:rPr>
              <a:t>, 1999. </a:t>
            </a:r>
          </a:p>
          <a:p>
            <a:pPr marL="800100" lvl="1" indent="-342900"/>
            <a:endParaRPr lang="en-US" sz="1050" dirty="0">
              <a:latin typeface="Arial" pitchFamily="34" charset="0"/>
              <a:cs typeface="Arial" pitchFamily="34" charset="0"/>
            </a:endParaRPr>
          </a:p>
          <a:p>
            <a:pPr marL="342900" indent="-342900">
              <a:buFont typeface="Wingdings" pitchFamily="2" charset="2"/>
              <a:buNone/>
            </a:pPr>
            <a:r>
              <a:rPr lang="es-MX" sz="1600" b="1" dirty="0" smtClean="0">
                <a:latin typeface="Arial" pitchFamily="34" charset="0"/>
                <a:cs typeface="Arial" pitchFamily="34" charset="0"/>
              </a:rPr>
              <a:t>COMPLEMENTARIA</a:t>
            </a:r>
            <a:r>
              <a:rPr lang="es-MX" sz="1600" dirty="0">
                <a:latin typeface="Arial" pitchFamily="34" charset="0"/>
                <a:cs typeface="Arial" pitchFamily="34" charset="0"/>
              </a:rPr>
              <a:t>	</a:t>
            </a:r>
          </a:p>
          <a:p>
            <a:pPr marL="800100" lvl="1" indent="-342900">
              <a:buFontTx/>
              <a:buChar char="•"/>
            </a:pPr>
            <a:r>
              <a:rPr lang="es-MX" sz="1600" dirty="0" smtClean="0">
                <a:latin typeface="Arial" pitchFamily="34" charset="0"/>
                <a:cs typeface="Arial" pitchFamily="34" charset="0"/>
              </a:rPr>
              <a:t>Jerry Banks, John S. Carson II, Barry L. Nelson y David M. Nicol. </a:t>
            </a:r>
            <a:r>
              <a:rPr lang="es-MX" sz="1600" dirty="0" err="1" smtClean="0">
                <a:latin typeface="Arial" pitchFamily="34" charset="0"/>
                <a:cs typeface="Arial" pitchFamily="34" charset="0"/>
              </a:rPr>
              <a:t>Discrete</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Event</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System</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Simulation</a:t>
            </a:r>
            <a:r>
              <a:rPr lang="es-MX" sz="1600" dirty="0" smtClean="0">
                <a:latin typeface="Arial" pitchFamily="34" charset="0"/>
                <a:cs typeface="Arial" pitchFamily="34" charset="0"/>
              </a:rPr>
              <a:t>. </a:t>
            </a:r>
            <a:r>
              <a:rPr lang="es-MX" sz="1600" dirty="0" err="1" smtClean="0">
                <a:latin typeface="Arial" pitchFamily="34" charset="0"/>
                <a:cs typeface="Arial" pitchFamily="34" charset="0"/>
              </a:rPr>
              <a:t>Prentice</a:t>
            </a:r>
            <a:r>
              <a:rPr lang="es-MX" sz="1600" dirty="0" smtClean="0">
                <a:latin typeface="Arial" pitchFamily="34" charset="0"/>
                <a:cs typeface="Arial" pitchFamily="34" charset="0"/>
              </a:rPr>
              <a:t> Hall, 4ta Edición, 2004. </a:t>
            </a:r>
          </a:p>
          <a:p>
            <a:pPr marL="800100" lvl="1" indent="-342900">
              <a:buFontTx/>
              <a:buChar char="•"/>
            </a:pPr>
            <a:r>
              <a:rPr lang="es-MX" sz="1600" dirty="0" smtClean="0">
                <a:latin typeface="Arial" pitchFamily="34" charset="0"/>
                <a:cs typeface="Arial" pitchFamily="34" charset="0"/>
              </a:rPr>
              <a:t>Francisco García, José Sierra, Virginia Guzmán. Simulación de Sistemas para Administración e Ingeniería, </a:t>
            </a:r>
            <a:r>
              <a:rPr lang="es-MX" sz="1600" dirty="0" err="1" smtClean="0">
                <a:latin typeface="Arial" pitchFamily="34" charset="0"/>
                <a:cs typeface="Arial" pitchFamily="34" charset="0"/>
              </a:rPr>
              <a:t>Editoria</a:t>
            </a:r>
            <a:r>
              <a:rPr lang="es-MX" sz="1600" dirty="0" smtClean="0">
                <a:latin typeface="Arial" pitchFamily="34" charset="0"/>
                <a:cs typeface="Arial" pitchFamily="34" charset="0"/>
              </a:rPr>
              <a:t> Patria, 2007.</a:t>
            </a:r>
          </a:p>
          <a:p>
            <a:pPr marL="800100" lvl="1" indent="-342900">
              <a:buFontTx/>
              <a:buChar char="•"/>
            </a:pPr>
            <a:r>
              <a:rPr lang="es-MX" sz="1600" dirty="0" err="1" smtClean="0">
                <a:latin typeface="Arial" pitchFamily="34" charset="0"/>
                <a:cs typeface="Arial" pitchFamily="34" charset="0"/>
              </a:rPr>
              <a:t>Mohammad</a:t>
            </a:r>
            <a:r>
              <a:rPr lang="es-MX" sz="1600" dirty="0" smtClean="0">
                <a:latin typeface="Arial" pitchFamily="34" charset="0"/>
                <a:cs typeface="Arial" pitchFamily="34" charset="0"/>
              </a:rPr>
              <a:t> R. </a:t>
            </a:r>
            <a:r>
              <a:rPr lang="es-MX" sz="1600" dirty="0" err="1" smtClean="0">
                <a:latin typeface="Arial" pitchFamily="34" charset="0"/>
                <a:cs typeface="Arial" pitchFamily="34" charset="0"/>
              </a:rPr>
              <a:t>Azarang</a:t>
            </a:r>
            <a:r>
              <a:rPr lang="es-MX" sz="1600" dirty="0" smtClean="0">
                <a:latin typeface="Arial" pitchFamily="34" charset="0"/>
                <a:cs typeface="Arial" pitchFamily="34" charset="0"/>
              </a:rPr>
              <a:t> y Eduardo García </a:t>
            </a:r>
            <a:r>
              <a:rPr lang="es-MX" sz="1600" dirty="0" err="1" smtClean="0">
                <a:latin typeface="Arial" pitchFamily="34" charset="0"/>
                <a:cs typeface="Arial" pitchFamily="34" charset="0"/>
              </a:rPr>
              <a:t>Dunna</a:t>
            </a:r>
            <a:r>
              <a:rPr lang="es-MX" sz="1600" dirty="0" smtClean="0">
                <a:latin typeface="Arial" pitchFamily="34" charset="0"/>
                <a:cs typeface="Arial" pitchFamily="34" charset="0"/>
              </a:rPr>
              <a:t>. Simulación y Análisis de Modelos Estocásticos, </a:t>
            </a:r>
            <a:r>
              <a:rPr lang="es-MX" sz="1600" dirty="0" err="1" smtClean="0">
                <a:latin typeface="Arial" pitchFamily="34" charset="0"/>
                <a:cs typeface="Arial" pitchFamily="34" charset="0"/>
              </a:rPr>
              <a:t>McGraw</a:t>
            </a:r>
            <a:r>
              <a:rPr lang="es-MX" sz="1600" dirty="0" smtClean="0">
                <a:latin typeface="Arial" pitchFamily="34" charset="0"/>
                <a:cs typeface="Arial" pitchFamily="34" charset="0"/>
              </a:rPr>
              <a:t> Hill, 1996.</a:t>
            </a:r>
          </a:p>
          <a:p>
            <a:pPr marL="800100" lvl="1" indent="-342900">
              <a:buFontTx/>
              <a:buChar char="•"/>
            </a:pPr>
            <a:r>
              <a:rPr lang="es-MX" sz="1600" dirty="0" err="1" smtClean="0">
                <a:latin typeface="Arial" pitchFamily="34" charset="0"/>
                <a:cs typeface="Arial" pitchFamily="34" charset="0"/>
              </a:rPr>
              <a:t>Sheldon</a:t>
            </a:r>
            <a:r>
              <a:rPr lang="es-MX" sz="1600" dirty="0" smtClean="0">
                <a:latin typeface="Arial" pitchFamily="34" charset="0"/>
                <a:cs typeface="Arial" pitchFamily="34" charset="0"/>
              </a:rPr>
              <a:t> M. Ross. Probabilidad </a:t>
            </a:r>
            <a:r>
              <a:rPr lang="es-MX" sz="1600" dirty="0">
                <a:latin typeface="Arial" pitchFamily="34" charset="0"/>
                <a:cs typeface="Arial" pitchFamily="34" charset="0"/>
              </a:rPr>
              <a:t>y Estadística para Ingeniería y Ciencias. </a:t>
            </a:r>
            <a:r>
              <a:rPr lang="es-MX" sz="1600" dirty="0" err="1" smtClean="0">
                <a:latin typeface="Arial" pitchFamily="34" charset="0"/>
                <a:cs typeface="Arial" pitchFamily="34" charset="0"/>
              </a:rPr>
              <a:t>McGraw</a:t>
            </a:r>
            <a:r>
              <a:rPr lang="es-MX" sz="1600" dirty="0" smtClean="0">
                <a:latin typeface="Arial" pitchFamily="34" charset="0"/>
                <a:cs typeface="Arial" pitchFamily="34" charset="0"/>
              </a:rPr>
              <a:t> Hill, 2a Edición, </a:t>
            </a:r>
            <a:r>
              <a:rPr lang="es-MX" sz="1600" dirty="0">
                <a:latin typeface="Arial" pitchFamily="34" charset="0"/>
                <a:cs typeface="Arial" pitchFamily="34" charset="0"/>
              </a:rPr>
              <a:t>2000.</a:t>
            </a:r>
          </a:p>
          <a:p>
            <a:pPr marL="800100" lvl="1" indent="-342900"/>
            <a:endParaRPr lang="es-MX" sz="1600" dirty="0">
              <a:latin typeface="Arial" pitchFamily="34" charset="0"/>
              <a:cs typeface="Arial" pitchFamily="34" charset="0"/>
            </a:endParaRPr>
          </a:p>
          <a:p>
            <a:pPr marL="342900" indent="-342900">
              <a:spcBef>
                <a:spcPct val="50000"/>
              </a:spcBef>
            </a:pPr>
            <a:endParaRPr lang="es-ES" sz="1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Argumentos a favor de la modelación</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Toda representación abstracta contiene un modelo semántico.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Reunión de ideas e intuiciones relativas a un objeto o sistema.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No sólo un papel didáctico sino como instrumento para la concertación y discusión  en un proceso de decisión.</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Implica métodos cuantitativos para reproducir (estado empírico)  además de un análisis prospectivo.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Los modelos formales y calculables son una de las etapas necesarias para la cuantificación.</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El modelo alimentado permite esclarecer las decisiones.</a:t>
            </a: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Argumentos en contra de la modelación(I)</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Oposiciones filosóficas. Los modelos son inútiles, ¿cuál es la utilidad final de un modelo de previsión?, ¿enfoque cuantitativo en la existencia de inestabilidad y complejidad altas?</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Oposiciones sociológicas. Éstas se sujetan esencialmente a las circunstancias y condiciones de empleo de los modelos.</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Aplicación inocente o brutal.</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Argumentos en contra de la modelación(II)</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Empleo maquiavélico de las previsiones cuantitativas. Niveles de manipulación: disimulación (omitir), travestismo (interpretación poco clara), falsificación.</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Argumentos pragmáticos. </a:t>
            </a:r>
          </a:p>
          <a:p>
            <a:pPr lvl="1">
              <a:spcBef>
                <a:spcPct val="20000"/>
              </a:spcBef>
              <a:buFont typeface="Arial" pitchFamily="34" charset="0"/>
              <a:buChar char="•"/>
              <a:defRPr/>
            </a:pPr>
            <a:r>
              <a:rPr lang="es-MX" sz="2200" dirty="0" smtClean="0">
                <a:cs typeface="Arial" pitchFamily="34" charset="0"/>
              </a:rPr>
              <a:t>Nula utilidad práctica de una modelación.</a:t>
            </a:r>
          </a:p>
          <a:p>
            <a:pPr lvl="1">
              <a:spcBef>
                <a:spcPct val="20000"/>
              </a:spcBef>
              <a:buFont typeface="Arial" pitchFamily="34" charset="0"/>
              <a:buChar char="•"/>
              <a:defRPr/>
            </a:pPr>
            <a:r>
              <a:rPr lang="es-MX" sz="2200" dirty="0" smtClean="0">
                <a:cs typeface="Arial" pitchFamily="34" charset="0"/>
              </a:rPr>
              <a:t>Dificultad de la formalización y empleo de modelo conceptual complejo.</a:t>
            </a:r>
          </a:p>
          <a:p>
            <a:pPr lvl="1">
              <a:spcBef>
                <a:spcPct val="20000"/>
              </a:spcBef>
              <a:buFont typeface="Arial" pitchFamily="34" charset="0"/>
              <a:buChar char="•"/>
              <a:defRPr/>
            </a:pPr>
            <a:r>
              <a:rPr lang="es-MX" sz="2200" dirty="0" smtClean="0">
                <a:cs typeface="Arial" pitchFamily="34" charset="0"/>
              </a:rPr>
              <a:t>Restricciones económicas, recursos humanos y financieros.</a:t>
            </a:r>
          </a:p>
          <a:p>
            <a:pPr lvl="1">
              <a:spcBef>
                <a:spcPct val="20000"/>
              </a:spcBef>
              <a:buFont typeface="Arial" pitchFamily="34" charset="0"/>
              <a:buChar char="•"/>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cs typeface="Arial" pitchFamily="34" charset="0"/>
              </a:rPr>
              <a:t>Incertidumbre relativa a los datos de aplicación (mediciones insuficientes).</a:t>
            </a: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to="" calcmode="lin" valueType="num">
                                      <p:cBhvr>
                                        <p:cTn id="25" dur="1" fill="hold"/>
                                        <p:tgtEl>
                                          <p:spTgt spid="4">
                                            <p:txEl>
                                              <p:pRg st="4" end="4"/>
                                            </p:txEl>
                                          </p:spTgt>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 to="" calcmode="lin" valueType="num">
                                      <p:cBhvr>
                                        <p:cTn id="28" dur="1" fill="hold"/>
                                        <p:tgtEl>
                                          <p:spTgt spid="4">
                                            <p:txEl>
                                              <p:pRg st="5" end="5"/>
                                            </p:txEl>
                                          </p:spTgt>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to="" calcmode="lin" valueType="num">
                                      <p:cBhvr>
                                        <p:cTn id="31" dur="1" fill="hold"/>
                                        <p:tgtEl>
                                          <p:spTgt spid="4">
                                            <p:txEl>
                                              <p:pRg st="6" end="6"/>
                                            </p:txEl>
                                          </p:spTgt>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4">
                                            <p:txEl>
                                              <p:pRg st="8" end="8"/>
                                            </p:txEl>
                                          </p:spTgt>
                                        </p:tgtEl>
                                        <p:attrNameLst>
                                          <p:attrName>style.visibility</p:attrName>
                                        </p:attrNameLst>
                                      </p:cBhvr>
                                      <p:to>
                                        <p:strVal val="visible"/>
                                      </p:to>
                                    </p:set>
                                    <p:anim to="" calcmode="lin" valueType="num">
                                      <p:cBhvr>
                                        <p:cTn id="36" dur="1" fill="hold"/>
                                        <p:tgtEl>
                                          <p:spTgt spid="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Modelo matemático</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dirty="0" smtClean="0">
                <a:cs typeface="Arial" pitchFamily="34" charset="0"/>
              </a:rPr>
              <a:t>En éste, las relaciones postuladas se formalizan en series de ecuaciones algebraicas con dos tipos de variables: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Las exógenas, independientes o explicativas, cuyos valores numéricos se determinan fuera del modelo.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Las endógenas (independientes), cuyo valor resulta de la operación del modelo.</a:t>
            </a:r>
          </a:p>
          <a:p>
            <a:pPr marL="0" marR="0" lvl="0" indent="0" defTabSz="914400" rtl="0" eaLnBrk="1" fontAlgn="auto" latinLnBrk="0" hangingPunct="1">
              <a:spcBef>
                <a:spcPct val="20000"/>
              </a:spcBef>
              <a:spcAft>
                <a:spcPts val="0"/>
              </a:spcAft>
              <a:buClrTx/>
              <a:buSzTx/>
              <a:buFont typeface="Wingdings" pitchFamily="2" charset="2"/>
              <a:buNone/>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None/>
              <a:tabLst/>
              <a:defRPr/>
            </a:pPr>
            <a:r>
              <a:rPr lang="es-MX" sz="2200" dirty="0" smtClean="0">
                <a:cs typeface="Arial" pitchFamily="34" charset="0"/>
              </a:rPr>
              <a:t>Dentro de los modelos matemáticos se pueden distinguir:</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Los modelos  predictivos, que buscan determinar la causalidad entre variables, a fin de plantear relaciones funcionales.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Modelo normativos, su propósito es producir estimaciones acerca del comportamiento del sistema frente a objetivos definidos.  (alta complejidad, proyección del creador).</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extLst>
      <p:ext uri="{BB962C8B-B14F-4D97-AF65-F5344CB8AC3E}">
        <p14:creationId xmlns:p14="http://schemas.microsoft.com/office/powerpoint/2010/main" val="30972734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to="" calcmode="lin" valueType="num">
                                      <p:cBhvr>
                                        <p:cTn id="37" dur="1" fill="hold"/>
                                        <p:tgtEl>
                                          <p:spTgt spid="4">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 to="" calcmode="lin" valueType="num">
                                      <p:cBhvr>
                                        <p:cTn id="42"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Formulación de un modelo</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4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400" dirty="0" smtClean="0">
              <a:cs typeface="Arial" pitchFamily="34" charset="0"/>
            </a:endParaRPr>
          </a:p>
          <a:p>
            <a:pPr>
              <a:spcBef>
                <a:spcPct val="20000"/>
              </a:spcBef>
              <a:defRPr/>
            </a:pPr>
            <a:endParaRPr lang="es-MX" sz="2400" b="1" dirty="0" smtClean="0">
              <a:cs typeface="Arial" pitchFamily="34" charset="0"/>
            </a:endParaRPr>
          </a:p>
          <a:p>
            <a:pPr>
              <a:spcBef>
                <a:spcPct val="20000"/>
              </a:spcBef>
              <a:defRPr/>
            </a:pPr>
            <a:endParaRPr lang="es-MX" sz="2400" dirty="0" smtClean="0">
              <a:cs typeface="Arial" pitchFamily="34" charset="0"/>
            </a:endParaRPr>
          </a:p>
          <a:p>
            <a:pPr>
              <a:spcBef>
                <a:spcPct val="20000"/>
              </a:spcBef>
              <a:buFont typeface="Wingdings" pitchFamily="2" charset="2"/>
              <a:buChar char="§"/>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4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
        <p:nvSpPr>
          <p:cNvPr id="6" name="5 Rectángulo redondeado"/>
          <p:cNvSpPr/>
          <p:nvPr/>
        </p:nvSpPr>
        <p:spPr>
          <a:xfrm>
            <a:off x="3000364" y="1643050"/>
            <a:ext cx="1571636"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Definición del problema</a:t>
            </a:r>
            <a:endParaRPr lang="es-MX" sz="1600" b="1" dirty="0"/>
          </a:p>
        </p:txBody>
      </p:sp>
      <p:sp>
        <p:nvSpPr>
          <p:cNvPr id="7" name="6 Rectángulo redondeado"/>
          <p:cNvSpPr/>
          <p:nvPr/>
        </p:nvSpPr>
        <p:spPr>
          <a:xfrm>
            <a:off x="6143636" y="1643050"/>
            <a:ext cx="1571636"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Datos</a:t>
            </a:r>
            <a:endParaRPr lang="es-MX" sz="1600" b="1" dirty="0"/>
          </a:p>
        </p:txBody>
      </p:sp>
      <p:sp>
        <p:nvSpPr>
          <p:cNvPr id="8" name="7 Rectángulo redondeado"/>
          <p:cNvSpPr/>
          <p:nvPr/>
        </p:nvSpPr>
        <p:spPr>
          <a:xfrm>
            <a:off x="6072198" y="2643182"/>
            <a:ext cx="1714512"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Teoría del comportamiento</a:t>
            </a:r>
            <a:endParaRPr lang="es-MX" sz="1600" b="1" dirty="0"/>
          </a:p>
        </p:txBody>
      </p:sp>
      <p:sp>
        <p:nvSpPr>
          <p:cNvPr id="9" name="8 Rectángulo redondeado"/>
          <p:cNvSpPr/>
          <p:nvPr/>
        </p:nvSpPr>
        <p:spPr>
          <a:xfrm>
            <a:off x="3000364" y="2643182"/>
            <a:ext cx="1571636"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Formulación de un modelo inicial</a:t>
            </a:r>
            <a:endParaRPr lang="es-MX" sz="1600" b="1" dirty="0"/>
          </a:p>
        </p:txBody>
      </p:sp>
      <p:sp>
        <p:nvSpPr>
          <p:cNvPr id="10" name="9 Rectángulo redondeado"/>
          <p:cNvSpPr/>
          <p:nvPr/>
        </p:nvSpPr>
        <p:spPr>
          <a:xfrm>
            <a:off x="3000364" y="3786190"/>
            <a:ext cx="1571636"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Validación del modelo</a:t>
            </a:r>
            <a:endParaRPr lang="es-MX" sz="1600" b="1" dirty="0"/>
          </a:p>
        </p:txBody>
      </p:sp>
      <p:sp>
        <p:nvSpPr>
          <p:cNvPr id="11" name="10 Rectángulo redondeado"/>
          <p:cNvSpPr/>
          <p:nvPr/>
        </p:nvSpPr>
        <p:spPr>
          <a:xfrm>
            <a:off x="3000364" y="4786322"/>
            <a:ext cx="1571636"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Reformulación del modelo</a:t>
            </a:r>
            <a:endParaRPr lang="es-MX" sz="1600" b="1" dirty="0"/>
          </a:p>
        </p:txBody>
      </p:sp>
      <p:sp>
        <p:nvSpPr>
          <p:cNvPr id="12" name="11 Rectángulo redondeado"/>
          <p:cNvSpPr/>
          <p:nvPr/>
        </p:nvSpPr>
        <p:spPr>
          <a:xfrm>
            <a:off x="357158" y="2786058"/>
            <a:ext cx="1571636" cy="1643074"/>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Simulación con el modelo</a:t>
            </a:r>
            <a:endParaRPr lang="es-MX" sz="1600" b="1" dirty="0"/>
          </a:p>
        </p:txBody>
      </p:sp>
      <p:cxnSp>
        <p:nvCxnSpPr>
          <p:cNvPr id="14" name="13 Conector angular"/>
          <p:cNvCxnSpPr>
            <a:stCxn id="7" idx="1"/>
            <a:endCxn id="6" idx="3"/>
          </p:cNvCxnSpPr>
          <p:nvPr/>
        </p:nvCxnSpPr>
        <p:spPr>
          <a:xfrm rot="10800000">
            <a:off x="4572000" y="2000240"/>
            <a:ext cx="1571636"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5" name="14 Conector angular"/>
          <p:cNvCxnSpPr>
            <a:stCxn id="7" idx="2"/>
            <a:endCxn id="8" idx="0"/>
          </p:cNvCxnSpPr>
          <p:nvPr/>
        </p:nvCxnSpPr>
        <p:spPr>
          <a:xfrm rot="5400000">
            <a:off x="6786578" y="2500306"/>
            <a:ext cx="285752"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8" name="17 Conector angular"/>
          <p:cNvCxnSpPr>
            <a:stCxn id="8" idx="1"/>
            <a:endCxn id="9" idx="3"/>
          </p:cNvCxnSpPr>
          <p:nvPr/>
        </p:nvCxnSpPr>
        <p:spPr>
          <a:xfrm rot="10800000">
            <a:off x="4572000" y="3000372"/>
            <a:ext cx="1500198"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1" name="20 Conector angular"/>
          <p:cNvCxnSpPr>
            <a:stCxn id="8" idx="2"/>
            <a:endCxn id="11" idx="3"/>
          </p:cNvCxnSpPr>
          <p:nvPr/>
        </p:nvCxnSpPr>
        <p:spPr>
          <a:xfrm rot="5400000">
            <a:off x="4857752" y="3071810"/>
            <a:ext cx="1785950" cy="2357454"/>
          </a:xfrm>
          <a:prstGeom prst="bentConnector2">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5" name="24 Conector angular"/>
          <p:cNvCxnSpPr>
            <a:stCxn id="6" idx="2"/>
            <a:endCxn id="9" idx="0"/>
          </p:cNvCxnSpPr>
          <p:nvPr/>
        </p:nvCxnSpPr>
        <p:spPr>
          <a:xfrm rot="5400000">
            <a:off x="3643306" y="2500306"/>
            <a:ext cx="285752"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9" name="28 Conector angular"/>
          <p:cNvCxnSpPr>
            <a:stCxn id="9" idx="2"/>
            <a:endCxn id="12" idx="3"/>
          </p:cNvCxnSpPr>
          <p:nvPr/>
        </p:nvCxnSpPr>
        <p:spPr>
          <a:xfrm rot="5400000">
            <a:off x="2732472" y="2553884"/>
            <a:ext cx="250033" cy="1857388"/>
          </a:xfrm>
          <a:prstGeom prst="bentConnector2">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4" name="33 Conector angular"/>
          <p:cNvCxnSpPr/>
          <p:nvPr/>
        </p:nvCxnSpPr>
        <p:spPr>
          <a:xfrm>
            <a:off x="1928794" y="3286124"/>
            <a:ext cx="1071570"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3000364" y="5786454"/>
            <a:ext cx="1571636" cy="714380"/>
          </a:xfrm>
          <a:prstGeom prst="round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Aplicación del modelo</a:t>
            </a:r>
            <a:endParaRPr lang="es-MX" sz="1600" b="1" dirty="0"/>
          </a:p>
        </p:txBody>
      </p:sp>
      <p:cxnSp>
        <p:nvCxnSpPr>
          <p:cNvPr id="43" name="42 Conector angular"/>
          <p:cNvCxnSpPr>
            <a:stCxn id="11" idx="2"/>
            <a:endCxn id="36" idx="0"/>
          </p:cNvCxnSpPr>
          <p:nvPr/>
        </p:nvCxnSpPr>
        <p:spPr>
          <a:xfrm rot="5400000">
            <a:off x="3643306" y="5643578"/>
            <a:ext cx="285752"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0" idx="2"/>
            <a:endCxn id="11" idx="0"/>
          </p:cNvCxnSpPr>
          <p:nvPr/>
        </p:nvCxnSpPr>
        <p:spPr>
          <a:xfrm rot="5400000">
            <a:off x="3643306" y="4643446"/>
            <a:ext cx="285752" cy="1588"/>
          </a:xfrm>
          <a:prstGeom prst="bentConnector3">
            <a:avLst>
              <a:gd name="adj1" fmla="val 50000"/>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0" name="49 Conector angular"/>
          <p:cNvCxnSpPr>
            <a:stCxn id="11" idx="1"/>
            <a:endCxn id="10" idx="1"/>
          </p:cNvCxnSpPr>
          <p:nvPr/>
        </p:nvCxnSpPr>
        <p:spPr>
          <a:xfrm rot="10800000">
            <a:off x="3000364" y="4143380"/>
            <a:ext cx="1588" cy="1000132"/>
          </a:xfrm>
          <a:prstGeom prst="bentConnector3">
            <a:avLst>
              <a:gd name="adj1" fmla="val 14395466"/>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6" name="55 Conector angular"/>
          <p:cNvCxnSpPr>
            <a:endCxn id="10" idx="3"/>
          </p:cNvCxnSpPr>
          <p:nvPr/>
        </p:nvCxnSpPr>
        <p:spPr>
          <a:xfrm rot="10800000" flipV="1">
            <a:off x="4572000" y="2000240"/>
            <a:ext cx="3143272" cy="2143140"/>
          </a:xfrm>
          <a:prstGeom prst="bentConnector3">
            <a:avLst>
              <a:gd name="adj1" fmla="val -18484"/>
            </a:avLst>
          </a:prstGeom>
          <a:ln w="28575">
            <a:solidFill>
              <a:schemeClr val="tx1"/>
            </a:solidFil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heckerboard(across)">
                                      <p:cBhvr>
                                        <p:cTn id="23" dur="500"/>
                                        <p:tgtEl>
                                          <p:spTgt spid="8"/>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heckerboard(across)">
                                      <p:cBhvr>
                                        <p:cTn id="26" dur="500"/>
                                        <p:tgtEl>
                                          <p:spTgt spid="9"/>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checkerboard(across)">
                                      <p:cBhvr>
                                        <p:cTn id="29" dur="500"/>
                                        <p:tgtEl>
                                          <p:spTgt spid="10"/>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heckerboard(across)">
                                      <p:cBhvr>
                                        <p:cTn id="32" dur="500"/>
                                        <p:tgtEl>
                                          <p:spTgt spid="11"/>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checkerboard(across)">
                                      <p:cBhvr>
                                        <p:cTn id="35" dur="500"/>
                                        <p:tgtEl>
                                          <p:spTgt spid="12"/>
                                        </p:tgtEl>
                                      </p:cBhvr>
                                    </p:animEffect>
                                  </p:childTnLst>
                                </p:cTn>
                              </p:par>
                              <p:par>
                                <p:cTn id="36" presetID="5" presetClass="entr" presetSubtype="1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checkerboard(across)">
                                      <p:cBhvr>
                                        <p:cTn id="38" dur="500"/>
                                        <p:tgtEl>
                                          <p:spTgt spid="14"/>
                                        </p:tgtEl>
                                      </p:cBhvr>
                                    </p:animEffect>
                                  </p:childTnLst>
                                </p:cTn>
                              </p:par>
                              <p:par>
                                <p:cTn id="39" presetID="5" presetClass="entr" presetSubtype="1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checkerboard(across)">
                                      <p:cBhvr>
                                        <p:cTn id="41" dur="500"/>
                                        <p:tgtEl>
                                          <p:spTgt spid="15"/>
                                        </p:tgtEl>
                                      </p:cBhvr>
                                    </p:animEffect>
                                  </p:childTnLst>
                                </p:cTn>
                              </p:par>
                              <p:par>
                                <p:cTn id="42" presetID="5" presetClass="entr" presetSubtype="10"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checkerboard(across)">
                                      <p:cBhvr>
                                        <p:cTn id="44" dur="500"/>
                                        <p:tgtEl>
                                          <p:spTgt spid="18"/>
                                        </p:tgtEl>
                                      </p:cBhvr>
                                    </p:animEffect>
                                  </p:childTnLst>
                                </p:cTn>
                              </p:par>
                              <p:par>
                                <p:cTn id="45" presetID="5" presetClass="entr" presetSubtype="10"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checkerboard(across)">
                                      <p:cBhvr>
                                        <p:cTn id="47" dur="500"/>
                                        <p:tgtEl>
                                          <p:spTgt spid="21"/>
                                        </p:tgtEl>
                                      </p:cBhvr>
                                    </p:animEffect>
                                  </p:childTnLst>
                                </p:cTn>
                              </p:par>
                              <p:par>
                                <p:cTn id="48" presetID="5" presetClass="entr" presetSubtype="10"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checkerboard(across)">
                                      <p:cBhvr>
                                        <p:cTn id="50" dur="500"/>
                                        <p:tgtEl>
                                          <p:spTgt spid="25"/>
                                        </p:tgtEl>
                                      </p:cBhvr>
                                    </p:animEffect>
                                  </p:childTnLst>
                                </p:cTn>
                              </p:par>
                              <p:par>
                                <p:cTn id="51" presetID="5" presetClass="entr" presetSubtype="10"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checkerboard(across)">
                                      <p:cBhvr>
                                        <p:cTn id="53" dur="500"/>
                                        <p:tgtEl>
                                          <p:spTgt spid="29"/>
                                        </p:tgtEl>
                                      </p:cBhvr>
                                    </p:animEffect>
                                  </p:childTnLst>
                                </p:cTn>
                              </p:par>
                              <p:par>
                                <p:cTn id="54" presetID="5" presetClass="entr" presetSubtype="10"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checkerboard(across)">
                                      <p:cBhvr>
                                        <p:cTn id="56" dur="500"/>
                                        <p:tgtEl>
                                          <p:spTgt spid="34"/>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checkerboard(across)">
                                      <p:cBhvr>
                                        <p:cTn id="59" dur="500"/>
                                        <p:tgtEl>
                                          <p:spTgt spid="36"/>
                                        </p:tgtEl>
                                      </p:cBhvr>
                                    </p:animEffect>
                                  </p:childTnLst>
                                </p:cTn>
                              </p:par>
                              <p:par>
                                <p:cTn id="60" presetID="5" presetClass="entr" presetSubtype="10" fill="hold"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checkerboard(across)">
                                      <p:cBhvr>
                                        <p:cTn id="62" dur="500"/>
                                        <p:tgtEl>
                                          <p:spTgt spid="43"/>
                                        </p:tgtEl>
                                      </p:cBhvr>
                                    </p:animEffect>
                                  </p:childTnLst>
                                </p:cTn>
                              </p:par>
                              <p:par>
                                <p:cTn id="63" presetID="5" presetClass="entr" presetSubtype="10" fill="hold"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checkerboard(across)">
                                      <p:cBhvr>
                                        <p:cTn id="65" dur="500"/>
                                        <p:tgtEl>
                                          <p:spTgt spid="47"/>
                                        </p:tgtEl>
                                      </p:cBhvr>
                                    </p:animEffect>
                                  </p:childTnLst>
                                </p:cTn>
                              </p:par>
                              <p:par>
                                <p:cTn id="66" presetID="5" presetClass="entr" presetSubtype="10" fill="hold"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checkerboard(across)">
                                      <p:cBhvr>
                                        <p:cTn id="68" dur="500"/>
                                        <p:tgtEl>
                                          <p:spTgt spid="50"/>
                                        </p:tgtEl>
                                      </p:cBhvr>
                                    </p:animEffect>
                                  </p:childTnLst>
                                </p:cTn>
                              </p:par>
                              <p:par>
                                <p:cTn id="69" presetID="5" presetClass="entr" presetSubtype="10" fill="hold" nodeType="with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checkerboard(across)">
                                      <p:cBhvr>
                                        <p:cTn id="7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animBg="1"/>
      <p:bldP spid="7" grpId="0" animBg="1"/>
      <p:bldP spid="8" grpId="0" animBg="1"/>
      <p:bldP spid="9" grpId="0" animBg="1"/>
      <p:bldP spid="10" grpId="0" animBg="1"/>
      <p:bldP spid="11" grpId="0" animBg="1"/>
      <p:bldP spid="12" grpId="0" animBg="1"/>
      <p:bldP spid="3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Consideraciones en el diseño del modelo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El propósito con que se está construyendo el modelo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Variables a incluir especificando  cuales son controladas por el modelador.</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Nivel de agregación.</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Tratamiento del tiempo.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Teoría que se está representando en el modelo.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Técnicas estadísticas y matemáticas (disponibles).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Método para calibrar el modelo y probar el modelo.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to="" calcmode="lin" valueType="num">
                                      <p:cBhvr>
                                        <p:cTn id="47"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Teoría de comportamiento (tratamiento del tiempo)</a:t>
            </a:r>
            <a:endParaRPr lang="es-MX" sz="24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Teorías distintas para explicar un mismo fenómeno. </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Realizar discriminación entre teorías.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Utilización de datos: de sección transversal, series de tiempo (longitudinal).</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Modelos analíticos formalmente idénticos pero con parámetros que deben ser interpretados de forma diferente.</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Problema de la validación (tratamiento del tiempo)</a:t>
            </a:r>
            <a:endParaRPr lang="es-MX" sz="24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Una estructura causal adecuada del modelo.</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Exactitud de replicación de los datos base </a:t>
            </a:r>
          </a:p>
          <a:p>
            <a:pPr lvl="1">
              <a:spcBef>
                <a:spcPct val="20000"/>
              </a:spcBef>
              <a:buFont typeface="Arial" pitchFamily="34" charset="0"/>
              <a:buChar char="•"/>
              <a:defRPr/>
            </a:pPr>
            <a:r>
              <a:rPr lang="es-MX" sz="2200" dirty="0" smtClean="0">
                <a:cs typeface="Arial" pitchFamily="34" charset="0"/>
              </a:rPr>
              <a:t>calibración del modelo</a:t>
            </a:r>
          </a:p>
          <a:p>
            <a:pPr lvl="1">
              <a:spcBef>
                <a:spcPct val="20000"/>
              </a:spcBef>
              <a:buFont typeface="Arial" pitchFamily="34" charset="0"/>
              <a:buChar char="•"/>
              <a:defRPr/>
            </a:pPr>
            <a:r>
              <a:rPr lang="es-MX" sz="2200" dirty="0" smtClean="0">
                <a:cs typeface="Arial" pitchFamily="34" charset="0"/>
              </a:rPr>
              <a:t> bondades de ajuste</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cs typeface="Arial" pitchFamily="34" charset="0"/>
              </a:rPr>
              <a:t>Existencia de constancia en el tiempo.</a:t>
            </a:r>
          </a:p>
          <a:p>
            <a:pPr lvl="1">
              <a:spcBef>
                <a:spcPct val="20000"/>
              </a:spcBef>
              <a:buFont typeface="Arial" pitchFamily="34" charset="0"/>
              <a:buChar char="•"/>
              <a:defRPr/>
            </a:pPr>
            <a:r>
              <a:rPr lang="es-MX" sz="2200" dirty="0" smtClean="0">
                <a:cs typeface="Arial" pitchFamily="34" charset="0"/>
              </a:rPr>
              <a:t>Plazos</a:t>
            </a:r>
          </a:p>
          <a:p>
            <a:pPr lvl="1">
              <a:spcBef>
                <a:spcPct val="20000"/>
              </a:spcBef>
              <a:buFont typeface="Arial" pitchFamily="34" charset="0"/>
              <a:buChar char="•"/>
              <a:defRPr/>
            </a:pPr>
            <a:r>
              <a:rPr lang="es-MX" sz="2200" dirty="0" smtClean="0">
                <a:cs typeface="Arial" pitchFamily="34" charset="0"/>
              </a:rPr>
              <a:t>Variables y su importancia en el tiempo</a:t>
            </a:r>
          </a:p>
          <a:p>
            <a:pPr lvl="1">
              <a:spcBef>
                <a:spcPct val="20000"/>
              </a:spcBef>
              <a:buFont typeface="Arial" pitchFamily="34" charset="0"/>
              <a:buChar char="•"/>
              <a:defRPr/>
            </a:pPr>
            <a:r>
              <a:rPr lang="es-MX" sz="2200" dirty="0" smtClean="0">
                <a:cs typeface="Arial" pitchFamily="34" charset="0"/>
              </a:rPr>
              <a:t>Dificultad del modelo en el tiempo (variables, interpretación)</a:t>
            </a: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to="" calcmode="lin" valueType="num">
                                      <p:cBhvr>
                                        <p:cTn id="25" dur="1" fill="hold"/>
                                        <p:tgtEl>
                                          <p:spTgt spid="4">
                                            <p:txEl>
                                              <p:pRg st="3" end="3"/>
                                            </p:txEl>
                                          </p:spTgt>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 to="" calcmode="lin" valueType="num">
                                      <p:cBhvr>
                                        <p:cTn id="28" dur="1" fill="hold"/>
                                        <p:tgtEl>
                                          <p:spTgt spid="4">
                                            <p:txEl>
                                              <p:pRg st="4" end="4"/>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to="" calcmode="lin" valueType="num">
                                      <p:cBhvr>
                                        <p:cTn id="33" dur="1" fill="hold"/>
                                        <p:tgtEl>
                                          <p:spTgt spid="4">
                                            <p:txEl>
                                              <p:pRg st="5" end="5"/>
                                            </p:txEl>
                                          </p:spTgt>
                                        </p:tgtEl>
                                        <p:attrNameLst>
                                          <p:attrName/>
                                        </p:attrNameLst>
                                      </p:cBhvr>
                                    </p:anim>
                                  </p:childTnLst>
                                </p:cTn>
                              </p:par>
                              <p:par>
                                <p:cTn id="34" presetID="24"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 to="" calcmode="lin" valueType="num">
                                      <p:cBhvr>
                                        <p:cTn id="36" dur="1" fill="hold"/>
                                        <p:tgtEl>
                                          <p:spTgt spid="4">
                                            <p:txEl>
                                              <p:pRg st="6" end="6"/>
                                            </p:txEl>
                                          </p:spTgt>
                                        </p:tgtEl>
                                        <p:attrNameLst>
                                          <p:attrName/>
                                        </p:attrNameLst>
                                      </p:cBhvr>
                                    </p:anim>
                                  </p:childTnLst>
                                </p:cTn>
                              </p:par>
                              <p:par>
                                <p:cTn id="37" presetID="24" presetClass="entr" presetSubtype="0" fill="hold" grpId="0" nodeType="with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 to="" calcmode="lin" valueType="num">
                                      <p:cBhvr>
                                        <p:cTn id="39" dur="1" fill="hold"/>
                                        <p:tgtEl>
                                          <p:spTgt spid="4">
                                            <p:txEl>
                                              <p:pRg st="7" end="7"/>
                                            </p:txEl>
                                          </p:spTgt>
                                        </p:tgtEl>
                                        <p:attrNameLst>
                                          <p:attrName/>
                                        </p:attrNameLst>
                                      </p:cBhvr>
                                    </p:anim>
                                  </p:childTnLst>
                                </p:cTn>
                              </p:par>
                              <p:par>
                                <p:cTn id="40" presetID="24" presetClass="entr" presetSubtype="0" fill="hold" grpId="0" nodeType="with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 to="" calcmode="lin" valueType="num">
                                      <p:cBhvr>
                                        <p:cTn id="42" dur="1" fill="hold"/>
                                        <p:tgtEl>
                                          <p:spTgt spid="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Enfoque de modelación</a:t>
            </a: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El contexto en que se toman las decisiones.  Adopción de una perspectiva particular y la selección de un ámbito  del sistema de interés.</a:t>
            </a: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Precisión o nivel de exactitud. Crucial para la calidad del modelo, en particular cuando la decisión no es obvia.</a:t>
            </a: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Disponibilidad de información. Problemas con la estabilidad temporal de los datos y dificultad en la predicción de sus valores.</a:t>
            </a: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Estado del arte en modelación. Riqueza conceptual de los modelos , tratamiento matemático, algoritmos, ecuaciones, sistemas computacionales.</a:t>
            </a: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Recursos disponibles para el estudio. Incluye financieros, datos, software, personal calificado, plazos, niveles comunicación.</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Especificaciones del modelo.</a:t>
            </a: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Estructura del modelo: ¿es posible utilizar una estructura sencilla?, ¿todas las opciones son independientes?. Existe problemas con el software y personal capacitado.</a:t>
            </a:r>
          </a:p>
          <a:p>
            <a:pPr marL="457200" marR="0" lvl="0" indent="-45720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Forma funcional. ¿funciones lineales o no lineales?, mayor cantidad de recursos.</a:t>
            </a:r>
          </a:p>
          <a:p>
            <a:pPr marL="457200" marR="0" lvl="0" indent="-45720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mj-lt"/>
              <a:buAutoNum type="alphaLcParenR"/>
              <a:tabLst/>
              <a:defRPr/>
            </a:pPr>
            <a:r>
              <a:rPr lang="es-MX" sz="2200" dirty="0" smtClean="0">
                <a:cs typeface="Arial" pitchFamily="34" charset="0"/>
              </a:rPr>
              <a:t>Especificaciones de variables. Es decidir qué variables usar y cómo (en qué forma) deben entrar al modelo.</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701675" y="1819275"/>
            <a:ext cx="8077200" cy="1609725"/>
          </a:xfrm>
        </p:spPr>
        <p:txBody>
          <a:bodyPr/>
          <a:lstStyle/>
          <a:p>
            <a:pPr eaLnBrk="1" hangingPunct="1"/>
            <a:r>
              <a:rPr lang="es-MX" sz="4200" dirty="0" smtClean="0">
                <a:latin typeface="Arial" pitchFamily="34" charset="0"/>
                <a:cs typeface="Arial" pitchFamily="34" charset="0"/>
              </a:rPr>
              <a:t>Enfoque de Sistemas </a:t>
            </a:r>
            <a:br>
              <a:rPr lang="es-MX" sz="4200" dirty="0" smtClean="0">
                <a:latin typeface="Arial" pitchFamily="34" charset="0"/>
                <a:cs typeface="Arial" pitchFamily="34" charset="0"/>
              </a:rPr>
            </a:br>
            <a:r>
              <a:rPr lang="es-MX" sz="4200" dirty="0" smtClean="0">
                <a:latin typeface="Arial" pitchFamily="34" charset="0"/>
                <a:cs typeface="Arial" pitchFamily="34" charset="0"/>
              </a:rPr>
              <a:t>para el Transporte</a:t>
            </a:r>
            <a:br>
              <a:rPr lang="es-MX" sz="4200" dirty="0" smtClean="0">
                <a:latin typeface="Arial" pitchFamily="34" charset="0"/>
                <a:cs typeface="Arial" pitchFamily="34" charset="0"/>
              </a:rPr>
            </a:br>
            <a:endParaRPr lang="es-ES" sz="4200" dirty="0" smtClean="0">
              <a:latin typeface="Arial" pitchFamily="34" charset="0"/>
              <a:cs typeface="Arial" pitchFamily="34" charset="0"/>
            </a:endParaRPr>
          </a:p>
        </p:txBody>
      </p:sp>
      <p:sp>
        <p:nvSpPr>
          <p:cNvPr id="57347" name="Rectangle 3"/>
          <p:cNvSpPr>
            <a:spLocks noGrp="1" noChangeArrowheads="1"/>
          </p:cNvSpPr>
          <p:nvPr>
            <p:ph type="subTitle" idx="1"/>
          </p:nvPr>
        </p:nvSpPr>
        <p:spPr>
          <a:xfrm>
            <a:off x="1309688" y="3743325"/>
            <a:ext cx="6629400" cy="1676400"/>
          </a:xfrm>
        </p:spPr>
        <p:txBody>
          <a:bodyPr/>
          <a:lstStyle/>
          <a:p>
            <a:pPr algn="l" eaLnBrk="1" hangingPunct="1"/>
            <a:r>
              <a:rPr lang="es-MX" dirty="0" smtClean="0">
                <a:solidFill>
                  <a:schemeClr val="tx1"/>
                </a:solidFill>
                <a:latin typeface="Arial" pitchFamily="34" charset="0"/>
                <a:cs typeface="Arial" pitchFamily="34" charset="0"/>
              </a:rPr>
              <a:t>(Instructor)</a:t>
            </a:r>
            <a:r>
              <a:rPr lang="es-MX" dirty="0" smtClean="0">
                <a:latin typeface="Arial" pitchFamily="34" charset="0"/>
                <a:cs typeface="Arial" pitchFamily="34" charset="0"/>
              </a:rPr>
              <a:t>		</a:t>
            </a:r>
            <a:endParaRPr lang="es-ES" dirty="0" smtClean="0">
              <a:latin typeface="Arial" pitchFamily="34" charset="0"/>
              <a:cs typeface="Arial" pitchFamily="34" charset="0"/>
            </a:endParaRPr>
          </a:p>
        </p:txBody>
      </p:sp>
      <p:sp>
        <p:nvSpPr>
          <p:cNvPr id="57348" name="Text Box 4"/>
          <p:cNvSpPr txBox="1">
            <a:spLocks noChangeArrowheads="1"/>
          </p:cNvSpPr>
          <p:nvPr/>
        </p:nvSpPr>
        <p:spPr bwMode="auto">
          <a:xfrm>
            <a:off x="7110413" y="5549900"/>
            <a:ext cx="873765" cy="369332"/>
          </a:xfrm>
          <a:prstGeom prst="rect">
            <a:avLst/>
          </a:prstGeom>
          <a:noFill/>
          <a:ln w="9525">
            <a:noFill/>
            <a:miter lim="800000"/>
            <a:headEnd/>
            <a:tailEnd/>
          </a:ln>
        </p:spPr>
        <p:txBody>
          <a:bodyPr wrap="none">
            <a:spAutoFit/>
          </a:bodyPr>
          <a:lstStyle/>
          <a:p>
            <a:r>
              <a:rPr lang="es-MX" sz="1800" dirty="0"/>
              <a:t>(Fecha)</a:t>
            </a:r>
            <a:endParaRPr lang="es-ES" sz="18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La modelación y errores de :</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Medición.</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Muestreo.</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Especificación.</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Calibración y predicción.</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Transferencia </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Agregación. </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to="" calcmode="lin" valueType="num">
                                      <p:cBhvr>
                                        <p:cTn id="42"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Ejemplo de un modelo</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Caso de intersección, optimización de la regulación</a:t>
            </a:r>
          </a:p>
          <a:p>
            <a:pPr marL="457200" marR="0" lvl="0" indent="-457200" defTabSz="914400" rtl="0" eaLnBrk="1" fontAlgn="auto" latinLnBrk="0" hangingPunct="1">
              <a:lnSpc>
                <a:spcPct val="150000"/>
              </a:lnSpc>
              <a:spcBef>
                <a:spcPct val="20000"/>
              </a:spcBef>
              <a:spcAft>
                <a:spcPts val="0"/>
              </a:spcAft>
              <a:buClrTx/>
              <a:buSzTx/>
              <a:buFont typeface="+mj-lt"/>
              <a:buAutoNum type="alphaLcParenR"/>
              <a:tabLst/>
              <a:defRPr/>
            </a:pPr>
            <a:r>
              <a:rPr lang="es-MX" sz="2200" dirty="0" smtClean="0">
                <a:cs typeface="Arial" pitchFamily="34" charset="0"/>
              </a:rPr>
              <a:t>Caso de entronque de una autopista, niveles </a:t>
            </a:r>
            <a:r>
              <a:rPr lang="es-MX" sz="2200" smtClean="0">
                <a:cs typeface="Arial" pitchFamily="34" charset="0"/>
              </a:rPr>
              <a:t>de servicio.</a:t>
            </a: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Modelación de sistemas</a:t>
            </a:r>
          </a:p>
        </p:txBody>
      </p:sp>
    </p:spTree>
    <p:extLst>
      <p:ext uri="{BB962C8B-B14F-4D97-AF65-F5344CB8AC3E}">
        <p14:creationId xmlns:p14="http://schemas.microsoft.com/office/powerpoint/2010/main" val="12386093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56565" y="3013244"/>
            <a:ext cx="7650850" cy="63007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smtClean="0"/>
              <a:t>Temario</a:t>
            </a:r>
            <a:endParaRPr lang="es-ES"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Introducción a la ingeniería de sistemas</a:t>
            </a:r>
          </a:p>
          <a:p>
            <a:pPr marL="609600" indent="-609600" eaLnBrk="1" hangingPunct="1">
              <a:buFont typeface="Wingdings" pitchFamily="2" charset="2"/>
              <a:buAutoNum type="arabicPeriod"/>
            </a:pPr>
            <a:r>
              <a:rPr lang="es-MX" sz="2800" dirty="0" smtClean="0"/>
              <a:t>Modelación de sistemas</a:t>
            </a:r>
          </a:p>
          <a:p>
            <a:pPr marL="609600" indent="-609600" eaLnBrk="1" hangingPunct="1">
              <a:buFont typeface="Wingdings" pitchFamily="2" charset="2"/>
              <a:buAutoNum type="arabicPeriod"/>
            </a:pPr>
            <a:r>
              <a:rPr lang="es-MX" sz="2800" dirty="0" smtClean="0"/>
              <a:t>Distribuciones de probabilidad </a:t>
            </a:r>
          </a:p>
          <a:p>
            <a:pPr marL="609600" indent="-609600" eaLnBrk="1" hangingPunct="1">
              <a:buFont typeface="Wingdings" pitchFamily="2" charset="2"/>
              <a:buAutoNum type="arabicPeriod"/>
            </a:pPr>
            <a:r>
              <a:rPr lang="es-ES" sz="2800" dirty="0" smtClean="0"/>
              <a:t>Simulación de sistemas</a:t>
            </a:r>
          </a:p>
          <a:p>
            <a:pPr marL="609600" indent="-609600" eaLnBrk="1" hangingPunct="1">
              <a:buFont typeface="Wingdings" pitchFamily="2" charset="2"/>
              <a:buAutoNum type="arabicPeriod"/>
            </a:pPr>
            <a:r>
              <a:rPr lang="es-ES" sz="2800" dirty="0" smtClean="0"/>
              <a:t>Uso de </a:t>
            </a:r>
            <a:r>
              <a:rPr lang="es-ES" sz="2800" dirty="0" err="1" smtClean="0"/>
              <a:t>Promodel</a:t>
            </a:r>
            <a:endParaRPr lang="es-E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 to="" calcmode="lin" valueType="num">
                                      <p:cBhvr>
                                        <p:cTn id="10" dur="1" fill="hold"/>
                                        <p:tgtEl>
                                          <p:spTgt spid="1024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to="" calcmode="lin" valueType="num">
                                      <p:cBhvr>
                                        <p:cTn id="13" dur="1" fill="hold"/>
                                        <p:tgtEl>
                                          <p:spTgt spid="1024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 to="" calcmode="lin" valueType="num">
                                      <p:cBhvr>
                                        <p:cTn id="16" dur="1" fill="hold"/>
                                        <p:tgtEl>
                                          <p:spTgt spid="10243">
                                            <p:txEl>
                                              <p:pRg st="3" end="3"/>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 to="" calcmode="lin" valueType="num">
                                      <p:cBhvr>
                                        <p:cTn id="19" dur="1" fill="hold"/>
                                        <p:tgtEl>
                                          <p:spTgt spid="10243">
                                            <p:txEl>
                                              <p:pRg st="4" end="4"/>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edge">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24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Medidas de posición</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b="1" dirty="0" smtClean="0">
                <a:cs typeface="Arial" pitchFamily="34" charset="0"/>
              </a:rPr>
              <a:t>Media de la muestra</a:t>
            </a:r>
            <a:r>
              <a:rPr lang="es-MX" sz="2200" dirty="0" smtClean="0">
                <a:cs typeface="Arial" pitchFamily="34" charset="0"/>
              </a:rPr>
              <a:t>. Es un promedio numérico</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457200" marR="0" lvl="0" indent="-457200" defTabSz="914400" rtl="0" eaLnBrk="1" fontAlgn="auto" latinLnBrk="0" hangingPunct="1">
              <a:lnSpc>
                <a:spcPct val="100000"/>
              </a:lnSpc>
              <a:spcBef>
                <a:spcPct val="20000"/>
              </a:spcBef>
              <a:spcAft>
                <a:spcPts val="0"/>
              </a:spcAft>
              <a:buClrTx/>
              <a:buSzTx/>
              <a:buFont typeface="Wingdings" pitchFamily="2" charset="2"/>
              <a:buAutoNum type="arabicParen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r>
              <a:rPr lang="es-MX" sz="2200" b="1" dirty="0" smtClean="0">
                <a:cs typeface="Arial" pitchFamily="34" charset="0"/>
              </a:rPr>
              <a:t>Mediana de la muestra.  </a:t>
            </a:r>
            <a:r>
              <a:rPr lang="es-MX" sz="2200" dirty="0" smtClean="0">
                <a:cs typeface="Arial" pitchFamily="34" charset="0"/>
              </a:rPr>
              <a:t>Su propósito es reflejar la tendencia central de la muestra.</a:t>
            </a:r>
          </a:p>
          <a:p>
            <a:pPr>
              <a:spcBef>
                <a:spcPct val="20000"/>
              </a:spcBef>
              <a:defRPr/>
            </a:pPr>
            <a:endParaRPr lang="es-MX" sz="2200" dirty="0" smtClean="0">
              <a:cs typeface="Arial" pitchFamily="34" charset="0"/>
            </a:endParaRPr>
          </a:p>
          <a:p>
            <a:pPr>
              <a:spcBef>
                <a:spcPct val="20000"/>
              </a:spcBef>
              <a:defRPr/>
            </a:pPr>
            <a:r>
              <a:rPr lang="es-MX" sz="2200" dirty="0" smtClean="0">
                <a:cs typeface="Arial" pitchFamily="34" charset="0"/>
              </a:rPr>
              <a:t>                                                                          si</a:t>
            </a:r>
            <a:r>
              <a:rPr lang="es-MX" sz="2200" i="1" dirty="0" smtClean="0">
                <a:cs typeface="Arial" pitchFamily="34" charset="0"/>
              </a:rPr>
              <a:t> n </a:t>
            </a:r>
            <a:r>
              <a:rPr lang="es-MX" sz="2200" dirty="0" smtClean="0">
                <a:cs typeface="Arial" pitchFamily="34" charset="0"/>
              </a:rPr>
              <a:t>es impar</a:t>
            </a:r>
          </a:p>
          <a:p>
            <a:pPr>
              <a:spcBef>
                <a:spcPct val="20000"/>
              </a:spcBef>
              <a:defRPr/>
            </a:pPr>
            <a:endParaRPr lang="es-MX" sz="2200" dirty="0" smtClean="0">
              <a:cs typeface="Arial" pitchFamily="34" charset="0"/>
            </a:endParaRPr>
          </a:p>
          <a:p>
            <a:pPr>
              <a:spcBef>
                <a:spcPct val="20000"/>
              </a:spcBef>
              <a:defRPr/>
            </a:pPr>
            <a:r>
              <a:rPr lang="es-MX" sz="2200" dirty="0" smtClean="0">
                <a:cs typeface="Arial" pitchFamily="34" charset="0"/>
              </a:rPr>
              <a:t>                                                                          si </a:t>
            </a:r>
            <a:r>
              <a:rPr lang="es-MX" sz="2200" i="1" dirty="0" smtClean="0">
                <a:cs typeface="Arial" pitchFamily="34" charset="0"/>
              </a:rPr>
              <a:t>n</a:t>
            </a:r>
            <a:r>
              <a:rPr lang="es-MX" sz="2200" dirty="0" smtClean="0">
                <a:cs typeface="Arial" pitchFamily="34" charset="0"/>
              </a:rPr>
              <a:t> es par</a:t>
            </a: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Distribuciones de probabilidad</a:t>
            </a:r>
          </a:p>
        </p:txBody>
      </p:sp>
      <p:graphicFrame>
        <p:nvGraphicFramePr>
          <p:cNvPr id="154633" name="Object 9"/>
          <p:cNvGraphicFramePr>
            <a:graphicFrameLocks noChangeAspect="1"/>
          </p:cNvGraphicFramePr>
          <p:nvPr/>
        </p:nvGraphicFramePr>
        <p:xfrm>
          <a:off x="1643042" y="2071678"/>
          <a:ext cx="3748087" cy="860425"/>
        </p:xfrm>
        <a:graphic>
          <a:graphicData uri="http://schemas.openxmlformats.org/presentationml/2006/ole">
            <mc:AlternateContent xmlns:mc="http://schemas.openxmlformats.org/markup-compatibility/2006">
              <mc:Choice xmlns:v="urn:schemas-microsoft-com:vml" Requires="v">
                <p:oleObj spid="_x0000_s1127" name="Equation" r:id="rId3" imgW="1879600" imgH="431800" progId="Equation.DSMT4">
                  <p:embed/>
                </p:oleObj>
              </mc:Choice>
              <mc:Fallback>
                <p:oleObj name="Equation" r:id="rId3" imgW="1879600" imgH="431800" progId="Equation.DSMT4">
                  <p:embed/>
                  <p:pic>
                    <p:nvPicPr>
                      <p:cNvPr id="0" name="Picture 7"/>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643042" y="2071678"/>
                        <a:ext cx="3748087" cy="8604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1028" name="Object 4"/>
          <p:cNvGraphicFramePr>
            <a:graphicFrameLocks noChangeAspect="1"/>
          </p:cNvGraphicFramePr>
          <p:nvPr/>
        </p:nvGraphicFramePr>
        <p:xfrm>
          <a:off x="1428728" y="4786322"/>
          <a:ext cx="4071966" cy="1133008"/>
        </p:xfrm>
        <a:graphic>
          <a:graphicData uri="http://schemas.openxmlformats.org/presentationml/2006/ole">
            <mc:AlternateContent xmlns:mc="http://schemas.openxmlformats.org/markup-compatibility/2006">
              <mc:Choice xmlns:v="urn:schemas-microsoft-com:vml" Requires="v">
                <p:oleObj spid="_x0000_s1128" name="Equation" r:id="rId4" imgW="1016000" imgH="533400" progId="Equation.DSMT4">
                  <p:embed/>
                </p:oleObj>
              </mc:Choice>
              <mc:Fallback>
                <p:oleObj name="Equation" r:id="rId4" imgW="1016000" imgH="533400" progId="Equation.DSMT4">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28" y="4786322"/>
                        <a:ext cx="4071966" cy="113300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154633"/>
                                        </p:tgtEl>
                                        <p:attrNameLst>
                                          <p:attrName>style.visibility</p:attrName>
                                        </p:attrNameLst>
                                      </p:cBhvr>
                                      <p:to>
                                        <p:strVal val="visible"/>
                                      </p:to>
                                    </p:set>
                                    <p:anim to="" calcmode="lin" valueType="num">
                                      <p:cBhvr>
                                        <p:cTn id="20" dur="1" fill="hold"/>
                                        <p:tgtEl>
                                          <p:spTgt spid="154633"/>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to="" calcmode="lin" valueType="num">
                                      <p:cBhvr>
                                        <p:cTn id="25" dur="1" fill="hold"/>
                                        <p:tgtEl>
                                          <p:spTgt spid="4">
                                            <p:txEl>
                                              <p:pRg st="6" end="6"/>
                                            </p:txEl>
                                          </p:spTgt>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4">
                                            <p:txEl>
                                              <p:pRg st="8" end="8"/>
                                            </p:txEl>
                                          </p:spTgt>
                                        </p:tgtEl>
                                        <p:attrNameLst>
                                          <p:attrName>style.visibility</p:attrName>
                                        </p:attrNameLst>
                                      </p:cBhvr>
                                      <p:to>
                                        <p:strVal val="visible"/>
                                      </p:to>
                                    </p:set>
                                    <p:anim to="" calcmode="lin" valueType="num">
                                      <p:cBhvr>
                                        <p:cTn id="28" dur="1" fill="hold"/>
                                        <p:tgtEl>
                                          <p:spTgt spid="4">
                                            <p:txEl>
                                              <p:pRg st="8" end="8"/>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anim to="" calcmode="lin" valueType="num">
                                      <p:cBhvr>
                                        <p:cTn id="33" dur="1" fill="hold"/>
                                        <p:tgtEl>
                                          <p:spTgt spid="4">
                                            <p:txEl>
                                              <p:pRg st="10" end="10"/>
                                            </p:txEl>
                                          </p:spTgt>
                                        </p:tgtEl>
                                        <p:attrNameLst>
                                          <p:attrName/>
                                        </p:attrNameLst>
                                      </p:cBhvr>
                                    </p:anim>
                                  </p:childTnLst>
                                </p:cTn>
                              </p:par>
                              <p:par>
                                <p:cTn id="34" presetID="24" presetClass="entr" presetSubtype="0" fill="hold" nodeType="withEffect">
                                  <p:stCondLst>
                                    <p:cond delay="0"/>
                                  </p:stCondLst>
                                  <p:childTnLst>
                                    <p:set>
                                      <p:cBhvr>
                                        <p:cTn id="35" dur="1" fill="hold">
                                          <p:stCondLst>
                                            <p:cond delay="0"/>
                                          </p:stCondLst>
                                        </p:cTn>
                                        <p:tgtEl>
                                          <p:spTgt spid="1028"/>
                                        </p:tgtEl>
                                        <p:attrNameLst>
                                          <p:attrName>style.visibility</p:attrName>
                                        </p:attrNameLst>
                                      </p:cBhvr>
                                      <p:to>
                                        <p:strVal val="visible"/>
                                      </p:to>
                                    </p:set>
                                    <p:anim to="" calcmode="lin" valueType="num">
                                      <p:cBhvr>
                                        <p:cTn id="36" dur="1" fill="hold"/>
                                        <p:tgtEl>
                                          <p:spTgt spid="102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Medidas de variabilidad</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200" dirty="0" smtClean="0">
                <a:cs typeface="Arial" pitchFamily="34" charset="0"/>
              </a:rPr>
              <a:t>Rango de la muestra. </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a:spcBef>
                <a:spcPct val="20000"/>
              </a:spcBef>
              <a:defRPr/>
            </a:pPr>
            <a:r>
              <a:rPr lang="es-MX" sz="2200" dirty="0" smtClean="0">
                <a:cs typeface="Arial" pitchFamily="34" charset="0"/>
              </a:rPr>
              <a:t>Desviación estándar de la muestra.</a:t>
            </a: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r>
              <a:rPr lang="es-MX" sz="2200" dirty="0" smtClean="0">
                <a:cs typeface="Arial" pitchFamily="34" charset="0"/>
              </a:rPr>
              <a:t>Varianza de la muestra.</a:t>
            </a: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Distribuciones de probabilidad</a:t>
            </a:r>
          </a:p>
        </p:txBody>
      </p:sp>
      <p:graphicFrame>
        <p:nvGraphicFramePr>
          <p:cNvPr id="2050" name="Object 2"/>
          <p:cNvGraphicFramePr>
            <a:graphicFrameLocks noChangeAspect="1"/>
          </p:cNvGraphicFramePr>
          <p:nvPr/>
        </p:nvGraphicFramePr>
        <p:xfrm>
          <a:off x="2786050" y="2000240"/>
          <a:ext cx="1857388" cy="485775"/>
        </p:xfrm>
        <a:graphic>
          <a:graphicData uri="http://schemas.openxmlformats.org/presentationml/2006/ole">
            <mc:AlternateContent xmlns:mc="http://schemas.openxmlformats.org/markup-compatibility/2006">
              <mc:Choice xmlns:v="urn:schemas-microsoft-com:vml" Requires="v">
                <p:oleObj spid="_x0000_s3224" name="Equation" r:id="rId3" imgW="723586" imgH="228501" progId="Equation.DSMT4">
                  <p:embed/>
                </p:oleObj>
              </mc:Choice>
              <mc:Fallback>
                <p:oleObj name="Equation" r:id="rId3" imgW="723586" imgH="228501" progId="Equation.DSMT4">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6050" y="2000240"/>
                        <a:ext cx="1857388" cy="4857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2285984" y="3286124"/>
          <a:ext cx="2770187" cy="1052512"/>
        </p:xfrm>
        <a:graphic>
          <a:graphicData uri="http://schemas.openxmlformats.org/presentationml/2006/ole">
            <mc:AlternateContent xmlns:mc="http://schemas.openxmlformats.org/markup-compatibility/2006">
              <mc:Choice xmlns:v="urn:schemas-microsoft-com:vml" Requires="v">
                <p:oleObj spid="_x0000_s3225" name="Equation" r:id="rId5" imgW="1079032" imgH="495085" progId="Equation.DSMT4">
                  <p:embed/>
                </p:oleObj>
              </mc:Choice>
              <mc:Fallback>
                <p:oleObj name="Equation" r:id="rId5" imgW="1079032" imgH="495085" progId="Equation.DSMT4">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5984" y="3286124"/>
                        <a:ext cx="2770187" cy="10525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2053" name="Object 5"/>
          <p:cNvGraphicFramePr>
            <a:graphicFrameLocks noChangeAspect="1"/>
          </p:cNvGraphicFramePr>
          <p:nvPr/>
        </p:nvGraphicFramePr>
        <p:xfrm>
          <a:off x="2422525" y="5397500"/>
          <a:ext cx="2640013" cy="971550"/>
        </p:xfrm>
        <a:graphic>
          <a:graphicData uri="http://schemas.openxmlformats.org/presentationml/2006/ole">
            <mc:AlternateContent xmlns:mc="http://schemas.openxmlformats.org/markup-compatibility/2006">
              <mc:Choice xmlns:v="urn:schemas-microsoft-com:vml" Requires="v">
                <p:oleObj spid="_x0000_s3226" name="Equation" r:id="rId7" imgW="1028700" imgH="457200" progId="Equation.DSMT4">
                  <p:embed/>
                </p:oleObj>
              </mc:Choice>
              <mc:Fallback>
                <p:oleObj name="Equation" r:id="rId7" imgW="1028700" imgH="457200" progId="Equation.DSMT4">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2525" y="5397500"/>
                        <a:ext cx="2640013" cy="9715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2050"/>
                                        </p:tgtEl>
                                        <p:attrNameLst>
                                          <p:attrName>style.visibility</p:attrName>
                                        </p:attrNameLst>
                                      </p:cBhvr>
                                      <p:to>
                                        <p:strVal val="visible"/>
                                      </p:to>
                                    </p:set>
                                    <p:anim to="" calcmode="lin" valueType="num">
                                      <p:cBhvr>
                                        <p:cTn id="20" dur="1" fill="hold"/>
                                        <p:tgtEl>
                                          <p:spTgt spid="2050"/>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to="" calcmode="lin" valueType="num">
                                      <p:cBhvr>
                                        <p:cTn id="25" dur="1" fill="hold"/>
                                        <p:tgtEl>
                                          <p:spTgt spid="4">
                                            <p:txEl>
                                              <p:pRg st="4" end="4"/>
                                            </p:txEl>
                                          </p:spTgt>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2052"/>
                                        </p:tgtEl>
                                        <p:attrNameLst>
                                          <p:attrName>style.visibility</p:attrName>
                                        </p:attrNameLst>
                                      </p:cBhvr>
                                      <p:to>
                                        <p:strVal val="visible"/>
                                      </p:to>
                                    </p:set>
                                    <p:anim to="" calcmode="lin" valueType="num">
                                      <p:cBhvr>
                                        <p:cTn id="28" dur="1" fill="hold"/>
                                        <p:tgtEl>
                                          <p:spTgt spid="2052"/>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anim to="" calcmode="lin" valueType="num">
                                      <p:cBhvr>
                                        <p:cTn id="33" dur="1" fill="hold"/>
                                        <p:tgtEl>
                                          <p:spTgt spid="4">
                                            <p:txEl>
                                              <p:pRg st="9" end="9"/>
                                            </p:txEl>
                                          </p:spTgt>
                                        </p:tgtEl>
                                        <p:attrNameLst>
                                          <p:attrName/>
                                        </p:attrNameLst>
                                      </p:cBhvr>
                                    </p:anim>
                                  </p:childTnLst>
                                </p:cTn>
                              </p:par>
                              <p:par>
                                <p:cTn id="34" presetID="24" presetClass="entr" presetSubtype="0" fill="hold" nodeType="withEffect">
                                  <p:stCondLst>
                                    <p:cond delay="0"/>
                                  </p:stCondLst>
                                  <p:childTnLst>
                                    <p:set>
                                      <p:cBhvr>
                                        <p:cTn id="35" dur="1" fill="hold">
                                          <p:stCondLst>
                                            <p:cond delay="0"/>
                                          </p:stCondLst>
                                        </p:cTn>
                                        <p:tgtEl>
                                          <p:spTgt spid="2053"/>
                                        </p:tgtEl>
                                        <p:attrNameLst>
                                          <p:attrName>style.visibility</p:attrName>
                                        </p:attrNameLst>
                                      </p:cBhvr>
                                      <p:to>
                                        <p:strVal val="visible"/>
                                      </p:to>
                                    </p:set>
                                    <p:anim to="" calcmode="lin" valueType="num">
                                      <p:cBhvr>
                                        <p:cTn id="36" dur="1" fill="hold"/>
                                        <p:tgtEl>
                                          <p:spTgt spid="205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Variable aleatoria</a:t>
            </a:r>
          </a:p>
          <a:p>
            <a:pPr>
              <a:spcBef>
                <a:spcPct val="20000"/>
              </a:spcBef>
              <a:defRPr/>
            </a:pPr>
            <a:r>
              <a:rPr lang="es-MX" sz="2200" dirty="0" smtClean="0">
                <a:cs typeface="Arial" pitchFamily="34" charset="0"/>
              </a:rPr>
              <a:t>Es una función que asocia un número real con cada elemento del espacio </a:t>
            </a:r>
            <a:r>
              <a:rPr lang="es-MX" sz="2200" dirty="0" err="1" smtClean="0">
                <a:cs typeface="Arial" pitchFamily="34" charset="0"/>
              </a:rPr>
              <a:t>muestral</a:t>
            </a:r>
            <a:r>
              <a:rPr lang="es-MX" sz="2200" dirty="0" smtClean="0">
                <a:cs typeface="Arial" pitchFamily="34" charset="0"/>
              </a:rPr>
              <a:t>.</a:t>
            </a:r>
          </a:p>
          <a:p>
            <a:pPr>
              <a:spcBef>
                <a:spcPct val="20000"/>
              </a:spcBef>
              <a:defRPr/>
            </a:pPr>
            <a:endParaRPr lang="es-MX" sz="2200" b="1" dirty="0" smtClean="0">
              <a:cs typeface="Arial" pitchFamily="34" charset="0"/>
            </a:endParaRPr>
          </a:p>
          <a:p>
            <a:pPr>
              <a:spcBef>
                <a:spcPct val="20000"/>
              </a:spcBef>
              <a:defRPr/>
            </a:pPr>
            <a:r>
              <a:rPr lang="es-MX" sz="2200" b="1" dirty="0" smtClean="0">
                <a:cs typeface="Arial" pitchFamily="34" charset="0"/>
              </a:rPr>
              <a:t>Espacio </a:t>
            </a:r>
            <a:r>
              <a:rPr lang="es-MX" sz="2200" b="1" dirty="0" err="1" smtClean="0">
                <a:cs typeface="Arial" pitchFamily="34" charset="0"/>
              </a:rPr>
              <a:t>muestral</a:t>
            </a:r>
            <a:r>
              <a:rPr lang="es-MX" sz="2200" b="1" dirty="0" smtClean="0">
                <a:cs typeface="Arial" pitchFamily="34" charset="0"/>
              </a:rPr>
              <a:t> discreto</a:t>
            </a:r>
          </a:p>
          <a:p>
            <a:pPr>
              <a:spcBef>
                <a:spcPct val="20000"/>
              </a:spcBef>
              <a:defRPr/>
            </a:pPr>
            <a:r>
              <a:rPr lang="es-MX" sz="2200" dirty="0" smtClean="0">
                <a:cs typeface="Arial" pitchFamily="34" charset="0"/>
              </a:rPr>
              <a:t>Contienen un número finito de posibilidades o una  serie interminable con tantos elemento como números enteros  existen.</a:t>
            </a:r>
          </a:p>
          <a:p>
            <a:pPr>
              <a:spcBef>
                <a:spcPct val="20000"/>
              </a:spcBef>
              <a:defRPr/>
            </a:pPr>
            <a:endParaRPr lang="es-MX" sz="2200" b="1" dirty="0" smtClean="0">
              <a:cs typeface="Arial" pitchFamily="34" charset="0"/>
            </a:endParaRPr>
          </a:p>
          <a:p>
            <a:pPr>
              <a:spcBef>
                <a:spcPct val="20000"/>
              </a:spcBef>
              <a:defRPr/>
            </a:pPr>
            <a:r>
              <a:rPr lang="es-MX" sz="2200" b="1" dirty="0" smtClean="0">
                <a:cs typeface="Arial" pitchFamily="34" charset="0"/>
              </a:rPr>
              <a:t>Espacio </a:t>
            </a:r>
            <a:r>
              <a:rPr lang="es-MX" sz="2200" b="1" dirty="0" err="1" smtClean="0">
                <a:cs typeface="Arial" pitchFamily="34" charset="0"/>
              </a:rPr>
              <a:t>muestral</a:t>
            </a:r>
            <a:r>
              <a:rPr lang="es-MX" sz="2200" b="1" dirty="0" smtClean="0">
                <a:cs typeface="Arial" pitchFamily="34" charset="0"/>
              </a:rPr>
              <a:t> continuo.</a:t>
            </a:r>
          </a:p>
          <a:p>
            <a:pPr>
              <a:spcBef>
                <a:spcPct val="20000"/>
              </a:spcBef>
              <a:defRPr/>
            </a:pPr>
            <a:r>
              <a:rPr lang="es-MX" sz="2200" dirty="0" smtClean="0">
                <a:cs typeface="Arial" pitchFamily="34" charset="0"/>
              </a:rPr>
              <a:t>Aquel que contienen un número infinito de posibilidades igual al número de puntos en un segmento de línea.</a:t>
            </a: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Distribuciones de probabilidad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 to="" calcmode="lin" valueType="num">
                                      <p:cBhvr>
                                        <p:cTn id="32" dur="1" fill="hold"/>
                                        <p:tgtEl>
                                          <p:spTgt spid="4">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to="" calcmode="lin" valueType="num">
                                      <p:cBhvr>
                                        <p:cTn id="37"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Variable aleatoria discreta </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dirty="0" smtClean="0">
                <a:cs typeface="Arial" pitchFamily="34" charset="0"/>
              </a:rPr>
              <a:t>Se llaman así a los conjuntos en los cuales es posible contar los resultados.</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dirty="0" smtClean="0">
                <a:cs typeface="Arial" pitchFamily="34" charset="0"/>
              </a:rPr>
              <a:t>Ejemplos: pesos, alturas, temperaturas, distancias.</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es-MX" sz="2400" b="1"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Variable aleatoria continua</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dirty="0" smtClean="0">
                <a:cs typeface="Arial" pitchFamily="34" charset="0"/>
              </a:rPr>
              <a:t>Cuando los valores pueden ser tomados en una escala continua.</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dirty="0" smtClean="0">
                <a:cs typeface="Arial" pitchFamily="34" charset="0"/>
              </a:rPr>
              <a:t>Ejemplos: números de artículos defectuosos de una muestra, accidentes en carretera por año en una cierta carretera, medidas cualitativas: tener hambre o no, bueno o malo.)</a:t>
            </a:r>
            <a:endParaRPr lang="es-MX" sz="2200"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lvl="0">
              <a:spcBef>
                <a:spcPct val="20000"/>
              </a:spcBef>
              <a:defRPr/>
            </a:pPr>
            <a:r>
              <a:rPr lang="es-MX" sz="3200" dirty="0" smtClean="0">
                <a:latin typeface="Arial" pitchFamily="34" charset="0"/>
                <a:cs typeface="Arial" pitchFamily="34" charset="0"/>
              </a:rPr>
              <a:t>Distribuciones de probabilidad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to="" calcmode="lin" valueType="num">
                                      <p:cBhvr>
                                        <p:cTn id="37"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3"/>
          <p:cNvSpPr>
            <a:spLocks noGrp="1" noChangeArrowheads="1"/>
          </p:cNvSpPr>
          <p:nvPr>
            <p:ph type="body" idx="1"/>
          </p:nvPr>
        </p:nvSpPr>
        <p:spPr>
          <a:xfrm>
            <a:off x="827088" y="1142984"/>
            <a:ext cx="8031192" cy="4851301"/>
          </a:xfrm>
        </p:spPr>
        <p:txBody>
          <a:bodyPr/>
          <a:lstStyle/>
          <a:p>
            <a:pPr eaLnBrk="1" hangingPunct="1">
              <a:buFont typeface="Wingdings" pitchFamily="2" charset="2"/>
              <a:buNone/>
            </a:pPr>
            <a:r>
              <a:rPr lang="es-MX" sz="2400" b="1" dirty="0" smtClean="0"/>
              <a:t>Variable aleatoria</a:t>
            </a:r>
          </a:p>
          <a:p>
            <a:pPr eaLnBrk="1" hangingPunct="1">
              <a:buFont typeface="Wingdings" pitchFamily="2" charset="2"/>
              <a:buNone/>
            </a:pPr>
            <a:endParaRPr lang="es-MX" sz="1200" b="1" dirty="0" smtClean="0"/>
          </a:p>
          <a:p>
            <a:pPr eaLnBrk="1" hangingPunct="1">
              <a:buFont typeface="Wingdings" pitchFamily="2" charset="2"/>
              <a:buChar char="§"/>
            </a:pPr>
            <a:r>
              <a:rPr lang="es-MX" sz="2200" dirty="0" smtClean="0"/>
              <a:t>La estadística se encarga de hacer inferencias acerca de poblaciones y sus características</a:t>
            </a:r>
          </a:p>
          <a:p>
            <a:pPr eaLnBrk="1" hangingPunct="1">
              <a:buFont typeface="Wingdings" pitchFamily="2" charset="2"/>
              <a:buChar char="§"/>
            </a:pPr>
            <a:endParaRPr lang="es-MX" sz="2200" dirty="0" smtClean="0"/>
          </a:p>
          <a:p>
            <a:pPr eaLnBrk="1" hangingPunct="1">
              <a:buFont typeface="Wingdings" pitchFamily="2" charset="2"/>
              <a:buChar char="§"/>
            </a:pPr>
            <a:r>
              <a:rPr lang="es-MX" sz="2200" dirty="0" smtClean="0"/>
              <a:t>En el caso de un experimento donde se observan varias descripciones al azar es importante asignar una descripción numérica al resultado</a:t>
            </a:r>
          </a:p>
          <a:p>
            <a:pPr eaLnBrk="1" hangingPunct="1">
              <a:buFont typeface="Wingdings" pitchFamily="2" charset="2"/>
              <a:buChar char="§"/>
            </a:pPr>
            <a:endParaRPr lang="es-MX" sz="2200" dirty="0" smtClean="0"/>
          </a:p>
          <a:p>
            <a:pPr eaLnBrk="1" hangingPunct="1">
              <a:buFont typeface="Wingdings" pitchFamily="2" charset="2"/>
              <a:buChar char="§"/>
            </a:pPr>
            <a:r>
              <a:rPr lang="es-MX" sz="2200" dirty="0" smtClean="0"/>
              <a:t>Estos valores son cantidades aleatorias determinadas por el resultado del experimento</a:t>
            </a:r>
          </a:p>
          <a:p>
            <a:pPr eaLnBrk="1" hangingPunct="1"/>
            <a:endParaRPr lang="es-ES" sz="2400" dirty="0" smtClean="0"/>
          </a:p>
        </p:txBody>
      </p:sp>
      <p:sp>
        <p:nvSpPr>
          <p:cNvPr id="5" name="Rectangle 2"/>
          <p:cNvSpPr>
            <a:spLocks noGrp="1" noChangeArrowheads="1"/>
          </p:cNvSpPr>
          <p:nvPr>
            <p:ph type="title"/>
          </p:nvPr>
        </p:nvSpPr>
        <p:spPr>
          <a:xfrm>
            <a:off x="200050" y="71414"/>
            <a:ext cx="8015288" cy="914400"/>
          </a:xfrm>
        </p:spPr>
        <p:txBody>
          <a:bodyPr/>
          <a:lstStyle/>
          <a:p>
            <a:pPr lvl="0" algn="l">
              <a:spcBef>
                <a:spcPct val="20000"/>
              </a:spcBef>
              <a:defRPr/>
            </a:pPr>
            <a:r>
              <a:rPr lang="es-MX" sz="3600" dirty="0" smtClean="0">
                <a:latin typeface="Arial" pitchFamily="34" charset="0"/>
                <a:cs typeface="Arial" pitchFamily="34" charset="0"/>
              </a:rPr>
              <a:t>Distribuciones de probabilidad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48483">
                                            <p:txEl>
                                              <p:pRg st="0" end="0"/>
                                            </p:txEl>
                                          </p:spTgt>
                                        </p:tgtEl>
                                        <p:attrNameLst>
                                          <p:attrName>style.visibility</p:attrName>
                                        </p:attrNameLst>
                                      </p:cBhvr>
                                      <p:to>
                                        <p:strVal val="visible"/>
                                      </p:to>
                                    </p:set>
                                    <p:anim to="" calcmode="lin" valueType="num">
                                      <p:cBhvr>
                                        <p:cTn id="12" dur="1" fill="hold"/>
                                        <p:tgtEl>
                                          <p:spTgt spid="14848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48483">
                                            <p:txEl>
                                              <p:pRg st="2" end="2"/>
                                            </p:txEl>
                                          </p:spTgt>
                                        </p:tgtEl>
                                        <p:attrNameLst>
                                          <p:attrName>style.visibility</p:attrName>
                                        </p:attrNameLst>
                                      </p:cBhvr>
                                      <p:to>
                                        <p:strVal val="visible"/>
                                      </p:to>
                                    </p:set>
                                    <p:anim to="" calcmode="lin" valueType="num">
                                      <p:cBhvr>
                                        <p:cTn id="17" dur="1" fill="hold"/>
                                        <p:tgtEl>
                                          <p:spTgt spid="14848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48483">
                                            <p:txEl>
                                              <p:pRg st="4" end="4"/>
                                            </p:txEl>
                                          </p:spTgt>
                                        </p:tgtEl>
                                        <p:attrNameLst>
                                          <p:attrName>style.visibility</p:attrName>
                                        </p:attrNameLst>
                                      </p:cBhvr>
                                      <p:to>
                                        <p:strVal val="visible"/>
                                      </p:to>
                                    </p:set>
                                    <p:anim to="" calcmode="lin" valueType="num">
                                      <p:cBhvr>
                                        <p:cTn id="22" dur="1" fill="hold"/>
                                        <p:tgtEl>
                                          <p:spTgt spid="148483">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48483">
                                            <p:txEl>
                                              <p:pRg st="6" end="6"/>
                                            </p:txEl>
                                          </p:spTgt>
                                        </p:tgtEl>
                                        <p:attrNameLst>
                                          <p:attrName>style.visibility</p:attrName>
                                        </p:attrNameLst>
                                      </p:cBhvr>
                                      <p:to>
                                        <p:strVal val="visible"/>
                                      </p:to>
                                    </p:set>
                                    <p:anim to="" calcmode="lin" valueType="num">
                                      <p:cBhvr>
                                        <p:cTn id="27" dur="1" fill="hold"/>
                                        <p:tgtEl>
                                          <p:spTgt spid="14848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uiExpand="1" build="p"/>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Text Box 3"/>
          <p:cNvSpPr txBox="1">
            <a:spLocks noChangeArrowheads="1"/>
          </p:cNvSpPr>
          <p:nvPr/>
        </p:nvSpPr>
        <p:spPr bwMode="auto">
          <a:xfrm>
            <a:off x="836612" y="1142984"/>
            <a:ext cx="8021667" cy="3477875"/>
          </a:xfrm>
          <a:prstGeom prst="rect">
            <a:avLst/>
          </a:prstGeom>
          <a:noFill/>
          <a:ln w="9525">
            <a:noFill/>
            <a:miter lim="800000"/>
            <a:headEnd/>
            <a:tailEnd/>
          </a:ln>
        </p:spPr>
        <p:txBody>
          <a:bodyPr wrap="square">
            <a:spAutoFit/>
          </a:bodyPr>
          <a:lstStyle/>
          <a:p>
            <a:r>
              <a:rPr lang="es-MX" sz="2200" dirty="0" smtClean="0"/>
              <a:t>El </a:t>
            </a:r>
            <a:r>
              <a:rPr lang="es-MX" sz="2200" dirty="0"/>
              <a:t>conjunto de pares ordenados (x, f(x)) es una función de probabilidad o </a:t>
            </a:r>
            <a:r>
              <a:rPr lang="es-MX" sz="2200" b="1" dirty="0"/>
              <a:t>distribución de probabilidad de la variable aleatoria </a:t>
            </a:r>
            <a:r>
              <a:rPr lang="es-MX" sz="2200" dirty="0"/>
              <a:t>discreta X si, para </a:t>
            </a:r>
            <a:r>
              <a:rPr lang="es-MX" sz="2200" dirty="0" smtClean="0"/>
              <a:t>cada </a:t>
            </a:r>
            <a:r>
              <a:rPr lang="es-MX" sz="2200" dirty="0"/>
              <a:t>resultado posible x</a:t>
            </a:r>
            <a:r>
              <a:rPr lang="es-MX" sz="2200" dirty="0" smtClean="0"/>
              <a:t>,</a:t>
            </a:r>
          </a:p>
          <a:p>
            <a:endParaRPr lang="es-MX" sz="2200" dirty="0"/>
          </a:p>
          <a:p>
            <a:pPr algn="ctr"/>
            <a:endParaRPr lang="es-MX" sz="2200" dirty="0"/>
          </a:p>
          <a:p>
            <a:pPr algn="ctr"/>
            <a:endParaRPr lang="es-MX" sz="2200" dirty="0"/>
          </a:p>
          <a:p>
            <a:pPr algn="ctr"/>
            <a:endParaRPr lang="es-MX" sz="2200" dirty="0"/>
          </a:p>
          <a:p>
            <a:pPr lvl="2"/>
            <a:endParaRPr lang="es-MX" sz="2200" dirty="0"/>
          </a:p>
          <a:p>
            <a:pPr lvl="2"/>
            <a:endParaRPr lang="es-MX" sz="2200" dirty="0"/>
          </a:p>
          <a:p>
            <a:pPr lvl="2"/>
            <a:endParaRPr lang="es-MX" sz="2200" dirty="0"/>
          </a:p>
        </p:txBody>
      </p:sp>
      <p:graphicFrame>
        <p:nvGraphicFramePr>
          <p:cNvPr id="154633" name="Object 9"/>
          <p:cNvGraphicFramePr>
            <a:graphicFrameLocks noChangeAspect="1"/>
          </p:cNvGraphicFramePr>
          <p:nvPr/>
        </p:nvGraphicFramePr>
        <p:xfrm>
          <a:off x="3071802" y="2714620"/>
          <a:ext cx="3114675" cy="1568450"/>
        </p:xfrm>
        <a:graphic>
          <a:graphicData uri="http://schemas.openxmlformats.org/presentationml/2006/ole">
            <mc:AlternateContent xmlns:mc="http://schemas.openxmlformats.org/markup-compatibility/2006">
              <mc:Choice xmlns:v="urn:schemas-microsoft-com:vml" Requires="v">
                <p:oleObj spid="_x0000_s57396" name="Equation" r:id="rId4" imgW="1562100" imgH="787400" progId="Equation.DSMT4">
                  <p:embed/>
                </p:oleObj>
              </mc:Choice>
              <mc:Fallback>
                <p:oleObj name="Equation" r:id="rId4" imgW="1562100" imgH="7874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1802" y="2714620"/>
                        <a:ext cx="3114675" cy="15684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8" name="Rectangle 2"/>
          <p:cNvSpPr>
            <a:spLocks noGrp="1" noChangeArrowheads="1"/>
          </p:cNvSpPr>
          <p:nvPr>
            <p:ph type="title"/>
          </p:nvPr>
        </p:nvSpPr>
        <p:spPr>
          <a:xfrm>
            <a:off x="200050"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4627"/>
                                        </p:tgtEl>
                                        <p:attrNameLst>
                                          <p:attrName>style.visibility</p:attrName>
                                        </p:attrNameLst>
                                      </p:cBhvr>
                                      <p:to>
                                        <p:strVal val="visible"/>
                                      </p:to>
                                    </p:set>
                                    <p:anim to="" calcmode="lin" valueType="num">
                                      <p:cBhvr>
                                        <p:cTn id="12" dur="1" fill="hold"/>
                                        <p:tgtEl>
                                          <p:spTgt spid="15462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54633"/>
                                        </p:tgtEl>
                                        <p:attrNameLst>
                                          <p:attrName>style.visibility</p:attrName>
                                        </p:attrNameLst>
                                      </p:cBhvr>
                                      <p:to>
                                        <p:strVal val="visible"/>
                                      </p:to>
                                    </p:set>
                                    <p:anim to="" calcmode="lin" valueType="num">
                                      <p:cBhvr>
                                        <p:cTn id="17" dur="1" fill="hold"/>
                                        <p:tgtEl>
                                          <p:spTgt spid="15463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latin typeface="+mj-lt"/>
              </a:rPr>
              <a:t>Distribuciones discretas</a:t>
            </a:r>
          </a:p>
          <a:p>
            <a:pPr eaLnBrk="1" hangingPunct="1">
              <a:buFont typeface="Wingdings" pitchFamily="2" charset="2"/>
              <a:buNone/>
            </a:pPr>
            <a:endParaRPr lang="es-MX" sz="1200" b="1" dirty="0" smtClean="0"/>
          </a:p>
          <a:p>
            <a:pPr eaLnBrk="1" hangingPunct="1"/>
            <a:r>
              <a:rPr lang="es-MX" sz="2200" dirty="0" smtClean="0"/>
              <a:t>Existen problemas donde se desea calcular la probabilidad de que el valor observado de una variable aleatoria X sea menor o igual que algún número real x.</a:t>
            </a:r>
          </a:p>
          <a:p>
            <a:pPr eaLnBrk="1" hangingPunct="1"/>
            <a:endParaRPr lang="es-MX" sz="2200" dirty="0" smtClean="0"/>
          </a:p>
          <a:p>
            <a:pPr eaLnBrk="1" hangingPunct="1"/>
            <a:r>
              <a:rPr lang="es-MX" sz="2200" dirty="0" smtClean="0"/>
              <a:t>Al escribir F(x) = P(X</a:t>
            </a:r>
            <a:r>
              <a:rPr lang="es-MX" sz="2200" dirty="0" smtClean="0">
                <a:sym typeface="Symbol" pitchFamily="18" charset="2"/>
              </a:rPr>
              <a:t> </a:t>
            </a:r>
            <a:r>
              <a:rPr lang="es-MX" sz="2200" dirty="0" smtClean="0"/>
              <a:t>x) para cualquier número real x, definimos a F(x) como la distribución acumulada de la variable aleatoria X</a:t>
            </a:r>
          </a:p>
          <a:p>
            <a:pPr eaLnBrk="1" hangingPunct="1"/>
            <a:endParaRPr lang="es-ES" sz="240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to="" calcmode="lin" valueType="num">
                                      <p:cBhvr>
                                        <p:cTn id="7" dur="1" fill="hold"/>
                                        <p:tgtEl>
                                          <p:spTgt spid="16077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0771">
                                            <p:txEl>
                                              <p:pRg st="2" end="2"/>
                                            </p:txEl>
                                          </p:spTgt>
                                        </p:tgtEl>
                                        <p:attrNameLst>
                                          <p:attrName>style.visibility</p:attrName>
                                        </p:attrNameLst>
                                      </p:cBhvr>
                                      <p:to>
                                        <p:strVal val="visible"/>
                                      </p:to>
                                    </p:set>
                                    <p:anim to="" calcmode="lin" valueType="num">
                                      <p:cBhvr>
                                        <p:cTn id="12" dur="1" fill="hold"/>
                                        <p:tgtEl>
                                          <p:spTgt spid="160771">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60771">
                                            <p:txEl>
                                              <p:pRg st="4" end="4"/>
                                            </p:txEl>
                                          </p:spTgt>
                                        </p:tgtEl>
                                        <p:attrNameLst>
                                          <p:attrName>style.visibility</p:attrName>
                                        </p:attrNameLst>
                                      </p:cBhvr>
                                      <p:to>
                                        <p:strVal val="visible"/>
                                      </p:to>
                                    </p:set>
                                    <p:anim to="" calcmode="lin" valueType="num">
                                      <p:cBhvr>
                                        <p:cTn id="17" dur="1" fill="hold"/>
                                        <p:tgtEl>
                                          <p:spTgt spid="16077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56565" y="2071678"/>
            <a:ext cx="7650850" cy="630070"/>
          </a:xfrm>
          <a:prstGeom prst="rect">
            <a:avLst/>
          </a:prstGeom>
          <a:ln>
            <a:solidFill>
              <a:schemeClr val="tx1"/>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Introducción a la ingeniería de sistemas</a:t>
            </a:r>
          </a:p>
          <a:p>
            <a:pPr marL="609600" indent="-609600" eaLnBrk="1" hangingPunct="1">
              <a:buFont typeface="Wingdings" pitchFamily="2" charset="2"/>
              <a:buAutoNum type="arabicPeriod"/>
            </a:pPr>
            <a:r>
              <a:rPr lang="es-MX" sz="2800" dirty="0" smtClean="0"/>
              <a:t>Modelación de sistemas</a:t>
            </a:r>
          </a:p>
          <a:p>
            <a:pPr marL="609600" indent="-609600" eaLnBrk="1" hangingPunct="1">
              <a:buFont typeface="Wingdings" pitchFamily="2" charset="2"/>
              <a:buAutoNum type="arabicPeriod"/>
            </a:pPr>
            <a:r>
              <a:rPr lang="es-MX" sz="2800" dirty="0" smtClean="0"/>
              <a:t>Distribuciones de probabilidad </a:t>
            </a:r>
          </a:p>
          <a:p>
            <a:pPr marL="609600" indent="-609600" eaLnBrk="1" hangingPunct="1">
              <a:buFont typeface="Wingdings" pitchFamily="2" charset="2"/>
              <a:buAutoNum type="arabicPeriod"/>
            </a:pPr>
            <a:r>
              <a:rPr lang="es-ES" sz="2800" dirty="0" smtClean="0"/>
              <a:t>Simulación de sistemas</a:t>
            </a:r>
          </a:p>
          <a:p>
            <a:pPr marL="609600" indent="-609600" eaLnBrk="1" hangingPunct="1">
              <a:buFont typeface="Wingdings" pitchFamily="2" charset="2"/>
              <a:buAutoNum type="arabicPeriod"/>
            </a:pPr>
            <a:r>
              <a:rPr lang="es-ES" sz="2800" dirty="0" smtClean="0"/>
              <a:t>Uso de </a:t>
            </a:r>
            <a:r>
              <a:rPr lang="es-ES" sz="2800" dirty="0" err="1" smtClean="0"/>
              <a:t>Promodel</a:t>
            </a:r>
            <a:endParaRPr lang="es-E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par>
                                <p:cTn id="16" presetID="24" presetClass="entr" presetSubtype="0" fill="hold" grpId="0" nodeType="withEffect">
                                  <p:stCondLst>
                                    <p:cond delay="0"/>
                                  </p:stCondLst>
                                  <p:childTnLst>
                                    <p:set>
                                      <p:cBhvr>
                                        <p:cTn id="17" dur="1" fill="hold">
                                          <p:stCondLst>
                                            <p:cond delay="0"/>
                                          </p:stCondLst>
                                        </p:cTn>
                                        <p:tgtEl>
                                          <p:spTgt spid="10243">
                                            <p:txEl>
                                              <p:pRg st="2" end="2"/>
                                            </p:txEl>
                                          </p:spTgt>
                                        </p:tgtEl>
                                        <p:attrNameLst>
                                          <p:attrName>style.visibility</p:attrName>
                                        </p:attrNameLst>
                                      </p:cBhvr>
                                      <p:to>
                                        <p:strVal val="visible"/>
                                      </p:to>
                                    </p:set>
                                    <p:anim to="" calcmode="lin" valueType="num">
                                      <p:cBhvr>
                                        <p:cTn id="18" dur="1" fill="hold"/>
                                        <p:tgtEl>
                                          <p:spTgt spid="10243">
                                            <p:txEl>
                                              <p:pRg st="2" end="2"/>
                                            </p:txEl>
                                          </p:spTgt>
                                        </p:tgtEl>
                                        <p:attrNameLst>
                                          <p:attrName/>
                                        </p:attrNameLst>
                                      </p:cBhvr>
                                    </p:anim>
                                  </p:childTnLst>
                                </p:cTn>
                              </p:par>
                              <p:par>
                                <p:cTn id="19" presetID="24" presetClass="entr" presetSubtype="0" fill="hold" grpId="0" nodeType="with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 to="" calcmode="lin" valueType="num">
                                      <p:cBhvr>
                                        <p:cTn id="21" dur="1" fill="hold"/>
                                        <p:tgtEl>
                                          <p:spTgt spid="10243">
                                            <p:txEl>
                                              <p:pRg st="3" end="3"/>
                                            </p:txEl>
                                          </p:spTgt>
                                        </p:tgtEl>
                                        <p:attrNameLst>
                                          <p:attrName/>
                                        </p:attrNameLst>
                                      </p:cBhvr>
                                    </p:anim>
                                  </p:childTnLst>
                                </p:cTn>
                              </p:par>
                              <p:par>
                                <p:cTn id="22" presetID="24" presetClass="entr" presetSubtype="0" fill="hold" grpId="0" nodeType="withEffect">
                                  <p:stCondLst>
                                    <p:cond delay="0"/>
                                  </p:stCondLst>
                                  <p:childTnLst>
                                    <p:set>
                                      <p:cBhvr>
                                        <p:cTn id="23" dur="1" fill="hold">
                                          <p:stCondLst>
                                            <p:cond delay="0"/>
                                          </p:stCondLst>
                                        </p:cTn>
                                        <p:tgtEl>
                                          <p:spTgt spid="10243">
                                            <p:txEl>
                                              <p:pRg st="4" end="4"/>
                                            </p:txEl>
                                          </p:spTgt>
                                        </p:tgtEl>
                                        <p:attrNameLst>
                                          <p:attrName>style.visibility</p:attrName>
                                        </p:attrNameLst>
                                      </p:cBhvr>
                                      <p:to>
                                        <p:strVal val="visible"/>
                                      </p:to>
                                    </p:set>
                                    <p:anim to="" calcmode="lin" valueType="num">
                                      <p:cBhvr>
                                        <p:cTn id="24" dur="1" fill="hold"/>
                                        <p:tgtEl>
                                          <p:spTgt spid="10243">
                                            <p:txEl>
                                              <p:pRg st="4" end="4"/>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edge">
                                      <p:cBhvr>
                                        <p:cTn id="2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Text Box 3"/>
          <p:cNvSpPr txBox="1">
            <a:spLocks noChangeArrowheads="1"/>
          </p:cNvSpPr>
          <p:nvPr/>
        </p:nvSpPr>
        <p:spPr bwMode="auto">
          <a:xfrm>
            <a:off x="836612" y="1233904"/>
            <a:ext cx="8021667" cy="2123658"/>
          </a:xfrm>
          <a:prstGeom prst="rect">
            <a:avLst/>
          </a:prstGeom>
          <a:noFill/>
          <a:ln w="9525">
            <a:noFill/>
            <a:miter lim="800000"/>
            <a:headEnd/>
            <a:tailEnd/>
          </a:ln>
        </p:spPr>
        <p:txBody>
          <a:bodyPr wrap="square">
            <a:spAutoFit/>
          </a:bodyPr>
          <a:lstStyle/>
          <a:p>
            <a:r>
              <a:rPr lang="es-MX" sz="2200" dirty="0" smtClean="0"/>
              <a:t>La </a:t>
            </a:r>
            <a:r>
              <a:rPr lang="es-MX" sz="2200" b="1" dirty="0"/>
              <a:t>distribución de acumulada</a:t>
            </a:r>
            <a:r>
              <a:rPr lang="es-MX" sz="2200" dirty="0"/>
              <a:t> F(x) de una variable aleatoria discreta X con distribución de probabilidad f(x) es</a:t>
            </a:r>
          </a:p>
          <a:p>
            <a:endParaRPr lang="es-MX" sz="2200" dirty="0"/>
          </a:p>
          <a:p>
            <a:endParaRPr lang="es-MX" sz="2200" dirty="0"/>
          </a:p>
          <a:p>
            <a:endParaRPr lang="es-MX" sz="2200" dirty="0"/>
          </a:p>
          <a:p>
            <a:pPr lvl="2"/>
            <a:endParaRPr lang="es-MX" sz="2200" dirty="0"/>
          </a:p>
        </p:txBody>
      </p:sp>
      <p:graphicFrame>
        <p:nvGraphicFramePr>
          <p:cNvPr id="156677" name="Object 5"/>
          <p:cNvGraphicFramePr>
            <a:graphicFrameLocks noChangeAspect="1"/>
          </p:cNvGraphicFramePr>
          <p:nvPr/>
        </p:nvGraphicFramePr>
        <p:xfrm>
          <a:off x="1214414" y="2786058"/>
          <a:ext cx="6262689" cy="682625"/>
        </p:xfrm>
        <a:graphic>
          <a:graphicData uri="http://schemas.openxmlformats.org/presentationml/2006/ole">
            <mc:AlternateContent xmlns:mc="http://schemas.openxmlformats.org/markup-compatibility/2006">
              <mc:Choice xmlns:v="urn:schemas-microsoft-com:vml" Requires="v">
                <p:oleObj spid="_x0000_s58420" name="Equation" r:id="rId4" imgW="2997200" imgH="342900" progId="Equation.DSMT4">
                  <p:embed/>
                </p:oleObj>
              </mc:Choice>
              <mc:Fallback>
                <p:oleObj name="Equation" r:id="rId4" imgW="2997200" imgH="3429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4414" y="2786058"/>
                        <a:ext cx="6262689" cy="6826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6675"/>
                                        </p:tgtEl>
                                        <p:attrNameLst>
                                          <p:attrName>style.visibility</p:attrName>
                                        </p:attrNameLst>
                                      </p:cBhvr>
                                      <p:to>
                                        <p:strVal val="visible"/>
                                      </p:to>
                                    </p:set>
                                    <p:anim to="" calcmode="lin" valueType="num">
                                      <p:cBhvr>
                                        <p:cTn id="12" dur="1" fill="hold"/>
                                        <p:tgtEl>
                                          <p:spTgt spid="15667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56677"/>
                                        </p:tgtEl>
                                        <p:attrNameLst>
                                          <p:attrName>style.visibility</p:attrName>
                                        </p:attrNameLst>
                                      </p:cBhvr>
                                      <p:to>
                                        <p:strVal val="visible"/>
                                      </p:to>
                                    </p:set>
                                    <p:anim to="" calcmode="lin" valueType="num">
                                      <p:cBhvr>
                                        <p:cTn id="17" dur="1" fill="hold"/>
                                        <p:tgtEl>
                                          <p:spTgt spid="15667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Text Box 3"/>
          <p:cNvSpPr txBox="1">
            <a:spLocks noChangeArrowheads="1"/>
          </p:cNvSpPr>
          <p:nvPr/>
        </p:nvSpPr>
        <p:spPr bwMode="auto">
          <a:xfrm>
            <a:off x="836612" y="1142984"/>
            <a:ext cx="8021667" cy="3477875"/>
          </a:xfrm>
          <a:prstGeom prst="rect">
            <a:avLst/>
          </a:prstGeom>
          <a:noFill/>
          <a:ln w="9525">
            <a:noFill/>
            <a:miter lim="800000"/>
            <a:headEnd/>
            <a:tailEnd/>
          </a:ln>
        </p:spPr>
        <p:txBody>
          <a:bodyPr wrap="square">
            <a:spAutoFit/>
          </a:bodyPr>
          <a:lstStyle/>
          <a:p>
            <a:r>
              <a:rPr lang="es-MX" sz="2200" dirty="0" smtClean="0"/>
              <a:t>El conjunto de pares ordenados (x, f(x)) </a:t>
            </a:r>
            <a:r>
              <a:rPr lang="es-MX" sz="2200" dirty="0"/>
              <a:t>es una </a:t>
            </a:r>
            <a:r>
              <a:rPr lang="es-MX" sz="2200" b="1" dirty="0"/>
              <a:t>función de densidad de probabilidad</a:t>
            </a:r>
            <a:r>
              <a:rPr lang="es-MX" sz="2200" dirty="0"/>
              <a:t> para la variable aleatoria continua </a:t>
            </a:r>
            <a:r>
              <a:rPr lang="es-MX" sz="2200" i="1" dirty="0"/>
              <a:t>X</a:t>
            </a:r>
            <a:r>
              <a:rPr lang="es-MX" sz="2200" dirty="0"/>
              <a:t> definida en el conjunto de números reales </a:t>
            </a:r>
            <a:r>
              <a:rPr lang="es-MX" sz="2200" i="1" dirty="0"/>
              <a:t>R</a:t>
            </a:r>
            <a:r>
              <a:rPr lang="es-MX" sz="2200" dirty="0"/>
              <a:t>, </a:t>
            </a:r>
            <a:r>
              <a:rPr lang="es-MX" sz="2200" dirty="0" smtClean="0"/>
              <a:t>si:</a:t>
            </a:r>
            <a:endParaRPr lang="es-MX" sz="2200" dirty="0"/>
          </a:p>
          <a:p>
            <a:endParaRPr lang="es-MX" sz="2200" dirty="0"/>
          </a:p>
          <a:p>
            <a:endParaRPr lang="es-MX" sz="2200" dirty="0"/>
          </a:p>
          <a:p>
            <a:endParaRPr lang="es-MX" sz="2200" dirty="0"/>
          </a:p>
          <a:p>
            <a:endParaRPr lang="es-MX" sz="2200" dirty="0"/>
          </a:p>
          <a:p>
            <a:endParaRPr lang="es-MX" sz="2200" dirty="0"/>
          </a:p>
          <a:p>
            <a:endParaRPr lang="es-MX" sz="2200" dirty="0"/>
          </a:p>
          <a:p>
            <a:pPr lvl="2"/>
            <a:endParaRPr lang="es-MX" sz="2200" dirty="0"/>
          </a:p>
        </p:txBody>
      </p:sp>
      <p:graphicFrame>
        <p:nvGraphicFramePr>
          <p:cNvPr id="164872" name="Object 8"/>
          <p:cNvGraphicFramePr>
            <a:graphicFrameLocks noChangeAspect="1"/>
          </p:cNvGraphicFramePr>
          <p:nvPr/>
        </p:nvGraphicFramePr>
        <p:xfrm>
          <a:off x="2500298" y="2500306"/>
          <a:ext cx="4076700" cy="1770063"/>
        </p:xfrm>
        <a:graphic>
          <a:graphicData uri="http://schemas.openxmlformats.org/presentationml/2006/ole">
            <mc:AlternateContent xmlns:mc="http://schemas.openxmlformats.org/markup-compatibility/2006">
              <mc:Choice xmlns:v="urn:schemas-microsoft-com:vml" Requires="v">
                <p:oleObj spid="_x0000_s59444" name="Equation" r:id="rId4" imgW="2044700" imgH="889000" progId="Equation.DSMT4">
                  <p:embed/>
                </p:oleObj>
              </mc:Choice>
              <mc:Fallback>
                <p:oleObj name="Equation" r:id="rId4" imgW="2044700" imgH="8890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0298" y="2500306"/>
                        <a:ext cx="4076700" cy="17700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8"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4867"/>
                                        </p:tgtEl>
                                        <p:attrNameLst>
                                          <p:attrName>style.visibility</p:attrName>
                                        </p:attrNameLst>
                                      </p:cBhvr>
                                      <p:to>
                                        <p:strVal val="visible"/>
                                      </p:to>
                                    </p:set>
                                    <p:anim to="" calcmode="lin" valueType="num">
                                      <p:cBhvr>
                                        <p:cTn id="12" dur="1" fill="hold"/>
                                        <p:tgtEl>
                                          <p:spTgt spid="16486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64872"/>
                                        </p:tgtEl>
                                        <p:attrNameLst>
                                          <p:attrName>style.visibility</p:attrName>
                                        </p:attrNameLst>
                                      </p:cBhvr>
                                      <p:to>
                                        <p:strVal val="visible"/>
                                      </p:to>
                                    </p:set>
                                    <p:anim to="" calcmode="lin" valueType="num">
                                      <p:cBhvr>
                                        <p:cTn id="17" dur="1" fill="hold"/>
                                        <p:tgtEl>
                                          <p:spTgt spid="16487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p:bldP spid="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Text Box 3"/>
          <p:cNvSpPr txBox="1">
            <a:spLocks noChangeArrowheads="1"/>
          </p:cNvSpPr>
          <p:nvPr/>
        </p:nvSpPr>
        <p:spPr bwMode="auto">
          <a:xfrm>
            <a:off x="836612" y="1142984"/>
            <a:ext cx="8021667" cy="2462213"/>
          </a:xfrm>
          <a:prstGeom prst="rect">
            <a:avLst/>
          </a:prstGeom>
          <a:noFill/>
          <a:ln w="9525">
            <a:noFill/>
            <a:miter lim="800000"/>
            <a:headEnd/>
            <a:tailEnd/>
          </a:ln>
        </p:spPr>
        <p:txBody>
          <a:bodyPr wrap="square">
            <a:spAutoFit/>
          </a:bodyPr>
          <a:lstStyle/>
          <a:p>
            <a:r>
              <a:rPr lang="es-MX" sz="2200" dirty="0" smtClean="0"/>
              <a:t>La </a:t>
            </a:r>
            <a:r>
              <a:rPr lang="es-MX" sz="2200" b="1" dirty="0"/>
              <a:t>distribución acumulada </a:t>
            </a:r>
            <a:r>
              <a:rPr lang="es-MX" sz="2200" i="1" dirty="0" smtClean="0"/>
              <a:t>F(x) </a:t>
            </a:r>
            <a:r>
              <a:rPr lang="es-MX" sz="2200" dirty="0" smtClean="0"/>
              <a:t>de </a:t>
            </a:r>
            <a:r>
              <a:rPr lang="es-MX" sz="2200" dirty="0"/>
              <a:t>una variable aleatoria </a:t>
            </a:r>
            <a:r>
              <a:rPr lang="es-MX" sz="2200" dirty="0" smtClean="0"/>
              <a:t>continua</a:t>
            </a:r>
          </a:p>
          <a:p>
            <a:r>
              <a:rPr lang="es-MX" sz="2200" dirty="0" smtClean="0"/>
              <a:t> </a:t>
            </a:r>
            <a:r>
              <a:rPr lang="es-MX" sz="2200" i="1" dirty="0"/>
              <a:t>X </a:t>
            </a:r>
            <a:r>
              <a:rPr lang="es-MX" sz="2200" dirty="0" smtClean="0"/>
              <a:t>con función </a:t>
            </a:r>
            <a:r>
              <a:rPr lang="es-MX" sz="2200" dirty="0"/>
              <a:t>de densidad </a:t>
            </a:r>
            <a:r>
              <a:rPr lang="es-MX" sz="2200" i="1" dirty="0"/>
              <a:t>f(x) </a:t>
            </a:r>
            <a:r>
              <a:rPr lang="es-MX" sz="2200" dirty="0" smtClean="0"/>
              <a:t>es:</a:t>
            </a:r>
            <a:endParaRPr lang="es-MX" sz="2200" dirty="0"/>
          </a:p>
          <a:p>
            <a:endParaRPr lang="es-MX" sz="2200" dirty="0">
              <a:solidFill>
                <a:srgbClr val="FF0000"/>
              </a:solidFill>
            </a:endParaRPr>
          </a:p>
          <a:p>
            <a:endParaRPr lang="es-MX" sz="2200" dirty="0">
              <a:solidFill>
                <a:srgbClr val="FF0000"/>
              </a:solidFill>
            </a:endParaRPr>
          </a:p>
          <a:p>
            <a:endParaRPr lang="es-MX" sz="2200" dirty="0">
              <a:solidFill>
                <a:srgbClr val="FF0000"/>
              </a:solidFill>
            </a:endParaRPr>
          </a:p>
          <a:p>
            <a:endParaRPr lang="es-MX" sz="2200" dirty="0">
              <a:solidFill>
                <a:srgbClr val="FF0000"/>
              </a:solidFill>
            </a:endParaRPr>
          </a:p>
          <a:p>
            <a:endParaRPr lang="es-MX" sz="2200" dirty="0">
              <a:solidFill>
                <a:srgbClr val="FF0000"/>
              </a:solidFill>
            </a:endParaRPr>
          </a:p>
        </p:txBody>
      </p:sp>
      <p:graphicFrame>
        <p:nvGraphicFramePr>
          <p:cNvPr id="166917" name="Object 5"/>
          <p:cNvGraphicFramePr>
            <a:graphicFrameLocks noChangeAspect="1"/>
          </p:cNvGraphicFramePr>
          <p:nvPr/>
        </p:nvGraphicFramePr>
        <p:xfrm>
          <a:off x="1428728" y="2500306"/>
          <a:ext cx="6203950" cy="657225"/>
        </p:xfrm>
        <a:graphic>
          <a:graphicData uri="http://schemas.openxmlformats.org/presentationml/2006/ole">
            <mc:AlternateContent xmlns:mc="http://schemas.openxmlformats.org/markup-compatibility/2006">
              <mc:Choice xmlns:v="urn:schemas-microsoft-com:vml" Requires="v">
                <p:oleObj spid="_x0000_s60468" name="Equation" r:id="rId4" imgW="3111500" imgH="330200" progId="Equation.DSMT4">
                  <p:embed/>
                </p:oleObj>
              </mc:Choice>
              <mc:Fallback>
                <p:oleObj name="Equation" r:id="rId4" imgW="3111500" imgH="3302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28" y="2500306"/>
                        <a:ext cx="6203950" cy="6572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8"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6915"/>
                                        </p:tgtEl>
                                        <p:attrNameLst>
                                          <p:attrName>style.visibility</p:attrName>
                                        </p:attrNameLst>
                                      </p:cBhvr>
                                      <p:to>
                                        <p:strVal val="visible"/>
                                      </p:to>
                                    </p:set>
                                    <p:anim to="" calcmode="lin" valueType="num">
                                      <p:cBhvr>
                                        <p:cTn id="12" dur="1" fill="hold"/>
                                        <p:tgtEl>
                                          <p:spTgt spid="16691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66917"/>
                                        </p:tgtEl>
                                        <p:attrNameLst>
                                          <p:attrName>style.visibility</p:attrName>
                                        </p:attrNameLst>
                                      </p:cBhvr>
                                      <p:to>
                                        <p:strVal val="visible"/>
                                      </p:to>
                                    </p:set>
                                    <p:anim to="" calcmode="lin" valueType="num">
                                      <p:cBhvr>
                                        <p:cTn id="17" dur="1" fill="hold"/>
                                        <p:tgtEl>
                                          <p:spTgt spid="1669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3898152"/>
          </a:xfrm>
        </p:spPr>
        <p:txBody>
          <a:bodyPr/>
          <a:lstStyle/>
          <a:p>
            <a:pPr eaLnBrk="1" hangingPunct="1">
              <a:buNone/>
            </a:pPr>
            <a:r>
              <a:rPr lang="es-MX" sz="2400" b="1" dirty="0" smtClean="0"/>
              <a:t>Distribuciones de probabilidad conjunta</a:t>
            </a:r>
          </a:p>
          <a:p>
            <a:pPr marL="0" indent="0" eaLnBrk="1" hangingPunct="1">
              <a:buNone/>
            </a:pPr>
            <a:r>
              <a:rPr lang="es-MX" sz="2200" dirty="0" smtClean="0"/>
              <a:t>La función </a:t>
            </a:r>
            <a:r>
              <a:rPr lang="es-MX" sz="2200" i="1" dirty="0" smtClean="0"/>
              <a:t>f(</a:t>
            </a:r>
            <a:r>
              <a:rPr lang="es-MX" sz="2200" i="1" dirty="0" err="1" smtClean="0"/>
              <a:t>x,y</a:t>
            </a:r>
            <a:r>
              <a:rPr lang="es-MX" sz="2200" i="1" dirty="0" smtClean="0"/>
              <a:t>) </a:t>
            </a:r>
            <a:r>
              <a:rPr lang="es-MX" sz="2200" dirty="0" smtClean="0"/>
              <a:t>es una distribución de probabilidad conjunta o función de masa de probabilidad de las variables aleatorias discretas </a:t>
            </a:r>
            <a:r>
              <a:rPr lang="es-MX" sz="2200" i="1" dirty="0" smtClean="0"/>
              <a:t>X</a:t>
            </a:r>
            <a:r>
              <a:rPr lang="es-MX" sz="2200" dirty="0" smtClean="0"/>
              <a:t> y </a:t>
            </a:r>
            <a:r>
              <a:rPr lang="es-MX" sz="2200" i="1" dirty="0" err="1" smtClean="0"/>
              <a:t>Y</a:t>
            </a:r>
            <a:r>
              <a:rPr lang="es-MX" sz="2200" dirty="0" smtClean="0"/>
              <a:t> si:</a:t>
            </a:r>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r>
              <a:rPr lang="es-MX" sz="2200" dirty="0" smtClean="0"/>
              <a:t>Para cualquier región A en el plano </a:t>
            </a:r>
            <a:r>
              <a:rPr lang="es-MX" sz="2200" dirty="0" err="1" smtClean="0"/>
              <a:t>xy</a:t>
            </a:r>
            <a:r>
              <a:rPr lang="es-MX" sz="2200" dirty="0" smtClean="0"/>
              <a:t>, </a:t>
            </a:r>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 name="Object 8"/>
          <p:cNvGraphicFramePr>
            <a:graphicFrameLocks noChangeAspect="1"/>
          </p:cNvGraphicFramePr>
          <p:nvPr/>
        </p:nvGraphicFramePr>
        <p:xfrm>
          <a:off x="933449" y="2908308"/>
          <a:ext cx="3567113" cy="1592262"/>
        </p:xfrm>
        <a:graphic>
          <a:graphicData uri="http://schemas.openxmlformats.org/presentationml/2006/ole">
            <mc:AlternateContent xmlns:mc="http://schemas.openxmlformats.org/markup-compatibility/2006">
              <mc:Choice xmlns:v="urn:schemas-microsoft-com:vml" Requires="v">
                <p:oleObj spid="_x0000_s217190" name="Equation" r:id="rId4" imgW="1790700" imgH="800100" progId="Equation.DSMT4">
                  <p:embed/>
                </p:oleObj>
              </mc:Choice>
              <mc:Fallback>
                <p:oleObj name="Equation" r:id="rId4" imgW="1790700" imgH="800100" progId="Equation.DSMT4">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3449" y="2908308"/>
                        <a:ext cx="3567113" cy="15922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3" name="Object 8"/>
          <p:cNvGraphicFramePr>
            <a:graphicFrameLocks noChangeAspect="1"/>
          </p:cNvGraphicFramePr>
          <p:nvPr/>
        </p:nvGraphicFramePr>
        <p:xfrm>
          <a:off x="1142976" y="5429264"/>
          <a:ext cx="3846512" cy="681038"/>
        </p:xfrm>
        <a:graphic>
          <a:graphicData uri="http://schemas.openxmlformats.org/presentationml/2006/ole">
            <mc:AlternateContent xmlns:mc="http://schemas.openxmlformats.org/markup-compatibility/2006">
              <mc:Choice xmlns:v="urn:schemas-microsoft-com:vml" Requires="v">
                <p:oleObj spid="_x0000_s217191" name="Equation" r:id="rId6" imgW="1930400" imgH="342900" progId="Equation.DSMT4">
                  <p:embed/>
                </p:oleObj>
              </mc:Choice>
              <mc:Fallback>
                <p:oleObj name="Equation" r:id="rId6" imgW="1930400" imgH="34290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2976" y="5429264"/>
                        <a:ext cx="3846512" cy="6810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1012">
                                            <p:txEl>
                                              <p:pRg st="1" end="1"/>
                                            </p:txEl>
                                          </p:spTgt>
                                        </p:tgtEl>
                                        <p:attrNameLst>
                                          <p:attrName>style.visibility</p:attrName>
                                        </p:attrNameLst>
                                      </p:cBhvr>
                                      <p:to>
                                        <p:strVal val="visible"/>
                                      </p:to>
                                    </p:set>
                                    <p:anim to="" calcmode="lin" valueType="num">
                                      <p:cBhvr>
                                        <p:cTn id="17" dur="1" fill="hold"/>
                                        <p:tgtEl>
                                          <p:spTgt spid="171012">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1012">
                                            <p:txEl>
                                              <p:pRg st="8" end="8"/>
                                            </p:txEl>
                                          </p:spTgt>
                                        </p:tgtEl>
                                        <p:attrNameLst>
                                          <p:attrName>style.visibility</p:attrName>
                                        </p:attrNameLst>
                                      </p:cBhvr>
                                      <p:to>
                                        <p:strVal val="visible"/>
                                      </p:to>
                                    </p:set>
                                    <p:anim to="" calcmode="lin" valueType="num">
                                      <p:cBhvr>
                                        <p:cTn id="22" dur="1" fill="hold"/>
                                        <p:tgtEl>
                                          <p:spTgt spid="171012">
                                            <p:txEl>
                                              <p:pRg st="8" end="8"/>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to="" calcmode="lin" valueType="num">
                                      <p:cBhvr>
                                        <p:cTn id="27" dur="1" fill="hold"/>
                                        <p:tgtEl>
                                          <p:spTgt spid="2"/>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to="" calcmode="lin" valueType="num">
                                      <p:cBhvr>
                                        <p:cTn id="32"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3898152"/>
          </a:xfrm>
        </p:spPr>
        <p:txBody>
          <a:bodyPr/>
          <a:lstStyle/>
          <a:p>
            <a:pPr eaLnBrk="1" hangingPunct="1">
              <a:buNone/>
            </a:pPr>
            <a:r>
              <a:rPr lang="es-MX" sz="2400" b="1" dirty="0" smtClean="0"/>
              <a:t>Función de densidad conjunta</a:t>
            </a:r>
          </a:p>
          <a:p>
            <a:pPr marL="0" indent="0" eaLnBrk="1" hangingPunct="1">
              <a:buNone/>
            </a:pPr>
            <a:r>
              <a:rPr lang="es-MX" sz="2200" dirty="0" smtClean="0"/>
              <a:t>La función </a:t>
            </a:r>
            <a:r>
              <a:rPr lang="es-MX" sz="2200" i="1" dirty="0" smtClean="0"/>
              <a:t>f(</a:t>
            </a:r>
            <a:r>
              <a:rPr lang="es-MX" sz="2200" i="1" dirty="0" err="1" smtClean="0"/>
              <a:t>x,y</a:t>
            </a:r>
            <a:r>
              <a:rPr lang="es-MX" sz="2200" i="1" dirty="0" smtClean="0"/>
              <a:t>) </a:t>
            </a:r>
            <a:r>
              <a:rPr lang="es-MX" sz="2200" dirty="0" smtClean="0"/>
              <a:t>es una función de densidad conjunta de las variables aleatorias continuas </a:t>
            </a:r>
            <a:r>
              <a:rPr lang="es-MX" sz="2200" i="1" dirty="0" smtClean="0"/>
              <a:t>X</a:t>
            </a:r>
            <a:r>
              <a:rPr lang="es-MX" sz="2200" dirty="0" smtClean="0"/>
              <a:t> y </a:t>
            </a:r>
            <a:r>
              <a:rPr lang="es-MX" sz="2200" i="1" dirty="0" err="1" smtClean="0"/>
              <a:t>Y</a:t>
            </a:r>
            <a:r>
              <a:rPr lang="es-MX" sz="2200" dirty="0" smtClean="0"/>
              <a:t> si:</a:t>
            </a:r>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r>
              <a:rPr lang="es-MX" sz="2200" dirty="0" smtClean="0"/>
              <a:t>Para cualquier región A en el plano </a:t>
            </a:r>
            <a:r>
              <a:rPr lang="es-MX" sz="2200" dirty="0" err="1" smtClean="0"/>
              <a:t>xy</a:t>
            </a:r>
            <a:r>
              <a:rPr lang="es-MX" sz="2200" dirty="0" smtClean="0"/>
              <a:t>.</a:t>
            </a:r>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a:p>
            <a:pPr marL="0" indent="0" eaLnBrk="1" hangingPunct="1">
              <a:buNone/>
            </a:pPr>
            <a:endParaRPr lang="es-MX"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 name="Object 8"/>
          <p:cNvGraphicFramePr>
            <a:graphicFrameLocks noChangeAspect="1"/>
          </p:cNvGraphicFramePr>
          <p:nvPr/>
        </p:nvGraphicFramePr>
        <p:xfrm>
          <a:off x="966794" y="2422533"/>
          <a:ext cx="4605338" cy="2149475"/>
        </p:xfrm>
        <a:graphic>
          <a:graphicData uri="http://schemas.openxmlformats.org/presentationml/2006/ole">
            <mc:AlternateContent xmlns:mc="http://schemas.openxmlformats.org/markup-compatibility/2006">
              <mc:Choice xmlns:v="urn:schemas-microsoft-com:vml" Requires="v">
                <p:oleObj spid="_x0000_s227380" name="Equation" r:id="rId4" imgW="2311400" imgH="1079500" progId="Equation.DSMT4">
                  <p:embed/>
                </p:oleObj>
              </mc:Choice>
              <mc:Fallback>
                <p:oleObj name="Equation" r:id="rId4" imgW="2311400" imgH="10795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6794" y="2422533"/>
                        <a:ext cx="4605338" cy="21494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1012">
                                            <p:txEl>
                                              <p:pRg st="1" end="1"/>
                                            </p:txEl>
                                          </p:spTgt>
                                        </p:tgtEl>
                                        <p:attrNameLst>
                                          <p:attrName>style.visibility</p:attrName>
                                        </p:attrNameLst>
                                      </p:cBhvr>
                                      <p:to>
                                        <p:strVal val="visible"/>
                                      </p:to>
                                    </p:set>
                                    <p:anim to="" calcmode="lin" valueType="num">
                                      <p:cBhvr>
                                        <p:cTn id="17" dur="1" fill="hold"/>
                                        <p:tgtEl>
                                          <p:spTgt spid="171012">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1012">
                                            <p:txEl>
                                              <p:pRg st="8" end="8"/>
                                            </p:txEl>
                                          </p:spTgt>
                                        </p:tgtEl>
                                        <p:attrNameLst>
                                          <p:attrName>style.visibility</p:attrName>
                                        </p:attrNameLst>
                                      </p:cBhvr>
                                      <p:to>
                                        <p:strVal val="visible"/>
                                      </p:to>
                                    </p:set>
                                    <p:anim to="" calcmode="lin" valueType="num">
                                      <p:cBhvr>
                                        <p:cTn id="22" dur="1" fill="hold"/>
                                        <p:tgtEl>
                                          <p:spTgt spid="171012">
                                            <p:txEl>
                                              <p:pRg st="8" end="8"/>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to="" calcmode="lin" valueType="num">
                                      <p:cBhvr>
                                        <p:cTn id="27"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3898152"/>
          </a:xfrm>
        </p:spPr>
        <p:txBody>
          <a:bodyPr/>
          <a:lstStyle/>
          <a:p>
            <a:pPr marL="0" indent="0" eaLnBrk="1" hangingPunct="1">
              <a:buNone/>
            </a:pPr>
            <a:r>
              <a:rPr lang="es-MX" sz="2200" dirty="0" smtClean="0"/>
              <a:t>Sean </a:t>
            </a:r>
            <a:r>
              <a:rPr lang="es-MX" sz="2200" i="1" dirty="0" smtClean="0"/>
              <a:t>X </a:t>
            </a:r>
            <a:r>
              <a:rPr lang="es-MX" sz="2200" dirty="0" smtClean="0"/>
              <a:t>y </a:t>
            </a:r>
            <a:r>
              <a:rPr lang="es-MX" sz="2200" i="1" dirty="0" err="1" smtClean="0"/>
              <a:t>Y</a:t>
            </a:r>
            <a:r>
              <a:rPr lang="es-MX" sz="2200" dirty="0" smtClean="0"/>
              <a:t> variables aleatorias con distribuciones de </a:t>
            </a:r>
            <a:r>
              <a:rPr lang="es-MX" sz="2200" b="1" dirty="0" smtClean="0"/>
              <a:t>probabilidad conjunta </a:t>
            </a:r>
            <a:r>
              <a:rPr lang="es-MX" sz="2200" i="1" dirty="0" smtClean="0"/>
              <a:t>f(x, y)</a:t>
            </a:r>
            <a:r>
              <a:rPr lang="es-MX" sz="2200" dirty="0" smtClean="0"/>
              <a:t>. </a:t>
            </a:r>
            <a:r>
              <a:rPr lang="es-MX" sz="2200" b="1" dirty="0" smtClean="0"/>
              <a:t>La media o valor esperado </a:t>
            </a:r>
            <a:r>
              <a:rPr lang="es-MX" sz="2200" dirty="0" smtClean="0"/>
              <a:t>de la variable aleatoria </a:t>
            </a:r>
            <a:r>
              <a:rPr lang="es-MX" sz="2200" i="1" dirty="0" smtClean="0"/>
              <a:t>g(X,Y) </a:t>
            </a:r>
            <a:r>
              <a:rPr lang="es-MX" sz="2200" dirty="0" smtClean="0"/>
              <a:t>es:</a:t>
            </a:r>
          </a:p>
          <a:p>
            <a:pPr marL="0" indent="0" eaLnBrk="1" hangingPunct="1">
              <a:buNone/>
            </a:pPr>
            <a:endParaRPr lang="es-MX" sz="2200" dirty="0" smtClean="0"/>
          </a:p>
          <a:p>
            <a:pPr marL="0" indent="0" eaLnBrk="1" hangingPunct="1">
              <a:buNone/>
            </a:pPr>
            <a:r>
              <a:rPr lang="es-MX" sz="2200" dirty="0" smtClean="0"/>
              <a:t>                                                                                 si </a:t>
            </a:r>
            <a:r>
              <a:rPr lang="es-MX" sz="2200" i="1" dirty="0" smtClean="0"/>
              <a:t>X</a:t>
            </a:r>
            <a:r>
              <a:rPr lang="es-MX" sz="2200" dirty="0" smtClean="0"/>
              <a:t> y </a:t>
            </a:r>
            <a:r>
              <a:rPr lang="es-MX" sz="2200" i="1" dirty="0" err="1" smtClean="0"/>
              <a:t>Y</a:t>
            </a:r>
            <a:r>
              <a:rPr lang="es-MX" sz="2200" i="1" dirty="0" smtClean="0"/>
              <a:t> </a:t>
            </a:r>
            <a:r>
              <a:rPr lang="es-MX" sz="2200" dirty="0" smtClean="0"/>
              <a:t>son discretas,</a:t>
            </a:r>
          </a:p>
          <a:p>
            <a:pPr marL="0" indent="0" eaLnBrk="1" hangingPunct="1">
              <a:buNone/>
            </a:pPr>
            <a:endParaRPr lang="es-MX" sz="2200" dirty="0" smtClean="0"/>
          </a:p>
          <a:p>
            <a:pPr marL="0" indent="0" eaLnBrk="1" hangingPunct="1">
              <a:buNone/>
            </a:pPr>
            <a:endParaRPr lang="es-MX" sz="2200" dirty="0" smtClean="0"/>
          </a:p>
          <a:p>
            <a:pPr marL="0" indent="0" eaLnBrk="1" hangingPunct="1">
              <a:buNone/>
            </a:pPr>
            <a:r>
              <a:rPr lang="es-MX" sz="2200" dirty="0" smtClean="0"/>
              <a:t>                                                                                 si </a:t>
            </a:r>
            <a:r>
              <a:rPr lang="es-MX" sz="2200" i="1" dirty="0" smtClean="0"/>
              <a:t>X</a:t>
            </a:r>
            <a:r>
              <a:rPr lang="es-MX" sz="2200" dirty="0" smtClean="0"/>
              <a:t> y </a:t>
            </a:r>
            <a:r>
              <a:rPr lang="es-MX" sz="2200" i="1" dirty="0" err="1" smtClean="0"/>
              <a:t>Y</a:t>
            </a:r>
            <a:r>
              <a:rPr lang="es-MX" sz="2200" dirty="0" smtClean="0"/>
              <a:t> son continuas</a:t>
            </a:r>
          </a:p>
          <a:p>
            <a:pPr marL="0" indent="0" eaLnBrk="1" hangingPunct="1">
              <a:buNone/>
            </a:pPr>
            <a:endParaRPr lang="es-MX" sz="2200" dirty="0" smtClean="0"/>
          </a:p>
          <a:p>
            <a:pPr marL="0" indent="0" eaLnBrk="1" hangingPunct="1">
              <a:buNone/>
            </a:pPr>
            <a:endParaRPr lang="es-MX"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164872" name="Object 8"/>
          <p:cNvGraphicFramePr>
            <a:graphicFrameLocks noChangeAspect="1"/>
          </p:cNvGraphicFramePr>
          <p:nvPr/>
        </p:nvGraphicFramePr>
        <p:xfrm>
          <a:off x="1214414" y="2571744"/>
          <a:ext cx="4960938" cy="708025"/>
        </p:xfrm>
        <a:graphic>
          <a:graphicData uri="http://schemas.openxmlformats.org/presentationml/2006/ole">
            <mc:AlternateContent xmlns:mc="http://schemas.openxmlformats.org/markup-compatibility/2006">
              <mc:Choice xmlns:v="urn:schemas-microsoft-com:vml" Requires="v">
                <p:oleObj spid="_x0000_s233574" name="Equation" r:id="rId4" imgW="2489200" imgH="355600" progId="Equation.DSMT4">
                  <p:embed/>
                </p:oleObj>
              </mc:Choice>
              <mc:Fallback>
                <p:oleObj name="Equation" r:id="rId4" imgW="2489200" imgH="355600" progId="Equation.DSMT4">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4414" y="2571744"/>
                        <a:ext cx="4960938" cy="7080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2" name="Object 8"/>
          <p:cNvGraphicFramePr>
            <a:graphicFrameLocks noChangeAspect="1"/>
          </p:cNvGraphicFramePr>
          <p:nvPr/>
        </p:nvGraphicFramePr>
        <p:xfrm>
          <a:off x="1111263" y="3571876"/>
          <a:ext cx="5389563" cy="909637"/>
        </p:xfrm>
        <a:graphic>
          <a:graphicData uri="http://schemas.openxmlformats.org/presentationml/2006/ole">
            <mc:AlternateContent xmlns:mc="http://schemas.openxmlformats.org/markup-compatibility/2006">
              <mc:Choice xmlns:v="urn:schemas-microsoft-com:vml" Requires="v">
                <p:oleObj spid="_x0000_s233575" name="Equation" r:id="rId6" imgW="2705100" imgH="457200" progId="Equation.DSMT4">
                  <p:embed/>
                </p:oleObj>
              </mc:Choice>
              <mc:Fallback>
                <p:oleObj name="Equation" r:id="rId6" imgW="2705100" imgH="45720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1263" y="3571876"/>
                        <a:ext cx="5389563" cy="9096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1012">
                                            <p:txEl>
                                              <p:pRg st="2" end="2"/>
                                            </p:txEl>
                                          </p:spTgt>
                                        </p:tgtEl>
                                        <p:attrNameLst>
                                          <p:attrName>style.visibility</p:attrName>
                                        </p:attrNameLst>
                                      </p:cBhvr>
                                      <p:to>
                                        <p:strVal val="visible"/>
                                      </p:to>
                                    </p:set>
                                    <p:anim to="" calcmode="lin" valueType="num">
                                      <p:cBhvr>
                                        <p:cTn id="17" dur="1" fill="hold"/>
                                        <p:tgtEl>
                                          <p:spTgt spid="17101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1012">
                                            <p:txEl>
                                              <p:pRg st="5" end="5"/>
                                            </p:txEl>
                                          </p:spTgt>
                                        </p:tgtEl>
                                        <p:attrNameLst>
                                          <p:attrName>style.visibility</p:attrName>
                                        </p:attrNameLst>
                                      </p:cBhvr>
                                      <p:to>
                                        <p:strVal val="visible"/>
                                      </p:to>
                                    </p:set>
                                    <p:anim to="" calcmode="lin" valueType="num">
                                      <p:cBhvr>
                                        <p:cTn id="22" dur="1" fill="hold"/>
                                        <p:tgtEl>
                                          <p:spTgt spid="171012">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64872"/>
                                        </p:tgtEl>
                                        <p:attrNameLst>
                                          <p:attrName>style.visibility</p:attrName>
                                        </p:attrNameLst>
                                      </p:cBhvr>
                                      <p:to>
                                        <p:strVal val="visible"/>
                                      </p:to>
                                    </p:set>
                                    <p:anim to="" calcmode="lin" valueType="num">
                                      <p:cBhvr>
                                        <p:cTn id="27" dur="1" fill="hold"/>
                                        <p:tgtEl>
                                          <p:spTgt spid="164872"/>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 to="" calcmode="lin" valueType="num">
                                      <p:cBhvr>
                                        <p:cTn id="32"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3898152"/>
          </a:xfrm>
        </p:spPr>
        <p:txBody>
          <a:bodyPr/>
          <a:lstStyle/>
          <a:p>
            <a:pPr marL="0" indent="0" eaLnBrk="1" hangingPunct="1">
              <a:buNone/>
            </a:pPr>
            <a:r>
              <a:rPr lang="es-MX" sz="2200" dirty="0" smtClean="0"/>
              <a:t>Sean </a:t>
            </a:r>
            <a:r>
              <a:rPr lang="es-MX" sz="2200" i="1" dirty="0" smtClean="0"/>
              <a:t>X</a:t>
            </a:r>
            <a:r>
              <a:rPr lang="es-MX" sz="2200" dirty="0" smtClean="0"/>
              <a:t> una variable aleatoria con distribución de probabilidad </a:t>
            </a:r>
            <a:r>
              <a:rPr lang="es-MX" sz="2200" i="1" dirty="0" smtClean="0"/>
              <a:t>f(x)</a:t>
            </a:r>
            <a:r>
              <a:rPr lang="es-MX" sz="2200" dirty="0" smtClean="0"/>
              <a:t> y media </a:t>
            </a:r>
            <a:r>
              <a:rPr lang="el-GR" sz="2200" dirty="0" smtClean="0">
                <a:latin typeface="Courier New"/>
                <a:cs typeface="Courier New"/>
              </a:rPr>
              <a:t>μ</a:t>
            </a:r>
            <a:r>
              <a:rPr lang="es-MX" sz="2200" dirty="0" smtClean="0">
                <a:latin typeface="Courier New"/>
                <a:cs typeface="Courier New"/>
              </a:rPr>
              <a:t>.</a:t>
            </a:r>
            <a:r>
              <a:rPr lang="es-MX" sz="2200" dirty="0" smtClean="0">
                <a:latin typeface="Calibri" pitchFamily="34" charset="0"/>
                <a:cs typeface="Calibri" pitchFamily="34" charset="0"/>
              </a:rPr>
              <a:t> La </a:t>
            </a:r>
            <a:r>
              <a:rPr lang="es-MX" sz="2200" b="1" dirty="0" smtClean="0">
                <a:latin typeface="Calibri" pitchFamily="34" charset="0"/>
                <a:cs typeface="Calibri" pitchFamily="34" charset="0"/>
              </a:rPr>
              <a:t>varianza</a:t>
            </a:r>
            <a:r>
              <a:rPr lang="es-MX" sz="2200" dirty="0" smtClean="0">
                <a:latin typeface="Calibri" pitchFamily="34" charset="0"/>
                <a:cs typeface="Calibri" pitchFamily="34" charset="0"/>
              </a:rPr>
              <a:t> de </a:t>
            </a:r>
            <a:r>
              <a:rPr lang="es-MX" sz="2200" i="1" dirty="0" smtClean="0">
                <a:latin typeface="Calibri" pitchFamily="34" charset="0"/>
                <a:cs typeface="Calibri" pitchFamily="34" charset="0"/>
              </a:rPr>
              <a:t>X</a:t>
            </a:r>
            <a:r>
              <a:rPr lang="es-MX" sz="2200" dirty="0" smtClean="0">
                <a:latin typeface="Calibri" pitchFamily="34" charset="0"/>
                <a:cs typeface="Calibri" pitchFamily="34" charset="0"/>
              </a:rPr>
              <a:t> es</a:t>
            </a:r>
            <a:endParaRPr lang="es-MX" sz="2200" dirty="0" smtClean="0">
              <a:latin typeface="Courier New"/>
              <a:cs typeface="Courier New"/>
            </a:endParaRPr>
          </a:p>
          <a:p>
            <a:pPr marL="0" indent="0" eaLnBrk="1" hangingPunct="1">
              <a:buNone/>
            </a:pPr>
            <a:endParaRPr lang="es-MX" sz="2200" dirty="0" smtClean="0"/>
          </a:p>
          <a:p>
            <a:pPr marL="0" indent="0" eaLnBrk="1" hangingPunct="1">
              <a:buNone/>
            </a:pPr>
            <a:endParaRPr lang="es-MX" sz="2200" dirty="0" smtClean="0"/>
          </a:p>
          <a:p>
            <a:pPr marL="0" indent="0" eaLnBrk="1" hangingPunct="1">
              <a:buNone/>
            </a:pPr>
            <a:r>
              <a:rPr lang="es-MX" sz="2200" dirty="0" smtClean="0"/>
              <a:t>                                                                                             si </a:t>
            </a:r>
            <a:r>
              <a:rPr lang="es-MX" sz="2200" i="1" dirty="0" smtClean="0"/>
              <a:t>X</a:t>
            </a:r>
            <a:r>
              <a:rPr lang="es-MX" sz="2200" dirty="0" smtClean="0"/>
              <a:t> es discreta,</a:t>
            </a:r>
          </a:p>
          <a:p>
            <a:pPr marL="0" indent="0" eaLnBrk="1" hangingPunct="1">
              <a:buNone/>
            </a:pPr>
            <a:endParaRPr lang="es-MX" sz="2200" dirty="0" smtClean="0"/>
          </a:p>
          <a:p>
            <a:pPr marL="0" indent="0" eaLnBrk="1" hangingPunct="1">
              <a:buNone/>
            </a:pPr>
            <a:r>
              <a:rPr lang="es-MX" sz="2200" dirty="0" smtClean="0"/>
              <a:t>                                                                                             si </a:t>
            </a:r>
            <a:r>
              <a:rPr lang="es-MX" sz="2200" i="1" dirty="0" smtClean="0"/>
              <a:t>X</a:t>
            </a:r>
            <a:r>
              <a:rPr lang="es-MX" sz="2200" dirty="0" smtClean="0"/>
              <a:t> es continua.</a:t>
            </a:r>
          </a:p>
          <a:p>
            <a:pPr marL="0" indent="0" eaLnBrk="1" hangingPunct="1">
              <a:buNone/>
            </a:pPr>
            <a:endParaRPr lang="es-MX" sz="2200" dirty="0" smtClean="0"/>
          </a:p>
          <a:p>
            <a:pPr marL="0" indent="0" eaLnBrk="1" hangingPunct="1">
              <a:buNone/>
            </a:pPr>
            <a:r>
              <a:rPr lang="es-MX" sz="2200" dirty="0" smtClean="0"/>
              <a:t>O también:   </a:t>
            </a:r>
          </a:p>
          <a:p>
            <a:pPr marL="0" indent="0" eaLnBrk="1" hangingPunct="1">
              <a:buNone/>
            </a:pPr>
            <a:endParaRPr lang="es-MX" sz="2200" dirty="0" smtClean="0"/>
          </a:p>
          <a:p>
            <a:pPr marL="0" indent="0" eaLnBrk="1" hangingPunct="1">
              <a:buNone/>
            </a:pPr>
            <a:r>
              <a:rPr lang="es-MX" sz="2200" dirty="0" smtClean="0"/>
              <a:t>La raíz cuadrada positiva de la varianza, </a:t>
            </a:r>
            <a:r>
              <a:rPr lang="el-GR" sz="2200" dirty="0" smtClean="0">
                <a:latin typeface="Courier New"/>
                <a:cs typeface="Courier New"/>
              </a:rPr>
              <a:t>σ</a:t>
            </a:r>
            <a:r>
              <a:rPr lang="es-MX" sz="2200" dirty="0" smtClean="0">
                <a:latin typeface="Calibri" pitchFamily="34" charset="0"/>
                <a:cs typeface="Calibri" pitchFamily="34" charset="0"/>
              </a:rPr>
              <a:t>, se llama </a:t>
            </a:r>
            <a:r>
              <a:rPr lang="es-MX" sz="2200" b="1" dirty="0" smtClean="0">
                <a:latin typeface="Calibri" pitchFamily="34" charset="0"/>
                <a:cs typeface="Calibri" pitchFamily="34" charset="0"/>
              </a:rPr>
              <a:t>desviación estándar.</a:t>
            </a:r>
            <a:endParaRPr lang="es-MX" sz="2200" b="1" dirty="0" smtClean="0"/>
          </a:p>
          <a:p>
            <a:pPr marL="0" indent="0" eaLnBrk="1" hangingPunct="1">
              <a:buNone/>
            </a:pPr>
            <a:endParaRPr lang="es-MX" sz="2200" dirty="0" smtClean="0"/>
          </a:p>
          <a:p>
            <a:pPr marL="0" indent="0" eaLnBrk="1" hangingPunct="1">
              <a:buNone/>
            </a:pPr>
            <a:endParaRPr lang="es-MX"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164872" name="Object 8"/>
          <p:cNvGraphicFramePr>
            <a:graphicFrameLocks noChangeAspect="1"/>
          </p:cNvGraphicFramePr>
          <p:nvPr/>
        </p:nvGraphicFramePr>
        <p:xfrm>
          <a:off x="1531938" y="2662238"/>
          <a:ext cx="4657725" cy="682625"/>
        </p:xfrm>
        <a:graphic>
          <a:graphicData uri="http://schemas.openxmlformats.org/presentationml/2006/ole">
            <mc:AlternateContent xmlns:mc="http://schemas.openxmlformats.org/markup-compatibility/2006">
              <mc:Choice xmlns:v="urn:schemas-microsoft-com:vml" Requires="v">
                <p:oleObj spid="_x0000_s236648" name="Equation" r:id="rId4" imgW="2336800" imgH="342900" progId="Equation.DSMT4">
                  <p:embed/>
                </p:oleObj>
              </mc:Choice>
              <mc:Fallback>
                <p:oleObj name="Equation" r:id="rId4" imgW="2336800" imgH="342900" progId="Equation.DSMT4">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1938" y="2662238"/>
                        <a:ext cx="4657725" cy="6826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 name="Object 8"/>
          <p:cNvGraphicFramePr>
            <a:graphicFrameLocks noChangeAspect="1"/>
          </p:cNvGraphicFramePr>
          <p:nvPr/>
        </p:nvGraphicFramePr>
        <p:xfrm>
          <a:off x="1411288" y="3662371"/>
          <a:ext cx="4835525" cy="909637"/>
        </p:xfrm>
        <a:graphic>
          <a:graphicData uri="http://schemas.openxmlformats.org/presentationml/2006/ole">
            <mc:AlternateContent xmlns:mc="http://schemas.openxmlformats.org/markup-compatibility/2006">
              <mc:Choice xmlns:v="urn:schemas-microsoft-com:vml" Requires="v">
                <p:oleObj spid="_x0000_s236649" name="Equation" r:id="rId6" imgW="2425700" imgH="457200" progId="Equation.DSMT4">
                  <p:embed/>
                </p:oleObj>
              </mc:Choice>
              <mc:Fallback>
                <p:oleObj name="Equation" r:id="rId6" imgW="2425700" imgH="457200" progId="Equation.DSMT4">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1288" y="3662371"/>
                        <a:ext cx="4835525" cy="9096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1012">
                                            <p:txEl>
                                              <p:pRg st="3" end="3"/>
                                            </p:txEl>
                                          </p:spTgt>
                                        </p:tgtEl>
                                        <p:attrNameLst>
                                          <p:attrName>style.visibility</p:attrName>
                                        </p:attrNameLst>
                                      </p:cBhvr>
                                      <p:to>
                                        <p:strVal val="visible"/>
                                      </p:to>
                                    </p:set>
                                    <p:anim to="" calcmode="lin" valueType="num">
                                      <p:cBhvr>
                                        <p:cTn id="17" dur="1" fill="hold"/>
                                        <p:tgtEl>
                                          <p:spTgt spid="171012">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1012">
                                            <p:txEl>
                                              <p:pRg st="5" end="5"/>
                                            </p:txEl>
                                          </p:spTgt>
                                        </p:tgtEl>
                                        <p:attrNameLst>
                                          <p:attrName>style.visibility</p:attrName>
                                        </p:attrNameLst>
                                      </p:cBhvr>
                                      <p:to>
                                        <p:strVal val="visible"/>
                                      </p:to>
                                    </p:set>
                                    <p:anim to="" calcmode="lin" valueType="num">
                                      <p:cBhvr>
                                        <p:cTn id="22" dur="1" fill="hold"/>
                                        <p:tgtEl>
                                          <p:spTgt spid="171012">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71012">
                                            <p:txEl>
                                              <p:pRg st="7" end="7"/>
                                            </p:txEl>
                                          </p:spTgt>
                                        </p:tgtEl>
                                        <p:attrNameLst>
                                          <p:attrName>style.visibility</p:attrName>
                                        </p:attrNameLst>
                                      </p:cBhvr>
                                      <p:to>
                                        <p:strVal val="visible"/>
                                      </p:to>
                                    </p:set>
                                    <p:anim to="" calcmode="lin" valueType="num">
                                      <p:cBhvr>
                                        <p:cTn id="27" dur="1" fill="hold"/>
                                        <p:tgtEl>
                                          <p:spTgt spid="171012">
                                            <p:txEl>
                                              <p:pRg st="7" end="7"/>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71012">
                                            <p:txEl>
                                              <p:pRg st="9" end="9"/>
                                            </p:txEl>
                                          </p:spTgt>
                                        </p:tgtEl>
                                        <p:attrNameLst>
                                          <p:attrName>style.visibility</p:attrName>
                                        </p:attrNameLst>
                                      </p:cBhvr>
                                      <p:to>
                                        <p:strVal val="visible"/>
                                      </p:to>
                                    </p:set>
                                    <p:anim to="" calcmode="lin" valueType="num">
                                      <p:cBhvr>
                                        <p:cTn id="32" dur="1" fill="hold"/>
                                        <p:tgtEl>
                                          <p:spTgt spid="171012">
                                            <p:txEl>
                                              <p:pRg st="9" end="9"/>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164872"/>
                                        </p:tgtEl>
                                        <p:attrNameLst>
                                          <p:attrName>style.visibility</p:attrName>
                                        </p:attrNameLst>
                                      </p:cBhvr>
                                      <p:to>
                                        <p:strVal val="visible"/>
                                      </p:to>
                                    </p:set>
                                    <p:anim to="" calcmode="lin" valueType="num">
                                      <p:cBhvr>
                                        <p:cTn id="37" dur="1" fill="hold"/>
                                        <p:tgtEl>
                                          <p:spTgt spid="164872"/>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 to="" calcmode="lin" valueType="num">
                                      <p:cBhvr>
                                        <p:cTn id="42"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3898152"/>
          </a:xfrm>
        </p:spPr>
        <p:txBody>
          <a:bodyPr/>
          <a:lstStyle/>
          <a:p>
            <a:pPr marL="0" indent="0" eaLnBrk="1" hangingPunct="1">
              <a:buNone/>
            </a:pPr>
            <a:r>
              <a:rPr lang="es-MX" sz="2200" dirty="0" smtClean="0"/>
              <a:t>Sean </a:t>
            </a:r>
            <a:r>
              <a:rPr lang="es-MX" sz="2200" i="1" dirty="0" smtClean="0"/>
              <a:t>X</a:t>
            </a:r>
            <a:r>
              <a:rPr lang="es-MX" sz="2200" dirty="0" smtClean="0"/>
              <a:t> y </a:t>
            </a:r>
            <a:r>
              <a:rPr lang="es-MX" sz="2200" i="1" dirty="0" err="1" smtClean="0"/>
              <a:t>Y</a:t>
            </a:r>
            <a:r>
              <a:rPr lang="es-MX" sz="2200" dirty="0" smtClean="0"/>
              <a:t> variables aleatorias con </a:t>
            </a:r>
            <a:r>
              <a:rPr lang="es-MX" sz="2200" b="1" dirty="0" smtClean="0"/>
              <a:t>distribuciones </a:t>
            </a:r>
            <a:r>
              <a:rPr lang="es-MX" sz="2200" dirty="0" smtClean="0"/>
              <a:t>de probabilidad </a:t>
            </a:r>
            <a:r>
              <a:rPr lang="es-MX" sz="2200" b="1" dirty="0" smtClean="0"/>
              <a:t>conjunta</a:t>
            </a:r>
            <a:r>
              <a:rPr lang="es-MX" sz="2200" dirty="0" smtClean="0"/>
              <a:t> f(x, y). </a:t>
            </a:r>
            <a:r>
              <a:rPr lang="es-MX" sz="2200" b="1" dirty="0" smtClean="0"/>
              <a:t>La covarianza </a:t>
            </a:r>
            <a:r>
              <a:rPr lang="es-MX" sz="2200" dirty="0" smtClean="0"/>
              <a:t>de X, Y es:</a:t>
            </a:r>
          </a:p>
          <a:p>
            <a:pPr marL="0" indent="0" eaLnBrk="1" hangingPunct="1">
              <a:buNone/>
            </a:pPr>
            <a:endParaRPr lang="es-MX" sz="2200" dirty="0" smtClean="0"/>
          </a:p>
          <a:p>
            <a:pPr marL="0" indent="0" eaLnBrk="1" hangingPunct="1">
              <a:buNone/>
            </a:pPr>
            <a:r>
              <a:rPr lang="es-MX" sz="2200" dirty="0" smtClean="0"/>
              <a:t>                                                                                             si </a:t>
            </a:r>
            <a:r>
              <a:rPr lang="es-MX" sz="2200" i="1" dirty="0" smtClean="0"/>
              <a:t>X</a:t>
            </a:r>
            <a:r>
              <a:rPr lang="es-MX" sz="2200" dirty="0" smtClean="0"/>
              <a:t> es discreta,</a:t>
            </a:r>
          </a:p>
          <a:p>
            <a:pPr marL="0" indent="0" eaLnBrk="1" hangingPunct="1">
              <a:buNone/>
            </a:pPr>
            <a:endParaRPr lang="es-MX" sz="2200" dirty="0" smtClean="0"/>
          </a:p>
          <a:p>
            <a:pPr marL="0" indent="0" eaLnBrk="1" hangingPunct="1">
              <a:buNone/>
            </a:pPr>
            <a:endParaRPr lang="es-MX" sz="2200" dirty="0" smtClean="0"/>
          </a:p>
          <a:p>
            <a:pPr marL="0" indent="0" eaLnBrk="1" hangingPunct="1">
              <a:buNone/>
            </a:pPr>
            <a:r>
              <a:rPr lang="es-MX" sz="2200" dirty="0" smtClean="0"/>
              <a:t>                                                                                              si </a:t>
            </a:r>
            <a:r>
              <a:rPr lang="es-MX" sz="2200" i="1" dirty="0" smtClean="0"/>
              <a:t>X</a:t>
            </a:r>
            <a:r>
              <a:rPr lang="es-MX" sz="2200" dirty="0" smtClean="0"/>
              <a:t> es </a:t>
            </a:r>
            <a:r>
              <a:rPr lang="es-MX" sz="2000" dirty="0" smtClean="0"/>
              <a:t>continua.</a:t>
            </a:r>
          </a:p>
          <a:p>
            <a:pPr marL="0" indent="0" eaLnBrk="1" hangingPunct="1">
              <a:buNone/>
            </a:pPr>
            <a:endParaRPr lang="es-MX" sz="2200" dirty="0" smtClean="0"/>
          </a:p>
          <a:p>
            <a:pPr marL="0" indent="0" eaLnBrk="1" hangingPunct="1">
              <a:buNone/>
            </a:pPr>
            <a:r>
              <a:rPr lang="es-MX" sz="2200" dirty="0" smtClean="0"/>
              <a:t>O mediante:   </a:t>
            </a:r>
          </a:p>
          <a:p>
            <a:pPr marL="0" indent="0" eaLnBrk="1" hangingPunct="1">
              <a:buNone/>
            </a:pPr>
            <a:endParaRPr lang="es-MX" sz="2200" dirty="0" smtClean="0"/>
          </a:p>
          <a:p>
            <a:pPr marL="0" indent="0" eaLnBrk="1" hangingPunct="1">
              <a:buNone/>
            </a:pPr>
            <a:endParaRPr lang="es-MX"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164872" name="Object 8"/>
          <p:cNvGraphicFramePr>
            <a:graphicFrameLocks noChangeAspect="1"/>
          </p:cNvGraphicFramePr>
          <p:nvPr>
            <p:extLst>
              <p:ext uri="{D42A27DB-BD31-4B8C-83A1-F6EECF244321}">
                <p14:modId xmlns:p14="http://schemas.microsoft.com/office/powerpoint/2010/main" val="656117617"/>
              </p:ext>
            </p:extLst>
          </p:nvPr>
        </p:nvGraphicFramePr>
        <p:xfrm>
          <a:off x="508019" y="2276872"/>
          <a:ext cx="6707187" cy="708025"/>
        </p:xfrm>
        <a:graphic>
          <a:graphicData uri="http://schemas.openxmlformats.org/presentationml/2006/ole">
            <mc:AlternateContent xmlns:mc="http://schemas.openxmlformats.org/markup-compatibility/2006">
              <mc:Choice xmlns:v="urn:schemas-microsoft-com:vml" Requires="v">
                <p:oleObj spid="_x0000_s237720" name="Equation" r:id="rId4" imgW="3365500" imgH="355600" progId="Equation.DSMT4">
                  <p:embed/>
                </p:oleObj>
              </mc:Choice>
              <mc:Fallback>
                <p:oleObj name="Equation" r:id="rId4" imgW="3365500" imgH="355600" progId="Equation.DSMT4">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019" y="2276872"/>
                        <a:ext cx="6707187" cy="7080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2" name="Object 8"/>
          <p:cNvGraphicFramePr>
            <a:graphicFrameLocks noChangeAspect="1"/>
          </p:cNvGraphicFramePr>
          <p:nvPr>
            <p:extLst>
              <p:ext uri="{D42A27DB-BD31-4B8C-83A1-F6EECF244321}">
                <p14:modId xmlns:p14="http://schemas.microsoft.com/office/powerpoint/2010/main" val="2123638645"/>
              </p:ext>
            </p:extLst>
          </p:nvPr>
        </p:nvGraphicFramePr>
        <p:xfrm>
          <a:off x="357158" y="3284984"/>
          <a:ext cx="7008813" cy="909637"/>
        </p:xfrm>
        <a:graphic>
          <a:graphicData uri="http://schemas.openxmlformats.org/presentationml/2006/ole">
            <mc:AlternateContent xmlns:mc="http://schemas.openxmlformats.org/markup-compatibility/2006">
              <mc:Choice xmlns:v="urn:schemas-microsoft-com:vml" Requires="v">
                <p:oleObj spid="_x0000_s237721" name="Equation" r:id="rId6" imgW="3517900" imgH="457200" progId="Equation.DSMT4">
                  <p:embed/>
                </p:oleObj>
              </mc:Choice>
              <mc:Fallback>
                <p:oleObj name="Equation" r:id="rId6" imgW="3517900" imgH="457200" progId="Equation.DSMT4">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158" y="3284984"/>
                        <a:ext cx="7008813" cy="9096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3" name="Object 8"/>
          <p:cNvGraphicFramePr>
            <a:graphicFrameLocks noChangeAspect="1"/>
          </p:cNvGraphicFramePr>
          <p:nvPr/>
        </p:nvGraphicFramePr>
        <p:xfrm>
          <a:off x="2786050" y="5072074"/>
          <a:ext cx="2714644" cy="455612"/>
        </p:xfrm>
        <a:graphic>
          <a:graphicData uri="http://schemas.openxmlformats.org/presentationml/2006/ole">
            <mc:AlternateContent xmlns:mc="http://schemas.openxmlformats.org/markup-compatibility/2006">
              <mc:Choice xmlns:v="urn:schemas-microsoft-com:vml" Requires="v">
                <p:oleObj spid="_x0000_s237722" name="Equation" r:id="rId8" imgW="1143000" imgH="228600" progId="Equation.DSMT4">
                  <p:embed/>
                </p:oleObj>
              </mc:Choice>
              <mc:Fallback>
                <p:oleObj name="Equation" r:id="rId8" imgW="1143000" imgH="228600" progId="Equation.DSMT4">
                  <p:embed/>
                  <p:pic>
                    <p:nvPicPr>
                      <p:cNvPr id="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86050" y="5072074"/>
                        <a:ext cx="2714644" cy="4556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1012">
                                            <p:txEl>
                                              <p:pRg st="2" end="2"/>
                                            </p:txEl>
                                          </p:spTgt>
                                        </p:tgtEl>
                                        <p:attrNameLst>
                                          <p:attrName>style.visibility</p:attrName>
                                        </p:attrNameLst>
                                      </p:cBhvr>
                                      <p:to>
                                        <p:strVal val="visible"/>
                                      </p:to>
                                    </p:set>
                                    <p:anim to="" calcmode="lin" valueType="num">
                                      <p:cBhvr>
                                        <p:cTn id="17" dur="1" fill="hold"/>
                                        <p:tgtEl>
                                          <p:spTgt spid="17101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1012">
                                            <p:txEl>
                                              <p:pRg st="5" end="5"/>
                                            </p:txEl>
                                          </p:spTgt>
                                        </p:tgtEl>
                                        <p:attrNameLst>
                                          <p:attrName>style.visibility</p:attrName>
                                        </p:attrNameLst>
                                      </p:cBhvr>
                                      <p:to>
                                        <p:strVal val="visible"/>
                                      </p:to>
                                    </p:set>
                                    <p:anim to="" calcmode="lin" valueType="num">
                                      <p:cBhvr>
                                        <p:cTn id="22" dur="1" fill="hold"/>
                                        <p:tgtEl>
                                          <p:spTgt spid="171012">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71012">
                                            <p:txEl>
                                              <p:pRg st="7" end="7"/>
                                            </p:txEl>
                                          </p:spTgt>
                                        </p:tgtEl>
                                        <p:attrNameLst>
                                          <p:attrName>style.visibility</p:attrName>
                                        </p:attrNameLst>
                                      </p:cBhvr>
                                      <p:to>
                                        <p:strVal val="visible"/>
                                      </p:to>
                                    </p:set>
                                    <p:anim to="" calcmode="lin" valueType="num">
                                      <p:cBhvr>
                                        <p:cTn id="27" dur="1" fill="hold"/>
                                        <p:tgtEl>
                                          <p:spTgt spid="171012">
                                            <p:txEl>
                                              <p:pRg st="7" end="7"/>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64872"/>
                                        </p:tgtEl>
                                        <p:attrNameLst>
                                          <p:attrName>style.visibility</p:attrName>
                                        </p:attrNameLst>
                                      </p:cBhvr>
                                      <p:to>
                                        <p:strVal val="visible"/>
                                      </p:to>
                                    </p:set>
                                    <p:anim to="" calcmode="lin" valueType="num">
                                      <p:cBhvr>
                                        <p:cTn id="32" dur="1" fill="hold"/>
                                        <p:tgtEl>
                                          <p:spTgt spid="164872"/>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 to="" calcmode="lin" valueType="num">
                                      <p:cBhvr>
                                        <p:cTn id="37" dur="1" fill="hold"/>
                                        <p:tgtEl>
                                          <p:spTgt spid="2"/>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 to="" calcmode="lin" valueType="num">
                                      <p:cBhvr>
                                        <p:cTn id="42"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3898152"/>
          </a:xfrm>
        </p:spPr>
        <p:txBody>
          <a:bodyPr/>
          <a:lstStyle/>
          <a:p>
            <a:pPr eaLnBrk="1" hangingPunct="1">
              <a:buNone/>
            </a:pPr>
            <a:r>
              <a:rPr lang="es-MX" sz="2400" b="1" dirty="0" smtClean="0"/>
              <a:t>Algunas distribuciones de probabilidad discreta</a:t>
            </a:r>
          </a:p>
          <a:p>
            <a:pPr lvl="1" eaLnBrk="1" hangingPunct="1">
              <a:lnSpc>
                <a:spcPct val="150000"/>
              </a:lnSpc>
              <a:buClrTx/>
              <a:buFont typeface="Wingdings" pitchFamily="2" charset="2"/>
              <a:buChar char="§"/>
            </a:pPr>
            <a:r>
              <a:rPr lang="es-MX" sz="2200" dirty="0" smtClean="0"/>
              <a:t>Distribución uniforme discreta</a:t>
            </a:r>
          </a:p>
          <a:p>
            <a:pPr lvl="1" eaLnBrk="1" hangingPunct="1">
              <a:lnSpc>
                <a:spcPct val="150000"/>
              </a:lnSpc>
              <a:buClrTx/>
              <a:buFont typeface="Wingdings" pitchFamily="2" charset="2"/>
              <a:buChar char="§"/>
            </a:pPr>
            <a:r>
              <a:rPr lang="es-MX" sz="2200" dirty="0" smtClean="0"/>
              <a:t>Distribuciones </a:t>
            </a:r>
            <a:r>
              <a:rPr lang="es-MX" sz="2200" dirty="0" err="1" smtClean="0"/>
              <a:t>binomial</a:t>
            </a:r>
            <a:r>
              <a:rPr lang="es-MX" sz="2200" dirty="0" smtClean="0"/>
              <a:t> y </a:t>
            </a:r>
            <a:r>
              <a:rPr lang="es-MX" sz="2200" dirty="0" err="1" smtClean="0"/>
              <a:t>multinomial</a:t>
            </a:r>
            <a:endParaRPr lang="es-MX" sz="2200" dirty="0" smtClean="0"/>
          </a:p>
          <a:p>
            <a:pPr lvl="1" eaLnBrk="1" hangingPunct="1">
              <a:lnSpc>
                <a:spcPct val="150000"/>
              </a:lnSpc>
              <a:buClrTx/>
              <a:buFont typeface="Wingdings" pitchFamily="2" charset="2"/>
              <a:buChar char="§"/>
            </a:pPr>
            <a:r>
              <a:rPr lang="es-MX" sz="2200" dirty="0" smtClean="0"/>
              <a:t>Distribución </a:t>
            </a:r>
            <a:r>
              <a:rPr lang="es-MX" sz="2200" dirty="0" err="1" smtClean="0"/>
              <a:t>hipergeométrica</a:t>
            </a:r>
            <a:endParaRPr lang="es-MX" sz="2200" dirty="0" smtClean="0"/>
          </a:p>
          <a:p>
            <a:pPr lvl="1" eaLnBrk="1" hangingPunct="1">
              <a:lnSpc>
                <a:spcPct val="150000"/>
              </a:lnSpc>
              <a:buClrTx/>
              <a:buFont typeface="Wingdings" pitchFamily="2" charset="2"/>
              <a:buChar char="§"/>
            </a:pPr>
            <a:r>
              <a:rPr lang="es-MX" sz="2200" dirty="0" smtClean="0"/>
              <a:t>Distribuciones </a:t>
            </a:r>
            <a:r>
              <a:rPr lang="es-MX" sz="2200" dirty="0" err="1" smtClean="0"/>
              <a:t>binomial</a:t>
            </a:r>
            <a:r>
              <a:rPr lang="es-MX" sz="2200" dirty="0" smtClean="0"/>
              <a:t> negativa y geométrica</a:t>
            </a:r>
          </a:p>
          <a:p>
            <a:pPr lvl="1" eaLnBrk="1" hangingPunct="1">
              <a:lnSpc>
                <a:spcPct val="150000"/>
              </a:lnSpc>
              <a:buClrTx/>
              <a:buFont typeface="Wingdings" pitchFamily="2" charset="2"/>
              <a:buChar char="§"/>
            </a:pPr>
            <a:r>
              <a:rPr lang="es-MX" sz="2200" dirty="0" smtClean="0"/>
              <a:t>Distribución de </a:t>
            </a:r>
            <a:r>
              <a:rPr lang="es-MX" sz="2200" dirty="0" err="1" smtClean="0"/>
              <a:t>Poisson</a:t>
            </a:r>
            <a:endParaRPr lang="es-MX" sz="2200" dirty="0" smtClean="0"/>
          </a:p>
          <a:p>
            <a:pPr eaLnBrk="1" hangingPunct="1">
              <a:buClrTx/>
              <a:buFont typeface="Wingdings" pitchFamily="2" charset="2"/>
              <a:buChar char="v"/>
            </a:pPr>
            <a:endParaRPr lang="es-ES"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1012">
                                            <p:txEl>
                                              <p:pRg st="1" end="1"/>
                                            </p:txEl>
                                          </p:spTgt>
                                        </p:tgtEl>
                                        <p:attrNameLst>
                                          <p:attrName>style.visibility</p:attrName>
                                        </p:attrNameLst>
                                      </p:cBhvr>
                                      <p:to>
                                        <p:strVal val="visible"/>
                                      </p:to>
                                    </p:set>
                                    <p:anim to="" calcmode="lin" valueType="num">
                                      <p:cBhvr>
                                        <p:cTn id="17" dur="1" fill="hold"/>
                                        <p:tgtEl>
                                          <p:spTgt spid="171012">
                                            <p:txEl>
                                              <p:pRg st="1" end="1"/>
                                            </p:txEl>
                                          </p:spTgt>
                                        </p:tgtEl>
                                        <p:attrNameLst>
                                          <p:attrName/>
                                        </p:attrNameLst>
                                      </p:cBhvr>
                                    </p:anim>
                                  </p:childTnLst>
                                </p:cTn>
                              </p:par>
                              <p:par>
                                <p:cTn id="18" presetID="24" presetClass="entr" presetSubtype="0" fill="hold" grpId="0" nodeType="withEffect">
                                  <p:stCondLst>
                                    <p:cond delay="0"/>
                                  </p:stCondLst>
                                  <p:childTnLst>
                                    <p:set>
                                      <p:cBhvr>
                                        <p:cTn id="19" dur="1" fill="hold">
                                          <p:stCondLst>
                                            <p:cond delay="0"/>
                                          </p:stCondLst>
                                        </p:cTn>
                                        <p:tgtEl>
                                          <p:spTgt spid="171012">
                                            <p:txEl>
                                              <p:pRg st="2" end="2"/>
                                            </p:txEl>
                                          </p:spTgt>
                                        </p:tgtEl>
                                        <p:attrNameLst>
                                          <p:attrName>style.visibility</p:attrName>
                                        </p:attrNameLst>
                                      </p:cBhvr>
                                      <p:to>
                                        <p:strVal val="visible"/>
                                      </p:to>
                                    </p:set>
                                    <p:anim to="" calcmode="lin" valueType="num">
                                      <p:cBhvr>
                                        <p:cTn id="20" dur="1" fill="hold"/>
                                        <p:tgtEl>
                                          <p:spTgt spid="171012">
                                            <p:txEl>
                                              <p:pRg st="2" end="2"/>
                                            </p:txEl>
                                          </p:spTgt>
                                        </p:tgtEl>
                                        <p:attrNameLst>
                                          <p:attrName/>
                                        </p:attrNameLst>
                                      </p:cBhvr>
                                    </p:anim>
                                  </p:childTnLst>
                                </p:cTn>
                              </p:par>
                              <p:par>
                                <p:cTn id="21" presetID="24" presetClass="entr" presetSubtype="0" fill="hold" grpId="0" nodeType="withEffect">
                                  <p:stCondLst>
                                    <p:cond delay="0"/>
                                  </p:stCondLst>
                                  <p:childTnLst>
                                    <p:set>
                                      <p:cBhvr>
                                        <p:cTn id="22" dur="1" fill="hold">
                                          <p:stCondLst>
                                            <p:cond delay="0"/>
                                          </p:stCondLst>
                                        </p:cTn>
                                        <p:tgtEl>
                                          <p:spTgt spid="171012">
                                            <p:txEl>
                                              <p:pRg st="3" end="3"/>
                                            </p:txEl>
                                          </p:spTgt>
                                        </p:tgtEl>
                                        <p:attrNameLst>
                                          <p:attrName>style.visibility</p:attrName>
                                        </p:attrNameLst>
                                      </p:cBhvr>
                                      <p:to>
                                        <p:strVal val="visible"/>
                                      </p:to>
                                    </p:set>
                                    <p:anim to="" calcmode="lin" valueType="num">
                                      <p:cBhvr>
                                        <p:cTn id="23" dur="1" fill="hold"/>
                                        <p:tgtEl>
                                          <p:spTgt spid="171012">
                                            <p:txEl>
                                              <p:pRg st="3" end="3"/>
                                            </p:txEl>
                                          </p:spTgt>
                                        </p:tgtEl>
                                        <p:attrNameLst>
                                          <p:attrName/>
                                        </p:attrNameLst>
                                      </p:cBhvr>
                                    </p:anim>
                                  </p:childTnLst>
                                </p:cTn>
                              </p:par>
                              <p:par>
                                <p:cTn id="24" presetID="24" presetClass="entr" presetSubtype="0" fill="hold" grpId="0" nodeType="withEffect">
                                  <p:stCondLst>
                                    <p:cond delay="0"/>
                                  </p:stCondLst>
                                  <p:childTnLst>
                                    <p:set>
                                      <p:cBhvr>
                                        <p:cTn id="25" dur="1" fill="hold">
                                          <p:stCondLst>
                                            <p:cond delay="0"/>
                                          </p:stCondLst>
                                        </p:cTn>
                                        <p:tgtEl>
                                          <p:spTgt spid="171012">
                                            <p:txEl>
                                              <p:pRg st="4" end="4"/>
                                            </p:txEl>
                                          </p:spTgt>
                                        </p:tgtEl>
                                        <p:attrNameLst>
                                          <p:attrName>style.visibility</p:attrName>
                                        </p:attrNameLst>
                                      </p:cBhvr>
                                      <p:to>
                                        <p:strVal val="visible"/>
                                      </p:to>
                                    </p:set>
                                    <p:anim to="" calcmode="lin" valueType="num">
                                      <p:cBhvr>
                                        <p:cTn id="26" dur="1" fill="hold"/>
                                        <p:tgtEl>
                                          <p:spTgt spid="171012">
                                            <p:txEl>
                                              <p:pRg st="4" end="4"/>
                                            </p:txEl>
                                          </p:spTgt>
                                        </p:tgtEl>
                                        <p:attrNameLst>
                                          <p:attrName/>
                                        </p:attrNameLst>
                                      </p:cBhvr>
                                    </p:anim>
                                  </p:childTnLst>
                                </p:cTn>
                              </p:par>
                              <p:par>
                                <p:cTn id="27" presetID="24" presetClass="entr" presetSubtype="0" fill="hold" grpId="0" nodeType="withEffect">
                                  <p:stCondLst>
                                    <p:cond delay="0"/>
                                  </p:stCondLst>
                                  <p:childTnLst>
                                    <p:set>
                                      <p:cBhvr>
                                        <p:cTn id="28" dur="1" fill="hold">
                                          <p:stCondLst>
                                            <p:cond delay="0"/>
                                          </p:stCondLst>
                                        </p:cTn>
                                        <p:tgtEl>
                                          <p:spTgt spid="171012">
                                            <p:txEl>
                                              <p:pRg st="5" end="5"/>
                                            </p:txEl>
                                          </p:spTgt>
                                        </p:tgtEl>
                                        <p:attrNameLst>
                                          <p:attrName>style.visibility</p:attrName>
                                        </p:attrNameLst>
                                      </p:cBhvr>
                                      <p:to>
                                        <p:strVal val="visible"/>
                                      </p:to>
                                    </p:set>
                                    <p:anim to="" calcmode="lin" valueType="num">
                                      <p:cBhvr>
                                        <p:cTn id="29" dur="1" fill="hold"/>
                                        <p:tgtEl>
                                          <p:spTgt spid="171012">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3"/>
          <p:cNvSpPr>
            <a:spLocks noGrp="1" noChangeArrowheads="1"/>
          </p:cNvSpPr>
          <p:nvPr>
            <p:ph type="body" idx="1"/>
          </p:nvPr>
        </p:nvSpPr>
        <p:spPr>
          <a:xfrm>
            <a:off x="827088" y="1142984"/>
            <a:ext cx="8031192" cy="4860411"/>
          </a:xfrm>
        </p:spPr>
        <p:txBody>
          <a:bodyPr/>
          <a:lstStyle/>
          <a:p>
            <a:pPr eaLnBrk="1" hangingPunct="1">
              <a:buFont typeface="Wingdings" pitchFamily="2" charset="2"/>
              <a:buNone/>
            </a:pPr>
            <a:r>
              <a:rPr lang="es-MX" sz="2400" b="1" dirty="0" smtClean="0"/>
              <a:t>Distribución uniforme discreta</a:t>
            </a:r>
          </a:p>
          <a:p>
            <a:pPr marL="0" indent="0" eaLnBrk="1" hangingPunct="1">
              <a:buNone/>
            </a:pPr>
            <a:r>
              <a:rPr lang="es-MX" sz="2200" dirty="0" smtClean="0"/>
              <a:t>En esta distribución, una variable aleatoria toma cada uno de sus valores con una probabilidad idéntica.</a:t>
            </a:r>
          </a:p>
          <a:p>
            <a:pPr eaLnBrk="1" hangingPunct="1"/>
            <a:endParaRPr lang="es-ES" sz="2400" dirty="0" smtClean="0"/>
          </a:p>
        </p:txBody>
      </p:sp>
      <p:sp>
        <p:nvSpPr>
          <p:cNvPr id="177159" name="Text Box 7"/>
          <p:cNvSpPr txBox="1">
            <a:spLocks noChangeArrowheads="1"/>
          </p:cNvSpPr>
          <p:nvPr/>
        </p:nvSpPr>
        <p:spPr bwMode="auto">
          <a:xfrm>
            <a:off x="857224" y="2643182"/>
            <a:ext cx="8023255" cy="2324100"/>
          </a:xfrm>
          <a:prstGeom prst="rect">
            <a:avLst/>
          </a:prstGeom>
          <a:noFill/>
          <a:ln w="9525">
            <a:noFill/>
            <a:miter lim="800000"/>
            <a:headEnd/>
            <a:tailEnd/>
          </a:ln>
        </p:spPr>
        <p:txBody>
          <a:bodyPr wrap="square">
            <a:spAutoFit/>
          </a:bodyPr>
          <a:lstStyle/>
          <a:p>
            <a:r>
              <a:rPr lang="es-MX" sz="2200" dirty="0"/>
              <a:t>Si la variable aleatoria X toma los valores x</a:t>
            </a:r>
            <a:r>
              <a:rPr lang="es-MX" sz="2200" baseline="-25000" dirty="0"/>
              <a:t>1</a:t>
            </a:r>
            <a:r>
              <a:rPr lang="es-MX" sz="2200" dirty="0"/>
              <a:t>, x</a:t>
            </a:r>
            <a:r>
              <a:rPr lang="es-MX" sz="2200" baseline="-25000" dirty="0"/>
              <a:t>2</a:t>
            </a:r>
            <a:r>
              <a:rPr lang="es-MX" sz="2200" dirty="0"/>
              <a:t>,…, </a:t>
            </a:r>
            <a:r>
              <a:rPr lang="es-MX" sz="2200" dirty="0" err="1" smtClean="0"/>
              <a:t>x</a:t>
            </a:r>
            <a:r>
              <a:rPr lang="es-MX" sz="2200" baseline="-25000" dirty="0" err="1" smtClean="0"/>
              <a:t>k</a:t>
            </a:r>
            <a:r>
              <a:rPr lang="es-MX" sz="2200" dirty="0" smtClean="0"/>
              <a:t>, con </a:t>
            </a:r>
            <a:r>
              <a:rPr lang="es-MX" sz="2200" dirty="0"/>
              <a:t>idénticas probabilidades, entonces la distribución uniforme discreta está dada </a:t>
            </a:r>
            <a:r>
              <a:rPr lang="es-MX" sz="2200" dirty="0" smtClean="0"/>
              <a:t>por:</a:t>
            </a:r>
            <a:endParaRPr lang="es-MX" sz="2200" dirty="0"/>
          </a:p>
          <a:p>
            <a:endParaRPr lang="es-MX" sz="2200" dirty="0"/>
          </a:p>
          <a:p>
            <a:endParaRPr lang="es-MX" sz="2200" dirty="0"/>
          </a:p>
          <a:p>
            <a:endParaRPr lang="es-MX" sz="2200" dirty="0"/>
          </a:p>
          <a:p>
            <a:endParaRPr lang="es-MX" sz="1400" dirty="0"/>
          </a:p>
        </p:txBody>
      </p:sp>
      <p:graphicFrame>
        <p:nvGraphicFramePr>
          <p:cNvPr id="177162" name="Object 10"/>
          <p:cNvGraphicFramePr>
            <a:graphicFrameLocks noChangeAspect="1"/>
          </p:cNvGraphicFramePr>
          <p:nvPr/>
        </p:nvGraphicFramePr>
        <p:xfrm>
          <a:off x="2214546" y="3500438"/>
          <a:ext cx="4176713" cy="782637"/>
        </p:xfrm>
        <a:graphic>
          <a:graphicData uri="http://schemas.openxmlformats.org/presentationml/2006/ole">
            <mc:AlternateContent xmlns:mc="http://schemas.openxmlformats.org/markup-compatibility/2006">
              <mc:Choice xmlns:v="urn:schemas-microsoft-com:vml" Requires="v">
                <p:oleObj spid="_x0000_s61492" name="Equation" r:id="rId4" imgW="2095500" imgH="393700" progId="Equation.DSMT4">
                  <p:embed/>
                </p:oleObj>
              </mc:Choice>
              <mc:Fallback>
                <p:oleObj name="Equation" r:id="rId4" imgW="2095500" imgH="3937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4546" y="3500438"/>
                        <a:ext cx="4176713" cy="7826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pic>
        <p:nvPicPr>
          <p:cNvPr id="6" name="Picture 2" descr="http://upload.wikimedia.org/wikipedia/commons/6/6f/DUniform_distribution_PDF.png"/>
          <p:cNvPicPr>
            <a:picLocks noChangeAspect="1" noChangeArrowheads="1"/>
          </p:cNvPicPr>
          <p:nvPr/>
        </p:nvPicPr>
        <p:blipFill>
          <a:blip r:embed="rId6" cstate="print"/>
          <a:srcRect/>
          <a:stretch>
            <a:fillRect/>
          </a:stretch>
        </p:blipFill>
        <p:spPr bwMode="auto">
          <a:xfrm>
            <a:off x="2143108" y="4286256"/>
            <a:ext cx="4071966" cy="22324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7155">
                                            <p:txEl>
                                              <p:pRg st="0" end="0"/>
                                            </p:txEl>
                                          </p:spTgt>
                                        </p:tgtEl>
                                        <p:attrNameLst>
                                          <p:attrName>style.visibility</p:attrName>
                                        </p:attrNameLst>
                                      </p:cBhvr>
                                      <p:to>
                                        <p:strVal val="visible"/>
                                      </p:to>
                                    </p:set>
                                    <p:anim to="" calcmode="lin" valueType="num">
                                      <p:cBhvr>
                                        <p:cTn id="12" dur="1" fill="hold"/>
                                        <p:tgtEl>
                                          <p:spTgt spid="17715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7155">
                                            <p:txEl>
                                              <p:pRg st="1" end="1"/>
                                            </p:txEl>
                                          </p:spTgt>
                                        </p:tgtEl>
                                        <p:attrNameLst>
                                          <p:attrName>style.visibility</p:attrName>
                                        </p:attrNameLst>
                                      </p:cBhvr>
                                      <p:to>
                                        <p:strVal val="visible"/>
                                      </p:to>
                                    </p:set>
                                    <p:anim to="" calcmode="lin" valueType="num">
                                      <p:cBhvr>
                                        <p:cTn id="17" dur="1" fill="hold"/>
                                        <p:tgtEl>
                                          <p:spTgt spid="177155">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7159"/>
                                        </p:tgtEl>
                                        <p:attrNameLst>
                                          <p:attrName>style.visibility</p:attrName>
                                        </p:attrNameLst>
                                      </p:cBhvr>
                                      <p:to>
                                        <p:strVal val="visible"/>
                                      </p:to>
                                    </p:set>
                                    <p:anim to="" calcmode="lin" valueType="num">
                                      <p:cBhvr>
                                        <p:cTn id="22" dur="1" fill="hold"/>
                                        <p:tgtEl>
                                          <p:spTgt spid="177159"/>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77162"/>
                                        </p:tgtEl>
                                        <p:attrNameLst>
                                          <p:attrName>style.visibility</p:attrName>
                                        </p:attrNameLst>
                                      </p:cBhvr>
                                      <p:to>
                                        <p:strVal val="visible"/>
                                      </p:to>
                                    </p:set>
                                    <p:anim to="" calcmode="lin" valueType="num">
                                      <p:cBhvr>
                                        <p:cTn id="27" dur="1" fill="hold"/>
                                        <p:tgtEl>
                                          <p:spTgt spid="17716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build="p"/>
      <p:bldP spid="177159"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2400" b="1" noProof="0" dirty="0" smtClean="0">
                <a:latin typeface="Arial" pitchFamily="34" charset="0"/>
                <a:cs typeface="Arial" pitchFamily="34" charset="0"/>
              </a:rPr>
              <a:t>Connotaciones ligadas a un “sistema”:</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noProof="0" dirty="0" smtClean="0">
                <a:latin typeface="Arial" pitchFamily="34" charset="0"/>
                <a:cs typeface="Arial" pitchFamily="34" charset="0"/>
              </a:rPr>
              <a:t>Elementos o componentes varios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latin typeface="Arial" pitchFamily="34" charset="0"/>
                <a:cs typeface="Arial" pitchFamily="34" charset="0"/>
              </a:rPr>
              <a:t>Actividades, decisiones y evaluaciones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noProof="0" dirty="0" smtClean="0">
                <a:latin typeface="Arial" pitchFamily="34" charset="0"/>
                <a:cs typeface="Arial" pitchFamily="34" charset="0"/>
              </a:rPr>
              <a:t>Relaciones, conexiones.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dirty="0" smtClean="0">
                <a:latin typeface="Arial" pitchFamily="34" charset="0"/>
                <a:cs typeface="Arial" pitchFamily="34" charset="0"/>
              </a:rPr>
              <a:t>Procedimientos, esquemas, funciones.</a:t>
            </a: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r>
              <a:rPr lang="es-MX" sz="2200" noProof="0" dirty="0" smtClean="0">
                <a:latin typeface="Arial" pitchFamily="34" charset="0"/>
                <a:cs typeface="Arial" pitchFamily="34" charset="0"/>
              </a:rPr>
              <a:t>Organización, integridad, dinámica.</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noProof="0" dirty="0" smtClean="0">
              <a:latin typeface="Arial" pitchFamily="34" charset="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extLst>
      <p:ext uri="{BB962C8B-B14F-4D97-AF65-F5344CB8AC3E}">
        <p14:creationId xmlns:p14="http://schemas.microsoft.com/office/powerpoint/2010/main" val="233802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to="" calcmode="lin" valueType="num">
                                      <p:cBhvr>
                                        <p:cTn id="32" dur="1" fill="hold"/>
                                        <p:tgtEl>
                                          <p:spTgt spid="4">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to="" calcmode="lin" valueType="num">
                                      <p:cBhvr>
                                        <p:cTn id="3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uniforme discreta</a:t>
            </a:r>
          </a:p>
          <a:p>
            <a:pPr eaLnBrk="1" hangingPunct="1">
              <a:buFont typeface="Wingdings" pitchFamily="2" charset="2"/>
              <a:buNone/>
            </a:pPr>
            <a:endParaRPr lang="es-MX" sz="1200" b="1" dirty="0" smtClean="0"/>
          </a:p>
          <a:p>
            <a:pPr eaLnBrk="1" hangingPunct="1"/>
            <a:endParaRPr lang="es-MX" sz="2400" dirty="0" smtClean="0"/>
          </a:p>
          <a:p>
            <a:pPr eaLnBrk="1" hangingPunct="1"/>
            <a:endParaRPr lang="es-ES" sz="2400" dirty="0" smtClean="0"/>
          </a:p>
        </p:txBody>
      </p:sp>
      <p:sp>
        <p:nvSpPr>
          <p:cNvPr id="181252" name="Text Box 4"/>
          <p:cNvSpPr txBox="1">
            <a:spLocks noChangeArrowheads="1"/>
          </p:cNvSpPr>
          <p:nvPr/>
        </p:nvSpPr>
        <p:spPr bwMode="auto">
          <a:xfrm>
            <a:off x="857224" y="1714488"/>
            <a:ext cx="8023255" cy="2840038"/>
          </a:xfrm>
          <a:prstGeom prst="rect">
            <a:avLst/>
          </a:prstGeom>
          <a:noFill/>
          <a:ln w="9525">
            <a:noFill/>
            <a:miter lim="800000"/>
            <a:headEnd/>
            <a:tailEnd/>
          </a:ln>
        </p:spPr>
        <p:txBody>
          <a:bodyPr wrap="square">
            <a:spAutoFit/>
          </a:bodyPr>
          <a:lstStyle/>
          <a:p>
            <a:r>
              <a:rPr lang="es-MX" sz="2200" dirty="0" smtClean="0"/>
              <a:t>Teorema. </a:t>
            </a:r>
          </a:p>
          <a:p>
            <a:r>
              <a:rPr lang="es-MX" sz="2200" dirty="0" smtClean="0"/>
              <a:t>La </a:t>
            </a:r>
            <a:r>
              <a:rPr lang="es-MX" sz="2200" dirty="0"/>
              <a:t>media y la varianza de la distribución uniforme discreta f(</a:t>
            </a:r>
            <a:r>
              <a:rPr lang="es-MX" sz="2200" dirty="0" err="1"/>
              <a:t>x;k</a:t>
            </a:r>
            <a:r>
              <a:rPr lang="es-MX" sz="2200" dirty="0"/>
              <a:t>) </a:t>
            </a:r>
            <a:r>
              <a:rPr lang="es-MX" sz="2200" dirty="0" smtClean="0"/>
              <a:t>son:</a:t>
            </a:r>
            <a:endParaRPr lang="es-MX" sz="2200" dirty="0"/>
          </a:p>
          <a:p>
            <a:pPr algn="ctr"/>
            <a:endParaRPr lang="es-MX" sz="2200" dirty="0"/>
          </a:p>
          <a:p>
            <a:pPr algn="ctr"/>
            <a:endParaRPr lang="es-MX" sz="2200" dirty="0"/>
          </a:p>
          <a:p>
            <a:pPr algn="ctr"/>
            <a:endParaRPr lang="es-MX" sz="2200" dirty="0"/>
          </a:p>
          <a:p>
            <a:pPr algn="ctr"/>
            <a:endParaRPr lang="es-MX" sz="1400" dirty="0"/>
          </a:p>
          <a:p>
            <a:pPr algn="ctr"/>
            <a:endParaRPr lang="es-MX" sz="1400" dirty="0"/>
          </a:p>
          <a:p>
            <a:pPr algn="ctr"/>
            <a:endParaRPr lang="es-MX" sz="1400" dirty="0"/>
          </a:p>
          <a:p>
            <a:pPr algn="ctr"/>
            <a:endParaRPr lang="es-MX" sz="1400" dirty="0"/>
          </a:p>
          <a:p>
            <a:pPr algn="ctr"/>
            <a:endParaRPr lang="es-MX" sz="1400" dirty="0"/>
          </a:p>
        </p:txBody>
      </p:sp>
      <p:graphicFrame>
        <p:nvGraphicFramePr>
          <p:cNvPr id="181253" name="Object 5"/>
          <p:cNvGraphicFramePr>
            <a:graphicFrameLocks noChangeAspect="1"/>
          </p:cNvGraphicFramePr>
          <p:nvPr/>
        </p:nvGraphicFramePr>
        <p:xfrm>
          <a:off x="1714481" y="2643182"/>
          <a:ext cx="5429288" cy="1143252"/>
        </p:xfrm>
        <a:graphic>
          <a:graphicData uri="http://schemas.openxmlformats.org/presentationml/2006/ole">
            <mc:AlternateContent xmlns:mc="http://schemas.openxmlformats.org/markup-compatibility/2006">
              <mc:Choice xmlns:v="urn:schemas-microsoft-com:vml" Requires="v">
                <p:oleObj spid="_x0000_s62516" name="Equation" r:id="rId4" imgW="2578100" imgH="609600" progId="Equation.DSMT4">
                  <p:embed/>
                </p:oleObj>
              </mc:Choice>
              <mc:Fallback>
                <p:oleObj name="Equation" r:id="rId4" imgW="2578100" imgH="6096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4481" y="2643182"/>
                        <a:ext cx="5429288" cy="114325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1251">
                                            <p:txEl>
                                              <p:pRg st="0" end="0"/>
                                            </p:txEl>
                                          </p:spTgt>
                                        </p:tgtEl>
                                        <p:attrNameLst>
                                          <p:attrName>style.visibility</p:attrName>
                                        </p:attrNameLst>
                                      </p:cBhvr>
                                      <p:to>
                                        <p:strVal val="visible"/>
                                      </p:to>
                                    </p:set>
                                    <p:anim to="" calcmode="lin" valueType="num">
                                      <p:cBhvr>
                                        <p:cTn id="12" dur="1" fill="hold"/>
                                        <p:tgtEl>
                                          <p:spTgt spid="18125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1252"/>
                                        </p:tgtEl>
                                        <p:attrNameLst>
                                          <p:attrName>style.visibility</p:attrName>
                                        </p:attrNameLst>
                                      </p:cBhvr>
                                      <p:to>
                                        <p:strVal val="visible"/>
                                      </p:to>
                                    </p:set>
                                    <p:anim to="" calcmode="lin" valueType="num">
                                      <p:cBhvr>
                                        <p:cTn id="17" dur="1" fill="hold"/>
                                        <p:tgtEl>
                                          <p:spTgt spid="181252"/>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81253"/>
                                        </p:tgtEl>
                                        <p:attrNameLst>
                                          <p:attrName>style.visibility</p:attrName>
                                        </p:attrNameLst>
                                      </p:cBhvr>
                                      <p:to>
                                        <p:strVal val="visible"/>
                                      </p:to>
                                    </p:set>
                                    <p:anim to="" calcmode="lin" valueType="num">
                                      <p:cBhvr>
                                        <p:cTn id="22" dur="1" fill="hold"/>
                                        <p:tgtEl>
                                          <p:spTgt spid="18125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build="p"/>
      <p:bldP spid="181252" grpId="0"/>
      <p:bldP spid="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a:t>
            </a:r>
            <a:r>
              <a:rPr lang="es-MX" sz="2400" b="1" dirty="0" err="1" smtClean="0"/>
              <a:t>binomial</a:t>
            </a:r>
            <a:endParaRPr lang="es-MX" sz="2400" b="1" dirty="0" smtClean="0"/>
          </a:p>
          <a:p>
            <a:pPr eaLnBrk="1" hangingPunct="1">
              <a:buFont typeface="Wingdings" pitchFamily="2" charset="2"/>
              <a:buNone/>
            </a:pPr>
            <a:endParaRPr lang="es-MX" sz="1200" b="1" dirty="0" smtClean="0"/>
          </a:p>
          <a:p>
            <a:pPr eaLnBrk="1" hangingPunct="1">
              <a:buFont typeface="Wingdings" pitchFamily="2" charset="2"/>
              <a:buChar char="§"/>
            </a:pPr>
            <a:r>
              <a:rPr lang="es-MX" sz="2400" dirty="0" smtClean="0"/>
              <a:t>Aquí, un experimento consiste en pruebas repetidas con posibles resultados de</a:t>
            </a:r>
            <a:r>
              <a:rPr lang="es-MX" sz="2400" b="1" dirty="0" smtClean="0"/>
              <a:t> éxito </a:t>
            </a:r>
            <a:r>
              <a:rPr lang="es-MX" sz="2400" dirty="0" smtClean="0"/>
              <a:t>o </a:t>
            </a:r>
            <a:r>
              <a:rPr lang="es-MX" sz="2400" b="1" dirty="0" smtClean="0"/>
              <a:t>fracaso.</a:t>
            </a:r>
          </a:p>
          <a:p>
            <a:pPr eaLnBrk="1" hangingPunct="1">
              <a:buFont typeface="Wingdings" pitchFamily="2" charset="2"/>
              <a:buChar char="§"/>
            </a:pPr>
            <a:endParaRPr lang="es-MX" sz="2400" b="1" dirty="0" smtClean="0"/>
          </a:p>
          <a:p>
            <a:pPr eaLnBrk="1" hangingPunct="1">
              <a:buFont typeface="Wingdings" pitchFamily="2" charset="2"/>
              <a:buChar char="§"/>
            </a:pPr>
            <a:r>
              <a:rPr lang="es-MX" sz="2400" dirty="0" smtClean="0"/>
              <a:t>Si la probabilidad de éxito (y fracaso) permanece constante entonces se le denomina proceso de </a:t>
            </a:r>
            <a:r>
              <a:rPr lang="es-MX" sz="2400" dirty="0" err="1" smtClean="0"/>
              <a:t>Bernoulli</a:t>
            </a:r>
            <a:r>
              <a:rPr lang="es-MX" sz="2400" dirty="0" smtClean="0"/>
              <a:t>.</a:t>
            </a:r>
          </a:p>
          <a:p>
            <a:pPr eaLnBrk="1" hangingPunct="1">
              <a:buFont typeface="Wingdings" pitchFamily="2" charset="2"/>
              <a:buChar char="§"/>
            </a:pPr>
            <a:endParaRPr lang="es-MX" sz="2400" dirty="0" smtClean="0"/>
          </a:p>
          <a:p>
            <a:pPr eaLnBrk="1" hangingPunct="1">
              <a:buFont typeface="Wingdings" pitchFamily="2" charset="2"/>
              <a:buChar char="§"/>
            </a:pPr>
            <a:r>
              <a:rPr lang="es-MX" sz="2400" dirty="0" smtClean="0"/>
              <a:t>El número X de éxitos n experimentos de </a:t>
            </a:r>
            <a:r>
              <a:rPr lang="es-MX" sz="2400" dirty="0" err="1" smtClean="0"/>
              <a:t>Bernoulli</a:t>
            </a:r>
            <a:r>
              <a:rPr lang="es-MX" sz="2400" dirty="0" smtClean="0"/>
              <a:t> se le llama variable aleatoria </a:t>
            </a:r>
            <a:r>
              <a:rPr lang="es-MX" sz="2400" dirty="0" err="1" smtClean="0"/>
              <a:t>binomial</a:t>
            </a:r>
            <a:r>
              <a:rPr lang="es-MX" sz="2400" dirty="0" smtClean="0"/>
              <a:t>, y se denomina </a:t>
            </a:r>
            <a:r>
              <a:rPr lang="es-MX" sz="2400" b="1" dirty="0" smtClean="0"/>
              <a:t>distribución </a:t>
            </a:r>
            <a:r>
              <a:rPr lang="es-MX" sz="2400" b="1" dirty="0" err="1" smtClean="0"/>
              <a:t>binomial</a:t>
            </a:r>
            <a:r>
              <a:rPr lang="es-MX" sz="2400" b="1" dirty="0" smtClean="0"/>
              <a:t>.</a:t>
            </a:r>
            <a:endParaRPr lang="es-ES" sz="2400" b="1"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5347">
                                            <p:txEl>
                                              <p:pRg st="0" end="0"/>
                                            </p:txEl>
                                          </p:spTgt>
                                        </p:tgtEl>
                                        <p:attrNameLst>
                                          <p:attrName>style.visibility</p:attrName>
                                        </p:attrNameLst>
                                      </p:cBhvr>
                                      <p:to>
                                        <p:strVal val="visible"/>
                                      </p:to>
                                    </p:set>
                                    <p:anim to="" calcmode="lin" valueType="num">
                                      <p:cBhvr>
                                        <p:cTn id="12" dur="1" fill="hold"/>
                                        <p:tgtEl>
                                          <p:spTgt spid="18534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5347">
                                            <p:txEl>
                                              <p:pRg st="2" end="2"/>
                                            </p:txEl>
                                          </p:spTgt>
                                        </p:tgtEl>
                                        <p:attrNameLst>
                                          <p:attrName>style.visibility</p:attrName>
                                        </p:attrNameLst>
                                      </p:cBhvr>
                                      <p:to>
                                        <p:strVal val="visible"/>
                                      </p:to>
                                    </p:set>
                                    <p:anim to="" calcmode="lin" valueType="num">
                                      <p:cBhvr>
                                        <p:cTn id="17" dur="1" fill="hold"/>
                                        <p:tgtEl>
                                          <p:spTgt spid="18534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85347">
                                            <p:txEl>
                                              <p:pRg st="4" end="4"/>
                                            </p:txEl>
                                          </p:spTgt>
                                        </p:tgtEl>
                                        <p:attrNameLst>
                                          <p:attrName>style.visibility</p:attrName>
                                        </p:attrNameLst>
                                      </p:cBhvr>
                                      <p:to>
                                        <p:strVal val="visible"/>
                                      </p:to>
                                    </p:set>
                                    <p:anim to="" calcmode="lin" valueType="num">
                                      <p:cBhvr>
                                        <p:cTn id="22" dur="1" fill="hold"/>
                                        <p:tgtEl>
                                          <p:spTgt spid="185347">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5347">
                                            <p:txEl>
                                              <p:pRg st="6" end="6"/>
                                            </p:txEl>
                                          </p:spTgt>
                                        </p:tgtEl>
                                        <p:attrNameLst>
                                          <p:attrName>style.visibility</p:attrName>
                                        </p:attrNameLst>
                                      </p:cBhvr>
                                      <p:to>
                                        <p:strVal val="visible"/>
                                      </p:to>
                                    </p:set>
                                    <p:anim to="" calcmode="lin" valueType="num">
                                      <p:cBhvr>
                                        <p:cTn id="27" dur="1" fill="hold"/>
                                        <p:tgtEl>
                                          <p:spTgt spid="18534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build="p"/>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Propiedades del proceso de </a:t>
            </a:r>
            <a:r>
              <a:rPr lang="es-MX" sz="2400" b="1" dirty="0" err="1" smtClean="0"/>
              <a:t>Bernoulli</a:t>
            </a:r>
            <a:endParaRPr lang="es-MX" sz="2400" b="1" dirty="0" smtClean="0"/>
          </a:p>
          <a:p>
            <a:pPr eaLnBrk="1" hangingPunct="1">
              <a:buFont typeface="Wingdings" pitchFamily="2" charset="2"/>
              <a:buNone/>
            </a:pPr>
            <a:endParaRPr lang="es-MX" sz="1200" b="1" dirty="0" smtClean="0"/>
          </a:p>
          <a:p>
            <a:pPr marL="457200" indent="-457200" eaLnBrk="1" hangingPunct="1">
              <a:buFont typeface="+mj-lt"/>
              <a:buAutoNum type="arabicPeriod"/>
            </a:pPr>
            <a:r>
              <a:rPr lang="es-MX" sz="2200" dirty="0" smtClean="0"/>
              <a:t>El experimento consiste en n pruebas que se repiten.</a:t>
            </a:r>
          </a:p>
          <a:p>
            <a:pPr marL="457200" indent="-457200" eaLnBrk="1" hangingPunct="1">
              <a:buFont typeface="+mj-lt"/>
              <a:buAutoNum type="arabicPeriod"/>
            </a:pPr>
            <a:r>
              <a:rPr lang="es-MX" sz="2200" dirty="0" smtClean="0"/>
              <a:t>cada prueba produce un resultado que se puede clasificar como éxito o fracaso</a:t>
            </a:r>
          </a:p>
          <a:p>
            <a:pPr marL="457200" indent="-457200" eaLnBrk="1" hangingPunct="1">
              <a:buFont typeface="+mj-lt"/>
              <a:buAutoNum type="arabicPeriod"/>
            </a:pPr>
            <a:r>
              <a:rPr lang="es-MX" sz="2200" dirty="0" smtClean="0"/>
              <a:t>La probabilidad de un éxito, que se denota con p, permanece constante en cada prueba.</a:t>
            </a:r>
          </a:p>
          <a:p>
            <a:pPr marL="457200" indent="-457200" eaLnBrk="1" hangingPunct="1">
              <a:buFont typeface="+mj-lt"/>
              <a:buAutoNum type="arabicPeriod"/>
            </a:pPr>
            <a:r>
              <a:rPr lang="es-MX" sz="2200" dirty="0" smtClean="0"/>
              <a:t>Las pruebas que se repiten son independiente.</a:t>
            </a:r>
          </a:p>
          <a:p>
            <a:pPr marL="457200" indent="-457200" eaLnBrk="1" hangingPunct="1">
              <a:buFont typeface="+mj-lt"/>
              <a:buAutoNum type="arabicPeriod"/>
            </a:pPr>
            <a:endParaRPr lang="es-ES" sz="220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5347">
                                            <p:txEl>
                                              <p:pRg st="0" end="0"/>
                                            </p:txEl>
                                          </p:spTgt>
                                        </p:tgtEl>
                                        <p:attrNameLst>
                                          <p:attrName>style.visibility</p:attrName>
                                        </p:attrNameLst>
                                      </p:cBhvr>
                                      <p:to>
                                        <p:strVal val="visible"/>
                                      </p:to>
                                    </p:set>
                                    <p:anim to="" calcmode="lin" valueType="num">
                                      <p:cBhvr>
                                        <p:cTn id="12" dur="1" fill="hold"/>
                                        <p:tgtEl>
                                          <p:spTgt spid="18534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5347">
                                            <p:txEl>
                                              <p:pRg st="2" end="2"/>
                                            </p:txEl>
                                          </p:spTgt>
                                        </p:tgtEl>
                                        <p:attrNameLst>
                                          <p:attrName>style.visibility</p:attrName>
                                        </p:attrNameLst>
                                      </p:cBhvr>
                                      <p:to>
                                        <p:strVal val="visible"/>
                                      </p:to>
                                    </p:set>
                                    <p:anim to="" calcmode="lin" valueType="num">
                                      <p:cBhvr>
                                        <p:cTn id="17" dur="1" fill="hold"/>
                                        <p:tgtEl>
                                          <p:spTgt spid="18534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85347">
                                            <p:txEl>
                                              <p:pRg st="3" end="3"/>
                                            </p:txEl>
                                          </p:spTgt>
                                        </p:tgtEl>
                                        <p:attrNameLst>
                                          <p:attrName>style.visibility</p:attrName>
                                        </p:attrNameLst>
                                      </p:cBhvr>
                                      <p:to>
                                        <p:strVal val="visible"/>
                                      </p:to>
                                    </p:set>
                                    <p:anim to="" calcmode="lin" valueType="num">
                                      <p:cBhvr>
                                        <p:cTn id="22" dur="1" fill="hold"/>
                                        <p:tgtEl>
                                          <p:spTgt spid="18534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5347">
                                            <p:txEl>
                                              <p:pRg st="4" end="4"/>
                                            </p:txEl>
                                          </p:spTgt>
                                        </p:tgtEl>
                                        <p:attrNameLst>
                                          <p:attrName>style.visibility</p:attrName>
                                        </p:attrNameLst>
                                      </p:cBhvr>
                                      <p:to>
                                        <p:strVal val="visible"/>
                                      </p:to>
                                    </p:set>
                                    <p:anim to="" calcmode="lin" valueType="num">
                                      <p:cBhvr>
                                        <p:cTn id="27" dur="1" fill="hold"/>
                                        <p:tgtEl>
                                          <p:spTgt spid="18534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85347">
                                            <p:txEl>
                                              <p:pRg st="5" end="5"/>
                                            </p:txEl>
                                          </p:spTgt>
                                        </p:tgtEl>
                                        <p:attrNameLst>
                                          <p:attrName>style.visibility</p:attrName>
                                        </p:attrNameLst>
                                      </p:cBhvr>
                                      <p:to>
                                        <p:strVal val="visible"/>
                                      </p:to>
                                    </p:set>
                                    <p:anim to="" calcmode="lin" valueType="num">
                                      <p:cBhvr>
                                        <p:cTn id="32" dur="1" fill="hold"/>
                                        <p:tgtEl>
                                          <p:spTgt spid="18534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build="p"/>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5" name="Rectangle 3"/>
          <p:cNvSpPr>
            <a:spLocks noGrp="1" noChangeArrowheads="1"/>
          </p:cNvSpPr>
          <p:nvPr>
            <p:ph type="body" idx="1"/>
          </p:nvPr>
        </p:nvSpPr>
        <p:spPr>
          <a:xfrm>
            <a:off x="857224" y="1142984"/>
            <a:ext cx="8001056" cy="4419600"/>
          </a:xfrm>
        </p:spPr>
        <p:txBody>
          <a:bodyPr/>
          <a:lstStyle/>
          <a:p>
            <a:pPr eaLnBrk="1" hangingPunct="1">
              <a:buFont typeface="Wingdings" pitchFamily="2" charset="2"/>
              <a:buNone/>
            </a:pPr>
            <a:r>
              <a:rPr lang="es-MX" sz="2400" b="1" dirty="0" smtClean="0"/>
              <a:t>Distribución </a:t>
            </a:r>
            <a:r>
              <a:rPr lang="es-MX" sz="2400" b="1" dirty="0" err="1" smtClean="0"/>
              <a:t>binomial</a:t>
            </a:r>
            <a:endParaRPr lang="es-MX" sz="2400" b="1" dirty="0" smtClean="0"/>
          </a:p>
          <a:p>
            <a:pPr eaLnBrk="1" hangingPunct="1">
              <a:buFont typeface="Wingdings" pitchFamily="2" charset="2"/>
              <a:buNone/>
            </a:pPr>
            <a:endParaRPr lang="es-MX" sz="1200" b="1" dirty="0" smtClean="0"/>
          </a:p>
          <a:p>
            <a:pPr eaLnBrk="1" hangingPunct="1">
              <a:buFont typeface="Wingdings" pitchFamily="2" charset="2"/>
              <a:buNone/>
            </a:pPr>
            <a:endParaRPr lang="es-MX" sz="2400" dirty="0" smtClean="0"/>
          </a:p>
          <a:p>
            <a:pPr eaLnBrk="1" hangingPunct="1"/>
            <a:endParaRPr lang="es-ES" sz="2400" dirty="0" smtClean="0"/>
          </a:p>
        </p:txBody>
      </p:sp>
      <p:sp>
        <p:nvSpPr>
          <p:cNvPr id="187396" name="Text Box 4"/>
          <p:cNvSpPr txBox="1">
            <a:spLocks noChangeArrowheads="1"/>
          </p:cNvSpPr>
          <p:nvPr/>
        </p:nvSpPr>
        <p:spPr bwMode="auto">
          <a:xfrm>
            <a:off x="785786" y="1928802"/>
            <a:ext cx="8072494" cy="3016210"/>
          </a:xfrm>
          <a:prstGeom prst="rect">
            <a:avLst/>
          </a:prstGeom>
          <a:noFill/>
          <a:ln w="9525">
            <a:noFill/>
            <a:miter lim="800000"/>
            <a:headEnd/>
            <a:tailEnd/>
          </a:ln>
        </p:spPr>
        <p:txBody>
          <a:bodyPr wrap="square">
            <a:spAutoFit/>
          </a:bodyPr>
          <a:lstStyle/>
          <a:p>
            <a:r>
              <a:rPr lang="es-MX" sz="2200" dirty="0"/>
              <a:t>Un experimento de </a:t>
            </a:r>
            <a:r>
              <a:rPr lang="es-MX" sz="2200" dirty="0" err="1"/>
              <a:t>Bernoulli</a:t>
            </a:r>
            <a:r>
              <a:rPr lang="es-MX" sz="2200" dirty="0"/>
              <a:t> puede tener como resultado un </a:t>
            </a:r>
            <a:r>
              <a:rPr lang="es-MX" sz="2200" i="1" dirty="0"/>
              <a:t>éxito</a:t>
            </a:r>
            <a:r>
              <a:rPr lang="es-MX" sz="2200" dirty="0"/>
              <a:t> con probabilidad </a:t>
            </a:r>
            <a:r>
              <a:rPr lang="es-MX" sz="2200" i="1" dirty="0"/>
              <a:t>p</a:t>
            </a:r>
            <a:r>
              <a:rPr lang="es-MX" sz="2200" dirty="0"/>
              <a:t> y un</a:t>
            </a:r>
            <a:r>
              <a:rPr lang="es-MX" sz="2200" i="1" dirty="0"/>
              <a:t> fracaso </a:t>
            </a:r>
            <a:r>
              <a:rPr lang="es-MX" sz="2200" dirty="0"/>
              <a:t>con probabilidad </a:t>
            </a:r>
            <a:r>
              <a:rPr lang="es-MX" sz="2200" i="1" dirty="0"/>
              <a:t>q = 1 – p</a:t>
            </a:r>
            <a:r>
              <a:rPr lang="es-MX" sz="2200" dirty="0"/>
              <a:t>. Entonces la distribución de probabilidad de la variable aleatoria </a:t>
            </a:r>
            <a:r>
              <a:rPr lang="es-MX" sz="2200" dirty="0" err="1"/>
              <a:t>binomial</a:t>
            </a:r>
            <a:r>
              <a:rPr lang="es-MX" sz="2200" i="1" dirty="0"/>
              <a:t> X</a:t>
            </a:r>
            <a:r>
              <a:rPr lang="es-MX" sz="2200" dirty="0"/>
              <a:t>, el número de éxitos en </a:t>
            </a:r>
            <a:r>
              <a:rPr lang="es-MX" sz="2200" i="1" dirty="0"/>
              <a:t>n </a:t>
            </a:r>
            <a:r>
              <a:rPr lang="es-MX" sz="2200" dirty="0"/>
              <a:t>pruebas independientes, es </a:t>
            </a:r>
            <a:br>
              <a:rPr lang="es-MX" sz="2200" dirty="0"/>
            </a:br>
            <a:endParaRPr lang="es-MX" sz="2200" dirty="0"/>
          </a:p>
          <a:p>
            <a:pPr algn="ctr"/>
            <a:endParaRPr lang="es-MX" sz="2200" dirty="0"/>
          </a:p>
          <a:p>
            <a:pPr algn="ctr"/>
            <a:endParaRPr lang="es-MX" sz="2200" dirty="0"/>
          </a:p>
          <a:p>
            <a:pPr algn="ctr"/>
            <a:endParaRPr lang="es-MX" sz="2200" dirty="0"/>
          </a:p>
          <a:p>
            <a:pPr algn="ctr"/>
            <a:endParaRPr lang="es-MX" sz="1400" dirty="0"/>
          </a:p>
        </p:txBody>
      </p:sp>
      <p:graphicFrame>
        <p:nvGraphicFramePr>
          <p:cNvPr id="187397" name="Object 5"/>
          <p:cNvGraphicFramePr>
            <a:graphicFrameLocks noChangeAspect="1"/>
          </p:cNvGraphicFramePr>
          <p:nvPr/>
        </p:nvGraphicFramePr>
        <p:xfrm>
          <a:off x="1928794" y="4071942"/>
          <a:ext cx="5340350" cy="908050"/>
        </p:xfrm>
        <a:graphic>
          <a:graphicData uri="http://schemas.openxmlformats.org/presentationml/2006/ole">
            <mc:AlternateContent xmlns:mc="http://schemas.openxmlformats.org/markup-compatibility/2006">
              <mc:Choice xmlns:v="urn:schemas-microsoft-com:vml" Requires="v">
                <p:oleObj spid="_x0000_s63590" name="Equation" r:id="rId4" imgW="2679700" imgH="457200" progId="Equation.DSMT4">
                  <p:embed/>
                </p:oleObj>
              </mc:Choice>
              <mc:Fallback>
                <p:oleObj name="Equation" r:id="rId4" imgW="2679700" imgH="457200" progId="Equation.DSMT4">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8794" y="4071942"/>
                        <a:ext cx="5340350" cy="9080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 name="Object 5"/>
          <p:cNvGraphicFramePr>
            <a:graphicFrameLocks noChangeAspect="1"/>
          </p:cNvGraphicFramePr>
          <p:nvPr/>
        </p:nvGraphicFramePr>
        <p:xfrm>
          <a:off x="2500298" y="5143512"/>
          <a:ext cx="4075112" cy="831850"/>
        </p:xfrm>
        <a:graphic>
          <a:graphicData uri="http://schemas.openxmlformats.org/presentationml/2006/ole">
            <mc:AlternateContent xmlns:mc="http://schemas.openxmlformats.org/markup-compatibility/2006">
              <mc:Choice xmlns:v="urn:schemas-microsoft-com:vml" Requires="v">
                <p:oleObj spid="_x0000_s63591" name="Equation" r:id="rId6" imgW="2044700" imgH="419100" progId="Equation.DSMT4">
                  <p:embed/>
                </p:oleObj>
              </mc:Choice>
              <mc:Fallback>
                <p:oleObj name="Equation" r:id="rId6" imgW="2044700" imgH="41910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0298" y="5143512"/>
                        <a:ext cx="4075112" cy="831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87395">
                                            <p:txEl>
                                              <p:pRg st="0" end="0"/>
                                            </p:txEl>
                                          </p:spTgt>
                                        </p:tgtEl>
                                        <p:attrNameLst>
                                          <p:attrName>style.visibility</p:attrName>
                                        </p:attrNameLst>
                                      </p:cBhvr>
                                      <p:to>
                                        <p:strVal val="visible"/>
                                      </p:to>
                                    </p:set>
                                    <p:anim to="" calcmode="lin" valueType="num">
                                      <p:cBhvr>
                                        <p:cTn id="12" dur="1" fill="hold"/>
                                        <p:tgtEl>
                                          <p:spTgt spid="18739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87396"/>
                                        </p:tgtEl>
                                        <p:attrNameLst>
                                          <p:attrName>style.visibility</p:attrName>
                                        </p:attrNameLst>
                                      </p:cBhvr>
                                      <p:to>
                                        <p:strVal val="visible"/>
                                      </p:to>
                                    </p:set>
                                    <p:anim to="" calcmode="lin" valueType="num">
                                      <p:cBhvr>
                                        <p:cTn id="17" dur="1" fill="hold"/>
                                        <p:tgtEl>
                                          <p:spTgt spid="187396"/>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187397"/>
                                        </p:tgtEl>
                                        <p:attrNameLst>
                                          <p:attrName>style.visibility</p:attrName>
                                        </p:attrNameLst>
                                      </p:cBhvr>
                                      <p:to>
                                        <p:strVal val="visible"/>
                                      </p:to>
                                    </p:set>
                                    <p:anim to="" calcmode="lin" valueType="num">
                                      <p:cBhvr>
                                        <p:cTn id="22" dur="1" fill="hold"/>
                                        <p:tgtEl>
                                          <p:spTgt spid="187397"/>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499"/>
                                          </p:stCondLst>
                                        </p:cTn>
                                        <p:tgtEl>
                                          <p:spTgt spid="2"/>
                                        </p:tgtEl>
                                        <p:attrNameLst>
                                          <p:attrName>style.visibility</p:attrName>
                                        </p:attrNameLst>
                                      </p:cBhvr>
                                      <p:to>
                                        <p:strVal val="visible"/>
                                      </p:to>
                                    </p:set>
                                    <p:anim to="" calcmode="lin" valueType="num">
                                      <p:cBhvr>
                                        <p:cTn id="27"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build="p" autoUpdateAnimBg="0"/>
      <p:bldP spid="187396" grpId="0" autoUpdateAnimBg="0"/>
      <p:bldP spid="7" grpId="0"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a:t>
            </a:r>
            <a:r>
              <a:rPr lang="es-MX" sz="2400" b="1" dirty="0" err="1" smtClean="0"/>
              <a:t>binomial</a:t>
            </a:r>
            <a:endParaRPr lang="es-MX" sz="2400" b="1" dirty="0" smtClean="0"/>
          </a:p>
          <a:p>
            <a:pPr eaLnBrk="1" hangingPunct="1">
              <a:buFont typeface="Wingdings" pitchFamily="2" charset="2"/>
              <a:buNone/>
            </a:pPr>
            <a:endParaRPr lang="es-MX" sz="1200" b="1" dirty="0" smtClean="0"/>
          </a:p>
          <a:p>
            <a:pPr eaLnBrk="1" hangingPunct="1"/>
            <a:endParaRPr lang="es-MX" sz="2400" dirty="0" smtClean="0"/>
          </a:p>
          <a:p>
            <a:pPr eaLnBrk="1" hangingPunct="1"/>
            <a:endParaRPr lang="es-ES" sz="2400" dirty="0" smtClean="0"/>
          </a:p>
        </p:txBody>
      </p:sp>
      <p:sp>
        <p:nvSpPr>
          <p:cNvPr id="189444" name="Text Box 4"/>
          <p:cNvSpPr txBox="1">
            <a:spLocks noChangeArrowheads="1"/>
          </p:cNvSpPr>
          <p:nvPr/>
        </p:nvSpPr>
        <p:spPr bwMode="auto">
          <a:xfrm>
            <a:off x="785786" y="1643050"/>
            <a:ext cx="8008967" cy="1754326"/>
          </a:xfrm>
          <a:prstGeom prst="rect">
            <a:avLst/>
          </a:prstGeom>
          <a:noFill/>
          <a:ln w="9525">
            <a:noFill/>
            <a:miter lim="800000"/>
            <a:headEnd/>
            <a:tailEnd/>
          </a:ln>
        </p:spPr>
        <p:txBody>
          <a:bodyPr wrap="square">
            <a:spAutoFit/>
          </a:bodyPr>
          <a:lstStyle/>
          <a:p>
            <a:r>
              <a:rPr lang="es-MX" sz="2200" dirty="0" smtClean="0"/>
              <a:t>La </a:t>
            </a:r>
            <a:r>
              <a:rPr lang="es-MX" sz="2200" dirty="0"/>
              <a:t>media y la varianza de la distribución </a:t>
            </a:r>
            <a:r>
              <a:rPr lang="es-MX" sz="2200" dirty="0" err="1"/>
              <a:t>binomial</a:t>
            </a:r>
            <a:r>
              <a:rPr lang="es-MX" sz="2200" dirty="0"/>
              <a:t> </a:t>
            </a:r>
            <a:r>
              <a:rPr lang="es-MX" sz="2200" i="1" dirty="0"/>
              <a:t>b(</a:t>
            </a:r>
            <a:r>
              <a:rPr lang="es-MX" sz="2200" i="1" dirty="0" err="1"/>
              <a:t>x;n,p</a:t>
            </a:r>
            <a:r>
              <a:rPr lang="es-MX" sz="2200" i="1" dirty="0"/>
              <a:t>) </a:t>
            </a:r>
            <a:r>
              <a:rPr lang="es-MX" sz="2200" dirty="0" smtClean="0"/>
              <a:t>son:</a:t>
            </a:r>
            <a:endParaRPr lang="es-MX" sz="2200" dirty="0"/>
          </a:p>
          <a:p>
            <a:endParaRPr lang="es-MX" sz="2200" dirty="0"/>
          </a:p>
          <a:p>
            <a:endParaRPr lang="es-MX" sz="2200" dirty="0"/>
          </a:p>
          <a:p>
            <a:endParaRPr lang="es-MX" sz="1400" dirty="0"/>
          </a:p>
          <a:p>
            <a:endParaRPr lang="es-MX" sz="1400" dirty="0"/>
          </a:p>
          <a:p>
            <a:endParaRPr lang="es-MX" sz="1400" dirty="0"/>
          </a:p>
        </p:txBody>
      </p:sp>
      <p:graphicFrame>
        <p:nvGraphicFramePr>
          <p:cNvPr id="189445" name="Object 5"/>
          <p:cNvGraphicFramePr>
            <a:graphicFrameLocks noChangeAspect="1"/>
          </p:cNvGraphicFramePr>
          <p:nvPr/>
        </p:nvGraphicFramePr>
        <p:xfrm>
          <a:off x="2214546" y="2571744"/>
          <a:ext cx="4176713" cy="509588"/>
        </p:xfrm>
        <a:graphic>
          <a:graphicData uri="http://schemas.openxmlformats.org/presentationml/2006/ole">
            <mc:AlternateContent xmlns:mc="http://schemas.openxmlformats.org/markup-compatibility/2006">
              <mc:Choice xmlns:v="urn:schemas-microsoft-com:vml" Requires="v">
                <p:oleObj spid="_x0000_s64564" name="Equation" r:id="rId4" imgW="1866900" imgH="228600" progId="Equation.DSMT4">
                  <p:embed/>
                </p:oleObj>
              </mc:Choice>
              <mc:Fallback>
                <p:oleObj name="Equation" r:id="rId4" imgW="1866900" imgH="2286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4546" y="2571744"/>
                        <a:ext cx="4176713" cy="5095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9443">
                                            <p:txEl>
                                              <p:pRg st="0" end="0"/>
                                            </p:txEl>
                                          </p:spTgt>
                                        </p:tgtEl>
                                        <p:attrNameLst>
                                          <p:attrName>style.visibility</p:attrName>
                                        </p:attrNameLst>
                                      </p:cBhvr>
                                      <p:to>
                                        <p:strVal val="visible"/>
                                      </p:to>
                                    </p:set>
                                    <p:anim to="" calcmode="lin" valueType="num">
                                      <p:cBhvr>
                                        <p:cTn id="12" dur="1" fill="hold"/>
                                        <p:tgtEl>
                                          <p:spTgt spid="1894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9444"/>
                                        </p:tgtEl>
                                        <p:attrNameLst>
                                          <p:attrName>style.visibility</p:attrName>
                                        </p:attrNameLst>
                                      </p:cBhvr>
                                      <p:to>
                                        <p:strVal val="visible"/>
                                      </p:to>
                                    </p:set>
                                    <p:anim to="" calcmode="lin" valueType="num">
                                      <p:cBhvr>
                                        <p:cTn id="17" dur="1" fill="hold"/>
                                        <p:tgtEl>
                                          <p:spTgt spid="189444"/>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89445"/>
                                        </p:tgtEl>
                                        <p:attrNameLst>
                                          <p:attrName>style.visibility</p:attrName>
                                        </p:attrNameLst>
                                      </p:cBhvr>
                                      <p:to>
                                        <p:strVal val="visible"/>
                                      </p:to>
                                    </p:set>
                                    <p:anim to="" calcmode="lin" valueType="num">
                                      <p:cBhvr>
                                        <p:cTn id="22" dur="1" fill="hold"/>
                                        <p:tgtEl>
                                          <p:spTgt spid="18944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build="p"/>
      <p:bldP spid="189444" grpId="0"/>
      <p:bldP spid="7" grpId="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5" name="Rectangle 3"/>
          <p:cNvSpPr>
            <a:spLocks noGrp="1" noChangeArrowheads="1"/>
          </p:cNvSpPr>
          <p:nvPr>
            <p:ph type="body" idx="1"/>
          </p:nvPr>
        </p:nvSpPr>
        <p:spPr>
          <a:xfrm>
            <a:off x="857224" y="1142984"/>
            <a:ext cx="8001056" cy="4419600"/>
          </a:xfrm>
        </p:spPr>
        <p:txBody>
          <a:bodyPr/>
          <a:lstStyle/>
          <a:p>
            <a:pPr eaLnBrk="1" hangingPunct="1">
              <a:buFont typeface="Wingdings" pitchFamily="2" charset="2"/>
              <a:buNone/>
            </a:pPr>
            <a:r>
              <a:rPr lang="es-MX" sz="2400" b="1" dirty="0" smtClean="0"/>
              <a:t>Gráfica de la distribución </a:t>
            </a:r>
            <a:r>
              <a:rPr lang="es-MX" sz="2400" b="1" dirty="0" err="1" smtClean="0"/>
              <a:t>binomial</a:t>
            </a:r>
            <a:endParaRPr lang="es-MX" sz="2400" b="1" dirty="0" smtClean="0"/>
          </a:p>
          <a:p>
            <a:pPr eaLnBrk="1" hangingPunct="1">
              <a:buFont typeface="Wingdings" pitchFamily="2" charset="2"/>
              <a:buNone/>
            </a:pPr>
            <a:endParaRPr lang="es-MX" sz="1200" b="1" dirty="0" smtClean="0"/>
          </a:p>
          <a:p>
            <a:pPr eaLnBrk="1" hangingPunct="1">
              <a:buFont typeface="Wingdings" pitchFamily="2" charset="2"/>
              <a:buNone/>
            </a:pPr>
            <a:endParaRPr lang="es-MX" sz="2400" dirty="0" smtClean="0"/>
          </a:p>
          <a:p>
            <a:pPr eaLnBrk="1" hangingPunct="1"/>
            <a:endParaRPr lang="es-ES" sz="2400" dirty="0" smtClean="0"/>
          </a:p>
        </p:txBody>
      </p:sp>
      <p:sp>
        <p:nvSpPr>
          <p:cNvPr id="187396" name="Text Box 4"/>
          <p:cNvSpPr txBox="1">
            <a:spLocks noChangeArrowheads="1"/>
          </p:cNvSpPr>
          <p:nvPr/>
        </p:nvSpPr>
        <p:spPr bwMode="auto">
          <a:xfrm>
            <a:off x="785786" y="1928802"/>
            <a:ext cx="8072494" cy="2000548"/>
          </a:xfrm>
          <a:prstGeom prst="rect">
            <a:avLst/>
          </a:prstGeom>
          <a:noFill/>
          <a:ln w="9525">
            <a:noFill/>
            <a:miter lim="800000"/>
            <a:headEnd/>
            <a:tailEnd/>
          </a:ln>
        </p:spPr>
        <p:txBody>
          <a:bodyPr wrap="square">
            <a:spAutoFit/>
          </a:bodyPr>
          <a:lstStyle/>
          <a:p>
            <a:r>
              <a:rPr lang="es-MX" sz="2200" dirty="0"/>
              <a:t/>
            </a:r>
            <a:br>
              <a:rPr lang="es-MX" sz="2200" dirty="0"/>
            </a:br>
            <a:endParaRPr lang="es-MX" sz="2200" dirty="0"/>
          </a:p>
          <a:p>
            <a:pPr algn="ctr"/>
            <a:endParaRPr lang="es-MX" sz="2200" dirty="0"/>
          </a:p>
          <a:p>
            <a:pPr algn="ctr"/>
            <a:endParaRPr lang="es-MX" sz="2200" dirty="0"/>
          </a:p>
          <a:p>
            <a:pPr algn="ctr"/>
            <a:endParaRPr lang="es-MX" sz="2200" dirty="0"/>
          </a:p>
          <a:p>
            <a:pPr algn="ctr"/>
            <a:endParaRPr lang="es-MX" sz="1400" dirty="0"/>
          </a:p>
        </p:txBody>
      </p:sp>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pic>
        <p:nvPicPr>
          <p:cNvPr id="63497" name="Picture 9" descr="http://www.hiru.com/image/image_gallery?uuid=121a5ec5-2740-4f49-82ff-74b1591f6ce5&amp;groupId=10137&amp;t=1260845397984"/>
          <p:cNvPicPr>
            <a:picLocks noChangeAspect="1" noChangeArrowheads="1"/>
          </p:cNvPicPr>
          <p:nvPr/>
        </p:nvPicPr>
        <p:blipFill>
          <a:blip r:embed="rId3"/>
          <a:srcRect/>
          <a:stretch>
            <a:fillRect/>
          </a:stretch>
        </p:blipFill>
        <p:spPr bwMode="auto">
          <a:xfrm>
            <a:off x="1500166" y="1714488"/>
            <a:ext cx="5286412" cy="47829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87395">
                                            <p:txEl>
                                              <p:pRg st="0" end="0"/>
                                            </p:txEl>
                                          </p:spTgt>
                                        </p:tgtEl>
                                        <p:attrNameLst>
                                          <p:attrName>style.visibility</p:attrName>
                                        </p:attrNameLst>
                                      </p:cBhvr>
                                      <p:to>
                                        <p:strVal val="visible"/>
                                      </p:to>
                                    </p:set>
                                    <p:anim to="" calcmode="lin" valueType="num">
                                      <p:cBhvr>
                                        <p:cTn id="12" dur="1" fill="hold"/>
                                        <p:tgtEl>
                                          <p:spTgt spid="18739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87396"/>
                                        </p:tgtEl>
                                        <p:attrNameLst>
                                          <p:attrName>style.visibility</p:attrName>
                                        </p:attrNameLst>
                                      </p:cBhvr>
                                      <p:to>
                                        <p:strVal val="visible"/>
                                      </p:to>
                                    </p:set>
                                    <p:anim to="" calcmode="lin" valueType="num">
                                      <p:cBhvr>
                                        <p:cTn id="17" dur="1" fill="hold"/>
                                        <p:tgtEl>
                                          <p:spTgt spid="18739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build="p" autoUpdateAnimBg="0"/>
      <p:bldP spid="187396" grpId="0" autoUpdateAnimBg="0"/>
      <p:bldP spid="7"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body" idx="1"/>
          </p:nvPr>
        </p:nvSpPr>
        <p:spPr>
          <a:xfrm>
            <a:off x="857224" y="1142984"/>
            <a:ext cx="8001056" cy="4419600"/>
          </a:xfrm>
        </p:spPr>
        <p:txBody>
          <a:bodyPr/>
          <a:lstStyle/>
          <a:p>
            <a:pPr eaLnBrk="1" hangingPunct="1">
              <a:buFont typeface="Wingdings" pitchFamily="2" charset="2"/>
              <a:buNone/>
            </a:pPr>
            <a:r>
              <a:rPr lang="es-MX" sz="2400" b="1" dirty="0" smtClean="0"/>
              <a:t>Distribución de </a:t>
            </a:r>
            <a:r>
              <a:rPr lang="es-MX" sz="2400" b="1" dirty="0" err="1" smtClean="0"/>
              <a:t>Poisson</a:t>
            </a:r>
            <a:endParaRPr lang="es-MX" sz="2400" b="1" dirty="0" smtClean="0"/>
          </a:p>
          <a:p>
            <a:pPr eaLnBrk="1" hangingPunct="1">
              <a:buFont typeface="Wingdings" pitchFamily="2" charset="2"/>
              <a:buChar char="§"/>
            </a:pPr>
            <a:r>
              <a:rPr lang="es-MX" sz="2200" dirty="0" smtClean="0"/>
              <a:t>Se llaman experimentos de </a:t>
            </a:r>
            <a:r>
              <a:rPr lang="es-MX" sz="2200" dirty="0" err="1" smtClean="0"/>
              <a:t>Poisson</a:t>
            </a:r>
            <a:r>
              <a:rPr lang="es-MX" sz="2200" dirty="0" smtClean="0"/>
              <a:t> aquellos donde la variable aleatoria </a:t>
            </a:r>
            <a:r>
              <a:rPr lang="es-MX" sz="2200" i="1" dirty="0" smtClean="0"/>
              <a:t>X</a:t>
            </a:r>
            <a:r>
              <a:rPr lang="es-MX" sz="2200" dirty="0" smtClean="0"/>
              <a:t> da valores de número de resultados que ocurren en un intervalo o región .</a:t>
            </a:r>
          </a:p>
          <a:p>
            <a:pPr eaLnBrk="1" hangingPunct="1">
              <a:buFont typeface="Wingdings" pitchFamily="2" charset="2"/>
              <a:buChar char="§"/>
            </a:pPr>
            <a:endParaRPr lang="es-MX" sz="2200" dirty="0" smtClean="0"/>
          </a:p>
          <a:p>
            <a:pPr eaLnBrk="1" hangingPunct="1">
              <a:buFont typeface="Wingdings" pitchFamily="2" charset="2"/>
              <a:buChar char="§"/>
            </a:pPr>
            <a:r>
              <a:rPr lang="es-MX" sz="2200" dirty="0" smtClean="0"/>
              <a:t>Dicho intervalo puede ser de cualquier longitud, como un minuto, un día, una semana, un mes, o un año.</a:t>
            </a:r>
          </a:p>
          <a:p>
            <a:pPr eaLnBrk="1" hangingPunct="1">
              <a:buFont typeface="Wingdings" pitchFamily="2" charset="2"/>
              <a:buChar char="§"/>
            </a:pPr>
            <a:endParaRPr lang="es-MX" sz="2200" dirty="0" smtClean="0"/>
          </a:p>
          <a:p>
            <a:pPr eaLnBrk="1" hangingPunct="1">
              <a:buFont typeface="Wingdings" pitchFamily="2" charset="2"/>
              <a:buChar char="§"/>
            </a:pPr>
            <a:r>
              <a:rPr lang="es-MX" sz="2200" dirty="0" smtClean="0"/>
              <a:t>Por ejemplo se puede representar el número de llamadas telefónicas por hora que recibe una oficina.</a:t>
            </a:r>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 to="" calcmode="lin" valueType="num">
                                      <p:cBhvr>
                                        <p:cTn id="7" dur="1" fill="hold"/>
                                        <p:tgtEl>
                                          <p:spTgt spid="216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6067">
                                            <p:txEl>
                                              <p:pRg st="1" end="1"/>
                                            </p:txEl>
                                          </p:spTgt>
                                        </p:tgtEl>
                                        <p:attrNameLst>
                                          <p:attrName>style.visibility</p:attrName>
                                        </p:attrNameLst>
                                      </p:cBhvr>
                                      <p:to>
                                        <p:strVal val="visible"/>
                                      </p:to>
                                    </p:set>
                                    <p:anim to="" calcmode="lin" valueType="num">
                                      <p:cBhvr>
                                        <p:cTn id="12" dur="1" fill="hold"/>
                                        <p:tgtEl>
                                          <p:spTgt spid="216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16067">
                                            <p:txEl>
                                              <p:pRg st="3" end="3"/>
                                            </p:txEl>
                                          </p:spTgt>
                                        </p:tgtEl>
                                        <p:attrNameLst>
                                          <p:attrName>style.visibility</p:attrName>
                                        </p:attrNameLst>
                                      </p:cBhvr>
                                      <p:to>
                                        <p:strVal val="visible"/>
                                      </p:to>
                                    </p:set>
                                    <p:anim to="" calcmode="lin" valueType="num">
                                      <p:cBhvr>
                                        <p:cTn id="17" dur="1" fill="hold"/>
                                        <p:tgtEl>
                                          <p:spTgt spid="216067">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16067">
                                            <p:txEl>
                                              <p:pRg st="5" end="5"/>
                                            </p:txEl>
                                          </p:spTgt>
                                        </p:tgtEl>
                                        <p:attrNameLst>
                                          <p:attrName>style.visibility</p:attrName>
                                        </p:attrNameLst>
                                      </p:cBhvr>
                                      <p:to>
                                        <p:strVal val="visible"/>
                                      </p:to>
                                    </p:set>
                                    <p:anim to="" calcmode="lin" valueType="num">
                                      <p:cBhvr>
                                        <p:cTn id="22" dur="1" fill="hold"/>
                                        <p:tgtEl>
                                          <p:spTgt spid="21606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3" name="Rectangle 3"/>
          <p:cNvSpPr>
            <a:spLocks noGrp="1" noChangeArrowheads="1"/>
          </p:cNvSpPr>
          <p:nvPr>
            <p:ph type="body" idx="1"/>
          </p:nvPr>
        </p:nvSpPr>
        <p:spPr>
          <a:xfrm>
            <a:off x="857224" y="1142984"/>
            <a:ext cx="8001056" cy="4419600"/>
          </a:xfrm>
        </p:spPr>
        <p:txBody>
          <a:bodyPr/>
          <a:lstStyle/>
          <a:p>
            <a:pPr eaLnBrk="1" hangingPunct="1">
              <a:buFont typeface="Wingdings" pitchFamily="2" charset="2"/>
              <a:buNone/>
            </a:pPr>
            <a:r>
              <a:rPr lang="es-MX" sz="2400" b="1" dirty="0" smtClean="0"/>
              <a:t>Propiedad de un experimento </a:t>
            </a:r>
            <a:r>
              <a:rPr lang="es-MX" sz="2400" b="1" dirty="0" err="1" smtClean="0"/>
              <a:t>Poisson</a:t>
            </a:r>
            <a:r>
              <a:rPr lang="es-MX" sz="2400" b="1" dirty="0" smtClean="0"/>
              <a:t>:</a:t>
            </a:r>
          </a:p>
          <a:p>
            <a:pPr lvl="1" eaLnBrk="1" hangingPunct="1">
              <a:buFont typeface="Wingdings" pitchFamily="2" charset="2"/>
              <a:buChar char="§"/>
            </a:pPr>
            <a:r>
              <a:rPr lang="es-MX" sz="2200" dirty="0" smtClean="0"/>
              <a:t>El número de resultados que ocurre en un intervalo o región específica es independiente del número de ocurre en cualquier otro intervalo o región del espacio.</a:t>
            </a:r>
          </a:p>
          <a:p>
            <a:pPr lvl="1" eaLnBrk="1" hangingPunct="1">
              <a:buFont typeface="Wingdings" pitchFamily="2" charset="2"/>
              <a:buChar char="§"/>
            </a:pPr>
            <a:r>
              <a:rPr lang="es-MX" sz="2200" dirty="0" smtClean="0"/>
              <a:t>La probabilidad de que ocurra un solo resultado durante un intervalo muy corto es proporcional a la longitud del intervalo y no depende del número de resultados que ocurre fuera de ese intervalo.</a:t>
            </a:r>
          </a:p>
          <a:p>
            <a:pPr lvl="1" eaLnBrk="1" hangingPunct="1">
              <a:buFont typeface="Wingdings" pitchFamily="2" charset="2"/>
              <a:buChar char="§"/>
            </a:pPr>
            <a:r>
              <a:rPr lang="es-MX" sz="2200" dirty="0" smtClean="0"/>
              <a:t>La probabilidad de que ocurra más de un resultado en el intervalo corto es insignificante.</a:t>
            </a:r>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20163">
                                            <p:txEl>
                                              <p:pRg st="0" end="0"/>
                                            </p:txEl>
                                          </p:spTgt>
                                        </p:tgtEl>
                                        <p:attrNameLst>
                                          <p:attrName>style.visibility</p:attrName>
                                        </p:attrNameLst>
                                      </p:cBhvr>
                                      <p:to>
                                        <p:strVal val="visible"/>
                                      </p:to>
                                    </p:set>
                                    <p:anim to="" calcmode="lin" valueType="num">
                                      <p:cBhvr>
                                        <p:cTn id="7" dur="1" fill="hold"/>
                                        <p:tgtEl>
                                          <p:spTgt spid="22016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220163">
                                            <p:txEl>
                                              <p:pRg st="1" end="1"/>
                                            </p:txEl>
                                          </p:spTgt>
                                        </p:tgtEl>
                                        <p:attrNameLst>
                                          <p:attrName>style.visibility</p:attrName>
                                        </p:attrNameLst>
                                      </p:cBhvr>
                                      <p:to>
                                        <p:strVal val="visible"/>
                                      </p:to>
                                    </p:set>
                                    <p:anim to="" calcmode="lin" valueType="num">
                                      <p:cBhvr>
                                        <p:cTn id="10" dur="1" fill="hold"/>
                                        <p:tgtEl>
                                          <p:spTgt spid="22016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220163">
                                            <p:txEl>
                                              <p:pRg st="2" end="2"/>
                                            </p:txEl>
                                          </p:spTgt>
                                        </p:tgtEl>
                                        <p:attrNameLst>
                                          <p:attrName>style.visibility</p:attrName>
                                        </p:attrNameLst>
                                      </p:cBhvr>
                                      <p:to>
                                        <p:strVal val="visible"/>
                                      </p:to>
                                    </p:set>
                                    <p:anim to="" calcmode="lin" valueType="num">
                                      <p:cBhvr>
                                        <p:cTn id="13" dur="1" fill="hold"/>
                                        <p:tgtEl>
                                          <p:spTgt spid="22016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220163">
                                            <p:txEl>
                                              <p:pRg st="3" end="3"/>
                                            </p:txEl>
                                          </p:spTgt>
                                        </p:tgtEl>
                                        <p:attrNameLst>
                                          <p:attrName>style.visibility</p:attrName>
                                        </p:attrNameLst>
                                      </p:cBhvr>
                                      <p:to>
                                        <p:strVal val="visible"/>
                                      </p:to>
                                    </p:set>
                                    <p:anim to="" calcmode="lin" valueType="num">
                                      <p:cBhvr>
                                        <p:cTn id="16" dur="1" fill="hold"/>
                                        <p:tgtEl>
                                          <p:spTgt spid="22016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5"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de </a:t>
            </a:r>
            <a:r>
              <a:rPr lang="es-MX" sz="2400" b="1" dirty="0" err="1" smtClean="0"/>
              <a:t>Poisson</a:t>
            </a:r>
            <a:endParaRPr lang="es-MX" sz="2400" b="1" dirty="0" smtClean="0"/>
          </a:p>
          <a:p>
            <a:pPr eaLnBrk="1" hangingPunct="1">
              <a:buFont typeface="Wingdings" pitchFamily="2" charset="2"/>
              <a:buNone/>
            </a:pPr>
            <a:endParaRPr lang="es-MX" sz="1200" b="1" dirty="0" smtClean="0"/>
          </a:p>
          <a:p>
            <a:pPr eaLnBrk="1" hangingPunct="1">
              <a:buFont typeface="Wingdings" pitchFamily="2" charset="2"/>
              <a:buNone/>
            </a:pPr>
            <a:endParaRPr lang="es-MX" sz="2400" dirty="0" smtClean="0"/>
          </a:p>
          <a:p>
            <a:pPr eaLnBrk="1" hangingPunct="1"/>
            <a:endParaRPr lang="es-ES" sz="2400" dirty="0" smtClean="0"/>
          </a:p>
        </p:txBody>
      </p:sp>
      <p:sp>
        <p:nvSpPr>
          <p:cNvPr id="218116" name="Text Box 4"/>
          <p:cNvSpPr txBox="1">
            <a:spLocks noChangeArrowheads="1"/>
          </p:cNvSpPr>
          <p:nvPr/>
        </p:nvSpPr>
        <p:spPr bwMode="auto">
          <a:xfrm>
            <a:off x="785786" y="1643050"/>
            <a:ext cx="8143932" cy="5047536"/>
          </a:xfrm>
          <a:prstGeom prst="rect">
            <a:avLst/>
          </a:prstGeom>
          <a:noFill/>
          <a:ln w="9525">
            <a:noFill/>
            <a:miter lim="800000"/>
            <a:headEnd/>
            <a:tailEnd/>
          </a:ln>
        </p:spPr>
        <p:txBody>
          <a:bodyPr wrap="square">
            <a:spAutoFit/>
          </a:bodyPr>
          <a:lstStyle/>
          <a:p>
            <a:r>
              <a:rPr lang="es-MX" sz="2200" dirty="0"/>
              <a:t>La distribución de probabilidad de la variable aleatoria de </a:t>
            </a:r>
            <a:r>
              <a:rPr lang="es-MX" sz="2200" dirty="0" err="1"/>
              <a:t>Poisson</a:t>
            </a:r>
            <a:r>
              <a:rPr lang="es-MX" sz="2200" dirty="0"/>
              <a:t> </a:t>
            </a:r>
            <a:r>
              <a:rPr lang="es-MX" sz="2200" i="1" dirty="0"/>
              <a:t>X</a:t>
            </a:r>
            <a:r>
              <a:rPr lang="es-MX" sz="2200" dirty="0"/>
              <a:t>, que representa el número de resultados que ocurren en un intervalo dado o región específica que se denota con </a:t>
            </a:r>
            <a:r>
              <a:rPr lang="es-MX" sz="2200" i="1" dirty="0" smtClean="0"/>
              <a:t>t</a:t>
            </a:r>
            <a:r>
              <a:rPr lang="es-MX" sz="2200" dirty="0" smtClean="0"/>
              <a:t>, es:</a:t>
            </a:r>
            <a:r>
              <a:rPr lang="es-MX" sz="2200" dirty="0"/>
              <a:t/>
            </a:r>
            <a:br>
              <a:rPr lang="es-MX" sz="2200" dirty="0"/>
            </a:br>
            <a:endParaRPr lang="es-MX" sz="2200" dirty="0"/>
          </a:p>
          <a:p>
            <a:endParaRPr lang="es-MX" sz="2200" dirty="0"/>
          </a:p>
          <a:p>
            <a:endParaRPr lang="es-MX" sz="2200" dirty="0"/>
          </a:p>
          <a:p>
            <a:endParaRPr lang="es-MX" sz="2200" dirty="0"/>
          </a:p>
          <a:p>
            <a:r>
              <a:rPr lang="es-MX" sz="2200" dirty="0"/>
              <a:t>donde </a:t>
            </a:r>
            <a:r>
              <a:rPr lang="es-MX" sz="2200" dirty="0">
                <a:sym typeface="Symbol" pitchFamily="18" charset="2"/>
              </a:rPr>
              <a:t> es el número promedio de resultados por unidad de tiempo y </a:t>
            </a:r>
            <a:r>
              <a:rPr lang="es-MX" sz="2200" i="1" dirty="0">
                <a:sym typeface="Symbol" pitchFamily="18" charset="2"/>
              </a:rPr>
              <a:t>e</a:t>
            </a:r>
            <a:r>
              <a:rPr lang="es-MX" sz="2200" dirty="0">
                <a:sym typeface="Symbol" pitchFamily="18" charset="2"/>
              </a:rPr>
              <a:t> = 2.71828</a:t>
            </a:r>
            <a:r>
              <a:rPr lang="es-MX" sz="2200" dirty="0" smtClean="0">
                <a:sym typeface="Symbol" pitchFamily="18" charset="2"/>
              </a:rPr>
              <a:t>…</a:t>
            </a:r>
          </a:p>
          <a:p>
            <a:endParaRPr lang="es-MX" sz="2200" dirty="0" smtClean="0"/>
          </a:p>
          <a:p>
            <a:endParaRPr lang="es-MX" sz="2200" dirty="0" smtClean="0"/>
          </a:p>
          <a:p>
            <a:r>
              <a:rPr lang="es-MX" sz="2200" dirty="0" smtClean="0"/>
              <a:t>La media y la varianza de la distribución de </a:t>
            </a:r>
            <a:r>
              <a:rPr lang="es-MX" sz="2200" dirty="0" err="1" smtClean="0"/>
              <a:t>Poisson</a:t>
            </a:r>
            <a:r>
              <a:rPr lang="es-MX" sz="2200" dirty="0" smtClean="0"/>
              <a:t> </a:t>
            </a:r>
            <a:r>
              <a:rPr lang="es-MX" sz="2200" i="1" dirty="0" smtClean="0"/>
              <a:t>p(x;</a:t>
            </a:r>
            <a:r>
              <a:rPr lang="es-MX" sz="2200" i="1" dirty="0" smtClean="0">
                <a:sym typeface="Symbol" pitchFamily="18" charset="2"/>
              </a:rPr>
              <a:t>t</a:t>
            </a:r>
            <a:r>
              <a:rPr lang="es-MX" sz="2200" i="1" dirty="0" smtClean="0"/>
              <a:t>) </a:t>
            </a:r>
            <a:r>
              <a:rPr lang="es-MX" sz="2200" dirty="0" smtClean="0"/>
              <a:t>tienen el valor </a:t>
            </a:r>
            <a:r>
              <a:rPr lang="es-MX" sz="2200" i="1" dirty="0" smtClean="0">
                <a:sym typeface="Symbol" pitchFamily="18" charset="2"/>
              </a:rPr>
              <a:t>t</a:t>
            </a:r>
            <a:endParaRPr lang="es-MX" sz="2200" i="1" dirty="0" smtClean="0"/>
          </a:p>
          <a:p>
            <a:endParaRPr lang="es-MX" sz="2200" dirty="0">
              <a:sym typeface="Symbol" pitchFamily="18" charset="2"/>
            </a:endParaRPr>
          </a:p>
          <a:p>
            <a:endParaRPr lang="es-MX" sz="1400" dirty="0"/>
          </a:p>
        </p:txBody>
      </p:sp>
      <p:graphicFrame>
        <p:nvGraphicFramePr>
          <p:cNvPr id="218117" name="Object 5"/>
          <p:cNvGraphicFramePr>
            <a:graphicFrameLocks noChangeAspect="1"/>
          </p:cNvGraphicFramePr>
          <p:nvPr/>
        </p:nvGraphicFramePr>
        <p:xfrm>
          <a:off x="2413000" y="3060700"/>
          <a:ext cx="4802188" cy="850900"/>
        </p:xfrm>
        <a:graphic>
          <a:graphicData uri="http://schemas.openxmlformats.org/presentationml/2006/ole">
            <mc:AlternateContent xmlns:mc="http://schemas.openxmlformats.org/markup-compatibility/2006">
              <mc:Choice xmlns:v="urn:schemas-microsoft-com:vml" Requires="v">
                <p:oleObj spid="_x0000_s70709" name="Equation" r:id="rId4" imgW="2197080" imgH="419040" progId="Equation.DSMT4">
                  <p:embed/>
                </p:oleObj>
              </mc:Choice>
              <mc:Fallback>
                <p:oleObj name="Equation" r:id="rId4" imgW="2197080" imgH="419040" progId="Equation.DSMT4">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3000" y="3060700"/>
                        <a:ext cx="4802188" cy="8509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8115">
                                            <p:txEl>
                                              <p:pRg st="0" end="0"/>
                                            </p:txEl>
                                          </p:spTgt>
                                        </p:tgtEl>
                                        <p:attrNameLst>
                                          <p:attrName>style.visibility</p:attrName>
                                        </p:attrNameLst>
                                      </p:cBhvr>
                                      <p:to>
                                        <p:strVal val="visible"/>
                                      </p:to>
                                    </p:set>
                                    <p:anim to="" calcmode="lin" valueType="num">
                                      <p:cBhvr>
                                        <p:cTn id="7" dur="1" fill="hold"/>
                                        <p:tgtEl>
                                          <p:spTgt spid="21811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8116"/>
                                        </p:tgtEl>
                                        <p:attrNameLst>
                                          <p:attrName>style.visibility</p:attrName>
                                        </p:attrNameLst>
                                      </p:cBhvr>
                                      <p:to>
                                        <p:strVal val="visible"/>
                                      </p:to>
                                    </p:set>
                                    <p:anim to="" calcmode="lin" valueType="num">
                                      <p:cBhvr>
                                        <p:cTn id="12" dur="1" fill="hold"/>
                                        <p:tgtEl>
                                          <p:spTgt spid="21811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18117"/>
                                        </p:tgtEl>
                                        <p:attrNameLst>
                                          <p:attrName>style.visibility</p:attrName>
                                        </p:attrNameLst>
                                      </p:cBhvr>
                                      <p:to>
                                        <p:strVal val="visible"/>
                                      </p:to>
                                    </p:set>
                                    <p:anim to="" calcmode="lin" valueType="num">
                                      <p:cBhvr>
                                        <p:cTn id="17" dur="1" fill="hold"/>
                                        <p:tgtEl>
                                          <p:spTgt spid="2181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build="p"/>
      <p:bldP spid="218116"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5"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Gráfica de la función de </a:t>
            </a:r>
            <a:r>
              <a:rPr lang="es-MX" sz="2400" b="1" dirty="0" err="1" smtClean="0"/>
              <a:t>Poisson</a:t>
            </a:r>
            <a:endParaRPr lang="es-MX" sz="2400" b="1" dirty="0" smtClean="0"/>
          </a:p>
          <a:p>
            <a:pPr eaLnBrk="1" hangingPunct="1">
              <a:buFont typeface="Wingdings" pitchFamily="2" charset="2"/>
              <a:buNone/>
            </a:pPr>
            <a:endParaRPr lang="es-MX" sz="1200" b="1" dirty="0" smtClean="0"/>
          </a:p>
          <a:p>
            <a:pPr eaLnBrk="1" hangingPunct="1">
              <a:buFont typeface="Wingdings" pitchFamily="2" charset="2"/>
              <a:buNone/>
            </a:pPr>
            <a:endParaRPr lang="es-MX" sz="2400" smtClean="0"/>
          </a:p>
          <a:p>
            <a:pPr eaLnBrk="1" hangingPunct="1"/>
            <a:endParaRPr lang="es-ES" sz="2400" dirty="0" smtClean="0"/>
          </a:p>
        </p:txBody>
      </p:sp>
      <p:sp>
        <p:nvSpPr>
          <p:cNvPr id="218116" name="Text Box 4"/>
          <p:cNvSpPr txBox="1">
            <a:spLocks noChangeArrowheads="1"/>
          </p:cNvSpPr>
          <p:nvPr/>
        </p:nvSpPr>
        <p:spPr bwMode="auto">
          <a:xfrm>
            <a:off x="785786" y="1643050"/>
            <a:ext cx="8143932" cy="646331"/>
          </a:xfrm>
          <a:prstGeom prst="rect">
            <a:avLst/>
          </a:prstGeom>
          <a:noFill/>
          <a:ln w="9525">
            <a:noFill/>
            <a:miter lim="800000"/>
            <a:headEnd/>
            <a:tailEnd/>
          </a:ln>
        </p:spPr>
        <p:txBody>
          <a:bodyPr wrap="square">
            <a:spAutoFit/>
          </a:bodyPr>
          <a:lstStyle/>
          <a:p>
            <a:endParaRPr lang="es-MX" sz="2200" dirty="0">
              <a:sym typeface="Symbol" pitchFamily="18" charset="2"/>
            </a:endParaRPr>
          </a:p>
          <a:p>
            <a:endParaRPr lang="es-MX" sz="1400" dirty="0"/>
          </a:p>
        </p:txBody>
      </p:sp>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pic>
        <p:nvPicPr>
          <p:cNvPr id="333826" name="Picture 2" descr="https://encrypted-tbn0.gstatic.com/images?q=tbn:ANd9GcSSHXlywwXBFbxSnH_L1Easyixk2puTaBRvnnvtvriQ4_Oqn9_6"/>
          <p:cNvPicPr>
            <a:picLocks noChangeAspect="1" noChangeArrowheads="1"/>
          </p:cNvPicPr>
          <p:nvPr/>
        </p:nvPicPr>
        <p:blipFill>
          <a:blip r:embed="rId3"/>
          <a:srcRect/>
          <a:stretch>
            <a:fillRect/>
          </a:stretch>
        </p:blipFill>
        <p:spPr bwMode="auto">
          <a:xfrm>
            <a:off x="428595" y="1714488"/>
            <a:ext cx="4339575" cy="3071834"/>
          </a:xfrm>
          <a:prstGeom prst="rect">
            <a:avLst/>
          </a:prstGeom>
          <a:noFill/>
        </p:spPr>
      </p:pic>
      <p:pic>
        <p:nvPicPr>
          <p:cNvPr id="421890" name="Picture 2" descr="http://alsocaire.blogia.com/upload/20120507151116-blogpoissonormal.png"/>
          <p:cNvPicPr>
            <a:picLocks noChangeAspect="1" noChangeArrowheads="1"/>
          </p:cNvPicPr>
          <p:nvPr/>
        </p:nvPicPr>
        <p:blipFill>
          <a:blip r:embed="rId4"/>
          <a:srcRect/>
          <a:stretch>
            <a:fillRect/>
          </a:stretch>
        </p:blipFill>
        <p:spPr bwMode="auto">
          <a:xfrm>
            <a:off x="5000628" y="1785926"/>
            <a:ext cx="3996427" cy="3000396"/>
          </a:xfrm>
          <a:prstGeom prst="rect">
            <a:avLst/>
          </a:prstGeom>
          <a:noFill/>
        </p:spPr>
      </p:pic>
    </p:spTree>
    <p:extLst>
      <p:ext uri="{BB962C8B-B14F-4D97-AF65-F5344CB8AC3E}">
        <p14:creationId xmlns:p14="http://schemas.microsoft.com/office/powerpoint/2010/main" val="1953745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8115">
                                            <p:txEl>
                                              <p:pRg st="0" end="0"/>
                                            </p:txEl>
                                          </p:spTgt>
                                        </p:tgtEl>
                                        <p:attrNameLst>
                                          <p:attrName>style.visibility</p:attrName>
                                        </p:attrNameLst>
                                      </p:cBhvr>
                                      <p:to>
                                        <p:strVal val="visible"/>
                                      </p:to>
                                    </p:set>
                                    <p:anim to="" calcmode="lin" valueType="num">
                                      <p:cBhvr>
                                        <p:cTn id="7" dur="1" fill="hold"/>
                                        <p:tgtEl>
                                          <p:spTgt spid="21811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nodePh="1">
                                  <p:stCondLst>
                                    <p:cond delay="0"/>
                                  </p:stCondLst>
                                  <p:endCondLst>
                                    <p:cond evt="begin" delay="0">
                                      <p:tn val="10"/>
                                    </p:cond>
                                  </p:endCondLst>
                                  <p:childTnLst>
                                    <p:set>
                                      <p:cBhvr>
                                        <p:cTn id="11" dur="1" fill="hold">
                                          <p:stCondLst>
                                            <p:cond delay="0"/>
                                          </p:stCondLst>
                                        </p:cTn>
                                        <p:tgtEl>
                                          <p:spTgt spid="218116"/>
                                        </p:tgtEl>
                                        <p:attrNameLst>
                                          <p:attrName>style.visibility</p:attrName>
                                        </p:attrNameLst>
                                      </p:cBhvr>
                                      <p:to>
                                        <p:strVal val="visible"/>
                                      </p:to>
                                    </p:set>
                                    <p:anim to="" calcmode="lin" valueType="num">
                                      <p:cBhvr>
                                        <p:cTn id="12" dur="1" fill="hold"/>
                                        <p:tgtEl>
                                          <p:spTgt spid="2181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build="p"/>
      <p:bldP spid="2181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noProof="0" dirty="0" smtClean="0">
                <a:latin typeface="+mj-lt"/>
                <a:cs typeface="Arial" pitchFamily="34" charset="0"/>
              </a:rPr>
              <a:t>Algunos conceptos de Sistema:</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latin typeface="Arial" pitchFamily="34" charset="0"/>
                <a:cs typeface="Arial" pitchFamily="34" charset="0"/>
              </a:rPr>
              <a:t>Grupo de objetos que están ligados por alguna interacción regular o en interdependencia con el fin de lograr un propósito.</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noProof="0" dirty="0" smtClean="0">
              <a:latin typeface="Arial" pitchFamily="34" charset="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latin typeface="Arial" pitchFamily="34" charset="0"/>
                <a:cs typeface="Arial" pitchFamily="34" charset="0"/>
              </a:rPr>
              <a:t>Combinación de elementos organizados interrelacionando para lograr uno o más propósitos establecidos.</a:t>
            </a:r>
          </a:p>
          <a:p>
            <a:pPr marL="0" marR="0" lvl="0" indent="0" defTabSz="914400" rtl="0" eaLnBrk="1" fontAlgn="auto" latinLnBrk="0" hangingPunct="1">
              <a:spcBef>
                <a:spcPct val="20000"/>
              </a:spcBef>
              <a:spcAft>
                <a:spcPts val="0"/>
              </a:spcAft>
              <a:buClrTx/>
              <a:buSzTx/>
              <a:buFont typeface="Wingdings" pitchFamily="2" charset="2"/>
              <a:buChar char="§"/>
              <a:tabLst/>
              <a:defRPr/>
            </a:pPr>
            <a:endParaRPr lang="es-MX" sz="2200" dirty="0" smtClean="0">
              <a:latin typeface="Arial" pitchFamily="34" charset="0"/>
              <a:cs typeface="Arial" pitchFamily="34" charset="0"/>
            </a:endParaRP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latin typeface="Arial" pitchFamily="34" charset="0"/>
                <a:cs typeface="Arial" pitchFamily="34" charset="0"/>
              </a:rPr>
              <a:t>Aunque consiste en elementos separados es más que un conglomerado de los mismos. Mejor dicho, posee organización e integridad, y mantiene un grado de estabilidad, aunque la materia y energía que la componen están sujetas a cambios constantes.</a:t>
            </a:r>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to="" calcmode="lin" valueType="num">
                                      <p:cBhvr>
                                        <p:cTn id="27" dur="1" fill="hold"/>
                                        <p:tgtEl>
                                          <p:spTgt spid="4">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body" idx="1"/>
          </p:nvPr>
        </p:nvSpPr>
        <p:spPr>
          <a:xfrm>
            <a:off x="928662" y="1142984"/>
            <a:ext cx="7929618" cy="2908042"/>
          </a:xfrm>
        </p:spPr>
        <p:txBody>
          <a:bodyPr/>
          <a:lstStyle/>
          <a:p>
            <a:pPr eaLnBrk="1" hangingPunct="1">
              <a:buNone/>
            </a:pPr>
            <a:r>
              <a:rPr lang="es-MX" sz="2400" b="1" dirty="0" smtClean="0"/>
              <a:t>Distribuciones de probabilidad continua</a:t>
            </a:r>
          </a:p>
          <a:p>
            <a:pPr lvl="1" eaLnBrk="1" hangingPunct="1">
              <a:lnSpc>
                <a:spcPct val="150000"/>
              </a:lnSpc>
              <a:buClrTx/>
              <a:buFont typeface="Wingdings" pitchFamily="2" charset="2"/>
              <a:buChar char="§"/>
            </a:pPr>
            <a:r>
              <a:rPr lang="es-MX" sz="2200" dirty="0" smtClean="0"/>
              <a:t>Distribución uniforme continua</a:t>
            </a:r>
          </a:p>
          <a:p>
            <a:pPr lvl="1" eaLnBrk="1" hangingPunct="1">
              <a:lnSpc>
                <a:spcPct val="150000"/>
              </a:lnSpc>
              <a:buClrTx/>
              <a:buFont typeface="Wingdings" pitchFamily="2" charset="2"/>
              <a:buChar char="§"/>
            </a:pPr>
            <a:r>
              <a:rPr lang="es-MX" sz="2200" dirty="0" smtClean="0"/>
              <a:t>Distribución normal</a:t>
            </a:r>
          </a:p>
          <a:p>
            <a:pPr lvl="1" eaLnBrk="1" hangingPunct="1">
              <a:lnSpc>
                <a:spcPct val="150000"/>
              </a:lnSpc>
              <a:buClrTx/>
              <a:buFont typeface="Wingdings" pitchFamily="2" charset="2"/>
              <a:buChar char="§"/>
            </a:pPr>
            <a:r>
              <a:rPr lang="es-MX" sz="2200" dirty="0" smtClean="0"/>
              <a:t>Distribución gamma y exponencial</a:t>
            </a:r>
          </a:p>
          <a:p>
            <a:pPr lvl="1" eaLnBrk="1" hangingPunct="1">
              <a:lnSpc>
                <a:spcPct val="150000"/>
              </a:lnSpc>
              <a:buClrTx/>
              <a:buFont typeface="Wingdings" pitchFamily="2" charset="2"/>
              <a:buChar char="§"/>
            </a:pPr>
            <a:r>
              <a:rPr lang="es-MX" sz="2200" dirty="0" smtClean="0"/>
              <a:t>Distribución ji cuadrada</a:t>
            </a:r>
          </a:p>
          <a:p>
            <a:pPr eaLnBrk="1" hangingPunct="1">
              <a:buClrTx/>
              <a:buFont typeface="Wingdings" pitchFamily="2" charset="2"/>
              <a:buChar char="v"/>
            </a:pPr>
            <a:endParaRPr lang="es-ES" sz="2200" dirty="0" smtClean="0"/>
          </a:p>
        </p:txBody>
      </p:sp>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1012">
                                            <p:txEl>
                                              <p:pRg st="0" end="0"/>
                                            </p:txEl>
                                          </p:spTgt>
                                        </p:tgtEl>
                                        <p:attrNameLst>
                                          <p:attrName>style.visibility</p:attrName>
                                        </p:attrNameLst>
                                      </p:cBhvr>
                                      <p:to>
                                        <p:strVal val="visible"/>
                                      </p:to>
                                    </p:set>
                                    <p:anim to="" calcmode="lin" valueType="num">
                                      <p:cBhvr>
                                        <p:cTn id="12" dur="1" fill="hold"/>
                                        <p:tgtEl>
                                          <p:spTgt spid="171012">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71012">
                                            <p:txEl>
                                              <p:pRg st="1" end="1"/>
                                            </p:txEl>
                                          </p:spTgt>
                                        </p:tgtEl>
                                        <p:attrNameLst>
                                          <p:attrName>style.visibility</p:attrName>
                                        </p:attrNameLst>
                                      </p:cBhvr>
                                      <p:to>
                                        <p:strVal val="visible"/>
                                      </p:to>
                                    </p:set>
                                    <p:anim to="" calcmode="lin" valueType="num">
                                      <p:cBhvr>
                                        <p:cTn id="15" dur="1" fill="hold"/>
                                        <p:tgtEl>
                                          <p:spTgt spid="171012">
                                            <p:txEl>
                                              <p:pRg st="1" end="1"/>
                                            </p:txEl>
                                          </p:spTgt>
                                        </p:tgtEl>
                                        <p:attrNameLst>
                                          <p:attrName/>
                                        </p:attrNameLst>
                                      </p:cBhvr>
                                    </p:anim>
                                  </p:childTnLst>
                                </p:cTn>
                              </p:par>
                              <p:par>
                                <p:cTn id="16" presetID="24" presetClass="entr" presetSubtype="0" fill="hold" grpId="0" nodeType="withEffect">
                                  <p:stCondLst>
                                    <p:cond delay="0"/>
                                  </p:stCondLst>
                                  <p:childTnLst>
                                    <p:set>
                                      <p:cBhvr>
                                        <p:cTn id="17" dur="1" fill="hold">
                                          <p:stCondLst>
                                            <p:cond delay="0"/>
                                          </p:stCondLst>
                                        </p:cTn>
                                        <p:tgtEl>
                                          <p:spTgt spid="171012">
                                            <p:txEl>
                                              <p:pRg st="2" end="2"/>
                                            </p:txEl>
                                          </p:spTgt>
                                        </p:tgtEl>
                                        <p:attrNameLst>
                                          <p:attrName>style.visibility</p:attrName>
                                        </p:attrNameLst>
                                      </p:cBhvr>
                                      <p:to>
                                        <p:strVal val="visible"/>
                                      </p:to>
                                    </p:set>
                                    <p:anim to="" calcmode="lin" valueType="num">
                                      <p:cBhvr>
                                        <p:cTn id="18" dur="1" fill="hold"/>
                                        <p:tgtEl>
                                          <p:spTgt spid="171012">
                                            <p:txEl>
                                              <p:pRg st="2" end="2"/>
                                            </p:txEl>
                                          </p:spTgt>
                                        </p:tgtEl>
                                        <p:attrNameLst>
                                          <p:attrName/>
                                        </p:attrNameLst>
                                      </p:cBhvr>
                                    </p:anim>
                                  </p:childTnLst>
                                </p:cTn>
                              </p:par>
                              <p:par>
                                <p:cTn id="19" presetID="24" presetClass="entr" presetSubtype="0" fill="hold" grpId="0" nodeType="withEffect">
                                  <p:stCondLst>
                                    <p:cond delay="0"/>
                                  </p:stCondLst>
                                  <p:childTnLst>
                                    <p:set>
                                      <p:cBhvr>
                                        <p:cTn id="20" dur="1" fill="hold">
                                          <p:stCondLst>
                                            <p:cond delay="0"/>
                                          </p:stCondLst>
                                        </p:cTn>
                                        <p:tgtEl>
                                          <p:spTgt spid="171012">
                                            <p:txEl>
                                              <p:pRg st="3" end="3"/>
                                            </p:txEl>
                                          </p:spTgt>
                                        </p:tgtEl>
                                        <p:attrNameLst>
                                          <p:attrName>style.visibility</p:attrName>
                                        </p:attrNameLst>
                                      </p:cBhvr>
                                      <p:to>
                                        <p:strVal val="visible"/>
                                      </p:to>
                                    </p:set>
                                    <p:anim to="" calcmode="lin" valueType="num">
                                      <p:cBhvr>
                                        <p:cTn id="21" dur="1" fill="hold"/>
                                        <p:tgtEl>
                                          <p:spTgt spid="171012">
                                            <p:txEl>
                                              <p:pRg st="3" end="3"/>
                                            </p:txEl>
                                          </p:spTgt>
                                        </p:tgtEl>
                                        <p:attrNameLst>
                                          <p:attrName/>
                                        </p:attrNameLst>
                                      </p:cBhvr>
                                    </p:anim>
                                  </p:childTnLst>
                                </p:cTn>
                              </p:par>
                              <p:par>
                                <p:cTn id="22" presetID="24" presetClass="entr" presetSubtype="0" fill="hold" grpId="0" nodeType="withEffect">
                                  <p:stCondLst>
                                    <p:cond delay="0"/>
                                  </p:stCondLst>
                                  <p:childTnLst>
                                    <p:set>
                                      <p:cBhvr>
                                        <p:cTn id="23" dur="1" fill="hold">
                                          <p:stCondLst>
                                            <p:cond delay="0"/>
                                          </p:stCondLst>
                                        </p:cTn>
                                        <p:tgtEl>
                                          <p:spTgt spid="171012">
                                            <p:txEl>
                                              <p:pRg st="4" end="4"/>
                                            </p:txEl>
                                          </p:spTgt>
                                        </p:tgtEl>
                                        <p:attrNameLst>
                                          <p:attrName>style.visibility</p:attrName>
                                        </p:attrNameLst>
                                      </p:cBhvr>
                                      <p:to>
                                        <p:strVal val="visible"/>
                                      </p:to>
                                    </p:set>
                                    <p:anim to="" calcmode="lin" valueType="num">
                                      <p:cBhvr>
                                        <p:cTn id="24" dur="1" fill="hold"/>
                                        <p:tgtEl>
                                          <p:spTgt spid="171012">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build="p"/>
      <p:bldP spid="6"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9" name="Rectangle 3"/>
          <p:cNvSpPr>
            <a:spLocks noGrp="1" noChangeArrowheads="1"/>
          </p:cNvSpPr>
          <p:nvPr>
            <p:ph type="body" idx="1"/>
          </p:nvPr>
        </p:nvSpPr>
        <p:spPr>
          <a:xfrm>
            <a:off x="785786" y="1142984"/>
            <a:ext cx="8072494" cy="5357850"/>
          </a:xfrm>
        </p:spPr>
        <p:txBody>
          <a:bodyPr/>
          <a:lstStyle/>
          <a:p>
            <a:pPr eaLnBrk="1" hangingPunct="1">
              <a:buFont typeface="Wingdings" pitchFamily="2" charset="2"/>
              <a:buNone/>
            </a:pPr>
            <a:r>
              <a:rPr lang="es-MX" sz="2400" b="1" dirty="0" smtClean="0"/>
              <a:t>Distribución uniforme continua</a:t>
            </a:r>
          </a:p>
          <a:p>
            <a:pPr marL="0" indent="0" eaLnBrk="1" hangingPunct="1">
              <a:buNone/>
            </a:pPr>
            <a:r>
              <a:rPr lang="es-MX" sz="2400" dirty="0" smtClean="0"/>
              <a:t>Esta distribución se caracteriza por una función de densidad que es plana y por ello la probabilidad es uniforme en un intervalo cerrado </a:t>
            </a:r>
            <a:r>
              <a:rPr lang="es-MX" sz="2400" i="1" dirty="0" smtClean="0"/>
              <a:t>[</a:t>
            </a:r>
            <a:r>
              <a:rPr lang="es-MX" sz="2400" i="1" dirty="0" err="1" smtClean="0"/>
              <a:t>a,b</a:t>
            </a:r>
            <a:r>
              <a:rPr lang="es-MX" sz="2400" i="1" dirty="0" smtClean="0"/>
              <a:t>].</a:t>
            </a:r>
          </a:p>
          <a:p>
            <a:pPr marL="0" indent="0" eaLnBrk="1" hangingPunct="1">
              <a:buNone/>
            </a:pPr>
            <a:endParaRPr lang="es-MX" sz="2400" dirty="0" smtClean="0"/>
          </a:p>
          <a:p>
            <a:pPr marL="0" indent="0">
              <a:buNone/>
            </a:pPr>
            <a:r>
              <a:rPr lang="es-MX" sz="2400" dirty="0" smtClean="0"/>
              <a:t>La función de densidad de la variable aleatoria uniforme continua </a:t>
            </a:r>
            <a:r>
              <a:rPr lang="es-MX" sz="2400" i="1" dirty="0" smtClean="0"/>
              <a:t>X</a:t>
            </a:r>
            <a:r>
              <a:rPr lang="es-MX" sz="2400" dirty="0" smtClean="0"/>
              <a:t> en el intervalo </a:t>
            </a:r>
            <a:r>
              <a:rPr lang="es-MX" sz="2400" i="1" dirty="0" smtClean="0"/>
              <a:t>[</a:t>
            </a:r>
            <a:r>
              <a:rPr lang="es-MX" sz="2400" i="1" dirty="0" err="1" smtClean="0"/>
              <a:t>a,b</a:t>
            </a:r>
            <a:r>
              <a:rPr lang="es-MX" sz="2400" i="1" dirty="0" smtClean="0"/>
              <a:t>] </a:t>
            </a:r>
            <a:r>
              <a:rPr lang="es-MX" sz="2400" dirty="0" smtClean="0"/>
              <a:t>es:</a:t>
            </a:r>
          </a:p>
          <a:p>
            <a:pPr marL="0" indent="0">
              <a:buNone/>
            </a:pPr>
            <a:endParaRPr lang="es-MX" sz="2400" dirty="0" smtClean="0"/>
          </a:p>
          <a:p>
            <a:pPr marL="0" indent="0">
              <a:buNone/>
            </a:pPr>
            <a:endParaRPr lang="es-MX" sz="2400" dirty="0" smtClean="0"/>
          </a:p>
          <a:p>
            <a:pPr marL="0" indent="0">
              <a:buNone/>
            </a:pPr>
            <a:r>
              <a:rPr lang="es-MX" sz="2400" dirty="0" smtClean="0"/>
              <a:t>La media y la varianza de la distribución uniforme son:</a:t>
            </a:r>
          </a:p>
          <a:p>
            <a:pPr marL="0" indent="0">
              <a:buNone/>
            </a:pPr>
            <a:endParaRPr lang="es-MX" sz="2400" dirty="0" smtClean="0"/>
          </a:p>
          <a:p>
            <a:pPr marL="0" indent="0">
              <a:buNone/>
            </a:pPr>
            <a:endParaRPr lang="es-MX" sz="2400" dirty="0" smtClean="0"/>
          </a:p>
          <a:p>
            <a:pPr marL="0" indent="0">
              <a:buNone/>
            </a:pPr>
            <a:endParaRPr lang="es-MX" sz="2400" dirty="0" smtClean="0"/>
          </a:p>
          <a:p>
            <a:pPr marL="0" indent="0">
              <a:buNone/>
            </a:pPr>
            <a:endParaRPr lang="es-MX" sz="2400" dirty="0" smtClean="0"/>
          </a:p>
          <a:p>
            <a:pPr marL="0" indent="0">
              <a:buNone/>
            </a:pPr>
            <a:endParaRPr lang="es-MX" sz="2400" dirty="0" smtClean="0"/>
          </a:p>
          <a:p>
            <a:pPr marL="0" indent="0">
              <a:buNone/>
            </a:pPr>
            <a:endParaRPr lang="es-MX" sz="240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26309" name="Object 5"/>
          <p:cNvGraphicFramePr>
            <a:graphicFrameLocks noChangeAspect="1"/>
          </p:cNvGraphicFramePr>
          <p:nvPr/>
        </p:nvGraphicFramePr>
        <p:xfrm>
          <a:off x="2643174" y="4071942"/>
          <a:ext cx="3770312" cy="782638"/>
        </p:xfrm>
        <a:graphic>
          <a:graphicData uri="http://schemas.openxmlformats.org/presentationml/2006/ole">
            <mc:AlternateContent xmlns:mc="http://schemas.openxmlformats.org/markup-compatibility/2006">
              <mc:Choice xmlns:v="urn:schemas-microsoft-com:vml" Requires="v">
                <p:oleObj spid="_x0000_s83046" name="Equation" r:id="rId4" imgW="1892300" imgH="393700" progId="Equation.DSMT4">
                  <p:embed/>
                </p:oleObj>
              </mc:Choice>
              <mc:Fallback>
                <p:oleObj name="Equation" r:id="rId4" imgW="1892300" imgH="393700" progId="Equation.DSMT4">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3174" y="4071942"/>
                        <a:ext cx="3770312" cy="7826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230405" name="Object 5"/>
          <p:cNvGraphicFramePr>
            <a:graphicFrameLocks noChangeAspect="1"/>
          </p:cNvGraphicFramePr>
          <p:nvPr/>
        </p:nvGraphicFramePr>
        <p:xfrm>
          <a:off x="2171719" y="5422920"/>
          <a:ext cx="5114925" cy="935038"/>
        </p:xfrm>
        <a:graphic>
          <a:graphicData uri="http://schemas.openxmlformats.org/presentationml/2006/ole">
            <mc:AlternateContent xmlns:mc="http://schemas.openxmlformats.org/markup-compatibility/2006">
              <mc:Choice xmlns:v="urn:schemas-microsoft-com:vml" Requires="v">
                <p:oleObj spid="_x0000_s83047" name="Equation" r:id="rId6" imgW="2286000" imgH="419100" progId="Equation.DSMT4">
                  <p:embed/>
                </p:oleObj>
              </mc:Choice>
              <mc:Fallback>
                <p:oleObj name="Equation" r:id="rId6" imgW="2286000" imgH="41910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71719" y="5422920"/>
                        <a:ext cx="5114925" cy="9350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24259">
                                            <p:txEl>
                                              <p:pRg st="0" end="0"/>
                                            </p:txEl>
                                          </p:spTgt>
                                        </p:tgtEl>
                                        <p:attrNameLst>
                                          <p:attrName>style.visibility</p:attrName>
                                        </p:attrNameLst>
                                      </p:cBhvr>
                                      <p:to>
                                        <p:strVal val="visible"/>
                                      </p:to>
                                    </p:set>
                                    <p:anim to="" calcmode="lin" valueType="num">
                                      <p:cBhvr>
                                        <p:cTn id="12" dur="1" fill="hold"/>
                                        <p:tgtEl>
                                          <p:spTgt spid="22425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24259">
                                            <p:txEl>
                                              <p:pRg st="1" end="1"/>
                                            </p:txEl>
                                          </p:spTgt>
                                        </p:tgtEl>
                                        <p:attrNameLst>
                                          <p:attrName>style.visibility</p:attrName>
                                        </p:attrNameLst>
                                      </p:cBhvr>
                                      <p:to>
                                        <p:strVal val="visible"/>
                                      </p:to>
                                    </p:set>
                                    <p:anim to="" calcmode="lin" valueType="num">
                                      <p:cBhvr>
                                        <p:cTn id="17" dur="1" fill="hold"/>
                                        <p:tgtEl>
                                          <p:spTgt spid="224259">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24259">
                                            <p:txEl>
                                              <p:pRg st="3" end="3"/>
                                            </p:txEl>
                                          </p:spTgt>
                                        </p:tgtEl>
                                        <p:attrNameLst>
                                          <p:attrName>style.visibility</p:attrName>
                                        </p:attrNameLst>
                                      </p:cBhvr>
                                      <p:to>
                                        <p:strVal val="visible"/>
                                      </p:to>
                                    </p:set>
                                    <p:anim to="" calcmode="lin" valueType="num">
                                      <p:cBhvr>
                                        <p:cTn id="22" dur="1" fill="hold"/>
                                        <p:tgtEl>
                                          <p:spTgt spid="224259">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24259">
                                            <p:txEl>
                                              <p:pRg st="6" end="6"/>
                                            </p:txEl>
                                          </p:spTgt>
                                        </p:tgtEl>
                                        <p:attrNameLst>
                                          <p:attrName>style.visibility</p:attrName>
                                        </p:attrNameLst>
                                      </p:cBhvr>
                                      <p:to>
                                        <p:strVal val="visible"/>
                                      </p:to>
                                    </p:set>
                                    <p:anim to="" calcmode="lin" valueType="num">
                                      <p:cBhvr>
                                        <p:cTn id="27" dur="1" fill="hold"/>
                                        <p:tgtEl>
                                          <p:spTgt spid="224259">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26309"/>
                                        </p:tgtEl>
                                        <p:attrNameLst>
                                          <p:attrName>style.visibility</p:attrName>
                                        </p:attrNameLst>
                                      </p:cBhvr>
                                      <p:to>
                                        <p:strVal val="visible"/>
                                      </p:to>
                                    </p:set>
                                    <p:anim to="" calcmode="lin" valueType="num">
                                      <p:cBhvr>
                                        <p:cTn id="32" dur="1" fill="hold"/>
                                        <p:tgtEl>
                                          <p:spTgt spid="226309"/>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30405"/>
                                        </p:tgtEl>
                                        <p:attrNameLst>
                                          <p:attrName>style.visibility</p:attrName>
                                        </p:attrNameLst>
                                      </p:cBhvr>
                                      <p:to>
                                        <p:strVal val="visible"/>
                                      </p:to>
                                    </p:set>
                                    <p:anim to="" calcmode="lin" valueType="num">
                                      <p:cBhvr>
                                        <p:cTn id="37" dur="1" fill="hold"/>
                                        <p:tgtEl>
                                          <p:spTgt spid="23040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59" grpId="0" build="p"/>
      <p:bldP spid="5"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normal</a:t>
            </a:r>
          </a:p>
          <a:p>
            <a:pPr eaLnBrk="1" hangingPunct="1">
              <a:buFont typeface="Wingdings" pitchFamily="2" charset="2"/>
              <a:buChar char="§"/>
            </a:pPr>
            <a:r>
              <a:rPr lang="es-MX" sz="2400" dirty="0" smtClean="0"/>
              <a:t>Es la distribución de probabilidad más importante en todo el campo de la estadística.</a:t>
            </a:r>
          </a:p>
          <a:p>
            <a:pPr eaLnBrk="1" hangingPunct="1">
              <a:buFont typeface="Wingdings" pitchFamily="2" charset="2"/>
              <a:buChar char="§"/>
            </a:pPr>
            <a:endParaRPr lang="es-MX" sz="2400" dirty="0" smtClean="0"/>
          </a:p>
          <a:p>
            <a:pPr eaLnBrk="1" hangingPunct="1">
              <a:buFont typeface="Wingdings" pitchFamily="2" charset="2"/>
              <a:buChar char="§"/>
            </a:pPr>
            <a:r>
              <a:rPr lang="es-MX" sz="2400" dirty="0" smtClean="0"/>
              <a:t>Describe con mucha precisión muchos de los fenómenos que ocurren en la naturaleza, la industria y la investigación.</a:t>
            </a:r>
          </a:p>
          <a:p>
            <a:pPr eaLnBrk="1" hangingPunct="1">
              <a:buFont typeface="Wingdings" pitchFamily="2" charset="2"/>
              <a:buChar char="§"/>
            </a:pPr>
            <a:endParaRPr lang="es-MX" sz="2400" dirty="0" smtClean="0"/>
          </a:p>
          <a:p>
            <a:pPr eaLnBrk="1" hangingPunct="1">
              <a:buFont typeface="Wingdings" pitchFamily="2" charset="2"/>
              <a:buChar char="§"/>
            </a:pPr>
            <a:r>
              <a:rPr lang="es-MX" sz="2400" dirty="0" smtClean="0"/>
              <a:t>En 1733 Abraham </a:t>
            </a:r>
            <a:r>
              <a:rPr lang="es-MX" sz="2400" dirty="0" err="1" smtClean="0"/>
              <a:t>DeMoivre</a:t>
            </a:r>
            <a:r>
              <a:rPr lang="es-MX" sz="2400" dirty="0" smtClean="0"/>
              <a:t> desarrolló la ecuación matemática de la curva normal.</a:t>
            </a:r>
          </a:p>
          <a:p>
            <a:pPr eaLnBrk="1" hangingPunct="1">
              <a:buFont typeface="Wingdings" pitchFamily="2" charset="2"/>
              <a:buChar char="§"/>
            </a:pPr>
            <a:endParaRPr lang="es-MX" sz="2400" dirty="0" smtClean="0"/>
          </a:p>
          <a:p>
            <a:pPr eaLnBrk="1" hangingPunct="1">
              <a:buFont typeface="Wingdings" pitchFamily="2" charset="2"/>
              <a:buChar char="§"/>
            </a:pPr>
            <a:r>
              <a:rPr lang="es-MX" sz="2400" dirty="0" smtClean="0"/>
              <a:t>También se le conoce como distribución </a:t>
            </a:r>
            <a:r>
              <a:rPr lang="es-MX" sz="2400" dirty="0" err="1" smtClean="0"/>
              <a:t>Gaussiana</a:t>
            </a:r>
            <a:r>
              <a:rPr lang="es-MX" sz="2400" dirty="0" smtClean="0"/>
              <a:t> en honor a Karl </a:t>
            </a:r>
            <a:r>
              <a:rPr lang="es-MX" sz="2400" dirty="0" err="1" smtClean="0"/>
              <a:t>Friedrich</a:t>
            </a:r>
            <a:r>
              <a:rPr lang="es-MX" sz="2400" dirty="0" smtClean="0"/>
              <a:t> Gauss (1777 – 1855).</a:t>
            </a:r>
          </a:p>
        </p:txBody>
      </p:sp>
      <p:sp>
        <p:nvSpPr>
          <p:cNvPr id="5" name="Rectangle 2"/>
          <p:cNvSpPr>
            <a:spLocks noGrp="1" noChangeArrowheads="1"/>
          </p:cNvSpPr>
          <p:nvPr>
            <p:ph type="title"/>
          </p:nvPr>
        </p:nvSpPr>
        <p:spPr>
          <a:xfrm>
            <a:off x="200050"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2451">
                                            <p:txEl>
                                              <p:pRg st="0" end="0"/>
                                            </p:txEl>
                                          </p:spTgt>
                                        </p:tgtEl>
                                        <p:attrNameLst>
                                          <p:attrName>style.visibility</p:attrName>
                                        </p:attrNameLst>
                                      </p:cBhvr>
                                      <p:to>
                                        <p:strVal val="visible"/>
                                      </p:to>
                                    </p:set>
                                    <p:anim to="" calcmode="lin" valueType="num">
                                      <p:cBhvr>
                                        <p:cTn id="12" dur="1" fill="hold"/>
                                        <p:tgtEl>
                                          <p:spTgt spid="23245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32451">
                                            <p:txEl>
                                              <p:pRg st="1" end="1"/>
                                            </p:txEl>
                                          </p:spTgt>
                                        </p:tgtEl>
                                        <p:attrNameLst>
                                          <p:attrName>style.visibility</p:attrName>
                                        </p:attrNameLst>
                                      </p:cBhvr>
                                      <p:to>
                                        <p:strVal val="visible"/>
                                      </p:to>
                                    </p:set>
                                    <p:anim to="" calcmode="lin" valueType="num">
                                      <p:cBhvr>
                                        <p:cTn id="17" dur="1" fill="hold"/>
                                        <p:tgtEl>
                                          <p:spTgt spid="23245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32451">
                                            <p:txEl>
                                              <p:pRg st="3" end="3"/>
                                            </p:txEl>
                                          </p:spTgt>
                                        </p:tgtEl>
                                        <p:attrNameLst>
                                          <p:attrName>style.visibility</p:attrName>
                                        </p:attrNameLst>
                                      </p:cBhvr>
                                      <p:to>
                                        <p:strVal val="visible"/>
                                      </p:to>
                                    </p:set>
                                    <p:anim to="" calcmode="lin" valueType="num">
                                      <p:cBhvr>
                                        <p:cTn id="22" dur="1" fill="hold"/>
                                        <p:tgtEl>
                                          <p:spTgt spid="232451">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32451">
                                            <p:txEl>
                                              <p:pRg st="5" end="5"/>
                                            </p:txEl>
                                          </p:spTgt>
                                        </p:tgtEl>
                                        <p:attrNameLst>
                                          <p:attrName>style.visibility</p:attrName>
                                        </p:attrNameLst>
                                      </p:cBhvr>
                                      <p:to>
                                        <p:strVal val="visible"/>
                                      </p:to>
                                    </p:set>
                                    <p:anim to="" calcmode="lin" valueType="num">
                                      <p:cBhvr>
                                        <p:cTn id="27" dur="1" fill="hold"/>
                                        <p:tgtEl>
                                          <p:spTgt spid="232451">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32451">
                                            <p:txEl>
                                              <p:pRg st="7" end="7"/>
                                            </p:txEl>
                                          </p:spTgt>
                                        </p:tgtEl>
                                        <p:attrNameLst>
                                          <p:attrName>style.visibility</p:attrName>
                                        </p:attrNameLst>
                                      </p:cBhvr>
                                      <p:to>
                                        <p:strVal val="visible"/>
                                      </p:to>
                                    </p:set>
                                    <p:anim to="" calcmode="lin" valueType="num">
                                      <p:cBhvr>
                                        <p:cTn id="32" dur="1" fill="hold"/>
                                        <p:tgtEl>
                                          <p:spTgt spid="232451">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9"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normal</a:t>
            </a:r>
          </a:p>
          <a:p>
            <a:pPr eaLnBrk="1" hangingPunct="1">
              <a:buFont typeface="Wingdings" pitchFamily="2" charset="2"/>
              <a:buNone/>
            </a:pPr>
            <a:endParaRPr lang="es-MX" sz="1200" b="1" dirty="0" smtClean="0"/>
          </a:p>
          <a:p>
            <a:pPr eaLnBrk="1" hangingPunct="1">
              <a:buFont typeface="Wingdings" pitchFamily="2" charset="2"/>
              <a:buNone/>
            </a:pPr>
            <a:endParaRPr lang="es-MX" sz="2400" dirty="0" smtClean="0"/>
          </a:p>
          <a:p>
            <a:pPr eaLnBrk="1" hangingPunct="1"/>
            <a:endParaRPr lang="es-ES" sz="2400" dirty="0" smtClean="0"/>
          </a:p>
        </p:txBody>
      </p:sp>
      <p:sp>
        <p:nvSpPr>
          <p:cNvPr id="234500" name="Text Box 4"/>
          <p:cNvSpPr txBox="1">
            <a:spLocks noChangeArrowheads="1"/>
          </p:cNvSpPr>
          <p:nvPr/>
        </p:nvSpPr>
        <p:spPr bwMode="auto">
          <a:xfrm>
            <a:off x="857224" y="1714488"/>
            <a:ext cx="7472362" cy="3419475"/>
          </a:xfrm>
          <a:prstGeom prst="rect">
            <a:avLst/>
          </a:prstGeom>
          <a:noFill/>
          <a:ln w="9525">
            <a:solidFill>
              <a:schemeClr val="folHlink"/>
            </a:solidFill>
            <a:miter lim="800000"/>
            <a:headEnd/>
            <a:tailEnd/>
          </a:ln>
        </p:spPr>
        <p:txBody>
          <a:bodyPr>
            <a:spAutoFit/>
          </a:bodyPr>
          <a:lstStyle/>
          <a:p>
            <a:r>
              <a:rPr lang="es-MX" sz="2200" dirty="0"/>
              <a:t>La función de densidad de la variable aleatoria normal </a:t>
            </a:r>
            <a:r>
              <a:rPr lang="es-MX" sz="2200" i="1" dirty="0"/>
              <a:t>X</a:t>
            </a:r>
            <a:r>
              <a:rPr lang="es-MX" sz="2200" dirty="0"/>
              <a:t>, con media </a:t>
            </a:r>
            <a:r>
              <a:rPr lang="es-MX" sz="2200" dirty="0">
                <a:sym typeface="Symbol" pitchFamily="18" charset="2"/>
              </a:rPr>
              <a:t> y varianza </a:t>
            </a:r>
            <a:r>
              <a:rPr lang="es-MX" sz="2200" i="1" dirty="0">
                <a:sym typeface="Symbol" pitchFamily="18" charset="2"/>
              </a:rPr>
              <a:t></a:t>
            </a:r>
            <a:r>
              <a:rPr lang="es-MX" sz="2200" i="1" baseline="30000" dirty="0">
                <a:sym typeface="Symbol" pitchFamily="18" charset="2"/>
              </a:rPr>
              <a:t>2</a:t>
            </a:r>
            <a:r>
              <a:rPr lang="es-MX" sz="2200" dirty="0">
                <a:sym typeface="Symbol" pitchFamily="18" charset="2"/>
              </a:rPr>
              <a:t>, </a:t>
            </a:r>
            <a:r>
              <a:rPr lang="es-MX" sz="2200" dirty="0" smtClean="0">
                <a:sym typeface="Symbol" pitchFamily="18" charset="2"/>
              </a:rPr>
              <a:t>es:</a:t>
            </a:r>
            <a:endParaRPr lang="es-MX" sz="2200" dirty="0">
              <a:sym typeface="Symbol" pitchFamily="18" charset="2"/>
            </a:endParaRPr>
          </a:p>
          <a:p>
            <a:endParaRPr lang="es-MX" sz="2200" dirty="0">
              <a:sym typeface="Symbol" pitchFamily="18" charset="2"/>
            </a:endParaRPr>
          </a:p>
          <a:p>
            <a:endParaRPr lang="es-MX" sz="2200" dirty="0">
              <a:sym typeface="Symbol" pitchFamily="18" charset="2"/>
            </a:endParaRPr>
          </a:p>
          <a:p>
            <a:endParaRPr lang="es-MX" sz="2200" dirty="0">
              <a:sym typeface="Symbol" pitchFamily="18" charset="2"/>
            </a:endParaRPr>
          </a:p>
          <a:p>
            <a:endParaRPr lang="es-MX" sz="2200" dirty="0">
              <a:sym typeface="Symbol" pitchFamily="18" charset="2"/>
            </a:endParaRPr>
          </a:p>
          <a:p>
            <a:endParaRPr lang="es-MX" sz="1400" dirty="0">
              <a:sym typeface="Symbol" pitchFamily="18" charset="2"/>
            </a:endParaRPr>
          </a:p>
          <a:p>
            <a:endParaRPr lang="es-MX" sz="1400" dirty="0">
              <a:sym typeface="Symbol" pitchFamily="18" charset="2"/>
            </a:endParaRPr>
          </a:p>
          <a:p>
            <a:endParaRPr lang="es-MX" sz="2200" dirty="0">
              <a:sym typeface="Symbol" pitchFamily="18" charset="2"/>
            </a:endParaRPr>
          </a:p>
          <a:p>
            <a:r>
              <a:rPr lang="es-MX" sz="2200" dirty="0">
                <a:sym typeface="Symbol" pitchFamily="18" charset="2"/>
              </a:rPr>
              <a:t>donde </a:t>
            </a:r>
            <a:r>
              <a:rPr lang="es-MX" sz="2200" dirty="0"/>
              <a:t> = 3.14159… y e = 2.71828</a:t>
            </a:r>
            <a:br>
              <a:rPr lang="es-MX" sz="2200" dirty="0"/>
            </a:br>
            <a:endParaRPr lang="es-MX" sz="1400" dirty="0"/>
          </a:p>
        </p:txBody>
      </p:sp>
      <p:graphicFrame>
        <p:nvGraphicFramePr>
          <p:cNvPr id="234501" name="Object 5"/>
          <p:cNvGraphicFramePr>
            <a:graphicFrameLocks noChangeAspect="1"/>
          </p:cNvGraphicFramePr>
          <p:nvPr/>
        </p:nvGraphicFramePr>
        <p:xfrm>
          <a:off x="1428728" y="2714620"/>
          <a:ext cx="6218238" cy="1154113"/>
        </p:xfrm>
        <a:graphic>
          <a:graphicData uri="http://schemas.openxmlformats.org/presentationml/2006/ole">
            <mc:AlternateContent xmlns:mc="http://schemas.openxmlformats.org/markup-compatibility/2006">
              <mc:Choice xmlns:v="urn:schemas-microsoft-com:vml" Requires="v">
                <p:oleObj spid="_x0000_s73780" name="Equation" r:id="rId4" imgW="2667000" imgH="495300" progId="Equation.DSMT4">
                  <p:embed/>
                </p:oleObj>
              </mc:Choice>
              <mc:Fallback>
                <p:oleObj name="Equation" r:id="rId4" imgW="2667000" imgH="4953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28" y="2714620"/>
                        <a:ext cx="6218238" cy="115411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4499">
                                            <p:txEl>
                                              <p:pRg st="0" end="0"/>
                                            </p:txEl>
                                          </p:spTgt>
                                        </p:tgtEl>
                                        <p:attrNameLst>
                                          <p:attrName>style.visibility</p:attrName>
                                        </p:attrNameLst>
                                      </p:cBhvr>
                                      <p:to>
                                        <p:strVal val="visible"/>
                                      </p:to>
                                    </p:set>
                                    <p:anim to="" calcmode="lin" valueType="num">
                                      <p:cBhvr>
                                        <p:cTn id="12" dur="1" fill="hold"/>
                                        <p:tgtEl>
                                          <p:spTgt spid="23449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34500"/>
                                        </p:tgtEl>
                                        <p:attrNameLst>
                                          <p:attrName>style.visibility</p:attrName>
                                        </p:attrNameLst>
                                      </p:cBhvr>
                                      <p:to>
                                        <p:strVal val="visible"/>
                                      </p:to>
                                    </p:set>
                                    <p:anim to="" calcmode="lin" valueType="num">
                                      <p:cBhvr>
                                        <p:cTn id="17" dur="1" fill="hold"/>
                                        <p:tgtEl>
                                          <p:spTgt spid="234500"/>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34501"/>
                                        </p:tgtEl>
                                        <p:attrNameLst>
                                          <p:attrName>style.visibility</p:attrName>
                                        </p:attrNameLst>
                                      </p:cBhvr>
                                      <p:to>
                                        <p:strVal val="visible"/>
                                      </p:to>
                                    </p:set>
                                    <p:anim to="" calcmode="lin" valueType="num">
                                      <p:cBhvr>
                                        <p:cTn id="22" dur="1" fill="hold"/>
                                        <p:tgtEl>
                                          <p:spTgt spid="23450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build="p"/>
      <p:bldP spid="234500" grpId="0" animBg="1"/>
      <p:bldP spid="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5" name="Rectangle 3"/>
          <p:cNvSpPr>
            <a:spLocks noGrp="1" noChangeArrowheads="1"/>
          </p:cNvSpPr>
          <p:nvPr>
            <p:ph type="body" idx="1"/>
          </p:nvPr>
        </p:nvSpPr>
        <p:spPr>
          <a:xfrm>
            <a:off x="827088" y="1142984"/>
            <a:ext cx="7794625" cy="4860941"/>
          </a:xfrm>
        </p:spPr>
        <p:txBody>
          <a:bodyPr/>
          <a:lstStyle/>
          <a:p>
            <a:pPr eaLnBrk="1" hangingPunct="1">
              <a:buFont typeface="Wingdings" pitchFamily="2" charset="2"/>
              <a:buNone/>
            </a:pPr>
            <a:r>
              <a:rPr lang="es-MX" sz="2400" b="1" dirty="0" smtClean="0"/>
              <a:t>Gráfica de la distribución normal</a:t>
            </a:r>
          </a:p>
          <a:p>
            <a:pPr eaLnBrk="1" hangingPunct="1">
              <a:buFont typeface="Wingdings" pitchFamily="2" charset="2"/>
              <a:buNone/>
            </a:pPr>
            <a:endParaRPr lang="es-MX" sz="2400" b="1" dirty="0" smtClean="0"/>
          </a:p>
          <a:p>
            <a:pPr>
              <a:buNone/>
            </a:pPr>
            <a:endParaRPr lang="es-MX" sz="2400" dirty="0" smtClean="0"/>
          </a:p>
          <a:p>
            <a:pPr>
              <a:buNone/>
            </a:pPr>
            <a:endParaRPr lang="es-MX" sz="2400" dirty="0" smtClean="0"/>
          </a:p>
          <a:p>
            <a:pPr>
              <a:buNone/>
            </a:pPr>
            <a:endParaRPr lang="es-MX" sz="2400" dirty="0" smtClean="0"/>
          </a:p>
          <a:p>
            <a:pPr>
              <a:buNone/>
            </a:pPr>
            <a:endParaRPr lang="es-MX" sz="2400" dirty="0" smtClean="0"/>
          </a:p>
          <a:p>
            <a:pPr>
              <a:buNone/>
            </a:pPr>
            <a:endParaRPr lang="es-MX" sz="2400" dirty="0" smtClean="0"/>
          </a:p>
          <a:p>
            <a:pPr>
              <a:buNone/>
            </a:pPr>
            <a:endParaRPr lang="es-MX" sz="2400" dirty="0" smtClean="0"/>
          </a:p>
          <a:p>
            <a:pPr>
              <a:buNone/>
            </a:pPr>
            <a:endParaRPr lang="es-MX" sz="2400" dirty="0" smtClean="0"/>
          </a:p>
          <a:p>
            <a:pPr marL="0" indent="0">
              <a:buNone/>
            </a:pPr>
            <a:endParaRPr lang="es-MX" sz="2200" dirty="0" smtClean="0"/>
          </a:p>
          <a:p>
            <a:pPr marL="0" indent="0">
              <a:buNone/>
            </a:pPr>
            <a:r>
              <a:rPr lang="es-MX" sz="2200" dirty="0" smtClean="0"/>
              <a:t>La distribución de una variable aleatoria normal</a:t>
            </a:r>
            <a:br>
              <a:rPr lang="es-MX" sz="2200" dirty="0" smtClean="0"/>
            </a:br>
            <a:r>
              <a:rPr lang="es-MX" sz="2200" dirty="0" smtClean="0"/>
              <a:t>con media </a:t>
            </a:r>
            <a:r>
              <a:rPr lang="es-MX" sz="2200" i="1" dirty="0" smtClean="0"/>
              <a:t>cero</a:t>
            </a:r>
            <a:r>
              <a:rPr lang="es-MX" sz="2200" dirty="0" smtClean="0"/>
              <a:t> y varianza </a:t>
            </a:r>
            <a:r>
              <a:rPr lang="es-MX" sz="2200" i="1" dirty="0" smtClean="0"/>
              <a:t>1</a:t>
            </a:r>
            <a:r>
              <a:rPr lang="es-MX" sz="2200" dirty="0" smtClean="0"/>
              <a:t> se llama </a:t>
            </a:r>
            <a:r>
              <a:rPr lang="es-MX" sz="2200" b="1" dirty="0" smtClean="0"/>
              <a:t>distribución normal estándar.</a:t>
            </a:r>
            <a:endParaRPr lang="es-MX" sz="2200" b="1" dirty="0" smtClean="0">
              <a:sym typeface="Symbol" pitchFamily="18" charset="2"/>
            </a:endParaRPr>
          </a:p>
          <a:p>
            <a:pPr eaLnBrk="1" hangingPunct="1">
              <a:buFont typeface="Wingdings" pitchFamily="2" charset="2"/>
              <a:buNone/>
            </a:pPr>
            <a:endParaRPr lang="es-MX" sz="2400" b="1" dirty="0" smtClean="0"/>
          </a:p>
          <a:p>
            <a:pPr eaLnBrk="1" hangingPunct="1">
              <a:buFont typeface="Wingdings" pitchFamily="2" charset="2"/>
              <a:buNone/>
            </a:pPr>
            <a:endParaRPr lang="es-MX" sz="1200" b="1" dirty="0" smtClean="0"/>
          </a:p>
          <a:p>
            <a:pPr eaLnBrk="1" hangingPunct="1">
              <a:buFont typeface="Wingdings" pitchFamily="2" charset="2"/>
              <a:buNone/>
            </a:pPr>
            <a:endParaRPr lang="es-MX" sz="2400" dirty="0" smtClean="0"/>
          </a:p>
          <a:p>
            <a:pPr eaLnBrk="1" hangingPunct="1"/>
            <a:endParaRPr lang="es-ES" sz="2400" dirty="0" smtClean="0"/>
          </a:p>
        </p:txBody>
      </p:sp>
      <p:pic>
        <p:nvPicPr>
          <p:cNvPr id="238600" name="Picture 8" descr="Image:Normal Distribution PDF.svg">
            <a:hlinkClick r:id="rId3"/>
          </p:cNvPr>
          <p:cNvPicPr>
            <a:picLocks noChangeAspect="1" noChangeArrowheads="1"/>
          </p:cNvPicPr>
          <p:nvPr/>
        </p:nvPicPr>
        <p:blipFill>
          <a:blip r:embed="rId4" cstate="print"/>
          <a:srcRect/>
          <a:stretch>
            <a:fillRect/>
          </a:stretch>
        </p:blipFill>
        <p:spPr bwMode="auto">
          <a:xfrm>
            <a:off x="1466850" y="1706576"/>
            <a:ext cx="5716588" cy="3651250"/>
          </a:xfrm>
          <a:prstGeom prst="rect">
            <a:avLst/>
          </a:prstGeom>
          <a:noFill/>
          <a:ln w="9525">
            <a:noFill/>
            <a:miter lim="800000"/>
            <a:headEnd/>
            <a:tailEnd/>
          </a:ln>
        </p:spPr>
      </p:pic>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8595">
                                            <p:txEl>
                                              <p:pRg st="0" end="0"/>
                                            </p:txEl>
                                          </p:spTgt>
                                        </p:tgtEl>
                                        <p:attrNameLst>
                                          <p:attrName>style.visibility</p:attrName>
                                        </p:attrNameLst>
                                      </p:cBhvr>
                                      <p:to>
                                        <p:strVal val="visible"/>
                                      </p:to>
                                    </p:set>
                                    <p:anim to="" calcmode="lin" valueType="num">
                                      <p:cBhvr>
                                        <p:cTn id="12" dur="1" fill="hold"/>
                                        <p:tgtEl>
                                          <p:spTgt spid="23859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38600"/>
                                        </p:tgtEl>
                                        <p:attrNameLst>
                                          <p:attrName>style.visibility</p:attrName>
                                        </p:attrNameLst>
                                      </p:cBhvr>
                                      <p:to>
                                        <p:strVal val="visible"/>
                                      </p:to>
                                    </p:set>
                                    <p:anim to="" calcmode="lin" valueType="num">
                                      <p:cBhvr>
                                        <p:cTn id="17" dur="1" fill="hold"/>
                                        <p:tgtEl>
                                          <p:spTgt spid="238600"/>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38595">
                                            <p:txEl>
                                              <p:pRg st="10" end="10"/>
                                            </p:txEl>
                                          </p:spTgt>
                                        </p:tgtEl>
                                        <p:attrNameLst>
                                          <p:attrName>style.visibility</p:attrName>
                                        </p:attrNameLst>
                                      </p:cBhvr>
                                      <p:to>
                                        <p:strVal val="visible"/>
                                      </p:to>
                                    </p:set>
                                    <p:anim to="" calcmode="lin" valueType="num">
                                      <p:cBhvr>
                                        <p:cTn id="22" dur="1" fill="hold"/>
                                        <p:tgtEl>
                                          <p:spTgt spid="238595">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uiExpand="1" build="p"/>
      <p:bldP spid="6"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1"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normal estándar</a:t>
            </a:r>
          </a:p>
          <a:p>
            <a:pPr marL="0" indent="0" eaLnBrk="1" hangingPunct="1">
              <a:buNone/>
            </a:pPr>
            <a:r>
              <a:rPr lang="es-MX" sz="2400" dirty="0" smtClean="0"/>
              <a:t>Es posible transformar todas las observaciones de una variable aleatoria normal </a:t>
            </a:r>
            <a:r>
              <a:rPr lang="es-MX" sz="2400" i="1" dirty="0" smtClean="0"/>
              <a:t>X</a:t>
            </a:r>
            <a:r>
              <a:rPr lang="es-MX" sz="2400" dirty="0" smtClean="0"/>
              <a:t> a un nuevo conjunto de observaciones de una variable aleatoria normal </a:t>
            </a:r>
            <a:r>
              <a:rPr lang="es-MX" sz="2400" i="1" dirty="0" smtClean="0"/>
              <a:t>Z</a:t>
            </a:r>
            <a:r>
              <a:rPr lang="es-MX" sz="2400" dirty="0" smtClean="0"/>
              <a:t> con media cero y varianza 1</a:t>
            </a:r>
          </a:p>
        </p:txBody>
      </p:sp>
      <p:graphicFrame>
        <p:nvGraphicFramePr>
          <p:cNvPr id="242694" name="Object 6"/>
          <p:cNvGraphicFramePr>
            <a:graphicFrameLocks noChangeAspect="1"/>
          </p:cNvGraphicFramePr>
          <p:nvPr/>
        </p:nvGraphicFramePr>
        <p:xfrm>
          <a:off x="3643306" y="3071810"/>
          <a:ext cx="1628775" cy="917575"/>
        </p:xfrm>
        <a:graphic>
          <a:graphicData uri="http://schemas.openxmlformats.org/presentationml/2006/ole">
            <mc:AlternateContent xmlns:mc="http://schemas.openxmlformats.org/markup-compatibility/2006">
              <mc:Choice xmlns:v="urn:schemas-microsoft-com:vml" Requires="v">
                <p:oleObj spid="_x0000_s74804" name="Equation" r:id="rId4" imgW="698197" imgH="393529" progId="Equation.DSMT4">
                  <p:embed/>
                </p:oleObj>
              </mc:Choice>
              <mc:Fallback>
                <p:oleObj name="Equation" r:id="rId4" imgW="698197" imgH="393529"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3306" y="3071810"/>
                        <a:ext cx="1628775" cy="9175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6"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42691">
                                            <p:txEl>
                                              <p:pRg st="0" end="0"/>
                                            </p:txEl>
                                          </p:spTgt>
                                        </p:tgtEl>
                                        <p:attrNameLst>
                                          <p:attrName>style.visibility</p:attrName>
                                        </p:attrNameLst>
                                      </p:cBhvr>
                                      <p:to>
                                        <p:strVal val="visible"/>
                                      </p:to>
                                    </p:set>
                                    <p:anim to="" calcmode="lin" valueType="num">
                                      <p:cBhvr>
                                        <p:cTn id="12" dur="1" fill="hold"/>
                                        <p:tgtEl>
                                          <p:spTgt spid="24269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42691">
                                            <p:txEl>
                                              <p:pRg st="1" end="1"/>
                                            </p:txEl>
                                          </p:spTgt>
                                        </p:tgtEl>
                                        <p:attrNameLst>
                                          <p:attrName>style.visibility</p:attrName>
                                        </p:attrNameLst>
                                      </p:cBhvr>
                                      <p:to>
                                        <p:strVal val="visible"/>
                                      </p:to>
                                    </p:set>
                                    <p:anim to="" calcmode="lin" valueType="num">
                                      <p:cBhvr>
                                        <p:cTn id="17" dur="1" fill="hold"/>
                                        <p:tgtEl>
                                          <p:spTgt spid="24269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42694"/>
                                        </p:tgtEl>
                                        <p:attrNameLst>
                                          <p:attrName>style.visibility</p:attrName>
                                        </p:attrNameLst>
                                      </p:cBhvr>
                                      <p:to>
                                        <p:strVal val="visible"/>
                                      </p:to>
                                    </p:set>
                                    <p:anim to="" calcmode="lin" valueType="num">
                                      <p:cBhvr>
                                        <p:cTn id="22" dur="1" fill="hold"/>
                                        <p:tgtEl>
                                          <p:spTgt spid="24269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p:bldP spid="6"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7" name="Rectangle 3"/>
          <p:cNvSpPr>
            <a:spLocks noGrp="1" noChangeArrowheads="1"/>
          </p:cNvSpPr>
          <p:nvPr>
            <p:ph type="body" idx="1"/>
          </p:nvPr>
        </p:nvSpPr>
        <p:spPr>
          <a:xfrm>
            <a:off x="827088" y="1142984"/>
            <a:ext cx="7615237" cy="4860941"/>
          </a:xfrm>
        </p:spPr>
        <p:txBody>
          <a:bodyPr/>
          <a:lstStyle/>
          <a:p>
            <a:pPr eaLnBrk="1" hangingPunct="1">
              <a:buFont typeface="Wingdings" pitchFamily="2" charset="2"/>
              <a:buNone/>
            </a:pPr>
            <a:r>
              <a:rPr lang="es-MX" sz="2400" b="1" dirty="0" smtClean="0"/>
              <a:t>Distribución exponencial</a:t>
            </a:r>
          </a:p>
          <a:p>
            <a:pPr eaLnBrk="1" hangingPunct="1">
              <a:buFont typeface="Wingdings" pitchFamily="2" charset="2"/>
              <a:buChar char="§"/>
            </a:pPr>
            <a:r>
              <a:rPr lang="es-MX" sz="2200" dirty="0" smtClean="0"/>
              <a:t>Es el caso específico de la distribución gamma para la cual su valor </a:t>
            </a:r>
            <a:r>
              <a:rPr lang="es-MX" sz="2200" dirty="0" smtClean="0">
                <a:sym typeface="Symbol" pitchFamily="18" charset="2"/>
              </a:rPr>
              <a:t> = 1.</a:t>
            </a:r>
          </a:p>
          <a:p>
            <a:pPr>
              <a:buFont typeface="Wingdings" pitchFamily="2" charset="2"/>
              <a:buChar char="§"/>
            </a:pPr>
            <a:r>
              <a:rPr lang="es-MX" sz="2200" dirty="0" smtClean="0"/>
              <a:t>La variable aleatoria continua X tiene una distribución exponencial, con parámetro </a:t>
            </a:r>
            <a:r>
              <a:rPr lang="es-MX" sz="2200" dirty="0" smtClean="0">
                <a:sym typeface="Symbol" pitchFamily="18" charset="2"/>
              </a:rPr>
              <a:t> , si su función de densidad está dada por:</a:t>
            </a: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pPr>
              <a:buNone/>
            </a:pPr>
            <a:r>
              <a:rPr lang="es-MX" sz="2200" dirty="0" smtClean="0">
                <a:sym typeface="Symbol" pitchFamily="18" charset="2"/>
              </a:rPr>
              <a:t>	</a:t>
            </a:r>
          </a:p>
          <a:p>
            <a:pPr>
              <a:buNone/>
            </a:pPr>
            <a:r>
              <a:rPr lang="es-MX" sz="2200" dirty="0" smtClean="0">
                <a:sym typeface="Symbol" pitchFamily="18" charset="2"/>
              </a:rPr>
              <a:t>	donde &gt; 0</a:t>
            </a:r>
          </a:p>
          <a:p>
            <a:pPr eaLnBrk="1" hangingPunct="1">
              <a:buFont typeface="Wingdings" pitchFamily="2" charset="2"/>
              <a:buNone/>
            </a:pPr>
            <a:endParaRPr lang="es-MX" sz="240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94917" name="Object 5"/>
          <p:cNvGraphicFramePr>
            <a:graphicFrameLocks noChangeAspect="1"/>
          </p:cNvGraphicFramePr>
          <p:nvPr/>
        </p:nvGraphicFramePr>
        <p:xfrm>
          <a:off x="1792288" y="3917965"/>
          <a:ext cx="5595937" cy="1368423"/>
        </p:xfrm>
        <a:graphic>
          <a:graphicData uri="http://schemas.openxmlformats.org/presentationml/2006/ole">
            <mc:AlternateContent xmlns:mc="http://schemas.openxmlformats.org/markup-compatibility/2006">
              <mc:Choice xmlns:v="urn:schemas-microsoft-com:vml" Requires="v">
                <p:oleObj spid="_x0000_s84020" name="Equation" r:id="rId4" imgW="2400300" imgH="711200" progId="Equation.DSMT4">
                  <p:embed/>
                </p:oleObj>
              </mc:Choice>
              <mc:Fallback>
                <p:oleObj name="Equation" r:id="rId4" imgW="2400300" imgH="7112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288" y="3917965"/>
                        <a:ext cx="5595937" cy="136842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92867">
                                            <p:txEl>
                                              <p:pRg st="0" end="0"/>
                                            </p:txEl>
                                          </p:spTgt>
                                        </p:tgtEl>
                                        <p:attrNameLst>
                                          <p:attrName>style.visibility</p:attrName>
                                        </p:attrNameLst>
                                      </p:cBhvr>
                                      <p:to>
                                        <p:strVal val="visible"/>
                                      </p:to>
                                    </p:set>
                                    <p:anim to="" calcmode="lin" valueType="num">
                                      <p:cBhvr>
                                        <p:cTn id="12" dur="1" fill="hold"/>
                                        <p:tgtEl>
                                          <p:spTgt spid="29286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92867">
                                            <p:txEl>
                                              <p:pRg st="1" end="1"/>
                                            </p:txEl>
                                          </p:spTgt>
                                        </p:tgtEl>
                                        <p:attrNameLst>
                                          <p:attrName>style.visibility</p:attrName>
                                        </p:attrNameLst>
                                      </p:cBhvr>
                                      <p:to>
                                        <p:strVal val="visible"/>
                                      </p:to>
                                    </p:set>
                                    <p:anim to="" calcmode="lin" valueType="num">
                                      <p:cBhvr>
                                        <p:cTn id="17" dur="1" fill="hold"/>
                                        <p:tgtEl>
                                          <p:spTgt spid="29286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92867">
                                            <p:txEl>
                                              <p:pRg st="2" end="2"/>
                                            </p:txEl>
                                          </p:spTgt>
                                        </p:tgtEl>
                                        <p:attrNameLst>
                                          <p:attrName>style.visibility</p:attrName>
                                        </p:attrNameLst>
                                      </p:cBhvr>
                                      <p:to>
                                        <p:strVal val="visible"/>
                                      </p:to>
                                    </p:set>
                                    <p:anim to="" calcmode="lin" valueType="num">
                                      <p:cBhvr>
                                        <p:cTn id="22" dur="1" fill="hold"/>
                                        <p:tgtEl>
                                          <p:spTgt spid="29286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92867">
                                            <p:txEl>
                                              <p:pRg st="7" end="7"/>
                                            </p:txEl>
                                          </p:spTgt>
                                        </p:tgtEl>
                                        <p:attrNameLst>
                                          <p:attrName>style.visibility</p:attrName>
                                        </p:attrNameLst>
                                      </p:cBhvr>
                                      <p:to>
                                        <p:strVal val="visible"/>
                                      </p:to>
                                    </p:set>
                                    <p:anim to="" calcmode="lin" valueType="num">
                                      <p:cBhvr>
                                        <p:cTn id="27" dur="1" fill="hold"/>
                                        <p:tgtEl>
                                          <p:spTgt spid="292867">
                                            <p:txEl>
                                              <p:pRg st="7" end="7"/>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92867">
                                            <p:txEl>
                                              <p:pRg st="8" end="8"/>
                                            </p:txEl>
                                          </p:spTgt>
                                        </p:tgtEl>
                                        <p:attrNameLst>
                                          <p:attrName>style.visibility</p:attrName>
                                        </p:attrNameLst>
                                      </p:cBhvr>
                                      <p:to>
                                        <p:strVal val="visible"/>
                                      </p:to>
                                    </p:set>
                                    <p:anim to="" calcmode="lin" valueType="num">
                                      <p:cBhvr>
                                        <p:cTn id="32" dur="1" fill="hold"/>
                                        <p:tgtEl>
                                          <p:spTgt spid="292867">
                                            <p:txEl>
                                              <p:pRg st="8" end="8"/>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94917"/>
                                        </p:tgtEl>
                                        <p:attrNameLst>
                                          <p:attrName>style.visibility</p:attrName>
                                        </p:attrNameLst>
                                      </p:cBhvr>
                                      <p:to>
                                        <p:strVal val="visible"/>
                                      </p:to>
                                    </p:set>
                                    <p:anim to="" calcmode="lin" valueType="num">
                                      <p:cBhvr>
                                        <p:cTn id="37" dur="1" fill="hold"/>
                                        <p:tgtEl>
                                          <p:spTgt spid="2949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5" name="Rectangle 3"/>
          <p:cNvSpPr>
            <a:spLocks noGrp="1" noChangeArrowheads="1"/>
          </p:cNvSpPr>
          <p:nvPr>
            <p:ph type="body" idx="1"/>
          </p:nvPr>
        </p:nvSpPr>
        <p:spPr>
          <a:xfrm>
            <a:off x="836613" y="1142984"/>
            <a:ext cx="8021667" cy="4860941"/>
          </a:xfrm>
        </p:spPr>
        <p:txBody>
          <a:bodyPr/>
          <a:lstStyle/>
          <a:p>
            <a:pPr eaLnBrk="1" hangingPunct="1">
              <a:buFont typeface="Wingdings" pitchFamily="2" charset="2"/>
              <a:buNone/>
            </a:pPr>
            <a:r>
              <a:rPr lang="es-MX" sz="2400" b="1" dirty="0" smtClean="0"/>
              <a:t>Distribución exponencial</a:t>
            </a:r>
          </a:p>
          <a:p>
            <a:pPr>
              <a:buFont typeface="Wingdings" pitchFamily="2" charset="2"/>
              <a:buChar char="§"/>
            </a:pPr>
            <a:r>
              <a:rPr lang="es-MX" sz="2200" dirty="0" smtClean="0"/>
              <a:t>La variable aleatoria continua </a:t>
            </a:r>
            <a:r>
              <a:rPr lang="es-MX" sz="2200" i="1" dirty="0" smtClean="0"/>
              <a:t>X </a:t>
            </a:r>
            <a:r>
              <a:rPr lang="es-MX" sz="2200" dirty="0" smtClean="0"/>
              <a:t>tiene una distribución exponencial, con parámetro </a:t>
            </a:r>
            <a:r>
              <a:rPr lang="es-MX" sz="2200" dirty="0" smtClean="0">
                <a:sym typeface="Symbol" pitchFamily="18" charset="2"/>
              </a:rPr>
              <a:t> , si su función de densidad está dada por:</a:t>
            </a: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pPr>
              <a:buNone/>
            </a:pPr>
            <a:r>
              <a:rPr lang="es-MX" sz="2200" dirty="0" smtClean="0">
                <a:sym typeface="Symbol" pitchFamily="18" charset="2"/>
              </a:rPr>
              <a:t>	donde &gt; 0  </a:t>
            </a:r>
            <a:r>
              <a:rPr lang="es-MX" sz="2400" dirty="0" smtClean="0"/>
              <a:t/>
            </a:r>
            <a:br>
              <a:rPr lang="es-MX" sz="2400" dirty="0" smtClean="0"/>
            </a:br>
            <a:endParaRPr lang="es-MX" sz="1800" dirty="0" smtClean="0"/>
          </a:p>
          <a:p>
            <a:pPr eaLnBrk="1" hangingPunct="1">
              <a:buFont typeface="Wingdings" pitchFamily="2" charset="2"/>
              <a:buNone/>
            </a:pPr>
            <a:endParaRPr lang="es-MX" sz="2400" b="1" dirty="0" smtClean="0"/>
          </a:p>
          <a:p>
            <a:pPr algn="ctr" eaLnBrk="1" hangingPunct="1">
              <a:buFont typeface="Wingdings" pitchFamily="2" charset="2"/>
              <a:buNone/>
            </a:pPr>
            <a:endParaRPr lang="es-MX" sz="1200" b="1" dirty="0" smtClean="0"/>
          </a:p>
          <a:p>
            <a:pPr algn="ctr" eaLnBrk="1" hangingPunct="1">
              <a:buFont typeface="Wingdings" pitchFamily="2" charset="2"/>
              <a:buNone/>
            </a:pPr>
            <a:endParaRPr lang="es-MX" sz="2400" dirty="0" smtClean="0"/>
          </a:p>
          <a:p>
            <a:pPr eaLnBrk="1" hangingPunct="1"/>
            <a:endParaRPr lang="es-ES" sz="2400" dirty="0" smtClean="0"/>
          </a:p>
        </p:txBody>
      </p:sp>
      <p:graphicFrame>
        <p:nvGraphicFramePr>
          <p:cNvPr id="294917" name="Object 5"/>
          <p:cNvGraphicFramePr>
            <a:graphicFrameLocks noChangeAspect="1"/>
          </p:cNvGraphicFramePr>
          <p:nvPr/>
        </p:nvGraphicFramePr>
        <p:xfrm>
          <a:off x="1857356" y="3214686"/>
          <a:ext cx="5595937" cy="1500198"/>
        </p:xfrm>
        <a:graphic>
          <a:graphicData uri="http://schemas.openxmlformats.org/presentationml/2006/ole">
            <mc:AlternateContent xmlns:mc="http://schemas.openxmlformats.org/markup-compatibility/2006">
              <mc:Choice xmlns:v="urn:schemas-microsoft-com:vml" Requires="v">
                <p:oleObj spid="_x0000_s75828" name="Equation" r:id="rId4" imgW="2400300" imgH="711200" progId="Equation.DSMT4">
                  <p:embed/>
                </p:oleObj>
              </mc:Choice>
              <mc:Fallback>
                <p:oleObj name="Equation" r:id="rId4" imgW="2400300" imgH="7112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7356" y="3214686"/>
                        <a:ext cx="5595937" cy="150019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94915">
                                            <p:txEl>
                                              <p:pRg st="0" end="0"/>
                                            </p:txEl>
                                          </p:spTgt>
                                        </p:tgtEl>
                                        <p:attrNameLst>
                                          <p:attrName>style.visibility</p:attrName>
                                        </p:attrNameLst>
                                      </p:cBhvr>
                                      <p:to>
                                        <p:strVal val="visible"/>
                                      </p:to>
                                    </p:set>
                                    <p:anim to="" calcmode="lin" valueType="num">
                                      <p:cBhvr>
                                        <p:cTn id="12" dur="1" fill="hold"/>
                                        <p:tgtEl>
                                          <p:spTgt spid="29491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94915">
                                            <p:txEl>
                                              <p:pRg st="1" end="1"/>
                                            </p:txEl>
                                          </p:spTgt>
                                        </p:tgtEl>
                                        <p:attrNameLst>
                                          <p:attrName>style.visibility</p:attrName>
                                        </p:attrNameLst>
                                      </p:cBhvr>
                                      <p:to>
                                        <p:strVal val="visible"/>
                                      </p:to>
                                    </p:set>
                                    <p:anim to="" calcmode="lin" valueType="num">
                                      <p:cBhvr>
                                        <p:cTn id="17" dur="1" fill="hold"/>
                                        <p:tgtEl>
                                          <p:spTgt spid="294915">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94915">
                                            <p:txEl>
                                              <p:pRg st="8" end="8"/>
                                            </p:txEl>
                                          </p:spTgt>
                                        </p:tgtEl>
                                        <p:attrNameLst>
                                          <p:attrName>style.visibility</p:attrName>
                                        </p:attrNameLst>
                                      </p:cBhvr>
                                      <p:to>
                                        <p:strVal val="visible"/>
                                      </p:to>
                                    </p:set>
                                    <p:anim to="" calcmode="lin" valueType="num">
                                      <p:cBhvr>
                                        <p:cTn id="22" dur="1" fill="hold"/>
                                        <p:tgtEl>
                                          <p:spTgt spid="294915">
                                            <p:txEl>
                                              <p:pRg st="8" end="8"/>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94917"/>
                                        </p:tgtEl>
                                        <p:attrNameLst>
                                          <p:attrName>style.visibility</p:attrName>
                                        </p:attrNameLst>
                                      </p:cBhvr>
                                      <p:to>
                                        <p:strVal val="visible"/>
                                      </p:to>
                                    </p:set>
                                    <p:anim to="" calcmode="lin" valueType="num">
                                      <p:cBhvr>
                                        <p:cTn id="27" dur="1" fill="hold"/>
                                        <p:tgtEl>
                                          <p:spTgt spid="2949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p:bldP spid="7" grpId="0"/>
    </p:bld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63"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exponencial</a:t>
            </a:r>
          </a:p>
          <a:p>
            <a:pPr>
              <a:buNone/>
            </a:pPr>
            <a:r>
              <a:rPr lang="es-MX" sz="2200" dirty="0" smtClean="0"/>
              <a:t>La media y la varianza de la distribución exponencial son</a:t>
            </a:r>
          </a:p>
          <a:p>
            <a:pPr eaLnBrk="1" hangingPunct="1">
              <a:buFont typeface="Wingdings" pitchFamily="2" charset="2"/>
              <a:buNone/>
            </a:pPr>
            <a:endParaRPr lang="es-MX" sz="2400" b="1" dirty="0" smtClean="0"/>
          </a:p>
          <a:p>
            <a:pPr eaLnBrk="1" hangingPunct="1">
              <a:buFont typeface="Wingdings" pitchFamily="2" charset="2"/>
              <a:buNone/>
            </a:pPr>
            <a:endParaRPr lang="es-MX" sz="1200" b="1" dirty="0" smtClean="0"/>
          </a:p>
          <a:p>
            <a:pPr eaLnBrk="1" hangingPunct="1"/>
            <a:endParaRPr lang="es-MX" sz="2400" dirty="0" smtClean="0"/>
          </a:p>
          <a:p>
            <a:pPr eaLnBrk="1" hangingPunct="1"/>
            <a:endParaRPr lang="es-ES" sz="2400" dirty="0" smtClean="0"/>
          </a:p>
        </p:txBody>
      </p:sp>
      <p:graphicFrame>
        <p:nvGraphicFramePr>
          <p:cNvPr id="296965" name="Object 5"/>
          <p:cNvGraphicFramePr>
            <a:graphicFrameLocks noChangeAspect="1"/>
          </p:cNvGraphicFramePr>
          <p:nvPr/>
        </p:nvGraphicFramePr>
        <p:xfrm>
          <a:off x="2428860" y="2214554"/>
          <a:ext cx="3892550" cy="509587"/>
        </p:xfrm>
        <a:graphic>
          <a:graphicData uri="http://schemas.openxmlformats.org/presentationml/2006/ole">
            <mc:AlternateContent xmlns:mc="http://schemas.openxmlformats.org/markup-compatibility/2006">
              <mc:Choice xmlns:v="urn:schemas-microsoft-com:vml" Requires="v">
                <p:oleObj spid="_x0000_s76852" name="Equation" r:id="rId4" imgW="1739900" imgH="228600" progId="Equation.DSMT4">
                  <p:embed/>
                </p:oleObj>
              </mc:Choice>
              <mc:Fallback>
                <p:oleObj name="Equation" r:id="rId4" imgW="1739900" imgH="2286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60" y="2214554"/>
                        <a:ext cx="3892550" cy="5095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
        <p:nvSpPr>
          <p:cNvPr id="76804" name="AutoShape 4" descr="data:image/jpeg;base64,/9j/4AAQSkZJRgABAQAAAQABAAD/2wBDAAkGBwgHBgkIBwgKCgkLDRYPDQwMDRsUFRAWIB0iIiAdHx8kKDQsJCYxJx8fLT0tMTU3Ojo6Iys/RD84QzQ5Ojf/2wBDAQoKCg0MDRoPDxo3JR8lNzc3Nzc3Nzc3Nzc3Nzc3Nzc3Nzc3Nzc3Nzc3Nzc3Nzc3Nzc3Nzc3Nzc3Nzc3Nzc3Nzf/wAARCACDAMYDASIAAhEBAxEB/8QAGwABAQEBAQEBAQAAAAAAAAAAAAUEAQMGAgf/xABBEAABAwMABQUNBgUFAAAAAAABAAIDBAURBhITITFBU5KUshQVFiIyNlFVYXFzdNE1QmKBkaEHM1JywTRDRaKx/8QAFQEBAQAAAAAAAAAAAAAAAAAAAAH/xAAWEQEBAQAAAAAAAAAAAAAAAAAAARH/2gAMAwEAAhEDEQA/AP6bdK+6xXt8VFG6Smhgjmkbs2apy5+tlxcHZw3cADv4rtou9XU12xqRTlu1EbdkTrYMDJdY+jeXD8wq14ndRWqtq4gDJDTySNB4EtaSMrtujjfR0kwjY12wGrqjc0EAkD0Dh+iDYOCIiAiIgIiICIiAiIgIiICIiAiIgIiICIiAiIgIiIJukvm5dfk5uwVzRyrbWWmFzWluzzCcniWeLn9l3SXzcuvyc3YKm6Fu1IK+nJyYqkOx6A+KN47RQfSIiICIiAiIgIiICIiAiIgIiICIiAiIgIiICIiAiIgm6S+bt1+Tm7BUy0u7kvNOw51K+3Rvb6NpFgO/Mte3oqnpL5u3X5ObsFT7lDL4PW+upmF9Rb2x1LGN4vaGYe0e0sLgPbhB9EOCLypqiGqp4p6d4fFKwPY8cHNIyCvVAREQEREBERAREQEREBERAREQEREBERAREQEREE3SXzduvyc3YK97WM2yk+AzsheGkvm7dfk5uwVotX2ZSfAZ2QglWs957m+0SHFNO501A48Byviz7CdYD+kkDySr6wXe3MudIYXPdFI1wfDM3yopBva4e48nKMg7ivGyXN1UZqOtDYrjS4E8Q4OB8mRv4HYOPaCOIKCqiIgIiICIiAiIgIiICIiAiIgIiICIiAiIgIiIJukvm7dfk5uwVotX2ZSfAZ2Qs+kvm7dfk5uwVotX2ZSfAZ2Qg1HgpV5tRrDFVUkop7lTg9z1GprAZxljhu1mHAyM8gIwQCKq4RlBMs927tD6eqhNLcIP59K52cfiafvMO/Dse8AggVFNu1qiuGo8PfBVQ74aqLc+MnjjkIPK07is1JeZaepjt98Y2nqnkiGdgOxqcf0n7rvwHfxxrAZQW0XAuoCIiAiIgIiICIiAiIgIiICIiAiIgIiIJukvm7dfk5uwVotX2ZSfAZ2Qs+kvm7dfk5uwVotX2ZSfAZ2Qg1IiIC8KylgraaSmq4Y5oJBh8cjQ5rh7ivdEHzGvX2avNHRGa5UrYhKaaR420TckeI8nxxu8l2/8XAKzbLrRXON5pJg50ZAlic0skiOM4c072n3pryd+DHsG7PucO22rvzrHxc/vhfi5WajuLmTStdHUxjEVTC7Ulj9zhyew5B5QoKORwRQRLe7XumibdqUf7kIEdQ0elzThr+XeC3+0rdbr1QXJzo6aoBnYMyQPBZLH/cw4cPzCooIuZXUBERAREQEREBERAREQEREBERBN0l83br8nN2CtFq+zKT4DOyFn0l83br8nN2CtFq+zKT4DOyEGpERAXDwXUQYy2fvrr7Zvc/c+Nlrb9fW8rHu3ZWscFgcyn7/MkL3d09yuAZjdqawyffnC3jgg6sVytdDc2tbW0zJSzex53PYfS1w3tPtBC2ogh97btRHNsuhliHCnuDdoBx3CQYcPe7WQXuqpRi7Wirh9MtKO6Yv+o1x+bAri4QgxW+7265A9wVsE+r5TY5AXNPoI4g+9blhrrRb7gQ6tooJnN3tc9gLmn0h3ELENH3U4Att2uNI0fcM23b7sShxH5EILaKJqaR05y2e21zc+S+N9O7HvBeD+gXe+tyhDRVWCpJPE0s8crR+paf2QWkUUaTUTC4VMFxptXiZqCYN6QaR+6/bdKLAcB15oGE8GyVDWH9HEFBXRZorhRTNDoaunkaeBZK0g/oV7Nljd5L2u9xQftFzPoQHKDqIiAiIgnaRgu0eujWgkmjlAA4nxCp9s0osDLdSsfercHNhYCDUsyDqj2r1vF1lorjSU8T6drZNUubLkuky9rMM3jBGtngVYbFHj+WzohBL8KtHvXdu60z6p4VaPeu7d1pn1VXYxc2zohNjFzbOiEErwq0e9d27rTPqnhVo967t3WmfVVdjHzbOiF8nc7jcIblVUtPE0sM8QifsMhkYEZkz7TrgD3k8ilGl+lWj3fuJouFuJNM891d0s8Xxm+J+fHj91bhpVo968tvWmfVQKfSeqqoYXd6oqR8s7WDXla/I1mZADQfGAccg4xqkqlYL13yuD6OShDAynbJtTjJO7LXDAwd+eAzybk0bfCrR713butM+qeFWj3ru3daZ9VV2MfNs6ITYxc2zohUSvCrR713butM+qeFWj3ru3daZ9VV2MXNs6ITYxc2zohBK8KtHvXdu60z6p4VaPeu7d1pn1VXYxc2zohNjFzbOiEErwp0e9d27rTPqueFOj3ru3daZ9VW2MXNs6ITYxc2zohBJGlOjw4Xu3daZ9V+ZNJNGpf5l4tb/7qiM/5VjYxc2zohNjFzbOiEHzdRXaEVX+pqLDL8R0Lv8A1Zwf4ftOWHR5h9LDC0/svrNjFzbOiE2MXNs6IQfKCXQQODhU2UEHO6dg/wAqt4U6PD/m7d1pn1VXYxc2zohS77FKI6Y0kzoC6oZG/ZxsdlriAeIPBAj0msUsrIorzb3yPcGtY2pYS4ngAMquvjotIqoVXcrLSHubqgTSSsbrEyBucAZ1d/EN5Cv27SqrjfTslt0YfM3XaxsztZw8TxW+Jvd4x3HA3cVB9cikaP3WS6wSySU4j1HADVcXDe0Eg5A8YE4I9IRUUJGMeWOexrnN3tJGS045PQvZu4IiDqIiAvIb85REHeRfoeUQiKQfpERUEREBERAREQEREBERAXHcnvREHCMb15mJheyUsBka0ta7G8A4yP2H6IilH7YiIqP/2Q=="/>
          <p:cNvSpPr>
            <a:spLocks noChangeAspect="1" noChangeArrowheads="1"/>
          </p:cNvSpPr>
          <p:nvPr/>
        </p:nvSpPr>
        <p:spPr bwMode="auto">
          <a:xfrm>
            <a:off x="0" y="-555625"/>
            <a:ext cx="1752600" cy="11620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6806" name="AutoShape 6" descr="data:image/jpeg;base64,/9j/4AAQSkZJRgABAQAAAQABAAD/2wBDAAkGBwgHBgkIBwgKCgkLDRYPDQwMDRsUFRAWIB0iIiAdHx8kKDQsJCYxJx8fLT0tMTU3Ojo6Iys/RD84QzQ5Ojf/2wBDAQoKCg0MDRoPDxo3JR8lNzc3Nzc3Nzc3Nzc3Nzc3Nzc3Nzc3Nzc3Nzc3Nzc3Nzc3Nzc3Nzc3Nzc3Nzc3Nzc3Nzf/wAARCACDAMYDASIAAhEBAxEB/8QAGwABAQEBAQEBAQAAAAAAAAAAAAUEAQMGAgf/xABBEAABAwMABQUNBgUFAAAAAAABAAIDBAURBhITITFBU5KUshQVFiIyNlFVYXFzdNE1QmKBkaEHM1JywTRDRaKx/8QAFQEBAQAAAAAAAAAAAAAAAAAAAAH/xAAWEQEBAQAAAAAAAAAAAAAAAAAAARH/2gAMAwEAAhEDEQA/AP6bdK+6xXt8VFG6Smhgjmkbs2apy5+tlxcHZw3cADv4rtou9XU12xqRTlu1EbdkTrYMDJdY+jeXD8wq14ndRWqtq4gDJDTySNB4EtaSMrtujjfR0kwjY12wGrqjc0EAkD0Dh+iDYOCIiAiIgIiICIiAiIgIiICIiAiIgIiICIiAiIgIiIJukvm5dfk5uwVzRyrbWWmFzWluzzCcniWeLn9l3SXzcuvyc3YKm6Fu1IK+nJyYqkOx6A+KN47RQfSIiICIiAiIgIiICIiAiIgIiICIiAiIgIiICIiAiIgm6S+bt1+Tm7BUy0u7kvNOw51K+3Rvb6NpFgO/Mte3oqnpL5u3X5ObsFT7lDL4PW+upmF9Rb2x1LGN4vaGYe0e0sLgPbhB9EOCLypqiGqp4p6d4fFKwPY8cHNIyCvVAREQEREBERAREQEREBERAREQEREBERAREQEREE3SXzduvyc3YK97WM2yk+AzsheGkvm7dfk5uwVotX2ZSfAZ2QglWs957m+0SHFNO501A48Byviz7CdYD+kkDySr6wXe3MudIYXPdFI1wfDM3yopBva4e48nKMg7ivGyXN1UZqOtDYrjS4E8Q4OB8mRv4HYOPaCOIKCqiIgIiICIiAiIgIiICIiAiIgIiICIiAiIgIiIJukvm7dfk5uwVotX2ZSfAZ2Qs+kvm7dfk5uwVotX2ZSfAZ2Qg1HgpV5tRrDFVUkop7lTg9z1GprAZxljhu1mHAyM8gIwQCKq4RlBMs927tD6eqhNLcIP59K52cfiafvMO/Dse8AggVFNu1qiuGo8PfBVQ74aqLc+MnjjkIPK07is1JeZaepjt98Y2nqnkiGdgOxqcf0n7rvwHfxxrAZQW0XAuoCIiAiIgIiICIiAiIgIiICIiAiIgIiIJukvm7dfk5uwVotX2ZSfAZ2Qs+kvm7dfk5uwVotX2ZSfAZ2Qg1IiIC8KylgraaSmq4Y5oJBh8cjQ5rh7ivdEHzGvX2avNHRGa5UrYhKaaR420TckeI8nxxu8l2/8XAKzbLrRXON5pJg50ZAlic0skiOM4c072n3pryd+DHsG7PucO22rvzrHxc/vhfi5WajuLmTStdHUxjEVTC7Ulj9zhyew5B5QoKORwRQRLe7XumibdqUf7kIEdQ0elzThr+XeC3+0rdbr1QXJzo6aoBnYMyQPBZLH/cw4cPzCooIuZXUBERAREQEREBERAREQEREBERBN0l83br8nN2CtFq+zKT4DOyFn0l83br8nN2CtFq+zKT4DOyEGpERAXDwXUQYy2fvrr7Zvc/c+Nlrb9fW8rHu3ZWscFgcyn7/MkL3d09yuAZjdqawyffnC3jgg6sVytdDc2tbW0zJSzex53PYfS1w3tPtBC2ogh97btRHNsuhliHCnuDdoBx3CQYcPe7WQXuqpRi7Wirh9MtKO6Yv+o1x+bAri4QgxW+7265A9wVsE+r5TY5AXNPoI4g+9blhrrRb7gQ6tooJnN3tc9gLmn0h3ELENH3U4Att2uNI0fcM23b7sShxH5EILaKJqaR05y2e21zc+S+N9O7HvBeD+gXe+tyhDRVWCpJPE0s8crR+paf2QWkUUaTUTC4VMFxptXiZqCYN6QaR+6/bdKLAcB15oGE8GyVDWH9HEFBXRZorhRTNDoaunkaeBZK0g/oV7Nljd5L2u9xQftFzPoQHKDqIiAiIgnaRgu0eujWgkmjlAA4nxCp9s0osDLdSsfercHNhYCDUsyDqj2r1vF1lorjSU8T6drZNUubLkuky9rMM3jBGtngVYbFHj+WzohBL8KtHvXdu60z6p4VaPeu7d1pn1VXYxc2zohNjFzbOiEErwq0e9d27rTPqnhVo967t3WmfVVdjHzbOiF8nc7jcIblVUtPE0sM8QifsMhkYEZkz7TrgD3k8ilGl+lWj3fuJouFuJNM891d0s8Xxm+J+fHj91bhpVo968tvWmfVQKfSeqqoYXd6oqR8s7WDXla/I1mZADQfGAccg4xqkqlYL13yuD6OShDAynbJtTjJO7LXDAwd+eAzybk0bfCrR713butM+qeFWj3ru3daZ9VV2MfNs6ITYxc2zohUSvCrR713butM+qeFWj3ru3daZ9VV2MXNs6ITYxc2zohBK8KtHvXdu60z6p4VaPeu7d1pn1VXYxc2zohNjFzbOiEErwp0e9d27rTPqueFOj3ru3daZ9VW2MXNs6ITYxc2zohBJGlOjw4Xu3daZ9V+ZNJNGpf5l4tb/7qiM/5VjYxc2zohNjFzbOiEHzdRXaEVX+pqLDL8R0Lv8A1Zwf4ftOWHR5h9LDC0/svrNjFzbOiE2MXNs6IQfKCXQQODhU2UEHO6dg/wAqt4U6PD/m7d1pn1VXYxc2zohS77FKI6Y0kzoC6oZG/ZxsdlriAeIPBAj0msUsrIorzb3yPcGtY2pYS4ngAMquvjotIqoVXcrLSHubqgTSSsbrEyBucAZ1d/EN5Cv27SqrjfTslt0YfM3XaxsztZw8TxW+Jvd4x3HA3cVB9cikaP3WS6wSySU4j1HADVcXDe0Eg5A8YE4I9IRUUJGMeWOexrnN3tJGS045PQvZu4IiDqIiAvIb85REHeRfoeUQiKQfpERUEREBERAREQEREBERAXHcnvREHCMb15mJheyUsBka0ta7G8A4yP2H6IilH7YiIqP/2Q=="/>
          <p:cNvSpPr>
            <a:spLocks noChangeAspect="1" noChangeArrowheads="1"/>
          </p:cNvSpPr>
          <p:nvPr/>
        </p:nvSpPr>
        <p:spPr bwMode="auto">
          <a:xfrm>
            <a:off x="0" y="-555625"/>
            <a:ext cx="1752600" cy="11620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6808" name="Picture 8" descr="http://distribucion-exponenial.wikispaces.com/file/view/2.JPG/231754252/2.JPG"/>
          <p:cNvPicPr>
            <a:picLocks noChangeAspect="1" noChangeArrowheads="1"/>
          </p:cNvPicPr>
          <p:nvPr/>
        </p:nvPicPr>
        <p:blipFill>
          <a:blip r:embed="rId6"/>
          <a:srcRect/>
          <a:stretch>
            <a:fillRect/>
          </a:stretch>
        </p:blipFill>
        <p:spPr bwMode="auto">
          <a:xfrm>
            <a:off x="642910" y="2714620"/>
            <a:ext cx="3786214" cy="2508066"/>
          </a:xfrm>
          <a:prstGeom prst="rect">
            <a:avLst/>
          </a:prstGeom>
          <a:noFill/>
        </p:spPr>
      </p:pic>
      <p:pic>
        <p:nvPicPr>
          <p:cNvPr id="76810" name="Picture 10" descr="http://www.biorom.uma.es/contenido/UIB/bioinfo/imagenes/dexponencial.gif"/>
          <p:cNvPicPr>
            <a:picLocks noChangeAspect="1" noChangeArrowheads="1"/>
          </p:cNvPicPr>
          <p:nvPr/>
        </p:nvPicPr>
        <p:blipFill>
          <a:blip r:embed="rId7"/>
          <a:srcRect/>
          <a:stretch>
            <a:fillRect/>
          </a:stretch>
        </p:blipFill>
        <p:spPr bwMode="auto">
          <a:xfrm>
            <a:off x="4643438" y="2842728"/>
            <a:ext cx="4071966" cy="27294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96963">
                                            <p:txEl>
                                              <p:pRg st="0" end="0"/>
                                            </p:txEl>
                                          </p:spTgt>
                                        </p:tgtEl>
                                        <p:attrNameLst>
                                          <p:attrName>style.visibility</p:attrName>
                                        </p:attrNameLst>
                                      </p:cBhvr>
                                      <p:to>
                                        <p:strVal val="visible"/>
                                      </p:to>
                                    </p:set>
                                    <p:anim to="" calcmode="lin" valueType="num">
                                      <p:cBhvr>
                                        <p:cTn id="12" dur="1" fill="hold"/>
                                        <p:tgtEl>
                                          <p:spTgt spid="29696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96963">
                                            <p:txEl>
                                              <p:pRg st="1" end="1"/>
                                            </p:txEl>
                                          </p:spTgt>
                                        </p:tgtEl>
                                        <p:attrNameLst>
                                          <p:attrName>style.visibility</p:attrName>
                                        </p:attrNameLst>
                                      </p:cBhvr>
                                      <p:to>
                                        <p:strVal val="visible"/>
                                      </p:to>
                                    </p:set>
                                    <p:anim to="" calcmode="lin" valueType="num">
                                      <p:cBhvr>
                                        <p:cTn id="17" dur="1" fill="hold"/>
                                        <p:tgtEl>
                                          <p:spTgt spid="29696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296965"/>
                                        </p:tgtEl>
                                        <p:attrNameLst>
                                          <p:attrName>style.visibility</p:attrName>
                                        </p:attrNameLst>
                                      </p:cBhvr>
                                      <p:to>
                                        <p:strVal val="visible"/>
                                      </p:to>
                                    </p:set>
                                    <p:anim to="" calcmode="lin" valueType="num">
                                      <p:cBhvr>
                                        <p:cTn id="22" dur="1" fill="hold"/>
                                        <p:tgtEl>
                                          <p:spTgt spid="29696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autoUpdateAnimBg="0"/>
      <p:bldP spid="7"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03"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gamma</a:t>
            </a:r>
          </a:p>
          <a:p>
            <a:pPr eaLnBrk="1" hangingPunct="1">
              <a:buFont typeface="Wingdings" pitchFamily="2" charset="2"/>
              <a:buNone/>
            </a:pPr>
            <a:endParaRPr lang="es-MX" sz="1200" b="1" dirty="0" smtClean="0"/>
          </a:p>
          <a:p>
            <a:pPr marL="0" indent="0" eaLnBrk="1" hangingPunct="1">
              <a:buNone/>
            </a:pPr>
            <a:r>
              <a:rPr lang="es-MX" sz="2200" dirty="0" smtClean="0"/>
              <a:t>Esta distribución se utiliza para modelar tiempos de llegadas en instalaciones de servicio y tiempo de falla entre componentes y sistemas eléctricos.</a:t>
            </a:r>
          </a:p>
          <a:p>
            <a:pPr marL="0" indent="0" eaLnBrk="1" hangingPunct="1">
              <a:buNone/>
            </a:pPr>
            <a:endParaRPr lang="es-MX" sz="2200" dirty="0" smtClean="0"/>
          </a:p>
          <a:p>
            <a:pPr>
              <a:buNone/>
            </a:pPr>
            <a:r>
              <a:rPr lang="es-MX" sz="2200" dirty="0" smtClean="0"/>
              <a:t>La función gamma se define como</a:t>
            </a:r>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pPr>
              <a:buNone/>
            </a:pPr>
            <a:endParaRPr lang="es-MX" sz="1800" dirty="0" smtClean="0">
              <a:sym typeface="Symbol" pitchFamily="18" charset="2"/>
            </a:endParaRPr>
          </a:p>
          <a:p>
            <a:pPr>
              <a:buNone/>
            </a:pPr>
            <a:r>
              <a:rPr lang="es-MX" sz="2200" dirty="0" smtClean="0">
                <a:sym typeface="Symbol" pitchFamily="18" charset="2"/>
              </a:rPr>
              <a:t>para  &gt; 0.</a:t>
            </a:r>
            <a:endParaRPr lang="es-MX" sz="2200" dirty="0" smtClean="0"/>
          </a:p>
          <a:p>
            <a:pPr eaLnBrk="1" hangingPunct="1">
              <a:buFont typeface="Wingdings" pitchFamily="2" charset="2"/>
              <a:buNone/>
            </a:pPr>
            <a:endParaRPr lang="es-MX" sz="240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58053" name="Object 5"/>
          <p:cNvGraphicFramePr>
            <a:graphicFrameLocks noChangeAspect="1"/>
          </p:cNvGraphicFramePr>
          <p:nvPr/>
        </p:nvGraphicFramePr>
        <p:xfrm>
          <a:off x="1000100" y="3929066"/>
          <a:ext cx="2871787" cy="768350"/>
        </p:xfrm>
        <a:graphic>
          <a:graphicData uri="http://schemas.openxmlformats.org/presentationml/2006/ole">
            <mc:AlternateContent xmlns:mc="http://schemas.openxmlformats.org/markup-compatibility/2006">
              <mc:Choice xmlns:v="urn:schemas-microsoft-com:vml" Requires="v">
                <p:oleObj spid="_x0000_s224308" name="Equation" r:id="rId4" imgW="1231366" imgH="330057" progId="Equation.DSMT4">
                  <p:embed/>
                </p:oleObj>
              </mc:Choice>
              <mc:Fallback>
                <p:oleObj name="Equation" r:id="rId4" imgW="1231366" imgH="330057"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100" y="3929066"/>
                        <a:ext cx="2871787" cy="7683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pic>
        <p:nvPicPr>
          <p:cNvPr id="84996" name="Picture 4" descr="https://encrypted-tbn0.gstatic.com/images?q=tbn:ANd9GcTtAFqZIzN0wb7g1xtWeYBCNvEHugnzQW2wcaG9gLYLTYRvhZvA"/>
          <p:cNvPicPr>
            <a:picLocks noChangeAspect="1" noChangeArrowheads="1"/>
          </p:cNvPicPr>
          <p:nvPr/>
        </p:nvPicPr>
        <p:blipFill>
          <a:blip r:embed="rId6"/>
          <a:srcRect/>
          <a:stretch>
            <a:fillRect/>
          </a:stretch>
        </p:blipFill>
        <p:spPr bwMode="auto">
          <a:xfrm>
            <a:off x="5072066" y="2928934"/>
            <a:ext cx="3912624" cy="32147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56003">
                                            <p:txEl>
                                              <p:pRg st="0" end="0"/>
                                            </p:txEl>
                                          </p:spTgt>
                                        </p:tgtEl>
                                        <p:attrNameLst>
                                          <p:attrName>style.visibility</p:attrName>
                                        </p:attrNameLst>
                                      </p:cBhvr>
                                      <p:to>
                                        <p:strVal val="visible"/>
                                      </p:to>
                                    </p:set>
                                    <p:anim to="" calcmode="lin" valueType="num">
                                      <p:cBhvr>
                                        <p:cTn id="12" dur="1" fill="hold"/>
                                        <p:tgtEl>
                                          <p:spTgt spid="25600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56003">
                                            <p:txEl>
                                              <p:pRg st="2" end="2"/>
                                            </p:txEl>
                                          </p:spTgt>
                                        </p:tgtEl>
                                        <p:attrNameLst>
                                          <p:attrName>style.visibility</p:attrName>
                                        </p:attrNameLst>
                                      </p:cBhvr>
                                      <p:to>
                                        <p:strVal val="visible"/>
                                      </p:to>
                                    </p:set>
                                    <p:anim to="" calcmode="lin" valueType="num">
                                      <p:cBhvr>
                                        <p:cTn id="17" dur="1" fill="hold"/>
                                        <p:tgtEl>
                                          <p:spTgt spid="25600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56003">
                                            <p:txEl>
                                              <p:pRg st="4" end="4"/>
                                            </p:txEl>
                                          </p:spTgt>
                                        </p:tgtEl>
                                        <p:attrNameLst>
                                          <p:attrName>style.visibility</p:attrName>
                                        </p:attrNameLst>
                                      </p:cBhvr>
                                      <p:to>
                                        <p:strVal val="visible"/>
                                      </p:to>
                                    </p:set>
                                    <p:anim to="" calcmode="lin" valueType="num">
                                      <p:cBhvr>
                                        <p:cTn id="22" dur="1" fill="hold"/>
                                        <p:tgtEl>
                                          <p:spTgt spid="256003">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56003">
                                            <p:txEl>
                                              <p:pRg st="8" end="8"/>
                                            </p:txEl>
                                          </p:spTgt>
                                        </p:tgtEl>
                                        <p:attrNameLst>
                                          <p:attrName>style.visibility</p:attrName>
                                        </p:attrNameLst>
                                      </p:cBhvr>
                                      <p:to>
                                        <p:strVal val="visible"/>
                                      </p:to>
                                    </p:set>
                                    <p:anim to="" calcmode="lin" valueType="num">
                                      <p:cBhvr>
                                        <p:cTn id="27" dur="1" fill="hold"/>
                                        <p:tgtEl>
                                          <p:spTgt spid="256003">
                                            <p:txEl>
                                              <p:pRg st="8" end="8"/>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499"/>
                                          </p:stCondLst>
                                        </p:cTn>
                                        <p:tgtEl>
                                          <p:spTgt spid="258053"/>
                                        </p:tgtEl>
                                        <p:attrNameLst>
                                          <p:attrName>style.visibility</p:attrName>
                                        </p:attrNameLst>
                                      </p:cBhvr>
                                      <p:to>
                                        <p:strVal val="visible"/>
                                      </p:to>
                                    </p:set>
                                    <p:anim to="" calcmode="lin" valueType="num">
                                      <p:cBhvr>
                                        <p:cTn id="32" dur="1" fill="hold"/>
                                        <p:tgtEl>
                                          <p:spTgt spid="25805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3" grpId="0" build="p" autoUpdateAnimBg="0"/>
      <p:bldP spid="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4941904"/>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noProof="0" dirty="0" smtClean="0"/>
              <a:t>Frontera de un sistema</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Definir la frontera entre el sistema y su contexto o ambiente.</a:t>
            </a:r>
          </a:p>
          <a:p>
            <a:pPr marL="0" marR="0" lvl="0" indent="0" defTabSz="914400" rtl="0" eaLnBrk="1" fontAlgn="auto" latinLnBrk="0" hangingPunct="1">
              <a:spcBef>
                <a:spcPct val="20000"/>
              </a:spcBef>
              <a:spcAft>
                <a:spcPts val="0"/>
              </a:spcAft>
              <a:buClrTx/>
              <a:buSzTx/>
              <a:buFont typeface="Wingdings" pitchFamily="2" charset="2"/>
              <a:buChar char="§"/>
              <a:tabLst/>
              <a:defRPr/>
            </a:pPr>
            <a:r>
              <a:rPr lang="es-MX" sz="2200" dirty="0" smtClean="0"/>
              <a:t>La frontera se depende de la propósitos del estudio</a:t>
            </a:r>
          </a:p>
          <a:p>
            <a:pPr marL="0" marR="0" lvl="0" indent="0" defTabSz="914400" rtl="0" eaLnBrk="1" fontAlgn="auto" latinLnBrk="0" hangingPunct="1">
              <a:spcBef>
                <a:spcPct val="20000"/>
              </a:spcBef>
              <a:spcAft>
                <a:spcPts val="0"/>
              </a:spcAft>
              <a:buClrTx/>
              <a:buSzTx/>
              <a:tabLst/>
              <a:defRPr/>
            </a:pPr>
            <a:endParaRPr lang="es-MX" sz="2200" dirty="0" smtClean="0"/>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Introducción  a la Ingeniería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9" name="Rectangle 3"/>
          <p:cNvSpPr>
            <a:spLocks noGrp="1" noChangeArrowheads="1"/>
          </p:cNvSpPr>
          <p:nvPr>
            <p:ph type="body" idx="1"/>
          </p:nvPr>
        </p:nvSpPr>
        <p:spPr>
          <a:xfrm>
            <a:off x="836613" y="1142984"/>
            <a:ext cx="8021667" cy="4860941"/>
          </a:xfrm>
        </p:spPr>
        <p:txBody>
          <a:bodyPr/>
          <a:lstStyle/>
          <a:p>
            <a:pPr eaLnBrk="1" hangingPunct="1">
              <a:buFont typeface="Wingdings" pitchFamily="2" charset="2"/>
              <a:buNone/>
            </a:pPr>
            <a:r>
              <a:rPr lang="es-MX" sz="2400" b="1" dirty="0" smtClean="0"/>
              <a:t>Distribución gamma</a:t>
            </a:r>
          </a:p>
          <a:p>
            <a:pPr marL="0" indent="0">
              <a:buNone/>
            </a:pPr>
            <a:r>
              <a:rPr lang="es-MX" sz="2200" dirty="0" smtClean="0"/>
              <a:t>La variable aleatoria continua X tiene una distribución gamma, con parámetros </a:t>
            </a:r>
            <a:r>
              <a:rPr lang="es-MX" sz="2200" dirty="0" smtClean="0">
                <a:sym typeface="Symbol" pitchFamily="18" charset="2"/>
              </a:rPr>
              <a:t> y , si su función de densidad está dada por</a:t>
            </a: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pPr>
              <a:buNone/>
            </a:pPr>
            <a:r>
              <a:rPr lang="es-MX" sz="2200" dirty="0" smtClean="0">
                <a:sym typeface="Symbol" pitchFamily="18" charset="2"/>
              </a:rPr>
              <a:t>cuando  &gt; 0 y &gt; 0 .</a:t>
            </a:r>
            <a:r>
              <a:rPr lang="es-MX" sz="2400" dirty="0" smtClean="0"/>
              <a:t/>
            </a:r>
            <a:br>
              <a:rPr lang="es-MX" sz="2400" dirty="0" smtClean="0"/>
            </a:br>
            <a:endParaRPr lang="es-MX" sz="1800" dirty="0" smtClean="0"/>
          </a:p>
          <a:p>
            <a:pPr eaLnBrk="1" hangingPunct="1">
              <a:buFont typeface="Wingdings" pitchFamily="2" charset="2"/>
              <a:buNone/>
            </a:pPr>
            <a:endParaRPr lang="es-MX" sz="2400" b="1" dirty="0" smtClean="0"/>
          </a:p>
          <a:p>
            <a:pPr eaLnBrk="1" hangingPunct="1">
              <a:buFont typeface="Wingdings" pitchFamily="2" charset="2"/>
              <a:buNone/>
            </a:pPr>
            <a:endParaRPr lang="es-MX" sz="1200" b="1" dirty="0" smtClean="0"/>
          </a:p>
          <a:p>
            <a:pPr eaLnBrk="1" hangingPunct="1">
              <a:buFont typeface="Wingdings" pitchFamily="2" charset="2"/>
              <a:buNone/>
            </a:pPr>
            <a:endParaRPr lang="es-MX" sz="2400" dirty="0" smtClean="0"/>
          </a:p>
          <a:p>
            <a:pPr eaLnBrk="1" hangingPunct="1"/>
            <a:endParaRPr lang="es-ES" sz="2400" dirty="0" smtClean="0"/>
          </a:p>
        </p:txBody>
      </p:sp>
      <p:graphicFrame>
        <p:nvGraphicFramePr>
          <p:cNvPr id="260101" name="Object 5"/>
          <p:cNvGraphicFramePr>
            <a:graphicFrameLocks noChangeAspect="1"/>
          </p:cNvGraphicFramePr>
          <p:nvPr/>
        </p:nvGraphicFramePr>
        <p:xfrm>
          <a:off x="1571604" y="2928934"/>
          <a:ext cx="6157912" cy="1439861"/>
        </p:xfrm>
        <a:graphic>
          <a:graphicData uri="http://schemas.openxmlformats.org/presentationml/2006/ole">
            <mc:AlternateContent xmlns:mc="http://schemas.openxmlformats.org/markup-compatibility/2006">
              <mc:Choice xmlns:v="urn:schemas-microsoft-com:vml" Requires="v">
                <p:oleObj spid="_x0000_s78900" name="Equation" r:id="rId4" imgW="2641600" imgH="711200" progId="Equation.DSMT4">
                  <p:embed/>
                </p:oleObj>
              </mc:Choice>
              <mc:Fallback>
                <p:oleObj name="Equation" r:id="rId4" imgW="2641600" imgH="7112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1604" y="2928934"/>
                        <a:ext cx="6157912" cy="143986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60099">
                                            <p:txEl>
                                              <p:pRg st="0" end="0"/>
                                            </p:txEl>
                                          </p:spTgt>
                                        </p:tgtEl>
                                        <p:attrNameLst>
                                          <p:attrName>style.visibility</p:attrName>
                                        </p:attrNameLst>
                                      </p:cBhvr>
                                      <p:to>
                                        <p:strVal val="visible"/>
                                      </p:to>
                                    </p:set>
                                    <p:anim to="" calcmode="lin" valueType="num">
                                      <p:cBhvr>
                                        <p:cTn id="12" dur="1" fill="hold"/>
                                        <p:tgtEl>
                                          <p:spTgt spid="26009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60099">
                                            <p:txEl>
                                              <p:pRg st="1" end="1"/>
                                            </p:txEl>
                                          </p:spTgt>
                                        </p:tgtEl>
                                        <p:attrNameLst>
                                          <p:attrName>style.visibility</p:attrName>
                                        </p:attrNameLst>
                                      </p:cBhvr>
                                      <p:to>
                                        <p:strVal val="visible"/>
                                      </p:to>
                                    </p:set>
                                    <p:anim to="" calcmode="lin" valueType="num">
                                      <p:cBhvr>
                                        <p:cTn id="17" dur="1" fill="hold"/>
                                        <p:tgtEl>
                                          <p:spTgt spid="260099">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60099">
                                            <p:txEl>
                                              <p:pRg st="8" end="8"/>
                                            </p:txEl>
                                          </p:spTgt>
                                        </p:tgtEl>
                                        <p:attrNameLst>
                                          <p:attrName>style.visibility</p:attrName>
                                        </p:attrNameLst>
                                      </p:cBhvr>
                                      <p:to>
                                        <p:strVal val="visible"/>
                                      </p:to>
                                    </p:set>
                                    <p:anim to="" calcmode="lin" valueType="num">
                                      <p:cBhvr>
                                        <p:cTn id="22" dur="1" fill="hold"/>
                                        <p:tgtEl>
                                          <p:spTgt spid="260099">
                                            <p:txEl>
                                              <p:pRg st="8" end="8"/>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60101"/>
                                        </p:tgtEl>
                                        <p:attrNameLst>
                                          <p:attrName>style.visibility</p:attrName>
                                        </p:attrNameLst>
                                      </p:cBhvr>
                                      <p:to>
                                        <p:strVal val="visible"/>
                                      </p:to>
                                    </p:set>
                                    <p:anim to="" calcmode="lin" valueType="num">
                                      <p:cBhvr>
                                        <p:cTn id="27" dur="1" fill="hold"/>
                                        <p:tgtEl>
                                          <p:spTgt spid="26010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9" grpId="0" build="p"/>
      <p:bldP spid="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1"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gamma</a:t>
            </a:r>
          </a:p>
          <a:p>
            <a:pPr eaLnBrk="1" hangingPunct="1">
              <a:buFont typeface="Wingdings" pitchFamily="2" charset="2"/>
              <a:buNone/>
            </a:pPr>
            <a:r>
              <a:rPr lang="es-MX" sz="2200" dirty="0" smtClean="0"/>
              <a:t>La media y la varianza de la distribución gamma son</a:t>
            </a:r>
          </a:p>
          <a:p>
            <a:pPr algn="ctr"/>
            <a:endParaRPr lang="es-MX" sz="2400" dirty="0" smtClean="0"/>
          </a:p>
          <a:p>
            <a:pPr algn="ctr"/>
            <a:endParaRPr lang="es-MX" sz="2400" dirty="0" smtClean="0"/>
          </a:p>
          <a:p>
            <a:pPr algn="ctr"/>
            <a:endParaRPr lang="es-MX" sz="1600" dirty="0" smtClean="0"/>
          </a:p>
          <a:p>
            <a:pPr algn="ctr"/>
            <a:endParaRPr lang="es-MX" sz="1600" dirty="0" smtClean="0"/>
          </a:p>
          <a:p>
            <a:pPr eaLnBrk="1" hangingPunct="1">
              <a:buFont typeface="Wingdings" pitchFamily="2" charset="2"/>
              <a:buNone/>
            </a:pPr>
            <a:endParaRPr lang="es-MX" sz="2400" b="1" dirty="0" smtClean="0"/>
          </a:p>
          <a:p>
            <a:pPr eaLnBrk="1" hangingPunct="1">
              <a:buFont typeface="Wingdings" pitchFamily="2" charset="2"/>
              <a:buNone/>
            </a:pPr>
            <a:endParaRPr lang="es-MX" sz="1200" b="1" dirty="0" smtClean="0"/>
          </a:p>
          <a:p>
            <a:pPr eaLnBrk="1" hangingPunct="1"/>
            <a:endParaRPr lang="es-MX" sz="2400" dirty="0" smtClean="0"/>
          </a:p>
          <a:p>
            <a:pPr eaLnBrk="1" hangingPunct="1"/>
            <a:endParaRPr lang="es-ES" sz="2400" dirty="0" smtClean="0"/>
          </a:p>
        </p:txBody>
      </p:sp>
      <p:graphicFrame>
        <p:nvGraphicFramePr>
          <p:cNvPr id="268293" name="Object 5"/>
          <p:cNvGraphicFramePr>
            <a:graphicFrameLocks noChangeAspect="1"/>
          </p:cNvGraphicFramePr>
          <p:nvPr/>
        </p:nvGraphicFramePr>
        <p:xfrm>
          <a:off x="2285984" y="2143116"/>
          <a:ext cx="4262438" cy="509587"/>
        </p:xfrm>
        <a:graphic>
          <a:graphicData uri="http://schemas.openxmlformats.org/presentationml/2006/ole">
            <mc:AlternateContent xmlns:mc="http://schemas.openxmlformats.org/markup-compatibility/2006">
              <mc:Choice xmlns:v="urn:schemas-microsoft-com:vml" Requires="v">
                <p:oleObj spid="_x0000_s79924" name="Equation" r:id="rId4" imgW="1905000" imgH="228600" progId="Equation.DSMT4">
                  <p:embed/>
                </p:oleObj>
              </mc:Choice>
              <mc:Fallback>
                <p:oleObj name="Equation" r:id="rId4" imgW="1905000" imgH="22860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5984" y="2143116"/>
                        <a:ext cx="4262438" cy="5095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pic>
        <p:nvPicPr>
          <p:cNvPr id="6" name="Picture 4"/>
          <p:cNvPicPr>
            <a:picLocks noChangeAspect="1" noChangeArrowheads="1"/>
          </p:cNvPicPr>
          <p:nvPr/>
        </p:nvPicPr>
        <p:blipFill>
          <a:blip r:embed="rId6" cstate="print"/>
          <a:srcRect/>
          <a:stretch>
            <a:fillRect/>
          </a:stretch>
        </p:blipFill>
        <p:spPr bwMode="auto">
          <a:xfrm>
            <a:off x="2214546" y="2785334"/>
            <a:ext cx="4857784" cy="3644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68291">
                                            <p:txEl>
                                              <p:pRg st="0" end="0"/>
                                            </p:txEl>
                                          </p:spTgt>
                                        </p:tgtEl>
                                        <p:attrNameLst>
                                          <p:attrName>style.visibility</p:attrName>
                                        </p:attrNameLst>
                                      </p:cBhvr>
                                      <p:to>
                                        <p:strVal val="visible"/>
                                      </p:to>
                                    </p:set>
                                    <p:anim to="" calcmode="lin" valueType="num">
                                      <p:cBhvr>
                                        <p:cTn id="12" dur="1" fill="hold"/>
                                        <p:tgtEl>
                                          <p:spTgt spid="26829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68291">
                                            <p:txEl>
                                              <p:pRg st="1" end="1"/>
                                            </p:txEl>
                                          </p:spTgt>
                                        </p:tgtEl>
                                        <p:attrNameLst>
                                          <p:attrName>style.visibility</p:attrName>
                                        </p:attrNameLst>
                                      </p:cBhvr>
                                      <p:to>
                                        <p:strVal val="visible"/>
                                      </p:to>
                                    </p:set>
                                    <p:anim to="" calcmode="lin" valueType="num">
                                      <p:cBhvr>
                                        <p:cTn id="17" dur="1" fill="hold"/>
                                        <p:tgtEl>
                                          <p:spTgt spid="26829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68293"/>
                                        </p:tgtEl>
                                        <p:attrNameLst>
                                          <p:attrName>style.visibility</p:attrName>
                                        </p:attrNameLst>
                                      </p:cBhvr>
                                      <p:to>
                                        <p:strVal val="visible"/>
                                      </p:to>
                                    </p:set>
                                    <p:anim to="" calcmode="lin" valueType="num">
                                      <p:cBhvr>
                                        <p:cTn id="22" dur="1" fill="hold"/>
                                        <p:tgtEl>
                                          <p:spTgt spid="268293"/>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to="" calcmode="lin" valueType="num">
                                      <p:cBhvr>
                                        <p:cTn id="2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1" grpId="0" build="p"/>
      <p:bldP spid="7"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5" name="Rectangle 3"/>
          <p:cNvSpPr>
            <a:spLocks noGrp="1" noChangeArrowheads="1"/>
          </p:cNvSpPr>
          <p:nvPr>
            <p:ph type="body" idx="1"/>
          </p:nvPr>
        </p:nvSpPr>
        <p:spPr>
          <a:xfrm>
            <a:off x="827088" y="1142984"/>
            <a:ext cx="8031192" cy="4860941"/>
          </a:xfrm>
        </p:spPr>
        <p:txBody>
          <a:bodyPr/>
          <a:lstStyle/>
          <a:p>
            <a:pPr eaLnBrk="1" hangingPunct="1">
              <a:buFont typeface="Wingdings" pitchFamily="2" charset="2"/>
              <a:buNone/>
            </a:pPr>
            <a:r>
              <a:rPr lang="es-MX" sz="2400" b="1" dirty="0" smtClean="0"/>
              <a:t>Distribución ji cuadrada</a:t>
            </a:r>
          </a:p>
          <a:p>
            <a:pPr eaLnBrk="1" hangingPunct="1">
              <a:buFont typeface="Wingdings" pitchFamily="2" charset="2"/>
              <a:buChar char="§"/>
            </a:pPr>
            <a:r>
              <a:rPr lang="es-MX" sz="2200" dirty="0" smtClean="0"/>
              <a:t>Es otro caso especial de la distribución gamma que se obtiene al hacer </a:t>
            </a:r>
            <a:r>
              <a:rPr lang="es-MX" sz="2200" dirty="0" smtClean="0">
                <a:sym typeface="Symbol" pitchFamily="18" charset="2"/>
              </a:rPr>
              <a:t> = v/2 y </a:t>
            </a:r>
            <a:r>
              <a:rPr lang="es-MX" sz="2200" dirty="0" smtClean="0"/>
              <a:t> = 2, donde v es un entero positivo. </a:t>
            </a:r>
          </a:p>
          <a:p>
            <a:pPr eaLnBrk="1" hangingPunct="1">
              <a:buFont typeface="Wingdings" pitchFamily="2" charset="2"/>
              <a:buChar char="§"/>
            </a:pPr>
            <a:endParaRPr lang="es-MX" sz="2200" dirty="0" smtClean="0"/>
          </a:p>
          <a:p>
            <a:pPr eaLnBrk="1" hangingPunct="1">
              <a:buFont typeface="Wingdings" pitchFamily="2" charset="2"/>
              <a:buChar char="§"/>
            </a:pPr>
            <a:r>
              <a:rPr lang="es-MX" sz="2200" dirty="0" smtClean="0"/>
              <a:t>La distribución tiene sólo un parámetro v llamado grados de libertad.</a:t>
            </a:r>
          </a:p>
          <a:p>
            <a:pPr eaLnBrk="1" hangingPunct="1">
              <a:buFont typeface="Wingdings" pitchFamily="2" charset="2"/>
              <a:buNone/>
            </a:pPr>
            <a:endParaRPr lang="es-MX" sz="2400" dirty="0" smtClean="0"/>
          </a:p>
        </p:txBody>
      </p:sp>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sp>
        <p:nvSpPr>
          <p:cNvPr id="149506" name="AutoShape 2" descr="data:image/jpeg;base64,/9j/4AAQSkZJRgABAQAAAQABAAD/2wBDAAkGBwgHBgkIBwgKCgkLDRYPDQwMDRsUFRAWIB0iIiAdHx8kKDQsJCYxJx8fLT0tMTU3Ojo6Iys/RD84QzQ5Ojf/2wBDAQoKCg0MDRoPDxo3JR8lNzc3Nzc3Nzc3Nzc3Nzc3Nzc3Nzc3Nzc3Nzc3Nzc3Nzc3Nzc3Nzc3Nzc3Nzc3Nzc3Nzf/wAARCABoAPoDASIAAhEBAxEB/8QAGwABAAIDAQEAAAAAAAAAAAAAAAUGAQIDBAf/xABJEAABAwICBAoDDQMNAAAAAAABAAIDBAUGERIVITEHE0FRVmFxgZXTN3SyFCIjMjZCUmJykaGz40OCkhYlMzVEY2Rzg6KjwdL/xAAXAQEBAQEAAAAAAAAAAAAAAAAAAwIB/8QAJxEBAAICAgAEBgMAAAAAAAAAAAECAxEhMRITIlEyQUJSYaFxkdH/2gAMAwEAAhEDEQA/APoXBL6ObH6ufacreqhwS+jmx+rn2nK3oCItJZGRRPkkcGsaCXOJyACAdyha7ElFT1LqSlEtfWM+NT0bDI5v2iNjf3iF42MqsTkyyyy0lm/Zxxktkqh9Jx3tbzAbT2bFPUFDTW6BtPQwRwQt3MjbkO085607U8Na99oh92xA8aVNhpwB3CorY2Hv0dLJY1xfYxnUYZmcP8PVxPP3OLVYkTR5lftj9/6gYsVW/TbFXie2yuOQbWwmIHscRonuJU2xzXtD2EFpGeY25rE8Mc8ZjmjbIxwyLHDMEdYUFJhr3G4y2Cqfb3b+IA04HdrM9n7uScnot+FhTlVdjv8ALQvbDiClNG4nRbUMOlA8/a+b2Oy71PxvY9rXMILTuI2oxasx26IiI4IiICIiAiIgIiICIiAiIgIiICIiAiIgqHBL6ObH6ufacreqhwS+jmx+rn2nK3oNSVXr2Td7jFZIyeIA46sI+hyM/eP4BTNdVRUVHNVTHKOJhc49ijsM0sjKR9bVNyqq13HSD6IPxW9wySVKemJt/SXjY2NgYwABoAAG4BboiJzLKIiAiIg5zRMmjdHIxr2OGTmuGYIVekslXa3cdh6URsG11DMc4nfZO9h/DqVkQ7karaaom1Xynrp3UkrH0te0Zvppxk7tbyOHWFLZqPulppLnGBUR+/ZtjladF8Z52uG0FRbLjWWSRsF8cZqXPKO4NbllzCQDcfrDZ2I14Yt8KyItWPD2tc0gtIzBB2FbImyiIgIiICIiAiIgIiICIiAiIgIiIKhwS+jmx+rn2nK3qocEvo5sfq59pytr3tYxznEAAZlBXr//ADjcqGzN+I53uipA+g07Ae05firA0ZAADYoHC7fdfuu8yDN1bJ8F9WJuxv37T3qfGaQpk41X2bIiImIiICIiAiIgLSaNksTo5WB7HDItcMwQt0KCsPpazDjuNtzH1VsG19HvfD1x9X1fuU3ba+muVMypo5RJE7lHIeYjkI5l6nDMbVA3KyzRVLrlZZG09Yf6SMj4KoHM8ch+sNvaiu4vxPawIoezXuGukfSzsfSV8Q+FpZtjgOdp3Ob1hS+zeic1mJ1LKIiOCIiAiIgIiICIiAiIgIiIKfwTejmx/wCQfbcpHFs0mr46CBxbUXCUUzCN4B+Me5oJ7lHcE3o5sfq59py90WdxxfLIdsFsh4tp55ZNp+5oH8SS3jjnc/JN0sDKanjghbosiaGMHMBsC7Isox2IiICIiAiIgIiICIiAsO3bFlCgjLtZ6S7RtbVMcJIzpRTxO0ZInc7XDaCokXK54fPF3tjq2gG65QR++YP76MbvtN2c4Cs+Sw4ZjIjMcyN1vrieYcqOpgq6eOpppo5oZAHMkjcHNcDzELuqrebQbJT1l4sU5opIY3zzUoGdPUaLSTmz5pOXxm5HnzXrtOJYZ6kUVyhdb7gRshldm2TrjfucPx5wjs03zXlYEWMxzrOaJiIiAiIgIiICIiAiIgpXBhPHTcGNonlcGxx0rnOcTsADnbVMYQhe2zx1UzS2eue6qkB3jT2tHc3RHcqbhcum4K8N2xhIfctGmzHIwvc5/wDsa5fTGNDAGtADRsAHIEUn04/5boiImIiICIiAiIgIiICIiAiIgIURBFYr+TF39Rn283wbl4aujpq+nMNXCyaM/NePxHN3L3Yr+S949Rn/AC3LgFbFG9pZLTWdwjYo7vaf6tqvdtOP7NVu980czZP/AFn2qRt+JaKolFPViSirNxgqRoknqO53cVpLPDE7RlmjY4gkBzgFrU0tNWwcVUwxzwuGeTxnn2LtscT03GafrhYAcxmOVZBVRjoq+2nSs1c4xjdS1ZL2dzt4/FeynxRFC4RXqnfb5d2m/wB9E7seN3epWrMKRWLc0naxoucMsczBJE9r43bWuacwVvmFlllEzRAREQEREHzDgpDq232FrtsNttmn/qzSPA7w1h/iX05fPcMYJxNhi3e4LZiSh4rS0s5bYXO3AZZ8Z1KX1ZjbpLbPCT5qQ3e29a6hbEVU1XjXpNbPCT5qarxr0mtnhJ81GFrRVTVeNek1s8JPmpqvGvSa2eEnzUFrRVTVeNek1s8JPmpqvGvSa2eEnzUFrRVTVeNek1s8JPmpqvGvSa2eEnzUFrRVTVeNek1s8JPmpqvGvSa2eEnzUFrRVTVeNek1s8JPmpqvGvSa2eEnzUFrRVTVeNek1s8JPmpqvGvSa2eEnzUFrRVTVeNek1s8JPmpqvGvSa2eEnzUEriv5MXf1Gf8ty4jk61E11hxhW0VRSVGJbaYZ43RvAtJzLXDI/teYrzVFBiilmhinxRbWvnfox52ZxDnb8s+My5D9ypS8V7TvSbdOdxsFVWVVQ8zwOilnZIRIwl2g3LJm/YM8z15qxjIDIZDLYonUWMOTElr8I/VTUWMOkls8I/VWq3rDWS2XJEVtPSW2ZjMZrD2tkaWyNa8HeCM1Faixh0ktnhH6qaixh0ktnhH6q15sSlGOzJsrKd5ltNTNb5TtIidnGe1h2fcvRHebvQgC40DayMft6I5O7TGf+iV5tRYw6SWzwj9VNRYxy+Uls8I/VU7TSV4yX1q0bTVBiS01rgxlYyOblhmzjeO5ylgRlmNoVHq8KYmrW6FXe7NM3mksueX/IvCMBYniOdHiyGk5xBRPaD3caQpy3EUnvj9voyyFSIcOY3iaGjGlO7rfawT+YuxsuOCMv5XUXbqkeYjOo91yRVJlqxs1oBxRbXZcptJz/NW2q8a9JrZ4SfNRxa0REBERAREQEREBERAREQEREBERAREQVLhNuMNHhWsg4qoqKqoikEFPTuc179FpcXZjaGtAzJ6st5AXfCdpijpYLhrKsr5pQXvmmJa2V52F7WH4rcgA3L5oG/PMkQWUDnWURAREQEREBERAREQEREH/9k="/>
          <p:cNvSpPr>
            <a:spLocks noChangeAspect="1" noChangeArrowheads="1"/>
          </p:cNvSpPr>
          <p:nvPr/>
        </p:nvSpPr>
        <p:spPr bwMode="auto">
          <a:xfrm>
            <a:off x="0" y="-319088"/>
            <a:ext cx="1609725" cy="6667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9508" name="AutoShape 4" descr="data:image/jpeg;base64,/9j/4AAQSkZJRgABAQAAAQABAAD/2wCEAAkGBhISEBASExQSFRUSGBgXGRUVEBAXEhUYFRUYGhkWEhYXGyYeGBkjGhMYHy8hIykpLDAsFR4xNTA2NSYrLCsBCQoKDgwOFw8PFTAkHyEuMDUrKjUsLDU1Lio1LykrKSotLDUpKSwsNTIsLio1KiktKTAsLi0sKSwqKSwsLCk1Kf/AABEIALcBFAMBIgACEQEDEQH/xAAbAAEBAAIDAQAAAAAAAAAAAAAABQQGAQMHAv/EAEUQAAIBAwIEAwUFBAgDCQEAAAECAwAEERIhBQYTMSJBURQVIzJhBzNxgZFCUmKCJENTkpShwdIWcqI0c4OTo7HCw9El/8QAFwEBAQEBAAAAAAAAAAAAAAAAAAEDAv/EACwRAQABAgIHCAMBAAAAAAAAAAABAhEDITFRYZHB4fASEyJScYGx0TJBoSP/2gAMAwEAAhEDEQA/APcaUpQKUpQKUpQKUzSgUpSgUpSgUpSgUpSgUpTNApSlApSlApSlApSlApSlApSlApSlApSlApSlApSuq6lZUdlUuyqSEBUFyBsoLEAE9skgUHbStNk5/mVLmQ8PuNNoWEpFxY+ApGsjf1u+EcHb/wBxW4RvkA+oB7g9/qKD6pSlBptvwr2q+4nrnvE6MkKxiK9uY0QG1ic4jVtB8TE7qe9ddrx+SKSOCYyTvDdTQiRHKPIq2BuVMkaYWV9DhCDgahqABAqlPyvcC5uJobxoVuGRnQW0DkFIkjyjPnGyDuDX2vJkai20SSqYZJZTISpllknhkjaR3I+b4uRgYGlQBgYoIE3PVxccPvZoBZqyW0kq9PiBknhYLnE8XQ8EiqWONxqQKdjqFY8x3kcdkr28DzXTmNQl2+jStu0vUd2hBBzGcgKcDcZO1cLyGJHZ7qd7gmKWAHowRPonXS+t41BdsDbsBknGcEZdnyxIPYzLcNM1pIzqxijQsrW7whX07bCQtnzNBB5m4vNouUZNM8fuxysd3I0TGXiDKI49aqFyI8FtIzrwdlFUr/nCe2Wf2m3jV1tp7mIRXLSJILZQXjdmiQo3jTcBhgnfbFZfGuURcNct1XjacWgyqoShs7h5lZdWQSS+Nxjavn/g7qCb2ueS4aSGS3B0RxLHFMAJOmqD520rljn5BjG+QyeOcyrayQK6+CRZ3Z8nKLbxdQkLjxZAPmKl3nMN37HczzWixw+yyzDRfOLgaYiwSTTGvTcj9qNm0kfhXcOS3kkie6upLgRrKmhoYERkmj0Nr0KCWx3OcegFP+DZTBNbSXszwvBJbojRQAqsiaA0jqoMrKvYnHnnJ3oMXjt9JPM3StRPHw2UOwa66ZeZYg4WKPpMJCiyqw1Mg1kfu5ruh5wnuJJFs7eKVFigmEkt00QZbhGdQFETnVgDvtvuayb/AJSdpJ2hupoEuSDMiJC2o6FjLxM6kxOURQSMjwg4zvWbwjlyO3lleMkLIkEYTGyLboyqAe52bz9KDv4RxZbi1guVBCzRLKFONQDoGwcee9a5wTgr3lrBdy3V4k1yizDo3LxxQiRQyxpCPhsFVgMurEkEk1snAuFC2tbe2DFhBGkYYgAsEULkj8qjR8oTRjpW97PDb74iWK2ZowxJKQyuhKqM7AhsdgcAABJj49dW78YlSFJobe4Z3L3TI4VLS3ZkgTpsCQATglRlvxqzDzPCk960hMccSWzGR5nKYmD6cRnwxnOAcd8jPasiTldTFxGLW2L8yFjgZj6lukPh9cCPO/rXfwvgIhmmlDljKkKEEAAdBWUEY9df+VBgS83dV4o7FYrhpEaTU8zRQoiPoyWEbsWL5AAX9lskeeXwvjkklw1vLCInSCKZgJQ+DLJMhQEAAgdDOfPV2GK44zy+0sqTwzNbzIpj1iOORXjYhtLo/fDLkEEEZPkSKxpeVJdccsd5MkvTEUshjt3aZFdnUlSulGDSPggYw+MHAoMG558ZbeGcLZxiR50PtN80Q+BM0Y6emF2kJCljgDT9a7bHnhrmK29mhR5rgTNpe40wotvL0pHMqoxZTIVC4TJDZIGDXza8hGHoNBdSJLEsqGRooZC6TTtMQQwwrBm+ZcZ8wdsd0fJLRpEYrmVJomuD1zHC5kW6nMzpKhAU+PSQRp3X0JFBK4XzDcxPchoVeafiJgEQuT04/wD+dHLlZGQZX4WcaQfGdiRg5/GucJ7XpiVeHI7KWKycTkUk62GIR7MWcaQpLEKMtjyycqw5N6bq7TySuLo3ZZ0iBZjaG20kIAAuDkYHkB9a7r7ll2umuYbiSBpUSOULFC5ZYyxXQ0inQfiN6jttmgxbbm+W5EHskCu0tvFct1pzEkSTahGpKRyFnJjk2AwNG53FT+A8w3AijgSJJLmWbiDlZLllhiSG/lVsyiNmbDSIigJv9AKz7bkloUtxb3UkLwwR27P0onEscWdBZHBCuC74I/fOQdscx8kmNIjFcypPE1wROY4WLrdTmaRJUKhWGrScjTuu2MkUFXgHGTcJJrTpywyNFLHq1BXUK3hfA1KUdGBwDhxkA5FU6ncD4MLaNl1vI8jtJJI+nVJI2MsQoAUYVVAAwAoFUaBSlKBSlKBSlKBSldV1r0P09OvSdOskJqxtqI3xnvig8w5s4jGbq9RILpogsr3KpfJDBcezwwdbUhUttHcRKSpXUARvjf1GAgqpGACBgDtjHl9K8v4yk80XEJZbThzCykkaXE16jSMtrGz7qo1K0RRCrbNoAIIxXp8DZVTtuAds47eVB2VjPxGMSrEXAdhkL5nYn8M4Vjj+E+hrJqNPwuQzkjT02kjlLajrUxoF0Bcbg6V3z+030yFT2pNfT1Lr06tORq05xqI9M7VBj51RhCy292yzsVjYRR4chWbbL5HhjY747fhVGGyJnSfSE1REONg+tjGRqwN8BMZz5Co32b2kYsYXWNkZhhi37eCfGo1EYOo+n4UFBuZWBUeyXvizj4URGwz4iJMD8/w70PMrBlX2S9ywJ+6iI2xnLCTA7jud98djVulBEPMrBgvsl7kgn7qIjw4zlhJgHcYB7747HA8ytqC+yXuSCfuotOAQN26mM7jbOf0NWJZAqlmIAUEkk4AA3JJ9Kjx3l26CdFj0EalgZWEzIcEEyasLIRuEK43wT5jSjDmrO9uutmtLusc2/F6Xst5r069PTh+UsVznqY7g12DmVtRX2O9yAD91FjBJAw3UwT4TsDkbZ7iqlndJKiyJuGGQcYP4EHcEHYg9iK764mJibSqIvMzFivsl7lQCfhRY8WcYbqYPynt28+9F5lYlh7Je+HAOYogNxnYmTDd+4zVulQRE5lYlgLS98JwcxRDfAOxMm4ww3G3f0NfFtzZ1Nei1vD02KN8OHZgASN5PRhV6uMUEWPmVmzi0vdiRvFENx6ZkGR9RtSLmVmGRaXuxI3iiHykg7GTOMg7+fcbGrdKCJFzKzDItL3uRvFEp2JHZpAe4/wBexFIuZmZQwtL3B9YY1P5q0gI/MVbpQQLbm3qRJKlreMjqHVhFFurDIIHUzuDX2eaDo1+yX2NOr7mMtjGfkEmrOPLGfLGauAUoIknMrKpY2l7hQScRRE4AycKJMk7dhSTmZlUsbS9wBnaGMt/dEhJP0xVulBBu+bOkmt7W8CgqM9OE7uwVRtJ5swH51mcN44s0kkXTmjeNUcrKqjKyFwpBViDvE36VRIrV+BWscfE75I42jAgtu/ZyZbo6l8R28vLsdqDaaUpQKUpQKUpQKUpQK+JtWltOA2DjUCVzjbIByRmvulB5jzSsZneaVuGZjdYmMllfuS6QrKRKI5NMiIratTAqi9yMGvTE7Dt28u35fSvO+K8OSa64h0bW8mB6kEhS4so4klnt4VlaFZSG1mIRLqOV74G5J9DhXCqMYwAMem3ag+6VgcWnZRGqEqZZFTWACUBBJIBBGTp0jPmw/Cp/vCZ4rcBwjSdTMgRSPhBsEK2QAxXV+GcHzAXjWu/Z5n3dbZcP4dsADSM/KcdyP9acK43LLNHqDKkgxgqnTDCJZCqH5+oCWzq8OFODkb9P2cahYwjorGukEMrIeoSTlmVQCDsO+/6UG00pSgm8bGsRQf2zgN3+7UF3B+jBdH89Uqlg6709sQRY/mmbJ/RYR/fqpWuJlFNPvv5WSEix+DcyQ/sTZmj9A2fjIP5mVx/3jelV6lcwqVjWcd7Zupt5oARKv1zGWIHqq1URgQCDkHcEdj9RVxPFEV69PrHK3vchzSlKxUpSlApSlApSlApSlApSlArXuHZ963uXDf0e2wAANA6t14Tg7nuc/wAVbDWr8D1Hid6zQrEzW9sThkYv8W6GpioG+2N99qDaKUpQKUpQKUpQKUpQKUrquteh+np16Tp150asbasb4z3xQeacxcRiS7vWWK5wonZ3Tit/B1JbWzjmI6UTBVXQyIGznbtgb+mW7ZRSM4IB3Jz288+deWcYtppWvryW14c78PLCTMt6ok6cCSksgGl/A6qNYOdIHbFeqQvlVPqAfPzH1oPm4tkkUo6qynurKCDg5GQfqK6JeEQsMNGjLhVCMqlAE1adKkYGNZH4V33Nykal3YKo7knA3OB+pOPzrqm4nCkaytIgRsYcuug5GQQexGN/wGaD7FjGHMgRA5GC4VdZG2xbv5D9BUD7OGU8Ot9MhkwCDlkPTOd4xpAwB6Hferwv4zJ0w6F8Z0ahqxtvj8CD+Y9ai/Z8X93WuoKPDtpZjlcnBbIGD9KDYqUrruJgiM57KCx/ADP+lWIvkJ3AvF7RL/azPj/lixCPy+CT/NVWp/L0Wm0tge/TQnPcsVBYn65JqhWmNP8ApVbqIyhI0OGGRU7gA0w9I94GaL+VT8P/ANMofzqlUtm6d4v7tyhH/ixbj82jJ/KEVaPFTVT77uVyVSlKVipSlKBSlKBSlKBSlKBSlKBWt8KZTxW/xJrxBbArqQ9M9S58ACjI2wcHJ8VbJWv8PL+9L3UFA9nttOlmJK9W63bIGDnOwz5b0GwUpSgUpSgUpSgUpSgUpXXc3KRo8jsqIgLMzEBVVRksxPYADOaCBxjhnDHuNVyLXrBdZEkkYYpH+3IhYa0X1YECtjrxzmGS1luZ2i4hwvp3PW1O94BNGLi1jt2AQAiQKI9S+Jfmx5ZPr9uoCKAcgAYPqMbGgxeLW7sI2QajE4fRkDWAGUjJ2zhsjPmo/Gpq2MqJCFTW0QYldShD19fhVj30HAO3ytt6VsFKDXeE8ClhlQZYquCXMrFWHSCBViOyNqGSw8vPxEDH+zeCP2CF06uSuG1tcacqT92sh0hd+6DB9TitpNa99nwf3dbaip8Ph0hh4c7ask5P1G1BsVTOZT/RZVHeXTF/5zrH/wDOqdS+MeKS0j9ZdZ/CKN2B/v6P1rXB/OJ1Z7s0nQpgVzSlZKVL5iQiESr81uwmHqQmeoo+piZ1H1IqpXBFd0VdiqKiXEcgYBgQQQCCOxB7EV9VK5eOmN4D3t3aMZ/s/miI+nTZR+Kn0qrTEp7NUx1sSClKVwpSlKBSlKBSlKBSlKBWr8DhjTid8qdXwwW2eo1w2/Vuj4GlJyuCPlOnOfPNbRWv8PD+9b3Vpx7PbadIYHT1br5snc5z2+lBsFKUoFKUoFKUoFKUoFKUoNQ4ty1dt7fDC1v0b8ks8pm60BeFIm6aqCsu0YZcsmCfOttjTAAyTgYye5x5n61ptxzVKbm7i9s4dai3kEYSdDJK4MUb9QkXMYAJkIAwflO9bkh2G4O3cdj9R9KDE4pdsgjVNIeVwilgSq7FiWAIJ8KHbI3xWD73leKDR01lk1glg5jBiyGwAwOCw2OdgfPtVW7tFkUq2cbHZmVgQcgqykEHI7g1iy8DiZQhDaFChVEki6dIYZBUg5Icg77gb0GBw3mlZ54kTRpeJnPjBkDjonSAD2AlYE+ox+yaw/s2kX2GJVhePA1FjGqrIzE5ZSD4u3c48q2IcPjDrIEUMoKggYIDFcjb/kX9KhfZy+eHW/xFkwCNgvg3+Q6TuR6nfeg2apcvivoh/ZwyE/TqSRgf5RNVSptgNVzdP6dOIfyIZDj85/8AKtcLLtTqj5y4pKlSlKyUpSlBLu/h3MUvlMOi34jU0R/Uuv4yLVSsXidj1onjyVJHhYd0YHKOPqrAH8q+OEXxliVmADjKuoPyyISrgfTUDj6YNbVeKiKtWU8OtiM2lKVipSlKBSlKBSlKBSlKBWrcBkVuJ3zCF4i0FsW1xqrOerdDXsTnYAZO/hraa1vhb54rf/EV8QWwwAuY/iXXgbB7+e+/ioNkpSlApSlApSlApSlArG4jJKsTmFUeQbqjuUVsEZXUAdJIzg4O+Kya+JUJVgCVJBGoY1LkdxkEZH1BoPM+ZOL4lvneWCCeDT0LN7a1d7vMKOMlgZJS8jNH8IjTo869MiPhXIxsNvT6VpPErhtHEZxeX6rw/UrIvu7xdO3jkYprtiRqD+Z3OcYGK3aFsqp33AO/ft5/Wg5klCgsxAA7kkAD8Sa4knVRqLKBtuSAN+259awuNQlljIUuEkV2QBSWUA9gSAcMVb+TbfFSDZssVujQmQRBi0IVDhZRII1GTpOkDQcHYH0oNk6y6tORqAB05GrGe+O+K177PCfd1tlNHh9VOsZ+fb1+u9dnDLQiWFXicNCgBm0LiZzEqsxcHJXAxg9yB+6CcT7NkHsMLCZ5Bp0lG6emJlJyq6UB8x8xbsN/UNrqZy8dUTSf2skr7+hkIT/oVayuJXfShll79NGbHrpBOB+OK+eEWhit4Yz3RFU/UhQCf1zW0ZYc7Zjjfgn7ZdKUrFSlKUCpMnwLkN/V3JCsP3JgvhfPo6qEP8Sp+8arV03dokqNG4yrDBH/AOHyI7g+RFaYdUUznonSku6lTOF3bAmCY5lQZD4AEyZwJB/F2DDyPlhlqnUrommbSpSlK4ClKUClKUClKUCte4dn3re5QL/R7bByp1jq3XiOO3pg77VsNatwJQOJ3y9aSYrBbAl+nlD1bo6PAijABB8+/eg2mlKUClKUClKUClKUClKUHnXFbMXV9ctp4XG1tIkf9Jikkmk0xJIsjhZkUqOphQwbGk7+Q9DTsM4/Lt+Vec87NDG13N1eCNJGrP0Z7GN7liqZ0M/tIZnbGB4PMDFeiQHwL5bDbGMbenl+FB2UpSg4Na99nxf3dbawo8Ph0sxyudi2QMH6DI+tZ0fGCZ9GgaC7Rq+s6i6JrIKadlwrb5Py9t6g8h8Vij4fAum4BwPmiuW1M2o4g1A6gAhOE2AFWImZtAu8dOvoQecsikj+CI9Rifp4FX+cVVqVYRPJM1w6lAF6caNjWFJDM7gfKWKr4fIIM7kgVa1xMoijVp9erJBSlKxUpXx1l1acjVjOnI1YzjOO+M190ClKUGJxHhwlUblXQ6kkX50bBGR67Egg7EHBrGt+LMjCO5CoxOFkGehL6aSfkc/uMc+hbvVSulxHIrodDj5WU6WHbdWH4EbH1rWmuLdmqLx8en0jupUocD6f/Z5HiGc6PvIT9Aj/ACD6IVrkS3i5ylvIPVZJIz/cZXH/AFVe7ifxq35cv6XVKVMHFZR3tZ/5XtW/+0H/ACrkcZ75guRjy6QP+akg1O5q6mPsupUqZFzBGwBCTkEZBFtOwIPYhlUgjz2NfXv1P3Ln/CXP+ync4nlkvCjSpx44n7lx/hLn/ZT34n7lx/hLn/ZTucTyyXhRrX+Hl/et7qCgez22nSzElerdfMCBg5z2z5VnjjseRlZlyQMvbzqoJOBlmUAb+tSOBTo/E75lWZcwW2RKk6nPVuvkEnZcY+XbOfPNcVU1U6YVtFKUrkKUpQKUpQKUpQKweOSMtrcshIdYpCpHcMEJGPrnFZ1KDzbgHOtoZy1w6EC3tCHa2bX18S9fLiPUWGIs74G2POvSFbIBHY71zilApSlBhR8JQTGXLdywTI0KzAKzqMZ1EDHfG523Odb4lwG1hMarHOVgHVOOIXyCFSWTVEokwTh5Nhp2zvuBW41g3/CFlYEs420sF0YkXIOiTKk4yD2wfEd96DDblG3JVibolc4PvDiGRkYOPjelG5RtywYm61KCAfeHEMgNjIHxvPSP0q1SgjNylblgxN1kAgH3hxDIDYyB8bz0j9K4PKVvqD5utQBGfeHEM4JBI++7ZA/SrVKDSPYoDmVIbrrYkUh+J3yydKEgnLCQ7kyLhfVtyMGrVvyvbNiVTdZkVfF7w4hkqMlQfjdhrJx/EaybjgCMDh5ELM7FlKasSgB08SnwnA+vhG9Uo0CgKBgAYA8gB2FBHXlG3DFgbrLAAn3hxDJAzjJ63lqP61ynKVuCxBugWOSfeHENyBgZ+N6DFWaUGvz8qxIrGIXLO5BI9536AnAGp26pPZR2BO3apNhZW+oFY7lFkdeow4nf5Eso2OBJiQHCePI2ZdsZrbeIWZljKB3jzjxJo1YByR41YYPY7djWLHwFQ6MXkOnSSuIgjsgIV3CoNwMfLgeFdtqDoj5Rt1zg3QySTjiHENye5Pxu9cx8pW6jCm6AJJ24hxAbsSSfvu5JJ/OrNKCLDyhboMKboDJOBxDiGMk5P9d67/nU+94JBb9FFW50Mypn3nfLguwACL1csfEWPYaVO+dq2qsLiHDBNjLyKuMMqsulwSNmBBx27rg796DXeEcGtm0whLiOPQTEF4lflTGh0YKdQBMZXbfZh6YqmeTbbR0/6To06dPvC/06cY0463bG1Z1lwlY3ZwzHOQobRpjVm1FY8KDgnHcn5R6VnUEWTlC3ZSpNyVYEEHiF/ggjBGOt2xSXlC3ZSrG5KkYIPEL/AAR6EdarVKDTuOcOs0IjkW6kTdnPvC+Kp042mXIMu7HoEgeWAT3GavLtjGjztodJvAjlrqe4yoUugV5TkAdZtgBvnvsayLvlq3kk6jINWWLEba9cTRHWPPwPj8hWTYcPEQbxO7Ocs76NRwoUZ0qBsFHlQZdKUoFKUoFKUoFKUoFKUoFKUoFKUoFKUoFKUoFKUoNUNuby/vIpZbhEtVhCRQ3E8GrqoXMztEys/iygBOkdJtsnaZdvd295ci3kST2exgdmumkd30TXm3w9I1NpwXPbSPCfLaeL8sW1yyvLHl1GkOryRyaScldcbKxXO+knFfdvy7bRhlSJVDRLAQuQvSQuVQAHAAMr9t/FQR7DmcvLPIIpXHstlMI42d5D7Q1xlVRnCZAUZIAJwck4UBJzDdTzLDbRpCywiZxeI+vDSyRpGqRPsSYWYtk4BTwnO16y4PDC2qNAp6ccWcsfhw6umu58uo3133ro4vy1bXRRpowxQEAhnVtLY1IShBZDgZU5Bx2oJF1zXKsd6wWPNvewWy7PgpM1oCW3+Ye0vjGB4V275wv+NZxfxxaVe3kuGt9a21wgVlDj7920yMHiKkKmNj4sjFXrvk6zlmMzwguSjE65AC8RUo5QMF1jQo1YzgYzjauBydZif2jojqCTqg65cLIc5dU1aVJ1HOAMk5OaDXIuL3VzJwe5borb3FwWjjQS9YK1ndFOs5bSxK7lQowcDJxmuYebrxrKC4Jtle6YLDEltdzOcCQv4EcFjpjDYyoUK2WO1bFbcm2ccyzpCBIrtIp1yaUZwwYxpq0pq6jZCgAk5O4Brsn5UtXt47cx/DiOUAeVWQ77o6sHU4ZhsezEdqDX+Gc3XdzHbRxpDFcSG6DtMkhjQWcqxNiJXDa2aVPDr8Pi3ON8fgPF7zRFaxdDrvJxGV5JVmaICHiDoUjQMGOWlGMt4VXzrY35LsjEkPRARHeRdLyoyNISXKOrBl1ajkA4OcYxSXkuyaGOHoqEiZ2QK0iFDKxZwjowZVYscqDg9sYAoMjlvjBurWKYqELagyhtShkdkbS2BqXUhwfMYNU66rW1SJEjjVURAFVVACqAMAKB2FdtApSlApSlApSlApSlApSlApSlApSlApSlApSlApSlApSlApSlApSlApSlApSlApSlApSlApSlApSlApSlApSlApSlApSlApSlB//Z"/>
          <p:cNvSpPr>
            <a:spLocks noChangeAspect="1" noChangeArrowheads="1"/>
          </p:cNvSpPr>
          <p:nvPr/>
        </p:nvSpPr>
        <p:spPr bwMode="auto">
          <a:xfrm>
            <a:off x="0" y="-8302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49510" name="Picture 6" descr="https://encrypted-tbn2.gstatic.com/images?q=tbn:ANd9GcRo85gAACVVTWOoWJ_jAj29xhHVf_a0FQSvbTSE82JcK35AqLR_"/>
          <p:cNvPicPr>
            <a:picLocks noChangeAspect="1" noChangeArrowheads="1"/>
          </p:cNvPicPr>
          <p:nvPr/>
        </p:nvPicPr>
        <p:blipFill>
          <a:blip r:embed="rId3"/>
          <a:srcRect/>
          <a:stretch>
            <a:fillRect/>
          </a:stretch>
        </p:blipFill>
        <p:spPr bwMode="auto">
          <a:xfrm>
            <a:off x="571472" y="3857628"/>
            <a:ext cx="4000528" cy="2000264"/>
          </a:xfrm>
          <a:prstGeom prst="rect">
            <a:avLst/>
          </a:prstGeom>
          <a:noFill/>
        </p:spPr>
      </p:pic>
      <p:sp>
        <p:nvSpPr>
          <p:cNvPr id="149512" name="AutoShape 8" descr="data:image/jpeg;base64,/9j/4AAQSkZJRgABAQAAAQABAAD/2wCEAAkGBhISEBASExQSFRUSGBgXGRUVEBAXEhUYFRUYGhkWEhYXGyYeGBkjGhMYHy8hIykpLDAsFR4xNTA2NSYrLCsBCQoKDgwOFw8PFTAkHyEuMDUrKjUsLDU1Lio1LykrKSotLDUpKSwsNTIsLio1KiktKTAsLi0sKSwqKSwsLCk1Kf/AABEIALcBFAMBIgACEQEDEQH/xAAbAAEBAAIDAQAAAAAAAAAAAAAABQQGAQMHAv/EAEUQAAIBAwIEAwUFBAgDCQEAAAECAwAEERIhBQYTMSJBURQVIzJhBzNxgZFCUmKCJENTkpShwdIWcqI0c4OTo7HCw9El/8QAFwEBAQEBAAAAAAAAAAAAAAAAAAEDAv/EACwRAQABAgIHCAMBAAAAAAAAAAABAhEDITFRYZHB4fASEyJScYGx0TJBoSP/2gAMAwEAAhEDEQA/APcaUpQKUpQKUpQKUzSgUpSgUpSgUpSgUpSgUpTNApSlApSlApSlApSlApSlApSlApSlApSlApSlApSuq6lZUdlUuyqSEBUFyBsoLEAE9skgUHbStNk5/mVLmQ8PuNNoWEpFxY+ApGsjf1u+EcHb/wBxW4RvkA+oB7g9/qKD6pSlBptvwr2q+4nrnvE6MkKxiK9uY0QG1ic4jVtB8TE7qe9ddrx+SKSOCYyTvDdTQiRHKPIq2BuVMkaYWV9DhCDgahqABAqlPyvcC5uJobxoVuGRnQW0DkFIkjyjPnGyDuDX2vJkai20SSqYZJZTISpllknhkjaR3I+b4uRgYGlQBgYoIE3PVxccPvZoBZqyW0kq9PiBknhYLnE8XQ8EiqWONxqQKdjqFY8x3kcdkr28DzXTmNQl2+jStu0vUd2hBBzGcgKcDcZO1cLyGJHZ7qd7gmKWAHowRPonXS+t41BdsDbsBknGcEZdnyxIPYzLcNM1pIzqxijQsrW7whX07bCQtnzNBB5m4vNouUZNM8fuxysd3I0TGXiDKI49aqFyI8FtIzrwdlFUr/nCe2Wf2m3jV1tp7mIRXLSJILZQXjdmiQo3jTcBhgnfbFZfGuURcNct1XjacWgyqoShs7h5lZdWQSS+Nxjavn/g7qCb2ueS4aSGS3B0RxLHFMAJOmqD520rljn5BjG+QyeOcyrayQK6+CRZ3Z8nKLbxdQkLjxZAPmKl3nMN37HczzWixw+yyzDRfOLgaYiwSTTGvTcj9qNm0kfhXcOS3kkie6upLgRrKmhoYERkmj0Nr0KCWx3OcegFP+DZTBNbSXszwvBJbojRQAqsiaA0jqoMrKvYnHnnJ3oMXjt9JPM3StRPHw2UOwa66ZeZYg4WKPpMJCiyqw1Mg1kfu5ruh5wnuJJFs7eKVFigmEkt00QZbhGdQFETnVgDvtvuayb/AJSdpJ2hupoEuSDMiJC2o6FjLxM6kxOURQSMjwg4zvWbwjlyO3lleMkLIkEYTGyLboyqAe52bz9KDv4RxZbi1guVBCzRLKFONQDoGwcee9a5wTgr3lrBdy3V4k1yizDo3LxxQiRQyxpCPhsFVgMurEkEk1snAuFC2tbe2DFhBGkYYgAsEULkj8qjR8oTRjpW97PDb74iWK2ZowxJKQyuhKqM7AhsdgcAABJj49dW78YlSFJobe4Z3L3TI4VLS3ZkgTpsCQATglRlvxqzDzPCk960hMccSWzGR5nKYmD6cRnwxnOAcd8jPasiTldTFxGLW2L8yFjgZj6lukPh9cCPO/rXfwvgIhmmlDljKkKEEAAdBWUEY9df+VBgS83dV4o7FYrhpEaTU8zRQoiPoyWEbsWL5AAX9lskeeXwvjkklw1vLCInSCKZgJQ+DLJMhQEAAgdDOfPV2GK44zy+0sqTwzNbzIpj1iOORXjYhtLo/fDLkEEEZPkSKxpeVJdccsd5MkvTEUshjt3aZFdnUlSulGDSPggYw+MHAoMG558ZbeGcLZxiR50PtN80Q+BM0Y6emF2kJCljgDT9a7bHnhrmK29mhR5rgTNpe40wotvL0pHMqoxZTIVC4TJDZIGDXza8hGHoNBdSJLEsqGRooZC6TTtMQQwwrBm+ZcZ8wdsd0fJLRpEYrmVJomuD1zHC5kW6nMzpKhAU+PSQRp3X0JFBK4XzDcxPchoVeafiJgEQuT04/wD+dHLlZGQZX4WcaQfGdiRg5/GucJ7XpiVeHI7KWKycTkUk62GIR7MWcaQpLEKMtjyycqw5N6bq7TySuLo3ZZ0iBZjaG20kIAAuDkYHkB9a7r7ll2umuYbiSBpUSOULFC5ZYyxXQ0inQfiN6jttmgxbbm+W5EHskCu0tvFct1pzEkSTahGpKRyFnJjk2AwNG53FT+A8w3AijgSJJLmWbiDlZLllhiSG/lVsyiNmbDSIigJv9AKz7bkloUtxb3UkLwwR27P0onEscWdBZHBCuC74I/fOQdscx8kmNIjFcypPE1wROY4WLrdTmaRJUKhWGrScjTuu2MkUFXgHGTcJJrTpywyNFLHq1BXUK3hfA1KUdGBwDhxkA5FU6ncD4MLaNl1vI8jtJJI+nVJI2MsQoAUYVVAAwAoFUaBSlKBSlKBSlKBSldV1r0P09OvSdOskJqxtqI3xnvig8w5s4jGbq9RILpogsr3KpfJDBcezwwdbUhUttHcRKSpXUARvjf1GAgqpGACBgDtjHl9K8v4yk80XEJZbThzCykkaXE16jSMtrGz7qo1K0RRCrbNoAIIxXp8DZVTtuAds47eVB2VjPxGMSrEXAdhkL5nYn8M4Vjj+E+hrJqNPwuQzkjT02kjlLajrUxoF0Bcbg6V3z+030yFT2pNfT1Lr06tORq05xqI9M7VBj51RhCy292yzsVjYRR4chWbbL5HhjY747fhVGGyJnSfSE1REONg+tjGRqwN8BMZz5Co32b2kYsYXWNkZhhi37eCfGo1EYOo+n4UFBuZWBUeyXvizj4URGwz4iJMD8/w70PMrBlX2S9ywJ+6iI2xnLCTA7jud98djVulBEPMrBgvsl7kgn7qIjw4zlhJgHcYB7747HA8ytqC+yXuSCfuotOAQN26mM7jbOf0NWJZAqlmIAUEkk4AA3JJ9Kjx3l26CdFj0EalgZWEzIcEEyasLIRuEK43wT5jSjDmrO9uutmtLusc2/F6Xst5r069PTh+UsVznqY7g12DmVtRX2O9yAD91FjBJAw3UwT4TsDkbZ7iqlndJKiyJuGGQcYP4EHcEHYg9iK764mJibSqIvMzFivsl7lQCfhRY8WcYbqYPynt28+9F5lYlh7Je+HAOYogNxnYmTDd+4zVulQRE5lYlgLS98JwcxRDfAOxMm4ww3G3f0NfFtzZ1Nei1vD02KN8OHZgASN5PRhV6uMUEWPmVmzi0vdiRvFENx6ZkGR9RtSLmVmGRaXuxI3iiHykg7GTOMg7+fcbGrdKCJFzKzDItL3uRvFEp2JHZpAe4/wBexFIuZmZQwtL3B9YY1P5q0gI/MVbpQQLbm3qRJKlreMjqHVhFFurDIIHUzuDX2eaDo1+yX2NOr7mMtjGfkEmrOPLGfLGauAUoIknMrKpY2l7hQScRRE4AycKJMk7dhSTmZlUsbS9wBnaGMt/dEhJP0xVulBBu+bOkmt7W8CgqM9OE7uwVRtJ5swH51mcN44s0kkXTmjeNUcrKqjKyFwpBViDvE36VRIrV+BWscfE75I42jAgtu/ZyZbo6l8R28vLsdqDaaUpQKUpQKUpQKUpQK+JtWltOA2DjUCVzjbIByRmvulB5jzSsZneaVuGZjdYmMllfuS6QrKRKI5NMiIratTAqi9yMGvTE7Dt28u35fSvO+K8OSa64h0bW8mB6kEhS4so4klnt4VlaFZSG1mIRLqOV74G5J9DhXCqMYwAMem3ag+6VgcWnZRGqEqZZFTWACUBBJIBBGTp0jPmw/Cp/vCZ4rcBwjSdTMgRSPhBsEK2QAxXV+GcHzAXjWu/Z5n3dbZcP4dsADSM/KcdyP9acK43LLNHqDKkgxgqnTDCJZCqH5+oCWzq8OFODkb9P2cahYwjorGukEMrIeoSTlmVQCDsO+/6UG00pSgm8bGsRQf2zgN3+7UF3B+jBdH89Uqlg6709sQRY/mmbJ/RYR/fqpWuJlFNPvv5WSEix+DcyQ/sTZmj9A2fjIP5mVx/3jelV6lcwqVjWcd7Zupt5oARKv1zGWIHqq1URgQCDkHcEdj9RVxPFEV69PrHK3vchzSlKxUpSlApSlApSlApSlApSlArXuHZ963uXDf0e2wAANA6t14Tg7nuc/wAVbDWr8D1Hid6zQrEzW9sThkYv8W6GpioG+2N99qDaKUpQKUpQKUpQKUpQKUrquteh+np16Tp150asbasb4z3xQeacxcRiS7vWWK5wonZ3Tit/B1JbWzjmI6UTBVXQyIGznbtgb+mW7ZRSM4IB3Jz288+deWcYtppWvryW14c78PLCTMt6ok6cCSksgGl/A6qNYOdIHbFeqQvlVPqAfPzH1oPm4tkkUo6qynurKCDg5GQfqK6JeEQsMNGjLhVCMqlAE1adKkYGNZH4V33Nykal3YKo7knA3OB+pOPzrqm4nCkaytIgRsYcuug5GQQexGN/wGaD7FjGHMgRA5GC4VdZG2xbv5D9BUD7OGU8Ot9MhkwCDlkPTOd4xpAwB6Hferwv4zJ0w6F8Z0ahqxtvj8CD+Y9ai/Z8X93WuoKPDtpZjlcnBbIGD9KDYqUrruJgiM57KCx/ADP+lWIvkJ3AvF7RL/azPj/lixCPy+CT/NVWp/L0Wm0tge/TQnPcsVBYn65JqhWmNP8ApVbqIyhI0OGGRU7gA0w9I94GaL+VT8P/ANMofzqlUtm6d4v7tyhH/ixbj82jJ/KEVaPFTVT77uVyVSlKVipSlKBSlKBSlKBSlKBSlKBWt8KZTxW/xJrxBbArqQ9M9S58ACjI2wcHJ8VbJWv8PL+9L3UFA9nttOlmJK9W63bIGDnOwz5b0GwUpSgUpSgUpSgUpSgUpXXc3KRo8jsqIgLMzEBVVRksxPYADOaCBxjhnDHuNVyLXrBdZEkkYYpH+3IhYa0X1YECtjrxzmGS1luZ2i4hwvp3PW1O94BNGLi1jt2AQAiQKI9S+Jfmx5ZPr9uoCKAcgAYPqMbGgxeLW7sI2QajE4fRkDWAGUjJ2zhsjPmo/Gpq2MqJCFTW0QYldShD19fhVj30HAO3ytt6VsFKDXeE8ClhlQZYquCXMrFWHSCBViOyNqGSw8vPxEDH+zeCP2CF06uSuG1tcacqT92sh0hd+6DB9TitpNa99nwf3dbaip8Ph0hh4c7ask5P1G1BsVTOZT/RZVHeXTF/5zrH/wDOqdS+MeKS0j9ZdZ/CKN2B/v6P1rXB/OJ1Z7s0nQpgVzSlZKVL5iQiESr81uwmHqQmeoo+piZ1H1IqpXBFd0VdiqKiXEcgYBgQQQCCOxB7EV9VK5eOmN4D3t3aMZ/s/miI+nTZR+Kn0qrTEp7NUx1sSClKVwpSlKBSlKBSlKBSlKBWr8DhjTid8qdXwwW2eo1w2/Vuj4GlJyuCPlOnOfPNbRWv8PD+9b3Vpx7PbadIYHT1br5snc5z2+lBsFKUoFKUoFKUoFKUoFKUoNQ4ty1dt7fDC1v0b8ks8pm60BeFIm6aqCsu0YZcsmCfOttjTAAyTgYye5x5n61ptxzVKbm7i9s4dai3kEYSdDJK4MUb9QkXMYAJkIAwflO9bkh2G4O3cdj9R9KDE4pdsgjVNIeVwilgSq7FiWAIJ8KHbI3xWD73leKDR01lk1glg5jBiyGwAwOCw2OdgfPtVW7tFkUq2cbHZmVgQcgqykEHI7g1iy8DiZQhDaFChVEki6dIYZBUg5Icg77gb0GBw3mlZ54kTRpeJnPjBkDjonSAD2AlYE+ox+yaw/s2kX2GJVhePA1FjGqrIzE5ZSD4u3c48q2IcPjDrIEUMoKggYIDFcjb/kX9KhfZy+eHW/xFkwCNgvg3+Q6TuR6nfeg2apcvivoh/ZwyE/TqSRgf5RNVSptgNVzdP6dOIfyIZDj85/8AKtcLLtTqj5y4pKlSlKyUpSlBLu/h3MUvlMOi34jU0R/Uuv4yLVSsXidj1onjyVJHhYd0YHKOPqrAH8q+OEXxliVmADjKuoPyyISrgfTUDj6YNbVeKiKtWU8OtiM2lKVipSlKBSlKBSlKBSlKBWrcBkVuJ3zCF4i0FsW1xqrOerdDXsTnYAZO/hraa1vhb54rf/EV8QWwwAuY/iXXgbB7+e+/ioNkpSlApSlApSlApSlArG4jJKsTmFUeQbqjuUVsEZXUAdJIzg4O+Kya+JUJVgCVJBGoY1LkdxkEZH1BoPM+ZOL4lvneWCCeDT0LN7a1d7vMKOMlgZJS8jNH8IjTo869MiPhXIxsNvT6VpPErhtHEZxeX6rw/UrIvu7xdO3jkYprtiRqD+Z3OcYGK3aFsqp33AO/ft5/Wg5klCgsxAA7kkAD8Sa4knVRqLKBtuSAN+259awuNQlljIUuEkV2QBSWUA9gSAcMVb+TbfFSDZssVujQmQRBi0IVDhZRII1GTpOkDQcHYH0oNk6y6tORqAB05GrGe+O+K177PCfd1tlNHh9VOsZ+fb1+u9dnDLQiWFXicNCgBm0LiZzEqsxcHJXAxg9yB+6CcT7NkHsMLCZ5Bp0lG6emJlJyq6UB8x8xbsN/UNrqZy8dUTSf2skr7+hkIT/oVayuJXfShll79NGbHrpBOB+OK+eEWhit4Yz3RFU/UhQCf1zW0ZYc7Zjjfgn7ZdKUrFSlKUCpMnwLkN/V3JCsP3JgvhfPo6qEP8Sp+8arV03dokqNG4yrDBH/AOHyI7g+RFaYdUUznonSku6lTOF3bAmCY5lQZD4AEyZwJB/F2DDyPlhlqnUrommbSpSlK4ClKUClKUClKUCte4dn3re5QL/R7bByp1jq3XiOO3pg77VsNatwJQOJ3y9aSYrBbAl+nlD1bo6PAijABB8+/eg2mlKUClKUClKUClKUClKUHnXFbMXV9ctp4XG1tIkf9Jikkmk0xJIsjhZkUqOphQwbGk7+Q9DTsM4/Lt+Vec87NDG13N1eCNJGrP0Z7GN7liqZ0M/tIZnbGB4PMDFeiQHwL5bDbGMbenl+FB2UpSg4Na99nxf3dbawo8Ph0sxyudi2QMH6DI+tZ0fGCZ9GgaC7Rq+s6i6JrIKadlwrb5Py9t6g8h8Vij4fAum4BwPmiuW1M2o4g1A6gAhOE2AFWImZtAu8dOvoQecsikj+CI9Rifp4FX+cVVqVYRPJM1w6lAF6caNjWFJDM7gfKWKr4fIIM7kgVa1xMoijVp9erJBSlKxUpXx1l1acjVjOnI1YzjOO+M190ClKUGJxHhwlUblXQ6kkX50bBGR67Egg7EHBrGt+LMjCO5CoxOFkGehL6aSfkc/uMc+hbvVSulxHIrodDj5WU6WHbdWH4EbH1rWmuLdmqLx8en0jupUocD6f/Z5HiGc6PvIT9Aj/ACD6IVrkS3i5ylvIPVZJIz/cZXH/AFVe7ifxq35cv6XVKVMHFZR3tZ/5XtW/+0H/ACrkcZ75guRjy6QP+akg1O5q6mPsupUqZFzBGwBCTkEZBFtOwIPYhlUgjz2NfXv1P3Ln/CXP+ync4nlkvCjSpx44n7lx/hLn/ZT34n7lx/hLn/ZTucTyyXhRrX+Hl/et7qCgez22nSzElerdfMCBg5z2z5VnjjseRlZlyQMvbzqoJOBlmUAb+tSOBTo/E75lWZcwW2RKk6nPVuvkEnZcY+XbOfPNcVU1U6YVtFKUrkKUpQKUpQKUpQKweOSMtrcshIdYpCpHcMEJGPrnFZ1KDzbgHOtoZy1w6EC3tCHa2bX18S9fLiPUWGIs74G2POvSFbIBHY71zilApSlBhR8JQTGXLdywTI0KzAKzqMZ1EDHfG523Odb4lwG1hMarHOVgHVOOIXyCFSWTVEokwTh5Nhp2zvuBW41g3/CFlYEs420sF0YkXIOiTKk4yD2wfEd96DDblG3JVibolc4PvDiGRkYOPjelG5RtywYm61KCAfeHEMgNjIHxvPSP0q1SgjNylblgxN1kAgH3hxDIDYyB8bz0j9K4PKVvqD5utQBGfeHEM4JBI++7ZA/SrVKDSPYoDmVIbrrYkUh+J3yydKEgnLCQ7kyLhfVtyMGrVvyvbNiVTdZkVfF7w4hkqMlQfjdhrJx/EaybjgCMDh5ELM7FlKasSgB08SnwnA+vhG9Uo0CgKBgAYA8gB2FBHXlG3DFgbrLAAn3hxDJAzjJ63lqP61ynKVuCxBugWOSfeHENyBgZ+N6DFWaUGvz8qxIrGIXLO5BI9536AnAGp26pPZR2BO3apNhZW+oFY7lFkdeow4nf5Eso2OBJiQHCePI2ZdsZrbeIWZljKB3jzjxJo1YByR41YYPY7djWLHwFQ6MXkOnSSuIgjsgIV3CoNwMfLgeFdtqDoj5Rt1zg3QySTjiHENye5Pxu9cx8pW6jCm6AJJ24hxAbsSSfvu5JJ/OrNKCLDyhboMKboDJOBxDiGMk5P9d67/nU+94JBb9FFW50Mypn3nfLguwACL1csfEWPYaVO+dq2qsLiHDBNjLyKuMMqsulwSNmBBx27rg796DXeEcGtm0whLiOPQTEF4lflTGh0YKdQBMZXbfZh6YqmeTbbR0/6To06dPvC/06cY0463bG1Z1lwlY3ZwzHOQobRpjVm1FY8KDgnHcn5R6VnUEWTlC3ZSpNyVYEEHiF/ggjBGOt2xSXlC3ZSrG5KkYIPEL/AAR6EdarVKDTuOcOs0IjkW6kTdnPvC+Kp042mXIMu7HoEgeWAT3GavLtjGjztodJvAjlrqe4yoUugV5TkAdZtgBvnvsayLvlq3kk6jINWWLEba9cTRHWPPwPj8hWTYcPEQbxO7Ocs76NRwoUZ0qBsFHlQZdKUoFKUoFKUoFKUoFKUoFKUoFKUoFKUoFKUoFKUoNUNuby/vIpZbhEtVhCRQ3E8GrqoXMztEys/iygBOkdJtsnaZdvd295ci3kST2exgdmumkd30TXm3w9I1NpwXPbSPCfLaeL8sW1yyvLHl1GkOryRyaScldcbKxXO+knFfdvy7bRhlSJVDRLAQuQvSQuVQAHAAMr9t/FQR7DmcvLPIIpXHstlMI42d5D7Q1xlVRnCZAUZIAJwck4UBJzDdTzLDbRpCywiZxeI+vDSyRpGqRPsSYWYtk4BTwnO16y4PDC2qNAp6ccWcsfhw6umu58uo3133ro4vy1bXRRpowxQEAhnVtLY1IShBZDgZU5Bx2oJF1zXKsd6wWPNvewWy7PgpM1oCW3+Ye0vjGB4V275wv+NZxfxxaVe3kuGt9a21wgVlDj7920yMHiKkKmNj4sjFXrvk6zlmMzwguSjE65AC8RUo5QMF1jQo1YzgYzjauBydZif2jojqCTqg65cLIc5dU1aVJ1HOAMk5OaDXIuL3VzJwe5borb3FwWjjQS9YK1ndFOs5bSxK7lQowcDJxmuYebrxrKC4Jtle6YLDEltdzOcCQv4EcFjpjDYyoUK2WO1bFbcm2ccyzpCBIrtIp1yaUZwwYxpq0pq6jZCgAk5O4Brsn5UtXt47cx/DiOUAeVWQ77o6sHU4ZhsezEdqDX+Gc3XdzHbRxpDFcSG6DtMkhjQWcqxNiJXDa2aVPDr8Pi3ON8fgPF7zRFaxdDrvJxGV5JVmaICHiDoUjQMGOWlGMt4VXzrY35LsjEkPRARHeRdLyoyNISXKOrBl1ajkA4OcYxSXkuyaGOHoqEiZ2QK0iFDKxZwjowZVYscqDg9sYAoMjlvjBurWKYqELagyhtShkdkbS2BqXUhwfMYNU66rW1SJEjjVURAFVVACqAMAKB2FdtApSlApSlApSlApSlApSlApSlApSlApSlApSlApSlApSlApSlApSlApSlApSlApSlApSlApSlApSlApSlApSlApSlApSlApSlB//Z"/>
          <p:cNvSpPr>
            <a:spLocks noChangeAspect="1" noChangeArrowheads="1"/>
          </p:cNvSpPr>
          <p:nvPr/>
        </p:nvSpPr>
        <p:spPr bwMode="auto">
          <a:xfrm>
            <a:off x="0" y="-8302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49514" name="Picture 10" descr="http://e-stadistica.bio.ucm.es/glosario/images/graf_chi.gif"/>
          <p:cNvPicPr>
            <a:picLocks noChangeAspect="1" noChangeArrowheads="1"/>
          </p:cNvPicPr>
          <p:nvPr/>
        </p:nvPicPr>
        <p:blipFill>
          <a:blip r:embed="rId4"/>
          <a:srcRect/>
          <a:stretch>
            <a:fillRect/>
          </a:stretch>
        </p:blipFill>
        <p:spPr bwMode="auto">
          <a:xfrm>
            <a:off x="4381500" y="3143248"/>
            <a:ext cx="4762500" cy="31623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4435">
                                            <p:txEl>
                                              <p:pRg st="0" end="0"/>
                                            </p:txEl>
                                          </p:spTgt>
                                        </p:tgtEl>
                                        <p:attrNameLst>
                                          <p:attrName>style.visibility</p:attrName>
                                        </p:attrNameLst>
                                      </p:cBhvr>
                                      <p:to>
                                        <p:strVal val="visible"/>
                                      </p:to>
                                    </p:set>
                                    <p:anim to="" calcmode="lin" valueType="num">
                                      <p:cBhvr>
                                        <p:cTn id="12" dur="1" fill="hold"/>
                                        <p:tgtEl>
                                          <p:spTgt spid="27443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74435">
                                            <p:txEl>
                                              <p:pRg st="1" end="1"/>
                                            </p:txEl>
                                          </p:spTgt>
                                        </p:tgtEl>
                                        <p:attrNameLst>
                                          <p:attrName>style.visibility</p:attrName>
                                        </p:attrNameLst>
                                      </p:cBhvr>
                                      <p:to>
                                        <p:strVal val="visible"/>
                                      </p:to>
                                    </p:set>
                                    <p:anim to="" calcmode="lin" valueType="num">
                                      <p:cBhvr>
                                        <p:cTn id="17" dur="1" fill="hold"/>
                                        <p:tgtEl>
                                          <p:spTgt spid="274435">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74435">
                                            <p:txEl>
                                              <p:pRg st="3" end="3"/>
                                            </p:txEl>
                                          </p:spTgt>
                                        </p:tgtEl>
                                        <p:attrNameLst>
                                          <p:attrName>style.visibility</p:attrName>
                                        </p:attrNameLst>
                                      </p:cBhvr>
                                      <p:to>
                                        <p:strVal val="visible"/>
                                      </p:to>
                                    </p:set>
                                    <p:anim to="" calcmode="lin" valueType="num">
                                      <p:cBhvr>
                                        <p:cTn id="22" dur="1" fill="hold"/>
                                        <p:tgtEl>
                                          <p:spTgt spid="274435">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5" grpId="0" build="p"/>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p:cNvSpPr>
            <a:spLocks noGrp="1" noChangeArrowheads="1"/>
          </p:cNvSpPr>
          <p:nvPr>
            <p:ph type="body" idx="1"/>
          </p:nvPr>
        </p:nvSpPr>
        <p:spPr>
          <a:xfrm>
            <a:off x="836613" y="1142984"/>
            <a:ext cx="8021667" cy="4860941"/>
          </a:xfrm>
        </p:spPr>
        <p:txBody>
          <a:bodyPr/>
          <a:lstStyle/>
          <a:p>
            <a:pPr eaLnBrk="1" hangingPunct="1">
              <a:buFont typeface="Wingdings" pitchFamily="2" charset="2"/>
              <a:buNone/>
            </a:pPr>
            <a:r>
              <a:rPr lang="es-MX" sz="2400" b="1" dirty="0" smtClean="0"/>
              <a:t>Distribución ji cuadrada</a:t>
            </a:r>
          </a:p>
          <a:p>
            <a:pPr marL="0" indent="0">
              <a:buNone/>
            </a:pPr>
            <a:r>
              <a:rPr lang="es-MX" sz="2200" dirty="0" smtClean="0"/>
              <a:t>La variable aleatoria continua X tiene una distribución ji cuadrada, con v grados de libertad, si su función está dada por </a:t>
            </a:r>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endParaRPr lang="es-MX" sz="2200" dirty="0" smtClean="0">
              <a:sym typeface="Symbol" pitchFamily="18" charset="2"/>
            </a:endParaRPr>
          </a:p>
          <a:p>
            <a:pPr>
              <a:buNone/>
            </a:pPr>
            <a:r>
              <a:rPr lang="es-MX" sz="2200" dirty="0" smtClean="0">
                <a:sym typeface="Symbol" pitchFamily="18" charset="2"/>
              </a:rPr>
              <a:t>cuando  &gt; 0 y &gt; 0  </a:t>
            </a:r>
            <a:r>
              <a:rPr lang="es-MX" sz="2200" dirty="0" smtClean="0"/>
              <a:t/>
            </a:r>
            <a:br>
              <a:rPr lang="es-MX" sz="2200" dirty="0" smtClean="0"/>
            </a:br>
            <a:endParaRPr lang="es-MX" sz="2200" dirty="0" smtClean="0"/>
          </a:p>
          <a:p>
            <a:pPr>
              <a:buNone/>
            </a:pPr>
            <a:endParaRPr lang="es-MX" sz="2200" dirty="0" smtClean="0"/>
          </a:p>
          <a:p>
            <a:pPr>
              <a:buNone/>
            </a:pPr>
            <a:r>
              <a:rPr lang="es-MX" sz="2200" dirty="0" smtClean="0"/>
              <a:t>La media y la varianza de la distribución ji cuadrada son</a:t>
            </a:r>
          </a:p>
          <a:p>
            <a:pPr eaLnBrk="1" hangingPunct="1">
              <a:buFont typeface="Wingdings" pitchFamily="2" charset="2"/>
              <a:buNone/>
            </a:pPr>
            <a:endParaRPr lang="es-MX" sz="2200" b="1" dirty="0" smtClean="0"/>
          </a:p>
          <a:p>
            <a:pPr eaLnBrk="1" hangingPunct="1">
              <a:buFont typeface="Wingdings" pitchFamily="2" charset="2"/>
              <a:buNone/>
            </a:pPr>
            <a:endParaRPr lang="es-MX" sz="2200" b="1" dirty="0" smtClean="0"/>
          </a:p>
          <a:p>
            <a:pPr eaLnBrk="1" hangingPunct="1">
              <a:buFont typeface="Wingdings" pitchFamily="2" charset="2"/>
              <a:buNone/>
            </a:pPr>
            <a:endParaRPr lang="es-MX" sz="2400" dirty="0" smtClean="0"/>
          </a:p>
          <a:p>
            <a:pPr eaLnBrk="1" hangingPunct="1"/>
            <a:endParaRPr lang="es-ES" sz="2400" dirty="0" smtClean="0"/>
          </a:p>
        </p:txBody>
      </p:sp>
      <p:graphicFrame>
        <p:nvGraphicFramePr>
          <p:cNvPr id="278533" name="Object 5"/>
          <p:cNvGraphicFramePr>
            <a:graphicFrameLocks noChangeAspect="1"/>
          </p:cNvGraphicFramePr>
          <p:nvPr/>
        </p:nvGraphicFramePr>
        <p:xfrm>
          <a:off x="1241425" y="2500306"/>
          <a:ext cx="6689725" cy="1357321"/>
        </p:xfrm>
        <a:graphic>
          <a:graphicData uri="http://schemas.openxmlformats.org/presentationml/2006/ole">
            <mc:AlternateContent xmlns:mc="http://schemas.openxmlformats.org/markup-compatibility/2006">
              <mc:Choice xmlns:v="urn:schemas-microsoft-com:vml" Requires="v">
                <p:oleObj spid="_x0000_s80998" name="Equation" r:id="rId4" imgW="2870200" imgH="736600" progId="Equation.DSMT4">
                  <p:embed/>
                </p:oleObj>
              </mc:Choice>
              <mc:Fallback>
                <p:oleObj name="Equation" r:id="rId4" imgW="2870200" imgH="736600" progId="Equation.DSMT4">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1425" y="2500306"/>
                        <a:ext cx="6689725" cy="135732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7" name="Rectangle 2"/>
          <p:cNvSpPr>
            <a:spLocks noGrp="1" noChangeArrowheads="1"/>
          </p:cNvSpPr>
          <p:nvPr>
            <p:ph type="title"/>
          </p:nvPr>
        </p:nvSpPr>
        <p:spPr>
          <a:xfrm>
            <a:off x="214282" y="71414"/>
            <a:ext cx="8015288" cy="914400"/>
          </a:xfrm>
        </p:spPr>
        <p:txBody>
          <a:bodyPr/>
          <a:lstStyle/>
          <a:p>
            <a:pPr algn="l" eaLnBrk="1" hangingPunct="1"/>
            <a:r>
              <a:rPr lang="es-MX" sz="3600" dirty="0" smtClean="0"/>
              <a:t>Distribuciones de probabilidad</a:t>
            </a:r>
            <a:endParaRPr lang="es-ES" sz="3600" dirty="0" smtClean="0"/>
          </a:p>
        </p:txBody>
      </p:sp>
      <p:graphicFrame>
        <p:nvGraphicFramePr>
          <p:cNvPr id="282629" name="Object 5"/>
          <p:cNvGraphicFramePr>
            <a:graphicFrameLocks noChangeAspect="1"/>
          </p:cNvGraphicFramePr>
          <p:nvPr/>
        </p:nvGraphicFramePr>
        <p:xfrm>
          <a:off x="1928794" y="5572140"/>
          <a:ext cx="3778250" cy="509587"/>
        </p:xfrm>
        <a:graphic>
          <a:graphicData uri="http://schemas.openxmlformats.org/presentationml/2006/ole">
            <mc:AlternateContent xmlns:mc="http://schemas.openxmlformats.org/markup-compatibility/2006">
              <mc:Choice xmlns:v="urn:schemas-microsoft-com:vml" Requires="v">
                <p:oleObj spid="_x0000_s80999" name="Equation" r:id="rId6" imgW="1689100" imgH="228600" progId="Equation.DSMT4">
                  <p:embed/>
                </p:oleObj>
              </mc:Choice>
              <mc:Fallback>
                <p:oleObj name="Equation" r:id="rId6" imgW="1689100" imgH="22860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8794" y="5572140"/>
                        <a:ext cx="3778250" cy="5095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8531">
                                            <p:txEl>
                                              <p:pRg st="0" end="0"/>
                                            </p:txEl>
                                          </p:spTgt>
                                        </p:tgtEl>
                                        <p:attrNameLst>
                                          <p:attrName>style.visibility</p:attrName>
                                        </p:attrNameLst>
                                      </p:cBhvr>
                                      <p:to>
                                        <p:strVal val="visible"/>
                                      </p:to>
                                    </p:set>
                                    <p:anim to="" calcmode="lin" valueType="num">
                                      <p:cBhvr>
                                        <p:cTn id="12" dur="1" fill="hold"/>
                                        <p:tgtEl>
                                          <p:spTgt spid="27853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78531">
                                            <p:txEl>
                                              <p:pRg st="1" end="1"/>
                                            </p:txEl>
                                          </p:spTgt>
                                        </p:tgtEl>
                                        <p:attrNameLst>
                                          <p:attrName>style.visibility</p:attrName>
                                        </p:attrNameLst>
                                      </p:cBhvr>
                                      <p:to>
                                        <p:strVal val="visible"/>
                                      </p:to>
                                    </p:set>
                                    <p:anim to="" calcmode="lin" valueType="num">
                                      <p:cBhvr>
                                        <p:cTn id="17" dur="1" fill="hold"/>
                                        <p:tgtEl>
                                          <p:spTgt spid="27853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78531">
                                            <p:txEl>
                                              <p:pRg st="6" end="6"/>
                                            </p:txEl>
                                          </p:spTgt>
                                        </p:tgtEl>
                                        <p:attrNameLst>
                                          <p:attrName>style.visibility</p:attrName>
                                        </p:attrNameLst>
                                      </p:cBhvr>
                                      <p:to>
                                        <p:strVal val="visible"/>
                                      </p:to>
                                    </p:set>
                                    <p:anim to="" calcmode="lin" valueType="num">
                                      <p:cBhvr>
                                        <p:cTn id="22" dur="1" fill="hold"/>
                                        <p:tgtEl>
                                          <p:spTgt spid="278531">
                                            <p:txEl>
                                              <p:pRg st="6" end="6"/>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78531">
                                            <p:txEl>
                                              <p:pRg st="8" end="8"/>
                                            </p:txEl>
                                          </p:spTgt>
                                        </p:tgtEl>
                                        <p:attrNameLst>
                                          <p:attrName>style.visibility</p:attrName>
                                        </p:attrNameLst>
                                      </p:cBhvr>
                                      <p:to>
                                        <p:strVal val="visible"/>
                                      </p:to>
                                    </p:set>
                                    <p:anim to="" calcmode="lin" valueType="num">
                                      <p:cBhvr>
                                        <p:cTn id="27" dur="1" fill="hold"/>
                                        <p:tgtEl>
                                          <p:spTgt spid="278531">
                                            <p:txEl>
                                              <p:pRg st="8" end="8"/>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78533"/>
                                        </p:tgtEl>
                                        <p:attrNameLst>
                                          <p:attrName>style.visibility</p:attrName>
                                        </p:attrNameLst>
                                      </p:cBhvr>
                                      <p:to>
                                        <p:strVal val="visible"/>
                                      </p:to>
                                    </p:set>
                                    <p:anim to="" calcmode="lin" valueType="num">
                                      <p:cBhvr>
                                        <p:cTn id="32" dur="1" fill="hold"/>
                                        <p:tgtEl>
                                          <p:spTgt spid="278533"/>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82629"/>
                                        </p:tgtEl>
                                        <p:attrNameLst>
                                          <p:attrName>style.visibility</p:attrName>
                                        </p:attrNameLst>
                                      </p:cBhvr>
                                      <p:to>
                                        <p:strVal val="visible"/>
                                      </p:to>
                                    </p:set>
                                    <p:anim to="" calcmode="lin" valueType="num">
                                      <p:cBhvr>
                                        <p:cTn id="37" dur="1" fill="hold"/>
                                        <p:tgtEl>
                                          <p:spTgt spid="28262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1" grpId="0" build="p"/>
      <p:bldP spid="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56565" y="3584748"/>
            <a:ext cx="7650850" cy="63007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smtClean="0"/>
              <a:t>Temario</a:t>
            </a:r>
            <a:endParaRPr lang="es-ES" smtClean="0"/>
          </a:p>
        </p:txBody>
      </p:sp>
      <p:sp>
        <p:nvSpPr>
          <p:cNvPr id="10243" name="Rectangle 3"/>
          <p:cNvSpPr>
            <a:spLocks noGrp="1" noChangeArrowheads="1"/>
          </p:cNvSpPr>
          <p:nvPr>
            <p:ph type="body" idx="1"/>
          </p:nvPr>
        </p:nvSpPr>
        <p:spPr>
          <a:xfrm>
            <a:off x="900113" y="2069145"/>
            <a:ext cx="7137272" cy="2980035"/>
          </a:xfrm>
        </p:spPr>
        <p:txBody>
          <a:bodyPr/>
          <a:lstStyle/>
          <a:p>
            <a:pPr marL="609600" indent="-609600" eaLnBrk="1" hangingPunct="1">
              <a:buFont typeface="Wingdings" pitchFamily="2" charset="2"/>
              <a:buAutoNum type="arabicPeriod"/>
            </a:pPr>
            <a:r>
              <a:rPr lang="es-MX" sz="2800" dirty="0" smtClean="0"/>
              <a:t>Introducción a la ingeniería de sistemas</a:t>
            </a:r>
          </a:p>
          <a:p>
            <a:pPr marL="609600" indent="-609600" eaLnBrk="1" hangingPunct="1">
              <a:buFont typeface="Wingdings" pitchFamily="2" charset="2"/>
              <a:buAutoNum type="arabicPeriod"/>
            </a:pPr>
            <a:r>
              <a:rPr lang="es-MX" sz="2800" dirty="0" smtClean="0"/>
              <a:t>Modelación de sistemas</a:t>
            </a:r>
          </a:p>
          <a:p>
            <a:pPr marL="609600" indent="-609600" eaLnBrk="1" hangingPunct="1">
              <a:buFont typeface="Wingdings" pitchFamily="2" charset="2"/>
              <a:buAutoNum type="arabicPeriod"/>
            </a:pPr>
            <a:r>
              <a:rPr lang="es-MX" sz="2800" dirty="0" smtClean="0"/>
              <a:t>Distribuciones de probabilidad </a:t>
            </a:r>
          </a:p>
          <a:p>
            <a:pPr marL="609600" indent="-609600" eaLnBrk="1" hangingPunct="1">
              <a:buFont typeface="Wingdings" pitchFamily="2" charset="2"/>
              <a:buAutoNum type="arabicPeriod"/>
            </a:pPr>
            <a:r>
              <a:rPr lang="es-ES" sz="2800" dirty="0" smtClean="0"/>
              <a:t>Simulación de sistemas</a:t>
            </a:r>
          </a:p>
          <a:p>
            <a:pPr marL="609600" indent="-609600" eaLnBrk="1" hangingPunct="1">
              <a:buFont typeface="Wingdings" pitchFamily="2" charset="2"/>
              <a:buAutoNum type="arabicPeriod"/>
            </a:pPr>
            <a:r>
              <a:rPr lang="es-ES" sz="2800" dirty="0" smtClean="0"/>
              <a:t>Uso de </a:t>
            </a:r>
            <a:r>
              <a:rPr lang="es-ES" sz="2800" dirty="0" err="1" smtClean="0"/>
              <a:t>Promodel</a:t>
            </a:r>
            <a:endParaRPr lang="es-E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 to="" calcmode="lin" valueType="num">
                                      <p:cBhvr>
                                        <p:cTn id="10" dur="1" fill="hold"/>
                                        <p:tgtEl>
                                          <p:spTgt spid="1024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to="" calcmode="lin" valueType="num">
                                      <p:cBhvr>
                                        <p:cTn id="13" dur="1" fill="hold"/>
                                        <p:tgtEl>
                                          <p:spTgt spid="1024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 to="" calcmode="lin" valueType="num">
                                      <p:cBhvr>
                                        <p:cTn id="16" dur="1" fill="hold"/>
                                        <p:tgtEl>
                                          <p:spTgt spid="10243">
                                            <p:txEl>
                                              <p:pRg st="3" end="3"/>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 to="" calcmode="lin" valueType="num">
                                      <p:cBhvr>
                                        <p:cTn id="19" dur="1" fill="hold"/>
                                        <p:tgtEl>
                                          <p:spTgt spid="10243">
                                            <p:txEl>
                                              <p:pRg st="4" end="4"/>
                                            </p:txEl>
                                          </p:spTgt>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edge">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243"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2" y="1142984"/>
            <a:ext cx="7805767" cy="5143536"/>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es-MX" sz="2400" b="1" dirty="0" smtClean="0">
                <a:cs typeface="Arial" pitchFamily="34" charset="0"/>
              </a:rPr>
              <a:t>Simulación</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Es la imitación de la operación de un proceso o sistema real a lo largo del tiempo, en ese reflejo se utilizan distribuciones de probabilidad para generar aleatoriamente los distintos eventos.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r>
              <a:rPr lang="es-MX" sz="2200" dirty="0" smtClean="0">
                <a:cs typeface="Arial" pitchFamily="34" charset="0"/>
              </a:rPr>
              <a:t>Se debe caracterizar matemáticamente las relaciones que definen de manera lógica la interacción de los componente y de las variables endógenas y exógenas.</a:t>
            </a: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b="1" dirty="0" smtClean="0">
              <a:cs typeface="Arial" pitchFamily="34" charset="0"/>
            </a:endParaRPr>
          </a:p>
          <a:p>
            <a:pPr>
              <a:spcBef>
                <a:spcPct val="20000"/>
              </a:spcBef>
              <a:defRPr/>
            </a:pPr>
            <a:endParaRPr lang="es-MX" sz="2200" dirty="0" smtClean="0">
              <a:cs typeface="Arial" pitchFamily="34" charset="0"/>
            </a:endParaRPr>
          </a:p>
          <a:p>
            <a:pPr>
              <a:spcBef>
                <a:spcPct val="20000"/>
              </a:spcBef>
              <a:buFont typeface="Wingdings" pitchFamily="2" charset="2"/>
              <a:buChar char="§"/>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spcBef>
                <a:spcPct val="20000"/>
              </a:spcBef>
              <a:spcAft>
                <a:spcPts val="0"/>
              </a:spcAft>
              <a:buClrTx/>
              <a:buSzTx/>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a:p>
            <a:pPr marL="0" marR="0" lvl="0" indent="0" defTabSz="914400" rtl="0" eaLnBrk="1" fontAlgn="auto" latinLnBrk="0" hangingPunct="1">
              <a:lnSpc>
                <a:spcPct val="150000"/>
              </a:lnSpc>
              <a:spcBef>
                <a:spcPct val="20000"/>
              </a:spcBef>
              <a:spcAft>
                <a:spcPts val="0"/>
              </a:spcAft>
              <a:buClrTx/>
              <a:buSzTx/>
              <a:buFont typeface="Wingdings" pitchFamily="2" charset="2"/>
              <a:buChar char="§"/>
              <a:tabLst/>
              <a:defRPr/>
            </a:pPr>
            <a:endParaRPr lang="es-MX" sz="2200" dirty="0" smtClean="0">
              <a:cs typeface="Arial" pitchFamily="34" charset="0"/>
            </a:endParaRPr>
          </a:p>
        </p:txBody>
      </p:sp>
      <p:sp>
        <p:nvSpPr>
          <p:cNvPr id="5" name="Rectangle 3"/>
          <p:cNvSpPr txBox="1">
            <a:spLocks noChangeArrowheads="1"/>
          </p:cNvSpPr>
          <p:nvPr/>
        </p:nvSpPr>
        <p:spPr>
          <a:xfrm>
            <a:off x="214282" y="71438"/>
            <a:ext cx="7805767" cy="928670"/>
          </a:xfrm>
          <a:prstGeom prst="rect">
            <a:avLst/>
          </a:prstGeom>
        </p:spPr>
        <p:txBody>
          <a:bodyPr/>
          <a:lstStyle/>
          <a:p>
            <a:pPr marL="0" marR="0" lvl="0" indent="0" defTabSz="914400" rtl="0" eaLnBrk="1" fontAlgn="auto" latinLnBrk="0" hangingPunct="1">
              <a:lnSpc>
                <a:spcPct val="100000"/>
              </a:lnSpc>
              <a:spcBef>
                <a:spcPct val="20000"/>
              </a:spcBef>
              <a:spcAft>
                <a:spcPts val="0"/>
              </a:spcAft>
              <a:buClrTx/>
              <a:buSzTx/>
              <a:tabLst/>
              <a:defRPr/>
            </a:pPr>
            <a:r>
              <a:rPr lang="es-MX" sz="3200" noProof="0" dirty="0" smtClean="0">
                <a:latin typeface="Arial" pitchFamily="34" charset="0"/>
                <a:cs typeface="Arial" pitchFamily="34" charset="0"/>
              </a:rPr>
              <a:t>Simulación de Sistemas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to="" calcmode="lin" valueType="num">
                                      <p:cBhvr>
                                        <p:cTn id="12" dur="1" fill="hold"/>
                                        <p:tgtEl>
                                          <p:spTgt spid="4">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to="" calcmode="lin" valueType="num">
                                      <p:cBhvr>
                                        <p:cTn id="17" dur="1" fill="hold"/>
                                        <p:tgtEl>
                                          <p:spTgt spid="4">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98525" y="1583795"/>
            <a:ext cx="7453895"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s-MX" sz="2400" b="1" i="0" u="none" strike="noStrike" kern="0" cap="none" spc="0" normalizeH="0" baseline="0" noProof="0" dirty="0" smtClean="0">
                <a:ln>
                  <a:noFill/>
                </a:ln>
                <a:solidFill>
                  <a:schemeClr val="tx1"/>
                </a:solidFill>
                <a:effectLst/>
                <a:uLnTx/>
                <a:uFillTx/>
                <a:latin typeface="+mn-lt"/>
                <a:ea typeface="+mn-ea"/>
                <a:cs typeface="+mn-cs"/>
              </a:rPr>
              <a:t>Simulación de eventos discretos</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kern="0" dirty="0" smtClean="0">
                <a:latin typeface="+mn-lt"/>
                <a:cs typeface="+mn-cs"/>
              </a:rPr>
              <a:t>Es el conjunto de relaciones lógicas, matemáticas y probabilísticas que integran el comportamiento de un sistema cuando se presenta un evento determinado.</a:t>
            </a:r>
          </a:p>
          <a:p>
            <a:pPr marL="342900" lvl="0" indent="-342900">
              <a:spcBef>
                <a:spcPct val="20000"/>
              </a:spcBef>
              <a:buSzPct val="80000"/>
              <a:buFont typeface="Wingdings" pitchFamily="2" charset="2"/>
              <a:buChar char="§"/>
              <a:defRPr/>
            </a:pPr>
            <a:r>
              <a:rPr lang="es-MX" sz="2200" b="1" kern="0" dirty="0" smtClean="0">
                <a:latin typeface="+mn-lt"/>
                <a:cs typeface="+mn-cs"/>
              </a:rPr>
              <a:t>Entidad</a:t>
            </a:r>
            <a:r>
              <a:rPr lang="es-MX" sz="2200" kern="0" dirty="0" smtClean="0">
                <a:latin typeface="+mn-lt"/>
                <a:cs typeface="+mn-cs"/>
              </a:rPr>
              <a:t>: es la representación de los flujos de entrada a un sistema. Este es el responsable de que el estado del sistema cambie.</a:t>
            </a:r>
          </a:p>
          <a:p>
            <a:pPr marL="1257300" lvl="2" indent="-342900">
              <a:spcBef>
                <a:spcPct val="20000"/>
              </a:spcBef>
              <a:buSzPct val="80000"/>
              <a:defRPr/>
            </a:pPr>
            <a:r>
              <a:rPr lang="es-MX" sz="2000" kern="0" dirty="0" smtClean="0">
                <a:latin typeface="+mn-lt"/>
                <a:cs typeface="+mn-cs"/>
              </a:rPr>
              <a:t>Ejemplo:</a:t>
            </a:r>
          </a:p>
          <a:p>
            <a:pPr marL="1257300" lvl="2" indent="-342900">
              <a:spcBef>
                <a:spcPct val="20000"/>
              </a:spcBef>
              <a:buSzPct val="80000"/>
              <a:defRPr/>
            </a:pPr>
            <a:r>
              <a:rPr lang="es-MX" sz="2000" kern="0" dirty="0" smtClean="0">
                <a:latin typeface="+mn-lt"/>
                <a:cs typeface="+mn-cs"/>
              </a:rPr>
              <a:t>- Un vehículo que llega a una intersección.</a:t>
            </a:r>
          </a:p>
          <a:p>
            <a:pPr marL="1257300" lvl="2" indent="-342900">
              <a:spcBef>
                <a:spcPct val="20000"/>
              </a:spcBef>
              <a:buSzPct val="80000"/>
              <a:defRPr/>
            </a:pPr>
            <a:r>
              <a:rPr lang="es-MX" sz="2000" kern="0" dirty="0" smtClean="0">
                <a:latin typeface="+mn-lt"/>
                <a:cs typeface="+mn-cs"/>
              </a:rPr>
              <a:t>- Un cliente que llega a un centro comercial.</a:t>
            </a:r>
          </a:p>
          <a:p>
            <a:pPr marL="1257300" lvl="2" indent="-342900">
              <a:spcBef>
                <a:spcPct val="20000"/>
              </a:spcBef>
              <a:buSzPct val="80000"/>
              <a:defRPr/>
            </a:pPr>
            <a:r>
              <a:rPr lang="es-MX" sz="2000" kern="0" dirty="0" smtClean="0">
                <a:latin typeface="+mn-lt"/>
                <a:cs typeface="+mn-cs"/>
              </a:rPr>
              <a:t>- Los usuarios que llegan a hacer una transacción en el correo.</a:t>
            </a:r>
          </a:p>
        </p:txBody>
      </p:sp>
      <p:sp>
        <p:nvSpPr>
          <p:cNvPr id="6" name="Rectangle 2"/>
          <p:cNvSpPr>
            <a:spLocks noGrp="1" noChangeArrowheads="1"/>
          </p:cNvSpPr>
          <p:nvPr>
            <p:ph type="title"/>
          </p:nvPr>
        </p:nvSpPr>
        <p:spPr>
          <a:xfrm>
            <a:off x="214282" y="71414"/>
            <a:ext cx="8138138" cy="964460"/>
          </a:xfrm>
        </p:spPr>
        <p:txBody>
          <a:bodyPr/>
          <a:lstStyle/>
          <a:p>
            <a:pPr lvl="0" algn="l">
              <a:spcBef>
                <a:spcPct val="20000"/>
              </a:spcBef>
              <a:defRPr/>
            </a:pPr>
            <a:r>
              <a:rPr lang="es-MX" sz="3200" dirty="0" smtClean="0">
                <a:latin typeface="Arial" pitchFamily="34" charset="0"/>
                <a:cs typeface="Arial" pitchFamily="34" charset="0"/>
              </a:rPr>
              <a:t>Simulación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to="" calcmode="lin" valueType="num">
                                      <p:cBhvr>
                                        <p:cTn id="17" dur="1" fill="hold"/>
                                        <p:tgtEl>
                                          <p:spTgt spid="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to="" calcmode="lin" valueType="num">
                                      <p:cBhvr>
                                        <p:cTn id="22" dur="1" fill="hold"/>
                                        <p:tgtEl>
                                          <p:spTgt spid="7">
                                            <p:txEl>
                                              <p:pRg st="3" end="3"/>
                                            </p:txEl>
                                          </p:spTgt>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to="" calcmode="lin" valueType="num">
                                      <p:cBhvr>
                                        <p:cTn id="25" dur="1" fill="hold"/>
                                        <p:tgtEl>
                                          <p:spTgt spid="7">
                                            <p:txEl>
                                              <p:pRg st="4" end="4"/>
                                            </p:txEl>
                                          </p:spTgt>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 to="" calcmode="lin" valueType="num">
                                      <p:cBhvr>
                                        <p:cTn id="28" dur="1" fill="hold"/>
                                        <p:tgtEl>
                                          <p:spTgt spid="7">
                                            <p:txEl>
                                              <p:pRg st="5" end="5"/>
                                            </p:txEl>
                                          </p:spTgt>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to="" calcmode="lin" valueType="num">
                                      <p:cBhvr>
                                        <p:cTn id="31" dur="1" fill="hold"/>
                                        <p:tgtEl>
                                          <p:spTgt spid="7">
                                            <p:txEl>
                                              <p:pRg st="6" end="6"/>
                                            </p:txEl>
                                          </p:spTgt>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7">
                                            <p:txEl>
                                              <p:pRg st="7" end="7"/>
                                            </p:txEl>
                                          </p:spTgt>
                                        </p:tgtEl>
                                        <p:attrNameLst>
                                          <p:attrName>style.visibility</p:attrName>
                                        </p:attrNameLst>
                                      </p:cBhvr>
                                      <p:to>
                                        <p:strVal val="visible"/>
                                      </p:to>
                                    </p:set>
                                    <p:anim to="" calcmode="lin" valueType="num">
                                      <p:cBhvr>
                                        <p:cTn id="34" dur="1" fill="hold"/>
                                        <p:tgtEl>
                                          <p:spTgt spid="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628800"/>
            <a:ext cx="7453895"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s-MX" sz="2400" b="1" i="0" u="none" strike="noStrike" kern="0" cap="none" spc="0" normalizeH="0" baseline="0" noProof="0" dirty="0" smtClean="0">
                <a:ln>
                  <a:noFill/>
                </a:ln>
                <a:solidFill>
                  <a:schemeClr val="tx1"/>
                </a:solidFill>
                <a:effectLst/>
                <a:uLnTx/>
                <a:uFillTx/>
                <a:latin typeface="+mn-lt"/>
                <a:ea typeface="+mn-ea"/>
                <a:cs typeface="+mn-cs"/>
              </a:rPr>
              <a:t>Simulación de eventos discretos</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Estados del sistema</a:t>
            </a:r>
            <a:r>
              <a:rPr lang="es-MX" sz="2200" kern="0" dirty="0" smtClean="0">
                <a:latin typeface="+mn-lt"/>
                <a:cs typeface="+mn-cs"/>
              </a:rPr>
              <a:t>: es la condición que guarda el sistema bajo estudio en un momento determinado. El estado de un sistema se compone de variables o características  de operación puntuales, y de variables o características de operación acumuladas o promedio.</a:t>
            </a:r>
          </a:p>
          <a:p>
            <a:pPr marL="1257300" lvl="2" indent="-342900">
              <a:spcBef>
                <a:spcPct val="20000"/>
              </a:spcBef>
              <a:buSzPct val="80000"/>
              <a:defRPr/>
            </a:pPr>
            <a:r>
              <a:rPr lang="es-MX" sz="2000" kern="0" dirty="0" smtClean="0">
                <a:latin typeface="+mn-lt"/>
                <a:cs typeface="+mn-cs"/>
              </a:rPr>
              <a:t>Ejemplo:</a:t>
            </a:r>
          </a:p>
          <a:p>
            <a:pPr marL="1257300" lvl="2" indent="-342900">
              <a:spcBef>
                <a:spcPct val="20000"/>
              </a:spcBef>
              <a:buSzPct val="80000"/>
              <a:defRPr/>
            </a:pPr>
            <a:r>
              <a:rPr lang="es-MX" sz="2000" kern="0" dirty="0" smtClean="0">
                <a:latin typeface="+mn-lt"/>
                <a:cs typeface="+mn-cs"/>
              </a:rPr>
              <a:t>- 	Tiempo promedio de permanencia de una entidad en el sistema, en una fila, en un almacén, en un equipo.</a:t>
            </a:r>
          </a:p>
        </p:txBody>
      </p:sp>
      <p:sp>
        <p:nvSpPr>
          <p:cNvPr id="6" name="Rectangle 2"/>
          <p:cNvSpPr>
            <a:spLocks noGrp="1" noChangeArrowheads="1"/>
          </p:cNvSpPr>
          <p:nvPr>
            <p:ph type="title"/>
          </p:nvPr>
        </p:nvSpPr>
        <p:spPr>
          <a:xfrm>
            <a:off x="214282" y="71414"/>
            <a:ext cx="8138138" cy="964460"/>
          </a:xfrm>
        </p:spPr>
        <p:txBody>
          <a:bodyPr/>
          <a:lstStyle/>
          <a:p>
            <a:pPr lvl="0" algn="l">
              <a:spcBef>
                <a:spcPct val="20000"/>
              </a:spcBef>
              <a:defRPr/>
            </a:pPr>
            <a:r>
              <a:rPr lang="es-MX" sz="3200" dirty="0" smtClean="0">
                <a:latin typeface="Arial" pitchFamily="34" charset="0"/>
                <a:cs typeface="Arial" pitchFamily="34" charset="0"/>
              </a:rPr>
              <a:t>Simulación de Sistemas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358770"/>
            <a:ext cx="765085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s-MX" sz="2400" b="1" i="0" u="none" strike="noStrike" kern="0" cap="none" spc="0" normalizeH="0" baseline="0" noProof="0" dirty="0" smtClean="0">
                <a:ln>
                  <a:noFill/>
                </a:ln>
                <a:solidFill>
                  <a:schemeClr val="tx1"/>
                </a:solidFill>
                <a:effectLst/>
                <a:uLnTx/>
                <a:uFillTx/>
                <a:latin typeface="+mn-lt"/>
                <a:ea typeface="+mn-ea"/>
                <a:cs typeface="+mn-cs"/>
              </a:rPr>
              <a:t>Simulación de eventos discretos</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Evento</a:t>
            </a:r>
            <a:r>
              <a:rPr lang="es-MX" sz="2200" kern="0" dirty="0" smtClean="0">
                <a:latin typeface="+mn-lt"/>
                <a:cs typeface="+mn-cs"/>
              </a:rPr>
              <a:t>: es un cambio en el estado actual del sistema, existen dos tipos: actuales y futuros.</a:t>
            </a:r>
          </a:p>
          <a:p>
            <a:pPr marL="342900" lvl="0" indent="-342900">
              <a:spcBef>
                <a:spcPct val="20000"/>
              </a:spcBef>
              <a:buSzPct val="80000"/>
              <a:buFont typeface="Wingdings" pitchFamily="2" charset="2"/>
              <a:buChar char="§"/>
              <a:defRPr/>
            </a:pPr>
            <a:r>
              <a:rPr lang="es-MX" sz="2200" b="1" kern="0" dirty="0" smtClean="0">
                <a:latin typeface="+mn-lt"/>
                <a:cs typeface="+mn-cs"/>
              </a:rPr>
              <a:t>Eventos actuales</a:t>
            </a:r>
            <a:r>
              <a:rPr lang="es-MX" sz="2200" kern="0" dirty="0" smtClean="0">
                <a:latin typeface="+mn-lt"/>
                <a:cs typeface="+mn-cs"/>
              </a:rPr>
              <a:t>: Son los que suceden en un sistema en un momento dado.</a:t>
            </a:r>
          </a:p>
          <a:p>
            <a:pPr marL="342900" lvl="0" indent="-342900">
              <a:spcBef>
                <a:spcPct val="20000"/>
              </a:spcBef>
              <a:buSzPct val="80000"/>
              <a:buFont typeface="Wingdings" pitchFamily="2" charset="2"/>
              <a:buChar char="§"/>
              <a:defRPr/>
            </a:pPr>
            <a:r>
              <a:rPr lang="es-MX" sz="2200" b="1" kern="0" dirty="0" smtClean="0">
                <a:latin typeface="+mn-lt"/>
                <a:cs typeface="+mn-cs"/>
              </a:rPr>
              <a:t>Eventos futuros</a:t>
            </a:r>
            <a:r>
              <a:rPr lang="es-MX" sz="2200" kern="0" dirty="0" smtClean="0">
                <a:latin typeface="+mn-lt"/>
                <a:cs typeface="+mn-cs"/>
              </a:rPr>
              <a:t>: Son los cambios que se presentaran en el sistema de acuerdo a una programación dada. </a:t>
            </a:r>
          </a:p>
          <a:p>
            <a:pPr marL="342900" lvl="0" indent="-342900">
              <a:spcBef>
                <a:spcPct val="20000"/>
              </a:spcBef>
              <a:buSzPct val="80000"/>
              <a:defRPr/>
            </a:pPr>
            <a:r>
              <a:rPr lang="es-MX" sz="2000" kern="0" dirty="0" smtClean="0">
                <a:latin typeface="+mn-lt"/>
                <a:cs typeface="+mn-cs"/>
              </a:rPr>
              <a:t>Ejemplo:</a:t>
            </a:r>
          </a:p>
          <a:p>
            <a:pPr marL="342900" lvl="0" indent="-342900">
              <a:spcBef>
                <a:spcPct val="20000"/>
              </a:spcBef>
              <a:buSzPct val="80000"/>
              <a:defRPr/>
            </a:pPr>
            <a:r>
              <a:rPr lang="es-MX" sz="2000" kern="0" dirty="0" smtClean="0">
                <a:latin typeface="+mn-lt"/>
                <a:cs typeface="+mn-cs"/>
              </a:rPr>
              <a:t>	El evento actual se presenta cuando a una entidad llamada “pieza” se le realiza un proceso en una máquina. Evento futuro es el momento de conclusión del trabajo con la pieza y la continuación hacia el siguiente proceso de acuerdo con una programación (almacenamiento, inspección, etcétera). </a:t>
            </a:r>
          </a:p>
          <a:p>
            <a:pPr marL="342900" lvl="0" indent="-342900">
              <a:spcBef>
                <a:spcPct val="20000"/>
              </a:spcBef>
              <a:buSzPct val="80000"/>
              <a:defRPr/>
            </a:pPr>
            <a:endParaRPr lang="es-MX" sz="2000" kern="0" dirty="0" smtClean="0">
              <a:latin typeface="+mn-lt"/>
              <a:cs typeface="+mn-cs"/>
            </a:endParaRPr>
          </a:p>
        </p:txBody>
      </p:sp>
      <p:sp>
        <p:nvSpPr>
          <p:cNvPr id="6" name="Rectangle 2"/>
          <p:cNvSpPr>
            <a:spLocks noGrp="1" noChangeArrowheads="1"/>
          </p:cNvSpPr>
          <p:nvPr>
            <p:ph type="title"/>
          </p:nvPr>
        </p:nvSpPr>
        <p:spPr>
          <a:xfrm>
            <a:off x="214282" y="0"/>
            <a:ext cx="8138138" cy="117875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881590" y="1628800"/>
            <a:ext cx="7650850" cy="48155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s-MX" sz="2400" b="1" i="0" u="none" strike="noStrike" kern="0" cap="none" spc="0" normalizeH="0" baseline="0" noProof="0" dirty="0" smtClean="0">
                <a:ln>
                  <a:noFill/>
                </a:ln>
                <a:solidFill>
                  <a:schemeClr val="tx1"/>
                </a:solidFill>
                <a:effectLst/>
                <a:uLnTx/>
                <a:uFillTx/>
                <a:latin typeface="+mn-lt"/>
                <a:ea typeface="+mn-ea"/>
                <a:cs typeface="+mn-cs"/>
              </a:rPr>
              <a:t>Simulación de eventos discretos</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l"/>
              <a:tabLst/>
              <a:defRPr/>
            </a:pPr>
            <a:endParaRPr kumimoji="0" lang="es-MX" sz="1050" b="0" i="0" u="none" strike="noStrike" kern="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SzPct val="80000"/>
              <a:buFont typeface="Wingdings" pitchFamily="2" charset="2"/>
              <a:buChar char="§"/>
              <a:defRPr/>
            </a:pPr>
            <a:r>
              <a:rPr lang="es-MX" sz="2200" b="1" kern="0" dirty="0" smtClean="0">
                <a:latin typeface="+mn-lt"/>
                <a:cs typeface="+mn-cs"/>
              </a:rPr>
              <a:t>Localizaciones: </a:t>
            </a:r>
            <a:r>
              <a:rPr lang="es-MX" sz="2200" kern="0" dirty="0" smtClean="0">
                <a:latin typeface="+mn-lt"/>
                <a:cs typeface="+mn-cs"/>
              </a:rPr>
              <a:t>son todos aquellos lugares en los que la pieza puede detenerse para ser transformada, en general es un espacio físico donde llega una entidad a experimentar un evento.</a:t>
            </a:r>
          </a:p>
          <a:p>
            <a:pPr marL="342900" lvl="0" indent="-342900">
              <a:spcBef>
                <a:spcPct val="20000"/>
              </a:spcBef>
              <a:buSzPct val="80000"/>
              <a:buFont typeface="Wingdings" pitchFamily="2" charset="2"/>
              <a:buChar char="l"/>
              <a:defRPr/>
            </a:pPr>
            <a:endParaRPr lang="es-MX" sz="2200" kern="0" dirty="0" smtClean="0">
              <a:latin typeface="+mn-lt"/>
              <a:cs typeface="+mn-cs"/>
            </a:endParaRPr>
          </a:p>
          <a:p>
            <a:pPr marL="800100" lvl="1" indent="-342900">
              <a:spcBef>
                <a:spcPct val="20000"/>
              </a:spcBef>
              <a:buSzPct val="80000"/>
              <a:defRPr/>
            </a:pPr>
            <a:r>
              <a:rPr lang="es-MX" sz="2000" kern="0" dirty="0" smtClean="0">
                <a:latin typeface="+mn-lt"/>
                <a:cs typeface="+mn-cs"/>
              </a:rPr>
              <a:t>Ejemplo:</a:t>
            </a:r>
          </a:p>
          <a:p>
            <a:pPr marL="800100" lvl="1" indent="-342900">
              <a:spcBef>
                <a:spcPct val="20000"/>
              </a:spcBef>
              <a:buSzPct val="80000"/>
              <a:defRPr/>
            </a:pPr>
            <a:r>
              <a:rPr lang="es-MX" sz="2000" kern="0" dirty="0" smtClean="0">
                <a:latin typeface="+mn-lt"/>
                <a:cs typeface="+mn-cs"/>
              </a:rPr>
              <a:t>	Un monta cargas que transporta una pieza de un lugar a otro. Una persona que realiza una inspección y toma turnos para descansar.</a:t>
            </a:r>
          </a:p>
          <a:p>
            <a:pPr marL="342900" lvl="0" indent="-342900">
              <a:spcBef>
                <a:spcPct val="20000"/>
              </a:spcBef>
              <a:buSzPct val="80000"/>
              <a:buFont typeface="Wingdings" pitchFamily="2" charset="2"/>
              <a:buChar char="l"/>
              <a:defRPr/>
            </a:pPr>
            <a:endParaRPr lang="es-MX" sz="2200" kern="0" dirty="0" smtClean="0">
              <a:latin typeface="+mn-lt"/>
              <a:cs typeface="+mn-cs"/>
            </a:endParaRPr>
          </a:p>
        </p:txBody>
      </p:sp>
      <p:sp>
        <p:nvSpPr>
          <p:cNvPr id="6" name="Rectangle 2"/>
          <p:cNvSpPr>
            <a:spLocks noGrp="1" noChangeArrowheads="1"/>
          </p:cNvSpPr>
          <p:nvPr>
            <p:ph type="title"/>
          </p:nvPr>
        </p:nvSpPr>
        <p:spPr>
          <a:xfrm>
            <a:off x="214282" y="0"/>
            <a:ext cx="8138138" cy="1178750"/>
          </a:xfrm>
        </p:spPr>
        <p:txBody>
          <a:bodyPr/>
          <a:lstStyle/>
          <a:p>
            <a:pPr algn="l" eaLnBrk="1" hangingPunct="1"/>
            <a:r>
              <a:rPr lang="es-MX" sz="3200" dirty="0" smtClean="0">
                <a:latin typeface="Arial" pitchFamily="34" charset="0"/>
                <a:cs typeface="Arial" pitchFamily="34" charset="0"/>
              </a:rPr>
              <a:t>Simulación de sistemas</a:t>
            </a:r>
            <a:endParaRPr lang="es-ES"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p:bldLst>
  </p:timing>
</p:sld>
</file>

<file path=ppt/theme/theme1.xml><?xml version="1.0" encoding="utf-8"?>
<a:theme xmlns:a="http://schemas.openxmlformats.org/drawingml/2006/main" name="Presentación2-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3437</TotalTime>
  <Words>6233</Words>
  <Application>Microsoft Office PowerPoint</Application>
  <PresentationFormat>Presentación en pantalla (4:3)</PresentationFormat>
  <Paragraphs>1777</Paragraphs>
  <Slides>118</Slides>
  <Notes>68</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118</vt:i4>
      </vt:variant>
    </vt:vector>
  </HeadingPairs>
  <TitlesOfParts>
    <vt:vector size="121" baseType="lpstr">
      <vt:lpstr>Presentación2-1</vt:lpstr>
      <vt:lpstr>Equation</vt:lpstr>
      <vt:lpstr>Ecuación</vt:lpstr>
      <vt:lpstr>Presentación de PowerPoint</vt:lpstr>
      <vt:lpstr>Presentación de PowerPoint</vt:lpstr>
      <vt:lpstr>Presentación de PowerPoint</vt:lpstr>
      <vt:lpstr>Presentación de PowerPoint</vt:lpstr>
      <vt:lpstr>Enfoque de Sistemas  para el Transporte </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Distribuciones de probabilidad</vt:lpstr>
      <vt:lpstr>Temario</vt:lpstr>
      <vt:lpstr>Presentación de PowerPoint</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Simulación de sistemas</vt:lpstr>
      <vt:lpstr>Temario</vt:lpstr>
      <vt:lpstr>Uso de Promodel</vt:lpstr>
      <vt:lpstr>Uso de Promodel</vt:lpstr>
      <vt:lpstr>Uso de Promodel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Dr Javier</dc:creator>
  <cp:lastModifiedBy>Usuario</cp:lastModifiedBy>
  <cp:revision>360</cp:revision>
  <cp:lastPrinted>2013-09-26T14:01:42Z</cp:lastPrinted>
  <dcterms:created xsi:type="dcterms:W3CDTF">2012-08-27T18:13:01Z</dcterms:created>
  <dcterms:modified xsi:type="dcterms:W3CDTF">2015-10-02T13:56:53Z</dcterms:modified>
</cp:coreProperties>
</file>