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54"/>
  </p:notesMasterIdLst>
  <p:sldIdLst>
    <p:sldId id="303" r:id="rId3"/>
    <p:sldId id="304" r:id="rId4"/>
    <p:sldId id="305" r:id="rId5"/>
    <p:sldId id="306" r:id="rId6"/>
    <p:sldId id="307" r:id="rId7"/>
    <p:sldId id="308" r:id="rId8"/>
    <p:sldId id="309" r:id="rId9"/>
    <p:sldId id="310" r:id="rId10"/>
    <p:sldId id="257" r:id="rId11"/>
    <p:sldId id="258" r:id="rId12"/>
    <p:sldId id="275" r:id="rId13"/>
    <p:sldId id="276" r:id="rId14"/>
    <p:sldId id="277" r:id="rId15"/>
    <p:sldId id="259" r:id="rId16"/>
    <p:sldId id="274" r:id="rId17"/>
    <p:sldId id="278" r:id="rId18"/>
    <p:sldId id="262" r:id="rId19"/>
    <p:sldId id="279" r:id="rId20"/>
    <p:sldId id="280" r:id="rId21"/>
    <p:sldId id="281" r:id="rId22"/>
    <p:sldId id="263" r:id="rId23"/>
    <p:sldId id="264" r:id="rId24"/>
    <p:sldId id="265" r:id="rId25"/>
    <p:sldId id="266" r:id="rId26"/>
    <p:sldId id="282" r:id="rId27"/>
    <p:sldId id="283" r:id="rId28"/>
    <p:sldId id="284"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267" r:id="rId46"/>
    <p:sldId id="268" r:id="rId47"/>
    <p:sldId id="269" r:id="rId48"/>
    <p:sldId id="270" r:id="rId49"/>
    <p:sldId id="271" r:id="rId50"/>
    <p:sldId id="272" r:id="rId51"/>
    <p:sldId id="273" r:id="rId52"/>
    <p:sldId id="302" r:id="rId5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image" Target="../media/image3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image" Target="../media/image4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3CBFED-B36E-4506-BDA9-14EF2DB865EB}" type="datetimeFigureOut">
              <a:rPr lang="es-MX" smtClean="0"/>
              <a:t>01/10/2015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69997E-15BA-48E7-A2E9-9492D02FD248}" type="slidenum">
              <a:rPr lang="es-MX" smtClean="0"/>
              <a:t>‹Nº›</a:t>
            </a:fld>
            <a:endParaRPr lang="es-MX"/>
          </a:p>
        </p:txBody>
      </p:sp>
    </p:spTree>
    <p:extLst>
      <p:ext uri="{BB962C8B-B14F-4D97-AF65-F5344CB8AC3E}">
        <p14:creationId xmlns:p14="http://schemas.microsoft.com/office/powerpoint/2010/main" val="3990308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5306B2DA-1E64-4DBD-8708-6F4A8F67209A}" type="slidenum">
              <a:rPr lang="es-MX" smtClean="0"/>
              <a:t>1</a:t>
            </a:fld>
            <a:endParaRPr lang="es-MX"/>
          </a:p>
        </p:txBody>
      </p:sp>
    </p:spTree>
    <p:extLst>
      <p:ext uri="{BB962C8B-B14F-4D97-AF65-F5344CB8AC3E}">
        <p14:creationId xmlns:p14="http://schemas.microsoft.com/office/powerpoint/2010/main" val="403134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11CB96-43EA-4AC9-92D2-684118258A6C}" type="slidenum">
              <a:rPr lang="es-ES" altLang="es-MX"/>
              <a:pPr/>
              <a:t>14</a:t>
            </a:fld>
            <a:endParaRPr lang="es-ES" altLang="es-MX"/>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s-MX" altLang="es-MX"/>
          </a:p>
        </p:txBody>
      </p:sp>
    </p:spTree>
    <p:extLst>
      <p:ext uri="{BB962C8B-B14F-4D97-AF65-F5344CB8AC3E}">
        <p14:creationId xmlns:p14="http://schemas.microsoft.com/office/powerpoint/2010/main" val="865176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843B796E-DA5B-4D1B-80CD-D6217390E1ED}" type="datetime1">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AEAFF1E-34D5-4D38-8148-AA026DA2853D}" type="slidenum">
              <a:rPr lang="es-MX" smtClean="0"/>
              <a:t>‹Nº›</a:t>
            </a:fld>
            <a:endParaRPr lang="es-MX"/>
          </a:p>
        </p:txBody>
      </p:sp>
    </p:spTree>
    <p:extLst>
      <p:ext uri="{BB962C8B-B14F-4D97-AF65-F5344CB8AC3E}">
        <p14:creationId xmlns:p14="http://schemas.microsoft.com/office/powerpoint/2010/main" val="1504620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6A16789-4E13-4C44-B48B-E1188FBE14D0}" type="datetime1">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AEAFF1E-34D5-4D38-8148-AA026DA2853D}" type="slidenum">
              <a:rPr lang="es-MX" smtClean="0"/>
              <a:t>‹Nº›</a:t>
            </a:fld>
            <a:endParaRPr lang="es-MX"/>
          </a:p>
        </p:txBody>
      </p:sp>
    </p:spTree>
    <p:extLst>
      <p:ext uri="{BB962C8B-B14F-4D97-AF65-F5344CB8AC3E}">
        <p14:creationId xmlns:p14="http://schemas.microsoft.com/office/powerpoint/2010/main" val="3145075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FC776D0-0416-4283-AE7F-5E21A552DF38}" type="datetime1">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AEAFF1E-34D5-4D38-8148-AA026DA2853D}" type="slidenum">
              <a:rPr lang="es-MX" smtClean="0"/>
              <a:t>‹Nº›</a:t>
            </a:fld>
            <a:endParaRPr lang="es-MX"/>
          </a:p>
        </p:txBody>
      </p:sp>
    </p:spTree>
    <p:extLst>
      <p:ext uri="{BB962C8B-B14F-4D97-AF65-F5344CB8AC3E}">
        <p14:creationId xmlns:p14="http://schemas.microsoft.com/office/powerpoint/2010/main" val="4236931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609601" y="457201"/>
            <a:ext cx="11070492" cy="739775"/>
          </a:xfrm>
        </p:spPr>
        <p:txBody>
          <a:bodyPr/>
          <a:lstStyle/>
          <a:p>
            <a:r>
              <a:rPr lang="es-ES" smtClean="0"/>
              <a:t>Haga clic para modificar el estilo de título del patrón</a:t>
            </a:r>
            <a:endParaRPr lang="es-MX"/>
          </a:p>
        </p:txBody>
      </p:sp>
      <p:sp>
        <p:nvSpPr>
          <p:cNvPr id="3" name="Marcador de texto 2"/>
          <p:cNvSpPr>
            <a:spLocks noGrp="1"/>
          </p:cNvSpPr>
          <p:nvPr>
            <p:ph type="body" sz="half" idx="1"/>
          </p:nvPr>
        </p:nvSpPr>
        <p:spPr>
          <a:xfrm>
            <a:off x="601785" y="1412875"/>
            <a:ext cx="5400431" cy="47529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89785" y="1412875"/>
            <a:ext cx="5400431" cy="47529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pie de página 4"/>
          <p:cNvSpPr>
            <a:spLocks noGrp="1"/>
          </p:cNvSpPr>
          <p:nvPr>
            <p:ph type="ftr" sz="quarter" idx="10"/>
          </p:nvPr>
        </p:nvSpPr>
        <p:spPr>
          <a:xfrm>
            <a:off x="3348893" y="6248400"/>
            <a:ext cx="7444154" cy="457200"/>
          </a:xfrm>
        </p:spPr>
        <p:txBody>
          <a:bodyPr/>
          <a:lstStyle>
            <a:lvl1pPr>
              <a:defRPr/>
            </a:lvl1pPr>
          </a:lstStyle>
          <a:p>
            <a:endParaRPr lang="es-ES" altLang="es-MX"/>
          </a:p>
        </p:txBody>
      </p:sp>
      <p:sp>
        <p:nvSpPr>
          <p:cNvPr id="6" name="Marcador de número de diapositiva 5"/>
          <p:cNvSpPr>
            <a:spLocks noGrp="1"/>
          </p:cNvSpPr>
          <p:nvPr>
            <p:ph type="sldNum" sz="quarter" idx="11"/>
          </p:nvPr>
        </p:nvSpPr>
        <p:spPr>
          <a:xfrm>
            <a:off x="10880970" y="6248400"/>
            <a:ext cx="703385" cy="457200"/>
          </a:xfrm>
        </p:spPr>
        <p:txBody>
          <a:bodyPr/>
          <a:lstStyle>
            <a:lvl1pPr>
              <a:defRPr/>
            </a:lvl1pPr>
          </a:lstStyle>
          <a:p>
            <a:fld id="{92842BF8-0119-485E-B147-16EAC3BC8828}" type="slidenum">
              <a:rPr lang="es-ES" altLang="es-MX"/>
              <a:pPr/>
              <a:t>‹Nº›</a:t>
            </a:fld>
            <a:endParaRPr lang="es-ES" altLang="es-MX"/>
          </a:p>
        </p:txBody>
      </p:sp>
      <p:sp>
        <p:nvSpPr>
          <p:cNvPr id="7" name="Marcador de fecha 6"/>
          <p:cNvSpPr>
            <a:spLocks noGrp="1"/>
          </p:cNvSpPr>
          <p:nvPr>
            <p:ph type="dt" sz="half" idx="12"/>
          </p:nvPr>
        </p:nvSpPr>
        <p:spPr>
          <a:xfrm>
            <a:off x="609600" y="6245225"/>
            <a:ext cx="2651370" cy="476250"/>
          </a:xfrm>
        </p:spPr>
        <p:txBody>
          <a:bodyPr/>
          <a:lstStyle>
            <a:lvl1pPr>
              <a:defRPr/>
            </a:lvl1pPr>
          </a:lstStyle>
          <a:p>
            <a:fld id="{2568653C-E8AF-4021-9BF2-C5808E9E5E51}" type="datetime1">
              <a:rPr lang="es-MX" altLang="es-MX" smtClean="0"/>
              <a:t>01/10/2015</a:t>
            </a:fld>
            <a:endParaRPr lang="es-ES" altLang="es-MX"/>
          </a:p>
        </p:txBody>
      </p:sp>
    </p:spTree>
    <p:extLst>
      <p:ext uri="{BB962C8B-B14F-4D97-AF65-F5344CB8AC3E}">
        <p14:creationId xmlns:p14="http://schemas.microsoft.com/office/powerpoint/2010/main" val="2836350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Título 1"/>
          <p:cNvSpPr>
            <a:spLocks noGrp="1"/>
          </p:cNvSpPr>
          <p:nvPr>
            <p:ph type="title"/>
          </p:nvPr>
        </p:nvSpPr>
        <p:spPr>
          <a:xfrm>
            <a:off x="609601" y="457201"/>
            <a:ext cx="11070492" cy="739775"/>
          </a:xfrm>
        </p:spPr>
        <p:txBody>
          <a:bodyPr/>
          <a:lstStyle/>
          <a:p>
            <a:r>
              <a:rPr lang="es-ES" smtClean="0"/>
              <a:t>Haga clic para modificar el estilo de título del patrón</a:t>
            </a:r>
            <a:endParaRPr lang="es-MX"/>
          </a:p>
        </p:txBody>
      </p:sp>
      <p:sp>
        <p:nvSpPr>
          <p:cNvPr id="3" name="Marcador de SmartArt 2"/>
          <p:cNvSpPr>
            <a:spLocks noGrp="1"/>
          </p:cNvSpPr>
          <p:nvPr>
            <p:ph type="dgm" idx="1"/>
          </p:nvPr>
        </p:nvSpPr>
        <p:spPr>
          <a:xfrm>
            <a:off x="601785" y="1412875"/>
            <a:ext cx="10988431" cy="4752975"/>
          </a:xfrm>
        </p:spPr>
        <p:txBody>
          <a:bodyPr/>
          <a:lstStyle/>
          <a:p>
            <a:endParaRPr lang="es-MX"/>
          </a:p>
        </p:txBody>
      </p:sp>
      <p:sp>
        <p:nvSpPr>
          <p:cNvPr id="4" name="Marcador de pie de página 3"/>
          <p:cNvSpPr>
            <a:spLocks noGrp="1"/>
          </p:cNvSpPr>
          <p:nvPr>
            <p:ph type="ftr" sz="quarter" idx="10"/>
          </p:nvPr>
        </p:nvSpPr>
        <p:spPr>
          <a:xfrm>
            <a:off x="3348893" y="6248400"/>
            <a:ext cx="7444154" cy="457200"/>
          </a:xfrm>
        </p:spPr>
        <p:txBody>
          <a:bodyPr/>
          <a:lstStyle>
            <a:lvl1pPr>
              <a:defRPr/>
            </a:lvl1pPr>
          </a:lstStyle>
          <a:p>
            <a:endParaRPr lang="es-ES" altLang="es-MX"/>
          </a:p>
        </p:txBody>
      </p:sp>
      <p:sp>
        <p:nvSpPr>
          <p:cNvPr id="5" name="Marcador de número de diapositiva 4"/>
          <p:cNvSpPr>
            <a:spLocks noGrp="1"/>
          </p:cNvSpPr>
          <p:nvPr>
            <p:ph type="sldNum" sz="quarter" idx="11"/>
          </p:nvPr>
        </p:nvSpPr>
        <p:spPr>
          <a:xfrm>
            <a:off x="10880970" y="6248400"/>
            <a:ext cx="703385" cy="457200"/>
          </a:xfrm>
        </p:spPr>
        <p:txBody>
          <a:bodyPr/>
          <a:lstStyle>
            <a:lvl1pPr>
              <a:defRPr/>
            </a:lvl1pPr>
          </a:lstStyle>
          <a:p>
            <a:fld id="{B141155C-3A75-40C3-94FD-1EBF01C0F26B}" type="slidenum">
              <a:rPr lang="es-ES" altLang="es-MX"/>
              <a:pPr/>
              <a:t>‹Nº›</a:t>
            </a:fld>
            <a:endParaRPr lang="es-ES" altLang="es-MX"/>
          </a:p>
        </p:txBody>
      </p:sp>
      <p:sp>
        <p:nvSpPr>
          <p:cNvPr id="6" name="Marcador de fecha 5"/>
          <p:cNvSpPr>
            <a:spLocks noGrp="1"/>
          </p:cNvSpPr>
          <p:nvPr>
            <p:ph type="dt" sz="half" idx="12"/>
          </p:nvPr>
        </p:nvSpPr>
        <p:spPr>
          <a:xfrm>
            <a:off x="609600" y="6245225"/>
            <a:ext cx="2651370" cy="476250"/>
          </a:xfrm>
        </p:spPr>
        <p:txBody>
          <a:bodyPr/>
          <a:lstStyle>
            <a:lvl1pPr>
              <a:defRPr/>
            </a:lvl1pPr>
          </a:lstStyle>
          <a:p>
            <a:fld id="{4494CD39-68C7-4837-A299-4ADA6CE19420}" type="datetime1">
              <a:rPr lang="es-MX" altLang="es-MX" smtClean="0"/>
              <a:t>01/10/2015</a:t>
            </a:fld>
            <a:endParaRPr lang="es-ES" altLang="es-MX"/>
          </a:p>
        </p:txBody>
      </p:sp>
    </p:spTree>
    <p:extLst>
      <p:ext uri="{BB962C8B-B14F-4D97-AF65-F5344CB8AC3E}">
        <p14:creationId xmlns:p14="http://schemas.microsoft.com/office/powerpoint/2010/main" val="2542151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Título 1"/>
          <p:cNvSpPr>
            <a:spLocks noGrp="1"/>
          </p:cNvSpPr>
          <p:nvPr>
            <p:ph type="title"/>
          </p:nvPr>
        </p:nvSpPr>
        <p:spPr>
          <a:xfrm>
            <a:off x="609601" y="457201"/>
            <a:ext cx="11070492" cy="739775"/>
          </a:xfrm>
        </p:spPr>
        <p:txBody>
          <a:bodyPr/>
          <a:lstStyle/>
          <a:p>
            <a:r>
              <a:rPr lang="es-ES" smtClean="0"/>
              <a:t>Haga clic para modificar el estilo de título del patrón</a:t>
            </a:r>
            <a:endParaRPr lang="es-MX"/>
          </a:p>
        </p:txBody>
      </p:sp>
      <p:sp>
        <p:nvSpPr>
          <p:cNvPr id="3" name="Marcador de texto 2"/>
          <p:cNvSpPr>
            <a:spLocks noGrp="1"/>
          </p:cNvSpPr>
          <p:nvPr>
            <p:ph type="body" sz="half" idx="1"/>
          </p:nvPr>
        </p:nvSpPr>
        <p:spPr>
          <a:xfrm>
            <a:off x="601785" y="1412875"/>
            <a:ext cx="5400431" cy="47529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quarter" idx="2"/>
          </p:nvPr>
        </p:nvSpPr>
        <p:spPr>
          <a:xfrm>
            <a:off x="6189785" y="1412875"/>
            <a:ext cx="5400431" cy="2300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contenido 4"/>
          <p:cNvSpPr>
            <a:spLocks noGrp="1"/>
          </p:cNvSpPr>
          <p:nvPr>
            <p:ph sz="quarter" idx="3"/>
          </p:nvPr>
        </p:nvSpPr>
        <p:spPr>
          <a:xfrm>
            <a:off x="6189785" y="3865564"/>
            <a:ext cx="5400431" cy="23002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10"/>
          </p:nvPr>
        </p:nvSpPr>
        <p:spPr>
          <a:xfrm>
            <a:off x="3348893" y="6248400"/>
            <a:ext cx="7444154" cy="457200"/>
          </a:xfrm>
        </p:spPr>
        <p:txBody>
          <a:bodyPr/>
          <a:lstStyle>
            <a:lvl1pPr>
              <a:defRPr/>
            </a:lvl1pPr>
          </a:lstStyle>
          <a:p>
            <a:endParaRPr lang="es-ES" altLang="es-MX"/>
          </a:p>
        </p:txBody>
      </p:sp>
      <p:sp>
        <p:nvSpPr>
          <p:cNvPr id="7" name="Marcador de número de diapositiva 6"/>
          <p:cNvSpPr>
            <a:spLocks noGrp="1"/>
          </p:cNvSpPr>
          <p:nvPr>
            <p:ph type="sldNum" sz="quarter" idx="11"/>
          </p:nvPr>
        </p:nvSpPr>
        <p:spPr>
          <a:xfrm>
            <a:off x="10880970" y="6248400"/>
            <a:ext cx="703385" cy="457200"/>
          </a:xfrm>
        </p:spPr>
        <p:txBody>
          <a:bodyPr/>
          <a:lstStyle>
            <a:lvl1pPr>
              <a:defRPr/>
            </a:lvl1pPr>
          </a:lstStyle>
          <a:p>
            <a:fld id="{8057C22B-D833-4902-8AD2-3B1CDB9F041C}" type="slidenum">
              <a:rPr lang="es-ES" altLang="es-MX"/>
              <a:pPr/>
              <a:t>‹Nº›</a:t>
            </a:fld>
            <a:endParaRPr lang="es-ES" altLang="es-MX"/>
          </a:p>
        </p:txBody>
      </p:sp>
      <p:sp>
        <p:nvSpPr>
          <p:cNvPr id="8" name="Marcador de fecha 7"/>
          <p:cNvSpPr>
            <a:spLocks noGrp="1"/>
          </p:cNvSpPr>
          <p:nvPr>
            <p:ph type="dt" sz="half" idx="12"/>
          </p:nvPr>
        </p:nvSpPr>
        <p:spPr>
          <a:xfrm>
            <a:off x="609600" y="6245225"/>
            <a:ext cx="2651370" cy="476250"/>
          </a:xfrm>
        </p:spPr>
        <p:txBody>
          <a:bodyPr/>
          <a:lstStyle>
            <a:lvl1pPr>
              <a:defRPr/>
            </a:lvl1pPr>
          </a:lstStyle>
          <a:p>
            <a:fld id="{19ABC1A8-9861-4C54-A5C8-3D6B3DC3EB9C}" type="datetime1">
              <a:rPr lang="es-MX" altLang="es-MX" smtClean="0"/>
              <a:t>01/10/2015</a:t>
            </a:fld>
            <a:endParaRPr lang="es-ES" altLang="es-MX"/>
          </a:p>
        </p:txBody>
      </p:sp>
    </p:spTree>
    <p:extLst>
      <p:ext uri="{BB962C8B-B14F-4D97-AF65-F5344CB8AC3E}">
        <p14:creationId xmlns:p14="http://schemas.microsoft.com/office/powerpoint/2010/main" val="14664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cSld name="Título y texto encima de l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609601" y="457201"/>
            <a:ext cx="11070492" cy="739775"/>
          </a:xfrm>
        </p:spPr>
        <p:txBody>
          <a:bodyPr/>
          <a:lstStyle/>
          <a:p>
            <a:r>
              <a:rPr lang="es-ES" smtClean="0"/>
              <a:t>Haga clic para modificar el estilo de título del patrón</a:t>
            </a:r>
            <a:endParaRPr lang="es-MX"/>
          </a:p>
        </p:txBody>
      </p:sp>
      <p:sp>
        <p:nvSpPr>
          <p:cNvPr id="3" name="Marcador de texto 2"/>
          <p:cNvSpPr>
            <a:spLocks noGrp="1"/>
          </p:cNvSpPr>
          <p:nvPr>
            <p:ph type="body" sz="half" idx="1"/>
          </p:nvPr>
        </p:nvSpPr>
        <p:spPr>
          <a:xfrm>
            <a:off x="601785" y="1412875"/>
            <a:ext cx="10988431" cy="2300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01785" y="3865564"/>
            <a:ext cx="10988431" cy="23002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pie de página 4"/>
          <p:cNvSpPr>
            <a:spLocks noGrp="1"/>
          </p:cNvSpPr>
          <p:nvPr>
            <p:ph type="ftr" sz="quarter" idx="10"/>
          </p:nvPr>
        </p:nvSpPr>
        <p:spPr>
          <a:xfrm>
            <a:off x="3348893" y="6248400"/>
            <a:ext cx="7444154" cy="457200"/>
          </a:xfrm>
        </p:spPr>
        <p:txBody>
          <a:bodyPr/>
          <a:lstStyle>
            <a:lvl1pPr>
              <a:defRPr/>
            </a:lvl1pPr>
          </a:lstStyle>
          <a:p>
            <a:endParaRPr lang="es-ES" altLang="es-MX"/>
          </a:p>
        </p:txBody>
      </p:sp>
      <p:sp>
        <p:nvSpPr>
          <p:cNvPr id="6" name="Marcador de número de diapositiva 5"/>
          <p:cNvSpPr>
            <a:spLocks noGrp="1"/>
          </p:cNvSpPr>
          <p:nvPr>
            <p:ph type="sldNum" sz="quarter" idx="11"/>
          </p:nvPr>
        </p:nvSpPr>
        <p:spPr>
          <a:xfrm>
            <a:off x="10880970" y="6248400"/>
            <a:ext cx="703385" cy="457200"/>
          </a:xfrm>
        </p:spPr>
        <p:txBody>
          <a:bodyPr/>
          <a:lstStyle>
            <a:lvl1pPr>
              <a:defRPr/>
            </a:lvl1pPr>
          </a:lstStyle>
          <a:p>
            <a:fld id="{60C7296B-E1FA-4EC7-A793-29293D9847F8}" type="slidenum">
              <a:rPr lang="es-ES" altLang="es-MX"/>
              <a:pPr/>
              <a:t>‹Nº›</a:t>
            </a:fld>
            <a:endParaRPr lang="es-ES" altLang="es-MX"/>
          </a:p>
        </p:txBody>
      </p:sp>
      <p:sp>
        <p:nvSpPr>
          <p:cNvPr id="7" name="Marcador de fecha 6"/>
          <p:cNvSpPr>
            <a:spLocks noGrp="1"/>
          </p:cNvSpPr>
          <p:nvPr>
            <p:ph type="dt" sz="half" idx="12"/>
          </p:nvPr>
        </p:nvSpPr>
        <p:spPr>
          <a:xfrm>
            <a:off x="609600" y="6245225"/>
            <a:ext cx="2651370" cy="476250"/>
          </a:xfrm>
        </p:spPr>
        <p:txBody>
          <a:bodyPr/>
          <a:lstStyle>
            <a:lvl1pPr>
              <a:defRPr/>
            </a:lvl1pPr>
          </a:lstStyle>
          <a:p>
            <a:fld id="{11DA611B-3A56-48A0-BFC0-538FD3304F6A}" type="datetime1">
              <a:rPr lang="es-MX" altLang="es-MX" smtClean="0"/>
              <a:t>01/10/2015</a:t>
            </a:fld>
            <a:endParaRPr lang="es-ES" altLang="es-MX"/>
          </a:p>
        </p:txBody>
      </p:sp>
    </p:spTree>
    <p:extLst>
      <p:ext uri="{BB962C8B-B14F-4D97-AF65-F5344CB8AC3E}">
        <p14:creationId xmlns:p14="http://schemas.microsoft.com/office/powerpoint/2010/main" val="671464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OverTx">
  <p:cSld name="Título y 2 objetos encima del texto">
    <p:spTree>
      <p:nvGrpSpPr>
        <p:cNvPr id="1" name=""/>
        <p:cNvGrpSpPr/>
        <p:nvPr/>
      </p:nvGrpSpPr>
      <p:grpSpPr>
        <a:xfrm>
          <a:off x="0" y="0"/>
          <a:ext cx="0" cy="0"/>
          <a:chOff x="0" y="0"/>
          <a:chExt cx="0" cy="0"/>
        </a:xfrm>
      </p:grpSpPr>
      <p:sp>
        <p:nvSpPr>
          <p:cNvPr id="2" name="Título 1"/>
          <p:cNvSpPr>
            <a:spLocks noGrp="1"/>
          </p:cNvSpPr>
          <p:nvPr>
            <p:ph type="title"/>
          </p:nvPr>
        </p:nvSpPr>
        <p:spPr>
          <a:xfrm>
            <a:off x="609601" y="457201"/>
            <a:ext cx="11070492" cy="739775"/>
          </a:xfrm>
        </p:spPr>
        <p:txBody>
          <a:bodyPr/>
          <a:lstStyle/>
          <a:p>
            <a:r>
              <a:rPr lang="es-ES" smtClean="0"/>
              <a:t>Haga clic para modificar el estilo de título del patrón</a:t>
            </a:r>
            <a:endParaRPr lang="es-MX"/>
          </a:p>
        </p:txBody>
      </p:sp>
      <p:sp>
        <p:nvSpPr>
          <p:cNvPr id="3" name="Marcador de contenido 2"/>
          <p:cNvSpPr>
            <a:spLocks noGrp="1"/>
          </p:cNvSpPr>
          <p:nvPr>
            <p:ph sz="quarter" idx="1"/>
          </p:nvPr>
        </p:nvSpPr>
        <p:spPr>
          <a:xfrm>
            <a:off x="601785" y="1412875"/>
            <a:ext cx="5400431" cy="2300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quarter" idx="2"/>
          </p:nvPr>
        </p:nvSpPr>
        <p:spPr>
          <a:xfrm>
            <a:off x="6189785" y="1412875"/>
            <a:ext cx="5400431" cy="2300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half" idx="3"/>
          </p:nvPr>
        </p:nvSpPr>
        <p:spPr>
          <a:xfrm>
            <a:off x="601785" y="3865564"/>
            <a:ext cx="10988431" cy="23002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10"/>
          </p:nvPr>
        </p:nvSpPr>
        <p:spPr>
          <a:xfrm>
            <a:off x="3348893" y="6248400"/>
            <a:ext cx="7444154" cy="457200"/>
          </a:xfrm>
        </p:spPr>
        <p:txBody>
          <a:bodyPr/>
          <a:lstStyle>
            <a:lvl1pPr>
              <a:defRPr/>
            </a:lvl1pPr>
          </a:lstStyle>
          <a:p>
            <a:endParaRPr lang="es-ES" altLang="es-MX"/>
          </a:p>
        </p:txBody>
      </p:sp>
      <p:sp>
        <p:nvSpPr>
          <p:cNvPr id="7" name="Marcador de número de diapositiva 6"/>
          <p:cNvSpPr>
            <a:spLocks noGrp="1"/>
          </p:cNvSpPr>
          <p:nvPr>
            <p:ph type="sldNum" sz="quarter" idx="11"/>
          </p:nvPr>
        </p:nvSpPr>
        <p:spPr>
          <a:xfrm>
            <a:off x="10880970" y="6248400"/>
            <a:ext cx="703385" cy="457200"/>
          </a:xfrm>
        </p:spPr>
        <p:txBody>
          <a:bodyPr/>
          <a:lstStyle>
            <a:lvl1pPr>
              <a:defRPr/>
            </a:lvl1pPr>
          </a:lstStyle>
          <a:p>
            <a:fld id="{8F7A68D4-7E87-4416-A1AA-C7FED6411C19}" type="slidenum">
              <a:rPr lang="es-ES" altLang="es-MX"/>
              <a:pPr/>
              <a:t>‹Nº›</a:t>
            </a:fld>
            <a:endParaRPr lang="es-ES" altLang="es-MX"/>
          </a:p>
        </p:txBody>
      </p:sp>
      <p:sp>
        <p:nvSpPr>
          <p:cNvPr id="8" name="Marcador de fecha 7"/>
          <p:cNvSpPr>
            <a:spLocks noGrp="1"/>
          </p:cNvSpPr>
          <p:nvPr>
            <p:ph type="dt" sz="half" idx="12"/>
          </p:nvPr>
        </p:nvSpPr>
        <p:spPr>
          <a:xfrm>
            <a:off x="609600" y="6245225"/>
            <a:ext cx="2651370" cy="476250"/>
          </a:xfrm>
        </p:spPr>
        <p:txBody>
          <a:bodyPr/>
          <a:lstStyle>
            <a:lvl1pPr>
              <a:defRPr/>
            </a:lvl1pPr>
          </a:lstStyle>
          <a:p>
            <a:fld id="{639D688B-2F29-4537-B7CF-00CBB4C270CD}" type="datetime1">
              <a:rPr lang="es-MX" altLang="es-MX" smtClean="0"/>
              <a:t>01/10/2015</a:t>
            </a:fld>
            <a:endParaRPr lang="es-ES" altLang="es-MX"/>
          </a:p>
        </p:txBody>
      </p:sp>
    </p:spTree>
    <p:extLst>
      <p:ext uri="{BB962C8B-B14F-4D97-AF65-F5344CB8AC3E}">
        <p14:creationId xmlns:p14="http://schemas.microsoft.com/office/powerpoint/2010/main" val="3140316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cSld name="Título y 4 objetos">
    <p:spTree>
      <p:nvGrpSpPr>
        <p:cNvPr id="1" name=""/>
        <p:cNvGrpSpPr/>
        <p:nvPr/>
      </p:nvGrpSpPr>
      <p:grpSpPr>
        <a:xfrm>
          <a:off x="0" y="0"/>
          <a:ext cx="0" cy="0"/>
          <a:chOff x="0" y="0"/>
          <a:chExt cx="0" cy="0"/>
        </a:xfrm>
      </p:grpSpPr>
      <p:sp>
        <p:nvSpPr>
          <p:cNvPr id="2" name="Título 1"/>
          <p:cNvSpPr>
            <a:spLocks noGrp="1"/>
          </p:cNvSpPr>
          <p:nvPr>
            <p:ph type="title" sz="quarter"/>
          </p:nvPr>
        </p:nvSpPr>
        <p:spPr>
          <a:xfrm>
            <a:off x="609601" y="457201"/>
            <a:ext cx="11070492" cy="739775"/>
          </a:xfrm>
        </p:spPr>
        <p:txBody>
          <a:bodyPr/>
          <a:lstStyle/>
          <a:p>
            <a:r>
              <a:rPr lang="es-ES" smtClean="0"/>
              <a:t>Haga clic para modificar el estilo de título del patrón</a:t>
            </a:r>
            <a:endParaRPr lang="es-MX"/>
          </a:p>
        </p:txBody>
      </p:sp>
      <p:sp>
        <p:nvSpPr>
          <p:cNvPr id="3" name="Marcador de contenido 2"/>
          <p:cNvSpPr>
            <a:spLocks noGrp="1"/>
          </p:cNvSpPr>
          <p:nvPr>
            <p:ph sz="quarter" idx="1"/>
          </p:nvPr>
        </p:nvSpPr>
        <p:spPr>
          <a:xfrm>
            <a:off x="601785" y="1412875"/>
            <a:ext cx="5400431" cy="2300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quarter" idx="2"/>
          </p:nvPr>
        </p:nvSpPr>
        <p:spPr>
          <a:xfrm>
            <a:off x="6189785" y="1412875"/>
            <a:ext cx="5400431" cy="2300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contenido 4"/>
          <p:cNvSpPr>
            <a:spLocks noGrp="1"/>
          </p:cNvSpPr>
          <p:nvPr>
            <p:ph sz="quarter" idx="3"/>
          </p:nvPr>
        </p:nvSpPr>
        <p:spPr>
          <a:xfrm>
            <a:off x="601785" y="3865564"/>
            <a:ext cx="5400431" cy="23002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contenido 5"/>
          <p:cNvSpPr>
            <a:spLocks noGrp="1"/>
          </p:cNvSpPr>
          <p:nvPr>
            <p:ph sz="quarter" idx="4"/>
          </p:nvPr>
        </p:nvSpPr>
        <p:spPr>
          <a:xfrm>
            <a:off x="6189785" y="3865564"/>
            <a:ext cx="5400431" cy="23002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pie de página 6"/>
          <p:cNvSpPr>
            <a:spLocks noGrp="1"/>
          </p:cNvSpPr>
          <p:nvPr>
            <p:ph type="ftr" sz="quarter" idx="10"/>
          </p:nvPr>
        </p:nvSpPr>
        <p:spPr>
          <a:xfrm>
            <a:off x="3348893" y="6248400"/>
            <a:ext cx="7444154" cy="457200"/>
          </a:xfrm>
        </p:spPr>
        <p:txBody>
          <a:bodyPr/>
          <a:lstStyle>
            <a:lvl1pPr>
              <a:defRPr/>
            </a:lvl1pPr>
          </a:lstStyle>
          <a:p>
            <a:endParaRPr lang="es-ES" altLang="es-MX"/>
          </a:p>
        </p:txBody>
      </p:sp>
      <p:sp>
        <p:nvSpPr>
          <p:cNvPr id="8" name="Marcador de número de diapositiva 7"/>
          <p:cNvSpPr>
            <a:spLocks noGrp="1"/>
          </p:cNvSpPr>
          <p:nvPr>
            <p:ph type="sldNum" sz="quarter" idx="11"/>
          </p:nvPr>
        </p:nvSpPr>
        <p:spPr>
          <a:xfrm>
            <a:off x="10880970" y="6248400"/>
            <a:ext cx="703385" cy="457200"/>
          </a:xfrm>
        </p:spPr>
        <p:txBody>
          <a:bodyPr/>
          <a:lstStyle>
            <a:lvl1pPr>
              <a:defRPr/>
            </a:lvl1pPr>
          </a:lstStyle>
          <a:p>
            <a:fld id="{33929531-21E7-450D-9399-2792F8569492}" type="slidenum">
              <a:rPr lang="es-ES" altLang="es-MX"/>
              <a:pPr/>
              <a:t>‹Nº›</a:t>
            </a:fld>
            <a:endParaRPr lang="es-ES" altLang="es-MX"/>
          </a:p>
        </p:txBody>
      </p:sp>
      <p:sp>
        <p:nvSpPr>
          <p:cNvPr id="9" name="Marcador de fecha 8"/>
          <p:cNvSpPr>
            <a:spLocks noGrp="1"/>
          </p:cNvSpPr>
          <p:nvPr>
            <p:ph type="dt" sz="half" idx="12"/>
          </p:nvPr>
        </p:nvSpPr>
        <p:spPr>
          <a:xfrm>
            <a:off x="609600" y="6245225"/>
            <a:ext cx="2651370" cy="476250"/>
          </a:xfrm>
        </p:spPr>
        <p:txBody>
          <a:bodyPr/>
          <a:lstStyle>
            <a:lvl1pPr>
              <a:defRPr/>
            </a:lvl1pPr>
          </a:lstStyle>
          <a:p>
            <a:fld id="{1AB10E9E-28D5-43C5-93DB-893A54BE4567}" type="datetime1">
              <a:rPr lang="es-MX" altLang="es-MX" smtClean="0"/>
              <a:t>01/10/2015</a:t>
            </a:fld>
            <a:endParaRPr lang="es-ES" altLang="es-MX"/>
          </a:p>
        </p:txBody>
      </p:sp>
    </p:spTree>
    <p:extLst>
      <p:ext uri="{BB962C8B-B14F-4D97-AF65-F5344CB8AC3E}">
        <p14:creationId xmlns:p14="http://schemas.microsoft.com/office/powerpoint/2010/main" val="712698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pPr>
              <a:defRPr/>
            </a:pPr>
            <a:fld id="{9AC10229-2355-42A2-8548-5EE32B6DC09E}" type="datetime1">
              <a:rPr lang="es-MX" smtClean="0">
                <a:solidFill>
                  <a:prstClr val="black">
                    <a:tint val="75000"/>
                  </a:prstClr>
                </a:solidFill>
              </a:rPr>
              <a:t>01/10/2015</a:t>
            </a:fld>
            <a:endParaRPr lang="es-CL">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CL">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7F8A6DFE-8C52-4D3E-8CBD-E9DCB306464C}"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6787697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F3057938-129F-4D8E-A8B1-BFC97835C576}" type="datetime1">
              <a:rPr lang="es-MX" smtClean="0">
                <a:solidFill>
                  <a:prstClr val="black">
                    <a:tint val="75000"/>
                  </a:prstClr>
                </a:solidFill>
              </a:rPr>
              <a:t>01/10/2015</a:t>
            </a:fld>
            <a:endParaRPr lang="es-CL">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CL">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94CEE3AB-8A7E-4712-91D9-00F54B6603CD}"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1764616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D258F22-3D97-4FF4-845B-B939F9FB7ABD}" type="datetime1">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AEAFF1E-34D5-4D38-8148-AA026DA2853D}" type="slidenum">
              <a:rPr lang="es-MX" smtClean="0"/>
              <a:t>‹Nº›</a:t>
            </a:fld>
            <a:endParaRPr lang="es-MX"/>
          </a:p>
        </p:txBody>
      </p:sp>
    </p:spTree>
    <p:extLst>
      <p:ext uri="{BB962C8B-B14F-4D97-AF65-F5344CB8AC3E}">
        <p14:creationId xmlns:p14="http://schemas.microsoft.com/office/powerpoint/2010/main" val="24790173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7CB7F2E6-B3A8-4F44-9ADD-45EEFB5E6D88}" type="datetime1">
              <a:rPr lang="es-MX" smtClean="0">
                <a:solidFill>
                  <a:prstClr val="black">
                    <a:tint val="75000"/>
                  </a:prstClr>
                </a:solidFill>
              </a:rPr>
              <a:t>01/10/2015</a:t>
            </a:fld>
            <a:endParaRPr lang="es-CL">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CL">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1E4B07F5-8805-429C-BEB9-8DBE6E9B1915}"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32232301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3 Marcador de fecha"/>
          <p:cNvSpPr>
            <a:spLocks noGrp="1"/>
          </p:cNvSpPr>
          <p:nvPr>
            <p:ph type="dt" sz="half" idx="10"/>
          </p:nvPr>
        </p:nvSpPr>
        <p:spPr/>
        <p:txBody>
          <a:bodyPr/>
          <a:lstStyle>
            <a:lvl1pPr>
              <a:defRPr/>
            </a:lvl1pPr>
          </a:lstStyle>
          <a:p>
            <a:pPr>
              <a:defRPr/>
            </a:pPr>
            <a:fld id="{DB78BF09-8D32-4443-AFCB-BB76F824DE9D}" type="datetime1">
              <a:rPr lang="es-MX" smtClean="0">
                <a:solidFill>
                  <a:prstClr val="black">
                    <a:tint val="75000"/>
                  </a:prstClr>
                </a:solidFill>
              </a:rPr>
              <a:t>01/10/2015</a:t>
            </a:fld>
            <a:endParaRPr lang="es-CL">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CL">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DF3CA43E-BEBD-4B1E-92F8-0A72E7FF2A81}"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16143325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3 Marcador de fecha"/>
          <p:cNvSpPr>
            <a:spLocks noGrp="1"/>
          </p:cNvSpPr>
          <p:nvPr>
            <p:ph type="dt" sz="half" idx="10"/>
          </p:nvPr>
        </p:nvSpPr>
        <p:spPr/>
        <p:txBody>
          <a:bodyPr/>
          <a:lstStyle>
            <a:lvl1pPr>
              <a:defRPr/>
            </a:lvl1pPr>
          </a:lstStyle>
          <a:p>
            <a:pPr>
              <a:defRPr/>
            </a:pPr>
            <a:fld id="{241BDEC3-8649-4A6B-A5B4-4D7E5A4C8A3F}" type="datetime1">
              <a:rPr lang="es-MX" smtClean="0">
                <a:solidFill>
                  <a:prstClr val="black">
                    <a:tint val="75000"/>
                  </a:prstClr>
                </a:solidFill>
              </a:rPr>
              <a:t>01/10/2015</a:t>
            </a:fld>
            <a:endParaRPr lang="es-CL">
              <a:solidFill>
                <a:prstClr val="black">
                  <a:tint val="75000"/>
                </a:prstClr>
              </a:solidFill>
            </a:endParaRPr>
          </a:p>
        </p:txBody>
      </p:sp>
      <p:sp>
        <p:nvSpPr>
          <p:cNvPr id="8" name="4 Marcador de pie de página"/>
          <p:cNvSpPr>
            <a:spLocks noGrp="1"/>
          </p:cNvSpPr>
          <p:nvPr>
            <p:ph type="ftr" sz="quarter" idx="11"/>
          </p:nvPr>
        </p:nvSpPr>
        <p:spPr/>
        <p:txBody>
          <a:bodyPr/>
          <a:lstStyle>
            <a:lvl1pPr>
              <a:defRPr/>
            </a:lvl1pPr>
          </a:lstStyle>
          <a:p>
            <a:pPr>
              <a:defRPr/>
            </a:pPr>
            <a:endParaRPr lang="es-CL">
              <a:solidFill>
                <a:prstClr val="black">
                  <a:tint val="75000"/>
                </a:prstClr>
              </a:solidFill>
            </a:endParaRPr>
          </a:p>
        </p:txBody>
      </p:sp>
      <p:sp>
        <p:nvSpPr>
          <p:cNvPr id="9" name="5 Marcador de número de diapositiva"/>
          <p:cNvSpPr>
            <a:spLocks noGrp="1"/>
          </p:cNvSpPr>
          <p:nvPr>
            <p:ph type="sldNum" sz="quarter" idx="12"/>
          </p:nvPr>
        </p:nvSpPr>
        <p:spPr/>
        <p:txBody>
          <a:bodyPr/>
          <a:lstStyle>
            <a:lvl1pPr>
              <a:defRPr/>
            </a:lvl1pPr>
          </a:lstStyle>
          <a:p>
            <a:pPr>
              <a:defRPr/>
            </a:pPr>
            <a:fld id="{7705BADC-5480-4D4D-B43F-AB816EABED47}"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24430947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3 Marcador de fecha"/>
          <p:cNvSpPr>
            <a:spLocks noGrp="1"/>
          </p:cNvSpPr>
          <p:nvPr>
            <p:ph type="dt" sz="half" idx="10"/>
          </p:nvPr>
        </p:nvSpPr>
        <p:spPr/>
        <p:txBody>
          <a:bodyPr/>
          <a:lstStyle>
            <a:lvl1pPr>
              <a:defRPr/>
            </a:lvl1pPr>
          </a:lstStyle>
          <a:p>
            <a:pPr>
              <a:defRPr/>
            </a:pPr>
            <a:fld id="{1E6B4689-F23F-41FC-8F5F-180399DDEB27}" type="datetime1">
              <a:rPr lang="es-MX" smtClean="0">
                <a:solidFill>
                  <a:prstClr val="black">
                    <a:tint val="75000"/>
                  </a:prstClr>
                </a:solidFill>
              </a:rPr>
              <a:t>01/10/2015</a:t>
            </a:fld>
            <a:endParaRPr lang="es-CL">
              <a:solidFill>
                <a:prstClr val="black">
                  <a:tint val="75000"/>
                </a:prstClr>
              </a:solidFill>
            </a:endParaRPr>
          </a:p>
        </p:txBody>
      </p:sp>
      <p:sp>
        <p:nvSpPr>
          <p:cNvPr id="4" name="4 Marcador de pie de página"/>
          <p:cNvSpPr>
            <a:spLocks noGrp="1"/>
          </p:cNvSpPr>
          <p:nvPr>
            <p:ph type="ftr" sz="quarter" idx="11"/>
          </p:nvPr>
        </p:nvSpPr>
        <p:spPr/>
        <p:txBody>
          <a:bodyPr/>
          <a:lstStyle>
            <a:lvl1pPr>
              <a:defRPr/>
            </a:lvl1pPr>
          </a:lstStyle>
          <a:p>
            <a:pPr>
              <a:defRPr/>
            </a:pPr>
            <a:endParaRPr lang="es-CL">
              <a:solidFill>
                <a:prstClr val="black">
                  <a:tint val="75000"/>
                </a:prstClr>
              </a:solidFill>
            </a:endParaRPr>
          </a:p>
        </p:txBody>
      </p:sp>
      <p:sp>
        <p:nvSpPr>
          <p:cNvPr id="5" name="5 Marcador de número de diapositiva"/>
          <p:cNvSpPr>
            <a:spLocks noGrp="1"/>
          </p:cNvSpPr>
          <p:nvPr>
            <p:ph type="sldNum" sz="quarter" idx="12"/>
          </p:nvPr>
        </p:nvSpPr>
        <p:spPr/>
        <p:txBody>
          <a:bodyPr/>
          <a:lstStyle>
            <a:lvl1pPr>
              <a:defRPr/>
            </a:lvl1pPr>
          </a:lstStyle>
          <a:p>
            <a:pPr>
              <a:defRPr/>
            </a:pPr>
            <a:fld id="{2C3F67A2-7E04-46E6-8BAB-73F911A43E37}"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30735028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07A6D9E4-40DF-4380-8AAD-5150BCEDF2FB}" type="datetime1">
              <a:rPr lang="es-MX" smtClean="0">
                <a:solidFill>
                  <a:prstClr val="black">
                    <a:tint val="75000"/>
                  </a:prstClr>
                </a:solidFill>
              </a:rPr>
              <a:t>01/10/2015</a:t>
            </a:fld>
            <a:endParaRPr lang="es-CL">
              <a:solidFill>
                <a:prstClr val="black">
                  <a:tint val="75000"/>
                </a:prstClr>
              </a:solidFill>
            </a:endParaRPr>
          </a:p>
        </p:txBody>
      </p:sp>
      <p:sp>
        <p:nvSpPr>
          <p:cNvPr id="3" name="4 Marcador de pie de página"/>
          <p:cNvSpPr>
            <a:spLocks noGrp="1"/>
          </p:cNvSpPr>
          <p:nvPr>
            <p:ph type="ftr" sz="quarter" idx="11"/>
          </p:nvPr>
        </p:nvSpPr>
        <p:spPr/>
        <p:txBody>
          <a:bodyPr/>
          <a:lstStyle>
            <a:lvl1pPr>
              <a:defRPr/>
            </a:lvl1pPr>
          </a:lstStyle>
          <a:p>
            <a:pPr>
              <a:defRPr/>
            </a:pPr>
            <a:endParaRPr lang="es-CL">
              <a:solidFill>
                <a:prstClr val="black">
                  <a:tint val="75000"/>
                </a:prstClr>
              </a:solidFill>
            </a:endParaRPr>
          </a:p>
        </p:txBody>
      </p:sp>
      <p:sp>
        <p:nvSpPr>
          <p:cNvPr id="4" name="5 Marcador de número de diapositiva"/>
          <p:cNvSpPr>
            <a:spLocks noGrp="1"/>
          </p:cNvSpPr>
          <p:nvPr>
            <p:ph type="sldNum" sz="quarter" idx="12"/>
          </p:nvPr>
        </p:nvSpPr>
        <p:spPr/>
        <p:txBody>
          <a:bodyPr/>
          <a:lstStyle>
            <a:lvl1pPr>
              <a:defRPr/>
            </a:lvl1pPr>
          </a:lstStyle>
          <a:p>
            <a:pPr>
              <a:defRPr/>
            </a:pPr>
            <a:fld id="{6A052024-91D3-48CE-80D6-7F7D9AAB18BA}"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3104292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281D79AB-F921-4B4C-90C3-2A928B9FA403}" type="datetime1">
              <a:rPr lang="es-MX" smtClean="0">
                <a:solidFill>
                  <a:prstClr val="black">
                    <a:tint val="75000"/>
                  </a:prstClr>
                </a:solidFill>
              </a:rPr>
              <a:t>01/10/2015</a:t>
            </a:fld>
            <a:endParaRPr lang="es-CL">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CL">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936998F3-3C53-4AE9-BCC7-DE98BA913E8C}"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19271021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6C67E997-4318-430E-976B-98980D83AEF7}" type="datetime1">
              <a:rPr lang="es-MX" smtClean="0">
                <a:solidFill>
                  <a:prstClr val="black">
                    <a:tint val="75000"/>
                  </a:prstClr>
                </a:solidFill>
              </a:rPr>
              <a:t>01/10/2015</a:t>
            </a:fld>
            <a:endParaRPr lang="es-CL">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CL">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5CFF6C48-E8CA-4EE7-B85F-98D8C72B1E91}"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37586777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88FA7048-824D-4146-B24D-2A45FE86A673}" type="datetime1">
              <a:rPr lang="es-MX" smtClean="0">
                <a:solidFill>
                  <a:prstClr val="black">
                    <a:tint val="75000"/>
                  </a:prstClr>
                </a:solidFill>
              </a:rPr>
              <a:t>01/10/2015</a:t>
            </a:fld>
            <a:endParaRPr lang="es-CL">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CL">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2F5E8CDF-B819-4A1F-845F-86803E30695C}"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24584488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16DA0290-7F0E-4CF1-A8B2-AB2D4AEFAD18}" type="datetime1">
              <a:rPr lang="es-MX" smtClean="0">
                <a:solidFill>
                  <a:prstClr val="black">
                    <a:tint val="75000"/>
                  </a:prstClr>
                </a:solidFill>
              </a:rPr>
              <a:t>01/10/2015</a:t>
            </a:fld>
            <a:endParaRPr lang="es-CL">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CL">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10E3A090-2F6C-450F-A874-14BE6499E7D6}"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4177292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13FEEC7B-EB5C-44EA-8B7C-2974A61AEE23}" type="datetime1">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AAEAFF1E-34D5-4D38-8148-AA026DA2853D}" type="slidenum">
              <a:rPr lang="es-MX" smtClean="0"/>
              <a:t>‹Nº›</a:t>
            </a:fld>
            <a:endParaRPr lang="es-MX"/>
          </a:p>
        </p:txBody>
      </p:sp>
    </p:spTree>
    <p:extLst>
      <p:ext uri="{BB962C8B-B14F-4D97-AF65-F5344CB8AC3E}">
        <p14:creationId xmlns:p14="http://schemas.microsoft.com/office/powerpoint/2010/main" val="2558431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9841F572-247C-4D7E-B3F8-DF68C13E9135}" type="datetime1">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AAEAFF1E-34D5-4D38-8148-AA026DA2853D}" type="slidenum">
              <a:rPr lang="es-MX" smtClean="0"/>
              <a:t>‹Nº›</a:t>
            </a:fld>
            <a:endParaRPr lang="es-MX"/>
          </a:p>
        </p:txBody>
      </p:sp>
    </p:spTree>
    <p:extLst>
      <p:ext uri="{BB962C8B-B14F-4D97-AF65-F5344CB8AC3E}">
        <p14:creationId xmlns:p14="http://schemas.microsoft.com/office/powerpoint/2010/main" val="3049430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F085AF93-94A1-462F-A799-DD5AE3551E4B}" type="datetime1">
              <a:rPr lang="es-MX" smtClean="0"/>
              <a:t>01/10/2015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AAEAFF1E-34D5-4D38-8148-AA026DA2853D}" type="slidenum">
              <a:rPr lang="es-MX" smtClean="0"/>
              <a:t>‹Nº›</a:t>
            </a:fld>
            <a:endParaRPr lang="es-MX"/>
          </a:p>
        </p:txBody>
      </p:sp>
    </p:spTree>
    <p:extLst>
      <p:ext uri="{BB962C8B-B14F-4D97-AF65-F5344CB8AC3E}">
        <p14:creationId xmlns:p14="http://schemas.microsoft.com/office/powerpoint/2010/main" val="4123728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763FC7C7-887A-4DE6-ACFB-657BCA86A24A}" type="datetime1">
              <a:rPr lang="es-MX" smtClean="0"/>
              <a:t>01/10/2015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AAEAFF1E-34D5-4D38-8148-AA026DA2853D}" type="slidenum">
              <a:rPr lang="es-MX" smtClean="0"/>
              <a:t>‹Nº›</a:t>
            </a:fld>
            <a:endParaRPr lang="es-MX"/>
          </a:p>
        </p:txBody>
      </p:sp>
    </p:spTree>
    <p:extLst>
      <p:ext uri="{BB962C8B-B14F-4D97-AF65-F5344CB8AC3E}">
        <p14:creationId xmlns:p14="http://schemas.microsoft.com/office/powerpoint/2010/main" val="2142660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9ECFC6F-2619-4DA3-B57E-B9392ACE0C60}" type="datetime1">
              <a:rPr lang="es-MX" smtClean="0"/>
              <a:t>01/10/2015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AAEAFF1E-34D5-4D38-8148-AA026DA2853D}" type="slidenum">
              <a:rPr lang="es-MX" smtClean="0"/>
              <a:t>‹Nº›</a:t>
            </a:fld>
            <a:endParaRPr lang="es-MX"/>
          </a:p>
        </p:txBody>
      </p:sp>
    </p:spTree>
    <p:extLst>
      <p:ext uri="{BB962C8B-B14F-4D97-AF65-F5344CB8AC3E}">
        <p14:creationId xmlns:p14="http://schemas.microsoft.com/office/powerpoint/2010/main" val="363554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30CEEB6-6AE9-43D8-941E-338077751B62}" type="datetime1">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AAEAFF1E-34D5-4D38-8148-AA026DA2853D}" type="slidenum">
              <a:rPr lang="es-MX" smtClean="0"/>
              <a:t>‹Nº›</a:t>
            </a:fld>
            <a:endParaRPr lang="es-MX"/>
          </a:p>
        </p:txBody>
      </p:sp>
    </p:spTree>
    <p:extLst>
      <p:ext uri="{BB962C8B-B14F-4D97-AF65-F5344CB8AC3E}">
        <p14:creationId xmlns:p14="http://schemas.microsoft.com/office/powerpoint/2010/main" val="151964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53E4CE8-7B74-46C0-91CB-E01C2F5D82DE}" type="datetime1">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AAEAFF1E-34D5-4D38-8148-AA026DA2853D}" type="slidenum">
              <a:rPr lang="es-MX" smtClean="0"/>
              <a:t>‹Nº›</a:t>
            </a:fld>
            <a:endParaRPr lang="es-MX"/>
          </a:p>
        </p:txBody>
      </p:sp>
    </p:spTree>
    <p:extLst>
      <p:ext uri="{BB962C8B-B14F-4D97-AF65-F5344CB8AC3E}">
        <p14:creationId xmlns:p14="http://schemas.microsoft.com/office/powerpoint/2010/main" val="3634877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1.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F76397-B2EC-49A0-AFB1-022BDE81846B}" type="datetime1">
              <a:rPr lang="es-MX" smtClean="0"/>
              <a:t>01/10/2015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EAFF1E-34D5-4D38-8148-AA026DA2853D}" type="slidenum">
              <a:rPr lang="es-MX" smtClean="0"/>
              <a:t>‹Nº›</a:t>
            </a:fld>
            <a:endParaRPr lang="es-MX"/>
          </a:p>
        </p:txBody>
      </p:sp>
    </p:spTree>
    <p:extLst>
      <p:ext uri="{BB962C8B-B14F-4D97-AF65-F5344CB8AC3E}">
        <p14:creationId xmlns:p14="http://schemas.microsoft.com/office/powerpoint/2010/main" val="1072295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CL" altLang="es-MX" smtClean="0"/>
          </a:p>
        </p:txBody>
      </p:sp>
      <p:sp>
        <p:nvSpPr>
          <p:cNvPr id="1027" name="2 Marcador de texto"/>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CL" altLang="es-MX" smtClean="0"/>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9E4353A-C4C7-41B5-A952-A3702085E009}" type="datetime1">
              <a:rPr lang="es-MX" smtClean="0">
                <a:solidFill>
                  <a:prstClr val="black">
                    <a:tint val="75000"/>
                  </a:prstClr>
                </a:solidFill>
              </a:rPr>
              <a:t>01/10/2015</a:t>
            </a:fld>
            <a:endParaRPr lang="es-CL">
              <a:solidFill>
                <a:prstClr val="black">
                  <a:tint val="75000"/>
                </a:prstClr>
              </a:solidFill>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CL">
              <a:solidFill>
                <a:prstClr val="black">
                  <a:tint val="75000"/>
                </a:prstClr>
              </a:solidFill>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8A1CE46-72E4-41F1-9AB8-F9568E7F560C}" type="slidenum">
              <a:rPr lang="es-CL">
                <a:solidFill>
                  <a:prstClr val="black">
                    <a:tint val="75000"/>
                  </a:prstClr>
                </a:solidFill>
              </a:rPr>
              <a:pPr>
                <a:defRPr/>
              </a:pPr>
              <a:t>‹Nº›</a:t>
            </a:fld>
            <a:endParaRPr lang="es-CL">
              <a:solidFill>
                <a:prstClr val="black">
                  <a:tint val="75000"/>
                </a:prstClr>
              </a:solidFill>
            </a:endParaRPr>
          </a:p>
        </p:txBody>
      </p:sp>
    </p:spTree>
    <p:extLst>
      <p:ext uri="{BB962C8B-B14F-4D97-AF65-F5344CB8AC3E}">
        <p14:creationId xmlns:p14="http://schemas.microsoft.com/office/powerpoint/2010/main" val="377163480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9.xml"/><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9.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1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6.xml"/><Relationship Id="rId1" Type="http://schemas.openxmlformats.org/officeDocument/2006/relationships/vmlDrawing" Target="../drawings/vmlDrawing1.vml"/><Relationship Id="rId6" Type="http://schemas.openxmlformats.org/officeDocument/2006/relationships/image" Target="../media/image33.png"/><Relationship Id="rId5" Type="http://schemas.openxmlformats.org/officeDocument/2006/relationships/oleObject" Target="../embeddings/oleObject2.bin"/><Relationship Id="rId4" Type="http://schemas.openxmlformats.org/officeDocument/2006/relationships/image" Target="../media/image32.emf"/></Relationships>
</file>

<file path=ppt/slides/_rels/slide45.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slideLayout" Target="../slideLayouts/slideLayout17.xml"/><Relationship Id="rId4" Type="http://schemas.openxmlformats.org/officeDocument/2006/relationships/image" Target="../media/image36.wmf"/></Relationships>
</file>

<file path=ppt/slides/_rels/slide4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42.png"/><Relationship Id="rId7" Type="http://schemas.openxmlformats.org/officeDocument/2006/relationships/image" Target="../media/image41.png"/><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40.png"/><Relationship Id="rId4" Type="http://schemas.openxmlformats.org/officeDocument/2006/relationships/oleObject" Target="../embeddings/oleObject3.bin"/></Relationships>
</file>

<file path=ppt/slides/_rels/slide49.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23875" y="2628900"/>
            <a:ext cx="11391899" cy="881592"/>
          </a:xfrm>
        </p:spPr>
        <p:txBody>
          <a:bodyPr>
            <a:noAutofit/>
          </a:bodyPr>
          <a:lstStyle/>
          <a:p>
            <a:pPr algn="l"/>
            <a:r>
              <a:rPr lang="es-MX" sz="4000" dirty="0" smtClean="0"/>
              <a:t>La estadística como apoyo a la labor de investigación</a:t>
            </a:r>
            <a:endParaRPr lang="es-MX" sz="4000" dirty="0"/>
          </a:p>
        </p:txBody>
      </p:sp>
      <p:sp>
        <p:nvSpPr>
          <p:cNvPr id="3" name="2 Marcador de número de diapositiva"/>
          <p:cNvSpPr>
            <a:spLocks noGrp="1"/>
          </p:cNvSpPr>
          <p:nvPr>
            <p:ph type="sldNum" sz="quarter" idx="12"/>
          </p:nvPr>
        </p:nvSpPr>
        <p:spPr>
          <a:xfrm>
            <a:off x="9026979" y="5939971"/>
            <a:ext cx="2743200" cy="365125"/>
          </a:xfrm>
        </p:spPr>
        <p:txBody>
          <a:bodyPr/>
          <a:lstStyle/>
          <a:p>
            <a:fld id="{D57F1E4F-1CFF-5643-939E-217C01CDF565}" type="slidenum">
              <a:rPr lang="en-US" smtClean="0"/>
              <a:pPr/>
              <a:t>1</a:t>
            </a:fld>
            <a:endParaRPr lang="en-US" dirty="0"/>
          </a:p>
        </p:txBody>
      </p:sp>
      <p:sp>
        <p:nvSpPr>
          <p:cNvPr id="5" name="4 Rectángulo"/>
          <p:cNvSpPr>
            <a:spLocks noChangeArrowheads="1"/>
          </p:cNvSpPr>
          <p:nvPr/>
        </p:nvSpPr>
        <p:spPr bwMode="auto">
          <a:xfrm>
            <a:off x="2228824" y="1052768"/>
            <a:ext cx="7429500" cy="707886"/>
          </a:xfrm>
          <a:prstGeom prst="rect">
            <a:avLst/>
          </a:prstGeom>
          <a:noFill/>
          <a:ln w="9525">
            <a:noFill/>
            <a:miter lim="800000"/>
            <a:headEnd/>
            <a:tailEnd/>
          </a:ln>
        </p:spPr>
        <p:txBody>
          <a:bodyPr>
            <a:spAutoFit/>
          </a:bodyPr>
          <a:lstStyle/>
          <a:p>
            <a:pPr algn="ctr"/>
            <a:r>
              <a:rPr lang="es-MX" sz="4000" b="1" dirty="0"/>
              <a:t> </a:t>
            </a:r>
            <a:r>
              <a:rPr lang="es-MX" sz="4000" b="1" dirty="0" smtClean="0"/>
              <a:t>INVESTIGACION II</a:t>
            </a:r>
            <a:endParaRPr lang="es-MX" sz="4000" b="1" dirty="0"/>
          </a:p>
        </p:txBody>
      </p:sp>
      <p:sp>
        <p:nvSpPr>
          <p:cNvPr id="6" name="Rectangle 3"/>
          <p:cNvSpPr txBox="1">
            <a:spLocks noChangeArrowheads="1"/>
          </p:cNvSpPr>
          <p:nvPr/>
        </p:nvSpPr>
        <p:spPr>
          <a:xfrm>
            <a:off x="3129955" y="4468807"/>
            <a:ext cx="6075362" cy="1143000"/>
          </a:xfrm>
          <a:prstGeom prst="rect">
            <a:avLst/>
          </a:prstGeom>
        </p:spPr>
        <p:txBody>
          <a:bodyPr>
            <a:normAutofit/>
          </a:bodyPr>
          <a:lstStyle/>
          <a:p>
            <a:pPr marL="342900" indent="-342900" algn="ctr" fontAlgn="auto">
              <a:lnSpc>
                <a:spcPct val="80000"/>
              </a:lnSpc>
              <a:spcBef>
                <a:spcPct val="20000"/>
              </a:spcBef>
              <a:spcAft>
                <a:spcPts val="0"/>
              </a:spcAft>
              <a:buFont typeface="Arial" pitchFamily="34" charset="0"/>
              <a:buNone/>
              <a:defRPr/>
            </a:pPr>
            <a:r>
              <a:rPr lang="es-CO" sz="2800" b="1" dirty="0">
                <a:latin typeface="+mn-lt"/>
              </a:rPr>
              <a:t>Adrian Trueba Espinosa</a:t>
            </a:r>
          </a:p>
          <a:p>
            <a:pPr marL="342900" indent="-342900" algn="ctr" fontAlgn="auto">
              <a:lnSpc>
                <a:spcPct val="80000"/>
              </a:lnSpc>
              <a:spcBef>
                <a:spcPct val="20000"/>
              </a:spcBef>
              <a:spcAft>
                <a:spcPts val="0"/>
              </a:spcAft>
              <a:buFont typeface="Arial" pitchFamily="34" charset="0"/>
              <a:buNone/>
              <a:defRPr/>
            </a:pPr>
            <a:r>
              <a:rPr lang="es-CO" sz="1500" b="1" dirty="0">
                <a:latin typeface="+mn-lt"/>
              </a:rPr>
              <a:t>Universidad Autónoma del Estado de México</a:t>
            </a:r>
          </a:p>
          <a:p>
            <a:pPr marL="342900" indent="-342900" algn="ctr" fontAlgn="auto">
              <a:lnSpc>
                <a:spcPct val="80000"/>
              </a:lnSpc>
              <a:spcBef>
                <a:spcPct val="20000"/>
              </a:spcBef>
              <a:spcAft>
                <a:spcPts val="0"/>
              </a:spcAft>
              <a:buFont typeface="Arial" pitchFamily="34" charset="0"/>
              <a:buNone/>
              <a:defRPr/>
            </a:pPr>
            <a:r>
              <a:rPr lang="es-CO" sz="1500" b="1" dirty="0">
                <a:latin typeface="+mn-lt"/>
              </a:rPr>
              <a:t>Centro Universitario UAEM Texcoco</a:t>
            </a:r>
          </a:p>
        </p:txBody>
      </p:sp>
    </p:spTree>
    <p:extLst>
      <p:ext uri="{BB962C8B-B14F-4D97-AF65-F5344CB8AC3E}">
        <p14:creationId xmlns:p14="http://schemas.microsoft.com/office/powerpoint/2010/main" val="412794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número de diapositiva 4"/>
          <p:cNvSpPr>
            <a:spLocks noGrp="1"/>
          </p:cNvSpPr>
          <p:nvPr>
            <p:ph type="sldNum" sz="quarter" idx="11"/>
          </p:nvPr>
        </p:nvSpPr>
        <p:spPr/>
        <p:txBody>
          <a:bodyPr/>
          <a:lstStyle/>
          <a:p>
            <a:fld id="{CC959985-0A89-47B9-9207-ABCE4984BF36}" type="slidenum">
              <a:rPr lang="es-ES" altLang="es-MX"/>
              <a:pPr/>
              <a:t>10</a:t>
            </a:fld>
            <a:endParaRPr lang="es-ES" altLang="es-MX"/>
          </a:p>
        </p:txBody>
      </p:sp>
      <p:sp>
        <p:nvSpPr>
          <p:cNvPr id="81922" name="Rectangle 2"/>
          <p:cNvSpPr>
            <a:spLocks noGrp="1" noChangeArrowheads="1"/>
          </p:cNvSpPr>
          <p:nvPr>
            <p:ph type="title"/>
          </p:nvPr>
        </p:nvSpPr>
        <p:spPr>
          <a:xfrm>
            <a:off x="243681" y="807245"/>
            <a:ext cx="6675438" cy="398463"/>
          </a:xfrm>
        </p:spPr>
        <p:txBody>
          <a:bodyPr>
            <a:normAutofit fontScale="90000"/>
          </a:bodyPr>
          <a:lstStyle/>
          <a:p>
            <a:r>
              <a:rPr lang="es-ES" altLang="es-MX" dirty="0"/>
              <a:t>Definición</a:t>
            </a:r>
          </a:p>
        </p:txBody>
      </p:sp>
      <p:sp>
        <p:nvSpPr>
          <p:cNvPr id="81923" name="Rectangle 3"/>
          <p:cNvSpPr>
            <a:spLocks noGrp="1" noChangeArrowheads="1"/>
          </p:cNvSpPr>
          <p:nvPr>
            <p:ph type="body" idx="1"/>
          </p:nvPr>
        </p:nvSpPr>
        <p:spPr>
          <a:xfrm>
            <a:off x="1677671" y="1570037"/>
            <a:ext cx="9363709" cy="4968875"/>
          </a:xfrm>
        </p:spPr>
        <p:txBody>
          <a:bodyPr/>
          <a:lstStyle/>
          <a:p>
            <a:pPr lvl="1" eaLnBrk="0" hangingPunct="0">
              <a:lnSpc>
                <a:spcPct val="80000"/>
              </a:lnSpc>
              <a:spcBef>
                <a:spcPct val="0"/>
              </a:spcBef>
              <a:spcAft>
                <a:spcPts val="600"/>
              </a:spcAft>
              <a:buNone/>
            </a:pPr>
            <a:r>
              <a:rPr lang="es-ES_tradnl" altLang="es-MX" sz="2600" b="1" dirty="0">
                <a:solidFill>
                  <a:srgbClr val="CC3300"/>
                </a:solidFill>
              </a:rPr>
              <a:t>La Estadística es la Ciencia de la</a:t>
            </a:r>
          </a:p>
          <a:p>
            <a:pPr lvl="1" eaLnBrk="0" hangingPunct="0">
              <a:lnSpc>
                <a:spcPct val="80000"/>
              </a:lnSpc>
              <a:spcBef>
                <a:spcPct val="0"/>
              </a:spcBef>
              <a:spcAft>
                <a:spcPts val="600"/>
              </a:spcAft>
              <a:buNone/>
            </a:pPr>
            <a:endParaRPr lang="es-ES_tradnl" altLang="es-MX" sz="2600" b="1" dirty="0">
              <a:solidFill>
                <a:srgbClr val="CC3300"/>
              </a:solidFill>
            </a:endParaRPr>
          </a:p>
          <a:p>
            <a:pPr lvl="1" eaLnBrk="0" hangingPunct="0">
              <a:lnSpc>
                <a:spcPct val="80000"/>
              </a:lnSpc>
              <a:spcBef>
                <a:spcPct val="0"/>
              </a:spcBef>
              <a:spcAft>
                <a:spcPts val="600"/>
              </a:spcAft>
              <a:buFontTx/>
              <a:buChar char="•"/>
            </a:pPr>
            <a:r>
              <a:rPr lang="es-ES_tradnl" altLang="es-MX" sz="2600" b="1" dirty="0">
                <a:solidFill>
                  <a:srgbClr val="CC3300"/>
                </a:solidFill>
              </a:rPr>
              <a:t>Sistematización, recogida, ordenación y presentación</a:t>
            </a:r>
            <a:r>
              <a:rPr lang="es-ES_tradnl" altLang="es-MX" sz="2600" dirty="0"/>
              <a:t> de los datos referentes a un fenómeno que presenta variabilidad o incertidumbre para su estudio metódico, con objeto de </a:t>
            </a:r>
          </a:p>
          <a:p>
            <a:pPr lvl="1" eaLnBrk="0" hangingPunct="0">
              <a:lnSpc>
                <a:spcPct val="80000"/>
              </a:lnSpc>
              <a:spcBef>
                <a:spcPct val="0"/>
              </a:spcBef>
              <a:spcAft>
                <a:spcPts val="600"/>
              </a:spcAft>
              <a:buFontTx/>
              <a:buChar char="•"/>
            </a:pPr>
            <a:endParaRPr lang="es-ES_tradnl" altLang="es-MX" sz="2600" dirty="0"/>
          </a:p>
          <a:p>
            <a:pPr lvl="1" eaLnBrk="0" hangingPunct="0">
              <a:lnSpc>
                <a:spcPct val="80000"/>
              </a:lnSpc>
              <a:spcBef>
                <a:spcPct val="0"/>
              </a:spcBef>
              <a:spcAft>
                <a:spcPts val="600"/>
              </a:spcAft>
              <a:buFontTx/>
              <a:buChar char="•"/>
            </a:pPr>
            <a:r>
              <a:rPr lang="es-ES_tradnl" altLang="es-MX" sz="2600" b="1" dirty="0">
                <a:solidFill>
                  <a:srgbClr val="CC3300"/>
                </a:solidFill>
              </a:rPr>
              <a:t>deducir las leyes</a:t>
            </a:r>
            <a:r>
              <a:rPr lang="es-ES_tradnl" altLang="es-MX" sz="2600" dirty="0"/>
              <a:t> que rigen esos fenómenos, </a:t>
            </a:r>
          </a:p>
          <a:p>
            <a:pPr lvl="1" eaLnBrk="0" hangingPunct="0">
              <a:lnSpc>
                <a:spcPct val="80000"/>
              </a:lnSpc>
              <a:spcBef>
                <a:spcPct val="0"/>
              </a:spcBef>
              <a:spcAft>
                <a:spcPts val="600"/>
              </a:spcAft>
              <a:buFontTx/>
              <a:buChar char="•"/>
            </a:pPr>
            <a:endParaRPr lang="es-ES_tradnl" altLang="es-MX" sz="2600" dirty="0"/>
          </a:p>
          <a:p>
            <a:pPr lvl="1" eaLnBrk="0" hangingPunct="0">
              <a:lnSpc>
                <a:spcPct val="80000"/>
              </a:lnSpc>
              <a:spcBef>
                <a:spcPct val="0"/>
              </a:spcBef>
              <a:spcAft>
                <a:spcPts val="600"/>
              </a:spcAft>
              <a:buFontTx/>
              <a:buChar char="•"/>
            </a:pPr>
            <a:endParaRPr lang="es-ES_tradnl" altLang="es-MX" sz="2600" dirty="0"/>
          </a:p>
          <a:p>
            <a:pPr lvl="1" eaLnBrk="0" hangingPunct="0">
              <a:lnSpc>
                <a:spcPct val="80000"/>
              </a:lnSpc>
              <a:spcBef>
                <a:spcPct val="0"/>
              </a:spcBef>
              <a:spcAft>
                <a:spcPts val="600"/>
              </a:spcAft>
              <a:buFontTx/>
              <a:buChar char="•"/>
            </a:pPr>
            <a:r>
              <a:rPr lang="es-ES_tradnl" altLang="es-MX" sz="2600" dirty="0"/>
              <a:t>y poder de esa forma hacer previsiones sobre los mismos, tomar </a:t>
            </a:r>
            <a:r>
              <a:rPr lang="es-ES_tradnl" altLang="es-MX" sz="2600" b="1" dirty="0">
                <a:solidFill>
                  <a:srgbClr val="CC3300"/>
                </a:solidFill>
              </a:rPr>
              <a:t>decisiones</a:t>
            </a:r>
            <a:r>
              <a:rPr lang="es-ES_tradnl" altLang="es-MX" sz="2600" dirty="0"/>
              <a:t> u obtener </a:t>
            </a:r>
            <a:r>
              <a:rPr lang="es-ES_tradnl" altLang="es-MX" sz="2600" b="1" dirty="0">
                <a:solidFill>
                  <a:srgbClr val="CC3300"/>
                </a:solidFill>
              </a:rPr>
              <a:t>conclusiones</a:t>
            </a:r>
            <a:r>
              <a:rPr lang="es-ES_tradnl" altLang="es-MX" sz="2600" dirty="0"/>
              <a:t>.</a:t>
            </a:r>
          </a:p>
          <a:p>
            <a:pPr>
              <a:lnSpc>
                <a:spcPct val="80000"/>
              </a:lnSpc>
            </a:pPr>
            <a:endParaRPr lang="es-ES" altLang="es-MX" sz="3100" dirty="0"/>
          </a:p>
          <a:p>
            <a:pPr>
              <a:lnSpc>
                <a:spcPct val="80000"/>
              </a:lnSpc>
            </a:pPr>
            <a:endParaRPr lang="es-ES" altLang="es-MX" sz="3100" dirty="0"/>
          </a:p>
        </p:txBody>
      </p:sp>
      <p:sp>
        <p:nvSpPr>
          <p:cNvPr id="81924" name="Text Box 4"/>
          <p:cNvSpPr txBox="1">
            <a:spLocks noChangeArrowheads="1"/>
          </p:cNvSpPr>
          <p:nvPr/>
        </p:nvSpPr>
        <p:spPr bwMode="auto">
          <a:xfrm rot="-2188466">
            <a:off x="240030" y="2565401"/>
            <a:ext cx="1474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ltLang="es-MX" b="1" dirty="0">
                <a:solidFill>
                  <a:srgbClr val="339933"/>
                </a:solidFill>
                <a:latin typeface="Tahoma" panose="020B0604030504040204" pitchFamily="34" charset="0"/>
              </a:rPr>
              <a:t>Descriptiva</a:t>
            </a:r>
          </a:p>
        </p:txBody>
      </p:sp>
      <p:sp>
        <p:nvSpPr>
          <p:cNvPr id="81925" name="Text Box 5"/>
          <p:cNvSpPr txBox="1">
            <a:spLocks noChangeArrowheads="1"/>
          </p:cNvSpPr>
          <p:nvPr/>
        </p:nvSpPr>
        <p:spPr bwMode="auto">
          <a:xfrm rot="-2188466">
            <a:off x="240031" y="4227513"/>
            <a:ext cx="16303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ltLang="es-MX" b="1">
                <a:solidFill>
                  <a:srgbClr val="339933"/>
                </a:solidFill>
                <a:latin typeface="Tahoma" panose="020B0604030504040204" pitchFamily="34" charset="0"/>
              </a:rPr>
              <a:t>Probabilidad</a:t>
            </a:r>
          </a:p>
        </p:txBody>
      </p:sp>
      <p:sp>
        <p:nvSpPr>
          <p:cNvPr id="81926" name="Text Box 6"/>
          <p:cNvSpPr txBox="1">
            <a:spLocks noChangeArrowheads="1"/>
          </p:cNvSpPr>
          <p:nvPr/>
        </p:nvSpPr>
        <p:spPr bwMode="auto">
          <a:xfrm rot="-2188466">
            <a:off x="398780" y="5419726"/>
            <a:ext cx="1371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altLang="es-MX" b="1">
                <a:solidFill>
                  <a:srgbClr val="339933"/>
                </a:solidFill>
                <a:latin typeface="Tahoma" panose="020B0604030504040204" pitchFamily="34" charset="0"/>
              </a:rPr>
              <a:t>Inferencia</a:t>
            </a:r>
          </a:p>
        </p:txBody>
      </p:sp>
      <p:sp>
        <p:nvSpPr>
          <p:cNvPr id="10" name="22 Marcador de número de diapositiva"/>
          <p:cNvSpPr>
            <a:spLocks noGrp="1"/>
          </p:cNvSpPr>
          <p:nvPr>
            <p:ph type="sldNum" sz="quarter" idx="12"/>
          </p:nvPr>
        </p:nvSpPr>
        <p:spPr>
          <a:xfrm>
            <a:off x="8953500" y="5975644"/>
            <a:ext cx="2743200" cy="365125"/>
          </a:xfrm>
        </p:spPr>
        <p:txBody>
          <a:bodyPr/>
          <a:lstStyle/>
          <a:p>
            <a:fld id="{AAEAFF1E-34D5-4D38-8148-AA026DA2853D}" type="slidenum">
              <a:rPr lang="es-MX" smtClean="0"/>
              <a:t>10</a:t>
            </a:fld>
            <a:endParaRPr lang="es-MX" dirty="0"/>
          </a:p>
        </p:txBody>
      </p:sp>
    </p:spTree>
    <p:extLst>
      <p:ext uri="{BB962C8B-B14F-4D97-AF65-F5344CB8AC3E}">
        <p14:creationId xmlns:p14="http://schemas.microsoft.com/office/powerpoint/2010/main" val="2836119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1924"/>
                                        </p:tgtEl>
                                        <p:attrNameLst>
                                          <p:attrName>style.visibility</p:attrName>
                                        </p:attrNameLst>
                                      </p:cBhvr>
                                      <p:to>
                                        <p:strVal val="visible"/>
                                      </p:to>
                                    </p:set>
                                    <p:animEffect transition="in" filter="dissolve">
                                      <p:cBhvr>
                                        <p:cTn id="7" dur="500"/>
                                        <p:tgtEl>
                                          <p:spTgt spid="81924"/>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81925">
                                            <p:txEl>
                                              <p:pRg st="0" end="0"/>
                                            </p:txEl>
                                          </p:spTgt>
                                        </p:tgtEl>
                                        <p:attrNameLst>
                                          <p:attrName>style.visibility</p:attrName>
                                        </p:attrNameLst>
                                      </p:cBhvr>
                                      <p:to>
                                        <p:strVal val="visible"/>
                                      </p:to>
                                    </p:set>
                                    <p:animEffect transition="in" filter="dissolve">
                                      <p:cBhvr>
                                        <p:cTn id="11" dur="500"/>
                                        <p:tgtEl>
                                          <p:spTgt spid="81925">
                                            <p:txEl>
                                              <p:pRg st="0" end="0"/>
                                            </p:txEl>
                                          </p:spTgt>
                                        </p:tgtEl>
                                      </p:cBhvr>
                                    </p:animEffect>
                                  </p:childTnLst>
                                </p:cTn>
                              </p:par>
                            </p:childTnLst>
                          </p:cTn>
                        </p:par>
                        <p:par>
                          <p:cTn id="12" fill="hold" nodeType="afterGroup">
                            <p:stCondLst>
                              <p:cond delay="1000"/>
                            </p:stCondLst>
                            <p:childTnLst>
                              <p:par>
                                <p:cTn id="13" presetID="9" presetClass="entr" presetSubtype="0" fill="hold" nodeType="afterEffect">
                                  <p:stCondLst>
                                    <p:cond delay="0"/>
                                  </p:stCondLst>
                                  <p:childTnLst>
                                    <p:set>
                                      <p:cBhvr>
                                        <p:cTn id="14" dur="1" fill="hold">
                                          <p:stCondLst>
                                            <p:cond delay="0"/>
                                          </p:stCondLst>
                                        </p:cTn>
                                        <p:tgtEl>
                                          <p:spTgt spid="81926">
                                            <p:txEl>
                                              <p:pRg st="0" end="0"/>
                                            </p:txEl>
                                          </p:spTgt>
                                        </p:tgtEl>
                                        <p:attrNameLst>
                                          <p:attrName>style.visibility</p:attrName>
                                        </p:attrNameLst>
                                      </p:cBhvr>
                                      <p:to>
                                        <p:strVal val="visible"/>
                                      </p:to>
                                    </p:set>
                                    <p:animEffect transition="in" filter="dissolve">
                                      <p:cBhvr>
                                        <p:cTn id="15" dur="500"/>
                                        <p:tgtEl>
                                          <p:spTgt spid="819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2579977" y="1146681"/>
            <a:ext cx="64087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eaLnBrk="1" hangingPunct="1">
              <a:spcBef>
                <a:spcPct val="0"/>
              </a:spcBef>
              <a:buFontTx/>
              <a:buNone/>
            </a:pPr>
            <a:r>
              <a:rPr lang="es-CL" altLang="es-MX" sz="1400" b="1"/>
              <a:t>OBJETIVOS DE LA INVESTIGACIÓN CIENTÍFICA</a:t>
            </a:r>
          </a:p>
        </p:txBody>
      </p:sp>
      <p:cxnSp>
        <p:nvCxnSpPr>
          <p:cNvPr id="3" name="6 Conector recto de flecha"/>
          <p:cNvCxnSpPr/>
          <p:nvPr/>
        </p:nvCxnSpPr>
        <p:spPr>
          <a:xfrm flipH="1">
            <a:off x="3013364" y="1454656"/>
            <a:ext cx="1295400" cy="21113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 name="7 Elipse"/>
          <p:cNvSpPr/>
          <p:nvPr/>
        </p:nvSpPr>
        <p:spPr>
          <a:xfrm>
            <a:off x="1716377" y="1737231"/>
            <a:ext cx="1873250" cy="576262"/>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CL" sz="1100" dirty="0"/>
              <a:t>Describir la realidad</a:t>
            </a:r>
          </a:p>
        </p:txBody>
      </p:sp>
      <p:sp>
        <p:nvSpPr>
          <p:cNvPr id="5" name="8 Elipse"/>
          <p:cNvSpPr/>
          <p:nvPr/>
        </p:nvSpPr>
        <p:spPr>
          <a:xfrm>
            <a:off x="4848514" y="1737231"/>
            <a:ext cx="1873250" cy="576262"/>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CL" sz="1100" dirty="0"/>
              <a:t>Explicar la realidad</a:t>
            </a:r>
          </a:p>
        </p:txBody>
      </p:sp>
      <p:sp>
        <p:nvSpPr>
          <p:cNvPr id="6" name="9 Elipse"/>
          <p:cNvSpPr/>
          <p:nvPr/>
        </p:nvSpPr>
        <p:spPr>
          <a:xfrm>
            <a:off x="8053677" y="1734056"/>
            <a:ext cx="1871662" cy="574675"/>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CL" sz="1100" dirty="0"/>
              <a:t>Predecir la realidad</a:t>
            </a:r>
          </a:p>
        </p:txBody>
      </p:sp>
      <p:cxnSp>
        <p:nvCxnSpPr>
          <p:cNvPr id="7" name="10 Conector recto de flecha"/>
          <p:cNvCxnSpPr/>
          <p:nvPr/>
        </p:nvCxnSpPr>
        <p:spPr>
          <a:xfrm flipH="1">
            <a:off x="5785139" y="1432431"/>
            <a:ext cx="3175" cy="23336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12 Conector recto de flecha"/>
          <p:cNvCxnSpPr/>
          <p:nvPr/>
        </p:nvCxnSpPr>
        <p:spPr>
          <a:xfrm>
            <a:off x="7188489" y="1454656"/>
            <a:ext cx="1296988" cy="21113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14 Flecha derecha"/>
          <p:cNvSpPr/>
          <p:nvPr/>
        </p:nvSpPr>
        <p:spPr>
          <a:xfrm>
            <a:off x="3732502" y="1881693"/>
            <a:ext cx="1008062" cy="28733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s-CL"/>
          </a:p>
        </p:txBody>
      </p:sp>
      <p:sp>
        <p:nvSpPr>
          <p:cNvPr id="10" name="17 Flecha derecha"/>
          <p:cNvSpPr/>
          <p:nvPr/>
        </p:nvSpPr>
        <p:spPr>
          <a:xfrm>
            <a:off x="6901152" y="1881693"/>
            <a:ext cx="1008062" cy="28733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s-CL"/>
          </a:p>
        </p:txBody>
      </p:sp>
      <p:sp>
        <p:nvSpPr>
          <p:cNvPr id="11" name="21 CuadroTexto"/>
          <p:cNvSpPr txBox="1"/>
          <p:nvPr/>
        </p:nvSpPr>
        <p:spPr>
          <a:xfrm>
            <a:off x="4937775" y="3440099"/>
            <a:ext cx="1547813" cy="307975"/>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CL" sz="1400" b="1" dirty="0"/>
              <a:t>ESTADÍSTICA</a:t>
            </a:r>
          </a:p>
        </p:txBody>
      </p:sp>
      <p:cxnSp>
        <p:nvCxnSpPr>
          <p:cNvPr id="12" name="23 Conector recto de flecha"/>
          <p:cNvCxnSpPr>
            <a:stCxn id="11" idx="1"/>
          </p:cNvCxnSpPr>
          <p:nvPr/>
        </p:nvCxnSpPr>
        <p:spPr>
          <a:xfrm flipH="1" flipV="1">
            <a:off x="3426475" y="2974961"/>
            <a:ext cx="1511300" cy="61912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24 Conector recto de flecha"/>
          <p:cNvCxnSpPr/>
          <p:nvPr/>
        </p:nvCxnSpPr>
        <p:spPr>
          <a:xfrm flipV="1">
            <a:off x="6540790" y="2997705"/>
            <a:ext cx="1512887" cy="65722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4" name="26 Elipse"/>
          <p:cNvSpPr/>
          <p:nvPr/>
        </p:nvSpPr>
        <p:spPr>
          <a:xfrm>
            <a:off x="1689389" y="2723068"/>
            <a:ext cx="1871663" cy="576263"/>
          </a:xfrm>
          <a:prstGeom prst="ellipse">
            <a:avLst/>
          </a:prstGeom>
          <a:solidFill>
            <a:schemeClr val="accent6">
              <a:lumMod val="20000"/>
              <a:lumOff val="80000"/>
            </a:schemeClr>
          </a:solidFill>
        </p:spPr>
        <p:style>
          <a:lnRef idx="1">
            <a:schemeClr val="accent3"/>
          </a:lnRef>
          <a:fillRef idx="2">
            <a:schemeClr val="accent3"/>
          </a:fillRef>
          <a:effectRef idx="1">
            <a:schemeClr val="accent3"/>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CL" sz="1100" dirty="0"/>
              <a:t>Descriptiva</a:t>
            </a:r>
          </a:p>
        </p:txBody>
      </p:sp>
      <p:sp>
        <p:nvSpPr>
          <p:cNvPr id="15" name="27 Elipse"/>
          <p:cNvSpPr/>
          <p:nvPr/>
        </p:nvSpPr>
        <p:spPr>
          <a:xfrm>
            <a:off x="8033039" y="2723068"/>
            <a:ext cx="1871663" cy="576263"/>
          </a:xfrm>
          <a:prstGeom prst="ellipse">
            <a:avLst/>
          </a:prstGeom>
          <a:solidFill>
            <a:schemeClr val="accent6">
              <a:lumMod val="20000"/>
              <a:lumOff val="80000"/>
            </a:schemeClr>
          </a:solidFill>
        </p:spPr>
        <p:style>
          <a:lnRef idx="1">
            <a:schemeClr val="accent3"/>
          </a:lnRef>
          <a:fillRef idx="2">
            <a:schemeClr val="accent3"/>
          </a:fillRef>
          <a:effectRef idx="1">
            <a:schemeClr val="accent3"/>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CL" sz="1100" b="1" dirty="0"/>
              <a:t>Inferencial</a:t>
            </a:r>
          </a:p>
        </p:txBody>
      </p:sp>
      <p:cxnSp>
        <p:nvCxnSpPr>
          <p:cNvPr id="16" name="29 Conector recto de flecha"/>
          <p:cNvCxnSpPr/>
          <p:nvPr/>
        </p:nvCxnSpPr>
        <p:spPr>
          <a:xfrm flipV="1">
            <a:off x="2645064" y="2362706"/>
            <a:ext cx="0" cy="2714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 name="30 Conector recto de flecha"/>
          <p:cNvCxnSpPr/>
          <p:nvPr/>
        </p:nvCxnSpPr>
        <p:spPr>
          <a:xfrm flipV="1">
            <a:off x="8969664" y="2362706"/>
            <a:ext cx="0" cy="2714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8" name="32 Conector recto de flecha"/>
          <p:cNvCxnSpPr/>
          <p:nvPr/>
        </p:nvCxnSpPr>
        <p:spPr>
          <a:xfrm flipH="1" flipV="1">
            <a:off x="5912139" y="2418268"/>
            <a:ext cx="2141538" cy="304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9" name="37 Rectángulo"/>
          <p:cNvSpPr/>
          <p:nvPr/>
        </p:nvSpPr>
        <p:spPr>
          <a:xfrm>
            <a:off x="4848514" y="3926555"/>
            <a:ext cx="5826703" cy="2303102"/>
          </a:xfrm>
          <a:prstGeom prst="rect">
            <a:avLst/>
          </a:prstGeom>
        </p:spPr>
        <p:style>
          <a:lnRef idx="2">
            <a:schemeClr val="accent3"/>
          </a:lnRef>
          <a:fillRef idx="1">
            <a:schemeClr val="lt1"/>
          </a:fillRef>
          <a:effectRef idx="0">
            <a:schemeClr val="accent3"/>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171450" indent="-171450" fontAlgn="auto">
              <a:spcBef>
                <a:spcPts val="0"/>
              </a:spcBef>
              <a:spcAft>
                <a:spcPts val="0"/>
              </a:spcAft>
              <a:buFont typeface="Arial" pitchFamily="34" charset="0"/>
              <a:buChar char="•"/>
              <a:defRPr/>
            </a:pPr>
            <a:r>
              <a:rPr lang="es-CL" sz="1100" b="1" u="sng" dirty="0"/>
              <a:t>Rama de la estadística </a:t>
            </a:r>
            <a:r>
              <a:rPr lang="es-CL" sz="1100" dirty="0"/>
              <a:t>que estudia el comportamiento y propiedades de las muestras, y la posibilidad y límites de la generalización de los resultados obtenidos a partir de aquellas a las poblaciones que representan. </a:t>
            </a:r>
          </a:p>
          <a:p>
            <a:pPr marL="171450" indent="-171450" fontAlgn="auto">
              <a:spcBef>
                <a:spcPts val="0"/>
              </a:spcBef>
              <a:spcAft>
                <a:spcPts val="0"/>
              </a:spcAft>
              <a:buFont typeface="Arial" pitchFamily="34" charset="0"/>
              <a:buChar char="•"/>
              <a:defRPr/>
            </a:pPr>
            <a:r>
              <a:rPr lang="es-CL" sz="1100" dirty="0"/>
              <a:t>Se basa en la </a:t>
            </a:r>
            <a:r>
              <a:rPr lang="es-CL" sz="1100" b="1" u="sng" dirty="0"/>
              <a:t>probabilidad. </a:t>
            </a:r>
          </a:p>
          <a:p>
            <a:pPr marL="171450" indent="-171450" fontAlgn="auto">
              <a:spcBef>
                <a:spcPts val="0"/>
              </a:spcBef>
              <a:spcAft>
                <a:spcPts val="0"/>
              </a:spcAft>
              <a:buFont typeface="Arial" pitchFamily="34" charset="0"/>
              <a:buChar char="•"/>
              <a:defRPr/>
            </a:pPr>
            <a:r>
              <a:rPr lang="es-CL" sz="1100" dirty="0"/>
              <a:t>Comprende el </a:t>
            </a:r>
            <a:r>
              <a:rPr lang="es-CL" sz="1100" b="1" u="sng" dirty="0"/>
              <a:t>conjunto de método estadísticos </a:t>
            </a:r>
            <a:r>
              <a:rPr lang="es-CL" sz="1100" dirty="0"/>
              <a:t>que permiten deducir (inferir) cómo se distribuye la </a:t>
            </a:r>
            <a:r>
              <a:rPr lang="es-CL" sz="1100" b="1" u="sng" dirty="0"/>
              <a:t>población</a:t>
            </a:r>
            <a:r>
              <a:rPr lang="es-CL" sz="1100" dirty="0"/>
              <a:t> bajo estudio, a partir de la información que proporciona una </a:t>
            </a:r>
            <a:r>
              <a:rPr lang="es-CL" sz="1100" b="1" u="sng" dirty="0"/>
              <a:t>muestra representativa</a:t>
            </a:r>
            <a:r>
              <a:rPr lang="es-CL" sz="1100" dirty="0"/>
              <a:t> obtenida de dicha población.</a:t>
            </a:r>
          </a:p>
          <a:p>
            <a:pPr marL="171450" indent="-171450" fontAlgn="auto">
              <a:spcBef>
                <a:spcPts val="0"/>
              </a:spcBef>
              <a:spcAft>
                <a:spcPts val="0"/>
              </a:spcAft>
              <a:buFont typeface="Arial" pitchFamily="34" charset="0"/>
              <a:buChar char="•"/>
              <a:defRPr/>
            </a:pPr>
            <a:r>
              <a:rPr lang="es-CL" sz="1100" dirty="0"/>
              <a:t>El propósito principal de los métodos estadísticos es legitimar </a:t>
            </a:r>
            <a:r>
              <a:rPr lang="es-CL" sz="1100" b="1" u="sng" dirty="0"/>
              <a:t>generalizaciones</a:t>
            </a:r>
            <a:r>
              <a:rPr lang="es-CL" sz="1100" dirty="0"/>
              <a:t> sobre </a:t>
            </a:r>
            <a:r>
              <a:rPr lang="es-CL" sz="1100" b="1" u="sng" dirty="0"/>
              <a:t>poblaciones</a:t>
            </a:r>
            <a:r>
              <a:rPr lang="es-CL" sz="1100" dirty="0"/>
              <a:t> usando datos de </a:t>
            </a:r>
            <a:r>
              <a:rPr lang="es-CL" sz="1100" b="1" u="sng" dirty="0"/>
              <a:t>muestras</a:t>
            </a:r>
            <a:r>
              <a:rPr lang="es-CL" sz="1100" dirty="0"/>
              <a:t>.</a:t>
            </a:r>
          </a:p>
          <a:p>
            <a:pPr marL="171450" indent="-171450" fontAlgn="auto">
              <a:spcBef>
                <a:spcPts val="0"/>
              </a:spcBef>
              <a:spcAft>
                <a:spcPts val="0"/>
              </a:spcAft>
              <a:buFont typeface="Arial" pitchFamily="34" charset="0"/>
              <a:buChar char="•"/>
              <a:defRPr/>
            </a:pPr>
            <a:r>
              <a:rPr lang="es-CL" sz="1100" dirty="0"/>
              <a:t>Los métodos estadísticos inferenciales emplean el razonamiento </a:t>
            </a:r>
            <a:r>
              <a:rPr lang="es-CL" sz="1100" b="1" u="sng" dirty="0"/>
              <a:t>inductivo</a:t>
            </a:r>
            <a:r>
              <a:rPr lang="es-CL" sz="1100" dirty="0"/>
              <a:t>, es decir, razonan de lo particular a lo general.</a:t>
            </a:r>
          </a:p>
        </p:txBody>
      </p:sp>
      <p:sp>
        <p:nvSpPr>
          <p:cNvPr id="20" name="50 Flecha abajo"/>
          <p:cNvSpPr/>
          <p:nvPr/>
        </p:nvSpPr>
        <p:spPr>
          <a:xfrm>
            <a:off x="2337166" y="3389570"/>
            <a:ext cx="576064" cy="300721"/>
          </a:xfrm>
          <a:prstGeom prst="downArrow">
            <a:avLst/>
          </a:prstGeom>
          <a:solidFill>
            <a:srgbClr val="FF0000"/>
          </a:solidFill>
        </p:spPr>
        <p:style>
          <a:lnRef idx="0">
            <a:schemeClr val="accent3"/>
          </a:lnRef>
          <a:fillRef idx="3">
            <a:schemeClr val="accent3"/>
          </a:fillRef>
          <a:effectRef idx="3">
            <a:schemeClr val="accent3"/>
          </a:effectRef>
          <a:fontRef idx="minor">
            <a:schemeClr val="lt1"/>
          </a:fontRef>
        </p:style>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s-CL"/>
          </a:p>
        </p:txBody>
      </p:sp>
      <p:sp>
        <p:nvSpPr>
          <p:cNvPr id="21" name="51 Flecha abajo"/>
          <p:cNvSpPr/>
          <p:nvPr/>
        </p:nvSpPr>
        <p:spPr>
          <a:xfrm>
            <a:off x="8701401" y="3415054"/>
            <a:ext cx="576064" cy="300721"/>
          </a:xfrm>
          <a:prstGeom prst="downArrow">
            <a:avLst/>
          </a:prstGeom>
          <a:solidFill>
            <a:srgbClr val="FF0000"/>
          </a:solidFill>
        </p:spPr>
        <p:style>
          <a:lnRef idx="0">
            <a:schemeClr val="accent3"/>
          </a:lnRef>
          <a:fillRef idx="3">
            <a:schemeClr val="accent3"/>
          </a:fillRef>
          <a:effectRef idx="3">
            <a:schemeClr val="accent3"/>
          </a:effectRef>
          <a:fontRef idx="minor">
            <a:schemeClr val="lt1"/>
          </a:fontRef>
        </p:style>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s-CL"/>
          </a:p>
        </p:txBody>
      </p:sp>
      <p:sp>
        <p:nvSpPr>
          <p:cNvPr id="22" name="36 Rectángulo"/>
          <p:cNvSpPr/>
          <p:nvPr/>
        </p:nvSpPr>
        <p:spPr>
          <a:xfrm>
            <a:off x="1241714" y="4041761"/>
            <a:ext cx="2676525" cy="1555750"/>
          </a:xfrm>
          <a:prstGeom prst="rect">
            <a:avLst/>
          </a:prstGeom>
        </p:spPr>
        <p:style>
          <a:lnRef idx="2">
            <a:schemeClr val="accent3"/>
          </a:lnRef>
          <a:fillRef idx="1">
            <a:schemeClr val="lt1"/>
          </a:fillRef>
          <a:effectRef idx="0">
            <a:schemeClr val="accent3"/>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171450" indent="-171450" algn="just" fontAlgn="auto">
              <a:spcBef>
                <a:spcPts val="0"/>
              </a:spcBef>
              <a:spcAft>
                <a:spcPts val="0"/>
              </a:spcAft>
              <a:buFont typeface="Arial" pitchFamily="34" charset="0"/>
              <a:buChar char="•"/>
              <a:defRPr/>
            </a:pPr>
            <a:r>
              <a:rPr lang="es-CL" sz="1100" dirty="0"/>
              <a:t>Rama de la estadística que trata sobre la descripción y análisis estadístico de una población o muestra.</a:t>
            </a:r>
          </a:p>
          <a:p>
            <a:pPr marL="171450" indent="-171450" algn="just" fontAlgn="auto">
              <a:spcBef>
                <a:spcPts val="0"/>
              </a:spcBef>
              <a:spcAft>
                <a:spcPts val="0"/>
              </a:spcAft>
              <a:buFont typeface="Arial" pitchFamily="34" charset="0"/>
              <a:buChar char="•"/>
              <a:defRPr/>
            </a:pPr>
            <a:r>
              <a:rPr lang="es-CL" sz="1100" dirty="0"/>
              <a:t>Tiene como objetivo caracterizar los datos, de manera gráfica o analítica, para resaltar las propiedades de los elementos bajo estudio </a:t>
            </a:r>
          </a:p>
          <a:p>
            <a:pPr algn="ctr" fontAlgn="auto">
              <a:spcBef>
                <a:spcPts val="0"/>
              </a:spcBef>
              <a:spcAft>
                <a:spcPts val="0"/>
              </a:spcAft>
              <a:defRPr/>
            </a:pPr>
            <a:endParaRPr lang="es-CL" sz="1100" dirty="0"/>
          </a:p>
        </p:txBody>
      </p:sp>
      <p:sp>
        <p:nvSpPr>
          <p:cNvPr id="23" name="22 Marcador de número de diapositiva"/>
          <p:cNvSpPr>
            <a:spLocks noGrp="1"/>
          </p:cNvSpPr>
          <p:nvPr>
            <p:ph type="sldNum" sz="quarter" idx="12"/>
          </p:nvPr>
        </p:nvSpPr>
        <p:spPr>
          <a:xfrm>
            <a:off x="8701401" y="5972628"/>
            <a:ext cx="2743200" cy="365125"/>
          </a:xfrm>
        </p:spPr>
        <p:txBody>
          <a:bodyPr/>
          <a:lstStyle/>
          <a:p>
            <a:fld id="{AAEAFF1E-34D5-4D38-8148-AA026DA2853D}" type="slidenum">
              <a:rPr lang="es-MX" smtClean="0"/>
              <a:t>11</a:t>
            </a:fld>
            <a:endParaRPr lang="es-MX" dirty="0"/>
          </a:p>
        </p:txBody>
      </p:sp>
    </p:spTree>
    <p:extLst>
      <p:ext uri="{BB962C8B-B14F-4D97-AF65-F5344CB8AC3E}">
        <p14:creationId xmlns:p14="http://schemas.microsoft.com/office/powerpoint/2010/main" val="2038474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Rectángulo redondeado"/>
          <p:cNvSpPr/>
          <p:nvPr/>
        </p:nvSpPr>
        <p:spPr>
          <a:xfrm>
            <a:off x="447386" y="3944577"/>
            <a:ext cx="1800225" cy="5048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defRPr/>
            </a:pPr>
            <a:r>
              <a:rPr lang="es-MX" dirty="0"/>
              <a:t>FUNCIÓN </a:t>
            </a:r>
            <a:endParaRPr lang="es-CL" dirty="0"/>
          </a:p>
        </p:txBody>
      </p:sp>
      <p:sp>
        <p:nvSpPr>
          <p:cNvPr id="3" name="7 CuadroTexto"/>
          <p:cNvSpPr txBox="1">
            <a:spLocks noChangeArrowheads="1"/>
          </p:cNvSpPr>
          <p:nvPr/>
        </p:nvSpPr>
        <p:spPr bwMode="auto">
          <a:xfrm>
            <a:off x="2434646" y="3828035"/>
            <a:ext cx="94421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eaLnBrk="1" hangingPunct="1">
              <a:spcBef>
                <a:spcPct val="0"/>
              </a:spcBef>
              <a:buFontTx/>
              <a:buNone/>
            </a:pPr>
            <a:r>
              <a:rPr lang="es-MX" altLang="es-MX" sz="2000" dirty="0"/>
              <a:t>El propósito principal de los métodos estadísticos es </a:t>
            </a:r>
            <a:r>
              <a:rPr lang="es-MX" altLang="es-MX" sz="2000" dirty="0" smtClean="0"/>
              <a:t>legitimar generalizaciones </a:t>
            </a:r>
            <a:r>
              <a:rPr lang="es-MX" altLang="es-MX" sz="2000" dirty="0"/>
              <a:t>sobre poblaciones usando datos de muestras. </a:t>
            </a:r>
            <a:endParaRPr lang="es-CL" altLang="es-MX" sz="1600" dirty="0"/>
          </a:p>
        </p:txBody>
      </p:sp>
      <p:cxnSp>
        <p:nvCxnSpPr>
          <p:cNvPr id="4" name="11 Conector recto de flecha"/>
          <p:cNvCxnSpPr/>
          <p:nvPr/>
        </p:nvCxnSpPr>
        <p:spPr>
          <a:xfrm>
            <a:off x="1347499" y="4954227"/>
            <a:ext cx="118745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 name="14 CuadroTexto"/>
          <p:cNvSpPr txBox="1">
            <a:spLocks noChangeArrowheads="1"/>
          </p:cNvSpPr>
          <p:nvPr/>
        </p:nvSpPr>
        <p:spPr bwMode="auto">
          <a:xfrm>
            <a:off x="2679410" y="4546239"/>
            <a:ext cx="890645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eaLnBrk="1" hangingPunct="1">
              <a:spcBef>
                <a:spcPct val="0"/>
              </a:spcBef>
              <a:buFontTx/>
              <a:buNone/>
            </a:pPr>
            <a:r>
              <a:rPr lang="es-MX" altLang="es-MX" sz="1600" dirty="0"/>
              <a:t>El uso principal de la inferencia estadística en la investigación del comportamiento es hacer inferencia acerca de un número grande personas, o de otras unidades observacionales, a partir de datos concernientes a un grupo relativamente pequeño de personas.</a:t>
            </a:r>
            <a:endParaRPr lang="es-CL" altLang="es-MX" sz="1600" dirty="0"/>
          </a:p>
        </p:txBody>
      </p:sp>
      <p:cxnSp>
        <p:nvCxnSpPr>
          <p:cNvPr id="6" name="15 Conector recto"/>
          <p:cNvCxnSpPr/>
          <p:nvPr/>
        </p:nvCxnSpPr>
        <p:spPr>
          <a:xfrm>
            <a:off x="1347499" y="4954227"/>
            <a:ext cx="0" cy="935037"/>
          </a:xfrm>
          <a:prstGeom prst="line">
            <a:avLst/>
          </a:prstGeom>
        </p:spPr>
        <p:style>
          <a:lnRef idx="1">
            <a:schemeClr val="dk1"/>
          </a:lnRef>
          <a:fillRef idx="0">
            <a:schemeClr val="dk1"/>
          </a:fillRef>
          <a:effectRef idx="0">
            <a:schemeClr val="dk1"/>
          </a:effectRef>
          <a:fontRef idx="minor">
            <a:schemeClr val="tx1"/>
          </a:fontRef>
        </p:style>
      </p:cxnSp>
      <p:cxnSp>
        <p:nvCxnSpPr>
          <p:cNvPr id="7" name="17 Conector recto de flecha"/>
          <p:cNvCxnSpPr/>
          <p:nvPr/>
        </p:nvCxnSpPr>
        <p:spPr>
          <a:xfrm>
            <a:off x="1347499" y="5889264"/>
            <a:ext cx="118745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8" name="18 CuadroTexto"/>
          <p:cNvSpPr txBox="1">
            <a:spLocks noChangeArrowheads="1"/>
          </p:cNvSpPr>
          <p:nvPr/>
        </p:nvSpPr>
        <p:spPr bwMode="auto">
          <a:xfrm>
            <a:off x="2679410" y="5520964"/>
            <a:ext cx="792970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eaLnBrk="1" hangingPunct="1">
              <a:spcBef>
                <a:spcPct val="0"/>
              </a:spcBef>
              <a:buFontTx/>
              <a:buNone/>
            </a:pPr>
            <a:r>
              <a:rPr lang="es-MX" altLang="es-MX" sz="1600" dirty="0"/>
              <a:t>Los métodos estadísticos inferenciales emplean  el razonamiento inductivo, es decir, razonan de lo particular a lo general, razonamiento de los estadígrafos de una muestra observada a los parámetros de la población no observada.   </a:t>
            </a:r>
            <a:endParaRPr lang="es-CL" altLang="es-MX" sz="1600" dirty="0"/>
          </a:p>
        </p:txBody>
      </p:sp>
      <p:sp>
        <p:nvSpPr>
          <p:cNvPr id="9" name="19 Rectángulo"/>
          <p:cNvSpPr>
            <a:spLocks noChangeArrowheads="1"/>
          </p:cNvSpPr>
          <p:nvPr/>
        </p:nvSpPr>
        <p:spPr bwMode="auto">
          <a:xfrm>
            <a:off x="675409" y="1180739"/>
            <a:ext cx="11201399"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just" eaLnBrk="1" hangingPunct="1">
              <a:spcBef>
                <a:spcPct val="0"/>
              </a:spcBef>
              <a:buFontTx/>
              <a:buNone/>
            </a:pPr>
            <a:r>
              <a:rPr lang="es-CL" altLang="es-MX" sz="1600" b="1" dirty="0"/>
              <a:t>Inferir: </a:t>
            </a:r>
            <a:r>
              <a:rPr lang="es-CL" altLang="es-MX" sz="1600" dirty="0"/>
              <a:t>Sacar una consecuencia de una cosa. Sacar consecuencia o deducir una cosa de otra.</a:t>
            </a:r>
          </a:p>
          <a:p>
            <a:pPr algn="just" eaLnBrk="1" hangingPunct="1">
              <a:spcBef>
                <a:spcPct val="0"/>
              </a:spcBef>
              <a:buFontTx/>
              <a:buNone/>
            </a:pPr>
            <a:endParaRPr lang="es-CL" altLang="es-MX" sz="1600" dirty="0"/>
          </a:p>
          <a:p>
            <a:pPr algn="just" eaLnBrk="1" hangingPunct="1">
              <a:spcBef>
                <a:spcPct val="0"/>
              </a:spcBef>
              <a:buFontTx/>
              <a:buNone/>
            </a:pPr>
            <a:r>
              <a:rPr lang="es-CL" altLang="es-MX" sz="1600" dirty="0"/>
              <a:t>La estadística, ciencia o rama de las Matemáticas que se ocupa de recoger datos, analizarlos y</a:t>
            </a:r>
          </a:p>
          <a:p>
            <a:pPr algn="just" eaLnBrk="1" hangingPunct="1">
              <a:spcBef>
                <a:spcPct val="0"/>
              </a:spcBef>
              <a:buFontTx/>
              <a:buNone/>
            </a:pPr>
            <a:r>
              <a:rPr lang="es-CL" altLang="es-MX" sz="1600" dirty="0"/>
              <a:t>organizarlos, y de realizar las predicciones que sobre esos datos puedan deducirse, tiene dos vertientes</a:t>
            </a:r>
          </a:p>
          <a:p>
            <a:pPr algn="just" eaLnBrk="1" hangingPunct="1">
              <a:spcBef>
                <a:spcPct val="0"/>
              </a:spcBef>
              <a:buFontTx/>
              <a:buNone/>
            </a:pPr>
            <a:r>
              <a:rPr lang="es-CL" altLang="es-MX" sz="1600" dirty="0"/>
              <a:t>básicas:</a:t>
            </a:r>
          </a:p>
          <a:p>
            <a:pPr algn="just" eaLnBrk="1" hangingPunct="1">
              <a:spcBef>
                <a:spcPct val="0"/>
              </a:spcBef>
              <a:buFontTx/>
              <a:buNone/>
            </a:pPr>
            <a:endParaRPr lang="es-CL" altLang="es-MX" sz="1600" dirty="0"/>
          </a:p>
          <a:p>
            <a:pPr algn="just" eaLnBrk="1" hangingPunct="1">
              <a:spcBef>
                <a:spcPct val="0"/>
              </a:spcBef>
              <a:buFontTx/>
              <a:buNone/>
            </a:pPr>
            <a:r>
              <a:rPr lang="es-CL" altLang="es-MX" sz="1600" b="1" dirty="0"/>
              <a:t>a) Estadística descriptiva: </a:t>
            </a:r>
            <a:r>
              <a:rPr lang="es-CL" altLang="es-MX" sz="1600" dirty="0"/>
              <a:t>Básicamente se ocupa de la 1ª parte, es decir, a partir de ciertos datos, analizarlos y organizarlos. Es aquí donde tiene sentido calcular la media, mediana, moda, desviación típica, etc.</a:t>
            </a:r>
          </a:p>
          <a:p>
            <a:pPr algn="just" eaLnBrk="1" hangingPunct="1">
              <a:spcBef>
                <a:spcPct val="0"/>
              </a:spcBef>
              <a:buFontTx/>
              <a:buNone/>
            </a:pPr>
            <a:r>
              <a:rPr lang="es-CL" altLang="es-MX" sz="1600" b="1" dirty="0"/>
              <a:t>b) Estadística inferencial: </a:t>
            </a:r>
            <a:r>
              <a:rPr lang="es-CL" altLang="es-MX" sz="1600" dirty="0"/>
              <a:t>Se ocupa de predecir, sacar conclusiones, para una población tomando como base una muestra (es decir , una parte) de dicha población. Como todas las predicciones, siempre han de hacerse bajo un cierto grado de </a:t>
            </a:r>
            <a:r>
              <a:rPr lang="es-CL" altLang="es-MX" sz="1600" dirty="0" err="1"/>
              <a:t>ﬁabilidad</a:t>
            </a:r>
            <a:r>
              <a:rPr lang="es-CL" altLang="es-MX" sz="1600" dirty="0"/>
              <a:t> o </a:t>
            </a:r>
            <a:r>
              <a:rPr lang="es-CL" altLang="es-MX" sz="1600" dirty="0" err="1"/>
              <a:t>conﬁanza</a:t>
            </a:r>
            <a:r>
              <a:rPr lang="es-CL" altLang="es-MX" sz="1600" dirty="0"/>
              <a:t>.</a:t>
            </a:r>
          </a:p>
        </p:txBody>
      </p:sp>
      <p:cxnSp>
        <p:nvCxnSpPr>
          <p:cNvPr id="10" name="9 Conector recto"/>
          <p:cNvCxnSpPr/>
          <p:nvPr/>
        </p:nvCxnSpPr>
        <p:spPr>
          <a:xfrm>
            <a:off x="1347499" y="4449402"/>
            <a:ext cx="0" cy="504825"/>
          </a:xfrm>
          <a:prstGeom prst="line">
            <a:avLst/>
          </a:prstGeom>
        </p:spPr>
        <p:style>
          <a:lnRef idx="1">
            <a:schemeClr val="dk1"/>
          </a:lnRef>
          <a:fillRef idx="0">
            <a:schemeClr val="dk1"/>
          </a:fillRef>
          <a:effectRef idx="0">
            <a:schemeClr val="dk1"/>
          </a:effectRef>
          <a:fontRef idx="minor">
            <a:schemeClr val="tx1"/>
          </a:fontRef>
        </p:style>
      </p:cxnSp>
      <p:sp>
        <p:nvSpPr>
          <p:cNvPr id="11" name="3 CuadroTexto"/>
          <p:cNvSpPr txBox="1">
            <a:spLocks noChangeArrowheads="1"/>
          </p:cNvSpPr>
          <p:nvPr/>
        </p:nvSpPr>
        <p:spPr bwMode="auto">
          <a:xfrm>
            <a:off x="72736" y="720363"/>
            <a:ext cx="3127664"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eaLnBrk="1" hangingPunct="1">
              <a:spcBef>
                <a:spcPct val="0"/>
              </a:spcBef>
              <a:buFontTx/>
              <a:buNone/>
            </a:pPr>
            <a:r>
              <a:rPr lang="es-MX" altLang="es-MX" sz="2400" b="1"/>
              <a:t>Inferencia Estadística</a:t>
            </a:r>
            <a:endParaRPr lang="es-CL" altLang="es-MX" sz="2400" b="1"/>
          </a:p>
        </p:txBody>
      </p:sp>
      <p:sp>
        <p:nvSpPr>
          <p:cNvPr id="12" name="11 Marcador de número de diapositiva"/>
          <p:cNvSpPr>
            <a:spLocks noGrp="1"/>
          </p:cNvSpPr>
          <p:nvPr>
            <p:ph type="sldNum" sz="quarter" idx="12"/>
          </p:nvPr>
        </p:nvSpPr>
        <p:spPr>
          <a:xfrm>
            <a:off x="8842663" y="5995147"/>
            <a:ext cx="2743200" cy="365125"/>
          </a:xfrm>
        </p:spPr>
        <p:txBody>
          <a:bodyPr/>
          <a:lstStyle/>
          <a:p>
            <a:fld id="{AAEAFF1E-34D5-4D38-8148-AA026DA2853D}" type="slidenum">
              <a:rPr lang="es-MX" smtClean="0"/>
              <a:t>12</a:t>
            </a:fld>
            <a:endParaRPr lang="es-MX" dirty="0"/>
          </a:p>
        </p:txBody>
      </p:sp>
    </p:spTree>
    <p:extLst>
      <p:ext uri="{BB962C8B-B14F-4D97-AF65-F5344CB8AC3E}">
        <p14:creationId xmlns:p14="http://schemas.microsoft.com/office/powerpoint/2010/main" val="34086008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Elipse"/>
          <p:cNvSpPr/>
          <p:nvPr/>
        </p:nvSpPr>
        <p:spPr>
          <a:xfrm>
            <a:off x="2722562" y="1525752"/>
            <a:ext cx="863600" cy="363537"/>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CL" sz="1200" dirty="0"/>
              <a:t>Parte</a:t>
            </a:r>
          </a:p>
        </p:txBody>
      </p:sp>
      <p:sp>
        <p:nvSpPr>
          <p:cNvPr id="3" name="5 Elipse"/>
          <p:cNvSpPr/>
          <p:nvPr/>
        </p:nvSpPr>
        <p:spPr>
          <a:xfrm>
            <a:off x="7331248" y="1131650"/>
            <a:ext cx="2016224" cy="1152128"/>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s-CL" dirty="0"/>
              <a:t>TODO</a:t>
            </a:r>
          </a:p>
        </p:txBody>
      </p:sp>
      <p:cxnSp>
        <p:nvCxnSpPr>
          <p:cNvPr id="4" name="7 Conector recto de flecha"/>
          <p:cNvCxnSpPr/>
          <p:nvPr/>
        </p:nvCxnSpPr>
        <p:spPr>
          <a:xfrm>
            <a:off x="3875087" y="1708314"/>
            <a:ext cx="338455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5" name="11 CuadroTexto"/>
          <p:cNvSpPr txBox="1">
            <a:spLocks noChangeArrowheads="1"/>
          </p:cNvSpPr>
          <p:nvPr/>
        </p:nvSpPr>
        <p:spPr bwMode="auto">
          <a:xfrm>
            <a:off x="3875087" y="1386052"/>
            <a:ext cx="3311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eaLnBrk="1" hangingPunct="1">
              <a:spcBef>
                <a:spcPct val="0"/>
              </a:spcBef>
              <a:buFontTx/>
              <a:buNone/>
            </a:pPr>
            <a:r>
              <a:rPr lang="es-CL" altLang="es-MX" sz="1800" b="1"/>
              <a:t>Estadística Inferencial</a:t>
            </a:r>
          </a:p>
        </p:txBody>
      </p:sp>
      <p:sp>
        <p:nvSpPr>
          <p:cNvPr id="6" name="16 CuadroTexto"/>
          <p:cNvSpPr txBox="1">
            <a:spLocks noChangeArrowheads="1"/>
          </p:cNvSpPr>
          <p:nvPr/>
        </p:nvSpPr>
        <p:spPr bwMode="auto">
          <a:xfrm>
            <a:off x="3659187" y="1760702"/>
            <a:ext cx="35274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eaLnBrk="1" hangingPunct="1">
              <a:spcBef>
                <a:spcPct val="0"/>
              </a:spcBef>
              <a:buFontTx/>
              <a:buNone/>
            </a:pPr>
            <a:r>
              <a:rPr lang="es-CL" altLang="es-MX" sz="1200" i="1"/>
              <a:t>Cuando queremos hacer alguna afirmación sobre más elementos de los que vamos a medir</a:t>
            </a:r>
          </a:p>
        </p:txBody>
      </p:sp>
      <p:cxnSp>
        <p:nvCxnSpPr>
          <p:cNvPr id="7" name="18 Conector recto de flecha"/>
          <p:cNvCxnSpPr/>
          <p:nvPr/>
        </p:nvCxnSpPr>
        <p:spPr>
          <a:xfrm>
            <a:off x="3154362" y="1992477"/>
            <a:ext cx="0" cy="6826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 name="19 Conector recto de flecha"/>
          <p:cNvCxnSpPr/>
          <p:nvPr/>
        </p:nvCxnSpPr>
        <p:spPr>
          <a:xfrm>
            <a:off x="8308975" y="2367127"/>
            <a:ext cx="0" cy="3079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 name="22 Rectángulo"/>
          <p:cNvSpPr/>
          <p:nvPr/>
        </p:nvSpPr>
        <p:spPr>
          <a:xfrm>
            <a:off x="2435225" y="2859252"/>
            <a:ext cx="1439862" cy="254000"/>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CL" sz="1200" dirty="0"/>
              <a:t>MUESTRA</a:t>
            </a:r>
          </a:p>
        </p:txBody>
      </p:sp>
      <p:sp>
        <p:nvSpPr>
          <p:cNvPr id="10" name="24 Rectángulo"/>
          <p:cNvSpPr/>
          <p:nvPr/>
        </p:nvSpPr>
        <p:spPr>
          <a:xfrm>
            <a:off x="7588678" y="2858461"/>
            <a:ext cx="1440160" cy="255113"/>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s-CL" sz="1200" dirty="0"/>
              <a:t>POBLACIÓN</a:t>
            </a:r>
          </a:p>
        </p:txBody>
      </p:sp>
      <p:cxnSp>
        <p:nvCxnSpPr>
          <p:cNvPr id="11" name="28 Conector recto de flecha"/>
          <p:cNvCxnSpPr/>
          <p:nvPr/>
        </p:nvCxnSpPr>
        <p:spPr>
          <a:xfrm>
            <a:off x="4090987" y="2986252"/>
            <a:ext cx="324008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2" name="30 CuadroTexto"/>
          <p:cNvSpPr txBox="1">
            <a:spLocks noChangeArrowheads="1"/>
          </p:cNvSpPr>
          <p:nvPr/>
        </p:nvSpPr>
        <p:spPr bwMode="auto">
          <a:xfrm>
            <a:off x="4002087" y="2616364"/>
            <a:ext cx="3311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eaLnBrk="1" hangingPunct="1">
              <a:spcBef>
                <a:spcPct val="0"/>
              </a:spcBef>
              <a:buFontTx/>
              <a:buNone/>
            </a:pPr>
            <a:r>
              <a:rPr lang="es-CL" altLang="es-MX" sz="1800" b="1"/>
              <a:t>Azar - Probabilidad</a:t>
            </a:r>
          </a:p>
        </p:txBody>
      </p:sp>
      <p:cxnSp>
        <p:nvCxnSpPr>
          <p:cNvPr id="13" name="31 Conector recto de flecha"/>
          <p:cNvCxnSpPr/>
          <p:nvPr/>
        </p:nvCxnSpPr>
        <p:spPr>
          <a:xfrm>
            <a:off x="3149600" y="3329152"/>
            <a:ext cx="0" cy="8731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32 Estrella de 6 puntas"/>
          <p:cNvSpPr/>
          <p:nvPr/>
        </p:nvSpPr>
        <p:spPr>
          <a:xfrm>
            <a:off x="2074862" y="4286414"/>
            <a:ext cx="360363" cy="358775"/>
          </a:xfrm>
          <a:prstGeom prst="star6">
            <a:avLst/>
          </a:prstGeom>
        </p:spPr>
        <p:style>
          <a:lnRef idx="1">
            <a:schemeClr val="accent1"/>
          </a:lnRef>
          <a:fillRef idx="3">
            <a:schemeClr val="accent1"/>
          </a:fillRef>
          <a:effectRef idx="2">
            <a:schemeClr val="accent1"/>
          </a:effectRef>
          <a:fontRef idx="minor">
            <a:schemeClr val="lt1"/>
          </a:fontRef>
        </p:style>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s-CL"/>
          </a:p>
        </p:txBody>
      </p:sp>
      <p:sp>
        <p:nvSpPr>
          <p:cNvPr id="15" name="33 CuadroTexto"/>
          <p:cNvSpPr txBox="1">
            <a:spLocks noChangeArrowheads="1"/>
          </p:cNvSpPr>
          <p:nvPr/>
        </p:nvSpPr>
        <p:spPr bwMode="auto">
          <a:xfrm>
            <a:off x="2281237" y="4286414"/>
            <a:ext cx="19542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eaLnBrk="1" hangingPunct="1">
              <a:spcBef>
                <a:spcPct val="0"/>
              </a:spcBef>
              <a:buFontTx/>
              <a:buNone/>
            </a:pPr>
            <a:r>
              <a:rPr lang="es-CL" altLang="es-MX" sz="1800"/>
              <a:t>Representativa</a:t>
            </a:r>
          </a:p>
        </p:txBody>
      </p:sp>
      <p:cxnSp>
        <p:nvCxnSpPr>
          <p:cNvPr id="16" name="35 Conector recto"/>
          <p:cNvCxnSpPr/>
          <p:nvPr/>
        </p:nvCxnSpPr>
        <p:spPr>
          <a:xfrm>
            <a:off x="2281237" y="4659477"/>
            <a:ext cx="1873250" cy="0"/>
          </a:xfrm>
          <a:prstGeom prst="line">
            <a:avLst/>
          </a:prstGeom>
        </p:spPr>
        <p:style>
          <a:lnRef idx="2">
            <a:schemeClr val="accent1"/>
          </a:lnRef>
          <a:fillRef idx="0">
            <a:schemeClr val="accent1"/>
          </a:fillRef>
          <a:effectRef idx="1">
            <a:schemeClr val="accent1"/>
          </a:effectRef>
          <a:fontRef idx="minor">
            <a:schemeClr val="tx1"/>
          </a:fontRef>
        </p:style>
      </p:cxnSp>
      <p:sp>
        <p:nvSpPr>
          <p:cNvPr id="17" name="36 Estrella de 6 puntas"/>
          <p:cNvSpPr/>
          <p:nvPr/>
        </p:nvSpPr>
        <p:spPr>
          <a:xfrm>
            <a:off x="2052637" y="5045239"/>
            <a:ext cx="360363" cy="358775"/>
          </a:xfrm>
          <a:prstGeom prst="star6">
            <a:avLst/>
          </a:prstGeom>
        </p:spPr>
        <p:style>
          <a:lnRef idx="1">
            <a:schemeClr val="accent1"/>
          </a:lnRef>
          <a:fillRef idx="3">
            <a:schemeClr val="accent1"/>
          </a:fillRef>
          <a:effectRef idx="2">
            <a:schemeClr val="accent1"/>
          </a:effectRef>
          <a:fontRef idx="minor">
            <a:schemeClr val="lt1"/>
          </a:fontRef>
        </p:style>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s-CL"/>
          </a:p>
        </p:txBody>
      </p:sp>
      <p:cxnSp>
        <p:nvCxnSpPr>
          <p:cNvPr id="18" name="37 Conector recto"/>
          <p:cNvCxnSpPr/>
          <p:nvPr/>
        </p:nvCxnSpPr>
        <p:spPr>
          <a:xfrm>
            <a:off x="2254250" y="5418302"/>
            <a:ext cx="1873250" cy="0"/>
          </a:xfrm>
          <a:prstGeom prst="line">
            <a:avLst/>
          </a:prstGeom>
        </p:spPr>
        <p:style>
          <a:lnRef idx="2">
            <a:schemeClr val="accent1"/>
          </a:lnRef>
          <a:fillRef idx="0">
            <a:schemeClr val="accent1"/>
          </a:fillRef>
          <a:effectRef idx="1">
            <a:schemeClr val="accent1"/>
          </a:effectRef>
          <a:fontRef idx="minor">
            <a:schemeClr val="tx1"/>
          </a:fontRef>
        </p:style>
      </p:cxnSp>
      <p:sp>
        <p:nvSpPr>
          <p:cNvPr id="19" name="38 CuadroTexto"/>
          <p:cNvSpPr txBox="1">
            <a:spLocks noChangeArrowheads="1"/>
          </p:cNvSpPr>
          <p:nvPr/>
        </p:nvSpPr>
        <p:spPr bwMode="auto">
          <a:xfrm>
            <a:off x="2268537" y="5035714"/>
            <a:ext cx="1952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eaLnBrk="1" hangingPunct="1">
              <a:spcBef>
                <a:spcPct val="0"/>
              </a:spcBef>
              <a:buFontTx/>
              <a:buNone/>
            </a:pPr>
            <a:r>
              <a:rPr lang="es-CL" altLang="es-MX" sz="1800"/>
              <a:t>Probabilísticas</a:t>
            </a:r>
          </a:p>
        </p:txBody>
      </p:sp>
      <p:cxnSp>
        <p:nvCxnSpPr>
          <p:cNvPr id="20" name="41 Conector recto de flecha"/>
          <p:cNvCxnSpPr/>
          <p:nvPr/>
        </p:nvCxnSpPr>
        <p:spPr>
          <a:xfrm flipV="1">
            <a:off x="4683125" y="4202277"/>
            <a:ext cx="974725" cy="10922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1" name="42 Conector recto de flecha"/>
          <p:cNvCxnSpPr/>
          <p:nvPr/>
        </p:nvCxnSpPr>
        <p:spPr>
          <a:xfrm flipV="1">
            <a:off x="4683125" y="4916652"/>
            <a:ext cx="884237" cy="390525"/>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2" name="46 Conector recto de flecha"/>
          <p:cNvCxnSpPr/>
          <p:nvPr/>
        </p:nvCxnSpPr>
        <p:spPr>
          <a:xfrm>
            <a:off x="4683125" y="5307177"/>
            <a:ext cx="884237" cy="327025"/>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3" name="50 Conector recto de flecha"/>
          <p:cNvCxnSpPr/>
          <p:nvPr/>
        </p:nvCxnSpPr>
        <p:spPr>
          <a:xfrm>
            <a:off x="4683125" y="5307177"/>
            <a:ext cx="974725" cy="1046162"/>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4" name="63 Rectángulo redondeado"/>
          <p:cNvSpPr/>
          <p:nvPr/>
        </p:nvSpPr>
        <p:spPr>
          <a:xfrm>
            <a:off x="5711825" y="4084802"/>
            <a:ext cx="1601787" cy="238125"/>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CL" sz="1200" dirty="0"/>
              <a:t>Aleatoria simple</a:t>
            </a:r>
          </a:p>
        </p:txBody>
      </p:sp>
      <p:sp>
        <p:nvSpPr>
          <p:cNvPr id="25" name="64 Rectángulo redondeado"/>
          <p:cNvSpPr/>
          <p:nvPr/>
        </p:nvSpPr>
        <p:spPr>
          <a:xfrm>
            <a:off x="5700712" y="4799177"/>
            <a:ext cx="1612900" cy="236537"/>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MX" sz="1200" dirty="0"/>
              <a:t>Sistemática</a:t>
            </a:r>
            <a:endParaRPr lang="es-CL" sz="1200" dirty="0"/>
          </a:p>
        </p:txBody>
      </p:sp>
      <p:sp>
        <p:nvSpPr>
          <p:cNvPr id="26" name="65 Rectángulo redondeado"/>
          <p:cNvSpPr/>
          <p:nvPr/>
        </p:nvSpPr>
        <p:spPr>
          <a:xfrm>
            <a:off x="5711825" y="5515139"/>
            <a:ext cx="1601787" cy="212725"/>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MX" sz="1200" dirty="0"/>
              <a:t>Estratificada</a:t>
            </a:r>
            <a:endParaRPr lang="es-CL" sz="1200" dirty="0"/>
          </a:p>
        </p:txBody>
      </p:sp>
      <p:sp>
        <p:nvSpPr>
          <p:cNvPr id="27" name="66 Rectángulo redondeado"/>
          <p:cNvSpPr/>
          <p:nvPr/>
        </p:nvSpPr>
        <p:spPr>
          <a:xfrm>
            <a:off x="5716587" y="6235864"/>
            <a:ext cx="1597025" cy="236538"/>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fontAlgn="auto">
              <a:spcBef>
                <a:spcPts val="0"/>
              </a:spcBef>
              <a:spcAft>
                <a:spcPts val="0"/>
              </a:spcAft>
              <a:defRPr/>
            </a:pPr>
            <a:r>
              <a:rPr lang="es-CL" sz="1200" dirty="0"/>
              <a:t>Conglomerado</a:t>
            </a:r>
          </a:p>
        </p:txBody>
      </p:sp>
      <p:sp>
        <p:nvSpPr>
          <p:cNvPr id="28" name="2 Cerrar llave"/>
          <p:cNvSpPr/>
          <p:nvPr/>
        </p:nvSpPr>
        <p:spPr>
          <a:xfrm>
            <a:off x="7331075" y="3894302"/>
            <a:ext cx="647700" cy="2819400"/>
          </a:xfrm>
          <a:prstGeom prst="rightBrace">
            <a:avLst/>
          </a:prstGeom>
        </p:spPr>
        <p:style>
          <a:lnRef idx="3">
            <a:schemeClr val="accent1"/>
          </a:lnRef>
          <a:fillRef idx="0">
            <a:schemeClr val="accent1"/>
          </a:fillRef>
          <a:effectRef idx="2">
            <a:schemeClr val="accent1"/>
          </a:effectRef>
          <a:fontRef idx="minor">
            <a:schemeClr val="tx1"/>
          </a:fontRef>
        </p:style>
        <p:txBody>
          <a:bodyPr anchor="ctr"/>
          <a:lstStyle>
            <a:defPPr>
              <a:defRPr lang="es-CL"/>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algn="ctr" fontAlgn="auto">
              <a:spcBef>
                <a:spcPts val="0"/>
              </a:spcBef>
              <a:spcAft>
                <a:spcPts val="0"/>
              </a:spcAft>
              <a:defRPr/>
            </a:pPr>
            <a:endParaRPr lang="es-CL"/>
          </a:p>
        </p:txBody>
      </p:sp>
      <p:sp>
        <p:nvSpPr>
          <p:cNvPr id="29" name="6 CuadroTexto"/>
          <p:cNvSpPr txBox="1">
            <a:spLocks noChangeArrowheads="1"/>
          </p:cNvSpPr>
          <p:nvPr/>
        </p:nvSpPr>
        <p:spPr bwMode="auto">
          <a:xfrm>
            <a:off x="8194675" y="4645189"/>
            <a:ext cx="1944687"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eaLnBrk="1" hangingPunct="1">
              <a:spcBef>
                <a:spcPct val="0"/>
              </a:spcBef>
              <a:buFontTx/>
              <a:buNone/>
            </a:pPr>
            <a:r>
              <a:rPr lang="es-CL" altLang="es-MX" sz="1400" b="1"/>
              <a:t>«La selección de una muestra representativa y probabilística permite hacer inferencias a partir de la información que se posee»</a:t>
            </a:r>
          </a:p>
        </p:txBody>
      </p:sp>
      <p:sp>
        <p:nvSpPr>
          <p:cNvPr id="30" name="40 CuadroTexto"/>
          <p:cNvSpPr txBox="1">
            <a:spLocks noChangeArrowheads="1"/>
          </p:cNvSpPr>
          <p:nvPr/>
        </p:nvSpPr>
        <p:spPr bwMode="auto">
          <a:xfrm>
            <a:off x="3584215" y="850886"/>
            <a:ext cx="46085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eaLnBrk="1" hangingPunct="1">
              <a:spcBef>
                <a:spcPct val="0"/>
              </a:spcBef>
              <a:buFontTx/>
              <a:buNone/>
            </a:pPr>
            <a:r>
              <a:rPr lang="es-CL" altLang="es-MX" sz="1800" b="1"/>
              <a:t>ESTADÍSTICA INFERENCIAL</a:t>
            </a:r>
          </a:p>
        </p:txBody>
      </p:sp>
      <p:sp>
        <p:nvSpPr>
          <p:cNvPr id="31" name="30 Marcador de número de diapositiva"/>
          <p:cNvSpPr>
            <a:spLocks noGrp="1"/>
          </p:cNvSpPr>
          <p:nvPr>
            <p:ph type="sldNum" sz="quarter" idx="12"/>
          </p:nvPr>
        </p:nvSpPr>
        <p:spPr>
          <a:xfrm>
            <a:off x="8767762" y="5989008"/>
            <a:ext cx="2743200" cy="365125"/>
          </a:xfrm>
        </p:spPr>
        <p:txBody>
          <a:bodyPr/>
          <a:lstStyle/>
          <a:p>
            <a:fld id="{AAEAFF1E-34D5-4D38-8148-AA026DA2853D}" type="slidenum">
              <a:rPr lang="es-MX" smtClean="0"/>
              <a:t>13</a:t>
            </a:fld>
            <a:endParaRPr lang="es-MX" dirty="0"/>
          </a:p>
        </p:txBody>
      </p:sp>
    </p:spTree>
    <p:extLst>
      <p:ext uri="{BB962C8B-B14F-4D97-AF65-F5344CB8AC3E}">
        <p14:creationId xmlns:p14="http://schemas.microsoft.com/office/powerpoint/2010/main" val="3109210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0" y="801761"/>
            <a:ext cx="8994775" cy="450850"/>
          </a:xfrm>
        </p:spPr>
        <p:txBody>
          <a:bodyPr>
            <a:normAutofit fontScale="90000"/>
          </a:bodyPr>
          <a:lstStyle/>
          <a:p>
            <a:r>
              <a:rPr lang="es-ES" altLang="es-MX" sz="3200" dirty="0"/>
              <a:t>Pasos en un estudio estadístico</a:t>
            </a:r>
          </a:p>
        </p:txBody>
      </p:sp>
      <p:sp>
        <p:nvSpPr>
          <p:cNvPr id="84995" name="Rectangle 3"/>
          <p:cNvSpPr>
            <a:spLocks noGrp="1" noChangeArrowheads="1"/>
          </p:cNvSpPr>
          <p:nvPr>
            <p:ph type="body" sz="half" idx="1"/>
          </p:nvPr>
        </p:nvSpPr>
        <p:spPr>
          <a:xfrm>
            <a:off x="1375713" y="1409007"/>
            <a:ext cx="10733160" cy="5109051"/>
          </a:xfrm>
        </p:spPr>
        <p:txBody>
          <a:bodyPr>
            <a:normAutofit/>
          </a:bodyPr>
          <a:lstStyle/>
          <a:p>
            <a:pPr>
              <a:lnSpc>
                <a:spcPct val="80000"/>
              </a:lnSpc>
            </a:pPr>
            <a:r>
              <a:rPr lang="es-ES" altLang="es-MX" sz="2400" b="1" dirty="0"/>
              <a:t>Plantear </a:t>
            </a:r>
            <a:r>
              <a:rPr lang="es-ES" altLang="es-MX" sz="2400" b="1" dirty="0">
                <a:solidFill>
                  <a:srgbClr val="CC3300"/>
                </a:solidFill>
              </a:rPr>
              <a:t>hipótesis</a:t>
            </a:r>
            <a:r>
              <a:rPr lang="es-ES" altLang="es-MX" sz="2400" b="1" dirty="0"/>
              <a:t> sobre una </a:t>
            </a:r>
            <a:r>
              <a:rPr lang="es-ES" altLang="es-MX" sz="2400" b="1" i="1" dirty="0">
                <a:solidFill>
                  <a:srgbClr val="CC3300"/>
                </a:solidFill>
              </a:rPr>
              <a:t>población</a:t>
            </a:r>
          </a:p>
          <a:p>
            <a:pPr lvl="2">
              <a:lnSpc>
                <a:spcPct val="80000"/>
              </a:lnSpc>
            </a:pPr>
            <a:r>
              <a:rPr lang="es-ES" altLang="es-MX" sz="2400" b="1" dirty="0">
                <a:solidFill>
                  <a:srgbClr val="339933"/>
                </a:solidFill>
              </a:rPr>
              <a:t>Los fumadores tienen </a:t>
            </a:r>
            <a:r>
              <a:rPr lang="es-ES" altLang="es-MX" sz="2400" b="1" i="1" dirty="0">
                <a:solidFill>
                  <a:srgbClr val="339933"/>
                </a:solidFill>
              </a:rPr>
              <a:t>“más bajas” </a:t>
            </a:r>
            <a:r>
              <a:rPr lang="es-ES" altLang="es-MX" sz="2400" b="1" dirty="0">
                <a:solidFill>
                  <a:srgbClr val="339933"/>
                </a:solidFill>
              </a:rPr>
              <a:t>laborales</a:t>
            </a:r>
            <a:r>
              <a:rPr lang="es-ES" altLang="es-MX" sz="2400" b="1" i="1" dirty="0">
                <a:solidFill>
                  <a:srgbClr val="339933"/>
                </a:solidFill>
              </a:rPr>
              <a:t> </a:t>
            </a:r>
            <a:r>
              <a:rPr lang="es-ES" altLang="es-MX" sz="2400" b="1" dirty="0">
                <a:solidFill>
                  <a:srgbClr val="339933"/>
                </a:solidFill>
              </a:rPr>
              <a:t>que los no fumadores</a:t>
            </a:r>
          </a:p>
          <a:p>
            <a:pPr lvl="2">
              <a:lnSpc>
                <a:spcPct val="80000"/>
              </a:lnSpc>
            </a:pPr>
            <a:r>
              <a:rPr lang="es-ES" altLang="es-MX" sz="2400" dirty="0"/>
              <a:t>¿En qué sentido? ¿Mayor número? ¿Tiempo medio?</a:t>
            </a:r>
          </a:p>
          <a:p>
            <a:pPr lvl="2">
              <a:lnSpc>
                <a:spcPct val="80000"/>
              </a:lnSpc>
            </a:pPr>
            <a:endParaRPr lang="es-ES" altLang="es-MX" sz="2400" dirty="0"/>
          </a:p>
          <a:p>
            <a:pPr>
              <a:lnSpc>
                <a:spcPct val="80000"/>
              </a:lnSpc>
            </a:pPr>
            <a:r>
              <a:rPr lang="es-ES" altLang="es-MX" sz="2400" b="1" dirty="0"/>
              <a:t>Decidir qué datos recoger (diseño de experimentos)</a:t>
            </a:r>
          </a:p>
          <a:p>
            <a:pPr lvl="1">
              <a:lnSpc>
                <a:spcPct val="80000"/>
              </a:lnSpc>
            </a:pPr>
            <a:r>
              <a:rPr lang="es-ES" altLang="es-MX" dirty="0"/>
              <a:t>Qué individuos pertenecerán al estudio (</a:t>
            </a:r>
            <a:r>
              <a:rPr lang="es-ES" altLang="es-MX" i="1" dirty="0">
                <a:solidFill>
                  <a:srgbClr val="CC3300"/>
                </a:solidFill>
              </a:rPr>
              <a:t>muestras</a:t>
            </a:r>
            <a:r>
              <a:rPr lang="es-ES" altLang="es-MX" dirty="0"/>
              <a:t>)</a:t>
            </a:r>
          </a:p>
          <a:p>
            <a:pPr lvl="2">
              <a:lnSpc>
                <a:spcPct val="80000"/>
              </a:lnSpc>
            </a:pPr>
            <a:r>
              <a:rPr lang="es-ES" altLang="es-MX" sz="2400" dirty="0"/>
              <a:t>Fumadores y no fumadores en edad laboral.</a:t>
            </a:r>
          </a:p>
          <a:p>
            <a:pPr lvl="2">
              <a:lnSpc>
                <a:spcPct val="80000"/>
              </a:lnSpc>
            </a:pPr>
            <a:r>
              <a:rPr lang="es-ES" altLang="es-MX" sz="2400" dirty="0"/>
              <a:t>Criterios de exclusión ¿Cómo se eligen? ¿Descartamos los que padecen enfermedades crónicas?</a:t>
            </a:r>
          </a:p>
          <a:p>
            <a:pPr lvl="1">
              <a:lnSpc>
                <a:spcPct val="80000"/>
              </a:lnSpc>
            </a:pPr>
            <a:r>
              <a:rPr lang="es-ES" altLang="es-MX" dirty="0"/>
              <a:t>Qué datos recoger de los mismos (</a:t>
            </a:r>
            <a:r>
              <a:rPr lang="es-ES" altLang="es-MX" i="1" dirty="0">
                <a:solidFill>
                  <a:srgbClr val="CC3300"/>
                </a:solidFill>
              </a:rPr>
              <a:t>variables</a:t>
            </a:r>
            <a:r>
              <a:rPr lang="es-ES" altLang="es-MX" dirty="0"/>
              <a:t>)</a:t>
            </a:r>
          </a:p>
          <a:p>
            <a:pPr lvl="2">
              <a:lnSpc>
                <a:spcPct val="80000"/>
              </a:lnSpc>
            </a:pPr>
            <a:r>
              <a:rPr lang="es-ES" altLang="es-MX" sz="2400" dirty="0"/>
              <a:t>Número de bajas</a:t>
            </a:r>
          </a:p>
          <a:p>
            <a:pPr lvl="2">
              <a:lnSpc>
                <a:spcPct val="80000"/>
              </a:lnSpc>
            </a:pPr>
            <a:r>
              <a:rPr lang="es-ES" altLang="es-MX" sz="2400" dirty="0"/>
              <a:t>Tiempo de duración de cada baja</a:t>
            </a:r>
          </a:p>
          <a:p>
            <a:pPr lvl="2">
              <a:lnSpc>
                <a:spcPct val="80000"/>
              </a:lnSpc>
            </a:pPr>
            <a:r>
              <a:rPr lang="es-ES" altLang="es-MX" sz="2400" dirty="0"/>
              <a:t>¿Sexo? ¿Sector laboral? ¿Otros factores?</a:t>
            </a:r>
          </a:p>
          <a:p>
            <a:pPr>
              <a:lnSpc>
                <a:spcPct val="80000"/>
              </a:lnSpc>
            </a:pPr>
            <a:endParaRPr lang="es-ES" altLang="es-MX" sz="6000" b="1" dirty="0"/>
          </a:p>
        </p:txBody>
      </p:sp>
      <p:pic>
        <p:nvPicPr>
          <p:cNvPr id="84999" name="Picture 7" descr="j011867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10292130" y="2207182"/>
            <a:ext cx="1292225" cy="13668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1 Marcador de número de diapositiva"/>
          <p:cNvSpPr>
            <a:spLocks noGrp="1"/>
          </p:cNvSpPr>
          <p:nvPr>
            <p:ph type="sldNum" sz="quarter" idx="11"/>
          </p:nvPr>
        </p:nvSpPr>
        <p:spPr>
          <a:xfrm>
            <a:off x="10889134" y="5823857"/>
            <a:ext cx="703385" cy="457200"/>
          </a:xfrm>
        </p:spPr>
        <p:txBody>
          <a:bodyPr/>
          <a:lstStyle/>
          <a:p>
            <a:fld id="{92842BF8-0119-485E-B147-16EAC3BC8828}" type="slidenum">
              <a:rPr lang="es-ES" altLang="es-MX" smtClean="0"/>
              <a:pPr/>
              <a:t>14</a:t>
            </a:fld>
            <a:endParaRPr lang="es-ES" altLang="es-MX" dirty="0"/>
          </a:p>
        </p:txBody>
      </p:sp>
    </p:spTree>
    <p:extLst>
      <p:ext uri="{BB962C8B-B14F-4D97-AF65-F5344CB8AC3E}">
        <p14:creationId xmlns:p14="http://schemas.microsoft.com/office/powerpoint/2010/main" val="21176829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84995">
                                            <p:txEl>
                                              <p:pRg st="1" end="1"/>
                                            </p:txEl>
                                          </p:spTgt>
                                        </p:tgtEl>
                                        <p:attrNameLst>
                                          <p:attrName>style.visibility</p:attrName>
                                        </p:attrNameLst>
                                      </p:cBhvr>
                                      <p:to>
                                        <p:strVal val="visible"/>
                                      </p:to>
                                    </p:set>
                                    <p:animEffect transition="in" filter="fade">
                                      <p:cBhvr>
                                        <p:cTn id="7" dur="1000"/>
                                        <p:tgtEl>
                                          <p:spTgt spid="84995">
                                            <p:txEl>
                                              <p:pRg st="1" end="1"/>
                                            </p:txEl>
                                          </p:spTgt>
                                        </p:tgtEl>
                                      </p:cBhvr>
                                    </p:animEffect>
                                    <p:anim calcmode="lin" valueType="num">
                                      <p:cBhvr>
                                        <p:cTn id="8" dur="1000" fill="hold"/>
                                        <p:tgtEl>
                                          <p:spTgt spid="8499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4995">
                                            <p:txEl>
                                              <p:pRg st="1" end="1"/>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84995">
                                            <p:txEl>
                                              <p:pRg st="2" end="2"/>
                                            </p:txEl>
                                          </p:spTgt>
                                        </p:tgtEl>
                                        <p:attrNameLst>
                                          <p:attrName>style.visibility</p:attrName>
                                        </p:attrNameLst>
                                      </p:cBhvr>
                                      <p:to>
                                        <p:strVal val="visible"/>
                                      </p:to>
                                    </p:set>
                                    <p:animEffect transition="in" filter="fade">
                                      <p:cBhvr>
                                        <p:cTn id="13" dur="1000"/>
                                        <p:tgtEl>
                                          <p:spTgt spid="84995">
                                            <p:txEl>
                                              <p:pRg st="2" end="2"/>
                                            </p:txEl>
                                          </p:spTgt>
                                        </p:tgtEl>
                                      </p:cBhvr>
                                    </p:animEffect>
                                    <p:anim calcmode="lin" valueType="num">
                                      <p:cBhvr>
                                        <p:cTn id="14" dur="1000" fill="hold"/>
                                        <p:tgtEl>
                                          <p:spTgt spid="84995">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8499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84995">
                                            <p:txEl>
                                              <p:pRg st="5" end="5"/>
                                            </p:txEl>
                                          </p:spTgt>
                                        </p:tgtEl>
                                        <p:attrNameLst>
                                          <p:attrName>style.visibility</p:attrName>
                                        </p:attrNameLst>
                                      </p:cBhvr>
                                      <p:to>
                                        <p:strVal val="visible"/>
                                      </p:to>
                                    </p:set>
                                    <p:animEffect transition="in" filter="fade">
                                      <p:cBhvr>
                                        <p:cTn id="20" dur="1000"/>
                                        <p:tgtEl>
                                          <p:spTgt spid="84995">
                                            <p:txEl>
                                              <p:pRg st="5" end="5"/>
                                            </p:txEl>
                                          </p:spTgt>
                                        </p:tgtEl>
                                      </p:cBhvr>
                                    </p:animEffect>
                                    <p:anim calcmode="lin" valueType="num">
                                      <p:cBhvr>
                                        <p:cTn id="21" dur="1000" fill="hold"/>
                                        <p:tgtEl>
                                          <p:spTgt spid="84995">
                                            <p:txEl>
                                              <p:pRg st="5" end="5"/>
                                            </p:txEl>
                                          </p:spTgt>
                                        </p:tgtEl>
                                        <p:attrNameLst>
                                          <p:attrName>ppt_x</p:attrName>
                                        </p:attrNameLst>
                                      </p:cBhvr>
                                      <p:tavLst>
                                        <p:tav tm="0">
                                          <p:val>
                                            <p:strVal val="#ppt_x"/>
                                          </p:val>
                                        </p:tav>
                                        <p:tav tm="100000">
                                          <p:val>
                                            <p:strVal val="#ppt_x"/>
                                          </p:val>
                                        </p:tav>
                                      </p:tavLst>
                                    </p:anim>
                                    <p:anim calcmode="lin" valueType="num">
                                      <p:cBhvr>
                                        <p:cTn id="22" dur="1000" fill="hold"/>
                                        <p:tgtEl>
                                          <p:spTgt spid="84995">
                                            <p:txEl>
                                              <p:pRg st="5" end="5"/>
                                            </p:txEl>
                                          </p:spTgt>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1000"/>
                            </p:stCondLst>
                            <p:childTnLst>
                              <p:par>
                                <p:cTn id="24" presetID="42" presetClass="entr" presetSubtype="0" fill="hold" nodeType="afterEffect">
                                  <p:stCondLst>
                                    <p:cond delay="0"/>
                                  </p:stCondLst>
                                  <p:childTnLst>
                                    <p:set>
                                      <p:cBhvr>
                                        <p:cTn id="25" dur="1" fill="hold">
                                          <p:stCondLst>
                                            <p:cond delay="0"/>
                                          </p:stCondLst>
                                        </p:cTn>
                                        <p:tgtEl>
                                          <p:spTgt spid="84995">
                                            <p:txEl>
                                              <p:pRg st="8" end="8"/>
                                            </p:txEl>
                                          </p:spTgt>
                                        </p:tgtEl>
                                        <p:attrNameLst>
                                          <p:attrName>style.visibility</p:attrName>
                                        </p:attrNameLst>
                                      </p:cBhvr>
                                      <p:to>
                                        <p:strVal val="visible"/>
                                      </p:to>
                                    </p:set>
                                    <p:animEffect transition="in" filter="fade">
                                      <p:cBhvr>
                                        <p:cTn id="26" dur="1000"/>
                                        <p:tgtEl>
                                          <p:spTgt spid="84995">
                                            <p:txEl>
                                              <p:pRg st="8" end="8"/>
                                            </p:txEl>
                                          </p:spTgt>
                                        </p:tgtEl>
                                      </p:cBhvr>
                                    </p:animEffect>
                                    <p:anim calcmode="lin" valueType="num">
                                      <p:cBhvr>
                                        <p:cTn id="27" dur="1000" fill="hold"/>
                                        <p:tgtEl>
                                          <p:spTgt spid="84995">
                                            <p:txEl>
                                              <p:pRg st="8" end="8"/>
                                            </p:txEl>
                                          </p:spTgt>
                                        </p:tgtEl>
                                        <p:attrNameLst>
                                          <p:attrName>ppt_x</p:attrName>
                                        </p:attrNameLst>
                                      </p:cBhvr>
                                      <p:tavLst>
                                        <p:tav tm="0">
                                          <p:val>
                                            <p:strVal val="#ppt_x"/>
                                          </p:val>
                                        </p:tav>
                                        <p:tav tm="100000">
                                          <p:val>
                                            <p:strVal val="#ppt_x"/>
                                          </p:val>
                                        </p:tav>
                                      </p:tavLst>
                                    </p:anim>
                                    <p:anim calcmode="lin" valueType="num">
                                      <p:cBhvr>
                                        <p:cTn id="28" dur="1000" fill="hold"/>
                                        <p:tgtEl>
                                          <p:spTgt spid="8499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nodeType="clickEffect">
                                  <p:stCondLst>
                                    <p:cond delay="0"/>
                                  </p:stCondLst>
                                  <p:childTnLst>
                                    <p:set>
                                      <p:cBhvr>
                                        <p:cTn id="32" dur="1" fill="hold">
                                          <p:stCondLst>
                                            <p:cond delay="0"/>
                                          </p:stCondLst>
                                        </p:cTn>
                                        <p:tgtEl>
                                          <p:spTgt spid="84995">
                                            <p:txEl>
                                              <p:pRg st="6" end="6"/>
                                            </p:txEl>
                                          </p:spTgt>
                                        </p:tgtEl>
                                        <p:attrNameLst>
                                          <p:attrName>style.visibility</p:attrName>
                                        </p:attrNameLst>
                                      </p:cBhvr>
                                      <p:to>
                                        <p:strVal val="visible"/>
                                      </p:to>
                                    </p:set>
                                    <p:animEffect transition="in" filter="fade">
                                      <p:cBhvr>
                                        <p:cTn id="33" dur="1000"/>
                                        <p:tgtEl>
                                          <p:spTgt spid="84995">
                                            <p:txEl>
                                              <p:pRg st="6" end="6"/>
                                            </p:txEl>
                                          </p:spTgt>
                                        </p:tgtEl>
                                      </p:cBhvr>
                                    </p:animEffect>
                                    <p:anim calcmode="lin" valueType="num">
                                      <p:cBhvr>
                                        <p:cTn id="34" dur="1000" fill="hold"/>
                                        <p:tgtEl>
                                          <p:spTgt spid="84995">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84995">
                                            <p:txEl>
                                              <p:pRg st="6" end="6"/>
                                            </p:txEl>
                                          </p:spTgt>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1000"/>
                            </p:stCondLst>
                            <p:childTnLst>
                              <p:par>
                                <p:cTn id="37" presetID="42" presetClass="entr" presetSubtype="0" fill="hold" nodeType="afterEffect">
                                  <p:stCondLst>
                                    <p:cond delay="0"/>
                                  </p:stCondLst>
                                  <p:childTnLst>
                                    <p:set>
                                      <p:cBhvr>
                                        <p:cTn id="38" dur="1" fill="hold">
                                          <p:stCondLst>
                                            <p:cond delay="0"/>
                                          </p:stCondLst>
                                        </p:cTn>
                                        <p:tgtEl>
                                          <p:spTgt spid="84995">
                                            <p:txEl>
                                              <p:pRg st="7" end="7"/>
                                            </p:txEl>
                                          </p:spTgt>
                                        </p:tgtEl>
                                        <p:attrNameLst>
                                          <p:attrName>style.visibility</p:attrName>
                                        </p:attrNameLst>
                                      </p:cBhvr>
                                      <p:to>
                                        <p:strVal val="visible"/>
                                      </p:to>
                                    </p:set>
                                    <p:animEffect transition="in" filter="fade">
                                      <p:cBhvr>
                                        <p:cTn id="39" dur="1000"/>
                                        <p:tgtEl>
                                          <p:spTgt spid="84995">
                                            <p:txEl>
                                              <p:pRg st="7" end="7"/>
                                            </p:txEl>
                                          </p:spTgt>
                                        </p:tgtEl>
                                      </p:cBhvr>
                                    </p:animEffect>
                                    <p:anim calcmode="lin" valueType="num">
                                      <p:cBhvr>
                                        <p:cTn id="40" dur="1000" fill="hold"/>
                                        <p:tgtEl>
                                          <p:spTgt spid="84995">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8499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42" presetClass="entr" presetSubtype="0" fill="hold" nodeType="clickEffect">
                                  <p:stCondLst>
                                    <p:cond delay="0"/>
                                  </p:stCondLst>
                                  <p:childTnLst>
                                    <p:set>
                                      <p:cBhvr>
                                        <p:cTn id="45" dur="1" fill="hold">
                                          <p:stCondLst>
                                            <p:cond delay="0"/>
                                          </p:stCondLst>
                                        </p:cTn>
                                        <p:tgtEl>
                                          <p:spTgt spid="84995">
                                            <p:txEl>
                                              <p:pRg st="9" end="9"/>
                                            </p:txEl>
                                          </p:spTgt>
                                        </p:tgtEl>
                                        <p:attrNameLst>
                                          <p:attrName>style.visibility</p:attrName>
                                        </p:attrNameLst>
                                      </p:cBhvr>
                                      <p:to>
                                        <p:strVal val="visible"/>
                                      </p:to>
                                    </p:set>
                                    <p:animEffect transition="in" filter="fade">
                                      <p:cBhvr>
                                        <p:cTn id="46" dur="1000"/>
                                        <p:tgtEl>
                                          <p:spTgt spid="84995">
                                            <p:txEl>
                                              <p:pRg st="9" end="9"/>
                                            </p:txEl>
                                          </p:spTgt>
                                        </p:tgtEl>
                                      </p:cBhvr>
                                    </p:animEffect>
                                    <p:anim calcmode="lin" valueType="num">
                                      <p:cBhvr>
                                        <p:cTn id="47" dur="1000" fill="hold"/>
                                        <p:tgtEl>
                                          <p:spTgt spid="84995">
                                            <p:txEl>
                                              <p:pRg st="9" end="9"/>
                                            </p:txEl>
                                          </p:spTgt>
                                        </p:tgtEl>
                                        <p:attrNameLst>
                                          <p:attrName>ppt_x</p:attrName>
                                        </p:attrNameLst>
                                      </p:cBhvr>
                                      <p:tavLst>
                                        <p:tav tm="0">
                                          <p:val>
                                            <p:strVal val="#ppt_x"/>
                                          </p:val>
                                        </p:tav>
                                        <p:tav tm="100000">
                                          <p:val>
                                            <p:strVal val="#ppt_x"/>
                                          </p:val>
                                        </p:tav>
                                      </p:tavLst>
                                    </p:anim>
                                    <p:anim calcmode="lin" valueType="num">
                                      <p:cBhvr>
                                        <p:cTn id="48" dur="1000" fill="hold"/>
                                        <p:tgtEl>
                                          <p:spTgt spid="84995">
                                            <p:txEl>
                                              <p:pRg st="9" end="9"/>
                                            </p:txEl>
                                          </p:spTgt>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1000"/>
                            </p:stCondLst>
                            <p:childTnLst>
                              <p:par>
                                <p:cTn id="50" presetID="42" presetClass="entr" presetSubtype="0" fill="hold" nodeType="afterEffect">
                                  <p:stCondLst>
                                    <p:cond delay="0"/>
                                  </p:stCondLst>
                                  <p:childTnLst>
                                    <p:set>
                                      <p:cBhvr>
                                        <p:cTn id="51" dur="1" fill="hold">
                                          <p:stCondLst>
                                            <p:cond delay="0"/>
                                          </p:stCondLst>
                                        </p:cTn>
                                        <p:tgtEl>
                                          <p:spTgt spid="84995">
                                            <p:txEl>
                                              <p:pRg st="10" end="10"/>
                                            </p:txEl>
                                          </p:spTgt>
                                        </p:tgtEl>
                                        <p:attrNameLst>
                                          <p:attrName>style.visibility</p:attrName>
                                        </p:attrNameLst>
                                      </p:cBhvr>
                                      <p:to>
                                        <p:strVal val="visible"/>
                                      </p:to>
                                    </p:set>
                                    <p:animEffect transition="in" filter="fade">
                                      <p:cBhvr>
                                        <p:cTn id="52" dur="1000"/>
                                        <p:tgtEl>
                                          <p:spTgt spid="84995">
                                            <p:txEl>
                                              <p:pRg st="10" end="10"/>
                                            </p:txEl>
                                          </p:spTgt>
                                        </p:tgtEl>
                                      </p:cBhvr>
                                    </p:animEffect>
                                    <p:anim calcmode="lin" valueType="num">
                                      <p:cBhvr>
                                        <p:cTn id="53" dur="1000" fill="hold"/>
                                        <p:tgtEl>
                                          <p:spTgt spid="84995">
                                            <p:txEl>
                                              <p:pRg st="10" end="10"/>
                                            </p:txEl>
                                          </p:spTgt>
                                        </p:tgtEl>
                                        <p:attrNameLst>
                                          <p:attrName>ppt_x</p:attrName>
                                        </p:attrNameLst>
                                      </p:cBhvr>
                                      <p:tavLst>
                                        <p:tav tm="0">
                                          <p:val>
                                            <p:strVal val="#ppt_x"/>
                                          </p:val>
                                        </p:tav>
                                        <p:tav tm="100000">
                                          <p:val>
                                            <p:strVal val="#ppt_x"/>
                                          </p:val>
                                        </p:tav>
                                      </p:tavLst>
                                    </p:anim>
                                    <p:anim calcmode="lin" valueType="num">
                                      <p:cBhvr>
                                        <p:cTn id="54" dur="1000" fill="hold"/>
                                        <p:tgtEl>
                                          <p:spTgt spid="84995">
                                            <p:txEl>
                                              <p:pRg st="10" end="10"/>
                                            </p:txEl>
                                          </p:spTgt>
                                        </p:tgtEl>
                                        <p:attrNameLst>
                                          <p:attrName>ppt_y</p:attrName>
                                        </p:attrNameLst>
                                      </p:cBhvr>
                                      <p:tavLst>
                                        <p:tav tm="0">
                                          <p:val>
                                            <p:strVal val="#ppt_y+.1"/>
                                          </p:val>
                                        </p:tav>
                                        <p:tav tm="100000">
                                          <p:val>
                                            <p:strVal val="#ppt_y"/>
                                          </p:val>
                                        </p:tav>
                                      </p:tavLst>
                                    </p:anim>
                                  </p:childTnLst>
                                </p:cTn>
                              </p:par>
                            </p:childTnLst>
                          </p:cTn>
                        </p:par>
                        <p:par>
                          <p:cTn id="55" fill="hold" nodeType="afterGroup">
                            <p:stCondLst>
                              <p:cond delay="2000"/>
                            </p:stCondLst>
                            <p:childTnLst>
                              <p:par>
                                <p:cTn id="56" presetID="42" presetClass="entr" presetSubtype="0" fill="hold" nodeType="afterEffect">
                                  <p:stCondLst>
                                    <p:cond delay="0"/>
                                  </p:stCondLst>
                                  <p:childTnLst>
                                    <p:set>
                                      <p:cBhvr>
                                        <p:cTn id="57" dur="1" fill="hold">
                                          <p:stCondLst>
                                            <p:cond delay="0"/>
                                          </p:stCondLst>
                                        </p:cTn>
                                        <p:tgtEl>
                                          <p:spTgt spid="84995">
                                            <p:txEl>
                                              <p:pRg st="11" end="11"/>
                                            </p:txEl>
                                          </p:spTgt>
                                        </p:tgtEl>
                                        <p:attrNameLst>
                                          <p:attrName>style.visibility</p:attrName>
                                        </p:attrNameLst>
                                      </p:cBhvr>
                                      <p:to>
                                        <p:strVal val="visible"/>
                                      </p:to>
                                    </p:set>
                                    <p:animEffect transition="in" filter="fade">
                                      <p:cBhvr>
                                        <p:cTn id="58" dur="1000"/>
                                        <p:tgtEl>
                                          <p:spTgt spid="84995">
                                            <p:txEl>
                                              <p:pRg st="11" end="11"/>
                                            </p:txEl>
                                          </p:spTgt>
                                        </p:tgtEl>
                                      </p:cBhvr>
                                    </p:animEffect>
                                    <p:anim calcmode="lin" valueType="num">
                                      <p:cBhvr>
                                        <p:cTn id="59" dur="1000" fill="hold"/>
                                        <p:tgtEl>
                                          <p:spTgt spid="84995">
                                            <p:txEl>
                                              <p:pRg st="11" end="11"/>
                                            </p:txEl>
                                          </p:spTgt>
                                        </p:tgtEl>
                                        <p:attrNameLst>
                                          <p:attrName>ppt_x</p:attrName>
                                        </p:attrNameLst>
                                      </p:cBhvr>
                                      <p:tavLst>
                                        <p:tav tm="0">
                                          <p:val>
                                            <p:strVal val="#ppt_x"/>
                                          </p:val>
                                        </p:tav>
                                        <p:tav tm="100000">
                                          <p:val>
                                            <p:strVal val="#ppt_x"/>
                                          </p:val>
                                        </p:tav>
                                      </p:tavLst>
                                    </p:anim>
                                    <p:anim calcmode="lin" valueType="num">
                                      <p:cBhvr>
                                        <p:cTn id="60" dur="1000" fill="hold"/>
                                        <p:tgtEl>
                                          <p:spTgt spid="84995">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94410" y="1028700"/>
            <a:ext cx="10995660" cy="5130059"/>
          </a:xfrm>
          <a:prstGeom prst="rect">
            <a:avLst/>
          </a:prstGeom>
        </p:spPr>
        <p:txBody>
          <a:bodyPr wrap="square">
            <a:spAutoFit/>
          </a:bodyPr>
          <a:lstStyle/>
          <a:p>
            <a:pPr>
              <a:lnSpc>
                <a:spcPct val="80000"/>
              </a:lnSpc>
            </a:pPr>
            <a:r>
              <a:rPr lang="es-ES" altLang="es-MX" sz="2800" b="1" dirty="0" smtClean="0"/>
              <a:t>Recoger los datos (</a:t>
            </a:r>
            <a:r>
              <a:rPr lang="es-ES" altLang="es-MX" sz="2800" b="1" i="1" dirty="0" smtClean="0">
                <a:solidFill>
                  <a:srgbClr val="CC3300"/>
                </a:solidFill>
              </a:rPr>
              <a:t>muestreo</a:t>
            </a:r>
            <a:r>
              <a:rPr lang="es-ES" altLang="es-MX" sz="2800" b="1" dirty="0" smtClean="0"/>
              <a:t>)</a:t>
            </a:r>
          </a:p>
          <a:p>
            <a:pPr lvl="1">
              <a:lnSpc>
                <a:spcPct val="80000"/>
              </a:lnSpc>
            </a:pPr>
            <a:r>
              <a:rPr lang="es-ES" altLang="es-MX" sz="2800" dirty="0" smtClean="0"/>
              <a:t>¿Estratificado? ¿Sistemáticamente?</a:t>
            </a:r>
          </a:p>
          <a:p>
            <a:pPr lvl="1">
              <a:lnSpc>
                <a:spcPct val="80000"/>
              </a:lnSpc>
            </a:pPr>
            <a:endParaRPr lang="es-ES" altLang="es-MX" sz="2800" dirty="0" smtClean="0"/>
          </a:p>
          <a:p>
            <a:pPr>
              <a:lnSpc>
                <a:spcPct val="80000"/>
              </a:lnSpc>
            </a:pPr>
            <a:r>
              <a:rPr lang="es-ES" altLang="es-MX" sz="2800" b="1" dirty="0" smtClean="0">
                <a:solidFill>
                  <a:srgbClr val="CC3300"/>
                </a:solidFill>
              </a:rPr>
              <a:t>Describir</a:t>
            </a:r>
            <a:r>
              <a:rPr lang="es-ES" altLang="es-MX" sz="2800" b="1" dirty="0" smtClean="0"/>
              <a:t> (resumir) los datos obtenidos</a:t>
            </a:r>
          </a:p>
          <a:p>
            <a:pPr lvl="2">
              <a:lnSpc>
                <a:spcPct val="80000"/>
              </a:lnSpc>
            </a:pPr>
            <a:r>
              <a:rPr lang="es-ES" altLang="es-MX" sz="2800" dirty="0" smtClean="0"/>
              <a:t>tiempo medio de baja en fumadores y no (</a:t>
            </a:r>
            <a:r>
              <a:rPr lang="es-ES" altLang="es-MX" sz="2800" i="1" dirty="0" smtClean="0">
                <a:solidFill>
                  <a:srgbClr val="CC3300"/>
                </a:solidFill>
              </a:rPr>
              <a:t>estadísticos</a:t>
            </a:r>
            <a:r>
              <a:rPr lang="es-ES" altLang="es-MX" sz="2800" dirty="0" smtClean="0"/>
              <a:t>)</a:t>
            </a:r>
          </a:p>
          <a:p>
            <a:pPr lvl="2">
              <a:lnSpc>
                <a:spcPct val="80000"/>
              </a:lnSpc>
            </a:pPr>
            <a:r>
              <a:rPr lang="es-ES" altLang="es-MX" sz="2800" dirty="0" smtClean="0"/>
              <a:t>% de bajas por fumadores y sexo (</a:t>
            </a:r>
            <a:r>
              <a:rPr lang="es-ES" altLang="es-MX" sz="2800" i="1" dirty="0" smtClean="0">
                <a:solidFill>
                  <a:srgbClr val="CC3300"/>
                </a:solidFill>
              </a:rPr>
              <a:t>frecuencias</a:t>
            </a:r>
            <a:r>
              <a:rPr lang="es-ES" altLang="es-MX" sz="2800" dirty="0" smtClean="0"/>
              <a:t>),  gráficos,...</a:t>
            </a:r>
          </a:p>
          <a:p>
            <a:pPr lvl="2">
              <a:lnSpc>
                <a:spcPct val="80000"/>
              </a:lnSpc>
            </a:pPr>
            <a:endParaRPr lang="es-ES" altLang="es-MX" sz="2800" dirty="0" smtClean="0"/>
          </a:p>
          <a:p>
            <a:pPr>
              <a:lnSpc>
                <a:spcPct val="80000"/>
              </a:lnSpc>
            </a:pPr>
            <a:r>
              <a:rPr lang="es-ES" altLang="es-MX" sz="2800" b="1" dirty="0" smtClean="0"/>
              <a:t>Realizar una </a:t>
            </a:r>
            <a:r>
              <a:rPr lang="es-ES" altLang="es-MX" sz="2800" b="1" dirty="0" smtClean="0">
                <a:solidFill>
                  <a:srgbClr val="CC3300"/>
                </a:solidFill>
              </a:rPr>
              <a:t>inferencia</a:t>
            </a:r>
            <a:r>
              <a:rPr lang="es-ES" altLang="es-MX" sz="2800" b="1" dirty="0" smtClean="0"/>
              <a:t> sobre la población</a:t>
            </a:r>
          </a:p>
          <a:p>
            <a:pPr lvl="2">
              <a:lnSpc>
                <a:spcPct val="80000"/>
              </a:lnSpc>
            </a:pPr>
            <a:r>
              <a:rPr lang="es-ES" altLang="es-MX" sz="2800" dirty="0" smtClean="0"/>
              <a:t>Los fumadores están de baja al menos 10 días/año más </a:t>
            </a:r>
            <a:r>
              <a:rPr lang="es-ES" altLang="es-MX" sz="2800" i="1" dirty="0" smtClean="0"/>
              <a:t>de media</a:t>
            </a:r>
            <a:r>
              <a:rPr lang="es-ES" altLang="es-MX" sz="2800" dirty="0" smtClean="0"/>
              <a:t> que los no fumadores.</a:t>
            </a:r>
          </a:p>
          <a:p>
            <a:pPr lvl="1">
              <a:lnSpc>
                <a:spcPct val="80000"/>
              </a:lnSpc>
            </a:pPr>
            <a:endParaRPr lang="es-ES" altLang="es-MX" sz="2800" dirty="0" smtClean="0"/>
          </a:p>
          <a:p>
            <a:pPr>
              <a:lnSpc>
                <a:spcPct val="80000"/>
              </a:lnSpc>
            </a:pPr>
            <a:r>
              <a:rPr lang="es-ES" altLang="es-MX" sz="2800" b="1" dirty="0" smtClean="0"/>
              <a:t>Cuantificar la confianza en la inferencia</a:t>
            </a:r>
          </a:p>
          <a:p>
            <a:pPr lvl="1">
              <a:lnSpc>
                <a:spcPct val="80000"/>
              </a:lnSpc>
            </a:pPr>
            <a:r>
              <a:rPr lang="es-ES" altLang="es-MX" sz="2800" i="1" dirty="0" smtClean="0">
                <a:solidFill>
                  <a:srgbClr val="CC3300"/>
                </a:solidFill>
              </a:rPr>
              <a:t>Nivel de confianza</a:t>
            </a:r>
            <a:r>
              <a:rPr lang="es-ES" altLang="es-MX" sz="2800" i="1" dirty="0" smtClean="0"/>
              <a:t> del 95%</a:t>
            </a:r>
          </a:p>
          <a:p>
            <a:pPr lvl="1">
              <a:lnSpc>
                <a:spcPct val="80000"/>
              </a:lnSpc>
            </a:pPr>
            <a:r>
              <a:rPr lang="es-ES" altLang="es-MX" sz="2800" i="1" dirty="0" smtClean="0">
                <a:solidFill>
                  <a:srgbClr val="CC3300"/>
                </a:solidFill>
              </a:rPr>
              <a:t>Significación del contraste</a:t>
            </a:r>
            <a:r>
              <a:rPr lang="es-ES" altLang="es-MX" sz="2800" i="1" dirty="0" smtClean="0"/>
              <a:t>: p=2%</a:t>
            </a:r>
          </a:p>
          <a:p>
            <a:pPr>
              <a:lnSpc>
                <a:spcPct val="80000"/>
              </a:lnSpc>
            </a:pPr>
            <a:endParaRPr lang="es-ES" altLang="es-MX" sz="900" i="1" dirty="0" smtClean="0"/>
          </a:p>
          <a:p>
            <a:pPr lvl="1">
              <a:lnSpc>
                <a:spcPct val="80000"/>
              </a:lnSpc>
            </a:pPr>
            <a:endParaRPr lang="es-ES" altLang="es-MX" sz="800" dirty="0"/>
          </a:p>
        </p:txBody>
      </p:sp>
      <p:sp>
        <p:nvSpPr>
          <p:cNvPr id="3" name="2 Marcador de número de diapositiva"/>
          <p:cNvSpPr>
            <a:spLocks noGrp="1"/>
          </p:cNvSpPr>
          <p:nvPr>
            <p:ph type="sldNum" sz="quarter" idx="12"/>
          </p:nvPr>
        </p:nvSpPr>
        <p:spPr>
          <a:xfrm>
            <a:off x="8782050" y="5976196"/>
            <a:ext cx="2743200" cy="365125"/>
          </a:xfrm>
        </p:spPr>
        <p:txBody>
          <a:bodyPr/>
          <a:lstStyle/>
          <a:p>
            <a:fld id="{AAEAFF1E-34D5-4D38-8148-AA026DA2853D}" type="slidenum">
              <a:rPr lang="es-MX" smtClean="0"/>
              <a:t>15</a:t>
            </a:fld>
            <a:endParaRPr lang="es-MX" dirty="0"/>
          </a:p>
        </p:txBody>
      </p:sp>
    </p:spTree>
    <p:extLst>
      <p:ext uri="{BB962C8B-B14F-4D97-AF65-F5344CB8AC3E}">
        <p14:creationId xmlns:p14="http://schemas.microsoft.com/office/powerpoint/2010/main" val="4273992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6 CuadroTexto"/>
          <p:cNvSpPr txBox="1">
            <a:spLocks noChangeArrowheads="1"/>
          </p:cNvSpPr>
          <p:nvPr/>
        </p:nvSpPr>
        <p:spPr bwMode="auto">
          <a:xfrm>
            <a:off x="3250406" y="928398"/>
            <a:ext cx="55435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CL" altLang="es-MX" sz="18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POBLACIÓN Y MUESTRAS</a:t>
            </a:r>
          </a:p>
        </p:txBody>
      </p:sp>
      <p:sp>
        <p:nvSpPr>
          <p:cNvPr id="61" name="7 Elipse"/>
          <p:cNvSpPr/>
          <p:nvPr/>
        </p:nvSpPr>
        <p:spPr>
          <a:xfrm>
            <a:off x="1831181" y="1563398"/>
            <a:ext cx="1689100" cy="647700"/>
          </a:xfrm>
          <a:prstGeom prst="ellipse">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sysClr val="window" lastClr="FFFFFF"/>
                </a:solidFill>
                <a:effectLst/>
                <a:uLnTx/>
                <a:uFillTx/>
                <a:latin typeface="Calibri"/>
                <a:ea typeface="+mn-ea"/>
                <a:cs typeface="+mn-cs"/>
              </a:rPr>
              <a:t>Población</a:t>
            </a:r>
          </a:p>
        </p:txBody>
      </p:sp>
      <p:sp>
        <p:nvSpPr>
          <p:cNvPr id="62" name="8 Rectángulo redondeado"/>
          <p:cNvSpPr/>
          <p:nvPr/>
        </p:nvSpPr>
        <p:spPr>
          <a:xfrm>
            <a:off x="3736181" y="1418936"/>
            <a:ext cx="6624637" cy="936625"/>
          </a:xfrm>
          <a:prstGeom prst="roundRect">
            <a:avLst/>
          </a:prstGeom>
          <a:solidFill>
            <a:sysClr val="window" lastClr="FFFFFF"/>
          </a:solidFill>
          <a:ln w="25400" cap="flat" cmpd="sng" algn="ctr">
            <a:solidFill>
              <a:srgbClr val="9BBB59"/>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Totalidad de elementos sobre los cuales recae la investigación. A cada elemento se le llama unidad estadística.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Conjunto de elementos (generalmente personas, en psicología) que comparten al menos una característica bien definida)</a:t>
            </a:r>
          </a:p>
        </p:txBody>
      </p:sp>
      <p:sp>
        <p:nvSpPr>
          <p:cNvPr id="63" name="9 Rectángulo"/>
          <p:cNvSpPr/>
          <p:nvPr/>
        </p:nvSpPr>
        <p:spPr>
          <a:xfrm>
            <a:off x="3736181" y="2500023"/>
            <a:ext cx="2881312" cy="287338"/>
          </a:xfrm>
          <a:prstGeom prst="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Poblaciones Finitas</a:t>
            </a:r>
          </a:p>
        </p:txBody>
      </p:sp>
      <p:sp>
        <p:nvSpPr>
          <p:cNvPr id="64" name="10 Rectángulo"/>
          <p:cNvSpPr/>
          <p:nvPr/>
        </p:nvSpPr>
        <p:spPr>
          <a:xfrm>
            <a:off x="7022306" y="2500023"/>
            <a:ext cx="2879725" cy="287338"/>
          </a:xfrm>
          <a:prstGeom prst="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Poblaciones Infinitas</a:t>
            </a:r>
          </a:p>
        </p:txBody>
      </p:sp>
      <p:cxnSp>
        <p:nvCxnSpPr>
          <p:cNvPr id="65" name="15 Conector recto de flecha"/>
          <p:cNvCxnSpPr/>
          <p:nvPr/>
        </p:nvCxnSpPr>
        <p:spPr>
          <a:xfrm>
            <a:off x="2675731" y="2355561"/>
            <a:ext cx="0" cy="576262"/>
          </a:xfrm>
          <a:prstGeom prst="straightConnector1">
            <a:avLst/>
          </a:prstGeom>
          <a:noFill/>
          <a:ln w="38100" cap="flat" cmpd="sng" algn="ctr">
            <a:solidFill>
              <a:sysClr val="windowText" lastClr="000000"/>
            </a:solidFill>
            <a:prstDash val="solid"/>
            <a:tailEnd type="arrow"/>
          </a:ln>
          <a:effectLst>
            <a:outerShdw blurRad="40000" dist="23000" dir="5400000" rotWithShape="0">
              <a:srgbClr val="000000">
                <a:alpha val="35000"/>
              </a:srgbClr>
            </a:outerShdw>
          </a:effectLst>
        </p:spPr>
      </p:cxnSp>
      <p:sp>
        <p:nvSpPr>
          <p:cNvPr id="66" name="18 Elipse"/>
          <p:cNvSpPr/>
          <p:nvPr/>
        </p:nvSpPr>
        <p:spPr>
          <a:xfrm>
            <a:off x="1831181" y="3074698"/>
            <a:ext cx="1689100" cy="649288"/>
          </a:xfrm>
          <a:prstGeom prst="ellipse">
            <a:avLst/>
          </a:prstGeom>
          <a:gradFill rotWithShape="1">
            <a:gsLst>
              <a:gs pos="0">
                <a:srgbClr val="8064A2">
                  <a:shade val="51000"/>
                  <a:satMod val="130000"/>
                </a:srgbClr>
              </a:gs>
              <a:gs pos="80000">
                <a:srgbClr val="8064A2">
                  <a:shade val="93000"/>
                  <a:satMod val="130000"/>
                </a:srgbClr>
              </a:gs>
              <a:gs pos="100000">
                <a:srgbClr val="8064A2">
                  <a:shade val="94000"/>
                  <a:satMod val="135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sysClr val="window" lastClr="FFFFFF"/>
                </a:solidFill>
                <a:effectLst/>
                <a:uLnTx/>
                <a:uFillTx/>
                <a:latin typeface="Calibri"/>
                <a:ea typeface="+mn-ea"/>
                <a:cs typeface="+mn-cs"/>
              </a:rPr>
              <a:t>Muestra</a:t>
            </a:r>
          </a:p>
        </p:txBody>
      </p:sp>
      <p:sp>
        <p:nvSpPr>
          <p:cNvPr id="67" name="19 Rectángulo redondeado"/>
          <p:cNvSpPr/>
          <p:nvPr/>
        </p:nvSpPr>
        <p:spPr>
          <a:xfrm>
            <a:off x="3709193" y="3104861"/>
            <a:ext cx="6624638" cy="619125"/>
          </a:xfrm>
          <a:prstGeom prst="roundRect">
            <a:avLst/>
          </a:prstGeom>
          <a:solidFill>
            <a:sysClr val="window" lastClr="FFFFFF"/>
          </a:solidFill>
          <a:ln w="25400" cap="flat" cmpd="sng" algn="ctr">
            <a:solidFill>
              <a:srgbClr val="8064A2"/>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Subconjunto de elementos de la población que mantienen las mismas características.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Se habla de muestra estadística cuando es a lo menos el 5% de la población</a:t>
            </a:r>
          </a:p>
        </p:txBody>
      </p:sp>
      <p:sp>
        <p:nvSpPr>
          <p:cNvPr id="68" name="22 Rectángulo"/>
          <p:cNvSpPr/>
          <p:nvPr/>
        </p:nvSpPr>
        <p:spPr>
          <a:xfrm>
            <a:off x="3736181" y="3866861"/>
            <a:ext cx="2881312" cy="288925"/>
          </a:xfrm>
          <a:prstGeom prst="rect">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Muestras Probabilísticas</a:t>
            </a:r>
          </a:p>
        </p:txBody>
      </p:sp>
      <p:sp>
        <p:nvSpPr>
          <p:cNvPr id="69" name="23 Rectángulo"/>
          <p:cNvSpPr/>
          <p:nvPr/>
        </p:nvSpPr>
        <p:spPr>
          <a:xfrm>
            <a:off x="7022306" y="3866861"/>
            <a:ext cx="2879725" cy="288925"/>
          </a:xfrm>
          <a:prstGeom prst="rect">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Muestras no Probabilísticas</a:t>
            </a:r>
          </a:p>
        </p:txBody>
      </p:sp>
      <p:cxnSp>
        <p:nvCxnSpPr>
          <p:cNvPr id="70" name="25 Conector recto"/>
          <p:cNvCxnSpPr/>
          <p:nvPr/>
        </p:nvCxnSpPr>
        <p:spPr>
          <a:xfrm>
            <a:off x="3880643" y="4155786"/>
            <a:ext cx="0" cy="2160587"/>
          </a:xfrm>
          <a:prstGeom prst="line">
            <a:avLst/>
          </a:prstGeom>
          <a:noFill/>
          <a:ln w="38100" cap="flat" cmpd="sng" algn="ctr">
            <a:solidFill>
              <a:srgbClr val="8064A2"/>
            </a:solidFill>
            <a:prstDash val="solid"/>
          </a:ln>
          <a:effectLst>
            <a:outerShdw blurRad="40000" dist="23000" dir="5400000" rotWithShape="0">
              <a:srgbClr val="000000">
                <a:alpha val="35000"/>
              </a:srgbClr>
            </a:outerShdw>
          </a:effectLst>
        </p:spPr>
      </p:cxnSp>
      <p:cxnSp>
        <p:nvCxnSpPr>
          <p:cNvPr id="71" name="28 Conector recto de flecha"/>
          <p:cNvCxnSpPr/>
          <p:nvPr/>
        </p:nvCxnSpPr>
        <p:spPr>
          <a:xfrm>
            <a:off x="3880643" y="4587586"/>
            <a:ext cx="287338" cy="0"/>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72" name="29 Rectángulo redondeado"/>
          <p:cNvSpPr/>
          <p:nvPr/>
        </p:nvSpPr>
        <p:spPr>
          <a:xfrm>
            <a:off x="4312443" y="4371686"/>
            <a:ext cx="2376488" cy="431800"/>
          </a:xfrm>
          <a:prstGeom prst="roundRect">
            <a:avLst/>
          </a:prstGeom>
          <a:solidFill>
            <a:srgbClr val="8064A2"/>
          </a:solidFill>
          <a:ln w="25400" cap="flat" cmpd="sng" algn="ctr">
            <a:solidFill>
              <a:srgbClr val="8064A2">
                <a:shade val="50000"/>
              </a:srgbClr>
            </a:solidFill>
            <a:prstDash val="solid"/>
          </a:ln>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 lastClr="FFFFFF"/>
                </a:solidFill>
                <a:effectLst/>
                <a:uLnTx/>
                <a:uFillTx/>
                <a:latin typeface="Calibri"/>
                <a:ea typeface="+mn-ea"/>
                <a:cs typeface="+mn-cs"/>
              </a:rPr>
              <a:t>Aleatoria simple</a:t>
            </a:r>
          </a:p>
        </p:txBody>
      </p:sp>
      <p:cxnSp>
        <p:nvCxnSpPr>
          <p:cNvPr id="73" name="30 Conector recto de flecha"/>
          <p:cNvCxnSpPr/>
          <p:nvPr/>
        </p:nvCxnSpPr>
        <p:spPr>
          <a:xfrm>
            <a:off x="3901281" y="5163848"/>
            <a:ext cx="288925" cy="0"/>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74" name="31 Rectángulo redondeado"/>
          <p:cNvSpPr/>
          <p:nvPr/>
        </p:nvSpPr>
        <p:spPr>
          <a:xfrm>
            <a:off x="4312443" y="4947948"/>
            <a:ext cx="2376488" cy="431800"/>
          </a:xfrm>
          <a:prstGeom prst="roundRect">
            <a:avLst/>
          </a:prstGeom>
          <a:solidFill>
            <a:srgbClr val="8064A2"/>
          </a:solidFill>
          <a:ln w="25400" cap="flat" cmpd="sng" algn="ctr">
            <a:solidFill>
              <a:srgbClr val="8064A2">
                <a:shade val="50000"/>
              </a:srgbClr>
            </a:solidFill>
            <a:prstDash val="solid"/>
          </a:ln>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 lastClr="FFFFFF"/>
                </a:solidFill>
                <a:effectLst/>
                <a:uLnTx/>
                <a:uFillTx/>
                <a:latin typeface="Calibri"/>
                <a:ea typeface="+mn-ea"/>
                <a:cs typeface="+mn-cs"/>
              </a:rPr>
              <a:t>Sistemática</a:t>
            </a:r>
          </a:p>
        </p:txBody>
      </p:sp>
      <p:cxnSp>
        <p:nvCxnSpPr>
          <p:cNvPr id="75" name="32 Conector recto de flecha"/>
          <p:cNvCxnSpPr/>
          <p:nvPr/>
        </p:nvCxnSpPr>
        <p:spPr>
          <a:xfrm>
            <a:off x="3901281" y="5740111"/>
            <a:ext cx="288925" cy="0"/>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76" name="33 Rectángulo redondeado"/>
          <p:cNvSpPr/>
          <p:nvPr/>
        </p:nvSpPr>
        <p:spPr>
          <a:xfrm>
            <a:off x="4306093" y="5524211"/>
            <a:ext cx="1014413" cy="431800"/>
          </a:xfrm>
          <a:prstGeom prst="roundRect">
            <a:avLst/>
          </a:prstGeom>
          <a:solidFill>
            <a:srgbClr val="8064A2"/>
          </a:solidFill>
          <a:ln w="25400" cap="flat" cmpd="sng" algn="ctr">
            <a:solidFill>
              <a:srgbClr val="8064A2">
                <a:shade val="50000"/>
              </a:srgbClr>
            </a:solidFill>
            <a:prstDash val="solid"/>
          </a:ln>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 lastClr="FFFFFF"/>
                </a:solidFill>
                <a:effectLst/>
                <a:uLnTx/>
                <a:uFillTx/>
                <a:latin typeface="Calibri"/>
                <a:ea typeface="+mn-ea"/>
                <a:cs typeface="+mn-cs"/>
              </a:rPr>
              <a:t>Estratificada</a:t>
            </a:r>
          </a:p>
        </p:txBody>
      </p:sp>
      <p:cxnSp>
        <p:nvCxnSpPr>
          <p:cNvPr id="77" name="34 Conector recto de flecha"/>
          <p:cNvCxnSpPr/>
          <p:nvPr/>
        </p:nvCxnSpPr>
        <p:spPr>
          <a:xfrm>
            <a:off x="3855243" y="6316373"/>
            <a:ext cx="288925" cy="0"/>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78" name="35 Rectángulo redondeado"/>
          <p:cNvSpPr/>
          <p:nvPr/>
        </p:nvSpPr>
        <p:spPr>
          <a:xfrm>
            <a:off x="4312443" y="6100473"/>
            <a:ext cx="2382838" cy="431800"/>
          </a:xfrm>
          <a:prstGeom prst="roundRect">
            <a:avLst/>
          </a:prstGeom>
          <a:solidFill>
            <a:srgbClr val="8064A2"/>
          </a:solidFill>
          <a:ln w="25400" cap="flat" cmpd="sng" algn="ctr">
            <a:solidFill>
              <a:srgbClr val="8064A2">
                <a:shade val="50000"/>
              </a:srgbClr>
            </a:solidFill>
            <a:prstDash val="solid"/>
          </a:ln>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 lastClr="FFFFFF"/>
                </a:solidFill>
                <a:effectLst/>
                <a:uLnTx/>
                <a:uFillTx/>
                <a:latin typeface="Calibri"/>
                <a:ea typeface="+mn-ea"/>
                <a:cs typeface="+mn-cs"/>
              </a:rPr>
              <a:t>Por conglomerado</a:t>
            </a:r>
          </a:p>
        </p:txBody>
      </p:sp>
      <p:sp>
        <p:nvSpPr>
          <p:cNvPr id="79" name="37 Rectángulo redondeado"/>
          <p:cNvSpPr/>
          <p:nvPr/>
        </p:nvSpPr>
        <p:spPr>
          <a:xfrm>
            <a:off x="5457031" y="5524211"/>
            <a:ext cx="1231900" cy="215900"/>
          </a:xfrm>
          <a:prstGeom prst="roundRect">
            <a:avLst/>
          </a:prstGeom>
          <a:solidFill>
            <a:srgbClr val="8064A2"/>
          </a:solidFill>
          <a:ln w="25400" cap="flat" cmpd="sng" algn="ctr">
            <a:solidFill>
              <a:srgbClr val="8064A2">
                <a:shade val="50000"/>
              </a:srgbClr>
            </a:solidFill>
            <a:prstDash val="solid"/>
          </a:ln>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 lastClr="FFFFFF"/>
                </a:solidFill>
                <a:effectLst/>
                <a:uLnTx/>
                <a:uFillTx/>
                <a:latin typeface="Calibri"/>
                <a:ea typeface="+mn-ea"/>
                <a:cs typeface="+mn-cs"/>
              </a:rPr>
              <a:t>Proporcional</a:t>
            </a:r>
          </a:p>
        </p:txBody>
      </p:sp>
      <p:sp>
        <p:nvSpPr>
          <p:cNvPr id="80" name="38 Rectángulo redondeado"/>
          <p:cNvSpPr/>
          <p:nvPr/>
        </p:nvSpPr>
        <p:spPr>
          <a:xfrm>
            <a:off x="5464968" y="5789323"/>
            <a:ext cx="1223963" cy="217488"/>
          </a:xfrm>
          <a:prstGeom prst="roundRect">
            <a:avLst/>
          </a:prstGeom>
          <a:solidFill>
            <a:srgbClr val="8064A2"/>
          </a:solidFill>
          <a:ln w="25400" cap="flat" cmpd="sng" algn="ctr">
            <a:solidFill>
              <a:srgbClr val="8064A2">
                <a:shade val="50000"/>
              </a:srgbClr>
            </a:solidFill>
            <a:prstDash val="solid"/>
          </a:ln>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 lastClr="FFFFFF"/>
                </a:solidFill>
                <a:effectLst/>
                <a:uLnTx/>
                <a:uFillTx/>
                <a:latin typeface="Calibri"/>
                <a:ea typeface="+mn-ea"/>
                <a:cs typeface="+mn-cs"/>
              </a:rPr>
              <a:t>No Proporcional</a:t>
            </a:r>
          </a:p>
        </p:txBody>
      </p:sp>
      <p:cxnSp>
        <p:nvCxnSpPr>
          <p:cNvPr id="81" name="24 Conector recto"/>
          <p:cNvCxnSpPr/>
          <p:nvPr/>
        </p:nvCxnSpPr>
        <p:spPr>
          <a:xfrm>
            <a:off x="7184231" y="4155786"/>
            <a:ext cx="11112" cy="1584325"/>
          </a:xfrm>
          <a:prstGeom prst="line">
            <a:avLst/>
          </a:prstGeom>
          <a:noFill/>
          <a:ln w="38100" cap="flat" cmpd="sng" algn="ctr">
            <a:solidFill>
              <a:srgbClr val="8064A2"/>
            </a:solidFill>
            <a:prstDash val="solid"/>
          </a:ln>
          <a:effectLst>
            <a:outerShdw blurRad="40000" dist="23000" dir="5400000" rotWithShape="0">
              <a:srgbClr val="000000">
                <a:alpha val="35000"/>
              </a:srgbClr>
            </a:outerShdw>
          </a:effectLst>
        </p:spPr>
      </p:cxnSp>
      <p:cxnSp>
        <p:nvCxnSpPr>
          <p:cNvPr id="82" name="26 Conector recto de flecha"/>
          <p:cNvCxnSpPr/>
          <p:nvPr/>
        </p:nvCxnSpPr>
        <p:spPr>
          <a:xfrm>
            <a:off x="7174706" y="4571711"/>
            <a:ext cx="287337" cy="0"/>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83" name="27 Rectángulo redondeado"/>
          <p:cNvSpPr/>
          <p:nvPr/>
        </p:nvSpPr>
        <p:spPr>
          <a:xfrm>
            <a:off x="7606506" y="4354223"/>
            <a:ext cx="2376487" cy="433388"/>
          </a:xfrm>
          <a:prstGeom prst="roundRect">
            <a:avLst/>
          </a:prstGeom>
          <a:solidFill>
            <a:srgbClr val="8064A2"/>
          </a:solidFill>
          <a:ln w="25400" cap="flat" cmpd="sng" algn="ctr">
            <a:solidFill>
              <a:srgbClr val="8064A2">
                <a:shade val="50000"/>
              </a:srgbClr>
            </a:solidFill>
            <a:prstDash val="solid"/>
          </a:ln>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 lastClr="FFFFFF"/>
                </a:solidFill>
                <a:effectLst/>
                <a:uLnTx/>
                <a:uFillTx/>
                <a:latin typeface="Calibri"/>
                <a:ea typeface="+mn-ea"/>
                <a:cs typeface="+mn-cs"/>
              </a:rPr>
              <a:t>Accidental</a:t>
            </a:r>
          </a:p>
        </p:txBody>
      </p:sp>
      <p:cxnSp>
        <p:nvCxnSpPr>
          <p:cNvPr id="84" name="36 Conector recto de flecha"/>
          <p:cNvCxnSpPr/>
          <p:nvPr/>
        </p:nvCxnSpPr>
        <p:spPr>
          <a:xfrm>
            <a:off x="7195343" y="5146386"/>
            <a:ext cx="288925" cy="0"/>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85" name="39 Rectángulo redondeado"/>
          <p:cNvSpPr/>
          <p:nvPr/>
        </p:nvSpPr>
        <p:spPr>
          <a:xfrm>
            <a:off x="7606506" y="4930486"/>
            <a:ext cx="2376487" cy="433387"/>
          </a:xfrm>
          <a:prstGeom prst="roundRect">
            <a:avLst/>
          </a:prstGeom>
          <a:solidFill>
            <a:srgbClr val="8064A2"/>
          </a:solidFill>
          <a:ln w="25400" cap="flat" cmpd="sng" algn="ctr">
            <a:solidFill>
              <a:srgbClr val="8064A2">
                <a:shade val="50000"/>
              </a:srgbClr>
            </a:solidFill>
            <a:prstDash val="solid"/>
          </a:ln>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 lastClr="FFFFFF"/>
                </a:solidFill>
                <a:effectLst/>
                <a:uLnTx/>
                <a:uFillTx/>
                <a:latin typeface="Calibri"/>
                <a:ea typeface="+mn-ea"/>
                <a:cs typeface="+mn-cs"/>
              </a:rPr>
              <a:t>Intencionada</a:t>
            </a:r>
          </a:p>
        </p:txBody>
      </p:sp>
      <p:cxnSp>
        <p:nvCxnSpPr>
          <p:cNvPr id="86" name="40 Conector recto de flecha"/>
          <p:cNvCxnSpPr/>
          <p:nvPr/>
        </p:nvCxnSpPr>
        <p:spPr>
          <a:xfrm>
            <a:off x="7195343" y="5716298"/>
            <a:ext cx="288925" cy="0"/>
          </a:xfrm>
          <a:prstGeom prst="straightConnector1">
            <a:avLst/>
          </a:prstGeom>
          <a:noFill/>
          <a:ln w="38100" cap="flat" cmpd="sng" algn="ctr">
            <a:solidFill>
              <a:srgbClr val="8064A2"/>
            </a:solidFill>
            <a:prstDash val="solid"/>
            <a:tailEnd type="arrow"/>
          </a:ln>
          <a:effectLst>
            <a:outerShdw blurRad="40000" dist="23000" dir="5400000" rotWithShape="0">
              <a:srgbClr val="000000">
                <a:alpha val="35000"/>
              </a:srgbClr>
            </a:outerShdw>
          </a:effectLst>
        </p:spPr>
      </p:cxnSp>
      <p:sp>
        <p:nvSpPr>
          <p:cNvPr id="87" name="41 Rectángulo redondeado"/>
          <p:cNvSpPr/>
          <p:nvPr/>
        </p:nvSpPr>
        <p:spPr>
          <a:xfrm>
            <a:off x="7606506" y="5500398"/>
            <a:ext cx="2376487" cy="431800"/>
          </a:xfrm>
          <a:prstGeom prst="roundRect">
            <a:avLst/>
          </a:prstGeom>
          <a:solidFill>
            <a:srgbClr val="8064A2"/>
          </a:solidFill>
          <a:ln w="25400" cap="flat" cmpd="sng" algn="ctr">
            <a:solidFill>
              <a:srgbClr val="8064A2">
                <a:shade val="50000"/>
              </a:srgbClr>
            </a:solidFill>
            <a:prstDash val="solid"/>
          </a:ln>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 lastClr="FFFFFF"/>
                </a:solidFill>
                <a:effectLst/>
                <a:uLnTx/>
                <a:uFillTx/>
                <a:latin typeface="Calibri"/>
                <a:ea typeface="+mn-ea"/>
                <a:cs typeface="+mn-cs"/>
              </a:rPr>
              <a:t>Por cuota</a:t>
            </a:r>
          </a:p>
        </p:txBody>
      </p:sp>
      <p:pic>
        <p:nvPicPr>
          <p:cNvPr id="88" name="Picture 4" descr="gente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10709779" y="1519083"/>
            <a:ext cx="1061612" cy="73632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9" name="Picture 6" descr="hombr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0709779" y="3141084"/>
            <a:ext cx="1225047" cy="68870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1 Marcador de número de diapositiva"/>
          <p:cNvSpPr>
            <a:spLocks noGrp="1"/>
          </p:cNvSpPr>
          <p:nvPr>
            <p:ph type="sldNum" sz="quarter" idx="11"/>
          </p:nvPr>
        </p:nvSpPr>
        <p:spPr>
          <a:xfrm>
            <a:off x="10888892" y="5871873"/>
            <a:ext cx="703385" cy="457200"/>
          </a:xfrm>
        </p:spPr>
        <p:txBody>
          <a:bodyPr/>
          <a:lstStyle/>
          <a:p>
            <a:fld id="{B141155C-3A75-40C3-94FD-1EBF01C0F26B}" type="slidenum">
              <a:rPr lang="es-ES" altLang="es-MX" smtClean="0"/>
              <a:pPr/>
              <a:t>16</a:t>
            </a:fld>
            <a:endParaRPr lang="es-ES" altLang="es-MX" dirty="0"/>
          </a:p>
        </p:txBody>
      </p:sp>
    </p:spTree>
    <p:extLst>
      <p:ext uri="{BB962C8B-B14F-4D97-AF65-F5344CB8AC3E}">
        <p14:creationId xmlns:p14="http://schemas.microsoft.com/office/powerpoint/2010/main" val="3443877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5"/>
          <p:cNvSpPr>
            <a:spLocks noGrp="1"/>
          </p:cNvSpPr>
          <p:nvPr>
            <p:ph type="sldNum" sz="quarter" idx="11"/>
          </p:nvPr>
        </p:nvSpPr>
        <p:spPr>
          <a:xfrm>
            <a:off x="11021786" y="5886451"/>
            <a:ext cx="906236" cy="402318"/>
          </a:xfrm>
        </p:spPr>
        <p:txBody>
          <a:bodyPr/>
          <a:lstStyle/>
          <a:p>
            <a:fld id="{0F8371B2-D60A-4DD7-A2D0-553538D4F542}" type="slidenum">
              <a:rPr lang="es-ES" altLang="es-MX"/>
              <a:pPr/>
              <a:t>17</a:t>
            </a:fld>
            <a:endParaRPr lang="es-ES" altLang="es-MX" dirty="0"/>
          </a:p>
        </p:txBody>
      </p:sp>
      <p:sp>
        <p:nvSpPr>
          <p:cNvPr id="102402" name="Rectangle 2"/>
          <p:cNvSpPr>
            <a:spLocks noGrp="1" noChangeArrowheads="1"/>
          </p:cNvSpPr>
          <p:nvPr>
            <p:ph type="title"/>
          </p:nvPr>
        </p:nvSpPr>
        <p:spPr>
          <a:xfrm>
            <a:off x="117475" y="735807"/>
            <a:ext cx="8994775" cy="450850"/>
          </a:xfrm>
        </p:spPr>
        <p:txBody>
          <a:bodyPr>
            <a:normAutofit fontScale="90000"/>
          </a:bodyPr>
          <a:lstStyle/>
          <a:p>
            <a:r>
              <a:rPr lang="es-ES" altLang="es-MX" dirty="0"/>
              <a:t>Variables</a:t>
            </a:r>
          </a:p>
        </p:txBody>
      </p:sp>
      <p:sp>
        <p:nvSpPr>
          <p:cNvPr id="102403" name="Rectangle 3"/>
          <p:cNvSpPr>
            <a:spLocks noGrp="1" noChangeArrowheads="1"/>
          </p:cNvSpPr>
          <p:nvPr>
            <p:ph type="body" sz="half" idx="1"/>
          </p:nvPr>
        </p:nvSpPr>
        <p:spPr>
          <a:xfrm>
            <a:off x="1343025" y="1186657"/>
            <a:ext cx="8928100" cy="935038"/>
          </a:xfrm>
        </p:spPr>
        <p:txBody>
          <a:bodyPr/>
          <a:lstStyle/>
          <a:p>
            <a:r>
              <a:rPr lang="es-ES" altLang="es-MX" sz="2000" dirty="0"/>
              <a:t>Una </a:t>
            </a:r>
            <a:r>
              <a:rPr lang="es-ES" altLang="es-MX" sz="2000" b="1" dirty="0">
                <a:solidFill>
                  <a:srgbClr val="CC3300"/>
                </a:solidFill>
              </a:rPr>
              <a:t>variable</a:t>
            </a:r>
            <a:r>
              <a:rPr lang="es-ES" altLang="es-MX" sz="2000" dirty="0"/>
              <a:t> es una característica observable </a:t>
            </a:r>
            <a:r>
              <a:rPr lang="es-ES" altLang="es-MX" sz="2000" i="1" dirty="0"/>
              <a:t>que varía entre los diferentes individuos</a:t>
            </a:r>
            <a:r>
              <a:rPr lang="es-ES" altLang="es-MX" sz="2000" dirty="0"/>
              <a:t> de una población. La información que disponemos de cada individuo es resumida en </a:t>
            </a:r>
            <a:r>
              <a:rPr lang="es-ES" altLang="es-MX" sz="2000" b="1" dirty="0"/>
              <a:t>variables</a:t>
            </a:r>
            <a:r>
              <a:rPr lang="es-ES" altLang="es-MX" sz="2000" dirty="0"/>
              <a:t>.</a:t>
            </a:r>
          </a:p>
          <a:p>
            <a:endParaRPr lang="es-ES" altLang="es-MX" sz="2000" dirty="0"/>
          </a:p>
        </p:txBody>
      </p:sp>
      <p:sp>
        <p:nvSpPr>
          <p:cNvPr id="102412" name="Rectangle 12"/>
          <p:cNvSpPr>
            <a:spLocks noGrp="1" noChangeArrowheads="1"/>
          </p:cNvSpPr>
          <p:nvPr>
            <p:ph type="body" sz="half" idx="2"/>
          </p:nvPr>
        </p:nvSpPr>
        <p:spPr>
          <a:xfrm>
            <a:off x="1343025" y="2330768"/>
            <a:ext cx="9664065" cy="3898582"/>
          </a:xfrm>
        </p:spPr>
        <p:txBody>
          <a:bodyPr>
            <a:normAutofit lnSpcReduction="10000"/>
          </a:bodyPr>
          <a:lstStyle/>
          <a:p>
            <a:pPr>
              <a:lnSpc>
                <a:spcPct val="80000"/>
              </a:lnSpc>
            </a:pPr>
            <a:r>
              <a:rPr lang="es-ES" altLang="es-MX" dirty="0"/>
              <a:t>En los individuos de la </a:t>
            </a:r>
            <a:r>
              <a:rPr lang="es-ES" altLang="es-MX" i="1" dirty="0"/>
              <a:t>población</a:t>
            </a:r>
            <a:r>
              <a:rPr lang="es-ES" altLang="es-MX" dirty="0"/>
              <a:t> española, de uno a otro </a:t>
            </a:r>
            <a:r>
              <a:rPr lang="es-ES" altLang="es-MX" b="1" i="1" dirty="0"/>
              <a:t>es variable</a:t>
            </a:r>
            <a:r>
              <a:rPr lang="es-ES" altLang="es-MX" dirty="0"/>
              <a:t>:</a:t>
            </a:r>
          </a:p>
          <a:p>
            <a:pPr>
              <a:lnSpc>
                <a:spcPct val="80000"/>
              </a:lnSpc>
            </a:pPr>
            <a:endParaRPr lang="es-ES" altLang="es-MX" dirty="0"/>
          </a:p>
          <a:p>
            <a:pPr lvl="1">
              <a:lnSpc>
                <a:spcPct val="80000"/>
              </a:lnSpc>
            </a:pPr>
            <a:r>
              <a:rPr lang="es-ES" altLang="es-MX" sz="2800" dirty="0"/>
              <a:t>El grupo sanguíneo </a:t>
            </a:r>
          </a:p>
          <a:p>
            <a:pPr lvl="2">
              <a:lnSpc>
                <a:spcPct val="80000"/>
              </a:lnSpc>
            </a:pPr>
            <a:r>
              <a:rPr lang="es-ES" altLang="es-MX" dirty="0">
                <a:solidFill>
                  <a:srgbClr val="339933"/>
                </a:solidFill>
              </a:rPr>
              <a:t>{A, B, AB, O} </a:t>
            </a:r>
            <a:r>
              <a:rPr lang="es-ES" altLang="es-MX" dirty="0">
                <a:solidFill>
                  <a:srgbClr val="339933"/>
                </a:solidFill>
                <a:sym typeface="Wingdings" panose="05000000000000000000" pitchFamily="2" charset="2"/>
              </a:rPr>
              <a:t> Var. Cualitativa</a:t>
            </a:r>
            <a:endParaRPr lang="es-ES" altLang="es-MX" dirty="0">
              <a:solidFill>
                <a:srgbClr val="339933"/>
              </a:solidFill>
            </a:endParaRPr>
          </a:p>
          <a:p>
            <a:pPr lvl="1">
              <a:lnSpc>
                <a:spcPct val="80000"/>
              </a:lnSpc>
            </a:pPr>
            <a:r>
              <a:rPr lang="es-ES" altLang="es-MX" sz="2800" dirty="0"/>
              <a:t>Su nivel de felicidad “declarado” </a:t>
            </a:r>
          </a:p>
          <a:p>
            <a:pPr lvl="2">
              <a:lnSpc>
                <a:spcPct val="80000"/>
              </a:lnSpc>
            </a:pPr>
            <a:r>
              <a:rPr lang="es-ES" altLang="es-MX" dirty="0">
                <a:solidFill>
                  <a:srgbClr val="339933"/>
                </a:solidFill>
              </a:rPr>
              <a:t>{Deprimido, Ni fu ni fa, Muy Feliz} </a:t>
            </a:r>
            <a:r>
              <a:rPr lang="es-ES" altLang="es-MX" dirty="0">
                <a:solidFill>
                  <a:srgbClr val="339933"/>
                </a:solidFill>
                <a:sym typeface="Wingdings" panose="05000000000000000000" pitchFamily="2" charset="2"/>
              </a:rPr>
              <a:t> Var. Ordinal</a:t>
            </a:r>
            <a:endParaRPr lang="es-ES" altLang="es-MX" dirty="0">
              <a:solidFill>
                <a:srgbClr val="339933"/>
              </a:solidFill>
            </a:endParaRPr>
          </a:p>
          <a:p>
            <a:pPr lvl="1">
              <a:lnSpc>
                <a:spcPct val="80000"/>
              </a:lnSpc>
            </a:pPr>
            <a:r>
              <a:rPr lang="es-ES" altLang="es-MX" sz="2800" dirty="0"/>
              <a:t>El número de hijos</a:t>
            </a:r>
          </a:p>
          <a:p>
            <a:pPr lvl="2">
              <a:lnSpc>
                <a:spcPct val="80000"/>
              </a:lnSpc>
            </a:pPr>
            <a:r>
              <a:rPr lang="es-ES" altLang="es-MX" dirty="0">
                <a:solidFill>
                  <a:srgbClr val="339933"/>
                </a:solidFill>
              </a:rPr>
              <a:t>{0,1,2,3,...} </a:t>
            </a:r>
            <a:r>
              <a:rPr lang="es-ES" altLang="es-MX" dirty="0">
                <a:solidFill>
                  <a:srgbClr val="339933"/>
                </a:solidFill>
                <a:sym typeface="Wingdings" panose="05000000000000000000" pitchFamily="2" charset="2"/>
              </a:rPr>
              <a:t> Var. Numérica discreta</a:t>
            </a:r>
            <a:endParaRPr lang="es-ES" altLang="es-MX" dirty="0">
              <a:solidFill>
                <a:srgbClr val="339933"/>
              </a:solidFill>
            </a:endParaRPr>
          </a:p>
          <a:p>
            <a:pPr lvl="1">
              <a:lnSpc>
                <a:spcPct val="80000"/>
              </a:lnSpc>
            </a:pPr>
            <a:r>
              <a:rPr lang="es-ES" altLang="es-MX" sz="2800" dirty="0"/>
              <a:t>La altura</a:t>
            </a:r>
          </a:p>
          <a:p>
            <a:pPr lvl="2">
              <a:lnSpc>
                <a:spcPct val="80000"/>
              </a:lnSpc>
            </a:pPr>
            <a:r>
              <a:rPr lang="es-ES" altLang="es-MX" dirty="0">
                <a:solidFill>
                  <a:srgbClr val="339933"/>
                </a:solidFill>
              </a:rPr>
              <a:t>{1’62 ; 1’74; ...} </a:t>
            </a:r>
            <a:r>
              <a:rPr lang="es-ES" altLang="es-MX" dirty="0">
                <a:solidFill>
                  <a:srgbClr val="339933"/>
                </a:solidFill>
                <a:sym typeface="Wingdings" panose="05000000000000000000" pitchFamily="2" charset="2"/>
              </a:rPr>
              <a:t> Var. Numérica continua</a:t>
            </a:r>
            <a:endParaRPr lang="es-ES" altLang="es-MX" dirty="0">
              <a:solidFill>
                <a:srgbClr val="339933"/>
              </a:solidFill>
            </a:endParaRPr>
          </a:p>
          <a:p>
            <a:pPr lvl="3">
              <a:lnSpc>
                <a:spcPct val="80000"/>
              </a:lnSpc>
            </a:pPr>
            <a:endParaRPr lang="es-ES" altLang="es-MX" sz="1500" dirty="0">
              <a:solidFill>
                <a:srgbClr val="339933"/>
              </a:solidFill>
            </a:endParaRPr>
          </a:p>
          <a:p>
            <a:pPr>
              <a:lnSpc>
                <a:spcPct val="80000"/>
              </a:lnSpc>
            </a:pPr>
            <a:endParaRPr lang="es-ES" altLang="es-MX" sz="2000" dirty="0"/>
          </a:p>
        </p:txBody>
      </p:sp>
    </p:spTree>
    <p:extLst>
      <p:ext uri="{BB962C8B-B14F-4D97-AF65-F5344CB8AC3E}">
        <p14:creationId xmlns:p14="http://schemas.microsoft.com/office/powerpoint/2010/main" val="672424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02412">
                                            <p:txEl>
                                              <p:pRg st="0" end="0"/>
                                            </p:txEl>
                                          </p:spTgt>
                                        </p:tgtEl>
                                        <p:attrNameLst>
                                          <p:attrName>style.visibility</p:attrName>
                                        </p:attrNameLst>
                                      </p:cBhvr>
                                      <p:to>
                                        <p:strVal val="visible"/>
                                      </p:to>
                                    </p:set>
                                    <p:animEffect transition="in" filter="fade">
                                      <p:cBhvr>
                                        <p:cTn id="7" dur="1000"/>
                                        <p:tgtEl>
                                          <p:spTgt spid="102412">
                                            <p:txEl>
                                              <p:pRg st="0" end="0"/>
                                            </p:txEl>
                                          </p:spTgt>
                                        </p:tgtEl>
                                      </p:cBhvr>
                                    </p:animEffect>
                                    <p:anim calcmode="lin" valueType="num">
                                      <p:cBhvr>
                                        <p:cTn id="8" dur="1000" fill="hold"/>
                                        <p:tgtEl>
                                          <p:spTgt spid="10241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4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102412">
                                            <p:txEl>
                                              <p:pRg st="2" end="2"/>
                                            </p:txEl>
                                          </p:spTgt>
                                        </p:tgtEl>
                                        <p:attrNameLst>
                                          <p:attrName>style.visibility</p:attrName>
                                        </p:attrNameLst>
                                      </p:cBhvr>
                                      <p:to>
                                        <p:strVal val="visible"/>
                                      </p:to>
                                    </p:set>
                                    <p:animEffect transition="in" filter="fade">
                                      <p:cBhvr>
                                        <p:cTn id="14" dur="1000"/>
                                        <p:tgtEl>
                                          <p:spTgt spid="102412">
                                            <p:txEl>
                                              <p:pRg st="2" end="2"/>
                                            </p:txEl>
                                          </p:spTgt>
                                        </p:tgtEl>
                                      </p:cBhvr>
                                    </p:animEffect>
                                    <p:anim calcmode="lin" valueType="num">
                                      <p:cBhvr>
                                        <p:cTn id="15" dur="1000" fill="hold"/>
                                        <p:tgtEl>
                                          <p:spTgt spid="10241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02412">
                                            <p:txEl>
                                              <p:pRg st="2" end="2"/>
                                            </p:txEl>
                                          </p:spTgt>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1000"/>
                            </p:stCondLst>
                            <p:childTnLst>
                              <p:par>
                                <p:cTn id="18" presetID="42" presetClass="entr" presetSubtype="0" fill="hold" nodeType="afterEffect">
                                  <p:stCondLst>
                                    <p:cond delay="0"/>
                                  </p:stCondLst>
                                  <p:childTnLst>
                                    <p:set>
                                      <p:cBhvr>
                                        <p:cTn id="19" dur="1" fill="hold">
                                          <p:stCondLst>
                                            <p:cond delay="0"/>
                                          </p:stCondLst>
                                        </p:cTn>
                                        <p:tgtEl>
                                          <p:spTgt spid="102412">
                                            <p:txEl>
                                              <p:pRg st="3" end="3"/>
                                            </p:txEl>
                                          </p:spTgt>
                                        </p:tgtEl>
                                        <p:attrNameLst>
                                          <p:attrName>style.visibility</p:attrName>
                                        </p:attrNameLst>
                                      </p:cBhvr>
                                      <p:to>
                                        <p:strVal val="visible"/>
                                      </p:to>
                                    </p:set>
                                    <p:animEffect transition="in" filter="fade">
                                      <p:cBhvr>
                                        <p:cTn id="20" dur="1000"/>
                                        <p:tgtEl>
                                          <p:spTgt spid="102412">
                                            <p:txEl>
                                              <p:pRg st="3" end="3"/>
                                            </p:txEl>
                                          </p:spTgt>
                                        </p:tgtEl>
                                      </p:cBhvr>
                                    </p:animEffect>
                                    <p:anim calcmode="lin" valueType="num">
                                      <p:cBhvr>
                                        <p:cTn id="21" dur="1000" fill="hold"/>
                                        <p:tgtEl>
                                          <p:spTgt spid="102412">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10241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42" presetClass="entr" presetSubtype="0" fill="hold" nodeType="clickEffect">
                                  <p:stCondLst>
                                    <p:cond delay="0"/>
                                  </p:stCondLst>
                                  <p:childTnLst>
                                    <p:set>
                                      <p:cBhvr>
                                        <p:cTn id="26" dur="1" fill="hold">
                                          <p:stCondLst>
                                            <p:cond delay="0"/>
                                          </p:stCondLst>
                                        </p:cTn>
                                        <p:tgtEl>
                                          <p:spTgt spid="102412">
                                            <p:txEl>
                                              <p:pRg st="4" end="4"/>
                                            </p:txEl>
                                          </p:spTgt>
                                        </p:tgtEl>
                                        <p:attrNameLst>
                                          <p:attrName>style.visibility</p:attrName>
                                        </p:attrNameLst>
                                      </p:cBhvr>
                                      <p:to>
                                        <p:strVal val="visible"/>
                                      </p:to>
                                    </p:set>
                                    <p:animEffect transition="in" filter="fade">
                                      <p:cBhvr>
                                        <p:cTn id="27" dur="1000"/>
                                        <p:tgtEl>
                                          <p:spTgt spid="102412">
                                            <p:txEl>
                                              <p:pRg st="4" end="4"/>
                                            </p:txEl>
                                          </p:spTgt>
                                        </p:tgtEl>
                                      </p:cBhvr>
                                    </p:animEffect>
                                    <p:anim calcmode="lin" valueType="num">
                                      <p:cBhvr>
                                        <p:cTn id="28" dur="1000" fill="hold"/>
                                        <p:tgtEl>
                                          <p:spTgt spid="102412">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412">
                                            <p:txEl>
                                              <p:pRg st="4" end="4"/>
                                            </p:txEl>
                                          </p:spTgt>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1000"/>
                            </p:stCondLst>
                            <p:childTnLst>
                              <p:par>
                                <p:cTn id="31" presetID="42" presetClass="entr" presetSubtype="0" fill="hold" nodeType="afterEffect">
                                  <p:stCondLst>
                                    <p:cond delay="0"/>
                                  </p:stCondLst>
                                  <p:childTnLst>
                                    <p:set>
                                      <p:cBhvr>
                                        <p:cTn id="32" dur="1" fill="hold">
                                          <p:stCondLst>
                                            <p:cond delay="0"/>
                                          </p:stCondLst>
                                        </p:cTn>
                                        <p:tgtEl>
                                          <p:spTgt spid="102412">
                                            <p:txEl>
                                              <p:pRg st="5" end="5"/>
                                            </p:txEl>
                                          </p:spTgt>
                                        </p:tgtEl>
                                        <p:attrNameLst>
                                          <p:attrName>style.visibility</p:attrName>
                                        </p:attrNameLst>
                                      </p:cBhvr>
                                      <p:to>
                                        <p:strVal val="visible"/>
                                      </p:to>
                                    </p:set>
                                    <p:animEffect transition="in" filter="fade">
                                      <p:cBhvr>
                                        <p:cTn id="33" dur="1000"/>
                                        <p:tgtEl>
                                          <p:spTgt spid="102412">
                                            <p:txEl>
                                              <p:pRg st="5" end="5"/>
                                            </p:txEl>
                                          </p:spTgt>
                                        </p:tgtEl>
                                      </p:cBhvr>
                                    </p:animEffect>
                                    <p:anim calcmode="lin" valueType="num">
                                      <p:cBhvr>
                                        <p:cTn id="34" dur="1000" fill="hold"/>
                                        <p:tgtEl>
                                          <p:spTgt spid="102412">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10241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2" presetClass="entr" presetSubtype="0" fill="hold" nodeType="clickEffect">
                                  <p:stCondLst>
                                    <p:cond delay="0"/>
                                  </p:stCondLst>
                                  <p:childTnLst>
                                    <p:set>
                                      <p:cBhvr>
                                        <p:cTn id="39" dur="1" fill="hold">
                                          <p:stCondLst>
                                            <p:cond delay="0"/>
                                          </p:stCondLst>
                                        </p:cTn>
                                        <p:tgtEl>
                                          <p:spTgt spid="102412">
                                            <p:txEl>
                                              <p:pRg st="6" end="6"/>
                                            </p:txEl>
                                          </p:spTgt>
                                        </p:tgtEl>
                                        <p:attrNameLst>
                                          <p:attrName>style.visibility</p:attrName>
                                        </p:attrNameLst>
                                      </p:cBhvr>
                                      <p:to>
                                        <p:strVal val="visible"/>
                                      </p:to>
                                    </p:set>
                                    <p:animEffect transition="in" filter="fade">
                                      <p:cBhvr>
                                        <p:cTn id="40" dur="1000"/>
                                        <p:tgtEl>
                                          <p:spTgt spid="102412">
                                            <p:txEl>
                                              <p:pRg st="6" end="6"/>
                                            </p:txEl>
                                          </p:spTgt>
                                        </p:tgtEl>
                                      </p:cBhvr>
                                    </p:animEffect>
                                    <p:anim calcmode="lin" valueType="num">
                                      <p:cBhvr>
                                        <p:cTn id="41" dur="1000" fill="hold"/>
                                        <p:tgtEl>
                                          <p:spTgt spid="102412">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102412">
                                            <p:txEl>
                                              <p:pRg st="6" end="6"/>
                                            </p:txEl>
                                          </p:spTgt>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1000"/>
                            </p:stCondLst>
                            <p:childTnLst>
                              <p:par>
                                <p:cTn id="44" presetID="42" presetClass="entr" presetSubtype="0" fill="hold" nodeType="afterEffect">
                                  <p:stCondLst>
                                    <p:cond delay="0"/>
                                  </p:stCondLst>
                                  <p:childTnLst>
                                    <p:set>
                                      <p:cBhvr>
                                        <p:cTn id="45" dur="1" fill="hold">
                                          <p:stCondLst>
                                            <p:cond delay="0"/>
                                          </p:stCondLst>
                                        </p:cTn>
                                        <p:tgtEl>
                                          <p:spTgt spid="102412">
                                            <p:txEl>
                                              <p:pRg st="7" end="7"/>
                                            </p:txEl>
                                          </p:spTgt>
                                        </p:tgtEl>
                                        <p:attrNameLst>
                                          <p:attrName>style.visibility</p:attrName>
                                        </p:attrNameLst>
                                      </p:cBhvr>
                                      <p:to>
                                        <p:strVal val="visible"/>
                                      </p:to>
                                    </p:set>
                                    <p:animEffect transition="in" filter="fade">
                                      <p:cBhvr>
                                        <p:cTn id="46" dur="1000"/>
                                        <p:tgtEl>
                                          <p:spTgt spid="102412">
                                            <p:txEl>
                                              <p:pRg st="7" end="7"/>
                                            </p:txEl>
                                          </p:spTgt>
                                        </p:tgtEl>
                                      </p:cBhvr>
                                    </p:animEffect>
                                    <p:anim calcmode="lin" valueType="num">
                                      <p:cBhvr>
                                        <p:cTn id="47" dur="1000" fill="hold"/>
                                        <p:tgtEl>
                                          <p:spTgt spid="102412">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10241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42" presetClass="entr" presetSubtype="0" fill="hold" nodeType="clickEffect">
                                  <p:stCondLst>
                                    <p:cond delay="0"/>
                                  </p:stCondLst>
                                  <p:childTnLst>
                                    <p:set>
                                      <p:cBhvr>
                                        <p:cTn id="52" dur="1" fill="hold">
                                          <p:stCondLst>
                                            <p:cond delay="0"/>
                                          </p:stCondLst>
                                        </p:cTn>
                                        <p:tgtEl>
                                          <p:spTgt spid="102412">
                                            <p:txEl>
                                              <p:pRg st="8" end="8"/>
                                            </p:txEl>
                                          </p:spTgt>
                                        </p:tgtEl>
                                        <p:attrNameLst>
                                          <p:attrName>style.visibility</p:attrName>
                                        </p:attrNameLst>
                                      </p:cBhvr>
                                      <p:to>
                                        <p:strVal val="visible"/>
                                      </p:to>
                                    </p:set>
                                    <p:animEffect transition="in" filter="fade">
                                      <p:cBhvr>
                                        <p:cTn id="53" dur="1000"/>
                                        <p:tgtEl>
                                          <p:spTgt spid="102412">
                                            <p:txEl>
                                              <p:pRg st="8" end="8"/>
                                            </p:txEl>
                                          </p:spTgt>
                                        </p:tgtEl>
                                      </p:cBhvr>
                                    </p:animEffect>
                                    <p:anim calcmode="lin" valueType="num">
                                      <p:cBhvr>
                                        <p:cTn id="54" dur="1000" fill="hold"/>
                                        <p:tgtEl>
                                          <p:spTgt spid="102412">
                                            <p:txEl>
                                              <p:pRg st="8" end="8"/>
                                            </p:txEl>
                                          </p:spTgt>
                                        </p:tgtEl>
                                        <p:attrNameLst>
                                          <p:attrName>ppt_x</p:attrName>
                                        </p:attrNameLst>
                                      </p:cBhvr>
                                      <p:tavLst>
                                        <p:tav tm="0">
                                          <p:val>
                                            <p:strVal val="#ppt_x"/>
                                          </p:val>
                                        </p:tav>
                                        <p:tav tm="100000">
                                          <p:val>
                                            <p:strVal val="#ppt_x"/>
                                          </p:val>
                                        </p:tav>
                                      </p:tavLst>
                                    </p:anim>
                                    <p:anim calcmode="lin" valueType="num">
                                      <p:cBhvr>
                                        <p:cTn id="55" dur="1000" fill="hold"/>
                                        <p:tgtEl>
                                          <p:spTgt spid="102412">
                                            <p:txEl>
                                              <p:pRg st="8" end="8"/>
                                            </p:txEl>
                                          </p:spTgt>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1000"/>
                            </p:stCondLst>
                            <p:childTnLst>
                              <p:par>
                                <p:cTn id="57" presetID="42" presetClass="entr" presetSubtype="0" fill="hold" nodeType="afterEffect">
                                  <p:stCondLst>
                                    <p:cond delay="0"/>
                                  </p:stCondLst>
                                  <p:childTnLst>
                                    <p:set>
                                      <p:cBhvr>
                                        <p:cTn id="58" dur="1" fill="hold">
                                          <p:stCondLst>
                                            <p:cond delay="0"/>
                                          </p:stCondLst>
                                        </p:cTn>
                                        <p:tgtEl>
                                          <p:spTgt spid="102412">
                                            <p:txEl>
                                              <p:pRg st="9" end="9"/>
                                            </p:txEl>
                                          </p:spTgt>
                                        </p:tgtEl>
                                        <p:attrNameLst>
                                          <p:attrName>style.visibility</p:attrName>
                                        </p:attrNameLst>
                                      </p:cBhvr>
                                      <p:to>
                                        <p:strVal val="visible"/>
                                      </p:to>
                                    </p:set>
                                    <p:animEffect transition="in" filter="fade">
                                      <p:cBhvr>
                                        <p:cTn id="59" dur="1000"/>
                                        <p:tgtEl>
                                          <p:spTgt spid="102412">
                                            <p:txEl>
                                              <p:pRg st="9" end="9"/>
                                            </p:txEl>
                                          </p:spTgt>
                                        </p:tgtEl>
                                      </p:cBhvr>
                                    </p:animEffect>
                                    <p:anim calcmode="lin" valueType="num">
                                      <p:cBhvr>
                                        <p:cTn id="60" dur="1000" fill="hold"/>
                                        <p:tgtEl>
                                          <p:spTgt spid="102412">
                                            <p:txEl>
                                              <p:pRg st="9" end="9"/>
                                            </p:txEl>
                                          </p:spTgt>
                                        </p:tgtEl>
                                        <p:attrNameLst>
                                          <p:attrName>ppt_x</p:attrName>
                                        </p:attrNameLst>
                                      </p:cBhvr>
                                      <p:tavLst>
                                        <p:tav tm="0">
                                          <p:val>
                                            <p:strVal val="#ppt_x"/>
                                          </p:val>
                                        </p:tav>
                                        <p:tav tm="100000">
                                          <p:val>
                                            <p:strVal val="#ppt_x"/>
                                          </p:val>
                                        </p:tav>
                                      </p:tavLst>
                                    </p:anim>
                                    <p:anim calcmode="lin" valueType="num">
                                      <p:cBhvr>
                                        <p:cTn id="61" dur="1000" fill="hold"/>
                                        <p:tgtEl>
                                          <p:spTgt spid="10241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CuadroTexto"/>
          <p:cNvSpPr txBox="1">
            <a:spLocks noChangeArrowheads="1"/>
          </p:cNvSpPr>
          <p:nvPr/>
        </p:nvSpPr>
        <p:spPr bwMode="auto">
          <a:xfrm>
            <a:off x="3115743" y="774846"/>
            <a:ext cx="6337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18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MUESTRAS PROBABILÍSTICAS </a:t>
            </a:r>
            <a:endParaRPr kumimoji="0" lang="es-CL" altLang="es-MX" sz="1800" b="1" i="0" u="none" strike="noStrike" kern="1200" cap="none" spc="0" normalizeH="0" baseline="0" noProof="0">
              <a:ln>
                <a:noFill/>
              </a:ln>
              <a:solidFill>
                <a:sysClr val="windowText" lastClr="000000"/>
              </a:solidFill>
              <a:effectLst/>
              <a:uLnTx/>
              <a:uFillTx/>
              <a:latin typeface="Calibri" pitchFamily="34" charset="0"/>
              <a:ea typeface="+mn-ea"/>
              <a:cs typeface="Arial" charset="0"/>
            </a:endParaRPr>
          </a:p>
        </p:txBody>
      </p:sp>
      <p:sp>
        <p:nvSpPr>
          <p:cNvPr id="3" name="5 Rectángulo redondeado"/>
          <p:cNvSpPr/>
          <p:nvPr/>
        </p:nvSpPr>
        <p:spPr>
          <a:xfrm>
            <a:off x="1883843" y="1143146"/>
            <a:ext cx="8462963" cy="990600"/>
          </a:xfrm>
          <a:prstGeom prst="roundRect">
            <a:avLst/>
          </a:prstGeom>
          <a:solidFill>
            <a:sysClr val="window" lastClr="FFFFFF"/>
          </a:solidFill>
          <a:ln w="25400" cap="flat" cmpd="sng" algn="ctr">
            <a:solidFill>
              <a:srgbClr val="C0504D"/>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600" b="0" i="0" u="none" strike="noStrike" kern="1200" cap="none" spc="0" normalizeH="0" baseline="0" noProof="0" dirty="0">
                <a:ln>
                  <a:noFill/>
                </a:ln>
                <a:solidFill>
                  <a:sysClr val="windowText" lastClr="000000"/>
                </a:solidFill>
                <a:effectLst/>
                <a:uLnTx/>
                <a:uFillTx/>
                <a:latin typeface="Calibri"/>
                <a:ea typeface="+mn-ea"/>
                <a:cs typeface="+mn-cs"/>
              </a:rPr>
              <a:t>Es aquella que se rige por cualquier sistema que garantice el azar o la aleatoriedad. Es aquella donde todos los elementos del universo tiene una probabilidad conocida de ser extraídos y esta probabilidad es distinta de cero o de uno. </a:t>
            </a:r>
          </a:p>
        </p:txBody>
      </p:sp>
      <p:sp>
        <p:nvSpPr>
          <p:cNvPr id="4" name="8 Rectángulo redondeado"/>
          <p:cNvSpPr/>
          <p:nvPr/>
        </p:nvSpPr>
        <p:spPr>
          <a:xfrm>
            <a:off x="1883843" y="2276621"/>
            <a:ext cx="8462963" cy="1214438"/>
          </a:xfrm>
          <a:prstGeom prst="roundRect">
            <a:avLst/>
          </a:prstGeom>
          <a:solidFill>
            <a:sysClr val="window" lastClr="FFFFFF"/>
          </a:solidFill>
          <a:ln w="25400" cap="flat" cmpd="sng" algn="ctr">
            <a:solidFill>
              <a:srgbClr val="C0504D"/>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Las muestras probabilísticas son aquellas que permiten calcular el error de muestreo, lo que significa que se puede generalizar.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Inferencia estadística: Extrapolación a la población.</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Para generalizar, solo se puede trabajar con muestras probabilísticas.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Permiten el contraste de hipótesis explicativas, correlacionales y descriptivas.</a:t>
            </a:r>
          </a:p>
        </p:txBody>
      </p:sp>
      <p:sp>
        <p:nvSpPr>
          <p:cNvPr id="5" name="9 Rectángulo redondeado"/>
          <p:cNvSpPr/>
          <p:nvPr/>
        </p:nvSpPr>
        <p:spPr>
          <a:xfrm>
            <a:off x="2404543" y="3854596"/>
            <a:ext cx="2071688" cy="571500"/>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sysClr val="windowText" lastClr="000000"/>
                </a:solidFill>
                <a:effectLst/>
                <a:uLnTx/>
                <a:uFillTx/>
                <a:latin typeface="Calibri"/>
                <a:ea typeface="+mn-ea"/>
                <a:cs typeface="+mn-cs"/>
              </a:rPr>
              <a:t>Aleatoria o al azar simple</a:t>
            </a:r>
          </a:p>
        </p:txBody>
      </p:sp>
      <p:sp>
        <p:nvSpPr>
          <p:cNvPr id="6" name="10 Elipse"/>
          <p:cNvSpPr/>
          <p:nvPr/>
        </p:nvSpPr>
        <p:spPr>
          <a:xfrm>
            <a:off x="1702319" y="3818879"/>
            <a:ext cx="642942" cy="642942"/>
          </a:xfrm>
          <a:prstGeom prst="ellipse">
            <a:avLst/>
          </a:prstGeom>
          <a:solidFill>
            <a:sysClr val="window" lastClr="FFFFFF"/>
          </a:solidFill>
          <a:ln w="25400" cap="flat" cmpd="sng" algn="ctr">
            <a:solidFill>
              <a:srgbClr val="F79646"/>
            </a:solidFill>
            <a:prstDash val="solid"/>
          </a:ln>
          <a:effectLst>
            <a:glow rad="228600">
              <a:srgbClr val="F79646">
                <a:satMod val="175000"/>
                <a:alpha val="40000"/>
              </a:srgbClr>
            </a:glo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sysClr val="windowText" lastClr="000000"/>
                </a:solidFill>
                <a:effectLst/>
                <a:uLnTx/>
                <a:uFillTx/>
                <a:latin typeface="Calibri"/>
                <a:ea typeface="+mn-ea"/>
                <a:cs typeface="+mn-cs"/>
              </a:rPr>
              <a:t>1</a:t>
            </a:r>
          </a:p>
        </p:txBody>
      </p:sp>
      <p:sp>
        <p:nvSpPr>
          <p:cNvPr id="7" name="11 Rectángulo redondeado"/>
          <p:cNvSpPr/>
          <p:nvPr/>
        </p:nvSpPr>
        <p:spPr>
          <a:xfrm>
            <a:off x="4619106" y="3664096"/>
            <a:ext cx="5775325" cy="1643063"/>
          </a:xfrm>
          <a:prstGeom prst="roundRect">
            <a:avLst/>
          </a:prstGeom>
          <a:solidFill>
            <a:sysClr val="window" lastClr="FFFFFF"/>
          </a:solidFill>
          <a:ln w="25400" cap="flat" cmpd="sng" algn="ctr">
            <a:solidFill>
              <a:srgbClr val="F79646"/>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Es aquella donde todos los elementos del colectivo tiene la misma probabilidad de ser escogidos y esta probabilidad es distinta de cero y de uno.</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De acuerdo  con Webster (1998) “una muestra aleatoria simple es la que resulta de aplicar un método por el cual todas las muestras posibles de un determinado tamaño tengan la misma probabilidad de ser elegidas”. Tiene implícita la condición de equiprobabilidad.</a:t>
            </a:r>
          </a:p>
        </p:txBody>
      </p:sp>
      <p:cxnSp>
        <p:nvCxnSpPr>
          <p:cNvPr id="8" name="12 Conector recto de flecha"/>
          <p:cNvCxnSpPr/>
          <p:nvPr/>
        </p:nvCxnSpPr>
        <p:spPr>
          <a:xfrm>
            <a:off x="3153843" y="4484834"/>
            <a:ext cx="0" cy="1247775"/>
          </a:xfrm>
          <a:prstGeom prst="straightConnector1">
            <a:avLst/>
          </a:prstGeom>
          <a:noFill/>
          <a:ln w="38100" cap="flat" cmpd="sng" algn="ctr">
            <a:solidFill>
              <a:sysClr val="windowText" lastClr="000000"/>
            </a:solidFill>
            <a:prstDash val="solid"/>
            <a:tailEnd type="arrow"/>
          </a:ln>
          <a:effectLst/>
        </p:spPr>
      </p:cxnSp>
      <p:sp>
        <p:nvSpPr>
          <p:cNvPr id="9" name="13 Rectángulo redondeado"/>
          <p:cNvSpPr/>
          <p:nvPr/>
        </p:nvSpPr>
        <p:spPr>
          <a:xfrm>
            <a:off x="4115868" y="5381771"/>
            <a:ext cx="6373813" cy="1428750"/>
          </a:xfrm>
          <a:prstGeom prst="roundRect">
            <a:avLst/>
          </a:prstGeom>
          <a:solidFill>
            <a:sysClr val="window" lastClr="FFFFFF"/>
          </a:solidFill>
          <a:ln w="25400" cap="flat" cmpd="sng" algn="ctr">
            <a:solidFill>
              <a:srgbClr val="4BACC6"/>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342900" marR="0" lvl="0" indent="-342900" algn="just" defTabSz="914400" rtl="0" eaLnBrk="1" fontAlgn="auto" latinLnBrk="0" hangingPunct="1">
              <a:lnSpc>
                <a:spcPct val="100000"/>
              </a:lnSpc>
              <a:spcBef>
                <a:spcPts val="0"/>
              </a:spcBef>
              <a:spcAft>
                <a:spcPts val="0"/>
              </a:spcAft>
              <a:buClrTx/>
              <a:buSzTx/>
              <a:buFontTx/>
              <a:buAutoNum type="alphaLcParenR"/>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Definir la población de estudio.</a:t>
            </a:r>
          </a:p>
          <a:p>
            <a:pPr marL="342900" marR="0" lvl="0" indent="-342900" algn="just" defTabSz="914400" rtl="0" eaLnBrk="1" fontAlgn="auto" latinLnBrk="0" hangingPunct="1">
              <a:lnSpc>
                <a:spcPct val="100000"/>
              </a:lnSpc>
              <a:spcBef>
                <a:spcPts val="0"/>
              </a:spcBef>
              <a:spcAft>
                <a:spcPts val="0"/>
              </a:spcAft>
              <a:buClrTx/>
              <a:buSzTx/>
              <a:buFontTx/>
              <a:buAutoNum type="alphaLcParenR"/>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Enumerar a todas las unidades de análisis que integran la población asignándoles un número de identidad o identificación (base de muestreo).</a:t>
            </a:r>
          </a:p>
          <a:p>
            <a:pPr marL="342900" marR="0" lvl="0" indent="-342900" algn="just" defTabSz="914400" rtl="0" eaLnBrk="1" fontAlgn="auto" latinLnBrk="0" hangingPunct="1">
              <a:lnSpc>
                <a:spcPct val="100000"/>
              </a:lnSpc>
              <a:spcBef>
                <a:spcPts val="0"/>
              </a:spcBef>
              <a:spcAft>
                <a:spcPts val="0"/>
              </a:spcAft>
              <a:buClrTx/>
              <a:buSzTx/>
              <a:buFontTx/>
              <a:buAutoNum type="alphaLcParenR"/>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Determinar el tamaño de muestra óptimo para el estudio.</a:t>
            </a:r>
          </a:p>
          <a:p>
            <a:pPr marL="342900" marR="0" lvl="0" indent="-342900" algn="just" defTabSz="914400" rtl="0" eaLnBrk="1" fontAlgn="auto" latinLnBrk="0" hangingPunct="1">
              <a:lnSpc>
                <a:spcPct val="100000"/>
              </a:lnSpc>
              <a:spcBef>
                <a:spcPts val="0"/>
              </a:spcBef>
              <a:spcAft>
                <a:spcPts val="0"/>
              </a:spcAft>
              <a:buClrTx/>
              <a:buSzTx/>
              <a:buFontTx/>
              <a:buAutoNum type="alphaLcParenR"/>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Seleccionar la muestra mediante un procedimiento que garantice la aleatoriedad.</a:t>
            </a:r>
          </a:p>
        </p:txBody>
      </p:sp>
      <p:sp>
        <p:nvSpPr>
          <p:cNvPr id="10" name="14 Rectángulo redondeado"/>
          <p:cNvSpPr/>
          <p:nvPr/>
        </p:nvSpPr>
        <p:spPr>
          <a:xfrm>
            <a:off x="1999731" y="5842146"/>
            <a:ext cx="1947862" cy="506413"/>
          </a:xfrm>
          <a:prstGeom prst="round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 lastClr="FFFFFF"/>
                </a:solidFill>
                <a:effectLst/>
                <a:uLnTx/>
                <a:uFillTx/>
                <a:latin typeface="Calibri"/>
                <a:ea typeface="+mn-ea"/>
                <a:cs typeface="+mn-cs"/>
              </a:rPr>
              <a:t>Pasos para definir la muestra</a:t>
            </a:r>
          </a:p>
        </p:txBody>
      </p:sp>
      <p:sp>
        <p:nvSpPr>
          <p:cNvPr id="11" name="10 Marcador de número de diapositiva"/>
          <p:cNvSpPr>
            <a:spLocks noGrp="1"/>
          </p:cNvSpPr>
          <p:nvPr>
            <p:ph type="sldNum" sz="quarter" idx="12"/>
          </p:nvPr>
        </p:nvSpPr>
        <p:spPr>
          <a:xfrm>
            <a:off x="8814707" y="5913583"/>
            <a:ext cx="2743200" cy="365125"/>
          </a:xfrm>
        </p:spPr>
        <p:txBody>
          <a:bodyPr/>
          <a:lstStyle/>
          <a:p>
            <a:fld id="{AAEAFF1E-34D5-4D38-8148-AA026DA2853D}" type="slidenum">
              <a:rPr lang="es-MX" smtClean="0"/>
              <a:t>18</a:t>
            </a:fld>
            <a:endParaRPr lang="es-MX" dirty="0"/>
          </a:p>
        </p:txBody>
      </p:sp>
    </p:spTree>
    <p:extLst>
      <p:ext uri="{BB962C8B-B14F-4D97-AF65-F5344CB8AC3E}">
        <p14:creationId xmlns:p14="http://schemas.microsoft.com/office/powerpoint/2010/main" val="22111181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CuadroTexto"/>
          <p:cNvSpPr txBox="1">
            <a:spLocks noChangeArrowheads="1"/>
          </p:cNvSpPr>
          <p:nvPr/>
        </p:nvSpPr>
        <p:spPr bwMode="auto">
          <a:xfrm>
            <a:off x="3096000" y="893906"/>
            <a:ext cx="6337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18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MUESTRAS PROBABILÍSTICAS </a:t>
            </a:r>
            <a:endParaRPr kumimoji="0" lang="es-CL" altLang="es-MX" sz="1800" b="1" i="0" u="none" strike="noStrike" kern="1200" cap="none" spc="0" normalizeH="0" baseline="0" noProof="0">
              <a:ln>
                <a:noFill/>
              </a:ln>
              <a:solidFill>
                <a:sysClr val="windowText" lastClr="000000"/>
              </a:solidFill>
              <a:effectLst/>
              <a:uLnTx/>
              <a:uFillTx/>
              <a:latin typeface="Calibri" pitchFamily="34" charset="0"/>
              <a:ea typeface="+mn-ea"/>
              <a:cs typeface="Arial" charset="0"/>
            </a:endParaRPr>
          </a:p>
        </p:txBody>
      </p:sp>
      <p:sp>
        <p:nvSpPr>
          <p:cNvPr id="3" name="5 Rectángulo redondeado"/>
          <p:cNvSpPr/>
          <p:nvPr/>
        </p:nvSpPr>
        <p:spPr>
          <a:xfrm>
            <a:off x="2540375" y="1506681"/>
            <a:ext cx="2071688" cy="571500"/>
          </a:xfrm>
          <a:prstGeom prst="round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sysClr val="windowText" lastClr="000000"/>
                </a:solidFill>
                <a:effectLst/>
                <a:uLnTx/>
                <a:uFillTx/>
                <a:latin typeface="Calibri"/>
                <a:ea typeface="+mn-ea"/>
                <a:cs typeface="+mn-cs"/>
              </a:rPr>
              <a:t>Muestra sistemática</a:t>
            </a:r>
          </a:p>
        </p:txBody>
      </p:sp>
      <p:sp>
        <p:nvSpPr>
          <p:cNvPr id="4" name="6 Elipse"/>
          <p:cNvSpPr/>
          <p:nvPr/>
        </p:nvSpPr>
        <p:spPr>
          <a:xfrm>
            <a:off x="1977692" y="1471374"/>
            <a:ext cx="642942" cy="642942"/>
          </a:xfrm>
          <a:prstGeom prst="ellipse">
            <a:avLst/>
          </a:prstGeom>
          <a:solidFill>
            <a:sysClr val="window" lastClr="FFFFFF"/>
          </a:solidFill>
          <a:ln w="25400" cap="flat" cmpd="sng" algn="ctr">
            <a:solidFill>
              <a:srgbClr val="C0504D"/>
            </a:solidFill>
            <a:prstDash val="solid"/>
          </a:ln>
          <a:effectLst>
            <a:glow rad="228600">
              <a:srgbClr val="C0504D">
                <a:satMod val="175000"/>
                <a:alpha val="40000"/>
              </a:srgbClr>
            </a:glo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sysClr val="windowText" lastClr="000000"/>
                </a:solidFill>
                <a:effectLst/>
                <a:uLnTx/>
                <a:uFillTx/>
                <a:latin typeface="Calibri"/>
                <a:ea typeface="+mn-ea"/>
                <a:cs typeface="+mn-cs"/>
              </a:rPr>
              <a:t>2</a:t>
            </a:r>
          </a:p>
        </p:txBody>
      </p:sp>
      <p:sp>
        <p:nvSpPr>
          <p:cNvPr id="5" name="7 Rectángulo redondeado"/>
          <p:cNvSpPr/>
          <p:nvPr/>
        </p:nvSpPr>
        <p:spPr>
          <a:xfrm>
            <a:off x="4683500" y="1333644"/>
            <a:ext cx="5643563" cy="919162"/>
          </a:xfrm>
          <a:prstGeom prst="roundRect">
            <a:avLst/>
          </a:prstGeom>
          <a:solidFill>
            <a:sysClr val="window" lastClr="FFFFFF"/>
          </a:solidFill>
          <a:ln w="25400" cap="flat" cmpd="sng" algn="ctr">
            <a:solidFill>
              <a:srgbClr val="C0504D"/>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Similar a la muestra aleatoria simple, sin embargo se diferencia en que los elementos del universo van siendo extraídos de acuerdo a un sistema, que en otras palabras no es más que una constante sumadora.</a:t>
            </a:r>
          </a:p>
        </p:txBody>
      </p:sp>
      <p:sp>
        <p:nvSpPr>
          <p:cNvPr id="6" name="8 Rectángulo redondeado"/>
          <p:cNvSpPr/>
          <p:nvPr/>
        </p:nvSpPr>
        <p:spPr>
          <a:xfrm>
            <a:off x="2540375" y="2976706"/>
            <a:ext cx="2071688" cy="5715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sysClr val="windowText" lastClr="000000"/>
                </a:solidFill>
                <a:effectLst/>
                <a:uLnTx/>
                <a:uFillTx/>
                <a:latin typeface="Calibri"/>
                <a:ea typeface="+mn-ea"/>
                <a:cs typeface="+mn-cs"/>
              </a:rPr>
              <a:t>Muestra estratificada</a:t>
            </a:r>
          </a:p>
        </p:txBody>
      </p:sp>
      <p:sp>
        <p:nvSpPr>
          <p:cNvPr id="7" name="9 Elipse"/>
          <p:cNvSpPr/>
          <p:nvPr/>
        </p:nvSpPr>
        <p:spPr>
          <a:xfrm>
            <a:off x="1968846" y="2976702"/>
            <a:ext cx="642942" cy="642942"/>
          </a:xfrm>
          <a:prstGeom prst="ellipse">
            <a:avLst/>
          </a:prstGeom>
          <a:solidFill>
            <a:sysClr val="window" lastClr="FFFFFF"/>
          </a:solidFill>
          <a:ln w="25400" cap="flat" cmpd="sng" algn="ctr">
            <a:solidFill>
              <a:srgbClr val="4BACC6"/>
            </a:solidFill>
            <a:prstDash val="solid"/>
          </a:ln>
          <a:effectLst>
            <a:glow rad="228600">
              <a:srgbClr val="4BACC6">
                <a:satMod val="175000"/>
                <a:alpha val="40000"/>
              </a:srgbClr>
            </a:glo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sysClr val="windowText" lastClr="000000"/>
                </a:solidFill>
                <a:effectLst/>
                <a:uLnTx/>
                <a:uFillTx/>
                <a:latin typeface="Calibri"/>
                <a:ea typeface="+mn-ea"/>
                <a:cs typeface="+mn-cs"/>
              </a:rPr>
              <a:t>3</a:t>
            </a:r>
          </a:p>
        </p:txBody>
      </p:sp>
      <p:sp>
        <p:nvSpPr>
          <p:cNvPr id="8" name="10 Rectángulo redondeado"/>
          <p:cNvSpPr/>
          <p:nvPr/>
        </p:nvSpPr>
        <p:spPr>
          <a:xfrm>
            <a:off x="4656513" y="2440131"/>
            <a:ext cx="5643562" cy="1644650"/>
          </a:xfrm>
          <a:prstGeom prst="roundRect">
            <a:avLst/>
          </a:prstGeom>
          <a:solidFill>
            <a:sysClr val="window" lastClr="FFFFFF"/>
          </a:solidFill>
          <a:ln w="25400" cap="flat" cmpd="sng" algn="ctr">
            <a:solidFill>
              <a:srgbClr val="4BACC6"/>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Este procedimiento de muestreo determina los estratos que conforman una población de estudio para seleccionar y extraer de ellos la muestra. Es útil cuando se trabaja con variables categóricas o atributos que presentan categorías, sean estar artificiales o genuinas. Es útil cuando la población es susceptible a ser dividida en categorías o estratos donde se tiene un interés analítico y que por razones teóricas y empíricas presentan diferencias entre ellas (estado civil, edad, sexo).</a:t>
            </a:r>
          </a:p>
        </p:txBody>
      </p:sp>
      <p:sp>
        <p:nvSpPr>
          <p:cNvPr id="9" name="11 Rectángulo redondeado"/>
          <p:cNvSpPr/>
          <p:nvPr/>
        </p:nvSpPr>
        <p:spPr>
          <a:xfrm>
            <a:off x="3096000" y="4156219"/>
            <a:ext cx="7164388" cy="760412"/>
          </a:xfrm>
          <a:prstGeom prst="round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400" b="1" i="0" u="none" strike="noStrike" kern="1200" cap="none" spc="0" normalizeH="0" baseline="0" noProof="0" dirty="0">
                <a:ln>
                  <a:noFill/>
                </a:ln>
                <a:solidFill>
                  <a:sysClr val="windowText" lastClr="000000"/>
                </a:solidFill>
                <a:effectLst/>
                <a:uLnTx/>
                <a:uFillTx/>
                <a:latin typeface="Calibri"/>
                <a:ea typeface="+mn-ea"/>
                <a:cs typeface="+mn-cs"/>
              </a:rPr>
              <a:t>Estrato: </a:t>
            </a: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todo subgrupo de unidades de análisis que difieren en las características que se van a analizar en un investigación. Es una categoría exhaustiva y excluyente de la población, donde las unidades que lo componen son muy parecidas dentro de si, pero diferente entre si.</a:t>
            </a:r>
          </a:p>
        </p:txBody>
      </p:sp>
      <p:cxnSp>
        <p:nvCxnSpPr>
          <p:cNvPr id="10" name="12 Conector recto"/>
          <p:cNvCxnSpPr/>
          <p:nvPr/>
        </p:nvCxnSpPr>
        <p:spPr>
          <a:xfrm rot="5400000">
            <a:off x="1753769" y="4620562"/>
            <a:ext cx="2000250" cy="1588"/>
          </a:xfrm>
          <a:prstGeom prst="line">
            <a:avLst/>
          </a:prstGeom>
          <a:noFill/>
          <a:ln w="38100" cap="flat" cmpd="sng" algn="ctr">
            <a:solidFill>
              <a:sysClr val="windowText" lastClr="000000"/>
            </a:solidFill>
            <a:prstDash val="solid"/>
          </a:ln>
          <a:effectLst/>
        </p:spPr>
      </p:cxnSp>
      <p:cxnSp>
        <p:nvCxnSpPr>
          <p:cNvPr id="11" name="13 Conector recto de flecha"/>
          <p:cNvCxnSpPr/>
          <p:nvPr/>
        </p:nvCxnSpPr>
        <p:spPr>
          <a:xfrm>
            <a:off x="2754688" y="5619894"/>
            <a:ext cx="500062" cy="1587"/>
          </a:xfrm>
          <a:prstGeom prst="straightConnector1">
            <a:avLst/>
          </a:prstGeom>
          <a:noFill/>
          <a:ln w="38100" cap="flat" cmpd="sng" algn="ctr">
            <a:solidFill>
              <a:sysClr val="windowText" lastClr="000000"/>
            </a:solidFill>
            <a:prstDash val="solid"/>
            <a:tailEnd type="arrow"/>
          </a:ln>
          <a:effectLst/>
        </p:spPr>
      </p:cxnSp>
      <p:sp>
        <p:nvSpPr>
          <p:cNvPr id="12" name="14 Rectángulo redondeado"/>
          <p:cNvSpPr/>
          <p:nvPr/>
        </p:nvSpPr>
        <p:spPr>
          <a:xfrm>
            <a:off x="3326188" y="5334144"/>
            <a:ext cx="1785937" cy="5715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Muestra estratificada Proporcional</a:t>
            </a:r>
          </a:p>
        </p:txBody>
      </p:sp>
      <p:sp>
        <p:nvSpPr>
          <p:cNvPr id="13" name="15 Rectángulo redondeado"/>
          <p:cNvSpPr/>
          <p:nvPr/>
        </p:nvSpPr>
        <p:spPr>
          <a:xfrm>
            <a:off x="5183563" y="5334144"/>
            <a:ext cx="5143500" cy="571500"/>
          </a:xfrm>
          <a:prstGeom prst="roundRect">
            <a:avLst/>
          </a:prstGeom>
          <a:solidFill>
            <a:sysClr val="window" lastClr="FFFFFF"/>
          </a:solidFill>
          <a:ln w="25400" cap="flat" cmpd="sng" algn="ctr">
            <a:solidFill>
              <a:srgbClr val="4BACC6"/>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Es aquella cuya estructura categorial replica las mismas características porcentuales del universo </a:t>
            </a:r>
          </a:p>
        </p:txBody>
      </p:sp>
      <p:sp>
        <p:nvSpPr>
          <p:cNvPr id="14" name="16 Rectángulo redondeado"/>
          <p:cNvSpPr/>
          <p:nvPr/>
        </p:nvSpPr>
        <p:spPr>
          <a:xfrm>
            <a:off x="3326188" y="5977081"/>
            <a:ext cx="1785937" cy="5715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Muestra estratificada no Proporcional</a:t>
            </a:r>
          </a:p>
        </p:txBody>
      </p:sp>
      <p:sp>
        <p:nvSpPr>
          <p:cNvPr id="15" name="17 Rectángulo redondeado"/>
          <p:cNvSpPr/>
          <p:nvPr/>
        </p:nvSpPr>
        <p:spPr>
          <a:xfrm>
            <a:off x="5183563" y="5977081"/>
            <a:ext cx="5143500" cy="714375"/>
          </a:xfrm>
          <a:prstGeom prst="roundRect">
            <a:avLst/>
          </a:prstGeom>
          <a:solidFill>
            <a:sysClr val="window" lastClr="FFFFFF"/>
          </a:solidFill>
          <a:ln w="25400" cap="flat" cmpd="sng" algn="ctr">
            <a:solidFill>
              <a:srgbClr val="4BACC6"/>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Es aquella donde no se aplica la estructura porcentual del universo, sino más bien se toma la misma cantidad de personas de cada estrato colectivo con el objetivo de posibilitar las comparaciones</a:t>
            </a:r>
          </a:p>
        </p:txBody>
      </p:sp>
      <p:sp>
        <p:nvSpPr>
          <p:cNvPr id="16" name="15 Marcador de número de diapositiva"/>
          <p:cNvSpPr>
            <a:spLocks noGrp="1"/>
          </p:cNvSpPr>
          <p:nvPr>
            <p:ph type="sldNum" sz="quarter" idx="12"/>
          </p:nvPr>
        </p:nvSpPr>
        <p:spPr>
          <a:xfrm>
            <a:off x="8888788" y="5951597"/>
            <a:ext cx="2743200" cy="365125"/>
          </a:xfrm>
        </p:spPr>
        <p:txBody>
          <a:bodyPr/>
          <a:lstStyle/>
          <a:p>
            <a:fld id="{AAEAFF1E-34D5-4D38-8148-AA026DA2853D}" type="slidenum">
              <a:rPr lang="es-MX" smtClean="0"/>
              <a:t>19</a:t>
            </a:fld>
            <a:endParaRPr lang="es-MX" dirty="0"/>
          </a:p>
        </p:txBody>
      </p:sp>
    </p:spTree>
    <p:extLst>
      <p:ext uri="{BB962C8B-B14F-4D97-AF65-F5344CB8AC3E}">
        <p14:creationId xmlns:p14="http://schemas.microsoft.com/office/powerpoint/2010/main" val="4031056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909050" y="5991226"/>
            <a:ext cx="2844800" cy="365125"/>
          </a:xfrm>
        </p:spPr>
        <p:txBody>
          <a:bodyPr/>
          <a:lstStyle/>
          <a:p>
            <a:pPr>
              <a:defRPr/>
            </a:pPr>
            <a:fld id="{9CB91C62-E456-42AE-9A75-F2B28ADA9CF3}" type="slidenum">
              <a:rPr lang="es-CO" altLang="en-US" smtClean="0"/>
              <a:pPr>
                <a:defRPr/>
              </a:pPr>
              <a:t>2</a:t>
            </a:fld>
            <a:endParaRPr lang="es-CO" altLang="en-US" dirty="0"/>
          </a:p>
        </p:txBody>
      </p:sp>
      <p:sp>
        <p:nvSpPr>
          <p:cNvPr id="8195" name="2 CuadroTexto"/>
          <p:cNvSpPr txBox="1">
            <a:spLocks noChangeArrowheads="1"/>
          </p:cNvSpPr>
          <p:nvPr/>
        </p:nvSpPr>
        <p:spPr bwMode="auto">
          <a:xfrm>
            <a:off x="857251" y="1500189"/>
            <a:ext cx="9715500" cy="461665"/>
          </a:xfrm>
          <a:prstGeom prst="rect">
            <a:avLst/>
          </a:prstGeom>
          <a:noFill/>
          <a:ln w="9525">
            <a:noFill/>
            <a:miter lim="800000"/>
            <a:headEnd/>
            <a:tailEnd/>
          </a:ln>
        </p:spPr>
        <p:txBody>
          <a:bodyPr>
            <a:spAutoFit/>
          </a:bodyPr>
          <a:lstStyle/>
          <a:p>
            <a:pPr algn="ctr"/>
            <a:r>
              <a:rPr lang="es-MX" sz="2400" b="1" dirty="0"/>
              <a:t>PRESENTACIÓN DEL CURSO</a:t>
            </a:r>
          </a:p>
        </p:txBody>
      </p:sp>
      <p:sp>
        <p:nvSpPr>
          <p:cNvPr id="8196" name="5 CuadroTexto"/>
          <p:cNvSpPr txBox="1">
            <a:spLocks noChangeArrowheads="1"/>
          </p:cNvSpPr>
          <p:nvPr/>
        </p:nvSpPr>
        <p:spPr bwMode="auto">
          <a:xfrm>
            <a:off x="666752" y="2428875"/>
            <a:ext cx="10763249" cy="369888"/>
          </a:xfrm>
          <a:prstGeom prst="rect">
            <a:avLst/>
          </a:prstGeom>
          <a:noFill/>
          <a:ln w="9525">
            <a:noFill/>
            <a:miter lim="800000"/>
            <a:headEnd/>
            <a:tailEnd/>
          </a:ln>
        </p:spPr>
        <p:txBody>
          <a:bodyPr>
            <a:spAutoFit/>
          </a:bodyPr>
          <a:lstStyle/>
          <a:p>
            <a:endParaRPr lang="es-MX"/>
          </a:p>
        </p:txBody>
      </p:sp>
      <p:sp>
        <p:nvSpPr>
          <p:cNvPr id="8197" name="4 CuadroTexto"/>
          <p:cNvSpPr txBox="1">
            <a:spLocks noChangeArrowheads="1"/>
          </p:cNvSpPr>
          <p:nvPr/>
        </p:nvSpPr>
        <p:spPr bwMode="auto">
          <a:xfrm>
            <a:off x="666751" y="2214563"/>
            <a:ext cx="10638558" cy="1569660"/>
          </a:xfrm>
          <a:prstGeom prst="rect">
            <a:avLst/>
          </a:prstGeom>
          <a:noFill/>
          <a:ln w="9525">
            <a:noFill/>
            <a:miter lim="800000"/>
            <a:headEnd/>
            <a:tailEnd/>
          </a:ln>
        </p:spPr>
        <p:txBody>
          <a:bodyPr wrap="square">
            <a:spAutoFit/>
          </a:bodyPr>
          <a:lstStyle/>
          <a:p>
            <a:pPr algn="just"/>
            <a:r>
              <a:rPr lang="es-MX" sz="2400" dirty="0"/>
              <a:t>La unidad de aprendizaje </a:t>
            </a:r>
            <a:r>
              <a:rPr lang="es-MX" sz="2400" dirty="0" smtClean="0"/>
              <a:t>“Investigación II”, </a:t>
            </a:r>
            <a:r>
              <a:rPr lang="es-MX" sz="2400" dirty="0"/>
              <a:t>se imparte en el 3</a:t>
            </a:r>
            <a:r>
              <a:rPr lang="es-MX" sz="2400" dirty="0" smtClean="0"/>
              <a:t>° </a:t>
            </a:r>
            <a:r>
              <a:rPr lang="es-MX" sz="2400" dirty="0"/>
              <a:t>semestre de la </a:t>
            </a:r>
            <a:r>
              <a:rPr lang="es-MX" sz="2400" dirty="0" smtClean="0"/>
              <a:t>Maestría en ciencias de la computación. </a:t>
            </a:r>
            <a:r>
              <a:rPr lang="es-MX" sz="2400" dirty="0"/>
              <a:t>Tiene la finalidad de desarrollar las competencias necesarias en los </a:t>
            </a:r>
            <a:r>
              <a:rPr lang="es-MX" sz="2400" dirty="0" smtClean="0"/>
              <a:t>alumnos, para que puedan realizar la investigación documental para la elaboración de la tesis o articulo científico</a:t>
            </a:r>
            <a:endParaRPr lang="es-MX" sz="2400" dirty="0"/>
          </a:p>
        </p:txBody>
      </p:sp>
    </p:spTree>
    <p:extLst>
      <p:ext uri="{BB962C8B-B14F-4D97-AF65-F5344CB8AC3E}">
        <p14:creationId xmlns:p14="http://schemas.microsoft.com/office/powerpoint/2010/main" val="20899636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CuadroTexto"/>
          <p:cNvSpPr txBox="1">
            <a:spLocks noChangeArrowheads="1"/>
          </p:cNvSpPr>
          <p:nvPr/>
        </p:nvSpPr>
        <p:spPr bwMode="auto">
          <a:xfrm>
            <a:off x="3427210" y="844044"/>
            <a:ext cx="6337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18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MUESTRAS PROBABILÍSTICAS </a:t>
            </a:r>
            <a:endParaRPr kumimoji="0" lang="es-CL" altLang="es-MX" sz="1800" b="1" i="0" u="none" strike="noStrike" kern="1200" cap="none" spc="0" normalizeH="0" baseline="0" noProof="0">
              <a:ln>
                <a:noFill/>
              </a:ln>
              <a:solidFill>
                <a:sysClr val="windowText" lastClr="000000"/>
              </a:solidFill>
              <a:effectLst/>
              <a:uLnTx/>
              <a:uFillTx/>
              <a:latin typeface="Calibri" pitchFamily="34" charset="0"/>
              <a:ea typeface="+mn-ea"/>
              <a:cs typeface="Arial" charset="0"/>
            </a:endParaRPr>
          </a:p>
        </p:txBody>
      </p:sp>
      <p:sp>
        <p:nvSpPr>
          <p:cNvPr id="3" name="4 Rectángulo redondeado"/>
          <p:cNvSpPr/>
          <p:nvPr/>
        </p:nvSpPr>
        <p:spPr>
          <a:xfrm>
            <a:off x="2300085" y="1212344"/>
            <a:ext cx="1785938" cy="5715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Muestra estratificada Proporcional</a:t>
            </a:r>
          </a:p>
        </p:txBody>
      </p:sp>
      <p:cxnSp>
        <p:nvCxnSpPr>
          <p:cNvPr id="4" name="5 Conector recto de flecha"/>
          <p:cNvCxnSpPr/>
          <p:nvPr/>
        </p:nvCxnSpPr>
        <p:spPr>
          <a:xfrm>
            <a:off x="4157460" y="1498094"/>
            <a:ext cx="428625" cy="1588"/>
          </a:xfrm>
          <a:prstGeom prst="straightConnector1">
            <a:avLst/>
          </a:prstGeom>
          <a:noFill/>
          <a:ln w="38100" cap="flat" cmpd="sng" algn="ctr">
            <a:solidFill>
              <a:sysClr val="windowText" lastClr="000000"/>
            </a:solidFill>
            <a:prstDash val="solid"/>
            <a:tailEnd type="arrow"/>
          </a:ln>
          <a:effectLst/>
        </p:spPr>
      </p:cxnSp>
      <p:sp>
        <p:nvSpPr>
          <p:cNvPr id="5" name="6 Rectángulo redondeado"/>
          <p:cNvSpPr/>
          <p:nvPr/>
        </p:nvSpPr>
        <p:spPr>
          <a:xfrm>
            <a:off x="4800398" y="1283782"/>
            <a:ext cx="5857875" cy="428625"/>
          </a:xfrm>
          <a:prstGeom prst="roundRect">
            <a:avLst/>
          </a:prstGeom>
          <a:solidFill>
            <a:sysClr val="window" lastClr="FFFFFF"/>
          </a:solidFill>
          <a:ln w="25400" cap="flat" cmpd="sng" algn="ctr">
            <a:solidFill>
              <a:srgbClr val="9BBB59"/>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600" b="0" i="0" u="none" strike="noStrike" kern="1200" cap="none" spc="0" normalizeH="0" baseline="0" noProof="0" dirty="0">
                <a:ln>
                  <a:noFill/>
                </a:ln>
                <a:solidFill>
                  <a:sysClr val="windowText" lastClr="000000"/>
                </a:solidFill>
                <a:effectLst/>
                <a:uLnTx/>
                <a:uFillTx/>
                <a:latin typeface="Calibri"/>
                <a:ea typeface="+mn-ea"/>
                <a:cs typeface="+mn-cs"/>
              </a:rPr>
              <a:t>Pasos para seleccionar una muestra estratificada proporcional</a:t>
            </a:r>
          </a:p>
        </p:txBody>
      </p:sp>
      <p:sp>
        <p:nvSpPr>
          <p:cNvPr id="6" name="7 Rectángulo redondeado"/>
          <p:cNvSpPr/>
          <p:nvPr/>
        </p:nvSpPr>
        <p:spPr>
          <a:xfrm>
            <a:off x="4800398" y="1783844"/>
            <a:ext cx="5857875" cy="2214563"/>
          </a:xfrm>
          <a:prstGeom prst="round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342900" marR="0" lvl="0" indent="-342900" algn="just" defTabSz="914400" rtl="0" eaLnBrk="1" fontAlgn="auto" latinLnBrk="0" hangingPunct="1">
              <a:lnSpc>
                <a:spcPct val="100000"/>
              </a:lnSpc>
              <a:spcBef>
                <a:spcPts val="0"/>
              </a:spcBef>
              <a:spcAft>
                <a:spcPts val="0"/>
              </a:spcAft>
              <a:buClrTx/>
              <a:buSzTx/>
              <a:buFontTx/>
              <a:buAutoNum type="alphaLcParenR"/>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Definir la población de estudio</a:t>
            </a:r>
          </a:p>
          <a:p>
            <a:pPr marL="342900" marR="0" lvl="0" indent="-342900" algn="just" defTabSz="914400" rtl="0" eaLnBrk="1" fontAlgn="auto" latinLnBrk="0" hangingPunct="1">
              <a:lnSpc>
                <a:spcPct val="100000"/>
              </a:lnSpc>
              <a:spcBef>
                <a:spcPts val="0"/>
              </a:spcBef>
              <a:spcAft>
                <a:spcPts val="0"/>
              </a:spcAft>
              <a:buClrTx/>
              <a:buSzTx/>
              <a:buFontTx/>
              <a:buAutoNum type="alphaLcParenR"/>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Determinar el tamaño de muestra requerido</a:t>
            </a:r>
          </a:p>
          <a:p>
            <a:pPr marL="342900" marR="0" lvl="0" indent="-342900" algn="just" defTabSz="914400" rtl="0" eaLnBrk="1" fontAlgn="auto" latinLnBrk="0" hangingPunct="1">
              <a:lnSpc>
                <a:spcPct val="100000"/>
              </a:lnSpc>
              <a:spcBef>
                <a:spcPts val="0"/>
              </a:spcBef>
              <a:spcAft>
                <a:spcPts val="0"/>
              </a:spcAft>
              <a:buClrTx/>
              <a:buSzTx/>
              <a:buFontTx/>
              <a:buAutoNum type="alphaLcParenR"/>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Establecer los estratos o subgrupos</a:t>
            </a:r>
          </a:p>
          <a:p>
            <a:pPr marL="342900" marR="0" lvl="0" indent="-342900" algn="just" defTabSz="914400" rtl="0" eaLnBrk="1" fontAlgn="auto" latinLnBrk="0" hangingPunct="1">
              <a:lnSpc>
                <a:spcPct val="100000"/>
              </a:lnSpc>
              <a:spcBef>
                <a:spcPts val="0"/>
              </a:spcBef>
              <a:spcAft>
                <a:spcPts val="0"/>
              </a:spcAft>
              <a:buClrTx/>
              <a:buSzTx/>
              <a:buFontTx/>
              <a:buAutoNum type="alphaLcParenR"/>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Determinar la fracción total de muestreo por estrato, dividiendo el tamaño del estrato entre el tamaño de la población de estudio.</a:t>
            </a:r>
          </a:p>
          <a:p>
            <a:pPr marL="342900" marR="0" lvl="0" indent="-342900" algn="just" defTabSz="914400" rtl="0" eaLnBrk="1" fontAlgn="auto" latinLnBrk="0" hangingPunct="1">
              <a:lnSpc>
                <a:spcPct val="100000"/>
              </a:lnSpc>
              <a:spcBef>
                <a:spcPts val="0"/>
              </a:spcBef>
              <a:spcAft>
                <a:spcPts val="0"/>
              </a:spcAft>
              <a:buClrTx/>
              <a:buSzTx/>
              <a:buFontTx/>
              <a:buAutoNum type="alphaLcParenR"/>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Multiplicar la fracción total de muestreo por estrato por el tamaño de la muestra para obtener la cantidad de unidades de análisis de cada estrato que se integrarán a la unidad muestral. </a:t>
            </a:r>
          </a:p>
          <a:p>
            <a:pPr marL="342900" marR="0" lvl="0" indent="-342900" algn="just" defTabSz="914400" rtl="0" eaLnBrk="1" fontAlgn="auto" latinLnBrk="0" hangingPunct="1">
              <a:lnSpc>
                <a:spcPct val="100000"/>
              </a:lnSpc>
              <a:spcBef>
                <a:spcPts val="0"/>
              </a:spcBef>
              <a:spcAft>
                <a:spcPts val="0"/>
              </a:spcAft>
              <a:buClrTx/>
              <a:buSzTx/>
              <a:buFontTx/>
              <a:buAutoNum type="alphaLcParenR"/>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Selección y extracción de la muestra aplicando el procedimiento de muestreo aleatorio simple.</a:t>
            </a:r>
          </a:p>
        </p:txBody>
      </p:sp>
      <p:sp>
        <p:nvSpPr>
          <p:cNvPr id="7" name="8 Rectángulo redondeado"/>
          <p:cNvSpPr/>
          <p:nvPr/>
        </p:nvSpPr>
        <p:spPr>
          <a:xfrm>
            <a:off x="2728710" y="4568319"/>
            <a:ext cx="2071688" cy="57150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sysClr val="windowText" lastClr="000000"/>
                </a:solidFill>
                <a:effectLst/>
                <a:uLnTx/>
                <a:uFillTx/>
                <a:latin typeface="Calibri"/>
                <a:ea typeface="+mn-ea"/>
                <a:cs typeface="+mn-cs"/>
              </a:rPr>
              <a:t>Muestra por conglomerado</a:t>
            </a:r>
          </a:p>
        </p:txBody>
      </p:sp>
      <p:sp>
        <p:nvSpPr>
          <p:cNvPr id="8" name="9 Elipse"/>
          <p:cNvSpPr/>
          <p:nvPr/>
        </p:nvSpPr>
        <p:spPr>
          <a:xfrm>
            <a:off x="2157181" y="4569082"/>
            <a:ext cx="642942" cy="642942"/>
          </a:xfrm>
          <a:prstGeom prst="ellipse">
            <a:avLst/>
          </a:prstGeom>
          <a:solidFill>
            <a:sysClr val="window" lastClr="FFFFFF"/>
          </a:solidFill>
          <a:ln w="25400" cap="flat" cmpd="sng" algn="ctr">
            <a:solidFill>
              <a:srgbClr val="4BACC6"/>
            </a:solidFill>
            <a:prstDash val="solid"/>
          </a:ln>
          <a:effectLst>
            <a:glow rad="228600">
              <a:srgbClr val="4BACC6">
                <a:satMod val="175000"/>
                <a:alpha val="40000"/>
              </a:srgbClr>
            </a:glo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sysClr val="windowText" lastClr="000000"/>
                </a:solidFill>
                <a:effectLst/>
                <a:uLnTx/>
                <a:uFillTx/>
                <a:latin typeface="Calibri"/>
                <a:ea typeface="+mn-ea"/>
                <a:cs typeface="+mn-cs"/>
              </a:rPr>
              <a:t>4</a:t>
            </a:r>
          </a:p>
        </p:txBody>
      </p:sp>
      <p:sp>
        <p:nvSpPr>
          <p:cNvPr id="9" name="10 Rectángulo redondeado"/>
          <p:cNvSpPr/>
          <p:nvPr/>
        </p:nvSpPr>
        <p:spPr>
          <a:xfrm>
            <a:off x="4871835" y="4139694"/>
            <a:ext cx="5643563" cy="1785938"/>
          </a:xfrm>
          <a:prstGeom prst="roundRect">
            <a:avLst/>
          </a:prstGeom>
          <a:solidFill>
            <a:sysClr val="window" lastClr="FFFFFF"/>
          </a:solidFill>
          <a:ln w="25400" cap="flat" cmpd="sng" algn="ctr">
            <a:solidFill>
              <a:srgbClr val="4BACC6"/>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Es aquello que es útil cuando se realizan investigaciones con universos extremadamente grandes tales como países, naciones, etc., donde es prácticamente imposible conseguir o construir la base de muestreo. Se utiliza cuando el investigador esta limitado por factores de tiempo, distancia, fuentes de financiamiento, entre otros. Las unidades de análisis se encuentran encapsuladas o encerradas en determinados lugares físicos o geográficos que se denominan racimos o conglomerados.</a:t>
            </a:r>
          </a:p>
        </p:txBody>
      </p:sp>
      <p:sp>
        <p:nvSpPr>
          <p:cNvPr id="10" name="11 Rectángulo redondeado"/>
          <p:cNvSpPr/>
          <p:nvPr/>
        </p:nvSpPr>
        <p:spPr>
          <a:xfrm>
            <a:off x="3420860" y="6138357"/>
            <a:ext cx="7094538" cy="644525"/>
          </a:xfrm>
          <a:prstGeom prst="round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400" b="1" i="0" u="none" strike="noStrike" kern="1200" cap="none" spc="0" normalizeH="0" baseline="0" noProof="0" dirty="0">
                <a:ln>
                  <a:noFill/>
                </a:ln>
                <a:solidFill>
                  <a:sysClr val="windowText" lastClr="000000"/>
                </a:solidFill>
                <a:effectLst/>
                <a:uLnTx/>
                <a:uFillTx/>
                <a:latin typeface="Calibri"/>
                <a:ea typeface="+mn-ea"/>
                <a:cs typeface="+mn-cs"/>
              </a:rPr>
              <a:t>Conglomerados: </a:t>
            </a:r>
            <a:r>
              <a:rPr kumimoji="0" lang="es-CL" sz="1400" b="0" i="0" u="none" strike="noStrike" kern="1200" cap="none" spc="0" normalizeH="0" baseline="0" noProof="0" dirty="0">
                <a:ln>
                  <a:noFill/>
                </a:ln>
                <a:solidFill>
                  <a:sysClr val="windowText" lastClr="000000"/>
                </a:solidFill>
                <a:effectLst/>
                <a:uLnTx/>
                <a:uFillTx/>
                <a:latin typeface="Calibri"/>
                <a:ea typeface="+mn-ea"/>
                <a:cs typeface="+mn-cs"/>
              </a:rPr>
              <a:t>Subconjunto exhaustivo y excluyente de la población donde los elementos que lo configuran son muy diferentes dentro de si, pero similares entre sí. </a:t>
            </a:r>
            <a:endParaRPr kumimoji="0" lang="es-CL" sz="1400" b="1"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11" name="10 Marcador de número de diapositiva"/>
          <p:cNvSpPr>
            <a:spLocks noGrp="1"/>
          </p:cNvSpPr>
          <p:nvPr>
            <p:ph type="sldNum" sz="quarter" idx="12"/>
          </p:nvPr>
        </p:nvSpPr>
        <p:spPr>
          <a:xfrm>
            <a:off x="8896350" y="5955794"/>
            <a:ext cx="2743200" cy="365125"/>
          </a:xfrm>
        </p:spPr>
        <p:txBody>
          <a:bodyPr/>
          <a:lstStyle/>
          <a:p>
            <a:fld id="{AAEAFF1E-34D5-4D38-8148-AA026DA2853D}" type="slidenum">
              <a:rPr lang="es-MX" smtClean="0"/>
              <a:t>20</a:t>
            </a:fld>
            <a:endParaRPr lang="es-MX" dirty="0"/>
          </a:p>
        </p:txBody>
      </p:sp>
    </p:spTree>
    <p:extLst>
      <p:ext uri="{BB962C8B-B14F-4D97-AF65-F5344CB8AC3E}">
        <p14:creationId xmlns:p14="http://schemas.microsoft.com/office/powerpoint/2010/main" val="13484203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75" name="Rectangle 31"/>
          <p:cNvSpPr>
            <a:spLocks noGrp="1" noChangeArrowheads="1"/>
          </p:cNvSpPr>
          <p:nvPr>
            <p:ph type="body" idx="1"/>
          </p:nvPr>
        </p:nvSpPr>
        <p:spPr>
          <a:xfrm>
            <a:off x="1257299" y="1742238"/>
            <a:ext cx="10242522" cy="4967287"/>
          </a:xfrm>
        </p:spPr>
        <p:txBody>
          <a:bodyPr>
            <a:normAutofit lnSpcReduction="10000"/>
          </a:bodyPr>
          <a:lstStyle/>
          <a:p>
            <a:pPr>
              <a:lnSpc>
                <a:spcPct val="80000"/>
              </a:lnSpc>
            </a:pPr>
            <a:r>
              <a:rPr lang="es-ES" altLang="es-MX" sz="2000" dirty="0">
                <a:solidFill>
                  <a:srgbClr val="CC3300"/>
                </a:solidFill>
              </a:rPr>
              <a:t>Cualitativas</a:t>
            </a:r>
            <a:br>
              <a:rPr lang="es-ES" altLang="es-MX" sz="2000" dirty="0">
                <a:solidFill>
                  <a:srgbClr val="CC3300"/>
                </a:solidFill>
              </a:rPr>
            </a:br>
            <a:r>
              <a:rPr lang="es-ES" altLang="es-MX" sz="2000" dirty="0"/>
              <a:t>Si sus valores (</a:t>
            </a:r>
            <a:r>
              <a:rPr lang="es-ES" altLang="es-MX" sz="2000" i="1" dirty="0"/>
              <a:t>modalidades</a:t>
            </a:r>
            <a:r>
              <a:rPr lang="es-ES" altLang="es-MX" sz="2000" dirty="0"/>
              <a:t>) no se pueden asociar naturalmente a un número </a:t>
            </a:r>
            <a:r>
              <a:rPr lang="es-ES" altLang="es-MX" sz="2000" dirty="0">
                <a:solidFill>
                  <a:srgbClr val="339933"/>
                </a:solidFill>
              </a:rPr>
              <a:t>(no se pueden hacer operaciones algebraicas con ellos)</a:t>
            </a:r>
          </a:p>
          <a:p>
            <a:pPr>
              <a:lnSpc>
                <a:spcPct val="80000"/>
              </a:lnSpc>
            </a:pPr>
            <a:endParaRPr lang="es-ES" altLang="es-MX" sz="2000" dirty="0">
              <a:solidFill>
                <a:srgbClr val="339933"/>
              </a:solidFill>
            </a:endParaRPr>
          </a:p>
          <a:p>
            <a:pPr lvl="1">
              <a:lnSpc>
                <a:spcPct val="80000"/>
              </a:lnSpc>
            </a:pPr>
            <a:r>
              <a:rPr lang="es-ES" altLang="es-MX" sz="1700" dirty="0">
                <a:solidFill>
                  <a:srgbClr val="CC3300"/>
                </a:solidFill>
              </a:rPr>
              <a:t>Nominales</a:t>
            </a:r>
            <a:r>
              <a:rPr lang="es-ES" altLang="es-MX" sz="1700" dirty="0"/>
              <a:t>: Si sus valores no se pueden ordenar</a:t>
            </a:r>
          </a:p>
          <a:p>
            <a:pPr lvl="2">
              <a:lnSpc>
                <a:spcPct val="80000"/>
              </a:lnSpc>
            </a:pPr>
            <a:r>
              <a:rPr lang="es-ES" altLang="es-MX" sz="1500" dirty="0">
                <a:solidFill>
                  <a:schemeClr val="accent1"/>
                </a:solidFill>
              </a:rPr>
              <a:t>Sexo, Grupo Sanguíneo, Religión, Nacionalidad, Fumar (Sí/No)</a:t>
            </a:r>
          </a:p>
          <a:p>
            <a:pPr lvl="1">
              <a:lnSpc>
                <a:spcPct val="80000"/>
              </a:lnSpc>
            </a:pPr>
            <a:endParaRPr lang="es-ES" altLang="es-MX" sz="1700" dirty="0">
              <a:solidFill>
                <a:schemeClr val="accent1"/>
              </a:solidFill>
            </a:endParaRPr>
          </a:p>
          <a:p>
            <a:pPr lvl="1">
              <a:lnSpc>
                <a:spcPct val="80000"/>
              </a:lnSpc>
            </a:pPr>
            <a:r>
              <a:rPr lang="es-ES" altLang="es-MX" sz="1700" dirty="0">
                <a:solidFill>
                  <a:srgbClr val="CC3300"/>
                </a:solidFill>
              </a:rPr>
              <a:t>Ordinales</a:t>
            </a:r>
            <a:r>
              <a:rPr lang="es-ES" altLang="es-MX" sz="1700" dirty="0"/>
              <a:t>: Si sus valores se pueden ordenar</a:t>
            </a:r>
          </a:p>
          <a:p>
            <a:pPr lvl="2">
              <a:lnSpc>
                <a:spcPct val="80000"/>
              </a:lnSpc>
            </a:pPr>
            <a:r>
              <a:rPr lang="es-ES" altLang="es-MX" sz="1500" dirty="0">
                <a:solidFill>
                  <a:schemeClr val="accent1"/>
                </a:solidFill>
              </a:rPr>
              <a:t>Mejoría a un tratamiento, Grado de satisfacción, Intensidad del dolor</a:t>
            </a:r>
          </a:p>
          <a:p>
            <a:pPr lvl="1">
              <a:lnSpc>
                <a:spcPct val="80000"/>
              </a:lnSpc>
            </a:pPr>
            <a:endParaRPr lang="es-ES" altLang="es-MX" sz="1700" dirty="0">
              <a:solidFill>
                <a:schemeClr val="accent1"/>
              </a:solidFill>
            </a:endParaRPr>
          </a:p>
          <a:p>
            <a:pPr>
              <a:lnSpc>
                <a:spcPct val="80000"/>
              </a:lnSpc>
            </a:pPr>
            <a:r>
              <a:rPr lang="es-ES" altLang="es-MX" sz="2000" dirty="0">
                <a:solidFill>
                  <a:srgbClr val="CC3300"/>
                </a:solidFill>
              </a:rPr>
              <a:t>Cuantitativas o Numéricas</a:t>
            </a:r>
            <a:br>
              <a:rPr lang="es-ES" altLang="es-MX" sz="2000" dirty="0">
                <a:solidFill>
                  <a:srgbClr val="CC3300"/>
                </a:solidFill>
              </a:rPr>
            </a:br>
            <a:r>
              <a:rPr lang="es-ES" altLang="es-MX" sz="2000" dirty="0"/>
              <a:t>Si sus valores son numéricos (</a:t>
            </a:r>
            <a:r>
              <a:rPr lang="es-ES" altLang="es-MX" sz="2000" dirty="0">
                <a:solidFill>
                  <a:srgbClr val="339933"/>
                </a:solidFill>
              </a:rPr>
              <a:t>tiene sentido hacer operaciones algebraicas con ellos</a:t>
            </a:r>
            <a:r>
              <a:rPr lang="es-ES" altLang="es-MX" sz="2000" dirty="0"/>
              <a:t>)</a:t>
            </a:r>
          </a:p>
          <a:p>
            <a:pPr>
              <a:lnSpc>
                <a:spcPct val="80000"/>
              </a:lnSpc>
            </a:pPr>
            <a:endParaRPr lang="es-ES" altLang="es-MX" sz="2000" dirty="0"/>
          </a:p>
          <a:p>
            <a:pPr lvl="1">
              <a:lnSpc>
                <a:spcPct val="80000"/>
              </a:lnSpc>
            </a:pPr>
            <a:r>
              <a:rPr lang="es-ES" altLang="es-MX" sz="1700" dirty="0">
                <a:solidFill>
                  <a:srgbClr val="CC3300"/>
                </a:solidFill>
              </a:rPr>
              <a:t>Discretas</a:t>
            </a:r>
            <a:r>
              <a:rPr lang="es-ES" altLang="es-MX" sz="1700" dirty="0"/>
              <a:t>: Si toma valores enteros</a:t>
            </a:r>
          </a:p>
          <a:p>
            <a:pPr lvl="2">
              <a:lnSpc>
                <a:spcPct val="80000"/>
              </a:lnSpc>
            </a:pPr>
            <a:r>
              <a:rPr lang="es-ES" altLang="es-MX" sz="1500" dirty="0">
                <a:solidFill>
                  <a:schemeClr val="accent1"/>
                </a:solidFill>
              </a:rPr>
              <a:t>Número de hijos, Número de cigarrillos, </a:t>
            </a:r>
            <a:r>
              <a:rPr lang="es-ES" altLang="es-MX" sz="1500" u="sng" dirty="0" err="1">
                <a:solidFill>
                  <a:schemeClr val="accent1"/>
                </a:solidFill>
              </a:rPr>
              <a:t>Num</a:t>
            </a:r>
            <a:r>
              <a:rPr lang="es-ES" altLang="es-MX" sz="1500" u="sng" dirty="0">
                <a:solidFill>
                  <a:schemeClr val="accent1"/>
                </a:solidFill>
              </a:rPr>
              <a:t>. de “cumpleaños”</a:t>
            </a:r>
          </a:p>
          <a:p>
            <a:pPr lvl="1">
              <a:lnSpc>
                <a:spcPct val="80000"/>
              </a:lnSpc>
            </a:pPr>
            <a:endParaRPr lang="es-ES" altLang="es-MX" sz="1700" dirty="0">
              <a:solidFill>
                <a:schemeClr val="accent1"/>
              </a:solidFill>
            </a:endParaRPr>
          </a:p>
          <a:p>
            <a:pPr lvl="1">
              <a:lnSpc>
                <a:spcPct val="80000"/>
              </a:lnSpc>
            </a:pPr>
            <a:r>
              <a:rPr lang="es-ES" altLang="es-MX" sz="1700" dirty="0">
                <a:solidFill>
                  <a:srgbClr val="CC3300"/>
                </a:solidFill>
              </a:rPr>
              <a:t>Continuas</a:t>
            </a:r>
            <a:r>
              <a:rPr lang="es-ES" altLang="es-MX" sz="1700" dirty="0"/>
              <a:t>: Si entre dos valores, son posibles infinitos valores intermedios.</a:t>
            </a:r>
          </a:p>
          <a:p>
            <a:pPr lvl="2">
              <a:lnSpc>
                <a:spcPct val="80000"/>
              </a:lnSpc>
            </a:pPr>
            <a:r>
              <a:rPr lang="es-ES" altLang="es-MX" sz="1500" dirty="0">
                <a:solidFill>
                  <a:schemeClr val="accent1"/>
                </a:solidFill>
              </a:rPr>
              <a:t>Altura, Presión intraocular, Dosis de medicamento administrado, </a:t>
            </a:r>
            <a:r>
              <a:rPr lang="es-ES" altLang="es-MX" sz="1500" u="sng" dirty="0">
                <a:solidFill>
                  <a:schemeClr val="accent1"/>
                </a:solidFill>
              </a:rPr>
              <a:t>edad</a:t>
            </a:r>
          </a:p>
        </p:txBody>
      </p:sp>
      <p:sp>
        <p:nvSpPr>
          <p:cNvPr id="108577" name="Rectangle 33"/>
          <p:cNvSpPr>
            <a:spLocks noGrp="1" noChangeArrowheads="1"/>
          </p:cNvSpPr>
          <p:nvPr>
            <p:ph type="title"/>
          </p:nvPr>
        </p:nvSpPr>
        <p:spPr>
          <a:xfrm>
            <a:off x="83821" y="768669"/>
            <a:ext cx="8994775" cy="668338"/>
          </a:xfrm>
        </p:spPr>
        <p:txBody>
          <a:bodyPr>
            <a:normAutofit fontScale="90000"/>
          </a:bodyPr>
          <a:lstStyle/>
          <a:p>
            <a:r>
              <a:rPr lang="es-ES" altLang="es-MX" dirty="0"/>
              <a:t>Tipos de variables</a:t>
            </a:r>
          </a:p>
        </p:txBody>
      </p:sp>
      <p:sp>
        <p:nvSpPr>
          <p:cNvPr id="108578" name="AutoShape 34"/>
          <p:cNvSpPr>
            <a:spLocks/>
          </p:cNvSpPr>
          <p:nvPr/>
        </p:nvSpPr>
        <p:spPr bwMode="auto">
          <a:xfrm>
            <a:off x="864005" y="1742238"/>
            <a:ext cx="73025" cy="3168650"/>
          </a:xfrm>
          <a:prstGeom prst="leftBrace">
            <a:avLst>
              <a:gd name="adj1" fmla="val 361594"/>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8579" name="AutoShape 35"/>
          <p:cNvSpPr>
            <a:spLocks/>
          </p:cNvSpPr>
          <p:nvPr/>
        </p:nvSpPr>
        <p:spPr bwMode="auto">
          <a:xfrm>
            <a:off x="2822259" y="3091180"/>
            <a:ext cx="73025" cy="863600"/>
          </a:xfrm>
          <a:prstGeom prst="leftBrace">
            <a:avLst>
              <a:gd name="adj1" fmla="val 9855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8580" name="AutoShape 36"/>
          <p:cNvSpPr>
            <a:spLocks/>
          </p:cNvSpPr>
          <p:nvPr/>
        </p:nvSpPr>
        <p:spPr bwMode="auto">
          <a:xfrm>
            <a:off x="2822259" y="5683569"/>
            <a:ext cx="73025" cy="720725"/>
          </a:xfrm>
          <a:prstGeom prst="leftBrace">
            <a:avLst>
              <a:gd name="adj1" fmla="val 82246"/>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 name="1 Marcador de número de diapositiva"/>
          <p:cNvSpPr>
            <a:spLocks noGrp="1"/>
          </p:cNvSpPr>
          <p:nvPr>
            <p:ph type="sldNum" sz="quarter" idx="12"/>
          </p:nvPr>
        </p:nvSpPr>
        <p:spPr>
          <a:xfrm>
            <a:off x="8863693" y="5939971"/>
            <a:ext cx="2743200" cy="365125"/>
          </a:xfrm>
        </p:spPr>
        <p:txBody>
          <a:bodyPr/>
          <a:lstStyle/>
          <a:p>
            <a:fld id="{AAEAFF1E-34D5-4D38-8148-AA026DA2853D}" type="slidenum">
              <a:rPr lang="es-MX" smtClean="0"/>
              <a:t>21</a:t>
            </a:fld>
            <a:endParaRPr lang="es-MX" dirty="0"/>
          </a:p>
        </p:txBody>
      </p:sp>
    </p:spTree>
    <p:extLst>
      <p:ext uri="{BB962C8B-B14F-4D97-AF65-F5344CB8AC3E}">
        <p14:creationId xmlns:p14="http://schemas.microsoft.com/office/powerpoint/2010/main" val="17715226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08579"/>
                                        </p:tgtEl>
                                        <p:attrNameLst>
                                          <p:attrName>style.visibility</p:attrName>
                                        </p:attrNameLst>
                                      </p:cBhvr>
                                      <p:to>
                                        <p:strVal val="visible"/>
                                      </p:to>
                                    </p:set>
                                    <p:anim calcmode="lin" valueType="num">
                                      <p:cBhvr>
                                        <p:cTn id="7" dur="500" fill="hold"/>
                                        <p:tgtEl>
                                          <p:spTgt spid="108579"/>
                                        </p:tgtEl>
                                        <p:attrNameLst>
                                          <p:attrName>ppt_w</p:attrName>
                                        </p:attrNameLst>
                                      </p:cBhvr>
                                      <p:tavLst>
                                        <p:tav tm="0">
                                          <p:val>
                                            <p:strVal val="#ppt_w*0.05"/>
                                          </p:val>
                                        </p:tav>
                                        <p:tav tm="100000">
                                          <p:val>
                                            <p:strVal val="#ppt_w"/>
                                          </p:val>
                                        </p:tav>
                                      </p:tavLst>
                                    </p:anim>
                                    <p:anim calcmode="lin" valueType="num">
                                      <p:cBhvr>
                                        <p:cTn id="8" dur="500" fill="hold"/>
                                        <p:tgtEl>
                                          <p:spTgt spid="108579"/>
                                        </p:tgtEl>
                                        <p:attrNameLst>
                                          <p:attrName>ppt_h</p:attrName>
                                        </p:attrNameLst>
                                      </p:cBhvr>
                                      <p:tavLst>
                                        <p:tav tm="0">
                                          <p:val>
                                            <p:strVal val="#ppt_h"/>
                                          </p:val>
                                        </p:tav>
                                        <p:tav tm="100000">
                                          <p:val>
                                            <p:strVal val="#ppt_h"/>
                                          </p:val>
                                        </p:tav>
                                      </p:tavLst>
                                    </p:anim>
                                    <p:anim calcmode="lin" valueType="num">
                                      <p:cBhvr>
                                        <p:cTn id="9" dur="500" fill="hold"/>
                                        <p:tgtEl>
                                          <p:spTgt spid="108579"/>
                                        </p:tgtEl>
                                        <p:attrNameLst>
                                          <p:attrName>ppt_x</p:attrName>
                                        </p:attrNameLst>
                                      </p:cBhvr>
                                      <p:tavLst>
                                        <p:tav tm="0">
                                          <p:val>
                                            <p:strVal val="#ppt_x-.2"/>
                                          </p:val>
                                        </p:tav>
                                        <p:tav tm="100000">
                                          <p:val>
                                            <p:strVal val="#ppt_x"/>
                                          </p:val>
                                        </p:tav>
                                      </p:tavLst>
                                    </p:anim>
                                    <p:anim calcmode="lin" valueType="num">
                                      <p:cBhvr>
                                        <p:cTn id="10" dur="500" fill="hold"/>
                                        <p:tgtEl>
                                          <p:spTgt spid="108579"/>
                                        </p:tgtEl>
                                        <p:attrNameLst>
                                          <p:attrName>ppt_y</p:attrName>
                                        </p:attrNameLst>
                                      </p:cBhvr>
                                      <p:tavLst>
                                        <p:tav tm="0">
                                          <p:val>
                                            <p:strVal val="#ppt_y"/>
                                          </p:val>
                                        </p:tav>
                                        <p:tav tm="100000">
                                          <p:val>
                                            <p:strVal val="#ppt_y"/>
                                          </p:val>
                                        </p:tav>
                                      </p:tavLst>
                                    </p:anim>
                                    <p:animEffect transition="in" filter="fade">
                                      <p:cBhvr>
                                        <p:cTn id="11" dur="500"/>
                                        <p:tgtEl>
                                          <p:spTgt spid="108579"/>
                                        </p:tgtEl>
                                      </p:cBhvr>
                                    </p:animEffect>
                                  </p:childTnLst>
                                </p:cTn>
                              </p:par>
                            </p:childTnLst>
                          </p:cTn>
                        </p:par>
                        <p:par>
                          <p:cTn id="12" fill="hold" nodeType="afterGroup">
                            <p:stCondLst>
                              <p:cond delay="500"/>
                            </p:stCondLst>
                            <p:childTnLst>
                              <p:par>
                                <p:cTn id="13" presetID="54" presetClass="entr" presetSubtype="0" accel="100000" fill="hold" grpId="0" nodeType="afterEffect">
                                  <p:stCondLst>
                                    <p:cond delay="0"/>
                                  </p:stCondLst>
                                  <p:childTnLst>
                                    <p:set>
                                      <p:cBhvr>
                                        <p:cTn id="14" dur="1" fill="hold">
                                          <p:stCondLst>
                                            <p:cond delay="0"/>
                                          </p:stCondLst>
                                        </p:cTn>
                                        <p:tgtEl>
                                          <p:spTgt spid="108580"/>
                                        </p:tgtEl>
                                        <p:attrNameLst>
                                          <p:attrName>style.visibility</p:attrName>
                                        </p:attrNameLst>
                                      </p:cBhvr>
                                      <p:to>
                                        <p:strVal val="visible"/>
                                      </p:to>
                                    </p:set>
                                    <p:anim calcmode="lin" valueType="num">
                                      <p:cBhvr>
                                        <p:cTn id="15" dur="500" fill="hold"/>
                                        <p:tgtEl>
                                          <p:spTgt spid="108580"/>
                                        </p:tgtEl>
                                        <p:attrNameLst>
                                          <p:attrName>ppt_w</p:attrName>
                                        </p:attrNameLst>
                                      </p:cBhvr>
                                      <p:tavLst>
                                        <p:tav tm="0">
                                          <p:val>
                                            <p:strVal val="#ppt_w*0.05"/>
                                          </p:val>
                                        </p:tav>
                                        <p:tav tm="100000">
                                          <p:val>
                                            <p:strVal val="#ppt_w"/>
                                          </p:val>
                                        </p:tav>
                                      </p:tavLst>
                                    </p:anim>
                                    <p:anim calcmode="lin" valueType="num">
                                      <p:cBhvr>
                                        <p:cTn id="16" dur="500" fill="hold"/>
                                        <p:tgtEl>
                                          <p:spTgt spid="108580"/>
                                        </p:tgtEl>
                                        <p:attrNameLst>
                                          <p:attrName>ppt_h</p:attrName>
                                        </p:attrNameLst>
                                      </p:cBhvr>
                                      <p:tavLst>
                                        <p:tav tm="0">
                                          <p:val>
                                            <p:strVal val="#ppt_h"/>
                                          </p:val>
                                        </p:tav>
                                        <p:tav tm="100000">
                                          <p:val>
                                            <p:strVal val="#ppt_h"/>
                                          </p:val>
                                        </p:tav>
                                      </p:tavLst>
                                    </p:anim>
                                    <p:anim calcmode="lin" valueType="num">
                                      <p:cBhvr>
                                        <p:cTn id="17" dur="500" fill="hold"/>
                                        <p:tgtEl>
                                          <p:spTgt spid="108580"/>
                                        </p:tgtEl>
                                        <p:attrNameLst>
                                          <p:attrName>ppt_x</p:attrName>
                                        </p:attrNameLst>
                                      </p:cBhvr>
                                      <p:tavLst>
                                        <p:tav tm="0">
                                          <p:val>
                                            <p:strVal val="#ppt_x-.2"/>
                                          </p:val>
                                        </p:tav>
                                        <p:tav tm="100000">
                                          <p:val>
                                            <p:strVal val="#ppt_x"/>
                                          </p:val>
                                        </p:tav>
                                      </p:tavLst>
                                    </p:anim>
                                    <p:anim calcmode="lin" valueType="num">
                                      <p:cBhvr>
                                        <p:cTn id="18" dur="500" fill="hold"/>
                                        <p:tgtEl>
                                          <p:spTgt spid="108580"/>
                                        </p:tgtEl>
                                        <p:attrNameLst>
                                          <p:attrName>ppt_y</p:attrName>
                                        </p:attrNameLst>
                                      </p:cBhvr>
                                      <p:tavLst>
                                        <p:tav tm="0">
                                          <p:val>
                                            <p:strVal val="#ppt_y"/>
                                          </p:val>
                                        </p:tav>
                                        <p:tav tm="100000">
                                          <p:val>
                                            <p:strVal val="#ppt_y"/>
                                          </p:val>
                                        </p:tav>
                                      </p:tavLst>
                                    </p:anim>
                                    <p:animEffect transition="in" filter="fade">
                                      <p:cBhvr>
                                        <p:cTn id="19" dur="500"/>
                                        <p:tgtEl>
                                          <p:spTgt spid="108580"/>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42" presetClass="entr" presetSubtype="0" fill="hold" nodeType="clickEffect">
                                  <p:stCondLst>
                                    <p:cond delay="0"/>
                                  </p:stCondLst>
                                  <p:childTnLst>
                                    <p:set>
                                      <p:cBhvr>
                                        <p:cTn id="23" dur="1" fill="hold">
                                          <p:stCondLst>
                                            <p:cond delay="0"/>
                                          </p:stCondLst>
                                        </p:cTn>
                                        <p:tgtEl>
                                          <p:spTgt spid="108575">
                                            <p:txEl>
                                              <p:pRg st="2" end="2"/>
                                            </p:txEl>
                                          </p:spTgt>
                                        </p:tgtEl>
                                        <p:attrNameLst>
                                          <p:attrName>style.visibility</p:attrName>
                                        </p:attrNameLst>
                                      </p:cBhvr>
                                      <p:to>
                                        <p:strVal val="visible"/>
                                      </p:to>
                                    </p:set>
                                    <p:animEffect transition="in" filter="fade">
                                      <p:cBhvr>
                                        <p:cTn id="24" dur="1000"/>
                                        <p:tgtEl>
                                          <p:spTgt spid="108575">
                                            <p:txEl>
                                              <p:pRg st="2" end="2"/>
                                            </p:txEl>
                                          </p:spTgt>
                                        </p:tgtEl>
                                      </p:cBhvr>
                                    </p:animEffect>
                                    <p:anim calcmode="lin" valueType="num">
                                      <p:cBhvr>
                                        <p:cTn id="25" dur="1000" fill="hold"/>
                                        <p:tgtEl>
                                          <p:spTgt spid="108575">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108575">
                                            <p:txEl>
                                              <p:pRg st="2" end="2"/>
                                            </p:txEl>
                                          </p:spTgt>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1000"/>
                            </p:stCondLst>
                            <p:childTnLst>
                              <p:par>
                                <p:cTn id="28" presetID="42" presetClass="entr" presetSubtype="0" fill="hold" nodeType="afterEffect">
                                  <p:stCondLst>
                                    <p:cond delay="0"/>
                                  </p:stCondLst>
                                  <p:childTnLst>
                                    <p:set>
                                      <p:cBhvr>
                                        <p:cTn id="29" dur="1" fill="hold">
                                          <p:stCondLst>
                                            <p:cond delay="0"/>
                                          </p:stCondLst>
                                        </p:cTn>
                                        <p:tgtEl>
                                          <p:spTgt spid="108575">
                                            <p:txEl>
                                              <p:pRg st="3" end="3"/>
                                            </p:txEl>
                                          </p:spTgt>
                                        </p:tgtEl>
                                        <p:attrNameLst>
                                          <p:attrName>style.visibility</p:attrName>
                                        </p:attrNameLst>
                                      </p:cBhvr>
                                      <p:to>
                                        <p:strVal val="visible"/>
                                      </p:to>
                                    </p:set>
                                    <p:animEffect transition="in" filter="fade">
                                      <p:cBhvr>
                                        <p:cTn id="30" dur="1000"/>
                                        <p:tgtEl>
                                          <p:spTgt spid="108575">
                                            <p:txEl>
                                              <p:pRg st="3" end="3"/>
                                            </p:txEl>
                                          </p:spTgt>
                                        </p:tgtEl>
                                      </p:cBhvr>
                                    </p:animEffect>
                                    <p:anim calcmode="lin" valueType="num">
                                      <p:cBhvr>
                                        <p:cTn id="31" dur="1000" fill="hold"/>
                                        <p:tgtEl>
                                          <p:spTgt spid="108575">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10857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42" presetClass="entr" presetSubtype="0" fill="hold" nodeType="clickEffect">
                                  <p:stCondLst>
                                    <p:cond delay="0"/>
                                  </p:stCondLst>
                                  <p:childTnLst>
                                    <p:set>
                                      <p:cBhvr>
                                        <p:cTn id="36" dur="1" fill="hold">
                                          <p:stCondLst>
                                            <p:cond delay="0"/>
                                          </p:stCondLst>
                                        </p:cTn>
                                        <p:tgtEl>
                                          <p:spTgt spid="108575">
                                            <p:txEl>
                                              <p:pRg st="5" end="5"/>
                                            </p:txEl>
                                          </p:spTgt>
                                        </p:tgtEl>
                                        <p:attrNameLst>
                                          <p:attrName>style.visibility</p:attrName>
                                        </p:attrNameLst>
                                      </p:cBhvr>
                                      <p:to>
                                        <p:strVal val="visible"/>
                                      </p:to>
                                    </p:set>
                                    <p:animEffect transition="in" filter="fade">
                                      <p:cBhvr>
                                        <p:cTn id="37" dur="1000"/>
                                        <p:tgtEl>
                                          <p:spTgt spid="108575">
                                            <p:txEl>
                                              <p:pRg st="5" end="5"/>
                                            </p:txEl>
                                          </p:spTgt>
                                        </p:tgtEl>
                                      </p:cBhvr>
                                    </p:animEffect>
                                    <p:anim calcmode="lin" valueType="num">
                                      <p:cBhvr>
                                        <p:cTn id="38" dur="1000" fill="hold"/>
                                        <p:tgtEl>
                                          <p:spTgt spid="108575">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108575">
                                            <p:txEl>
                                              <p:pRg st="5" end="5"/>
                                            </p:txEl>
                                          </p:spTgt>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1000"/>
                            </p:stCondLst>
                            <p:childTnLst>
                              <p:par>
                                <p:cTn id="41" presetID="42" presetClass="entr" presetSubtype="0" fill="hold" nodeType="afterEffect">
                                  <p:stCondLst>
                                    <p:cond delay="0"/>
                                  </p:stCondLst>
                                  <p:childTnLst>
                                    <p:set>
                                      <p:cBhvr>
                                        <p:cTn id="42" dur="1" fill="hold">
                                          <p:stCondLst>
                                            <p:cond delay="0"/>
                                          </p:stCondLst>
                                        </p:cTn>
                                        <p:tgtEl>
                                          <p:spTgt spid="108575">
                                            <p:txEl>
                                              <p:pRg st="6" end="6"/>
                                            </p:txEl>
                                          </p:spTgt>
                                        </p:tgtEl>
                                        <p:attrNameLst>
                                          <p:attrName>style.visibility</p:attrName>
                                        </p:attrNameLst>
                                      </p:cBhvr>
                                      <p:to>
                                        <p:strVal val="visible"/>
                                      </p:to>
                                    </p:set>
                                    <p:animEffect transition="in" filter="fade">
                                      <p:cBhvr>
                                        <p:cTn id="43" dur="1000"/>
                                        <p:tgtEl>
                                          <p:spTgt spid="108575">
                                            <p:txEl>
                                              <p:pRg st="6" end="6"/>
                                            </p:txEl>
                                          </p:spTgt>
                                        </p:tgtEl>
                                      </p:cBhvr>
                                    </p:animEffect>
                                    <p:anim calcmode="lin" valueType="num">
                                      <p:cBhvr>
                                        <p:cTn id="44" dur="1000" fill="hold"/>
                                        <p:tgtEl>
                                          <p:spTgt spid="108575">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10857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42" presetClass="entr" presetSubtype="0" fill="hold" nodeType="clickEffect">
                                  <p:stCondLst>
                                    <p:cond delay="0"/>
                                  </p:stCondLst>
                                  <p:childTnLst>
                                    <p:set>
                                      <p:cBhvr>
                                        <p:cTn id="49" dur="1" fill="hold">
                                          <p:stCondLst>
                                            <p:cond delay="0"/>
                                          </p:stCondLst>
                                        </p:cTn>
                                        <p:tgtEl>
                                          <p:spTgt spid="108575">
                                            <p:txEl>
                                              <p:pRg st="10" end="10"/>
                                            </p:txEl>
                                          </p:spTgt>
                                        </p:tgtEl>
                                        <p:attrNameLst>
                                          <p:attrName>style.visibility</p:attrName>
                                        </p:attrNameLst>
                                      </p:cBhvr>
                                      <p:to>
                                        <p:strVal val="visible"/>
                                      </p:to>
                                    </p:set>
                                    <p:animEffect transition="in" filter="fade">
                                      <p:cBhvr>
                                        <p:cTn id="50" dur="1000"/>
                                        <p:tgtEl>
                                          <p:spTgt spid="108575">
                                            <p:txEl>
                                              <p:pRg st="10" end="10"/>
                                            </p:txEl>
                                          </p:spTgt>
                                        </p:tgtEl>
                                      </p:cBhvr>
                                    </p:animEffect>
                                    <p:anim calcmode="lin" valueType="num">
                                      <p:cBhvr>
                                        <p:cTn id="51" dur="1000" fill="hold"/>
                                        <p:tgtEl>
                                          <p:spTgt spid="108575">
                                            <p:txEl>
                                              <p:pRg st="10" end="10"/>
                                            </p:txEl>
                                          </p:spTgt>
                                        </p:tgtEl>
                                        <p:attrNameLst>
                                          <p:attrName>ppt_x</p:attrName>
                                        </p:attrNameLst>
                                      </p:cBhvr>
                                      <p:tavLst>
                                        <p:tav tm="0">
                                          <p:val>
                                            <p:strVal val="#ppt_x"/>
                                          </p:val>
                                        </p:tav>
                                        <p:tav tm="100000">
                                          <p:val>
                                            <p:strVal val="#ppt_x"/>
                                          </p:val>
                                        </p:tav>
                                      </p:tavLst>
                                    </p:anim>
                                    <p:anim calcmode="lin" valueType="num">
                                      <p:cBhvr>
                                        <p:cTn id="52" dur="1000" fill="hold"/>
                                        <p:tgtEl>
                                          <p:spTgt spid="108575">
                                            <p:txEl>
                                              <p:pRg st="10" end="10"/>
                                            </p:txEl>
                                          </p:spTgt>
                                        </p:tgtEl>
                                        <p:attrNameLst>
                                          <p:attrName>ppt_y</p:attrName>
                                        </p:attrNameLst>
                                      </p:cBhvr>
                                      <p:tavLst>
                                        <p:tav tm="0">
                                          <p:val>
                                            <p:strVal val="#ppt_y+.1"/>
                                          </p:val>
                                        </p:tav>
                                        <p:tav tm="100000">
                                          <p:val>
                                            <p:strVal val="#ppt_y"/>
                                          </p:val>
                                        </p:tav>
                                      </p:tavLst>
                                    </p:anim>
                                  </p:childTnLst>
                                </p:cTn>
                              </p:par>
                            </p:childTnLst>
                          </p:cTn>
                        </p:par>
                        <p:par>
                          <p:cTn id="53" fill="hold" nodeType="afterGroup">
                            <p:stCondLst>
                              <p:cond delay="1000"/>
                            </p:stCondLst>
                            <p:childTnLst>
                              <p:par>
                                <p:cTn id="54" presetID="42" presetClass="entr" presetSubtype="0" fill="hold" nodeType="afterEffect">
                                  <p:stCondLst>
                                    <p:cond delay="0"/>
                                  </p:stCondLst>
                                  <p:childTnLst>
                                    <p:set>
                                      <p:cBhvr>
                                        <p:cTn id="55" dur="1" fill="hold">
                                          <p:stCondLst>
                                            <p:cond delay="0"/>
                                          </p:stCondLst>
                                        </p:cTn>
                                        <p:tgtEl>
                                          <p:spTgt spid="108575">
                                            <p:txEl>
                                              <p:pRg st="11" end="11"/>
                                            </p:txEl>
                                          </p:spTgt>
                                        </p:tgtEl>
                                        <p:attrNameLst>
                                          <p:attrName>style.visibility</p:attrName>
                                        </p:attrNameLst>
                                      </p:cBhvr>
                                      <p:to>
                                        <p:strVal val="visible"/>
                                      </p:to>
                                    </p:set>
                                    <p:animEffect transition="in" filter="fade">
                                      <p:cBhvr>
                                        <p:cTn id="56" dur="1000"/>
                                        <p:tgtEl>
                                          <p:spTgt spid="108575">
                                            <p:txEl>
                                              <p:pRg st="11" end="11"/>
                                            </p:txEl>
                                          </p:spTgt>
                                        </p:tgtEl>
                                      </p:cBhvr>
                                    </p:animEffect>
                                    <p:anim calcmode="lin" valueType="num">
                                      <p:cBhvr>
                                        <p:cTn id="57" dur="1000" fill="hold"/>
                                        <p:tgtEl>
                                          <p:spTgt spid="108575">
                                            <p:txEl>
                                              <p:pRg st="11" end="11"/>
                                            </p:txEl>
                                          </p:spTgt>
                                        </p:tgtEl>
                                        <p:attrNameLst>
                                          <p:attrName>ppt_x</p:attrName>
                                        </p:attrNameLst>
                                      </p:cBhvr>
                                      <p:tavLst>
                                        <p:tav tm="0">
                                          <p:val>
                                            <p:strVal val="#ppt_x"/>
                                          </p:val>
                                        </p:tav>
                                        <p:tav tm="100000">
                                          <p:val>
                                            <p:strVal val="#ppt_x"/>
                                          </p:val>
                                        </p:tav>
                                      </p:tavLst>
                                    </p:anim>
                                    <p:anim calcmode="lin" valueType="num">
                                      <p:cBhvr>
                                        <p:cTn id="58" dur="1000" fill="hold"/>
                                        <p:tgtEl>
                                          <p:spTgt spid="108575">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42" presetClass="entr" presetSubtype="0" fill="hold" nodeType="clickEffect">
                                  <p:stCondLst>
                                    <p:cond delay="0"/>
                                  </p:stCondLst>
                                  <p:childTnLst>
                                    <p:set>
                                      <p:cBhvr>
                                        <p:cTn id="62" dur="1" fill="hold">
                                          <p:stCondLst>
                                            <p:cond delay="0"/>
                                          </p:stCondLst>
                                        </p:cTn>
                                        <p:tgtEl>
                                          <p:spTgt spid="108575">
                                            <p:txEl>
                                              <p:pRg st="13" end="13"/>
                                            </p:txEl>
                                          </p:spTgt>
                                        </p:tgtEl>
                                        <p:attrNameLst>
                                          <p:attrName>style.visibility</p:attrName>
                                        </p:attrNameLst>
                                      </p:cBhvr>
                                      <p:to>
                                        <p:strVal val="visible"/>
                                      </p:to>
                                    </p:set>
                                    <p:animEffect transition="in" filter="fade">
                                      <p:cBhvr>
                                        <p:cTn id="63" dur="1000"/>
                                        <p:tgtEl>
                                          <p:spTgt spid="108575">
                                            <p:txEl>
                                              <p:pRg st="13" end="13"/>
                                            </p:txEl>
                                          </p:spTgt>
                                        </p:tgtEl>
                                      </p:cBhvr>
                                    </p:animEffect>
                                    <p:anim calcmode="lin" valueType="num">
                                      <p:cBhvr>
                                        <p:cTn id="64" dur="1000" fill="hold"/>
                                        <p:tgtEl>
                                          <p:spTgt spid="108575">
                                            <p:txEl>
                                              <p:pRg st="13" end="13"/>
                                            </p:txEl>
                                          </p:spTgt>
                                        </p:tgtEl>
                                        <p:attrNameLst>
                                          <p:attrName>ppt_x</p:attrName>
                                        </p:attrNameLst>
                                      </p:cBhvr>
                                      <p:tavLst>
                                        <p:tav tm="0">
                                          <p:val>
                                            <p:strVal val="#ppt_x"/>
                                          </p:val>
                                        </p:tav>
                                        <p:tav tm="100000">
                                          <p:val>
                                            <p:strVal val="#ppt_x"/>
                                          </p:val>
                                        </p:tav>
                                      </p:tavLst>
                                    </p:anim>
                                    <p:anim calcmode="lin" valueType="num">
                                      <p:cBhvr>
                                        <p:cTn id="65" dur="1000" fill="hold"/>
                                        <p:tgtEl>
                                          <p:spTgt spid="108575">
                                            <p:txEl>
                                              <p:pRg st="13" end="13"/>
                                            </p:txEl>
                                          </p:spTgt>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1000"/>
                            </p:stCondLst>
                            <p:childTnLst>
                              <p:par>
                                <p:cTn id="67" presetID="42" presetClass="entr" presetSubtype="0" fill="hold" nodeType="afterEffect">
                                  <p:stCondLst>
                                    <p:cond delay="0"/>
                                  </p:stCondLst>
                                  <p:childTnLst>
                                    <p:set>
                                      <p:cBhvr>
                                        <p:cTn id="68" dur="1" fill="hold">
                                          <p:stCondLst>
                                            <p:cond delay="0"/>
                                          </p:stCondLst>
                                        </p:cTn>
                                        <p:tgtEl>
                                          <p:spTgt spid="108575">
                                            <p:txEl>
                                              <p:pRg st="14" end="14"/>
                                            </p:txEl>
                                          </p:spTgt>
                                        </p:tgtEl>
                                        <p:attrNameLst>
                                          <p:attrName>style.visibility</p:attrName>
                                        </p:attrNameLst>
                                      </p:cBhvr>
                                      <p:to>
                                        <p:strVal val="visible"/>
                                      </p:to>
                                    </p:set>
                                    <p:animEffect transition="in" filter="fade">
                                      <p:cBhvr>
                                        <p:cTn id="69" dur="1000"/>
                                        <p:tgtEl>
                                          <p:spTgt spid="108575">
                                            <p:txEl>
                                              <p:pRg st="14" end="14"/>
                                            </p:txEl>
                                          </p:spTgt>
                                        </p:tgtEl>
                                      </p:cBhvr>
                                    </p:animEffect>
                                    <p:anim calcmode="lin" valueType="num">
                                      <p:cBhvr>
                                        <p:cTn id="70" dur="1000" fill="hold"/>
                                        <p:tgtEl>
                                          <p:spTgt spid="108575">
                                            <p:txEl>
                                              <p:pRg st="14" end="14"/>
                                            </p:txEl>
                                          </p:spTgt>
                                        </p:tgtEl>
                                        <p:attrNameLst>
                                          <p:attrName>ppt_x</p:attrName>
                                        </p:attrNameLst>
                                      </p:cBhvr>
                                      <p:tavLst>
                                        <p:tav tm="0">
                                          <p:val>
                                            <p:strVal val="#ppt_x"/>
                                          </p:val>
                                        </p:tav>
                                        <p:tav tm="100000">
                                          <p:val>
                                            <p:strVal val="#ppt_x"/>
                                          </p:val>
                                        </p:tav>
                                      </p:tavLst>
                                    </p:anim>
                                    <p:anim calcmode="lin" valueType="num">
                                      <p:cBhvr>
                                        <p:cTn id="71" dur="1000" fill="hold"/>
                                        <p:tgtEl>
                                          <p:spTgt spid="108575">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79" grpId="0" animBg="1"/>
      <p:bldP spid="10858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11" name="Rectangle 11"/>
          <p:cNvSpPr>
            <a:spLocks noGrp="1" noChangeArrowheads="1"/>
          </p:cNvSpPr>
          <p:nvPr>
            <p:ph type="body" sz="half" idx="1"/>
          </p:nvPr>
        </p:nvSpPr>
        <p:spPr>
          <a:xfrm>
            <a:off x="883227" y="952500"/>
            <a:ext cx="10837718" cy="5905500"/>
          </a:xfrm>
        </p:spPr>
        <p:txBody>
          <a:bodyPr>
            <a:normAutofit/>
          </a:bodyPr>
          <a:lstStyle/>
          <a:p>
            <a:pPr>
              <a:lnSpc>
                <a:spcPct val="80000"/>
              </a:lnSpc>
            </a:pPr>
            <a:r>
              <a:rPr lang="es-ES" altLang="es-MX" sz="2000" dirty="0"/>
              <a:t>Es buena idea </a:t>
            </a:r>
            <a:r>
              <a:rPr lang="es-ES" altLang="es-MX" sz="2000" dirty="0">
                <a:solidFill>
                  <a:srgbClr val="0066FF"/>
                </a:solidFill>
              </a:rPr>
              <a:t>codificar</a:t>
            </a:r>
            <a:r>
              <a:rPr lang="es-ES" altLang="es-MX" sz="2000" dirty="0"/>
              <a:t> las variables como números para poder procesarlas con </a:t>
            </a:r>
            <a:r>
              <a:rPr lang="es-ES" altLang="es-MX" sz="2000" dirty="0" smtClean="0"/>
              <a:t>facilidad.</a:t>
            </a:r>
            <a:endParaRPr lang="es-ES" altLang="es-MX" sz="2000" dirty="0"/>
          </a:p>
          <a:p>
            <a:pPr>
              <a:lnSpc>
                <a:spcPct val="80000"/>
              </a:lnSpc>
            </a:pPr>
            <a:r>
              <a:rPr lang="es-ES" altLang="es-MX" sz="2000" dirty="0"/>
              <a:t>Es conveniente asignar “</a:t>
            </a:r>
            <a:r>
              <a:rPr lang="es-ES" altLang="es-MX" sz="2000" dirty="0">
                <a:solidFill>
                  <a:srgbClr val="0066FF"/>
                </a:solidFill>
              </a:rPr>
              <a:t>etiquetas</a:t>
            </a:r>
            <a:r>
              <a:rPr lang="es-ES" altLang="es-MX" sz="2000" dirty="0"/>
              <a:t>” a los valores de las variables para recordar qué significan los códigos numéricos.</a:t>
            </a:r>
          </a:p>
          <a:p>
            <a:pPr lvl="1">
              <a:lnSpc>
                <a:spcPct val="80000"/>
              </a:lnSpc>
            </a:pPr>
            <a:r>
              <a:rPr lang="es-ES" altLang="es-MX" sz="1800" dirty="0">
                <a:solidFill>
                  <a:srgbClr val="0066FF"/>
                </a:solidFill>
              </a:rPr>
              <a:t>Sexo</a:t>
            </a:r>
            <a:r>
              <a:rPr lang="es-ES" altLang="es-MX" sz="1800" dirty="0">
                <a:solidFill>
                  <a:srgbClr val="339933"/>
                </a:solidFill>
              </a:rPr>
              <a:t> </a:t>
            </a:r>
            <a:r>
              <a:rPr lang="es-ES" altLang="es-MX" sz="1800" dirty="0"/>
              <a:t>(</a:t>
            </a:r>
            <a:r>
              <a:rPr lang="es-ES" altLang="es-MX" sz="1800" dirty="0" err="1"/>
              <a:t>Cualit</a:t>
            </a:r>
            <a:r>
              <a:rPr lang="es-ES" altLang="es-MX" sz="1800" dirty="0"/>
              <a:t>: Códigos arbitrarios)</a:t>
            </a:r>
          </a:p>
          <a:p>
            <a:pPr lvl="2">
              <a:lnSpc>
                <a:spcPct val="80000"/>
              </a:lnSpc>
            </a:pPr>
            <a:r>
              <a:rPr lang="es-ES" altLang="es-MX" sz="1600" dirty="0"/>
              <a:t>1 = Hombre</a:t>
            </a:r>
          </a:p>
          <a:p>
            <a:pPr lvl="2">
              <a:lnSpc>
                <a:spcPct val="80000"/>
              </a:lnSpc>
            </a:pPr>
            <a:r>
              <a:rPr lang="es-ES" altLang="es-MX" sz="1600" dirty="0"/>
              <a:t>2 = Mujer</a:t>
            </a:r>
          </a:p>
          <a:p>
            <a:pPr lvl="1">
              <a:lnSpc>
                <a:spcPct val="80000"/>
              </a:lnSpc>
            </a:pPr>
            <a:r>
              <a:rPr lang="es-ES" altLang="es-MX" sz="1800" dirty="0">
                <a:solidFill>
                  <a:srgbClr val="0066FF"/>
                </a:solidFill>
              </a:rPr>
              <a:t>Raza</a:t>
            </a:r>
            <a:r>
              <a:rPr lang="es-ES" altLang="es-MX" sz="1800" dirty="0">
                <a:solidFill>
                  <a:srgbClr val="339933"/>
                </a:solidFill>
              </a:rPr>
              <a:t> </a:t>
            </a:r>
            <a:r>
              <a:rPr lang="es-ES" altLang="es-MX" sz="1800" dirty="0"/>
              <a:t>(</a:t>
            </a:r>
            <a:r>
              <a:rPr lang="es-ES" altLang="es-MX" sz="1800" dirty="0" err="1"/>
              <a:t>Cualit</a:t>
            </a:r>
            <a:r>
              <a:rPr lang="es-ES" altLang="es-MX" sz="1800" dirty="0"/>
              <a:t>: Códigos arbitrarios)</a:t>
            </a:r>
            <a:endParaRPr lang="es-ES" altLang="es-MX" sz="1800" dirty="0">
              <a:solidFill>
                <a:srgbClr val="339933"/>
              </a:solidFill>
            </a:endParaRPr>
          </a:p>
          <a:p>
            <a:pPr lvl="2">
              <a:lnSpc>
                <a:spcPct val="80000"/>
              </a:lnSpc>
            </a:pPr>
            <a:r>
              <a:rPr lang="es-ES" altLang="es-MX" sz="1600" dirty="0"/>
              <a:t>1 = Blanca</a:t>
            </a:r>
          </a:p>
          <a:p>
            <a:pPr lvl="2">
              <a:lnSpc>
                <a:spcPct val="80000"/>
              </a:lnSpc>
            </a:pPr>
            <a:r>
              <a:rPr lang="es-ES" altLang="es-MX" sz="1600" dirty="0"/>
              <a:t>2 = Negra,...</a:t>
            </a:r>
          </a:p>
          <a:p>
            <a:pPr lvl="1">
              <a:lnSpc>
                <a:spcPct val="80000"/>
              </a:lnSpc>
            </a:pPr>
            <a:r>
              <a:rPr lang="es-ES" altLang="es-MX" sz="1800" dirty="0">
                <a:solidFill>
                  <a:srgbClr val="0066FF"/>
                </a:solidFill>
              </a:rPr>
              <a:t>Felicidad</a:t>
            </a:r>
            <a:r>
              <a:rPr lang="es-ES" altLang="es-MX" sz="1800" dirty="0">
                <a:solidFill>
                  <a:srgbClr val="339933"/>
                </a:solidFill>
              </a:rPr>
              <a:t> </a:t>
            </a:r>
            <a:r>
              <a:rPr lang="es-ES" altLang="es-MX" sz="1800" dirty="0"/>
              <a:t>Ordinal: Respetar un orden al codificar.</a:t>
            </a:r>
          </a:p>
          <a:p>
            <a:pPr lvl="2">
              <a:lnSpc>
                <a:spcPct val="80000"/>
              </a:lnSpc>
            </a:pPr>
            <a:r>
              <a:rPr lang="es-ES" altLang="es-MX" sz="1600" dirty="0"/>
              <a:t>1 = Muy feliz</a:t>
            </a:r>
          </a:p>
          <a:p>
            <a:pPr lvl="2">
              <a:lnSpc>
                <a:spcPct val="80000"/>
              </a:lnSpc>
            </a:pPr>
            <a:r>
              <a:rPr lang="es-ES" altLang="es-MX" sz="1600" dirty="0"/>
              <a:t>2 = Bastante feliz</a:t>
            </a:r>
          </a:p>
          <a:p>
            <a:pPr lvl="2">
              <a:lnSpc>
                <a:spcPct val="80000"/>
              </a:lnSpc>
            </a:pPr>
            <a:r>
              <a:rPr lang="es-ES" altLang="es-MX" sz="1600" dirty="0"/>
              <a:t>3 = No demasiado feliz</a:t>
            </a:r>
          </a:p>
          <a:p>
            <a:pPr>
              <a:lnSpc>
                <a:spcPct val="80000"/>
              </a:lnSpc>
            </a:pPr>
            <a:r>
              <a:rPr lang="es-ES" altLang="es-MX" sz="2000" dirty="0"/>
              <a:t>Se pueden asignar códigos a respuestas especiales como</a:t>
            </a:r>
          </a:p>
          <a:p>
            <a:pPr lvl="2">
              <a:lnSpc>
                <a:spcPct val="80000"/>
              </a:lnSpc>
            </a:pPr>
            <a:r>
              <a:rPr lang="es-ES" altLang="es-MX" sz="1600" dirty="0"/>
              <a:t>0 = No sabe</a:t>
            </a:r>
          </a:p>
          <a:p>
            <a:pPr lvl="2">
              <a:lnSpc>
                <a:spcPct val="80000"/>
              </a:lnSpc>
            </a:pPr>
            <a:r>
              <a:rPr lang="es-ES" altLang="es-MX" sz="1600" dirty="0"/>
              <a:t>99 = No contesta...</a:t>
            </a:r>
          </a:p>
          <a:p>
            <a:pPr>
              <a:lnSpc>
                <a:spcPct val="80000"/>
              </a:lnSpc>
            </a:pPr>
            <a:r>
              <a:rPr lang="es-ES" altLang="es-MX" sz="2000" dirty="0"/>
              <a:t>Estas situaciones deberán ser tenidas en cuentas en el análisis. </a:t>
            </a:r>
            <a:r>
              <a:rPr lang="es-ES" altLang="es-MX" sz="2000" dirty="0">
                <a:solidFill>
                  <a:srgbClr val="CC3300"/>
                </a:solidFill>
              </a:rPr>
              <a:t>Datos perdidos</a:t>
            </a:r>
            <a:r>
              <a:rPr lang="es-ES" altLang="es-MX" sz="2000" dirty="0"/>
              <a:t> (‘</a:t>
            </a:r>
            <a:r>
              <a:rPr lang="es-ES" altLang="es-MX" sz="2000" dirty="0" err="1"/>
              <a:t>missing</a:t>
            </a:r>
            <a:r>
              <a:rPr lang="es-ES" altLang="es-MX" sz="2000" dirty="0"/>
              <a:t> data’)</a:t>
            </a:r>
          </a:p>
        </p:txBody>
      </p:sp>
      <p:sp>
        <p:nvSpPr>
          <p:cNvPr id="2" name="1 Marcador de número de diapositiva"/>
          <p:cNvSpPr>
            <a:spLocks noGrp="1"/>
          </p:cNvSpPr>
          <p:nvPr>
            <p:ph type="sldNum" sz="quarter" idx="11"/>
          </p:nvPr>
        </p:nvSpPr>
        <p:spPr>
          <a:xfrm>
            <a:off x="10938120" y="5889172"/>
            <a:ext cx="703385" cy="457200"/>
          </a:xfrm>
        </p:spPr>
        <p:txBody>
          <a:bodyPr/>
          <a:lstStyle/>
          <a:p>
            <a:fld id="{92842BF8-0119-485E-B147-16EAC3BC8828}" type="slidenum">
              <a:rPr lang="es-ES" altLang="es-MX" smtClean="0"/>
              <a:pPr/>
              <a:t>22</a:t>
            </a:fld>
            <a:endParaRPr lang="es-ES" altLang="es-MX" dirty="0"/>
          </a:p>
        </p:txBody>
      </p:sp>
    </p:spTree>
    <p:extLst>
      <p:ext uri="{BB962C8B-B14F-4D97-AF65-F5344CB8AC3E}">
        <p14:creationId xmlns:p14="http://schemas.microsoft.com/office/powerpoint/2010/main" val="11270123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28011">
                                            <p:txEl>
                                              <p:pRg st="1" end="1"/>
                                            </p:txEl>
                                          </p:spTgt>
                                        </p:tgtEl>
                                        <p:attrNameLst>
                                          <p:attrName>style.visibility</p:attrName>
                                        </p:attrNameLst>
                                      </p:cBhvr>
                                      <p:to>
                                        <p:strVal val="visible"/>
                                      </p:to>
                                    </p:set>
                                    <p:animEffect transition="in" filter="fade">
                                      <p:cBhvr>
                                        <p:cTn id="7" dur="1000"/>
                                        <p:tgtEl>
                                          <p:spTgt spid="128011">
                                            <p:txEl>
                                              <p:pRg st="1" end="1"/>
                                            </p:txEl>
                                          </p:spTgt>
                                        </p:tgtEl>
                                      </p:cBhvr>
                                    </p:animEffect>
                                    <p:anim calcmode="lin" valueType="num">
                                      <p:cBhvr>
                                        <p:cTn id="8" dur="1000" fill="hold"/>
                                        <p:tgtEl>
                                          <p:spTgt spid="12801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280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128011">
                                            <p:txEl>
                                              <p:pRg st="2" end="2"/>
                                            </p:txEl>
                                          </p:spTgt>
                                        </p:tgtEl>
                                        <p:attrNameLst>
                                          <p:attrName>style.visibility</p:attrName>
                                        </p:attrNameLst>
                                      </p:cBhvr>
                                      <p:to>
                                        <p:strVal val="visible"/>
                                      </p:to>
                                    </p:set>
                                    <p:animEffect transition="in" filter="fade">
                                      <p:cBhvr>
                                        <p:cTn id="14" dur="1000"/>
                                        <p:tgtEl>
                                          <p:spTgt spid="128011">
                                            <p:txEl>
                                              <p:pRg st="2" end="2"/>
                                            </p:txEl>
                                          </p:spTgt>
                                        </p:tgtEl>
                                      </p:cBhvr>
                                    </p:animEffect>
                                    <p:anim calcmode="lin" valueType="num">
                                      <p:cBhvr>
                                        <p:cTn id="15" dur="1000" fill="hold"/>
                                        <p:tgtEl>
                                          <p:spTgt spid="12801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28011">
                                            <p:txEl>
                                              <p:pRg st="2" end="2"/>
                                            </p:txEl>
                                          </p:spTgt>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1000"/>
                            </p:stCondLst>
                            <p:childTnLst>
                              <p:par>
                                <p:cTn id="18" presetID="42" presetClass="entr" presetSubtype="0" fill="hold" nodeType="afterEffect">
                                  <p:stCondLst>
                                    <p:cond delay="0"/>
                                  </p:stCondLst>
                                  <p:childTnLst>
                                    <p:set>
                                      <p:cBhvr>
                                        <p:cTn id="19" dur="1" fill="hold">
                                          <p:stCondLst>
                                            <p:cond delay="0"/>
                                          </p:stCondLst>
                                        </p:cTn>
                                        <p:tgtEl>
                                          <p:spTgt spid="128011">
                                            <p:txEl>
                                              <p:pRg st="3" end="3"/>
                                            </p:txEl>
                                          </p:spTgt>
                                        </p:tgtEl>
                                        <p:attrNameLst>
                                          <p:attrName>style.visibility</p:attrName>
                                        </p:attrNameLst>
                                      </p:cBhvr>
                                      <p:to>
                                        <p:strVal val="visible"/>
                                      </p:to>
                                    </p:set>
                                    <p:animEffect transition="in" filter="fade">
                                      <p:cBhvr>
                                        <p:cTn id="20" dur="1000"/>
                                        <p:tgtEl>
                                          <p:spTgt spid="128011">
                                            <p:txEl>
                                              <p:pRg st="3" end="3"/>
                                            </p:txEl>
                                          </p:spTgt>
                                        </p:tgtEl>
                                      </p:cBhvr>
                                    </p:animEffect>
                                    <p:anim calcmode="lin" valueType="num">
                                      <p:cBhvr>
                                        <p:cTn id="21" dur="1000" fill="hold"/>
                                        <p:tgtEl>
                                          <p:spTgt spid="128011">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128011">
                                            <p:txEl>
                                              <p:pRg st="3" end="3"/>
                                            </p:txEl>
                                          </p:spTgt>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000"/>
                            </p:stCondLst>
                            <p:childTnLst>
                              <p:par>
                                <p:cTn id="24" presetID="42" presetClass="entr" presetSubtype="0" fill="hold" nodeType="afterEffect">
                                  <p:stCondLst>
                                    <p:cond delay="0"/>
                                  </p:stCondLst>
                                  <p:childTnLst>
                                    <p:set>
                                      <p:cBhvr>
                                        <p:cTn id="25" dur="1" fill="hold">
                                          <p:stCondLst>
                                            <p:cond delay="0"/>
                                          </p:stCondLst>
                                        </p:cTn>
                                        <p:tgtEl>
                                          <p:spTgt spid="128011">
                                            <p:txEl>
                                              <p:pRg st="4" end="4"/>
                                            </p:txEl>
                                          </p:spTgt>
                                        </p:tgtEl>
                                        <p:attrNameLst>
                                          <p:attrName>style.visibility</p:attrName>
                                        </p:attrNameLst>
                                      </p:cBhvr>
                                      <p:to>
                                        <p:strVal val="visible"/>
                                      </p:to>
                                    </p:set>
                                    <p:animEffect transition="in" filter="fade">
                                      <p:cBhvr>
                                        <p:cTn id="26" dur="1000"/>
                                        <p:tgtEl>
                                          <p:spTgt spid="128011">
                                            <p:txEl>
                                              <p:pRg st="4" end="4"/>
                                            </p:txEl>
                                          </p:spTgt>
                                        </p:tgtEl>
                                      </p:cBhvr>
                                    </p:animEffect>
                                    <p:anim calcmode="lin" valueType="num">
                                      <p:cBhvr>
                                        <p:cTn id="27" dur="1000" fill="hold"/>
                                        <p:tgtEl>
                                          <p:spTgt spid="128011">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12801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nodeType="clickEffect">
                                  <p:stCondLst>
                                    <p:cond delay="0"/>
                                  </p:stCondLst>
                                  <p:childTnLst>
                                    <p:set>
                                      <p:cBhvr>
                                        <p:cTn id="32" dur="1" fill="hold">
                                          <p:stCondLst>
                                            <p:cond delay="0"/>
                                          </p:stCondLst>
                                        </p:cTn>
                                        <p:tgtEl>
                                          <p:spTgt spid="128011">
                                            <p:txEl>
                                              <p:pRg st="5" end="5"/>
                                            </p:txEl>
                                          </p:spTgt>
                                        </p:tgtEl>
                                        <p:attrNameLst>
                                          <p:attrName>style.visibility</p:attrName>
                                        </p:attrNameLst>
                                      </p:cBhvr>
                                      <p:to>
                                        <p:strVal val="visible"/>
                                      </p:to>
                                    </p:set>
                                    <p:animEffect transition="in" filter="fade">
                                      <p:cBhvr>
                                        <p:cTn id="33" dur="1000"/>
                                        <p:tgtEl>
                                          <p:spTgt spid="128011">
                                            <p:txEl>
                                              <p:pRg st="5" end="5"/>
                                            </p:txEl>
                                          </p:spTgt>
                                        </p:tgtEl>
                                      </p:cBhvr>
                                    </p:animEffect>
                                    <p:anim calcmode="lin" valueType="num">
                                      <p:cBhvr>
                                        <p:cTn id="34" dur="1000" fill="hold"/>
                                        <p:tgtEl>
                                          <p:spTgt spid="128011">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128011">
                                            <p:txEl>
                                              <p:pRg st="5" end="5"/>
                                            </p:txEl>
                                          </p:spTgt>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1000"/>
                            </p:stCondLst>
                            <p:childTnLst>
                              <p:par>
                                <p:cTn id="37" presetID="42" presetClass="entr" presetSubtype="0" fill="hold" nodeType="afterEffect">
                                  <p:stCondLst>
                                    <p:cond delay="0"/>
                                  </p:stCondLst>
                                  <p:childTnLst>
                                    <p:set>
                                      <p:cBhvr>
                                        <p:cTn id="38" dur="1" fill="hold">
                                          <p:stCondLst>
                                            <p:cond delay="0"/>
                                          </p:stCondLst>
                                        </p:cTn>
                                        <p:tgtEl>
                                          <p:spTgt spid="128011">
                                            <p:txEl>
                                              <p:pRg st="6" end="6"/>
                                            </p:txEl>
                                          </p:spTgt>
                                        </p:tgtEl>
                                        <p:attrNameLst>
                                          <p:attrName>style.visibility</p:attrName>
                                        </p:attrNameLst>
                                      </p:cBhvr>
                                      <p:to>
                                        <p:strVal val="visible"/>
                                      </p:to>
                                    </p:set>
                                    <p:animEffect transition="in" filter="fade">
                                      <p:cBhvr>
                                        <p:cTn id="39" dur="1000"/>
                                        <p:tgtEl>
                                          <p:spTgt spid="128011">
                                            <p:txEl>
                                              <p:pRg st="6" end="6"/>
                                            </p:txEl>
                                          </p:spTgt>
                                        </p:tgtEl>
                                      </p:cBhvr>
                                    </p:animEffect>
                                    <p:anim calcmode="lin" valueType="num">
                                      <p:cBhvr>
                                        <p:cTn id="40" dur="1000" fill="hold"/>
                                        <p:tgtEl>
                                          <p:spTgt spid="128011">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128011">
                                            <p:txEl>
                                              <p:pRg st="6" end="6"/>
                                            </p:txEl>
                                          </p:spTgt>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2000"/>
                            </p:stCondLst>
                            <p:childTnLst>
                              <p:par>
                                <p:cTn id="43" presetID="42" presetClass="entr" presetSubtype="0" fill="hold" nodeType="afterEffect">
                                  <p:stCondLst>
                                    <p:cond delay="0"/>
                                  </p:stCondLst>
                                  <p:childTnLst>
                                    <p:set>
                                      <p:cBhvr>
                                        <p:cTn id="44" dur="1" fill="hold">
                                          <p:stCondLst>
                                            <p:cond delay="0"/>
                                          </p:stCondLst>
                                        </p:cTn>
                                        <p:tgtEl>
                                          <p:spTgt spid="128011">
                                            <p:txEl>
                                              <p:pRg st="7" end="7"/>
                                            </p:txEl>
                                          </p:spTgt>
                                        </p:tgtEl>
                                        <p:attrNameLst>
                                          <p:attrName>style.visibility</p:attrName>
                                        </p:attrNameLst>
                                      </p:cBhvr>
                                      <p:to>
                                        <p:strVal val="visible"/>
                                      </p:to>
                                    </p:set>
                                    <p:animEffect transition="in" filter="fade">
                                      <p:cBhvr>
                                        <p:cTn id="45" dur="1000"/>
                                        <p:tgtEl>
                                          <p:spTgt spid="128011">
                                            <p:txEl>
                                              <p:pRg st="7" end="7"/>
                                            </p:txEl>
                                          </p:spTgt>
                                        </p:tgtEl>
                                      </p:cBhvr>
                                    </p:animEffect>
                                    <p:anim calcmode="lin" valueType="num">
                                      <p:cBhvr>
                                        <p:cTn id="46" dur="1000" fill="hold"/>
                                        <p:tgtEl>
                                          <p:spTgt spid="128011">
                                            <p:txEl>
                                              <p:pRg st="7" end="7"/>
                                            </p:txEl>
                                          </p:spTgt>
                                        </p:tgtEl>
                                        <p:attrNameLst>
                                          <p:attrName>ppt_x</p:attrName>
                                        </p:attrNameLst>
                                      </p:cBhvr>
                                      <p:tavLst>
                                        <p:tav tm="0">
                                          <p:val>
                                            <p:strVal val="#ppt_x"/>
                                          </p:val>
                                        </p:tav>
                                        <p:tav tm="100000">
                                          <p:val>
                                            <p:strVal val="#ppt_x"/>
                                          </p:val>
                                        </p:tav>
                                      </p:tavLst>
                                    </p:anim>
                                    <p:anim calcmode="lin" valueType="num">
                                      <p:cBhvr>
                                        <p:cTn id="47" dur="1000" fill="hold"/>
                                        <p:tgtEl>
                                          <p:spTgt spid="12801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42" presetClass="entr" presetSubtype="0" fill="hold" nodeType="clickEffect">
                                  <p:stCondLst>
                                    <p:cond delay="0"/>
                                  </p:stCondLst>
                                  <p:childTnLst>
                                    <p:set>
                                      <p:cBhvr>
                                        <p:cTn id="51" dur="1" fill="hold">
                                          <p:stCondLst>
                                            <p:cond delay="0"/>
                                          </p:stCondLst>
                                        </p:cTn>
                                        <p:tgtEl>
                                          <p:spTgt spid="128011">
                                            <p:txEl>
                                              <p:pRg st="8" end="8"/>
                                            </p:txEl>
                                          </p:spTgt>
                                        </p:tgtEl>
                                        <p:attrNameLst>
                                          <p:attrName>style.visibility</p:attrName>
                                        </p:attrNameLst>
                                      </p:cBhvr>
                                      <p:to>
                                        <p:strVal val="visible"/>
                                      </p:to>
                                    </p:set>
                                    <p:animEffect transition="in" filter="fade">
                                      <p:cBhvr>
                                        <p:cTn id="52" dur="1000"/>
                                        <p:tgtEl>
                                          <p:spTgt spid="128011">
                                            <p:txEl>
                                              <p:pRg st="8" end="8"/>
                                            </p:txEl>
                                          </p:spTgt>
                                        </p:tgtEl>
                                      </p:cBhvr>
                                    </p:animEffect>
                                    <p:anim calcmode="lin" valueType="num">
                                      <p:cBhvr>
                                        <p:cTn id="53" dur="1000" fill="hold"/>
                                        <p:tgtEl>
                                          <p:spTgt spid="128011">
                                            <p:txEl>
                                              <p:pRg st="8" end="8"/>
                                            </p:txEl>
                                          </p:spTgt>
                                        </p:tgtEl>
                                        <p:attrNameLst>
                                          <p:attrName>ppt_x</p:attrName>
                                        </p:attrNameLst>
                                      </p:cBhvr>
                                      <p:tavLst>
                                        <p:tav tm="0">
                                          <p:val>
                                            <p:strVal val="#ppt_x"/>
                                          </p:val>
                                        </p:tav>
                                        <p:tav tm="100000">
                                          <p:val>
                                            <p:strVal val="#ppt_x"/>
                                          </p:val>
                                        </p:tav>
                                      </p:tavLst>
                                    </p:anim>
                                    <p:anim calcmode="lin" valueType="num">
                                      <p:cBhvr>
                                        <p:cTn id="54" dur="1000" fill="hold"/>
                                        <p:tgtEl>
                                          <p:spTgt spid="128011">
                                            <p:txEl>
                                              <p:pRg st="8" end="8"/>
                                            </p:txEl>
                                          </p:spTgt>
                                        </p:tgtEl>
                                        <p:attrNameLst>
                                          <p:attrName>ppt_y</p:attrName>
                                        </p:attrNameLst>
                                      </p:cBhvr>
                                      <p:tavLst>
                                        <p:tav tm="0">
                                          <p:val>
                                            <p:strVal val="#ppt_y+.1"/>
                                          </p:val>
                                        </p:tav>
                                        <p:tav tm="100000">
                                          <p:val>
                                            <p:strVal val="#ppt_y"/>
                                          </p:val>
                                        </p:tav>
                                      </p:tavLst>
                                    </p:anim>
                                  </p:childTnLst>
                                </p:cTn>
                              </p:par>
                            </p:childTnLst>
                          </p:cTn>
                        </p:par>
                        <p:par>
                          <p:cTn id="55" fill="hold" nodeType="afterGroup">
                            <p:stCondLst>
                              <p:cond delay="1000"/>
                            </p:stCondLst>
                            <p:childTnLst>
                              <p:par>
                                <p:cTn id="56" presetID="42" presetClass="entr" presetSubtype="0" fill="hold" nodeType="afterEffect">
                                  <p:stCondLst>
                                    <p:cond delay="0"/>
                                  </p:stCondLst>
                                  <p:childTnLst>
                                    <p:set>
                                      <p:cBhvr>
                                        <p:cTn id="57" dur="1" fill="hold">
                                          <p:stCondLst>
                                            <p:cond delay="0"/>
                                          </p:stCondLst>
                                        </p:cTn>
                                        <p:tgtEl>
                                          <p:spTgt spid="128011">
                                            <p:txEl>
                                              <p:pRg st="9" end="9"/>
                                            </p:txEl>
                                          </p:spTgt>
                                        </p:tgtEl>
                                        <p:attrNameLst>
                                          <p:attrName>style.visibility</p:attrName>
                                        </p:attrNameLst>
                                      </p:cBhvr>
                                      <p:to>
                                        <p:strVal val="visible"/>
                                      </p:to>
                                    </p:set>
                                    <p:animEffect transition="in" filter="fade">
                                      <p:cBhvr>
                                        <p:cTn id="58" dur="1000"/>
                                        <p:tgtEl>
                                          <p:spTgt spid="128011">
                                            <p:txEl>
                                              <p:pRg st="9" end="9"/>
                                            </p:txEl>
                                          </p:spTgt>
                                        </p:tgtEl>
                                      </p:cBhvr>
                                    </p:animEffect>
                                    <p:anim calcmode="lin" valueType="num">
                                      <p:cBhvr>
                                        <p:cTn id="59" dur="1000" fill="hold"/>
                                        <p:tgtEl>
                                          <p:spTgt spid="128011">
                                            <p:txEl>
                                              <p:pRg st="9" end="9"/>
                                            </p:txEl>
                                          </p:spTgt>
                                        </p:tgtEl>
                                        <p:attrNameLst>
                                          <p:attrName>ppt_x</p:attrName>
                                        </p:attrNameLst>
                                      </p:cBhvr>
                                      <p:tavLst>
                                        <p:tav tm="0">
                                          <p:val>
                                            <p:strVal val="#ppt_x"/>
                                          </p:val>
                                        </p:tav>
                                        <p:tav tm="100000">
                                          <p:val>
                                            <p:strVal val="#ppt_x"/>
                                          </p:val>
                                        </p:tav>
                                      </p:tavLst>
                                    </p:anim>
                                    <p:anim calcmode="lin" valueType="num">
                                      <p:cBhvr>
                                        <p:cTn id="60" dur="1000" fill="hold"/>
                                        <p:tgtEl>
                                          <p:spTgt spid="128011">
                                            <p:txEl>
                                              <p:pRg st="9" end="9"/>
                                            </p:txEl>
                                          </p:spTgt>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2000"/>
                            </p:stCondLst>
                            <p:childTnLst>
                              <p:par>
                                <p:cTn id="62" presetID="42" presetClass="entr" presetSubtype="0" fill="hold" nodeType="afterEffect">
                                  <p:stCondLst>
                                    <p:cond delay="0"/>
                                  </p:stCondLst>
                                  <p:childTnLst>
                                    <p:set>
                                      <p:cBhvr>
                                        <p:cTn id="63" dur="1" fill="hold">
                                          <p:stCondLst>
                                            <p:cond delay="0"/>
                                          </p:stCondLst>
                                        </p:cTn>
                                        <p:tgtEl>
                                          <p:spTgt spid="128011">
                                            <p:txEl>
                                              <p:pRg st="10" end="10"/>
                                            </p:txEl>
                                          </p:spTgt>
                                        </p:tgtEl>
                                        <p:attrNameLst>
                                          <p:attrName>style.visibility</p:attrName>
                                        </p:attrNameLst>
                                      </p:cBhvr>
                                      <p:to>
                                        <p:strVal val="visible"/>
                                      </p:to>
                                    </p:set>
                                    <p:animEffect transition="in" filter="fade">
                                      <p:cBhvr>
                                        <p:cTn id="64" dur="1000"/>
                                        <p:tgtEl>
                                          <p:spTgt spid="128011">
                                            <p:txEl>
                                              <p:pRg st="10" end="10"/>
                                            </p:txEl>
                                          </p:spTgt>
                                        </p:tgtEl>
                                      </p:cBhvr>
                                    </p:animEffect>
                                    <p:anim calcmode="lin" valueType="num">
                                      <p:cBhvr>
                                        <p:cTn id="65" dur="1000" fill="hold"/>
                                        <p:tgtEl>
                                          <p:spTgt spid="128011">
                                            <p:txEl>
                                              <p:pRg st="10" end="10"/>
                                            </p:txEl>
                                          </p:spTgt>
                                        </p:tgtEl>
                                        <p:attrNameLst>
                                          <p:attrName>ppt_x</p:attrName>
                                        </p:attrNameLst>
                                      </p:cBhvr>
                                      <p:tavLst>
                                        <p:tav tm="0">
                                          <p:val>
                                            <p:strVal val="#ppt_x"/>
                                          </p:val>
                                        </p:tav>
                                        <p:tav tm="100000">
                                          <p:val>
                                            <p:strVal val="#ppt_x"/>
                                          </p:val>
                                        </p:tav>
                                      </p:tavLst>
                                    </p:anim>
                                    <p:anim calcmode="lin" valueType="num">
                                      <p:cBhvr>
                                        <p:cTn id="66" dur="1000" fill="hold"/>
                                        <p:tgtEl>
                                          <p:spTgt spid="128011">
                                            <p:txEl>
                                              <p:pRg st="10" end="10"/>
                                            </p:txEl>
                                          </p:spTgt>
                                        </p:tgtEl>
                                        <p:attrNameLst>
                                          <p:attrName>ppt_y</p:attrName>
                                        </p:attrNameLst>
                                      </p:cBhvr>
                                      <p:tavLst>
                                        <p:tav tm="0">
                                          <p:val>
                                            <p:strVal val="#ppt_y+.1"/>
                                          </p:val>
                                        </p:tav>
                                        <p:tav tm="100000">
                                          <p:val>
                                            <p:strVal val="#ppt_y"/>
                                          </p:val>
                                        </p:tav>
                                      </p:tavLst>
                                    </p:anim>
                                  </p:childTnLst>
                                </p:cTn>
                              </p:par>
                            </p:childTnLst>
                          </p:cTn>
                        </p:par>
                        <p:par>
                          <p:cTn id="67" fill="hold" nodeType="afterGroup">
                            <p:stCondLst>
                              <p:cond delay="3000"/>
                            </p:stCondLst>
                            <p:childTnLst>
                              <p:par>
                                <p:cTn id="68" presetID="42" presetClass="entr" presetSubtype="0" fill="hold" nodeType="afterEffect">
                                  <p:stCondLst>
                                    <p:cond delay="0"/>
                                  </p:stCondLst>
                                  <p:childTnLst>
                                    <p:set>
                                      <p:cBhvr>
                                        <p:cTn id="69" dur="1" fill="hold">
                                          <p:stCondLst>
                                            <p:cond delay="0"/>
                                          </p:stCondLst>
                                        </p:cTn>
                                        <p:tgtEl>
                                          <p:spTgt spid="128011">
                                            <p:txEl>
                                              <p:pRg st="11" end="11"/>
                                            </p:txEl>
                                          </p:spTgt>
                                        </p:tgtEl>
                                        <p:attrNameLst>
                                          <p:attrName>style.visibility</p:attrName>
                                        </p:attrNameLst>
                                      </p:cBhvr>
                                      <p:to>
                                        <p:strVal val="visible"/>
                                      </p:to>
                                    </p:set>
                                    <p:animEffect transition="in" filter="fade">
                                      <p:cBhvr>
                                        <p:cTn id="70" dur="1000"/>
                                        <p:tgtEl>
                                          <p:spTgt spid="128011">
                                            <p:txEl>
                                              <p:pRg st="11" end="11"/>
                                            </p:txEl>
                                          </p:spTgt>
                                        </p:tgtEl>
                                      </p:cBhvr>
                                    </p:animEffect>
                                    <p:anim calcmode="lin" valueType="num">
                                      <p:cBhvr>
                                        <p:cTn id="71" dur="1000" fill="hold"/>
                                        <p:tgtEl>
                                          <p:spTgt spid="128011">
                                            <p:txEl>
                                              <p:pRg st="11" end="11"/>
                                            </p:txEl>
                                          </p:spTgt>
                                        </p:tgtEl>
                                        <p:attrNameLst>
                                          <p:attrName>ppt_x</p:attrName>
                                        </p:attrNameLst>
                                      </p:cBhvr>
                                      <p:tavLst>
                                        <p:tav tm="0">
                                          <p:val>
                                            <p:strVal val="#ppt_x"/>
                                          </p:val>
                                        </p:tav>
                                        <p:tav tm="100000">
                                          <p:val>
                                            <p:strVal val="#ppt_x"/>
                                          </p:val>
                                        </p:tav>
                                      </p:tavLst>
                                    </p:anim>
                                    <p:anim calcmode="lin" valueType="num">
                                      <p:cBhvr>
                                        <p:cTn id="72" dur="1000" fill="hold"/>
                                        <p:tgtEl>
                                          <p:spTgt spid="128011">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42" presetClass="entr" presetSubtype="0" fill="hold" nodeType="clickEffect">
                                  <p:stCondLst>
                                    <p:cond delay="0"/>
                                  </p:stCondLst>
                                  <p:childTnLst>
                                    <p:set>
                                      <p:cBhvr>
                                        <p:cTn id="76" dur="1" fill="hold">
                                          <p:stCondLst>
                                            <p:cond delay="0"/>
                                          </p:stCondLst>
                                        </p:cTn>
                                        <p:tgtEl>
                                          <p:spTgt spid="128011">
                                            <p:txEl>
                                              <p:pRg st="12" end="12"/>
                                            </p:txEl>
                                          </p:spTgt>
                                        </p:tgtEl>
                                        <p:attrNameLst>
                                          <p:attrName>style.visibility</p:attrName>
                                        </p:attrNameLst>
                                      </p:cBhvr>
                                      <p:to>
                                        <p:strVal val="visible"/>
                                      </p:to>
                                    </p:set>
                                    <p:animEffect transition="in" filter="fade">
                                      <p:cBhvr>
                                        <p:cTn id="77" dur="1000"/>
                                        <p:tgtEl>
                                          <p:spTgt spid="128011">
                                            <p:txEl>
                                              <p:pRg st="12" end="12"/>
                                            </p:txEl>
                                          </p:spTgt>
                                        </p:tgtEl>
                                      </p:cBhvr>
                                    </p:animEffect>
                                    <p:anim calcmode="lin" valueType="num">
                                      <p:cBhvr>
                                        <p:cTn id="78" dur="1000" fill="hold"/>
                                        <p:tgtEl>
                                          <p:spTgt spid="128011">
                                            <p:txEl>
                                              <p:pRg st="12" end="12"/>
                                            </p:txEl>
                                          </p:spTgt>
                                        </p:tgtEl>
                                        <p:attrNameLst>
                                          <p:attrName>ppt_x</p:attrName>
                                        </p:attrNameLst>
                                      </p:cBhvr>
                                      <p:tavLst>
                                        <p:tav tm="0">
                                          <p:val>
                                            <p:strVal val="#ppt_x"/>
                                          </p:val>
                                        </p:tav>
                                        <p:tav tm="100000">
                                          <p:val>
                                            <p:strVal val="#ppt_x"/>
                                          </p:val>
                                        </p:tav>
                                      </p:tavLst>
                                    </p:anim>
                                    <p:anim calcmode="lin" valueType="num">
                                      <p:cBhvr>
                                        <p:cTn id="79" dur="1000" fill="hold"/>
                                        <p:tgtEl>
                                          <p:spTgt spid="128011">
                                            <p:txEl>
                                              <p:pRg st="12" end="12"/>
                                            </p:txEl>
                                          </p:spTgt>
                                        </p:tgtEl>
                                        <p:attrNameLst>
                                          <p:attrName>ppt_y</p:attrName>
                                        </p:attrNameLst>
                                      </p:cBhvr>
                                      <p:tavLst>
                                        <p:tav tm="0">
                                          <p:val>
                                            <p:strVal val="#ppt_y+.1"/>
                                          </p:val>
                                        </p:tav>
                                        <p:tav tm="100000">
                                          <p:val>
                                            <p:strVal val="#ppt_y"/>
                                          </p:val>
                                        </p:tav>
                                      </p:tavLst>
                                    </p:anim>
                                  </p:childTnLst>
                                </p:cTn>
                              </p:par>
                            </p:childTnLst>
                          </p:cTn>
                        </p:par>
                        <p:par>
                          <p:cTn id="80" fill="hold" nodeType="afterGroup">
                            <p:stCondLst>
                              <p:cond delay="1000"/>
                            </p:stCondLst>
                            <p:childTnLst>
                              <p:par>
                                <p:cTn id="81" presetID="42" presetClass="entr" presetSubtype="0" fill="hold" nodeType="afterEffect">
                                  <p:stCondLst>
                                    <p:cond delay="0"/>
                                  </p:stCondLst>
                                  <p:childTnLst>
                                    <p:set>
                                      <p:cBhvr>
                                        <p:cTn id="82" dur="1" fill="hold">
                                          <p:stCondLst>
                                            <p:cond delay="0"/>
                                          </p:stCondLst>
                                        </p:cTn>
                                        <p:tgtEl>
                                          <p:spTgt spid="128011">
                                            <p:txEl>
                                              <p:pRg st="13" end="13"/>
                                            </p:txEl>
                                          </p:spTgt>
                                        </p:tgtEl>
                                        <p:attrNameLst>
                                          <p:attrName>style.visibility</p:attrName>
                                        </p:attrNameLst>
                                      </p:cBhvr>
                                      <p:to>
                                        <p:strVal val="visible"/>
                                      </p:to>
                                    </p:set>
                                    <p:animEffect transition="in" filter="fade">
                                      <p:cBhvr>
                                        <p:cTn id="83" dur="1000"/>
                                        <p:tgtEl>
                                          <p:spTgt spid="128011">
                                            <p:txEl>
                                              <p:pRg st="13" end="13"/>
                                            </p:txEl>
                                          </p:spTgt>
                                        </p:tgtEl>
                                      </p:cBhvr>
                                    </p:animEffect>
                                    <p:anim calcmode="lin" valueType="num">
                                      <p:cBhvr>
                                        <p:cTn id="84" dur="1000" fill="hold"/>
                                        <p:tgtEl>
                                          <p:spTgt spid="128011">
                                            <p:txEl>
                                              <p:pRg st="13" end="13"/>
                                            </p:txEl>
                                          </p:spTgt>
                                        </p:tgtEl>
                                        <p:attrNameLst>
                                          <p:attrName>ppt_x</p:attrName>
                                        </p:attrNameLst>
                                      </p:cBhvr>
                                      <p:tavLst>
                                        <p:tav tm="0">
                                          <p:val>
                                            <p:strVal val="#ppt_x"/>
                                          </p:val>
                                        </p:tav>
                                        <p:tav tm="100000">
                                          <p:val>
                                            <p:strVal val="#ppt_x"/>
                                          </p:val>
                                        </p:tav>
                                      </p:tavLst>
                                    </p:anim>
                                    <p:anim calcmode="lin" valueType="num">
                                      <p:cBhvr>
                                        <p:cTn id="85" dur="1000" fill="hold"/>
                                        <p:tgtEl>
                                          <p:spTgt spid="128011">
                                            <p:txEl>
                                              <p:pRg st="13" end="13"/>
                                            </p:txEl>
                                          </p:spTgt>
                                        </p:tgtEl>
                                        <p:attrNameLst>
                                          <p:attrName>ppt_y</p:attrName>
                                        </p:attrNameLst>
                                      </p:cBhvr>
                                      <p:tavLst>
                                        <p:tav tm="0">
                                          <p:val>
                                            <p:strVal val="#ppt_y+.1"/>
                                          </p:val>
                                        </p:tav>
                                        <p:tav tm="100000">
                                          <p:val>
                                            <p:strVal val="#ppt_y"/>
                                          </p:val>
                                        </p:tav>
                                      </p:tavLst>
                                    </p:anim>
                                  </p:childTnLst>
                                </p:cTn>
                              </p:par>
                            </p:childTnLst>
                          </p:cTn>
                        </p:par>
                        <p:par>
                          <p:cTn id="86" fill="hold" nodeType="afterGroup">
                            <p:stCondLst>
                              <p:cond delay="2000"/>
                            </p:stCondLst>
                            <p:childTnLst>
                              <p:par>
                                <p:cTn id="87" presetID="42" presetClass="entr" presetSubtype="0" fill="hold" nodeType="afterEffect">
                                  <p:stCondLst>
                                    <p:cond delay="0"/>
                                  </p:stCondLst>
                                  <p:childTnLst>
                                    <p:set>
                                      <p:cBhvr>
                                        <p:cTn id="88" dur="1" fill="hold">
                                          <p:stCondLst>
                                            <p:cond delay="0"/>
                                          </p:stCondLst>
                                        </p:cTn>
                                        <p:tgtEl>
                                          <p:spTgt spid="128011">
                                            <p:txEl>
                                              <p:pRg st="14" end="14"/>
                                            </p:txEl>
                                          </p:spTgt>
                                        </p:tgtEl>
                                        <p:attrNameLst>
                                          <p:attrName>style.visibility</p:attrName>
                                        </p:attrNameLst>
                                      </p:cBhvr>
                                      <p:to>
                                        <p:strVal val="visible"/>
                                      </p:to>
                                    </p:set>
                                    <p:animEffect transition="in" filter="fade">
                                      <p:cBhvr>
                                        <p:cTn id="89" dur="1000"/>
                                        <p:tgtEl>
                                          <p:spTgt spid="128011">
                                            <p:txEl>
                                              <p:pRg st="14" end="14"/>
                                            </p:txEl>
                                          </p:spTgt>
                                        </p:tgtEl>
                                      </p:cBhvr>
                                    </p:animEffect>
                                    <p:anim calcmode="lin" valueType="num">
                                      <p:cBhvr>
                                        <p:cTn id="90" dur="1000" fill="hold"/>
                                        <p:tgtEl>
                                          <p:spTgt spid="128011">
                                            <p:txEl>
                                              <p:pRg st="14" end="14"/>
                                            </p:txEl>
                                          </p:spTgt>
                                        </p:tgtEl>
                                        <p:attrNameLst>
                                          <p:attrName>ppt_x</p:attrName>
                                        </p:attrNameLst>
                                      </p:cBhvr>
                                      <p:tavLst>
                                        <p:tav tm="0">
                                          <p:val>
                                            <p:strVal val="#ppt_x"/>
                                          </p:val>
                                        </p:tav>
                                        <p:tav tm="100000">
                                          <p:val>
                                            <p:strVal val="#ppt_x"/>
                                          </p:val>
                                        </p:tav>
                                      </p:tavLst>
                                    </p:anim>
                                    <p:anim calcmode="lin" valueType="num">
                                      <p:cBhvr>
                                        <p:cTn id="91" dur="1000" fill="hold"/>
                                        <p:tgtEl>
                                          <p:spTgt spid="128011">
                                            <p:txEl>
                                              <p:pRg st="14" end="14"/>
                                            </p:txEl>
                                          </p:spTgt>
                                        </p:tgtEl>
                                        <p:attrNameLst>
                                          <p:attrName>ppt_y</p:attrName>
                                        </p:attrNameLst>
                                      </p:cBhvr>
                                      <p:tavLst>
                                        <p:tav tm="0">
                                          <p:val>
                                            <p:strVal val="#ppt_y+.1"/>
                                          </p:val>
                                        </p:tav>
                                        <p:tav tm="100000">
                                          <p:val>
                                            <p:strVal val="#ppt_y"/>
                                          </p:val>
                                        </p:tav>
                                      </p:tavLst>
                                    </p:anim>
                                  </p:childTnLst>
                                </p:cTn>
                              </p:par>
                            </p:childTnLst>
                          </p:cTn>
                        </p:par>
                        <p:par>
                          <p:cTn id="92" fill="hold" nodeType="afterGroup">
                            <p:stCondLst>
                              <p:cond delay="3000"/>
                            </p:stCondLst>
                            <p:childTnLst>
                              <p:par>
                                <p:cTn id="93" presetID="42" presetClass="entr" presetSubtype="0" fill="hold" nodeType="afterEffect">
                                  <p:stCondLst>
                                    <p:cond delay="0"/>
                                  </p:stCondLst>
                                  <p:childTnLst>
                                    <p:set>
                                      <p:cBhvr>
                                        <p:cTn id="94" dur="1" fill="hold">
                                          <p:stCondLst>
                                            <p:cond delay="0"/>
                                          </p:stCondLst>
                                        </p:cTn>
                                        <p:tgtEl>
                                          <p:spTgt spid="128011">
                                            <p:txEl>
                                              <p:pRg st="15" end="15"/>
                                            </p:txEl>
                                          </p:spTgt>
                                        </p:tgtEl>
                                        <p:attrNameLst>
                                          <p:attrName>style.visibility</p:attrName>
                                        </p:attrNameLst>
                                      </p:cBhvr>
                                      <p:to>
                                        <p:strVal val="visible"/>
                                      </p:to>
                                    </p:set>
                                    <p:animEffect transition="in" filter="fade">
                                      <p:cBhvr>
                                        <p:cTn id="95" dur="1000"/>
                                        <p:tgtEl>
                                          <p:spTgt spid="128011">
                                            <p:txEl>
                                              <p:pRg st="15" end="15"/>
                                            </p:txEl>
                                          </p:spTgt>
                                        </p:tgtEl>
                                      </p:cBhvr>
                                    </p:animEffect>
                                    <p:anim calcmode="lin" valueType="num">
                                      <p:cBhvr>
                                        <p:cTn id="96" dur="1000" fill="hold"/>
                                        <p:tgtEl>
                                          <p:spTgt spid="128011">
                                            <p:txEl>
                                              <p:pRg st="15" end="15"/>
                                            </p:txEl>
                                          </p:spTgt>
                                        </p:tgtEl>
                                        <p:attrNameLst>
                                          <p:attrName>ppt_x</p:attrName>
                                        </p:attrNameLst>
                                      </p:cBhvr>
                                      <p:tavLst>
                                        <p:tav tm="0">
                                          <p:val>
                                            <p:strVal val="#ppt_x"/>
                                          </p:val>
                                        </p:tav>
                                        <p:tav tm="100000">
                                          <p:val>
                                            <p:strVal val="#ppt_x"/>
                                          </p:val>
                                        </p:tav>
                                      </p:tavLst>
                                    </p:anim>
                                    <p:anim calcmode="lin" valueType="num">
                                      <p:cBhvr>
                                        <p:cTn id="97" dur="1000" fill="hold"/>
                                        <p:tgtEl>
                                          <p:spTgt spid="128011">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65" name="Rectangle 13"/>
          <p:cNvSpPr>
            <a:spLocks noGrp="1" noChangeArrowheads="1"/>
          </p:cNvSpPr>
          <p:nvPr>
            <p:ph type="body" sz="half" idx="1"/>
          </p:nvPr>
        </p:nvSpPr>
        <p:spPr>
          <a:xfrm>
            <a:off x="634133" y="1438492"/>
            <a:ext cx="11066030" cy="1368425"/>
          </a:xfrm>
        </p:spPr>
        <p:txBody>
          <a:bodyPr>
            <a:normAutofit/>
          </a:bodyPr>
          <a:lstStyle/>
          <a:p>
            <a:pPr>
              <a:lnSpc>
                <a:spcPct val="90000"/>
              </a:lnSpc>
            </a:pPr>
            <a:r>
              <a:rPr lang="es-ES" altLang="es-MX" sz="2100" dirty="0"/>
              <a:t>Aunque se codifiquen como números, debemos recordar siempre el verdadero tipo de las variables y su significado cuando vayamos a usar programas de cálculo estadístico.</a:t>
            </a:r>
          </a:p>
          <a:p>
            <a:pPr>
              <a:lnSpc>
                <a:spcPct val="90000"/>
              </a:lnSpc>
            </a:pPr>
            <a:r>
              <a:rPr lang="es-ES" altLang="es-MX" sz="2100" dirty="0"/>
              <a:t>No todo está permitido con cualquier tipo de variable.</a:t>
            </a:r>
          </a:p>
        </p:txBody>
      </p:sp>
      <p:sp>
        <p:nvSpPr>
          <p:cNvPr id="9" name="Rectangle 3"/>
          <p:cNvSpPr txBox="1">
            <a:spLocks noChangeArrowheads="1"/>
          </p:cNvSpPr>
          <p:nvPr/>
        </p:nvSpPr>
        <p:spPr>
          <a:xfrm>
            <a:off x="634133" y="2951018"/>
            <a:ext cx="10307203" cy="29347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pPr>
            <a:r>
              <a:rPr lang="es-ES" altLang="es-MX" sz="2100" dirty="0" smtClean="0"/>
              <a:t>Los posibles valores de una variable suelen denominarse </a:t>
            </a:r>
            <a:r>
              <a:rPr lang="es-ES" altLang="es-MX" sz="2100" dirty="0" smtClean="0">
                <a:solidFill>
                  <a:srgbClr val="CC3300"/>
                </a:solidFill>
              </a:rPr>
              <a:t>modalidades</a:t>
            </a:r>
            <a:r>
              <a:rPr lang="es-ES" altLang="es-MX" sz="2100" dirty="0" smtClean="0"/>
              <a:t>.</a:t>
            </a:r>
          </a:p>
          <a:p>
            <a:pPr>
              <a:lnSpc>
                <a:spcPct val="80000"/>
              </a:lnSpc>
            </a:pPr>
            <a:r>
              <a:rPr lang="es-ES" altLang="es-MX" sz="2100" dirty="0" smtClean="0"/>
              <a:t>Las modalidades pueden agruparse en </a:t>
            </a:r>
            <a:r>
              <a:rPr lang="es-ES" altLang="es-MX" sz="2100" dirty="0" smtClean="0">
                <a:solidFill>
                  <a:srgbClr val="CC3300"/>
                </a:solidFill>
              </a:rPr>
              <a:t>clases</a:t>
            </a:r>
            <a:r>
              <a:rPr lang="es-ES" altLang="es-MX" sz="2100" dirty="0" smtClean="0"/>
              <a:t> (intervalos)</a:t>
            </a:r>
          </a:p>
          <a:p>
            <a:pPr lvl="1">
              <a:lnSpc>
                <a:spcPct val="80000"/>
              </a:lnSpc>
            </a:pPr>
            <a:r>
              <a:rPr lang="es-ES" altLang="es-MX" sz="2000" dirty="0" smtClean="0"/>
              <a:t>Edades: </a:t>
            </a:r>
          </a:p>
          <a:p>
            <a:pPr lvl="2">
              <a:lnSpc>
                <a:spcPct val="80000"/>
              </a:lnSpc>
            </a:pPr>
            <a:r>
              <a:rPr lang="es-ES" altLang="es-MX" sz="1700" dirty="0" smtClean="0"/>
              <a:t> Menos de 20 años, de 20 a 50 años, más de 50 años</a:t>
            </a:r>
          </a:p>
          <a:p>
            <a:pPr lvl="1">
              <a:lnSpc>
                <a:spcPct val="80000"/>
              </a:lnSpc>
            </a:pPr>
            <a:r>
              <a:rPr lang="es-ES" altLang="es-MX" sz="2000" dirty="0" smtClean="0"/>
              <a:t>Hijos:</a:t>
            </a:r>
          </a:p>
          <a:p>
            <a:pPr lvl="2">
              <a:lnSpc>
                <a:spcPct val="80000"/>
              </a:lnSpc>
            </a:pPr>
            <a:r>
              <a:rPr lang="es-ES" altLang="es-MX" sz="1700" dirty="0" smtClean="0"/>
              <a:t>Menos de 3 hijos, De 3 a 5, 6 o más hijos</a:t>
            </a:r>
          </a:p>
          <a:p>
            <a:pPr marL="914400" lvl="2" indent="0">
              <a:lnSpc>
                <a:spcPct val="80000"/>
              </a:lnSpc>
              <a:buNone/>
            </a:pPr>
            <a:endParaRPr lang="es-ES" altLang="es-MX" sz="1700" dirty="0" smtClean="0"/>
          </a:p>
          <a:p>
            <a:pPr>
              <a:lnSpc>
                <a:spcPct val="80000"/>
              </a:lnSpc>
            </a:pPr>
            <a:endParaRPr lang="es-ES" altLang="es-MX" sz="2100" dirty="0" smtClean="0"/>
          </a:p>
          <a:p>
            <a:pPr>
              <a:lnSpc>
                <a:spcPct val="80000"/>
              </a:lnSpc>
            </a:pPr>
            <a:endParaRPr lang="es-ES" altLang="es-MX" sz="2100" dirty="0"/>
          </a:p>
        </p:txBody>
      </p:sp>
      <p:sp>
        <p:nvSpPr>
          <p:cNvPr id="2" name="1 Marcador de número de diapositiva"/>
          <p:cNvSpPr>
            <a:spLocks noGrp="1"/>
          </p:cNvSpPr>
          <p:nvPr>
            <p:ph type="sldNum" sz="quarter" idx="11"/>
          </p:nvPr>
        </p:nvSpPr>
        <p:spPr>
          <a:xfrm>
            <a:off x="10941336" y="5885801"/>
            <a:ext cx="703385" cy="457200"/>
          </a:xfrm>
        </p:spPr>
        <p:txBody>
          <a:bodyPr/>
          <a:lstStyle/>
          <a:p>
            <a:fld id="{60C7296B-E1FA-4EC7-A793-29293D9847F8}" type="slidenum">
              <a:rPr lang="es-ES" altLang="es-MX" smtClean="0"/>
              <a:pPr/>
              <a:t>23</a:t>
            </a:fld>
            <a:endParaRPr lang="es-ES" altLang="es-MX" dirty="0"/>
          </a:p>
        </p:txBody>
      </p:sp>
    </p:spTree>
    <p:extLst>
      <p:ext uri="{BB962C8B-B14F-4D97-AF65-F5344CB8AC3E}">
        <p14:creationId xmlns:p14="http://schemas.microsoft.com/office/powerpoint/2010/main" val="1047270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fade">
                                      <p:cBhvr>
                                        <p:cTn id="7" dur="1000"/>
                                        <p:tgtEl>
                                          <p:spTgt spid="9">
                                            <p:txEl>
                                              <p:pRg st="2" end="2"/>
                                            </p:txEl>
                                          </p:spTgt>
                                        </p:tgtEl>
                                      </p:cBhvr>
                                    </p:animEffect>
                                    <p:anim calcmode="lin" valueType="num">
                                      <p:cBhvr>
                                        <p:cTn id="8"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xEl>
                                              <p:pRg st="3" end="3"/>
                                            </p:txEl>
                                          </p:spTgt>
                                        </p:tgtEl>
                                        <p:attrNameLst>
                                          <p:attrName>style.visibility</p:attrName>
                                        </p:attrNameLst>
                                      </p:cBhvr>
                                      <p:to>
                                        <p:strVal val="visible"/>
                                      </p:to>
                                    </p:set>
                                    <p:animEffect transition="in" filter="fade">
                                      <p:cBhvr>
                                        <p:cTn id="12" dur="1000"/>
                                        <p:tgtEl>
                                          <p:spTgt spid="9">
                                            <p:txEl>
                                              <p:pRg st="3" end="3"/>
                                            </p:txEl>
                                          </p:spTgt>
                                        </p:tgtEl>
                                      </p:cBhvr>
                                    </p:animEffect>
                                    <p:anim calcmode="lin" valueType="num">
                                      <p:cBhvr>
                                        <p:cTn id="13"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9">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1000"/>
                                        <p:tgtEl>
                                          <p:spTgt spid="9">
                                            <p:txEl>
                                              <p:pRg st="4" end="4"/>
                                            </p:txEl>
                                          </p:spTgt>
                                        </p:tgtEl>
                                      </p:cBhvr>
                                    </p:animEffect>
                                    <p:anim calcmode="lin" valueType="num">
                                      <p:cBhvr>
                                        <p:cTn id="18"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9">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
                                            <p:txEl>
                                              <p:pRg st="5" end="5"/>
                                            </p:txEl>
                                          </p:spTgt>
                                        </p:tgtEl>
                                        <p:attrNameLst>
                                          <p:attrName>style.visibility</p:attrName>
                                        </p:attrNameLst>
                                      </p:cBhvr>
                                      <p:to>
                                        <p:strVal val="visible"/>
                                      </p:to>
                                    </p:set>
                                    <p:animEffect transition="in" filter="fade">
                                      <p:cBhvr>
                                        <p:cTn id="22" dur="1000"/>
                                        <p:tgtEl>
                                          <p:spTgt spid="9">
                                            <p:txEl>
                                              <p:pRg st="5" end="5"/>
                                            </p:txEl>
                                          </p:spTgt>
                                        </p:tgtEl>
                                      </p:cBhvr>
                                    </p:animEffect>
                                    <p:anim calcmode="lin" valueType="num">
                                      <p:cBhvr>
                                        <p:cTn id="23" dur="1000" fill="hold"/>
                                        <p:tgtEl>
                                          <p:spTgt spid="9">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half" idx="1"/>
          </p:nvPr>
        </p:nvSpPr>
        <p:spPr>
          <a:xfrm>
            <a:off x="601784" y="1412876"/>
            <a:ext cx="10713915" cy="3450070"/>
          </a:xfrm>
        </p:spPr>
        <p:txBody>
          <a:bodyPr/>
          <a:lstStyle/>
          <a:p>
            <a:pPr>
              <a:lnSpc>
                <a:spcPct val="80000"/>
              </a:lnSpc>
            </a:pPr>
            <a:r>
              <a:rPr lang="es-ES" altLang="es-MX" sz="2100" dirty="0" smtClean="0"/>
              <a:t>Las modalidades/clases deben forman un sistema exhaustivo y excluyente</a:t>
            </a:r>
          </a:p>
          <a:p>
            <a:pPr lvl="1">
              <a:lnSpc>
                <a:spcPct val="80000"/>
              </a:lnSpc>
            </a:pPr>
            <a:r>
              <a:rPr lang="es-ES" altLang="es-MX" sz="2000" dirty="0" smtClean="0">
                <a:solidFill>
                  <a:srgbClr val="CC3300"/>
                </a:solidFill>
              </a:rPr>
              <a:t>Exhaustivo</a:t>
            </a:r>
            <a:r>
              <a:rPr lang="es-ES" altLang="es-MX" sz="2000" dirty="0" smtClean="0"/>
              <a:t>: No podemos olvidar ningún posible valor de la variable</a:t>
            </a:r>
          </a:p>
          <a:p>
            <a:pPr lvl="3">
              <a:lnSpc>
                <a:spcPct val="80000"/>
              </a:lnSpc>
            </a:pPr>
            <a:r>
              <a:rPr lang="es-ES" altLang="es-MX" sz="1600" b="1" dirty="0" smtClean="0"/>
              <a:t>Mal: ¿Cuál es su color del pelo: (Rubio, Moreno)?</a:t>
            </a:r>
          </a:p>
          <a:p>
            <a:pPr lvl="3">
              <a:lnSpc>
                <a:spcPct val="80000"/>
              </a:lnSpc>
            </a:pPr>
            <a:r>
              <a:rPr lang="es-ES" altLang="es-MX" sz="1600" dirty="0" smtClean="0">
                <a:solidFill>
                  <a:srgbClr val="0066FF"/>
                </a:solidFill>
              </a:rPr>
              <a:t>Bien: ¿Cuál es su grupo sanguíneo?</a:t>
            </a:r>
          </a:p>
          <a:p>
            <a:pPr lvl="1">
              <a:lnSpc>
                <a:spcPct val="80000"/>
              </a:lnSpc>
            </a:pPr>
            <a:r>
              <a:rPr lang="es-ES" altLang="es-MX" sz="2000" dirty="0" smtClean="0">
                <a:solidFill>
                  <a:srgbClr val="CC3300"/>
                </a:solidFill>
              </a:rPr>
              <a:t>Excluyente</a:t>
            </a:r>
            <a:r>
              <a:rPr lang="es-ES" altLang="es-MX" sz="2000" dirty="0" smtClean="0"/>
              <a:t>: Nadie puede presentar dos valores</a:t>
            </a:r>
            <a:br>
              <a:rPr lang="es-ES" altLang="es-MX" sz="2000" dirty="0" smtClean="0"/>
            </a:br>
            <a:r>
              <a:rPr lang="es-ES" altLang="es-MX" sz="2000" dirty="0" smtClean="0"/>
              <a:t> simultáneos de la variable</a:t>
            </a:r>
          </a:p>
          <a:p>
            <a:pPr lvl="2">
              <a:lnSpc>
                <a:spcPct val="80000"/>
              </a:lnSpc>
            </a:pPr>
            <a:r>
              <a:rPr lang="es-ES" altLang="es-MX" sz="1700" dirty="0" smtClean="0"/>
              <a:t>Estudio sobre el ocio</a:t>
            </a:r>
          </a:p>
          <a:p>
            <a:pPr lvl="3">
              <a:lnSpc>
                <a:spcPct val="80000"/>
              </a:lnSpc>
            </a:pPr>
            <a:r>
              <a:rPr lang="es-ES" altLang="es-MX" sz="1600" dirty="0" smtClean="0"/>
              <a:t>Mal: De los siguientes, qué le gusta: (deporte, cine)</a:t>
            </a:r>
          </a:p>
          <a:p>
            <a:pPr lvl="3">
              <a:lnSpc>
                <a:spcPct val="80000"/>
              </a:lnSpc>
            </a:pPr>
            <a:r>
              <a:rPr lang="es-ES" altLang="es-MX" sz="1600" dirty="0" smtClean="0">
                <a:solidFill>
                  <a:srgbClr val="0066FF"/>
                </a:solidFill>
              </a:rPr>
              <a:t>Bien: Le gusta el deporte: (Sí, No)</a:t>
            </a:r>
          </a:p>
          <a:p>
            <a:pPr lvl="3">
              <a:lnSpc>
                <a:spcPct val="80000"/>
              </a:lnSpc>
            </a:pPr>
            <a:r>
              <a:rPr lang="es-ES" altLang="es-MX" sz="1600" dirty="0" smtClean="0">
                <a:solidFill>
                  <a:srgbClr val="0066FF"/>
                </a:solidFill>
              </a:rPr>
              <a:t>Bien: Le gusta el cine: (Sí, No)</a:t>
            </a:r>
          </a:p>
          <a:p>
            <a:pPr lvl="3">
              <a:lnSpc>
                <a:spcPct val="80000"/>
              </a:lnSpc>
            </a:pPr>
            <a:r>
              <a:rPr lang="es-ES" altLang="es-MX" sz="1600" dirty="0" smtClean="0"/>
              <a:t>Mal: Cuántos hijos tiene: (Ninguno, Menos de 5, Más de 2)</a:t>
            </a:r>
          </a:p>
          <a:p>
            <a:endParaRPr lang="es-MX" dirty="0"/>
          </a:p>
        </p:txBody>
      </p:sp>
      <p:sp>
        <p:nvSpPr>
          <p:cNvPr id="3" name="2 Marcador de número de diapositiva"/>
          <p:cNvSpPr>
            <a:spLocks noGrp="1"/>
          </p:cNvSpPr>
          <p:nvPr>
            <p:ph type="sldNum" sz="quarter" idx="11"/>
          </p:nvPr>
        </p:nvSpPr>
        <p:spPr>
          <a:xfrm>
            <a:off x="10938120" y="5864679"/>
            <a:ext cx="703385" cy="457200"/>
          </a:xfrm>
        </p:spPr>
        <p:txBody>
          <a:bodyPr/>
          <a:lstStyle/>
          <a:p>
            <a:fld id="{8057C22B-D833-4902-8AD2-3B1CDB9F041C}" type="slidenum">
              <a:rPr lang="es-ES" altLang="es-MX" smtClean="0"/>
              <a:pPr/>
              <a:t>24</a:t>
            </a:fld>
            <a:endParaRPr lang="es-ES" altLang="es-MX" dirty="0"/>
          </a:p>
        </p:txBody>
      </p:sp>
    </p:spTree>
    <p:extLst>
      <p:ext uri="{BB962C8B-B14F-4D97-AF65-F5344CB8AC3E}">
        <p14:creationId xmlns:p14="http://schemas.microsoft.com/office/powerpoint/2010/main" val="23797400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5 Conector recto"/>
          <p:cNvCxnSpPr/>
          <p:nvPr/>
        </p:nvCxnSpPr>
        <p:spPr>
          <a:xfrm>
            <a:off x="2992437" y="548337"/>
            <a:ext cx="6264275"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11" name="6 CuadroTexto"/>
          <p:cNvSpPr txBox="1">
            <a:spLocks noChangeArrowheads="1"/>
          </p:cNvSpPr>
          <p:nvPr/>
        </p:nvSpPr>
        <p:spPr bwMode="auto">
          <a:xfrm>
            <a:off x="1839912" y="756299"/>
            <a:ext cx="87137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16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«Imaginemos que tenemos que escoger una muestra de 20 estudiantes en una población de 600»</a:t>
            </a:r>
            <a:endParaRPr kumimoji="0" lang="es-CL" altLang="es-MX" sz="1600" b="1" i="0" u="none" strike="noStrike" kern="1200" cap="none" spc="0" normalizeH="0" baseline="0" noProof="0">
              <a:ln>
                <a:noFill/>
              </a:ln>
              <a:solidFill>
                <a:sysClr val="windowText" lastClr="000000"/>
              </a:solidFill>
              <a:effectLst/>
              <a:uLnTx/>
              <a:uFillTx/>
              <a:latin typeface="Calibri" pitchFamily="34" charset="0"/>
              <a:ea typeface="+mn-ea"/>
              <a:cs typeface="Arial" charset="0"/>
            </a:endParaRPr>
          </a:p>
        </p:txBody>
      </p:sp>
      <p:sp>
        <p:nvSpPr>
          <p:cNvPr id="12" name="7 Rectángulo redondeado"/>
          <p:cNvSpPr/>
          <p:nvPr/>
        </p:nvSpPr>
        <p:spPr>
          <a:xfrm>
            <a:off x="2730500" y="1188099"/>
            <a:ext cx="2447925" cy="287338"/>
          </a:xfrm>
          <a:prstGeom prst="round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sz="1600" b="0" i="0" u="none" strike="noStrike" kern="1200" cap="none" spc="0" normalizeH="0" baseline="0" noProof="0" dirty="0">
                <a:ln>
                  <a:noFill/>
                </a:ln>
                <a:solidFill>
                  <a:sysClr val="windowText" lastClr="000000"/>
                </a:solidFill>
                <a:effectLst/>
                <a:uLnTx/>
                <a:uFillTx/>
                <a:latin typeface="Calibri"/>
                <a:ea typeface="+mn-ea"/>
                <a:cs typeface="+mn-cs"/>
              </a:rPr>
              <a:t>ALEATORIA SIMPLE</a:t>
            </a:r>
            <a:endParaRPr kumimoji="0" lang="es-CL" sz="16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13" name="9 CuadroTexto"/>
          <p:cNvSpPr txBox="1">
            <a:spLocks noChangeArrowheads="1"/>
          </p:cNvSpPr>
          <p:nvPr/>
        </p:nvSpPr>
        <p:spPr bwMode="auto">
          <a:xfrm>
            <a:off x="1623218" y="1600850"/>
            <a:ext cx="4535487"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just" defTabSz="914400" rtl="0" eaLnBrk="1" fontAlgn="base" latinLnBrk="0" hangingPunct="1">
              <a:lnSpc>
                <a:spcPct val="100000"/>
              </a:lnSpc>
              <a:spcBef>
                <a:spcPct val="0"/>
              </a:spcBef>
              <a:spcAft>
                <a:spcPct val="0"/>
              </a:spcAft>
              <a:buClrTx/>
              <a:buSzTx/>
              <a:buFontTx/>
              <a:buChar char="-"/>
              <a:tabLst/>
              <a:defRPr/>
            </a:pPr>
            <a:r>
              <a:rPr kumimoji="0" lang="es-MX" altLang="es-MX" sz="14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Se elige un alumno al azar (probabilidad de elegirlo 1/600)</a:t>
            </a:r>
          </a:p>
          <a:p>
            <a:pPr marL="0" marR="0" lvl="0" indent="0" algn="just" defTabSz="914400" rtl="0" eaLnBrk="1" fontAlgn="base" latinLnBrk="0" hangingPunct="1">
              <a:lnSpc>
                <a:spcPct val="100000"/>
              </a:lnSpc>
              <a:spcBef>
                <a:spcPct val="0"/>
              </a:spcBef>
              <a:spcAft>
                <a:spcPct val="0"/>
              </a:spcAft>
              <a:buClrTx/>
              <a:buSzTx/>
              <a:buFontTx/>
              <a:buChar char="-"/>
              <a:tabLst/>
              <a:defRPr/>
            </a:pPr>
            <a:r>
              <a:rPr kumimoji="0" lang="es-MX" altLang="es-MX" sz="14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Se devuelve a la población y se elige otro (probabilidad de elegir 1/600)</a:t>
            </a:r>
          </a:p>
          <a:p>
            <a:pPr marL="0" marR="0" lvl="0" indent="0" algn="just" defTabSz="914400" rtl="0" eaLnBrk="1" fontAlgn="base" latinLnBrk="0" hangingPunct="1">
              <a:lnSpc>
                <a:spcPct val="100000"/>
              </a:lnSpc>
              <a:spcBef>
                <a:spcPct val="0"/>
              </a:spcBef>
              <a:spcAft>
                <a:spcPct val="0"/>
              </a:spcAft>
              <a:buClrTx/>
              <a:buSzTx/>
              <a:buFontTx/>
              <a:buChar char="-"/>
              <a:tabLst/>
              <a:defRPr/>
            </a:pPr>
            <a:r>
              <a:rPr kumimoji="0" lang="es-MX" altLang="es-MX" sz="14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Se tiene que devolver o la probabilidad del segundo estudiante cambia (probabilidad de 1/599)</a:t>
            </a:r>
          </a:p>
          <a:p>
            <a:pPr marL="0" marR="0" lvl="0" indent="0" algn="just" defTabSz="914400" rtl="0" eaLnBrk="1" fontAlgn="base" latinLnBrk="0" hangingPunct="1">
              <a:lnSpc>
                <a:spcPct val="100000"/>
              </a:lnSpc>
              <a:spcBef>
                <a:spcPct val="0"/>
              </a:spcBef>
              <a:spcAft>
                <a:spcPct val="0"/>
              </a:spcAft>
              <a:buClrTx/>
              <a:buSzTx/>
              <a:buFontTx/>
              <a:buChar char="-"/>
              <a:tabLst/>
              <a:defRPr/>
            </a:pPr>
            <a:r>
              <a:rPr kumimoji="0" lang="es-MX" altLang="es-MX" sz="14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El problema es que se puede elegir dos veces a un mismo estudiante </a:t>
            </a:r>
            <a:endParaRPr kumimoji="0" lang="es-CL" altLang="es-MX" sz="1400" b="0" i="0" u="none" strike="noStrike" kern="1200" cap="none" spc="0" normalizeH="0" baseline="0" noProof="0">
              <a:ln>
                <a:noFill/>
              </a:ln>
              <a:solidFill>
                <a:sysClr val="windowText" lastClr="000000"/>
              </a:solidFill>
              <a:effectLst/>
              <a:uLnTx/>
              <a:uFillTx/>
              <a:latin typeface="Calibri" pitchFamily="34" charset="0"/>
              <a:ea typeface="+mn-ea"/>
              <a:cs typeface="Arial" charset="0"/>
            </a:endParaRPr>
          </a:p>
        </p:txBody>
      </p:sp>
      <p:sp>
        <p:nvSpPr>
          <p:cNvPr id="14" name="10 Rectángulo redondeado"/>
          <p:cNvSpPr/>
          <p:nvPr/>
        </p:nvSpPr>
        <p:spPr>
          <a:xfrm>
            <a:off x="7313612" y="1202387"/>
            <a:ext cx="2447925" cy="287337"/>
          </a:xfrm>
          <a:prstGeom prst="round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sz="1600" b="0" i="0" u="none" strike="noStrike" kern="1200" cap="none" spc="0" normalizeH="0" baseline="0" noProof="0" dirty="0">
                <a:ln>
                  <a:noFill/>
                </a:ln>
                <a:solidFill>
                  <a:sysClr val="windowText" lastClr="000000"/>
                </a:solidFill>
                <a:effectLst/>
                <a:uLnTx/>
                <a:uFillTx/>
                <a:latin typeface="Calibri"/>
                <a:ea typeface="+mn-ea"/>
                <a:cs typeface="+mn-cs"/>
              </a:rPr>
              <a:t>SISTEMÁTICA</a:t>
            </a:r>
            <a:endParaRPr kumimoji="0" lang="es-CL" sz="16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15" name="11 CuadroTexto"/>
          <p:cNvSpPr txBox="1">
            <a:spLocks noChangeArrowheads="1"/>
          </p:cNvSpPr>
          <p:nvPr/>
        </p:nvSpPr>
        <p:spPr bwMode="auto">
          <a:xfrm>
            <a:off x="6592887" y="1624662"/>
            <a:ext cx="396081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just" defTabSz="914400" rtl="0" eaLnBrk="1" fontAlgn="base" latinLnBrk="0" hangingPunct="1">
              <a:lnSpc>
                <a:spcPct val="100000"/>
              </a:lnSpc>
              <a:spcBef>
                <a:spcPct val="0"/>
              </a:spcBef>
              <a:spcAft>
                <a:spcPct val="0"/>
              </a:spcAft>
              <a:buClrTx/>
              <a:buSzTx/>
              <a:buFontTx/>
              <a:buChar char="-"/>
              <a:tabLst/>
              <a:defRPr/>
            </a:pPr>
            <a:r>
              <a:rPr kumimoji="0" lang="es-MX" altLang="es-MX" sz="14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Dado que tenemos que elegir 20 de 600, es decir, 1 de cada 30, se procede así: </a:t>
            </a:r>
          </a:p>
          <a:p>
            <a:pPr marL="0" marR="0" lvl="0" indent="0" algn="just" defTabSz="914400" rtl="0" eaLnBrk="1" fontAlgn="base" latinLnBrk="0" hangingPunct="1">
              <a:lnSpc>
                <a:spcPct val="100000"/>
              </a:lnSpc>
              <a:spcBef>
                <a:spcPct val="0"/>
              </a:spcBef>
              <a:spcAft>
                <a:spcPct val="0"/>
              </a:spcAft>
              <a:buClrTx/>
              <a:buSzTx/>
              <a:buFontTx/>
              <a:buChar char="-"/>
              <a:tabLst/>
              <a:defRPr/>
            </a:pPr>
            <a:r>
              <a:rPr kumimoji="0" lang="es-MX" altLang="es-MX" sz="14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Se ordenan los estudiantes y se numeran, se elige uno al azar, por ejemplo el estudiantes 27.</a:t>
            </a:r>
          </a:p>
          <a:p>
            <a:pPr marL="0" marR="0" lvl="0" indent="0" algn="just" defTabSz="914400" rtl="0" eaLnBrk="1" fontAlgn="base" latinLnBrk="0" hangingPunct="1">
              <a:lnSpc>
                <a:spcPct val="100000"/>
              </a:lnSpc>
              <a:spcBef>
                <a:spcPct val="0"/>
              </a:spcBef>
              <a:spcAft>
                <a:spcPct val="0"/>
              </a:spcAft>
              <a:buClrTx/>
              <a:buSzTx/>
              <a:buFontTx/>
              <a:buChar char="-"/>
              <a:tabLst/>
              <a:defRPr/>
            </a:pPr>
            <a:r>
              <a:rPr kumimoji="0" lang="es-MX" altLang="es-MX" sz="14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A partir de este, los demás se eligen a partir de este intervalo de 30 estudiantes. </a:t>
            </a:r>
            <a:endParaRPr kumimoji="0" lang="es-CL" altLang="es-MX" sz="1400" b="0" i="0" u="none" strike="noStrike" kern="1200" cap="none" spc="0" normalizeH="0" baseline="0" noProof="0">
              <a:ln>
                <a:noFill/>
              </a:ln>
              <a:solidFill>
                <a:sysClr val="windowText" lastClr="000000"/>
              </a:solidFill>
              <a:effectLst/>
              <a:uLnTx/>
              <a:uFillTx/>
              <a:latin typeface="Calibri" pitchFamily="34" charset="0"/>
              <a:ea typeface="+mn-ea"/>
              <a:cs typeface="Arial" charset="0"/>
            </a:endParaRPr>
          </a:p>
        </p:txBody>
      </p:sp>
      <p:sp>
        <p:nvSpPr>
          <p:cNvPr id="16" name="12 Rectángulo redondeado"/>
          <p:cNvSpPr/>
          <p:nvPr/>
        </p:nvSpPr>
        <p:spPr>
          <a:xfrm>
            <a:off x="2730500" y="3129612"/>
            <a:ext cx="2447925" cy="287338"/>
          </a:xfrm>
          <a:prstGeom prst="round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sz="1600" b="0" i="0" u="none" strike="noStrike" kern="1200" cap="none" spc="0" normalizeH="0" baseline="0" noProof="0" dirty="0">
                <a:ln>
                  <a:noFill/>
                </a:ln>
                <a:solidFill>
                  <a:sysClr val="windowText" lastClr="000000"/>
                </a:solidFill>
                <a:effectLst/>
                <a:uLnTx/>
                <a:uFillTx/>
                <a:latin typeface="Calibri"/>
                <a:ea typeface="+mn-ea"/>
                <a:cs typeface="+mn-cs"/>
              </a:rPr>
              <a:t>ESTRATIFICADA</a:t>
            </a:r>
            <a:endParaRPr kumimoji="0" lang="es-CL" sz="16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17" name="13 CuadroTexto"/>
          <p:cNvSpPr txBox="1">
            <a:spLocks noChangeArrowheads="1"/>
          </p:cNvSpPr>
          <p:nvPr/>
        </p:nvSpPr>
        <p:spPr bwMode="auto">
          <a:xfrm>
            <a:off x="1697830" y="3542363"/>
            <a:ext cx="44608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just" defTabSz="914400" rtl="0" eaLnBrk="1" fontAlgn="base" latinLnBrk="0" hangingPunct="1">
              <a:lnSpc>
                <a:spcPct val="100000"/>
              </a:lnSpc>
              <a:spcBef>
                <a:spcPct val="0"/>
              </a:spcBef>
              <a:spcAft>
                <a:spcPct val="0"/>
              </a:spcAft>
              <a:buClrTx/>
              <a:buSzTx/>
              <a:buFontTx/>
              <a:buChar char="-"/>
              <a:tabLst/>
              <a:defRPr/>
            </a:pPr>
            <a:r>
              <a:rPr kumimoji="0" lang="es-MX" altLang="es-MX" sz="1400" b="0" i="0" u="none" strike="noStrike" kern="1200" cap="none" spc="0" normalizeH="0" baseline="0" noProof="0" dirty="0">
                <a:ln>
                  <a:noFill/>
                </a:ln>
                <a:solidFill>
                  <a:sysClr val="windowText" lastClr="000000"/>
                </a:solidFill>
                <a:effectLst/>
                <a:uLnTx/>
                <a:uFillTx/>
                <a:latin typeface="Calibri" pitchFamily="34" charset="0"/>
                <a:ea typeface="+mn-ea"/>
                <a:cs typeface="Arial" charset="0"/>
              </a:rPr>
              <a:t>Si queremos que nuestra muestra sea representativa, debemos saber cuantos estudiantes hay por curso: Primero Medio 200, Segundo Medio 150, Tercero Medio 150 y Cuarto medio 100 estudiantes.</a:t>
            </a:r>
            <a:endParaRPr kumimoji="0" lang="es-CL" altLang="es-MX" sz="1400" b="0" i="0" u="none" strike="noStrike" kern="1200" cap="none" spc="0" normalizeH="0" baseline="0" noProof="0" dirty="0">
              <a:ln>
                <a:noFill/>
              </a:ln>
              <a:solidFill>
                <a:sysClr val="windowText" lastClr="000000"/>
              </a:solidFill>
              <a:effectLst/>
              <a:uLnTx/>
              <a:uFillTx/>
              <a:latin typeface="Calibri" pitchFamily="34" charset="0"/>
              <a:ea typeface="+mn-ea"/>
              <a:cs typeface="Arial" charset="0"/>
            </a:endParaRPr>
          </a:p>
        </p:txBody>
      </p:sp>
      <p:pic>
        <p:nvPicPr>
          <p:cNvPr id="18" name="table"/>
          <p:cNvPicPr>
            <a:picLocks noChangeAspect="1"/>
          </p:cNvPicPr>
          <p:nvPr/>
        </p:nvPicPr>
        <p:blipFill>
          <a:blip r:embed="rId2"/>
          <a:stretch>
            <a:fillRect/>
          </a:stretch>
        </p:blipFill>
        <p:spPr>
          <a:xfrm>
            <a:off x="2035174" y="4621864"/>
            <a:ext cx="4089400" cy="1727202"/>
          </a:xfrm>
          <a:prstGeom prst="rect">
            <a:avLst/>
          </a:prstGeom>
        </p:spPr>
      </p:pic>
      <p:sp>
        <p:nvSpPr>
          <p:cNvPr id="19" name="15 Rectángulo redondeado"/>
          <p:cNvSpPr/>
          <p:nvPr/>
        </p:nvSpPr>
        <p:spPr>
          <a:xfrm>
            <a:off x="7313612" y="3435999"/>
            <a:ext cx="2447925" cy="287338"/>
          </a:xfrm>
          <a:prstGeom prst="round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sz="1600" b="0" i="0" u="none" strike="noStrike" kern="1200" cap="none" spc="0" normalizeH="0" baseline="0" noProof="0" dirty="0">
                <a:ln>
                  <a:noFill/>
                </a:ln>
                <a:solidFill>
                  <a:sysClr val="windowText" lastClr="000000"/>
                </a:solidFill>
                <a:effectLst/>
                <a:uLnTx/>
                <a:uFillTx/>
                <a:latin typeface="Calibri"/>
                <a:ea typeface="+mn-ea"/>
                <a:cs typeface="+mn-cs"/>
              </a:rPr>
              <a:t>CONGLOMERADO</a:t>
            </a:r>
            <a:endParaRPr kumimoji="0" lang="es-CL" sz="16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20" name="16 CuadroTexto"/>
          <p:cNvSpPr txBox="1"/>
          <p:nvPr/>
        </p:nvSpPr>
        <p:spPr>
          <a:xfrm>
            <a:off x="6605587" y="3851924"/>
            <a:ext cx="3960813" cy="2894013"/>
          </a:xfrm>
          <a:prstGeom prst="rect">
            <a:avLst/>
          </a:prstGeom>
          <a:noFill/>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MX" sz="1400" b="0" i="0" u="none" strike="noStrike" kern="1200" cap="none" spc="0" normalizeH="0" baseline="0" noProof="0" dirty="0">
                <a:ln>
                  <a:noFill/>
                </a:ln>
                <a:solidFill>
                  <a:sysClr val="windowText" lastClr="000000"/>
                </a:solidFill>
                <a:effectLst/>
                <a:uLnTx/>
                <a:uFillTx/>
                <a:latin typeface="Calibri" pitchFamily="34" charset="0"/>
                <a:ea typeface="+mn-ea"/>
                <a:cs typeface="Arial" charset="0"/>
              </a:rPr>
              <a:t>Cambiemos el ejemplo: </a:t>
            </a:r>
          </a:p>
          <a:p>
            <a:pPr marL="285750" marR="0" lvl="0" indent="-285750" algn="just" defTabSz="914400" rtl="0" eaLnBrk="1" fontAlgn="base" latinLnBrk="0" hangingPunct="1">
              <a:lnSpc>
                <a:spcPct val="100000"/>
              </a:lnSpc>
              <a:spcBef>
                <a:spcPct val="0"/>
              </a:spcBef>
              <a:spcAft>
                <a:spcPct val="0"/>
              </a:spcAft>
              <a:buClrTx/>
              <a:buSzTx/>
              <a:buFontTx/>
              <a:buChar char="-"/>
              <a:tabLst/>
              <a:defRPr/>
            </a:pPr>
            <a:r>
              <a:rPr kumimoji="0" lang="es-MX" sz="1400" b="0" i="0" u="none" strike="noStrike" kern="1200" cap="none" spc="0" normalizeH="0" baseline="0" noProof="0" dirty="0">
                <a:ln>
                  <a:noFill/>
                </a:ln>
                <a:solidFill>
                  <a:sysClr val="windowText" lastClr="000000"/>
                </a:solidFill>
                <a:effectLst/>
                <a:uLnTx/>
                <a:uFillTx/>
                <a:latin typeface="Calibri" pitchFamily="34" charset="0"/>
                <a:ea typeface="+mn-ea"/>
                <a:cs typeface="Arial" charset="0"/>
              </a:rPr>
              <a:t>Supongamos que necesitamos una muestra de los estudiantes de todo chile, lo cual es difícil tener la población total, pero sabemos que se agrupan en Tipos de colegios, Colegios y niveles.</a:t>
            </a:r>
          </a:p>
          <a:p>
            <a:pPr marL="285750" marR="0" lvl="0" indent="-285750" algn="just" defTabSz="914400" rtl="0" eaLnBrk="1" fontAlgn="base" latinLnBrk="0" hangingPunct="1">
              <a:lnSpc>
                <a:spcPct val="100000"/>
              </a:lnSpc>
              <a:spcBef>
                <a:spcPct val="0"/>
              </a:spcBef>
              <a:spcAft>
                <a:spcPct val="0"/>
              </a:spcAft>
              <a:buClrTx/>
              <a:buSzTx/>
              <a:buFontTx/>
              <a:buChar char="-"/>
              <a:tabLst/>
              <a:defRPr/>
            </a:pPr>
            <a:r>
              <a:rPr kumimoji="0" lang="es-MX" sz="1400" b="0" i="0" u="none" strike="noStrike" kern="1200" cap="none" spc="0" normalizeH="0" baseline="0" noProof="0" dirty="0">
                <a:ln>
                  <a:noFill/>
                </a:ln>
                <a:solidFill>
                  <a:sysClr val="windowText" lastClr="000000"/>
                </a:solidFill>
                <a:effectLst/>
                <a:uLnTx/>
                <a:uFillTx/>
                <a:latin typeface="Calibri" pitchFamily="34" charset="0"/>
                <a:ea typeface="+mn-ea"/>
                <a:cs typeface="Arial" charset="0"/>
              </a:rPr>
              <a:t>Entonces, seleccionamos al azar algunos tipos  colegios, después algunos colegios y, finalmente, algunos cursos. </a:t>
            </a:r>
          </a:p>
          <a:p>
            <a:pPr marL="285750" marR="0" lvl="0" indent="-285750" algn="just" defTabSz="914400" rtl="0" eaLnBrk="1" fontAlgn="base" latinLnBrk="0" hangingPunct="1">
              <a:lnSpc>
                <a:spcPct val="100000"/>
              </a:lnSpc>
              <a:spcBef>
                <a:spcPct val="0"/>
              </a:spcBef>
              <a:spcAft>
                <a:spcPct val="0"/>
              </a:spcAft>
              <a:buClrTx/>
              <a:buSzTx/>
              <a:buFontTx/>
              <a:buChar char="-"/>
              <a:tabLst/>
              <a:defRPr/>
            </a:pPr>
            <a:r>
              <a:rPr kumimoji="0" lang="es-MX" sz="1400" b="0" i="0" u="none" strike="noStrike" kern="1200" cap="none" spc="0" normalizeH="0" baseline="0" noProof="0" dirty="0">
                <a:ln>
                  <a:noFill/>
                </a:ln>
                <a:solidFill>
                  <a:sysClr val="windowText" lastClr="000000"/>
                </a:solidFill>
                <a:effectLst/>
                <a:uLnTx/>
                <a:uFillTx/>
                <a:latin typeface="Calibri" pitchFamily="34" charset="0"/>
                <a:ea typeface="+mn-ea"/>
                <a:cs typeface="Arial" charset="0"/>
              </a:rPr>
              <a:t>Finalmente por azar simple seleccionamos a algunos estudiantes.</a:t>
            </a:r>
          </a:p>
          <a:p>
            <a:pPr marL="285750" marR="0" lvl="0" indent="-285750" algn="just" defTabSz="914400" rtl="0" eaLnBrk="1" fontAlgn="base" latinLnBrk="0" hangingPunct="1">
              <a:lnSpc>
                <a:spcPct val="100000"/>
              </a:lnSpc>
              <a:spcBef>
                <a:spcPct val="0"/>
              </a:spcBef>
              <a:spcAft>
                <a:spcPct val="0"/>
              </a:spcAft>
              <a:buClrTx/>
              <a:buSzTx/>
              <a:buFontTx/>
              <a:buChar char="-"/>
              <a:tabLst/>
              <a:defRPr/>
            </a:pPr>
            <a:r>
              <a:rPr kumimoji="0" lang="es-MX" sz="1400" b="0" i="0" u="none" strike="noStrike" kern="1200" cap="none" spc="0" normalizeH="0" baseline="0" noProof="0" dirty="0">
                <a:ln>
                  <a:noFill/>
                </a:ln>
                <a:solidFill>
                  <a:sysClr val="windowText" lastClr="000000"/>
                </a:solidFill>
                <a:effectLst/>
                <a:uLnTx/>
                <a:uFillTx/>
                <a:latin typeface="Calibri" pitchFamily="34" charset="0"/>
                <a:ea typeface="+mn-ea"/>
                <a:cs typeface="Arial" charset="0"/>
              </a:rPr>
              <a:t>Los conglomerados son unidades amplias y heterogéneas.</a:t>
            </a:r>
            <a:endParaRPr kumimoji="0" lang="es-CL" sz="1400" b="0" i="0" u="none" strike="noStrike" kern="1200" cap="none" spc="0" normalizeH="0" baseline="0" noProof="0" dirty="0">
              <a:ln>
                <a:noFill/>
              </a:ln>
              <a:solidFill>
                <a:sysClr val="windowText" lastClr="000000"/>
              </a:solidFill>
              <a:effectLst/>
              <a:uLnTx/>
              <a:uFillTx/>
              <a:latin typeface="Calibri" pitchFamily="34" charset="0"/>
              <a:ea typeface="+mn-ea"/>
              <a:cs typeface="Arial" charset="0"/>
            </a:endParaRPr>
          </a:p>
        </p:txBody>
      </p:sp>
      <p:sp>
        <p:nvSpPr>
          <p:cNvPr id="2" name="1 Marcador de número de diapositiva"/>
          <p:cNvSpPr>
            <a:spLocks noGrp="1"/>
          </p:cNvSpPr>
          <p:nvPr>
            <p:ph type="sldNum" sz="quarter" idx="12"/>
          </p:nvPr>
        </p:nvSpPr>
        <p:spPr>
          <a:xfrm>
            <a:off x="8912679" y="6005686"/>
            <a:ext cx="2743200" cy="365125"/>
          </a:xfrm>
        </p:spPr>
        <p:txBody>
          <a:bodyPr/>
          <a:lstStyle/>
          <a:p>
            <a:fld id="{AAEAFF1E-34D5-4D38-8148-AA026DA2853D}" type="slidenum">
              <a:rPr lang="es-MX" smtClean="0"/>
              <a:t>25</a:t>
            </a:fld>
            <a:endParaRPr lang="es-MX" dirty="0"/>
          </a:p>
        </p:txBody>
      </p:sp>
    </p:spTree>
    <p:extLst>
      <p:ext uri="{BB962C8B-B14F-4D97-AF65-F5344CB8AC3E}">
        <p14:creationId xmlns:p14="http://schemas.microsoft.com/office/powerpoint/2010/main" val="184230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6 Grupo"/>
          <p:cNvGrpSpPr/>
          <p:nvPr/>
        </p:nvGrpSpPr>
        <p:grpSpPr>
          <a:xfrm>
            <a:off x="2146210" y="1133839"/>
            <a:ext cx="8793200" cy="5421593"/>
            <a:chOff x="171287" y="708664"/>
            <a:chExt cx="8793200" cy="5421593"/>
          </a:xfrm>
        </p:grpSpPr>
        <p:sp>
          <p:nvSpPr>
            <p:cNvPr id="35" name="2 Rectángulo redondeado"/>
            <p:cNvSpPr/>
            <p:nvPr/>
          </p:nvSpPr>
          <p:spPr>
            <a:xfrm>
              <a:off x="171287" y="708664"/>
              <a:ext cx="4284000" cy="360040"/>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 lastClr="FFFFFF"/>
                  </a:solidFill>
                  <a:effectLst/>
                  <a:uLnTx/>
                  <a:uFillTx/>
                  <a:latin typeface="Calibri"/>
                  <a:ea typeface="+mn-ea"/>
                  <a:cs typeface="+mn-cs"/>
                </a:rPr>
                <a:t>Tamaño de la muestra a partir de las medias</a:t>
              </a:r>
            </a:p>
          </p:txBody>
        </p:sp>
        <p:sp>
          <p:nvSpPr>
            <p:cNvPr id="36" name="3 Rectángulo redondeado"/>
            <p:cNvSpPr/>
            <p:nvPr/>
          </p:nvSpPr>
          <p:spPr>
            <a:xfrm>
              <a:off x="4679950" y="708664"/>
              <a:ext cx="4284537" cy="360040"/>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defPPr>
                <a:defRPr lang="es-CL"/>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 lastClr="FFFFFF"/>
                  </a:solidFill>
                  <a:effectLst/>
                  <a:uLnTx/>
                  <a:uFillTx/>
                  <a:latin typeface="Calibri"/>
                  <a:ea typeface="+mn-ea"/>
                  <a:cs typeface="+mn-cs"/>
                </a:rPr>
                <a:t>Tamaño de la muestra a partir de las proporciones</a:t>
              </a:r>
            </a:p>
          </p:txBody>
        </p:sp>
        <p:sp>
          <p:nvSpPr>
            <p:cNvPr id="37" name="8 CuadroTexto"/>
            <p:cNvSpPr txBox="1">
              <a:spLocks noChangeArrowheads="1"/>
            </p:cNvSpPr>
            <p:nvPr/>
          </p:nvSpPr>
          <p:spPr bwMode="auto">
            <a:xfrm>
              <a:off x="171450" y="1225550"/>
              <a:ext cx="25288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altLang="es-MX" sz="14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 POBLACIÓN CONOCIDA «N»</a:t>
              </a:r>
            </a:p>
          </p:txBody>
        </p:sp>
        <p:sp>
          <p:nvSpPr>
            <p:cNvPr id="38" name="5 CuadroTexto"/>
            <p:cNvSpPr txBox="1">
              <a:spLocks noRot="1" noChangeAspect="1" noMove="1" noResize="1" noEditPoints="1" noAdjustHandles="1" noChangeArrowheads="1" noChangeShapeType="1" noTextEdit="1"/>
            </p:cNvSpPr>
            <p:nvPr/>
          </p:nvSpPr>
          <p:spPr>
            <a:xfrm>
              <a:off x="395535" y="1533268"/>
              <a:ext cx="2993270" cy="630109"/>
            </a:xfrm>
            <a:prstGeom prst="rect">
              <a:avLst/>
            </a:prstGeom>
            <a:blipFill rotWithShape="1">
              <a:blip r:embed="rId2"/>
              <a:stretch>
                <a:fillRect/>
              </a:stretch>
            </a:blipFill>
          </p:spPr>
          <p:txBody>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a:ln>
                    <a:noFill/>
                  </a:ln>
                  <a:noFill/>
                  <a:effectLst/>
                  <a:uLnTx/>
                  <a:uFillTx/>
                  <a:latin typeface="Calibri"/>
                  <a:ea typeface="+mn-ea"/>
                  <a:cs typeface="Arial" charset="0"/>
                </a:rPr>
                <a:t> </a:t>
              </a:r>
            </a:p>
          </p:txBody>
        </p:sp>
        <p:sp>
          <p:nvSpPr>
            <p:cNvPr id="39" name="12 CuadroTexto"/>
            <p:cNvSpPr txBox="1">
              <a:spLocks noChangeArrowheads="1"/>
            </p:cNvSpPr>
            <p:nvPr/>
          </p:nvSpPr>
          <p:spPr bwMode="auto">
            <a:xfrm>
              <a:off x="201613" y="4287838"/>
              <a:ext cx="3794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altLang="es-MX" sz="14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 POBLACIÓN DESCONOCIDA «Infinita»</a:t>
              </a:r>
            </a:p>
          </p:txBody>
        </p:sp>
        <p:sp>
          <p:nvSpPr>
            <p:cNvPr id="40" name="8 CuadroTexto"/>
            <p:cNvSpPr txBox="1">
              <a:spLocks noRot="1" noChangeAspect="1" noMove="1" noResize="1" noEditPoints="1" noAdjustHandles="1" noChangeArrowheads="1" noChangeShapeType="1" noTextEdit="1"/>
            </p:cNvSpPr>
            <p:nvPr/>
          </p:nvSpPr>
          <p:spPr>
            <a:xfrm>
              <a:off x="417865" y="4631746"/>
              <a:ext cx="2993270" cy="601383"/>
            </a:xfrm>
            <a:prstGeom prst="rect">
              <a:avLst/>
            </a:prstGeom>
            <a:blipFill rotWithShape="1">
              <a:blip r:embed="rId3"/>
              <a:stretch>
                <a:fillRect/>
              </a:stretch>
            </a:blipFill>
          </p:spPr>
          <p:txBody>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a:ln>
                    <a:noFill/>
                  </a:ln>
                  <a:noFill/>
                  <a:effectLst/>
                  <a:uLnTx/>
                  <a:uFillTx/>
                  <a:latin typeface="Calibri"/>
                  <a:ea typeface="+mn-ea"/>
                  <a:cs typeface="Arial" charset="0"/>
                </a:rPr>
                <a:t> </a:t>
              </a:r>
            </a:p>
          </p:txBody>
        </p:sp>
        <p:sp>
          <p:nvSpPr>
            <p:cNvPr id="41" name="14 CuadroTexto"/>
            <p:cNvSpPr txBox="1">
              <a:spLocks noChangeArrowheads="1"/>
            </p:cNvSpPr>
            <p:nvPr/>
          </p:nvSpPr>
          <p:spPr bwMode="auto">
            <a:xfrm>
              <a:off x="171450" y="5373688"/>
              <a:ext cx="4283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altLang="es-MX" sz="12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d = diferencia que hay entre el estimador y el parámetro</a:t>
              </a:r>
            </a:p>
          </p:txBody>
        </p:sp>
        <p:sp>
          <p:nvSpPr>
            <p:cNvPr id="42" name="10 CuadroTexto"/>
            <p:cNvSpPr txBox="1">
              <a:spLocks noRot="1" noChangeAspect="1" noMove="1" noResize="1" noEditPoints="1" noAdjustHandles="1" noChangeArrowheads="1" noChangeShapeType="1" noTextEdit="1"/>
            </p:cNvSpPr>
            <p:nvPr/>
          </p:nvSpPr>
          <p:spPr>
            <a:xfrm>
              <a:off x="1296905" y="5662116"/>
              <a:ext cx="2032760" cy="356572"/>
            </a:xfrm>
            <a:prstGeom prst="rect">
              <a:avLst/>
            </a:prstGeom>
            <a:blipFill rotWithShape="1">
              <a:blip r:embed="rId4"/>
              <a:stretch>
                <a:fillRect/>
              </a:stretch>
            </a:blipFill>
            <a:ln>
              <a:noFill/>
            </a:ln>
          </p:spPr>
          <p:txBody>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a:ln>
                    <a:noFill/>
                  </a:ln>
                  <a:noFill/>
                  <a:effectLst/>
                  <a:uLnTx/>
                  <a:uFillTx/>
                  <a:latin typeface="Calibri"/>
                  <a:ea typeface="+mn-ea"/>
                  <a:cs typeface="Arial" charset="0"/>
                </a:rPr>
                <a:t> </a:t>
              </a:r>
            </a:p>
          </p:txBody>
        </p:sp>
        <p:sp>
          <p:nvSpPr>
            <p:cNvPr id="43" name="16 CuadroTexto"/>
            <p:cNvSpPr txBox="1">
              <a:spLocks noChangeArrowheads="1"/>
            </p:cNvSpPr>
            <p:nvPr/>
          </p:nvSpPr>
          <p:spPr bwMode="auto">
            <a:xfrm>
              <a:off x="4732338" y="1201738"/>
              <a:ext cx="25273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altLang="es-MX" sz="14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 POBLACIÓN CONOCIDA «N»</a:t>
              </a:r>
            </a:p>
          </p:txBody>
        </p:sp>
        <p:sp>
          <p:nvSpPr>
            <p:cNvPr id="44" name="12 CuadroTexto"/>
            <p:cNvSpPr txBox="1">
              <a:spLocks noRot="1" noChangeAspect="1" noMove="1" noResize="1" noEditPoints="1" noAdjustHandles="1" noChangeArrowheads="1" noChangeShapeType="1" noTextEdit="1"/>
            </p:cNvSpPr>
            <p:nvPr/>
          </p:nvSpPr>
          <p:spPr>
            <a:xfrm>
              <a:off x="4932040" y="1509606"/>
              <a:ext cx="3384376" cy="638060"/>
            </a:xfrm>
            <a:prstGeom prst="rect">
              <a:avLst/>
            </a:prstGeom>
            <a:blipFill rotWithShape="1">
              <a:blip r:embed="rId5"/>
              <a:stretch>
                <a:fillRect/>
              </a:stretch>
            </a:blipFill>
          </p:spPr>
          <p:txBody>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a:ln>
                    <a:noFill/>
                  </a:ln>
                  <a:noFill/>
                  <a:effectLst/>
                  <a:uLnTx/>
                  <a:uFillTx/>
                  <a:latin typeface="Calibri"/>
                  <a:ea typeface="+mn-ea"/>
                  <a:cs typeface="Arial" charset="0"/>
                </a:rPr>
                <a:t> </a:t>
              </a:r>
            </a:p>
          </p:txBody>
        </p:sp>
        <p:sp>
          <p:nvSpPr>
            <p:cNvPr id="45" name="18 CuadroTexto"/>
            <p:cNvSpPr txBox="1">
              <a:spLocks noChangeArrowheads="1"/>
            </p:cNvSpPr>
            <p:nvPr/>
          </p:nvSpPr>
          <p:spPr bwMode="auto">
            <a:xfrm>
              <a:off x="4621213" y="2305050"/>
              <a:ext cx="4283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altLang="es-MX" sz="12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P = proporción de casos que se consideran favorables en el universo</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altLang="es-MX" sz="12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Q = P – 1 Proporción de casos considerados como no favorables </a:t>
              </a:r>
            </a:p>
          </p:txBody>
        </p:sp>
        <p:sp>
          <p:nvSpPr>
            <p:cNvPr id="46" name="19 CuadroTexto"/>
            <p:cNvSpPr txBox="1">
              <a:spLocks noChangeArrowheads="1"/>
            </p:cNvSpPr>
            <p:nvPr/>
          </p:nvSpPr>
          <p:spPr bwMode="auto">
            <a:xfrm>
              <a:off x="4810125" y="4333875"/>
              <a:ext cx="3794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altLang="es-MX" sz="14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 POBLACIÓN DESCONOCIDA «Infinita»</a:t>
              </a:r>
            </a:p>
          </p:txBody>
        </p:sp>
        <p:sp>
          <p:nvSpPr>
            <p:cNvPr id="47" name="15 CuadroTexto"/>
            <p:cNvSpPr txBox="1">
              <a:spLocks noRot="1" noChangeAspect="1" noMove="1" noResize="1" noEditPoints="1" noAdjustHandles="1" noChangeArrowheads="1" noChangeShapeType="1" noTextEdit="1"/>
            </p:cNvSpPr>
            <p:nvPr/>
          </p:nvSpPr>
          <p:spPr>
            <a:xfrm>
              <a:off x="4908511" y="4595069"/>
              <a:ext cx="3384376" cy="601383"/>
            </a:xfrm>
            <a:prstGeom prst="rect">
              <a:avLst/>
            </a:prstGeom>
            <a:blipFill rotWithShape="1">
              <a:blip r:embed="rId6"/>
              <a:stretch>
                <a:fillRect/>
              </a:stretch>
            </a:blipFill>
          </p:spPr>
          <p:txBody>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a:ln>
                    <a:noFill/>
                  </a:ln>
                  <a:noFill/>
                  <a:effectLst/>
                  <a:uLnTx/>
                  <a:uFillTx/>
                  <a:latin typeface="Calibri"/>
                  <a:ea typeface="+mn-ea"/>
                  <a:cs typeface="Arial" charset="0"/>
                </a:rPr>
                <a:t> </a:t>
              </a:r>
            </a:p>
          </p:txBody>
        </p:sp>
        <p:sp>
          <p:nvSpPr>
            <p:cNvPr id="48" name="21 CuadroTexto"/>
            <p:cNvSpPr txBox="1">
              <a:spLocks noChangeArrowheads="1"/>
            </p:cNvSpPr>
            <p:nvPr/>
          </p:nvSpPr>
          <p:spPr bwMode="auto">
            <a:xfrm>
              <a:off x="4659313" y="5373688"/>
              <a:ext cx="4283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altLang="es-MX" sz="12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d = diferencia que hay entre el estimador y el parámetro</a:t>
              </a:r>
            </a:p>
          </p:txBody>
        </p:sp>
        <p:sp>
          <p:nvSpPr>
            <p:cNvPr id="49" name="17 CuadroTexto"/>
            <p:cNvSpPr txBox="1">
              <a:spLocks noRot="1" noChangeAspect="1" noMove="1" noResize="1" noEditPoints="1" noAdjustHandles="1" noChangeArrowheads="1" noChangeShapeType="1" noTextEdit="1"/>
            </p:cNvSpPr>
            <p:nvPr/>
          </p:nvSpPr>
          <p:spPr>
            <a:xfrm>
              <a:off x="5607848" y="5662116"/>
              <a:ext cx="2032760" cy="468141"/>
            </a:xfrm>
            <a:prstGeom prst="rect">
              <a:avLst/>
            </a:prstGeom>
            <a:blipFill rotWithShape="1">
              <a:blip r:embed="rId7"/>
              <a:stretch>
                <a:fillRect/>
              </a:stretch>
            </a:blipFill>
            <a:ln>
              <a:noFill/>
            </a:ln>
          </p:spPr>
          <p:txBody>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a:ln>
                    <a:noFill/>
                  </a:ln>
                  <a:noFill/>
                  <a:effectLst/>
                  <a:uLnTx/>
                  <a:uFillTx/>
                  <a:latin typeface="Calibri"/>
                  <a:ea typeface="+mn-ea"/>
                  <a:cs typeface="Arial" charset="0"/>
                </a:rPr>
                <a:t> </a:t>
              </a:r>
            </a:p>
          </p:txBody>
        </p:sp>
        <p:sp>
          <p:nvSpPr>
            <p:cNvPr id="50" name="18 CuadroTexto"/>
            <p:cNvSpPr txBox="1">
              <a:spLocks noRot="1" noChangeAspect="1" noMove="1" noResize="1" noEditPoints="1" noAdjustHandles="1" noChangeArrowheads="1" noChangeShapeType="1" noTextEdit="1"/>
            </p:cNvSpPr>
            <p:nvPr/>
          </p:nvSpPr>
          <p:spPr>
            <a:xfrm>
              <a:off x="201612" y="2294851"/>
              <a:ext cx="3650307" cy="1719830"/>
            </a:xfrm>
            <a:prstGeom prst="rect">
              <a:avLst/>
            </a:prstGeom>
            <a:blipFill rotWithShape="1">
              <a:blip r:embed="rId8"/>
              <a:stretch>
                <a:fillRect r="-668"/>
              </a:stretch>
            </a:blipFill>
          </p:spPr>
          <p:txBody>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sz="1800" b="0" i="0" u="none" strike="noStrike" kern="1200" cap="none" spc="0" normalizeH="0" baseline="0" noProof="0">
                  <a:ln>
                    <a:noFill/>
                  </a:ln>
                  <a:noFill/>
                  <a:effectLst/>
                  <a:uLnTx/>
                  <a:uFillTx/>
                  <a:latin typeface="Calibri" pitchFamily="34" charset="0"/>
                  <a:ea typeface="+mn-ea"/>
                  <a:cs typeface="Arial" charset="0"/>
                </a:rPr>
                <a:t> </a:t>
              </a:r>
            </a:p>
          </p:txBody>
        </p:sp>
      </p:grpSp>
      <p:sp>
        <p:nvSpPr>
          <p:cNvPr id="2" name="1 Marcador de número de diapositiva"/>
          <p:cNvSpPr>
            <a:spLocks noGrp="1"/>
          </p:cNvSpPr>
          <p:nvPr>
            <p:ph type="sldNum" sz="quarter" idx="12"/>
          </p:nvPr>
        </p:nvSpPr>
        <p:spPr>
          <a:xfrm>
            <a:off x="8919739" y="5956236"/>
            <a:ext cx="2743200" cy="365125"/>
          </a:xfrm>
        </p:spPr>
        <p:txBody>
          <a:bodyPr/>
          <a:lstStyle/>
          <a:p>
            <a:fld id="{AAEAFF1E-34D5-4D38-8148-AA026DA2853D}" type="slidenum">
              <a:rPr lang="es-MX" smtClean="0"/>
              <a:t>26</a:t>
            </a:fld>
            <a:endParaRPr lang="es-MX" dirty="0"/>
          </a:p>
        </p:txBody>
      </p:sp>
    </p:spTree>
    <p:extLst>
      <p:ext uri="{BB962C8B-B14F-4D97-AF65-F5344CB8AC3E}">
        <p14:creationId xmlns:p14="http://schemas.microsoft.com/office/powerpoint/2010/main" val="42077885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CuadroTexto"/>
          <p:cNvSpPr txBox="1">
            <a:spLocks noChangeArrowheads="1"/>
          </p:cNvSpPr>
          <p:nvPr/>
        </p:nvSpPr>
        <p:spPr bwMode="auto">
          <a:xfrm>
            <a:off x="2408092" y="1579779"/>
            <a:ext cx="1871663"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altLang="es-MX" sz="20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¿Qué son los parámetros?</a:t>
            </a:r>
          </a:p>
        </p:txBody>
      </p:sp>
      <p:cxnSp>
        <p:nvCxnSpPr>
          <p:cNvPr id="4" name="5 Conector recto"/>
          <p:cNvCxnSpPr/>
          <p:nvPr/>
        </p:nvCxnSpPr>
        <p:spPr>
          <a:xfrm>
            <a:off x="4074967" y="1201954"/>
            <a:ext cx="0" cy="1612900"/>
          </a:xfrm>
          <a:prstGeom prst="line">
            <a:avLst/>
          </a:prstGeom>
          <a:noFill/>
          <a:ln w="38100" cap="flat" cmpd="sng" algn="ctr">
            <a:solidFill>
              <a:srgbClr val="4F81BD"/>
            </a:solidFill>
            <a:prstDash val="solid"/>
          </a:ln>
          <a:effectLst>
            <a:outerShdw blurRad="40000" dist="23000" dir="5400000" rotWithShape="0">
              <a:srgbClr val="000000">
                <a:alpha val="35000"/>
              </a:srgbClr>
            </a:outerShdw>
          </a:effectLst>
        </p:spPr>
      </p:cxnSp>
      <p:sp>
        <p:nvSpPr>
          <p:cNvPr id="5" name="6 CuadroTexto"/>
          <p:cNvSpPr txBox="1">
            <a:spLocks noChangeArrowheads="1"/>
          </p:cNvSpPr>
          <p:nvPr/>
        </p:nvSpPr>
        <p:spPr bwMode="auto">
          <a:xfrm>
            <a:off x="4208317" y="1346417"/>
            <a:ext cx="62642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CL" altLang="es-MX" sz="16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«En estadística se refiere a los valores o medidas que caracterizan a una población como, por ejemplo, la media y la desviación típica de una población (…) Son cantidades indeterminadas, constantes o fijas respecto a una condición o situación, que caracterizan a un fenómeno en un momento dado que ocurre en una población» (Sierra Bravo, 1991).</a:t>
            </a:r>
          </a:p>
        </p:txBody>
      </p:sp>
      <p:sp>
        <p:nvSpPr>
          <p:cNvPr id="6" name="7 CuadroTexto"/>
          <p:cNvSpPr txBox="1">
            <a:spLocks noChangeArrowheads="1"/>
          </p:cNvSpPr>
          <p:nvPr/>
        </p:nvSpPr>
        <p:spPr bwMode="auto">
          <a:xfrm>
            <a:off x="2408092" y="2970429"/>
            <a:ext cx="18716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altLang="es-MX" sz="20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¿Qué son los Estadísticos?</a:t>
            </a:r>
          </a:p>
        </p:txBody>
      </p:sp>
      <p:cxnSp>
        <p:nvCxnSpPr>
          <p:cNvPr id="7" name="8 Conector recto"/>
          <p:cNvCxnSpPr/>
          <p:nvPr/>
        </p:nvCxnSpPr>
        <p:spPr>
          <a:xfrm>
            <a:off x="4074967" y="3010117"/>
            <a:ext cx="0" cy="628650"/>
          </a:xfrm>
          <a:prstGeom prst="line">
            <a:avLst/>
          </a:prstGeom>
          <a:noFill/>
          <a:ln w="38100" cap="flat" cmpd="sng" algn="ctr">
            <a:solidFill>
              <a:srgbClr val="9BBB59"/>
            </a:solidFill>
            <a:prstDash val="solid"/>
          </a:ln>
          <a:effectLst>
            <a:outerShdw blurRad="40000" dist="23000" dir="5400000" rotWithShape="0">
              <a:srgbClr val="000000">
                <a:alpha val="35000"/>
              </a:srgbClr>
            </a:outerShdw>
          </a:effectLst>
        </p:spPr>
      </p:cxnSp>
      <p:sp>
        <p:nvSpPr>
          <p:cNvPr id="8" name="9 CuadroTexto"/>
          <p:cNvSpPr txBox="1">
            <a:spLocks noChangeArrowheads="1"/>
          </p:cNvSpPr>
          <p:nvPr/>
        </p:nvSpPr>
        <p:spPr bwMode="auto">
          <a:xfrm>
            <a:off x="4279755" y="3010117"/>
            <a:ext cx="62642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CL" altLang="es-MX" sz="16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Se contrapone al parámetro porque es un valor que se obtiene a partir de los valores muéstrales. Se pueden obtener media y varianzas muéstrales.</a:t>
            </a:r>
          </a:p>
        </p:txBody>
      </p:sp>
      <p:sp>
        <p:nvSpPr>
          <p:cNvPr id="9" name="11 CuadroTexto"/>
          <p:cNvSpPr txBox="1">
            <a:spLocks noChangeArrowheads="1"/>
          </p:cNvSpPr>
          <p:nvPr/>
        </p:nvSpPr>
        <p:spPr bwMode="auto">
          <a:xfrm>
            <a:off x="2408092" y="3876892"/>
            <a:ext cx="18716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CL" altLang="es-MX" sz="20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¿Qué es la Estimación?</a:t>
            </a:r>
          </a:p>
        </p:txBody>
      </p:sp>
      <p:cxnSp>
        <p:nvCxnSpPr>
          <p:cNvPr id="10" name="12 Conector recto"/>
          <p:cNvCxnSpPr/>
          <p:nvPr/>
        </p:nvCxnSpPr>
        <p:spPr>
          <a:xfrm>
            <a:off x="4074967" y="3837204"/>
            <a:ext cx="0" cy="831850"/>
          </a:xfrm>
          <a:prstGeom prst="line">
            <a:avLst/>
          </a:prstGeom>
          <a:noFill/>
          <a:ln w="38100" cap="flat" cmpd="sng" algn="ctr">
            <a:solidFill>
              <a:srgbClr val="C0504D"/>
            </a:solidFill>
            <a:prstDash val="solid"/>
          </a:ln>
          <a:effectLst>
            <a:outerShdw blurRad="40000" dist="23000" dir="5400000" rotWithShape="0">
              <a:srgbClr val="000000">
                <a:alpha val="35000"/>
              </a:srgbClr>
            </a:outerShdw>
          </a:effectLst>
        </p:spPr>
      </p:cxnSp>
      <p:sp>
        <p:nvSpPr>
          <p:cNvPr id="11" name="13 CuadroTexto"/>
          <p:cNvSpPr txBox="1">
            <a:spLocks noChangeArrowheads="1"/>
          </p:cNvSpPr>
          <p:nvPr/>
        </p:nvSpPr>
        <p:spPr bwMode="auto">
          <a:xfrm>
            <a:off x="4274992" y="3837204"/>
            <a:ext cx="62642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CL" altLang="es-MX" sz="1600" b="0" i="0" u="none" strike="noStrike" kern="1200" cap="none" spc="0" normalizeH="0" baseline="0" noProof="0">
                <a:ln>
                  <a:noFill/>
                </a:ln>
                <a:solidFill>
                  <a:sysClr val="windowText" lastClr="000000"/>
                </a:solidFill>
                <a:effectLst/>
                <a:uLnTx/>
                <a:uFillTx/>
                <a:latin typeface="Calibri" pitchFamily="34" charset="0"/>
                <a:ea typeface="+mn-ea"/>
                <a:cs typeface="Arial" charset="0"/>
              </a:rPr>
              <a:t>«En estadística es la operación mediante la cual se trata de determinar el valor del parámetro, utilizando datos incompletos procedentes de una muestra (Estadístico)</a:t>
            </a:r>
          </a:p>
        </p:txBody>
      </p:sp>
      <p:sp>
        <p:nvSpPr>
          <p:cNvPr id="12" name="16 Rectángulo redondeado"/>
          <p:cNvSpPr/>
          <p:nvPr/>
        </p:nvSpPr>
        <p:spPr>
          <a:xfrm>
            <a:off x="2292205" y="4930992"/>
            <a:ext cx="2016125" cy="288925"/>
          </a:xfrm>
          <a:prstGeom prst="roundRect">
            <a:avLst/>
          </a:prstGeom>
          <a:solidFill>
            <a:sysClr val="window" lastClr="FFFFFF"/>
          </a:solidFill>
          <a:ln w="25400" cap="flat" cmpd="sng" algn="ctr">
            <a:solidFill>
              <a:srgbClr val="9BBB59"/>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Estadístico</a:t>
            </a:r>
          </a:p>
        </p:txBody>
      </p:sp>
      <p:sp>
        <p:nvSpPr>
          <p:cNvPr id="13" name="17 Rectángulo redondeado"/>
          <p:cNvSpPr/>
          <p:nvPr/>
        </p:nvSpPr>
        <p:spPr>
          <a:xfrm>
            <a:off x="8456467" y="4930992"/>
            <a:ext cx="2016125" cy="288925"/>
          </a:xfrm>
          <a:prstGeom prst="roundRect">
            <a:avLst/>
          </a:prstGeom>
          <a:solidFill>
            <a:sysClr val="window" lastClr="FFFFFF"/>
          </a:solidFill>
          <a:ln w="25400" cap="flat" cmpd="sng" algn="ctr">
            <a:solidFill>
              <a:srgbClr val="9BBB59"/>
            </a:solidFill>
            <a:prstDash val="solid"/>
          </a:ln>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Parámetro</a:t>
            </a:r>
          </a:p>
        </p:txBody>
      </p:sp>
      <p:cxnSp>
        <p:nvCxnSpPr>
          <p:cNvPr id="14" name="19 Conector recto de flecha"/>
          <p:cNvCxnSpPr/>
          <p:nvPr/>
        </p:nvCxnSpPr>
        <p:spPr>
          <a:xfrm>
            <a:off x="4387705" y="5010367"/>
            <a:ext cx="3889375" cy="0"/>
          </a:xfrm>
          <a:prstGeom prst="straightConnector1">
            <a:avLst/>
          </a:prstGeom>
          <a:noFill/>
          <a:ln w="38100" cap="flat" cmpd="sng" algn="ctr">
            <a:solidFill>
              <a:srgbClr val="F79646"/>
            </a:solidFill>
            <a:prstDash val="solid"/>
            <a:tailEnd type="arrow"/>
          </a:ln>
          <a:effectLst>
            <a:outerShdw blurRad="40000" dist="23000" dir="5400000" rotWithShape="0">
              <a:srgbClr val="000000">
                <a:alpha val="35000"/>
              </a:srgbClr>
            </a:outerShdw>
          </a:effectLst>
        </p:spPr>
      </p:cxnSp>
      <p:sp>
        <p:nvSpPr>
          <p:cNvPr id="15" name="21 CuadroTexto"/>
          <p:cNvSpPr txBox="1">
            <a:spLocks noChangeArrowheads="1"/>
          </p:cNvSpPr>
          <p:nvPr/>
        </p:nvSpPr>
        <p:spPr bwMode="auto">
          <a:xfrm>
            <a:off x="4856017" y="5057992"/>
            <a:ext cx="2952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CL" altLang="es-MX" sz="1800" b="1" i="0" u="none" strike="noStrike" kern="1200" cap="none" spc="0" normalizeH="0" baseline="0" noProof="0">
                <a:ln>
                  <a:noFill/>
                </a:ln>
                <a:solidFill>
                  <a:sysClr val="windowText" lastClr="000000"/>
                </a:solidFill>
                <a:effectLst/>
                <a:uLnTx/>
                <a:uFillTx/>
                <a:latin typeface="Calibri" pitchFamily="34" charset="0"/>
                <a:ea typeface="+mn-ea"/>
                <a:cs typeface="Arial" charset="0"/>
              </a:rPr>
              <a:t>Estimación</a:t>
            </a:r>
          </a:p>
        </p:txBody>
      </p:sp>
      <p:cxnSp>
        <p:nvCxnSpPr>
          <p:cNvPr id="16" name="23 Conector recto de flecha"/>
          <p:cNvCxnSpPr/>
          <p:nvPr/>
        </p:nvCxnSpPr>
        <p:spPr>
          <a:xfrm flipH="1">
            <a:off x="4856017" y="5426292"/>
            <a:ext cx="1011238" cy="427037"/>
          </a:xfrm>
          <a:prstGeom prst="straightConnector1">
            <a:avLst/>
          </a:prstGeom>
          <a:noFill/>
          <a:ln w="38100" cap="flat" cmpd="sng" algn="ctr">
            <a:solidFill>
              <a:sysClr val="windowText" lastClr="000000"/>
            </a:solidFill>
            <a:prstDash val="solid"/>
            <a:tailEnd type="arrow"/>
          </a:ln>
          <a:effectLst>
            <a:outerShdw blurRad="40000" dist="23000" dir="5400000" rotWithShape="0">
              <a:srgbClr val="000000">
                <a:alpha val="35000"/>
              </a:srgbClr>
            </a:outerShdw>
          </a:effectLst>
        </p:spPr>
      </p:cxnSp>
      <p:cxnSp>
        <p:nvCxnSpPr>
          <p:cNvPr id="17" name="24 Conector recto de flecha"/>
          <p:cNvCxnSpPr/>
          <p:nvPr/>
        </p:nvCxnSpPr>
        <p:spPr>
          <a:xfrm>
            <a:off x="6656242" y="5426292"/>
            <a:ext cx="1008063" cy="427037"/>
          </a:xfrm>
          <a:prstGeom prst="straightConnector1">
            <a:avLst/>
          </a:prstGeom>
          <a:noFill/>
          <a:ln w="38100" cap="flat" cmpd="sng" algn="ctr">
            <a:solidFill>
              <a:sysClr val="windowText" lastClr="000000"/>
            </a:solidFill>
            <a:prstDash val="solid"/>
            <a:tailEnd type="arrow"/>
          </a:ln>
          <a:effectLst>
            <a:outerShdw blurRad="40000" dist="23000" dir="5400000" rotWithShape="0">
              <a:srgbClr val="000000">
                <a:alpha val="35000"/>
              </a:srgbClr>
            </a:outerShdw>
          </a:effectLst>
        </p:spPr>
      </p:cxnSp>
      <p:sp>
        <p:nvSpPr>
          <p:cNvPr id="18" name="30 Elipse"/>
          <p:cNvSpPr/>
          <p:nvPr/>
        </p:nvSpPr>
        <p:spPr>
          <a:xfrm>
            <a:off x="3344717" y="6142254"/>
            <a:ext cx="2303463" cy="574675"/>
          </a:xfrm>
          <a:prstGeom prst="ellipse">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Estimaciones puntuales </a:t>
            </a:r>
          </a:p>
        </p:txBody>
      </p:sp>
      <p:sp>
        <p:nvSpPr>
          <p:cNvPr id="19" name="32 Elipse"/>
          <p:cNvSpPr/>
          <p:nvPr/>
        </p:nvSpPr>
        <p:spPr>
          <a:xfrm>
            <a:off x="6548292" y="6142254"/>
            <a:ext cx="2305050" cy="574675"/>
          </a:xfrm>
          <a:prstGeom prst="ellipse">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anchor="ctr"/>
          <a:lstStyle>
            <a:defPPr>
              <a:defRPr lang="es-CL"/>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L" sz="1200" b="0" i="0" u="none" strike="noStrike" kern="1200" cap="none" spc="0" normalizeH="0" baseline="0" noProof="0" dirty="0">
                <a:ln>
                  <a:noFill/>
                </a:ln>
                <a:solidFill>
                  <a:sysClr val="windowText" lastClr="000000"/>
                </a:solidFill>
                <a:effectLst/>
                <a:uLnTx/>
                <a:uFillTx/>
                <a:latin typeface="Calibri"/>
                <a:ea typeface="+mn-ea"/>
                <a:cs typeface="+mn-cs"/>
              </a:rPr>
              <a:t>Estimaciones de Intervalo</a:t>
            </a:r>
          </a:p>
        </p:txBody>
      </p:sp>
      <p:sp>
        <p:nvSpPr>
          <p:cNvPr id="20" name="3 CuadroTexto"/>
          <p:cNvSpPr txBox="1">
            <a:spLocks noChangeArrowheads="1"/>
          </p:cNvSpPr>
          <p:nvPr/>
        </p:nvSpPr>
        <p:spPr bwMode="auto">
          <a:xfrm>
            <a:off x="0" y="768567"/>
            <a:ext cx="299128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s-CL"/>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eaLnBrk="1" hangingPunct="1">
              <a:spcBef>
                <a:spcPct val="0"/>
              </a:spcBef>
              <a:buFontTx/>
              <a:buNone/>
            </a:pPr>
            <a:r>
              <a:rPr lang="es-CL" altLang="es-MX" sz="1800" b="1" dirty="0"/>
              <a:t>Estimación de Parámetros</a:t>
            </a:r>
          </a:p>
        </p:txBody>
      </p:sp>
      <p:sp>
        <p:nvSpPr>
          <p:cNvPr id="2" name="1 Marcador de número de diapositiva"/>
          <p:cNvSpPr>
            <a:spLocks noGrp="1"/>
          </p:cNvSpPr>
          <p:nvPr>
            <p:ph type="sldNum" sz="quarter" idx="12"/>
          </p:nvPr>
        </p:nvSpPr>
        <p:spPr>
          <a:xfrm>
            <a:off x="8977993" y="5959691"/>
            <a:ext cx="2743200" cy="365125"/>
          </a:xfrm>
        </p:spPr>
        <p:txBody>
          <a:bodyPr/>
          <a:lstStyle/>
          <a:p>
            <a:fld id="{AAEAFF1E-34D5-4D38-8148-AA026DA2853D}" type="slidenum">
              <a:rPr lang="es-MX" smtClean="0"/>
              <a:t>27</a:t>
            </a:fld>
            <a:endParaRPr lang="es-MX" dirty="0"/>
          </a:p>
        </p:txBody>
      </p:sp>
    </p:spTree>
    <p:extLst>
      <p:ext uri="{BB962C8B-B14F-4D97-AF65-F5344CB8AC3E}">
        <p14:creationId xmlns:p14="http://schemas.microsoft.com/office/powerpoint/2010/main" val="4370717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2063750" y="557213"/>
            <a:ext cx="8064500" cy="0"/>
          </a:xfrm>
          <a:prstGeom prst="line">
            <a:avLst/>
          </a:prstGeom>
        </p:spPr>
        <p:style>
          <a:lnRef idx="3">
            <a:schemeClr val="accent3"/>
          </a:lnRef>
          <a:fillRef idx="0">
            <a:schemeClr val="accent3"/>
          </a:fillRef>
          <a:effectRef idx="2">
            <a:schemeClr val="accent3"/>
          </a:effectRef>
          <a:fontRef idx="minor">
            <a:schemeClr val="tx1"/>
          </a:fontRef>
        </p:style>
      </p:cxnSp>
      <p:sp>
        <p:nvSpPr>
          <p:cNvPr id="17411" name="5 CuadroTexto"/>
          <p:cNvSpPr txBox="1">
            <a:spLocks noChangeArrowheads="1"/>
          </p:cNvSpPr>
          <p:nvPr/>
        </p:nvSpPr>
        <p:spPr bwMode="auto">
          <a:xfrm>
            <a:off x="173991" y="888565"/>
            <a:ext cx="31788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Estimación de Parámetros</a:t>
            </a:r>
          </a:p>
        </p:txBody>
      </p:sp>
      <p:grpSp>
        <p:nvGrpSpPr>
          <p:cNvPr id="4" name="Grupo 3"/>
          <p:cNvGrpSpPr/>
          <p:nvPr/>
        </p:nvGrpSpPr>
        <p:grpSpPr>
          <a:xfrm>
            <a:off x="2209166" y="1403986"/>
            <a:ext cx="8569325" cy="5053013"/>
            <a:chOff x="1774826" y="981076"/>
            <a:chExt cx="8569325" cy="5053013"/>
          </a:xfrm>
        </p:grpSpPr>
        <p:sp>
          <p:nvSpPr>
            <p:cNvPr id="3" name="2 Rectángulo redondeado"/>
            <p:cNvSpPr/>
            <p:nvPr/>
          </p:nvSpPr>
          <p:spPr>
            <a:xfrm>
              <a:off x="2351089" y="1052513"/>
              <a:ext cx="2808287" cy="4318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s-CL" sz="1600" dirty="0">
                  <a:solidFill>
                    <a:prstClr val="black"/>
                  </a:solidFill>
                </a:rPr>
                <a:t>Estimaciones Puntuales</a:t>
              </a:r>
            </a:p>
          </p:txBody>
        </p:sp>
        <p:sp>
          <p:nvSpPr>
            <p:cNvPr id="2" name="1 Elipse"/>
            <p:cNvSpPr/>
            <p:nvPr/>
          </p:nvSpPr>
          <p:spPr>
            <a:xfrm>
              <a:off x="1774826" y="981076"/>
              <a:ext cx="720725" cy="576263"/>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r>
                <a:rPr lang="es-CL" dirty="0">
                  <a:solidFill>
                    <a:prstClr val="white"/>
                  </a:solidFill>
                </a:rPr>
                <a:t>1</a:t>
              </a:r>
            </a:p>
          </p:txBody>
        </p:sp>
        <p:sp>
          <p:nvSpPr>
            <p:cNvPr id="17414" name="6 CuadroTexto"/>
            <p:cNvSpPr txBox="1">
              <a:spLocks noChangeArrowheads="1"/>
            </p:cNvSpPr>
            <p:nvPr/>
          </p:nvSpPr>
          <p:spPr bwMode="auto">
            <a:xfrm>
              <a:off x="2068514" y="1690689"/>
              <a:ext cx="82756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400">
                  <a:solidFill>
                    <a:prstClr val="black"/>
                  </a:solidFill>
                  <a:cs typeface="Arial" charset="0"/>
                </a:rPr>
                <a:t>- Sólo un valor numérico sirva para estimar el parámetro, es decir, asigna directamente al parámetro el valor obtenido para el estadístico</a:t>
              </a:r>
            </a:p>
          </p:txBody>
        </p:sp>
        <p:sp>
          <p:nvSpPr>
            <p:cNvPr id="8" name="7 Rectángulo redondeado"/>
            <p:cNvSpPr>
              <a:spLocks noRot="1" noChangeAspect="1" noMove="1" noResize="1" noEditPoints="1" noAdjustHandles="1" noChangeArrowheads="1" noChangeShapeType="1" noTextEdit="1"/>
            </p:cNvSpPr>
            <p:nvPr/>
          </p:nvSpPr>
          <p:spPr>
            <a:xfrm>
              <a:off x="4583832" y="2060849"/>
              <a:ext cx="2592288" cy="513581"/>
            </a:xfrm>
            <a:prstGeom prst="roundRect">
              <a:avLst/>
            </a:prstGeom>
            <a:blipFill rotWithShape="1">
              <a:blip r:embed="rId2"/>
              <a:stretch>
                <a:fillRect/>
              </a:stretch>
            </a:blipFill>
          </p:spPr>
          <p:txBody>
            <a:bodyPr/>
            <a:lstStyle/>
            <a:p>
              <a:pPr fontAlgn="base">
                <a:spcBef>
                  <a:spcPct val="0"/>
                </a:spcBef>
                <a:spcAft>
                  <a:spcPct val="0"/>
                </a:spcAft>
                <a:defRPr/>
              </a:pPr>
              <a:r>
                <a:rPr lang="es-CL">
                  <a:noFill/>
                  <a:cs typeface="Arial" charset="0"/>
                </a:rPr>
                <a:t> </a:t>
              </a:r>
            </a:p>
          </p:txBody>
        </p:sp>
        <p:sp>
          <p:nvSpPr>
            <p:cNvPr id="17416" name="8 CuadroTexto"/>
            <p:cNvSpPr txBox="1">
              <a:spLocks noChangeArrowheads="1"/>
            </p:cNvSpPr>
            <p:nvPr/>
          </p:nvSpPr>
          <p:spPr bwMode="auto">
            <a:xfrm>
              <a:off x="2068514" y="2708276"/>
              <a:ext cx="82756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400">
                  <a:solidFill>
                    <a:prstClr val="black"/>
                  </a:solidFill>
                  <a:cs typeface="Arial" charset="0"/>
                </a:rPr>
                <a:t>- Constituye la inferencia más simple que se puede realizar: asignar al parámetro el valor del estadístico que mejor sirva para estimarlo. </a:t>
              </a:r>
            </a:p>
          </p:txBody>
        </p:sp>
        <p:sp>
          <p:nvSpPr>
            <p:cNvPr id="10" name="9 Explosión 1"/>
            <p:cNvSpPr/>
            <p:nvPr/>
          </p:nvSpPr>
          <p:spPr>
            <a:xfrm>
              <a:off x="2082800" y="3832225"/>
              <a:ext cx="2376488" cy="1727200"/>
            </a:xfrm>
            <a:prstGeom prst="irregularSeal1">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s-CL" sz="1200" dirty="0">
                  <a:solidFill>
                    <a:prstClr val="black"/>
                  </a:solidFill>
                </a:rPr>
                <a:t>Condiciones para ser un buen estimador</a:t>
              </a:r>
            </a:p>
          </p:txBody>
        </p:sp>
        <p:sp>
          <p:nvSpPr>
            <p:cNvPr id="17418" name="10 CuadroTexto"/>
            <p:cNvSpPr txBox="1">
              <a:spLocks noChangeArrowheads="1"/>
            </p:cNvSpPr>
            <p:nvPr/>
          </p:nvSpPr>
          <p:spPr bwMode="auto">
            <a:xfrm>
              <a:off x="4583114" y="3357564"/>
              <a:ext cx="5545137"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AutoNum type="alphaLcParenR"/>
              </a:pPr>
              <a:r>
                <a:rPr lang="es-CL" altLang="es-MX" sz="1400" b="1" dirty="0">
                  <a:solidFill>
                    <a:prstClr val="black"/>
                  </a:solidFill>
                  <a:cs typeface="Arial" charset="0"/>
                </a:rPr>
                <a:t>Carencia de Sesgo: </a:t>
              </a:r>
              <a:r>
                <a:rPr lang="es-CL" altLang="es-MX" sz="1400" dirty="0">
                  <a:solidFill>
                    <a:prstClr val="black"/>
                  </a:solidFill>
                  <a:cs typeface="Arial" charset="0"/>
                </a:rPr>
                <a:t>Un estimador será </a:t>
              </a:r>
              <a:r>
                <a:rPr lang="es-CL" altLang="es-MX" sz="1400" dirty="0" err="1">
                  <a:solidFill>
                    <a:prstClr val="black"/>
                  </a:solidFill>
                  <a:cs typeface="Arial" charset="0"/>
                </a:rPr>
                <a:t>insesgado</a:t>
              </a:r>
              <a:r>
                <a:rPr lang="es-CL" altLang="es-MX" sz="1400" dirty="0">
                  <a:solidFill>
                    <a:prstClr val="black"/>
                  </a:solidFill>
                  <a:cs typeface="Arial" charset="0"/>
                </a:rPr>
                <a:t> si su valor esperado coincide con el del parámetro a estimar</a:t>
              </a:r>
            </a:p>
            <a:p>
              <a:pPr eaLnBrk="1" fontAlgn="base" hangingPunct="1">
                <a:spcBef>
                  <a:spcPct val="0"/>
                </a:spcBef>
                <a:spcAft>
                  <a:spcPct val="0"/>
                </a:spcAft>
                <a:buFontTx/>
                <a:buAutoNum type="alphaLcParenR"/>
              </a:pPr>
              <a:endParaRPr lang="es-CL" altLang="es-MX" sz="1400" dirty="0">
                <a:solidFill>
                  <a:prstClr val="black"/>
                </a:solidFill>
                <a:cs typeface="Arial" charset="0"/>
              </a:endParaRPr>
            </a:p>
            <a:p>
              <a:pPr eaLnBrk="1" fontAlgn="base" hangingPunct="1">
                <a:spcBef>
                  <a:spcPct val="0"/>
                </a:spcBef>
                <a:spcAft>
                  <a:spcPct val="0"/>
                </a:spcAft>
                <a:buFontTx/>
                <a:buAutoNum type="alphaLcParenR"/>
              </a:pPr>
              <a:r>
                <a:rPr lang="es-CL" altLang="es-MX" sz="1400" b="1" dirty="0">
                  <a:solidFill>
                    <a:prstClr val="black"/>
                  </a:solidFill>
                  <a:cs typeface="Arial" charset="0"/>
                </a:rPr>
                <a:t>Consistencia: </a:t>
              </a:r>
              <a:r>
                <a:rPr lang="es-CL" altLang="es-MX" sz="1400" dirty="0">
                  <a:solidFill>
                    <a:prstClr val="black"/>
                  </a:solidFill>
                  <a:cs typeface="Arial" charset="0"/>
                </a:rPr>
                <a:t>Un estimador será consistente si, conforme aumenta el tamaño </a:t>
              </a:r>
              <a:r>
                <a:rPr lang="es-CL" altLang="es-MX" sz="1400" dirty="0" err="1">
                  <a:solidFill>
                    <a:prstClr val="black"/>
                  </a:solidFill>
                  <a:cs typeface="Arial" charset="0"/>
                </a:rPr>
                <a:t>muestral</a:t>
              </a:r>
              <a:r>
                <a:rPr lang="es-CL" altLang="es-MX" sz="1400" dirty="0">
                  <a:solidFill>
                    <a:prstClr val="black"/>
                  </a:solidFill>
                  <a:cs typeface="Arial" charset="0"/>
                </a:rPr>
                <a:t>, su valor se va aproximando al del parámetro</a:t>
              </a:r>
            </a:p>
            <a:p>
              <a:pPr eaLnBrk="1" fontAlgn="base" hangingPunct="1">
                <a:spcBef>
                  <a:spcPct val="0"/>
                </a:spcBef>
                <a:spcAft>
                  <a:spcPct val="0"/>
                </a:spcAft>
                <a:buFontTx/>
                <a:buAutoNum type="alphaLcParenR"/>
              </a:pPr>
              <a:endParaRPr lang="es-CL" altLang="es-MX" sz="1400" b="1" dirty="0">
                <a:solidFill>
                  <a:prstClr val="black"/>
                </a:solidFill>
                <a:cs typeface="Arial" charset="0"/>
              </a:endParaRPr>
            </a:p>
            <a:p>
              <a:pPr eaLnBrk="1" fontAlgn="base" hangingPunct="1">
                <a:spcBef>
                  <a:spcPct val="0"/>
                </a:spcBef>
                <a:spcAft>
                  <a:spcPct val="0"/>
                </a:spcAft>
                <a:buFontTx/>
                <a:buAutoNum type="alphaLcParenR"/>
              </a:pPr>
              <a:r>
                <a:rPr lang="es-CL" altLang="es-MX" sz="1400" b="1" dirty="0">
                  <a:solidFill>
                    <a:prstClr val="black"/>
                  </a:solidFill>
                  <a:cs typeface="Arial" charset="0"/>
                </a:rPr>
                <a:t>Eficiencia: </a:t>
              </a:r>
              <a:r>
                <a:rPr lang="es-CL" altLang="es-MX" sz="1400" dirty="0">
                  <a:solidFill>
                    <a:prstClr val="black"/>
                  </a:solidFill>
                  <a:cs typeface="Arial" charset="0"/>
                </a:rPr>
                <a:t>Dados dos posibles estimadores, diremos que el primero es un estimador más eficiente que el segundo si se cumple que el primer estimador tiene una varianza menor que el segundo.</a:t>
              </a:r>
            </a:p>
            <a:p>
              <a:pPr eaLnBrk="1" fontAlgn="base" hangingPunct="1">
                <a:spcBef>
                  <a:spcPct val="0"/>
                </a:spcBef>
                <a:spcAft>
                  <a:spcPct val="0"/>
                </a:spcAft>
                <a:buFontTx/>
                <a:buAutoNum type="alphaLcParenR"/>
              </a:pPr>
              <a:endParaRPr lang="es-CL" altLang="es-MX" sz="1400" dirty="0">
                <a:solidFill>
                  <a:prstClr val="black"/>
                </a:solidFill>
                <a:cs typeface="Arial" charset="0"/>
              </a:endParaRPr>
            </a:p>
            <a:p>
              <a:pPr eaLnBrk="1" fontAlgn="base" hangingPunct="1">
                <a:spcBef>
                  <a:spcPct val="0"/>
                </a:spcBef>
                <a:spcAft>
                  <a:spcPct val="0"/>
                </a:spcAft>
                <a:buFontTx/>
                <a:buAutoNum type="alphaLcParenR"/>
              </a:pPr>
              <a:r>
                <a:rPr lang="es-CL" altLang="es-MX" sz="1400" b="1" dirty="0">
                  <a:solidFill>
                    <a:prstClr val="black"/>
                  </a:solidFill>
                  <a:cs typeface="Arial" charset="0"/>
                </a:rPr>
                <a:t>Suficiencia: </a:t>
              </a:r>
              <a:r>
                <a:rPr lang="es-CL" altLang="es-MX" sz="1400" dirty="0">
                  <a:solidFill>
                    <a:prstClr val="black"/>
                  </a:solidFill>
                  <a:cs typeface="Arial" charset="0"/>
                </a:rPr>
                <a:t>Un estimador será suficiente si utiliza toda la información </a:t>
              </a:r>
              <a:r>
                <a:rPr lang="es-CL" altLang="es-MX" sz="1400" dirty="0" err="1">
                  <a:solidFill>
                    <a:prstClr val="black"/>
                  </a:solidFill>
                  <a:cs typeface="Arial" charset="0"/>
                </a:rPr>
                <a:t>muestral</a:t>
              </a:r>
              <a:r>
                <a:rPr lang="es-CL" altLang="es-MX" sz="1400" dirty="0">
                  <a:solidFill>
                    <a:prstClr val="black"/>
                  </a:solidFill>
                  <a:cs typeface="Arial" charset="0"/>
                </a:rPr>
                <a:t> disponible</a:t>
              </a:r>
            </a:p>
          </p:txBody>
        </p:sp>
      </p:grpSp>
      <p:sp>
        <p:nvSpPr>
          <p:cNvPr id="6" name="5 Marcador de número de diapositiva"/>
          <p:cNvSpPr>
            <a:spLocks noGrp="1"/>
          </p:cNvSpPr>
          <p:nvPr>
            <p:ph type="sldNum" sz="quarter" idx="12"/>
          </p:nvPr>
        </p:nvSpPr>
        <p:spPr>
          <a:xfrm>
            <a:off x="8819242" y="5982335"/>
            <a:ext cx="2844800" cy="365125"/>
          </a:xfrm>
        </p:spPr>
        <p:txBody>
          <a:bodyPr/>
          <a:lstStyle/>
          <a:p>
            <a:pPr>
              <a:defRPr/>
            </a:pPr>
            <a:fld id="{94CEE3AB-8A7E-4712-91D9-00F54B6603CD}" type="slidenum">
              <a:rPr lang="es-CL" smtClean="0">
                <a:solidFill>
                  <a:prstClr val="black">
                    <a:tint val="75000"/>
                  </a:prstClr>
                </a:solidFill>
              </a:rPr>
              <a:pPr>
                <a:defRPr/>
              </a:pPr>
              <a:t>28</a:t>
            </a:fld>
            <a:endParaRPr lang="es-CL">
              <a:solidFill>
                <a:prstClr val="black">
                  <a:tint val="75000"/>
                </a:prstClr>
              </a:solidFill>
            </a:endParaRPr>
          </a:p>
        </p:txBody>
      </p:sp>
    </p:spTree>
    <p:extLst>
      <p:ext uri="{BB962C8B-B14F-4D97-AF65-F5344CB8AC3E}">
        <p14:creationId xmlns:p14="http://schemas.microsoft.com/office/powerpoint/2010/main" val="22976126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385379" y="2126933"/>
            <a:ext cx="2808287" cy="4318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s-CL" sz="1600" dirty="0">
                <a:solidFill>
                  <a:prstClr val="black"/>
                </a:solidFill>
              </a:rPr>
              <a:t>Estimaciones de Intervalos</a:t>
            </a:r>
          </a:p>
        </p:txBody>
      </p:sp>
      <p:sp>
        <p:nvSpPr>
          <p:cNvPr id="5" name="4 Elipse"/>
          <p:cNvSpPr/>
          <p:nvPr/>
        </p:nvSpPr>
        <p:spPr>
          <a:xfrm>
            <a:off x="1809116" y="2055496"/>
            <a:ext cx="720725" cy="576263"/>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r>
              <a:rPr lang="es-CL" dirty="0">
                <a:solidFill>
                  <a:prstClr val="white"/>
                </a:solidFill>
              </a:rPr>
              <a:t>2</a:t>
            </a:r>
          </a:p>
        </p:txBody>
      </p:sp>
      <p:sp>
        <p:nvSpPr>
          <p:cNvPr id="18437" name="6 CuadroTexto"/>
          <p:cNvSpPr txBox="1">
            <a:spLocks noChangeArrowheads="1"/>
          </p:cNvSpPr>
          <p:nvPr/>
        </p:nvSpPr>
        <p:spPr bwMode="auto">
          <a:xfrm>
            <a:off x="0" y="945199"/>
            <a:ext cx="3036889"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Estimación de Parámetros</a:t>
            </a:r>
          </a:p>
        </p:txBody>
      </p:sp>
      <p:sp>
        <p:nvSpPr>
          <p:cNvPr id="18438" name="7 CuadroTexto"/>
          <p:cNvSpPr txBox="1">
            <a:spLocks noChangeArrowheads="1"/>
          </p:cNvSpPr>
          <p:nvPr/>
        </p:nvSpPr>
        <p:spPr bwMode="auto">
          <a:xfrm>
            <a:off x="1807529" y="2765108"/>
            <a:ext cx="8715375"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Char char="-"/>
            </a:pPr>
            <a:r>
              <a:rPr lang="es-CL" altLang="es-MX" sz="1600" dirty="0">
                <a:solidFill>
                  <a:prstClr val="black"/>
                </a:solidFill>
                <a:cs typeface="Arial" charset="0"/>
              </a:rPr>
              <a:t>Como el término lo sugiere, una estimación de intervalo es un rango o banda de valores dentro del cual se dice que el parámetro está con un nivel de probabilidad establecido. </a:t>
            </a:r>
          </a:p>
          <a:p>
            <a:pPr eaLnBrk="1" fontAlgn="base" hangingPunct="1">
              <a:spcBef>
                <a:spcPct val="0"/>
              </a:spcBef>
              <a:spcAft>
                <a:spcPct val="0"/>
              </a:spcAft>
              <a:buFontTx/>
              <a:buChar char="-"/>
            </a:pPr>
            <a:r>
              <a:rPr lang="es-CL" altLang="es-MX" sz="1600" dirty="0">
                <a:solidFill>
                  <a:prstClr val="black"/>
                </a:solidFill>
                <a:cs typeface="Arial" charset="0"/>
              </a:rPr>
              <a:t>Proporciona un intervalo, un rango de valores entre los que estará situado el parámetro con una cierta probabilidad. </a:t>
            </a:r>
          </a:p>
          <a:p>
            <a:pPr eaLnBrk="1" fontAlgn="base" hangingPunct="1">
              <a:spcBef>
                <a:spcPct val="0"/>
              </a:spcBef>
              <a:spcAft>
                <a:spcPct val="0"/>
              </a:spcAft>
              <a:buFontTx/>
              <a:buChar char="-"/>
            </a:pPr>
            <a:r>
              <a:rPr lang="es-CL" altLang="es-MX" sz="1600" dirty="0">
                <a:solidFill>
                  <a:prstClr val="black"/>
                </a:solidFill>
                <a:cs typeface="Arial" charset="0"/>
              </a:rPr>
              <a:t>La estimación puntual se utiliza poco, pues no tenemos datos suficientes para que nos indiquen el grado de fiabilidad de dato  </a:t>
            </a:r>
            <a:r>
              <a:rPr lang="es-CL" altLang="es-MX" sz="1600" dirty="0" err="1">
                <a:solidFill>
                  <a:prstClr val="black"/>
                </a:solidFill>
                <a:cs typeface="Arial" charset="0"/>
              </a:rPr>
              <a:t>muestral</a:t>
            </a:r>
            <a:r>
              <a:rPr lang="es-CL" altLang="es-MX" sz="1600" dirty="0">
                <a:solidFill>
                  <a:prstClr val="black"/>
                </a:solidFill>
                <a:cs typeface="Arial" charset="0"/>
              </a:rPr>
              <a:t> hemos tomado. Lo que tiene más sentido plantearse es cuál es la probabilidad de que la media o proporción poblacional pertenezcan a un intervalo determinado.</a:t>
            </a:r>
          </a:p>
          <a:p>
            <a:pPr eaLnBrk="1" fontAlgn="base" hangingPunct="1">
              <a:spcBef>
                <a:spcPct val="0"/>
              </a:spcBef>
              <a:spcAft>
                <a:spcPct val="0"/>
              </a:spcAft>
              <a:buFontTx/>
              <a:buChar char="-"/>
            </a:pPr>
            <a:r>
              <a:rPr lang="es-CL" altLang="es-MX" sz="1600" dirty="0">
                <a:solidFill>
                  <a:prstClr val="black"/>
                </a:solidFill>
                <a:cs typeface="Arial" charset="0"/>
              </a:rPr>
              <a:t>Para comprender el fundamento de las estimaciones de intervalo se requiere un dominio del concepto de una </a:t>
            </a:r>
            <a:r>
              <a:rPr lang="es-CL" altLang="es-MX" sz="1600" b="1" dirty="0">
                <a:solidFill>
                  <a:prstClr val="black"/>
                </a:solidFill>
                <a:cs typeface="Arial" charset="0"/>
              </a:rPr>
              <a:t>distribución de muestreo, específicamente, la distribución de muestreo de la media (DMM)</a:t>
            </a:r>
          </a:p>
          <a:p>
            <a:pPr eaLnBrk="1" fontAlgn="base" hangingPunct="1">
              <a:spcBef>
                <a:spcPct val="0"/>
              </a:spcBef>
              <a:spcAft>
                <a:spcPct val="0"/>
              </a:spcAft>
              <a:buFontTx/>
              <a:buChar char="-"/>
            </a:pPr>
            <a:r>
              <a:rPr lang="es-CL" altLang="es-MX" sz="1600" dirty="0">
                <a:solidFill>
                  <a:prstClr val="black"/>
                </a:solidFill>
                <a:cs typeface="Arial" charset="0"/>
              </a:rPr>
              <a:t>Dada una muestra, se puede calcular la Distribución de muestreo de la media donde, con cierta seguridad, estará la media poblacional que se busca.  </a:t>
            </a:r>
          </a:p>
        </p:txBody>
      </p:sp>
      <p:sp>
        <p:nvSpPr>
          <p:cNvPr id="2" name="1 Marcador de número de diapositiva"/>
          <p:cNvSpPr>
            <a:spLocks noGrp="1"/>
          </p:cNvSpPr>
          <p:nvPr>
            <p:ph type="sldNum" sz="quarter" idx="12"/>
          </p:nvPr>
        </p:nvSpPr>
        <p:spPr>
          <a:xfrm>
            <a:off x="8802914" y="5948137"/>
            <a:ext cx="2844800" cy="365125"/>
          </a:xfrm>
        </p:spPr>
        <p:txBody>
          <a:bodyPr/>
          <a:lstStyle/>
          <a:p>
            <a:pPr>
              <a:defRPr/>
            </a:pPr>
            <a:fld id="{94CEE3AB-8A7E-4712-91D9-00F54B6603CD}" type="slidenum">
              <a:rPr lang="es-CL" smtClean="0">
                <a:solidFill>
                  <a:prstClr val="black">
                    <a:tint val="75000"/>
                  </a:prstClr>
                </a:solidFill>
              </a:rPr>
              <a:pPr>
                <a:defRPr/>
              </a:pPr>
              <a:t>29</a:t>
            </a:fld>
            <a:endParaRPr lang="es-CL" dirty="0">
              <a:solidFill>
                <a:prstClr val="black">
                  <a:tint val="75000"/>
                </a:prstClr>
              </a:solidFill>
            </a:endParaRPr>
          </a:p>
        </p:txBody>
      </p:sp>
    </p:spTree>
    <p:extLst>
      <p:ext uri="{BB962C8B-B14F-4D97-AF65-F5344CB8AC3E}">
        <p14:creationId xmlns:p14="http://schemas.microsoft.com/office/powerpoint/2010/main" val="168202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870952" y="5972176"/>
            <a:ext cx="2844800" cy="365125"/>
          </a:xfrm>
        </p:spPr>
        <p:txBody>
          <a:bodyPr/>
          <a:lstStyle/>
          <a:p>
            <a:pPr>
              <a:defRPr/>
            </a:pPr>
            <a:fld id="{329CE6A0-0729-4950-BE93-F10911A79BFB}" type="slidenum">
              <a:rPr lang="es-CO" altLang="en-US" smtClean="0"/>
              <a:pPr>
                <a:defRPr/>
              </a:pPr>
              <a:t>3</a:t>
            </a:fld>
            <a:endParaRPr lang="es-CO" altLang="en-US" dirty="0"/>
          </a:p>
        </p:txBody>
      </p:sp>
      <p:sp>
        <p:nvSpPr>
          <p:cNvPr id="9219" name="1 CuadroTexto"/>
          <p:cNvSpPr txBox="1">
            <a:spLocks noChangeArrowheads="1"/>
          </p:cNvSpPr>
          <p:nvPr/>
        </p:nvSpPr>
        <p:spPr bwMode="auto">
          <a:xfrm>
            <a:off x="1047751" y="1500189"/>
            <a:ext cx="9048749" cy="369887"/>
          </a:xfrm>
          <a:prstGeom prst="rect">
            <a:avLst/>
          </a:prstGeom>
          <a:noFill/>
          <a:ln w="9525">
            <a:noFill/>
            <a:miter lim="800000"/>
            <a:headEnd/>
            <a:tailEnd/>
          </a:ln>
        </p:spPr>
        <p:txBody>
          <a:bodyPr>
            <a:spAutoFit/>
          </a:bodyPr>
          <a:lstStyle/>
          <a:p>
            <a:pPr algn="ctr"/>
            <a:r>
              <a:rPr lang="es-MX" b="1"/>
              <a:t>CONTENIDO DEL CURSO</a:t>
            </a:r>
          </a:p>
        </p:txBody>
      </p:sp>
      <p:sp>
        <p:nvSpPr>
          <p:cNvPr id="9220" name="5 CuadroTexto"/>
          <p:cNvSpPr txBox="1">
            <a:spLocks noChangeArrowheads="1"/>
          </p:cNvSpPr>
          <p:nvPr/>
        </p:nvSpPr>
        <p:spPr bwMode="auto">
          <a:xfrm>
            <a:off x="381001" y="2170401"/>
            <a:ext cx="11334751" cy="2585323"/>
          </a:xfrm>
          <a:prstGeom prst="rect">
            <a:avLst/>
          </a:prstGeom>
          <a:noFill/>
          <a:ln w="9525">
            <a:noFill/>
            <a:miter lim="800000"/>
            <a:headEnd/>
            <a:tailEnd/>
          </a:ln>
        </p:spPr>
        <p:txBody>
          <a:bodyPr>
            <a:spAutoFit/>
          </a:bodyPr>
          <a:lstStyle/>
          <a:p>
            <a:r>
              <a:rPr lang="es-MX" dirty="0"/>
              <a:t>Unidad I. </a:t>
            </a:r>
            <a:r>
              <a:rPr lang="es-MX" dirty="0" smtClean="0"/>
              <a:t>La investigación documental y sus métodos</a:t>
            </a:r>
            <a:endParaRPr lang="es-ES" dirty="0"/>
          </a:p>
          <a:p>
            <a:endParaRPr lang="es-ES" dirty="0"/>
          </a:p>
          <a:p>
            <a:r>
              <a:rPr lang="es-ES" dirty="0"/>
              <a:t>Unidad II. </a:t>
            </a:r>
            <a:r>
              <a:rPr lang="es-ES" dirty="0" smtClean="0"/>
              <a:t>Identificación de bases de datos especializadas </a:t>
            </a:r>
            <a:endParaRPr lang="es-ES" dirty="0"/>
          </a:p>
          <a:p>
            <a:endParaRPr lang="es-ES" dirty="0"/>
          </a:p>
          <a:p>
            <a:r>
              <a:rPr lang="es-ES" dirty="0"/>
              <a:t>Unida III. </a:t>
            </a:r>
            <a:r>
              <a:rPr lang="es-ES" dirty="0" smtClean="0">
                <a:solidFill>
                  <a:srgbClr val="C00000"/>
                </a:solidFill>
              </a:rPr>
              <a:t>La estadística como apoyo a la labor de investigación</a:t>
            </a:r>
            <a:endParaRPr lang="es-ES" dirty="0">
              <a:solidFill>
                <a:srgbClr val="C00000"/>
              </a:solidFill>
            </a:endParaRPr>
          </a:p>
          <a:p>
            <a:endParaRPr lang="es-ES" dirty="0"/>
          </a:p>
          <a:p>
            <a:r>
              <a:rPr lang="es-ES" dirty="0"/>
              <a:t>Unidad IV. </a:t>
            </a:r>
            <a:r>
              <a:rPr lang="es-ES" dirty="0" smtClean="0"/>
              <a:t>Asesoría directa con el tutor académico del proyecto de investigación, pruebas piloto, trabajo de campo y aprendizaje de técnicas y procedimientos  (metodología experimental)</a:t>
            </a:r>
          </a:p>
          <a:p>
            <a:endParaRPr lang="es-ES" dirty="0"/>
          </a:p>
        </p:txBody>
      </p:sp>
    </p:spTree>
    <p:extLst>
      <p:ext uri="{BB962C8B-B14F-4D97-AF65-F5344CB8AC3E}">
        <p14:creationId xmlns:p14="http://schemas.microsoft.com/office/powerpoint/2010/main" val="23158841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6 CuadroTexto"/>
          <p:cNvSpPr txBox="1">
            <a:spLocks noChangeArrowheads="1"/>
          </p:cNvSpPr>
          <p:nvPr/>
        </p:nvSpPr>
        <p:spPr bwMode="auto">
          <a:xfrm>
            <a:off x="39370" y="810691"/>
            <a:ext cx="323278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DISTRIBUCIONES MUESTRALES</a:t>
            </a:r>
          </a:p>
        </p:txBody>
      </p:sp>
      <p:sp>
        <p:nvSpPr>
          <p:cNvPr id="6" name="5 Elipse"/>
          <p:cNvSpPr/>
          <p:nvPr/>
        </p:nvSpPr>
        <p:spPr>
          <a:xfrm>
            <a:off x="2398216" y="3312774"/>
            <a:ext cx="3312170" cy="792088"/>
          </a:xfrm>
          <a:prstGeom prst="ellipse">
            <a:avLst/>
          </a:prstGeom>
        </p:spPr>
        <p:style>
          <a:lnRef idx="0">
            <a:schemeClr val="accent4"/>
          </a:lnRef>
          <a:fillRef idx="3">
            <a:schemeClr val="accent4"/>
          </a:fillRef>
          <a:effectRef idx="3">
            <a:schemeClr val="accent4"/>
          </a:effectRef>
          <a:fontRef idx="minor">
            <a:schemeClr val="lt1"/>
          </a:fontRef>
        </p:style>
        <p:txBody>
          <a:bodyPr anchor="ctr"/>
          <a:lstStyle/>
          <a:p>
            <a:pPr algn="ctr" fontAlgn="base">
              <a:spcBef>
                <a:spcPct val="0"/>
              </a:spcBef>
              <a:spcAft>
                <a:spcPct val="0"/>
              </a:spcAft>
              <a:defRPr/>
            </a:pPr>
            <a:r>
              <a:rPr lang="es-CL" sz="1400" dirty="0">
                <a:solidFill>
                  <a:prstClr val="white"/>
                </a:solidFill>
              </a:rPr>
              <a:t>DISTRIBUCIÓN MUESTRAL DE LA MEDIA</a:t>
            </a:r>
          </a:p>
        </p:txBody>
      </p:sp>
      <p:sp>
        <p:nvSpPr>
          <p:cNvPr id="17" name="16 Elipse"/>
          <p:cNvSpPr/>
          <p:nvPr/>
        </p:nvSpPr>
        <p:spPr>
          <a:xfrm>
            <a:off x="7150546" y="3327286"/>
            <a:ext cx="3312170" cy="792088"/>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fontAlgn="base">
              <a:spcBef>
                <a:spcPct val="0"/>
              </a:spcBef>
              <a:spcAft>
                <a:spcPct val="0"/>
              </a:spcAft>
              <a:defRPr/>
            </a:pPr>
            <a:r>
              <a:rPr lang="es-CL" sz="1400" dirty="0">
                <a:solidFill>
                  <a:prstClr val="white"/>
                </a:solidFill>
              </a:rPr>
              <a:t>DISTRIBUCIÓN MUESTRAL DE LA POPORCIÓN</a:t>
            </a:r>
          </a:p>
        </p:txBody>
      </p:sp>
      <p:sp>
        <p:nvSpPr>
          <p:cNvPr id="19466" name="18 CuadroTexto"/>
          <p:cNvSpPr txBox="1">
            <a:spLocks noChangeArrowheads="1"/>
          </p:cNvSpPr>
          <p:nvPr/>
        </p:nvSpPr>
        <p:spPr bwMode="auto">
          <a:xfrm>
            <a:off x="2794318" y="4412615"/>
            <a:ext cx="336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800">
                <a:solidFill>
                  <a:prstClr val="black"/>
                </a:solidFill>
                <a:cs typeface="Arial" charset="0"/>
              </a:rPr>
              <a:t>X</a:t>
            </a:r>
          </a:p>
        </p:txBody>
      </p:sp>
      <p:cxnSp>
        <p:nvCxnSpPr>
          <p:cNvPr id="21" name="20 Conector recto"/>
          <p:cNvCxnSpPr/>
          <p:nvPr/>
        </p:nvCxnSpPr>
        <p:spPr>
          <a:xfrm>
            <a:off x="2794319" y="4420553"/>
            <a:ext cx="287337" cy="0"/>
          </a:xfrm>
          <a:prstGeom prst="line">
            <a:avLst/>
          </a:prstGeom>
          <a:ln/>
        </p:spPr>
        <p:style>
          <a:lnRef idx="2">
            <a:schemeClr val="dk1"/>
          </a:lnRef>
          <a:fillRef idx="0">
            <a:schemeClr val="dk1"/>
          </a:fillRef>
          <a:effectRef idx="1">
            <a:schemeClr val="dk1"/>
          </a:effectRef>
          <a:fontRef idx="minor">
            <a:schemeClr val="tx1"/>
          </a:fontRef>
        </p:style>
      </p:cxnSp>
      <p:cxnSp>
        <p:nvCxnSpPr>
          <p:cNvPr id="23" name="22 Conector recto de flecha"/>
          <p:cNvCxnSpPr/>
          <p:nvPr/>
        </p:nvCxnSpPr>
        <p:spPr>
          <a:xfrm>
            <a:off x="3272155" y="4531678"/>
            <a:ext cx="1727200"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25" name="24 CuadroTexto"/>
          <p:cNvSpPr txBox="1">
            <a:spLocks noRot="1" noChangeAspect="1" noMove="1" noResize="1" noEditPoints="1" noAdjustHandles="1" noChangeArrowheads="1" noChangeShapeType="1" noTextEdit="1"/>
          </p:cNvSpPr>
          <p:nvPr/>
        </p:nvSpPr>
        <p:spPr>
          <a:xfrm>
            <a:off x="5081086" y="4254395"/>
            <a:ext cx="432048" cy="461665"/>
          </a:xfrm>
          <a:prstGeom prst="rect">
            <a:avLst/>
          </a:prstGeom>
          <a:blipFill rotWithShape="1">
            <a:blip r:embed="rId2"/>
            <a:stretch>
              <a:fillRect b="-7895"/>
            </a:stretch>
          </a:blipFill>
        </p:spPr>
        <p:txBody>
          <a:bodyPr/>
          <a:lstStyle/>
          <a:p>
            <a:pPr fontAlgn="base">
              <a:spcBef>
                <a:spcPct val="0"/>
              </a:spcBef>
              <a:spcAft>
                <a:spcPct val="0"/>
              </a:spcAft>
              <a:defRPr/>
            </a:pPr>
            <a:r>
              <a:rPr lang="es-CL">
                <a:noFill/>
                <a:cs typeface="Arial" charset="0"/>
              </a:rPr>
              <a:t> </a:t>
            </a:r>
          </a:p>
        </p:txBody>
      </p:sp>
      <p:sp>
        <p:nvSpPr>
          <p:cNvPr id="26" name="25 CuadroTexto"/>
          <p:cNvSpPr txBox="1">
            <a:spLocks noRot="1" noChangeAspect="1" noMove="1" noResize="1" noEditPoints="1" noAdjustHandles="1" noChangeArrowheads="1" noChangeShapeType="1" noTextEdit="1"/>
          </p:cNvSpPr>
          <p:nvPr/>
        </p:nvSpPr>
        <p:spPr>
          <a:xfrm>
            <a:off x="7513302" y="4314453"/>
            <a:ext cx="336733" cy="369332"/>
          </a:xfrm>
          <a:prstGeom prst="rect">
            <a:avLst/>
          </a:prstGeom>
          <a:blipFill rotWithShape="1">
            <a:blip r:embed="rId3"/>
            <a:stretch>
              <a:fillRect b="-6667"/>
            </a:stretch>
          </a:blipFill>
        </p:spPr>
        <p:txBody>
          <a:bodyPr/>
          <a:lstStyle/>
          <a:p>
            <a:pPr fontAlgn="base">
              <a:spcBef>
                <a:spcPct val="0"/>
              </a:spcBef>
              <a:spcAft>
                <a:spcPct val="0"/>
              </a:spcAft>
              <a:defRPr/>
            </a:pPr>
            <a:r>
              <a:rPr lang="es-CL">
                <a:noFill/>
                <a:cs typeface="Arial" charset="0"/>
              </a:rPr>
              <a:t> </a:t>
            </a:r>
          </a:p>
        </p:txBody>
      </p:sp>
      <p:cxnSp>
        <p:nvCxnSpPr>
          <p:cNvPr id="28" name="27 Conector recto de flecha"/>
          <p:cNvCxnSpPr/>
          <p:nvPr/>
        </p:nvCxnSpPr>
        <p:spPr>
          <a:xfrm>
            <a:off x="7991793" y="4531678"/>
            <a:ext cx="1727200"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29" name="28 CuadroTexto"/>
          <p:cNvSpPr txBox="1">
            <a:spLocks noRot="1" noChangeAspect="1" noMove="1" noResize="1" noEditPoints="1" noAdjustHandles="1" noChangeArrowheads="1" noChangeShapeType="1" noTextEdit="1"/>
          </p:cNvSpPr>
          <p:nvPr/>
        </p:nvSpPr>
        <p:spPr>
          <a:xfrm>
            <a:off x="9800821" y="4254395"/>
            <a:ext cx="432048" cy="461665"/>
          </a:xfrm>
          <a:prstGeom prst="rect">
            <a:avLst/>
          </a:prstGeom>
          <a:blipFill rotWithShape="1">
            <a:blip r:embed="rId4"/>
            <a:stretch>
              <a:fillRect/>
            </a:stretch>
          </a:blipFill>
        </p:spPr>
        <p:txBody>
          <a:bodyPr/>
          <a:lstStyle/>
          <a:p>
            <a:pPr fontAlgn="base">
              <a:spcBef>
                <a:spcPct val="0"/>
              </a:spcBef>
              <a:spcAft>
                <a:spcPct val="0"/>
              </a:spcAft>
              <a:defRPr/>
            </a:pPr>
            <a:r>
              <a:rPr lang="es-CL">
                <a:noFill/>
                <a:cs typeface="Arial" charset="0"/>
              </a:rPr>
              <a:t> </a:t>
            </a:r>
          </a:p>
        </p:txBody>
      </p:sp>
      <p:sp>
        <p:nvSpPr>
          <p:cNvPr id="30" name="29 Cerrar llave"/>
          <p:cNvSpPr/>
          <p:nvPr/>
        </p:nvSpPr>
        <p:spPr>
          <a:xfrm rot="5400000">
            <a:off x="6244749" y="868522"/>
            <a:ext cx="514350" cy="8208962"/>
          </a:xfrm>
          <a:prstGeom prst="rightBrace">
            <a:avLst/>
          </a:prstGeom>
        </p:spPr>
        <p:style>
          <a:lnRef idx="3">
            <a:schemeClr val="accent1"/>
          </a:lnRef>
          <a:fillRef idx="0">
            <a:schemeClr val="accent1"/>
          </a:fillRef>
          <a:effectRef idx="2">
            <a:schemeClr val="accent1"/>
          </a:effectRef>
          <a:fontRef idx="minor">
            <a:schemeClr val="tx1"/>
          </a:fontRef>
        </p:style>
        <p:txBody>
          <a:bodyPr anchor="ctr"/>
          <a:lstStyle/>
          <a:p>
            <a:pPr algn="ctr" fontAlgn="base">
              <a:spcBef>
                <a:spcPct val="0"/>
              </a:spcBef>
              <a:spcAft>
                <a:spcPct val="0"/>
              </a:spcAft>
              <a:defRPr/>
            </a:pPr>
            <a:endParaRPr lang="es-CL">
              <a:solidFill>
                <a:prstClr val="black"/>
              </a:solidFill>
            </a:endParaRPr>
          </a:p>
        </p:txBody>
      </p:sp>
      <p:sp>
        <p:nvSpPr>
          <p:cNvPr id="31" name="30 Nube"/>
          <p:cNvSpPr/>
          <p:nvPr/>
        </p:nvSpPr>
        <p:spPr>
          <a:xfrm>
            <a:off x="3597594" y="5328603"/>
            <a:ext cx="5665787" cy="1223962"/>
          </a:xfrm>
          <a:prstGeom prst="cloud">
            <a:avLst/>
          </a:prstGeom>
        </p:spPr>
        <p:style>
          <a:lnRef idx="2">
            <a:schemeClr val="accent4"/>
          </a:lnRef>
          <a:fillRef idx="1">
            <a:schemeClr val="lt1"/>
          </a:fillRef>
          <a:effectRef idx="0">
            <a:schemeClr val="accent4"/>
          </a:effectRef>
          <a:fontRef idx="minor">
            <a:schemeClr val="dk1"/>
          </a:fontRef>
        </p:style>
        <p:txBody>
          <a:bodyPr anchor="ctr"/>
          <a:lstStyle/>
          <a:p>
            <a:pPr algn="ctr" fontAlgn="base">
              <a:spcBef>
                <a:spcPct val="0"/>
              </a:spcBef>
              <a:spcAft>
                <a:spcPct val="0"/>
              </a:spcAft>
              <a:defRPr/>
            </a:pPr>
            <a:r>
              <a:rPr lang="es-CL" sz="1400" b="1" dirty="0">
                <a:solidFill>
                  <a:prstClr val="black"/>
                </a:solidFill>
              </a:rPr>
              <a:t>La distribución muestral </a:t>
            </a:r>
            <a:r>
              <a:rPr lang="es-CL" sz="1400" dirty="0">
                <a:solidFill>
                  <a:prstClr val="black"/>
                </a:solidFill>
              </a:rPr>
              <a:t>es la distribución de los resultados que se presentan si en realidad se seleccionaron todas las muestras posibles</a:t>
            </a:r>
          </a:p>
        </p:txBody>
      </p:sp>
      <p:sp>
        <p:nvSpPr>
          <p:cNvPr id="19475" name="31 CuadroTexto"/>
          <p:cNvSpPr txBox="1">
            <a:spLocks noChangeArrowheads="1"/>
          </p:cNvSpPr>
          <p:nvPr/>
        </p:nvSpPr>
        <p:spPr bwMode="auto">
          <a:xfrm>
            <a:off x="2397443" y="1671004"/>
            <a:ext cx="8208962"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fontAlgn="base" hangingPunct="1">
              <a:spcBef>
                <a:spcPct val="0"/>
              </a:spcBef>
              <a:spcAft>
                <a:spcPct val="0"/>
              </a:spcAft>
              <a:buFontTx/>
              <a:buNone/>
            </a:pPr>
            <a:r>
              <a:rPr lang="es-CL" altLang="es-MX" sz="1400" dirty="0">
                <a:solidFill>
                  <a:prstClr val="black"/>
                </a:solidFill>
                <a:cs typeface="Arial" charset="0"/>
              </a:rPr>
              <a:t>Uno de los objetivos de la estadística es conocer acerca del comportamiento de parámetros poblacionales tales como: la media ( μ ), la varianza (σ ) o la proporción ( p ).  Para ello se extrae una muestra aleatoria de la población y se calcula el valor de un estadístico correspondiente, por ejemplo, la media </a:t>
            </a:r>
            <a:r>
              <a:rPr lang="es-CL" altLang="es-MX" sz="1400" dirty="0" err="1">
                <a:solidFill>
                  <a:prstClr val="black"/>
                </a:solidFill>
                <a:cs typeface="Arial" charset="0"/>
              </a:rPr>
              <a:t>muestral</a:t>
            </a:r>
            <a:r>
              <a:rPr lang="es-CL" altLang="es-MX" sz="1400" dirty="0">
                <a:solidFill>
                  <a:prstClr val="black"/>
                </a:solidFill>
                <a:cs typeface="Arial" charset="0"/>
              </a:rPr>
              <a:t> ( X ), la varianza </a:t>
            </a:r>
            <a:r>
              <a:rPr lang="es-CL" altLang="es-MX" sz="1400" dirty="0" err="1">
                <a:solidFill>
                  <a:prstClr val="black"/>
                </a:solidFill>
                <a:cs typeface="Arial" charset="0"/>
              </a:rPr>
              <a:t>muestral</a:t>
            </a:r>
            <a:r>
              <a:rPr lang="es-CL" altLang="es-MX" sz="1400" dirty="0">
                <a:solidFill>
                  <a:prstClr val="black"/>
                </a:solidFill>
                <a:cs typeface="Arial" charset="0"/>
              </a:rPr>
              <a:t> (s ) o la proporción </a:t>
            </a:r>
            <a:r>
              <a:rPr lang="es-CL" altLang="es-MX" sz="1400" dirty="0" err="1">
                <a:solidFill>
                  <a:prstClr val="black"/>
                </a:solidFill>
                <a:cs typeface="Arial" charset="0"/>
              </a:rPr>
              <a:t>muestral</a:t>
            </a:r>
            <a:r>
              <a:rPr lang="es-CL" altLang="es-MX" sz="1400" dirty="0">
                <a:solidFill>
                  <a:prstClr val="black"/>
                </a:solidFill>
                <a:cs typeface="Arial" charset="0"/>
              </a:rPr>
              <a:t> ( p ).  El valor del estadístico es aleatorio porque depende de los elementos elegidos en la muestra seleccionada y, por lo tanto, el estadístico tiene una distribución de probabilidad la cual es llamada la </a:t>
            </a:r>
            <a:r>
              <a:rPr lang="es-CL" altLang="es-MX" sz="1400" b="1" dirty="0">
                <a:solidFill>
                  <a:prstClr val="black"/>
                </a:solidFill>
                <a:cs typeface="Arial" charset="0"/>
              </a:rPr>
              <a:t>Distribución </a:t>
            </a:r>
            <a:r>
              <a:rPr lang="es-CL" altLang="es-MX" sz="1400" b="1" dirty="0" err="1">
                <a:solidFill>
                  <a:prstClr val="black"/>
                </a:solidFill>
                <a:cs typeface="Arial" charset="0"/>
              </a:rPr>
              <a:t>Muestral</a:t>
            </a:r>
            <a:r>
              <a:rPr lang="es-CL" altLang="es-MX" sz="1400" b="1" dirty="0">
                <a:solidFill>
                  <a:prstClr val="black"/>
                </a:solidFill>
                <a:cs typeface="Arial" charset="0"/>
              </a:rPr>
              <a:t> </a:t>
            </a:r>
            <a:r>
              <a:rPr lang="es-CL" altLang="es-MX" sz="1400" dirty="0">
                <a:solidFill>
                  <a:prstClr val="black"/>
                </a:solidFill>
                <a:cs typeface="Arial" charset="0"/>
              </a:rPr>
              <a:t>del estadístico. </a:t>
            </a:r>
          </a:p>
        </p:txBody>
      </p:sp>
      <p:sp>
        <p:nvSpPr>
          <p:cNvPr id="2" name="1 Marcador de número de diapositiva"/>
          <p:cNvSpPr>
            <a:spLocks noGrp="1"/>
          </p:cNvSpPr>
          <p:nvPr>
            <p:ph type="sldNum" sz="quarter" idx="12"/>
          </p:nvPr>
        </p:nvSpPr>
        <p:spPr>
          <a:xfrm>
            <a:off x="8855393" y="6013451"/>
            <a:ext cx="2844800" cy="365125"/>
          </a:xfrm>
        </p:spPr>
        <p:txBody>
          <a:bodyPr/>
          <a:lstStyle/>
          <a:p>
            <a:pPr>
              <a:defRPr/>
            </a:pPr>
            <a:fld id="{94CEE3AB-8A7E-4712-91D9-00F54B6603CD}" type="slidenum">
              <a:rPr lang="es-CL" smtClean="0">
                <a:solidFill>
                  <a:prstClr val="black">
                    <a:tint val="75000"/>
                  </a:prstClr>
                </a:solidFill>
              </a:rPr>
              <a:pPr>
                <a:defRPr/>
              </a:pPr>
              <a:t>30</a:t>
            </a:fld>
            <a:endParaRPr lang="es-CL" dirty="0">
              <a:solidFill>
                <a:prstClr val="black">
                  <a:tint val="75000"/>
                </a:prstClr>
              </a:solidFill>
            </a:endParaRPr>
          </a:p>
        </p:txBody>
      </p:sp>
    </p:spTree>
    <p:extLst>
      <p:ext uri="{BB962C8B-B14F-4D97-AF65-F5344CB8AC3E}">
        <p14:creationId xmlns:p14="http://schemas.microsoft.com/office/powerpoint/2010/main" val="29916460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6 CuadroTexto"/>
          <p:cNvSpPr txBox="1">
            <a:spLocks noChangeArrowheads="1"/>
          </p:cNvSpPr>
          <p:nvPr/>
        </p:nvSpPr>
        <p:spPr bwMode="auto">
          <a:xfrm>
            <a:off x="-127316" y="740093"/>
            <a:ext cx="33289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DISTRIBUCIONES MUESTRALES</a:t>
            </a:r>
          </a:p>
        </p:txBody>
      </p:sp>
      <p:sp>
        <p:nvSpPr>
          <p:cNvPr id="4" name="3 Rectángulo redondeado"/>
          <p:cNvSpPr/>
          <p:nvPr/>
        </p:nvSpPr>
        <p:spPr>
          <a:xfrm>
            <a:off x="2884965" y="1223486"/>
            <a:ext cx="3313112" cy="4318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s-CL" sz="1600" dirty="0">
                <a:solidFill>
                  <a:prstClr val="black"/>
                </a:solidFill>
              </a:rPr>
              <a:t>Distribución Muestral de la Media</a:t>
            </a:r>
          </a:p>
        </p:txBody>
      </p:sp>
      <p:sp>
        <p:nvSpPr>
          <p:cNvPr id="5" name="4 Elipse"/>
          <p:cNvSpPr/>
          <p:nvPr/>
        </p:nvSpPr>
        <p:spPr>
          <a:xfrm>
            <a:off x="2308703" y="1152049"/>
            <a:ext cx="720725" cy="576263"/>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r>
              <a:rPr lang="es-CL" dirty="0">
                <a:solidFill>
                  <a:prstClr val="white"/>
                </a:solidFill>
              </a:rPr>
              <a:t>1</a:t>
            </a:r>
          </a:p>
        </p:txBody>
      </p:sp>
      <p:sp>
        <p:nvSpPr>
          <p:cNvPr id="20486" name="5 CuadroTexto"/>
          <p:cNvSpPr txBox="1">
            <a:spLocks noChangeArrowheads="1"/>
          </p:cNvSpPr>
          <p:nvPr/>
        </p:nvSpPr>
        <p:spPr bwMode="auto">
          <a:xfrm>
            <a:off x="2277745" y="1764030"/>
            <a:ext cx="8642350"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800">
                <a:solidFill>
                  <a:prstClr val="black"/>
                </a:solidFill>
                <a:cs typeface="Arial" charset="0"/>
              </a:rPr>
              <a:t>- Es la distribución de todas las medias posibles que surgen si en realidad se seleccionaran todas las muestras posibles de cierto tamaño, es decir, es una distribución de frecuencias, no de valores brutos, sino de medias de la muestra, donde cada media de la muestra está basada en una muestra aleatoria de </a:t>
            </a:r>
            <a:r>
              <a:rPr lang="es-CL" altLang="es-MX" sz="1800" i="1">
                <a:solidFill>
                  <a:prstClr val="black"/>
                </a:solidFill>
                <a:cs typeface="Arial" charset="0"/>
              </a:rPr>
              <a:t>n</a:t>
            </a:r>
            <a:r>
              <a:rPr lang="es-CL" altLang="es-MX" sz="1800">
                <a:solidFill>
                  <a:prstClr val="black"/>
                </a:solidFill>
                <a:cs typeface="Arial" charset="0"/>
              </a:rPr>
              <a:t> valores brutos </a:t>
            </a:r>
          </a:p>
        </p:txBody>
      </p:sp>
      <p:sp>
        <p:nvSpPr>
          <p:cNvPr id="7" name="6 Elipse"/>
          <p:cNvSpPr/>
          <p:nvPr/>
        </p:nvSpPr>
        <p:spPr>
          <a:xfrm>
            <a:off x="3096895" y="3418206"/>
            <a:ext cx="71438" cy="1444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8" name="7 Elipse"/>
          <p:cNvSpPr/>
          <p:nvPr/>
        </p:nvSpPr>
        <p:spPr>
          <a:xfrm>
            <a:off x="3249295" y="3570606"/>
            <a:ext cx="71438" cy="1444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9" name="8 Elipse"/>
          <p:cNvSpPr/>
          <p:nvPr/>
        </p:nvSpPr>
        <p:spPr>
          <a:xfrm>
            <a:off x="3401695" y="3723006"/>
            <a:ext cx="71438" cy="1444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10" name="9 Elipse"/>
          <p:cNvSpPr/>
          <p:nvPr/>
        </p:nvSpPr>
        <p:spPr>
          <a:xfrm>
            <a:off x="3096895" y="3715069"/>
            <a:ext cx="71438"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11" name="10 Elipse"/>
          <p:cNvSpPr/>
          <p:nvPr/>
        </p:nvSpPr>
        <p:spPr>
          <a:xfrm>
            <a:off x="3401695" y="3421381"/>
            <a:ext cx="71438" cy="1444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12" name="11 Elipse"/>
          <p:cNvSpPr/>
          <p:nvPr/>
        </p:nvSpPr>
        <p:spPr>
          <a:xfrm>
            <a:off x="2807971" y="3273743"/>
            <a:ext cx="936625" cy="7921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cxnSp>
        <p:nvCxnSpPr>
          <p:cNvPr id="15" name="14 Conector recto de flecha"/>
          <p:cNvCxnSpPr/>
          <p:nvPr/>
        </p:nvCxnSpPr>
        <p:spPr>
          <a:xfrm>
            <a:off x="3922396" y="3592830"/>
            <a:ext cx="39687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16 Conector recto"/>
          <p:cNvCxnSpPr/>
          <p:nvPr/>
        </p:nvCxnSpPr>
        <p:spPr>
          <a:xfrm>
            <a:off x="4544696" y="3573781"/>
            <a:ext cx="144463" cy="149225"/>
          </a:xfrm>
          <a:prstGeom prst="line">
            <a:avLst/>
          </a:prstGeom>
        </p:spPr>
        <p:style>
          <a:lnRef idx="3">
            <a:schemeClr val="dk1"/>
          </a:lnRef>
          <a:fillRef idx="0">
            <a:schemeClr val="dk1"/>
          </a:fillRef>
          <a:effectRef idx="2">
            <a:schemeClr val="dk1"/>
          </a:effectRef>
          <a:fontRef idx="minor">
            <a:schemeClr val="tx1"/>
          </a:fontRef>
        </p:style>
      </p:cxnSp>
      <p:cxnSp>
        <p:nvCxnSpPr>
          <p:cNvPr id="19" name="18 Conector recto"/>
          <p:cNvCxnSpPr/>
          <p:nvPr/>
        </p:nvCxnSpPr>
        <p:spPr>
          <a:xfrm flipV="1">
            <a:off x="4544696" y="3565843"/>
            <a:ext cx="161925" cy="157162"/>
          </a:xfrm>
          <a:prstGeom prst="line">
            <a:avLst/>
          </a:prstGeom>
        </p:spPr>
        <p:style>
          <a:lnRef idx="3">
            <a:schemeClr val="dk1"/>
          </a:lnRef>
          <a:fillRef idx="0">
            <a:schemeClr val="dk1"/>
          </a:fillRef>
          <a:effectRef idx="2">
            <a:schemeClr val="dk1"/>
          </a:effectRef>
          <a:fontRef idx="minor">
            <a:schemeClr val="tx1"/>
          </a:fontRef>
        </p:style>
      </p:cxnSp>
      <p:cxnSp>
        <p:nvCxnSpPr>
          <p:cNvPr id="24" name="23 Conector recto"/>
          <p:cNvCxnSpPr/>
          <p:nvPr/>
        </p:nvCxnSpPr>
        <p:spPr>
          <a:xfrm>
            <a:off x="4465321" y="3489643"/>
            <a:ext cx="322263" cy="4762"/>
          </a:xfrm>
          <a:prstGeom prst="line">
            <a:avLst/>
          </a:prstGeom>
        </p:spPr>
        <p:style>
          <a:lnRef idx="3">
            <a:schemeClr val="dk1"/>
          </a:lnRef>
          <a:fillRef idx="0">
            <a:schemeClr val="dk1"/>
          </a:fillRef>
          <a:effectRef idx="2">
            <a:schemeClr val="dk1"/>
          </a:effectRef>
          <a:fontRef idx="minor">
            <a:schemeClr val="tx1"/>
          </a:fontRef>
        </p:style>
      </p:cxnSp>
      <p:sp>
        <p:nvSpPr>
          <p:cNvPr id="28" name="27 Elipse"/>
          <p:cNvSpPr/>
          <p:nvPr/>
        </p:nvSpPr>
        <p:spPr>
          <a:xfrm>
            <a:off x="3096895" y="4561206"/>
            <a:ext cx="71438" cy="1444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29" name="28 Elipse"/>
          <p:cNvSpPr/>
          <p:nvPr/>
        </p:nvSpPr>
        <p:spPr>
          <a:xfrm>
            <a:off x="3249295" y="4713606"/>
            <a:ext cx="71438" cy="1444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30" name="29 Elipse"/>
          <p:cNvSpPr/>
          <p:nvPr/>
        </p:nvSpPr>
        <p:spPr>
          <a:xfrm>
            <a:off x="3401695" y="4866006"/>
            <a:ext cx="71438" cy="1444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31" name="30 Elipse"/>
          <p:cNvSpPr/>
          <p:nvPr/>
        </p:nvSpPr>
        <p:spPr>
          <a:xfrm>
            <a:off x="3096895" y="4858068"/>
            <a:ext cx="71438" cy="144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32" name="31 Elipse"/>
          <p:cNvSpPr/>
          <p:nvPr/>
        </p:nvSpPr>
        <p:spPr>
          <a:xfrm>
            <a:off x="3401695" y="4565969"/>
            <a:ext cx="71438"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33" name="32 Elipse"/>
          <p:cNvSpPr/>
          <p:nvPr/>
        </p:nvSpPr>
        <p:spPr>
          <a:xfrm>
            <a:off x="3249295" y="4418331"/>
            <a:ext cx="71438"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34" name="33 Elipse"/>
          <p:cNvSpPr/>
          <p:nvPr/>
        </p:nvSpPr>
        <p:spPr>
          <a:xfrm>
            <a:off x="3239770" y="5026343"/>
            <a:ext cx="71438" cy="144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35" name="34 Elipse"/>
          <p:cNvSpPr/>
          <p:nvPr/>
        </p:nvSpPr>
        <p:spPr>
          <a:xfrm>
            <a:off x="2795271" y="4318318"/>
            <a:ext cx="936625" cy="9715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cxnSp>
        <p:nvCxnSpPr>
          <p:cNvPr id="36" name="35 Conector recto de flecha"/>
          <p:cNvCxnSpPr/>
          <p:nvPr/>
        </p:nvCxnSpPr>
        <p:spPr>
          <a:xfrm>
            <a:off x="3814445" y="4772343"/>
            <a:ext cx="395288"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7" name="36 Conector recto"/>
          <p:cNvCxnSpPr/>
          <p:nvPr/>
        </p:nvCxnSpPr>
        <p:spPr>
          <a:xfrm>
            <a:off x="4398646" y="4702494"/>
            <a:ext cx="142875" cy="147637"/>
          </a:xfrm>
          <a:prstGeom prst="line">
            <a:avLst/>
          </a:prstGeom>
        </p:spPr>
        <p:style>
          <a:lnRef idx="3">
            <a:schemeClr val="dk1"/>
          </a:lnRef>
          <a:fillRef idx="0">
            <a:schemeClr val="dk1"/>
          </a:fillRef>
          <a:effectRef idx="2">
            <a:schemeClr val="dk1"/>
          </a:effectRef>
          <a:fontRef idx="minor">
            <a:schemeClr val="tx1"/>
          </a:fontRef>
        </p:style>
      </p:cxnSp>
      <p:cxnSp>
        <p:nvCxnSpPr>
          <p:cNvPr id="38" name="37 Conector recto"/>
          <p:cNvCxnSpPr/>
          <p:nvPr/>
        </p:nvCxnSpPr>
        <p:spPr>
          <a:xfrm flipV="1">
            <a:off x="4398646" y="4692968"/>
            <a:ext cx="161925" cy="157162"/>
          </a:xfrm>
          <a:prstGeom prst="line">
            <a:avLst/>
          </a:prstGeom>
        </p:spPr>
        <p:style>
          <a:lnRef idx="3">
            <a:schemeClr val="dk1"/>
          </a:lnRef>
          <a:fillRef idx="0">
            <a:schemeClr val="dk1"/>
          </a:fillRef>
          <a:effectRef idx="2">
            <a:schemeClr val="dk1"/>
          </a:effectRef>
          <a:fontRef idx="minor">
            <a:schemeClr val="tx1"/>
          </a:fontRef>
        </p:style>
      </p:cxnSp>
      <p:cxnSp>
        <p:nvCxnSpPr>
          <p:cNvPr id="39" name="38 Conector recto"/>
          <p:cNvCxnSpPr/>
          <p:nvPr/>
        </p:nvCxnSpPr>
        <p:spPr>
          <a:xfrm>
            <a:off x="4319271" y="4618356"/>
            <a:ext cx="320675" cy="3175"/>
          </a:xfrm>
          <a:prstGeom prst="line">
            <a:avLst/>
          </a:prstGeom>
        </p:spPr>
        <p:style>
          <a:lnRef idx="3">
            <a:schemeClr val="dk1"/>
          </a:lnRef>
          <a:fillRef idx="0">
            <a:schemeClr val="dk1"/>
          </a:fillRef>
          <a:effectRef idx="2">
            <a:schemeClr val="dk1"/>
          </a:effectRef>
          <a:fontRef idx="minor">
            <a:schemeClr val="tx1"/>
          </a:fontRef>
        </p:style>
      </p:cxnSp>
      <p:sp>
        <p:nvSpPr>
          <p:cNvPr id="20509" name="39 CuadroTexto"/>
          <p:cNvSpPr txBox="1">
            <a:spLocks noChangeArrowheads="1"/>
          </p:cNvSpPr>
          <p:nvPr/>
        </p:nvSpPr>
        <p:spPr bwMode="auto">
          <a:xfrm>
            <a:off x="4712970" y="3592831"/>
            <a:ext cx="254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200">
                <a:solidFill>
                  <a:prstClr val="black"/>
                </a:solidFill>
                <a:cs typeface="Arial" charset="0"/>
              </a:rPr>
              <a:t>1</a:t>
            </a:r>
          </a:p>
        </p:txBody>
      </p:sp>
      <p:sp>
        <p:nvSpPr>
          <p:cNvPr id="20510" name="40 CuadroTexto"/>
          <p:cNvSpPr txBox="1">
            <a:spLocks noChangeArrowheads="1"/>
          </p:cNvSpPr>
          <p:nvPr/>
        </p:nvSpPr>
        <p:spPr bwMode="auto">
          <a:xfrm>
            <a:off x="4639945" y="4745356"/>
            <a:ext cx="254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200">
                <a:solidFill>
                  <a:prstClr val="black"/>
                </a:solidFill>
                <a:cs typeface="Arial" charset="0"/>
              </a:rPr>
              <a:t>2</a:t>
            </a:r>
          </a:p>
        </p:txBody>
      </p:sp>
      <p:sp>
        <p:nvSpPr>
          <p:cNvPr id="42" name="41 Elipse"/>
          <p:cNvSpPr/>
          <p:nvPr/>
        </p:nvSpPr>
        <p:spPr>
          <a:xfrm>
            <a:off x="3131820" y="5689918"/>
            <a:ext cx="71438" cy="144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43" name="42 Elipse"/>
          <p:cNvSpPr/>
          <p:nvPr/>
        </p:nvSpPr>
        <p:spPr>
          <a:xfrm>
            <a:off x="3284220" y="5842318"/>
            <a:ext cx="71438" cy="144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44" name="43 Elipse"/>
          <p:cNvSpPr/>
          <p:nvPr/>
        </p:nvSpPr>
        <p:spPr>
          <a:xfrm>
            <a:off x="3436620" y="5994718"/>
            <a:ext cx="71438" cy="144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45" name="44 Elipse"/>
          <p:cNvSpPr/>
          <p:nvPr/>
        </p:nvSpPr>
        <p:spPr>
          <a:xfrm>
            <a:off x="3130234" y="5986781"/>
            <a:ext cx="71437" cy="1444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46" name="45 Elipse"/>
          <p:cNvSpPr/>
          <p:nvPr/>
        </p:nvSpPr>
        <p:spPr>
          <a:xfrm>
            <a:off x="3436620" y="5693093"/>
            <a:ext cx="71438" cy="144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47" name="46 Elipse"/>
          <p:cNvSpPr/>
          <p:nvPr/>
        </p:nvSpPr>
        <p:spPr>
          <a:xfrm>
            <a:off x="3284220" y="5545456"/>
            <a:ext cx="71438" cy="1444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48" name="47 Elipse"/>
          <p:cNvSpPr/>
          <p:nvPr/>
        </p:nvSpPr>
        <p:spPr>
          <a:xfrm>
            <a:off x="3274695" y="6155056"/>
            <a:ext cx="71438"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49" name="48 Elipse"/>
          <p:cNvSpPr/>
          <p:nvPr/>
        </p:nvSpPr>
        <p:spPr>
          <a:xfrm>
            <a:off x="3616009" y="5850256"/>
            <a:ext cx="71437" cy="142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50" name="49 Elipse"/>
          <p:cNvSpPr/>
          <p:nvPr/>
        </p:nvSpPr>
        <p:spPr>
          <a:xfrm>
            <a:off x="2977834" y="5858193"/>
            <a:ext cx="71437" cy="144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51" name="50 Elipse"/>
          <p:cNvSpPr/>
          <p:nvPr/>
        </p:nvSpPr>
        <p:spPr>
          <a:xfrm>
            <a:off x="2833371" y="5443855"/>
            <a:ext cx="936625" cy="9715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cxnSp>
        <p:nvCxnSpPr>
          <p:cNvPr id="52" name="51 Conector recto de flecha"/>
          <p:cNvCxnSpPr/>
          <p:nvPr/>
        </p:nvCxnSpPr>
        <p:spPr>
          <a:xfrm>
            <a:off x="3895409" y="5972493"/>
            <a:ext cx="395287"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3" name="52 Conector recto"/>
          <p:cNvCxnSpPr/>
          <p:nvPr/>
        </p:nvCxnSpPr>
        <p:spPr>
          <a:xfrm>
            <a:off x="4479609" y="5902644"/>
            <a:ext cx="142875" cy="149225"/>
          </a:xfrm>
          <a:prstGeom prst="line">
            <a:avLst/>
          </a:prstGeom>
        </p:spPr>
        <p:style>
          <a:lnRef idx="3">
            <a:schemeClr val="dk1"/>
          </a:lnRef>
          <a:fillRef idx="0">
            <a:schemeClr val="dk1"/>
          </a:fillRef>
          <a:effectRef idx="2">
            <a:schemeClr val="dk1"/>
          </a:effectRef>
          <a:fontRef idx="minor">
            <a:schemeClr val="tx1"/>
          </a:fontRef>
        </p:style>
      </p:cxnSp>
      <p:cxnSp>
        <p:nvCxnSpPr>
          <p:cNvPr id="54" name="53 Conector recto"/>
          <p:cNvCxnSpPr/>
          <p:nvPr/>
        </p:nvCxnSpPr>
        <p:spPr>
          <a:xfrm flipV="1">
            <a:off x="4479609" y="5894706"/>
            <a:ext cx="161925" cy="157163"/>
          </a:xfrm>
          <a:prstGeom prst="line">
            <a:avLst/>
          </a:prstGeom>
        </p:spPr>
        <p:style>
          <a:lnRef idx="3">
            <a:schemeClr val="dk1"/>
          </a:lnRef>
          <a:fillRef idx="0">
            <a:schemeClr val="dk1"/>
          </a:fillRef>
          <a:effectRef idx="2">
            <a:schemeClr val="dk1"/>
          </a:effectRef>
          <a:fontRef idx="minor">
            <a:schemeClr val="tx1"/>
          </a:fontRef>
        </p:style>
      </p:cxnSp>
      <p:cxnSp>
        <p:nvCxnSpPr>
          <p:cNvPr id="55" name="54 Conector recto"/>
          <p:cNvCxnSpPr/>
          <p:nvPr/>
        </p:nvCxnSpPr>
        <p:spPr>
          <a:xfrm>
            <a:off x="4400234" y="5818506"/>
            <a:ext cx="320675" cy="3175"/>
          </a:xfrm>
          <a:prstGeom prst="line">
            <a:avLst/>
          </a:prstGeom>
        </p:spPr>
        <p:style>
          <a:lnRef idx="3">
            <a:schemeClr val="dk1"/>
          </a:lnRef>
          <a:fillRef idx="0">
            <a:schemeClr val="dk1"/>
          </a:fillRef>
          <a:effectRef idx="2">
            <a:schemeClr val="dk1"/>
          </a:effectRef>
          <a:fontRef idx="minor">
            <a:schemeClr val="tx1"/>
          </a:fontRef>
        </p:style>
      </p:cxnSp>
      <p:sp>
        <p:nvSpPr>
          <p:cNvPr id="20525" name="55 CuadroTexto"/>
          <p:cNvSpPr txBox="1">
            <a:spLocks noChangeArrowheads="1"/>
          </p:cNvSpPr>
          <p:nvPr/>
        </p:nvSpPr>
        <p:spPr bwMode="auto">
          <a:xfrm>
            <a:off x="4720908" y="5945506"/>
            <a:ext cx="254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200">
                <a:solidFill>
                  <a:prstClr val="black"/>
                </a:solidFill>
                <a:cs typeface="Arial" charset="0"/>
              </a:rPr>
              <a:t>3</a:t>
            </a:r>
          </a:p>
        </p:txBody>
      </p:sp>
      <p:sp>
        <p:nvSpPr>
          <p:cNvPr id="57" name="56 Elipse"/>
          <p:cNvSpPr/>
          <p:nvPr/>
        </p:nvSpPr>
        <p:spPr>
          <a:xfrm>
            <a:off x="2422209" y="3035618"/>
            <a:ext cx="1671637" cy="36941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cxnSp>
        <p:nvCxnSpPr>
          <p:cNvPr id="59" name="58 Conector recto de flecha"/>
          <p:cNvCxnSpPr/>
          <p:nvPr/>
        </p:nvCxnSpPr>
        <p:spPr>
          <a:xfrm>
            <a:off x="5036821" y="3592831"/>
            <a:ext cx="576263" cy="8477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0" name="59 Conector recto de flecha"/>
          <p:cNvCxnSpPr/>
          <p:nvPr/>
        </p:nvCxnSpPr>
        <p:spPr>
          <a:xfrm>
            <a:off x="5086033" y="4786630"/>
            <a:ext cx="57626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1" name="60 Conector recto de flecha"/>
          <p:cNvCxnSpPr/>
          <p:nvPr/>
        </p:nvCxnSpPr>
        <p:spPr>
          <a:xfrm flipV="1">
            <a:off x="5086033" y="4977130"/>
            <a:ext cx="527050" cy="9779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3" name="62 Conector recto"/>
          <p:cNvCxnSpPr/>
          <p:nvPr/>
        </p:nvCxnSpPr>
        <p:spPr>
          <a:xfrm>
            <a:off x="6156008" y="4718368"/>
            <a:ext cx="3708400" cy="0"/>
          </a:xfrm>
          <a:prstGeom prst="line">
            <a:avLst/>
          </a:prstGeom>
        </p:spPr>
        <p:style>
          <a:lnRef idx="2">
            <a:schemeClr val="dk1"/>
          </a:lnRef>
          <a:fillRef idx="0">
            <a:schemeClr val="dk1"/>
          </a:fillRef>
          <a:effectRef idx="1">
            <a:schemeClr val="dk1"/>
          </a:effectRef>
          <a:fontRef idx="minor">
            <a:schemeClr val="tx1"/>
          </a:fontRef>
        </p:style>
      </p:cxnSp>
      <p:sp>
        <p:nvSpPr>
          <p:cNvPr id="66" name="65 Forma libre"/>
          <p:cNvSpPr/>
          <p:nvPr/>
        </p:nvSpPr>
        <p:spPr>
          <a:xfrm>
            <a:off x="6154421" y="2897505"/>
            <a:ext cx="3622675" cy="1631950"/>
          </a:xfrm>
          <a:custGeom>
            <a:avLst/>
            <a:gdLst>
              <a:gd name="connsiteX0" fmla="*/ 0 w 3621974"/>
              <a:gd name="connsiteY0" fmla="*/ 1401309 h 1632315"/>
              <a:gd name="connsiteX1" fmla="*/ 475013 w 3621974"/>
              <a:gd name="connsiteY1" fmla="*/ 1520062 h 1632315"/>
              <a:gd name="connsiteX2" fmla="*/ 1710047 w 3621974"/>
              <a:gd name="connsiteY2" fmla="*/ 20 h 1632315"/>
              <a:gd name="connsiteX3" fmla="*/ 3051958 w 3621974"/>
              <a:gd name="connsiteY3" fmla="*/ 1555688 h 1632315"/>
              <a:gd name="connsiteX4" fmla="*/ 3621974 w 3621974"/>
              <a:gd name="connsiteY4" fmla="*/ 1080675 h 1632315"/>
              <a:gd name="connsiteX5" fmla="*/ 3621974 w 3621974"/>
              <a:gd name="connsiteY5" fmla="*/ 1080675 h 163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21974" h="1632315">
                <a:moveTo>
                  <a:pt x="0" y="1401309"/>
                </a:moveTo>
                <a:cubicBezTo>
                  <a:pt x="95002" y="1577459"/>
                  <a:pt x="190005" y="1753610"/>
                  <a:pt x="475013" y="1520062"/>
                </a:cubicBezTo>
                <a:cubicBezTo>
                  <a:pt x="760021" y="1286514"/>
                  <a:pt x="1280556" y="-5918"/>
                  <a:pt x="1710047" y="20"/>
                </a:cubicBezTo>
                <a:cubicBezTo>
                  <a:pt x="2139538" y="5958"/>
                  <a:pt x="2733304" y="1375579"/>
                  <a:pt x="3051958" y="1555688"/>
                </a:cubicBezTo>
                <a:cubicBezTo>
                  <a:pt x="3370613" y="1735797"/>
                  <a:pt x="3621974" y="1080675"/>
                  <a:pt x="3621974" y="1080675"/>
                </a:cubicBezTo>
                <a:lnTo>
                  <a:pt x="3621974" y="1080675"/>
                </a:lnTo>
              </a:path>
            </a:pathLst>
          </a:custGeom>
        </p:spPr>
        <p:style>
          <a:lnRef idx="2">
            <a:schemeClr val="dk1"/>
          </a:lnRef>
          <a:fillRef idx="0">
            <a:schemeClr val="dk1"/>
          </a:fillRef>
          <a:effectRef idx="1">
            <a:schemeClr val="dk1"/>
          </a:effectRef>
          <a:fontRef idx="minor">
            <a:schemeClr val="tx1"/>
          </a:fontRef>
        </p:style>
        <p:txBody>
          <a:bodyPr anchor="ctr"/>
          <a:lstStyle/>
          <a:p>
            <a:pPr algn="ctr" fontAlgn="base">
              <a:spcBef>
                <a:spcPct val="0"/>
              </a:spcBef>
              <a:spcAft>
                <a:spcPct val="0"/>
              </a:spcAft>
              <a:defRPr/>
            </a:pPr>
            <a:endParaRPr lang="es-CL">
              <a:solidFill>
                <a:prstClr val="black"/>
              </a:solidFill>
            </a:endParaRPr>
          </a:p>
        </p:txBody>
      </p:sp>
      <p:cxnSp>
        <p:nvCxnSpPr>
          <p:cNvPr id="67" name="66 Conector recto"/>
          <p:cNvCxnSpPr/>
          <p:nvPr/>
        </p:nvCxnSpPr>
        <p:spPr>
          <a:xfrm>
            <a:off x="6767196" y="4923155"/>
            <a:ext cx="144463" cy="147638"/>
          </a:xfrm>
          <a:prstGeom prst="line">
            <a:avLst/>
          </a:prstGeom>
        </p:spPr>
        <p:style>
          <a:lnRef idx="3">
            <a:schemeClr val="dk1"/>
          </a:lnRef>
          <a:fillRef idx="0">
            <a:schemeClr val="dk1"/>
          </a:fillRef>
          <a:effectRef idx="2">
            <a:schemeClr val="dk1"/>
          </a:effectRef>
          <a:fontRef idx="minor">
            <a:schemeClr val="tx1"/>
          </a:fontRef>
        </p:style>
      </p:cxnSp>
      <p:cxnSp>
        <p:nvCxnSpPr>
          <p:cNvPr id="68" name="67 Conector recto"/>
          <p:cNvCxnSpPr/>
          <p:nvPr/>
        </p:nvCxnSpPr>
        <p:spPr>
          <a:xfrm flipV="1">
            <a:off x="6767196" y="4913631"/>
            <a:ext cx="163513" cy="157163"/>
          </a:xfrm>
          <a:prstGeom prst="line">
            <a:avLst/>
          </a:prstGeom>
        </p:spPr>
        <p:style>
          <a:lnRef idx="3">
            <a:schemeClr val="dk1"/>
          </a:lnRef>
          <a:fillRef idx="0">
            <a:schemeClr val="dk1"/>
          </a:fillRef>
          <a:effectRef idx="2">
            <a:schemeClr val="dk1"/>
          </a:effectRef>
          <a:fontRef idx="minor">
            <a:schemeClr val="tx1"/>
          </a:fontRef>
        </p:style>
      </p:cxnSp>
      <p:cxnSp>
        <p:nvCxnSpPr>
          <p:cNvPr id="69" name="68 Conector recto"/>
          <p:cNvCxnSpPr/>
          <p:nvPr/>
        </p:nvCxnSpPr>
        <p:spPr>
          <a:xfrm>
            <a:off x="6687821" y="4839019"/>
            <a:ext cx="322263" cy="3175"/>
          </a:xfrm>
          <a:prstGeom prst="line">
            <a:avLst/>
          </a:prstGeom>
        </p:spPr>
        <p:style>
          <a:lnRef idx="3">
            <a:schemeClr val="dk1"/>
          </a:lnRef>
          <a:fillRef idx="0">
            <a:schemeClr val="dk1"/>
          </a:fillRef>
          <a:effectRef idx="2">
            <a:schemeClr val="dk1"/>
          </a:effectRef>
          <a:fontRef idx="minor">
            <a:schemeClr val="tx1"/>
          </a:fontRef>
        </p:style>
      </p:cxnSp>
      <p:sp>
        <p:nvSpPr>
          <p:cNvPr id="20535" name="69 CuadroTexto"/>
          <p:cNvSpPr txBox="1">
            <a:spLocks noChangeArrowheads="1"/>
          </p:cNvSpPr>
          <p:nvPr/>
        </p:nvSpPr>
        <p:spPr bwMode="auto">
          <a:xfrm>
            <a:off x="6935470" y="4942206"/>
            <a:ext cx="254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200">
                <a:solidFill>
                  <a:prstClr val="black"/>
                </a:solidFill>
                <a:cs typeface="Arial" charset="0"/>
              </a:rPr>
              <a:t>1</a:t>
            </a:r>
          </a:p>
        </p:txBody>
      </p:sp>
      <p:cxnSp>
        <p:nvCxnSpPr>
          <p:cNvPr id="71" name="70 Conector recto"/>
          <p:cNvCxnSpPr/>
          <p:nvPr/>
        </p:nvCxnSpPr>
        <p:spPr>
          <a:xfrm>
            <a:off x="7846696" y="4924744"/>
            <a:ext cx="144463" cy="149225"/>
          </a:xfrm>
          <a:prstGeom prst="line">
            <a:avLst/>
          </a:prstGeom>
        </p:spPr>
        <p:style>
          <a:lnRef idx="3">
            <a:schemeClr val="dk1"/>
          </a:lnRef>
          <a:fillRef idx="0">
            <a:schemeClr val="dk1"/>
          </a:fillRef>
          <a:effectRef idx="2">
            <a:schemeClr val="dk1"/>
          </a:effectRef>
          <a:fontRef idx="minor">
            <a:schemeClr val="tx1"/>
          </a:fontRef>
        </p:style>
      </p:cxnSp>
      <p:cxnSp>
        <p:nvCxnSpPr>
          <p:cNvPr id="72" name="71 Conector recto"/>
          <p:cNvCxnSpPr/>
          <p:nvPr/>
        </p:nvCxnSpPr>
        <p:spPr>
          <a:xfrm flipV="1">
            <a:off x="7846696" y="4916806"/>
            <a:ext cx="163513" cy="157163"/>
          </a:xfrm>
          <a:prstGeom prst="line">
            <a:avLst/>
          </a:prstGeom>
        </p:spPr>
        <p:style>
          <a:lnRef idx="3">
            <a:schemeClr val="dk1"/>
          </a:lnRef>
          <a:fillRef idx="0">
            <a:schemeClr val="dk1"/>
          </a:fillRef>
          <a:effectRef idx="2">
            <a:schemeClr val="dk1"/>
          </a:effectRef>
          <a:fontRef idx="minor">
            <a:schemeClr val="tx1"/>
          </a:fontRef>
        </p:style>
      </p:cxnSp>
      <p:cxnSp>
        <p:nvCxnSpPr>
          <p:cNvPr id="73" name="72 Conector recto"/>
          <p:cNvCxnSpPr/>
          <p:nvPr/>
        </p:nvCxnSpPr>
        <p:spPr>
          <a:xfrm>
            <a:off x="7767321" y="4840606"/>
            <a:ext cx="322263" cy="4763"/>
          </a:xfrm>
          <a:prstGeom prst="line">
            <a:avLst/>
          </a:prstGeom>
        </p:spPr>
        <p:style>
          <a:lnRef idx="3">
            <a:schemeClr val="dk1"/>
          </a:lnRef>
          <a:fillRef idx="0">
            <a:schemeClr val="dk1"/>
          </a:fillRef>
          <a:effectRef idx="2">
            <a:schemeClr val="dk1"/>
          </a:effectRef>
          <a:fontRef idx="minor">
            <a:schemeClr val="tx1"/>
          </a:fontRef>
        </p:style>
      </p:cxnSp>
      <p:sp>
        <p:nvSpPr>
          <p:cNvPr id="20539" name="73 CuadroTexto"/>
          <p:cNvSpPr txBox="1">
            <a:spLocks noChangeArrowheads="1"/>
          </p:cNvSpPr>
          <p:nvPr/>
        </p:nvSpPr>
        <p:spPr bwMode="auto">
          <a:xfrm>
            <a:off x="8089583" y="4969194"/>
            <a:ext cx="254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200">
                <a:solidFill>
                  <a:prstClr val="black"/>
                </a:solidFill>
                <a:cs typeface="Arial" charset="0"/>
              </a:rPr>
              <a:t>2</a:t>
            </a:r>
          </a:p>
        </p:txBody>
      </p:sp>
      <p:cxnSp>
        <p:nvCxnSpPr>
          <p:cNvPr id="75" name="74 Conector recto"/>
          <p:cNvCxnSpPr/>
          <p:nvPr/>
        </p:nvCxnSpPr>
        <p:spPr>
          <a:xfrm>
            <a:off x="9143683" y="4934269"/>
            <a:ext cx="144462" cy="149225"/>
          </a:xfrm>
          <a:prstGeom prst="line">
            <a:avLst/>
          </a:prstGeom>
        </p:spPr>
        <p:style>
          <a:lnRef idx="3">
            <a:schemeClr val="dk1"/>
          </a:lnRef>
          <a:fillRef idx="0">
            <a:schemeClr val="dk1"/>
          </a:fillRef>
          <a:effectRef idx="2">
            <a:schemeClr val="dk1"/>
          </a:effectRef>
          <a:fontRef idx="minor">
            <a:schemeClr val="tx1"/>
          </a:fontRef>
        </p:style>
      </p:cxnSp>
      <p:cxnSp>
        <p:nvCxnSpPr>
          <p:cNvPr id="76" name="75 Conector recto"/>
          <p:cNvCxnSpPr/>
          <p:nvPr/>
        </p:nvCxnSpPr>
        <p:spPr>
          <a:xfrm flipV="1">
            <a:off x="9143683" y="4924743"/>
            <a:ext cx="163512" cy="158750"/>
          </a:xfrm>
          <a:prstGeom prst="line">
            <a:avLst/>
          </a:prstGeom>
        </p:spPr>
        <p:style>
          <a:lnRef idx="3">
            <a:schemeClr val="dk1"/>
          </a:lnRef>
          <a:fillRef idx="0">
            <a:schemeClr val="dk1"/>
          </a:fillRef>
          <a:effectRef idx="2">
            <a:schemeClr val="dk1"/>
          </a:effectRef>
          <a:fontRef idx="minor">
            <a:schemeClr val="tx1"/>
          </a:fontRef>
        </p:style>
      </p:cxnSp>
      <p:cxnSp>
        <p:nvCxnSpPr>
          <p:cNvPr id="77" name="76 Conector recto"/>
          <p:cNvCxnSpPr/>
          <p:nvPr/>
        </p:nvCxnSpPr>
        <p:spPr>
          <a:xfrm>
            <a:off x="9064308" y="4850131"/>
            <a:ext cx="322262" cy="3175"/>
          </a:xfrm>
          <a:prstGeom prst="line">
            <a:avLst/>
          </a:prstGeom>
        </p:spPr>
        <p:style>
          <a:lnRef idx="3">
            <a:schemeClr val="dk1"/>
          </a:lnRef>
          <a:fillRef idx="0">
            <a:schemeClr val="dk1"/>
          </a:fillRef>
          <a:effectRef idx="2">
            <a:schemeClr val="dk1"/>
          </a:effectRef>
          <a:fontRef idx="minor">
            <a:schemeClr val="tx1"/>
          </a:fontRef>
        </p:style>
      </p:cxnSp>
      <p:sp>
        <p:nvSpPr>
          <p:cNvPr id="20543" name="77 CuadroTexto"/>
          <p:cNvSpPr txBox="1">
            <a:spLocks noChangeArrowheads="1"/>
          </p:cNvSpPr>
          <p:nvPr/>
        </p:nvSpPr>
        <p:spPr bwMode="auto">
          <a:xfrm>
            <a:off x="9386570" y="4977131"/>
            <a:ext cx="254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200">
                <a:solidFill>
                  <a:prstClr val="black"/>
                </a:solidFill>
                <a:cs typeface="Arial" charset="0"/>
              </a:rPr>
              <a:t>3</a:t>
            </a:r>
          </a:p>
        </p:txBody>
      </p:sp>
      <p:sp>
        <p:nvSpPr>
          <p:cNvPr id="79" name="78 Rectángulo redondeado"/>
          <p:cNvSpPr/>
          <p:nvPr/>
        </p:nvSpPr>
        <p:spPr>
          <a:xfrm>
            <a:off x="5690871" y="5254943"/>
            <a:ext cx="5305425" cy="59055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es-CL" sz="1200" dirty="0">
                <a:solidFill>
                  <a:prstClr val="black"/>
                </a:solidFill>
              </a:rPr>
              <a:t>La media muestral es imparcial porque la media de todas las medias muéstrales posibles (de una muestra dada con tamaño n) es igual a la media poblacional </a:t>
            </a:r>
            <a:r>
              <a:rPr lang="el-GR" sz="1200" dirty="0">
                <a:solidFill>
                  <a:prstClr val="black"/>
                </a:solidFill>
              </a:rPr>
              <a:t>μ</a:t>
            </a:r>
            <a:r>
              <a:rPr lang="es-CL" sz="1200" dirty="0">
                <a:solidFill>
                  <a:prstClr val="black"/>
                </a:solidFill>
              </a:rPr>
              <a:t>.</a:t>
            </a:r>
          </a:p>
        </p:txBody>
      </p:sp>
      <p:sp>
        <p:nvSpPr>
          <p:cNvPr id="85" name="84 Rectángulo redondeado"/>
          <p:cNvSpPr/>
          <p:nvPr/>
        </p:nvSpPr>
        <p:spPr>
          <a:xfrm>
            <a:off x="5690871" y="5972493"/>
            <a:ext cx="5305425" cy="73025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es-CL" sz="1200" dirty="0">
                <a:solidFill>
                  <a:prstClr val="black"/>
                </a:solidFill>
              </a:rPr>
              <a:t>El error estándar de la media, es el valor de la desviación estándar de todas las medias muéstrales posibles, es decir, expresa cuánto varía la media muestral entre una muestra y otra.</a:t>
            </a:r>
          </a:p>
        </p:txBody>
      </p:sp>
      <p:sp>
        <p:nvSpPr>
          <p:cNvPr id="2" name="1 Marcador de número de diapositiva"/>
          <p:cNvSpPr>
            <a:spLocks noGrp="1"/>
          </p:cNvSpPr>
          <p:nvPr>
            <p:ph type="sldNum" sz="quarter" idx="12"/>
          </p:nvPr>
        </p:nvSpPr>
        <p:spPr>
          <a:xfrm>
            <a:off x="8762093" y="5979388"/>
            <a:ext cx="2844800" cy="365125"/>
          </a:xfrm>
        </p:spPr>
        <p:txBody>
          <a:bodyPr/>
          <a:lstStyle/>
          <a:p>
            <a:pPr>
              <a:defRPr/>
            </a:pPr>
            <a:fld id="{94CEE3AB-8A7E-4712-91D9-00F54B6603CD}" type="slidenum">
              <a:rPr lang="es-CL" smtClean="0">
                <a:solidFill>
                  <a:prstClr val="black">
                    <a:tint val="75000"/>
                  </a:prstClr>
                </a:solidFill>
              </a:rPr>
              <a:pPr>
                <a:defRPr/>
              </a:pPr>
              <a:t>31</a:t>
            </a:fld>
            <a:endParaRPr lang="es-CL" dirty="0">
              <a:solidFill>
                <a:prstClr val="black">
                  <a:tint val="75000"/>
                </a:prstClr>
              </a:solidFill>
            </a:endParaRPr>
          </a:p>
        </p:txBody>
      </p:sp>
    </p:spTree>
    <p:extLst>
      <p:ext uri="{BB962C8B-B14F-4D97-AF65-F5344CB8AC3E}">
        <p14:creationId xmlns:p14="http://schemas.microsoft.com/office/powerpoint/2010/main" val="41705650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2063750" y="557213"/>
            <a:ext cx="8064500" cy="0"/>
          </a:xfrm>
          <a:prstGeom prst="line">
            <a:avLst/>
          </a:prstGeom>
        </p:spPr>
        <p:style>
          <a:lnRef idx="3">
            <a:schemeClr val="accent3"/>
          </a:lnRef>
          <a:fillRef idx="0">
            <a:schemeClr val="accent3"/>
          </a:fillRef>
          <a:effectRef idx="2">
            <a:schemeClr val="accent3"/>
          </a:effectRef>
          <a:fontRef idx="minor">
            <a:schemeClr val="tx1"/>
          </a:fontRef>
        </p:style>
      </p:cxnSp>
      <p:sp>
        <p:nvSpPr>
          <p:cNvPr id="21507" name="6 CuadroTexto"/>
          <p:cNvSpPr txBox="1">
            <a:spLocks noChangeArrowheads="1"/>
          </p:cNvSpPr>
          <p:nvPr/>
        </p:nvSpPr>
        <p:spPr bwMode="auto">
          <a:xfrm>
            <a:off x="0" y="793752"/>
            <a:ext cx="3203574"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DISTRIBUCIONES MUESTRALES</a:t>
            </a:r>
          </a:p>
        </p:txBody>
      </p:sp>
      <p:sp>
        <p:nvSpPr>
          <p:cNvPr id="6" name="5 Rectángulo redondeado"/>
          <p:cNvSpPr/>
          <p:nvPr/>
        </p:nvSpPr>
        <p:spPr>
          <a:xfrm>
            <a:off x="2424113" y="1416845"/>
            <a:ext cx="3313112" cy="4318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s-CL" sz="1600" dirty="0">
                <a:solidFill>
                  <a:prstClr val="black"/>
                </a:solidFill>
              </a:rPr>
              <a:t>Distribución Muestral de la Media</a:t>
            </a:r>
          </a:p>
        </p:txBody>
      </p:sp>
      <p:sp>
        <p:nvSpPr>
          <p:cNvPr id="7" name="6 Elipse"/>
          <p:cNvSpPr/>
          <p:nvPr/>
        </p:nvSpPr>
        <p:spPr>
          <a:xfrm>
            <a:off x="1847851" y="1345408"/>
            <a:ext cx="720725" cy="576263"/>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r>
              <a:rPr lang="es-CL" dirty="0">
                <a:solidFill>
                  <a:prstClr val="white"/>
                </a:solidFill>
              </a:rPr>
              <a:t>1</a:t>
            </a:r>
          </a:p>
        </p:txBody>
      </p:sp>
      <p:grpSp>
        <p:nvGrpSpPr>
          <p:cNvPr id="3" name="Grupo 2"/>
          <p:cNvGrpSpPr/>
          <p:nvPr/>
        </p:nvGrpSpPr>
        <p:grpSpPr>
          <a:xfrm>
            <a:off x="2063750" y="2246314"/>
            <a:ext cx="8713789" cy="4300854"/>
            <a:chOff x="1774825" y="1731964"/>
            <a:chExt cx="8713789" cy="4300854"/>
          </a:xfrm>
        </p:grpSpPr>
        <p:sp>
          <p:nvSpPr>
            <p:cNvPr id="21510" name="7 CuadroTexto"/>
            <p:cNvSpPr txBox="1">
              <a:spLocks noChangeArrowheads="1"/>
            </p:cNvSpPr>
            <p:nvPr/>
          </p:nvSpPr>
          <p:spPr bwMode="auto">
            <a:xfrm>
              <a:off x="1774825" y="1731964"/>
              <a:ext cx="55451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800" b="1">
                  <a:solidFill>
                    <a:prstClr val="black"/>
                  </a:solidFill>
                  <a:cs typeface="Arial" charset="0"/>
                </a:rPr>
                <a:t>1. a. Muestreo de poblaciones con distribución normal</a:t>
              </a:r>
            </a:p>
          </p:txBody>
        </p:sp>
        <p:sp>
          <p:nvSpPr>
            <p:cNvPr id="9" name="8 Rectángulo redondeado"/>
            <p:cNvSpPr/>
            <p:nvPr/>
          </p:nvSpPr>
          <p:spPr>
            <a:xfrm>
              <a:off x="1919289" y="2113280"/>
              <a:ext cx="8569325" cy="750888"/>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r>
                <a:rPr lang="es-CL" sz="1200" b="1" dirty="0">
                  <a:solidFill>
                    <a:prstClr val="black"/>
                  </a:solidFill>
                </a:rPr>
                <a:t>Si se está muestreando una población que tiene una distribución normal con media </a:t>
              </a:r>
              <a:r>
                <a:rPr lang="el-GR" sz="1200" b="1" dirty="0">
                  <a:solidFill>
                    <a:prstClr val="black"/>
                  </a:solidFill>
                </a:rPr>
                <a:t>μ</a:t>
              </a:r>
              <a:r>
                <a:rPr lang="es-CL" sz="1200" b="1" dirty="0">
                  <a:solidFill>
                    <a:prstClr val="black"/>
                  </a:solidFill>
                </a:rPr>
                <a:t> y desviación estándar </a:t>
              </a:r>
              <a:r>
                <a:rPr lang="el-GR" sz="1200" b="1" dirty="0">
                  <a:solidFill>
                    <a:prstClr val="black"/>
                  </a:solidFill>
                </a:rPr>
                <a:t>σ</a:t>
              </a:r>
              <a:r>
                <a:rPr lang="es-CL" sz="1200" b="1" dirty="0">
                  <a:solidFill>
                    <a:prstClr val="black"/>
                  </a:solidFill>
                </a:rPr>
                <a:t> conocida</a:t>
              </a:r>
              <a:r>
                <a:rPr lang="es-CL" sz="1200" dirty="0">
                  <a:solidFill>
                    <a:prstClr val="black"/>
                  </a:solidFill>
                </a:rPr>
                <a:t>, independientemente del tamaño de la muestra </a:t>
              </a:r>
              <a:r>
                <a:rPr lang="es-CL" sz="1200" i="1" dirty="0">
                  <a:solidFill>
                    <a:prstClr val="black"/>
                  </a:solidFill>
                </a:rPr>
                <a:t>n, </a:t>
              </a:r>
              <a:r>
                <a:rPr lang="es-CL" sz="1200" dirty="0">
                  <a:solidFill>
                    <a:prstClr val="black"/>
                  </a:solidFill>
                </a:rPr>
                <a:t>la distribución muestral de la media tendrá una distribución normal con media muestral igual a la media poblacional y un error estándar de la media muestral.</a:t>
              </a:r>
              <a:endParaRPr lang="es-CL" sz="1200" i="1" dirty="0">
                <a:solidFill>
                  <a:prstClr val="black"/>
                </a:solidFill>
              </a:endParaRPr>
            </a:p>
          </p:txBody>
        </p:sp>
        <p:cxnSp>
          <p:nvCxnSpPr>
            <p:cNvPr id="11" name="10 Conector recto"/>
            <p:cNvCxnSpPr/>
            <p:nvPr/>
          </p:nvCxnSpPr>
          <p:spPr>
            <a:xfrm>
              <a:off x="2135188" y="2719706"/>
              <a:ext cx="0" cy="504825"/>
            </a:xfrm>
            <a:prstGeom prst="line">
              <a:avLst/>
            </a:prstGeom>
          </p:spPr>
          <p:style>
            <a:lnRef idx="3">
              <a:schemeClr val="dk1"/>
            </a:lnRef>
            <a:fillRef idx="0">
              <a:schemeClr val="dk1"/>
            </a:fillRef>
            <a:effectRef idx="2">
              <a:schemeClr val="dk1"/>
            </a:effectRef>
            <a:fontRef idx="minor">
              <a:schemeClr val="tx1"/>
            </a:fontRef>
          </p:style>
        </p:cxnSp>
        <p:cxnSp>
          <p:nvCxnSpPr>
            <p:cNvPr id="13" name="12 Conector recto de flecha"/>
            <p:cNvCxnSpPr/>
            <p:nvPr/>
          </p:nvCxnSpPr>
          <p:spPr>
            <a:xfrm>
              <a:off x="2135188" y="3224530"/>
              <a:ext cx="360362"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4" name="13 Rectángulo redondeado"/>
            <p:cNvSpPr/>
            <p:nvPr/>
          </p:nvSpPr>
          <p:spPr>
            <a:xfrm>
              <a:off x="2566988" y="2972119"/>
              <a:ext cx="2089150" cy="973137"/>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base">
                <a:spcBef>
                  <a:spcPct val="0"/>
                </a:spcBef>
                <a:spcAft>
                  <a:spcPct val="0"/>
                </a:spcAft>
                <a:defRPr/>
              </a:pPr>
              <a:r>
                <a:rPr lang="es-CL" sz="1200" dirty="0">
                  <a:solidFill>
                    <a:prstClr val="black"/>
                  </a:solidFill>
                </a:rPr>
                <a:t>La distribución normal tiene un promedio teórico de 0 y una desviación estándar teórica de 1. </a:t>
              </a:r>
            </a:p>
          </p:txBody>
        </p:sp>
        <p:sp>
          <p:nvSpPr>
            <p:cNvPr id="15" name="14 Flecha derecha"/>
            <p:cNvSpPr/>
            <p:nvPr/>
          </p:nvSpPr>
          <p:spPr>
            <a:xfrm>
              <a:off x="4799856" y="3224530"/>
              <a:ext cx="216024" cy="504056"/>
            </a:xfrm>
            <a:prstGeom prst="rightArrow">
              <a:avLst/>
            </a:prstGeom>
          </p:spPr>
          <p:style>
            <a:lnRef idx="0">
              <a:schemeClr val="dk1"/>
            </a:lnRef>
            <a:fillRef idx="3">
              <a:schemeClr val="dk1"/>
            </a:fillRef>
            <a:effectRef idx="3">
              <a:schemeClr val="dk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16" name="15 Rectángulo redondeado"/>
            <p:cNvSpPr/>
            <p:nvPr/>
          </p:nvSpPr>
          <p:spPr>
            <a:xfrm>
              <a:off x="5070476" y="2972119"/>
              <a:ext cx="2449513" cy="973137"/>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base">
                <a:spcBef>
                  <a:spcPct val="0"/>
                </a:spcBef>
                <a:spcAft>
                  <a:spcPct val="0"/>
                </a:spcAft>
                <a:defRPr/>
              </a:pPr>
              <a:r>
                <a:rPr lang="es-CL" sz="1200" dirty="0">
                  <a:solidFill>
                    <a:prstClr val="black"/>
                  </a:solidFill>
                </a:rPr>
                <a:t>La prueba de Hipótesis para la media poblacional se realizará haciendo uso de los puntajes z de la curva normal.</a:t>
              </a:r>
            </a:p>
          </p:txBody>
        </p:sp>
        <p:sp>
          <p:nvSpPr>
            <p:cNvPr id="17" name="16 Rectángulo redondeado"/>
            <p:cNvSpPr/>
            <p:nvPr/>
          </p:nvSpPr>
          <p:spPr>
            <a:xfrm>
              <a:off x="1919289" y="4156394"/>
              <a:ext cx="8569325" cy="752475"/>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r>
                <a:rPr lang="es-CL" sz="1200" b="1" dirty="0">
                  <a:solidFill>
                    <a:prstClr val="black"/>
                  </a:solidFill>
                </a:rPr>
                <a:t>Si se está muestreando una población que tiene una distribución normal con media </a:t>
              </a:r>
              <a:r>
                <a:rPr lang="el-GR" sz="1200" b="1" dirty="0">
                  <a:solidFill>
                    <a:prstClr val="black"/>
                  </a:solidFill>
                </a:rPr>
                <a:t>μ</a:t>
              </a:r>
              <a:r>
                <a:rPr lang="es-CL" sz="1200" b="1" dirty="0">
                  <a:solidFill>
                    <a:prstClr val="black"/>
                  </a:solidFill>
                </a:rPr>
                <a:t> y desviación estándar </a:t>
              </a:r>
              <a:r>
                <a:rPr lang="el-GR" sz="1200" b="1" dirty="0">
                  <a:solidFill>
                    <a:prstClr val="black"/>
                  </a:solidFill>
                </a:rPr>
                <a:t>σ</a:t>
              </a:r>
              <a:r>
                <a:rPr lang="es-CL" sz="1200" b="1" dirty="0">
                  <a:solidFill>
                    <a:prstClr val="black"/>
                  </a:solidFill>
                </a:rPr>
                <a:t> desconocida</a:t>
              </a:r>
              <a:r>
                <a:rPr lang="es-CL" sz="1200" dirty="0">
                  <a:solidFill>
                    <a:prstClr val="black"/>
                  </a:solidFill>
                </a:rPr>
                <a:t>, la distribución muestral de la media que se utilizará es la t de student siempre que el </a:t>
              </a:r>
              <a:r>
                <a:rPr lang="es-CL" sz="1200" i="1" dirty="0">
                  <a:solidFill>
                    <a:prstClr val="black"/>
                  </a:solidFill>
                </a:rPr>
                <a:t>n </a:t>
              </a:r>
              <a:r>
                <a:rPr lang="es-CL" sz="1200" dirty="0">
                  <a:solidFill>
                    <a:prstClr val="black"/>
                  </a:solidFill>
                </a:rPr>
                <a:t>sea inferior a 30. Cuando la muestra es mayor a ese número, la distribución se asemeja a la distribución normal y el contraste de hipótesis se realización con la distribución z.</a:t>
              </a:r>
              <a:endParaRPr lang="es-CL" sz="1200" i="1" dirty="0">
                <a:solidFill>
                  <a:prstClr val="black"/>
                </a:solidFill>
              </a:endParaRPr>
            </a:p>
          </p:txBody>
        </p:sp>
        <p:cxnSp>
          <p:nvCxnSpPr>
            <p:cNvPr id="18" name="17 Conector recto"/>
            <p:cNvCxnSpPr/>
            <p:nvPr/>
          </p:nvCxnSpPr>
          <p:spPr>
            <a:xfrm>
              <a:off x="2206625" y="4769169"/>
              <a:ext cx="0" cy="503237"/>
            </a:xfrm>
            <a:prstGeom prst="line">
              <a:avLst/>
            </a:prstGeom>
          </p:spPr>
          <p:style>
            <a:lnRef idx="3">
              <a:schemeClr val="dk1"/>
            </a:lnRef>
            <a:fillRef idx="0">
              <a:schemeClr val="dk1"/>
            </a:fillRef>
            <a:effectRef idx="2">
              <a:schemeClr val="dk1"/>
            </a:effectRef>
            <a:fontRef idx="minor">
              <a:schemeClr val="tx1"/>
            </a:fontRef>
          </p:style>
        </p:cxnSp>
        <p:cxnSp>
          <p:nvCxnSpPr>
            <p:cNvPr id="19" name="18 Conector recto de flecha"/>
            <p:cNvCxnSpPr/>
            <p:nvPr/>
          </p:nvCxnSpPr>
          <p:spPr>
            <a:xfrm>
              <a:off x="2206626" y="5272405"/>
              <a:ext cx="360363"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0" name="19 Rectángulo redondeado"/>
            <p:cNvSpPr/>
            <p:nvPr/>
          </p:nvSpPr>
          <p:spPr>
            <a:xfrm>
              <a:off x="2640014" y="5021580"/>
              <a:ext cx="2016125" cy="1011238"/>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base">
                <a:spcBef>
                  <a:spcPct val="0"/>
                </a:spcBef>
                <a:spcAft>
                  <a:spcPct val="0"/>
                </a:spcAft>
                <a:defRPr/>
              </a:pPr>
              <a:r>
                <a:rPr lang="es-CL" sz="1200" dirty="0">
                  <a:solidFill>
                    <a:prstClr val="black"/>
                  </a:solidFill>
                </a:rPr>
                <a:t>La distribución t de student cuyo promedio teórico es 1 y la desviación estándar es mayor a 1 </a:t>
              </a:r>
            </a:p>
          </p:txBody>
        </p:sp>
        <p:sp>
          <p:nvSpPr>
            <p:cNvPr id="21" name="20 Rectángulo redondeado"/>
            <p:cNvSpPr/>
            <p:nvPr/>
          </p:nvSpPr>
          <p:spPr>
            <a:xfrm>
              <a:off x="5159376" y="5021580"/>
              <a:ext cx="2360613" cy="1011238"/>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base">
                <a:spcBef>
                  <a:spcPct val="0"/>
                </a:spcBef>
                <a:spcAft>
                  <a:spcPct val="0"/>
                </a:spcAft>
                <a:defRPr/>
              </a:pPr>
              <a:r>
                <a:rPr lang="es-CL" sz="1200" dirty="0">
                  <a:solidFill>
                    <a:prstClr val="black"/>
                  </a:solidFill>
                </a:rPr>
                <a:t>La prueba de Hipótesis para la media poblacional se realizará haciendo uso de los puntajes t de la curva t.</a:t>
              </a:r>
            </a:p>
          </p:txBody>
        </p:sp>
        <p:sp>
          <p:nvSpPr>
            <p:cNvPr id="2" name="1 Rectángulo redondeado"/>
            <p:cNvSpPr>
              <a:spLocks noRot="1" noChangeAspect="1" noMove="1" noResize="1" noEditPoints="1" noAdjustHandles="1" noChangeArrowheads="1" noChangeShapeType="1" noTextEdit="1"/>
            </p:cNvSpPr>
            <p:nvPr/>
          </p:nvSpPr>
          <p:spPr>
            <a:xfrm>
              <a:off x="7680177" y="2960689"/>
              <a:ext cx="2808437" cy="972367"/>
            </a:xfrm>
            <a:prstGeom prst="roundRect">
              <a:avLst/>
            </a:prstGeom>
            <a:blipFill rotWithShape="1">
              <a:blip r:embed="rId2"/>
              <a:stretch>
                <a:fillRect/>
              </a:stretch>
            </a:blipFill>
          </p:spPr>
          <p:txBody>
            <a:bodyPr/>
            <a:lstStyle/>
            <a:p>
              <a:pPr fontAlgn="base">
                <a:spcBef>
                  <a:spcPct val="0"/>
                </a:spcBef>
                <a:spcAft>
                  <a:spcPct val="0"/>
                </a:spcAft>
                <a:defRPr/>
              </a:pPr>
              <a:r>
                <a:rPr lang="es-CL">
                  <a:noFill/>
                  <a:cs typeface="Arial" charset="0"/>
                </a:rPr>
                <a:t> </a:t>
              </a:r>
            </a:p>
          </p:txBody>
        </p:sp>
        <p:sp>
          <p:nvSpPr>
            <p:cNvPr id="22" name="21 Flecha derecha"/>
            <p:cNvSpPr/>
            <p:nvPr/>
          </p:nvSpPr>
          <p:spPr>
            <a:xfrm>
              <a:off x="4799856" y="5327353"/>
              <a:ext cx="216024" cy="504056"/>
            </a:xfrm>
            <a:prstGeom prst="rightArrow">
              <a:avLst/>
            </a:prstGeom>
          </p:spPr>
          <p:style>
            <a:lnRef idx="0">
              <a:schemeClr val="dk1"/>
            </a:lnRef>
            <a:fillRef idx="3">
              <a:schemeClr val="dk1"/>
            </a:fillRef>
            <a:effectRef idx="3">
              <a:schemeClr val="dk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23" name="22 Rectángulo redondeado"/>
            <p:cNvSpPr>
              <a:spLocks noRot="1" noChangeAspect="1" noMove="1" noResize="1" noEditPoints="1" noAdjustHandles="1" noChangeArrowheads="1" noChangeShapeType="1" noTextEdit="1"/>
            </p:cNvSpPr>
            <p:nvPr/>
          </p:nvSpPr>
          <p:spPr>
            <a:xfrm>
              <a:off x="7680177" y="5009357"/>
              <a:ext cx="2808437" cy="972367"/>
            </a:xfrm>
            <a:prstGeom prst="roundRect">
              <a:avLst/>
            </a:prstGeom>
            <a:blipFill rotWithShape="1">
              <a:blip r:embed="rId3"/>
              <a:stretch>
                <a:fillRect/>
              </a:stretch>
            </a:blipFill>
          </p:spPr>
          <p:txBody>
            <a:bodyPr/>
            <a:lstStyle/>
            <a:p>
              <a:pPr fontAlgn="base">
                <a:spcBef>
                  <a:spcPct val="0"/>
                </a:spcBef>
                <a:spcAft>
                  <a:spcPct val="0"/>
                </a:spcAft>
                <a:defRPr/>
              </a:pPr>
              <a:r>
                <a:rPr lang="es-CL">
                  <a:noFill/>
                  <a:cs typeface="Arial" charset="0"/>
                </a:rPr>
                <a:t> </a:t>
              </a:r>
            </a:p>
          </p:txBody>
        </p:sp>
      </p:grpSp>
      <p:sp>
        <p:nvSpPr>
          <p:cNvPr id="5" name="4 Marcador de número de diapositiva"/>
          <p:cNvSpPr>
            <a:spLocks noGrp="1"/>
          </p:cNvSpPr>
          <p:nvPr>
            <p:ph type="sldNum" sz="quarter" idx="12"/>
          </p:nvPr>
        </p:nvSpPr>
        <p:spPr>
          <a:xfrm>
            <a:off x="8892721" y="5980634"/>
            <a:ext cx="2844800" cy="365125"/>
          </a:xfrm>
        </p:spPr>
        <p:txBody>
          <a:bodyPr/>
          <a:lstStyle/>
          <a:p>
            <a:pPr>
              <a:defRPr/>
            </a:pPr>
            <a:fld id="{94CEE3AB-8A7E-4712-91D9-00F54B6603CD}" type="slidenum">
              <a:rPr lang="es-CL" smtClean="0">
                <a:solidFill>
                  <a:prstClr val="black">
                    <a:tint val="75000"/>
                  </a:prstClr>
                </a:solidFill>
              </a:rPr>
              <a:pPr>
                <a:defRPr/>
              </a:pPr>
              <a:t>32</a:t>
            </a:fld>
            <a:endParaRPr lang="es-CL" dirty="0">
              <a:solidFill>
                <a:prstClr val="black">
                  <a:tint val="75000"/>
                </a:prstClr>
              </a:solidFill>
            </a:endParaRPr>
          </a:p>
        </p:txBody>
      </p:sp>
    </p:spTree>
    <p:extLst>
      <p:ext uri="{BB962C8B-B14F-4D97-AF65-F5344CB8AC3E}">
        <p14:creationId xmlns:p14="http://schemas.microsoft.com/office/powerpoint/2010/main" val="15809693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6 CuadroTexto"/>
          <p:cNvSpPr txBox="1">
            <a:spLocks noChangeArrowheads="1"/>
          </p:cNvSpPr>
          <p:nvPr/>
        </p:nvSpPr>
        <p:spPr bwMode="auto">
          <a:xfrm>
            <a:off x="0" y="817246"/>
            <a:ext cx="3219769"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DISTRIBUCIONES MUESTRALES</a:t>
            </a:r>
          </a:p>
        </p:txBody>
      </p:sp>
      <p:sp>
        <p:nvSpPr>
          <p:cNvPr id="4" name="3 Rectángulo redondeado"/>
          <p:cNvSpPr/>
          <p:nvPr/>
        </p:nvSpPr>
        <p:spPr>
          <a:xfrm>
            <a:off x="2693988" y="1669733"/>
            <a:ext cx="3313112" cy="4318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s-CL" sz="1600" dirty="0">
                <a:solidFill>
                  <a:prstClr val="black"/>
                </a:solidFill>
              </a:rPr>
              <a:t>Distribución Muestral de la Media</a:t>
            </a:r>
          </a:p>
        </p:txBody>
      </p:sp>
      <p:sp>
        <p:nvSpPr>
          <p:cNvPr id="5" name="4 Elipse"/>
          <p:cNvSpPr/>
          <p:nvPr/>
        </p:nvSpPr>
        <p:spPr>
          <a:xfrm>
            <a:off x="2117726" y="1598296"/>
            <a:ext cx="720725" cy="576263"/>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r>
              <a:rPr lang="es-CL" dirty="0">
                <a:solidFill>
                  <a:prstClr val="white"/>
                </a:solidFill>
              </a:rPr>
              <a:t>1</a:t>
            </a:r>
          </a:p>
        </p:txBody>
      </p:sp>
      <p:sp>
        <p:nvSpPr>
          <p:cNvPr id="22534" name="7 CuadroTexto"/>
          <p:cNvSpPr txBox="1">
            <a:spLocks noChangeArrowheads="1"/>
          </p:cNvSpPr>
          <p:nvPr/>
        </p:nvSpPr>
        <p:spPr bwMode="auto">
          <a:xfrm>
            <a:off x="2117726" y="2349184"/>
            <a:ext cx="8569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CL" altLang="es-MX" sz="1800" b="1">
                <a:solidFill>
                  <a:prstClr val="black"/>
                </a:solidFill>
                <a:cs typeface="Arial" charset="0"/>
              </a:rPr>
              <a:t>1. a. Muestreo de poblaciones sin distribución normal (Teorema del Límite central)</a:t>
            </a:r>
          </a:p>
        </p:txBody>
      </p:sp>
      <p:sp>
        <p:nvSpPr>
          <p:cNvPr id="7" name="6 Rectángulo redondeado"/>
          <p:cNvSpPr/>
          <p:nvPr/>
        </p:nvSpPr>
        <p:spPr>
          <a:xfrm>
            <a:off x="2262189" y="2719070"/>
            <a:ext cx="8569325" cy="966788"/>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r>
              <a:rPr lang="es-CL" sz="1200" dirty="0">
                <a:solidFill>
                  <a:prstClr val="black"/>
                </a:solidFill>
              </a:rPr>
              <a:t>Dispone que cuando el tamaño de la muestra (es decir, el número de valores en cada muestra) es lo</a:t>
            </a:r>
            <a:r>
              <a:rPr lang="es-CL" sz="1200" i="1" dirty="0">
                <a:solidFill>
                  <a:prstClr val="black"/>
                </a:solidFill>
              </a:rPr>
              <a:t> bastante grande, </a:t>
            </a:r>
            <a:r>
              <a:rPr lang="es-CL" sz="1200" dirty="0">
                <a:solidFill>
                  <a:prstClr val="black"/>
                </a:solidFill>
              </a:rPr>
              <a:t>la distribución muestral de la media tiene una distribución aproximadamente normal. Esto es válido sin importar la forma de la distribución de los valores individuales en la población (La distribución de muestreo de la media se aproxima a la normalidad conforme n se incrementa. </a:t>
            </a:r>
          </a:p>
          <a:p>
            <a:pPr algn="ctr" fontAlgn="base">
              <a:spcBef>
                <a:spcPct val="0"/>
              </a:spcBef>
              <a:spcAft>
                <a:spcPct val="0"/>
              </a:spcAft>
              <a:defRPr/>
            </a:pPr>
            <a:r>
              <a:rPr lang="es-CL" sz="1200" i="1" dirty="0">
                <a:solidFill>
                  <a:prstClr val="black"/>
                </a:solidFill>
              </a:rPr>
              <a:t>N ≥ 30</a:t>
            </a:r>
          </a:p>
        </p:txBody>
      </p:sp>
      <p:cxnSp>
        <p:nvCxnSpPr>
          <p:cNvPr id="9" name="8 Conector recto"/>
          <p:cNvCxnSpPr/>
          <p:nvPr/>
        </p:nvCxnSpPr>
        <p:spPr>
          <a:xfrm>
            <a:off x="2693988" y="3541396"/>
            <a:ext cx="0" cy="504825"/>
          </a:xfrm>
          <a:prstGeom prst="line">
            <a:avLst/>
          </a:prstGeom>
        </p:spPr>
        <p:style>
          <a:lnRef idx="3">
            <a:schemeClr val="dk1"/>
          </a:lnRef>
          <a:fillRef idx="0">
            <a:schemeClr val="dk1"/>
          </a:fillRef>
          <a:effectRef idx="2">
            <a:schemeClr val="dk1"/>
          </a:effectRef>
          <a:fontRef idx="minor">
            <a:schemeClr val="tx1"/>
          </a:fontRef>
        </p:style>
      </p:cxnSp>
      <p:cxnSp>
        <p:nvCxnSpPr>
          <p:cNvPr id="10" name="9 Conector recto de flecha"/>
          <p:cNvCxnSpPr/>
          <p:nvPr/>
        </p:nvCxnSpPr>
        <p:spPr>
          <a:xfrm>
            <a:off x="2693988" y="4046220"/>
            <a:ext cx="360362"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1" name="10 Rectángulo redondeado"/>
          <p:cNvSpPr/>
          <p:nvPr/>
        </p:nvSpPr>
        <p:spPr>
          <a:xfrm>
            <a:off x="3198813" y="3793808"/>
            <a:ext cx="7632700" cy="1547812"/>
          </a:xfrm>
          <a:prstGeom prst="roundRect">
            <a:avLst/>
          </a:prstGeom>
        </p:spPr>
        <p:style>
          <a:lnRef idx="2">
            <a:schemeClr val="accent5"/>
          </a:lnRef>
          <a:fillRef idx="1">
            <a:schemeClr val="lt1"/>
          </a:fillRef>
          <a:effectRef idx="0">
            <a:schemeClr val="accent5"/>
          </a:effectRef>
          <a:fontRef idx="minor">
            <a:schemeClr val="dk1"/>
          </a:fontRef>
        </p:style>
        <p:txBody>
          <a:bodyPr anchor="ctr"/>
          <a:lstStyle/>
          <a:p>
            <a:pPr marL="342900" indent="-342900" algn="just" fontAlgn="base">
              <a:spcBef>
                <a:spcPct val="0"/>
              </a:spcBef>
              <a:spcAft>
                <a:spcPct val="0"/>
              </a:spcAft>
              <a:buFontTx/>
              <a:buAutoNum type="arabicParenR"/>
              <a:defRPr/>
            </a:pPr>
            <a:r>
              <a:rPr lang="es-CL" sz="1200" dirty="0">
                <a:solidFill>
                  <a:prstClr val="black"/>
                </a:solidFill>
              </a:rPr>
              <a:t>Para la mayor parte de las distribuciones poblacionales, sin importar su forma, la distribución muestral de la media tiene una distribución aproximadamente normal cuando se seleccionan muestras de por lo menos 30 elementos.</a:t>
            </a:r>
          </a:p>
          <a:p>
            <a:pPr marL="342900" indent="-342900" algn="just" fontAlgn="base">
              <a:spcBef>
                <a:spcPct val="0"/>
              </a:spcBef>
              <a:spcAft>
                <a:spcPct val="0"/>
              </a:spcAft>
              <a:buFontTx/>
              <a:buAutoNum type="arabicParenR"/>
              <a:defRPr/>
            </a:pPr>
            <a:r>
              <a:rPr lang="es-CL" sz="1200" dirty="0">
                <a:solidFill>
                  <a:prstClr val="black"/>
                </a:solidFill>
              </a:rPr>
              <a:t>Si la distribución poblacional es bastante simétrica, la distribución muestral de la media es aproximadamente normal en muestras tan pequeñas como las de 5 elementos.</a:t>
            </a:r>
          </a:p>
          <a:p>
            <a:pPr marL="342900" indent="-342900" algn="just" fontAlgn="base">
              <a:spcBef>
                <a:spcPct val="0"/>
              </a:spcBef>
              <a:spcAft>
                <a:spcPct val="0"/>
              </a:spcAft>
              <a:buFontTx/>
              <a:buAutoNum type="arabicParenR"/>
              <a:defRPr/>
            </a:pPr>
            <a:r>
              <a:rPr lang="es-CL" sz="1200" dirty="0">
                <a:solidFill>
                  <a:prstClr val="black"/>
                </a:solidFill>
              </a:rPr>
              <a:t>SI la población tiene una distribución normal, la distribución muestral de la media también tiene una distribución normal, independientemente del tamaño de la muestra.</a:t>
            </a:r>
          </a:p>
        </p:txBody>
      </p:sp>
      <p:sp>
        <p:nvSpPr>
          <p:cNvPr id="12" name="11 Rectángulo redondeado"/>
          <p:cNvSpPr/>
          <p:nvPr/>
        </p:nvSpPr>
        <p:spPr>
          <a:xfrm>
            <a:off x="5413376" y="5630545"/>
            <a:ext cx="2449513" cy="971550"/>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base">
              <a:spcBef>
                <a:spcPct val="0"/>
              </a:spcBef>
              <a:spcAft>
                <a:spcPct val="0"/>
              </a:spcAft>
              <a:defRPr/>
            </a:pPr>
            <a:r>
              <a:rPr lang="es-CL" sz="1200" dirty="0">
                <a:solidFill>
                  <a:prstClr val="black"/>
                </a:solidFill>
              </a:rPr>
              <a:t>La prueba de Hipótesis para la media poblacional se realizará haciendo uso de los puntajes z de la curva normal.</a:t>
            </a:r>
          </a:p>
        </p:txBody>
      </p:sp>
      <p:sp>
        <p:nvSpPr>
          <p:cNvPr id="13" name="12 Rectángulo redondeado"/>
          <p:cNvSpPr>
            <a:spLocks noRot="1" noChangeAspect="1" noMove="1" noResize="1" noEditPoints="1" noAdjustHandles="1" noChangeArrowheads="1" noChangeShapeType="1" noTextEdit="1"/>
          </p:cNvSpPr>
          <p:nvPr/>
        </p:nvSpPr>
        <p:spPr>
          <a:xfrm>
            <a:off x="8023076" y="5630398"/>
            <a:ext cx="2808437" cy="972367"/>
          </a:xfrm>
          <a:prstGeom prst="roundRect">
            <a:avLst/>
          </a:prstGeom>
          <a:blipFill rotWithShape="1">
            <a:blip r:embed="rId2"/>
            <a:stretch>
              <a:fillRect/>
            </a:stretch>
          </a:blipFill>
        </p:spPr>
        <p:txBody>
          <a:bodyPr/>
          <a:lstStyle/>
          <a:p>
            <a:pPr fontAlgn="base">
              <a:spcBef>
                <a:spcPct val="0"/>
              </a:spcBef>
              <a:spcAft>
                <a:spcPct val="0"/>
              </a:spcAft>
              <a:defRPr/>
            </a:pPr>
            <a:r>
              <a:rPr lang="es-CL">
                <a:noFill/>
                <a:cs typeface="Arial" charset="0"/>
              </a:rPr>
              <a:t> </a:t>
            </a:r>
          </a:p>
        </p:txBody>
      </p:sp>
      <p:sp>
        <p:nvSpPr>
          <p:cNvPr id="2" name="1 Marcador de número de diapositiva"/>
          <p:cNvSpPr>
            <a:spLocks noGrp="1"/>
          </p:cNvSpPr>
          <p:nvPr>
            <p:ph type="sldNum" sz="quarter" idx="12"/>
          </p:nvPr>
        </p:nvSpPr>
        <p:spPr>
          <a:xfrm>
            <a:off x="8827407" y="5934018"/>
            <a:ext cx="2844800" cy="365125"/>
          </a:xfrm>
        </p:spPr>
        <p:txBody>
          <a:bodyPr/>
          <a:lstStyle/>
          <a:p>
            <a:pPr>
              <a:defRPr/>
            </a:pPr>
            <a:fld id="{94CEE3AB-8A7E-4712-91D9-00F54B6603CD}" type="slidenum">
              <a:rPr lang="es-CL" smtClean="0">
                <a:solidFill>
                  <a:prstClr val="black">
                    <a:tint val="75000"/>
                  </a:prstClr>
                </a:solidFill>
              </a:rPr>
              <a:pPr>
                <a:defRPr/>
              </a:pPr>
              <a:t>33</a:t>
            </a:fld>
            <a:endParaRPr lang="es-CL" dirty="0">
              <a:solidFill>
                <a:prstClr val="black">
                  <a:tint val="75000"/>
                </a:prstClr>
              </a:solidFill>
            </a:endParaRPr>
          </a:p>
        </p:txBody>
      </p:sp>
    </p:spTree>
    <p:extLst>
      <p:ext uri="{BB962C8B-B14F-4D97-AF65-F5344CB8AC3E}">
        <p14:creationId xmlns:p14="http://schemas.microsoft.com/office/powerpoint/2010/main" val="17060778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3276919" y="983933"/>
            <a:ext cx="3673475" cy="4318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s-CL" sz="1600" dirty="0">
                <a:solidFill>
                  <a:prstClr val="black"/>
                </a:solidFill>
              </a:rPr>
              <a:t>Distribución Muestral de la Proporción</a:t>
            </a:r>
          </a:p>
        </p:txBody>
      </p:sp>
      <p:sp>
        <p:nvSpPr>
          <p:cNvPr id="3" name="2 Elipse"/>
          <p:cNvSpPr/>
          <p:nvPr/>
        </p:nvSpPr>
        <p:spPr>
          <a:xfrm>
            <a:off x="2700656" y="912496"/>
            <a:ext cx="720725" cy="576263"/>
          </a:xfrm>
          <a:prstGeom prst="ellipse">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r>
              <a:rPr lang="es-MX" dirty="0">
                <a:solidFill>
                  <a:prstClr val="white"/>
                </a:solidFill>
              </a:rPr>
              <a:t>2</a:t>
            </a:r>
            <a:endParaRPr lang="es-CL" dirty="0">
              <a:solidFill>
                <a:prstClr val="white"/>
              </a:solidFill>
            </a:endParaRPr>
          </a:p>
        </p:txBody>
      </p:sp>
      <p:sp>
        <p:nvSpPr>
          <p:cNvPr id="23557" name="6 CuadroTexto"/>
          <p:cNvSpPr txBox="1">
            <a:spLocks noChangeArrowheads="1"/>
          </p:cNvSpPr>
          <p:nvPr/>
        </p:nvSpPr>
        <p:spPr bwMode="auto">
          <a:xfrm>
            <a:off x="-647383" y="624867"/>
            <a:ext cx="433927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DISTRIBUCIONES MUESTRALES</a:t>
            </a:r>
          </a:p>
        </p:txBody>
      </p:sp>
      <p:sp>
        <p:nvSpPr>
          <p:cNvPr id="6" name="5 CuadroTexto"/>
          <p:cNvSpPr txBox="1">
            <a:spLocks noRot="1" noChangeAspect="1" noMove="1" noResize="1" noEditPoints="1" noAdjustHandles="1" noChangeArrowheads="1" noChangeShapeType="1" noTextEdit="1"/>
          </p:cNvSpPr>
          <p:nvPr/>
        </p:nvSpPr>
        <p:spPr bwMode="auto">
          <a:xfrm>
            <a:off x="2700655" y="1684021"/>
            <a:ext cx="8642350" cy="2261709"/>
          </a:xfrm>
          <a:prstGeom prst="rect">
            <a:avLst/>
          </a:prstGeom>
          <a:blipFill rotWithShape="1">
            <a:blip r:embed="rId2"/>
            <a:stretch>
              <a:fillRect l="-212" t="-809" r="-705" b="-270"/>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defRPr/>
            </a:pPr>
            <a:r>
              <a:rPr lang="es-CL">
                <a:noFill/>
                <a:cs typeface="Arial" charset="0"/>
              </a:rPr>
              <a:t> </a:t>
            </a:r>
          </a:p>
        </p:txBody>
      </p:sp>
      <p:sp>
        <p:nvSpPr>
          <p:cNvPr id="7" name="6 Rectángulo redondeado"/>
          <p:cNvSpPr>
            <a:spLocks noRot="1" noChangeAspect="1" noMove="1" noResize="1" noEditPoints="1" noAdjustHandles="1" noChangeArrowheads="1" noChangeShapeType="1" noTextEdit="1"/>
          </p:cNvSpPr>
          <p:nvPr/>
        </p:nvSpPr>
        <p:spPr>
          <a:xfrm>
            <a:off x="7096957" y="3072388"/>
            <a:ext cx="4104456" cy="1296144"/>
          </a:xfrm>
          <a:prstGeom prst="roundRect">
            <a:avLst/>
          </a:prstGeom>
          <a:blipFill rotWithShape="1">
            <a:blip r:embed="rId3"/>
            <a:stretch>
              <a:fillRect/>
            </a:stretch>
          </a:blipFill>
        </p:spPr>
        <p:txBody>
          <a:bodyPr/>
          <a:lstStyle/>
          <a:p>
            <a:pPr fontAlgn="base">
              <a:spcBef>
                <a:spcPct val="0"/>
              </a:spcBef>
              <a:spcAft>
                <a:spcPct val="0"/>
              </a:spcAft>
              <a:defRPr/>
            </a:pPr>
            <a:r>
              <a:rPr lang="es-CL">
                <a:noFill/>
                <a:cs typeface="Arial" charset="0"/>
              </a:rPr>
              <a:t> </a:t>
            </a:r>
          </a:p>
        </p:txBody>
      </p:sp>
      <p:sp>
        <p:nvSpPr>
          <p:cNvPr id="8" name="7 Rectángulo redondeado"/>
          <p:cNvSpPr/>
          <p:nvPr/>
        </p:nvSpPr>
        <p:spPr>
          <a:xfrm>
            <a:off x="2935605" y="4152583"/>
            <a:ext cx="4014788" cy="2520950"/>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base">
              <a:spcBef>
                <a:spcPct val="0"/>
              </a:spcBef>
              <a:spcAft>
                <a:spcPct val="0"/>
              </a:spcAft>
              <a:defRPr/>
            </a:pPr>
            <a:r>
              <a:rPr lang="es-CL" sz="1400" dirty="0">
                <a:solidFill>
                  <a:prstClr val="black"/>
                </a:solidFill>
              </a:rPr>
              <a:t>La distribución muestral de la proporción generalmente sigue el modelo de una distribución probabilística para variables cuantitativas discretas denominada</a:t>
            </a:r>
            <a:r>
              <a:rPr lang="es-CL" sz="1400" b="1" dirty="0">
                <a:solidFill>
                  <a:prstClr val="black"/>
                </a:solidFill>
              </a:rPr>
              <a:t> Distribución Binomial, </a:t>
            </a:r>
            <a:r>
              <a:rPr lang="es-CL" sz="1400" dirty="0">
                <a:solidFill>
                  <a:prstClr val="black"/>
                </a:solidFill>
              </a:rPr>
              <a:t>sin embargo cuando ocurre que n * P y n * Q son ≥ 5, la distribución binomial puede aproximarse al modelo de la curva normal y en consecuencia realizar el contraste de hipótesis para la proporción poblacional a través de los puntajes z de la curva normal.</a:t>
            </a:r>
          </a:p>
        </p:txBody>
      </p:sp>
      <p:sp>
        <p:nvSpPr>
          <p:cNvPr id="9" name="8 Rectángulo redondeado"/>
          <p:cNvSpPr>
            <a:spLocks noRot="1" noChangeAspect="1" noMove="1" noResize="1" noEditPoints="1" noAdjustHandles="1" noChangeArrowheads="1" noChangeShapeType="1" noTextEdit="1"/>
          </p:cNvSpPr>
          <p:nvPr/>
        </p:nvSpPr>
        <p:spPr>
          <a:xfrm>
            <a:off x="7115040" y="5088612"/>
            <a:ext cx="4104456" cy="1296144"/>
          </a:xfrm>
          <a:prstGeom prst="roundRect">
            <a:avLst/>
          </a:prstGeom>
          <a:blipFill rotWithShape="1">
            <a:blip r:embed="rId4"/>
            <a:stretch>
              <a:fillRect/>
            </a:stretch>
          </a:blipFill>
        </p:spPr>
        <p:txBody>
          <a:bodyPr/>
          <a:lstStyle/>
          <a:p>
            <a:pPr fontAlgn="base">
              <a:spcBef>
                <a:spcPct val="0"/>
              </a:spcBef>
              <a:spcAft>
                <a:spcPct val="0"/>
              </a:spcAft>
              <a:defRPr/>
            </a:pPr>
            <a:r>
              <a:rPr lang="es-CL">
                <a:noFill/>
                <a:cs typeface="Arial" charset="0"/>
              </a:rPr>
              <a:t> </a:t>
            </a:r>
          </a:p>
        </p:txBody>
      </p:sp>
      <p:sp>
        <p:nvSpPr>
          <p:cNvPr id="4" name="3 Marcador de número de diapositiva"/>
          <p:cNvSpPr>
            <a:spLocks noGrp="1"/>
          </p:cNvSpPr>
          <p:nvPr>
            <p:ph type="sldNum" sz="quarter" idx="12"/>
          </p:nvPr>
        </p:nvSpPr>
        <p:spPr>
          <a:xfrm>
            <a:off x="8829040" y="5932402"/>
            <a:ext cx="2844800" cy="365125"/>
          </a:xfrm>
        </p:spPr>
        <p:txBody>
          <a:bodyPr/>
          <a:lstStyle/>
          <a:p>
            <a:pPr>
              <a:defRPr/>
            </a:pPr>
            <a:fld id="{94CEE3AB-8A7E-4712-91D9-00F54B6603CD}" type="slidenum">
              <a:rPr lang="es-CL" smtClean="0">
                <a:solidFill>
                  <a:prstClr val="black">
                    <a:tint val="75000"/>
                  </a:prstClr>
                </a:solidFill>
              </a:rPr>
              <a:pPr>
                <a:defRPr/>
              </a:pPr>
              <a:t>34</a:t>
            </a:fld>
            <a:endParaRPr lang="es-CL" dirty="0">
              <a:solidFill>
                <a:prstClr val="black">
                  <a:tint val="75000"/>
                </a:prstClr>
              </a:solidFill>
            </a:endParaRPr>
          </a:p>
        </p:txBody>
      </p:sp>
    </p:spTree>
    <p:extLst>
      <p:ext uri="{BB962C8B-B14F-4D97-AF65-F5344CB8AC3E}">
        <p14:creationId xmlns:p14="http://schemas.microsoft.com/office/powerpoint/2010/main" val="10508945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3 CuadroTexto"/>
          <p:cNvSpPr txBox="1">
            <a:spLocks noChangeArrowheads="1"/>
          </p:cNvSpPr>
          <p:nvPr/>
        </p:nvSpPr>
        <p:spPr bwMode="auto">
          <a:xfrm>
            <a:off x="-1053146" y="648641"/>
            <a:ext cx="57610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MX" altLang="es-MX" sz="1800" b="1" dirty="0">
                <a:solidFill>
                  <a:prstClr val="black"/>
                </a:solidFill>
                <a:cs typeface="Arial" charset="0"/>
              </a:rPr>
              <a:t>CALCULO DE INTERVALO DE CONFIANZA</a:t>
            </a:r>
            <a:endParaRPr lang="es-CL" altLang="es-MX" sz="1800" b="1" dirty="0">
              <a:solidFill>
                <a:prstClr val="black"/>
              </a:solidFill>
              <a:cs typeface="Arial" charset="0"/>
            </a:endParaRPr>
          </a:p>
        </p:txBody>
      </p:sp>
      <p:sp>
        <p:nvSpPr>
          <p:cNvPr id="24580" name="6 CuadroTexto"/>
          <p:cNvSpPr txBox="1">
            <a:spLocks noChangeArrowheads="1"/>
          </p:cNvSpPr>
          <p:nvPr/>
        </p:nvSpPr>
        <p:spPr bwMode="auto">
          <a:xfrm>
            <a:off x="3873500" y="897743"/>
            <a:ext cx="4535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MX" altLang="es-MX" sz="1800" b="1" dirty="0">
                <a:solidFill>
                  <a:prstClr val="black"/>
                </a:solidFill>
                <a:cs typeface="Arial" charset="0"/>
              </a:rPr>
              <a:t>FORMULA PARA INTERVALOS DE CONFIANZA</a:t>
            </a:r>
            <a:endParaRPr lang="es-CL" altLang="es-MX" sz="1800" b="1" dirty="0">
              <a:solidFill>
                <a:prstClr val="black"/>
              </a:solidFill>
              <a:cs typeface="Arial" charset="0"/>
            </a:endParaRPr>
          </a:p>
        </p:txBody>
      </p:sp>
      <p:sp>
        <p:nvSpPr>
          <p:cNvPr id="8" name="7 CuadroTexto"/>
          <p:cNvSpPr txBox="1">
            <a:spLocks noRot="1" noChangeAspect="1" noMove="1" noResize="1" noEditPoints="1" noAdjustHandles="1" noChangeArrowheads="1" noChangeShapeType="1" noTextEdit="1"/>
          </p:cNvSpPr>
          <p:nvPr/>
        </p:nvSpPr>
        <p:spPr>
          <a:xfrm>
            <a:off x="4026024" y="1278052"/>
            <a:ext cx="4176464" cy="534634"/>
          </a:xfrm>
          <a:prstGeom prst="rect">
            <a:avLst/>
          </a:prstGeom>
          <a:blipFill rotWithShape="1">
            <a:blip r:embed="rId2"/>
            <a:stretch>
              <a:fillRect b="-1099"/>
            </a:stretch>
          </a:blipFill>
        </p:spPr>
        <p:txBody>
          <a:bodyPr/>
          <a:lstStyle/>
          <a:p>
            <a:pPr fontAlgn="base">
              <a:spcBef>
                <a:spcPct val="0"/>
              </a:spcBef>
              <a:spcAft>
                <a:spcPct val="0"/>
              </a:spcAft>
              <a:defRPr/>
            </a:pPr>
            <a:r>
              <a:rPr lang="es-CL">
                <a:noFill/>
                <a:cs typeface="Arial" charset="0"/>
              </a:rPr>
              <a:t> </a:t>
            </a:r>
          </a:p>
        </p:txBody>
      </p:sp>
      <p:graphicFrame>
        <p:nvGraphicFramePr>
          <p:cNvPr id="9" name="8 Tabla"/>
          <p:cNvGraphicFramePr>
            <a:graphicFrameLocks noGrp="1"/>
          </p:cNvGraphicFramePr>
          <p:nvPr>
            <p:extLst>
              <p:ext uri="{D42A27DB-BD31-4B8C-83A1-F6EECF244321}">
                <p14:modId xmlns:p14="http://schemas.microsoft.com/office/powerpoint/2010/main" val="3490912733"/>
              </p:ext>
            </p:extLst>
          </p:nvPr>
        </p:nvGraphicFramePr>
        <p:xfrm>
          <a:off x="1678826" y="1751264"/>
          <a:ext cx="2184927" cy="4512341"/>
        </p:xfrm>
        <a:graphic>
          <a:graphicData uri="http://schemas.openxmlformats.org/drawingml/2006/table">
            <a:tbl>
              <a:tblPr firstRow="1" bandRow="1">
                <a:tableStyleId>{5940675A-B579-460E-94D1-54222C63F5DA}</a:tableStyleId>
              </a:tblPr>
              <a:tblGrid>
                <a:gridCol w="570384"/>
                <a:gridCol w="822455"/>
                <a:gridCol w="792088"/>
              </a:tblGrid>
              <a:tr h="454771">
                <a:tc>
                  <a:txBody>
                    <a:bodyPr/>
                    <a:lstStyle/>
                    <a:p>
                      <a:r>
                        <a:rPr lang="es-MX" sz="1100" dirty="0" smtClean="0"/>
                        <a:t>Sujetos</a:t>
                      </a:r>
                      <a:endParaRPr lang="es-CL" sz="1100" dirty="0"/>
                    </a:p>
                  </a:txBody>
                  <a:tcPr/>
                </a:tc>
                <a:tc>
                  <a:txBody>
                    <a:bodyPr/>
                    <a:lstStyle/>
                    <a:p>
                      <a:r>
                        <a:rPr lang="es-MX" sz="1100" dirty="0" smtClean="0"/>
                        <a:t>Puntajes</a:t>
                      </a:r>
                      <a:endParaRPr lang="es-CL" sz="1100" dirty="0"/>
                    </a:p>
                  </a:txBody>
                  <a:tcPr/>
                </a:tc>
                <a:tc>
                  <a:txBody>
                    <a:bodyPr/>
                    <a:lstStyle/>
                    <a:p>
                      <a:r>
                        <a:rPr lang="es-MX" sz="1100" dirty="0" smtClean="0"/>
                        <a:t>Pje.2</a:t>
                      </a:r>
                      <a:endParaRPr lang="es-CL" sz="1100" dirty="0"/>
                    </a:p>
                  </a:txBody>
                  <a:tcPr/>
                </a:tc>
              </a:tr>
              <a:tr h="368870">
                <a:tc>
                  <a:txBody>
                    <a:bodyPr/>
                    <a:lstStyle/>
                    <a:p>
                      <a:pPr algn="ctr"/>
                      <a:r>
                        <a:rPr lang="es-MX" sz="1400" dirty="0" smtClean="0"/>
                        <a:t>1</a:t>
                      </a:r>
                      <a:endParaRPr lang="es-CL" sz="1400" dirty="0"/>
                    </a:p>
                  </a:txBody>
                  <a:tcPr/>
                </a:tc>
                <a:tc>
                  <a:txBody>
                    <a:bodyPr/>
                    <a:lstStyle/>
                    <a:p>
                      <a:pPr algn="ctr"/>
                      <a:r>
                        <a:rPr lang="es-MX" sz="1400" dirty="0" smtClean="0"/>
                        <a:t>101</a:t>
                      </a:r>
                      <a:endParaRPr lang="es-CL" sz="1400" dirty="0"/>
                    </a:p>
                  </a:txBody>
                  <a:tcPr/>
                </a:tc>
                <a:tc>
                  <a:txBody>
                    <a:bodyPr/>
                    <a:lstStyle/>
                    <a:p>
                      <a:pPr algn="ctr"/>
                      <a:r>
                        <a:rPr lang="es-MX" sz="1400" dirty="0" smtClean="0"/>
                        <a:t>10201</a:t>
                      </a:r>
                      <a:endParaRPr lang="es-CL" sz="1400" dirty="0"/>
                    </a:p>
                  </a:txBody>
                  <a:tcPr/>
                </a:tc>
              </a:tr>
              <a:tr h="368870">
                <a:tc>
                  <a:txBody>
                    <a:bodyPr/>
                    <a:lstStyle/>
                    <a:p>
                      <a:pPr algn="ctr"/>
                      <a:r>
                        <a:rPr lang="es-MX" sz="1400" dirty="0" smtClean="0"/>
                        <a:t>2</a:t>
                      </a:r>
                      <a:endParaRPr lang="es-CL" sz="1400" dirty="0"/>
                    </a:p>
                  </a:txBody>
                  <a:tcPr/>
                </a:tc>
                <a:tc>
                  <a:txBody>
                    <a:bodyPr/>
                    <a:lstStyle/>
                    <a:p>
                      <a:pPr algn="ctr"/>
                      <a:r>
                        <a:rPr lang="es-MX" sz="1400" dirty="0" smtClean="0"/>
                        <a:t>98</a:t>
                      </a:r>
                      <a:endParaRPr lang="es-CL" sz="1400" dirty="0"/>
                    </a:p>
                  </a:txBody>
                  <a:tcPr/>
                </a:tc>
                <a:tc>
                  <a:txBody>
                    <a:bodyPr/>
                    <a:lstStyle/>
                    <a:p>
                      <a:pPr algn="ctr"/>
                      <a:r>
                        <a:rPr lang="es-MX" sz="1400" dirty="0" smtClean="0"/>
                        <a:t>9604</a:t>
                      </a:r>
                      <a:endParaRPr lang="es-CL" sz="1400" dirty="0"/>
                    </a:p>
                  </a:txBody>
                  <a:tcPr/>
                </a:tc>
              </a:tr>
              <a:tr h="368870">
                <a:tc>
                  <a:txBody>
                    <a:bodyPr/>
                    <a:lstStyle/>
                    <a:p>
                      <a:pPr algn="ctr"/>
                      <a:r>
                        <a:rPr lang="es-MX" sz="1400" dirty="0" smtClean="0"/>
                        <a:t>3</a:t>
                      </a:r>
                      <a:endParaRPr lang="es-CL" sz="1400" dirty="0"/>
                    </a:p>
                  </a:txBody>
                  <a:tcPr/>
                </a:tc>
                <a:tc>
                  <a:txBody>
                    <a:bodyPr/>
                    <a:lstStyle/>
                    <a:p>
                      <a:pPr algn="ctr"/>
                      <a:r>
                        <a:rPr lang="es-MX" sz="1400" dirty="0" smtClean="0"/>
                        <a:t>76</a:t>
                      </a:r>
                      <a:endParaRPr lang="es-CL" sz="1400" dirty="0"/>
                    </a:p>
                  </a:txBody>
                  <a:tcPr/>
                </a:tc>
                <a:tc>
                  <a:txBody>
                    <a:bodyPr/>
                    <a:lstStyle/>
                    <a:p>
                      <a:pPr algn="ctr"/>
                      <a:r>
                        <a:rPr lang="es-MX" sz="1400" dirty="0" smtClean="0"/>
                        <a:t>5776</a:t>
                      </a:r>
                      <a:endParaRPr lang="es-CL" sz="1400" dirty="0"/>
                    </a:p>
                  </a:txBody>
                  <a:tcPr/>
                </a:tc>
              </a:tr>
              <a:tr h="368870">
                <a:tc>
                  <a:txBody>
                    <a:bodyPr/>
                    <a:lstStyle/>
                    <a:p>
                      <a:pPr algn="ctr"/>
                      <a:r>
                        <a:rPr lang="es-MX" sz="1400" dirty="0" smtClean="0"/>
                        <a:t>4</a:t>
                      </a:r>
                      <a:endParaRPr lang="es-CL" sz="1400" dirty="0"/>
                    </a:p>
                  </a:txBody>
                  <a:tcPr/>
                </a:tc>
                <a:tc>
                  <a:txBody>
                    <a:bodyPr/>
                    <a:lstStyle/>
                    <a:p>
                      <a:pPr algn="ctr"/>
                      <a:r>
                        <a:rPr lang="es-MX" sz="1400" dirty="0" smtClean="0"/>
                        <a:t>123</a:t>
                      </a:r>
                      <a:endParaRPr lang="es-CL" sz="1400" dirty="0"/>
                    </a:p>
                  </a:txBody>
                  <a:tcPr/>
                </a:tc>
                <a:tc>
                  <a:txBody>
                    <a:bodyPr/>
                    <a:lstStyle/>
                    <a:p>
                      <a:pPr algn="ctr"/>
                      <a:r>
                        <a:rPr lang="es-MX" sz="1400" dirty="0" smtClean="0"/>
                        <a:t>15129</a:t>
                      </a:r>
                      <a:endParaRPr lang="es-CL" sz="1400" dirty="0"/>
                    </a:p>
                  </a:txBody>
                  <a:tcPr/>
                </a:tc>
              </a:tr>
              <a:tr h="368870">
                <a:tc>
                  <a:txBody>
                    <a:bodyPr/>
                    <a:lstStyle/>
                    <a:p>
                      <a:pPr algn="ctr"/>
                      <a:r>
                        <a:rPr lang="es-MX" sz="1400" dirty="0" smtClean="0"/>
                        <a:t>5</a:t>
                      </a:r>
                      <a:endParaRPr lang="es-CL" sz="1400" dirty="0"/>
                    </a:p>
                  </a:txBody>
                  <a:tcPr/>
                </a:tc>
                <a:tc>
                  <a:txBody>
                    <a:bodyPr/>
                    <a:lstStyle/>
                    <a:p>
                      <a:pPr algn="ctr"/>
                      <a:r>
                        <a:rPr lang="es-MX" sz="1400" dirty="0" smtClean="0"/>
                        <a:t>143</a:t>
                      </a:r>
                      <a:endParaRPr lang="es-CL" sz="1400" dirty="0"/>
                    </a:p>
                  </a:txBody>
                  <a:tcPr/>
                </a:tc>
                <a:tc>
                  <a:txBody>
                    <a:bodyPr/>
                    <a:lstStyle/>
                    <a:p>
                      <a:pPr algn="ctr"/>
                      <a:r>
                        <a:rPr lang="es-MX" sz="1400" dirty="0" smtClean="0"/>
                        <a:t>20449</a:t>
                      </a:r>
                      <a:endParaRPr lang="es-CL" sz="1400" dirty="0"/>
                    </a:p>
                  </a:txBody>
                  <a:tcPr/>
                </a:tc>
              </a:tr>
              <a:tr h="368870">
                <a:tc>
                  <a:txBody>
                    <a:bodyPr/>
                    <a:lstStyle/>
                    <a:p>
                      <a:pPr algn="ctr"/>
                      <a:r>
                        <a:rPr lang="es-MX" sz="1400" dirty="0" smtClean="0"/>
                        <a:t>6</a:t>
                      </a:r>
                      <a:endParaRPr lang="es-CL" sz="1400" dirty="0"/>
                    </a:p>
                  </a:txBody>
                  <a:tcPr/>
                </a:tc>
                <a:tc>
                  <a:txBody>
                    <a:bodyPr/>
                    <a:lstStyle/>
                    <a:p>
                      <a:pPr algn="ctr"/>
                      <a:r>
                        <a:rPr lang="es-MX" sz="1400" dirty="0" smtClean="0"/>
                        <a:t>98</a:t>
                      </a:r>
                      <a:endParaRPr lang="es-CL" sz="1400" dirty="0"/>
                    </a:p>
                  </a:txBody>
                  <a:tcPr/>
                </a:tc>
                <a:tc>
                  <a:txBody>
                    <a:bodyPr/>
                    <a:lstStyle/>
                    <a:p>
                      <a:pPr algn="ctr"/>
                      <a:r>
                        <a:rPr lang="es-MX" sz="1400" dirty="0" smtClean="0"/>
                        <a:t>9604</a:t>
                      </a:r>
                      <a:endParaRPr lang="es-CL" sz="1400" dirty="0"/>
                    </a:p>
                  </a:txBody>
                  <a:tcPr/>
                </a:tc>
              </a:tr>
              <a:tr h="368870">
                <a:tc>
                  <a:txBody>
                    <a:bodyPr/>
                    <a:lstStyle/>
                    <a:p>
                      <a:pPr algn="ctr"/>
                      <a:r>
                        <a:rPr lang="es-MX" sz="1400" dirty="0" smtClean="0"/>
                        <a:t>7</a:t>
                      </a:r>
                      <a:endParaRPr lang="es-CL" sz="1400" dirty="0"/>
                    </a:p>
                  </a:txBody>
                  <a:tcPr/>
                </a:tc>
                <a:tc>
                  <a:txBody>
                    <a:bodyPr/>
                    <a:lstStyle/>
                    <a:p>
                      <a:pPr algn="ctr"/>
                      <a:r>
                        <a:rPr lang="es-MX" sz="1400" dirty="0" smtClean="0"/>
                        <a:t>88</a:t>
                      </a:r>
                      <a:endParaRPr lang="es-CL" sz="1400" dirty="0"/>
                    </a:p>
                  </a:txBody>
                  <a:tcPr/>
                </a:tc>
                <a:tc>
                  <a:txBody>
                    <a:bodyPr/>
                    <a:lstStyle/>
                    <a:p>
                      <a:pPr algn="ctr"/>
                      <a:r>
                        <a:rPr lang="es-MX" sz="1400" dirty="0" smtClean="0"/>
                        <a:t>7744</a:t>
                      </a:r>
                      <a:endParaRPr lang="es-CL" sz="1400" dirty="0"/>
                    </a:p>
                  </a:txBody>
                  <a:tcPr/>
                </a:tc>
              </a:tr>
              <a:tr h="368870">
                <a:tc>
                  <a:txBody>
                    <a:bodyPr/>
                    <a:lstStyle/>
                    <a:p>
                      <a:pPr algn="ctr"/>
                      <a:r>
                        <a:rPr lang="es-MX" sz="1400" dirty="0" smtClean="0"/>
                        <a:t>8</a:t>
                      </a:r>
                      <a:endParaRPr lang="es-CL" sz="1400" dirty="0"/>
                    </a:p>
                  </a:txBody>
                  <a:tcPr/>
                </a:tc>
                <a:tc>
                  <a:txBody>
                    <a:bodyPr/>
                    <a:lstStyle/>
                    <a:p>
                      <a:pPr algn="ctr"/>
                      <a:r>
                        <a:rPr lang="es-MX" sz="1400" dirty="0" smtClean="0"/>
                        <a:t>100</a:t>
                      </a:r>
                      <a:endParaRPr lang="es-CL" sz="1400" dirty="0"/>
                    </a:p>
                  </a:txBody>
                  <a:tcPr/>
                </a:tc>
                <a:tc>
                  <a:txBody>
                    <a:bodyPr/>
                    <a:lstStyle/>
                    <a:p>
                      <a:pPr algn="ctr"/>
                      <a:r>
                        <a:rPr lang="es-MX" sz="1400" dirty="0" smtClean="0"/>
                        <a:t>10000</a:t>
                      </a:r>
                      <a:endParaRPr lang="es-CL" sz="1400" dirty="0"/>
                    </a:p>
                  </a:txBody>
                  <a:tcPr/>
                </a:tc>
              </a:tr>
              <a:tr h="368870">
                <a:tc>
                  <a:txBody>
                    <a:bodyPr/>
                    <a:lstStyle/>
                    <a:p>
                      <a:pPr algn="ctr"/>
                      <a:r>
                        <a:rPr lang="es-MX" sz="1400" dirty="0" smtClean="0"/>
                        <a:t>9</a:t>
                      </a:r>
                      <a:endParaRPr lang="es-CL" sz="1400" dirty="0"/>
                    </a:p>
                  </a:txBody>
                  <a:tcPr/>
                </a:tc>
                <a:tc>
                  <a:txBody>
                    <a:bodyPr/>
                    <a:lstStyle/>
                    <a:p>
                      <a:pPr algn="ctr"/>
                      <a:r>
                        <a:rPr lang="es-MX" sz="1400" dirty="0" smtClean="0"/>
                        <a:t>105</a:t>
                      </a:r>
                      <a:endParaRPr lang="es-CL" sz="1400" dirty="0"/>
                    </a:p>
                  </a:txBody>
                  <a:tcPr/>
                </a:tc>
                <a:tc>
                  <a:txBody>
                    <a:bodyPr/>
                    <a:lstStyle/>
                    <a:p>
                      <a:pPr algn="ctr"/>
                      <a:r>
                        <a:rPr lang="es-MX" sz="1400" dirty="0" smtClean="0"/>
                        <a:t>11025</a:t>
                      </a:r>
                      <a:endParaRPr lang="es-CL" sz="1400" dirty="0"/>
                    </a:p>
                  </a:txBody>
                  <a:tcPr/>
                </a:tc>
              </a:tr>
              <a:tr h="368870">
                <a:tc>
                  <a:txBody>
                    <a:bodyPr/>
                    <a:lstStyle/>
                    <a:p>
                      <a:pPr algn="ctr"/>
                      <a:r>
                        <a:rPr lang="es-MX" sz="1400" dirty="0" smtClean="0"/>
                        <a:t>10</a:t>
                      </a:r>
                      <a:endParaRPr lang="es-CL" sz="1400" dirty="0"/>
                    </a:p>
                  </a:txBody>
                  <a:tcPr/>
                </a:tc>
                <a:tc>
                  <a:txBody>
                    <a:bodyPr/>
                    <a:lstStyle/>
                    <a:p>
                      <a:pPr algn="ctr"/>
                      <a:r>
                        <a:rPr lang="es-MX" sz="1400" dirty="0" smtClean="0"/>
                        <a:t>132</a:t>
                      </a:r>
                      <a:endParaRPr lang="es-CL" sz="1400" dirty="0"/>
                    </a:p>
                  </a:txBody>
                  <a:tcPr/>
                </a:tc>
                <a:tc>
                  <a:txBody>
                    <a:bodyPr/>
                    <a:lstStyle/>
                    <a:p>
                      <a:pPr algn="ctr"/>
                      <a:r>
                        <a:rPr lang="es-MX" sz="1400" dirty="0" smtClean="0"/>
                        <a:t>17424</a:t>
                      </a:r>
                      <a:endParaRPr lang="es-CL" sz="1400" dirty="0"/>
                    </a:p>
                  </a:txBody>
                  <a:tcPr/>
                </a:tc>
              </a:tr>
              <a:tr h="368870">
                <a:tc>
                  <a:txBody>
                    <a:bodyPr/>
                    <a:lstStyle/>
                    <a:p>
                      <a:endParaRPr lang="es-CL"/>
                    </a:p>
                  </a:txBody>
                  <a:tcPr>
                    <a:blipFill rotWithShape="1">
                      <a:blip r:embed="rId3"/>
                      <a:stretch>
                        <a:fillRect t="-1135000" r="-281915"/>
                      </a:stretch>
                    </a:blipFill>
                  </a:tcPr>
                </a:tc>
                <a:tc>
                  <a:txBody>
                    <a:bodyPr/>
                    <a:lstStyle/>
                    <a:p>
                      <a:pPr algn="ctr"/>
                      <a:r>
                        <a:rPr lang="es-MX" sz="1400" dirty="0" smtClean="0"/>
                        <a:t>106,4</a:t>
                      </a:r>
                      <a:endParaRPr lang="es-CL" sz="1400" dirty="0"/>
                    </a:p>
                  </a:txBody>
                  <a:tcPr/>
                </a:tc>
                <a:tc>
                  <a:txBody>
                    <a:bodyPr/>
                    <a:lstStyle/>
                    <a:p>
                      <a:pPr algn="ctr"/>
                      <a:r>
                        <a:rPr lang="es-MX" sz="1400" dirty="0" smtClean="0"/>
                        <a:t>116956</a:t>
                      </a:r>
                      <a:endParaRPr lang="es-CL" sz="1400" dirty="0"/>
                    </a:p>
                  </a:txBody>
                  <a:tcPr/>
                </a:tc>
              </a:tr>
            </a:tbl>
          </a:graphicData>
        </a:graphic>
      </p:graphicFrame>
      <p:sp>
        <p:nvSpPr>
          <p:cNvPr id="10" name="9 CuadroTexto"/>
          <p:cNvSpPr txBox="1">
            <a:spLocks noRot="1" noChangeAspect="1" noMove="1" noResize="1" noEditPoints="1" noAdjustHandles="1" noChangeArrowheads="1" noChangeShapeType="1" noTextEdit="1"/>
          </p:cNvSpPr>
          <p:nvPr/>
        </p:nvSpPr>
        <p:spPr>
          <a:xfrm>
            <a:off x="4026024" y="2536956"/>
            <a:ext cx="4176464" cy="505716"/>
          </a:xfrm>
          <a:prstGeom prst="rect">
            <a:avLst/>
          </a:prstGeom>
          <a:blipFill rotWithShape="1">
            <a:blip r:embed="rId4"/>
            <a:stretch>
              <a:fillRect b="-3614"/>
            </a:stretch>
          </a:blipFill>
        </p:spPr>
        <p:txBody>
          <a:bodyPr/>
          <a:lstStyle/>
          <a:p>
            <a:pPr fontAlgn="base">
              <a:spcBef>
                <a:spcPct val="0"/>
              </a:spcBef>
              <a:spcAft>
                <a:spcPct val="0"/>
              </a:spcAft>
              <a:defRPr/>
            </a:pPr>
            <a:r>
              <a:rPr lang="es-CL">
                <a:noFill/>
                <a:cs typeface="Arial" charset="0"/>
              </a:rPr>
              <a:t> </a:t>
            </a:r>
          </a:p>
        </p:txBody>
      </p:sp>
      <p:sp>
        <p:nvSpPr>
          <p:cNvPr id="24584" name="10 CuadroTexto"/>
          <p:cNvSpPr txBox="1">
            <a:spLocks noChangeArrowheads="1"/>
          </p:cNvSpPr>
          <p:nvPr/>
        </p:nvSpPr>
        <p:spPr bwMode="auto">
          <a:xfrm>
            <a:off x="8202613" y="1270319"/>
            <a:ext cx="22669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MX" altLang="es-MX" sz="1600" b="1">
                <a:solidFill>
                  <a:prstClr val="black"/>
                </a:solidFill>
                <a:cs typeface="Arial" charset="0"/>
              </a:rPr>
              <a:t>Formula para la varianza</a:t>
            </a:r>
            <a:endParaRPr lang="es-CL" altLang="es-MX" sz="1600" b="1">
              <a:solidFill>
                <a:prstClr val="black"/>
              </a:solidFill>
              <a:cs typeface="Arial" charset="0"/>
            </a:endParaRPr>
          </a:p>
        </p:txBody>
      </p:sp>
      <p:sp>
        <p:nvSpPr>
          <p:cNvPr id="12" name="11 CuadroTexto"/>
          <p:cNvSpPr txBox="1">
            <a:spLocks noRot="1" noChangeAspect="1" noMove="1" noResize="1" noEditPoints="1" noAdjustHandles="1" noChangeArrowheads="1" noChangeShapeType="1" noTextEdit="1"/>
          </p:cNvSpPr>
          <p:nvPr/>
        </p:nvSpPr>
        <p:spPr>
          <a:xfrm>
            <a:off x="8409384" y="1884008"/>
            <a:ext cx="1853952" cy="537776"/>
          </a:xfrm>
          <a:prstGeom prst="rect">
            <a:avLst/>
          </a:prstGeom>
          <a:blipFill rotWithShape="1">
            <a:blip r:embed="rId5"/>
            <a:stretch>
              <a:fillRect b="-2174"/>
            </a:stretch>
          </a:blipFill>
        </p:spPr>
        <p:txBody>
          <a:bodyPr/>
          <a:lstStyle/>
          <a:p>
            <a:pPr fontAlgn="base">
              <a:spcBef>
                <a:spcPct val="0"/>
              </a:spcBef>
              <a:spcAft>
                <a:spcPct val="0"/>
              </a:spcAft>
              <a:defRPr/>
            </a:pPr>
            <a:r>
              <a:rPr lang="es-CL">
                <a:noFill/>
                <a:cs typeface="Arial" charset="0"/>
              </a:rPr>
              <a:t> </a:t>
            </a:r>
          </a:p>
        </p:txBody>
      </p:sp>
      <p:sp>
        <p:nvSpPr>
          <p:cNvPr id="13" name="12 Flecha abajo"/>
          <p:cNvSpPr/>
          <p:nvPr/>
        </p:nvSpPr>
        <p:spPr>
          <a:xfrm>
            <a:off x="9336088" y="2519680"/>
            <a:ext cx="215900" cy="28733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24587" name="13 CuadroTexto"/>
          <p:cNvSpPr txBox="1">
            <a:spLocks noChangeArrowheads="1"/>
          </p:cNvSpPr>
          <p:nvPr/>
        </p:nvSpPr>
        <p:spPr bwMode="auto">
          <a:xfrm>
            <a:off x="8616950" y="3095943"/>
            <a:ext cx="1511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ES" altLang="es-MX" sz="1800">
              <a:solidFill>
                <a:prstClr val="black"/>
              </a:solidFill>
              <a:cs typeface="Arial" charset="0"/>
            </a:endParaRPr>
          </a:p>
        </p:txBody>
      </p:sp>
      <p:sp>
        <p:nvSpPr>
          <p:cNvPr id="24588" name="14 CuadroTexto"/>
          <p:cNvSpPr txBox="1">
            <a:spLocks noChangeArrowheads="1"/>
          </p:cNvSpPr>
          <p:nvPr/>
        </p:nvSpPr>
        <p:spPr bwMode="auto">
          <a:xfrm>
            <a:off x="8975726" y="2951481"/>
            <a:ext cx="792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MX" altLang="es-MX" sz="1400" b="1">
                <a:solidFill>
                  <a:prstClr val="black"/>
                </a:solidFill>
                <a:cs typeface="Arial" charset="0"/>
              </a:rPr>
              <a:t>374,64</a:t>
            </a:r>
            <a:endParaRPr lang="es-CL" altLang="es-MX" sz="1400" b="1">
              <a:solidFill>
                <a:prstClr val="black"/>
              </a:solidFill>
              <a:cs typeface="Arial" charset="0"/>
            </a:endParaRPr>
          </a:p>
        </p:txBody>
      </p:sp>
      <p:sp>
        <p:nvSpPr>
          <p:cNvPr id="16" name="15 CuadroTexto"/>
          <p:cNvSpPr txBox="1">
            <a:spLocks noRot="1" noChangeAspect="1" noMove="1" noResize="1" noEditPoints="1" noAdjustHandles="1" noChangeArrowheads="1" noChangeShapeType="1" noTextEdit="1"/>
          </p:cNvSpPr>
          <p:nvPr/>
        </p:nvSpPr>
        <p:spPr>
          <a:xfrm>
            <a:off x="8832304" y="3510300"/>
            <a:ext cx="1431032" cy="353238"/>
          </a:xfrm>
          <a:prstGeom prst="rect">
            <a:avLst/>
          </a:prstGeom>
          <a:blipFill rotWithShape="1">
            <a:blip r:embed="rId6"/>
            <a:stretch>
              <a:fillRect/>
            </a:stretch>
          </a:blipFill>
        </p:spPr>
        <p:txBody>
          <a:bodyPr/>
          <a:lstStyle/>
          <a:p>
            <a:pPr fontAlgn="base">
              <a:spcBef>
                <a:spcPct val="0"/>
              </a:spcBef>
              <a:spcAft>
                <a:spcPct val="0"/>
              </a:spcAft>
              <a:defRPr/>
            </a:pPr>
            <a:r>
              <a:rPr lang="es-CL">
                <a:noFill/>
                <a:cs typeface="Arial" charset="0"/>
              </a:rPr>
              <a:t> </a:t>
            </a:r>
          </a:p>
        </p:txBody>
      </p:sp>
      <p:sp>
        <p:nvSpPr>
          <p:cNvPr id="17" name="16 Flecha abajo"/>
          <p:cNvSpPr/>
          <p:nvPr/>
        </p:nvSpPr>
        <p:spPr>
          <a:xfrm>
            <a:off x="9347200" y="4016694"/>
            <a:ext cx="215900" cy="28733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fontAlgn="base">
              <a:spcBef>
                <a:spcPct val="0"/>
              </a:spcBef>
              <a:spcAft>
                <a:spcPct val="0"/>
              </a:spcAft>
              <a:defRPr/>
            </a:pPr>
            <a:endParaRPr lang="es-CL">
              <a:solidFill>
                <a:prstClr val="white"/>
              </a:solidFill>
            </a:endParaRPr>
          </a:p>
        </p:txBody>
      </p:sp>
      <p:sp>
        <p:nvSpPr>
          <p:cNvPr id="24591" name="17 CuadroTexto"/>
          <p:cNvSpPr txBox="1">
            <a:spLocks noChangeArrowheads="1"/>
          </p:cNvSpPr>
          <p:nvPr/>
        </p:nvSpPr>
        <p:spPr bwMode="auto">
          <a:xfrm>
            <a:off x="9058276" y="4462781"/>
            <a:ext cx="792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MX" altLang="es-MX" sz="1400" b="1">
                <a:solidFill>
                  <a:prstClr val="black"/>
                </a:solidFill>
                <a:cs typeface="Arial" charset="0"/>
              </a:rPr>
              <a:t>19,35</a:t>
            </a:r>
            <a:endParaRPr lang="es-CL" altLang="es-MX" sz="1400" b="1">
              <a:solidFill>
                <a:prstClr val="black"/>
              </a:solidFill>
              <a:cs typeface="Arial" charset="0"/>
            </a:endParaRPr>
          </a:p>
        </p:txBody>
      </p:sp>
      <p:sp>
        <p:nvSpPr>
          <p:cNvPr id="19" name="18 CuadroTexto"/>
          <p:cNvSpPr txBox="1">
            <a:spLocks noRot="1" noChangeAspect="1" noMove="1" noResize="1" noEditPoints="1" noAdjustHandles="1" noChangeArrowheads="1" noChangeShapeType="1" noTextEdit="1"/>
          </p:cNvSpPr>
          <p:nvPr/>
        </p:nvSpPr>
        <p:spPr>
          <a:xfrm>
            <a:off x="4079776" y="3357822"/>
            <a:ext cx="4176464" cy="369332"/>
          </a:xfrm>
          <a:prstGeom prst="rect">
            <a:avLst/>
          </a:prstGeom>
          <a:blipFill rotWithShape="1">
            <a:blip r:embed="rId7"/>
            <a:stretch>
              <a:fillRect t="-8333" b="-26667"/>
            </a:stretch>
          </a:blipFill>
        </p:spPr>
        <p:txBody>
          <a:bodyPr/>
          <a:lstStyle/>
          <a:p>
            <a:pPr fontAlgn="base">
              <a:spcBef>
                <a:spcPct val="0"/>
              </a:spcBef>
              <a:spcAft>
                <a:spcPct val="0"/>
              </a:spcAft>
              <a:defRPr/>
            </a:pPr>
            <a:r>
              <a:rPr lang="es-CL">
                <a:noFill/>
                <a:cs typeface="Arial" charset="0"/>
              </a:rPr>
              <a:t> </a:t>
            </a:r>
          </a:p>
        </p:txBody>
      </p:sp>
      <p:cxnSp>
        <p:nvCxnSpPr>
          <p:cNvPr id="20" name="19 Conector recto"/>
          <p:cNvCxnSpPr/>
          <p:nvPr/>
        </p:nvCxnSpPr>
        <p:spPr>
          <a:xfrm>
            <a:off x="4822826" y="5197793"/>
            <a:ext cx="3382963" cy="0"/>
          </a:xfrm>
          <a:prstGeom prst="line">
            <a:avLst/>
          </a:prstGeom>
        </p:spPr>
        <p:style>
          <a:lnRef idx="1">
            <a:schemeClr val="dk1"/>
          </a:lnRef>
          <a:fillRef idx="0">
            <a:schemeClr val="dk1"/>
          </a:fillRef>
          <a:effectRef idx="0">
            <a:schemeClr val="dk1"/>
          </a:effectRef>
          <a:fontRef idx="minor">
            <a:schemeClr val="tx1"/>
          </a:fontRef>
        </p:style>
      </p:cxnSp>
      <p:sp>
        <p:nvSpPr>
          <p:cNvPr id="21" name="20 Forma libre"/>
          <p:cNvSpPr/>
          <p:nvPr/>
        </p:nvSpPr>
        <p:spPr>
          <a:xfrm>
            <a:off x="4597400" y="4102418"/>
            <a:ext cx="3811588" cy="1028700"/>
          </a:xfrm>
          <a:custGeom>
            <a:avLst/>
            <a:gdLst>
              <a:gd name="connsiteX0" fmla="*/ 0 w 3811573"/>
              <a:gd name="connsiteY0" fmla="*/ 928550 h 1028839"/>
              <a:gd name="connsiteX1" fmla="*/ 717453 w 3811573"/>
              <a:gd name="connsiteY1" fmla="*/ 942617 h 1028839"/>
              <a:gd name="connsiteX2" fmla="*/ 1885071 w 3811573"/>
              <a:gd name="connsiteY2" fmla="*/ 82 h 1028839"/>
              <a:gd name="connsiteX3" fmla="*/ 3179299 w 3811573"/>
              <a:gd name="connsiteY3" fmla="*/ 998888 h 1028839"/>
              <a:gd name="connsiteX4" fmla="*/ 3756074 w 3811573"/>
              <a:gd name="connsiteY4" fmla="*/ 731602 h 1028839"/>
              <a:gd name="connsiteX5" fmla="*/ 3756074 w 3811573"/>
              <a:gd name="connsiteY5" fmla="*/ 759737 h 1028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11573" h="1028839">
                <a:moveTo>
                  <a:pt x="0" y="928550"/>
                </a:moveTo>
                <a:cubicBezTo>
                  <a:pt x="201637" y="1012956"/>
                  <a:pt x="403275" y="1097362"/>
                  <a:pt x="717453" y="942617"/>
                </a:cubicBezTo>
                <a:cubicBezTo>
                  <a:pt x="1031632" y="787872"/>
                  <a:pt x="1474763" y="-9296"/>
                  <a:pt x="1885071" y="82"/>
                </a:cubicBezTo>
                <a:cubicBezTo>
                  <a:pt x="2295379" y="9460"/>
                  <a:pt x="2867465" y="876968"/>
                  <a:pt x="3179299" y="998888"/>
                </a:cubicBezTo>
                <a:cubicBezTo>
                  <a:pt x="3491133" y="1120808"/>
                  <a:pt x="3659945" y="771460"/>
                  <a:pt x="3756074" y="731602"/>
                </a:cubicBezTo>
                <a:cubicBezTo>
                  <a:pt x="3852203" y="691744"/>
                  <a:pt x="3804138" y="725740"/>
                  <a:pt x="3756074" y="759737"/>
                </a:cubicBezTo>
              </a:path>
            </a:pathLst>
          </a:custGeom>
        </p:spPr>
        <p:style>
          <a:lnRef idx="1">
            <a:schemeClr val="dk1"/>
          </a:lnRef>
          <a:fillRef idx="0">
            <a:schemeClr val="dk1"/>
          </a:fillRef>
          <a:effectRef idx="0">
            <a:schemeClr val="dk1"/>
          </a:effectRef>
          <a:fontRef idx="minor">
            <a:schemeClr val="tx1"/>
          </a:fontRef>
        </p:style>
        <p:txBody>
          <a:bodyPr anchor="ctr"/>
          <a:lstStyle/>
          <a:p>
            <a:pPr algn="ctr" fontAlgn="base">
              <a:spcBef>
                <a:spcPct val="0"/>
              </a:spcBef>
              <a:spcAft>
                <a:spcPct val="0"/>
              </a:spcAft>
              <a:defRPr/>
            </a:pPr>
            <a:endParaRPr lang="es-CL">
              <a:solidFill>
                <a:prstClr val="black"/>
              </a:solidFill>
            </a:endParaRPr>
          </a:p>
        </p:txBody>
      </p:sp>
      <p:cxnSp>
        <p:nvCxnSpPr>
          <p:cNvPr id="23" name="22 Conector recto"/>
          <p:cNvCxnSpPr/>
          <p:nvPr/>
        </p:nvCxnSpPr>
        <p:spPr>
          <a:xfrm flipV="1">
            <a:off x="5735638" y="4304031"/>
            <a:ext cx="0" cy="893763"/>
          </a:xfrm>
          <a:prstGeom prst="line">
            <a:avLst/>
          </a:prstGeom>
        </p:spPr>
        <p:style>
          <a:lnRef idx="1">
            <a:schemeClr val="dk1"/>
          </a:lnRef>
          <a:fillRef idx="0">
            <a:schemeClr val="dk1"/>
          </a:fillRef>
          <a:effectRef idx="0">
            <a:schemeClr val="dk1"/>
          </a:effectRef>
          <a:fontRef idx="minor">
            <a:schemeClr val="tx1"/>
          </a:fontRef>
        </p:style>
      </p:cxnSp>
      <p:cxnSp>
        <p:nvCxnSpPr>
          <p:cNvPr id="24" name="23 Conector recto"/>
          <p:cNvCxnSpPr/>
          <p:nvPr/>
        </p:nvCxnSpPr>
        <p:spPr>
          <a:xfrm flipV="1">
            <a:off x="7248525" y="4284981"/>
            <a:ext cx="0" cy="893763"/>
          </a:xfrm>
          <a:prstGeom prst="line">
            <a:avLst/>
          </a:prstGeom>
        </p:spPr>
        <p:style>
          <a:lnRef idx="1">
            <a:schemeClr val="dk1"/>
          </a:lnRef>
          <a:fillRef idx="0">
            <a:schemeClr val="dk1"/>
          </a:fillRef>
          <a:effectRef idx="0">
            <a:schemeClr val="dk1"/>
          </a:effectRef>
          <a:fontRef idx="minor">
            <a:schemeClr val="tx1"/>
          </a:fontRef>
        </p:style>
      </p:cxnSp>
      <p:sp>
        <p:nvSpPr>
          <p:cNvPr id="24597" name="24 CuadroTexto"/>
          <p:cNvSpPr txBox="1">
            <a:spLocks noChangeArrowheads="1"/>
          </p:cNvSpPr>
          <p:nvPr/>
        </p:nvSpPr>
        <p:spPr bwMode="auto">
          <a:xfrm>
            <a:off x="6167438" y="4458019"/>
            <a:ext cx="5762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MX" altLang="es-MX" sz="1600">
                <a:solidFill>
                  <a:prstClr val="black"/>
                </a:solidFill>
                <a:cs typeface="Arial" charset="0"/>
              </a:rPr>
              <a:t>1-</a:t>
            </a:r>
            <a:r>
              <a:rPr lang="el-GR" altLang="es-MX" sz="1600">
                <a:solidFill>
                  <a:prstClr val="black"/>
                </a:solidFill>
                <a:cs typeface="Arial" charset="0"/>
              </a:rPr>
              <a:t>α</a:t>
            </a:r>
            <a:endParaRPr lang="es-MX" altLang="es-MX" sz="1600">
              <a:solidFill>
                <a:prstClr val="black"/>
              </a:solidFill>
              <a:cs typeface="Arial" charset="0"/>
            </a:endParaRPr>
          </a:p>
          <a:p>
            <a:pPr eaLnBrk="1" fontAlgn="base" hangingPunct="1">
              <a:spcBef>
                <a:spcPct val="0"/>
              </a:spcBef>
              <a:spcAft>
                <a:spcPct val="0"/>
              </a:spcAft>
              <a:buFontTx/>
              <a:buNone/>
            </a:pPr>
            <a:r>
              <a:rPr lang="es-MX" altLang="es-MX" sz="1600">
                <a:solidFill>
                  <a:prstClr val="black"/>
                </a:solidFill>
                <a:cs typeface="Arial" charset="0"/>
              </a:rPr>
              <a:t>0,95</a:t>
            </a:r>
            <a:endParaRPr lang="es-CL" altLang="es-MX" sz="1600">
              <a:solidFill>
                <a:prstClr val="black"/>
              </a:solidFill>
              <a:cs typeface="Arial" charset="0"/>
            </a:endParaRPr>
          </a:p>
        </p:txBody>
      </p:sp>
      <p:sp>
        <p:nvSpPr>
          <p:cNvPr id="24598" name="25 CuadroTexto"/>
          <p:cNvSpPr txBox="1">
            <a:spLocks noChangeArrowheads="1"/>
          </p:cNvSpPr>
          <p:nvPr/>
        </p:nvSpPr>
        <p:spPr bwMode="auto">
          <a:xfrm>
            <a:off x="5354639" y="5310506"/>
            <a:ext cx="2319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MX" altLang="es-MX" sz="1400">
                <a:solidFill>
                  <a:prstClr val="black"/>
                </a:solidFill>
                <a:cs typeface="Arial" charset="0"/>
              </a:rPr>
              <a:t>639,17                          663,16</a:t>
            </a:r>
            <a:endParaRPr lang="es-CL" altLang="es-MX" sz="1400">
              <a:solidFill>
                <a:prstClr val="black"/>
              </a:solidFill>
              <a:cs typeface="Arial" charset="0"/>
            </a:endParaRPr>
          </a:p>
        </p:txBody>
      </p:sp>
      <p:sp>
        <p:nvSpPr>
          <p:cNvPr id="2" name="1 Marcador de número de diapositiva"/>
          <p:cNvSpPr>
            <a:spLocks noGrp="1"/>
          </p:cNvSpPr>
          <p:nvPr>
            <p:ph type="sldNum" sz="quarter" idx="12"/>
          </p:nvPr>
        </p:nvSpPr>
        <p:spPr>
          <a:xfrm>
            <a:off x="8832304" y="5924089"/>
            <a:ext cx="2844800" cy="365125"/>
          </a:xfrm>
        </p:spPr>
        <p:txBody>
          <a:bodyPr/>
          <a:lstStyle/>
          <a:p>
            <a:pPr>
              <a:defRPr/>
            </a:pPr>
            <a:fld id="{94CEE3AB-8A7E-4712-91D9-00F54B6603CD}" type="slidenum">
              <a:rPr lang="es-CL" smtClean="0">
                <a:solidFill>
                  <a:prstClr val="black">
                    <a:tint val="75000"/>
                  </a:prstClr>
                </a:solidFill>
              </a:rPr>
              <a:pPr>
                <a:defRPr/>
              </a:pPr>
              <a:t>35</a:t>
            </a:fld>
            <a:endParaRPr lang="es-CL" dirty="0">
              <a:solidFill>
                <a:prstClr val="black">
                  <a:tint val="75000"/>
                </a:prstClr>
              </a:solidFill>
            </a:endParaRPr>
          </a:p>
        </p:txBody>
      </p:sp>
    </p:spTree>
    <p:extLst>
      <p:ext uri="{BB962C8B-B14F-4D97-AF65-F5344CB8AC3E}">
        <p14:creationId xmlns:p14="http://schemas.microsoft.com/office/powerpoint/2010/main" val="26394968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par>
                                <p:cTn id="8" presetID="16" presetClass="entr" presetSubtype="21"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arn(inVertical)">
                                      <p:cBhvr>
                                        <p:cTn id="1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6 CuadroTexto"/>
          <p:cNvSpPr txBox="1">
            <a:spLocks noChangeArrowheads="1"/>
          </p:cNvSpPr>
          <p:nvPr/>
        </p:nvSpPr>
        <p:spPr bwMode="auto">
          <a:xfrm>
            <a:off x="0" y="841697"/>
            <a:ext cx="6696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ALGUNOS CONCEPTOS ASOCIADOS A LA PRUEBA DE HIPOTESIS</a:t>
            </a:r>
          </a:p>
        </p:txBody>
      </p:sp>
      <p:sp>
        <p:nvSpPr>
          <p:cNvPr id="7" name="6 Rectángulo"/>
          <p:cNvSpPr/>
          <p:nvPr/>
        </p:nvSpPr>
        <p:spPr>
          <a:xfrm>
            <a:off x="2666048" y="1866900"/>
            <a:ext cx="7848600" cy="647700"/>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fontAlgn="base">
              <a:spcBef>
                <a:spcPct val="0"/>
              </a:spcBef>
              <a:spcAft>
                <a:spcPct val="0"/>
              </a:spcAft>
              <a:defRPr/>
            </a:pPr>
            <a:r>
              <a:rPr lang="es-CL" sz="1600" dirty="0">
                <a:solidFill>
                  <a:prstClr val="black"/>
                </a:solidFill>
              </a:rPr>
              <a:t>Rechazar una Hipótesis nula (Ho) siendo esta verdadera. Tiene asociada una probabilidad </a:t>
            </a:r>
            <a:r>
              <a:rPr lang="el-GR" sz="1600" dirty="0">
                <a:solidFill>
                  <a:prstClr val="black"/>
                </a:solidFill>
              </a:rPr>
              <a:t>α</a:t>
            </a:r>
            <a:endParaRPr lang="es-CL" sz="1600" dirty="0">
              <a:solidFill>
                <a:prstClr val="black"/>
              </a:solidFill>
            </a:endParaRPr>
          </a:p>
        </p:txBody>
      </p:sp>
      <p:sp>
        <p:nvSpPr>
          <p:cNvPr id="6" name="5 Rectángulo redondeado"/>
          <p:cNvSpPr/>
          <p:nvPr/>
        </p:nvSpPr>
        <p:spPr>
          <a:xfrm>
            <a:off x="2372361" y="1681164"/>
            <a:ext cx="3095625" cy="28892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base">
              <a:spcBef>
                <a:spcPct val="0"/>
              </a:spcBef>
              <a:spcAft>
                <a:spcPct val="0"/>
              </a:spcAft>
              <a:defRPr/>
            </a:pPr>
            <a:r>
              <a:rPr lang="es-CL" sz="1600" dirty="0">
                <a:solidFill>
                  <a:prstClr val="black"/>
                </a:solidFill>
              </a:rPr>
              <a:t>Error tipo I</a:t>
            </a:r>
          </a:p>
        </p:txBody>
      </p:sp>
      <p:sp>
        <p:nvSpPr>
          <p:cNvPr id="8" name="7 Rectángulo"/>
          <p:cNvSpPr/>
          <p:nvPr/>
        </p:nvSpPr>
        <p:spPr>
          <a:xfrm>
            <a:off x="2666048" y="3194050"/>
            <a:ext cx="7848600" cy="647700"/>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algn="ctr" fontAlgn="base">
              <a:spcBef>
                <a:spcPct val="0"/>
              </a:spcBef>
              <a:spcAft>
                <a:spcPct val="0"/>
              </a:spcAft>
              <a:defRPr/>
            </a:pPr>
            <a:r>
              <a:rPr lang="es-CL" sz="1600" dirty="0">
                <a:solidFill>
                  <a:prstClr val="black"/>
                </a:solidFill>
              </a:rPr>
              <a:t>Aceptar una Hipótesis nula (Ho) siendo esta falsa. Tiene asociada una probabilidad </a:t>
            </a:r>
            <a:r>
              <a:rPr lang="el-GR" sz="1600" dirty="0">
                <a:solidFill>
                  <a:prstClr val="black"/>
                </a:solidFill>
              </a:rPr>
              <a:t>β</a:t>
            </a:r>
            <a:r>
              <a:rPr lang="es-CL" sz="1600" dirty="0">
                <a:solidFill>
                  <a:prstClr val="black"/>
                </a:solidFill>
              </a:rPr>
              <a:t>.  </a:t>
            </a:r>
          </a:p>
        </p:txBody>
      </p:sp>
      <p:sp>
        <p:nvSpPr>
          <p:cNvPr id="9" name="8 Rectángulo redondeado"/>
          <p:cNvSpPr/>
          <p:nvPr/>
        </p:nvSpPr>
        <p:spPr>
          <a:xfrm>
            <a:off x="2372361" y="3008314"/>
            <a:ext cx="3095625" cy="287337"/>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base">
              <a:spcBef>
                <a:spcPct val="0"/>
              </a:spcBef>
              <a:spcAft>
                <a:spcPct val="0"/>
              </a:spcAft>
              <a:defRPr/>
            </a:pPr>
            <a:r>
              <a:rPr lang="es-CL" sz="1600" dirty="0">
                <a:solidFill>
                  <a:prstClr val="black"/>
                </a:solidFill>
              </a:rPr>
              <a:t>Error tipo II</a:t>
            </a:r>
          </a:p>
        </p:txBody>
      </p:sp>
      <p:sp>
        <p:nvSpPr>
          <p:cNvPr id="10" name="9 Rectángulo"/>
          <p:cNvSpPr/>
          <p:nvPr/>
        </p:nvSpPr>
        <p:spPr>
          <a:xfrm>
            <a:off x="2666048" y="4418013"/>
            <a:ext cx="7848600" cy="792162"/>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base">
              <a:spcBef>
                <a:spcPct val="0"/>
              </a:spcBef>
              <a:spcAft>
                <a:spcPct val="0"/>
              </a:spcAft>
              <a:defRPr/>
            </a:pPr>
            <a:r>
              <a:rPr lang="es-CL" sz="1400" dirty="0">
                <a:solidFill>
                  <a:prstClr val="black"/>
                </a:solidFill>
              </a:rPr>
              <a:t>Es aceptar una Hipótesis nula (Ho) siendo esta verdadera por lo tanto es una decisión acertada; tiene asociada una probabilidad de 1 – </a:t>
            </a:r>
            <a:r>
              <a:rPr lang="el-GR" sz="1400" dirty="0">
                <a:solidFill>
                  <a:prstClr val="black"/>
                </a:solidFill>
              </a:rPr>
              <a:t>α</a:t>
            </a:r>
            <a:r>
              <a:rPr lang="es-CL" sz="1400" dirty="0">
                <a:solidFill>
                  <a:prstClr val="black"/>
                </a:solidFill>
              </a:rPr>
              <a:t>. Los niveles de confianza más usados son el 0,99 (99%) y el 0,95 (95%)   </a:t>
            </a:r>
          </a:p>
        </p:txBody>
      </p:sp>
      <p:sp>
        <p:nvSpPr>
          <p:cNvPr id="11" name="10 Rectángulo redondeado"/>
          <p:cNvSpPr/>
          <p:nvPr/>
        </p:nvSpPr>
        <p:spPr>
          <a:xfrm>
            <a:off x="2372361" y="4232276"/>
            <a:ext cx="3095625" cy="288925"/>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fontAlgn="base">
              <a:spcBef>
                <a:spcPct val="0"/>
              </a:spcBef>
              <a:spcAft>
                <a:spcPct val="0"/>
              </a:spcAft>
              <a:defRPr/>
            </a:pPr>
            <a:r>
              <a:rPr lang="es-CL" sz="1600" dirty="0">
                <a:solidFill>
                  <a:prstClr val="black"/>
                </a:solidFill>
              </a:rPr>
              <a:t>Nivel de confianza</a:t>
            </a:r>
          </a:p>
        </p:txBody>
      </p:sp>
      <p:sp>
        <p:nvSpPr>
          <p:cNvPr id="12" name="11 Rectángulo"/>
          <p:cNvSpPr/>
          <p:nvPr/>
        </p:nvSpPr>
        <p:spPr>
          <a:xfrm>
            <a:off x="2666048" y="5713413"/>
            <a:ext cx="7848600" cy="792162"/>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fontAlgn="base">
              <a:spcBef>
                <a:spcPct val="0"/>
              </a:spcBef>
              <a:spcAft>
                <a:spcPct val="0"/>
              </a:spcAft>
              <a:defRPr/>
            </a:pPr>
            <a:r>
              <a:rPr lang="es-CL" sz="1400" dirty="0">
                <a:solidFill>
                  <a:prstClr val="black"/>
                </a:solidFill>
              </a:rPr>
              <a:t>Rechazar una Hipótesis nula (Ho) siendo esta falsa (Acierto). Tiene asociado una probabilidad que es 1 – </a:t>
            </a:r>
            <a:r>
              <a:rPr lang="el-GR" sz="1400" dirty="0">
                <a:solidFill>
                  <a:prstClr val="black"/>
                </a:solidFill>
              </a:rPr>
              <a:t>β</a:t>
            </a:r>
            <a:r>
              <a:rPr lang="es-CL" sz="1400" dirty="0">
                <a:solidFill>
                  <a:prstClr val="black"/>
                </a:solidFill>
              </a:rPr>
              <a:t> (Es la probabilidad de estar en potencia de prueba). Es un complemento al error tipo II. </a:t>
            </a:r>
          </a:p>
        </p:txBody>
      </p:sp>
      <p:sp>
        <p:nvSpPr>
          <p:cNvPr id="13" name="12 Rectángulo redondeado"/>
          <p:cNvSpPr/>
          <p:nvPr/>
        </p:nvSpPr>
        <p:spPr>
          <a:xfrm>
            <a:off x="2372361" y="5529264"/>
            <a:ext cx="3095625" cy="287337"/>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base">
              <a:spcBef>
                <a:spcPct val="0"/>
              </a:spcBef>
              <a:spcAft>
                <a:spcPct val="0"/>
              </a:spcAft>
              <a:defRPr/>
            </a:pPr>
            <a:r>
              <a:rPr lang="es-CL" sz="1600" dirty="0">
                <a:solidFill>
                  <a:prstClr val="black"/>
                </a:solidFill>
              </a:rPr>
              <a:t>Potencia de Prueba</a:t>
            </a:r>
          </a:p>
        </p:txBody>
      </p:sp>
      <p:sp>
        <p:nvSpPr>
          <p:cNvPr id="2" name="1 Marcador de número de diapositiva"/>
          <p:cNvSpPr>
            <a:spLocks noGrp="1"/>
          </p:cNvSpPr>
          <p:nvPr>
            <p:ph type="sldNum" sz="quarter" idx="12"/>
          </p:nvPr>
        </p:nvSpPr>
        <p:spPr>
          <a:xfrm>
            <a:off x="8786586" y="5926931"/>
            <a:ext cx="2844800" cy="365125"/>
          </a:xfrm>
        </p:spPr>
        <p:txBody>
          <a:bodyPr/>
          <a:lstStyle/>
          <a:p>
            <a:pPr>
              <a:defRPr/>
            </a:pPr>
            <a:fld id="{94CEE3AB-8A7E-4712-91D9-00F54B6603CD}" type="slidenum">
              <a:rPr lang="es-CL" smtClean="0">
                <a:solidFill>
                  <a:prstClr val="black">
                    <a:tint val="75000"/>
                  </a:prstClr>
                </a:solidFill>
              </a:rPr>
              <a:pPr>
                <a:defRPr/>
              </a:pPr>
              <a:t>36</a:t>
            </a:fld>
            <a:endParaRPr lang="es-CL" dirty="0">
              <a:solidFill>
                <a:prstClr val="black">
                  <a:tint val="75000"/>
                </a:prstClr>
              </a:solidFill>
            </a:endParaRPr>
          </a:p>
        </p:txBody>
      </p:sp>
    </p:spTree>
    <p:extLst>
      <p:ext uri="{BB962C8B-B14F-4D97-AF65-F5344CB8AC3E}">
        <p14:creationId xmlns:p14="http://schemas.microsoft.com/office/powerpoint/2010/main" val="31591174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3 Conector recto"/>
          <p:cNvCxnSpPr/>
          <p:nvPr/>
        </p:nvCxnSpPr>
        <p:spPr>
          <a:xfrm>
            <a:off x="2063750" y="557213"/>
            <a:ext cx="8064500" cy="0"/>
          </a:xfrm>
          <a:prstGeom prst="line">
            <a:avLst/>
          </a:prstGeom>
        </p:spPr>
        <p:style>
          <a:lnRef idx="3">
            <a:schemeClr val="accent3"/>
          </a:lnRef>
          <a:fillRef idx="0">
            <a:schemeClr val="accent3"/>
          </a:fillRef>
          <a:effectRef idx="2">
            <a:schemeClr val="accent3"/>
          </a:effectRef>
          <a:fontRef idx="minor">
            <a:schemeClr val="tx1"/>
          </a:fontRef>
        </p:style>
      </p:cxnSp>
      <p:sp>
        <p:nvSpPr>
          <p:cNvPr id="26627" name="6 CuadroTexto"/>
          <p:cNvSpPr txBox="1">
            <a:spLocks noChangeArrowheads="1"/>
          </p:cNvSpPr>
          <p:nvPr/>
        </p:nvSpPr>
        <p:spPr bwMode="auto">
          <a:xfrm>
            <a:off x="-1284288" y="691199"/>
            <a:ext cx="6696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PASOS PARA LA PRUEBA DE HIPOTESIS</a:t>
            </a:r>
          </a:p>
        </p:txBody>
      </p:sp>
      <p:sp>
        <p:nvSpPr>
          <p:cNvPr id="6" name="5 CuadroTexto"/>
          <p:cNvSpPr txBox="1"/>
          <p:nvPr/>
        </p:nvSpPr>
        <p:spPr>
          <a:xfrm>
            <a:off x="262890" y="1193167"/>
            <a:ext cx="11841480" cy="5201424"/>
          </a:xfrm>
          <a:prstGeom prst="rect">
            <a:avLst/>
          </a:prstGeom>
          <a:noFill/>
        </p:spPr>
        <p:txBody>
          <a:bodyPr wrap="square">
            <a:spAutoFit/>
          </a:bodyPr>
          <a:lstStyle/>
          <a:p>
            <a:pPr marL="342900" indent="-342900" fontAlgn="base">
              <a:spcBef>
                <a:spcPct val="0"/>
              </a:spcBef>
              <a:spcAft>
                <a:spcPct val="0"/>
              </a:spcAft>
              <a:buFontTx/>
              <a:buAutoNum type="arabicParenR"/>
              <a:defRPr/>
            </a:pPr>
            <a:r>
              <a:rPr lang="es-CL" sz="1600" dirty="0">
                <a:solidFill>
                  <a:prstClr val="black"/>
                </a:solidFill>
                <a:cs typeface="Arial" charset="0"/>
              </a:rPr>
              <a:t>Formular la Hipótesis de Investigación</a:t>
            </a:r>
          </a:p>
          <a:p>
            <a:pPr marL="342900" indent="-342900" fontAlgn="base">
              <a:spcBef>
                <a:spcPct val="0"/>
              </a:spcBef>
              <a:spcAft>
                <a:spcPct val="0"/>
              </a:spcAft>
              <a:buFontTx/>
              <a:buAutoNum type="arabicParenR"/>
              <a:defRPr/>
            </a:pPr>
            <a:endParaRPr lang="es-CL" sz="1600" dirty="0">
              <a:solidFill>
                <a:prstClr val="black"/>
              </a:solidFill>
              <a:cs typeface="Arial" charset="0"/>
            </a:endParaRPr>
          </a:p>
          <a:p>
            <a:pPr marL="342900" indent="-342900" fontAlgn="base">
              <a:spcBef>
                <a:spcPct val="0"/>
              </a:spcBef>
              <a:spcAft>
                <a:spcPct val="0"/>
              </a:spcAft>
              <a:buFontTx/>
              <a:buAutoNum type="arabicParenR"/>
              <a:defRPr/>
            </a:pPr>
            <a:r>
              <a:rPr lang="es-CL" sz="1600" dirty="0">
                <a:solidFill>
                  <a:prstClr val="black"/>
                </a:solidFill>
                <a:cs typeface="Arial" charset="0"/>
              </a:rPr>
              <a:t>Plantear las correspondientes hipótesis estadísticas</a:t>
            </a:r>
          </a:p>
          <a:p>
            <a:pPr fontAlgn="base">
              <a:spcBef>
                <a:spcPct val="0"/>
              </a:spcBef>
              <a:spcAft>
                <a:spcPct val="0"/>
              </a:spcAft>
              <a:defRPr/>
            </a:pPr>
            <a:r>
              <a:rPr lang="es-CL" sz="1600" dirty="0">
                <a:solidFill>
                  <a:prstClr val="black"/>
                </a:solidFill>
                <a:cs typeface="Arial" charset="0"/>
              </a:rPr>
              <a:t>                </a:t>
            </a:r>
            <a:r>
              <a:rPr lang="es-CL" sz="1600" b="1" dirty="0">
                <a:solidFill>
                  <a:prstClr val="black"/>
                </a:solidFill>
                <a:cs typeface="Arial" charset="0"/>
              </a:rPr>
              <a:t> - Hipótesis nula (Ho): </a:t>
            </a:r>
            <a:r>
              <a:rPr lang="es-CL" sz="1600" dirty="0">
                <a:solidFill>
                  <a:prstClr val="black"/>
                </a:solidFill>
                <a:cs typeface="Arial" charset="0"/>
              </a:rPr>
              <a:t>Es la que se somete a prueba (Es la que contrastamos o verificamos). Es la única que pasa por la igualdad, por lo tanto las relaciones que plantea un hipótesis nula son las siguientes: =, ≥, ≤.</a:t>
            </a:r>
          </a:p>
          <a:p>
            <a:pPr fontAlgn="base">
              <a:spcBef>
                <a:spcPct val="0"/>
              </a:spcBef>
              <a:spcAft>
                <a:spcPct val="0"/>
              </a:spcAft>
              <a:defRPr/>
            </a:pPr>
            <a:r>
              <a:rPr lang="es-CL" sz="1600" dirty="0">
                <a:solidFill>
                  <a:prstClr val="black"/>
                </a:solidFill>
                <a:cs typeface="Arial" charset="0"/>
              </a:rPr>
              <a:t>                 </a:t>
            </a:r>
            <a:r>
              <a:rPr lang="es-CL" sz="1600" b="1" dirty="0">
                <a:solidFill>
                  <a:prstClr val="black"/>
                </a:solidFill>
                <a:cs typeface="Arial" charset="0"/>
              </a:rPr>
              <a:t>- Hipótesis alterna (Ha): </a:t>
            </a:r>
            <a:r>
              <a:rPr lang="es-CL" sz="1600" dirty="0">
                <a:solidFill>
                  <a:prstClr val="black"/>
                </a:solidFill>
                <a:cs typeface="Arial" charset="0"/>
              </a:rPr>
              <a:t>Platea diferencia y generalmente coincide con la hipótesis de investigación o del investigador, a menos que la hipótesis del investigación sea formulada en términos de igualdad, por lo que de ser así está coincide con la nula. </a:t>
            </a:r>
          </a:p>
          <a:p>
            <a:pPr fontAlgn="base">
              <a:spcBef>
                <a:spcPct val="0"/>
              </a:spcBef>
              <a:spcAft>
                <a:spcPct val="0"/>
              </a:spcAft>
              <a:defRPr/>
            </a:pPr>
            <a:endParaRPr lang="es-CL" sz="1600" dirty="0">
              <a:solidFill>
                <a:prstClr val="black"/>
              </a:solidFill>
              <a:cs typeface="Arial" charset="0"/>
            </a:endParaRPr>
          </a:p>
          <a:p>
            <a:pPr fontAlgn="base">
              <a:spcBef>
                <a:spcPct val="0"/>
              </a:spcBef>
              <a:spcAft>
                <a:spcPct val="0"/>
              </a:spcAft>
              <a:defRPr/>
            </a:pPr>
            <a:r>
              <a:rPr lang="es-CL" sz="1600" dirty="0">
                <a:solidFill>
                  <a:prstClr val="black"/>
                </a:solidFill>
                <a:cs typeface="Arial" charset="0"/>
              </a:rPr>
              <a:t>3) Determinar un nivel de significación (</a:t>
            </a:r>
            <a:r>
              <a:rPr lang="el-GR" sz="1600" dirty="0">
                <a:solidFill>
                  <a:prstClr val="black"/>
                </a:solidFill>
                <a:cs typeface="Arial" charset="0"/>
              </a:rPr>
              <a:t>α</a:t>
            </a:r>
            <a:r>
              <a:rPr lang="es-CL" sz="1600" dirty="0">
                <a:solidFill>
                  <a:prstClr val="black"/>
                </a:solidFill>
                <a:cs typeface="Arial" charset="0"/>
              </a:rPr>
              <a:t>), la cual es la probabilidad de cometer el error tipo I (Rechazar una hipótesis siendo esta verdadera).</a:t>
            </a:r>
          </a:p>
          <a:p>
            <a:pPr fontAlgn="base">
              <a:spcBef>
                <a:spcPct val="0"/>
              </a:spcBef>
              <a:spcAft>
                <a:spcPct val="0"/>
              </a:spcAft>
              <a:defRPr/>
            </a:pPr>
            <a:r>
              <a:rPr lang="es-CL" sz="1600" dirty="0">
                <a:solidFill>
                  <a:prstClr val="black"/>
                </a:solidFill>
                <a:cs typeface="Arial" charset="0"/>
              </a:rPr>
              <a:t>                  - </a:t>
            </a:r>
            <a:r>
              <a:rPr lang="el-GR" sz="1600" dirty="0">
                <a:solidFill>
                  <a:prstClr val="black"/>
                </a:solidFill>
                <a:cs typeface="Arial" charset="0"/>
              </a:rPr>
              <a:t>α</a:t>
            </a:r>
            <a:r>
              <a:rPr lang="es-CL" sz="1600" dirty="0">
                <a:solidFill>
                  <a:prstClr val="black"/>
                </a:solidFill>
                <a:cs typeface="Arial" charset="0"/>
              </a:rPr>
              <a:t> más usados: 0,01 (1%) y 0,05 (5%).</a:t>
            </a:r>
          </a:p>
          <a:p>
            <a:pPr fontAlgn="base">
              <a:spcBef>
                <a:spcPct val="0"/>
              </a:spcBef>
              <a:spcAft>
                <a:spcPct val="0"/>
              </a:spcAft>
              <a:defRPr/>
            </a:pPr>
            <a:r>
              <a:rPr lang="es-CL" sz="1600" dirty="0">
                <a:solidFill>
                  <a:prstClr val="black"/>
                </a:solidFill>
                <a:cs typeface="Arial" charset="0"/>
              </a:rPr>
              <a:t>                  - SPSS: el programa calcula y entrega automáticamente un nivel de error que técnicamente se denomina p value o valor p (nivel de significación mínima o </a:t>
            </a:r>
            <a:r>
              <a:rPr lang="el-GR" sz="1600" dirty="0">
                <a:solidFill>
                  <a:prstClr val="black"/>
                </a:solidFill>
                <a:cs typeface="Arial" charset="0"/>
              </a:rPr>
              <a:t>α</a:t>
            </a:r>
            <a:r>
              <a:rPr lang="es-CL" sz="1600" dirty="0">
                <a:solidFill>
                  <a:prstClr val="black"/>
                </a:solidFill>
                <a:cs typeface="Arial" charset="0"/>
              </a:rPr>
              <a:t> mínimo para poder rechazar la Ho.</a:t>
            </a:r>
          </a:p>
          <a:p>
            <a:pPr fontAlgn="base">
              <a:spcBef>
                <a:spcPct val="0"/>
              </a:spcBef>
              <a:spcAft>
                <a:spcPct val="0"/>
              </a:spcAft>
              <a:defRPr/>
            </a:pPr>
            <a:r>
              <a:rPr lang="es-CL" sz="1600" dirty="0">
                <a:solidFill>
                  <a:prstClr val="black"/>
                </a:solidFill>
                <a:cs typeface="Arial" charset="0"/>
              </a:rPr>
              <a:t>                  - si p ≤ 0,01:  se rechaza la Ho con un p &lt; 0,01 (1% de significación)</a:t>
            </a:r>
          </a:p>
          <a:p>
            <a:pPr fontAlgn="base">
              <a:spcBef>
                <a:spcPct val="0"/>
              </a:spcBef>
              <a:spcAft>
                <a:spcPct val="0"/>
              </a:spcAft>
              <a:defRPr/>
            </a:pPr>
            <a:r>
              <a:rPr lang="es-CL" sz="1600" dirty="0">
                <a:solidFill>
                  <a:prstClr val="black"/>
                </a:solidFill>
                <a:cs typeface="Arial" charset="0"/>
              </a:rPr>
              <a:t>                  - si p &gt; 0,01 y ≤ 0,05: se rechaza Ho con un p &lt; 0,05</a:t>
            </a:r>
          </a:p>
          <a:p>
            <a:pPr fontAlgn="base">
              <a:spcBef>
                <a:spcPct val="0"/>
              </a:spcBef>
              <a:spcAft>
                <a:spcPct val="0"/>
              </a:spcAft>
              <a:defRPr/>
            </a:pPr>
            <a:r>
              <a:rPr lang="es-CL" sz="1600" dirty="0">
                <a:solidFill>
                  <a:prstClr val="black"/>
                </a:solidFill>
                <a:cs typeface="Arial" charset="0"/>
              </a:rPr>
              <a:t>                  - si p &gt; 0,05: se acepta Ho con un p &gt; 0,05 (95% de confianza)</a:t>
            </a:r>
          </a:p>
          <a:p>
            <a:pPr fontAlgn="base">
              <a:spcBef>
                <a:spcPct val="0"/>
              </a:spcBef>
              <a:spcAft>
                <a:spcPct val="0"/>
              </a:spcAft>
              <a:defRPr/>
            </a:pPr>
            <a:endParaRPr lang="es-CL" sz="1600" dirty="0">
              <a:solidFill>
                <a:prstClr val="black"/>
              </a:solidFill>
              <a:cs typeface="Arial" charset="0"/>
            </a:endParaRPr>
          </a:p>
          <a:p>
            <a:pPr fontAlgn="base">
              <a:spcBef>
                <a:spcPct val="0"/>
              </a:spcBef>
              <a:spcAft>
                <a:spcPct val="0"/>
              </a:spcAft>
              <a:defRPr/>
            </a:pPr>
            <a:r>
              <a:rPr lang="es-CL" sz="1600" dirty="0">
                <a:solidFill>
                  <a:prstClr val="black"/>
                </a:solidFill>
                <a:cs typeface="Arial" charset="0"/>
              </a:rPr>
              <a:t>4) Adoptar una decisión estadística (D.E.) Se acepta o se rechaza la Ho. </a:t>
            </a:r>
          </a:p>
          <a:p>
            <a:pPr fontAlgn="base">
              <a:spcBef>
                <a:spcPct val="0"/>
              </a:spcBef>
              <a:spcAft>
                <a:spcPct val="0"/>
              </a:spcAft>
              <a:defRPr/>
            </a:pPr>
            <a:endParaRPr lang="es-CL" sz="1600" dirty="0">
              <a:solidFill>
                <a:prstClr val="black"/>
              </a:solidFill>
              <a:cs typeface="Arial" charset="0"/>
            </a:endParaRPr>
          </a:p>
          <a:p>
            <a:pPr fontAlgn="base">
              <a:spcBef>
                <a:spcPct val="0"/>
              </a:spcBef>
              <a:spcAft>
                <a:spcPct val="0"/>
              </a:spcAft>
              <a:defRPr/>
            </a:pPr>
            <a:r>
              <a:rPr lang="es-CL" sz="1600" dirty="0">
                <a:solidFill>
                  <a:prstClr val="black"/>
                </a:solidFill>
                <a:cs typeface="Arial" charset="0"/>
              </a:rPr>
              <a:t>5) Concluir: confirmando o desconfirmando la Hipótesis de Investigación </a:t>
            </a:r>
          </a:p>
        </p:txBody>
      </p:sp>
      <p:sp>
        <p:nvSpPr>
          <p:cNvPr id="2" name="1 Marcador de número de diapositiva"/>
          <p:cNvSpPr>
            <a:spLocks noGrp="1"/>
          </p:cNvSpPr>
          <p:nvPr>
            <p:ph type="sldNum" sz="quarter" idx="12"/>
          </p:nvPr>
        </p:nvSpPr>
        <p:spPr>
          <a:xfrm>
            <a:off x="8820727" y="5924090"/>
            <a:ext cx="2844800" cy="365125"/>
          </a:xfrm>
        </p:spPr>
        <p:txBody>
          <a:bodyPr/>
          <a:lstStyle/>
          <a:p>
            <a:pPr>
              <a:defRPr/>
            </a:pPr>
            <a:fld id="{94CEE3AB-8A7E-4712-91D9-00F54B6603CD}" type="slidenum">
              <a:rPr lang="es-CL" smtClean="0">
                <a:solidFill>
                  <a:prstClr val="black">
                    <a:tint val="75000"/>
                  </a:prstClr>
                </a:solidFill>
              </a:rPr>
              <a:pPr>
                <a:defRPr/>
              </a:pPr>
              <a:t>37</a:t>
            </a:fld>
            <a:endParaRPr lang="es-CL" dirty="0">
              <a:solidFill>
                <a:prstClr val="black">
                  <a:tint val="75000"/>
                </a:prstClr>
              </a:solidFill>
            </a:endParaRPr>
          </a:p>
        </p:txBody>
      </p:sp>
    </p:spTree>
    <p:extLst>
      <p:ext uri="{BB962C8B-B14F-4D97-AF65-F5344CB8AC3E}">
        <p14:creationId xmlns:p14="http://schemas.microsoft.com/office/powerpoint/2010/main" val="12244295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6 CuadroTexto"/>
          <p:cNvSpPr txBox="1">
            <a:spLocks noChangeArrowheads="1"/>
          </p:cNvSpPr>
          <p:nvPr/>
        </p:nvSpPr>
        <p:spPr bwMode="auto">
          <a:xfrm>
            <a:off x="3109595" y="771525"/>
            <a:ext cx="6696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MX" altLang="es-MX" sz="1800" b="1" dirty="0">
                <a:solidFill>
                  <a:prstClr val="black"/>
                </a:solidFill>
                <a:cs typeface="Arial" charset="0"/>
              </a:rPr>
              <a:t>CORRELACIONES</a:t>
            </a:r>
            <a:endParaRPr lang="es-CL" altLang="es-MX" sz="1800" b="1" dirty="0">
              <a:solidFill>
                <a:prstClr val="black"/>
              </a:solidFill>
              <a:cs typeface="Arial" charset="0"/>
            </a:endParaRPr>
          </a:p>
        </p:txBody>
      </p:sp>
      <p:sp>
        <p:nvSpPr>
          <p:cNvPr id="2" name="1 Flecha abajo"/>
          <p:cNvSpPr/>
          <p:nvPr/>
        </p:nvSpPr>
        <p:spPr>
          <a:xfrm>
            <a:off x="5881371" y="1184275"/>
            <a:ext cx="1223963" cy="288925"/>
          </a:xfrm>
          <a:prstGeom prst="downArrow">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endParaRPr lang="es-CL">
              <a:solidFill>
                <a:prstClr val="black"/>
              </a:solidFill>
            </a:endParaRPr>
          </a:p>
        </p:txBody>
      </p:sp>
      <p:sp>
        <p:nvSpPr>
          <p:cNvPr id="3" name="2 Rectángulo redondeado"/>
          <p:cNvSpPr/>
          <p:nvPr/>
        </p:nvSpPr>
        <p:spPr>
          <a:xfrm>
            <a:off x="2459674" y="1527174"/>
            <a:ext cx="7920037" cy="623888"/>
          </a:xfrm>
          <a:prstGeom prst="roundRect">
            <a:avLst/>
          </a:prstGeom>
        </p:spPr>
        <p:style>
          <a:lnRef idx="2">
            <a:schemeClr val="accent5"/>
          </a:lnRef>
          <a:fillRef idx="1">
            <a:schemeClr val="lt1"/>
          </a:fillRef>
          <a:effectRef idx="0">
            <a:schemeClr val="accent5"/>
          </a:effectRef>
          <a:fontRef idx="minor">
            <a:schemeClr val="dk1"/>
          </a:fontRef>
        </p:style>
        <p:txBody>
          <a:bodyPr anchor="ctr"/>
          <a:lstStyle/>
          <a:p>
            <a:pPr algn="ctr" fontAlgn="base">
              <a:spcBef>
                <a:spcPct val="0"/>
              </a:spcBef>
              <a:spcAft>
                <a:spcPct val="0"/>
              </a:spcAft>
              <a:defRPr/>
            </a:pPr>
            <a:r>
              <a:rPr lang="es-MX" sz="1200" dirty="0">
                <a:solidFill>
                  <a:prstClr val="black"/>
                </a:solidFill>
              </a:rPr>
              <a:t>Procedimiento estadístico que intenta probar el grado de asociación que hay entre dos o más variables </a:t>
            </a:r>
            <a:endParaRPr lang="es-CL" sz="1200" dirty="0">
              <a:solidFill>
                <a:prstClr val="black"/>
              </a:solidFill>
            </a:endParaRPr>
          </a:p>
        </p:txBody>
      </p:sp>
      <p:sp>
        <p:nvSpPr>
          <p:cNvPr id="5" name="4 Elipse"/>
          <p:cNvSpPr/>
          <p:nvPr/>
        </p:nvSpPr>
        <p:spPr>
          <a:xfrm>
            <a:off x="2747011" y="2366962"/>
            <a:ext cx="2447925" cy="6477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r>
              <a:rPr lang="es-MX" sz="1400" dirty="0">
                <a:solidFill>
                  <a:prstClr val="white"/>
                </a:solidFill>
              </a:rPr>
              <a:t>Correlaciones Bivariadas</a:t>
            </a:r>
            <a:endParaRPr lang="es-CL" sz="1400" dirty="0">
              <a:solidFill>
                <a:prstClr val="white"/>
              </a:solidFill>
            </a:endParaRPr>
          </a:p>
        </p:txBody>
      </p:sp>
      <p:sp>
        <p:nvSpPr>
          <p:cNvPr id="7" name="6 Elipse"/>
          <p:cNvSpPr/>
          <p:nvPr/>
        </p:nvSpPr>
        <p:spPr>
          <a:xfrm>
            <a:off x="7571424" y="2366962"/>
            <a:ext cx="2447925" cy="6477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r>
              <a:rPr lang="es-MX" sz="1400" dirty="0">
                <a:solidFill>
                  <a:prstClr val="white"/>
                </a:solidFill>
              </a:rPr>
              <a:t>Correlaciones Mulivariadas</a:t>
            </a:r>
          </a:p>
        </p:txBody>
      </p:sp>
      <p:sp>
        <p:nvSpPr>
          <p:cNvPr id="8" name="7 Rectángulo redondeado"/>
          <p:cNvSpPr/>
          <p:nvPr/>
        </p:nvSpPr>
        <p:spPr>
          <a:xfrm>
            <a:off x="2494599" y="3302000"/>
            <a:ext cx="7921625" cy="625475"/>
          </a:xfrm>
          <a:prstGeom prst="roundRect">
            <a:avLst/>
          </a:prstGeom>
        </p:spPr>
        <p:style>
          <a:lnRef idx="2">
            <a:schemeClr val="accent5"/>
          </a:lnRef>
          <a:fillRef idx="1">
            <a:schemeClr val="lt1"/>
          </a:fillRef>
          <a:effectRef idx="0">
            <a:schemeClr val="accent5"/>
          </a:effectRef>
          <a:fontRef idx="minor">
            <a:schemeClr val="dk1"/>
          </a:fontRef>
        </p:style>
        <p:txBody>
          <a:bodyPr anchor="ctr"/>
          <a:lstStyle/>
          <a:p>
            <a:pPr algn="ctr" fontAlgn="base">
              <a:spcBef>
                <a:spcPct val="0"/>
              </a:spcBef>
              <a:spcAft>
                <a:spcPct val="0"/>
              </a:spcAft>
              <a:defRPr/>
            </a:pPr>
            <a:r>
              <a:rPr lang="es-MX" sz="1200" dirty="0">
                <a:solidFill>
                  <a:prstClr val="black"/>
                </a:solidFill>
              </a:rPr>
              <a:t>Es un número que nos dice hasta donde los cambios o variaciones que presenta una variable se explican por las variaciones o cambios que presenta otra variables («Juego de varianzas»)</a:t>
            </a:r>
            <a:endParaRPr lang="es-CL" sz="1200" dirty="0">
              <a:solidFill>
                <a:prstClr val="black"/>
              </a:solidFill>
            </a:endParaRPr>
          </a:p>
        </p:txBody>
      </p:sp>
      <p:sp>
        <p:nvSpPr>
          <p:cNvPr id="9" name="8 Rectángulo redondeado"/>
          <p:cNvSpPr/>
          <p:nvPr/>
        </p:nvSpPr>
        <p:spPr>
          <a:xfrm>
            <a:off x="2523174" y="4079874"/>
            <a:ext cx="7920037" cy="623888"/>
          </a:xfrm>
          <a:prstGeom prst="roundRect">
            <a:avLst/>
          </a:prstGeom>
        </p:spPr>
        <p:style>
          <a:lnRef idx="2">
            <a:schemeClr val="accent5"/>
          </a:lnRef>
          <a:fillRef idx="1">
            <a:schemeClr val="lt1"/>
          </a:fillRef>
          <a:effectRef idx="0">
            <a:schemeClr val="accent5"/>
          </a:effectRef>
          <a:fontRef idx="minor">
            <a:schemeClr val="dk1"/>
          </a:fontRef>
        </p:style>
        <p:txBody>
          <a:bodyPr anchor="ctr"/>
          <a:lstStyle/>
          <a:p>
            <a:pPr algn="ctr" fontAlgn="base">
              <a:spcBef>
                <a:spcPct val="0"/>
              </a:spcBef>
              <a:spcAft>
                <a:spcPct val="0"/>
              </a:spcAft>
              <a:defRPr/>
            </a:pPr>
            <a:r>
              <a:rPr lang="es-MX" sz="1200" dirty="0">
                <a:solidFill>
                  <a:prstClr val="black"/>
                </a:solidFill>
              </a:rPr>
              <a:t>La correlación no implica causalidad, la única vez que yo puedo atribuir causalidad es cuando la correlación es perfecta (-1 o +1). </a:t>
            </a:r>
            <a:endParaRPr lang="es-CL" sz="1200" dirty="0">
              <a:solidFill>
                <a:prstClr val="black"/>
              </a:solidFill>
            </a:endParaRPr>
          </a:p>
        </p:txBody>
      </p:sp>
      <p:sp>
        <p:nvSpPr>
          <p:cNvPr id="10" name="9 Elipse"/>
          <p:cNvSpPr/>
          <p:nvPr/>
        </p:nvSpPr>
        <p:spPr>
          <a:xfrm>
            <a:off x="2362835" y="5462588"/>
            <a:ext cx="1944688" cy="93662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base">
              <a:spcBef>
                <a:spcPct val="0"/>
              </a:spcBef>
              <a:spcAft>
                <a:spcPct val="0"/>
              </a:spcAft>
              <a:defRPr/>
            </a:pPr>
            <a:r>
              <a:rPr lang="es-MX" sz="1400" dirty="0">
                <a:solidFill>
                  <a:prstClr val="white"/>
                </a:solidFill>
              </a:rPr>
              <a:t>Características de las correlaciones</a:t>
            </a:r>
            <a:endParaRPr lang="es-CL" sz="1400" dirty="0">
              <a:solidFill>
                <a:prstClr val="white"/>
              </a:solidFill>
            </a:endParaRPr>
          </a:p>
        </p:txBody>
      </p:sp>
      <p:cxnSp>
        <p:nvCxnSpPr>
          <p:cNvPr id="11" name="10 Conector recto de flecha"/>
          <p:cNvCxnSpPr/>
          <p:nvPr/>
        </p:nvCxnSpPr>
        <p:spPr>
          <a:xfrm flipV="1">
            <a:off x="4347210" y="5434013"/>
            <a:ext cx="431800" cy="3587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 name="12 Conector recto de flecha"/>
          <p:cNvCxnSpPr/>
          <p:nvPr/>
        </p:nvCxnSpPr>
        <p:spPr>
          <a:xfrm>
            <a:off x="4331335" y="6002338"/>
            <a:ext cx="431800" cy="3968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5" name="14 Rectángulo redondeado"/>
          <p:cNvSpPr/>
          <p:nvPr/>
        </p:nvSpPr>
        <p:spPr>
          <a:xfrm>
            <a:off x="4907598" y="5313363"/>
            <a:ext cx="1439862" cy="300037"/>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base">
              <a:spcBef>
                <a:spcPct val="0"/>
              </a:spcBef>
              <a:spcAft>
                <a:spcPct val="0"/>
              </a:spcAft>
              <a:defRPr/>
            </a:pPr>
            <a:r>
              <a:rPr lang="es-MX" sz="1400" dirty="0">
                <a:solidFill>
                  <a:prstClr val="black"/>
                </a:solidFill>
              </a:rPr>
              <a:t>monto</a:t>
            </a:r>
            <a:endParaRPr lang="es-CL" sz="1400" dirty="0">
              <a:solidFill>
                <a:prstClr val="black"/>
              </a:solidFill>
            </a:endParaRPr>
          </a:p>
        </p:txBody>
      </p:sp>
      <p:sp>
        <p:nvSpPr>
          <p:cNvPr id="17" name="16 Rectángulo redondeado"/>
          <p:cNvSpPr/>
          <p:nvPr/>
        </p:nvSpPr>
        <p:spPr>
          <a:xfrm>
            <a:off x="4921886" y="6149974"/>
            <a:ext cx="1439863" cy="300038"/>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base">
              <a:spcBef>
                <a:spcPct val="0"/>
              </a:spcBef>
              <a:spcAft>
                <a:spcPct val="0"/>
              </a:spcAft>
              <a:defRPr/>
            </a:pPr>
            <a:r>
              <a:rPr lang="es-MX" sz="1400" dirty="0">
                <a:solidFill>
                  <a:prstClr val="black"/>
                </a:solidFill>
              </a:rPr>
              <a:t>dirección</a:t>
            </a:r>
            <a:endParaRPr lang="es-CL" sz="1400" dirty="0">
              <a:solidFill>
                <a:prstClr val="black"/>
              </a:solidFill>
            </a:endParaRPr>
          </a:p>
        </p:txBody>
      </p:sp>
      <p:sp>
        <p:nvSpPr>
          <p:cNvPr id="16" name="15 Rectángulo redondeado"/>
          <p:cNvSpPr/>
          <p:nvPr/>
        </p:nvSpPr>
        <p:spPr>
          <a:xfrm>
            <a:off x="6526849" y="5024437"/>
            <a:ext cx="3989387" cy="817562"/>
          </a:xfrm>
          <a:prstGeom prst="roundRect">
            <a:avLst/>
          </a:prstGeom>
        </p:spPr>
        <p:style>
          <a:lnRef idx="2">
            <a:schemeClr val="accent4"/>
          </a:lnRef>
          <a:fillRef idx="1">
            <a:schemeClr val="lt1"/>
          </a:fillRef>
          <a:effectRef idx="0">
            <a:schemeClr val="accent4"/>
          </a:effectRef>
          <a:fontRef idx="minor">
            <a:schemeClr val="dk1"/>
          </a:fontRef>
        </p:style>
        <p:txBody>
          <a:bodyPr anchor="ctr"/>
          <a:lstStyle/>
          <a:p>
            <a:pPr algn="ctr" fontAlgn="base">
              <a:spcBef>
                <a:spcPct val="0"/>
              </a:spcBef>
              <a:spcAft>
                <a:spcPct val="0"/>
              </a:spcAft>
              <a:defRPr/>
            </a:pPr>
            <a:r>
              <a:rPr lang="es-MX" sz="1200" dirty="0">
                <a:solidFill>
                  <a:prstClr val="black"/>
                </a:solidFill>
              </a:rPr>
              <a:t>Tiene que ver con la fuerza de la copelación, las que pueden ser: fuertes (0,66 a 1), moderada (0,35 a 0,65) y débiles (0 – 0,34)</a:t>
            </a:r>
            <a:endParaRPr lang="es-CL" sz="1200" dirty="0">
              <a:solidFill>
                <a:prstClr val="black"/>
              </a:solidFill>
            </a:endParaRPr>
          </a:p>
        </p:txBody>
      </p:sp>
      <p:sp>
        <p:nvSpPr>
          <p:cNvPr id="19" name="18 Rectángulo redondeado"/>
          <p:cNvSpPr/>
          <p:nvPr/>
        </p:nvSpPr>
        <p:spPr>
          <a:xfrm>
            <a:off x="6491923" y="5927725"/>
            <a:ext cx="3987800" cy="815975"/>
          </a:xfrm>
          <a:prstGeom prst="roundRect">
            <a:avLst/>
          </a:prstGeom>
        </p:spPr>
        <p:style>
          <a:lnRef idx="2">
            <a:schemeClr val="accent4"/>
          </a:lnRef>
          <a:fillRef idx="1">
            <a:schemeClr val="lt1"/>
          </a:fillRef>
          <a:effectRef idx="0">
            <a:schemeClr val="accent4"/>
          </a:effectRef>
          <a:fontRef idx="minor">
            <a:schemeClr val="dk1"/>
          </a:fontRef>
        </p:style>
        <p:txBody>
          <a:bodyPr anchor="ctr"/>
          <a:lstStyle/>
          <a:p>
            <a:pPr algn="ctr" fontAlgn="base">
              <a:spcBef>
                <a:spcPct val="0"/>
              </a:spcBef>
              <a:spcAft>
                <a:spcPct val="0"/>
              </a:spcAft>
              <a:defRPr/>
            </a:pPr>
            <a:r>
              <a:rPr lang="es-MX" sz="1200" dirty="0">
                <a:solidFill>
                  <a:prstClr val="black"/>
                </a:solidFill>
              </a:rPr>
              <a:t>Tiene que ver con el signo de la correlación. Pueden ser positivas (directa) o negativas (inversa). No todos los coeficientes asumen valores positivos y negativos</a:t>
            </a:r>
            <a:endParaRPr lang="es-CL" sz="1200" dirty="0">
              <a:solidFill>
                <a:prstClr val="black"/>
              </a:solidFill>
            </a:endParaRPr>
          </a:p>
        </p:txBody>
      </p:sp>
      <p:sp>
        <p:nvSpPr>
          <p:cNvPr id="4" name="3 Marcador de número de diapositiva"/>
          <p:cNvSpPr>
            <a:spLocks noGrp="1"/>
          </p:cNvSpPr>
          <p:nvPr>
            <p:ph type="sldNum" sz="quarter" idx="12"/>
          </p:nvPr>
        </p:nvSpPr>
        <p:spPr>
          <a:xfrm>
            <a:off x="8795386" y="5946320"/>
            <a:ext cx="2844800" cy="365125"/>
          </a:xfrm>
        </p:spPr>
        <p:txBody>
          <a:bodyPr/>
          <a:lstStyle/>
          <a:p>
            <a:pPr>
              <a:defRPr/>
            </a:pPr>
            <a:fld id="{94CEE3AB-8A7E-4712-91D9-00F54B6603CD}" type="slidenum">
              <a:rPr lang="es-CL" smtClean="0">
                <a:solidFill>
                  <a:prstClr val="black">
                    <a:tint val="75000"/>
                  </a:prstClr>
                </a:solidFill>
              </a:rPr>
              <a:pPr>
                <a:defRPr/>
              </a:pPr>
              <a:t>38</a:t>
            </a:fld>
            <a:endParaRPr lang="es-CL" dirty="0">
              <a:solidFill>
                <a:prstClr val="black">
                  <a:tint val="75000"/>
                </a:prstClr>
              </a:solidFill>
            </a:endParaRPr>
          </a:p>
        </p:txBody>
      </p:sp>
    </p:spTree>
    <p:extLst>
      <p:ext uri="{BB962C8B-B14F-4D97-AF65-F5344CB8AC3E}">
        <p14:creationId xmlns:p14="http://schemas.microsoft.com/office/powerpoint/2010/main" val="28668247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3 CuadroTexto"/>
          <p:cNvSpPr txBox="1">
            <a:spLocks noChangeArrowheads="1"/>
          </p:cNvSpPr>
          <p:nvPr/>
        </p:nvSpPr>
        <p:spPr bwMode="auto">
          <a:xfrm>
            <a:off x="-85725" y="813438"/>
            <a:ext cx="353758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COEFICIENTES DE CORRELACIÓN</a:t>
            </a:r>
          </a:p>
        </p:txBody>
      </p:sp>
      <p:sp>
        <p:nvSpPr>
          <p:cNvPr id="4" name="3 Rectángulo redondeado"/>
          <p:cNvSpPr/>
          <p:nvPr/>
        </p:nvSpPr>
        <p:spPr>
          <a:xfrm>
            <a:off x="2998154" y="1443673"/>
            <a:ext cx="2232025" cy="4318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s-CL" dirty="0">
                <a:solidFill>
                  <a:prstClr val="black"/>
                </a:solidFill>
              </a:rPr>
              <a:t>Pearson (</a:t>
            </a:r>
            <a:r>
              <a:rPr lang="es-CL" dirty="0" err="1">
                <a:solidFill>
                  <a:prstClr val="black"/>
                </a:solidFill>
              </a:rPr>
              <a:t>rxy</a:t>
            </a:r>
            <a:r>
              <a:rPr lang="es-CL" dirty="0">
                <a:solidFill>
                  <a:prstClr val="black"/>
                </a:solidFill>
              </a:rPr>
              <a:t>)</a:t>
            </a:r>
          </a:p>
        </p:txBody>
      </p:sp>
      <p:sp>
        <p:nvSpPr>
          <p:cNvPr id="5" name="4 Elipse"/>
          <p:cNvSpPr/>
          <p:nvPr/>
        </p:nvSpPr>
        <p:spPr>
          <a:xfrm>
            <a:off x="2493328" y="1372236"/>
            <a:ext cx="647700" cy="574675"/>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s-CL" dirty="0">
                <a:solidFill>
                  <a:prstClr val="white"/>
                </a:solidFill>
              </a:rPr>
              <a:t>1</a:t>
            </a:r>
          </a:p>
        </p:txBody>
      </p:sp>
      <p:sp>
        <p:nvSpPr>
          <p:cNvPr id="6" name="5 Rectángulo redondeado"/>
          <p:cNvSpPr/>
          <p:nvPr/>
        </p:nvSpPr>
        <p:spPr>
          <a:xfrm>
            <a:off x="5373053" y="1083311"/>
            <a:ext cx="5689600" cy="1152525"/>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marL="171450" indent="-171450" algn="just">
              <a:buFontTx/>
              <a:buChar char="-"/>
              <a:defRPr/>
            </a:pPr>
            <a:r>
              <a:rPr lang="es-CL" sz="1200" dirty="0">
                <a:solidFill>
                  <a:prstClr val="black"/>
                </a:solidFill>
              </a:rPr>
              <a:t>Dos variables cuantitativas continuas con un nivel de medición a lo mínimo intervalar</a:t>
            </a:r>
          </a:p>
          <a:p>
            <a:pPr marL="171450" indent="-171450" algn="just">
              <a:buFontTx/>
              <a:buChar char="-"/>
              <a:defRPr/>
            </a:pPr>
            <a:r>
              <a:rPr lang="es-CL" sz="1200" dirty="0">
                <a:solidFill>
                  <a:prstClr val="black"/>
                </a:solidFill>
              </a:rPr>
              <a:t>La relación de las  variables  debe ser de naturaleza lineal</a:t>
            </a:r>
          </a:p>
          <a:p>
            <a:pPr marL="171450" indent="-171450" algn="just">
              <a:buFontTx/>
              <a:buChar char="-"/>
              <a:defRPr/>
            </a:pPr>
            <a:r>
              <a:rPr lang="es-CL" sz="1200" dirty="0">
                <a:solidFill>
                  <a:prstClr val="black"/>
                </a:solidFill>
              </a:rPr>
              <a:t>Asume valores que van del -1  a +1, pasando por el 0 que significa ausencia de correlación.</a:t>
            </a:r>
          </a:p>
        </p:txBody>
      </p:sp>
      <p:sp>
        <p:nvSpPr>
          <p:cNvPr id="7" name="6 Rectángulo redondeado"/>
          <p:cNvSpPr/>
          <p:nvPr/>
        </p:nvSpPr>
        <p:spPr>
          <a:xfrm>
            <a:off x="2998154" y="2540635"/>
            <a:ext cx="2232025" cy="43180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es-CL" dirty="0">
                <a:solidFill>
                  <a:prstClr val="black"/>
                </a:solidFill>
              </a:rPr>
              <a:t>Spearman (</a:t>
            </a:r>
            <a:r>
              <a:rPr lang="es-CL" dirty="0" err="1">
                <a:solidFill>
                  <a:prstClr val="black"/>
                </a:solidFill>
              </a:rPr>
              <a:t>rs</a:t>
            </a:r>
            <a:r>
              <a:rPr lang="es-CL" dirty="0">
                <a:solidFill>
                  <a:prstClr val="black"/>
                </a:solidFill>
              </a:rPr>
              <a:t>)</a:t>
            </a:r>
          </a:p>
        </p:txBody>
      </p:sp>
      <p:sp>
        <p:nvSpPr>
          <p:cNvPr id="8" name="7 Elipse"/>
          <p:cNvSpPr/>
          <p:nvPr/>
        </p:nvSpPr>
        <p:spPr>
          <a:xfrm>
            <a:off x="2493328" y="2469198"/>
            <a:ext cx="647700" cy="57626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s-CL" dirty="0">
                <a:solidFill>
                  <a:prstClr val="white"/>
                </a:solidFill>
              </a:rPr>
              <a:t>2</a:t>
            </a:r>
          </a:p>
        </p:txBody>
      </p:sp>
      <p:sp>
        <p:nvSpPr>
          <p:cNvPr id="9" name="8 Rectángulo redondeado"/>
          <p:cNvSpPr/>
          <p:nvPr/>
        </p:nvSpPr>
        <p:spPr>
          <a:xfrm>
            <a:off x="5374641" y="2412048"/>
            <a:ext cx="5688013" cy="1839912"/>
          </a:xfrm>
          <a:prstGeom prst="roundRect">
            <a:avLst/>
          </a:prstGeom>
        </p:spPr>
        <p:style>
          <a:lnRef idx="2">
            <a:schemeClr val="accent5"/>
          </a:lnRef>
          <a:fillRef idx="1">
            <a:schemeClr val="lt1"/>
          </a:fillRef>
          <a:effectRef idx="0">
            <a:schemeClr val="accent5"/>
          </a:effectRef>
          <a:fontRef idx="minor">
            <a:schemeClr val="dk1"/>
          </a:fontRef>
        </p:style>
        <p:txBody>
          <a:bodyPr anchor="ctr"/>
          <a:lstStyle/>
          <a:p>
            <a:pPr marL="171450" indent="-171450" algn="just">
              <a:buFontTx/>
              <a:buChar char="-"/>
              <a:defRPr/>
            </a:pPr>
            <a:r>
              <a:rPr lang="es-CL" sz="1200" dirty="0">
                <a:solidFill>
                  <a:prstClr val="black"/>
                </a:solidFill>
              </a:rPr>
              <a:t>Dos variables cuantitativas con un nivel de medición a lo mínimo ordinal</a:t>
            </a:r>
          </a:p>
          <a:p>
            <a:pPr marL="171450" indent="-171450" algn="just">
              <a:buFontTx/>
              <a:buChar char="-"/>
              <a:defRPr/>
            </a:pPr>
            <a:r>
              <a:rPr lang="es-CL" sz="1200" dirty="0">
                <a:solidFill>
                  <a:prstClr val="black"/>
                </a:solidFill>
              </a:rPr>
              <a:t>La relación de las variables debe ser de naturaleza lineal</a:t>
            </a:r>
          </a:p>
          <a:p>
            <a:pPr marL="171450" indent="-171450" algn="just">
              <a:buFontTx/>
              <a:buChar char="-"/>
              <a:defRPr/>
            </a:pPr>
            <a:r>
              <a:rPr lang="es-CL" sz="1200" dirty="0">
                <a:solidFill>
                  <a:prstClr val="black"/>
                </a:solidFill>
              </a:rPr>
              <a:t>Asume valores que van del -1  a +1, pasando por el 0 que significa ausencia de correlación.</a:t>
            </a:r>
          </a:p>
          <a:p>
            <a:pPr marL="171450" indent="-171450" algn="just">
              <a:buFontTx/>
              <a:buChar char="-"/>
              <a:defRPr/>
            </a:pPr>
            <a:r>
              <a:rPr lang="es-CL" sz="1200" dirty="0">
                <a:solidFill>
                  <a:prstClr val="black"/>
                </a:solidFill>
              </a:rPr>
              <a:t>Spearman es un derivado de Pearson, Kendall no lo es. </a:t>
            </a:r>
          </a:p>
          <a:p>
            <a:pPr marL="171450" indent="-171450" algn="just">
              <a:buFontTx/>
              <a:buChar char="-"/>
              <a:defRPr/>
            </a:pPr>
            <a:r>
              <a:rPr lang="es-CL" sz="1200" dirty="0">
                <a:solidFill>
                  <a:prstClr val="black"/>
                </a:solidFill>
              </a:rPr>
              <a:t>Kendall se utiliza para determinar una correlación parcial  (control de variables intervinientes) </a:t>
            </a:r>
          </a:p>
          <a:p>
            <a:pPr marL="171450" indent="-171450" algn="just">
              <a:buFontTx/>
              <a:buChar char="-"/>
              <a:defRPr/>
            </a:pPr>
            <a:r>
              <a:rPr lang="es-CL" sz="1200" dirty="0">
                <a:solidFill>
                  <a:prstClr val="black"/>
                </a:solidFill>
              </a:rPr>
              <a:t>Spearman es aproximadamente 1,5 veces más grandes que Kendall en el mismo conjunto de datos.</a:t>
            </a:r>
          </a:p>
        </p:txBody>
      </p:sp>
      <p:sp>
        <p:nvSpPr>
          <p:cNvPr id="10" name="9 Rectángulo redondeado"/>
          <p:cNvSpPr/>
          <p:nvPr/>
        </p:nvSpPr>
        <p:spPr>
          <a:xfrm>
            <a:off x="2998154" y="3626485"/>
            <a:ext cx="2232025" cy="43180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es-CL" dirty="0">
                <a:solidFill>
                  <a:prstClr val="black"/>
                </a:solidFill>
              </a:rPr>
              <a:t>Kendall (</a:t>
            </a:r>
            <a:r>
              <a:rPr lang="el-GR" dirty="0">
                <a:solidFill>
                  <a:prstClr val="black"/>
                </a:solidFill>
              </a:rPr>
              <a:t>τ</a:t>
            </a:r>
            <a:r>
              <a:rPr lang="es-CL" dirty="0">
                <a:solidFill>
                  <a:prstClr val="black"/>
                </a:solidFill>
              </a:rPr>
              <a:t>)</a:t>
            </a:r>
          </a:p>
        </p:txBody>
      </p:sp>
      <p:sp>
        <p:nvSpPr>
          <p:cNvPr id="11" name="10 Elipse"/>
          <p:cNvSpPr/>
          <p:nvPr/>
        </p:nvSpPr>
        <p:spPr>
          <a:xfrm>
            <a:off x="2517140" y="3555049"/>
            <a:ext cx="647700" cy="574675"/>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s-CL" dirty="0">
                <a:solidFill>
                  <a:prstClr val="white"/>
                </a:solidFill>
              </a:rPr>
              <a:t>3</a:t>
            </a:r>
          </a:p>
        </p:txBody>
      </p:sp>
      <p:sp>
        <p:nvSpPr>
          <p:cNvPr id="12" name="11 Rectángulo redondeado"/>
          <p:cNvSpPr/>
          <p:nvPr/>
        </p:nvSpPr>
        <p:spPr>
          <a:xfrm>
            <a:off x="2969579" y="4755199"/>
            <a:ext cx="2232025" cy="433387"/>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s-CL" dirty="0">
                <a:solidFill>
                  <a:prstClr val="black"/>
                </a:solidFill>
              </a:rPr>
              <a:t>Punto </a:t>
            </a:r>
            <a:r>
              <a:rPr lang="es-CL" dirty="0" err="1">
                <a:solidFill>
                  <a:prstClr val="black"/>
                </a:solidFill>
              </a:rPr>
              <a:t>Biserial</a:t>
            </a:r>
            <a:r>
              <a:rPr lang="es-CL" dirty="0">
                <a:solidFill>
                  <a:prstClr val="black"/>
                </a:solidFill>
              </a:rPr>
              <a:t> (</a:t>
            </a:r>
            <a:r>
              <a:rPr lang="es-CL" dirty="0" err="1">
                <a:solidFill>
                  <a:prstClr val="black"/>
                </a:solidFill>
              </a:rPr>
              <a:t>rpb</a:t>
            </a:r>
            <a:r>
              <a:rPr lang="es-CL" dirty="0">
                <a:solidFill>
                  <a:prstClr val="black"/>
                </a:solidFill>
              </a:rPr>
              <a:t>)</a:t>
            </a:r>
          </a:p>
        </p:txBody>
      </p:sp>
      <p:sp>
        <p:nvSpPr>
          <p:cNvPr id="13" name="12 Elipse"/>
          <p:cNvSpPr/>
          <p:nvPr/>
        </p:nvSpPr>
        <p:spPr>
          <a:xfrm>
            <a:off x="2466340" y="4683761"/>
            <a:ext cx="647700" cy="576263"/>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es-CL" dirty="0">
                <a:solidFill>
                  <a:prstClr val="white"/>
                </a:solidFill>
              </a:rPr>
              <a:t>4</a:t>
            </a:r>
          </a:p>
        </p:txBody>
      </p:sp>
      <p:sp>
        <p:nvSpPr>
          <p:cNvPr id="14" name="13 Rectángulo redondeado"/>
          <p:cNvSpPr/>
          <p:nvPr/>
        </p:nvSpPr>
        <p:spPr>
          <a:xfrm>
            <a:off x="5346065" y="4396423"/>
            <a:ext cx="5689600" cy="12954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171450" indent="-171450" algn="just">
              <a:buFontTx/>
              <a:buChar char="-"/>
              <a:defRPr/>
            </a:pPr>
            <a:r>
              <a:rPr lang="es-CL" sz="1200" dirty="0">
                <a:solidFill>
                  <a:prstClr val="black"/>
                </a:solidFill>
              </a:rPr>
              <a:t> Es un derivado de Pearson</a:t>
            </a:r>
          </a:p>
          <a:p>
            <a:pPr marL="171450" indent="-171450" algn="just">
              <a:buFontTx/>
              <a:buChar char="-"/>
              <a:defRPr/>
            </a:pPr>
            <a:r>
              <a:rPr lang="es-CL" sz="1200" dirty="0">
                <a:solidFill>
                  <a:prstClr val="black"/>
                </a:solidFill>
              </a:rPr>
              <a:t>Correlación entre una variables dicotómica real o genuina  (nominal) con otra variable que es cuantitativa continua medida a lo menos en una escala intervalar.</a:t>
            </a:r>
          </a:p>
          <a:p>
            <a:pPr marL="171450" indent="-171450" algn="just">
              <a:buFontTx/>
              <a:buChar char="-"/>
              <a:defRPr/>
            </a:pPr>
            <a:r>
              <a:rPr lang="es-CL" sz="1200" dirty="0">
                <a:solidFill>
                  <a:prstClr val="black"/>
                </a:solidFill>
              </a:rPr>
              <a:t>El signo no se interpreta, sino que hay que ver las medias de los grupos</a:t>
            </a:r>
          </a:p>
          <a:p>
            <a:pPr marL="171450" indent="-171450" algn="just">
              <a:buFontTx/>
              <a:buChar char="-"/>
              <a:defRPr/>
            </a:pPr>
            <a:r>
              <a:rPr lang="es-CL" sz="1200" dirty="0">
                <a:solidFill>
                  <a:prstClr val="black"/>
                </a:solidFill>
              </a:rPr>
              <a:t>En SPSS se realiza mediante el coeficiente de correlación de Pearson </a:t>
            </a:r>
          </a:p>
        </p:txBody>
      </p:sp>
      <p:sp>
        <p:nvSpPr>
          <p:cNvPr id="15" name="14 Rectángulo redondeado"/>
          <p:cNvSpPr/>
          <p:nvPr/>
        </p:nvSpPr>
        <p:spPr>
          <a:xfrm>
            <a:off x="2969579" y="6080760"/>
            <a:ext cx="2232025" cy="4318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s-CL" dirty="0" err="1">
                <a:solidFill>
                  <a:prstClr val="black"/>
                </a:solidFill>
              </a:rPr>
              <a:t>Biserial</a:t>
            </a:r>
            <a:r>
              <a:rPr lang="es-CL" dirty="0">
                <a:solidFill>
                  <a:prstClr val="black"/>
                </a:solidFill>
              </a:rPr>
              <a:t> (</a:t>
            </a:r>
            <a:r>
              <a:rPr lang="es-CL" dirty="0" err="1">
                <a:solidFill>
                  <a:prstClr val="black"/>
                </a:solidFill>
              </a:rPr>
              <a:t>rb</a:t>
            </a:r>
            <a:r>
              <a:rPr lang="es-CL" dirty="0">
                <a:solidFill>
                  <a:prstClr val="black"/>
                </a:solidFill>
              </a:rPr>
              <a:t>)</a:t>
            </a:r>
          </a:p>
        </p:txBody>
      </p:sp>
      <p:sp>
        <p:nvSpPr>
          <p:cNvPr id="16" name="15 Elipse"/>
          <p:cNvSpPr/>
          <p:nvPr/>
        </p:nvSpPr>
        <p:spPr>
          <a:xfrm>
            <a:off x="2466340" y="6009323"/>
            <a:ext cx="647700" cy="576262"/>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r>
              <a:rPr lang="es-CL" dirty="0">
                <a:solidFill>
                  <a:prstClr val="white"/>
                </a:solidFill>
              </a:rPr>
              <a:t>5</a:t>
            </a:r>
          </a:p>
        </p:txBody>
      </p:sp>
      <p:sp>
        <p:nvSpPr>
          <p:cNvPr id="17" name="16 Rectángulo redondeado"/>
          <p:cNvSpPr/>
          <p:nvPr/>
        </p:nvSpPr>
        <p:spPr>
          <a:xfrm>
            <a:off x="5346065" y="5864860"/>
            <a:ext cx="5689600" cy="863600"/>
          </a:xfrm>
          <a:prstGeom prst="roundRect">
            <a:avLst/>
          </a:prstGeom>
        </p:spPr>
        <p:style>
          <a:lnRef idx="2">
            <a:schemeClr val="accent4"/>
          </a:lnRef>
          <a:fillRef idx="1">
            <a:schemeClr val="lt1"/>
          </a:fillRef>
          <a:effectRef idx="0">
            <a:schemeClr val="accent4"/>
          </a:effectRef>
          <a:fontRef idx="minor">
            <a:schemeClr val="dk1"/>
          </a:fontRef>
        </p:style>
        <p:txBody>
          <a:bodyPr anchor="ctr"/>
          <a:lstStyle/>
          <a:p>
            <a:pPr marL="171450" indent="-171450" algn="just">
              <a:buFontTx/>
              <a:buChar char="-"/>
              <a:defRPr/>
            </a:pPr>
            <a:r>
              <a:rPr lang="es-CL" sz="1200" dirty="0">
                <a:solidFill>
                  <a:prstClr val="black"/>
                </a:solidFill>
              </a:rPr>
              <a:t>Es un derivado de Pearson</a:t>
            </a:r>
          </a:p>
          <a:p>
            <a:pPr marL="171450" indent="-171450" algn="just">
              <a:buFontTx/>
              <a:buChar char="-"/>
              <a:defRPr/>
            </a:pPr>
            <a:r>
              <a:rPr lang="es-CL" sz="1200" dirty="0">
                <a:solidFill>
                  <a:prstClr val="black"/>
                </a:solidFill>
              </a:rPr>
              <a:t>Correlación entre una variable es que cuantitativa medida a lo menos en una escala intervalar con otra variable que es dicotómica aparente o artificial</a:t>
            </a:r>
          </a:p>
        </p:txBody>
      </p:sp>
      <p:sp>
        <p:nvSpPr>
          <p:cNvPr id="2" name="1 Marcador de número de diapositiva"/>
          <p:cNvSpPr>
            <a:spLocks noGrp="1"/>
          </p:cNvSpPr>
          <p:nvPr>
            <p:ph type="sldNum" sz="quarter" idx="12"/>
          </p:nvPr>
        </p:nvSpPr>
        <p:spPr>
          <a:xfrm>
            <a:off x="8827407" y="6009323"/>
            <a:ext cx="2844800" cy="365125"/>
          </a:xfrm>
        </p:spPr>
        <p:txBody>
          <a:bodyPr/>
          <a:lstStyle/>
          <a:p>
            <a:pPr>
              <a:defRPr/>
            </a:pPr>
            <a:fld id="{94CEE3AB-8A7E-4712-91D9-00F54B6603CD}" type="slidenum">
              <a:rPr lang="es-CL" smtClean="0">
                <a:solidFill>
                  <a:prstClr val="black">
                    <a:tint val="75000"/>
                  </a:prstClr>
                </a:solidFill>
              </a:rPr>
              <a:pPr>
                <a:defRPr/>
              </a:pPr>
              <a:t>39</a:t>
            </a:fld>
            <a:endParaRPr lang="es-CL" dirty="0">
              <a:solidFill>
                <a:prstClr val="black">
                  <a:tint val="75000"/>
                </a:prstClr>
              </a:solidFill>
            </a:endParaRPr>
          </a:p>
        </p:txBody>
      </p:sp>
    </p:spTree>
    <p:extLst>
      <p:ext uri="{BB962C8B-B14F-4D97-AF65-F5344CB8AC3E}">
        <p14:creationId xmlns:p14="http://schemas.microsoft.com/office/powerpoint/2010/main" val="35716722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861425" y="5900739"/>
            <a:ext cx="2844800" cy="365125"/>
          </a:xfrm>
        </p:spPr>
        <p:txBody>
          <a:bodyPr/>
          <a:lstStyle/>
          <a:p>
            <a:pPr>
              <a:defRPr/>
            </a:pPr>
            <a:fld id="{C86815A4-A9A2-4B9F-9FD4-151C8F5AA909}" type="slidenum">
              <a:rPr lang="es-CO" altLang="en-US" smtClean="0"/>
              <a:pPr>
                <a:defRPr/>
              </a:pPr>
              <a:t>4</a:t>
            </a:fld>
            <a:endParaRPr lang="es-CO" altLang="en-US" dirty="0"/>
          </a:p>
        </p:txBody>
      </p:sp>
      <p:sp>
        <p:nvSpPr>
          <p:cNvPr id="10243" name="4 CuadroTexto"/>
          <p:cNvSpPr txBox="1">
            <a:spLocks noChangeArrowheads="1"/>
          </p:cNvSpPr>
          <p:nvPr/>
        </p:nvSpPr>
        <p:spPr bwMode="auto">
          <a:xfrm>
            <a:off x="1238251" y="1571625"/>
            <a:ext cx="9144000" cy="369888"/>
          </a:xfrm>
          <a:prstGeom prst="rect">
            <a:avLst/>
          </a:prstGeom>
          <a:noFill/>
          <a:ln w="9525">
            <a:noFill/>
            <a:miter lim="800000"/>
            <a:headEnd/>
            <a:tailEnd/>
          </a:ln>
        </p:spPr>
        <p:txBody>
          <a:bodyPr>
            <a:spAutoFit/>
          </a:bodyPr>
          <a:lstStyle/>
          <a:p>
            <a:pPr algn="ctr"/>
            <a:r>
              <a:rPr lang="es-MX" b="1" dirty="0"/>
              <a:t>METAS A ALCANZAR </a:t>
            </a:r>
          </a:p>
        </p:txBody>
      </p:sp>
      <p:sp>
        <p:nvSpPr>
          <p:cNvPr id="10244" name="5 CuadroTexto"/>
          <p:cNvSpPr txBox="1">
            <a:spLocks noChangeArrowheads="1"/>
          </p:cNvSpPr>
          <p:nvPr/>
        </p:nvSpPr>
        <p:spPr bwMode="auto">
          <a:xfrm>
            <a:off x="476251" y="2214563"/>
            <a:ext cx="11229974" cy="1846659"/>
          </a:xfrm>
          <a:prstGeom prst="rect">
            <a:avLst/>
          </a:prstGeom>
          <a:noFill/>
          <a:ln w="9525">
            <a:noFill/>
            <a:miter lim="800000"/>
            <a:headEnd/>
            <a:tailEnd/>
          </a:ln>
        </p:spPr>
        <p:txBody>
          <a:bodyPr wrap="square">
            <a:spAutoFit/>
          </a:bodyPr>
          <a:lstStyle/>
          <a:p>
            <a:pPr algn="just"/>
            <a:r>
              <a:rPr lang="es-MX" sz="2400" dirty="0"/>
              <a:t>Que el alumno desarrolle las competencias técnicas y profesionales </a:t>
            </a:r>
            <a:r>
              <a:rPr lang="es-MX" sz="2400" dirty="0" smtClean="0"/>
              <a:t>para la investigación aplicando la estadística, para incluirla en la tesis</a:t>
            </a:r>
          </a:p>
          <a:p>
            <a:pPr algn="just"/>
            <a:endParaRPr lang="es-MX" sz="2400" dirty="0" smtClean="0"/>
          </a:p>
          <a:p>
            <a:pPr algn="just">
              <a:buFont typeface="Arial" charset="0"/>
              <a:buChar char="•"/>
            </a:pPr>
            <a:r>
              <a:rPr lang="es-MX" sz="2400" dirty="0" smtClean="0"/>
              <a:t>Conocer los elementos básicos de estadística para investigadores</a:t>
            </a:r>
          </a:p>
          <a:p>
            <a:pPr algn="just"/>
            <a:endParaRPr lang="es-MX" dirty="0" smtClean="0"/>
          </a:p>
        </p:txBody>
      </p:sp>
    </p:spTree>
    <p:extLst>
      <p:ext uri="{BB962C8B-B14F-4D97-AF65-F5344CB8AC3E}">
        <p14:creationId xmlns:p14="http://schemas.microsoft.com/office/powerpoint/2010/main" val="26402590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2335214" y="1363663"/>
            <a:ext cx="2232025" cy="4318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s-CL" dirty="0">
                <a:solidFill>
                  <a:prstClr val="black"/>
                </a:solidFill>
              </a:rPr>
              <a:t>Phi (r</a:t>
            </a:r>
            <a:r>
              <a:rPr lang="el-GR" dirty="0">
                <a:solidFill>
                  <a:prstClr val="black"/>
                </a:solidFill>
              </a:rPr>
              <a:t>φ</a:t>
            </a:r>
            <a:r>
              <a:rPr lang="es-CL" dirty="0">
                <a:solidFill>
                  <a:prstClr val="black"/>
                </a:solidFill>
              </a:rPr>
              <a:t>)</a:t>
            </a:r>
          </a:p>
        </p:txBody>
      </p:sp>
      <p:sp>
        <p:nvSpPr>
          <p:cNvPr id="3" name="2 Elipse"/>
          <p:cNvSpPr/>
          <p:nvPr/>
        </p:nvSpPr>
        <p:spPr>
          <a:xfrm>
            <a:off x="1830388" y="1292226"/>
            <a:ext cx="647700" cy="574675"/>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s-CL" dirty="0">
                <a:solidFill>
                  <a:prstClr val="white"/>
                </a:solidFill>
              </a:rPr>
              <a:t>6</a:t>
            </a:r>
          </a:p>
        </p:txBody>
      </p:sp>
      <p:sp>
        <p:nvSpPr>
          <p:cNvPr id="4" name="3 Rectángulo redondeado"/>
          <p:cNvSpPr/>
          <p:nvPr/>
        </p:nvSpPr>
        <p:spPr>
          <a:xfrm>
            <a:off x="4710113" y="1003300"/>
            <a:ext cx="5689600" cy="1417638"/>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marL="171450" indent="-171450" algn="just">
              <a:buFontTx/>
              <a:buChar char="-"/>
              <a:defRPr/>
            </a:pPr>
            <a:r>
              <a:rPr lang="es-CL" sz="1200" dirty="0">
                <a:solidFill>
                  <a:prstClr val="black"/>
                </a:solidFill>
              </a:rPr>
              <a:t>Sirve para calcular la correlación entre dos variables dicotómicas reales o una dicotómica real y una aparente.</a:t>
            </a:r>
          </a:p>
          <a:p>
            <a:pPr marL="171450" indent="-171450" algn="just">
              <a:buFontTx/>
              <a:buChar char="-"/>
              <a:defRPr/>
            </a:pPr>
            <a:r>
              <a:rPr lang="es-CL" sz="1200" dirty="0">
                <a:solidFill>
                  <a:prstClr val="black"/>
                </a:solidFill>
              </a:rPr>
              <a:t>El signo no se interpreta, pues son variables cualitativas. Para interpretar hay que recurrir a la tabla de contingencia.</a:t>
            </a:r>
          </a:p>
          <a:p>
            <a:pPr marL="171450" indent="-171450" algn="just">
              <a:buFontTx/>
              <a:buChar char="-"/>
              <a:defRPr/>
            </a:pPr>
            <a:r>
              <a:rPr lang="es-CL" sz="1200" dirty="0">
                <a:solidFill>
                  <a:prstClr val="black"/>
                </a:solidFill>
              </a:rPr>
              <a:t>Condición: Si existe una frecuencia esperada menor a 5, se interpreta mediante el estadístico exacto de Fisher (Chi cuadrado)</a:t>
            </a:r>
          </a:p>
        </p:txBody>
      </p:sp>
      <p:sp>
        <p:nvSpPr>
          <p:cNvPr id="5" name="4 Rectángulo redondeado"/>
          <p:cNvSpPr/>
          <p:nvPr/>
        </p:nvSpPr>
        <p:spPr>
          <a:xfrm>
            <a:off x="2306639" y="2906713"/>
            <a:ext cx="2232025" cy="43180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es-CL" dirty="0">
                <a:solidFill>
                  <a:prstClr val="black"/>
                </a:solidFill>
              </a:rPr>
              <a:t>Contingencia (C)</a:t>
            </a:r>
          </a:p>
        </p:txBody>
      </p:sp>
      <p:sp>
        <p:nvSpPr>
          <p:cNvPr id="6" name="5 Elipse"/>
          <p:cNvSpPr/>
          <p:nvPr/>
        </p:nvSpPr>
        <p:spPr>
          <a:xfrm>
            <a:off x="1803400" y="2835276"/>
            <a:ext cx="647700" cy="57626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s-CL" dirty="0">
                <a:solidFill>
                  <a:prstClr val="white"/>
                </a:solidFill>
              </a:rPr>
              <a:t>7</a:t>
            </a:r>
          </a:p>
        </p:txBody>
      </p:sp>
      <p:sp>
        <p:nvSpPr>
          <p:cNvPr id="7" name="6 Rectángulo redondeado"/>
          <p:cNvSpPr/>
          <p:nvPr/>
        </p:nvSpPr>
        <p:spPr>
          <a:xfrm>
            <a:off x="4683126" y="2546351"/>
            <a:ext cx="5688013" cy="2035175"/>
          </a:xfrm>
          <a:prstGeom prst="roundRect">
            <a:avLst/>
          </a:prstGeom>
        </p:spPr>
        <p:style>
          <a:lnRef idx="2">
            <a:schemeClr val="accent5"/>
          </a:lnRef>
          <a:fillRef idx="1">
            <a:schemeClr val="lt1"/>
          </a:fillRef>
          <a:effectRef idx="0">
            <a:schemeClr val="accent5"/>
          </a:effectRef>
          <a:fontRef idx="minor">
            <a:schemeClr val="dk1"/>
          </a:fontRef>
        </p:style>
        <p:txBody>
          <a:bodyPr anchor="ctr"/>
          <a:lstStyle/>
          <a:p>
            <a:pPr marL="171450" indent="-171450" algn="just">
              <a:buFontTx/>
              <a:buChar char="-"/>
              <a:defRPr/>
            </a:pPr>
            <a:r>
              <a:rPr lang="es-CL" sz="1200" dirty="0">
                <a:solidFill>
                  <a:prstClr val="black"/>
                </a:solidFill>
              </a:rPr>
              <a:t>Es un derivado de Pearson</a:t>
            </a:r>
          </a:p>
          <a:p>
            <a:pPr marL="171450" indent="-171450" algn="just">
              <a:buFontTx/>
              <a:buChar char="-"/>
              <a:defRPr/>
            </a:pPr>
            <a:r>
              <a:rPr lang="es-CL" sz="1200" dirty="0">
                <a:solidFill>
                  <a:prstClr val="black"/>
                </a:solidFill>
              </a:rPr>
              <a:t>Tradicionalmente se utiliza para calcular la correlación entre 2 variables dicotómicas (reales o aparentes), dos policotómicas (reales o aparentes) o una dicotómicas y una policotómicas.. </a:t>
            </a:r>
          </a:p>
          <a:p>
            <a:pPr marL="171450" indent="-171450" algn="just">
              <a:buFontTx/>
              <a:buChar char="-"/>
              <a:defRPr/>
            </a:pPr>
            <a:r>
              <a:rPr lang="es-CL" sz="1200" dirty="0">
                <a:solidFill>
                  <a:prstClr val="black"/>
                </a:solidFill>
              </a:rPr>
              <a:t>Su uso se restringirá a dos variables policotomicas  o una policotómica y una dicotómica</a:t>
            </a:r>
          </a:p>
          <a:p>
            <a:pPr marL="171450" indent="-171450" algn="just">
              <a:buFontTx/>
              <a:buChar char="-"/>
              <a:defRPr/>
            </a:pPr>
            <a:r>
              <a:rPr lang="es-CL" sz="1200" dirty="0">
                <a:solidFill>
                  <a:prstClr val="black"/>
                </a:solidFill>
              </a:rPr>
              <a:t>Toma valores que van entre 0 y 1</a:t>
            </a:r>
          </a:p>
          <a:p>
            <a:pPr marL="171450" indent="-171450" algn="just">
              <a:buFontTx/>
              <a:buChar char="-"/>
              <a:defRPr/>
            </a:pPr>
            <a:r>
              <a:rPr lang="es-CL" sz="1200" dirty="0">
                <a:solidFill>
                  <a:prstClr val="black"/>
                </a:solidFill>
              </a:rPr>
              <a:t>Condición: si más del 20% de las frecuencias esperadas son inferiores a 5, no se puede calcular. </a:t>
            </a:r>
          </a:p>
        </p:txBody>
      </p:sp>
      <p:sp>
        <p:nvSpPr>
          <p:cNvPr id="8" name="7 Rectángulo redondeado"/>
          <p:cNvSpPr/>
          <p:nvPr/>
        </p:nvSpPr>
        <p:spPr>
          <a:xfrm>
            <a:off x="2282826" y="5157788"/>
            <a:ext cx="2232025" cy="431800"/>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s-CL" dirty="0">
                <a:solidFill>
                  <a:prstClr val="black"/>
                </a:solidFill>
              </a:rPr>
              <a:t>Tetracorico (</a:t>
            </a:r>
            <a:r>
              <a:rPr lang="es-CL" dirty="0" err="1">
                <a:solidFill>
                  <a:prstClr val="black"/>
                </a:solidFill>
              </a:rPr>
              <a:t>rt</a:t>
            </a:r>
            <a:r>
              <a:rPr lang="es-CL" dirty="0">
                <a:solidFill>
                  <a:prstClr val="black"/>
                </a:solidFill>
              </a:rPr>
              <a:t>)</a:t>
            </a:r>
          </a:p>
        </p:txBody>
      </p:sp>
      <p:sp>
        <p:nvSpPr>
          <p:cNvPr id="9" name="8 Elipse"/>
          <p:cNvSpPr/>
          <p:nvPr/>
        </p:nvSpPr>
        <p:spPr>
          <a:xfrm>
            <a:off x="1778000" y="5084763"/>
            <a:ext cx="649288" cy="57626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es-CL" dirty="0">
                <a:solidFill>
                  <a:prstClr val="white"/>
                </a:solidFill>
              </a:rPr>
              <a:t>8</a:t>
            </a:r>
          </a:p>
        </p:txBody>
      </p:sp>
      <p:sp>
        <p:nvSpPr>
          <p:cNvPr id="10" name="9 Rectángulo redondeado"/>
          <p:cNvSpPr/>
          <p:nvPr/>
        </p:nvSpPr>
        <p:spPr>
          <a:xfrm>
            <a:off x="4659313" y="4797425"/>
            <a:ext cx="5688012" cy="14176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171450" indent="-171450" algn="just">
              <a:buFontTx/>
              <a:buChar char="-"/>
              <a:defRPr/>
            </a:pPr>
            <a:r>
              <a:rPr lang="es-CL" sz="1200" dirty="0">
                <a:solidFill>
                  <a:prstClr val="black"/>
                </a:solidFill>
              </a:rPr>
              <a:t>Se utiliza para calcular la correlación entre  dos variables  dicotómicas aparentes </a:t>
            </a:r>
          </a:p>
          <a:p>
            <a:pPr marL="171450" indent="-171450" algn="just">
              <a:buFontTx/>
              <a:buChar char="-"/>
              <a:defRPr/>
            </a:pPr>
            <a:r>
              <a:rPr lang="es-CL" sz="1200" dirty="0">
                <a:solidFill>
                  <a:prstClr val="black"/>
                </a:solidFill>
              </a:rPr>
              <a:t>Es derivado de Pearson</a:t>
            </a:r>
          </a:p>
          <a:p>
            <a:pPr marL="171450" indent="-171450" algn="just">
              <a:buFontTx/>
              <a:buChar char="-"/>
              <a:defRPr/>
            </a:pPr>
            <a:r>
              <a:rPr lang="es-CL" sz="1200" dirty="0">
                <a:solidFill>
                  <a:prstClr val="black"/>
                </a:solidFill>
              </a:rPr>
              <a:t>La dicotomía por lo general se realiza en la mediana.</a:t>
            </a:r>
          </a:p>
        </p:txBody>
      </p:sp>
      <p:sp>
        <p:nvSpPr>
          <p:cNvPr id="29707" name="3 CuadroTexto"/>
          <p:cNvSpPr txBox="1">
            <a:spLocks noChangeArrowheads="1"/>
          </p:cNvSpPr>
          <p:nvPr/>
        </p:nvSpPr>
        <p:spPr bwMode="auto">
          <a:xfrm>
            <a:off x="39687" y="772320"/>
            <a:ext cx="3476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COEFICIENTES DE CORRELACIÓN</a:t>
            </a:r>
          </a:p>
        </p:txBody>
      </p:sp>
      <p:sp>
        <p:nvSpPr>
          <p:cNvPr id="11" name="10 Marcador de número de diapositiva"/>
          <p:cNvSpPr>
            <a:spLocks noGrp="1"/>
          </p:cNvSpPr>
          <p:nvPr>
            <p:ph type="sldNum" sz="quarter" idx="12"/>
          </p:nvPr>
        </p:nvSpPr>
        <p:spPr>
          <a:xfrm>
            <a:off x="8802914" y="6032500"/>
            <a:ext cx="2844800" cy="365125"/>
          </a:xfrm>
        </p:spPr>
        <p:txBody>
          <a:bodyPr/>
          <a:lstStyle/>
          <a:p>
            <a:pPr>
              <a:defRPr/>
            </a:pPr>
            <a:fld id="{94CEE3AB-8A7E-4712-91D9-00F54B6603CD}" type="slidenum">
              <a:rPr lang="es-CL" smtClean="0">
                <a:solidFill>
                  <a:prstClr val="black">
                    <a:tint val="75000"/>
                  </a:prstClr>
                </a:solidFill>
              </a:rPr>
              <a:pPr>
                <a:defRPr/>
              </a:pPr>
              <a:t>40</a:t>
            </a:fld>
            <a:endParaRPr lang="es-CL" dirty="0">
              <a:solidFill>
                <a:prstClr val="black">
                  <a:tint val="75000"/>
                </a:prstClr>
              </a:solidFill>
            </a:endParaRPr>
          </a:p>
        </p:txBody>
      </p:sp>
    </p:spTree>
    <p:extLst>
      <p:ext uri="{BB962C8B-B14F-4D97-AF65-F5344CB8AC3E}">
        <p14:creationId xmlns:p14="http://schemas.microsoft.com/office/powerpoint/2010/main" val="24737257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3 CuadroTexto"/>
          <p:cNvSpPr txBox="1">
            <a:spLocks noChangeArrowheads="1"/>
          </p:cNvSpPr>
          <p:nvPr/>
        </p:nvSpPr>
        <p:spPr bwMode="auto">
          <a:xfrm>
            <a:off x="-1400175" y="772320"/>
            <a:ext cx="6191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CL" altLang="es-MX" sz="1800" b="1" dirty="0">
                <a:solidFill>
                  <a:prstClr val="black"/>
                </a:solidFill>
                <a:cs typeface="Arial" charset="0"/>
              </a:rPr>
              <a:t>COEFICIENTES DE CORRELACIÓN</a:t>
            </a:r>
          </a:p>
        </p:txBody>
      </p:sp>
      <p:cxnSp>
        <p:nvCxnSpPr>
          <p:cNvPr id="16" name="15 Conector recto"/>
          <p:cNvCxnSpPr/>
          <p:nvPr/>
        </p:nvCxnSpPr>
        <p:spPr>
          <a:xfrm>
            <a:off x="2495550" y="774700"/>
            <a:ext cx="7200900" cy="0"/>
          </a:xfrm>
          <a:prstGeom prst="line">
            <a:avLst/>
          </a:prstGeom>
        </p:spPr>
        <p:style>
          <a:lnRef idx="3">
            <a:schemeClr val="accent3"/>
          </a:lnRef>
          <a:fillRef idx="0">
            <a:schemeClr val="accent3"/>
          </a:fillRef>
          <a:effectRef idx="2">
            <a:schemeClr val="accent3"/>
          </a:effectRef>
          <a:fontRef idx="minor">
            <a:schemeClr val="tx1"/>
          </a:fontRef>
        </p:style>
      </p:cxnSp>
      <p:sp>
        <p:nvSpPr>
          <p:cNvPr id="10" name="9 Rectángulo redondeado"/>
          <p:cNvSpPr/>
          <p:nvPr/>
        </p:nvSpPr>
        <p:spPr>
          <a:xfrm>
            <a:off x="2335214" y="1363663"/>
            <a:ext cx="2232025" cy="4318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s-CL" dirty="0">
                <a:solidFill>
                  <a:prstClr val="black"/>
                </a:solidFill>
              </a:rPr>
              <a:t>Eta (Ϩxy; Ϩyx)</a:t>
            </a:r>
          </a:p>
        </p:txBody>
      </p:sp>
      <p:sp>
        <p:nvSpPr>
          <p:cNvPr id="11" name="10 Elipse"/>
          <p:cNvSpPr/>
          <p:nvPr/>
        </p:nvSpPr>
        <p:spPr>
          <a:xfrm>
            <a:off x="1830388" y="1292226"/>
            <a:ext cx="647700" cy="574675"/>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s-CL" dirty="0">
                <a:solidFill>
                  <a:prstClr val="white"/>
                </a:solidFill>
              </a:rPr>
              <a:t>9</a:t>
            </a:r>
          </a:p>
        </p:txBody>
      </p:sp>
      <p:sp>
        <p:nvSpPr>
          <p:cNvPr id="15" name="14 Rectángulo redondeado"/>
          <p:cNvSpPr>
            <a:spLocks noRot="1" noChangeAspect="1" noMove="1" noResize="1" noEditPoints="1" noAdjustHandles="1" noChangeArrowheads="1" noChangeShapeType="1" noTextEdit="1"/>
          </p:cNvSpPr>
          <p:nvPr/>
        </p:nvSpPr>
        <p:spPr>
          <a:xfrm>
            <a:off x="4710113" y="980728"/>
            <a:ext cx="5689600" cy="2209676"/>
          </a:xfrm>
          <a:prstGeom prst="roundRect">
            <a:avLst/>
          </a:prstGeom>
          <a:blipFill rotWithShape="1">
            <a:blip r:embed="rId2"/>
            <a:stretch>
              <a:fillRect/>
            </a:stretch>
          </a:blipFill>
        </p:spPr>
        <p:txBody>
          <a:bodyPr/>
          <a:lstStyle/>
          <a:p>
            <a:pPr fontAlgn="base">
              <a:spcBef>
                <a:spcPct val="0"/>
              </a:spcBef>
              <a:spcAft>
                <a:spcPct val="0"/>
              </a:spcAft>
              <a:defRPr/>
            </a:pPr>
            <a:r>
              <a:rPr lang="es-CL">
                <a:noFill/>
                <a:cs typeface="Arial" charset="0"/>
              </a:rPr>
              <a:t> </a:t>
            </a:r>
          </a:p>
        </p:txBody>
      </p:sp>
      <p:sp>
        <p:nvSpPr>
          <p:cNvPr id="17" name="16 Rectángulo redondeado"/>
          <p:cNvSpPr/>
          <p:nvPr/>
        </p:nvSpPr>
        <p:spPr>
          <a:xfrm>
            <a:off x="2306639" y="3744913"/>
            <a:ext cx="2232025" cy="43180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es-CL" dirty="0">
                <a:solidFill>
                  <a:prstClr val="black"/>
                </a:solidFill>
              </a:rPr>
              <a:t>Correlación Múltiple</a:t>
            </a:r>
          </a:p>
        </p:txBody>
      </p:sp>
      <p:sp>
        <p:nvSpPr>
          <p:cNvPr id="18" name="17 Elipse"/>
          <p:cNvSpPr/>
          <p:nvPr/>
        </p:nvSpPr>
        <p:spPr>
          <a:xfrm>
            <a:off x="1803400" y="3671888"/>
            <a:ext cx="647700" cy="57785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s-CL" dirty="0">
                <a:solidFill>
                  <a:prstClr val="white"/>
                </a:solidFill>
              </a:rPr>
              <a:t>10</a:t>
            </a:r>
          </a:p>
        </p:txBody>
      </p:sp>
      <p:sp>
        <p:nvSpPr>
          <p:cNvPr id="19" name="18 Rectángulo redondeado"/>
          <p:cNvSpPr/>
          <p:nvPr/>
        </p:nvSpPr>
        <p:spPr>
          <a:xfrm>
            <a:off x="4683126" y="3338513"/>
            <a:ext cx="5688013" cy="1243012"/>
          </a:xfrm>
          <a:prstGeom prst="roundRect">
            <a:avLst/>
          </a:prstGeom>
        </p:spPr>
        <p:style>
          <a:lnRef idx="2">
            <a:schemeClr val="accent5"/>
          </a:lnRef>
          <a:fillRef idx="1">
            <a:schemeClr val="lt1"/>
          </a:fillRef>
          <a:effectRef idx="0">
            <a:schemeClr val="accent5"/>
          </a:effectRef>
          <a:fontRef idx="minor">
            <a:schemeClr val="dk1"/>
          </a:fontRef>
        </p:style>
        <p:txBody>
          <a:bodyPr anchor="ctr"/>
          <a:lstStyle/>
          <a:p>
            <a:pPr marL="171450" indent="-171450" algn="just">
              <a:buFontTx/>
              <a:buChar char="-"/>
              <a:defRPr/>
            </a:pPr>
            <a:r>
              <a:rPr lang="es-CL" sz="1200" dirty="0">
                <a:solidFill>
                  <a:prstClr val="black"/>
                </a:solidFill>
              </a:rPr>
              <a:t>Se utiliza para calcular la correlación entre una variable  (criterio) y 2 o mas variables  (predictoras).</a:t>
            </a:r>
          </a:p>
          <a:p>
            <a:pPr marL="171450" indent="-171450" algn="just">
              <a:buFontTx/>
              <a:buChar char="-"/>
              <a:defRPr/>
            </a:pPr>
            <a:r>
              <a:rPr lang="es-CL" sz="1200" dirty="0">
                <a:solidFill>
                  <a:prstClr val="black"/>
                </a:solidFill>
              </a:rPr>
              <a:t>El coeficiente se denomina coeficiente de correlación múltiple . </a:t>
            </a:r>
          </a:p>
          <a:p>
            <a:pPr marL="171450" indent="-171450" algn="just">
              <a:buFontTx/>
              <a:buChar char="-"/>
              <a:defRPr/>
            </a:pPr>
            <a:r>
              <a:rPr lang="es-CL" sz="1200" dirty="0">
                <a:solidFill>
                  <a:prstClr val="black"/>
                </a:solidFill>
              </a:rPr>
              <a:t>Asume valores que van de -1 a +1 pasando por el 0</a:t>
            </a:r>
          </a:p>
          <a:p>
            <a:pPr marL="171450" indent="-171450" algn="just">
              <a:buFontTx/>
              <a:buChar char="-"/>
              <a:defRPr/>
            </a:pPr>
            <a:r>
              <a:rPr lang="es-MX" sz="1200" dirty="0">
                <a:solidFill>
                  <a:prstClr val="black"/>
                </a:solidFill>
              </a:rPr>
              <a:t>El signo no se interpreta, sólo establece si existe o no correlación.</a:t>
            </a:r>
            <a:endParaRPr lang="es-CL" sz="1200" dirty="0">
              <a:solidFill>
                <a:prstClr val="black"/>
              </a:solidFill>
            </a:endParaRPr>
          </a:p>
        </p:txBody>
      </p:sp>
      <p:sp>
        <p:nvSpPr>
          <p:cNvPr id="20" name="19 Rectángulo redondeado"/>
          <p:cNvSpPr/>
          <p:nvPr/>
        </p:nvSpPr>
        <p:spPr>
          <a:xfrm>
            <a:off x="2282826" y="5157788"/>
            <a:ext cx="2232025" cy="431800"/>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s-CL" dirty="0">
                <a:solidFill>
                  <a:prstClr val="black"/>
                </a:solidFill>
              </a:rPr>
              <a:t>Correlación Parcial</a:t>
            </a:r>
          </a:p>
        </p:txBody>
      </p:sp>
      <p:sp>
        <p:nvSpPr>
          <p:cNvPr id="21" name="20 Elipse"/>
          <p:cNvSpPr/>
          <p:nvPr/>
        </p:nvSpPr>
        <p:spPr>
          <a:xfrm>
            <a:off x="1778000" y="5084763"/>
            <a:ext cx="649288" cy="57626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es-CL" dirty="0">
                <a:solidFill>
                  <a:prstClr val="white"/>
                </a:solidFill>
              </a:rPr>
              <a:t>11</a:t>
            </a:r>
          </a:p>
        </p:txBody>
      </p:sp>
      <p:sp>
        <p:nvSpPr>
          <p:cNvPr id="22" name="21 Rectángulo redondeado"/>
          <p:cNvSpPr/>
          <p:nvPr/>
        </p:nvSpPr>
        <p:spPr>
          <a:xfrm>
            <a:off x="4659313" y="4797425"/>
            <a:ext cx="5688012" cy="14176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171450" indent="-171450" algn="just">
              <a:buFontTx/>
              <a:buChar char="-"/>
              <a:defRPr/>
            </a:pPr>
            <a:r>
              <a:rPr lang="es-CL" sz="1200" dirty="0">
                <a:solidFill>
                  <a:prstClr val="black"/>
                </a:solidFill>
              </a:rPr>
              <a:t>Se utiliza para calcular la correlacioón entre dos variables cuantitativas continuas  manteniendo controlada los efectos de una tercera variables que se sabe que influye (correlación previa).</a:t>
            </a:r>
          </a:p>
          <a:p>
            <a:pPr marL="171450" indent="-171450" algn="just">
              <a:buFontTx/>
              <a:buChar char="-"/>
              <a:defRPr/>
            </a:pPr>
            <a:r>
              <a:rPr lang="es-CL" sz="1200" dirty="0">
                <a:solidFill>
                  <a:prstClr val="black"/>
                </a:solidFill>
              </a:rPr>
              <a:t>La correlación parcial obtenida se denomina correlación pura.</a:t>
            </a:r>
          </a:p>
          <a:p>
            <a:pPr marL="171450" indent="-171450" algn="just">
              <a:buFontTx/>
              <a:buChar char="-"/>
              <a:defRPr/>
            </a:pPr>
            <a:r>
              <a:rPr lang="es-CL" sz="1200" dirty="0">
                <a:solidFill>
                  <a:prstClr val="black"/>
                </a:solidFill>
              </a:rPr>
              <a:t>La influencia de la variables controlada puede ser:</a:t>
            </a:r>
          </a:p>
          <a:p>
            <a:pPr marL="628650" lvl="1" indent="-171450" algn="just">
              <a:buFontTx/>
              <a:buChar char="-"/>
              <a:defRPr/>
            </a:pPr>
            <a:r>
              <a:rPr lang="es-CL" sz="1200" dirty="0">
                <a:solidFill>
                  <a:prstClr val="black"/>
                </a:solidFill>
              </a:rPr>
              <a:t>Positiva: cuando esta controlada baja el monto de la correlación</a:t>
            </a:r>
          </a:p>
          <a:p>
            <a:pPr marL="628650" lvl="1" indent="-171450" algn="just">
              <a:buFontTx/>
              <a:buChar char="-"/>
              <a:defRPr/>
            </a:pPr>
            <a:r>
              <a:rPr lang="es-CL" sz="1200" dirty="0">
                <a:solidFill>
                  <a:prstClr val="black"/>
                </a:solidFill>
              </a:rPr>
              <a:t>Negativa: cuando esta controlada aumenta el monto de </a:t>
            </a:r>
            <a:r>
              <a:rPr lang="es-CL" sz="1200">
                <a:solidFill>
                  <a:prstClr val="black"/>
                </a:solidFill>
              </a:rPr>
              <a:t>la correlación</a:t>
            </a:r>
            <a:endParaRPr lang="es-CL" sz="1200" dirty="0">
              <a:solidFill>
                <a:prstClr val="black"/>
              </a:solidFill>
            </a:endParaRPr>
          </a:p>
        </p:txBody>
      </p:sp>
      <p:sp>
        <p:nvSpPr>
          <p:cNvPr id="2" name="1 Marcador de número de diapositiva"/>
          <p:cNvSpPr>
            <a:spLocks noGrp="1"/>
          </p:cNvSpPr>
          <p:nvPr>
            <p:ph type="sldNum" sz="quarter" idx="12"/>
          </p:nvPr>
        </p:nvSpPr>
        <p:spPr>
          <a:xfrm>
            <a:off x="8762539" y="5924089"/>
            <a:ext cx="2844800" cy="365125"/>
          </a:xfrm>
        </p:spPr>
        <p:txBody>
          <a:bodyPr/>
          <a:lstStyle/>
          <a:p>
            <a:pPr>
              <a:defRPr/>
            </a:pPr>
            <a:fld id="{94CEE3AB-8A7E-4712-91D9-00F54B6603CD}" type="slidenum">
              <a:rPr lang="es-CL" smtClean="0">
                <a:solidFill>
                  <a:prstClr val="black">
                    <a:tint val="75000"/>
                  </a:prstClr>
                </a:solidFill>
              </a:rPr>
              <a:pPr>
                <a:defRPr/>
              </a:pPr>
              <a:t>41</a:t>
            </a:fld>
            <a:endParaRPr lang="es-CL" dirty="0">
              <a:solidFill>
                <a:prstClr val="black">
                  <a:tint val="75000"/>
                </a:prstClr>
              </a:solidFill>
            </a:endParaRPr>
          </a:p>
        </p:txBody>
      </p:sp>
    </p:spTree>
    <p:extLst>
      <p:ext uri="{BB962C8B-B14F-4D97-AF65-F5344CB8AC3E}">
        <p14:creationId xmlns:p14="http://schemas.microsoft.com/office/powerpoint/2010/main" val="18651749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2000"/>
                                        <p:tgtEl>
                                          <p:spTgt spid="1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ircle(in)">
                                      <p:cBhvr>
                                        <p:cTn id="10" dur="2000"/>
                                        <p:tgtEl>
                                          <p:spTgt spid="10"/>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circle(in)">
                                      <p:cBhvr>
                                        <p:cTn id="13" dur="2000"/>
                                        <p:tgtEl>
                                          <p:spTgt spid="11"/>
                                        </p:tgtEl>
                                      </p:cBhvr>
                                    </p:animEffect>
                                  </p:childTnLst>
                                </p:cTn>
                              </p:par>
                              <p:par>
                                <p:cTn id="14" presetID="6" presetClass="entr" presetSubtype="16"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circle(in)">
                                      <p:cBhvr>
                                        <p:cTn id="16" dur="2000"/>
                                        <p:tgtEl>
                                          <p:spTgt spid="1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circle(in)">
                                      <p:cBhvr>
                                        <p:cTn id="21" dur="2000"/>
                                        <p:tgtEl>
                                          <p:spTgt spid="17"/>
                                        </p:tgtEl>
                                      </p:cBhvr>
                                    </p:animEffect>
                                  </p:childTnLst>
                                </p:cTn>
                              </p:par>
                              <p:par>
                                <p:cTn id="22" presetID="6" presetClass="entr" presetSubtype="16"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circle(in)">
                                      <p:cBhvr>
                                        <p:cTn id="24" dur="2000"/>
                                        <p:tgtEl>
                                          <p:spTgt spid="18"/>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circle(in)">
                                      <p:cBhvr>
                                        <p:cTn id="27" dur="2000"/>
                                        <p:tgtEl>
                                          <p:spTgt spid="1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circle(in)">
                                      <p:cBhvr>
                                        <p:cTn id="32" dur="2000"/>
                                        <p:tgtEl>
                                          <p:spTgt spid="20"/>
                                        </p:tgtEl>
                                      </p:cBhvr>
                                    </p:animEffect>
                                  </p:childTnLst>
                                </p:cTn>
                              </p:par>
                              <p:par>
                                <p:cTn id="33" presetID="6"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circle(in)">
                                      <p:cBhvr>
                                        <p:cTn id="35" dur="2000"/>
                                        <p:tgtEl>
                                          <p:spTgt spid="21"/>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circle(in)">
                                      <p:cBhvr>
                                        <p:cTn id="38"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7" grpId="0" animBg="1"/>
      <p:bldP spid="18" grpId="0" animBg="1"/>
      <p:bldP spid="19" grpId="0" animBg="1"/>
      <p:bldP spid="20" grpId="0" animBg="1"/>
      <p:bldP spid="21" grpId="0" animBg="1"/>
      <p:bldP spid="2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a:spLocks noRot="1" noChangeAspect="1" noMove="1" noResize="1" noEditPoints="1" noAdjustHandles="1" noChangeArrowheads="1" noChangeShapeType="1" noTextEdit="1"/>
          </p:cNvSpPr>
          <p:nvPr/>
        </p:nvSpPr>
        <p:spPr>
          <a:xfrm>
            <a:off x="4079776" y="2780928"/>
            <a:ext cx="6336704" cy="1440160"/>
          </a:xfrm>
          <a:prstGeom prst="roundRect">
            <a:avLst/>
          </a:prstGeom>
          <a:blipFill rotWithShape="1">
            <a:blip r:embed="rId2"/>
            <a:stretch>
              <a:fillRect/>
            </a:stretch>
          </a:blipFill>
        </p:spPr>
        <p:txBody>
          <a:bodyPr/>
          <a:lstStyle/>
          <a:p>
            <a:pPr fontAlgn="base">
              <a:spcBef>
                <a:spcPct val="0"/>
              </a:spcBef>
              <a:spcAft>
                <a:spcPct val="0"/>
              </a:spcAft>
              <a:defRPr/>
            </a:pPr>
            <a:r>
              <a:rPr lang="es-CL">
                <a:noFill/>
                <a:cs typeface="Arial" charset="0"/>
              </a:rPr>
              <a:t> </a:t>
            </a:r>
          </a:p>
        </p:txBody>
      </p:sp>
      <p:sp>
        <p:nvSpPr>
          <p:cNvPr id="31747" name="3 CuadroTexto"/>
          <p:cNvSpPr txBox="1">
            <a:spLocks noChangeArrowheads="1"/>
          </p:cNvSpPr>
          <p:nvPr/>
        </p:nvSpPr>
        <p:spPr bwMode="auto">
          <a:xfrm>
            <a:off x="-2116137" y="774700"/>
            <a:ext cx="6191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MX" altLang="es-MX" sz="1800" b="1" dirty="0">
                <a:solidFill>
                  <a:prstClr val="black"/>
                </a:solidFill>
                <a:cs typeface="Arial" charset="0"/>
              </a:rPr>
              <a:t>CONFIABILIDAD</a:t>
            </a:r>
            <a:endParaRPr lang="es-CL" altLang="es-MX" sz="1800" b="1" dirty="0">
              <a:solidFill>
                <a:prstClr val="black"/>
              </a:solidFill>
              <a:cs typeface="Arial" charset="0"/>
            </a:endParaRPr>
          </a:p>
        </p:txBody>
      </p:sp>
      <p:sp>
        <p:nvSpPr>
          <p:cNvPr id="6" name="5 Rectángulo redondeado"/>
          <p:cNvSpPr/>
          <p:nvPr/>
        </p:nvSpPr>
        <p:spPr>
          <a:xfrm>
            <a:off x="1774825" y="981076"/>
            <a:ext cx="8642350" cy="1584325"/>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marL="285750" indent="-285750" fontAlgn="base">
              <a:spcBef>
                <a:spcPct val="0"/>
              </a:spcBef>
              <a:spcAft>
                <a:spcPct val="0"/>
              </a:spcAft>
              <a:buFont typeface="Arial" pitchFamily="34" charset="0"/>
              <a:buChar char="•"/>
              <a:defRPr/>
            </a:pPr>
            <a:r>
              <a:rPr lang="es-MX" sz="1400" dirty="0">
                <a:solidFill>
                  <a:prstClr val="black"/>
                </a:solidFill>
              </a:rPr>
              <a:t>La confiabilidad es un proceso o una propiedad que se le atribuye a la medición de la prueba, se relaciona con los conceptos de estabilidad y consistencia. </a:t>
            </a:r>
          </a:p>
          <a:p>
            <a:pPr marL="285750" indent="-285750" fontAlgn="base">
              <a:spcBef>
                <a:spcPct val="0"/>
              </a:spcBef>
              <a:spcAft>
                <a:spcPct val="0"/>
              </a:spcAft>
              <a:buFont typeface="Arial" pitchFamily="34" charset="0"/>
              <a:buChar char="•"/>
              <a:defRPr/>
            </a:pPr>
            <a:r>
              <a:rPr lang="es-MX" sz="1400" dirty="0">
                <a:solidFill>
                  <a:prstClr val="black"/>
                </a:solidFill>
              </a:rPr>
              <a:t>Una prueba es confiable cuando sus resultados son similares en el tiempo tras sucesivas aplicaciones. </a:t>
            </a:r>
          </a:p>
          <a:p>
            <a:pPr marL="285750" indent="-285750" fontAlgn="base">
              <a:spcBef>
                <a:spcPct val="0"/>
              </a:spcBef>
              <a:spcAft>
                <a:spcPct val="0"/>
              </a:spcAft>
              <a:buFont typeface="Arial" pitchFamily="34" charset="0"/>
              <a:buChar char="•"/>
              <a:defRPr/>
            </a:pPr>
            <a:r>
              <a:rPr lang="es-MX" sz="1400" dirty="0">
                <a:solidFill>
                  <a:prstClr val="black"/>
                </a:solidFill>
              </a:rPr>
              <a:t>Hay ciertos factores que atentan contra la confiabilidad: </a:t>
            </a:r>
            <a:r>
              <a:rPr lang="es-MX" sz="1400" i="1" dirty="0">
                <a:solidFill>
                  <a:prstClr val="black"/>
                </a:solidFill>
              </a:rPr>
              <a:t>Historia, Maduración, Mortalidad Experimental, Adivinación o Azar. </a:t>
            </a:r>
          </a:p>
          <a:p>
            <a:pPr marL="285750" indent="-285750" fontAlgn="base">
              <a:spcBef>
                <a:spcPct val="0"/>
              </a:spcBef>
              <a:spcAft>
                <a:spcPct val="0"/>
              </a:spcAft>
              <a:buFont typeface="Arial" pitchFamily="34" charset="0"/>
              <a:buChar char="•"/>
              <a:defRPr/>
            </a:pPr>
            <a:r>
              <a:rPr lang="es-MX" sz="1400" dirty="0">
                <a:solidFill>
                  <a:prstClr val="black"/>
                </a:solidFill>
              </a:rPr>
              <a:t>El valor máximo que accede el coeficiente de fiabilidad es 1.</a:t>
            </a:r>
          </a:p>
        </p:txBody>
      </p:sp>
      <p:sp>
        <p:nvSpPr>
          <p:cNvPr id="8" name="7 Rectángulo redondeado"/>
          <p:cNvSpPr/>
          <p:nvPr/>
        </p:nvSpPr>
        <p:spPr>
          <a:xfrm>
            <a:off x="2279650" y="2781300"/>
            <a:ext cx="1728788" cy="503238"/>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es-MX" dirty="0">
                <a:solidFill>
                  <a:prstClr val="black"/>
                </a:solidFill>
              </a:rPr>
              <a:t>Test - Retest</a:t>
            </a:r>
            <a:endParaRPr lang="es-CL" dirty="0">
              <a:solidFill>
                <a:prstClr val="black"/>
              </a:solidFill>
            </a:endParaRPr>
          </a:p>
        </p:txBody>
      </p:sp>
      <p:sp>
        <p:nvSpPr>
          <p:cNvPr id="7" name="6 Elipse"/>
          <p:cNvSpPr/>
          <p:nvPr/>
        </p:nvSpPr>
        <p:spPr>
          <a:xfrm>
            <a:off x="1847850" y="2781300"/>
            <a:ext cx="503238" cy="503238"/>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base">
              <a:spcBef>
                <a:spcPct val="0"/>
              </a:spcBef>
              <a:spcAft>
                <a:spcPct val="0"/>
              </a:spcAft>
              <a:defRPr/>
            </a:pPr>
            <a:r>
              <a:rPr lang="es-MX" dirty="0">
                <a:solidFill>
                  <a:prstClr val="white"/>
                </a:solidFill>
              </a:rPr>
              <a:t>1</a:t>
            </a:r>
            <a:endParaRPr lang="es-CL" dirty="0">
              <a:solidFill>
                <a:prstClr val="white"/>
              </a:solidFill>
            </a:endParaRPr>
          </a:p>
        </p:txBody>
      </p:sp>
      <p:sp>
        <p:nvSpPr>
          <p:cNvPr id="10" name="9 Rectángulo redondeado"/>
          <p:cNvSpPr/>
          <p:nvPr/>
        </p:nvSpPr>
        <p:spPr>
          <a:xfrm>
            <a:off x="2286000" y="4694239"/>
            <a:ext cx="1728788" cy="504825"/>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base">
              <a:spcBef>
                <a:spcPct val="0"/>
              </a:spcBef>
              <a:spcAft>
                <a:spcPct val="0"/>
              </a:spcAft>
              <a:defRPr/>
            </a:pPr>
            <a:r>
              <a:rPr lang="es-MX" sz="1600" dirty="0">
                <a:solidFill>
                  <a:prstClr val="black"/>
                </a:solidFill>
              </a:rPr>
              <a:t>Formas Paralelas</a:t>
            </a:r>
            <a:endParaRPr lang="es-CL" sz="1600" dirty="0">
              <a:solidFill>
                <a:prstClr val="black"/>
              </a:solidFill>
            </a:endParaRPr>
          </a:p>
        </p:txBody>
      </p:sp>
      <p:sp>
        <p:nvSpPr>
          <p:cNvPr id="11" name="10 Elipse"/>
          <p:cNvSpPr/>
          <p:nvPr/>
        </p:nvSpPr>
        <p:spPr>
          <a:xfrm>
            <a:off x="1841501" y="4502151"/>
            <a:ext cx="504825" cy="504825"/>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base">
              <a:spcBef>
                <a:spcPct val="0"/>
              </a:spcBef>
              <a:spcAft>
                <a:spcPct val="0"/>
              </a:spcAft>
              <a:defRPr/>
            </a:pPr>
            <a:r>
              <a:rPr lang="es-MX" dirty="0">
                <a:solidFill>
                  <a:prstClr val="white"/>
                </a:solidFill>
              </a:rPr>
              <a:t>2</a:t>
            </a:r>
            <a:endParaRPr lang="es-CL" dirty="0">
              <a:solidFill>
                <a:prstClr val="white"/>
              </a:solidFill>
            </a:endParaRPr>
          </a:p>
        </p:txBody>
      </p:sp>
      <p:sp>
        <p:nvSpPr>
          <p:cNvPr id="12" name="11 Rectángulo redondeado"/>
          <p:cNvSpPr/>
          <p:nvPr/>
        </p:nvSpPr>
        <p:spPr>
          <a:xfrm>
            <a:off x="4075113" y="4424364"/>
            <a:ext cx="6337300" cy="1165225"/>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marL="285750" indent="-285750" fontAlgn="base">
              <a:spcBef>
                <a:spcPct val="0"/>
              </a:spcBef>
              <a:spcAft>
                <a:spcPct val="0"/>
              </a:spcAft>
              <a:buFont typeface="Arial" pitchFamily="34" charset="0"/>
              <a:buChar char="•"/>
              <a:defRPr/>
            </a:pPr>
            <a:r>
              <a:rPr lang="es-MX" sz="1400" dirty="0">
                <a:solidFill>
                  <a:prstClr val="black"/>
                </a:solidFill>
              </a:rPr>
              <a:t>Consiste en generar una prueba lo más similar posible o equivalente a la que se está construyendo. </a:t>
            </a:r>
          </a:p>
          <a:p>
            <a:pPr marL="285750" indent="-285750" fontAlgn="base">
              <a:spcBef>
                <a:spcPct val="0"/>
              </a:spcBef>
              <a:spcAft>
                <a:spcPct val="0"/>
              </a:spcAft>
              <a:buFont typeface="Arial" pitchFamily="34" charset="0"/>
              <a:buChar char="•"/>
              <a:defRPr/>
            </a:pPr>
            <a:r>
              <a:rPr lang="es-MX" sz="1400" dirty="0">
                <a:solidFill>
                  <a:prstClr val="black"/>
                </a:solidFill>
              </a:rPr>
              <a:t>Se aplica la prueba A, se deja pasar un tiempo  y luego se aplica A´. Si hay correlación, será confiable. También se corrige por Spearman – Brown.</a:t>
            </a:r>
          </a:p>
        </p:txBody>
      </p:sp>
      <p:sp>
        <p:nvSpPr>
          <p:cNvPr id="2" name="1 Rectángulo redondeado"/>
          <p:cNvSpPr/>
          <p:nvPr/>
        </p:nvSpPr>
        <p:spPr>
          <a:xfrm>
            <a:off x="2376465" y="5756182"/>
            <a:ext cx="2593975" cy="855662"/>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fontAlgn="base">
              <a:spcBef>
                <a:spcPct val="0"/>
              </a:spcBef>
              <a:spcAft>
                <a:spcPct val="0"/>
              </a:spcAft>
              <a:defRPr/>
            </a:pPr>
            <a:r>
              <a:rPr lang="es-MX" sz="1400" dirty="0">
                <a:solidFill>
                  <a:prstClr val="black"/>
                </a:solidFill>
              </a:rPr>
              <a:t>El coeficiente de Correlación que se utiliza es Pearson</a:t>
            </a:r>
            <a:endParaRPr lang="es-CL" sz="1400" dirty="0">
              <a:solidFill>
                <a:prstClr val="black"/>
              </a:solidFill>
            </a:endParaRPr>
          </a:p>
        </p:txBody>
      </p:sp>
      <p:sp>
        <p:nvSpPr>
          <p:cNvPr id="13" name="12 Rectángulo redondeado"/>
          <p:cNvSpPr>
            <a:spLocks noRot="1" noChangeAspect="1" noMove="1" noResize="1" noEditPoints="1" noAdjustHandles="1" noChangeArrowheads="1" noChangeShapeType="1" noTextEdit="1"/>
          </p:cNvSpPr>
          <p:nvPr/>
        </p:nvSpPr>
        <p:spPr>
          <a:xfrm>
            <a:off x="7104112" y="5769757"/>
            <a:ext cx="3132596" cy="899603"/>
          </a:xfrm>
          <a:prstGeom prst="roundRect">
            <a:avLst/>
          </a:prstGeom>
          <a:blipFill rotWithShape="1">
            <a:blip r:embed="rId3"/>
            <a:stretch>
              <a:fillRect/>
            </a:stretch>
          </a:blipFill>
        </p:spPr>
        <p:txBody>
          <a:bodyPr/>
          <a:lstStyle/>
          <a:p>
            <a:pPr fontAlgn="base">
              <a:spcBef>
                <a:spcPct val="0"/>
              </a:spcBef>
              <a:spcAft>
                <a:spcPct val="0"/>
              </a:spcAft>
              <a:defRPr/>
            </a:pPr>
            <a:r>
              <a:rPr lang="es-CL">
                <a:noFill/>
                <a:cs typeface="Arial" charset="0"/>
              </a:rPr>
              <a:t> </a:t>
            </a:r>
          </a:p>
        </p:txBody>
      </p:sp>
      <p:sp>
        <p:nvSpPr>
          <p:cNvPr id="14" name="13 Rectángulo redondeado"/>
          <p:cNvSpPr/>
          <p:nvPr/>
        </p:nvSpPr>
        <p:spPr>
          <a:xfrm>
            <a:off x="5087939" y="5788026"/>
            <a:ext cx="1781175" cy="8810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base">
              <a:spcBef>
                <a:spcPct val="0"/>
              </a:spcBef>
              <a:spcAft>
                <a:spcPct val="0"/>
              </a:spcAft>
              <a:defRPr/>
            </a:pPr>
            <a:r>
              <a:rPr lang="es-MX" sz="1400" dirty="0">
                <a:solidFill>
                  <a:prstClr val="black"/>
                </a:solidFill>
              </a:rPr>
              <a:t>Prueba de Significancia</a:t>
            </a:r>
            <a:endParaRPr lang="es-CL" sz="1400" dirty="0">
              <a:solidFill>
                <a:prstClr val="black"/>
              </a:solidFill>
            </a:endParaRPr>
          </a:p>
        </p:txBody>
      </p:sp>
      <p:sp>
        <p:nvSpPr>
          <p:cNvPr id="3" name="2 Flecha derecha"/>
          <p:cNvSpPr/>
          <p:nvPr/>
        </p:nvSpPr>
        <p:spPr>
          <a:xfrm>
            <a:off x="6869113" y="6011864"/>
            <a:ext cx="234950" cy="433387"/>
          </a:xfrm>
          <a:prstGeom prst="rightArrow">
            <a:avLst/>
          </a:prstGeom>
        </p:spPr>
        <p:style>
          <a:lnRef idx="1">
            <a:schemeClr val="accent3"/>
          </a:lnRef>
          <a:fillRef idx="2">
            <a:schemeClr val="accent3"/>
          </a:fillRef>
          <a:effectRef idx="1">
            <a:schemeClr val="accent3"/>
          </a:effectRef>
          <a:fontRef idx="minor">
            <a:schemeClr val="dk1"/>
          </a:fontRef>
        </p:style>
        <p:txBody>
          <a:bodyPr anchor="ctr"/>
          <a:lstStyle/>
          <a:p>
            <a:pPr algn="ctr" fontAlgn="base">
              <a:spcBef>
                <a:spcPct val="0"/>
              </a:spcBef>
              <a:spcAft>
                <a:spcPct val="0"/>
              </a:spcAft>
              <a:defRPr/>
            </a:pPr>
            <a:endParaRPr lang="es-CL">
              <a:solidFill>
                <a:prstClr val="black"/>
              </a:solidFill>
            </a:endParaRPr>
          </a:p>
        </p:txBody>
      </p:sp>
      <p:sp>
        <p:nvSpPr>
          <p:cNvPr id="4" name="3 Marcador de número de diapositiva"/>
          <p:cNvSpPr>
            <a:spLocks noGrp="1"/>
          </p:cNvSpPr>
          <p:nvPr>
            <p:ph type="sldNum" sz="quarter" idx="12"/>
          </p:nvPr>
        </p:nvSpPr>
        <p:spPr>
          <a:xfrm>
            <a:off x="8814308" y="5940714"/>
            <a:ext cx="2844800" cy="365125"/>
          </a:xfrm>
        </p:spPr>
        <p:txBody>
          <a:bodyPr/>
          <a:lstStyle/>
          <a:p>
            <a:pPr>
              <a:defRPr/>
            </a:pPr>
            <a:fld id="{94CEE3AB-8A7E-4712-91D9-00F54B6603CD}" type="slidenum">
              <a:rPr lang="es-CL" smtClean="0">
                <a:solidFill>
                  <a:prstClr val="black">
                    <a:tint val="75000"/>
                  </a:prstClr>
                </a:solidFill>
              </a:rPr>
              <a:pPr>
                <a:defRPr/>
              </a:pPr>
              <a:t>42</a:t>
            </a:fld>
            <a:endParaRPr lang="es-CL" dirty="0">
              <a:solidFill>
                <a:prstClr val="black">
                  <a:tint val="75000"/>
                </a:prstClr>
              </a:solidFill>
            </a:endParaRPr>
          </a:p>
        </p:txBody>
      </p:sp>
    </p:spTree>
    <p:extLst>
      <p:ext uri="{BB962C8B-B14F-4D97-AF65-F5344CB8AC3E}">
        <p14:creationId xmlns:p14="http://schemas.microsoft.com/office/powerpoint/2010/main" val="24390431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circle(in)">
                                      <p:cBhvr>
                                        <p:cTn id="15" dur="2000"/>
                                        <p:tgtEl>
                                          <p:spTgt spid="8"/>
                                        </p:tgtEl>
                                      </p:cBhvr>
                                    </p:animEffect>
                                  </p:childTnLst>
                                </p:cTn>
                              </p:par>
                              <p:par>
                                <p:cTn id="16" presetID="6" presetClass="entr" presetSubtype="16"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circle(in)">
                                      <p:cBhvr>
                                        <p:cTn id="23" dur="2000"/>
                                        <p:tgtEl>
                                          <p:spTgt spid="11"/>
                                        </p:tgtEl>
                                      </p:cBhvr>
                                    </p:animEffect>
                                  </p:childTnLst>
                                </p:cTn>
                              </p:par>
                              <p:par>
                                <p:cTn id="24" presetID="6" presetClass="entr" presetSubtype="16"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circle(in)">
                                      <p:cBhvr>
                                        <p:cTn id="26" dur="2000"/>
                                        <p:tgtEl>
                                          <p:spTgt spid="10"/>
                                        </p:tgtEl>
                                      </p:cBhvr>
                                    </p:animEffect>
                                  </p:childTnLst>
                                </p:cTn>
                              </p:par>
                              <p:par>
                                <p:cTn id="27" presetID="6"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circle(in)">
                                      <p:cBhvr>
                                        <p:cTn id="29" dur="2000"/>
                                        <p:tgtEl>
                                          <p:spTgt spid="1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circle(in)">
                                      <p:cBhvr>
                                        <p:cTn id="34" dur="2000"/>
                                        <p:tgtEl>
                                          <p:spTgt spid="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6" presetClass="entr" presetSubtype="16"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circle(in)">
                                      <p:cBhvr>
                                        <p:cTn id="39" dur="2000"/>
                                        <p:tgtEl>
                                          <p:spTgt spid="13"/>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circle(in)">
                                      <p:cBhvr>
                                        <p:cTn id="44"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7" grpId="0" animBg="1"/>
      <p:bldP spid="10" grpId="0" animBg="1"/>
      <p:bldP spid="11" grpId="0" animBg="1"/>
      <p:bldP spid="12" grpId="0" animBg="1"/>
      <p:bldP spid="2" grpId="0" animBg="1"/>
      <p:bldP spid="1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3 CuadroTexto"/>
          <p:cNvSpPr txBox="1">
            <a:spLocks noChangeArrowheads="1"/>
          </p:cNvSpPr>
          <p:nvPr/>
        </p:nvSpPr>
        <p:spPr bwMode="auto">
          <a:xfrm>
            <a:off x="-2194242" y="818356"/>
            <a:ext cx="6191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s-MX" altLang="es-MX" sz="1800" b="1" dirty="0">
                <a:solidFill>
                  <a:prstClr val="black"/>
                </a:solidFill>
                <a:cs typeface="Arial" charset="0"/>
              </a:rPr>
              <a:t>CONFIABILIDAD</a:t>
            </a:r>
            <a:endParaRPr lang="es-CL" altLang="es-MX" sz="1800" b="1" dirty="0">
              <a:solidFill>
                <a:prstClr val="black"/>
              </a:solidFill>
              <a:cs typeface="Arial" charset="0"/>
            </a:endParaRPr>
          </a:p>
        </p:txBody>
      </p:sp>
      <p:cxnSp>
        <p:nvCxnSpPr>
          <p:cNvPr id="5" name="4 Conector recto"/>
          <p:cNvCxnSpPr/>
          <p:nvPr/>
        </p:nvCxnSpPr>
        <p:spPr>
          <a:xfrm>
            <a:off x="2495550" y="774700"/>
            <a:ext cx="7200900" cy="0"/>
          </a:xfrm>
          <a:prstGeom prst="line">
            <a:avLst/>
          </a:prstGeom>
        </p:spPr>
        <p:style>
          <a:lnRef idx="3">
            <a:schemeClr val="accent3"/>
          </a:lnRef>
          <a:fillRef idx="0">
            <a:schemeClr val="accent3"/>
          </a:fillRef>
          <a:effectRef idx="2">
            <a:schemeClr val="accent3"/>
          </a:effectRef>
          <a:fontRef idx="minor">
            <a:schemeClr val="tx1"/>
          </a:fontRef>
        </p:style>
      </p:cxnSp>
      <p:grpSp>
        <p:nvGrpSpPr>
          <p:cNvPr id="2" name="Grupo 1"/>
          <p:cNvGrpSpPr/>
          <p:nvPr/>
        </p:nvGrpSpPr>
        <p:grpSpPr>
          <a:xfrm>
            <a:off x="1836420" y="2046923"/>
            <a:ext cx="8712201" cy="3736976"/>
            <a:chOff x="1847850" y="1052513"/>
            <a:chExt cx="8712201" cy="3736976"/>
          </a:xfrm>
        </p:grpSpPr>
        <p:sp>
          <p:nvSpPr>
            <p:cNvPr id="6" name="5 Rectángulo redondeado"/>
            <p:cNvSpPr/>
            <p:nvPr/>
          </p:nvSpPr>
          <p:spPr>
            <a:xfrm>
              <a:off x="2279650" y="1052514"/>
              <a:ext cx="1728788" cy="504825"/>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base">
                <a:spcBef>
                  <a:spcPct val="0"/>
                </a:spcBef>
                <a:spcAft>
                  <a:spcPct val="0"/>
                </a:spcAft>
                <a:defRPr/>
              </a:pPr>
              <a:r>
                <a:rPr lang="es-MX" sz="1400" dirty="0">
                  <a:solidFill>
                    <a:prstClr val="black"/>
                  </a:solidFill>
                </a:rPr>
                <a:t>Consistencia Interna</a:t>
              </a:r>
              <a:endParaRPr lang="es-CL" sz="1400" dirty="0">
                <a:solidFill>
                  <a:prstClr val="black"/>
                </a:solidFill>
              </a:endParaRPr>
            </a:p>
          </p:txBody>
        </p:sp>
        <p:sp>
          <p:nvSpPr>
            <p:cNvPr id="7" name="6 Elipse"/>
            <p:cNvSpPr/>
            <p:nvPr/>
          </p:nvSpPr>
          <p:spPr>
            <a:xfrm>
              <a:off x="1847850" y="1052514"/>
              <a:ext cx="503238" cy="50482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r>
                <a:rPr lang="es-MX" dirty="0">
                  <a:solidFill>
                    <a:prstClr val="white"/>
                  </a:solidFill>
                </a:rPr>
                <a:t>3</a:t>
              </a:r>
              <a:endParaRPr lang="es-CL" dirty="0">
                <a:solidFill>
                  <a:prstClr val="white"/>
                </a:solidFill>
              </a:endParaRPr>
            </a:p>
          </p:txBody>
        </p:sp>
        <p:sp>
          <p:nvSpPr>
            <p:cNvPr id="8" name="7 Rectángulo redondeado"/>
            <p:cNvSpPr/>
            <p:nvPr/>
          </p:nvSpPr>
          <p:spPr>
            <a:xfrm>
              <a:off x="4079875" y="1052513"/>
              <a:ext cx="6337300" cy="8636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285750" indent="-285750" fontAlgn="base">
                <a:spcBef>
                  <a:spcPct val="0"/>
                </a:spcBef>
                <a:spcAft>
                  <a:spcPct val="0"/>
                </a:spcAft>
                <a:buFont typeface="Arial" pitchFamily="34" charset="0"/>
                <a:buChar char="•"/>
                <a:defRPr/>
              </a:pPr>
              <a:r>
                <a:rPr lang="es-MX" sz="1400" dirty="0">
                  <a:solidFill>
                    <a:prstClr val="black"/>
                  </a:solidFill>
                </a:rPr>
                <a:t>Consiste en correlacionar la prueba consigo misma. Esta basado en una sola aplicación del instrumento, sin embargo constituyen una estimación de la confiabilidad y no el cálculo en sí misma. </a:t>
              </a:r>
            </a:p>
          </p:txBody>
        </p:sp>
        <p:cxnSp>
          <p:nvCxnSpPr>
            <p:cNvPr id="10" name="9 Conector recto"/>
            <p:cNvCxnSpPr/>
            <p:nvPr/>
          </p:nvCxnSpPr>
          <p:spPr>
            <a:xfrm>
              <a:off x="2495550" y="1557338"/>
              <a:ext cx="0" cy="1008062"/>
            </a:xfrm>
            <a:prstGeom prst="line">
              <a:avLst/>
            </a:prstGeom>
          </p:spPr>
          <p:style>
            <a:lnRef idx="2">
              <a:schemeClr val="dk1"/>
            </a:lnRef>
            <a:fillRef idx="0">
              <a:schemeClr val="dk1"/>
            </a:fillRef>
            <a:effectRef idx="1">
              <a:schemeClr val="dk1"/>
            </a:effectRef>
            <a:fontRef idx="minor">
              <a:schemeClr val="tx1"/>
            </a:fontRef>
          </p:style>
        </p:cxnSp>
        <p:cxnSp>
          <p:nvCxnSpPr>
            <p:cNvPr id="12" name="11 Conector recto de flecha"/>
            <p:cNvCxnSpPr/>
            <p:nvPr/>
          </p:nvCxnSpPr>
          <p:spPr>
            <a:xfrm>
              <a:off x="2495550" y="2565400"/>
              <a:ext cx="6477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12 Rectángulo redondeado"/>
            <p:cNvSpPr/>
            <p:nvPr/>
          </p:nvSpPr>
          <p:spPr>
            <a:xfrm>
              <a:off x="3216275" y="2384425"/>
              <a:ext cx="935038" cy="53975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base">
                <a:spcBef>
                  <a:spcPct val="0"/>
                </a:spcBef>
                <a:spcAft>
                  <a:spcPct val="0"/>
                </a:spcAft>
                <a:defRPr/>
              </a:pPr>
              <a:r>
                <a:rPr lang="es-MX" sz="1400" dirty="0">
                  <a:solidFill>
                    <a:prstClr val="black"/>
                  </a:solidFill>
                </a:rPr>
                <a:t>Dos mitades</a:t>
              </a:r>
              <a:endParaRPr lang="es-CL" sz="1400" dirty="0">
                <a:solidFill>
                  <a:prstClr val="black"/>
                </a:solidFill>
              </a:endParaRPr>
            </a:p>
          </p:txBody>
        </p:sp>
        <p:sp>
          <p:nvSpPr>
            <p:cNvPr id="14" name="13 Rectángulo redondeado"/>
            <p:cNvSpPr/>
            <p:nvPr/>
          </p:nvSpPr>
          <p:spPr>
            <a:xfrm>
              <a:off x="4295776" y="2133601"/>
              <a:ext cx="6264275" cy="16557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285750" indent="-285750" fontAlgn="base">
                <a:spcBef>
                  <a:spcPct val="0"/>
                </a:spcBef>
                <a:spcAft>
                  <a:spcPct val="0"/>
                </a:spcAft>
                <a:buFont typeface="Arial" pitchFamily="34" charset="0"/>
                <a:buChar char="•"/>
                <a:defRPr/>
              </a:pPr>
              <a:r>
                <a:rPr lang="es-MX" sz="1400" dirty="0">
                  <a:solidFill>
                    <a:prstClr val="black"/>
                  </a:solidFill>
                </a:rPr>
                <a:t>Se va a dividir la prueba en 2 mitades cualquiera y esas 2 mitades se correlacionan. Si hay correlación entre ambas, el instrumento es confiables.</a:t>
              </a:r>
            </a:p>
            <a:p>
              <a:pPr marL="285750" indent="-285750" fontAlgn="base">
                <a:spcBef>
                  <a:spcPct val="0"/>
                </a:spcBef>
                <a:spcAft>
                  <a:spcPct val="0"/>
                </a:spcAft>
                <a:buFont typeface="Arial" pitchFamily="34" charset="0"/>
                <a:buChar char="•"/>
                <a:defRPr/>
              </a:pPr>
              <a:r>
                <a:rPr lang="es-MX" sz="1400" dirty="0">
                  <a:solidFill>
                    <a:prstClr val="black"/>
                  </a:solidFill>
                </a:rPr>
                <a:t>Lo más común es que se divida entre los ítems pares e impares, se suman y se correlacionan mitad par con mitad impar.</a:t>
              </a:r>
            </a:p>
            <a:p>
              <a:pPr marL="285750" indent="-285750" fontAlgn="base">
                <a:spcBef>
                  <a:spcPct val="0"/>
                </a:spcBef>
                <a:spcAft>
                  <a:spcPct val="0"/>
                </a:spcAft>
                <a:buFont typeface="Arial" pitchFamily="34" charset="0"/>
                <a:buChar char="•"/>
                <a:defRPr/>
              </a:pPr>
              <a:r>
                <a:rPr lang="es-MX" sz="1400" dirty="0">
                  <a:solidFill>
                    <a:prstClr val="black"/>
                  </a:solidFill>
                </a:rPr>
                <a:t>Se corrige con Spearman – Brown, pero también se agrega el procedimiento de </a:t>
              </a:r>
              <a:r>
                <a:rPr lang="es-MX" sz="1400" dirty="0" err="1">
                  <a:solidFill>
                    <a:prstClr val="black"/>
                  </a:solidFill>
                </a:rPr>
                <a:t>rulón</a:t>
              </a:r>
              <a:r>
                <a:rPr lang="es-MX" sz="1400" dirty="0">
                  <a:solidFill>
                    <a:prstClr val="black"/>
                  </a:solidFill>
                </a:rPr>
                <a:t> (</a:t>
              </a:r>
              <a:r>
                <a:rPr lang="es-ES" sz="1400" dirty="0" err="1">
                  <a:solidFill>
                    <a:prstClr val="black"/>
                  </a:solidFill>
                </a:rPr>
                <a:t>rtt</a:t>
              </a:r>
              <a:r>
                <a:rPr lang="es-ES" sz="1400" baseline="-25000" dirty="0" err="1">
                  <a:solidFill>
                    <a:prstClr val="black"/>
                  </a:solidFill>
                </a:rPr>
                <a:t>R</a:t>
              </a:r>
              <a:r>
                <a:rPr lang="es-MX" sz="1400" dirty="0">
                  <a:solidFill>
                    <a:prstClr val="black"/>
                  </a:solidFill>
                </a:rPr>
                <a:t>) y </a:t>
              </a:r>
              <a:r>
                <a:rPr lang="es-MX" sz="1400" dirty="0" err="1">
                  <a:solidFill>
                    <a:prstClr val="black"/>
                  </a:solidFill>
                </a:rPr>
                <a:t>Gutman</a:t>
              </a:r>
              <a:r>
                <a:rPr lang="es-MX" sz="1400" dirty="0">
                  <a:solidFill>
                    <a:prstClr val="black"/>
                  </a:solidFill>
                </a:rPr>
                <a:t> y </a:t>
              </a:r>
              <a:r>
                <a:rPr lang="es-MX" sz="1400" dirty="0" err="1">
                  <a:solidFill>
                    <a:prstClr val="black"/>
                  </a:solidFill>
                </a:rPr>
                <a:t>Flanagan</a:t>
              </a:r>
              <a:r>
                <a:rPr lang="es-MX" sz="1400" dirty="0">
                  <a:solidFill>
                    <a:prstClr val="black"/>
                  </a:solidFill>
                </a:rPr>
                <a:t> (</a:t>
              </a:r>
              <a:r>
                <a:rPr lang="es-ES" sz="1400" dirty="0" err="1">
                  <a:solidFill>
                    <a:prstClr val="black"/>
                  </a:solidFill>
                </a:rPr>
                <a:t>rtt</a:t>
              </a:r>
              <a:r>
                <a:rPr lang="es-ES" sz="1400" baseline="-25000" dirty="0" err="1">
                  <a:solidFill>
                    <a:prstClr val="black"/>
                  </a:solidFill>
                </a:rPr>
                <a:t>GF</a:t>
              </a:r>
              <a:r>
                <a:rPr lang="es-ES" sz="1400" dirty="0">
                  <a:solidFill>
                    <a:prstClr val="black"/>
                  </a:solidFill>
                </a:rPr>
                <a:t> )</a:t>
              </a:r>
            </a:p>
            <a:p>
              <a:pPr marL="285750" indent="-285750" fontAlgn="base">
                <a:spcBef>
                  <a:spcPct val="0"/>
                </a:spcBef>
                <a:spcAft>
                  <a:spcPct val="0"/>
                </a:spcAft>
                <a:buFont typeface="Arial" pitchFamily="34" charset="0"/>
                <a:buChar char="•"/>
                <a:defRPr/>
              </a:pPr>
              <a:r>
                <a:rPr lang="es-MX" sz="1400" dirty="0">
                  <a:solidFill>
                    <a:prstClr val="black"/>
                  </a:solidFill>
                </a:rPr>
                <a:t>Independiente el procedimiento, los valores deben ser los mismos</a:t>
              </a:r>
            </a:p>
          </p:txBody>
        </p:sp>
        <p:cxnSp>
          <p:nvCxnSpPr>
            <p:cNvPr id="22" name="21 Conector recto"/>
            <p:cNvCxnSpPr/>
            <p:nvPr/>
          </p:nvCxnSpPr>
          <p:spPr>
            <a:xfrm>
              <a:off x="2495550" y="2420939"/>
              <a:ext cx="0" cy="1944687"/>
            </a:xfrm>
            <a:prstGeom prst="line">
              <a:avLst/>
            </a:prstGeom>
          </p:spPr>
          <p:style>
            <a:lnRef idx="2">
              <a:schemeClr val="dk1"/>
            </a:lnRef>
            <a:fillRef idx="0">
              <a:schemeClr val="dk1"/>
            </a:fillRef>
            <a:effectRef idx="1">
              <a:schemeClr val="dk1"/>
            </a:effectRef>
            <a:fontRef idx="minor">
              <a:schemeClr val="tx1"/>
            </a:fontRef>
          </p:style>
        </p:cxnSp>
        <p:cxnSp>
          <p:nvCxnSpPr>
            <p:cNvPr id="24" name="23 Conector recto de flecha"/>
            <p:cNvCxnSpPr/>
            <p:nvPr/>
          </p:nvCxnSpPr>
          <p:spPr>
            <a:xfrm>
              <a:off x="2495550" y="4364038"/>
              <a:ext cx="6477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5" name="24 Rectángulo redondeado"/>
            <p:cNvSpPr/>
            <p:nvPr/>
          </p:nvSpPr>
          <p:spPr>
            <a:xfrm>
              <a:off x="3236914" y="4092575"/>
              <a:ext cx="1203325" cy="541338"/>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base">
                <a:spcBef>
                  <a:spcPct val="0"/>
                </a:spcBef>
                <a:spcAft>
                  <a:spcPct val="0"/>
                </a:spcAft>
                <a:defRPr/>
              </a:pPr>
              <a:r>
                <a:rPr lang="es-MX" sz="1400" dirty="0">
                  <a:solidFill>
                    <a:prstClr val="black"/>
                  </a:solidFill>
                </a:rPr>
                <a:t>Propiamente tal</a:t>
              </a:r>
              <a:endParaRPr lang="es-CL" sz="1400" dirty="0">
                <a:solidFill>
                  <a:prstClr val="black"/>
                </a:solidFill>
              </a:endParaRPr>
            </a:p>
          </p:txBody>
        </p:sp>
        <p:sp>
          <p:nvSpPr>
            <p:cNvPr id="26" name="25 Rectángulo redondeado"/>
            <p:cNvSpPr/>
            <p:nvPr/>
          </p:nvSpPr>
          <p:spPr>
            <a:xfrm>
              <a:off x="4619625" y="3941764"/>
              <a:ext cx="5797550" cy="84772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285750" indent="-285750" fontAlgn="base">
                <a:spcBef>
                  <a:spcPct val="0"/>
                </a:spcBef>
                <a:spcAft>
                  <a:spcPct val="0"/>
                </a:spcAft>
                <a:buFont typeface="Arial" pitchFamily="34" charset="0"/>
                <a:buChar char="•"/>
                <a:defRPr/>
              </a:pPr>
              <a:r>
                <a:rPr lang="es-MX" sz="1400" dirty="0" err="1">
                  <a:solidFill>
                    <a:prstClr val="black"/>
                  </a:solidFill>
                </a:rPr>
                <a:t>Kuder</a:t>
              </a:r>
              <a:r>
                <a:rPr lang="es-MX" sz="1400" dirty="0">
                  <a:solidFill>
                    <a:prstClr val="black"/>
                  </a:solidFill>
                </a:rPr>
                <a:t> – Richardson = para variables dicotómicas (</a:t>
              </a:r>
              <a:r>
                <a:rPr lang="es-ES" sz="1400" dirty="0">
                  <a:solidFill>
                    <a:prstClr val="black"/>
                  </a:solidFill>
                </a:rPr>
                <a:t>K.R</a:t>
              </a:r>
              <a:r>
                <a:rPr lang="es-ES" sz="1400" baseline="-25000" dirty="0">
                  <a:solidFill>
                    <a:prstClr val="black"/>
                  </a:solidFill>
                </a:rPr>
                <a:t>(20)</a:t>
              </a:r>
              <a:r>
                <a:rPr lang="es-ES" sz="1400" dirty="0">
                  <a:solidFill>
                    <a:prstClr val="black"/>
                  </a:solidFill>
                </a:rPr>
                <a:t> y K.R</a:t>
              </a:r>
              <a:r>
                <a:rPr lang="es-ES" sz="1400" baseline="-25000" dirty="0">
                  <a:solidFill>
                    <a:prstClr val="black"/>
                  </a:solidFill>
                </a:rPr>
                <a:t>(21)</a:t>
              </a:r>
              <a:r>
                <a:rPr lang="es-ES" sz="1400" dirty="0">
                  <a:solidFill>
                    <a:prstClr val="black"/>
                  </a:solidFill>
                </a:rPr>
                <a:t>)</a:t>
              </a:r>
            </a:p>
            <a:p>
              <a:pPr marL="285750" indent="-285750" fontAlgn="base">
                <a:spcBef>
                  <a:spcPct val="0"/>
                </a:spcBef>
                <a:spcAft>
                  <a:spcPct val="0"/>
                </a:spcAft>
                <a:buFont typeface="Arial" pitchFamily="34" charset="0"/>
                <a:buChar char="•"/>
                <a:defRPr/>
              </a:pPr>
              <a:r>
                <a:rPr lang="es-ES" sz="1400" dirty="0">
                  <a:solidFill>
                    <a:prstClr val="black"/>
                  </a:solidFill>
                </a:rPr>
                <a:t>α de </a:t>
              </a:r>
              <a:r>
                <a:rPr lang="es-ES" sz="1400" dirty="0" err="1">
                  <a:solidFill>
                    <a:prstClr val="black"/>
                  </a:solidFill>
                </a:rPr>
                <a:t>Cronbach</a:t>
              </a:r>
              <a:r>
                <a:rPr lang="es-ES" sz="1400" dirty="0">
                  <a:solidFill>
                    <a:prstClr val="black"/>
                  </a:solidFill>
                </a:rPr>
                <a:t> = para variables policotomicas y cuantitativas continuas</a:t>
              </a:r>
              <a:endParaRPr lang="es-MX" sz="1400" dirty="0">
                <a:solidFill>
                  <a:prstClr val="black"/>
                </a:solidFill>
              </a:endParaRPr>
            </a:p>
          </p:txBody>
        </p:sp>
      </p:grpSp>
      <p:sp>
        <p:nvSpPr>
          <p:cNvPr id="3" name="2 Marcador de número de diapositiva"/>
          <p:cNvSpPr>
            <a:spLocks noGrp="1"/>
          </p:cNvSpPr>
          <p:nvPr>
            <p:ph type="sldNum" sz="quarter" idx="12"/>
          </p:nvPr>
        </p:nvSpPr>
        <p:spPr>
          <a:xfrm>
            <a:off x="8737600" y="5990591"/>
            <a:ext cx="2844800" cy="365125"/>
          </a:xfrm>
        </p:spPr>
        <p:txBody>
          <a:bodyPr/>
          <a:lstStyle/>
          <a:p>
            <a:pPr>
              <a:defRPr/>
            </a:pPr>
            <a:fld id="{94CEE3AB-8A7E-4712-91D9-00F54B6603CD}" type="slidenum">
              <a:rPr lang="es-CL" smtClean="0">
                <a:solidFill>
                  <a:prstClr val="black">
                    <a:tint val="75000"/>
                  </a:prstClr>
                </a:solidFill>
              </a:rPr>
              <a:pPr>
                <a:defRPr/>
              </a:pPr>
              <a:t>43</a:t>
            </a:fld>
            <a:endParaRPr lang="es-CL" dirty="0">
              <a:solidFill>
                <a:prstClr val="black">
                  <a:tint val="75000"/>
                </a:prstClr>
              </a:solidFill>
            </a:endParaRPr>
          </a:p>
        </p:txBody>
      </p:sp>
    </p:spTree>
    <p:extLst>
      <p:ext uri="{BB962C8B-B14F-4D97-AF65-F5344CB8AC3E}">
        <p14:creationId xmlns:p14="http://schemas.microsoft.com/office/powerpoint/2010/main" val="34299986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162170" y="781844"/>
            <a:ext cx="11070492" cy="739775"/>
          </a:xfrm>
        </p:spPr>
        <p:txBody>
          <a:bodyPr/>
          <a:lstStyle/>
          <a:p>
            <a:r>
              <a:rPr lang="es-ES" altLang="es-MX" sz="3200" dirty="0"/>
              <a:t>Presentación ordenada de datos</a:t>
            </a:r>
          </a:p>
        </p:txBody>
      </p:sp>
      <p:graphicFrame>
        <p:nvGraphicFramePr>
          <p:cNvPr id="177157" name="Object 5"/>
          <p:cNvGraphicFramePr>
            <a:graphicFrameLocks noGrp="1" noChangeAspect="1"/>
          </p:cNvGraphicFramePr>
          <p:nvPr>
            <p:ph sz="quarter" idx="2"/>
          </p:nvPr>
        </p:nvGraphicFramePr>
        <p:xfrm>
          <a:off x="7248526" y="1117601"/>
          <a:ext cx="3527425" cy="2741613"/>
        </p:xfrm>
        <a:graphic>
          <a:graphicData uri="http://schemas.openxmlformats.org/presentationml/2006/ole">
            <mc:AlternateContent xmlns:mc="http://schemas.openxmlformats.org/markup-compatibility/2006">
              <mc:Choice xmlns:v="urn:schemas-microsoft-com:vml" Requires="v">
                <p:oleObj spid="_x0000_s2092" name="Gráfico" r:id="rId3" imgW="2952902" imgH="2295449" progId="Excel.Chart.8">
                  <p:embed/>
                </p:oleObj>
              </mc:Choice>
              <mc:Fallback>
                <p:oleObj name="Gráfico" r:id="rId3" imgW="2952902" imgH="2295449"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8526" y="1117601"/>
                        <a:ext cx="3527425" cy="2741613"/>
                      </a:xfrm>
                      <a:prstGeom prst="rect">
                        <a:avLst/>
                      </a:prstGeom>
                    </p:spPr>
                  </p:pic>
                </p:oleObj>
              </mc:Fallback>
            </mc:AlternateContent>
          </a:graphicData>
        </a:graphic>
      </p:graphicFrame>
      <p:sp>
        <p:nvSpPr>
          <p:cNvPr id="177155" name="Rectangle 3"/>
          <p:cNvSpPr>
            <a:spLocks noGrp="1" noChangeArrowheads="1"/>
          </p:cNvSpPr>
          <p:nvPr>
            <p:ph type="body" sz="half" idx="3"/>
          </p:nvPr>
        </p:nvSpPr>
        <p:spPr>
          <a:xfrm>
            <a:off x="1631950" y="4652964"/>
            <a:ext cx="8928100" cy="1512887"/>
          </a:xfrm>
        </p:spPr>
        <p:txBody>
          <a:bodyPr/>
          <a:lstStyle/>
          <a:p>
            <a:pPr>
              <a:lnSpc>
                <a:spcPct val="80000"/>
              </a:lnSpc>
            </a:pPr>
            <a:r>
              <a:rPr lang="es-ES" altLang="es-MX" sz="2600"/>
              <a:t>Las tablas de frecuencias y las representaciones gráficas son dos maneras </a:t>
            </a:r>
            <a:r>
              <a:rPr lang="es-ES" altLang="es-MX" sz="2600" b="1" i="1"/>
              <a:t>equivalentes</a:t>
            </a:r>
            <a:r>
              <a:rPr lang="es-ES" altLang="es-MX" sz="2600"/>
              <a:t> de presentar la información. Las dos exponen ordenadamente la información recogida en una muestra.</a:t>
            </a:r>
          </a:p>
        </p:txBody>
      </p:sp>
      <p:graphicFrame>
        <p:nvGraphicFramePr>
          <p:cNvPr id="177192" name="Group 40"/>
          <p:cNvGraphicFramePr>
            <a:graphicFrameLocks noGrp="1"/>
          </p:cNvGraphicFramePr>
          <p:nvPr>
            <p:ph sz="quarter" idx="1"/>
          </p:nvPr>
        </p:nvGraphicFramePr>
        <p:xfrm>
          <a:off x="1631951" y="1628775"/>
          <a:ext cx="2519363" cy="1866900"/>
        </p:xfrm>
        <a:graphic>
          <a:graphicData uri="http://schemas.openxmlformats.org/drawingml/2006/table">
            <a:tbl>
              <a:tblPr/>
              <a:tblGrid>
                <a:gridCol w="1500188"/>
                <a:gridCol w="1019175"/>
              </a:tblGrid>
              <a:tr h="431800">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1" i="0" u="none" strike="noStrike" cap="none" normalizeH="0" baseline="0" dirty="0" smtClean="0">
                          <a:ln>
                            <a:noFill/>
                          </a:ln>
                          <a:solidFill>
                            <a:schemeClr val="tx1"/>
                          </a:solidFill>
                          <a:effectLst/>
                          <a:latin typeface="Arial" panose="020B0604020202020204" pitchFamily="34" charset="0"/>
                        </a:rPr>
                        <a:t>Género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1" i="0" u="none" strike="noStrike" cap="none" normalizeH="0" baseline="0" smtClean="0">
                          <a:ln>
                            <a:noFill/>
                          </a:ln>
                          <a:solidFill>
                            <a:schemeClr val="tx1"/>
                          </a:solidFill>
                          <a:effectLst/>
                          <a:latin typeface="Arial" panose="020B0604020202020204" pitchFamily="34" charset="0"/>
                        </a:rPr>
                        <a:t>Frec.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r>
              <a:tr h="717550">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0" i="0" u="none" strike="noStrike" cap="none" normalizeH="0" baseline="0" smtClean="0">
                          <a:ln>
                            <a:noFill/>
                          </a:ln>
                          <a:solidFill>
                            <a:schemeClr val="tx1"/>
                          </a:solidFill>
                          <a:effectLst/>
                          <a:latin typeface="Arial" panose="020B0604020202020204" pitchFamily="34" charset="0"/>
                        </a:rPr>
                        <a:t>Hombre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0" i="0" u="none" strike="noStrike" cap="none" normalizeH="0" baseline="0" smtClean="0">
                          <a:ln>
                            <a:noFill/>
                          </a:ln>
                          <a:solidFill>
                            <a:srgbClr val="0066FF"/>
                          </a:solidFill>
                          <a:effectLst/>
                          <a:latin typeface="Arial" panose="020B0604020202020204" pitchFamily="34" charset="0"/>
                        </a:rPr>
                        <a:t>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7550">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0" i="0" u="none" strike="noStrike" cap="none" normalizeH="0" baseline="0" smtClean="0">
                          <a:ln>
                            <a:noFill/>
                          </a:ln>
                          <a:solidFill>
                            <a:schemeClr val="tx1"/>
                          </a:solidFill>
                          <a:effectLst/>
                          <a:latin typeface="Arial" panose="020B0604020202020204" pitchFamily="34" charset="0"/>
                        </a:rPr>
                        <a:t>Mujer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0" i="0" u="none" strike="noStrike" cap="none" normalizeH="0" baseline="0" smtClean="0">
                          <a:ln>
                            <a:noFill/>
                          </a:ln>
                          <a:solidFill>
                            <a:srgbClr val="0066FF"/>
                          </a:solidFill>
                          <a:effectLst/>
                          <a:latin typeface="Arial" panose="020B060402020202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77193" name="AutoShape 41"/>
          <p:cNvSpPr>
            <a:spLocks noChangeArrowheads="1"/>
          </p:cNvSpPr>
          <p:nvPr/>
        </p:nvSpPr>
        <p:spPr bwMode="auto">
          <a:xfrm>
            <a:off x="4511675" y="3573463"/>
            <a:ext cx="2590800" cy="576262"/>
          </a:xfrm>
          <a:prstGeom prst="leftRightArrow">
            <a:avLst>
              <a:gd name="adj1" fmla="val 50000"/>
              <a:gd name="adj2" fmla="val 8991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aphicFrame>
        <p:nvGraphicFramePr>
          <p:cNvPr id="177194" name="Object 42"/>
          <p:cNvGraphicFramePr>
            <a:graphicFrameLocks noChangeAspect="1"/>
          </p:cNvGraphicFramePr>
          <p:nvPr/>
        </p:nvGraphicFramePr>
        <p:xfrm>
          <a:off x="4800600" y="1773239"/>
          <a:ext cx="1944688" cy="1658937"/>
        </p:xfrm>
        <a:graphic>
          <a:graphicData uri="http://schemas.openxmlformats.org/presentationml/2006/ole">
            <mc:AlternateContent xmlns:mc="http://schemas.openxmlformats.org/markup-compatibility/2006">
              <mc:Choice xmlns:v="urn:schemas-microsoft-com:vml" Requires="v">
                <p:oleObj spid="_x0000_s2093" name="Imagen de mapa de bits" r:id="rId5" imgW="2209524" imgH="1886213" progId="Paint.Picture">
                  <p:embed/>
                </p:oleObj>
              </mc:Choice>
              <mc:Fallback>
                <p:oleObj name="Imagen de mapa de bits" r:id="rId5" imgW="2209524" imgH="188621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1773239"/>
                        <a:ext cx="1944688" cy="165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1 Marcador de número de diapositiva"/>
          <p:cNvSpPr>
            <a:spLocks noGrp="1"/>
          </p:cNvSpPr>
          <p:nvPr>
            <p:ph type="sldNum" sz="quarter" idx="11"/>
          </p:nvPr>
        </p:nvSpPr>
        <p:spPr>
          <a:xfrm>
            <a:off x="10946285" y="5897336"/>
            <a:ext cx="703385" cy="457200"/>
          </a:xfrm>
        </p:spPr>
        <p:txBody>
          <a:bodyPr/>
          <a:lstStyle/>
          <a:p>
            <a:fld id="{8F7A68D4-7E87-4416-A1AA-C7FED6411C19}" type="slidenum">
              <a:rPr lang="es-ES" altLang="es-MX" smtClean="0"/>
              <a:pPr/>
              <a:t>44</a:t>
            </a:fld>
            <a:endParaRPr lang="es-ES" altLang="es-MX" dirty="0"/>
          </a:p>
        </p:txBody>
      </p:sp>
    </p:spTree>
    <p:extLst>
      <p:ext uri="{BB962C8B-B14F-4D97-AF65-F5344CB8AC3E}">
        <p14:creationId xmlns:p14="http://schemas.microsoft.com/office/powerpoint/2010/main" val="10550955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77192"/>
                                        </p:tgtEl>
                                        <p:attrNameLst>
                                          <p:attrName>style.visibility</p:attrName>
                                        </p:attrNameLst>
                                      </p:cBhvr>
                                      <p:to>
                                        <p:strVal val="visible"/>
                                      </p:to>
                                    </p:set>
                                    <p:animEffect transition="in" filter="fade">
                                      <p:cBhvr>
                                        <p:cTn id="7" dur="1000"/>
                                        <p:tgtEl>
                                          <p:spTgt spid="177192"/>
                                        </p:tgtEl>
                                      </p:cBhvr>
                                    </p:animEffect>
                                    <p:anim calcmode="lin" valueType="num">
                                      <p:cBhvr>
                                        <p:cTn id="8" dur="1000" fill="hold"/>
                                        <p:tgtEl>
                                          <p:spTgt spid="177192"/>
                                        </p:tgtEl>
                                        <p:attrNameLst>
                                          <p:attrName>ppt_x</p:attrName>
                                        </p:attrNameLst>
                                      </p:cBhvr>
                                      <p:tavLst>
                                        <p:tav tm="0">
                                          <p:val>
                                            <p:strVal val="#ppt_x"/>
                                          </p:val>
                                        </p:tav>
                                        <p:tav tm="100000">
                                          <p:val>
                                            <p:strVal val="#ppt_x"/>
                                          </p:val>
                                        </p:tav>
                                      </p:tavLst>
                                    </p:anim>
                                    <p:anim calcmode="lin" valueType="num">
                                      <p:cBhvr>
                                        <p:cTn id="9" dur="1000" fill="hold"/>
                                        <p:tgtEl>
                                          <p:spTgt spid="17719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77157"/>
                                        </p:tgtEl>
                                        <p:attrNameLst>
                                          <p:attrName>style.visibility</p:attrName>
                                        </p:attrNameLst>
                                      </p:cBhvr>
                                      <p:to>
                                        <p:strVal val="visible"/>
                                      </p:to>
                                    </p:set>
                                    <p:animEffect transition="in" filter="fade">
                                      <p:cBhvr>
                                        <p:cTn id="13" dur="1000"/>
                                        <p:tgtEl>
                                          <p:spTgt spid="177157"/>
                                        </p:tgtEl>
                                      </p:cBhvr>
                                    </p:animEffect>
                                    <p:anim calcmode="lin" valueType="num">
                                      <p:cBhvr>
                                        <p:cTn id="14" dur="1000" fill="hold"/>
                                        <p:tgtEl>
                                          <p:spTgt spid="177157"/>
                                        </p:tgtEl>
                                        <p:attrNameLst>
                                          <p:attrName>ppt_x</p:attrName>
                                        </p:attrNameLst>
                                      </p:cBhvr>
                                      <p:tavLst>
                                        <p:tav tm="0">
                                          <p:val>
                                            <p:strVal val="#ppt_x"/>
                                          </p:val>
                                        </p:tav>
                                        <p:tav tm="100000">
                                          <p:val>
                                            <p:strVal val="#ppt_x"/>
                                          </p:val>
                                        </p:tav>
                                      </p:tavLst>
                                    </p:anim>
                                    <p:anim calcmode="lin" valueType="num">
                                      <p:cBhvr>
                                        <p:cTn id="15" dur="1000" fill="hold"/>
                                        <p:tgtEl>
                                          <p:spTgt spid="177157"/>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19" presetClass="entr" presetSubtype="10" fill="hold" grpId="0" nodeType="afterEffect">
                                  <p:stCondLst>
                                    <p:cond delay="0"/>
                                  </p:stCondLst>
                                  <p:childTnLst>
                                    <p:set>
                                      <p:cBhvr>
                                        <p:cTn id="18" dur="1" fill="hold">
                                          <p:stCondLst>
                                            <p:cond delay="0"/>
                                          </p:stCondLst>
                                        </p:cTn>
                                        <p:tgtEl>
                                          <p:spTgt spid="177193"/>
                                        </p:tgtEl>
                                        <p:attrNameLst>
                                          <p:attrName>style.visibility</p:attrName>
                                        </p:attrNameLst>
                                      </p:cBhvr>
                                      <p:to>
                                        <p:strVal val="visible"/>
                                      </p:to>
                                    </p:set>
                                    <p:anim calcmode="lin" valueType="num">
                                      <p:cBhvr>
                                        <p:cTn id="19" dur="5000" fill="hold"/>
                                        <p:tgtEl>
                                          <p:spTgt spid="177193"/>
                                        </p:tgtEl>
                                        <p:attrNameLst>
                                          <p:attrName>ppt_w</p:attrName>
                                        </p:attrNameLst>
                                      </p:cBhvr>
                                      <p:tavLst>
                                        <p:tav tm="0" fmla="#ppt_w*sin(2.5*pi*$)">
                                          <p:val>
                                            <p:fltVal val="0"/>
                                          </p:val>
                                        </p:tav>
                                        <p:tav tm="100000">
                                          <p:val>
                                            <p:fltVal val="1"/>
                                          </p:val>
                                        </p:tav>
                                      </p:tavLst>
                                    </p:anim>
                                    <p:anim calcmode="lin" valueType="num">
                                      <p:cBhvr>
                                        <p:cTn id="20" dur="5000" fill="hold"/>
                                        <p:tgtEl>
                                          <p:spTgt spid="17719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77157" grpId="0"/>
      <p:bldP spid="17719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0" name="Rectangle 4"/>
          <p:cNvSpPr>
            <a:spLocks noGrp="1" noChangeArrowheads="1"/>
          </p:cNvSpPr>
          <p:nvPr>
            <p:ph type="title" sz="quarter"/>
          </p:nvPr>
        </p:nvSpPr>
        <p:spPr>
          <a:xfrm>
            <a:off x="0" y="825501"/>
            <a:ext cx="8994775" cy="450850"/>
          </a:xfrm>
        </p:spPr>
        <p:txBody>
          <a:bodyPr>
            <a:normAutofit fontScale="90000"/>
          </a:bodyPr>
          <a:lstStyle/>
          <a:p>
            <a:r>
              <a:rPr lang="es-ES" altLang="es-MX" sz="3200" dirty="0"/>
              <a:t>Tablas de frecuencia</a:t>
            </a:r>
          </a:p>
        </p:txBody>
      </p:sp>
      <p:pic>
        <p:nvPicPr>
          <p:cNvPr id="132105" name="Picture 9"/>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7980507" y="2197078"/>
            <a:ext cx="4035136" cy="1519746"/>
          </a:xfrm>
          <a:noFill/>
          <a:ln/>
        </p:spPr>
      </p:pic>
      <p:pic>
        <p:nvPicPr>
          <p:cNvPr id="132104" name="Picture 8"/>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6497347" y="888477"/>
            <a:ext cx="3500727" cy="1199085"/>
          </a:xfrm>
          <a:ln/>
        </p:spPr>
      </p:pic>
      <p:pic>
        <p:nvPicPr>
          <p:cNvPr id="132106" name="Picture 10"/>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6848944" y="3768163"/>
            <a:ext cx="4291661" cy="2507838"/>
          </a:xfrm>
          <a:noFill/>
          <a:ln/>
        </p:spPr>
      </p:pic>
      <p:sp>
        <p:nvSpPr>
          <p:cNvPr id="132107" name="Rectangle 11"/>
          <p:cNvSpPr>
            <a:spLocks noGrp="1" noChangeArrowheads="1"/>
          </p:cNvSpPr>
          <p:nvPr>
            <p:ph type="body" sz="half" idx="4294967295"/>
          </p:nvPr>
        </p:nvSpPr>
        <p:spPr>
          <a:xfrm>
            <a:off x="-49644" y="1276351"/>
            <a:ext cx="6497348" cy="4795189"/>
          </a:xfrm>
        </p:spPr>
        <p:txBody>
          <a:bodyPr>
            <a:noAutofit/>
          </a:bodyPr>
          <a:lstStyle/>
          <a:p>
            <a:pPr>
              <a:lnSpc>
                <a:spcPct val="80000"/>
              </a:lnSpc>
            </a:pPr>
            <a:r>
              <a:rPr lang="es-ES" altLang="es-MX" sz="2400" dirty="0"/>
              <a:t>Exponen la información recogida en la muestra, de forma que no se pierda nada de información (o poca).</a:t>
            </a:r>
          </a:p>
          <a:p>
            <a:pPr>
              <a:lnSpc>
                <a:spcPct val="80000"/>
              </a:lnSpc>
            </a:pPr>
            <a:endParaRPr lang="es-ES" altLang="es-MX" sz="2400" dirty="0"/>
          </a:p>
          <a:p>
            <a:pPr lvl="1">
              <a:lnSpc>
                <a:spcPct val="80000"/>
              </a:lnSpc>
            </a:pPr>
            <a:r>
              <a:rPr lang="es-ES" altLang="es-MX" sz="2000" dirty="0">
                <a:solidFill>
                  <a:srgbClr val="CC3300"/>
                </a:solidFill>
              </a:rPr>
              <a:t>Frecuencias absolutas</a:t>
            </a:r>
            <a:r>
              <a:rPr lang="es-ES" altLang="es-MX" sz="2000" dirty="0"/>
              <a:t>: Contabilizan el número de individuos de cada modalidad</a:t>
            </a:r>
          </a:p>
          <a:p>
            <a:pPr lvl="1">
              <a:lnSpc>
                <a:spcPct val="80000"/>
              </a:lnSpc>
            </a:pPr>
            <a:endParaRPr lang="es-ES" altLang="es-MX" sz="2000" dirty="0"/>
          </a:p>
          <a:p>
            <a:pPr lvl="1">
              <a:lnSpc>
                <a:spcPct val="80000"/>
              </a:lnSpc>
            </a:pPr>
            <a:r>
              <a:rPr lang="es-ES" altLang="es-MX" sz="2000" dirty="0">
                <a:solidFill>
                  <a:srgbClr val="CC3300"/>
                </a:solidFill>
              </a:rPr>
              <a:t>Frecuencias relativas (porcentajes)</a:t>
            </a:r>
            <a:r>
              <a:rPr lang="es-ES" altLang="es-MX" sz="2000" dirty="0"/>
              <a:t>: </a:t>
            </a:r>
            <a:r>
              <a:rPr lang="es-ES" altLang="es-MX" sz="2000" dirty="0" err="1"/>
              <a:t>Idem</a:t>
            </a:r>
            <a:r>
              <a:rPr lang="es-ES" altLang="es-MX" sz="2000" dirty="0"/>
              <a:t>, pero dividido por el total</a:t>
            </a:r>
          </a:p>
          <a:p>
            <a:pPr lvl="1">
              <a:lnSpc>
                <a:spcPct val="80000"/>
              </a:lnSpc>
            </a:pPr>
            <a:endParaRPr lang="es-ES" altLang="es-MX" sz="2000" dirty="0"/>
          </a:p>
          <a:p>
            <a:pPr lvl="1">
              <a:lnSpc>
                <a:spcPct val="80000"/>
              </a:lnSpc>
            </a:pPr>
            <a:r>
              <a:rPr lang="es-ES" altLang="es-MX" sz="2000" dirty="0">
                <a:solidFill>
                  <a:srgbClr val="CC3300"/>
                </a:solidFill>
              </a:rPr>
              <a:t>Frecuencias acumuladas</a:t>
            </a:r>
            <a:r>
              <a:rPr lang="es-ES" altLang="es-MX" sz="2000" dirty="0"/>
              <a:t>: Sólo tienen sentido para variables ordinales y numéricas</a:t>
            </a:r>
          </a:p>
          <a:p>
            <a:pPr lvl="2">
              <a:lnSpc>
                <a:spcPct val="80000"/>
              </a:lnSpc>
            </a:pPr>
            <a:r>
              <a:rPr lang="es-ES" altLang="es-MX" sz="1800" dirty="0"/>
              <a:t>Muy útiles para calcular </a:t>
            </a:r>
            <a:r>
              <a:rPr lang="es-ES" altLang="es-MX" sz="1800" dirty="0" err="1"/>
              <a:t>cuantiles</a:t>
            </a:r>
            <a:r>
              <a:rPr lang="es-ES" altLang="es-MX" sz="1800" dirty="0"/>
              <a:t> (ver más adelante)</a:t>
            </a:r>
          </a:p>
          <a:p>
            <a:pPr lvl="3">
              <a:lnSpc>
                <a:spcPct val="80000"/>
              </a:lnSpc>
            </a:pPr>
            <a:r>
              <a:rPr lang="es-ES" altLang="es-MX" sz="1600" dirty="0">
                <a:solidFill>
                  <a:srgbClr val="0066FF"/>
                </a:solidFill>
              </a:rPr>
              <a:t>¿Qué porcentaje de individuos tiene menos de 3 hijos?</a:t>
            </a:r>
            <a:r>
              <a:rPr lang="es-ES" altLang="es-MX" sz="1600" dirty="0"/>
              <a:t> Sol: 83,8</a:t>
            </a:r>
          </a:p>
          <a:p>
            <a:pPr lvl="3">
              <a:lnSpc>
                <a:spcPct val="80000"/>
              </a:lnSpc>
            </a:pPr>
            <a:r>
              <a:rPr lang="es-ES" altLang="es-MX" sz="1600" dirty="0">
                <a:solidFill>
                  <a:srgbClr val="0066FF"/>
                </a:solidFill>
              </a:rPr>
              <a:t>¿Entre 4 y 6 hijos?</a:t>
            </a:r>
            <a:r>
              <a:rPr lang="es-ES" altLang="es-MX" sz="1600" dirty="0"/>
              <a:t> </a:t>
            </a:r>
            <a:r>
              <a:rPr lang="es-ES" altLang="es-MX" sz="1600" dirty="0" err="1"/>
              <a:t>Soluc</a:t>
            </a:r>
            <a:r>
              <a:rPr lang="es-ES" altLang="es-MX" sz="1600" dirty="0"/>
              <a:t> 1ª: 8,4%+3,6%+1,6%=</a:t>
            </a:r>
            <a:r>
              <a:rPr lang="es-ES" altLang="es-MX" sz="1600" b="1" dirty="0"/>
              <a:t> </a:t>
            </a:r>
            <a:r>
              <a:rPr lang="es-ES" altLang="es-MX" sz="1600" b="1" u="sng" dirty="0">
                <a:solidFill>
                  <a:srgbClr val="339933"/>
                </a:solidFill>
              </a:rPr>
              <a:t>13,6%</a:t>
            </a:r>
            <a:r>
              <a:rPr lang="es-ES" altLang="es-MX" sz="1600" dirty="0"/>
              <a:t>. </a:t>
            </a:r>
            <a:r>
              <a:rPr lang="es-ES" altLang="es-MX" sz="1600" dirty="0" err="1"/>
              <a:t>Soluc</a:t>
            </a:r>
            <a:r>
              <a:rPr lang="es-ES" altLang="es-MX" sz="1600" dirty="0"/>
              <a:t> 2ª: 97,3% - 83,8% = </a:t>
            </a:r>
            <a:r>
              <a:rPr lang="es-ES" altLang="es-MX" sz="1600" b="1" u="sng" dirty="0">
                <a:solidFill>
                  <a:srgbClr val="339933"/>
                </a:solidFill>
              </a:rPr>
              <a:t>13,5%</a:t>
            </a:r>
            <a:r>
              <a:rPr lang="es-ES" altLang="es-MX" sz="1600" dirty="0"/>
              <a:t> </a:t>
            </a:r>
          </a:p>
        </p:txBody>
      </p:sp>
      <p:sp>
        <p:nvSpPr>
          <p:cNvPr id="2" name="1 Marcador de número de diapositiva"/>
          <p:cNvSpPr>
            <a:spLocks noGrp="1"/>
          </p:cNvSpPr>
          <p:nvPr>
            <p:ph type="sldNum" sz="quarter" idx="11"/>
          </p:nvPr>
        </p:nvSpPr>
        <p:spPr>
          <a:xfrm>
            <a:off x="10995270" y="5872843"/>
            <a:ext cx="703385" cy="457200"/>
          </a:xfrm>
        </p:spPr>
        <p:txBody>
          <a:bodyPr/>
          <a:lstStyle/>
          <a:p>
            <a:fld id="{33929531-21E7-450D-9399-2792F8569492}" type="slidenum">
              <a:rPr lang="es-ES" altLang="es-MX" smtClean="0"/>
              <a:pPr/>
              <a:t>45</a:t>
            </a:fld>
            <a:endParaRPr lang="es-ES" altLang="es-MX" dirty="0"/>
          </a:p>
        </p:txBody>
      </p:sp>
    </p:spTree>
    <p:extLst>
      <p:ext uri="{BB962C8B-B14F-4D97-AF65-F5344CB8AC3E}">
        <p14:creationId xmlns:p14="http://schemas.microsoft.com/office/powerpoint/2010/main" val="10927212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32105"/>
                                        </p:tgtEl>
                                        <p:attrNameLst>
                                          <p:attrName>style.visibility</p:attrName>
                                        </p:attrNameLst>
                                      </p:cBhvr>
                                      <p:to>
                                        <p:strVal val="visible"/>
                                      </p:to>
                                    </p:set>
                                    <p:animEffect transition="in" filter="fade">
                                      <p:cBhvr>
                                        <p:cTn id="7" dur="1000"/>
                                        <p:tgtEl>
                                          <p:spTgt spid="132105"/>
                                        </p:tgtEl>
                                      </p:cBhvr>
                                    </p:animEffect>
                                    <p:anim calcmode="lin" valueType="num">
                                      <p:cBhvr>
                                        <p:cTn id="8" dur="1000" fill="hold"/>
                                        <p:tgtEl>
                                          <p:spTgt spid="132105"/>
                                        </p:tgtEl>
                                        <p:attrNameLst>
                                          <p:attrName>ppt_x</p:attrName>
                                        </p:attrNameLst>
                                      </p:cBhvr>
                                      <p:tavLst>
                                        <p:tav tm="0">
                                          <p:val>
                                            <p:strVal val="#ppt_x"/>
                                          </p:val>
                                        </p:tav>
                                        <p:tav tm="100000">
                                          <p:val>
                                            <p:strVal val="#ppt_x"/>
                                          </p:val>
                                        </p:tav>
                                      </p:tavLst>
                                    </p:anim>
                                    <p:anim calcmode="lin" valueType="num">
                                      <p:cBhvr>
                                        <p:cTn id="9" dur="1000" fill="hold"/>
                                        <p:tgtEl>
                                          <p:spTgt spid="13210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2106"/>
                                        </p:tgtEl>
                                        <p:attrNameLst>
                                          <p:attrName>style.visibility</p:attrName>
                                        </p:attrNameLst>
                                      </p:cBhvr>
                                      <p:to>
                                        <p:strVal val="visible"/>
                                      </p:to>
                                    </p:set>
                                    <p:animEffect transition="in" filter="fade">
                                      <p:cBhvr>
                                        <p:cTn id="12" dur="1000"/>
                                        <p:tgtEl>
                                          <p:spTgt spid="132106"/>
                                        </p:tgtEl>
                                      </p:cBhvr>
                                    </p:animEffect>
                                    <p:anim calcmode="lin" valueType="num">
                                      <p:cBhvr>
                                        <p:cTn id="13" dur="1000" fill="hold"/>
                                        <p:tgtEl>
                                          <p:spTgt spid="132106"/>
                                        </p:tgtEl>
                                        <p:attrNameLst>
                                          <p:attrName>ppt_x</p:attrName>
                                        </p:attrNameLst>
                                      </p:cBhvr>
                                      <p:tavLst>
                                        <p:tav tm="0">
                                          <p:val>
                                            <p:strVal val="#ppt_x"/>
                                          </p:val>
                                        </p:tav>
                                        <p:tav tm="100000">
                                          <p:val>
                                            <p:strVal val="#ppt_x"/>
                                          </p:val>
                                        </p:tav>
                                      </p:tavLst>
                                    </p:anim>
                                    <p:anim calcmode="lin" valueType="num">
                                      <p:cBhvr>
                                        <p:cTn id="14" dur="1000" fill="hold"/>
                                        <p:tgtEl>
                                          <p:spTgt spid="132106"/>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132107">
                                            <p:txEl>
                                              <p:pRg st="7" end="7"/>
                                            </p:txEl>
                                          </p:spTgt>
                                        </p:tgtEl>
                                        <p:attrNameLst>
                                          <p:attrName>style.visibility</p:attrName>
                                        </p:attrNameLst>
                                      </p:cBhvr>
                                      <p:to>
                                        <p:strVal val="visible"/>
                                      </p:to>
                                    </p:set>
                                    <p:animEffect transition="in" filter="fade">
                                      <p:cBhvr>
                                        <p:cTn id="19" dur="1000"/>
                                        <p:tgtEl>
                                          <p:spTgt spid="132107">
                                            <p:txEl>
                                              <p:pRg st="7" end="7"/>
                                            </p:txEl>
                                          </p:spTgt>
                                        </p:tgtEl>
                                      </p:cBhvr>
                                    </p:animEffect>
                                    <p:anim calcmode="lin" valueType="num">
                                      <p:cBhvr>
                                        <p:cTn id="20" dur="1000" fill="hold"/>
                                        <p:tgtEl>
                                          <p:spTgt spid="132107">
                                            <p:txEl>
                                              <p:pRg st="7" end="7"/>
                                            </p:txEl>
                                          </p:spTgt>
                                        </p:tgtEl>
                                        <p:attrNameLst>
                                          <p:attrName>ppt_x</p:attrName>
                                        </p:attrNameLst>
                                      </p:cBhvr>
                                      <p:tavLst>
                                        <p:tav tm="0">
                                          <p:val>
                                            <p:strVal val="#ppt_x"/>
                                          </p:val>
                                        </p:tav>
                                        <p:tav tm="100000">
                                          <p:val>
                                            <p:strVal val="#ppt_x"/>
                                          </p:val>
                                        </p:tav>
                                      </p:tavLst>
                                    </p:anim>
                                    <p:anim calcmode="lin" valueType="num">
                                      <p:cBhvr>
                                        <p:cTn id="21" dur="1000" fill="hold"/>
                                        <p:tgtEl>
                                          <p:spTgt spid="132107">
                                            <p:txEl>
                                              <p:pRg st="7" end="7"/>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32107">
                                            <p:txEl>
                                              <p:pRg st="8" end="8"/>
                                            </p:txEl>
                                          </p:spTgt>
                                        </p:tgtEl>
                                        <p:attrNameLst>
                                          <p:attrName>style.visibility</p:attrName>
                                        </p:attrNameLst>
                                      </p:cBhvr>
                                      <p:to>
                                        <p:strVal val="visible"/>
                                      </p:to>
                                    </p:set>
                                    <p:animEffect transition="in" filter="fade">
                                      <p:cBhvr>
                                        <p:cTn id="24" dur="1000"/>
                                        <p:tgtEl>
                                          <p:spTgt spid="132107">
                                            <p:txEl>
                                              <p:pRg st="8" end="8"/>
                                            </p:txEl>
                                          </p:spTgt>
                                        </p:tgtEl>
                                      </p:cBhvr>
                                    </p:animEffect>
                                    <p:anim calcmode="lin" valueType="num">
                                      <p:cBhvr>
                                        <p:cTn id="25" dur="1000" fill="hold"/>
                                        <p:tgtEl>
                                          <p:spTgt spid="132107">
                                            <p:txEl>
                                              <p:pRg st="8" end="8"/>
                                            </p:txEl>
                                          </p:spTgt>
                                        </p:tgtEl>
                                        <p:attrNameLst>
                                          <p:attrName>ppt_x</p:attrName>
                                        </p:attrNameLst>
                                      </p:cBhvr>
                                      <p:tavLst>
                                        <p:tav tm="0">
                                          <p:val>
                                            <p:strVal val="#ppt_x"/>
                                          </p:val>
                                        </p:tav>
                                        <p:tav tm="100000">
                                          <p:val>
                                            <p:strVal val="#ppt_x"/>
                                          </p:val>
                                        </p:tav>
                                      </p:tavLst>
                                    </p:anim>
                                    <p:anim calcmode="lin" valueType="num">
                                      <p:cBhvr>
                                        <p:cTn id="26" dur="1000" fill="hold"/>
                                        <p:tgtEl>
                                          <p:spTgt spid="132107">
                                            <p:txEl>
                                              <p:pRg st="8" end="8"/>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32107">
                                            <p:txEl>
                                              <p:pRg st="9" end="9"/>
                                            </p:txEl>
                                          </p:spTgt>
                                        </p:tgtEl>
                                        <p:attrNameLst>
                                          <p:attrName>style.visibility</p:attrName>
                                        </p:attrNameLst>
                                      </p:cBhvr>
                                      <p:to>
                                        <p:strVal val="visible"/>
                                      </p:to>
                                    </p:set>
                                    <p:animEffect transition="in" filter="fade">
                                      <p:cBhvr>
                                        <p:cTn id="29" dur="1000"/>
                                        <p:tgtEl>
                                          <p:spTgt spid="132107">
                                            <p:txEl>
                                              <p:pRg st="9" end="9"/>
                                            </p:txEl>
                                          </p:spTgt>
                                        </p:tgtEl>
                                      </p:cBhvr>
                                    </p:animEffect>
                                    <p:anim calcmode="lin" valueType="num">
                                      <p:cBhvr>
                                        <p:cTn id="30" dur="1000" fill="hold"/>
                                        <p:tgtEl>
                                          <p:spTgt spid="132107">
                                            <p:txEl>
                                              <p:pRg st="9" end="9"/>
                                            </p:txEl>
                                          </p:spTgt>
                                        </p:tgtEl>
                                        <p:attrNameLst>
                                          <p:attrName>ppt_x</p:attrName>
                                        </p:attrNameLst>
                                      </p:cBhvr>
                                      <p:tavLst>
                                        <p:tav tm="0">
                                          <p:val>
                                            <p:strVal val="#ppt_x"/>
                                          </p:val>
                                        </p:tav>
                                        <p:tav tm="100000">
                                          <p:val>
                                            <p:strVal val="#ppt_x"/>
                                          </p:val>
                                        </p:tav>
                                      </p:tavLst>
                                    </p:anim>
                                    <p:anim calcmode="lin" valueType="num">
                                      <p:cBhvr>
                                        <p:cTn id="31" dur="1000" fill="hold"/>
                                        <p:tgtEl>
                                          <p:spTgt spid="132107">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s-ES" altLang="es-MX" sz="3200" dirty="0"/>
              <a:t>Datos desordenados y ordenados en tablas</a:t>
            </a:r>
          </a:p>
        </p:txBody>
      </p:sp>
      <p:sp>
        <p:nvSpPr>
          <p:cNvPr id="166942" name="Rectangle 30"/>
          <p:cNvSpPr>
            <a:spLocks noGrp="1" noChangeArrowheads="1"/>
          </p:cNvSpPr>
          <p:nvPr>
            <p:ph type="body" sz="half" idx="1"/>
          </p:nvPr>
        </p:nvSpPr>
        <p:spPr>
          <a:xfrm>
            <a:off x="1631950" y="1412876"/>
            <a:ext cx="4387850" cy="2087563"/>
          </a:xfrm>
        </p:spPr>
        <p:txBody>
          <a:bodyPr/>
          <a:lstStyle/>
          <a:p>
            <a:pPr>
              <a:lnSpc>
                <a:spcPct val="90000"/>
              </a:lnSpc>
            </a:pPr>
            <a:r>
              <a:rPr lang="es-ES" altLang="es-MX" sz="2600" dirty="0">
                <a:solidFill>
                  <a:srgbClr val="339933"/>
                </a:solidFill>
              </a:rPr>
              <a:t>Variable: Género</a:t>
            </a:r>
          </a:p>
          <a:p>
            <a:pPr lvl="1">
              <a:lnSpc>
                <a:spcPct val="90000"/>
              </a:lnSpc>
            </a:pPr>
            <a:r>
              <a:rPr lang="es-ES" altLang="es-MX" sz="2200" dirty="0"/>
              <a:t>Modalidades:</a:t>
            </a:r>
          </a:p>
          <a:p>
            <a:pPr lvl="2">
              <a:lnSpc>
                <a:spcPct val="90000"/>
              </a:lnSpc>
            </a:pPr>
            <a:r>
              <a:rPr lang="es-ES" altLang="es-MX" dirty="0">
                <a:solidFill>
                  <a:srgbClr val="0066FF"/>
                </a:solidFill>
              </a:rPr>
              <a:t>H = Hombre</a:t>
            </a:r>
          </a:p>
          <a:p>
            <a:pPr lvl="2">
              <a:lnSpc>
                <a:spcPct val="90000"/>
              </a:lnSpc>
            </a:pPr>
            <a:r>
              <a:rPr lang="es-ES" altLang="es-MX" dirty="0">
                <a:solidFill>
                  <a:srgbClr val="CC3300"/>
                </a:solidFill>
              </a:rPr>
              <a:t>M = Mujer</a:t>
            </a:r>
          </a:p>
          <a:p>
            <a:pPr>
              <a:lnSpc>
                <a:spcPct val="90000"/>
              </a:lnSpc>
            </a:pPr>
            <a:endParaRPr lang="es-ES" altLang="es-MX" sz="2600" dirty="0">
              <a:solidFill>
                <a:srgbClr val="0066FF"/>
              </a:solidFill>
            </a:endParaRPr>
          </a:p>
          <a:p>
            <a:pPr>
              <a:lnSpc>
                <a:spcPct val="90000"/>
              </a:lnSpc>
              <a:buFont typeface="Wingdings" panose="05000000000000000000" pitchFamily="2" charset="2"/>
              <a:buNone/>
            </a:pPr>
            <a:endParaRPr lang="es-ES" altLang="es-MX" sz="2600" dirty="0">
              <a:solidFill>
                <a:srgbClr val="0066FF"/>
              </a:solidFill>
            </a:endParaRPr>
          </a:p>
        </p:txBody>
      </p:sp>
      <p:sp>
        <p:nvSpPr>
          <p:cNvPr id="166968" name="Rectangle 56"/>
          <p:cNvSpPr>
            <a:spLocks noGrp="1" noChangeArrowheads="1"/>
          </p:cNvSpPr>
          <p:nvPr>
            <p:ph type="body" sz="half" idx="2"/>
          </p:nvPr>
        </p:nvSpPr>
        <p:spPr>
          <a:xfrm>
            <a:off x="1631951" y="3716339"/>
            <a:ext cx="4968875" cy="2376487"/>
          </a:xfrm>
        </p:spPr>
        <p:txBody>
          <a:bodyPr/>
          <a:lstStyle/>
          <a:p>
            <a:pPr>
              <a:lnSpc>
                <a:spcPct val="90000"/>
              </a:lnSpc>
            </a:pPr>
            <a:r>
              <a:rPr lang="es-ES" altLang="es-MX" sz="2600">
                <a:solidFill>
                  <a:srgbClr val="339933"/>
                </a:solidFill>
              </a:rPr>
              <a:t>Muestra:</a:t>
            </a:r>
          </a:p>
          <a:p>
            <a:pPr>
              <a:lnSpc>
                <a:spcPct val="90000"/>
              </a:lnSpc>
            </a:pPr>
            <a:endParaRPr lang="es-ES" altLang="es-MX" sz="2600">
              <a:solidFill>
                <a:srgbClr val="339933"/>
              </a:solidFill>
            </a:endParaRPr>
          </a:p>
          <a:p>
            <a:pPr lvl="1">
              <a:lnSpc>
                <a:spcPct val="90000"/>
              </a:lnSpc>
              <a:buFont typeface="Wingdings" panose="05000000000000000000" pitchFamily="2" charset="2"/>
              <a:buNone/>
            </a:pPr>
            <a:r>
              <a:rPr lang="es-ES" altLang="es-MX" sz="2200">
                <a:solidFill>
                  <a:srgbClr val="CC3300"/>
                </a:solidFill>
              </a:rPr>
              <a:t>	M</a:t>
            </a:r>
            <a:r>
              <a:rPr lang="es-ES" altLang="es-MX" sz="2200"/>
              <a:t> </a:t>
            </a:r>
            <a:r>
              <a:rPr lang="es-ES" altLang="es-MX" sz="2200">
                <a:solidFill>
                  <a:srgbClr val="0066FF"/>
                </a:solidFill>
              </a:rPr>
              <a:t>H</a:t>
            </a:r>
            <a:r>
              <a:rPr lang="es-ES" altLang="es-MX" sz="2200"/>
              <a:t> </a:t>
            </a:r>
            <a:r>
              <a:rPr lang="es-ES" altLang="es-MX" sz="2200">
                <a:solidFill>
                  <a:srgbClr val="0066FF"/>
                </a:solidFill>
              </a:rPr>
              <a:t>H</a:t>
            </a:r>
            <a:r>
              <a:rPr lang="es-ES" altLang="es-MX" sz="2200"/>
              <a:t> </a:t>
            </a:r>
            <a:r>
              <a:rPr lang="es-ES" altLang="es-MX" sz="2200">
                <a:solidFill>
                  <a:srgbClr val="CC3300"/>
                </a:solidFill>
              </a:rPr>
              <a:t>M M </a:t>
            </a:r>
            <a:r>
              <a:rPr lang="es-ES" altLang="es-MX" sz="2200">
                <a:solidFill>
                  <a:srgbClr val="0066FF"/>
                </a:solidFill>
              </a:rPr>
              <a:t>H</a:t>
            </a:r>
            <a:r>
              <a:rPr lang="es-ES" altLang="es-MX" sz="2200">
                <a:solidFill>
                  <a:srgbClr val="CC3300"/>
                </a:solidFill>
              </a:rPr>
              <a:t> M</a:t>
            </a:r>
            <a:r>
              <a:rPr lang="es-ES" altLang="es-MX" sz="2200"/>
              <a:t> </a:t>
            </a:r>
            <a:r>
              <a:rPr lang="es-ES" altLang="es-MX" sz="2200">
                <a:solidFill>
                  <a:srgbClr val="CC3300"/>
                </a:solidFill>
              </a:rPr>
              <a:t>M</a:t>
            </a:r>
            <a:r>
              <a:rPr lang="es-ES" altLang="es-MX" sz="2200"/>
              <a:t> </a:t>
            </a:r>
            <a:r>
              <a:rPr lang="es-ES" altLang="es-MX" sz="2200">
                <a:solidFill>
                  <a:srgbClr val="CC3300"/>
                </a:solidFill>
              </a:rPr>
              <a:t>M </a:t>
            </a:r>
            <a:r>
              <a:rPr lang="es-ES" altLang="es-MX" sz="2200">
                <a:solidFill>
                  <a:srgbClr val="0066FF"/>
                </a:solidFill>
              </a:rPr>
              <a:t>H</a:t>
            </a:r>
            <a:endParaRPr lang="es-ES" altLang="es-MX" sz="2200">
              <a:solidFill>
                <a:srgbClr val="CC3300"/>
              </a:solidFill>
            </a:endParaRPr>
          </a:p>
          <a:p>
            <a:pPr lvl="1">
              <a:lnSpc>
                <a:spcPct val="90000"/>
              </a:lnSpc>
            </a:pPr>
            <a:endParaRPr lang="es-ES" altLang="es-MX" sz="2200"/>
          </a:p>
          <a:p>
            <a:pPr lvl="1">
              <a:lnSpc>
                <a:spcPct val="90000"/>
              </a:lnSpc>
            </a:pPr>
            <a:r>
              <a:rPr lang="es-ES" altLang="es-MX" sz="2200"/>
              <a:t>equivale a</a:t>
            </a:r>
            <a:br>
              <a:rPr lang="es-ES" altLang="es-MX" sz="2200"/>
            </a:br>
            <a:r>
              <a:rPr lang="es-ES" altLang="es-MX" sz="2200">
                <a:solidFill>
                  <a:srgbClr val="0066FF"/>
                </a:solidFill>
              </a:rPr>
              <a:t>HHHH</a:t>
            </a:r>
            <a:r>
              <a:rPr lang="es-ES" altLang="es-MX" sz="2200">
                <a:solidFill>
                  <a:srgbClr val="339933"/>
                </a:solidFill>
              </a:rPr>
              <a:t> </a:t>
            </a:r>
            <a:r>
              <a:rPr lang="es-ES" altLang="es-MX" sz="2200">
                <a:solidFill>
                  <a:srgbClr val="CC3300"/>
                </a:solidFill>
              </a:rPr>
              <a:t>MMMMMM</a:t>
            </a:r>
          </a:p>
        </p:txBody>
      </p:sp>
      <p:graphicFrame>
        <p:nvGraphicFramePr>
          <p:cNvPr id="166973" name="Group 61"/>
          <p:cNvGraphicFramePr>
            <a:graphicFrameLocks noGrp="1"/>
          </p:cNvGraphicFramePr>
          <p:nvPr>
            <p:ph sz="quarter" idx="4294967295"/>
          </p:nvPr>
        </p:nvGraphicFramePr>
        <p:xfrm>
          <a:off x="6024563" y="1412876"/>
          <a:ext cx="4387850" cy="2400237"/>
        </p:xfrm>
        <a:graphic>
          <a:graphicData uri="http://schemas.openxmlformats.org/drawingml/2006/table">
            <a:tbl>
              <a:tblPr/>
              <a:tblGrid>
                <a:gridCol w="1008062"/>
                <a:gridCol w="1368425"/>
                <a:gridCol w="2011363"/>
              </a:tblGrid>
              <a:tr h="503238">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1" i="0" u="none" strike="noStrike" cap="none" normalizeH="0" baseline="0" smtClean="0">
                          <a:ln>
                            <a:noFill/>
                          </a:ln>
                          <a:solidFill>
                            <a:schemeClr val="tx1"/>
                          </a:solidFill>
                          <a:effectLst/>
                          <a:latin typeface="Arial" panose="020B0604020202020204" pitchFamily="34" charset="0"/>
                        </a:rPr>
                        <a:t>Género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1" i="0" u="none" strike="noStrike" cap="none" normalizeH="0" baseline="0" smtClean="0">
                          <a:ln>
                            <a:noFill/>
                          </a:ln>
                          <a:solidFill>
                            <a:schemeClr val="tx1"/>
                          </a:solidFill>
                          <a:effectLst/>
                          <a:latin typeface="Arial" panose="020B0604020202020204" pitchFamily="34" charset="0"/>
                        </a:rPr>
                        <a:t>Frec.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1" i="0" u="none" strike="noStrike" cap="none" normalizeH="0" baseline="0" smtClean="0">
                          <a:ln>
                            <a:noFill/>
                          </a:ln>
                          <a:solidFill>
                            <a:schemeClr val="tx1"/>
                          </a:solidFill>
                          <a:effectLst/>
                          <a:latin typeface="Arial" panose="020B0604020202020204" pitchFamily="34" charset="0"/>
                        </a:rPr>
                        <a:t>Frec. relat.</a:t>
                      </a:r>
                    </a:p>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1" i="0" u="none" strike="noStrike" cap="none" normalizeH="0" baseline="0" smtClean="0">
                          <a:ln>
                            <a:noFill/>
                          </a:ln>
                          <a:solidFill>
                            <a:schemeClr val="tx1"/>
                          </a:solidFill>
                          <a:effectLst/>
                          <a:latin typeface="Arial" panose="020B0604020202020204" pitchFamily="34" charset="0"/>
                        </a:rPr>
                        <a:t>porcentaje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00"/>
                    </a:solidFill>
                  </a:tcPr>
                </a:tc>
              </a:tr>
              <a:tr h="533400">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0" i="0" u="none" strike="noStrike" cap="none" normalizeH="0" baseline="0" smtClean="0">
                          <a:ln>
                            <a:noFill/>
                          </a:ln>
                          <a:solidFill>
                            <a:srgbClr val="0066FF"/>
                          </a:solidFill>
                          <a:effectLst/>
                          <a:latin typeface="Arial" panose="020B0604020202020204" pitchFamily="34" charset="0"/>
                        </a:rPr>
                        <a:t>Hombre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E6E7">
                        <a:alpha val="50000"/>
                      </a:srgbClr>
                    </a:solidFill>
                  </a:tcPr>
                </a:tc>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0" i="0" u="none" strike="noStrike" cap="none" normalizeH="0" baseline="0" smtClean="0">
                          <a:ln>
                            <a:noFill/>
                          </a:ln>
                          <a:solidFill>
                            <a:srgbClr val="0066FF"/>
                          </a:solidFill>
                          <a:effectLst/>
                          <a:latin typeface="Arial" panose="020B0604020202020204" pitchFamily="34" charset="0"/>
                        </a:rPr>
                        <a:t>4</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0" i="0" u="none" strike="noStrike" cap="none" normalizeH="0" baseline="0" smtClean="0">
                          <a:ln>
                            <a:noFill/>
                          </a:ln>
                          <a:solidFill>
                            <a:schemeClr val="tx1"/>
                          </a:solidFill>
                          <a:effectLst/>
                          <a:latin typeface="Arial" panose="020B0604020202020204" pitchFamily="34" charset="0"/>
                        </a:rPr>
                        <a:t>4/10=0,4=40%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1813">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0" i="0" u="none" strike="noStrike" cap="none" normalizeH="0" baseline="0" smtClean="0">
                          <a:ln>
                            <a:noFill/>
                          </a:ln>
                          <a:solidFill>
                            <a:srgbClr val="CC3300"/>
                          </a:solidFill>
                          <a:effectLst/>
                          <a:latin typeface="Arial" panose="020B0604020202020204" pitchFamily="34" charset="0"/>
                        </a:rPr>
                        <a:t>Mujer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E6E7">
                        <a:alpha val="50000"/>
                      </a:srgbClr>
                    </a:solidFill>
                  </a:tcPr>
                </a:tc>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0" i="0" u="none" strike="noStrike" cap="none" normalizeH="0" baseline="0" smtClean="0">
                          <a:ln>
                            <a:noFill/>
                          </a:ln>
                          <a:solidFill>
                            <a:srgbClr val="CC3300"/>
                          </a:solidFill>
                          <a:effectLst/>
                          <a:latin typeface="Arial" panose="020B0604020202020204" pitchFamily="34" charset="0"/>
                        </a:rPr>
                        <a:t>6</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0" i="0" u="none" strike="noStrike" cap="none" normalizeH="0" baseline="0" smtClean="0">
                          <a:ln>
                            <a:noFill/>
                          </a:ln>
                          <a:solidFill>
                            <a:schemeClr val="tx1"/>
                          </a:solidFill>
                          <a:effectLst/>
                          <a:latin typeface="Arial" panose="020B0604020202020204" pitchFamily="34" charset="0"/>
                        </a:rPr>
                        <a:t>6/10=0,6=60%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0" lang="es-MX" altLang="es-MX" sz="1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r>
                        <a:rPr kumimoji="0" lang="es-ES" altLang="es-MX" sz="1800" b="0" i="0" u="none" strike="noStrike" cap="none" normalizeH="0" baseline="0" smtClean="0">
                          <a:ln>
                            <a:noFill/>
                          </a:ln>
                          <a:solidFill>
                            <a:schemeClr val="tx1"/>
                          </a:solidFill>
                          <a:effectLst/>
                          <a:latin typeface="Arial" panose="020B0604020202020204" pitchFamily="34" charset="0"/>
                        </a:rPr>
                        <a:t>10=tamaño muestral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987425">
                        <a:spcBef>
                          <a:spcPct val="20000"/>
                        </a:spcBef>
                        <a:buClr>
                          <a:schemeClr val="bg2"/>
                        </a:buClr>
                        <a:buSzPct val="75000"/>
                        <a:buFont typeface="Wingdings" panose="05000000000000000000" pitchFamily="2" charset="2"/>
                        <a:defRPr sz="3100">
                          <a:solidFill>
                            <a:schemeClr val="tx1"/>
                          </a:solidFill>
                          <a:latin typeface="Arial" panose="020B0604020202020204" pitchFamily="34" charset="0"/>
                        </a:defRPr>
                      </a:lvl1pPr>
                      <a:lvl2pPr marL="493713" defTabSz="987425">
                        <a:spcBef>
                          <a:spcPct val="20000"/>
                        </a:spcBef>
                        <a:buClr>
                          <a:schemeClr val="accent2"/>
                        </a:buClr>
                        <a:buSzPct val="80000"/>
                        <a:buFont typeface="Wingdings" panose="05000000000000000000" pitchFamily="2" charset="2"/>
                        <a:defRPr sz="2600">
                          <a:solidFill>
                            <a:schemeClr val="tx1"/>
                          </a:solidFill>
                          <a:latin typeface="Arial" panose="020B0604020202020204" pitchFamily="34" charset="0"/>
                        </a:defRPr>
                      </a:lvl2pPr>
                      <a:lvl3pPr marL="987425" defTabSz="987425">
                        <a:spcBef>
                          <a:spcPct val="20000"/>
                        </a:spcBef>
                        <a:buClr>
                          <a:schemeClr val="bg2"/>
                        </a:buClr>
                        <a:buSzPct val="65000"/>
                        <a:buFont typeface="Wingdings" panose="05000000000000000000" pitchFamily="2" charset="2"/>
                        <a:defRPr sz="2200">
                          <a:solidFill>
                            <a:schemeClr val="tx1"/>
                          </a:solidFill>
                          <a:latin typeface="Arial" panose="020B0604020202020204" pitchFamily="34" charset="0"/>
                        </a:defRPr>
                      </a:lvl3pPr>
                      <a:lvl4pPr marL="1481138" defTabSz="987425">
                        <a:spcBef>
                          <a:spcPct val="20000"/>
                        </a:spcBef>
                        <a:buClr>
                          <a:schemeClr val="accent2"/>
                        </a:buClr>
                        <a:buSzPct val="70000"/>
                        <a:buFont typeface="Wingdings" panose="05000000000000000000" pitchFamily="2" charset="2"/>
                        <a:defRPr sz="2000">
                          <a:solidFill>
                            <a:schemeClr val="tx1"/>
                          </a:solidFill>
                          <a:latin typeface="Arial" panose="020B0604020202020204" pitchFamily="34" charset="0"/>
                        </a:defRPr>
                      </a:lvl4pPr>
                      <a:lvl5pPr marL="1974850" defTabSz="987425">
                        <a:spcBef>
                          <a:spcPct val="20000"/>
                        </a:spcBef>
                        <a:buClr>
                          <a:schemeClr val="bg2"/>
                        </a:buClr>
                        <a:buFont typeface="Wingdings" panose="05000000000000000000" pitchFamily="2" charset="2"/>
                        <a:defRPr sz="2000">
                          <a:solidFill>
                            <a:schemeClr val="tx1"/>
                          </a:solidFill>
                          <a:latin typeface="Arial" panose="020B0604020202020204" pitchFamily="34" charset="0"/>
                        </a:defRPr>
                      </a:lvl5pPr>
                      <a:lvl6pPr marL="24320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6pPr>
                      <a:lvl7pPr marL="28892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7pPr>
                      <a:lvl8pPr marL="33464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8pPr>
                      <a:lvl9pPr marL="3803650" defTabSz="987425" fontAlgn="base">
                        <a:spcBef>
                          <a:spcPct val="20000"/>
                        </a:spcBef>
                        <a:spcAft>
                          <a:spcPct val="0"/>
                        </a:spcAft>
                        <a:buClr>
                          <a:schemeClr val="bg2"/>
                        </a:buClr>
                        <a:buFont typeface="Wingdings" panose="05000000000000000000" pitchFamily="2" charset="2"/>
                        <a:defRPr sz="2000">
                          <a:solidFill>
                            <a:schemeClr val="tx1"/>
                          </a:solidFill>
                          <a:latin typeface="Arial" panose="020B0604020202020204" pitchFamily="34" charset="0"/>
                        </a:defRPr>
                      </a:lvl9pPr>
                    </a:lstStyle>
                    <a:p>
                      <a:pPr marL="0" marR="0" lvl="0" indent="0" algn="l" defTabSz="987425"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tabLst/>
                      </a:pPr>
                      <a:endParaRPr kumimoji="0" lang="es-MX" altLang="es-MX" sz="1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66965" name="Picture 53"/>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a:xfrm>
            <a:off x="7391400" y="4221163"/>
            <a:ext cx="2209800" cy="18859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1 Marcador de número de diapositiva"/>
          <p:cNvSpPr>
            <a:spLocks noGrp="1"/>
          </p:cNvSpPr>
          <p:nvPr>
            <p:ph type="sldNum" sz="quarter" idx="12"/>
          </p:nvPr>
        </p:nvSpPr>
        <p:spPr>
          <a:xfrm>
            <a:off x="8896350" y="5948136"/>
            <a:ext cx="2743200" cy="365125"/>
          </a:xfrm>
        </p:spPr>
        <p:txBody>
          <a:bodyPr/>
          <a:lstStyle/>
          <a:p>
            <a:fld id="{AAEAFF1E-34D5-4D38-8148-AA026DA2853D}" type="slidenum">
              <a:rPr lang="es-MX" smtClean="0"/>
              <a:t>46</a:t>
            </a:fld>
            <a:endParaRPr lang="es-MX" dirty="0"/>
          </a:p>
        </p:txBody>
      </p:sp>
    </p:spTree>
    <p:extLst>
      <p:ext uri="{BB962C8B-B14F-4D97-AF65-F5344CB8AC3E}">
        <p14:creationId xmlns:p14="http://schemas.microsoft.com/office/powerpoint/2010/main" val="23575921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66968">
                                            <p:txEl>
                                              <p:pRg st="0" end="0"/>
                                            </p:txEl>
                                          </p:spTgt>
                                        </p:tgtEl>
                                        <p:attrNameLst>
                                          <p:attrName>style.visibility</p:attrName>
                                        </p:attrNameLst>
                                      </p:cBhvr>
                                      <p:to>
                                        <p:strVal val="visible"/>
                                      </p:to>
                                    </p:set>
                                    <p:animEffect transition="in" filter="fade">
                                      <p:cBhvr>
                                        <p:cTn id="7" dur="1000"/>
                                        <p:tgtEl>
                                          <p:spTgt spid="166968">
                                            <p:txEl>
                                              <p:pRg st="0" end="0"/>
                                            </p:txEl>
                                          </p:spTgt>
                                        </p:tgtEl>
                                      </p:cBhvr>
                                    </p:animEffect>
                                    <p:anim calcmode="lin" valueType="num">
                                      <p:cBhvr>
                                        <p:cTn id="8" dur="1000" fill="hold"/>
                                        <p:tgtEl>
                                          <p:spTgt spid="16696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66968">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38" presetClass="entr" presetSubtype="0" accel="50000" fill="hold" nodeType="afterEffect">
                                  <p:stCondLst>
                                    <p:cond delay="0"/>
                                  </p:stCondLst>
                                  <p:iterate type="lt">
                                    <p:tmPct val="50000"/>
                                  </p:iterate>
                                  <p:childTnLst>
                                    <p:set>
                                      <p:cBhvr>
                                        <p:cTn id="12" dur="1" fill="hold">
                                          <p:stCondLst>
                                            <p:cond delay="0"/>
                                          </p:stCondLst>
                                        </p:cTn>
                                        <p:tgtEl>
                                          <p:spTgt spid="166968">
                                            <p:txEl>
                                              <p:pRg st="2" end="2"/>
                                            </p:txEl>
                                          </p:spTgt>
                                        </p:tgtEl>
                                        <p:attrNameLst>
                                          <p:attrName>style.visibility</p:attrName>
                                        </p:attrNameLst>
                                      </p:cBhvr>
                                      <p:to>
                                        <p:strVal val="visible"/>
                                      </p:to>
                                    </p:set>
                                    <p:set>
                                      <p:cBhvr>
                                        <p:cTn id="13" dur="455" fill="hold">
                                          <p:stCondLst>
                                            <p:cond delay="0"/>
                                          </p:stCondLst>
                                        </p:cTn>
                                        <p:tgtEl>
                                          <p:spTgt spid="166968">
                                            <p:txEl>
                                              <p:pRg st="2" end="2"/>
                                            </p:txEl>
                                          </p:spTgt>
                                        </p:tgtEl>
                                        <p:attrNameLst>
                                          <p:attrName>style.rotation</p:attrName>
                                        </p:attrNameLst>
                                      </p:cBhvr>
                                      <p:to>
                                        <p:strVal val="-45.0"/>
                                      </p:to>
                                    </p:set>
                                    <p:anim calcmode="lin" valueType="num">
                                      <p:cBhvr>
                                        <p:cTn id="14" dur="455" fill="hold">
                                          <p:stCondLst>
                                            <p:cond delay="455"/>
                                          </p:stCondLst>
                                        </p:cTn>
                                        <p:tgtEl>
                                          <p:spTgt spid="166968">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15" dur="455" fill="hold">
                                          <p:stCondLst>
                                            <p:cond delay="0"/>
                                          </p:stCondLst>
                                        </p:cTn>
                                        <p:tgtEl>
                                          <p:spTgt spid="166968">
                                            <p:txEl>
                                              <p:pRg st="2" end="2"/>
                                            </p:txEl>
                                          </p:spTgt>
                                        </p:tgtEl>
                                        <p:attrNameLst>
                                          <p:attrName>ppt_y</p:attrName>
                                        </p:attrNameLst>
                                      </p:cBhvr>
                                      <p:tavLst>
                                        <p:tav tm="0">
                                          <p:val>
                                            <p:strVal val="#ppt_y-1"/>
                                          </p:val>
                                        </p:tav>
                                        <p:tav tm="100000">
                                          <p:val>
                                            <p:strVal val="#ppt_y-(0.354*#ppt_w-0.172*#ppt_h)"/>
                                          </p:val>
                                        </p:tav>
                                      </p:tavLst>
                                    </p:anim>
                                    <p:anim calcmode="lin" valueType="num">
                                      <p:cBhvr>
                                        <p:cTn id="16" dur="156" decel="50000" autoRev="1" fill="hold">
                                          <p:stCondLst>
                                            <p:cond delay="455"/>
                                          </p:stCondLst>
                                        </p:cTn>
                                        <p:tgtEl>
                                          <p:spTgt spid="166968">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17" dur="136" fill="hold">
                                          <p:stCondLst>
                                            <p:cond delay="864"/>
                                          </p:stCondLst>
                                        </p:cTn>
                                        <p:tgtEl>
                                          <p:spTgt spid="166968">
                                            <p:txEl>
                                              <p:pRg st="2" end="2"/>
                                            </p:txEl>
                                          </p:spTgt>
                                        </p:tgtEl>
                                        <p:attrNameLst>
                                          <p:attrName>ppt_y</p:attrName>
                                        </p:attrNameLst>
                                      </p:cBhvr>
                                      <p:tavLst>
                                        <p:tav tm="0">
                                          <p:val>
                                            <p:strVal val="#ppt_y-(0.354*#ppt_w-0.172*#ppt_h)"/>
                                          </p:val>
                                        </p:tav>
                                        <p:tav tm="100000">
                                          <p:val>
                                            <p:strVal val="#ppt_y"/>
                                          </p:val>
                                        </p:tav>
                                      </p:tavLst>
                                    </p:anim>
                                  </p:childTnLst>
                                </p:cTn>
                              </p:par>
                            </p:childTnLst>
                          </p:cTn>
                        </p:par>
                        <p:par>
                          <p:cTn id="18" fill="hold" nodeType="afterGroup">
                            <p:stCondLst>
                              <p:cond delay="6500"/>
                            </p:stCondLst>
                            <p:childTnLst>
                              <p:par>
                                <p:cTn id="19" presetID="1" presetClass="entr" presetSubtype="0" fill="hold" nodeType="afterEffect">
                                  <p:stCondLst>
                                    <p:cond delay="0"/>
                                  </p:stCondLst>
                                  <p:childTnLst>
                                    <p:set>
                                      <p:cBhvr>
                                        <p:cTn id="20" dur="1" fill="hold">
                                          <p:stCondLst>
                                            <p:cond delay="499"/>
                                          </p:stCondLst>
                                        </p:cTn>
                                        <p:tgtEl>
                                          <p:spTgt spid="166965"/>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42" presetClass="entr" presetSubtype="0" fill="hold" nodeType="clickEffect">
                                  <p:stCondLst>
                                    <p:cond delay="0"/>
                                  </p:stCondLst>
                                  <p:childTnLst>
                                    <p:set>
                                      <p:cBhvr>
                                        <p:cTn id="24" dur="1" fill="hold">
                                          <p:stCondLst>
                                            <p:cond delay="0"/>
                                          </p:stCondLst>
                                        </p:cTn>
                                        <p:tgtEl>
                                          <p:spTgt spid="166968">
                                            <p:txEl>
                                              <p:pRg st="4" end="4"/>
                                            </p:txEl>
                                          </p:spTgt>
                                        </p:tgtEl>
                                        <p:attrNameLst>
                                          <p:attrName>style.visibility</p:attrName>
                                        </p:attrNameLst>
                                      </p:cBhvr>
                                      <p:to>
                                        <p:strVal val="visible"/>
                                      </p:to>
                                    </p:set>
                                    <p:animEffect transition="in" filter="fade">
                                      <p:cBhvr>
                                        <p:cTn id="25" dur="1000"/>
                                        <p:tgtEl>
                                          <p:spTgt spid="166968">
                                            <p:txEl>
                                              <p:pRg st="4" end="4"/>
                                            </p:txEl>
                                          </p:spTgt>
                                        </p:tgtEl>
                                      </p:cBhvr>
                                    </p:animEffect>
                                    <p:anim calcmode="lin" valueType="num">
                                      <p:cBhvr>
                                        <p:cTn id="26" dur="1000" fill="hold"/>
                                        <p:tgtEl>
                                          <p:spTgt spid="166968">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16696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166973"/>
                                        </p:tgtEl>
                                        <p:attrNameLst>
                                          <p:attrName>style.visibility</p:attrName>
                                        </p:attrNameLst>
                                      </p:cBhvr>
                                      <p:to>
                                        <p:strVal val="visible"/>
                                      </p:to>
                                    </p:set>
                                    <p:animEffect transition="in" filter="dissolve">
                                      <p:cBhvr>
                                        <p:cTn id="32" dur="500"/>
                                        <p:tgtEl>
                                          <p:spTgt spid="166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Marcador de número de diapositiva 5"/>
          <p:cNvSpPr>
            <a:spLocks noGrp="1"/>
          </p:cNvSpPr>
          <p:nvPr>
            <p:ph type="sldNum" sz="quarter" idx="11"/>
          </p:nvPr>
        </p:nvSpPr>
        <p:spPr>
          <a:xfrm>
            <a:off x="11049000" y="5868194"/>
            <a:ext cx="703385" cy="457200"/>
          </a:xfrm>
        </p:spPr>
        <p:txBody>
          <a:bodyPr/>
          <a:lstStyle/>
          <a:p>
            <a:fld id="{DFE27B55-8E7C-42FF-AF5A-1DBC7041E487}" type="slidenum">
              <a:rPr lang="es-ES" altLang="es-MX"/>
              <a:pPr/>
              <a:t>47</a:t>
            </a:fld>
            <a:endParaRPr lang="es-ES" altLang="es-MX" dirty="0"/>
          </a:p>
        </p:txBody>
      </p:sp>
      <p:pic>
        <p:nvPicPr>
          <p:cNvPr id="160781" name="Picture 1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491956" y="1197769"/>
            <a:ext cx="5240337" cy="4670425"/>
          </a:xfrm>
          <a:noFill/>
          <a:ln/>
        </p:spPr>
      </p:pic>
      <p:sp>
        <p:nvSpPr>
          <p:cNvPr id="160789" name="Oval 21"/>
          <p:cNvSpPr>
            <a:spLocks noChangeArrowheads="1"/>
          </p:cNvSpPr>
          <p:nvPr/>
        </p:nvSpPr>
        <p:spPr bwMode="auto">
          <a:xfrm>
            <a:off x="6022976" y="1844675"/>
            <a:ext cx="360363" cy="2279650"/>
          </a:xfrm>
          <a:prstGeom prst="ellipse">
            <a:avLst/>
          </a:prstGeom>
          <a:solidFill>
            <a:srgbClr val="339933">
              <a:alpha val="30000"/>
            </a:srgbClr>
          </a:solidFill>
          <a:ln w="3175" cap="rnd">
            <a:solidFill>
              <a:schemeClr val="tx1"/>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0772" name="Rectangle 4"/>
          <p:cNvSpPr>
            <a:spLocks noGrp="1" noChangeArrowheads="1"/>
          </p:cNvSpPr>
          <p:nvPr>
            <p:ph type="title"/>
          </p:nvPr>
        </p:nvSpPr>
        <p:spPr>
          <a:xfrm>
            <a:off x="340519" y="749300"/>
            <a:ext cx="8994775" cy="379413"/>
          </a:xfrm>
        </p:spPr>
        <p:txBody>
          <a:bodyPr>
            <a:normAutofit fontScale="90000"/>
          </a:bodyPr>
          <a:lstStyle/>
          <a:p>
            <a:r>
              <a:rPr lang="es-ES" altLang="es-MX" sz="3200" dirty="0"/>
              <a:t>Ejemplo</a:t>
            </a:r>
          </a:p>
        </p:txBody>
      </p:sp>
      <p:sp>
        <p:nvSpPr>
          <p:cNvPr id="160773" name="Rectangle 5"/>
          <p:cNvSpPr>
            <a:spLocks noGrp="1" noChangeArrowheads="1"/>
          </p:cNvSpPr>
          <p:nvPr>
            <p:ph type="body" sz="half" idx="1"/>
          </p:nvPr>
        </p:nvSpPr>
        <p:spPr>
          <a:xfrm>
            <a:off x="159545" y="1203325"/>
            <a:ext cx="4248150" cy="5041900"/>
          </a:xfrm>
        </p:spPr>
        <p:txBody>
          <a:bodyPr/>
          <a:lstStyle/>
          <a:p>
            <a:pPr>
              <a:lnSpc>
                <a:spcPct val="80000"/>
              </a:lnSpc>
            </a:pPr>
            <a:r>
              <a:rPr lang="es-ES" altLang="es-MX" sz="2100" dirty="0">
                <a:solidFill>
                  <a:srgbClr val="0066FF"/>
                </a:solidFill>
              </a:rPr>
              <a:t>¿Cuántos individuos tienen menos de 2 hijos?</a:t>
            </a:r>
          </a:p>
          <a:p>
            <a:pPr lvl="1">
              <a:lnSpc>
                <a:spcPct val="80000"/>
              </a:lnSpc>
            </a:pPr>
            <a:r>
              <a:rPr lang="es-ES" altLang="es-MX" sz="2000" dirty="0" err="1"/>
              <a:t>frec</a:t>
            </a:r>
            <a:r>
              <a:rPr lang="es-ES" altLang="es-MX" sz="2000" dirty="0"/>
              <a:t>. </a:t>
            </a:r>
            <a:r>
              <a:rPr lang="es-ES" altLang="es-MX" sz="2000" dirty="0" err="1"/>
              <a:t>indiv</a:t>
            </a:r>
            <a:r>
              <a:rPr lang="es-ES" altLang="es-MX" sz="2000" dirty="0"/>
              <a:t>. sin hijos </a:t>
            </a:r>
            <a:br>
              <a:rPr lang="es-ES" altLang="es-MX" sz="2000" dirty="0"/>
            </a:br>
            <a:r>
              <a:rPr lang="es-ES" altLang="es-MX" sz="2000" dirty="0"/>
              <a:t>+ </a:t>
            </a:r>
            <a:br>
              <a:rPr lang="es-ES" altLang="es-MX" sz="2000" dirty="0"/>
            </a:br>
            <a:r>
              <a:rPr lang="es-ES" altLang="es-MX" sz="2000" dirty="0" err="1"/>
              <a:t>frec</a:t>
            </a:r>
            <a:r>
              <a:rPr lang="es-ES" altLang="es-MX" sz="2000" dirty="0"/>
              <a:t>. </a:t>
            </a:r>
            <a:r>
              <a:rPr lang="es-ES" altLang="es-MX" sz="2000" dirty="0" err="1"/>
              <a:t>indiv</a:t>
            </a:r>
            <a:r>
              <a:rPr lang="es-ES" altLang="es-MX" sz="2000" dirty="0"/>
              <a:t>. con 1 hijo </a:t>
            </a:r>
            <a:br>
              <a:rPr lang="es-ES" altLang="es-MX" sz="2000" dirty="0"/>
            </a:br>
            <a:r>
              <a:rPr lang="es-ES" altLang="es-MX" sz="2000" dirty="0"/>
              <a:t>= 419 + 255</a:t>
            </a:r>
            <a:br>
              <a:rPr lang="es-ES" altLang="es-MX" sz="2000" dirty="0"/>
            </a:br>
            <a:r>
              <a:rPr lang="es-ES" altLang="es-MX" sz="2000" dirty="0"/>
              <a:t>= 674 individuos</a:t>
            </a:r>
          </a:p>
          <a:p>
            <a:pPr>
              <a:lnSpc>
                <a:spcPct val="80000"/>
              </a:lnSpc>
            </a:pPr>
            <a:endParaRPr lang="es-ES" altLang="es-MX" sz="2100" dirty="0"/>
          </a:p>
          <a:p>
            <a:pPr>
              <a:lnSpc>
                <a:spcPct val="80000"/>
              </a:lnSpc>
            </a:pPr>
            <a:r>
              <a:rPr lang="es-ES" altLang="es-MX" sz="2100" dirty="0">
                <a:solidFill>
                  <a:srgbClr val="339933"/>
                </a:solidFill>
              </a:rPr>
              <a:t>¿Qué porcentaje de individuos tiene 6 hijos o menos?</a:t>
            </a:r>
          </a:p>
          <a:p>
            <a:pPr lvl="1">
              <a:lnSpc>
                <a:spcPct val="80000"/>
              </a:lnSpc>
            </a:pPr>
            <a:r>
              <a:rPr lang="es-ES" altLang="es-MX" sz="2000" dirty="0"/>
              <a:t>97,3%</a:t>
            </a:r>
          </a:p>
          <a:p>
            <a:pPr lvl="1">
              <a:lnSpc>
                <a:spcPct val="80000"/>
              </a:lnSpc>
            </a:pPr>
            <a:endParaRPr lang="es-ES" altLang="es-MX" sz="2000" dirty="0"/>
          </a:p>
          <a:p>
            <a:pPr>
              <a:lnSpc>
                <a:spcPct val="80000"/>
              </a:lnSpc>
            </a:pPr>
            <a:r>
              <a:rPr lang="es-ES" altLang="es-MX" sz="2100" dirty="0">
                <a:solidFill>
                  <a:srgbClr val="CC3300"/>
                </a:solidFill>
              </a:rPr>
              <a:t>¿Qué cantidad de hijos es tal que al menos el 50% de la población tiene una cantidad inferior o igual?</a:t>
            </a:r>
          </a:p>
          <a:p>
            <a:pPr lvl="1">
              <a:lnSpc>
                <a:spcPct val="80000"/>
              </a:lnSpc>
            </a:pPr>
            <a:r>
              <a:rPr lang="es-ES" altLang="es-MX" sz="2000" dirty="0"/>
              <a:t>2 hijos</a:t>
            </a:r>
          </a:p>
          <a:p>
            <a:pPr lvl="1">
              <a:lnSpc>
                <a:spcPct val="80000"/>
              </a:lnSpc>
            </a:pPr>
            <a:endParaRPr lang="es-ES" altLang="es-MX" sz="2000" dirty="0"/>
          </a:p>
        </p:txBody>
      </p:sp>
      <p:sp>
        <p:nvSpPr>
          <p:cNvPr id="160783" name="Rectangle 15"/>
          <p:cNvSpPr>
            <a:spLocks noChangeArrowheads="1"/>
          </p:cNvSpPr>
          <p:nvPr/>
        </p:nvSpPr>
        <p:spPr bwMode="auto">
          <a:xfrm>
            <a:off x="7391400" y="1963738"/>
            <a:ext cx="503238" cy="576262"/>
          </a:xfrm>
          <a:prstGeom prst="rect">
            <a:avLst/>
          </a:prstGeom>
          <a:solidFill>
            <a:schemeClr val="accent1">
              <a:alpha val="30000"/>
            </a:schemeClr>
          </a:solidFill>
          <a:ln w="3175" cap="rnd">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0784" name="Rectangle 16"/>
          <p:cNvSpPr>
            <a:spLocks noChangeArrowheads="1"/>
          </p:cNvSpPr>
          <p:nvPr/>
        </p:nvSpPr>
        <p:spPr bwMode="auto">
          <a:xfrm>
            <a:off x="8470901" y="1963739"/>
            <a:ext cx="720725" cy="2160587"/>
          </a:xfrm>
          <a:prstGeom prst="rect">
            <a:avLst/>
          </a:prstGeom>
          <a:solidFill>
            <a:srgbClr val="339933">
              <a:alpha val="30000"/>
            </a:srgbClr>
          </a:solidFill>
          <a:ln w="3175" cap="rnd">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0785" name="Rectangle 17"/>
          <p:cNvSpPr>
            <a:spLocks noChangeArrowheads="1"/>
          </p:cNvSpPr>
          <p:nvPr/>
        </p:nvSpPr>
        <p:spPr bwMode="auto">
          <a:xfrm>
            <a:off x="9551989" y="3836989"/>
            <a:ext cx="720725" cy="287337"/>
          </a:xfrm>
          <a:prstGeom prst="rect">
            <a:avLst/>
          </a:prstGeom>
          <a:solidFill>
            <a:srgbClr val="339933">
              <a:alpha val="30000"/>
            </a:srgbClr>
          </a:solidFill>
          <a:ln w="3175" cap="rnd">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0786" name="Line 18"/>
          <p:cNvSpPr>
            <a:spLocks noChangeShapeType="1"/>
          </p:cNvSpPr>
          <p:nvPr/>
        </p:nvSpPr>
        <p:spPr bwMode="auto">
          <a:xfrm flipV="1">
            <a:off x="9191625" y="3933825"/>
            <a:ext cx="2873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60787" name="Oval 19"/>
          <p:cNvSpPr>
            <a:spLocks noChangeArrowheads="1"/>
          </p:cNvSpPr>
          <p:nvPr/>
        </p:nvSpPr>
        <p:spPr bwMode="auto">
          <a:xfrm>
            <a:off x="6094414" y="1963738"/>
            <a:ext cx="288925" cy="576262"/>
          </a:xfrm>
          <a:prstGeom prst="ellipse">
            <a:avLst/>
          </a:prstGeom>
          <a:solidFill>
            <a:schemeClr val="accent1">
              <a:alpha val="30000"/>
            </a:schemeClr>
          </a:solidFill>
          <a:ln w="3175" cap="rnd">
            <a:solidFill>
              <a:schemeClr val="tx1"/>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0790" name="Rectangle 22"/>
          <p:cNvSpPr>
            <a:spLocks noChangeArrowheads="1"/>
          </p:cNvSpPr>
          <p:nvPr/>
        </p:nvSpPr>
        <p:spPr bwMode="auto">
          <a:xfrm>
            <a:off x="9696450" y="2492376"/>
            <a:ext cx="1352550" cy="360363"/>
          </a:xfrm>
          <a:prstGeom prst="rect">
            <a:avLst/>
          </a:prstGeom>
          <a:solidFill>
            <a:srgbClr val="CC3300">
              <a:alpha val="30000"/>
            </a:srgbClr>
          </a:solidFill>
          <a:ln w="3175" cap="rnd">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987425">
              <a:defRPr>
                <a:solidFill>
                  <a:schemeClr val="tx1"/>
                </a:solidFill>
                <a:latin typeface="Arial" panose="020B0604020202020204" pitchFamily="34" charset="0"/>
              </a:defRPr>
            </a:lvl1pPr>
            <a:lvl2pPr defTabSz="987425">
              <a:defRPr>
                <a:solidFill>
                  <a:schemeClr val="tx1"/>
                </a:solidFill>
                <a:latin typeface="Arial" panose="020B0604020202020204" pitchFamily="34" charset="0"/>
              </a:defRPr>
            </a:lvl2pPr>
            <a:lvl3pPr defTabSz="987425">
              <a:defRPr>
                <a:solidFill>
                  <a:schemeClr val="tx1"/>
                </a:solidFill>
                <a:latin typeface="Arial" panose="020B0604020202020204" pitchFamily="34" charset="0"/>
              </a:defRPr>
            </a:lvl3pPr>
            <a:lvl4pPr defTabSz="987425">
              <a:defRPr>
                <a:solidFill>
                  <a:schemeClr val="tx1"/>
                </a:solidFill>
                <a:latin typeface="Arial" panose="020B0604020202020204" pitchFamily="34" charset="0"/>
              </a:defRPr>
            </a:lvl4pPr>
            <a:lvl5pPr defTabSz="987425">
              <a:defRPr>
                <a:solidFill>
                  <a:schemeClr val="tx1"/>
                </a:solidFill>
                <a:latin typeface="Arial" panose="020B0604020202020204" pitchFamily="34" charset="0"/>
              </a:defRPr>
            </a:lvl5pPr>
            <a:lvl6pPr defTabSz="987425" fontAlgn="base">
              <a:spcBef>
                <a:spcPct val="0"/>
              </a:spcBef>
              <a:spcAft>
                <a:spcPct val="0"/>
              </a:spcAft>
              <a:defRPr>
                <a:solidFill>
                  <a:schemeClr val="tx1"/>
                </a:solidFill>
                <a:latin typeface="Arial" panose="020B0604020202020204" pitchFamily="34" charset="0"/>
              </a:defRPr>
            </a:lvl6pPr>
            <a:lvl7pPr defTabSz="987425" fontAlgn="base">
              <a:spcBef>
                <a:spcPct val="0"/>
              </a:spcBef>
              <a:spcAft>
                <a:spcPct val="0"/>
              </a:spcAft>
              <a:defRPr>
                <a:solidFill>
                  <a:schemeClr val="tx1"/>
                </a:solidFill>
                <a:latin typeface="Arial" panose="020B0604020202020204" pitchFamily="34" charset="0"/>
              </a:defRPr>
            </a:lvl7pPr>
            <a:lvl8pPr defTabSz="987425" fontAlgn="base">
              <a:spcBef>
                <a:spcPct val="0"/>
              </a:spcBef>
              <a:spcAft>
                <a:spcPct val="0"/>
              </a:spcAft>
              <a:defRPr>
                <a:solidFill>
                  <a:schemeClr val="tx1"/>
                </a:solidFill>
                <a:latin typeface="Arial" panose="020B0604020202020204" pitchFamily="34" charset="0"/>
              </a:defRPr>
            </a:lvl8pPr>
            <a:lvl9pPr defTabSz="987425" fontAlgn="base">
              <a:spcBef>
                <a:spcPct val="0"/>
              </a:spcBef>
              <a:spcAft>
                <a:spcPct val="0"/>
              </a:spcAft>
              <a:defRPr>
                <a:solidFill>
                  <a:schemeClr val="tx1"/>
                </a:solidFill>
                <a:latin typeface="Arial" panose="020B0604020202020204" pitchFamily="34" charset="0"/>
              </a:defRPr>
            </a:lvl9pPr>
          </a:lstStyle>
          <a:p>
            <a:pPr algn="ctr"/>
            <a:r>
              <a:rPr lang="es-ES" altLang="es-MX"/>
              <a:t>            </a:t>
            </a:r>
            <a:r>
              <a:rPr lang="es-ES" altLang="es-MX" sz="1400" b="1"/>
              <a:t>≥50%</a:t>
            </a:r>
          </a:p>
        </p:txBody>
      </p:sp>
      <p:sp>
        <p:nvSpPr>
          <p:cNvPr id="160791" name="Oval 23"/>
          <p:cNvSpPr>
            <a:spLocks noChangeArrowheads="1"/>
          </p:cNvSpPr>
          <p:nvPr/>
        </p:nvSpPr>
        <p:spPr bwMode="auto">
          <a:xfrm>
            <a:off x="6024563" y="2492376"/>
            <a:ext cx="360362" cy="360363"/>
          </a:xfrm>
          <a:prstGeom prst="ellipse">
            <a:avLst/>
          </a:prstGeom>
          <a:solidFill>
            <a:srgbClr val="CC3300">
              <a:alpha val="30000"/>
            </a:srgbClr>
          </a:solidFill>
          <a:ln w="3175" cap="rnd">
            <a:solidFill>
              <a:schemeClr val="tx1"/>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0792" name="Line 24"/>
          <p:cNvSpPr>
            <a:spLocks noChangeShapeType="1"/>
          </p:cNvSpPr>
          <p:nvPr/>
        </p:nvSpPr>
        <p:spPr bwMode="auto">
          <a:xfrm>
            <a:off x="6456363" y="2205038"/>
            <a:ext cx="863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60793" name="Line 25"/>
          <p:cNvSpPr>
            <a:spLocks noChangeShapeType="1"/>
          </p:cNvSpPr>
          <p:nvPr/>
        </p:nvSpPr>
        <p:spPr bwMode="auto">
          <a:xfrm>
            <a:off x="6456364" y="3933825"/>
            <a:ext cx="19446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60794" name="Line 26"/>
          <p:cNvSpPr>
            <a:spLocks noChangeShapeType="1"/>
          </p:cNvSpPr>
          <p:nvPr/>
        </p:nvSpPr>
        <p:spPr bwMode="auto">
          <a:xfrm flipH="1">
            <a:off x="6527800" y="2708275"/>
            <a:ext cx="31686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pic>
        <p:nvPicPr>
          <p:cNvPr id="160797" name="Picture 29" descr="j013455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4339" y="5084763"/>
            <a:ext cx="1087437" cy="1566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76224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0787"/>
                                        </p:tgtEl>
                                        <p:attrNameLst>
                                          <p:attrName>style.visibility</p:attrName>
                                        </p:attrNameLst>
                                      </p:cBhvr>
                                      <p:to>
                                        <p:strVal val="visible"/>
                                      </p:to>
                                    </p:set>
                                    <p:animEffect transition="in" filter="wipe(down)">
                                      <p:cBhvr>
                                        <p:cTn id="7" dur="500"/>
                                        <p:tgtEl>
                                          <p:spTgt spid="16078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60792"/>
                                        </p:tgtEl>
                                        <p:attrNameLst>
                                          <p:attrName>style.visibility</p:attrName>
                                        </p:attrNameLst>
                                      </p:cBhvr>
                                      <p:to>
                                        <p:strVal val="visible"/>
                                      </p:to>
                                    </p:set>
                                  </p:childTnLst>
                                </p:cTn>
                              </p:par>
                            </p:childTnLst>
                          </p:cTn>
                        </p:par>
                        <p:par>
                          <p:cTn id="12" fill="hold" nodeType="afterGroup">
                            <p:stCondLst>
                              <p:cond delay="0"/>
                            </p:stCondLst>
                            <p:childTnLst>
                              <p:par>
                                <p:cTn id="13" presetID="17" presetClass="entr" presetSubtype="10" fill="hold" grpId="0" nodeType="afterEffect">
                                  <p:stCondLst>
                                    <p:cond delay="0"/>
                                  </p:stCondLst>
                                  <p:childTnLst>
                                    <p:set>
                                      <p:cBhvr>
                                        <p:cTn id="14" dur="1" fill="hold">
                                          <p:stCondLst>
                                            <p:cond delay="0"/>
                                          </p:stCondLst>
                                        </p:cTn>
                                        <p:tgtEl>
                                          <p:spTgt spid="160783"/>
                                        </p:tgtEl>
                                        <p:attrNameLst>
                                          <p:attrName>style.visibility</p:attrName>
                                        </p:attrNameLst>
                                      </p:cBhvr>
                                      <p:to>
                                        <p:strVal val="visible"/>
                                      </p:to>
                                    </p:set>
                                    <p:anim calcmode="lin" valueType="num">
                                      <p:cBhvr>
                                        <p:cTn id="15" dur="500" fill="hold"/>
                                        <p:tgtEl>
                                          <p:spTgt spid="160783"/>
                                        </p:tgtEl>
                                        <p:attrNameLst>
                                          <p:attrName>ppt_w</p:attrName>
                                        </p:attrNameLst>
                                      </p:cBhvr>
                                      <p:tavLst>
                                        <p:tav tm="0">
                                          <p:val>
                                            <p:fltVal val="0"/>
                                          </p:val>
                                        </p:tav>
                                        <p:tav tm="100000">
                                          <p:val>
                                            <p:strVal val="#ppt_w"/>
                                          </p:val>
                                        </p:tav>
                                      </p:tavLst>
                                    </p:anim>
                                    <p:anim calcmode="lin" valueType="num">
                                      <p:cBhvr>
                                        <p:cTn id="16" dur="500" fill="hold"/>
                                        <p:tgtEl>
                                          <p:spTgt spid="160783"/>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4" presetClass="entr" presetSubtype="0" accel="100000" fill="hold" nodeType="clickEffect">
                                  <p:stCondLst>
                                    <p:cond delay="0"/>
                                  </p:stCondLst>
                                  <p:childTnLst>
                                    <p:set>
                                      <p:cBhvr>
                                        <p:cTn id="20" dur="1" fill="hold">
                                          <p:stCondLst>
                                            <p:cond delay="0"/>
                                          </p:stCondLst>
                                        </p:cTn>
                                        <p:tgtEl>
                                          <p:spTgt spid="160773">
                                            <p:txEl>
                                              <p:pRg st="1" end="1"/>
                                            </p:txEl>
                                          </p:spTgt>
                                        </p:tgtEl>
                                        <p:attrNameLst>
                                          <p:attrName>style.visibility</p:attrName>
                                        </p:attrNameLst>
                                      </p:cBhvr>
                                      <p:to>
                                        <p:strVal val="visible"/>
                                      </p:to>
                                    </p:set>
                                    <p:anim calcmode="lin" valueType="num">
                                      <p:cBhvr>
                                        <p:cTn id="21" dur="500" fill="hold"/>
                                        <p:tgtEl>
                                          <p:spTgt spid="160773">
                                            <p:txEl>
                                              <p:pRg st="1" end="1"/>
                                            </p:txEl>
                                          </p:spTgt>
                                        </p:tgtEl>
                                        <p:attrNameLst>
                                          <p:attrName>ppt_w</p:attrName>
                                        </p:attrNameLst>
                                      </p:cBhvr>
                                      <p:tavLst>
                                        <p:tav tm="0">
                                          <p:val>
                                            <p:strVal val="#ppt_w*0.05"/>
                                          </p:val>
                                        </p:tav>
                                        <p:tav tm="100000">
                                          <p:val>
                                            <p:strVal val="#ppt_w"/>
                                          </p:val>
                                        </p:tav>
                                      </p:tavLst>
                                    </p:anim>
                                    <p:anim calcmode="lin" valueType="num">
                                      <p:cBhvr>
                                        <p:cTn id="22" dur="500" fill="hold"/>
                                        <p:tgtEl>
                                          <p:spTgt spid="160773">
                                            <p:txEl>
                                              <p:pRg st="1" end="1"/>
                                            </p:txEl>
                                          </p:spTgt>
                                        </p:tgtEl>
                                        <p:attrNameLst>
                                          <p:attrName>ppt_h</p:attrName>
                                        </p:attrNameLst>
                                      </p:cBhvr>
                                      <p:tavLst>
                                        <p:tav tm="0">
                                          <p:val>
                                            <p:strVal val="#ppt_h"/>
                                          </p:val>
                                        </p:tav>
                                        <p:tav tm="100000">
                                          <p:val>
                                            <p:strVal val="#ppt_h"/>
                                          </p:val>
                                        </p:tav>
                                      </p:tavLst>
                                    </p:anim>
                                    <p:anim calcmode="lin" valueType="num">
                                      <p:cBhvr>
                                        <p:cTn id="23" dur="500" fill="hold"/>
                                        <p:tgtEl>
                                          <p:spTgt spid="160773">
                                            <p:txEl>
                                              <p:pRg st="1" end="1"/>
                                            </p:txEl>
                                          </p:spTgt>
                                        </p:tgtEl>
                                        <p:attrNameLst>
                                          <p:attrName>ppt_x</p:attrName>
                                        </p:attrNameLst>
                                      </p:cBhvr>
                                      <p:tavLst>
                                        <p:tav tm="0">
                                          <p:val>
                                            <p:strVal val="#ppt_x-.2"/>
                                          </p:val>
                                        </p:tav>
                                        <p:tav tm="100000">
                                          <p:val>
                                            <p:strVal val="#ppt_x"/>
                                          </p:val>
                                        </p:tav>
                                      </p:tavLst>
                                    </p:anim>
                                    <p:anim calcmode="lin" valueType="num">
                                      <p:cBhvr>
                                        <p:cTn id="24" dur="500" fill="hold"/>
                                        <p:tgtEl>
                                          <p:spTgt spid="160773">
                                            <p:txEl>
                                              <p:pRg st="1" end="1"/>
                                            </p:txEl>
                                          </p:spTgt>
                                        </p:tgtEl>
                                        <p:attrNameLst>
                                          <p:attrName>ppt_y</p:attrName>
                                        </p:attrNameLst>
                                      </p:cBhvr>
                                      <p:tavLst>
                                        <p:tav tm="0">
                                          <p:val>
                                            <p:strVal val="#ppt_y"/>
                                          </p:val>
                                        </p:tav>
                                        <p:tav tm="100000">
                                          <p:val>
                                            <p:strVal val="#ppt_y"/>
                                          </p:val>
                                        </p:tav>
                                      </p:tavLst>
                                    </p:anim>
                                    <p:animEffect transition="in" filter="fade">
                                      <p:cBhvr>
                                        <p:cTn id="25" dur="500"/>
                                        <p:tgtEl>
                                          <p:spTgt spid="160773">
                                            <p:txEl>
                                              <p:pRg st="1" end="1"/>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xit" presetSubtype="0" fill="hold" grpId="1" nodeType="clickEffect">
                                  <p:stCondLst>
                                    <p:cond delay="0"/>
                                  </p:stCondLst>
                                  <p:childTnLst>
                                    <p:animEffect transition="out" filter="fade">
                                      <p:cBhvr>
                                        <p:cTn id="29" dur="2000"/>
                                        <p:tgtEl>
                                          <p:spTgt spid="160787"/>
                                        </p:tgtEl>
                                      </p:cBhvr>
                                    </p:animEffect>
                                    <p:set>
                                      <p:cBhvr>
                                        <p:cTn id="30" dur="1" fill="hold">
                                          <p:stCondLst>
                                            <p:cond delay="1999"/>
                                          </p:stCondLst>
                                        </p:cTn>
                                        <p:tgtEl>
                                          <p:spTgt spid="160787"/>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2000"/>
                                        <p:tgtEl>
                                          <p:spTgt spid="160783"/>
                                        </p:tgtEl>
                                      </p:cBhvr>
                                    </p:animEffect>
                                    <p:set>
                                      <p:cBhvr>
                                        <p:cTn id="33" dur="1" fill="hold">
                                          <p:stCondLst>
                                            <p:cond delay="1999"/>
                                          </p:stCondLst>
                                        </p:cTn>
                                        <p:tgtEl>
                                          <p:spTgt spid="160783"/>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2000"/>
                                        <p:tgtEl>
                                          <p:spTgt spid="160792"/>
                                        </p:tgtEl>
                                      </p:cBhvr>
                                    </p:animEffect>
                                    <p:set>
                                      <p:cBhvr>
                                        <p:cTn id="36" dur="1" fill="hold">
                                          <p:stCondLst>
                                            <p:cond delay="1999"/>
                                          </p:stCondLst>
                                        </p:cTn>
                                        <p:tgtEl>
                                          <p:spTgt spid="160792"/>
                                        </p:tgtEl>
                                        <p:attrNameLst>
                                          <p:attrName>style.visibility</p:attrName>
                                        </p:attrNameLst>
                                      </p:cBhvr>
                                      <p:to>
                                        <p:strVal val="hidden"/>
                                      </p:to>
                                    </p:set>
                                  </p:childTnLst>
                                </p:cTn>
                              </p:par>
                              <p:par>
                                <p:cTn id="37" presetID="54" presetClass="entr" presetSubtype="0" accel="100000" fill="hold" nodeType="withEffect">
                                  <p:stCondLst>
                                    <p:cond delay="0"/>
                                  </p:stCondLst>
                                  <p:childTnLst>
                                    <p:set>
                                      <p:cBhvr>
                                        <p:cTn id="38" dur="1" fill="hold">
                                          <p:stCondLst>
                                            <p:cond delay="0"/>
                                          </p:stCondLst>
                                        </p:cTn>
                                        <p:tgtEl>
                                          <p:spTgt spid="160773">
                                            <p:txEl>
                                              <p:pRg st="3" end="3"/>
                                            </p:txEl>
                                          </p:spTgt>
                                        </p:tgtEl>
                                        <p:attrNameLst>
                                          <p:attrName>style.visibility</p:attrName>
                                        </p:attrNameLst>
                                      </p:cBhvr>
                                      <p:to>
                                        <p:strVal val="visible"/>
                                      </p:to>
                                    </p:set>
                                    <p:anim calcmode="lin" valueType="num">
                                      <p:cBhvr>
                                        <p:cTn id="39" dur="500" fill="hold"/>
                                        <p:tgtEl>
                                          <p:spTgt spid="160773">
                                            <p:txEl>
                                              <p:pRg st="3" end="3"/>
                                            </p:txEl>
                                          </p:spTgt>
                                        </p:tgtEl>
                                        <p:attrNameLst>
                                          <p:attrName>ppt_w</p:attrName>
                                        </p:attrNameLst>
                                      </p:cBhvr>
                                      <p:tavLst>
                                        <p:tav tm="0">
                                          <p:val>
                                            <p:strVal val="#ppt_w*0.05"/>
                                          </p:val>
                                        </p:tav>
                                        <p:tav tm="100000">
                                          <p:val>
                                            <p:strVal val="#ppt_w"/>
                                          </p:val>
                                        </p:tav>
                                      </p:tavLst>
                                    </p:anim>
                                    <p:anim calcmode="lin" valueType="num">
                                      <p:cBhvr>
                                        <p:cTn id="40" dur="500" fill="hold"/>
                                        <p:tgtEl>
                                          <p:spTgt spid="160773">
                                            <p:txEl>
                                              <p:pRg st="3" end="3"/>
                                            </p:txEl>
                                          </p:spTgt>
                                        </p:tgtEl>
                                        <p:attrNameLst>
                                          <p:attrName>ppt_h</p:attrName>
                                        </p:attrNameLst>
                                      </p:cBhvr>
                                      <p:tavLst>
                                        <p:tav tm="0">
                                          <p:val>
                                            <p:strVal val="#ppt_h"/>
                                          </p:val>
                                        </p:tav>
                                        <p:tav tm="100000">
                                          <p:val>
                                            <p:strVal val="#ppt_h"/>
                                          </p:val>
                                        </p:tav>
                                      </p:tavLst>
                                    </p:anim>
                                    <p:anim calcmode="lin" valueType="num">
                                      <p:cBhvr>
                                        <p:cTn id="41" dur="500" fill="hold"/>
                                        <p:tgtEl>
                                          <p:spTgt spid="160773">
                                            <p:txEl>
                                              <p:pRg st="3" end="3"/>
                                            </p:txEl>
                                          </p:spTgt>
                                        </p:tgtEl>
                                        <p:attrNameLst>
                                          <p:attrName>ppt_x</p:attrName>
                                        </p:attrNameLst>
                                      </p:cBhvr>
                                      <p:tavLst>
                                        <p:tav tm="0">
                                          <p:val>
                                            <p:strVal val="#ppt_x-.2"/>
                                          </p:val>
                                        </p:tav>
                                        <p:tav tm="100000">
                                          <p:val>
                                            <p:strVal val="#ppt_x"/>
                                          </p:val>
                                        </p:tav>
                                      </p:tavLst>
                                    </p:anim>
                                    <p:anim calcmode="lin" valueType="num">
                                      <p:cBhvr>
                                        <p:cTn id="42" dur="500" fill="hold"/>
                                        <p:tgtEl>
                                          <p:spTgt spid="160773">
                                            <p:txEl>
                                              <p:pRg st="3" end="3"/>
                                            </p:txEl>
                                          </p:spTgt>
                                        </p:tgtEl>
                                        <p:attrNameLst>
                                          <p:attrName>ppt_y</p:attrName>
                                        </p:attrNameLst>
                                      </p:cBhvr>
                                      <p:tavLst>
                                        <p:tav tm="0">
                                          <p:val>
                                            <p:strVal val="#ppt_y"/>
                                          </p:val>
                                        </p:tav>
                                        <p:tav tm="100000">
                                          <p:val>
                                            <p:strVal val="#ppt_y"/>
                                          </p:val>
                                        </p:tav>
                                      </p:tavLst>
                                    </p:anim>
                                    <p:animEffect transition="in" filter="fade">
                                      <p:cBhvr>
                                        <p:cTn id="43" dur="500"/>
                                        <p:tgtEl>
                                          <p:spTgt spid="160773">
                                            <p:txEl>
                                              <p:pRg st="3" end="3"/>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60789"/>
                                        </p:tgtEl>
                                        <p:attrNameLst>
                                          <p:attrName>style.visibility</p:attrName>
                                        </p:attrNameLst>
                                      </p:cBhvr>
                                      <p:to>
                                        <p:strVal val="visible"/>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60793"/>
                                        </p:tgtEl>
                                        <p:attrNameLst>
                                          <p:attrName>style.visibility</p:attrName>
                                        </p:attrNameLst>
                                      </p:cBhvr>
                                      <p:to>
                                        <p:strVal val="visible"/>
                                      </p:to>
                                    </p:set>
                                  </p:childTnLst>
                                </p:cTn>
                              </p:par>
                            </p:childTnLst>
                          </p:cTn>
                        </p:par>
                        <p:par>
                          <p:cTn id="52" fill="hold" nodeType="afterGroup">
                            <p:stCondLst>
                              <p:cond delay="0"/>
                            </p:stCondLst>
                            <p:childTnLst>
                              <p:par>
                                <p:cTn id="53" presetID="19" presetClass="entr" presetSubtype="10" fill="hold" grpId="0" nodeType="afterEffect">
                                  <p:stCondLst>
                                    <p:cond delay="0"/>
                                  </p:stCondLst>
                                  <p:childTnLst>
                                    <p:set>
                                      <p:cBhvr>
                                        <p:cTn id="54" dur="1" fill="hold">
                                          <p:stCondLst>
                                            <p:cond delay="0"/>
                                          </p:stCondLst>
                                        </p:cTn>
                                        <p:tgtEl>
                                          <p:spTgt spid="160784"/>
                                        </p:tgtEl>
                                        <p:attrNameLst>
                                          <p:attrName>style.visibility</p:attrName>
                                        </p:attrNameLst>
                                      </p:cBhvr>
                                      <p:to>
                                        <p:strVal val="visible"/>
                                      </p:to>
                                    </p:set>
                                    <p:anim calcmode="lin" valueType="num">
                                      <p:cBhvr>
                                        <p:cTn id="55" dur="5000" fill="hold"/>
                                        <p:tgtEl>
                                          <p:spTgt spid="160784"/>
                                        </p:tgtEl>
                                        <p:attrNameLst>
                                          <p:attrName>ppt_w</p:attrName>
                                        </p:attrNameLst>
                                      </p:cBhvr>
                                      <p:tavLst>
                                        <p:tav tm="0" fmla="#ppt_w*sin(2.5*pi*$)">
                                          <p:val>
                                            <p:fltVal val="0"/>
                                          </p:val>
                                        </p:tav>
                                        <p:tav tm="100000">
                                          <p:val>
                                            <p:fltVal val="1"/>
                                          </p:val>
                                        </p:tav>
                                      </p:tavLst>
                                    </p:anim>
                                    <p:anim calcmode="lin" valueType="num">
                                      <p:cBhvr>
                                        <p:cTn id="56" dur="5000" fill="hold"/>
                                        <p:tgtEl>
                                          <p:spTgt spid="160784"/>
                                        </p:tgtEl>
                                        <p:attrNameLst>
                                          <p:attrName>ppt_h</p:attrName>
                                        </p:attrNameLst>
                                      </p:cBhvr>
                                      <p:tavLst>
                                        <p:tav tm="0">
                                          <p:val>
                                            <p:strVal val="#ppt_h"/>
                                          </p:val>
                                        </p:tav>
                                        <p:tav tm="100000">
                                          <p:val>
                                            <p:strVal val="#ppt_h"/>
                                          </p:val>
                                        </p:tav>
                                      </p:tavLst>
                                    </p:anim>
                                  </p:childTnLst>
                                </p:cTn>
                              </p:par>
                            </p:childTnLst>
                          </p:cTn>
                        </p:par>
                        <p:par>
                          <p:cTn id="57" fill="hold" nodeType="afterGroup">
                            <p:stCondLst>
                              <p:cond delay="5000"/>
                            </p:stCondLst>
                            <p:childTnLst>
                              <p:par>
                                <p:cTn id="58" presetID="1" presetClass="entr" presetSubtype="0" fill="hold" grpId="0" nodeType="afterEffect">
                                  <p:stCondLst>
                                    <p:cond delay="0"/>
                                  </p:stCondLst>
                                  <p:childTnLst>
                                    <p:set>
                                      <p:cBhvr>
                                        <p:cTn id="59" dur="1" fill="hold">
                                          <p:stCondLst>
                                            <p:cond delay="0"/>
                                          </p:stCondLst>
                                        </p:cTn>
                                        <p:tgtEl>
                                          <p:spTgt spid="160786"/>
                                        </p:tgtEl>
                                        <p:attrNameLst>
                                          <p:attrName>style.visibility</p:attrName>
                                        </p:attrNameLst>
                                      </p:cBhvr>
                                      <p:to>
                                        <p:strVal val="visible"/>
                                      </p:to>
                                    </p:set>
                                  </p:childTnLst>
                                </p:cTn>
                              </p:par>
                            </p:childTnLst>
                          </p:cTn>
                        </p:par>
                        <p:par>
                          <p:cTn id="60" fill="hold" nodeType="afterGroup">
                            <p:stCondLst>
                              <p:cond delay="5000"/>
                            </p:stCondLst>
                            <p:childTnLst>
                              <p:par>
                                <p:cTn id="61" presetID="50" presetClass="entr" presetSubtype="0" decel="100000" fill="hold" grpId="0" nodeType="afterEffect">
                                  <p:stCondLst>
                                    <p:cond delay="0"/>
                                  </p:stCondLst>
                                  <p:childTnLst>
                                    <p:set>
                                      <p:cBhvr>
                                        <p:cTn id="62" dur="1" fill="hold">
                                          <p:stCondLst>
                                            <p:cond delay="0"/>
                                          </p:stCondLst>
                                        </p:cTn>
                                        <p:tgtEl>
                                          <p:spTgt spid="160785"/>
                                        </p:tgtEl>
                                        <p:attrNameLst>
                                          <p:attrName>style.visibility</p:attrName>
                                        </p:attrNameLst>
                                      </p:cBhvr>
                                      <p:to>
                                        <p:strVal val="visible"/>
                                      </p:to>
                                    </p:set>
                                    <p:anim calcmode="lin" valueType="num">
                                      <p:cBhvr>
                                        <p:cTn id="63" dur="1000" fill="hold"/>
                                        <p:tgtEl>
                                          <p:spTgt spid="160785"/>
                                        </p:tgtEl>
                                        <p:attrNameLst>
                                          <p:attrName>ppt_w</p:attrName>
                                        </p:attrNameLst>
                                      </p:cBhvr>
                                      <p:tavLst>
                                        <p:tav tm="0">
                                          <p:val>
                                            <p:strVal val="#ppt_w+.3"/>
                                          </p:val>
                                        </p:tav>
                                        <p:tav tm="100000">
                                          <p:val>
                                            <p:strVal val="#ppt_w"/>
                                          </p:val>
                                        </p:tav>
                                      </p:tavLst>
                                    </p:anim>
                                    <p:anim calcmode="lin" valueType="num">
                                      <p:cBhvr>
                                        <p:cTn id="64" dur="1000" fill="hold"/>
                                        <p:tgtEl>
                                          <p:spTgt spid="160785"/>
                                        </p:tgtEl>
                                        <p:attrNameLst>
                                          <p:attrName>ppt_h</p:attrName>
                                        </p:attrNameLst>
                                      </p:cBhvr>
                                      <p:tavLst>
                                        <p:tav tm="0">
                                          <p:val>
                                            <p:strVal val="#ppt_h"/>
                                          </p:val>
                                        </p:tav>
                                        <p:tav tm="100000">
                                          <p:val>
                                            <p:strVal val="#ppt_h"/>
                                          </p:val>
                                        </p:tav>
                                      </p:tavLst>
                                    </p:anim>
                                    <p:animEffect transition="in" filter="fade">
                                      <p:cBhvr>
                                        <p:cTn id="65" dur="1000"/>
                                        <p:tgtEl>
                                          <p:spTgt spid="160785"/>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4" presetClass="entr" presetSubtype="0" accel="100000" fill="hold" nodeType="clickEffect">
                                  <p:stCondLst>
                                    <p:cond delay="0"/>
                                  </p:stCondLst>
                                  <p:childTnLst>
                                    <p:set>
                                      <p:cBhvr>
                                        <p:cTn id="69" dur="1" fill="hold">
                                          <p:stCondLst>
                                            <p:cond delay="0"/>
                                          </p:stCondLst>
                                        </p:cTn>
                                        <p:tgtEl>
                                          <p:spTgt spid="160773">
                                            <p:txEl>
                                              <p:pRg st="4" end="4"/>
                                            </p:txEl>
                                          </p:spTgt>
                                        </p:tgtEl>
                                        <p:attrNameLst>
                                          <p:attrName>style.visibility</p:attrName>
                                        </p:attrNameLst>
                                      </p:cBhvr>
                                      <p:to>
                                        <p:strVal val="visible"/>
                                      </p:to>
                                    </p:set>
                                    <p:anim calcmode="lin" valueType="num">
                                      <p:cBhvr>
                                        <p:cTn id="70" dur="500" fill="hold"/>
                                        <p:tgtEl>
                                          <p:spTgt spid="160773">
                                            <p:txEl>
                                              <p:pRg st="4" end="4"/>
                                            </p:txEl>
                                          </p:spTgt>
                                        </p:tgtEl>
                                        <p:attrNameLst>
                                          <p:attrName>ppt_w</p:attrName>
                                        </p:attrNameLst>
                                      </p:cBhvr>
                                      <p:tavLst>
                                        <p:tav tm="0">
                                          <p:val>
                                            <p:strVal val="#ppt_w*0.05"/>
                                          </p:val>
                                        </p:tav>
                                        <p:tav tm="100000">
                                          <p:val>
                                            <p:strVal val="#ppt_w"/>
                                          </p:val>
                                        </p:tav>
                                      </p:tavLst>
                                    </p:anim>
                                    <p:anim calcmode="lin" valueType="num">
                                      <p:cBhvr>
                                        <p:cTn id="71" dur="500" fill="hold"/>
                                        <p:tgtEl>
                                          <p:spTgt spid="160773">
                                            <p:txEl>
                                              <p:pRg st="4" end="4"/>
                                            </p:txEl>
                                          </p:spTgt>
                                        </p:tgtEl>
                                        <p:attrNameLst>
                                          <p:attrName>ppt_h</p:attrName>
                                        </p:attrNameLst>
                                      </p:cBhvr>
                                      <p:tavLst>
                                        <p:tav tm="0">
                                          <p:val>
                                            <p:strVal val="#ppt_h"/>
                                          </p:val>
                                        </p:tav>
                                        <p:tav tm="100000">
                                          <p:val>
                                            <p:strVal val="#ppt_h"/>
                                          </p:val>
                                        </p:tav>
                                      </p:tavLst>
                                    </p:anim>
                                    <p:anim calcmode="lin" valueType="num">
                                      <p:cBhvr>
                                        <p:cTn id="72" dur="500" fill="hold"/>
                                        <p:tgtEl>
                                          <p:spTgt spid="160773">
                                            <p:txEl>
                                              <p:pRg st="4" end="4"/>
                                            </p:txEl>
                                          </p:spTgt>
                                        </p:tgtEl>
                                        <p:attrNameLst>
                                          <p:attrName>ppt_x</p:attrName>
                                        </p:attrNameLst>
                                      </p:cBhvr>
                                      <p:tavLst>
                                        <p:tav tm="0">
                                          <p:val>
                                            <p:strVal val="#ppt_x-.2"/>
                                          </p:val>
                                        </p:tav>
                                        <p:tav tm="100000">
                                          <p:val>
                                            <p:strVal val="#ppt_x"/>
                                          </p:val>
                                        </p:tav>
                                      </p:tavLst>
                                    </p:anim>
                                    <p:anim calcmode="lin" valueType="num">
                                      <p:cBhvr>
                                        <p:cTn id="73" dur="500" fill="hold"/>
                                        <p:tgtEl>
                                          <p:spTgt spid="160773">
                                            <p:txEl>
                                              <p:pRg st="4" end="4"/>
                                            </p:txEl>
                                          </p:spTgt>
                                        </p:tgtEl>
                                        <p:attrNameLst>
                                          <p:attrName>ppt_y</p:attrName>
                                        </p:attrNameLst>
                                      </p:cBhvr>
                                      <p:tavLst>
                                        <p:tav tm="0">
                                          <p:val>
                                            <p:strVal val="#ppt_y"/>
                                          </p:val>
                                        </p:tav>
                                        <p:tav tm="100000">
                                          <p:val>
                                            <p:strVal val="#ppt_y"/>
                                          </p:val>
                                        </p:tav>
                                      </p:tavLst>
                                    </p:anim>
                                    <p:animEffect transition="in" filter="fade">
                                      <p:cBhvr>
                                        <p:cTn id="74" dur="500"/>
                                        <p:tgtEl>
                                          <p:spTgt spid="160773">
                                            <p:txEl>
                                              <p:pRg st="4" end="4"/>
                                            </p:txEl>
                                          </p:spTgt>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10" presetClass="exit" presetSubtype="0" fill="hold" grpId="1" nodeType="clickEffect">
                                  <p:stCondLst>
                                    <p:cond delay="0"/>
                                  </p:stCondLst>
                                  <p:childTnLst>
                                    <p:animEffect transition="out" filter="fade">
                                      <p:cBhvr>
                                        <p:cTn id="78" dur="2000"/>
                                        <p:tgtEl>
                                          <p:spTgt spid="160789"/>
                                        </p:tgtEl>
                                      </p:cBhvr>
                                    </p:animEffect>
                                    <p:set>
                                      <p:cBhvr>
                                        <p:cTn id="79" dur="1" fill="hold">
                                          <p:stCondLst>
                                            <p:cond delay="1999"/>
                                          </p:stCondLst>
                                        </p:cTn>
                                        <p:tgtEl>
                                          <p:spTgt spid="160789"/>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2000"/>
                                        <p:tgtEl>
                                          <p:spTgt spid="160793"/>
                                        </p:tgtEl>
                                      </p:cBhvr>
                                    </p:animEffect>
                                    <p:set>
                                      <p:cBhvr>
                                        <p:cTn id="82" dur="1" fill="hold">
                                          <p:stCondLst>
                                            <p:cond delay="1999"/>
                                          </p:stCondLst>
                                        </p:cTn>
                                        <p:tgtEl>
                                          <p:spTgt spid="160793"/>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2000"/>
                                        <p:tgtEl>
                                          <p:spTgt spid="160784"/>
                                        </p:tgtEl>
                                      </p:cBhvr>
                                    </p:animEffect>
                                    <p:set>
                                      <p:cBhvr>
                                        <p:cTn id="85" dur="1" fill="hold">
                                          <p:stCondLst>
                                            <p:cond delay="1999"/>
                                          </p:stCondLst>
                                        </p:cTn>
                                        <p:tgtEl>
                                          <p:spTgt spid="160784"/>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2000"/>
                                        <p:tgtEl>
                                          <p:spTgt spid="160786"/>
                                        </p:tgtEl>
                                      </p:cBhvr>
                                    </p:animEffect>
                                    <p:set>
                                      <p:cBhvr>
                                        <p:cTn id="88" dur="1" fill="hold">
                                          <p:stCondLst>
                                            <p:cond delay="1999"/>
                                          </p:stCondLst>
                                        </p:cTn>
                                        <p:tgtEl>
                                          <p:spTgt spid="160786"/>
                                        </p:tgtEl>
                                        <p:attrNameLst>
                                          <p:attrName>style.visibility</p:attrName>
                                        </p:attrNameLst>
                                      </p:cBhvr>
                                      <p:to>
                                        <p:strVal val="hidden"/>
                                      </p:to>
                                    </p:set>
                                  </p:childTnLst>
                                </p:cTn>
                              </p:par>
                              <p:par>
                                <p:cTn id="89" presetID="10" presetClass="exit" presetSubtype="0" fill="hold" grpId="1" nodeType="withEffect">
                                  <p:stCondLst>
                                    <p:cond delay="0"/>
                                  </p:stCondLst>
                                  <p:childTnLst>
                                    <p:animEffect transition="out" filter="fade">
                                      <p:cBhvr>
                                        <p:cTn id="90" dur="2000"/>
                                        <p:tgtEl>
                                          <p:spTgt spid="160785"/>
                                        </p:tgtEl>
                                      </p:cBhvr>
                                    </p:animEffect>
                                    <p:set>
                                      <p:cBhvr>
                                        <p:cTn id="91" dur="1" fill="hold">
                                          <p:stCondLst>
                                            <p:cond delay="1999"/>
                                          </p:stCondLst>
                                        </p:cTn>
                                        <p:tgtEl>
                                          <p:spTgt spid="160785"/>
                                        </p:tgtEl>
                                        <p:attrNameLst>
                                          <p:attrName>style.visibility</p:attrName>
                                        </p:attrNameLst>
                                      </p:cBhvr>
                                      <p:to>
                                        <p:strVal val="hidden"/>
                                      </p:to>
                                    </p:set>
                                  </p:childTnLst>
                                </p:cTn>
                              </p:par>
                              <p:par>
                                <p:cTn id="92" presetID="54" presetClass="entr" presetSubtype="0" accel="100000" fill="hold" nodeType="withEffect">
                                  <p:stCondLst>
                                    <p:cond delay="0"/>
                                  </p:stCondLst>
                                  <p:childTnLst>
                                    <p:set>
                                      <p:cBhvr>
                                        <p:cTn id="93" dur="1" fill="hold">
                                          <p:stCondLst>
                                            <p:cond delay="0"/>
                                          </p:stCondLst>
                                        </p:cTn>
                                        <p:tgtEl>
                                          <p:spTgt spid="160773">
                                            <p:txEl>
                                              <p:pRg st="6" end="6"/>
                                            </p:txEl>
                                          </p:spTgt>
                                        </p:tgtEl>
                                        <p:attrNameLst>
                                          <p:attrName>style.visibility</p:attrName>
                                        </p:attrNameLst>
                                      </p:cBhvr>
                                      <p:to>
                                        <p:strVal val="visible"/>
                                      </p:to>
                                    </p:set>
                                    <p:anim calcmode="lin" valueType="num">
                                      <p:cBhvr>
                                        <p:cTn id="94" dur="500" fill="hold"/>
                                        <p:tgtEl>
                                          <p:spTgt spid="160773">
                                            <p:txEl>
                                              <p:pRg st="6" end="6"/>
                                            </p:txEl>
                                          </p:spTgt>
                                        </p:tgtEl>
                                        <p:attrNameLst>
                                          <p:attrName>ppt_w</p:attrName>
                                        </p:attrNameLst>
                                      </p:cBhvr>
                                      <p:tavLst>
                                        <p:tav tm="0">
                                          <p:val>
                                            <p:strVal val="#ppt_w*0.05"/>
                                          </p:val>
                                        </p:tav>
                                        <p:tav tm="100000">
                                          <p:val>
                                            <p:strVal val="#ppt_w"/>
                                          </p:val>
                                        </p:tav>
                                      </p:tavLst>
                                    </p:anim>
                                    <p:anim calcmode="lin" valueType="num">
                                      <p:cBhvr>
                                        <p:cTn id="95" dur="500" fill="hold"/>
                                        <p:tgtEl>
                                          <p:spTgt spid="160773">
                                            <p:txEl>
                                              <p:pRg st="6" end="6"/>
                                            </p:txEl>
                                          </p:spTgt>
                                        </p:tgtEl>
                                        <p:attrNameLst>
                                          <p:attrName>ppt_h</p:attrName>
                                        </p:attrNameLst>
                                      </p:cBhvr>
                                      <p:tavLst>
                                        <p:tav tm="0">
                                          <p:val>
                                            <p:strVal val="#ppt_h"/>
                                          </p:val>
                                        </p:tav>
                                        <p:tav tm="100000">
                                          <p:val>
                                            <p:strVal val="#ppt_h"/>
                                          </p:val>
                                        </p:tav>
                                      </p:tavLst>
                                    </p:anim>
                                    <p:anim calcmode="lin" valueType="num">
                                      <p:cBhvr>
                                        <p:cTn id="96" dur="500" fill="hold"/>
                                        <p:tgtEl>
                                          <p:spTgt spid="160773">
                                            <p:txEl>
                                              <p:pRg st="6" end="6"/>
                                            </p:txEl>
                                          </p:spTgt>
                                        </p:tgtEl>
                                        <p:attrNameLst>
                                          <p:attrName>ppt_x</p:attrName>
                                        </p:attrNameLst>
                                      </p:cBhvr>
                                      <p:tavLst>
                                        <p:tav tm="0">
                                          <p:val>
                                            <p:strVal val="#ppt_x-.2"/>
                                          </p:val>
                                        </p:tav>
                                        <p:tav tm="100000">
                                          <p:val>
                                            <p:strVal val="#ppt_x"/>
                                          </p:val>
                                        </p:tav>
                                      </p:tavLst>
                                    </p:anim>
                                    <p:anim calcmode="lin" valueType="num">
                                      <p:cBhvr>
                                        <p:cTn id="97" dur="500" fill="hold"/>
                                        <p:tgtEl>
                                          <p:spTgt spid="160773">
                                            <p:txEl>
                                              <p:pRg st="6" end="6"/>
                                            </p:txEl>
                                          </p:spTgt>
                                        </p:tgtEl>
                                        <p:attrNameLst>
                                          <p:attrName>ppt_y</p:attrName>
                                        </p:attrNameLst>
                                      </p:cBhvr>
                                      <p:tavLst>
                                        <p:tav tm="0">
                                          <p:val>
                                            <p:strVal val="#ppt_y"/>
                                          </p:val>
                                        </p:tav>
                                        <p:tav tm="100000">
                                          <p:val>
                                            <p:strVal val="#ppt_y"/>
                                          </p:val>
                                        </p:tav>
                                      </p:tavLst>
                                    </p:anim>
                                    <p:animEffect transition="in" filter="fade">
                                      <p:cBhvr>
                                        <p:cTn id="98" dur="500"/>
                                        <p:tgtEl>
                                          <p:spTgt spid="160773">
                                            <p:txEl>
                                              <p:pRg st="6" end="6"/>
                                            </p:txEl>
                                          </p:spTgt>
                                        </p:tgtEl>
                                      </p:cBhvr>
                                    </p:animEffect>
                                  </p:childTnLst>
                                </p:cTn>
                              </p:par>
                            </p:childTnLst>
                          </p:cTn>
                        </p:par>
                        <p:par>
                          <p:cTn id="99" fill="hold" nodeType="afterGroup">
                            <p:stCondLst>
                              <p:cond delay="2000"/>
                            </p:stCondLst>
                            <p:childTnLst>
                              <p:par>
                                <p:cTn id="100" presetID="1" presetClass="entr" presetSubtype="0" fill="hold" nodeType="afterEffect">
                                  <p:stCondLst>
                                    <p:cond delay="0"/>
                                  </p:stCondLst>
                                  <p:childTnLst>
                                    <p:set>
                                      <p:cBhvr>
                                        <p:cTn id="101" dur="1" fill="hold">
                                          <p:stCondLst>
                                            <p:cond delay="0"/>
                                          </p:stCondLst>
                                        </p:cTn>
                                        <p:tgtEl>
                                          <p:spTgt spid="160797"/>
                                        </p:tgtEl>
                                        <p:attrNameLst>
                                          <p:attrName>style.visibility</p:attrName>
                                        </p:attrNameLst>
                                      </p:cBhvr>
                                      <p:to>
                                        <p:strVal val="visible"/>
                                      </p:to>
                                    </p:se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7" presetClass="entr" presetSubtype="1" fill="hold" grpId="0" nodeType="clickEffect">
                                  <p:stCondLst>
                                    <p:cond delay="0"/>
                                  </p:stCondLst>
                                  <p:childTnLst>
                                    <p:set>
                                      <p:cBhvr>
                                        <p:cTn id="105" dur="1" fill="hold">
                                          <p:stCondLst>
                                            <p:cond delay="0"/>
                                          </p:stCondLst>
                                        </p:cTn>
                                        <p:tgtEl>
                                          <p:spTgt spid="160790"/>
                                        </p:tgtEl>
                                        <p:attrNameLst>
                                          <p:attrName>style.visibility</p:attrName>
                                        </p:attrNameLst>
                                      </p:cBhvr>
                                      <p:to>
                                        <p:strVal val="visible"/>
                                      </p:to>
                                    </p:set>
                                    <p:anim calcmode="lin" valueType="num">
                                      <p:cBhvr additive="base">
                                        <p:cTn id="106" dur="5000" fill="hold"/>
                                        <p:tgtEl>
                                          <p:spTgt spid="160790"/>
                                        </p:tgtEl>
                                        <p:attrNameLst>
                                          <p:attrName>ppt_x</p:attrName>
                                        </p:attrNameLst>
                                      </p:cBhvr>
                                      <p:tavLst>
                                        <p:tav tm="0">
                                          <p:val>
                                            <p:strVal val="#ppt_x"/>
                                          </p:val>
                                        </p:tav>
                                        <p:tav tm="100000">
                                          <p:val>
                                            <p:strVal val="#ppt_x"/>
                                          </p:val>
                                        </p:tav>
                                      </p:tavLst>
                                    </p:anim>
                                    <p:anim calcmode="lin" valueType="num">
                                      <p:cBhvr additive="base">
                                        <p:cTn id="107" dur="5000" fill="hold"/>
                                        <p:tgtEl>
                                          <p:spTgt spid="160790"/>
                                        </p:tgtEl>
                                        <p:attrNameLst>
                                          <p:attrName>ppt_y</p:attrName>
                                        </p:attrNameLst>
                                      </p:cBhvr>
                                      <p:tavLst>
                                        <p:tav tm="0">
                                          <p:val>
                                            <p:strVal val="0-#ppt_h/2"/>
                                          </p:val>
                                        </p:tav>
                                        <p:tav tm="100000">
                                          <p:val>
                                            <p:strVal val="#ppt_y"/>
                                          </p:val>
                                        </p:tav>
                                      </p:tavLst>
                                    </p:anim>
                                  </p:childTnLst>
                                </p:cTn>
                              </p:par>
                            </p:childTnLst>
                          </p:cTn>
                        </p:par>
                      </p:childTnLst>
                    </p:cTn>
                  </p:par>
                  <p:par>
                    <p:cTn id="108" fill="hold" nodeType="clickPar">
                      <p:stCondLst>
                        <p:cond delay="indefinite"/>
                      </p:stCondLst>
                      <p:childTnLst>
                        <p:par>
                          <p:cTn id="109" fill="hold" nodeType="withGroup">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160794"/>
                                        </p:tgtEl>
                                        <p:attrNameLst>
                                          <p:attrName>style.visibility</p:attrName>
                                        </p:attrNameLst>
                                      </p:cBhvr>
                                      <p:to>
                                        <p:strVal val="visible"/>
                                      </p:to>
                                    </p:set>
                                  </p:childTnLst>
                                </p:cTn>
                              </p:par>
                              <p:par>
                                <p:cTn id="112" presetID="7" presetClass="entr" presetSubtype="2" fill="hold" grpId="0" nodeType="withEffect">
                                  <p:stCondLst>
                                    <p:cond delay="0"/>
                                  </p:stCondLst>
                                  <p:childTnLst>
                                    <p:set>
                                      <p:cBhvr>
                                        <p:cTn id="113" dur="1" fill="hold">
                                          <p:stCondLst>
                                            <p:cond delay="0"/>
                                          </p:stCondLst>
                                        </p:cTn>
                                        <p:tgtEl>
                                          <p:spTgt spid="160791"/>
                                        </p:tgtEl>
                                        <p:attrNameLst>
                                          <p:attrName>style.visibility</p:attrName>
                                        </p:attrNameLst>
                                      </p:cBhvr>
                                      <p:to>
                                        <p:strVal val="visible"/>
                                      </p:to>
                                    </p:set>
                                    <p:anim calcmode="lin" valueType="num">
                                      <p:cBhvr additive="base">
                                        <p:cTn id="114" dur="1000" fill="hold"/>
                                        <p:tgtEl>
                                          <p:spTgt spid="160791"/>
                                        </p:tgtEl>
                                        <p:attrNameLst>
                                          <p:attrName>ppt_x</p:attrName>
                                        </p:attrNameLst>
                                      </p:cBhvr>
                                      <p:tavLst>
                                        <p:tav tm="0">
                                          <p:val>
                                            <p:strVal val="1+#ppt_w/2"/>
                                          </p:val>
                                        </p:tav>
                                        <p:tav tm="100000">
                                          <p:val>
                                            <p:strVal val="#ppt_x"/>
                                          </p:val>
                                        </p:tav>
                                      </p:tavLst>
                                    </p:anim>
                                    <p:anim calcmode="lin" valueType="num">
                                      <p:cBhvr additive="base">
                                        <p:cTn id="115" dur="1000" fill="hold"/>
                                        <p:tgtEl>
                                          <p:spTgt spid="160791"/>
                                        </p:tgtEl>
                                        <p:attrNameLst>
                                          <p:attrName>ppt_y</p:attrName>
                                        </p:attrNameLst>
                                      </p:cBhvr>
                                      <p:tavLst>
                                        <p:tav tm="0">
                                          <p:val>
                                            <p:strVal val="#ppt_y"/>
                                          </p:val>
                                        </p:tav>
                                        <p:tav tm="100000">
                                          <p:val>
                                            <p:strVal val="#ppt_y"/>
                                          </p:val>
                                        </p:tav>
                                      </p:tavLst>
                                    </p:anim>
                                  </p:childTnLst>
                                </p:cTn>
                              </p:par>
                            </p:childTnLst>
                          </p:cTn>
                        </p:par>
                      </p:childTnLst>
                    </p:cTn>
                  </p:par>
                  <p:par>
                    <p:cTn id="116" fill="hold" nodeType="clickPar">
                      <p:stCondLst>
                        <p:cond delay="indefinite"/>
                      </p:stCondLst>
                      <p:childTnLst>
                        <p:par>
                          <p:cTn id="117" fill="hold" nodeType="withGroup">
                            <p:stCondLst>
                              <p:cond delay="0"/>
                            </p:stCondLst>
                            <p:childTnLst>
                              <p:par>
                                <p:cTn id="118" presetID="54" presetClass="entr" presetSubtype="0" accel="100000" fill="hold" nodeType="clickEffect">
                                  <p:stCondLst>
                                    <p:cond delay="0"/>
                                  </p:stCondLst>
                                  <p:childTnLst>
                                    <p:set>
                                      <p:cBhvr>
                                        <p:cTn id="119" dur="1" fill="hold">
                                          <p:stCondLst>
                                            <p:cond delay="0"/>
                                          </p:stCondLst>
                                        </p:cTn>
                                        <p:tgtEl>
                                          <p:spTgt spid="160773">
                                            <p:txEl>
                                              <p:pRg st="7" end="7"/>
                                            </p:txEl>
                                          </p:spTgt>
                                        </p:tgtEl>
                                        <p:attrNameLst>
                                          <p:attrName>style.visibility</p:attrName>
                                        </p:attrNameLst>
                                      </p:cBhvr>
                                      <p:to>
                                        <p:strVal val="visible"/>
                                      </p:to>
                                    </p:set>
                                    <p:anim calcmode="lin" valueType="num">
                                      <p:cBhvr>
                                        <p:cTn id="120" dur="500" fill="hold"/>
                                        <p:tgtEl>
                                          <p:spTgt spid="160773">
                                            <p:txEl>
                                              <p:pRg st="7" end="7"/>
                                            </p:txEl>
                                          </p:spTgt>
                                        </p:tgtEl>
                                        <p:attrNameLst>
                                          <p:attrName>ppt_w</p:attrName>
                                        </p:attrNameLst>
                                      </p:cBhvr>
                                      <p:tavLst>
                                        <p:tav tm="0">
                                          <p:val>
                                            <p:strVal val="#ppt_w*0.05"/>
                                          </p:val>
                                        </p:tav>
                                        <p:tav tm="100000">
                                          <p:val>
                                            <p:strVal val="#ppt_w"/>
                                          </p:val>
                                        </p:tav>
                                      </p:tavLst>
                                    </p:anim>
                                    <p:anim calcmode="lin" valueType="num">
                                      <p:cBhvr>
                                        <p:cTn id="121" dur="500" fill="hold"/>
                                        <p:tgtEl>
                                          <p:spTgt spid="160773">
                                            <p:txEl>
                                              <p:pRg st="7" end="7"/>
                                            </p:txEl>
                                          </p:spTgt>
                                        </p:tgtEl>
                                        <p:attrNameLst>
                                          <p:attrName>ppt_h</p:attrName>
                                        </p:attrNameLst>
                                      </p:cBhvr>
                                      <p:tavLst>
                                        <p:tav tm="0">
                                          <p:val>
                                            <p:strVal val="#ppt_h"/>
                                          </p:val>
                                        </p:tav>
                                        <p:tav tm="100000">
                                          <p:val>
                                            <p:strVal val="#ppt_h"/>
                                          </p:val>
                                        </p:tav>
                                      </p:tavLst>
                                    </p:anim>
                                    <p:anim calcmode="lin" valueType="num">
                                      <p:cBhvr>
                                        <p:cTn id="122" dur="500" fill="hold"/>
                                        <p:tgtEl>
                                          <p:spTgt spid="160773">
                                            <p:txEl>
                                              <p:pRg st="7" end="7"/>
                                            </p:txEl>
                                          </p:spTgt>
                                        </p:tgtEl>
                                        <p:attrNameLst>
                                          <p:attrName>ppt_x</p:attrName>
                                        </p:attrNameLst>
                                      </p:cBhvr>
                                      <p:tavLst>
                                        <p:tav tm="0">
                                          <p:val>
                                            <p:strVal val="#ppt_x-.2"/>
                                          </p:val>
                                        </p:tav>
                                        <p:tav tm="100000">
                                          <p:val>
                                            <p:strVal val="#ppt_x"/>
                                          </p:val>
                                        </p:tav>
                                      </p:tavLst>
                                    </p:anim>
                                    <p:anim calcmode="lin" valueType="num">
                                      <p:cBhvr>
                                        <p:cTn id="123" dur="500" fill="hold"/>
                                        <p:tgtEl>
                                          <p:spTgt spid="160773">
                                            <p:txEl>
                                              <p:pRg st="7" end="7"/>
                                            </p:txEl>
                                          </p:spTgt>
                                        </p:tgtEl>
                                        <p:attrNameLst>
                                          <p:attrName>ppt_y</p:attrName>
                                        </p:attrNameLst>
                                      </p:cBhvr>
                                      <p:tavLst>
                                        <p:tav tm="0">
                                          <p:val>
                                            <p:strVal val="#ppt_y"/>
                                          </p:val>
                                        </p:tav>
                                        <p:tav tm="100000">
                                          <p:val>
                                            <p:strVal val="#ppt_y"/>
                                          </p:val>
                                        </p:tav>
                                      </p:tavLst>
                                    </p:anim>
                                    <p:animEffect transition="in" filter="fade">
                                      <p:cBhvr>
                                        <p:cTn id="124" dur="500"/>
                                        <p:tgtEl>
                                          <p:spTgt spid="16077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89" grpId="0" animBg="1"/>
      <p:bldP spid="160789" grpId="1" animBg="1"/>
      <p:bldP spid="160783" grpId="0" animBg="1"/>
      <p:bldP spid="160783" grpId="1" animBg="1"/>
      <p:bldP spid="160784" grpId="0" animBg="1"/>
      <p:bldP spid="160784" grpId="1" animBg="1"/>
      <p:bldP spid="160785" grpId="0" animBg="1"/>
      <p:bldP spid="160785" grpId="1" animBg="1"/>
      <p:bldP spid="160786" grpId="0" animBg="1"/>
      <p:bldP spid="160786" grpId="1" animBg="1"/>
      <p:bldP spid="160787" grpId="0" animBg="1"/>
      <p:bldP spid="160787" grpId="1" animBg="1"/>
      <p:bldP spid="160790" grpId="0" animBg="1"/>
      <p:bldP spid="160791" grpId="0" animBg="1"/>
      <p:bldP spid="160792" grpId="0" animBg="1"/>
      <p:bldP spid="160792" grpId="1" animBg="1"/>
      <p:bldP spid="160793" grpId="0" animBg="1"/>
      <p:bldP spid="160793" grpId="1" animBg="1"/>
      <p:bldP spid="16079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235" name="Picture 43" descr="fig01-0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3945" y="4740588"/>
            <a:ext cx="3384838" cy="1469134"/>
          </a:xfrm>
          <a:prstGeom prst="rect">
            <a:avLst/>
          </a:prstGeom>
          <a:noFill/>
          <a:extLst>
            <a:ext uri="{909E8E84-426E-40DD-AFC4-6F175D3DCCD1}">
              <a14:hiddenFill xmlns:a14="http://schemas.microsoft.com/office/drawing/2010/main">
                <a:solidFill>
                  <a:srgbClr val="FFFFFF"/>
                </a:solidFill>
              </a14:hiddenFill>
            </a:ext>
          </a:extLst>
        </p:spPr>
      </p:pic>
      <p:sp>
        <p:nvSpPr>
          <p:cNvPr id="136230" name="Rectangle 38"/>
          <p:cNvSpPr>
            <a:spLocks noGrp="1" noChangeArrowheads="1"/>
          </p:cNvSpPr>
          <p:nvPr>
            <p:ph type="title"/>
          </p:nvPr>
        </p:nvSpPr>
        <p:spPr>
          <a:xfrm>
            <a:off x="153988" y="798802"/>
            <a:ext cx="8994775" cy="450850"/>
          </a:xfrm>
        </p:spPr>
        <p:txBody>
          <a:bodyPr>
            <a:normAutofit fontScale="90000"/>
          </a:bodyPr>
          <a:lstStyle/>
          <a:p>
            <a:r>
              <a:rPr lang="es-ES" altLang="es-MX" sz="3200" dirty="0"/>
              <a:t>Gráficos para v. cualitativas</a:t>
            </a:r>
          </a:p>
        </p:txBody>
      </p:sp>
      <p:sp>
        <p:nvSpPr>
          <p:cNvPr id="136233" name="Rectangle 41"/>
          <p:cNvSpPr>
            <a:spLocks noGrp="1" noChangeArrowheads="1"/>
          </p:cNvSpPr>
          <p:nvPr>
            <p:ph type="body" sz="half" idx="1"/>
          </p:nvPr>
        </p:nvSpPr>
        <p:spPr>
          <a:xfrm>
            <a:off x="189923" y="1371311"/>
            <a:ext cx="6914718" cy="4464050"/>
          </a:xfrm>
        </p:spPr>
        <p:txBody>
          <a:bodyPr/>
          <a:lstStyle/>
          <a:p>
            <a:pPr>
              <a:lnSpc>
                <a:spcPct val="80000"/>
              </a:lnSpc>
            </a:pPr>
            <a:r>
              <a:rPr lang="es-ES" altLang="es-MX" sz="1900" dirty="0">
                <a:solidFill>
                  <a:srgbClr val="CC3300"/>
                </a:solidFill>
              </a:rPr>
              <a:t>Diagramas de barras</a:t>
            </a:r>
          </a:p>
          <a:p>
            <a:pPr lvl="1">
              <a:lnSpc>
                <a:spcPct val="80000"/>
              </a:lnSpc>
            </a:pPr>
            <a:r>
              <a:rPr lang="es-ES" altLang="es-MX" sz="1700" dirty="0"/>
              <a:t>Alturas proporcionales a las frecuencias (</a:t>
            </a:r>
            <a:r>
              <a:rPr lang="es-ES" altLang="es-MX" sz="1700" dirty="0" err="1"/>
              <a:t>abs</a:t>
            </a:r>
            <a:r>
              <a:rPr lang="es-ES" altLang="es-MX" sz="1700" dirty="0"/>
              <a:t>. o </a:t>
            </a:r>
            <a:r>
              <a:rPr lang="es-ES" altLang="es-MX" sz="1700" dirty="0" err="1"/>
              <a:t>rel.</a:t>
            </a:r>
            <a:r>
              <a:rPr lang="es-ES" altLang="es-MX" sz="1700" dirty="0"/>
              <a:t>)</a:t>
            </a:r>
          </a:p>
          <a:p>
            <a:pPr lvl="1">
              <a:lnSpc>
                <a:spcPct val="80000"/>
              </a:lnSpc>
            </a:pPr>
            <a:r>
              <a:rPr lang="es-ES" altLang="es-MX" sz="1700" dirty="0"/>
              <a:t>Se pueden aplicar también a variables discretas</a:t>
            </a:r>
          </a:p>
          <a:p>
            <a:pPr lvl="1">
              <a:lnSpc>
                <a:spcPct val="80000"/>
              </a:lnSpc>
            </a:pPr>
            <a:endParaRPr lang="es-ES" altLang="es-MX" sz="1700" dirty="0"/>
          </a:p>
          <a:p>
            <a:pPr>
              <a:lnSpc>
                <a:spcPct val="80000"/>
              </a:lnSpc>
            </a:pPr>
            <a:r>
              <a:rPr lang="es-ES" altLang="es-MX" sz="1900" dirty="0">
                <a:solidFill>
                  <a:srgbClr val="CC3300"/>
                </a:solidFill>
              </a:rPr>
              <a:t>Diagramas de sectores </a:t>
            </a:r>
            <a:r>
              <a:rPr lang="es-ES" altLang="es-MX" sz="1900" dirty="0" smtClean="0">
                <a:solidFill>
                  <a:srgbClr val="CC3300"/>
                </a:solidFill>
              </a:rPr>
              <a:t>(paste, </a:t>
            </a:r>
            <a:r>
              <a:rPr lang="es-ES" altLang="es-MX" sz="1900" dirty="0">
                <a:solidFill>
                  <a:srgbClr val="CC3300"/>
                </a:solidFill>
              </a:rPr>
              <a:t>polares)</a:t>
            </a:r>
          </a:p>
          <a:p>
            <a:pPr lvl="1">
              <a:lnSpc>
                <a:spcPct val="80000"/>
              </a:lnSpc>
            </a:pPr>
            <a:r>
              <a:rPr lang="es-ES" altLang="es-MX" sz="1700" dirty="0"/>
              <a:t>No usarlo con variables ordinales.</a:t>
            </a:r>
          </a:p>
          <a:p>
            <a:pPr lvl="1">
              <a:lnSpc>
                <a:spcPct val="80000"/>
              </a:lnSpc>
            </a:pPr>
            <a:r>
              <a:rPr lang="es-ES" altLang="es-MX" sz="1700" dirty="0"/>
              <a:t>El área de cada sector es proporcional a su frecuencia (</a:t>
            </a:r>
            <a:r>
              <a:rPr lang="es-ES" altLang="es-MX" sz="1700" dirty="0" err="1"/>
              <a:t>abs</a:t>
            </a:r>
            <a:r>
              <a:rPr lang="es-ES" altLang="es-MX" sz="1700" dirty="0"/>
              <a:t>. o </a:t>
            </a:r>
            <a:r>
              <a:rPr lang="es-ES" altLang="es-MX" sz="1700" dirty="0" err="1"/>
              <a:t>rel.</a:t>
            </a:r>
            <a:r>
              <a:rPr lang="es-ES" altLang="es-MX" sz="1700" dirty="0"/>
              <a:t>)</a:t>
            </a:r>
          </a:p>
          <a:p>
            <a:pPr lvl="1">
              <a:lnSpc>
                <a:spcPct val="80000"/>
              </a:lnSpc>
            </a:pPr>
            <a:endParaRPr lang="es-ES" altLang="es-MX" sz="1700" dirty="0"/>
          </a:p>
          <a:p>
            <a:pPr>
              <a:lnSpc>
                <a:spcPct val="80000"/>
              </a:lnSpc>
            </a:pPr>
            <a:r>
              <a:rPr lang="es-ES" altLang="es-MX" sz="1900" dirty="0">
                <a:solidFill>
                  <a:srgbClr val="CC3300"/>
                </a:solidFill>
              </a:rPr>
              <a:t>Pictogramas</a:t>
            </a:r>
          </a:p>
          <a:p>
            <a:pPr lvl="1">
              <a:lnSpc>
                <a:spcPct val="80000"/>
              </a:lnSpc>
            </a:pPr>
            <a:r>
              <a:rPr lang="es-ES" altLang="es-MX" sz="1700" dirty="0"/>
              <a:t>Fáciles de entender.</a:t>
            </a:r>
          </a:p>
          <a:p>
            <a:pPr lvl="1">
              <a:lnSpc>
                <a:spcPct val="80000"/>
              </a:lnSpc>
            </a:pPr>
            <a:r>
              <a:rPr lang="es-ES" altLang="es-MX" sz="1700" dirty="0"/>
              <a:t>El área de cada modalidad debe ser proporcional a la frecuencia. ¿De los dos, cuál es incorrecto?.</a:t>
            </a:r>
          </a:p>
        </p:txBody>
      </p:sp>
      <p:graphicFrame>
        <p:nvGraphicFramePr>
          <p:cNvPr id="136216" name="Object 24"/>
          <p:cNvGraphicFramePr>
            <a:graphicFrameLocks noGrp="1" noChangeAspect="1"/>
          </p:cNvGraphicFramePr>
          <p:nvPr>
            <p:ph sz="quarter" idx="2"/>
            <p:extLst>
              <p:ext uri="{D42A27DB-BD31-4B8C-83A1-F6EECF244321}">
                <p14:modId xmlns:p14="http://schemas.microsoft.com/office/powerpoint/2010/main" val="1326700477"/>
              </p:ext>
            </p:extLst>
          </p:nvPr>
        </p:nvGraphicFramePr>
        <p:xfrm>
          <a:off x="9492021" y="1029277"/>
          <a:ext cx="2363067" cy="1223926"/>
        </p:xfrm>
        <a:graphic>
          <a:graphicData uri="http://schemas.openxmlformats.org/presentationml/2006/ole">
            <mc:AlternateContent xmlns:mc="http://schemas.openxmlformats.org/markup-compatibility/2006">
              <mc:Choice xmlns:v="urn:schemas-microsoft-com:vml" Requires="v">
                <p:oleObj spid="_x0000_s3116" name="Imagen de mapa de bits" r:id="rId4" imgW="2486372" imgH="2657846" progId="Paint.Picture">
                  <p:embed/>
                </p:oleObj>
              </mc:Choice>
              <mc:Fallback>
                <p:oleObj name="Imagen de mapa de bits" r:id="rId4" imgW="2486372" imgH="2657846"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92021" y="1029277"/>
                        <a:ext cx="2363067" cy="1223926"/>
                      </a:xfrm>
                      <a:prstGeom prst="rect">
                        <a:avLst/>
                      </a:prstGeom>
                      <a:noFill/>
                      <a:ln>
                        <a:noFill/>
                      </a:ln>
                      <a:effectLst/>
                    </p:spPr>
                  </p:pic>
                </p:oleObj>
              </mc:Fallback>
            </mc:AlternateContent>
          </a:graphicData>
        </a:graphic>
      </p:graphicFrame>
      <p:graphicFrame>
        <p:nvGraphicFramePr>
          <p:cNvPr id="136223" name="Object 31"/>
          <p:cNvGraphicFramePr>
            <a:graphicFrameLocks noGrp="1" noChangeAspect="1"/>
          </p:cNvGraphicFramePr>
          <p:nvPr>
            <p:ph sz="quarter" idx="3"/>
            <p:extLst>
              <p:ext uri="{D42A27DB-BD31-4B8C-83A1-F6EECF244321}">
                <p14:modId xmlns:p14="http://schemas.microsoft.com/office/powerpoint/2010/main" val="1925606196"/>
              </p:ext>
            </p:extLst>
          </p:nvPr>
        </p:nvGraphicFramePr>
        <p:xfrm>
          <a:off x="7672677" y="2558689"/>
          <a:ext cx="1087005" cy="1087005"/>
        </p:xfrm>
        <a:graphic>
          <a:graphicData uri="http://schemas.openxmlformats.org/presentationml/2006/ole">
            <mc:AlternateContent xmlns:mc="http://schemas.openxmlformats.org/markup-compatibility/2006">
              <mc:Choice xmlns:v="urn:schemas-microsoft-com:vml" Requires="v">
                <p:oleObj spid="_x0000_s3117" name="Imagen de mapa de bits" r:id="rId6" imgW="2190476" imgH="2190476" progId="Paint.Picture">
                  <p:embed/>
                </p:oleObj>
              </mc:Choice>
              <mc:Fallback>
                <p:oleObj name="Imagen de mapa de bits" r:id="rId6" imgW="2190476" imgH="2190476" progId="Paint.Pictur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72677" y="2558689"/>
                        <a:ext cx="1087005" cy="1087005"/>
                      </a:xfrm>
                      <a:prstGeom prst="rect">
                        <a:avLst/>
                      </a:prstGeom>
                      <a:noFill/>
                      <a:ln>
                        <a:noFill/>
                      </a:ln>
                      <a:effectLst/>
                    </p:spPr>
                  </p:pic>
                </p:oleObj>
              </mc:Fallback>
            </mc:AlternateContent>
          </a:graphicData>
        </a:graphic>
      </p:graphicFrame>
      <p:sp>
        <p:nvSpPr>
          <p:cNvPr id="136210" name="Rectangle 18"/>
          <p:cNvSpPr>
            <a:spLocks noChangeArrowheads="1"/>
          </p:cNvSpPr>
          <p:nvPr/>
        </p:nvSpPr>
        <p:spPr bwMode="auto">
          <a:xfrm>
            <a:off x="3619500" y="3022600"/>
            <a:ext cx="4953000" cy="814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87425">
              <a:defRPr>
                <a:solidFill>
                  <a:schemeClr val="tx1"/>
                </a:solidFill>
                <a:latin typeface="Arial" panose="020B0604020202020204" pitchFamily="34" charset="0"/>
              </a:defRPr>
            </a:lvl1pPr>
            <a:lvl2pPr defTabSz="987425">
              <a:defRPr>
                <a:solidFill>
                  <a:schemeClr val="tx1"/>
                </a:solidFill>
                <a:latin typeface="Arial" panose="020B0604020202020204" pitchFamily="34" charset="0"/>
              </a:defRPr>
            </a:lvl2pPr>
            <a:lvl3pPr defTabSz="987425">
              <a:defRPr>
                <a:solidFill>
                  <a:schemeClr val="tx1"/>
                </a:solidFill>
                <a:latin typeface="Arial" panose="020B0604020202020204" pitchFamily="34" charset="0"/>
              </a:defRPr>
            </a:lvl3pPr>
            <a:lvl4pPr defTabSz="987425">
              <a:defRPr>
                <a:solidFill>
                  <a:schemeClr val="tx1"/>
                </a:solidFill>
                <a:latin typeface="Arial" panose="020B0604020202020204" pitchFamily="34" charset="0"/>
              </a:defRPr>
            </a:lvl4pPr>
            <a:lvl5pPr defTabSz="987425">
              <a:defRPr>
                <a:solidFill>
                  <a:schemeClr val="tx1"/>
                </a:solidFill>
                <a:latin typeface="Arial" panose="020B0604020202020204" pitchFamily="34" charset="0"/>
              </a:defRPr>
            </a:lvl5pPr>
            <a:lvl6pPr defTabSz="987425" fontAlgn="base">
              <a:spcBef>
                <a:spcPct val="0"/>
              </a:spcBef>
              <a:spcAft>
                <a:spcPct val="0"/>
              </a:spcAft>
              <a:defRPr>
                <a:solidFill>
                  <a:schemeClr val="tx1"/>
                </a:solidFill>
                <a:latin typeface="Arial" panose="020B0604020202020204" pitchFamily="34" charset="0"/>
              </a:defRPr>
            </a:lvl6pPr>
            <a:lvl7pPr defTabSz="987425" fontAlgn="base">
              <a:spcBef>
                <a:spcPct val="0"/>
              </a:spcBef>
              <a:spcAft>
                <a:spcPct val="0"/>
              </a:spcAft>
              <a:defRPr>
                <a:solidFill>
                  <a:schemeClr val="tx1"/>
                </a:solidFill>
                <a:latin typeface="Arial" panose="020B0604020202020204" pitchFamily="34" charset="0"/>
              </a:defRPr>
            </a:lvl7pPr>
            <a:lvl8pPr defTabSz="987425" fontAlgn="base">
              <a:spcBef>
                <a:spcPct val="0"/>
              </a:spcBef>
              <a:spcAft>
                <a:spcPct val="0"/>
              </a:spcAft>
              <a:defRPr>
                <a:solidFill>
                  <a:schemeClr val="tx1"/>
                </a:solidFill>
                <a:latin typeface="Arial" panose="020B0604020202020204" pitchFamily="34" charset="0"/>
              </a:defRPr>
            </a:lvl8pPr>
            <a:lvl9pPr defTabSz="987425" fontAlgn="base">
              <a:spcBef>
                <a:spcPct val="0"/>
              </a:spcBef>
              <a:spcAft>
                <a:spcPct val="0"/>
              </a:spcAft>
              <a:defRPr>
                <a:solidFill>
                  <a:schemeClr val="tx1"/>
                </a:solidFill>
                <a:latin typeface="Arial" panose="020B0604020202020204" pitchFamily="34" charset="0"/>
              </a:defRPr>
            </a:lvl9pPr>
          </a:lstStyle>
          <a:p>
            <a:pPr>
              <a:spcBef>
                <a:spcPct val="50000"/>
              </a:spcBef>
            </a:pPr>
            <a:endParaRPr lang="es-ES" altLang="es-MX" b="1"/>
          </a:p>
          <a:p>
            <a:pPr>
              <a:spcBef>
                <a:spcPct val="50000"/>
              </a:spcBef>
            </a:pPr>
            <a:endParaRPr lang="es-ES" altLang="es-MX" b="1">
              <a:latin typeface="System"/>
            </a:endParaRPr>
          </a:p>
        </p:txBody>
      </p:sp>
      <p:pic>
        <p:nvPicPr>
          <p:cNvPr id="136229" name="Picture 37" descr="pictogram"/>
          <p:cNvPicPr>
            <a:picLocks noGrp="1" noChangeAspect="1" noChangeArrowheads="1"/>
          </p:cNvPicPr>
          <p:nvPr>
            <p:ph sz="quarter" idx="4294967295"/>
          </p:nvPr>
        </p:nvPicPr>
        <p:blipFill>
          <a:blip r:embed="rId8">
            <a:extLst>
              <a:ext uri="{28A0092B-C50C-407E-A947-70E740481C1C}">
                <a14:useLocalDpi xmlns:a14="http://schemas.microsoft.com/office/drawing/2010/main" val="0"/>
              </a:ext>
            </a:extLst>
          </a:blip>
          <a:srcRect/>
          <a:stretch>
            <a:fillRect/>
          </a:stretch>
        </p:blipFill>
        <p:spPr>
          <a:xfrm>
            <a:off x="8216180" y="3831354"/>
            <a:ext cx="3016482" cy="165692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1 Marcador de número de diapositiva"/>
          <p:cNvSpPr>
            <a:spLocks noGrp="1"/>
          </p:cNvSpPr>
          <p:nvPr>
            <p:ph type="sldNum" sz="quarter" idx="11"/>
          </p:nvPr>
        </p:nvSpPr>
        <p:spPr>
          <a:xfrm>
            <a:off x="11076913" y="5856514"/>
            <a:ext cx="703385" cy="457200"/>
          </a:xfrm>
        </p:spPr>
        <p:txBody>
          <a:bodyPr/>
          <a:lstStyle/>
          <a:p>
            <a:fld id="{8057C22B-D833-4902-8AD2-3B1CDB9F041C}" type="slidenum">
              <a:rPr lang="es-ES" altLang="es-MX" smtClean="0"/>
              <a:pPr/>
              <a:t>48</a:t>
            </a:fld>
            <a:endParaRPr lang="es-ES" altLang="es-MX" dirty="0"/>
          </a:p>
        </p:txBody>
      </p:sp>
    </p:spTree>
    <p:extLst>
      <p:ext uri="{BB962C8B-B14F-4D97-AF65-F5344CB8AC3E}">
        <p14:creationId xmlns:p14="http://schemas.microsoft.com/office/powerpoint/2010/main" val="36610697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36233">
                                            <p:txEl>
                                              <p:pRg st="4" end="4"/>
                                            </p:txEl>
                                          </p:spTgt>
                                        </p:tgtEl>
                                        <p:attrNameLst>
                                          <p:attrName>style.visibility</p:attrName>
                                        </p:attrNameLst>
                                      </p:cBhvr>
                                      <p:to>
                                        <p:strVal val="visible"/>
                                      </p:to>
                                    </p:set>
                                    <p:animEffect transition="in" filter="fade">
                                      <p:cBhvr>
                                        <p:cTn id="7" dur="1000"/>
                                        <p:tgtEl>
                                          <p:spTgt spid="136233">
                                            <p:txEl>
                                              <p:pRg st="4" end="4"/>
                                            </p:txEl>
                                          </p:spTgt>
                                        </p:tgtEl>
                                      </p:cBhvr>
                                    </p:animEffect>
                                    <p:anim calcmode="lin" valueType="num">
                                      <p:cBhvr>
                                        <p:cTn id="8" dur="1000" fill="hold"/>
                                        <p:tgtEl>
                                          <p:spTgt spid="13623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13623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6233">
                                            <p:txEl>
                                              <p:pRg st="5" end="5"/>
                                            </p:txEl>
                                          </p:spTgt>
                                        </p:tgtEl>
                                        <p:attrNameLst>
                                          <p:attrName>style.visibility</p:attrName>
                                        </p:attrNameLst>
                                      </p:cBhvr>
                                      <p:to>
                                        <p:strVal val="visible"/>
                                      </p:to>
                                    </p:set>
                                    <p:animEffect transition="in" filter="fade">
                                      <p:cBhvr>
                                        <p:cTn id="12" dur="1000"/>
                                        <p:tgtEl>
                                          <p:spTgt spid="136233">
                                            <p:txEl>
                                              <p:pRg st="5" end="5"/>
                                            </p:txEl>
                                          </p:spTgt>
                                        </p:tgtEl>
                                      </p:cBhvr>
                                    </p:animEffect>
                                    <p:anim calcmode="lin" valueType="num">
                                      <p:cBhvr>
                                        <p:cTn id="13" dur="1000" fill="hold"/>
                                        <p:tgtEl>
                                          <p:spTgt spid="13623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13623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36233">
                                            <p:txEl>
                                              <p:pRg st="6" end="6"/>
                                            </p:txEl>
                                          </p:spTgt>
                                        </p:tgtEl>
                                        <p:attrNameLst>
                                          <p:attrName>style.visibility</p:attrName>
                                        </p:attrNameLst>
                                      </p:cBhvr>
                                      <p:to>
                                        <p:strVal val="visible"/>
                                      </p:to>
                                    </p:set>
                                    <p:animEffect transition="in" filter="fade">
                                      <p:cBhvr>
                                        <p:cTn id="17" dur="1000"/>
                                        <p:tgtEl>
                                          <p:spTgt spid="136233">
                                            <p:txEl>
                                              <p:pRg st="6" end="6"/>
                                            </p:txEl>
                                          </p:spTgt>
                                        </p:tgtEl>
                                      </p:cBhvr>
                                    </p:animEffect>
                                    <p:anim calcmode="lin" valueType="num">
                                      <p:cBhvr>
                                        <p:cTn id="18" dur="1000" fill="hold"/>
                                        <p:tgtEl>
                                          <p:spTgt spid="13623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136233">
                                            <p:txEl>
                                              <p:pRg st="6" end="6"/>
                                            </p:txEl>
                                          </p:spTgt>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6223"/>
                                        </p:tgtEl>
                                        <p:attrNameLst>
                                          <p:attrName>style.visibility</p:attrName>
                                        </p:attrNameLst>
                                      </p:cBhvr>
                                      <p:to>
                                        <p:strVal val="visible"/>
                                      </p:to>
                                    </p:set>
                                    <p:animEffect transition="in" filter="fade">
                                      <p:cBhvr>
                                        <p:cTn id="23" dur="1000"/>
                                        <p:tgtEl>
                                          <p:spTgt spid="136223"/>
                                        </p:tgtEl>
                                      </p:cBhvr>
                                    </p:animEffect>
                                    <p:anim calcmode="lin" valueType="num">
                                      <p:cBhvr>
                                        <p:cTn id="24" dur="1000" fill="hold"/>
                                        <p:tgtEl>
                                          <p:spTgt spid="136223"/>
                                        </p:tgtEl>
                                        <p:attrNameLst>
                                          <p:attrName>ppt_x</p:attrName>
                                        </p:attrNameLst>
                                      </p:cBhvr>
                                      <p:tavLst>
                                        <p:tav tm="0">
                                          <p:val>
                                            <p:strVal val="#ppt_x"/>
                                          </p:val>
                                        </p:tav>
                                        <p:tav tm="100000">
                                          <p:val>
                                            <p:strVal val="#ppt_x"/>
                                          </p:val>
                                        </p:tav>
                                      </p:tavLst>
                                    </p:anim>
                                    <p:anim calcmode="lin" valueType="num">
                                      <p:cBhvr>
                                        <p:cTn id="25" dur="1000" fill="hold"/>
                                        <p:tgtEl>
                                          <p:spTgt spid="136223"/>
                                        </p:tgtEl>
                                        <p:attrNameLst>
                                          <p:attrName>ppt_y</p:attrName>
                                        </p:attrNameLst>
                                      </p:cBhvr>
                                      <p:tavLst>
                                        <p:tav tm="0">
                                          <p:val>
                                            <p:strVal val="#ppt_y+.1"/>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42" presetClass="entr" presetSubtype="0" fill="hold" nodeType="clickEffect">
                                  <p:stCondLst>
                                    <p:cond delay="0"/>
                                  </p:stCondLst>
                                  <p:childTnLst>
                                    <p:set>
                                      <p:cBhvr>
                                        <p:cTn id="29" dur="1" fill="hold">
                                          <p:stCondLst>
                                            <p:cond delay="0"/>
                                          </p:stCondLst>
                                        </p:cTn>
                                        <p:tgtEl>
                                          <p:spTgt spid="136233">
                                            <p:txEl>
                                              <p:pRg st="8" end="8"/>
                                            </p:txEl>
                                          </p:spTgt>
                                        </p:tgtEl>
                                        <p:attrNameLst>
                                          <p:attrName>style.visibility</p:attrName>
                                        </p:attrNameLst>
                                      </p:cBhvr>
                                      <p:to>
                                        <p:strVal val="visible"/>
                                      </p:to>
                                    </p:set>
                                    <p:animEffect transition="in" filter="fade">
                                      <p:cBhvr>
                                        <p:cTn id="30" dur="1000"/>
                                        <p:tgtEl>
                                          <p:spTgt spid="136233">
                                            <p:txEl>
                                              <p:pRg st="8" end="8"/>
                                            </p:txEl>
                                          </p:spTgt>
                                        </p:tgtEl>
                                      </p:cBhvr>
                                    </p:animEffect>
                                    <p:anim calcmode="lin" valueType="num">
                                      <p:cBhvr>
                                        <p:cTn id="31" dur="1000" fill="hold"/>
                                        <p:tgtEl>
                                          <p:spTgt spid="136233">
                                            <p:txEl>
                                              <p:pRg st="8" end="8"/>
                                            </p:txEl>
                                          </p:spTgt>
                                        </p:tgtEl>
                                        <p:attrNameLst>
                                          <p:attrName>ppt_x</p:attrName>
                                        </p:attrNameLst>
                                      </p:cBhvr>
                                      <p:tavLst>
                                        <p:tav tm="0">
                                          <p:val>
                                            <p:strVal val="#ppt_x"/>
                                          </p:val>
                                        </p:tav>
                                        <p:tav tm="100000">
                                          <p:val>
                                            <p:strVal val="#ppt_x"/>
                                          </p:val>
                                        </p:tav>
                                      </p:tavLst>
                                    </p:anim>
                                    <p:anim calcmode="lin" valueType="num">
                                      <p:cBhvr>
                                        <p:cTn id="32" dur="1000" fill="hold"/>
                                        <p:tgtEl>
                                          <p:spTgt spid="136233">
                                            <p:txEl>
                                              <p:pRg st="8" end="8"/>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36233">
                                            <p:txEl>
                                              <p:pRg st="9" end="9"/>
                                            </p:txEl>
                                          </p:spTgt>
                                        </p:tgtEl>
                                        <p:attrNameLst>
                                          <p:attrName>style.visibility</p:attrName>
                                        </p:attrNameLst>
                                      </p:cBhvr>
                                      <p:to>
                                        <p:strVal val="visible"/>
                                      </p:to>
                                    </p:set>
                                    <p:animEffect transition="in" filter="fade">
                                      <p:cBhvr>
                                        <p:cTn id="35" dur="1000"/>
                                        <p:tgtEl>
                                          <p:spTgt spid="136233">
                                            <p:txEl>
                                              <p:pRg st="9" end="9"/>
                                            </p:txEl>
                                          </p:spTgt>
                                        </p:tgtEl>
                                      </p:cBhvr>
                                    </p:animEffect>
                                    <p:anim calcmode="lin" valueType="num">
                                      <p:cBhvr>
                                        <p:cTn id="36" dur="1000" fill="hold"/>
                                        <p:tgtEl>
                                          <p:spTgt spid="136233">
                                            <p:txEl>
                                              <p:pRg st="9" end="9"/>
                                            </p:txEl>
                                          </p:spTgt>
                                        </p:tgtEl>
                                        <p:attrNameLst>
                                          <p:attrName>ppt_x</p:attrName>
                                        </p:attrNameLst>
                                      </p:cBhvr>
                                      <p:tavLst>
                                        <p:tav tm="0">
                                          <p:val>
                                            <p:strVal val="#ppt_x"/>
                                          </p:val>
                                        </p:tav>
                                        <p:tav tm="100000">
                                          <p:val>
                                            <p:strVal val="#ppt_x"/>
                                          </p:val>
                                        </p:tav>
                                      </p:tavLst>
                                    </p:anim>
                                    <p:anim calcmode="lin" valueType="num">
                                      <p:cBhvr>
                                        <p:cTn id="37" dur="1000" fill="hold"/>
                                        <p:tgtEl>
                                          <p:spTgt spid="136233">
                                            <p:txEl>
                                              <p:pRg st="9" end="9"/>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36233">
                                            <p:txEl>
                                              <p:pRg st="10" end="10"/>
                                            </p:txEl>
                                          </p:spTgt>
                                        </p:tgtEl>
                                        <p:attrNameLst>
                                          <p:attrName>style.visibility</p:attrName>
                                        </p:attrNameLst>
                                      </p:cBhvr>
                                      <p:to>
                                        <p:strVal val="visible"/>
                                      </p:to>
                                    </p:set>
                                    <p:animEffect transition="in" filter="fade">
                                      <p:cBhvr>
                                        <p:cTn id="40" dur="1000"/>
                                        <p:tgtEl>
                                          <p:spTgt spid="136233">
                                            <p:txEl>
                                              <p:pRg st="10" end="10"/>
                                            </p:txEl>
                                          </p:spTgt>
                                        </p:tgtEl>
                                      </p:cBhvr>
                                    </p:animEffect>
                                    <p:anim calcmode="lin" valueType="num">
                                      <p:cBhvr>
                                        <p:cTn id="41" dur="1000" fill="hold"/>
                                        <p:tgtEl>
                                          <p:spTgt spid="136233">
                                            <p:txEl>
                                              <p:pRg st="10" end="10"/>
                                            </p:txEl>
                                          </p:spTgt>
                                        </p:tgtEl>
                                        <p:attrNameLst>
                                          <p:attrName>ppt_x</p:attrName>
                                        </p:attrNameLst>
                                      </p:cBhvr>
                                      <p:tavLst>
                                        <p:tav tm="0">
                                          <p:val>
                                            <p:strVal val="#ppt_x"/>
                                          </p:val>
                                        </p:tav>
                                        <p:tav tm="100000">
                                          <p:val>
                                            <p:strVal val="#ppt_x"/>
                                          </p:val>
                                        </p:tav>
                                      </p:tavLst>
                                    </p:anim>
                                    <p:anim calcmode="lin" valueType="num">
                                      <p:cBhvr>
                                        <p:cTn id="42" dur="1000" fill="hold"/>
                                        <p:tgtEl>
                                          <p:spTgt spid="136233">
                                            <p:txEl>
                                              <p:pRg st="10" end="10"/>
                                            </p:txEl>
                                          </p:spTgt>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1000"/>
                            </p:stCondLst>
                            <p:childTnLst>
                              <p:par>
                                <p:cTn id="44" presetID="7" presetClass="entr" presetSubtype="2" fill="hold" nodeType="afterEffect">
                                  <p:stCondLst>
                                    <p:cond delay="0"/>
                                  </p:stCondLst>
                                  <p:childTnLst>
                                    <p:set>
                                      <p:cBhvr>
                                        <p:cTn id="45" dur="1" fill="hold">
                                          <p:stCondLst>
                                            <p:cond delay="0"/>
                                          </p:stCondLst>
                                        </p:cTn>
                                        <p:tgtEl>
                                          <p:spTgt spid="136229"/>
                                        </p:tgtEl>
                                        <p:attrNameLst>
                                          <p:attrName>style.visibility</p:attrName>
                                        </p:attrNameLst>
                                      </p:cBhvr>
                                      <p:to>
                                        <p:strVal val="visible"/>
                                      </p:to>
                                    </p:set>
                                    <p:anim calcmode="lin" valueType="num">
                                      <p:cBhvr additive="base">
                                        <p:cTn id="46" dur="1000" fill="hold"/>
                                        <p:tgtEl>
                                          <p:spTgt spid="136229"/>
                                        </p:tgtEl>
                                        <p:attrNameLst>
                                          <p:attrName>ppt_x</p:attrName>
                                        </p:attrNameLst>
                                      </p:cBhvr>
                                      <p:tavLst>
                                        <p:tav tm="0">
                                          <p:val>
                                            <p:strVal val="1+#ppt_w/2"/>
                                          </p:val>
                                        </p:tav>
                                        <p:tav tm="100000">
                                          <p:val>
                                            <p:strVal val="#ppt_x"/>
                                          </p:val>
                                        </p:tav>
                                      </p:tavLst>
                                    </p:anim>
                                    <p:anim calcmode="lin" valueType="num">
                                      <p:cBhvr additive="base">
                                        <p:cTn id="47" dur="1000" fill="hold"/>
                                        <p:tgtEl>
                                          <p:spTgt spid="136229"/>
                                        </p:tgtEl>
                                        <p:attrNameLst>
                                          <p:attrName>ppt_y</p:attrName>
                                        </p:attrNameLst>
                                      </p:cBhvr>
                                      <p:tavLst>
                                        <p:tav tm="0">
                                          <p:val>
                                            <p:strVal val="#ppt_y"/>
                                          </p:val>
                                        </p:tav>
                                        <p:tav tm="100000">
                                          <p:val>
                                            <p:strVal val="#ppt_y"/>
                                          </p:val>
                                        </p:tav>
                                      </p:tavLst>
                                    </p:anim>
                                  </p:childTnLst>
                                </p:cTn>
                              </p:par>
                              <p:par>
                                <p:cTn id="48" presetID="7" presetClass="entr" presetSubtype="8" fill="hold" nodeType="withEffect">
                                  <p:stCondLst>
                                    <p:cond delay="0"/>
                                  </p:stCondLst>
                                  <p:childTnLst>
                                    <p:set>
                                      <p:cBhvr>
                                        <p:cTn id="49" dur="1" fill="hold">
                                          <p:stCondLst>
                                            <p:cond delay="0"/>
                                          </p:stCondLst>
                                        </p:cTn>
                                        <p:tgtEl>
                                          <p:spTgt spid="136235"/>
                                        </p:tgtEl>
                                        <p:attrNameLst>
                                          <p:attrName>style.visibility</p:attrName>
                                        </p:attrNameLst>
                                      </p:cBhvr>
                                      <p:to>
                                        <p:strVal val="visible"/>
                                      </p:to>
                                    </p:set>
                                    <p:anim calcmode="lin" valueType="num">
                                      <p:cBhvr additive="base">
                                        <p:cTn id="50" dur="1000" fill="hold"/>
                                        <p:tgtEl>
                                          <p:spTgt spid="136235"/>
                                        </p:tgtEl>
                                        <p:attrNameLst>
                                          <p:attrName>ppt_x</p:attrName>
                                        </p:attrNameLst>
                                      </p:cBhvr>
                                      <p:tavLst>
                                        <p:tav tm="0">
                                          <p:val>
                                            <p:strVal val="0-#ppt_w/2"/>
                                          </p:val>
                                        </p:tav>
                                        <p:tav tm="100000">
                                          <p:val>
                                            <p:strVal val="#ppt_x"/>
                                          </p:val>
                                        </p:tav>
                                      </p:tavLst>
                                    </p:anim>
                                    <p:anim calcmode="lin" valueType="num">
                                      <p:cBhvr additive="base">
                                        <p:cTn id="51" dur="1000" fill="hold"/>
                                        <p:tgtEl>
                                          <p:spTgt spid="1362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7" name="Rectangle 5"/>
          <p:cNvSpPr>
            <a:spLocks noGrp="1" noChangeArrowheads="1"/>
          </p:cNvSpPr>
          <p:nvPr>
            <p:ph type="title"/>
          </p:nvPr>
        </p:nvSpPr>
        <p:spPr>
          <a:xfrm>
            <a:off x="152401" y="791370"/>
            <a:ext cx="8994775" cy="450850"/>
          </a:xfrm>
        </p:spPr>
        <p:txBody>
          <a:bodyPr>
            <a:normAutofit fontScale="90000"/>
          </a:bodyPr>
          <a:lstStyle/>
          <a:p>
            <a:r>
              <a:rPr lang="es-ES" altLang="es-MX" sz="3200" dirty="0"/>
              <a:t>Gráficos diferenciales para variables numéricas</a:t>
            </a:r>
          </a:p>
        </p:txBody>
      </p:sp>
      <p:sp>
        <p:nvSpPr>
          <p:cNvPr id="146439" name="Rectangle 7"/>
          <p:cNvSpPr>
            <a:spLocks noGrp="1" noChangeArrowheads="1"/>
          </p:cNvSpPr>
          <p:nvPr>
            <p:ph type="body" sz="half" idx="1"/>
          </p:nvPr>
        </p:nvSpPr>
        <p:spPr>
          <a:xfrm>
            <a:off x="146874" y="1793586"/>
            <a:ext cx="6842187" cy="4274705"/>
          </a:xfrm>
        </p:spPr>
        <p:txBody>
          <a:bodyPr/>
          <a:lstStyle/>
          <a:p>
            <a:r>
              <a:rPr lang="es-ES" altLang="es-MX" sz="2600" dirty="0"/>
              <a:t>Son diferentes en función de que las variables sean </a:t>
            </a:r>
            <a:r>
              <a:rPr lang="es-ES" altLang="es-MX" sz="2600" dirty="0">
                <a:solidFill>
                  <a:srgbClr val="339933"/>
                </a:solidFill>
              </a:rPr>
              <a:t>discretas</a:t>
            </a:r>
            <a:r>
              <a:rPr lang="es-ES" altLang="es-MX" sz="2600" dirty="0"/>
              <a:t> o </a:t>
            </a:r>
            <a:r>
              <a:rPr lang="es-ES" altLang="es-MX" sz="2600" dirty="0">
                <a:solidFill>
                  <a:srgbClr val="339933"/>
                </a:solidFill>
              </a:rPr>
              <a:t>continuas.</a:t>
            </a:r>
            <a:r>
              <a:rPr lang="es-ES" altLang="es-MX" sz="2600" dirty="0"/>
              <a:t> </a:t>
            </a:r>
            <a:r>
              <a:rPr lang="es-ES" altLang="es-MX" sz="2600" dirty="0" smtClean="0"/>
              <a:t>Valor </a:t>
            </a:r>
            <a:r>
              <a:rPr lang="es-ES" altLang="es-MX" sz="2600" dirty="0"/>
              <a:t>con </a:t>
            </a:r>
            <a:r>
              <a:rPr lang="es-ES" altLang="es-MX" sz="2600" dirty="0" err="1"/>
              <a:t>frec</a:t>
            </a:r>
            <a:r>
              <a:rPr lang="es-ES" altLang="es-MX" sz="2600" dirty="0"/>
              <a:t>. absolutas o relativas.</a:t>
            </a:r>
          </a:p>
          <a:p>
            <a:pPr lvl="1"/>
            <a:r>
              <a:rPr lang="es-ES" altLang="es-MX" sz="2200" b="1" dirty="0">
                <a:solidFill>
                  <a:srgbClr val="CC3300"/>
                </a:solidFill>
              </a:rPr>
              <a:t>Diagramas barras para v. discretas</a:t>
            </a:r>
          </a:p>
          <a:p>
            <a:pPr lvl="2"/>
            <a:r>
              <a:rPr lang="es-ES" altLang="es-MX" dirty="0"/>
              <a:t>Se deja un hueco entre barras para indicar los valores que no son posibles</a:t>
            </a:r>
          </a:p>
          <a:p>
            <a:pPr lvl="2"/>
            <a:endParaRPr lang="es-ES" altLang="es-MX" dirty="0"/>
          </a:p>
          <a:p>
            <a:pPr lvl="1"/>
            <a:r>
              <a:rPr lang="es-ES" altLang="es-MX" sz="2200" b="1" dirty="0">
                <a:solidFill>
                  <a:srgbClr val="CC3300"/>
                </a:solidFill>
              </a:rPr>
              <a:t>Histogramas para v. continuas</a:t>
            </a:r>
            <a:endParaRPr lang="es-ES" altLang="es-MX" sz="2200" dirty="0"/>
          </a:p>
          <a:p>
            <a:pPr lvl="2"/>
            <a:r>
              <a:rPr lang="es-ES" altLang="es-MX" dirty="0"/>
              <a:t>El área que hay bajo el histograma entre dos puntos cualesquiera indica la cantidad (porcentaje o frecuencia) de individuos en el intervalo.</a:t>
            </a:r>
          </a:p>
          <a:p>
            <a:pPr lvl="2">
              <a:buFont typeface="Wingdings" panose="05000000000000000000" pitchFamily="2" charset="2"/>
              <a:buNone/>
            </a:pPr>
            <a:endParaRPr lang="es-ES" altLang="es-MX" dirty="0"/>
          </a:p>
        </p:txBody>
      </p:sp>
      <p:pic>
        <p:nvPicPr>
          <p:cNvPr id="146440" name="Picture 8"/>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7748588" y="940198"/>
            <a:ext cx="2797175" cy="2805112"/>
          </a:xfrm>
          <a:noFill/>
          <a:ln/>
        </p:spPr>
      </p:pic>
      <p:pic>
        <p:nvPicPr>
          <p:cNvPr id="146442" name="Picture 10"/>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7242237" y="3450630"/>
            <a:ext cx="3084512" cy="3092450"/>
          </a:xfrm>
          <a:noFill/>
          <a:ln/>
        </p:spPr>
      </p:pic>
      <p:sp>
        <p:nvSpPr>
          <p:cNvPr id="2" name="1 Marcador de número de diapositiva"/>
          <p:cNvSpPr>
            <a:spLocks noGrp="1"/>
          </p:cNvSpPr>
          <p:nvPr>
            <p:ph type="sldNum" sz="quarter" idx="11"/>
          </p:nvPr>
        </p:nvSpPr>
        <p:spPr>
          <a:xfrm>
            <a:off x="11052420" y="5881007"/>
            <a:ext cx="703385" cy="457200"/>
          </a:xfrm>
        </p:spPr>
        <p:txBody>
          <a:bodyPr/>
          <a:lstStyle/>
          <a:p>
            <a:fld id="{8057C22B-D833-4902-8AD2-3B1CDB9F041C}" type="slidenum">
              <a:rPr lang="es-ES" altLang="es-MX" smtClean="0"/>
              <a:pPr/>
              <a:t>49</a:t>
            </a:fld>
            <a:endParaRPr lang="es-ES" altLang="es-MX" dirty="0"/>
          </a:p>
        </p:txBody>
      </p:sp>
    </p:spTree>
    <p:extLst>
      <p:ext uri="{BB962C8B-B14F-4D97-AF65-F5344CB8AC3E}">
        <p14:creationId xmlns:p14="http://schemas.microsoft.com/office/powerpoint/2010/main" val="21153934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6439">
                                            <p:txEl>
                                              <p:pRg st="1" end="1"/>
                                            </p:txEl>
                                          </p:spTgt>
                                        </p:tgtEl>
                                        <p:attrNameLst>
                                          <p:attrName>style.visibility</p:attrName>
                                        </p:attrNameLst>
                                      </p:cBhvr>
                                      <p:to>
                                        <p:strVal val="visible"/>
                                      </p:to>
                                    </p:set>
                                    <p:animEffect transition="in" filter="blinds(horizontal)">
                                      <p:cBhvr>
                                        <p:cTn id="7" dur="500"/>
                                        <p:tgtEl>
                                          <p:spTgt spid="146439">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46439">
                                            <p:txEl>
                                              <p:pRg st="2" end="2"/>
                                            </p:txEl>
                                          </p:spTgt>
                                        </p:tgtEl>
                                        <p:attrNameLst>
                                          <p:attrName>style.visibility</p:attrName>
                                        </p:attrNameLst>
                                      </p:cBhvr>
                                      <p:to>
                                        <p:strVal val="visible"/>
                                      </p:to>
                                    </p:set>
                                    <p:animEffect transition="in" filter="blinds(horizontal)">
                                      <p:cBhvr>
                                        <p:cTn id="10" dur="500"/>
                                        <p:tgtEl>
                                          <p:spTgt spid="146439">
                                            <p:txEl>
                                              <p:pRg st="2" end="2"/>
                                            </p:txEl>
                                          </p:spTgt>
                                        </p:tgtEl>
                                      </p:cBhvr>
                                    </p:animEffect>
                                  </p:childTnLst>
                                </p:cTn>
                              </p:par>
                            </p:childTnLst>
                          </p:cTn>
                        </p:par>
                        <p:par>
                          <p:cTn id="11" fill="hold" nodeType="afterGroup">
                            <p:stCondLst>
                              <p:cond delay="500"/>
                            </p:stCondLst>
                            <p:childTnLst>
                              <p:par>
                                <p:cTn id="12" presetID="14" presetClass="entr" presetSubtype="10" fill="hold" nodeType="afterEffect">
                                  <p:stCondLst>
                                    <p:cond delay="0"/>
                                  </p:stCondLst>
                                  <p:childTnLst>
                                    <p:set>
                                      <p:cBhvr>
                                        <p:cTn id="13" dur="1" fill="hold">
                                          <p:stCondLst>
                                            <p:cond delay="0"/>
                                          </p:stCondLst>
                                        </p:cTn>
                                        <p:tgtEl>
                                          <p:spTgt spid="146440"/>
                                        </p:tgtEl>
                                        <p:attrNameLst>
                                          <p:attrName>style.visibility</p:attrName>
                                        </p:attrNameLst>
                                      </p:cBhvr>
                                      <p:to>
                                        <p:strVal val="visible"/>
                                      </p:to>
                                    </p:set>
                                    <p:animEffect transition="in" filter="randombar(horizontal)">
                                      <p:cBhvr>
                                        <p:cTn id="14" dur="500"/>
                                        <p:tgtEl>
                                          <p:spTgt spid="146440"/>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146439">
                                            <p:txEl>
                                              <p:pRg st="4" end="4"/>
                                            </p:txEl>
                                          </p:spTgt>
                                        </p:tgtEl>
                                        <p:attrNameLst>
                                          <p:attrName>style.visibility</p:attrName>
                                        </p:attrNameLst>
                                      </p:cBhvr>
                                      <p:to>
                                        <p:strVal val="visible"/>
                                      </p:to>
                                    </p:set>
                                    <p:animEffect transition="in" filter="blinds(horizontal)">
                                      <p:cBhvr>
                                        <p:cTn id="19" dur="500"/>
                                        <p:tgtEl>
                                          <p:spTgt spid="146439">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146439">
                                            <p:txEl>
                                              <p:pRg st="5" end="5"/>
                                            </p:txEl>
                                          </p:spTgt>
                                        </p:tgtEl>
                                        <p:attrNameLst>
                                          <p:attrName>style.visibility</p:attrName>
                                        </p:attrNameLst>
                                      </p:cBhvr>
                                      <p:to>
                                        <p:strVal val="visible"/>
                                      </p:to>
                                    </p:set>
                                    <p:animEffect transition="in" filter="blinds(horizontal)">
                                      <p:cBhvr>
                                        <p:cTn id="22" dur="500"/>
                                        <p:tgtEl>
                                          <p:spTgt spid="146439">
                                            <p:txEl>
                                              <p:pRg st="5" end="5"/>
                                            </p:txEl>
                                          </p:spTgt>
                                        </p:tgtEl>
                                      </p:cBhvr>
                                    </p:animEffect>
                                  </p:childTnLst>
                                </p:cTn>
                              </p:par>
                            </p:childTnLst>
                          </p:cTn>
                        </p:par>
                        <p:par>
                          <p:cTn id="23" fill="hold" nodeType="afterGroup">
                            <p:stCondLst>
                              <p:cond delay="500"/>
                            </p:stCondLst>
                            <p:childTnLst>
                              <p:par>
                                <p:cTn id="24" presetID="3" presetClass="entr" presetSubtype="10" fill="hold" nodeType="afterEffect">
                                  <p:stCondLst>
                                    <p:cond delay="0"/>
                                  </p:stCondLst>
                                  <p:childTnLst>
                                    <p:set>
                                      <p:cBhvr>
                                        <p:cTn id="25" dur="1" fill="hold">
                                          <p:stCondLst>
                                            <p:cond delay="0"/>
                                          </p:stCondLst>
                                        </p:cTn>
                                        <p:tgtEl>
                                          <p:spTgt spid="146442"/>
                                        </p:tgtEl>
                                        <p:attrNameLst>
                                          <p:attrName>style.visibility</p:attrName>
                                        </p:attrNameLst>
                                      </p:cBhvr>
                                      <p:to>
                                        <p:strVal val="visible"/>
                                      </p:to>
                                    </p:set>
                                    <p:animEffect transition="in" filter="blinds(horizontal)">
                                      <p:cBhvr>
                                        <p:cTn id="26" dur="500"/>
                                        <p:tgtEl>
                                          <p:spTgt spid="146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851900" y="5962651"/>
            <a:ext cx="2844800" cy="365125"/>
          </a:xfrm>
        </p:spPr>
        <p:txBody>
          <a:bodyPr/>
          <a:lstStyle/>
          <a:p>
            <a:pPr>
              <a:defRPr/>
            </a:pPr>
            <a:fld id="{5D23154F-FB05-4F2B-90C4-0CC7CD04137E}" type="slidenum">
              <a:rPr lang="es-CO" altLang="en-US" smtClean="0"/>
              <a:pPr>
                <a:defRPr/>
              </a:pPr>
              <a:t>5</a:t>
            </a:fld>
            <a:endParaRPr lang="es-CO" altLang="en-US" dirty="0"/>
          </a:p>
        </p:txBody>
      </p:sp>
      <p:sp>
        <p:nvSpPr>
          <p:cNvPr id="11267" name="2 CuadroTexto"/>
          <p:cNvSpPr txBox="1">
            <a:spLocks noChangeArrowheads="1"/>
          </p:cNvSpPr>
          <p:nvPr/>
        </p:nvSpPr>
        <p:spPr bwMode="auto">
          <a:xfrm>
            <a:off x="857251" y="1500189"/>
            <a:ext cx="9715500" cy="369887"/>
          </a:xfrm>
          <a:prstGeom prst="rect">
            <a:avLst/>
          </a:prstGeom>
          <a:noFill/>
          <a:ln w="9525">
            <a:noFill/>
            <a:miter lim="800000"/>
            <a:headEnd/>
            <a:tailEnd/>
          </a:ln>
        </p:spPr>
        <p:txBody>
          <a:bodyPr>
            <a:spAutoFit/>
          </a:bodyPr>
          <a:lstStyle/>
          <a:p>
            <a:pPr algn="ctr"/>
            <a:r>
              <a:rPr lang="es-MX" b="1"/>
              <a:t>OBJETIVO DEL MATERIAL DIDÁCTICO</a:t>
            </a:r>
          </a:p>
        </p:txBody>
      </p:sp>
      <p:sp>
        <p:nvSpPr>
          <p:cNvPr id="11268" name="6 CuadroTexto"/>
          <p:cNvSpPr txBox="1">
            <a:spLocks noChangeArrowheads="1"/>
          </p:cNvSpPr>
          <p:nvPr/>
        </p:nvSpPr>
        <p:spPr bwMode="auto">
          <a:xfrm>
            <a:off x="889191" y="2571750"/>
            <a:ext cx="9906000" cy="954107"/>
          </a:xfrm>
          <a:prstGeom prst="rect">
            <a:avLst/>
          </a:prstGeom>
          <a:noFill/>
          <a:ln w="9525">
            <a:noFill/>
            <a:miter lim="800000"/>
            <a:headEnd/>
            <a:tailEnd/>
          </a:ln>
        </p:spPr>
        <p:txBody>
          <a:bodyPr>
            <a:spAutoFit/>
          </a:bodyPr>
          <a:lstStyle/>
          <a:p>
            <a:pPr algn="just"/>
            <a:r>
              <a:rPr lang="es-ES" sz="2800" dirty="0" smtClean="0"/>
              <a:t>Que el alumno conozca los las técnicas estadísticas básicas para realizar investigación</a:t>
            </a:r>
            <a:endParaRPr lang="es-MX" sz="2800" dirty="0"/>
          </a:p>
        </p:txBody>
      </p:sp>
    </p:spTree>
    <p:extLst>
      <p:ext uri="{BB962C8B-B14F-4D97-AF65-F5344CB8AC3E}">
        <p14:creationId xmlns:p14="http://schemas.microsoft.com/office/powerpoint/2010/main" val="33089907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142010" y="792956"/>
            <a:ext cx="8994775" cy="450850"/>
          </a:xfrm>
        </p:spPr>
        <p:txBody>
          <a:bodyPr>
            <a:normAutofit fontScale="90000"/>
          </a:bodyPr>
          <a:lstStyle/>
          <a:p>
            <a:r>
              <a:rPr lang="es-ES" altLang="es-MX" sz="3200" dirty="0"/>
              <a:t>Diagramas integrales</a:t>
            </a:r>
          </a:p>
        </p:txBody>
      </p:sp>
      <p:sp>
        <p:nvSpPr>
          <p:cNvPr id="164867" name="Rectangle 3"/>
          <p:cNvSpPr>
            <a:spLocks noGrp="1" noChangeArrowheads="1"/>
          </p:cNvSpPr>
          <p:nvPr>
            <p:ph type="body" sz="half" idx="1"/>
          </p:nvPr>
        </p:nvSpPr>
        <p:spPr>
          <a:xfrm>
            <a:off x="175780" y="1288619"/>
            <a:ext cx="11191009" cy="879907"/>
          </a:xfrm>
        </p:spPr>
        <p:txBody>
          <a:bodyPr>
            <a:normAutofit lnSpcReduction="10000"/>
          </a:bodyPr>
          <a:lstStyle/>
          <a:p>
            <a:pPr>
              <a:lnSpc>
                <a:spcPct val="80000"/>
              </a:lnSpc>
            </a:pPr>
            <a:r>
              <a:rPr lang="es-ES" altLang="es-MX" sz="1700" dirty="0"/>
              <a:t>Cada uno de los anteriores diagramas tiene su correspondiente </a:t>
            </a:r>
            <a:r>
              <a:rPr lang="es-ES" altLang="es-MX" sz="1700" dirty="0">
                <a:solidFill>
                  <a:srgbClr val="CC3300"/>
                </a:solidFill>
              </a:rPr>
              <a:t>diagrama integral</a:t>
            </a:r>
            <a:r>
              <a:rPr lang="es-ES" altLang="es-MX" sz="1700" dirty="0"/>
              <a:t>. Se realizan a partir de las </a:t>
            </a:r>
            <a:r>
              <a:rPr lang="es-ES" altLang="es-MX" sz="1700" dirty="0">
                <a:solidFill>
                  <a:srgbClr val="0066FF"/>
                </a:solidFill>
              </a:rPr>
              <a:t>frecuencias acumuladas</a:t>
            </a:r>
            <a:r>
              <a:rPr lang="es-ES" altLang="es-MX" sz="1700" dirty="0"/>
              <a:t>. Indican, para cada valor de la variable,  </a:t>
            </a:r>
            <a:r>
              <a:rPr lang="es-ES" altLang="es-MX" sz="1700" dirty="0">
                <a:solidFill>
                  <a:srgbClr val="0066FF"/>
                </a:solidFill>
              </a:rPr>
              <a:t>la cantidad (frecuencia) de individuos que poseen un valor inferior o igual</a:t>
            </a:r>
            <a:r>
              <a:rPr lang="es-ES" altLang="es-MX" sz="1700" dirty="0"/>
              <a:t> al mismo. No los construiremos en clase. Se pasan de los diferenciales a los integrales por integración y a la inversa por derivación (en un sentido más general del que visteis en bachillerato.)</a:t>
            </a:r>
          </a:p>
        </p:txBody>
      </p:sp>
      <p:pic>
        <p:nvPicPr>
          <p:cNvPr id="164872" name="Picture 8" descr="fig01-07"/>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719993" y="2260601"/>
            <a:ext cx="5257800" cy="3889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4873" name="Picture 9" descr="fig01-08"/>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7067062" y="2166938"/>
            <a:ext cx="4165600" cy="4032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1 Marcador de número de diapositiva"/>
          <p:cNvSpPr>
            <a:spLocks noGrp="1"/>
          </p:cNvSpPr>
          <p:nvPr>
            <p:ph type="sldNum" sz="quarter" idx="11"/>
          </p:nvPr>
        </p:nvSpPr>
        <p:spPr>
          <a:xfrm>
            <a:off x="11174884" y="5913664"/>
            <a:ext cx="703385" cy="457200"/>
          </a:xfrm>
        </p:spPr>
        <p:txBody>
          <a:bodyPr/>
          <a:lstStyle/>
          <a:p>
            <a:fld id="{8057C22B-D833-4902-8AD2-3B1CDB9F041C}" type="slidenum">
              <a:rPr lang="es-ES" altLang="es-MX" smtClean="0"/>
              <a:pPr/>
              <a:t>50</a:t>
            </a:fld>
            <a:endParaRPr lang="es-ES" altLang="es-MX" dirty="0"/>
          </a:p>
        </p:txBody>
      </p:sp>
    </p:spTree>
    <p:extLst>
      <p:ext uri="{BB962C8B-B14F-4D97-AF65-F5344CB8AC3E}">
        <p14:creationId xmlns:p14="http://schemas.microsoft.com/office/powerpoint/2010/main" val="32067964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64872"/>
                                        </p:tgtEl>
                                        <p:attrNameLst>
                                          <p:attrName>style.visibility</p:attrName>
                                        </p:attrNameLst>
                                      </p:cBhvr>
                                      <p:to>
                                        <p:strVal val="visible"/>
                                      </p:to>
                                    </p:set>
                                    <p:animEffect transition="in" filter="fade">
                                      <p:cBhvr>
                                        <p:cTn id="7" dur="1000"/>
                                        <p:tgtEl>
                                          <p:spTgt spid="164872"/>
                                        </p:tgtEl>
                                      </p:cBhvr>
                                    </p:animEffect>
                                    <p:anim calcmode="lin" valueType="num">
                                      <p:cBhvr>
                                        <p:cTn id="8" dur="1000" fill="hold"/>
                                        <p:tgtEl>
                                          <p:spTgt spid="164872"/>
                                        </p:tgtEl>
                                        <p:attrNameLst>
                                          <p:attrName>ppt_x</p:attrName>
                                        </p:attrNameLst>
                                      </p:cBhvr>
                                      <p:tavLst>
                                        <p:tav tm="0">
                                          <p:val>
                                            <p:strVal val="#ppt_x"/>
                                          </p:val>
                                        </p:tav>
                                        <p:tav tm="100000">
                                          <p:val>
                                            <p:strVal val="#ppt_x"/>
                                          </p:val>
                                        </p:tav>
                                      </p:tavLst>
                                    </p:anim>
                                    <p:anim calcmode="lin" valueType="num">
                                      <p:cBhvr>
                                        <p:cTn id="9" dur="1000" fill="hold"/>
                                        <p:tgtEl>
                                          <p:spTgt spid="16487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xit" presetSubtype="4" fill="hold" nodeType="clickEffect">
                                  <p:stCondLst>
                                    <p:cond delay="0"/>
                                  </p:stCondLst>
                                  <p:childTnLst>
                                    <p:animEffect transition="out" filter="wipe(down)">
                                      <p:cBhvr>
                                        <p:cTn id="13" dur="500"/>
                                        <p:tgtEl>
                                          <p:spTgt spid="164872"/>
                                        </p:tgtEl>
                                      </p:cBhvr>
                                    </p:animEffect>
                                    <p:set>
                                      <p:cBhvr>
                                        <p:cTn id="14" dur="1" fill="hold">
                                          <p:stCondLst>
                                            <p:cond delay="499"/>
                                          </p:stCondLst>
                                        </p:cTn>
                                        <p:tgtEl>
                                          <p:spTgt spid="164872"/>
                                        </p:tgtEl>
                                        <p:attrNameLst>
                                          <p:attrName>style.visibility</p:attrName>
                                        </p:attrNameLst>
                                      </p:cBhvr>
                                      <p:to>
                                        <p:strVal val="hidden"/>
                                      </p:to>
                                    </p:set>
                                  </p:childTnLst>
                                </p:cTn>
                              </p:par>
                              <p:par>
                                <p:cTn id="15" presetID="42" presetClass="entr" presetSubtype="0" fill="hold" nodeType="withEffect">
                                  <p:stCondLst>
                                    <p:cond delay="0"/>
                                  </p:stCondLst>
                                  <p:childTnLst>
                                    <p:set>
                                      <p:cBhvr>
                                        <p:cTn id="16" dur="1" fill="hold">
                                          <p:stCondLst>
                                            <p:cond delay="0"/>
                                          </p:stCondLst>
                                        </p:cTn>
                                        <p:tgtEl>
                                          <p:spTgt spid="164873"/>
                                        </p:tgtEl>
                                        <p:attrNameLst>
                                          <p:attrName>style.visibility</p:attrName>
                                        </p:attrNameLst>
                                      </p:cBhvr>
                                      <p:to>
                                        <p:strVal val="visible"/>
                                      </p:to>
                                    </p:set>
                                    <p:animEffect transition="in" filter="fade">
                                      <p:cBhvr>
                                        <p:cTn id="17" dur="1000"/>
                                        <p:tgtEl>
                                          <p:spTgt spid="164873"/>
                                        </p:tgtEl>
                                      </p:cBhvr>
                                    </p:animEffect>
                                    <p:anim calcmode="lin" valueType="num">
                                      <p:cBhvr>
                                        <p:cTn id="18" dur="1000" fill="hold"/>
                                        <p:tgtEl>
                                          <p:spTgt spid="164873"/>
                                        </p:tgtEl>
                                        <p:attrNameLst>
                                          <p:attrName>ppt_x</p:attrName>
                                        </p:attrNameLst>
                                      </p:cBhvr>
                                      <p:tavLst>
                                        <p:tav tm="0">
                                          <p:val>
                                            <p:strVal val="#ppt_x"/>
                                          </p:val>
                                        </p:tav>
                                        <p:tav tm="100000">
                                          <p:val>
                                            <p:strVal val="#ppt_x"/>
                                          </p:val>
                                        </p:tav>
                                      </p:tavLst>
                                    </p:anim>
                                    <p:anim calcmode="lin" valueType="num">
                                      <p:cBhvr>
                                        <p:cTn id="19" dur="1000" fill="hold"/>
                                        <p:tgtEl>
                                          <p:spTgt spid="1648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38150" y="2052935"/>
            <a:ext cx="10763250" cy="2677656"/>
          </a:xfrm>
          <a:prstGeom prst="rect">
            <a:avLst/>
          </a:prstGeom>
        </p:spPr>
        <p:txBody>
          <a:bodyPr wrap="square">
            <a:spAutoFit/>
          </a:bodyPr>
          <a:lstStyle/>
          <a:p>
            <a:r>
              <a:rPr lang="es-MX" sz="2400" dirty="0" smtClean="0"/>
              <a:t>Probabilidad y Estadística para Ingenieros - Ronald E. </a:t>
            </a:r>
            <a:r>
              <a:rPr lang="es-MX" sz="2400" dirty="0" err="1" smtClean="0"/>
              <a:t>Walpole</a:t>
            </a:r>
            <a:r>
              <a:rPr lang="es-MX" sz="2400" dirty="0" smtClean="0"/>
              <a:t> y Raymond H. Myers  Sexta edición. Prentice Hall. 2012</a:t>
            </a:r>
          </a:p>
          <a:p>
            <a:endParaRPr lang="es-MX" sz="2400" dirty="0"/>
          </a:p>
          <a:p>
            <a:r>
              <a:rPr lang="es-MX" sz="2400" dirty="0"/>
              <a:t>Probabilidad y estadística para </a:t>
            </a:r>
            <a:r>
              <a:rPr lang="es-MX" sz="2400" dirty="0" smtClean="0"/>
              <a:t>Ingenieros </a:t>
            </a:r>
            <a:r>
              <a:rPr lang="es-MX" sz="2400" dirty="0"/>
              <a:t>y ciencias </a:t>
            </a:r>
            <a:r>
              <a:rPr lang="es-MX" sz="2400" dirty="0" err="1"/>
              <a:t>Walpole</a:t>
            </a:r>
            <a:r>
              <a:rPr lang="es-MX" sz="2400" dirty="0"/>
              <a:t> 9a Ed. PEARSON. 2013</a:t>
            </a:r>
          </a:p>
          <a:p>
            <a:endParaRPr lang="es-MX" sz="2400" dirty="0" smtClean="0"/>
          </a:p>
          <a:p>
            <a:endParaRPr lang="es-MX" sz="2400" dirty="0"/>
          </a:p>
          <a:p>
            <a:endParaRPr lang="es-MX" sz="2400" dirty="0"/>
          </a:p>
        </p:txBody>
      </p:sp>
      <p:sp>
        <p:nvSpPr>
          <p:cNvPr id="3" name="CuadroTexto 2"/>
          <p:cNvSpPr txBox="1"/>
          <p:nvPr/>
        </p:nvSpPr>
        <p:spPr>
          <a:xfrm>
            <a:off x="438150" y="1085850"/>
            <a:ext cx="4251960" cy="461665"/>
          </a:xfrm>
          <a:prstGeom prst="rect">
            <a:avLst/>
          </a:prstGeom>
          <a:noFill/>
        </p:spPr>
        <p:txBody>
          <a:bodyPr wrap="square" rtlCol="0">
            <a:spAutoFit/>
          </a:bodyPr>
          <a:lstStyle/>
          <a:p>
            <a:r>
              <a:rPr lang="es-MX" sz="2400" dirty="0" smtClean="0"/>
              <a:t>LECTURAS RECOMENDADAS</a:t>
            </a:r>
            <a:endParaRPr lang="es-MX" sz="2400" dirty="0"/>
          </a:p>
        </p:txBody>
      </p:sp>
      <p:sp>
        <p:nvSpPr>
          <p:cNvPr id="4" name="3 Marcador de número de diapositiva"/>
          <p:cNvSpPr>
            <a:spLocks noGrp="1"/>
          </p:cNvSpPr>
          <p:nvPr>
            <p:ph type="sldNum" sz="quarter" idx="12"/>
          </p:nvPr>
        </p:nvSpPr>
        <p:spPr>
          <a:xfrm>
            <a:off x="8904514" y="5997122"/>
            <a:ext cx="2743200" cy="365125"/>
          </a:xfrm>
        </p:spPr>
        <p:txBody>
          <a:bodyPr/>
          <a:lstStyle/>
          <a:p>
            <a:fld id="{AAEAFF1E-34D5-4D38-8148-AA026DA2853D}" type="slidenum">
              <a:rPr lang="es-MX" smtClean="0"/>
              <a:t>51</a:t>
            </a:fld>
            <a:endParaRPr lang="es-MX" dirty="0"/>
          </a:p>
        </p:txBody>
      </p:sp>
    </p:spTree>
    <p:extLst>
      <p:ext uri="{BB962C8B-B14F-4D97-AF65-F5344CB8AC3E}">
        <p14:creationId xmlns:p14="http://schemas.microsoft.com/office/powerpoint/2010/main" val="1960101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890000" y="6011864"/>
            <a:ext cx="2844800" cy="365125"/>
          </a:xfrm>
        </p:spPr>
        <p:txBody>
          <a:bodyPr/>
          <a:lstStyle/>
          <a:p>
            <a:pPr>
              <a:defRPr/>
            </a:pPr>
            <a:fld id="{1462386C-69EF-468F-8380-16A78A54806F}" type="slidenum">
              <a:rPr lang="es-CO" altLang="en-US" smtClean="0"/>
              <a:pPr>
                <a:defRPr/>
              </a:pPr>
              <a:t>6</a:t>
            </a:fld>
            <a:endParaRPr lang="es-CO" altLang="en-US" dirty="0"/>
          </a:p>
        </p:txBody>
      </p:sp>
      <p:sp>
        <p:nvSpPr>
          <p:cNvPr id="12291" name="4 CuadroTexto"/>
          <p:cNvSpPr txBox="1">
            <a:spLocks noChangeArrowheads="1"/>
          </p:cNvSpPr>
          <p:nvPr/>
        </p:nvSpPr>
        <p:spPr bwMode="auto">
          <a:xfrm>
            <a:off x="3048001" y="1214439"/>
            <a:ext cx="5143500" cy="369887"/>
          </a:xfrm>
          <a:prstGeom prst="rect">
            <a:avLst/>
          </a:prstGeom>
          <a:noFill/>
          <a:ln w="9525">
            <a:noFill/>
            <a:miter lim="800000"/>
            <a:headEnd/>
            <a:tailEnd/>
          </a:ln>
        </p:spPr>
        <p:txBody>
          <a:bodyPr>
            <a:spAutoFit/>
          </a:bodyPr>
          <a:lstStyle/>
          <a:p>
            <a:pPr algn="ctr"/>
            <a:r>
              <a:rPr lang="es-MX" b="1"/>
              <a:t>METODOLOGÍA DEL CURSO</a:t>
            </a:r>
          </a:p>
        </p:txBody>
      </p:sp>
      <p:sp>
        <p:nvSpPr>
          <p:cNvPr id="6" name="5 CuadroTexto"/>
          <p:cNvSpPr txBox="1"/>
          <p:nvPr/>
        </p:nvSpPr>
        <p:spPr>
          <a:xfrm>
            <a:off x="1059310" y="2060848"/>
            <a:ext cx="10317277" cy="2246769"/>
          </a:xfrm>
          <a:prstGeom prst="rect">
            <a:avLst/>
          </a:prstGeom>
          <a:noFill/>
        </p:spPr>
        <p:txBody>
          <a:bodyPr wrap="square">
            <a:spAutoFit/>
          </a:bodyPr>
          <a:lstStyle/>
          <a:p>
            <a:pPr>
              <a:defRPr/>
            </a:pPr>
            <a:r>
              <a:rPr lang="es-MX" sz="2000" dirty="0"/>
              <a:t>El curso se desarrollará bajo el siguiente proceso de estudio:</a:t>
            </a:r>
          </a:p>
          <a:p>
            <a:pPr>
              <a:defRPr/>
            </a:pPr>
            <a:endParaRPr lang="es-MX" sz="2000" dirty="0"/>
          </a:p>
          <a:p>
            <a:pPr marL="342900" indent="-342900">
              <a:buFontTx/>
              <a:buAutoNum type="arabicPeriod"/>
              <a:defRPr/>
            </a:pPr>
            <a:r>
              <a:rPr lang="es-MX" sz="2000" dirty="0"/>
              <a:t>Exposición de parte del profesor mediante la utilización de este material en diapositivas.</a:t>
            </a:r>
          </a:p>
          <a:p>
            <a:pPr marL="342900" indent="-342900">
              <a:buFontTx/>
              <a:buAutoNum type="arabicPeriod"/>
              <a:defRPr/>
            </a:pPr>
            <a:r>
              <a:rPr lang="es-MX" sz="2000" dirty="0"/>
              <a:t>Control de lecturas selectas que el profesor asignará para complementar la clase.</a:t>
            </a:r>
          </a:p>
          <a:p>
            <a:pPr marL="342900" indent="-342900">
              <a:buFontTx/>
              <a:buAutoNum type="arabicPeriod"/>
              <a:defRPr/>
            </a:pPr>
            <a:r>
              <a:rPr lang="es-MX" sz="2000" dirty="0"/>
              <a:t>Tareas donde se investigarán temas, conceptos, procesos y métodos de los temas por ver.</a:t>
            </a:r>
          </a:p>
          <a:p>
            <a:pPr marL="342900" indent="-342900">
              <a:buFontTx/>
              <a:buAutoNum type="arabicPeriod"/>
              <a:defRPr/>
            </a:pPr>
            <a:r>
              <a:rPr lang="es-MX" sz="2000" dirty="0" smtClean="0"/>
              <a:t>Participación </a:t>
            </a:r>
            <a:r>
              <a:rPr lang="es-MX" sz="2000" dirty="0"/>
              <a:t>en clases </a:t>
            </a:r>
            <a:endParaRPr lang="es-MX" sz="2000" dirty="0" smtClean="0"/>
          </a:p>
          <a:p>
            <a:pPr marL="342900" indent="-342900">
              <a:buFontTx/>
              <a:buAutoNum type="arabicPeriod"/>
              <a:defRPr/>
            </a:pPr>
            <a:r>
              <a:rPr lang="es-MX" sz="2000" dirty="0" smtClean="0"/>
              <a:t>Ensayo para aplicar los conocimientos adquiridos</a:t>
            </a:r>
            <a:endParaRPr lang="es-MX" sz="2000" dirty="0"/>
          </a:p>
        </p:txBody>
      </p:sp>
    </p:spTree>
    <p:extLst>
      <p:ext uri="{BB962C8B-B14F-4D97-AF65-F5344CB8AC3E}">
        <p14:creationId xmlns:p14="http://schemas.microsoft.com/office/powerpoint/2010/main" val="29233257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766175" y="5926139"/>
            <a:ext cx="2844800" cy="365125"/>
          </a:xfrm>
        </p:spPr>
        <p:txBody>
          <a:bodyPr/>
          <a:lstStyle/>
          <a:p>
            <a:pPr>
              <a:defRPr/>
            </a:pPr>
            <a:fld id="{7D14666A-CE1E-4B77-A53E-C114F85C2132}" type="slidenum">
              <a:rPr lang="es-CO" altLang="en-US" smtClean="0"/>
              <a:pPr>
                <a:defRPr/>
              </a:pPr>
              <a:t>7</a:t>
            </a:fld>
            <a:endParaRPr lang="es-CO" altLang="en-US" dirty="0"/>
          </a:p>
        </p:txBody>
      </p:sp>
      <p:sp>
        <p:nvSpPr>
          <p:cNvPr id="13315" name="4 CuadroTexto"/>
          <p:cNvSpPr txBox="1">
            <a:spLocks noChangeArrowheads="1"/>
          </p:cNvSpPr>
          <p:nvPr/>
        </p:nvSpPr>
        <p:spPr bwMode="auto">
          <a:xfrm>
            <a:off x="1619251" y="1857375"/>
            <a:ext cx="7810500" cy="369888"/>
          </a:xfrm>
          <a:prstGeom prst="rect">
            <a:avLst/>
          </a:prstGeom>
          <a:noFill/>
          <a:ln w="9525">
            <a:noFill/>
            <a:miter lim="800000"/>
            <a:headEnd/>
            <a:tailEnd/>
          </a:ln>
        </p:spPr>
        <p:txBody>
          <a:bodyPr>
            <a:spAutoFit/>
          </a:bodyPr>
          <a:lstStyle/>
          <a:p>
            <a:pPr algn="ctr"/>
            <a:r>
              <a:rPr lang="es-MX" b="1"/>
              <a:t>UTILIZACIÓN DEL MATERIAL DE DIAPOSITIVAS</a:t>
            </a:r>
          </a:p>
        </p:txBody>
      </p:sp>
      <p:sp>
        <p:nvSpPr>
          <p:cNvPr id="13316" name="5 CuadroTexto"/>
          <p:cNvSpPr txBox="1">
            <a:spLocks noChangeArrowheads="1"/>
          </p:cNvSpPr>
          <p:nvPr/>
        </p:nvSpPr>
        <p:spPr bwMode="auto">
          <a:xfrm>
            <a:off x="1047750" y="2928938"/>
            <a:ext cx="9848783" cy="1569660"/>
          </a:xfrm>
          <a:prstGeom prst="rect">
            <a:avLst/>
          </a:prstGeom>
          <a:noFill/>
          <a:ln w="9525">
            <a:noFill/>
            <a:miter lim="800000"/>
            <a:headEnd/>
            <a:tailEnd/>
          </a:ln>
        </p:spPr>
        <p:txBody>
          <a:bodyPr wrap="square">
            <a:spAutoFit/>
          </a:bodyPr>
          <a:lstStyle/>
          <a:p>
            <a:pPr algn="just"/>
            <a:r>
              <a:rPr lang="es-MX" sz="2400" dirty="0"/>
              <a:t>El material didáctico visual es una herramienta de estudio que sirve como una guía para que el alumno repase los temas más significativos </a:t>
            </a:r>
            <a:r>
              <a:rPr lang="es-MX" sz="2400" dirty="0" smtClean="0"/>
              <a:t>de “</a:t>
            </a:r>
            <a:r>
              <a:rPr lang="es-ES" sz="2400" dirty="0"/>
              <a:t>L</a:t>
            </a:r>
            <a:r>
              <a:rPr lang="es-ES" sz="2400" dirty="0" smtClean="0"/>
              <a:t>a Estadística como apoyo a la labor de investigación</a:t>
            </a:r>
            <a:r>
              <a:rPr lang="es-MX" sz="2400" dirty="0" smtClean="0"/>
              <a:t>”,los alumnos hagan ejercicios extra clase.</a:t>
            </a:r>
            <a:endParaRPr lang="es-MX" sz="2400" dirty="0"/>
          </a:p>
        </p:txBody>
      </p:sp>
    </p:spTree>
    <p:extLst>
      <p:ext uri="{BB962C8B-B14F-4D97-AF65-F5344CB8AC3E}">
        <p14:creationId xmlns:p14="http://schemas.microsoft.com/office/powerpoint/2010/main" val="14347239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8911" y="1838547"/>
            <a:ext cx="7236789" cy="2092881"/>
          </a:xfrm>
          <a:prstGeom prst="rect">
            <a:avLst/>
          </a:prstGeom>
        </p:spPr>
        <p:txBody>
          <a:bodyPr wrap="none">
            <a:spAutoFit/>
          </a:bodyPr>
          <a:lstStyle/>
          <a:p>
            <a:pPr algn="just"/>
            <a:r>
              <a:rPr lang="es-ES" sz="4000" dirty="0" smtClean="0"/>
              <a:t>UNIDAD DE COMPETENCIA III</a:t>
            </a:r>
          </a:p>
          <a:p>
            <a:pPr algn="just"/>
            <a:endParaRPr lang="es-ES" dirty="0" smtClean="0"/>
          </a:p>
          <a:p>
            <a:pPr algn="just"/>
            <a:endParaRPr lang="es-ES" sz="2400" dirty="0" smtClean="0"/>
          </a:p>
          <a:p>
            <a:pPr algn="ctr"/>
            <a:endParaRPr lang="es-ES" sz="2400" b="1" i="1" dirty="0" smtClean="0"/>
          </a:p>
          <a:p>
            <a:pPr algn="ctr"/>
            <a:r>
              <a:rPr lang="es-MX" sz="2400" b="1" i="1" dirty="0" smtClean="0"/>
              <a:t>La estadística como apoyo a la labor de la investigación</a:t>
            </a:r>
            <a:endParaRPr lang="es-ES" b="1" i="1" dirty="0" smtClean="0"/>
          </a:p>
        </p:txBody>
      </p:sp>
      <p:sp>
        <p:nvSpPr>
          <p:cNvPr id="3" name="3 Marcador de número de diapositiva"/>
          <p:cNvSpPr>
            <a:spLocks noGrp="1"/>
          </p:cNvSpPr>
          <p:nvPr>
            <p:ph type="sldNum" sz="quarter" idx="12"/>
          </p:nvPr>
        </p:nvSpPr>
        <p:spPr>
          <a:xfrm>
            <a:off x="8861425" y="5935664"/>
            <a:ext cx="2844800" cy="365125"/>
          </a:xfrm>
        </p:spPr>
        <p:txBody>
          <a:bodyPr/>
          <a:lstStyle/>
          <a:p>
            <a:pPr>
              <a:defRPr/>
            </a:pPr>
            <a:fld id="{7D14666A-CE1E-4B77-A53E-C114F85C2132}" type="slidenum">
              <a:rPr lang="es-CO" altLang="en-US" smtClean="0"/>
              <a:pPr>
                <a:defRPr/>
              </a:pPr>
              <a:t>8</a:t>
            </a:fld>
            <a:endParaRPr lang="es-CO" altLang="en-US" dirty="0"/>
          </a:p>
        </p:txBody>
      </p:sp>
    </p:spTree>
    <p:extLst>
      <p:ext uri="{BB962C8B-B14F-4D97-AF65-F5344CB8AC3E}">
        <p14:creationId xmlns:p14="http://schemas.microsoft.com/office/powerpoint/2010/main" val="11955918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1478281" y="817565"/>
            <a:ext cx="8855075" cy="476250"/>
          </a:xfrm>
        </p:spPr>
        <p:txBody>
          <a:bodyPr>
            <a:normAutofit fontScale="90000"/>
          </a:bodyPr>
          <a:lstStyle/>
          <a:p>
            <a:r>
              <a:rPr lang="es-ES" altLang="es-MX" dirty="0"/>
              <a:t>¿Para qué sirve la estadística?</a:t>
            </a:r>
          </a:p>
        </p:txBody>
      </p:sp>
      <p:sp>
        <p:nvSpPr>
          <p:cNvPr id="76803" name="Rectangle 3"/>
          <p:cNvSpPr>
            <a:spLocks noGrp="1" noChangeArrowheads="1"/>
          </p:cNvSpPr>
          <p:nvPr>
            <p:ph type="body" idx="1"/>
          </p:nvPr>
        </p:nvSpPr>
        <p:spPr>
          <a:xfrm>
            <a:off x="982980" y="1674813"/>
            <a:ext cx="10721340" cy="4681537"/>
          </a:xfrm>
        </p:spPr>
        <p:txBody>
          <a:bodyPr/>
          <a:lstStyle/>
          <a:p>
            <a:pPr>
              <a:lnSpc>
                <a:spcPct val="80000"/>
              </a:lnSpc>
            </a:pPr>
            <a:r>
              <a:rPr lang="es-ES" altLang="es-MX" sz="2000" dirty="0"/>
              <a:t>La Ciencia se ocupa en general de fenómenos observables</a:t>
            </a:r>
          </a:p>
          <a:p>
            <a:pPr>
              <a:lnSpc>
                <a:spcPct val="80000"/>
              </a:lnSpc>
            </a:pPr>
            <a:endParaRPr lang="es-ES" altLang="es-MX" sz="2000" dirty="0"/>
          </a:p>
          <a:p>
            <a:pPr>
              <a:lnSpc>
                <a:spcPct val="80000"/>
              </a:lnSpc>
            </a:pPr>
            <a:r>
              <a:rPr lang="es-ES" altLang="es-MX" sz="2000" dirty="0"/>
              <a:t>La Ciencia se desarrolla observando hechos, formulando leyes que los explican y realizando experimentos para validar o rechazar dichas leyes</a:t>
            </a:r>
          </a:p>
          <a:p>
            <a:pPr>
              <a:lnSpc>
                <a:spcPct val="80000"/>
              </a:lnSpc>
            </a:pPr>
            <a:endParaRPr lang="es-ES" altLang="es-MX" sz="2000" dirty="0"/>
          </a:p>
          <a:p>
            <a:pPr>
              <a:lnSpc>
                <a:spcPct val="80000"/>
              </a:lnSpc>
            </a:pPr>
            <a:r>
              <a:rPr lang="es-ES" altLang="es-MX" sz="2000" dirty="0"/>
              <a:t>Los modelos que crea la ciencia son de tipo determinista o </a:t>
            </a:r>
            <a:r>
              <a:rPr lang="es-ES" altLang="es-MX" sz="2000" b="1" dirty="0">
                <a:solidFill>
                  <a:srgbClr val="CC3300"/>
                </a:solidFill>
              </a:rPr>
              <a:t>aleatorio (estocástico)</a:t>
            </a:r>
          </a:p>
          <a:p>
            <a:pPr>
              <a:lnSpc>
                <a:spcPct val="80000"/>
              </a:lnSpc>
            </a:pPr>
            <a:endParaRPr lang="es-ES" altLang="es-MX" sz="2000" dirty="0">
              <a:solidFill>
                <a:srgbClr val="CC3300"/>
              </a:solidFill>
            </a:endParaRPr>
          </a:p>
          <a:p>
            <a:pPr>
              <a:lnSpc>
                <a:spcPct val="80000"/>
              </a:lnSpc>
            </a:pPr>
            <a:r>
              <a:rPr lang="es-ES" altLang="es-MX" sz="2000" dirty="0"/>
              <a:t>La </a:t>
            </a:r>
            <a:r>
              <a:rPr lang="es-ES" altLang="es-MX" sz="2000" b="1" dirty="0">
                <a:solidFill>
                  <a:srgbClr val="CC3300"/>
                </a:solidFill>
              </a:rPr>
              <a:t>Estadística</a:t>
            </a:r>
            <a:r>
              <a:rPr lang="es-ES" altLang="es-MX" sz="2000" dirty="0"/>
              <a:t> se utiliza como </a:t>
            </a:r>
            <a:r>
              <a:rPr lang="es-ES" altLang="es-MX" sz="2000" b="1" dirty="0">
                <a:solidFill>
                  <a:srgbClr val="CC3300"/>
                </a:solidFill>
              </a:rPr>
              <a:t>tecnología al servicio</a:t>
            </a:r>
            <a:r>
              <a:rPr lang="es-ES" altLang="es-MX" sz="2000" dirty="0"/>
              <a:t> de las ciencias donde la variabilidad y la incertidumbre forman parte de su naturaleza</a:t>
            </a:r>
          </a:p>
          <a:p>
            <a:pPr>
              <a:lnSpc>
                <a:spcPct val="80000"/>
              </a:lnSpc>
            </a:pPr>
            <a:endParaRPr lang="es-ES" altLang="es-MX" sz="2000" dirty="0"/>
          </a:p>
          <a:p>
            <a:pPr>
              <a:lnSpc>
                <a:spcPct val="80000"/>
              </a:lnSpc>
            </a:pPr>
            <a:r>
              <a:rPr lang="es-ES" altLang="es-MX" sz="2000" dirty="0"/>
              <a:t>“</a:t>
            </a:r>
            <a:r>
              <a:rPr lang="es-ES" altLang="es-MX" sz="2000" i="1" dirty="0"/>
              <a:t>La </a:t>
            </a:r>
            <a:r>
              <a:rPr lang="es-ES" altLang="es-MX" sz="2000" b="1" i="1" dirty="0">
                <a:solidFill>
                  <a:srgbClr val="CC3300"/>
                </a:solidFill>
              </a:rPr>
              <a:t>Bioestadística</a:t>
            </a:r>
            <a:r>
              <a:rPr lang="es-ES" altLang="es-MX" sz="2000" i="1" dirty="0"/>
              <a:t> [...] enseña y ayuda a investigar en todas las áreas de las </a:t>
            </a:r>
            <a:r>
              <a:rPr lang="es-ES" altLang="es-MX" sz="2000" b="1" i="1" dirty="0">
                <a:solidFill>
                  <a:srgbClr val="CC3300"/>
                </a:solidFill>
              </a:rPr>
              <a:t>Ciencias de la Vida donde la </a:t>
            </a:r>
            <a:r>
              <a:rPr lang="es-ES" altLang="es-MX" sz="2000" b="1" i="1" dirty="0" err="1">
                <a:solidFill>
                  <a:srgbClr val="CC3300"/>
                </a:solidFill>
              </a:rPr>
              <a:t>variablidad</a:t>
            </a:r>
            <a:r>
              <a:rPr lang="es-ES" altLang="es-MX" sz="2000" i="1" dirty="0"/>
              <a:t> no es la excepción sino la </a:t>
            </a:r>
            <a:r>
              <a:rPr lang="es-ES" altLang="es-MX" sz="2000" b="1" i="1" dirty="0">
                <a:solidFill>
                  <a:srgbClr val="CC3300"/>
                </a:solidFill>
              </a:rPr>
              <a:t>regla</a:t>
            </a:r>
            <a:r>
              <a:rPr lang="es-ES" altLang="es-MX" sz="2000" dirty="0"/>
              <a:t>”</a:t>
            </a:r>
            <a:br>
              <a:rPr lang="es-ES" altLang="es-MX" sz="2000" dirty="0"/>
            </a:br>
            <a:r>
              <a:rPr lang="es-ES" altLang="es-MX" sz="2000" dirty="0"/>
              <a:t>Carrasco de la Peña (1982)</a:t>
            </a:r>
          </a:p>
          <a:p>
            <a:pPr>
              <a:lnSpc>
                <a:spcPct val="80000"/>
              </a:lnSpc>
            </a:pPr>
            <a:endParaRPr lang="es-ES" altLang="es-MX" sz="2000" dirty="0"/>
          </a:p>
        </p:txBody>
      </p:sp>
      <p:sp>
        <p:nvSpPr>
          <p:cNvPr id="2" name="1 Marcador de número de diapositiva"/>
          <p:cNvSpPr>
            <a:spLocks noGrp="1"/>
          </p:cNvSpPr>
          <p:nvPr>
            <p:ph type="sldNum" sz="quarter" idx="12"/>
          </p:nvPr>
        </p:nvSpPr>
        <p:spPr>
          <a:xfrm>
            <a:off x="8831035" y="5923643"/>
            <a:ext cx="2743200" cy="365125"/>
          </a:xfrm>
        </p:spPr>
        <p:txBody>
          <a:bodyPr/>
          <a:lstStyle/>
          <a:p>
            <a:fld id="{AAEAFF1E-34D5-4D38-8148-AA026DA2853D}" type="slidenum">
              <a:rPr lang="es-MX" smtClean="0"/>
              <a:t>9</a:t>
            </a:fld>
            <a:endParaRPr lang="es-MX" dirty="0"/>
          </a:p>
        </p:txBody>
      </p:sp>
    </p:spTree>
    <p:extLst>
      <p:ext uri="{BB962C8B-B14F-4D97-AF65-F5344CB8AC3E}">
        <p14:creationId xmlns:p14="http://schemas.microsoft.com/office/powerpoint/2010/main" val="139148985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TotalTime>
  <Words>5913</Words>
  <Application>Microsoft Office PowerPoint</Application>
  <PresentationFormat>Personalizado</PresentationFormat>
  <Paragraphs>672</Paragraphs>
  <Slides>51</Slides>
  <Notes>2</Notes>
  <HiddenSlides>0</HiddenSlides>
  <MMClips>0</MMClips>
  <ScaleCrop>false</ScaleCrop>
  <HeadingPairs>
    <vt:vector size="6" baseType="variant">
      <vt:variant>
        <vt:lpstr>Tema</vt:lpstr>
      </vt:variant>
      <vt:variant>
        <vt:i4>2</vt:i4>
      </vt:variant>
      <vt:variant>
        <vt:lpstr>Servidores OLE incrustados</vt:lpstr>
      </vt:variant>
      <vt:variant>
        <vt:i4>2</vt:i4>
      </vt:variant>
      <vt:variant>
        <vt:lpstr>Títulos de diapositiva</vt:lpstr>
      </vt:variant>
      <vt:variant>
        <vt:i4>51</vt:i4>
      </vt:variant>
    </vt:vector>
  </HeadingPairs>
  <TitlesOfParts>
    <vt:vector size="55" baseType="lpstr">
      <vt:lpstr>Tema de Office</vt:lpstr>
      <vt:lpstr>1_Tema de Office</vt:lpstr>
      <vt:lpstr>Gráfico</vt:lpstr>
      <vt:lpstr>Imagen de mapa de bits</vt:lpstr>
      <vt:lpstr>La estadística como apoyo a la labor de investigación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¿Para qué sirve la estadística?</vt:lpstr>
      <vt:lpstr>Definición</vt:lpstr>
      <vt:lpstr>Presentación de PowerPoint</vt:lpstr>
      <vt:lpstr>Presentación de PowerPoint</vt:lpstr>
      <vt:lpstr>Presentación de PowerPoint</vt:lpstr>
      <vt:lpstr>Pasos en un estudio estadístico</vt:lpstr>
      <vt:lpstr>Presentación de PowerPoint</vt:lpstr>
      <vt:lpstr>Presentación de PowerPoint</vt:lpstr>
      <vt:lpstr>Variables</vt:lpstr>
      <vt:lpstr>Presentación de PowerPoint</vt:lpstr>
      <vt:lpstr>Presentación de PowerPoint</vt:lpstr>
      <vt:lpstr>Presentación de PowerPoint</vt:lpstr>
      <vt:lpstr>Tipos de variables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ordenada de datos</vt:lpstr>
      <vt:lpstr>Tablas de frecuencia</vt:lpstr>
      <vt:lpstr>Datos desordenados y ordenados en tablas</vt:lpstr>
      <vt:lpstr>Ejemplo</vt:lpstr>
      <vt:lpstr>Gráficos para v. cualitativas</vt:lpstr>
      <vt:lpstr>Gráficos diferenciales para variables numéricas</vt:lpstr>
      <vt:lpstr>Diagramas integrales</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24</cp:revision>
  <dcterms:created xsi:type="dcterms:W3CDTF">2015-10-01T20:36:44Z</dcterms:created>
  <dcterms:modified xsi:type="dcterms:W3CDTF">2015-10-01T22:21:53Z</dcterms:modified>
</cp:coreProperties>
</file>