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8"/>
  </p:notesMasterIdLst>
  <p:sldIdLst>
    <p:sldId id="256" r:id="rId2"/>
    <p:sldId id="346" r:id="rId3"/>
    <p:sldId id="347" r:id="rId4"/>
    <p:sldId id="348" r:id="rId5"/>
    <p:sldId id="349" r:id="rId6"/>
    <p:sldId id="350" r:id="rId7"/>
    <p:sldId id="351" r:id="rId8"/>
    <p:sldId id="352" r:id="rId9"/>
    <p:sldId id="258" r:id="rId10"/>
    <p:sldId id="261" r:id="rId11"/>
    <p:sldId id="259" r:id="rId12"/>
    <p:sldId id="319" r:id="rId13"/>
    <p:sldId id="320" r:id="rId14"/>
    <p:sldId id="264" r:id="rId15"/>
    <p:sldId id="265" r:id="rId16"/>
    <p:sldId id="267" r:id="rId17"/>
    <p:sldId id="342" r:id="rId18"/>
    <p:sldId id="269" r:id="rId19"/>
    <p:sldId id="270" r:id="rId20"/>
    <p:sldId id="283" r:id="rId21"/>
    <p:sldId id="322" r:id="rId22"/>
    <p:sldId id="323" r:id="rId23"/>
    <p:sldId id="325" r:id="rId24"/>
    <p:sldId id="328" r:id="rId25"/>
    <p:sldId id="330" r:id="rId26"/>
    <p:sldId id="332" r:id="rId27"/>
    <p:sldId id="333" r:id="rId28"/>
    <p:sldId id="334" r:id="rId29"/>
    <p:sldId id="335" r:id="rId30"/>
    <p:sldId id="343" r:id="rId31"/>
    <p:sldId id="336" r:id="rId32"/>
    <p:sldId id="337" r:id="rId33"/>
    <p:sldId id="285" r:id="rId34"/>
    <p:sldId id="288" r:id="rId35"/>
    <p:sldId id="290" r:id="rId36"/>
    <p:sldId id="293" r:id="rId37"/>
    <p:sldId id="295" r:id="rId38"/>
    <p:sldId id="345" r:id="rId39"/>
    <p:sldId id="296" r:id="rId40"/>
    <p:sldId id="297" r:id="rId41"/>
    <p:sldId id="298" r:id="rId42"/>
    <p:sldId id="299" r:id="rId43"/>
    <p:sldId id="300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6" r:id="rId55"/>
    <p:sldId id="317" r:id="rId56"/>
    <p:sldId id="268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 snapToGrid="0">
      <p:cViewPr>
        <p:scale>
          <a:sx n="100" d="100"/>
          <a:sy n="100" d="100"/>
        </p:scale>
        <p:origin x="1662" y="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95896-C490-44EA-AFCB-756E532BB3A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12E3B02C-7907-454E-A7BD-A096649408BD}">
      <dgm:prSet phldrT="[Texto]" custT="1"/>
      <dgm:spPr/>
      <dgm:t>
        <a:bodyPr/>
        <a:lstStyle/>
        <a:p>
          <a:r>
            <a:rPr lang="es-MX" sz="1400" dirty="0" smtClean="0"/>
            <a:t>Incrementar  sus</a:t>
          </a:r>
        </a:p>
        <a:p>
          <a:r>
            <a:rPr lang="es-MX" sz="1400" dirty="0" smtClean="0"/>
            <a:t>Conocimientos </a:t>
          </a:r>
          <a:endParaRPr lang="es-MX" sz="1400" dirty="0"/>
        </a:p>
      </dgm:t>
    </dgm:pt>
    <dgm:pt modelId="{8D6770F3-FF06-45EE-BE8A-B38C9BCB84D2}" type="parTrans" cxnId="{E54A27AE-D4E7-4DC7-AC2A-54219FCB0FB1}">
      <dgm:prSet/>
      <dgm:spPr/>
      <dgm:t>
        <a:bodyPr/>
        <a:lstStyle/>
        <a:p>
          <a:endParaRPr lang="es-MX"/>
        </a:p>
      </dgm:t>
    </dgm:pt>
    <dgm:pt modelId="{5A7AC6B7-D422-4767-B587-49E0CD50976F}" type="sibTrans" cxnId="{E54A27AE-D4E7-4DC7-AC2A-54219FCB0FB1}">
      <dgm:prSet/>
      <dgm:spPr/>
      <dgm:t>
        <a:bodyPr/>
        <a:lstStyle/>
        <a:p>
          <a:r>
            <a:rPr lang="es-MX" dirty="0" smtClean="0"/>
            <a:t>Encontrar </a:t>
          </a:r>
        </a:p>
        <a:p>
          <a:r>
            <a:rPr lang="es-MX" dirty="0" smtClean="0"/>
            <a:t>Información </a:t>
          </a:r>
          <a:endParaRPr lang="es-MX" dirty="0"/>
        </a:p>
      </dgm:t>
    </dgm:pt>
    <dgm:pt modelId="{6A0FAC96-2010-4DB9-9B93-DAA6FC4FDB88}">
      <dgm:prSet phldrT="[Texto]"/>
      <dgm:spPr/>
      <dgm:t>
        <a:bodyPr/>
        <a:lstStyle/>
        <a:p>
          <a:r>
            <a:rPr lang="es-MX" dirty="0" smtClean="0"/>
            <a:t>Explorar </a:t>
          </a:r>
        </a:p>
        <a:p>
          <a:r>
            <a:rPr lang="es-MX" dirty="0" smtClean="0"/>
            <a:t>Un </a:t>
          </a:r>
        </a:p>
        <a:p>
          <a:r>
            <a:rPr lang="es-MX" dirty="0" smtClean="0"/>
            <a:t>Tema </a:t>
          </a:r>
          <a:endParaRPr lang="es-MX" dirty="0"/>
        </a:p>
      </dgm:t>
    </dgm:pt>
    <dgm:pt modelId="{E474D982-51CA-4FFF-BF0D-19A041E65986}" type="parTrans" cxnId="{E7A25B1F-9A98-4D59-8436-FBC2B7C33A7B}">
      <dgm:prSet/>
      <dgm:spPr/>
      <dgm:t>
        <a:bodyPr/>
        <a:lstStyle/>
        <a:p>
          <a:endParaRPr lang="es-MX"/>
        </a:p>
      </dgm:t>
    </dgm:pt>
    <dgm:pt modelId="{BFDBD687-B36A-4AE8-8313-5B00F98EC708}" type="sibTrans" cxnId="{E7A25B1F-9A98-4D59-8436-FBC2B7C33A7B}">
      <dgm:prSet/>
      <dgm:spPr/>
      <dgm:t>
        <a:bodyPr/>
        <a:lstStyle/>
        <a:p>
          <a:r>
            <a:rPr lang="es-MX" dirty="0" smtClean="0"/>
            <a:t>Aprender a seleccionar</a:t>
          </a:r>
        </a:p>
        <a:p>
          <a:r>
            <a:rPr lang="es-MX" dirty="0" smtClean="0"/>
            <a:t>Información </a:t>
          </a:r>
          <a:endParaRPr lang="es-MX" dirty="0"/>
        </a:p>
      </dgm:t>
    </dgm:pt>
    <dgm:pt modelId="{193169AA-DC04-466A-A6E8-AEE8AFF348EA}">
      <dgm:prSet phldrT="[Texto]" custT="1"/>
      <dgm:spPr/>
      <dgm:t>
        <a:bodyPr/>
        <a:lstStyle/>
        <a:p>
          <a:r>
            <a:rPr lang="es-MX" sz="2800" b="1" dirty="0" smtClean="0"/>
            <a:t>OBJETIVOS</a:t>
          </a:r>
          <a:endParaRPr lang="es-MX" sz="2800" b="1" dirty="0"/>
        </a:p>
      </dgm:t>
    </dgm:pt>
    <dgm:pt modelId="{BA92291B-F16B-4E56-BDF9-CC28715C0FC0}" type="parTrans" cxnId="{38001F12-9C32-4D72-BFEC-5B581EEA25C7}">
      <dgm:prSet/>
      <dgm:spPr/>
      <dgm:t>
        <a:bodyPr/>
        <a:lstStyle/>
        <a:p>
          <a:endParaRPr lang="es-MX"/>
        </a:p>
      </dgm:t>
    </dgm:pt>
    <dgm:pt modelId="{844CD83B-1BC7-43C8-8FCF-6CDB13B6BC62}" type="sibTrans" cxnId="{38001F12-9C32-4D72-BFEC-5B581EEA25C7}">
      <dgm:prSet/>
      <dgm:spPr/>
      <dgm:t>
        <a:bodyPr/>
        <a:lstStyle/>
        <a:p>
          <a:endParaRPr lang="es-MX"/>
        </a:p>
      </dgm:t>
    </dgm:pt>
    <dgm:pt modelId="{5F9C893D-3E76-4859-A0D0-5A3E55722D39}">
      <dgm:prSet phldrT="[Texto]"/>
      <dgm:spPr/>
      <dgm:t>
        <a:bodyPr/>
        <a:lstStyle/>
        <a:p>
          <a:r>
            <a:rPr lang="es-MX" dirty="0" smtClean="0"/>
            <a:t>Sugerir</a:t>
          </a:r>
        </a:p>
        <a:p>
          <a:r>
            <a:rPr lang="es-MX" dirty="0" smtClean="0"/>
            <a:t>soluciones</a:t>
          </a:r>
          <a:endParaRPr lang="es-MX" dirty="0"/>
        </a:p>
      </dgm:t>
    </dgm:pt>
    <dgm:pt modelId="{3F750AF0-A858-43A2-9739-2FAE9A8050B7}" type="parTrans" cxnId="{8BDF077F-A211-4EE3-8ABD-83475712ABA9}">
      <dgm:prSet/>
      <dgm:spPr/>
      <dgm:t>
        <a:bodyPr/>
        <a:lstStyle/>
        <a:p>
          <a:endParaRPr lang="es-MX"/>
        </a:p>
      </dgm:t>
    </dgm:pt>
    <dgm:pt modelId="{17484FC7-232C-41F8-9692-BA730E574151}" type="sibTrans" cxnId="{8BDF077F-A211-4EE3-8ABD-83475712ABA9}">
      <dgm:prSet/>
      <dgm:spPr/>
      <dgm:t>
        <a:bodyPr/>
        <a:lstStyle/>
        <a:p>
          <a:r>
            <a:rPr lang="es-MX" dirty="0" smtClean="0"/>
            <a:t>Fundamentar</a:t>
          </a:r>
        </a:p>
        <a:p>
          <a:r>
            <a:rPr lang="es-MX" dirty="0" smtClean="0"/>
            <a:t>Un problema</a:t>
          </a:r>
          <a:endParaRPr lang="es-MX" dirty="0"/>
        </a:p>
      </dgm:t>
    </dgm:pt>
    <dgm:pt modelId="{87856CB0-312A-45DE-BDA2-8A49FC3B494D}" type="pres">
      <dgm:prSet presAssocID="{1B795896-C490-44EA-AFCB-756E532BB3A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4F8B64D-3E3D-464E-8601-E2C6C732C47F}" type="pres">
      <dgm:prSet presAssocID="{12E3B02C-7907-454E-A7BD-A096649408BD}" presName="composite" presStyleCnt="0"/>
      <dgm:spPr/>
    </dgm:pt>
    <dgm:pt modelId="{FB5ECE85-955C-4BC0-9DFE-91D76F95E29A}" type="pres">
      <dgm:prSet presAssocID="{12E3B02C-7907-454E-A7BD-A096649408BD}" presName="Parent1" presStyleLbl="node1" presStyleIdx="0" presStyleCnt="6" custScaleX="119619" custScaleY="103794" custLinFactNeighborX="5451" custLinFactNeighborY="-393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59FF13-FE7E-43F6-943A-38D3367FEE8E}" type="pres">
      <dgm:prSet presAssocID="{12E3B02C-7907-454E-A7BD-A096649408BD}" presName="Childtext1" presStyleLbl="revTx" presStyleIdx="0" presStyleCnt="3" custLinFactX="-65952" custLinFactNeighborX="-100000" custLinFactNeighborY="-5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0DD48C-F2C6-456B-8A0B-DB0662D1E76E}" type="pres">
      <dgm:prSet presAssocID="{12E3B02C-7907-454E-A7BD-A096649408BD}" presName="BalanceSpacing" presStyleCnt="0"/>
      <dgm:spPr/>
    </dgm:pt>
    <dgm:pt modelId="{1E1E15A3-45D9-4693-A1D2-9392BF3D6014}" type="pres">
      <dgm:prSet presAssocID="{12E3B02C-7907-454E-A7BD-A096649408BD}" presName="BalanceSpacing1" presStyleCnt="0"/>
      <dgm:spPr/>
    </dgm:pt>
    <dgm:pt modelId="{D6F0688B-FDDC-4D56-84AF-4E8AEBF2E1E5}" type="pres">
      <dgm:prSet presAssocID="{5A7AC6B7-D422-4767-B587-49E0CD50976F}" presName="Accent1Text" presStyleLbl="node1" presStyleIdx="1" presStyleCnt="6" custLinFactNeighborX="1567" custLinFactNeighborY="1372"/>
      <dgm:spPr/>
      <dgm:t>
        <a:bodyPr/>
        <a:lstStyle/>
        <a:p>
          <a:endParaRPr lang="es-MX"/>
        </a:p>
      </dgm:t>
    </dgm:pt>
    <dgm:pt modelId="{2FAC0D05-690F-496D-9E55-628728CAE991}" type="pres">
      <dgm:prSet presAssocID="{5A7AC6B7-D422-4767-B587-49E0CD50976F}" presName="spaceBetweenRectangles" presStyleCnt="0"/>
      <dgm:spPr/>
    </dgm:pt>
    <dgm:pt modelId="{A781C5A8-FC95-40D8-827D-093CBFC9B3F1}" type="pres">
      <dgm:prSet presAssocID="{6A0FAC96-2010-4DB9-9B93-DAA6FC4FDB88}" presName="composite" presStyleCnt="0"/>
      <dgm:spPr/>
    </dgm:pt>
    <dgm:pt modelId="{2CBF4C0F-9DE7-4F1A-8947-67AFA38B479F}" type="pres">
      <dgm:prSet presAssocID="{6A0FAC96-2010-4DB9-9B93-DAA6FC4FDB88}" presName="Parent1" presStyleLbl="node1" presStyleIdx="2" presStyleCnt="6" custLinFactNeighborX="1104" custLinFactNeighborY="-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F4CAE0-E1EE-42F4-A7BD-DECA056FD4DC}" type="pres">
      <dgm:prSet presAssocID="{6A0FAC96-2010-4DB9-9B93-DAA6FC4FDB88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D9F27E-E74A-4A95-BCDE-F9AC937B91FC}" type="pres">
      <dgm:prSet presAssocID="{6A0FAC96-2010-4DB9-9B93-DAA6FC4FDB88}" presName="BalanceSpacing" presStyleCnt="0"/>
      <dgm:spPr/>
    </dgm:pt>
    <dgm:pt modelId="{F2369186-F22D-48C9-B6E4-53BD6A4F1858}" type="pres">
      <dgm:prSet presAssocID="{6A0FAC96-2010-4DB9-9B93-DAA6FC4FDB88}" presName="BalanceSpacing1" presStyleCnt="0"/>
      <dgm:spPr/>
    </dgm:pt>
    <dgm:pt modelId="{A04BF175-3C2C-4474-BDBD-F68AA382D510}" type="pres">
      <dgm:prSet presAssocID="{BFDBD687-B36A-4AE8-8313-5B00F98EC708}" presName="Accent1Text" presStyleLbl="node1" presStyleIdx="3" presStyleCnt="6"/>
      <dgm:spPr/>
      <dgm:t>
        <a:bodyPr/>
        <a:lstStyle/>
        <a:p>
          <a:endParaRPr lang="es-MX"/>
        </a:p>
      </dgm:t>
    </dgm:pt>
    <dgm:pt modelId="{FB7D339C-2CBA-477F-AA61-97C42EC084BE}" type="pres">
      <dgm:prSet presAssocID="{BFDBD687-B36A-4AE8-8313-5B00F98EC708}" presName="spaceBetweenRectangles" presStyleCnt="0"/>
      <dgm:spPr/>
    </dgm:pt>
    <dgm:pt modelId="{0DB43683-D159-4470-A9DD-87A3BD94B301}" type="pres">
      <dgm:prSet presAssocID="{5F9C893D-3E76-4859-A0D0-5A3E55722D39}" presName="composite" presStyleCnt="0"/>
      <dgm:spPr/>
    </dgm:pt>
    <dgm:pt modelId="{038D770F-C52D-432E-BD26-0A4950F65DC3}" type="pres">
      <dgm:prSet presAssocID="{5F9C893D-3E76-4859-A0D0-5A3E55722D3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BA6335-0A8A-4826-9054-3AD96022715C}" type="pres">
      <dgm:prSet presAssocID="{5F9C893D-3E76-4859-A0D0-5A3E55722D3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7D7856-8EF1-4673-B06B-E063A6406AA5}" type="pres">
      <dgm:prSet presAssocID="{5F9C893D-3E76-4859-A0D0-5A3E55722D39}" presName="BalanceSpacing" presStyleCnt="0"/>
      <dgm:spPr/>
    </dgm:pt>
    <dgm:pt modelId="{B76182C4-E4E1-43AD-AE94-5D2664DA657F}" type="pres">
      <dgm:prSet presAssocID="{5F9C893D-3E76-4859-A0D0-5A3E55722D39}" presName="BalanceSpacing1" presStyleCnt="0"/>
      <dgm:spPr/>
    </dgm:pt>
    <dgm:pt modelId="{9109C4AF-EE8C-4A07-80ED-ADBC7B69AC18}" type="pres">
      <dgm:prSet presAssocID="{17484FC7-232C-41F8-9692-BA730E574151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BD2C4599-517F-4458-88FA-ED9634E0D020}" type="presOf" srcId="{6A0FAC96-2010-4DB9-9B93-DAA6FC4FDB88}" destId="{2CBF4C0F-9DE7-4F1A-8947-67AFA38B479F}" srcOrd="0" destOrd="0" presId="urn:microsoft.com/office/officeart/2008/layout/AlternatingHexagons"/>
    <dgm:cxn modelId="{3395B085-E153-41FC-B212-A9AE4E58B985}" type="presOf" srcId="{12E3B02C-7907-454E-A7BD-A096649408BD}" destId="{FB5ECE85-955C-4BC0-9DFE-91D76F95E29A}" srcOrd="0" destOrd="0" presId="urn:microsoft.com/office/officeart/2008/layout/AlternatingHexagons"/>
    <dgm:cxn modelId="{62F36D57-388E-4CD7-8ADD-B1382FE2FEC4}" type="presOf" srcId="{17484FC7-232C-41F8-9692-BA730E574151}" destId="{9109C4AF-EE8C-4A07-80ED-ADBC7B69AC18}" srcOrd="0" destOrd="0" presId="urn:microsoft.com/office/officeart/2008/layout/AlternatingHexagons"/>
    <dgm:cxn modelId="{17C5D6E3-2705-4169-AF5C-A337ECCE929B}" type="presOf" srcId="{193169AA-DC04-466A-A6E8-AEE8AFF348EA}" destId="{22F4CAE0-E1EE-42F4-A7BD-DECA056FD4DC}" srcOrd="0" destOrd="0" presId="urn:microsoft.com/office/officeart/2008/layout/AlternatingHexagons"/>
    <dgm:cxn modelId="{2F21B745-8691-46F3-990F-E75D1B4D1702}" type="presOf" srcId="{5A7AC6B7-D422-4767-B587-49E0CD50976F}" destId="{D6F0688B-FDDC-4D56-84AF-4E8AEBF2E1E5}" srcOrd="0" destOrd="0" presId="urn:microsoft.com/office/officeart/2008/layout/AlternatingHexagons"/>
    <dgm:cxn modelId="{E54A27AE-D4E7-4DC7-AC2A-54219FCB0FB1}" srcId="{1B795896-C490-44EA-AFCB-756E532BB3A5}" destId="{12E3B02C-7907-454E-A7BD-A096649408BD}" srcOrd="0" destOrd="0" parTransId="{8D6770F3-FF06-45EE-BE8A-B38C9BCB84D2}" sibTransId="{5A7AC6B7-D422-4767-B587-49E0CD50976F}"/>
    <dgm:cxn modelId="{8BDF077F-A211-4EE3-8ABD-83475712ABA9}" srcId="{1B795896-C490-44EA-AFCB-756E532BB3A5}" destId="{5F9C893D-3E76-4859-A0D0-5A3E55722D39}" srcOrd="2" destOrd="0" parTransId="{3F750AF0-A858-43A2-9739-2FAE9A8050B7}" sibTransId="{17484FC7-232C-41F8-9692-BA730E574151}"/>
    <dgm:cxn modelId="{82D8EAC2-A463-41C1-B78E-97FE6646AC73}" type="presOf" srcId="{BFDBD687-B36A-4AE8-8313-5B00F98EC708}" destId="{A04BF175-3C2C-4474-BDBD-F68AA382D510}" srcOrd="0" destOrd="0" presId="urn:microsoft.com/office/officeart/2008/layout/AlternatingHexagons"/>
    <dgm:cxn modelId="{38001F12-9C32-4D72-BFEC-5B581EEA25C7}" srcId="{6A0FAC96-2010-4DB9-9B93-DAA6FC4FDB88}" destId="{193169AA-DC04-466A-A6E8-AEE8AFF348EA}" srcOrd="0" destOrd="0" parTransId="{BA92291B-F16B-4E56-BDF9-CC28715C0FC0}" sibTransId="{844CD83B-1BC7-43C8-8FCF-6CDB13B6BC62}"/>
    <dgm:cxn modelId="{E7A25B1F-9A98-4D59-8436-FBC2B7C33A7B}" srcId="{1B795896-C490-44EA-AFCB-756E532BB3A5}" destId="{6A0FAC96-2010-4DB9-9B93-DAA6FC4FDB88}" srcOrd="1" destOrd="0" parTransId="{E474D982-51CA-4FFF-BF0D-19A041E65986}" sibTransId="{BFDBD687-B36A-4AE8-8313-5B00F98EC708}"/>
    <dgm:cxn modelId="{30B4C0CF-A721-4020-88B8-5484F98613B2}" type="presOf" srcId="{1B795896-C490-44EA-AFCB-756E532BB3A5}" destId="{87856CB0-312A-45DE-BDA2-8A49FC3B494D}" srcOrd="0" destOrd="0" presId="urn:microsoft.com/office/officeart/2008/layout/AlternatingHexagons"/>
    <dgm:cxn modelId="{81DC0BA5-BA97-4835-836C-CF1601813526}" type="presOf" srcId="{5F9C893D-3E76-4859-A0D0-5A3E55722D39}" destId="{038D770F-C52D-432E-BD26-0A4950F65DC3}" srcOrd="0" destOrd="0" presId="urn:microsoft.com/office/officeart/2008/layout/AlternatingHexagons"/>
    <dgm:cxn modelId="{D53F98EE-9BA0-41E7-82E3-298FB985472E}" type="presParOf" srcId="{87856CB0-312A-45DE-BDA2-8A49FC3B494D}" destId="{14F8B64D-3E3D-464E-8601-E2C6C732C47F}" srcOrd="0" destOrd="0" presId="urn:microsoft.com/office/officeart/2008/layout/AlternatingHexagons"/>
    <dgm:cxn modelId="{E7753250-305A-4CC0-B0DF-83C6CBA19C55}" type="presParOf" srcId="{14F8B64D-3E3D-464E-8601-E2C6C732C47F}" destId="{FB5ECE85-955C-4BC0-9DFE-91D76F95E29A}" srcOrd="0" destOrd="0" presId="urn:microsoft.com/office/officeart/2008/layout/AlternatingHexagons"/>
    <dgm:cxn modelId="{8CC97F91-6E00-453C-8437-640A8479CDD7}" type="presParOf" srcId="{14F8B64D-3E3D-464E-8601-E2C6C732C47F}" destId="{DD59FF13-FE7E-43F6-943A-38D3367FEE8E}" srcOrd="1" destOrd="0" presId="urn:microsoft.com/office/officeart/2008/layout/AlternatingHexagons"/>
    <dgm:cxn modelId="{B805C567-9744-49AC-B7D9-7EDBB6DB5160}" type="presParOf" srcId="{14F8B64D-3E3D-464E-8601-E2C6C732C47F}" destId="{F30DD48C-F2C6-456B-8A0B-DB0662D1E76E}" srcOrd="2" destOrd="0" presId="urn:microsoft.com/office/officeart/2008/layout/AlternatingHexagons"/>
    <dgm:cxn modelId="{82010364-F27E-4944-8B53-B8EB9AB79A19}" type="presParOf" srcId="{14F8B64D-3E3D-464E-8601-E2C6C732C47F}" destId="{1E1E15A3-45D9-4693-A1D2-9392BF3D6014}" srcOrd="3" destOrd="0" presId="urn:microsoft.com/office/officeart/2008/layout/AlternatingHexagons"/>
    <dgm:cxn modelId="{6AE513A6-7482-421E-BB4D-5BE8B5B00AC9}" type="presParOf" srcId="{14F8B64D-3E3D-464E-8601-E2C6C732C47F}" destId="{D6F0688B-FDDC-4D56-84AF-4E8AEBF2E1E5}" srcOrd="4" destOrd="0" presId="urn:microsoft.com/office/officeart/2008/layout/AlternatingHexagons"/>
    <dgm:cxn modelId="{88538A1D-7169-4061-9164-D0F53BF777F2}" type="presParOf" srcId="{87856CB0-312A-45DE-BDA2-8A49FC3B494D}" destId="{2FAC0D05-690F-496D-9E55-628728CAE991}" srcOrd="1" destOrd="0" presId="urn:microsoft.com/office/officeart/2008/layout/AlternatingHexagons"/>
    <dgm:cxn modelId="{52F74329-E354-46C0-B06D-B6328857E94F}" type="presParOf" srcId="{87856CB0-312A-45DE-BDA2-8A49FC3B494D}" destId="{A781C5A8-FC95-40D8-827D-093CBFC9B3F1}" srcOrd="2" destOrd="0" presId="urn:microsoft.com/office/officeart/2008/layout/AlternatingHexagons"/>
    <dgm:cxn modelId="{B9E66DF1-4374-4E1A-8DE5-EBB787A054C8}" type="presParOf" srcId="{A781C5A8-FC95-40D8-827D-093CBFC9B3F1}" destId="{2CBF4C0F-9DE7-4F1A-8947-67AFA38B479F}" srcOrd="0" destOrd="0" presId="urn:microsoft.com/office/officeart/2008/layout/AlternatingHexagons"/>
    <dgm:cxn modelId="{E88B8A32-C996-458D-8021-123D67CCE5D5}" type="presParOf" srcId="{A781C5A8-FC95-40D8-827D-093CBFC9B3F1}" destId="{22F4CAE0-E1EE-42F4-A7BD-DECA056FD4DC}" srcOrd="1" destOrd="0" presId="urn:microsoft.com/office/officeart/2008/layout/AlternatingHexagons"/>
    <dgm:cxn modelId="{D9D800B9-FF05-4EB1-B4D1-ED80068BF643}" type="presParOf" srcId="{A781C5A8-FC95-40D8-827D-093CBFC9B3F1}" destId="{67D9F27E-E74A-4A95-BCDE-F9AC937B91FC}" srcOrd="2" destOrd="0" presId="urn:microsoft.com/office/officeart/2008/layout/AlternatingHexagons"/>
    <dgm:cxn modelId="{B22468F1-E189-4D5D-9784-228E52258B01}" type="presParOf" srcId="{A781C5A8-FC95-40D8-827D-093CBFC9B3F1}" destId="{F2369186-F22D-48C9-B6E4-53BD6A4F1858}" srcOrd="3" destOrd="0" presId="urn:microsoft.com/office/officeart/2008/layout/AlternatingHexagons"/>
    <dgm:cxn modelId="{078F6D74-2504-49B0-8418-867D20AD1887}" type="presParOf" srcId="{A781C5A8-FC95-40D8-827D-093CBFC9B3F1}" destId="{A04BF175-3C2C-4474-BDBD-F68AA382D510}" srcOrd="4" destOrd="0" presId="urn:microsoft.com/office/officeart/2008/layout/AlternatingHexagons"/>
    <dgm:cxn modelId="{5E754228-B1D0-4E5D-B03A-F534E685FF3D}" type="presParOf" srcId="{87856CB0-312A-45DE-BDA2-8A49FC3B494D}" destId="{FB7D339C-2CBA-477F-AA61-97C42EC084BE}" srcOrd="3" destOrd="0" presId="urn:microsoft.com/office/officeart/2008/layout/AlternatingHexagons"/>
    <dgm:cxn modelId="{CD3F7FD1-76CF-4CE1-9D44-B5441ACF3EF5}" type="presParOf" srcId="{87856CB0-312A-45DE-BDA2-8A49FC3B494D}" destId="{0DB43683-D159-4470-A9DD-87A3BD94B301}" srcOrd="4" destOrd="0" presId="urn:microsoft.com/office/officeart/2008/layout/AlternatingHexagons"/>
    <dgm:cxn modelId="{783B7BFB-6693-4B64-A754-44F71FDFF45C}" type="presParOf" srcId="{0DB43683-D159-4470-A9DD-87A3BD94B301}" destId="{038D770F-C52D-432E-BD26-0A4950F65DC3}" srcOrd="0" destOrd="0" presId="urn:microsoft.com/office/officeart/2008/layout/AlternatingHexagons"/>
    <dgm:cxn modelId="{BAC47FB0-EFBF-492E-BDF6-B01669217100}" type="presParOf" srcId="{0DB43683-D159-4470-A9DD-87A3BD94B301}" destId="{FABA6335-0A8A-4826-9054-3AD96022715C}" srcOrd="1" destOrd="0" presId="urn:microsoft.com/office/officeart/2008/layout/AlternatingHexagons"/>
    <dgm:cxn modelId="{F7A551D2-FB87-4382-B79A-40C61B70FFD5}" type="presParOf" srcId="{0DB43683-D159-4470-A9DD-87A3BD94B301}" destId="{737D7856-8EF1-4673-B06B-E063A6406AA5}" srcOrd="2" destOrd="0" presId="urn:microsoft.com/office/officeart/2008/layout/AlternatingHexagons"/>
    <dgm:cxn modelId="{F9FC06D7-23AA-48D0-9AE2-1D1B6013438C}" type="presParOf" srcId="{0DB43683-D159-4470-A9DD-87A3BD94B301}" destId="{B76182C4-E4E1-43AD-AE94-5D2664DA657F}" srcOrd="3" destOrd="0" presId="urn:microsoft.com/office/officeart/2008/layout/AlternatingHexagons"/>
    <dgm:cxn modelId="{96FCDB78-286B-48A3-AD61-844623203BD6}" type="presParOf" srcId="{0DB43683-D159-4470-A9DD-87A3BD94B301}" destId="{9109C4AF-EE8C-4A07-80ED-ADBC7B69AC1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2152B7-60DB-4093-B11A-D11AAE7DC9EF}" type="doc">
      <dgm:prSet loTypeId="urn:microsoft.com/office/officeart/2005/8/layout/cycle4#1" loCatId="relationship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es-AR"/>
        </a:p>
      </dgm:t>
    </dgm:pt>
    <dgm:pt modelId="{9569C0A8-F041-4107-9FE2-8AC41E62A39B}">
      <dgm:prSet phldrT="[Texto]"/>
      <dgm:spPr/>
      <dgm:t>
        <a:bodyPr/>
        <a:lstStyle/>
        <a:p>
          <a:r>
            <a:rPr lang="es-ES" dirty="0" smtClean="0"/>
            <a:t>Sujeto</a:t>
          </a:r>
          <a:endParaRPr lang="es-AR" dirty="0"/>
        </a:p>
      </dgm:t>
    </dgm:pt>
    <dgm:pt modelId="{33901EB3-E7DA-4090-B020-8AB99BA2EE07}" type="parTrans" cxnId="{104DE727-89C9-484D-ADF9-D0310A350F95}">
      <dgm:prSet/>
      <dgm:spPr/>
      <dgm:t>
        <a:bodyPr/>
        <a:lstStyle/>
        <a:p>
          <a:endParaRPr lang="es-AR"/>
        </a:p>
      </dgm:t>
    </dgm:pt>
    <dgm:pt modelId="{60A8C711-F0B4-438E-98E2-EFC7B6F45B60}" type="sibTrans" cxnId="{104DE727-89C9-484D-ADF9-D0310A350F95}">
      <dgm:prSet/>
      <dgm:spPr/>
      <dgm:t>
        <a:bodyPr/>
        <a:lstStyle/>
        <a:p>
          <a:endParaRPr lang="es-AR"/>
        </a:p>
      </dgm:t>
    </dgm:pt>
    <dgm:pt modelId="{6B2AE938-3C5D-4148-815A-527ED7793AB9}">
      <dgm:prSet phldrT="[Texto]" custT="1"/>
      <dgm:spPr/>
      <dgm:t>
        <a:bodyPr/>
        <a:lstStyle/>
        <a:p>
          <a:pPr algn="l"/>
          <a:r>
            <a:rPr lang="es-ES" sz="2000" dirty="0" smtClean="0"/>
            <a:t>Es quien desarrolla la actividad, el              investigador.</a:t>
          </a:r>
          <a:endParaRPr lang="es-AR" sz="2000" dirty="0"/>
        </a:p>
      </dgm:t>
    </dgm:pt>
    <dgm:pt modelId="{A1FF6964-8A9F-44EB-BE10-1B15F8DB072B}" type="parTrans" cxnId="{EA02F3E7-9359-45D5-B850-AABB0CD4573F}">
      <dgm:prSet/>
      <dgm:spPr/>
      <dgm:t>
        <a:bodyPr/>
        <a:lstStyle/>
        <a:p>
          <a:endParaRPr lang="es-AR"/>
        </a:p>
      </dgm:t>
    </dgm:pt>
    <dgm:pt modelId="{56F911EB-84C3-4885-BA62-A7059D9D217E}" type="sibTrans" cxnId="{EA02F3E7-9359-45D5-B850-AABB0CD4573F}">
      <dgm:prSet/>
      <dgm:spPr/>
      <dgm:t>
        <a:bodyPr/>
        <a:lstStyle/>
        <a:p>
          <a:endParaRPr lang="es-AR"/>
        </a:p>
      </dgm:t>
    </dgm:pt>
    <dgm:pt modelId="{C20EC44A-52D3-4BDB-A9A9-AEBB72249F3D}">
      <dgm:prSet phldrT="[Texto]"/>
      <dgm:spPr/>
      <dgm:t>
        <a:bodyPr/>
        <a:lstStyle/>
        <a:p>
          <a:r>
            <a:rPr lang="es-ES" dirty="0" smtClean="0"/>
            <a:t>Objeto</a:t>
          </a:r>
          <a:endParaRPr lang="es-AR" dirty="0"/>
        </a:p>
      </dgm:t>
    </dgm:pt>
    <dgm:pt modelId="{3DCC3BB0-8579-48A4-B769-EC4E7B52CB7D}" type="parTrans" cxnId="{47590894-4C99-4D3D-9F50-4EB106EC6A3A}">
      <dgm:prSet/>
      <dgm:spPr/>
      <dgm:t>
        <a:bodyPr/>
        <a:lstStyle/>
        <a:p>
          <a:endParaRPr lang="es-AR"/>
        </a:p>
      </dgm:t>
    </dgm:pt>
    <dgm:pt modelId="{6C614314-C129-42CA-B024-21A587224357}" type="sibTrans" cxnId="{47590894-4C99-4D3D-9F50-4EB106EC6A3A}">
      <dgm:prSet/>
      <dgm:spPr/>
      <dgm:t>
        <a:bodyPr/>
        <a:lstStyle/>
        <a:p>
          <a:endParaRPr lang="es-AR"/>
        </a:p>
      </dgm:t>
    </dgm:pt>
    <dgm:pt modelId="{68725937-760E-484F-8E36-549B53B85AEA}">
      <dgm:prSet phldrT="[Texto]" custT="1"/>
      <dgm:spPr/>
      <dgm:t>
        <a:bodyPr/>
        <a:lstStyle/>
        <a:p>
          <a:pPr algn="l"/>
          <a:r>
            <a:rPr lang="es-ES" sz="2000" dirty="0" smtClean="0"/>
            <a:t>Lo que se indaga. Materia o tema.</a:t>
          </a:r>
          <a:endParaRPr lang="es-AR" sz="2000" dirty="0"/>
        </a:p>
      </dgm:t>
    </dgm:pt>
    <dgm:pt modelId="{BEF40F90-BA77-4024-9A0B-B7E531254DBA}" type="parTrans" cxnId="{2906E422-3068-4BF1-B2EE-1B7961C4F018}">
      <dgm:prSet/>
      <dgm:spPr/>
      <dgm:t>
        <a:bodyPr/>
        <a:lstStyle/>
        <a:p>
          <a:endParaRPr lang="es-AR"/>
        </a:p>
      </dgm:t>
    </dgm:pt>
    <dgm:pt modelId="{12515BE1-2BC6-45A2-ADD3-C37F5AFC9D78}" type="sibTrans" cxnId="{2906E422-3068-4BF1-B2EE-1B7961C4F018}">
      <dgm:prSet/>
      <dgm:spPr/>
      <dgm:t>
        <a:bodyPr/>
        <a:lstStyle/>
        <a:p>
          <a:endParaRPr lang="es-AR"/>
        </a:p>
      </dgm:t>
    </dgm:pt>
    <dgm:pt modelId="{C9C25AFE-09CC-4A7D-A8B5-F25BF96A6587}">
      <dgm:prSet phldrT="[Texto]"/>
      <dgm:spPr/>
      <dgm:t>
        <a:bodyPr/>
        <a:lstStyle/>
        <a:p>
          <a:r>
            <a:rPr lang="es-ES" dirty="0" smtClean="0"/>
            <a:t>Fin</a:t>
          </a:r>
          <a:endParaRPr lang="es-AR" dirty="0"/>
        </a:p>
      </dgm:t>
    </dgm:pt>
    <dgm:pt modelId="{9EA11A54-BA73-40B9-8BE9-6318F1BA37CA}" type="parTrans" cxnId="{1B2FDCF8-0016-43B3-94DF-89C3D17C004C}">
      <dgm:prSet/>
      <dgm:spPr/>
      <dgm:t>
        <a:bodyPr/>
        <a:lstStyle/>
        <a:p>
          <a:endParaRPr lang="es-AR"/>
        </a:p>
      </dgm:t>
    </dgm:pt>
    <dgm:pt modelId="{BA39470E-E569-497E-85BF-A501EDD6A4B2}" type="sibTrans" cxnId="{1B2FDCF8-0016-43B3-94DF-89C3D17C004C}">
      <dgm:prSet/>
      <dgm:spPr/>
      <dgm:t>
        <a:bodyPr/>
        <a:lstStyle/>
        <a:p>
          <a:endParaRPr lang="es-AR"/>
        </a:p>
      </dgm:t>
    </dgm:pt>
    <dgm:pt modelId="{AE6693B1-5ECB-4CB3-8480-67ACF4A6ADF7}">
      <dgm:prSet phldrT="[Texto]" custT="1"/>
      <dgm:spPr/>
      <dgm:t>
        <a:bodyPr/>
        <a:lstStyle/>
        <a:p>
          <a:pPr algn="l"/>
          <a:r>
            <a:rPr lang="es-ES" sz="2000" dirty="0" smtClean="0"/>
            <a:t>Lo que se persigue, los propósitos de la     búsqueda.</a:t>
          </a:r>
          <a:endParaRPr lang="es-AR" sz="2000" dirty="0"/>
        </a:p>
      </dgm:t>
    </dgm:pt>
    <dgm:pt modelId="{85F7F131-590B-484C-A0D1-D66F7E763248}" type="parTrans" cxnId="{62024AB4-8C01-4EC2-8D7A-E36E038212F5}">
      <dgm:prSet/>
      <dgm:spPr/>
      <dgm:t>
        <a:bodyPr/>
        <a:lstStyle/>
        <a:p>
          <a:endParaRPr lang="es-AR"/>
        </a:p>
      </dgm:t>
    </dgm:pt>
    <dgm:pt modelId="{C1BE7C05-F002-472B-A32E-F594C42070C5}" type="sibTrans" cxnId="{62024AB4-8C01-4EC2-8D7A-E36E038212F5}">
      <dgm:prSet/>
      <dgm:spPr/>
      <dgm:t>
        <a:bodyPr/>
        <a:lstStyle/>
        <a:p>
          <a:endParaRPr lang="es-AR"/>
        </a:p>
      </dgm:t>
    </dgm:pt>
    <dgm:pt modelId="{ECF21B5C-E0EA-4E27-8CA4-456FAA8078DB}">
      <dgm:prSet phldrT="[Texto]"/>
      <dgm:spPr/>
      <dgm:t>
        <a:bodyPr/>
        <a:lstStyle/>
        <a:p>
          <a:r>
            <a:rPr lang="es-ES" dirty="0" smtClean="0"/>
            <a:t>Medio</a:t>
          </a:r>
          <a:endParaRPr lang="es-AR" dirty="0"/>
        </a:p>
      </dgm:t>
    </dgm:pt>
    <dgm:pt modelId="{4E7C8B65-8ABE-4C3F-8D3D-A5F976EFCFE6}" type="parTrans" cxnId="{D13B3A17-0F95-4206-ADBC-B3149DA80E50}">
      <dgm:prSet/>
      <dgm:spPr/>
      <dgm:t>
        <a:bodyPr/>
        <a:lstStyle/>
        <a:p>
          <a:endParaRPr lang="es-AR"/>
        </a:p>
      </dgm:t>
    </dgm:pt>
    <dgm:pt modelId="{0ECDF21E-012A-47F8-BAA9-8C44F99E2E35}" type="sibTrans" cxnId="{D13B3A17-0F95-4206-ADBC-B3149DA80E50}">
      <dgm:prSet/>
      <dgm:spPr/>
      <dgm:t>
        <a:bodyPr/>
        <a:lstStyle/>
        <a:p>
          <a:endParaRPr lang="es-AR"/>
        </a:p>
      </dgm:t>
    </dgm:pt>
    <dgm:pt modelId="{82610117-E0E6-4CAF-877E-34FF545E90B7}">
      <dgm:prSet phldrT="[Texto]" custT="1"/>
      <dgm:spPr/>
      <dgm:t>
        <a:bodyPr/>
        <a:lstStyle/>
        <a:p>
          <a:pPr algn="l"/>
          <a:r>
            <a:rPr lang="es-ES" sz="2000" dirty="0" smtClean="0"/>
            <a:t>Conjunto de métodos y técnicas</a:t>
          </a:r>
          <a:endParaRPr lang="es-AR" sz="2000" dirty="0"/>
        </a:p>
      </dgm:t>
    </dgm:pt>
    <dgm:pt modelId="{E64EBE2F-2A03-455B-9D93-91FCF1E597A5}" type="parTrans" cxnId="{515FBA2B-AABB-4E67-B93A-DE702EDAE742}">
      <dgm:prSet/>
      <dgm:spPr/>
      <dgm:t>
        <a:bodyPr/>
        <a:lstStyle/>
        <a:p>
          <a:endParaRPr lang="es-AR"/>
        </a:p>
      </dgm:t>
    </dgm:pt>
    <dgm:pt modelId="{23983EA0-EE1B-40CC-A686-AA0A590DD135}" type="sibTrans" cxnId="{515FBA2B-AABB-4E67-B93A-DE702EDAE742}">
      <dgm:prSet/>
      <dgm:spPr/>
      <dgm:t>
        <a:bodyPr/>
        <a:lstStyle/>
        <a:p>
          <a:endParaRPr lang="es-AR"/>
        </a:p>
      </dgm:t>
    </dgm:pt>
    <dgm:pt modelId="{6A1CBC55-9B64-47A2-A5E9-3641CB2BA8A7}" type="pres">
      <dgm:prSet presAssocID="{242152B7-60DB-4093-B11A-D11AAE7DC9E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7AA6A7F4-FA63-4A73-8682-75447A618AB1}" type="pres">
      <dgm:prSet presAssocID="{242152B7-60DB-4093-B11A-D11AAE7DC9EF}" presName="children" presStyleCnt="0"/>
      <dgm:spPr/>
    </dgm:pt>
    <dgm:pt modelId="{7FFE938B-6D0F-4143-9A7C-DBEC363664E3}" type="pres">
      <dgm:prSet presAssocID="{242152B7-60DB-4093-B11A-D11AAE7DC9EF}" presName="child1group" presStyleCnt="0"/>
      <dgm:spPr/>
    </dgm:pt>
    <dgm:pt modelId="{AB258B64-3F08-47CC-874C-2371EC577F40}" type="pres">
      <dgm:prSet presAssocID="{242152B7-60DB-4093-B11A-D11AAE7DC9EF}" presName="child1" presStyleLbl="bgAcc1" presStyleIdx="0" presStyleCnt="4" custScaleX="124406" custScaleY="132813"/>
      <dgm:spPr/>
      <dgm:t>
        <a:bodyPr/>
        <a:lstStyle/>
        <a:p>
          <a:endParaRPr lang="es-AR"/>
        </a:p>
      </dgm:t>
    </dgm:pt>
    <dgm:pt modelId="{C75E9CEC-6C70-40A4-A878-233CF2F6FEB6}" type="pres">
      <dgm:prSet presAssocID="{242152B7-60DB-4093-B11A-D11AAE7DC9EF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7DB306F-32F2-4564-B6B0-E43EE4EAC6A0}" type="pres">
      <dgm:prSet presAssocID="{242152B7-60DB-4093-B11A-D11AAE7DC9EF}" presName="child2group" presStyleCnt="0"/>
      <dgm:spPr/>
    </dgm:pt>
    <dgm:pt modelId="{852B9D36-71F8-430A-A3A7-A4F914FAA935}" type="pres">
      <dgm:prSet presAssocID="{242152B7-60DB-4093-B11A-D11AAE7DC9EF}" presName="child2" presStyleLbl="bgAcc1" presStyleIdx="1" presStyleCnt="4" custScaleX="124406" custScaleY="132813"/>
      <dgm:spPr/>
      <dgm:t>
        <a:bodyPr/>
        <a:lstStyle/>
        <a:p>
          <a:endParaRPr lang="es-AR"/>
        </a:p>
      </dgm:t>
    </dgm:pt>
    <dgm:pt modelId="{48C009F0-ED85-4444-A9A0-AF1EC517F4AC}" type="pres">
      <dgm:prSet presAssocID="{242152B7-60DB-4093-B11A-D11AAE7DC9EF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DF800EA-1907-4493-924D-A95CBE0B8C10}" type="pres">
      <dgm:prSet presAssocID="{242152B7-60DB-4093-B11A-D11AAE7DC9EF}" presName="child3group" presStyleCnt="0"/>
      <dgm:spPr/>
    </dgm:pt>
    <dgm:pt modelId="{0B86EFA8-51F4-41CD-A785-7084C5EE6F0E}" type="pres">
      <dgm:prSet presAssocID="{242152B7-60DB-4093-B11A-D11AAE7DC9EF}" presName="child3" presStyleLbl="bgAcc1" presStyleIdx="2" presStyleCnt="4" custScaleX="124406" custScaleY="132813"/>
      <dgm:spPr/>
      <dgm:t>
        <a:bodyPr/>
        <a:lstStyle/>
        <a:p>
          <a:endParaRPr lang="es-AR"/>
        </a:p>
      </dgm:t>
    </dgm:pt>
    <dgm:pt modelId="{482DD623-02A2-439D-848D-9882DB38D633}" type="pres">
      <dgm:prSet presAssocID="{242152B7-60DB-4093-B11A-D11AAE7DC9EF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0FFA642-3A41-4D16-8038-1EB468BB19D1}" type="pres">
      <dgm:prSet presAssocID="{242152B7-60DB-4093-B11A-D11AAE7DC9EF}" presName="child4group" presStyleCnt="0"/>
      <dgm:spPr/>
    </dgm:pt>
    <dgm:pt modelId="{69835494-326A-445A-B993-D5A97F23F94A}" type="pres">
      <dgm:prSet presAssocID="{242152B7-60DB-4093-B11A-D11AAE7DC9EF}" presName="child4" presStyleLbl="bgAcc1" presStyleIdx="3" presStyleCnt="4" custScaleX="124406" custScaleY="132813"/>
      <dgm:spPr/>
      <dgm:t>
        <a:bodyPr/>
        <a:lstStyle/>
        <a:p>
          <a:endParaRPr lang="es-AR"/>
        </a:p>
      </dgm:t>
    </dgm:pt>
    <dgm:pt modelId="{4054E801-FF9A-4F65-983D-414D540DC97A}" type="pres">
      <dgm:prSet presAssocID="{242152B7-60DB-4093-B11A-D11AAE7DC9EF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B9178F9-7090-456E-A277-FDA3C2AC5E96}" type="pres">
      <dgm:prSet presAssocID="{242152B7-60DB-4093-B11A-D11AAE7DC9EF}" presName="childPlaceholder" presStyleCnt="0"/>
      <dgm:spPr/>
    </dgm:pt>
    <dgm:pt modelId="{DC01345C-CFBE-4D2A-B140-FD68380917B4}" type="pres">
      <dgm:prSet presAssocID="{242152B7-60DB-4093-B11A-D11AAE7DC9EF}" presName="circle" presStyleCnt="0"/>
      <dgm:spPr/>
    </dgm:pt>
    <dgm:pt modelId="{E96AAEE8-CA5F-4F30-AC24-6F29394FE0E0}" type="pres">
      <dgm:prSet presAssocID="{242152B7-60DB-4093-B11A-D11AAE7DC9EF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C6EC0B3-BC63-41EA-88AE-E00D8C0A540E}" type="pres">
      <dgm:prSet presAssocID="{242152B7-60DB-4093-B11A-D11AAE7DC9EF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E6611C1-ECCE-4534-9928-0FDD5FB6D8D8}" type="pres">
      <dgm:prSet presAssocID="{242152B7-60DB-4093-B11A-D11AAE7DC9EF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49A34F9-B6C6-49FF-BD01-0F23073E7889}" type="pres">
      <dgm:prSet presAssocID="{242152B7-60DB-4093-B11A-D11AAE7DC9EF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F63F62A-34B1-44BE-82AB-1D6A7D613D1F}" type="pres">
      <dgm:prSet presAssocID="{242152B7-60DB-4093-B11A-D11AAE7DC9EF}" presName="quadrantPlaceholder" presStyleCnt="0"/>
      <dgm:spPr/>
    </dgm:pt>
    <dgm:pt modelId="{DA3D603A-9C65-4AAF-A6A1-61B31A3D55E0}" type="pres">
      <dgm:prSet presAssocID="{242152B7-60DB-4093-B11A-D11AAE7DC9EF}" presName="center1" presStyleLbl="fgShp" presStyleIdx="0" presStyleCnt="2"/>
      <dgm:spPr/>
    </dgm:pt>
    <dgm:pt modelId="{E6A309DB-B1D5-404B-B8A6-3D591B18B2DB}" type="pres">
      <dgm:prSet presAssocID="{242152B7-60DB-4093-B11A-D11AAE7DC9EF}" presName="center2" presStyleLbl="fgShp" presStyleIdx="1" presStyleCnt="2"/>
      <dgm:spPr/>
    </dgm:pt>
  </dgm:ptLst>
  <dgm:cxnLst>
    <dgm:cxn modelId="{210B2F16-ABBE-428B-B291-E7A9FBB575A2}" type="presOf" srcId="{68725937-760E-484F-8E36-549B53B85AEA}" destId="{48C009F0-ED85-4444-A9A0-AF1EC517F4AC}" srcOrd="1" destOrd="0" presId="urn:microsoft.com/office/officeart/2005/8/layout/cycle4#1"/>
    <dgm:cxn modelId="{6321130E-9CB3-40AD-8462-36E1DCCBBCC5}" type="presOf" srcId="{AE6693B1-5ECB-4CB3-8480-67ACF4A6ADF7}" destId="{0B86EFA8-51F4-41CD-A785-7084C5EE6F0E}" srcOrd="0" destOrd="0" presId="urn:microsoft.com/office/officeart/2005/8/layout/cycle4#1"/>
    <dgm:cxn modelId="{CCFB6FC4-950C-4062-9365-5AD6B8332344}" type="presOf" srcId="{AE6693B1-5ECB-4CB3-8480-67ACF4A6ADF7}" destId="{482DD623-02A2-439D-848D-9882DB38D633}" srcOrd="1" destOrd="0" presId="urn:microsoft.com/office/officeart/2005/8/layout/cycle4#1"/>
    <dgm:cxn modelId="{515FBA2B-AABB-4E67-B93A-DE702EDAE742}" srcId="{ECF21B5C-E0EA-4E27-8CA4-456FAA8078DB}" destId="{82610117-E0E6-4CAF-877E-34FF545E90B7}" srcOrd="0" destOrd="0" parTransId="{E64EBE2F-2A03-455B-9D93-91FCF1E597A5}" sibTransId="{23983EA0-EE1B-40CC-A686-AA0A590DD135}"/>
    <dgm:cxn modelId="{1B2FDCF8-0016-43B3-94DF-89C3D17C004C}" srcId="{242152B7-60DB-4093-B11A-D11AAE7DC9EF}" destId="{C9C25AFE-09CC-4A7D-A8B5-F25BF96A6587}" srcOrd="2" destOrd="0" parTransId="{9EA11A54-BA73-40B9-8BE9-6318F1BA37CA}" sibTransId="{BA39470E-E569-497E-85BF-A501EDD6A4B2}"/>
    <dgm:cxn modelId="{EA02F3E7-9359-45D5-B850-AABB0CD4573F}" srcId="{9569C0A8-F041-4107-9FE2-8AC41E62A39B}" destId="{6B2AE938-3C5D-4148-815A-527ED7793AB9}" srcOrd="0" destOrd="0" parTransId="{A1FF6964-8A9F-44EB-BE10-1B15F8DB072B}" sibTransId="{56F911EB-84C3-4885-BA62-A7059D9D217E}"/>
    <dgm:cxn modelId="{104DE727-89C9-484D-ADF9-D0310A350F95}" srcId="{242152B7-60DB-4093-B11A-D11AAE7DC9EF}" destId="{9569C0A8-F041-4107-9FE2-8AC41E62A39B}" srcOrd="0" destOrd="0" parTransId="{33901EB3-E7DA-4090-B020-8AB99BA2EE07}" sibTransId="{60A8C711-F0B4-438E-98E2-EFC7B6F45B60}"/>
    <dgm:cxn modelId="{1EA208AD-276D-4B2B-871F-EF12734E005B}" type="presOf" srcId="{9569C0A8-F041-4107-9FE2-8AC41E62A39B}" destId="{E96AAEE8-CA5F-4F30-AC24-6F29394FE0E0}" srcOrd="0" destOrd="0" presId="urn:microsoft.com/office/officeart/2005/8/layout/cycle4#1"/>
    <dgm:cxn modelId="{A9A9FF2D-3E6B-42D1-BEF1-AC46E8EE0CEC}" type="presOf" srcId="{82610117-E0E6-4CAF-877E-34FF545E90B7}" destId="{69835494-326A-445A-B993-D5A97F23F94A}" srcOrd="0" destOrd="0" presId="urn:microsoft.com/office/officeart/2005/8/layout/cycle4#1"/>
    <dgm:cxn modelId="{3AE29BCC-055A-4E24-8E54-F756C3EBE739}" type="presOf" srcId="{242152B7-60DB-4093-B11A-D11AAE7DC9EF}" destId="{6A1CBC55-9B64-47A2-A5E9-3641CB2BA8A7}" srcOrd="0" destOrd="0" presId="urn:microsoft.com/office/officeart/2005/8/layout/cycle4#1"/>
    <dgm:cxn modelId="{7F5E8117-8637-48BD-BCB5-A2976C7E511C}" type="presOf" srcId="{C20EC44A-52D3-4BDB-A9A9-AEBB72249F3D}" destId="{0C6EC0B3-BC63-41EA-88AE-E00D8C0A540E}" srcOrd="0" destOrd="0" presId="urn:microsoft.com/office/officeart/2005/8/layout/cycle4#1"/>
    <dgm:cxn modelId="{2906E422-3068-4BF1-B2EE-1B7961C4F018}" srcId="{C20EC44A-52D3-4BDB-A9A9-AEBB72249F3D}" destId="{68725937-760E-484F-8E36-549B53B85AEA}" srcOrd="0" destOrd="0" parTransId="{BEF40F90-BA77-4024-9A0B-B7E531254DBA}" sibTransId="{12515BE1-2BC6-45A2-ADD3-C37F5AFC9D78}"/>
    <dgm:cxn modelId="{60C050E3-CE8B-423A-B3B5-E73F32B05DB1}" type="presOf" srcId="{6B2AE938-3C5D-4148-815A-527ED7793AB9}" destId="{C75E9CEC-6C70-40A4-A878-233CF2F6FEB6}" srcOrd="1" destOrd="0" presId="urn:microsoft.com/office/officeart/2005/8/layout/cycle4#1"/>
    <dgm:cxn modelId="{7FBACB1A-CF83-44F3-8BEC-5E0A4CFBF5B7}" type="presOf" srcId="{ECF21B5C-E0EA-4E27-8CA4-456FAA8078DB}" destId="{149A34F9-B6C6-49FF-BD01-0F23073E7889}" srcOrd="0" destOrd="0" presId="urn:microsoft.com/office/officeart/2005/8/layout/cycle4#1"/>
    <dgm:cxn modelId="{1DA0B37F-C72B-4E97-9522-F28BA13F8187}" type="presOf" srcId="{C9C25AFE-09CC-4A7D-A8B5-F25BF96A6587}" destId="{AE6611C1-ECCE-4534-9928-0FDD5FB6D8D8}" srcOrd="0" destOrd="0" presId="urn:microsoft.com/office/officeart/2005/8/layout/cycle4#1"/>
    <dgm:cxn modelId="{5E3F5D55-663B-4533-B490-DE813AFFE769}" type="presOf" srcId="{68725937-760E-484F-8E36-549B53B85AEA}" destId="{852B9D36-71F8-430A-A3A7-A4F914FAA935}" srcOrd="0" destOrd="0" presId="urn:microsoft.com/office/officeart/2005/8/layout/cycle4#1"/>
    <dgm:cxn modelId="{123FA884-32BD-454B-8C47-1C4CD53C9498}" type="presOf" srcId="{6B2AE938-3C5D-4148-815A-527ED7793AB9}" destId="{AB258B64-3F08-47CC-874C-2371EC577F40}" srcOrd="0" destOrd="0" presId="urn:microsoft.com/office/officeart/2005/8/layout/cycle4#1"/>
    <dgm:cxn modelId="{D13B3A17-0F95-4206-ADBC-B3149DA80E50}" srcId="{242152B7-60DB-4093-B11A-D11AAE7DC9EF}" destId="{ECF21B5C-E0EA-4E27-8CA4-456FAA8078DB}" srcOrd="3" destOrd="0" parTransId="{4E7C8B65-8ABE-4C3F-8D3D-A5F976EFCFE6}" sibTransId="{0ECDF21E-012A-47F8-BAA9-8C44F99E2E35}"/>
    <dgm:cxn modelId="{DFA6B428-5BC9-404D-9D98-A24770CC596B}" type="presOf" srcId="{82610117-E0E6-4CAF-877E-34FF545E90B7}" destId="{4054E801-FF9A-4F65-983D-414D540DC97A}" srcOrd="1" destOrd="0" presId="urn:microsoft.com/office/officeart/2005/8/layout/cycle4#1"/>
    <dgm:cxn modelId="{62024AB4-8C01-4EC2-8D7A-E36E038212F5}" srcId="{C9C25AFE-09CC-4A7D-A8B5-F25BF96A6587}" destId="{AE6693B1-5ECB-4CB3-8480-67ACF4A6ADF7}" srcOrd="0" destOrd="0" parTransId="{85F7F131-590B-484C-A0D1-D66F7E763248}" sibTransId="{C1BE7C05-F002-472B-A32E-F594C42070C5}"/>
    <dgm:cxn modelId="{47590894-4C99-4D3D-9F50-4EB106EC6A3A}" srcId="{242152B7-60DB-4093-B11A-D11AAE7DC9EF}" destId="{C20EC44A-52D3-4BDB-A9A9-AEBB72249F3D}" srcOrd="1" destOrd="0" parTransId="{3DCC3BB0-8579-48A4-B769-EC4E7B52CB7D}" sibTransId="{6C614314-C129-42CA-B024-21A587224357}"/>
    <dgm:cxn modelId="{6BAE00AE-93EB-47D0-A3A9-9884F776E23B}" type="presParOf" srcId="{6A1CBC55-9B64-47A2-A5E9-3641CB2BA8A7}" destId="{7AA6A7F4-FA63-4A73-8682-75447A618AB1}" srcOrd="0" destOrd="0" presId="urn:microsoft.com/office/officeart/2005/8/layout/cycle4#1"/>
    <dgm:cxn modelId="{D682779E-CF7B-42ED-8747-0037DBBBBB2A}" type="presParOf" srcId="{7AA6A7F4-FA63-4A73-8682-75447A618AB1}" destId="{7FFE938B-6D0F-4143-9A7C-DBEC363664E3}" srcOrd="0" destOrd="0" presId="urn:microsoft.com/office/officeart/2005/8/layout/cycle4#1"/>
    <dgm:cxn modelId="{1756D11A-16E2-46AB-8650-C53821E195B7}" type="presParOf" srcId="{7FFE938B-6D0F-4143-9A7C-DBEC363664E3}" destId="{AB258B64-3F08-47CC-874C-2371EC577F40}" srcOrd="0" destOrd="0" presId="urn:microsoft.com/office/officeart/2005/8/layout/cycle4#1"/>
    <dgm:cxn modelId="{0E422D14-98DE-48F5-8958-C9BD3339B50A}" type="presParOf" srcId="{7FFE938B-6D0F-4143-9A7C-DBEC363664E3}" destId="{C75E9CEC-6C70-40A4-A878-233CF2F6FEB6}" srcOrd="1" destOrd="0" presId="urn:microsoft.com/office/officeart/2005/8/layout/cycle4#1"/>
    <dgm:cxn modelId="{7E3C968E-2CC4-4E93-91BD-512443DEA1C7}" type="presParOf" srcId="{7AA6A7F4-FA63-4A73-8682-75447A618AB1}" destId="{67DB306F-32F2-4564-B6B0-E43EE4EAC6A0}" srcOrd="1" destOrd="0" presId="urn:microsoft.com/office/officeart/2005/8/layout/cycle4#1"/>
    <dgm:cxn modelId="{F22EA7ED-E17A-4D81-940F-72B55BFA3E84}" type="presParOf" srcId="{67DB306F-32F2-4564-B6B0-E43EE4EAC6A0}" destId="{852B9D36-71F8-430A-A3A7-A4F914FAA935}" srcOrd="0" destOrd="0" presId="urn:microsoft.com/office/officeart/2005/8/layout/cycle4#1"/>
    <dgm:cxn modelId="{FCC84B56-3DCC-41EA-87CB-0AB234B34210}" type="presParOf" srcId="{67DB306F-32F2-4564-B6B0-E43EE4EAC6A0}" destId="{48C009F0-ED85-4444-A9A0-AF1EC517F4AC}" srcOrd="1" destOrd="0" presId="urn:microsoft.com/office/officeart/2005/8/layout/cycle4#1"/>
    <dgm:cxn modelId="{8A3F4097-5EB3-48C9-9468-750A67E31FC4}" type="presParOf" srcId="{7AA6A7F4-FA63-4A73-8682-75447A618AB1}" destId="{6DF800EA-1907-4493-924D-A95CBE0B8C10}" srcOrd="2" destOrd="0" presId="urn:microsoft.com/office/officeart/2005/8/layout/cycle4#1"/>
    <dgm:cxn modelId="{D171B625-80AF-4FE4-8CEE-0E9B61ED0B2A}" type="presParOf" srcId="{6DF800EA-1907-4493-924D-A95CBE0B8C10}" destId="{0B86EFA8-51F4-41CD-A785-7084C5EE6F0E}" srcOrd="0" destOrd="0" presId="urn:microsoft.com/office/officeart/2005/8/layout/cycle4#1"/>
    <dgm:cxn modelId="{6A4718C4-6CB3-4D94-86C5-42A8A4E820A3}" type="presParOf" srcId="{6DF800EA-1907-4493-924D-A95CBE0B8C10}" destId="{482DD623-02A2-439D-848D-9882DB38D633}" srcOrd="1" destOrd="0" presId="urn:microsoft.com/office/officeart/2005/8/layout/cycle4#1"/>
    <dgm:cxn modelId="{4766C021-6922-4A63-AD21-5828DD386545}" type="presParOf" srcId="{7AA6A7F4-FA63-4A73-8682-75447A618AB1}" destId="{A0FFA642-3A41-4D16-8038-1EB468BB19D1}" srcOrd="3" destOrd="0" presId="urn:microsoft.com/office/officeart/2005/8/layout/cycle4#1"/>
    <dgm:cxn modelId="{E719542D-CA5A-4F7F-9164-828C62F6AC39}" type="presParOf" srcId="{A0FFA642-3A41-4D16-8038-1EB468BB19D1}" destId="{69835494-326A-445A-B993-D5A97F23F94A}" srcOrd="0" destOrd="0" presId="urn:microsoft.com/office/officeart/2005/8/layout/cycle4#1"/>
    <dgm:cxn modelId="{C6BEFD8A-A081-4B35-945E-98612457B4E3}" type="presParOf" srcId="{A0FFA642-3A41-4D16-8038-1EB468BB19D1}" destId="{4054E801-FF9A-4F65-983D-414D540DC97A}" srcOrd="1" destOrd="0" presId="urn:microsoft.com/office/officeart/2005/8/layout/cycle4#1"/>
    <dgm:cxn modelId="{84554EBC-B3EA-42C6-8919-7D0324892AB1}" type="presParOf" srcId="{7AA6A7F4-FA63-4A73-8682-75447A618AB1}" destId="{AB9178F9-7090-456E-A277-FDA3C2AC5E96}" srcOrd="4" destOrd="0" presId="urn:microsoft.com/office/officeart/2005/8/layout/cycle4#1"/>
    <dgm:cxn modelId="{32A24E30-327B-4A0B-A81C-6C573DFB025A}" type="presParOf" srcId="{6A1CBC55-9B64-47A2-A5E9-3641CB2BA8A7}" destId="{DC01345C-CFBE-4D2A-B140-FD68380917B4}" srcOrd="1" destOrd="0" presId="urn:microsoft.com/office/officeart/2005/8/layout/cycle4#1"/>
    <dgm:cxn modelId="{738A7933-4539-4838-9711-C4E089296E2C}" type="presParOf" srcId="{DC01345C-CFBE-4D2A-B140-FD68380917B4}" destId="{E96AAEE8-CA5F-4F30-AC24-6F29394FE0E0}" srcOrd="0" destOrd="0" presId="urn:microsoft.com/office/officeart/2005/8/layout/cycle4#1"/>
    <dgm:cxn modelId="{877B914C-6F18-41E4-9137-E31E9C675D92}" type="presParOf" srcId="{DC01345C-CFBE-4D2A-B140-FD68380917B4}" destId="{0C6EC0B3-BC63-41EA-88AE-E00D8C0A540E}" srcOrd="1" destOrd="0" presId="urn:microsoft.com/office/officeart/2005/8/layout/cycle4#1"/>
    <dgm:cxn modelId="{2FD71A34-EA96-466B-BCC4-A6F5A3103F6F}" type="presParOf" srcId="{DC01345C-CFBE-4D2A-B140-FD68380917B4}" destId="{AE6611C1-ECCE-4534-9928-0FDD5FB6D8D8}" srcOrd="2" destOrd="0" presId="urn:microsoft.com/office/officeart/2005/8/layout/cycle4#1"/>
    <dgm:cxn modelId="{8FFC749C-973C-49F1-BA5C-EBCA6592F4A6}" type="presParOf" srcId="{DC01345C-CFBE-4D2A-B140-FD68380917B4}" destId="{149A34F9-B6C6-49FF-BD01-0F23073E7889}" srcOrd="3" destOrd="0" presId="urn:microsoft.com/office/officeart/2005/8/layout/cycle4#1"/>
    <dgm:cxn modelId="{A38BE439-DEEF-4507-A267-CF5AC0D7BAEC}" type="presParOf" srcId="{DC01345C-CFBE-4D2A-B140-FD68380917B4}" destId="{DF63F62A-34B1-44BE-82AB-1D6A7D613D1F}" srcOrd="4" destOrd="0" presId="urn:microsoft.com/office/officeart/2005/8/layout/cycle4#1"/>
    <dgm:cxn modelId="{4FCC0B30-4947-4C1E-AB5C-7EEE5A82D55C}" type="presParOf" srcId="{6A1CBC55-9B64-47A2-A5E9-3641CB2BA8A7}" destId="{DA3D603A-9C65-4AAF-A6A1-61B31A3D55E0}" srcOrd="2" destOrd="0" presId="urn:microsoft.com/office/officeart/2005/8/layout/cycle4#1"/>
    <dgm:cxn modelId="{B1F4160E-24B0-42D7-82BB-3BEF8BF688A0}" type="presParOf" srcId="{6A1CBC55-9B64-47A2-A5E9-3641CB2BA8A7}" destId="{E6A309DB-B1D5-404B-B8A6-3D591B18B2DB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D16806-B3A2-4762-BF7B-3A34D349D77E}" type="doc">
      <dgm:prSet loTypeId="urn:microsoft.com/office/officeart/2005/8/layout/radial4" loCatId="relationship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671F4753-1065-4C45-8B0E-DBEE44608A77}">
      <dgm:prSet phldrT="[Texto]"/>
      <dgm:spPr>
        <a:solidFill>
          <a:srgbClr val="E76045"/>
        </a:solidFill>
      </dgm:spPr>
      <dgm:t>
        <a:bodyPr/>
        <a:lstStyle/>
        <a:p>
          <a:r>
            <a:rPr lang="es-AR" dirty="0" smtClean="0"/>
            <a:t>Investigador</a:t>
          </a:r>
          <a:endParaRPr lang="es-AR" dirty="0"/>
        </a:p>
      </dgm:t>
    </dgm:pt>
    <dgm:pt modelId="{B36A5254-DCD2-4B2E-BD06-04FC5AD983D6}" type="parTrans" cxnId="{49B09F0D-5337-4C4E-9AA9-2FFED4734394}">
      <dgm:prSet/>
      <dgm:spPr/>
      <dgm:t>
        <a:bodyPr/>
        <a:lstStyle/>
        <a:p>
          <a:endParaRPr lang="es-AR"/>
        </a:p>
      </dgm:t>
    </dgm:pt>
    <dgm:pt modelId="{06A6DBF2-5D13-4770-82B8-0BF520A6FBF0}" type="sibTrans" cxnId="{49B09F0D-5337-4C4E-9AA9-2FFED4734394}">
      <dgm:prSet/>
      <dgm:spPr/>
      <dgm:t>
        <a:bodyPr/>
        <a:lstStyle/>
        <a:p>
          <a:endParaRPr lang="es-AR"/>
        </a:p>
      </dgm:t>
    </dgm:pt>
    <dgm:pt modelId="{DEB1D4AA-6C09-419D-A57F-CAB8C3E1B49C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/>
            <a:t>Actitud cognoscitiva</a:t>
          </a:r>
          <a:endParaRPr lang="es-AR" dirty="0"/>
        </a:p>
      </dgm:t>
    </dgm:pt>
    <dgm:pt modelId="{9E6E6612-EA4B-46A5-B766-8FE227C4EFDA}" type="parTrans" cxnId="{C52F69C1-6110-4F7B-9029-8BE60767BCFF}">
      <dgm:prSet/>
      <dgm:spPr/>
      <dgm:t>
        <a:bodyPr/>
        <a:lstStyle/>
        <a:p>
          <a:endParaRPr lang="es-AR"/>
        </a:p>
      </dgm:t>
    </dgm:pt>
    <dgm:pt modelId="{A62AB04E-E480-4A6D-9779-2A588F6F6345}" type="sibTrans" cxnId="{C52F69C1-6110-4F7B-9029-8BE60767BCFF}">
      <dgm:prSet/>
      <dgm:spPr/>
      <dgm:t>
        <a:bodyPr/>
        <a:lstStyle/>
        <a:p>
          <a:endParaRPr lang="es-AR"/>
        </a:p>
      </dgm:t>
    </dgm:pt>
    <dgm:pt modelId="{4EDC832C-4C9A-434F-89E2-CDD5200DE475}">
      <dgm:prSet phldrT="[Texto]"/>
      <dgm:spPr>
        <a:solidFill>
          <a:srgbClr val="0070C0"/>
        </a:solidFill>
      </dgm:spPr>
      <dgm:t>
        <a:bodyPr/>
        <a:lstStyle/>
        <a:p>
          <a:r>
            <a:rPr lang="es-ES" dirty="0" smtClean="0"/>
            <a:t>Actitud objetiva</a:t>
          </a:r>
          <a:endParaRPr lang="es-AR" dirty="0"/>
        </a:p>
      </dgm:t>
    </dgm:pt>
    <dgm:pt modelId="{1AEF920B-0B7B-41A4-AADC-0E8E1544556C}" type="parTrans" cxnId="{0E38B3DA-3042-4008-985D-A84BE9FE99E4}">
      <dgm:prSet/>
      <dgm:spPr/>
      <dgm:t>
        <a:bodyPr/>
        <a:lstStyle/>
        <a:p>
          <a:endParaRPr lang="es-AR"/>
        </a:p>
      </dgm:t>
    </dgm:pt>
    <dgm:pt modelId="{9944D15F-B046-4ABE-8552-2F501ECF7699}" type="sibTrans" cxnId="{0E38B3DA-3042-4008-985D-A84BE9FE99E4}">
      <dgm:prSet/>
      <dgm:spPr/>
      <dgm:t>
        <a:bodyPr/>
        <a:lstStyle/>
        <a:p>
          <a:endParaRPr lang="es-AR"/>
        </a:p>
      </dgm:t>
    </dgm:pt>
    <dgm:pt modelId="{F1EEF176-73A0-441D-A47E-D72D1C83D3A0}">
      <dgm:prSet phldrT="[Texto]"/>
      <dgm:spPr>
        <a:solidFill>
          <a:srgbClr val="F2A668"/>
        </a:solidFill>
      </dgm:spPr>
      <dgm:t>
        <a:bodyPr/>
        <a:lstStyle/>
        <a:p>
          <a:r>
            <a:rPr lang="es-ES" dirty="0" smtClean="0"/>
            <a:t>Habilidades</a:t>
          </a:r>
          <a:endParaRPr lang="es-AR" dirty="0"/>
        </a:p>
      </dgm:t>
    </dgm:pt>
    <dgm:pt modelId="{1FC45F6F-C497-4EE3-94B2-3502A8E7B1A6}" type="parTrans" cxnId="{03056130-2B0C-4C20-8F3E-06F0B8549CF7}">
      <dgm:prSet/>
      <dgm:spPr/>
      <dgm:t>
        <a:bodyPr/>
        <a:lstStyle/>
        <a:p>
          <a:endParaRPr lang="es-AR"/>
        </a:p>
      </dgm:t>
    </dgm:pt>
    <dgm:pt modelId="{702C09F2-BFC5-4052-8E1A-61BAC1ED74F5}" type="sibTrans" cxnId="{03056130-2B0C-4C20-8F3E-06F0B8549CF7}">
      <dgm:prSet/>
      <dgm:spPr/>
      <dgm:t>
        <a:bodyPr/>
        <a:lstStyle/>
        <a:p>
          <a:endParaRPr lang="es-AR"/>
        </a:p>
      </dgm:t>
    </dgm:pt>
    <dgm:pt modelId="{DAF31453-EE13-45A1-8940-FC55BF8CBB06}">
      <dgm:prSet/>
      <dgm:spPr>
        <a:solidFill>
          <a:srgbClr val="B2ECB2"/>
        </a:solidFill>
      </dgm:spPr>
      <dgm:t>
        <a:bodyPr/>
        <a:lstStyle/>
        <a:p>
          <a:r>
            <a:rPr lang="es-ES" dirty="0" smtClean="0"/>
            <a:t>Perseverante</a:t>
          </a:r>
          <a:endParaRPr lang="es-AR" dirty="0"/>
        </a:p>
      </dgm:t>
    </dgm:pt>
    <dgm:pt modelId="{1A1F0C6A-292A-412C-92DD-FB028112955C}" type="parTrans" cxnId="{6CF8BBEE-E479-4DF4-8114-F94A980499CF}">
      <dgm:prSet/>
      <dgm:spPr/>
      <dgm:t>
        <a:bodyPr/>
        <a:lstStyle/>
        <a:p>
          <a:endParaRPr lang="es-AR"/>
        </a:p>
      </dgm:t>
    </dgm:pt>
    <dgm:pt modelId="{1A9E711A-6CF4-46C5-9CF3-E219ECA871DA}" type="sibTrans" cxnId="{6CF8BBEE-E479-4DF4-8114-F94A980499CF}">
      <dgm:prSet/>
      <dgm:spPr/>
      <dgm:t>
        <a:bodyPr/>
        <a:lstStyle/>
        <a:p>
          <a:endParaRPr lang="es-AR"/>
        </a:p>
      </dgm:t>
    </dgm:pt>
    <dgm:pt modelId="{AB43CBEC-2373-48F1-A55C-5CE339546A99}">
      <dgm:prSet/>
      <dgm:spPr>
        <a:solidFill>
          <a:srgbClr val="00B050"/>
        </a:solidFill>
      </dgm:spPr>
      <dgm:t>
        <a:bodyPr/>
        <a:lstStyle/>
        <a:p>
          <a:r>
            <a:rPr lang="es-ES" dirty="0" smtClean="0"/>
            <a:t>Actitud reflexiva</a:t>
          </a:r>
          <a:endParaRPr lang="es-AR" dirty="0"/>
        </a:p>
      </dgm:t>
    </dgm:pt>
    <dgm:pt modelId="{14617607-FE99-4E7A-B2E2-FF43E7D796D1}" type="parTrans" cxnId="{BBBDE505-FFAF-4C40-8704-6355ACB635A1}">
      <dgm:prSet/>
      <dgm:spPr/>
      <dgm:t>
        <a:bodyPr/>
        <a:lstStyle/>
        <a:p>
          <a:endParaRPr lang="es-AR"/>
        </a:p>
      </dgm:t>
    </dgm:pt>
    <dgm:pt modelId="{C04CD61F-3238-4B3F-B82C-E46232170215}" type="sibTrans" cxnId="{BBBDE505-FFAF-4C40-8704-6355ACB635A1}">
      <dgm:prSet/>
      <dgm:spPr/>
      <dgm:t>
        <a:bodyPr/>
        <a:lstStyle/>
        <a:p>
          <a:endParaRPr lang="es-AR"/>
        </a:p>
      </dgm:t>
    </dgm:pt>
    <dgm:pt modelId="{AC1B0AE3-A2DA-4038-B0B8-786FB18A8959}">
      <dgm:prSet/>
      <dgm:spPr>
        <a:solidFill>
          <a:srgbClr val="E4EEB0"/>
        </a:solidFill>
      </dgm:spPr>
      <dgm:t>
        <a:bodyPr/>
        <a:lstStyle/>
        <a:p>
          <a:r>
            <a:rPr lang="es-ES" dirty="0" smtClean="0"/>
            <a:t>Actitud </a:t>
          </a:r>
        </a:p>
        <a:p>
          <a:r>
            <a:rPr lang="es-ES" dirty="0" smtClean="0"/>
            <a:t>moral</a:t>
          </a:r>
          <a:endParaRPr lang="es-AR" dirty="0"/>
        </a:p>
      </dgm:t>
    </dgm:pt>
    <dgm:pt modelId="{949D48FC-E7F6-4797-8858-54B4119DE40B}" type="parTrans" cxnId="{479E797E-8021-4F9D-8AA6-3A8795E0390B}">
      <dgm:prSet/>
      <dgm:spPr/>
      <dgm:t>
        <a:bodyPr/>
        <a:lstStyle/>
        <a:p>
          <a:endParaRPr lang="es-AR"/>
        </a:p>
      </dgm:t>
    </dgm:pt>
    <dgm:pt modelId="{3F040671-54BC-4567-B21A-A66123009EE8}" type="sibTrans" cxnId="{479E797E-8021-4F9D-8AA6-3A8795E0390B}">
      <dgm:prSet/>
      <dgm:spPr/>
      <dgm:t>
        <a:bodyPr/>
        <a:lstStyle/>
        <a:p>
          <a:endParaRPr lang="es-AR"/>
        </a:p>
      </dgm:t>
    </dgm:pt>
    <dgm:pt modelId="{A57828BE-7BDD-4B6B-A5BB-92AC07F0B1DC}">
      <dgm:prSet/>
      <dgm:spPr/>
      <dgm:t>
        <a:bodyPr/>
        <a:lstStyle/>
        <a:p>
          <a:r>
            <a:rPr lang="es-ES" dirty="0" smtClean="0"/>
            <a:t>Ordenado</a:t>
          </a:r>
          <a:endParaRPr lang="es-AR" dirty="0"/>
        </a:p>
      </dgm:t>
    </dgm:pt>
    <dgm:pt modelId="{8B7DF90F-BB0D-472F-AB86-16CF394C0C21}" type="parTrans" cxnId="{27E3CA03-D405-4282-ACC1-321B035286C2}">
      <dgm:prSet/>
      <dgm:spPr/>
      <dgm:t>
        <a:bodyPr/>
        <a:lstStyle/>
        <a:p>
          <a:endParaRPr lang="es-AR"/>
        </a:p>
      </dgm:t>
    </dgm:pt>
    <dgm:pt modelId="{5C4FDA9F-9AD7-4AAA-825C-D5328E47F2FD}" type="sibTrans" cxnId="{27E3CA03-D405-4282-ACC1-321B035286C2}">
      <dgm:prSet/>
      <dgm:spPr/>
      <dgm:t>
        <a:bodyPr/>
        <a:lstStyle/>
        <a:p>
          <a:endParaRPr lang="es-AR"/>
        </a:p>
      </dgm:t>
    </dgm:pt>
    <dgm:pt modelId="{39511DF0-15E6-45F2-8CBE-4A5B8B98B7B6}">
      <dgm:prSet/>
      <dgm:spPr>
        <a:solidFill>
          <a:srgbClr val="DE74DE"/>
        </a:solidFill>
      </dgm:spPr>
      <dgm:t>
        <a:bodyPr/>
        <a:lstStyle/>
        <a:p>
          <a:r>
            <a:rPr lang="es-ES" dirty="0" smtClean="0"/>
            <a:t>Creativo</a:t>
          </a:r>
          <a:endParaRPr lang="es-AR" dirty="0"/>
        </a:p>
      </dgm:t>
    </dgm:pt>
    <dgm:pt modelId="{0DDEFBBD-63B9-473B-92DF-690FEF729573}" type="parTrans" cxnId="{7B1C73CB-F8C5-479A-9553-D146706D36C4}">
      <dgm:prSet/>
      <dgm:spPr/>
      <dgm:t>
        <a:bodyPr/>
        <a:lstStyle/>
        <a:p>
          <a:endParaRPr lang="es-AR"/>
        </a:p>
      </dgm:t>
    </dgm:pt>
    <dgm:pt modelId="{4FFC5D01-9308-45F1-AC43-960F359590D6}" type="sibTrans" cxnId="{7B1C73CB-F8C5-479A-9553-D146706D36C4}">
      <dgm:prSet/>
      <dgm:spPr/>
      <dgm:t>
        <a:bodyPr/>
        <a:lstStyle/>
        <a:p>
          <a:endParaRPr lang="es-AR"/>
        </a:p>
      </dgm:t>
    </dgm:pt>
    <dgm:pt modelId="{5019C30B-8064-45C7-8F89-A41B2FAF331D}" type="pres">
      <dgm:prSet presAssocID="{0DD16806-B3A2-4762-BF7B-3A34D349D7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83D1DEFC-1C71-4F99-9487-86A70809DA31}" type="pres">
      <dgm:prSet presAssocID="{671F4753-1065-4C45-8B0E-DBEE44608A77}" presName="centerShape" presStyleLbl="node0" presStyleIdx="0" presStyleCnt="1"/>
      <dgm:spPr/>
      <dgm:t>
        <a:bodyPr/>
        <a:lstStyle/>
        <a:p>
          <a:endParaRPr lang="es-AR"/>
        </a:p>
      </dgm:t>
    </dgm:pt>
    <dgm:pt modelId="{3A103DEA-4BAC-4C83-B050-E98616BBE1DD}" type="pres">
      <dgm:prSet presAssocID="{9E6E6612-EA4B-46A5-B766-8FE227C4EFDA}" presName="parTrans" presStyleLbl="bgSibTrans2D1" presStyleIdx="0" presStyleCnt="8"/>
      <dgm:spPr/>
      <dgm:t>
        <a:bodyPr/>
        <a:lstStyle/>
        <a:p>
          <a:endParaRPr lang="es-AR"/>
        </a:p>
      </dgm:t>
    </dgm:pt>
    <dgm:pt modelId="{8C912686-1043-43F7-942C-17E0EBB26497}" type="pres">
      <dgm:prSet presAssocID="{DEB1D4AA-6C09-419D-A57F-CAB8C3E1B49C}" presName="node" presStyleLbl="node1" presStyleIdx="0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D319B71-5AF8-483F-82ED-4D9B30253819}" type="pres">
      <dgm:prSet presAssocID="{949D48FC-E7F6-4797-8858-54B4119DE40B}" presName="parTrans" presStyleLbl="bgSibTrans2D1" presStyleIdx="1" presStyleCnt="8"/>
      <dgm:spPr/>
      <dgm:t>
        <a:bodyPr/>
        <a:lstStyle/>
        <a:p>
          <a:endParaRPr lang="es-AR"/>
        </a:p>
      </dgm:t>
    </dgm:pt>
    <dgm:pt modelId="{5F7C5EB2-08B8-4AFE-8B56-5714537081F9}" type="pres">
      <dgm:prSet presAssocID="{AC1B0AE3-A2DA-4038-B0B8-786FB18A8959}" presName="node" presStyleLbl="node1" presStyleIdx="1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72A2DC3-41F5-4342-A327-D5AE0F979A06}" type="pres">
      <dgm:prSet presAssocID="{14617607-FE99-4E7A-B2E2-FF43E7D796D1}" presName="parTrans" presStyleLbl="bgSibTrans2D1" presStyleIdx="2" presStyleCnt="8"/>
      <dgm:spPr/>
      <dgm:t>
        <a:bodyPr/>
        <a:lstStyle/>
        <a:p>
          <a:endParaRPr lang="es-AR"/>
        </a:p>
      </dgm:t>
    </dgm:pt>
    <dgm:pt modelId="{348F59DE-881C-41E0-A67F-90262C161DBD}" type="pres">
      <dgm:prSet presAssocID="{AB43CBEC-2373-48F1-A55C-5CE339546A99}" presName="node" presStyleLbl="node1" presStyleIdx="2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BA7FC6E-9102-4326-AB16-21A9434008EC}" type="pres">
      <dgm:prSet presAssocID="{1AEF920B-0B7B-41A4-AADC-0E8E1544556C}" presName="parTrans" presStyleLbl="bgSibTrans2D1" presStyleIdx="3" presStyleCnt="8"/>
      <dgm:spPr/>
      <dgm:t>
        <a:bodyPr/>
        <a:lstStyle/>
        <a:p>
          <a:endParaRPr lang="es-AR"/>
        </a:p>
      </dgm:t>
    </dgm:pt>
    <dgm:pt modelId="{22515A39-759B-45C9-9B69-966AC8159B1A}" type="pres">
      <dgm:prSet presAssocID="{4EDC832C-4C9A-434F-89E2-CDD5200DE475}" presName="node" presStyleLbl="node1" presStyleIdx="3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CDB3936-373F-458A-A3F0-FA2A3AB8C9FC}" type="pres">
      <dgm:prSet presAssocID="{1FC45F6F-C497-4EE3-94B2-3502A8E7B1A6}" presName="parTrans" presStyleLbl="bgSibTrans2D1" presStyleIdx="4" presStyleCnt="8"/>
      <dgm:spPr/>
      <dgm:t>
        <a:bodyPr/>
        <a:lstStyle/>
        <a:p>
          <a:endParaRPr lang="es-AR"/>
        </a:p>
      </dgm:t>
    </dgm:pt>
    <dgm:pt modelId="{5919DCFB-7FDF-45DB-A5B4-ACD709889702}" type="pres">
      <dgm:prSet presAssocID="{F1EEF176-73A0-441D-A47E-D72D1C83D3A0}" presName="node" presStyleLbl="node1" presStyleIdx="4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EC0E59C-D894-487A-897E-4269B89E932A}" type="pres">
      <dgm:prSet presAssocID="{8B7DF90F-BB0D-472F-AB86-16CF394C0C21}" presName="parTrans" presStyleLbl="bgSibTrans2D1" presStyleIdx="5" presStyleCnt="8"/>
      <dgm:spPr/>
      <dgm:t>
        <a:bodyPr/>
        <a:lstStyle/>
        <a:p>
          <a:endParaRPr lang="es-AR"/>
        </a:p>
      </dgm:t>
    </dgm:pt>
    <dgm:pt modelId="{5D958157-3EEF-435E-A903-4E2A7FC081A9}" type="pres">
      <dgm:prSet presAssocID="{A57828BE-7BDD-4B6B-A5BB-92AC07F0B1DC}" presName="node" presStyleLbl="node1" presStyleIdx="5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98E7A2B-2923-4FEA-B71C-C6E0C62B9002}" type="pres">
      <dgm:prSet presAssocID="{1A1F0C6A-292A-412C-92DD-FB028112955C}" presName="parTrans" presStyleLbl="bgSibTrans2D1" presStyleIdx="6" presStyleCnt="8"/>
      <dgm:spPr/>
      <dgm:t>
        <a:bodyPr/>
        <a:lstStyle/>
        <a:p>
          <a:endParaRPr lang="es-AR"/>
        </a:p>
      </dgm:t>
    </dgm:pt>
    <dgm:pt modelId="{D0DBA4F7-6D54-43FD-9704-B636DE018802}" type="pres">
      <dgm:prSet presAssocID="{DAF31453-EE13-45A1-8940-FC55BF8CBB06}" presName="node" presStyleLbl="node1" presStyleIdx="6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059193B-0D3A-46E4-9A1E-1743CC00C22E}" type="pres">
      <dgm:prSet presAssocID="{0DDEFBBD-63B9-473B-92DF-690FEF729573}" presName="parTrans" presStyleLbl="bgSibTrans2D1" presStyleIdx="7" presStyleCnt="8"/>
      <dgm:spPr/>
      <dgm:t>
        <a:bodyPr/>
        <a:lstStyle/>
        <a:p>
          <a:endParaRPr lang="es-AR"/>
        </a:p>
      </dgm:t>
    </dgm:pt>
    <dgm:pt modelId="{CF922C48-3A05-4072-99FC-8414A073E0C7}" type="pres">
      <dgm:prSet presAssocID="{39511DF0-15E6-45F2-8CBE-4A5B8B98B7B6}" presName="node" presStyleLbl="node1" presStyleIdx="7" presStyleCnt="8" custScaleX="147559" custScaleY="14509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8BC26DA8-4425-4E8C-9D4C-148A8F848DE0}" type="presOf" srcId="{14617607-FE99-4E7A-B2E2-FF43E7D796D1}" destId="{F72A2DC3-41F5-4342-A327-D5AE0F979A06}" srcOrd="0" destOrd="0" presId="urn:microsoft.com/office/officeart/2005/8/layout/radial4"/>
    <dgm:cxn modelId="{6E4B864C-E47E-4A6E-A13A-DB25AB031637}" type="presOf" srcId="{9E6E6612-EA4B-46A5-B766-8FE227C4EFDA}" destId="{3A103DEA-4BAC-4C83-B050-E98616BBE1DD}" srcOrd="0" destOrd="0" presId="urn:microsoft.com/office/officeart/2005/8/layout/radial4"/>
    <dgm:cxn modelId="{7B1C73CB-F8C5-479A-9553-D146706D36C4}" srcId="{671F4753-1065-4C45-8B0E-DBEE44608A77}" destId="{39511DF0-15E6-45F2-8CBE-4A5B8B98B7B6}" srcOrd="7" destOrd="0" parTransId="{0DDEFBBD-63B9-473B-92DF-690FEF729573}" sibTransId="{4FFC5D01-9308-45F1-AC43-960F359590D6}"/>
    <dgm:cxn modelId="{44B82EFC-C442-42C9-9C3D-B05E46D765F3}" type="presOf" srcId="{949D48FC-E7F6-4797-8858-54B4119DE40B}" destId="{9D319B71-5AF8-483F-82ED-4D9B30253819}" srcOrd="0" destOrd="0" presId="urn:microsoft.com/office/officeart/2005/8/layout/radial4"/>
    <dgm:cxn modelId="{7A1C0B22-D422-45E3-BE4C-31656BBC6163}" type="presOf" srcId="{1A1F0C6A-292A-412C-92DD-FB028112955C}" destId="{198E7A2B-2923-4FEA-B71C-C6E0C62B9002}" srcOrd="0" destOrd="0" presId="urn:microsoft.com/office/officeart/2005/8/layout/radial4"/>
    <dgm:cxn modelId="{BFFD47ED-CB5C-43FD-BF04-D5369BE40206}" type="presOf" srcId="{0DD16806-B3A2-4762-BF7B-3A34D349D77E}" destId="{5019C30B-8064-45C7-8F89-A41B2FAF331D}" srcOrd="0" destOrd="0" presId="urn:microsoft.com/office/officeart/2005/8/layout/radial4"/>
    <dgm:cxn modelId="{BBBDE505-FFAF-4C40-8704-6355ACB635A1}" srcId="{671F4753-1065-4C45-8B0E-DBEE44608A77}" destId="{AB43CBEC-2373-48F1-A55C-5CE339546A99}" srcOrd="2" destOrd="0" parTransId="{14617607-FE99-4E7A-B2E2-FF43E7D796D1}" sibTransId="{C04CD61F-3238-4B3F-B82C-E46232170215}"/>
    <dgm:cxn modelId="{2D2884DB-CBDB-499B-8947-19D429E3AB38}" type="presOf" srcId="{AC1B0AE3-A2DA-4038-B0B8-786FB18A8959}" destId="{5F7C5EB2-08B8-4AFE-8B56-5714537081F9}" srcOrd="0" destOrd="0" presId="urn:microsoft.com/office/officeart/2005/8/layout/radial4"/>
    <dgm:cxn modelId="{213EB0A6-D01A-4AA7-84C9-BF7030C1A97B}" type="presOf" srcId="{671F4753-1065-4C45-8B0E-DBEE44608A77}" destId="{83D1DEFC-1C71-4F99-9487-86A70809DA31}" srcOrd="0" destOrd="0" presId="urn:microsoft.com/office/officeart/2005/8/layout/radial4"/>
    <dgm:cxn modelId="{82C9C14D-FB26-4BD6-AAE4-4314F0B3713F}" type="presOf" srcId="{DAF31453-EE13-45A1-8940-FC55BF8CBB06}" destId="{D0DBA4F7-6D54-43FD-9704-B636DE018802}" srcOrd="0" destOrd="0" presId="urn:microsoft.com/office/officeart/2005/8/layout/radial4"/>
    <dgm:cxn modelId="{C52F69C1-6110-4F7B-9029-8BE60767BCFF}" srcId="{671F4753-1065-4C45-8B0E-DBEE44608A77}" destId="{DEB1D4AA-6C09-419D-A57F-CAB8C3E1B49C}" srcOrd="0" destOrd="0" parTransId="{9E6E6612-EA4B-46A5-B766-8FE227C4EFDA}" sibTransId="{A62AB04E-E480-4A6D-9779-2A588F6F6345}"/>
    <dgm:cxn modelId="{0E38B3DA-3042-4008-985D-A84BE9FE99E4}" srcId="{671F4753-1065-4C45-8B0E-DBEE44608A77}" destId="{4EDC832C-4C9A-434F-89E2-CDD5200DE475}" srcOrd="3" destOrd="0" parTransId="{1AEF920B-0B7B-41A4-AADC-0E8E1544556C}" sibTransId="{9944D15F-B046-4ABE-8552-2F501ECF7699}"/>
    <dgm:cxn modelId="{569EC754-ECF7-4365-9050-48C37AF71467}" type="presOf" srcId="{F1EEF176-73A0-441D-A47E-D72D1C83D3A0}" destId="{5919DCFB-7FDF-45DB-A5B4-ACD709889702}" srcOrd="0" destOrd="0" presId="urn:microsoft.com/office/officeart/2005/8/layout/radial4"/>
    <dgm:cxn modelId="{8E482F3B-E21A-4476-A158-6BDF4F907ACC}" type="presOf" srcId="{DEB1D4AA-6C09-419D-A57F-CAB8C3E1B49C}" destId="{8C912686-1043-43F7-942C-17E0EBB26497}" srcOrd="0" destOrd="0" presId="urn:microsoft.com/office/officeart/2005/8/layout/radial4"/>
    <dgm:cxn modelId="{2E0B55D5-891C-4B4E-955C-2C191FE90B8B}" type="presOf" srcId="{8B7DF90F-BB0D-472F-AB86-16CF394C0C21}" destId="{5EC0E59C-D894-487A-897E-4269B89E932A}" srcOrd="0" destOrd="0" presId="urn:microsoft.com/office/officeart/2005/8/layout/radial4"/>
    <dgm:cxn modelId="{03056130-2B0C-4C20-8F3E-06F0B8549CF7}" srcId="{671F4753-1065-4C45-8B0E-DBEE44608A77}" destId="{F1EEF176-73A0-441D-A47E-D72D1C83D3A0}" srcOrd="4" destOrd="0" parTransId="{1FC45F6F-C497-4EE3-94B2-3502A8E7B1A6}" sibTransId="{702C09F2-BFC5-4052-8E1A-61BAC1ED74F5}"/>
    <dgm:cxn modelId="{27E3CA03-D405-4282-ACC1-321B035286C2}" srcId="{671F4753-1065-4C45-8B0E-DBEE44608A77}" destId="{A57828BE-7BDD-4B6B-A5BB-92AC07F0B1DC}" srcOrd="5" destOrd="0" parTransId="{8B7DF90F-BB0D-472F-AB86-16CF394C0C21}" sibTransId="{5C4FDA9F-9AD7-4AAA-825C-D5328E47F2FD}"/>
    <dgm:cxn modelId="{AAC31327-B8EA-4754-A5C3-F7E702BB95B1}" type="presOf" srcId="{0DDEFBBD-63B9-473B-92DF-690FEF729573}" destId="{7059193B-0D3A-46E4-9A1E-1743CC00C22E}" srcOrd="0" destOrd="0" presId="urn:microsoft.com/office/officeart/2005/8/layout/radial4"/>
    <dgm:cxn modelId="{9EA434B2-9A5E-4B08-AEA5-A2D3972B2DEF}" type="presOf" srcId="{4EDC832C-4C9A-434F-89E2-CDD5200DE475}" destId="{22515A39-759B-45C9-9B69-966AC8159B1A}" srcOrd="0" destOrd="0" presId="urn:microsoft.com/office/officeart/2005/8/layout/radial4"/>
    <dgm:cxn modelId="{4F66192B-1C90-43AD-944E-E671C54E140F}" type="presOf" srcId="{1AEF920B-0B7B-41A4-AADC-0E8E1544556C}" destId="{0BA7FC6E-9102-4326-AB16-21A9434008EC}" srcOrd="0" destOrd="0" presId="urn:microsoft.com/office/officeart/2005/8/layout/radial4"/>
    <dgm:cxn modelId="{8D0B5752-BFE1-4694-9122-2904168750E1}" type="presOf" srcId="{A57828BE-7BDD-4B6B-A5BB-92AC07F0B1DC}" destId="{5D958157-3EEF-435E-A903-4E2A7FC081A9}" srcOrd="0" destOrd="0" presId="urn:microsoft.com/office/officeart/2005/8/layout/radial4"/>
    <dgm:cxn modelId="{42F15718-B191-42A4-943A-5931865742FE}" type="presOf" srcId="{39511DF0-15E6-45F2-8CBE-4A5B8B98B7B6}" destId="{CF922C48-3A05-4072-99FC-8414A073E0C7}" srcOrd="0" destOrd="0" presId="urn:microsoft.com/office/officeart/2005/8/layout/radial4"/>
    <dgm:cxn modelId="{49B09F0D-5337-4C4E-9AA9-2FFED4734394}" srcId="{0DD16806-B3A2-4762-BF7B-3A34D349D77E}" destId="{671F4753-1065-4C45-8B0E-DBEE44608A77}" srcOrd="0" destOrd="0" parTransId="{B36A5254-DCD2-4B2E-BD06-04FC5AD983D6}" sibTransId="{06A6DBF2-5D13-4770-82B8-0BF520A6FBF0}"/>
    <dgm:cxn modelId="{221FCC71-023E-43F0-A211-771DCFB7ABA9}" type="presOf" srcId="{1FC45F6F-C497-4EE3-94B2-3502A8E7B1A6}" destId="{8CDB3936-373F-458A-A3F0-FA2A3AB8C9FC}" srcOrd="0" destOrd="0" presId="urn:microsoft.com/office/officeart/2005/8/layout/radial4"/>
    <dgm:cxn modelId="{479E797E-8021-4F9D-8AA6-3A8795E0390B}" srcId="{671F4753-1065-4C45-8B0E-DBEE44608A77}" destId="{AC1B0AE3-A2DA-4038-B0B8-786FB18A8959}" srcOrd="1" destOrd="0" parTransId="{949D48FC-E7F6-4797-8858-54B4119DE40B}" sibTransId="{3F040671-54BC-4567-B21A-A66123009EE8}"/>
    <dgm:cxn modelId="{6CF8BBEE-E479-4DF4-8114-F94A980499CF}" srcId="{671F4753-1065-4C45-8B0E-DBEE44608A77}" destId="{DAF31453-EE13-45A1-8940-FC55BF8CBB06}" srcOrd="6" destOrd="0" parTransId="{1A1F0C6A-292A-412C-92DD-FB028112955C}" sibTransId="{1A9E711A-6CF4-46C5-9CF3-E219ECA871DA}"/>
    <dgm:cxn modelId="{98065649-68F5-40B4-98EC-6D8902C9D607}" type="presOf" srcId="{AB43CBEC-2373-48F1-A55C-5CE339546A99}" destId="{348F59DE-881C-41E0-A67F-90262C161DBD}" srcOrd="0" destOrd="0" presId="urn:microsoft.com/office/officeart/2005/8/layout/radial4"/>
    <dgm:cxn modelId="{56D21C64-86E1-4874-B29E-EFACE8F606A1}" type="presParOf" srcId="{5019C30B-8064-45C7-8F89-A41B2FAF331D}" destId="{83D1DEFC-1C71-4F99-9487-86A70809DA31}" srcOrd="0" destOrd="0" presId="urn:microsoft.com/office/officeart/2005/8/layout/radial4"/>
    <dgm:cxn modelId="{208D02EE-6E48-41F2-9B0A-928922C9596C}" type="presParOf" srcId="{5019C30B-8064-45C7-8F89-A41B2FAF331D}" destId="{3A103DEA-4BAC-4C83-B050-E98616BBE1DD}" srcOrd="1" destOrd="0" presId="urn:microsoft.com/office/officeart/2005/8/layout/radial4"/>
    <dgm:cxn modelId="{412D6A5B-8BB6-4E1D-A795-6E440DA36A74}" type="presParOf" srcId="{5019C30B-8064-45C7-8F89-A41B2FAF331D}" destId="{8C912686-1043-43F7-942C-17E0EBB26497}" srcOrd="2" destOrd="0" presId="urn:microsoft.com/office/officeart/2005/8/layout/radial4"/>
    <dgm:cxn modelId="{F519DB1B-D062-4A8C-9D99-17AD6C88D94A}" type="presParOf" srcId="{5019C30B-8064-45C7-8F89-A41B2FAF331D}" destId="{9D319B71-5AF8-483F-82ED-4D9B30253819}" srcOrd="3" destOrd="0" presId="urn:microsoft.com/office/officeart/2005/8/layout/radial4"/>
    <dgm:cxn modelId="{2E659032-34AF-46C7-B678-1B2FFCEB172E}" type="presParOf" srcId="{5019C30B-8064-45C7-8F89-A41B2FAF331D}" destId="{5F7C5EB2-08B8-4AFE-8B56-5714537081F9}" srcOrd="4" destOrd="0" presId="urn:microsoft.com/office/officeart/2005/8/layout/radial4"/>
    <dgm:cxn modelId="{EE984833-6DE9-4BEA-BB2C-69B1CDA3D72B}" type="presParOf" srcId="{5019C30B-8064-45C7-8F89-A41B2FAF331D}" destId="{F72A2DC3-41F5-4342-A327-D5AE0F979A06}" srcOrd="5" destOrd="0" presId="urn:microsoft.com/office/officeart/2005/8/layout/radial4"/>
    <dgm:cxn modelId="{D99D27C4-2706-4D1B-8D6D-2B4F417C0059}" type="presParOf" srcId="{5019C30B-8064-45C7-8F89-A41B2FAF331D}" destId="{348F59DE-881C-41E0-A67F-90262C161DBD}" srcOrd="6" destOrd="0" presId="urn:microsoft.com/office/officeart/2005/8/layout/radial4"/>
    <dgm:cxn modelId="{446599E2-9E81-403C-B4F7-C41977E30CB0}" type="presParOf" srcId="{5019C30B-8064-45C7-8F89-A41B2FAF331D}" destId="{0BA7FC6E-9102-4326-AB16-21A9434008EC}" srcOrd="7" destOrd="0" presId="urn:microsoft.com/office/officeart/2005/8/layout/radial4"/>
    <dgm:cxn modelId="{232BC87D-B87A-4346-BA54-85A4D3A70841}" type="presParOf" srcId="{5019C30B-8064-45C7-8F89-A41B2FAF331D}" destId="{22515A39-759B-45C9-9B69-966AC8159B1A}" srcOrd="8" destOrd="0" presId="urn:microsoft.com/office/officeart/2005/8/layout/radial4"/>
    <dgm:cxn modelId="{AAD4362B-4D9E-45FC-94D5-DF53A6EF2A5F}" type="presParOf" srcId="{5019C30B-8064-45C7-8F89-A41B2FAF331D}" destId="{8CDB3936-373F-458A-A3F0-FA2A3AB8C9FC}" srcOrd="9" destOrd="0" presId="urn:microsoft.com/office/officeart/2005/8/layout/radial4"/>
    <dgm:cxn modelId="{6667761C-2689-4042-84F1-58A4CBE92447}" type="presParOf" srcId="{5019C30B-8064-45C7-8F89-A41B2FAF331D}" destId="{5919DCFB-7FDF-45DB-A5B4-ACD709889702}" srcOrd="10" destOrd="0" presId="urn:microsoft.com/office/officeart/2005/8/layout/radial4"/>
    <dgm:cxn modelId="{3B8770A8-2287-43F5-94DC-7A2652EC6CAB}" type="presParOf" srcId="{5019C30B-8064-45C7-8F89-A41B2FAF331D}" destId="{5EC0E59C-D894-487A-897E-4269B89E932A}" srcOrd="11" destOrd="0" presId="urn:microsoft.com/office/officeart/2005/8/layout/radial4"/>
    <dgm:cxn modelId="{7C1B1CB6-DDD1-4353-9672-8F2145029D09}" type="presParOf" srcId="{5019C30B-8064-45C7-8F89-A41B2FAF331D}" destId="{5D958157-3EEF-435E-A903-4E2A7FC081A9}" srcOrd="12" destOrd="0" presId="urn:microsoft.com/office/officeart/2005/8/layout/radial4"/>
    <dgm:cxn modelId="{ED02FF9B-7223-4CD1-917E-B96B789423B6}" type="presParOf" srcId="{5019C30B-8064-45C7-8F89-A41B2FAF331D}" destId="{198E7A2B-2923-4FEA-B71C-C6E0C62B9002}" srcOrd="13" destOrd="0" presId="urn:microsoft.com/office/officeart/2005/8/layout/radial4"/>
    <dgm:cxn modelId="{B73A2065-4D8C-484B-83DE-253BC35BC1E9}" type="presParOf" srcId="{5019C30B-8064-45C7-8F89-A41B2FAF331D}" destId="{D0DBA4F7-6D54-43FD-9704-B636DE018802}" srcOrd="14" destOrd="0" presId="urn:microsoft.com/office/officeart/2005/8/layout/radial4"/>
    <dgm:cxn modelId="{B5FF1CB1-7221-46F7-AB79-FD545E61AB0C}" type="presParOf" srcId="{5019C30B-8064-45C7-8F89-A41B2FAF331D}" destId="{7059193B-0D3A-46E4-9A1E-1743CC00C22E}" srcOrd="15" destOrd="0" presId="urn:microsoft.com/office/officeart/2005/8/layout/radial4"/>
    <dgm:cxn modelId="{9CA98C0B-9864-4D2F-8206-9CF035406864}" type="presParOf" srcId="{5019C30B-8064-45C7-8F89-A41B2FAF331D}" destId="{CF922C48-3A05-4072-99FC-8414A073E0C7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ECE85-955C-4BC0-9DFE-91D76F95E29A}">
      <dsp:nvSpPr>
        <dsp:cNvPr id="0" name=""/>
        <dsp:cNvSpPr/>
      </dsp:nvSpPr>
      <dsp:spPr>
        <a:xfrm rot="5400000">
          <a:off x="3922588" y="-2887"/>
          <a:ext cx="2183278" cy="218905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Incrementar  sus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Conocimientos </a:t>
          </a:r>
          <a:endParaRPr lang="es-MX" sz="1400" kern="1200" dirty="0"/>
        </a:p>
      </dsp:txBody>
      <dsp:txXfrm rot="-5400000">
        <a:off x="4284543" y="363880"/>
        <a:ext cx="1459369" cy="1455518"/>
      </dsp:txXfrm>
    </dsp:sp>
    <dsp:sp modelId="{DD59FF13-FE7E-43F6-943A-38D3367FEE8E}">
      <dsp:nvSpPr>
        <dsp:cNvPr id="0" name=""/>
        <dsp:cNvSpPr/>
      </dsp:nvSpPr>
      <dsp:spPr>
        <a:xfrm>
          <a:off x="1989332" y="456807"/>
          <a:ext cx="2347475" cy="1262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0688B-FDDC-4D56-84AF-4E8AEBF2E1E5}">
      <dsp:nvSpPr>
        <dsp:cNvPr id="0" name=""/>
        <dsp:cNvSpPr/>
      </dsp:nvSpPr>
      <dsp:spPr>
        <a:xfrm rot="5400000">
          <a:off x="1914989" y="208741"/>
          <a:ext cx="2103472" cy="183002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8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Encontrar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Información </a:t>
          </a:r>
          <a:endParaRPr lang="es-MX" sz="1900" kern="1200" dirty="0"/>
        </a:p>
      </dsp:txBody>
      <dsp:txXfrm rot="-5400000">
        <a:off x="2336892" y="399807"/>
        <a:ext cx="1259665" cy="1447890"/>
      </dsp:txXfrm>
    </dsp:sp>
    <dsp:sp modelId="{2CBF4C0F-9DE7-4F1A-8947-67AFA38B479F}">
      <dsp:nvSpPr>
        <dsp:cNvPr id="0" name=""/>
        <dsp:cNvSpPr/>
      </dsp:nvSpPr>
      <dsp:spPr>
        <a:xfrm rot="5400000">
          <a:off x="2890942" y="2003361"/>
          <a:ext cx="2103472" cy="183002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16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Explorar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Tema </a:t>
          </a:r>
          <a:endParaRPr lang="es-MX" sz="2000" kern="1200" dirty="0"/>
        </a:p>
      </dsp:txBody>
      <dsp:txXfrm rot="-5400000">
        <a:off x="3312845" y="2194427"/>
        <a:ext cx="1259665" cy="1447890"/>
      </dsp:txXfrm>
    </dsp:sp>
    <dsp:sp modelId="{22F4CAE0-E1EE-42F4-A7BD-DECA056FD4DC}">
      <dsp:nvSpPr>
        <dsp:cNvPr id="0" name=""/>
        <dsp:cNvSpPr/>
      </dsp:nvSpPr>
      <dsp:spPr>
        <a:xfrm>
          <a:off x="659988" y="2289181"/>
          <a:ext cx="2271750" cy="1262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OBJETIVOS</a:t>
          </a:r>
          <a:endParaRPr lang="es-MX" sz="2800" b="1" kern="1200" dirty="0"/>
        </a:p>
      </dsp:txBody>
      <dsp:txXfrm>
        <a:off x="659988" y="2289181"/>
        <a:ext cx="2271750" cy="1262083"/>
      </dsp:txXfrm>
    </dsp:sp>
    <dsp:sp modelId="{A04BF175-3C2C-4474-BDBD-F68AA382D510}">
      <dsp:nvSpPr>
        <dsp:cNvPr id="0" name=""/>
        <dsp:cNvSpPr/>
      </dsp:nvSpPr>
      <dsp:spPr>
        <a:xfrm rot="5400000">
          <a:off x="4847161" y="2005212"/>
          <a:ext cx="2103472" cy="183002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24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Aprender a seleccionar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Información </a:t>
          </a:r>
          <a:endParaRPr lang="es-MX" sz="1900" kern="1200" dirty="0"/>
        </a:p>
      </dsp:txBody>
      <dsp:txXfrm rot="-5400000">
        <a:off x="5269064" y="2196278"/>
        <a:ext cx="1259665" cy="1447890"/>
      </dsp:txXfrm>
    </dsp:sp>
    <dsp:sp modelId="{038D770F-C52D-432E-BD26-0A4950F65DC3}">
      <dsp:nvSpPr>
        <dsp:cNvPr id="0" name=""/>
        <dsp:cNvSpPr/>
      </dsp:nvSpPr>
      <dsp:spPr>
        <a:xfrm rot="5400000">
          <a:off x="3862736" y="3790639"/>
          <a:ext cx="2103472" cy="183002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32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Sugerir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soluciones</a:t>
          </a:r>
          <a:endParaRPr lang="es-MX" sz="2000" kern="1200" dirty="0"/>
        </a:p>
      </dsp:txBody>
      <dsp:txXfrm rot="-5400000">
        <a:off x="4284639" y="3981705"/>
        <a:ext cx="1259665" cy="1447890"/>
      </dsp:txXfrm>
    </dsp:sp>
    <dsp:sp modelId="{FABA6335-0A8A-4826-9054-3AD96022715C}">
      <dsp:nvSpPr>
        <dsp:cNvPr id="0" name=""/>
        <dsp:cNvSpPr/>
      </dsp:nvSpPr>
      <dsp:spPr>
        <a:xfrm>
          <a:off x="5885015" y="4074608"/>
          <a:ext cx="2347475" cy="1262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09C4AF-EE8C-4A07-80ED-ADBC7B69AC18}">
      <dsp:nvSpPr>
        <dsp:cNvPr id="0" name=""/>
        <dsp:cNvSpPr/>
      </dsp:nvSpPr>
      <dsp:spPr>
        <a:xfrm rot="5400000">
          <a:off x="1886313" y="3790639"/>
          <a:ext cx="2103472" cy="183002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Fundamentar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Un problema</a:t>
          </a:r>
          <a:endParaRPr lang="es-MX" sz="1700" kern="1200" dirty="0"/>
        </a:p>
      </dsp:txBody>
      <dsp:txXfrm rot="-5400000">
        <a:off x="2308216" y="3981705"/>
        <a:ext cx="1259665" cy="1447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6EFA8-51F4-41CD-A785-7084C5EE6F0E}">
      <dsp:nvSpPr>
        <dsp:cNvPr id="0" name=""/>
        <dsp:cNvSpPr/>
      </dsp:nvSpPr>
      <dsp:spPr>
        <a:xfrm>
          <a:off x="4548012" y="2840038"/>
          <a:ext cx="2781501" cy="1923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Lo que se persigue, los propósitos de la     búsqueda.</a:t>
          </a:r>
          <a:endParaRPr lang="es-AR" sz="2000" kern="1200" dirty="0"/>
        </a:p>
      </dsp:txBody>
      <dsp:txXfrm>
        <a:off x="5424716" y="3363177"/>
        <a:ext cx="1862542" cy="1358148"/>
      </dsp:txXfrm>
    </dsp:sp>
    <dsp:sp modelId="{69835494-326A-445A-B993-D5A97F23F94A}">
      <dsp:nvSpPr>
        <dsp:cNvPr id="0" name=""/>
        <dsp:cNvSpPr/>
      </dsp:nvSpPr>
      <dsp:spPr>
        <a:xfrm>
          <a:off x="900086" y="2840038"/>
          <a:ext cx="2781501" cy="1923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Conjunto de métodos y técnicas</a:t>
          </a:r>
          <a:endParaRPr lang="es-AR" sz="2000" kern="1200" dirty="0"/>
        </a:p>
      </dsp:txBody>
      <dsp:txXfrm>
        <a:off x="942340" y="3363177"/>
        <a:ext cx="1862542" cy="1358148"/>
      </dsp:txXfrm>
    </dsp:sp>
    <dsp:sp modelId="{852B9D36-71F8-430A-A3A7-A4F914FAA935}">
      <dsp:nvSpPr>
        <dsp:cNvPr id="0" name=""/>
        <dsp:cNvSpPr/>
      </dsp:nvSpPr>
      <dsp:spPr>
        <a:xfrm>
          <a:off x="4548012" y="-237616"/>
          <a:ext cx="2781501" cy="1923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Lo que se indaga. Materia o tema.</a:t>
          </a:r>
          <a:endParaRPr lang="es-AR" sz="2000" kern="1200" dirty="0"/>
        </a:p>
      </dsp:txBody>
      <dsp:txXfrm>
        <a:off x="5424716" y="-195362"/>
        <a:ext cx="1862542" cy="1358148"/>
      </dsp:txXfrm>
    </dsp:sp>
    <dsp:sp modelId="{AB258B64-3F08-47CC-874C-2371EC577F40}">
      <dsp:nvSpPr>
        <dsp:cNvPr id="0" name=""/>
        <dsp:cNvSpPr/>
      </dsp:nvSpPr>
      <dsp:spPr>
        <a:xfrm>
          <a:off x="900086" y="-237616"/>
          <a:ext cx="2781501" cy="1923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Es quien desarrolla la actividad, el              investigador.</a:t>
          </a:r>
          <a:endParaRPr lang="es-AR" sz="2000" kern="1200" dirty="0"/>
        </a:p>
      </dsp:txBody>
      <dsp:txXfrm>
        <a:off x="942340" y="-195362"/>
        <a:ext cx="1862542" cy="1358148"/>
      </dsp:txXfrm>
    </dsp:sp>
    <dsp:sp modelId="{E96AAEE8-CA5F-4F30-AC24-6F29394FE0E0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Sujeto</a:t>
          </a:r>
          <a:endParaRPr lang="es-AR" sz="2700" kern="1200" dirty="0"/>
        </a:p>
      </dsp:txBody>
      <dsp:txXfrm>
        <a:off x="2683793" y="831974"/>
        <a:ext cx="1385746" cy="1385746"/>
      </dsp:txXfrm>
    </dsp:sp>
    <dsp:sp modelId="{0C6EC0B3-BC63-41EA-88AE-E00D8C0A540E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Objeto</a:t>
          </a:r>
          <a:endParaRPr lang="es-AR" sz="2700" kern="1200" dirty="0"/>
        </a:p>
      </dsp:txBody>
      <dsp:txXfrm rot="-5400000">
        <a:off x="4160059" y="831974"/>
        <a:ext cx="1385746" cy="1385746"/>
      </dsp:txXfrm>
    </dsp:sp>
    <dsp:sp modelId="{AE6611C1-ECCE-4534-9928-0FDD5FB6D8D8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Fin</a:t>
          </a:r>
          <a:endParaRPr lang="es-AR" sz="2700" kern="1200" dirty="0"/>
        </a:p>
      </dsp:txBody>
      <dsp:txXfrm rot="10800000">
        <a:off x="4160059" y="2308241"/>
        <a:ext cx="1385746" cy="1385746"/>
      </dsp:txXfrm>
    </dsp:sp>
    <dsp:sp modelId="{149A34F9-B6C6-49FF-BD01-0F23073E7889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Medio</a:t>
          </a:r>
          <a:endParaRPr lang="es-AR" sz="2700" kern="1200" dirty="0"/>
        </a:p>
      </dsp:txBody>
      <dsp:txXfrm rot="5400000">
        <a:off x="2683793" y="2308241"/>
        <a:ext cx="1385746" cy="1385746"/>
      </dsp:txXfrm>
    </dsp:sp>
    <dsp:sp modelId="{DA3D603A-9C65-4AAF-A6A1-61B31A3D55E0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6A309DB-B1D5-404B-B8A6-3D591B18B2DB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4EAA6-F844-412D-A0DD-6E408AE45DE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6B2DA-1E64-4DBD-8708-6F4A8F6720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5843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B2DA-1E64-4DBD-8708-6F4A8F67209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3910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AADC116F-6312-41D5-982B-E8FFB195959F}" type="slidenum">
              <a:rPr lang="es-ES" altLang="es-MX">
                <a:latin typeface="Times New Roman" panose="02020603050405020304" pitchFamily="18" charset="0"/>
              </a:rPr>
              <a:pPr eaLnBrk="1" hangingPunct="1"/>
              <a:t>28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40934707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86B8DE0B-9E10-48BB-8A3B-9CD9DB4DAD4E}" type="slidenum">
              <a:rPr lang="es-ES" altLang="es-MX">
                <a:latin typeface="Times New Roman" panose="02020603050405020304" pitchFamily="18" charset="0"/>
              </a:rPr>
              <a:pPr eaLnBrk="1" hangingPunct="1"/>
              <a:t>29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1634865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95FE4900-CC35-4893-A892-F3BD221D7D46}" type="slidenum">
              <a:rPr lang="es-ES" altLang="es-MX">
                <a:latin typeface="Times New Roman" panose="02020603050405020304" pitchFamily="18" charset="0"/>
              </a:rPr>
              <a:pPr eaLnBrk="1" hangingPunct="1"/>
              <a:t>30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298649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7F8914B1-6EAD-4161-B42B-3305ADBDE6AA}" type="slidenum">
              <a:rPr lang="es-ES" altLang="es-MX">
                <a:latin typeface="Times New Roman" panose="02020603050405020304" pitchFamily="18" charset="0"/>
              </a:rPr>
              <a:pPr eaLnBrk="1" hangingPunct="1"/>
              <a:t>31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927377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70C658D0-F0EE-448B-8952-85D72F4D14C4}" type="slidenum">
              <a:rPr lang="es-ES" altLang="es-MX">
                <a:latin typeface="Times New Roman" panose="02020603050405020304" pitchFamily="18" charset="0"/>
              </a:rPr>
              <a:pPr eaLnBrk="1" hangingPunct="1"/>
              <a:t>32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3032344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A5FBE308-9858-4340-94A4-65B5C629A97A}" type="slidenum">
              <a:rPr lang="es-ES" altLang="es-MX">
                <a:latin typeface="Times New Roman" panose="02020603050405020304" pitchFamily="18" charset="0"/>
              </a:rPr>
              <a:pPr eaLnBrk="1" hangingPunct="1"/>
              <a:t>17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824895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68DF3970-2FA3-4313-83B3-8247AAD10351}" type="slidenum">
              <a:rPr lang="es-ES" altLang="es-MX">
                <a:latin typeface="Times New Roman" panose="02020603050405020304" pitchFamily="18" charset="0"/>
              </a:rPr>
              <a:pPr eaLnBrk="1" hangingPunct="1"/>
              <a:t>21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3940483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1FA43A5B-59CA-40A7-8764-5A1C55B1F640}" type="slidenum">
              <a:rPr lang="es-ES" altLang="es-MX">
                <a:latin typeface="Times New Roman" panose="02020603050405020304" pitchFamily="18" charset="0"/>
              </a:rPr>
              <a:pPr eaLnBrk="1" hangingPunct="1"/>
              <a:t>22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395307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63C5ED53-8C65-40EA-A7C8-11EB295EDC6B}" type="slidenum">
              <a:rPr lang="es-ES" altLang="es-MX">
                <a:latin typeface="Times New Roman" panose="02020603050405020304" pitchFamily="18" charset="0"/>
              </a:rPr>
              <a:pPr eaLnBrk="1" hangingPunct="1"/>
              <a:t>23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011461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0F6290EA-5DF7-4D7D-B24A-2FEE18C3769F}" type="slidenum">
              <a:rPr lang="es-ES" altLang="es-MX">
                <a:latin typeface="Times New Roman" panose="02020603050405020304" pitchFamily="18" charset="0"/>
              </a:rPr>
              <a:pPr eaLnBrk="1" hangingPunct="1"/>
              <a:t>24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99774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89D50441-DD85-4B26-802B-973E9C4CAB3A}" type="slidenum">
              <a:rPr lang="es-ES" altLang="es-MX">
                <a:latin typeface="Times New Roman" panose="02020603050405020304" pitchFamily="18" charset="0"/>
              </a:rPr>
              <a:pPr eaLnBrk="1" hangingPunct="1"/>
              <a:t>25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282191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1C87C9D3-70AB-4C24-8A15-D4EF8230AFCA}" type="slidenum">
              <a:rPr lang="es-ES" altLang="es-MX">
                <a:latin typeface="Times New Roman" panose="02020603050405020304" pitchFamily="18" charset="0"/>
              </a:rPr>
              <a:pPr eaLnBrk="1" hangingPunct="1"/>
              <a:t>26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3798190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C459BDCD-FAEA-4A58-8A2F-FFD2A64798AC}" type="slidenum">
              <a:rPr lang="es-ES" altLang="es-MX">
                <a:latin typeface="Times New Roman" panose="02020603050405020304" pitchFamily="18" charset="0"/>
              </a:rPr>
              <a:pPr eaLnBrk="1" hangingPunct="1"/>
              <a:t>27</a:t>
            </a:fld>
            <a:endParaRPr lang="es-ES" altLang="es-MX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4120488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22ED-B45C-40FB-9D11-28900DF2C40D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16C9-4D79-424C-8C07-F64C63F2BB83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A1AB-4AC1-4B61-9F5C-CC5F0E0F7B97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28A-4B9F-464F-9511-0BA62DFB60C1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9E14-B1DD-4E71-AD84-158189BDE698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2B53-927F-4232-A2FD-F92D72BE2547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1AC0-71F8-45A4-8E27-5BCF49C2E772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D3E0-EBE1-4C5E-BE1A-A907CE0F243B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FBBC-CBB9-43FB-8A7E-CBB2FFD7FD9A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3D37-AE61-4B19-965F-F5A7CC2C72BA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C1CB9-B929-41D4-BA78-22C265004057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7D846-C56B-427A-A0B0-B69BC5719CFB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EC86-839B-4037-899A-B7745C5352CB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9EFC-32E4-46E7-8116-DAC988DE17D2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8F2A-B962-491A-A259-516EA56ECED9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F0CD-6E48-4105-ABCA-1898EC4BBAE9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DB22-7B68-49D4-AE81-DBCEA777CE56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B3EF10-ACB9-4B89-8971-7DD3F55F87C3}" type="datetime1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23875" y="2628900"/>
            <a:ext cx="11391899" cy="881592"/>
          </a:xfrm>
        </p:spPr>
        <p:txBody>
          <a:bodyPr>
            <a:normAutofit/>
          </a:bodyPr>
          <a:lstStyle/>
          <a:p>
            <a:pPr algn="l"/>
            <a:r>
              <a:rPr lang="es-MX" sz="4800" dirty="0" smtClean="0"/>
              <a:t>Investigación Documental y sus Métodos</a:t>
            </a:r>
            <a:endParaRPr lang="es-MX" sz="4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2228824" y="1052768"/>
            <a:ext cx="7429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4000" b="1" dirty="0"/>
              <a:t> </a:t>
            </a:r>
            <a:r>
              <a:rPr lang="es-MX" sz="4000" b="1" dirty="0" smtClean="0"/>
              <a:t>INVESTIGACION II</a:t>
            </a:r>
            <a:endParaRPr lang="es-MX" sz="4000" b="1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29955" y="4468807"/>
            <a:ext cx="6075362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O" sz="2800" b="1" dirty="0">
                <a:latin typeface="+mn-lt"/>
              </a:rPr>
              <a:t>Adrian Trueba Espinosa</a:t>
            </a: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O" sz="1500" b="1" dirty="0">
                <a:latin typeface="+mn-lt"/>
              </a:rPr>
              <a:t>Universidad Autónoma del Estado de México</a:t>
            </a: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O" sz="1500" b="1" dirty="0">
                <a:latin typeface="+mn-lt"/>
              </a:rPr>
              <a:t>Centro Universitario UAEM Texcoco</a:t>
            </a:r>
          </a:p>
        </p:txBody>
      </p:sp>
    </p:spTree>
    <p:extLst>
      <p:ext uri="{BB962C8B-B14F-4D97-AF65-F5344CB8AC3E}">
        <p14:creationId xmlns:p14="http://schemas.microsoft.com/office/powerpoint/2010/main" val="351145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881422" y="2029180"/>
            <a:ext cx="414340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3600" b="1" dirty="0"/>
              <a:t>DOCUMENTO</a:t>
            </a:r>
            <a:endParaRPr lang="es-MX" sz="36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809852" y="886172"/>
            <a:ext cx="671517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/>
              <a:t>Es un </a:t>
            </a:r>
            <a:r>
              <a:rPr lang="es-MX" b="1" dirty="0">
                <a:solidFill>
                  <a:srgbClr val="FF0000"/>
                </a:solidFill>
              </a:rPr>
              <a:t>objeto</a:t>
            </a:r>
            <a:r>
              <a:rPr lang="es-MX" b="1" dirty="0"/>
              <a:t> capaz de </a:t>
            </a:r>
            <a:r>
              <a:rPr lang="es-MX" b="1" dirty="0">
                <a:solidFill>
                  <a:srgbClr val="FF0000"/>
                </a:solidFill>
              </a:rPr>
              <a:t>transmitir</a:t>
            </a:r>
            <a:r>
              <a:rPr lang="es-MX" b="1" dirty="0"/>
              <a:t> al interesado la </a:t>
            </a:r>
            <a:r>
              <a:rPr lang="es-MX" b="1" dirty="0">
                <a:solidFill>
                  <a:srgbClr val="FF0000"/>
                </a:solidFill>
              </a:rPr>
              <a:t>información</a:t>
            </a:r>
            <a:r>
              <a:rPr lang="es-MX" b="1" dirty="0"/>
              <a:t> que el </a:t>
            </a:r>
            <a:r>
              <a:rPr lang="es-MX" b="1" dirty="0">
                <a:solidFill>
                  <a:srgbClr val="FF0000"/>
                </a:solidFill>
              </a:rPr>
              <a:t>autor o autores </a:t>
            </a:r>
            <a:r>
              <a:rPr lang="es-MX" b="1" dirty="0"/>
              <a:t>desea </a:t>
            </a:r>
            <a:r>
              <a:rPr lang="es-MX" b="1" dirty="0">
                <a:solidFill>
                  <a:srgbClr val="FF0000"/>
                </a:solidFill>
              </a:rPr>
              <a:t>compartir</a:t>
            </a:r>
            <a:r>
              <a:rPr lang="es-MX" b="1" dirty="0"/>
              <a:t> con los demás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238480" y="3261838"/>
            <a:ext cx="200026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PÚBLICOS</a:t>
            </a:r>
            <a:endParaRPr lang="es-MX" sz="24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671773" y="3261838"/>
            <a:ext cx="199172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PRIVADOS</a:t>
            </a:r>
            <a:endParaRPr lang="es-MX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167042" y="4173307"/>
            <a:ext cx="2428892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Información sobre determinada población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2988447" y="5479609"/>
            <a:ext cx="2500330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Censos</a:t>
            </a:r>
          </a:p>
          <a:p>
            <a:r>
              <a:rPr lang="es-ES" b="1" dirty="0"/>
              <a:t>Archivos institucionales</a:t>
            </a:r>
          </a:p>
          <a:p>
            <a:r>
              <a:rPr lang="es-ES" b="1" dirty="0"/>
              <a:t>Estadística 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6167438" y="4311807"/>
            <a:ext cx="3429024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Información sobre una persona o institución determinada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096000" y="5745931"/>
            <a:ext cx="357190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Patentes</a:t>
            </a:r>
          </a:p>
          <a:p>
            <a:r>
              <a:rPr lang="es-ES" b="1" dirty="0"/>
              <a:t>Plan de desarrollo de una empresa</a:t>
            </a:r>
            <a:endParaRPr lang="es-MX" b="1" dirty="0"/>
          </a:p>
        </p:txBody>
      </p:sp>
      <p:sp>
        <p:nvSpPr>
          <p:cNvPr id="12" name="11 Flecha abajo"/>
          <p:cNvSpPr/>
          <p:nvPr/>
        </p:nvSpPr>
        <p:spPr>
          <a:xfrm>
            <a:off x="4095736" y="2814997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abajo"/>
          <p:cNvSpPr/>
          <p:nvPr/>
        </p:nvSpPr>
        <p:spPr>
          <a:xfrm>
            <a:off x="7381884" y="2814997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abajo"/>
          <p:cNvSpPr/>
          <p:nvPr/>
        </p:nvSpPr>
        <p:spPr>
          <a:xfrm>
            <a:off x="4095736" y="3886567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abajo"/>
          <p:cNvSpPr/>
          <p:nvPr/>
        </p:nvSpPr>
        <p:spPr>
          <a:xfrm>
            <a:off x="4095736" y="5243889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abajo"/>
          <p:cNvSpPr/>
          <p:nvPr/>
        </p:nvSpPr>
        <p:spPr>
          <a:xfrm>
            <a:off x="7381884" y="3886567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abajo"/>
          <p:cNvSpPr/>
          <p:nvPr/>
        </p:nvSpPr>
        <p:spPr>
          <a:xfrm>
            <a:off x="7381884" y="5243889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arriba"/>
          <p:cNvSpPr/>
          <p:nvPr/>
        </p:nvSpPr>
        <p:spPr>
          <a:xfrm>
            <a:off x="5810248" y="1671989"/>
            <a:ext cx="285752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00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649471"/>
              </p:ext>
            </p:extLst>
          </p:nvPr>
        </p:nvGraphicFramePr>
        <p:xfrm>
          <a:off x="1524000" y="836712"/>
          <a:ext cx="889248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55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1449029" y="618187"/>
            <a:ext cx="10018713" cy="795270"/>
          </a:xfrm>
        </p:spPr>
        <p:txBody>
          <a:bodyPr/>
          <a:lstStyle/>
          <a:p>
            <a:r>
              <a:rPr lang="es-ES" altLang="es-MX" b="1" dirty="0" smtClean="0"/>
              <a:t>Elementos de la investigación:</a:t>
            </a:r>
            <a:endParaRPr lang="es-AR" altLang="es-MX" b="1" dirty="0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29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http://justoserna.files.wordpress.com/2008/12/investigador.jpg"/>
          <p:cNvPicPr>
            <a:picLocks noChangeAspect="1" noChangeArrowheads="1"/>
          </p:cNvPicPr>
          <p:nvPr/>
        </p:nvPicPr>
        <p:blipFill>
          <a:blip r:embed="rId2"/>
          <a:srcRect l="8113" r="12939"/>
          <a:stretch>
            <a:fillRect/>
          </a:stretch>
        </p:blipFill>
        <p:spPr bwMode="auto">
          <a:xfrm>
            <a:off x="538132" y="1585916"/>
            <a:ext cx="285752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03336" y="785548"/>
            <a:ext cx="10018713" cy="705118"/>
          </a:xfrm>
        </p:spPr>
        <p:txBody>
          <a:bodyPr/>
          <a:lstStyle/>
          <a:p>
            <a:pPr eaLnBrk="1" hangingPunct="1"/>
            <a:r>
              <a:rPr lang="es-ES" altLang="es-MX" b="1" dirty="0" smtClean="0"/>
              <a:t>Cualidades del investigador: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74447721"/>
              </p:ext>
            </p:extLst>
          </p:nvPr>
        </p:nvGraphicFramePr>
        <p:xfrm>
          <a:off x="3124200" y="1822855"/>
          <a:ext cx="7629658" cy="4406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81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6310314" y="3357562"/>
            <a:ext cx="3929090" cy="278608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 redondeado"/>
          <p:cNvSpPr/>
          <p:nvPr/>
        </p:nvSpPr>
        <p:spPr>
          <a:xfrm>
            <a:off x="1809720" y="3429000"/>
            <a:ext cx="4214842" cy="271464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809852" y="714357"/>
            <a:ext cx="6429420" cy="9541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TIPOS DE INVESTIGACIÓN DOCUMENTAL</a:t>
            </a:r>
            <a:endParaRPr lang="es-MX" sz="2800" b="1" dirty="0"/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2809852" y="2214554"/>
            <a:ext cx="2428892" cy="857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MX" sz="2400" b="1" dirty="0">
                <a:latin typeface="Arial" pitchFamily="34" charset="0"/>
                <a:cs typeface="Arial" pitchFamily="34" charset="0"/>
              </a:rPr>
              <a:t>Argumentativa</a:t>
            </a:r>
          </a:p>
          <a:p>
            <a:pPr algn="ctr"/>
            <a:r>
              <a:rPr lang="es-MX" sz="2400" b="1" dirty="0">
                <a:latin typeface="Arial" pitchFamily="34" charset="0"/>
                <a:cs typeface="Arial" pitchFamily="34" charset="0"/>
              </a:rPr>
              <a:t>(Exploratoria)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7167570" y="2209796"/>
            <a:ext cx="2071702" cy="86201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MX" sz="2400" b="1" dirty="0">
                <a:latin typeface="Arial" pitchFamily="34" charset="0"/>
                <a:cs typeface="Arial" pitchFamily="34" charset="0"/>
              </a:rPr>
              <a:t>Informativa</a:t>
            </a:r>
          </a:p>
          <a:p>
            <a:pPr algn="ctr"/>
            <a:r>
              <a:rPr lang="es-MX" sz="2400" b="1" dirty="0">
                <a:latin typeface="Arial" pitchFamily="34" charset="0"/>
                <a:cs typeface="Arial" pitchFamily="34" charset="0"/>
              </a:rPr>
              <a:t>(Expositiva)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167042" y="4171898"/>
            <a:ext cx="1143008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latin typeface="Arial" pitchFamily="34" charset="0"/>
                <a:cs typeface="Arial" pitchFamily="34" charset="0"/>
              </a:rPr>
              <a:t>Probar </a:t>
            </a:r>
            <a:endParaRPr lang="es-MX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952596" y="3643315"/>
            <a:ext cx="100013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correcto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952596" y="4714884"/>
            <a:ext cx="121444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incorrecto</a:t>
            </a:r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524364" y="3643314"/>
            <a:ext cx="121444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Deseable </a:t>
            </a:r>
            <a:endParaRPr lang="es-MX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524364" y="4714885"/>
            <a:ext cx="121444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Indeseable </a:t>
            </a:r>
            <a:endParaRPr lang="es-MX" b="1" dirty="0"/>
          </a:p>
        </p:txBody>
      </p:sp>
      <p:sp>
        <p:nvSpPr>
          <p:cNvPr id="13" name="12 Flecha izquierda, derecha y arriba"/>
          <p:cNvSpPr/>
          <p:nvPr/>
        </p:nvSpPr>
        <p:spPr>
          <a:xfrm rot="16200000">
            <a:off x="4417207" y="4179099"/>
            <a:ext cx="500066" cy="428628"/>
          </a:xfrm>
          <a:prstGeom prst="leftRightUp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izquierda, derecha y arriba"/>
          <p:cNvSpPr/>
          <p:nvPr/>
        </p:nvSpPr>
        <p:spPr>
          <a:xfrm rot="5400000">
            <a:off x="2559819" y="4179099"/>
            <a:ext cx="500066" cy="428628"/>
          </a:xfrm>
          <a:prstGeom prst="leftRightUp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2809852" y="5500702"/>
            <a:ext cx="2214578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Pensamiento crítico</a:t>
            </a:r>
            <a:endParaRPr lang="es-MX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524628" y="3929066"/>
            <a:ext cx="114300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Análisis </a:t>
            </a:r>
            <a:endParaRPr lang="es-MX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524628" y="4786322"/>
            <a:ext cx="114300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Selección </a:t>
            </a:r>
            <a:endParaRPr lang="es-MX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8596330" y="4286256"/>
            <a:ext cx="1428760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Información </a:t>
            </a:r>
            <a:endParaRPr lang="es-MX" b="1" dirty="0"/>
          </a:p>
        </p:txBody>
      </p:sp>
      <p:sp>
        <p:nvSpPr>
          <p:cNvPr id="19" name="18 Cheurón"/>
          <p:cNvSpPr/>
          <p:nvPr/>
        </p:nvSpPr>
        <p:spPr>
          <a:xfrm>
            <a:off x="7881950" y="4143381"/>
            <a:ext cx="571504" cy="766173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953256" y="5500702"/>
            <a:ext cx="2571768" cy="3693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FFC000"/>
                </a:solidFill>
              </a:rPr>
              <a:t>NO</a:t>
            </a:r>
            <a:r>
              <a:rPr lang="es-ES" b="1" dirty="0"/>
              <a:t> pensamiento crítico</a:t>
            </a:r>
            <a:endParaRPr lang="es-MX" b="1" dirty="0"/>
          </a:p>
        </p:txBody>
      </p:sp>
      <p:sp>
        <p:nvSpPr>
          <p:cNvPr id="21" name="20 Flecha abajo"/>
          <p:cNvSpPr/>
          <p:nvPr/>
        </p:nvSpPr>
        <p:spPr>
          <a:xfrm>
            <a:off x="3667108" y="1500174"/>
            <a:ext cx="714380" cy="42862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Flecha abajo"/>
          <p:cNvSpPr/>
          <p:nvPr/>
        </p:nvSpPr>
        <p:spPr>
          <a:xfrm>
            <a:off x="7881950" y="1500174"/>
            <a:ext cx="714380" cy="42862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Tipos de investigación documental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/>
              <a:t>ARGUMENTATIVA (exploratoria)</a:t>
            </a:r>
          </a:p>
          <a:p>
            <a:endParaRPr lang="es-MX" dirty="0"/>
          </a:p>
          <a:p>
            <a:pPr marL="109728" indent="0" algn="just">
              <a:buNone/>
            </a:pPr>
            <a:r>
              <a:rPr lang="es-MX" dirty="0"/>
              <a:t>Este escrito trata de probar que algo es correcto o incorrecto, deseable o indeseable Y que requiere solución. Discute consecuencias y soluciones alternas, y llega a una conclusión crítica después de evaluar los datos investigados</a:t>
            </a:r>
            <a:endParaRPr lang="es-MX" dirty="0" smtClean="0"/>
          </a:p>
          <a:p>
            <a:pPr algn="just"/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4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Tipos de investigación documental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/>
              <a:t>INFORMATIVA (Expositiva)</a:t>
            </a:r>
          </a:p>
          <a:p>
            <a:endParaRPr lang="es-MX" dirty="0"/>
          </a:p>
          <a:p>
            <a:pPr marL="109728" indent="0" algn="just">
              <a:buNone/>
            </a:pPr>
            <a:r>
              <a:rPr lang="es-MX" dirty="0"/>
              <a:t>Este escrito es básicamente una panorámica acerca de la información relevante de diversas fuentes confiables sobre un tema específico, sin tratar de aprobar u objetar alguna idea. La contribución radica en analizar y seleccionar de esta información aquello que es relevante para la </a:t>
            </a:r>
            <a:r>
              <a:rPr lang="es-MX" dirty="0" smtClean="0"/>
              <a:t>investigación.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1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45379" y="627285"/>
            <a:ext cx="8207375" cy="1143001"/>
          </a:xfrm>
        </p:spPr>
        <p:txBody>
          <a:bodyPr/>
          <a:lstStyle/>
          <a:p>
            <a:pPr eaLnBrk="1" hangingPunct="1">
              <a:defRPr/>
            </a:pPr>
            <a:r>
              <a:rPr lang="es-MX" sz="3600" b="1" dirty="0"/>
              <a:t>Formas de la Investigación Documental</a:t>
            </a:r>
            <a:endParaRPr lang="es-ES" sz="3600" b="1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7850" y="1454553"/>
            <a:ext cx="9691620" cy="49688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_tradnl" sz="2200" dirty="0">
                <a:solidFill>
                  <a:schemeClr val="hlink"/>
                </a:solidFill>
                <a:cs typeface="Times New Roman" pitchFamily="18" charset="0"/>
              </a:rPr>
              <a:t>Resumen.-</a:t>
            </a:r>
            <a:r>
              <a:rPr lang="es-ES_tradnl" sz="22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s-ES_tradnl" sz="2200" dirty="0">
                <a:cs typeface="Times New Roman" pitchFamily="18" charset="0"/>
              </a:rPr>
              <a:t>Enumeración de los principales aspectos de una obra.</a:t>
            </a:r>
          </a:p>
          <a:p>
            <a:pPr eaLnBrk="1" hangingPunct="1">
              <a:defRPr/>
            </a:pPr>
            <a:r>
              <a:rPr lang="es-ES_tradnl" sz="2200" dirty="0">
                <a:solidFill>
                  <a:schemeClr val="hlink"/>
                </a:solidFill>
                <a:cs typeface="Times New Roman" pitchFamily="18" charset="0"/>
              </a:rPr>
              <a:t>Reseña crítica.-</a:t>
            </a:r>
            <a:r>
              <a:rPr lang="es-ES_tradnl" sz="2200" dirty="0">
                <a:cs typeface="Times New Roman" pitchFamily="18" charset="0"/>
              </a:rPr>
              <a:t>  Resumen y comentario de una obra.  </a:t>
            </a:r>
          </a:p>
          <a:p>
            <a:pPr eaLnBrk="1" hangingPunct="1">
              <a:defRPr/>
            </a:pPr>
            <a:r>
              <a:rPr lang="es-ES_tradnl" sz="2200" dirty="0">
                <a:solidFill>
                  <a:schemeClr val="hlink"/>
                </a:solidFill>
                <a:cs typeface="Times New Roman" pitchFamily="18" charset="0"/>
              </a:rPr>
              <a:t>Ensayo Científico.-</a:t>
            </a:r>
            <a:r>
              <a:rPr lang="es-ES_tradnl" sz="2200" dirty="0">
                <a:cs typeface="Times New Roman" pitchFamily="18" charset="0"/>
              </a:rPr>
              <a:t> Estudios argumentativos y reflexivos.</a:t>
            </a:r>
          </a:p>
          <a:p>
            <a:pPr eaLnBrk="1" hangingPunct="1">
              <a:defRPr/>
            </a:pPr>
            <a:r>
              <a:rPr lang="es-ES_tradnl" sz="2200" dirty="0">
                <a:cs typeface="Times New Roman" pitchFamily="18" charset="0"/>
              </a:rPr>
              <a:t>Informe Científico.- Resumen parcial o total </a:t>
            </a:r>
            <a:r>
              <a:rPr lang="es-ES_tradnl" sz="2200" dirty="0" smtClean="0">
                <a:cs typeface="Times New Roman" pitchFamily="18" charset="0"/>
              </a:rPr>
              <a:t>de </a:t>
            </a:r>
            <a:r>
              <a:rPr lang="es-ES_tradnl" sz="2200" dirty="0">
                <a:cs typeface="Times New Roman" pitchFamily="18" charset="0"/>
              </a:rPr>
              <a:t>investigaciones.</a:t>
            </a:r>
          </a:p>
          <a:p>
            <a:pPr eaLnBrk="1" hangingPunct="1">
              <a:defRPr/>
            </a:pPr>
            <a:r>
              <a:rPr lang="es-ES_tradnl" sz="2200" dirty="0">
                <a:cs typeface="Times New Roman" pitchFamily="18" charset="0"/>
              </a:rPr>
              <a:t>Estadísticas.- Revisión de información en gráficas e </a:t>
            </a:r>
            <a:r>
              <a:rPr lang="es-ES_tradnl" sz="2200" dirty="0" smtClean="0">
                <a:cs typeface="Times New Roman" pitchFamily="18" charset="0"/>
              </a:rPr>
              <a:t>información </a:t>
            </a:r>
            <a:r>
              <a:rPr lang="es-ES_tradnl" sz="2200" dirty="0">
                <a:cs typeface="Times New Roman" pitchFamily="18" charset="0"/>
              </a:rPr>
              <a:t>numérica y la interpretación de datos.</a:t>
            </a:r>
          </a:p>
          <a:p>
            <a:pPr eaLnBrk="1" hangingPunct="1">
              <a:defRPr/>
            </a:pPr>
            <a:r>
              <a:rPr lang="es-ES_tradnl" sz="2200" dirty="0">
                <a:solidFill>
                  <a:schemeClr val="hlink"/>
                </a:solidFill>
                <a:cs typeface="Times New Roman" pitchFamily="18" charset="0"/>
              </a:rPr>
              <a:t>Memoria.-</a:t>
            </a:r>
            <a:r>
              <a:rPr lang="es-ES_tradnl" sz="2200" dirty="0">
                <a:cs typeface="Times New Roman" pitchFamily="18" charset="0"/>
              </a:rPr>
              <a:t> Síntesis de las actividades realizadas en </a:t>
            </a:r>
            <a:r>
              <a:rPr lang="es-ES_tradnl" sz="2200" dirty="0" smtClean="0">
                <a:cs typeface="Times New Roman" pitchFamily="18" charset="0"/>
              </a:rPr>
              <a:t>determinado </a:t>
            </a:r>
            <a:r>
              <a:rPr lang="es-ES_tradnl" sz="2200" dirty="0">
                <a:cs typeface="Times New Roman" pitchFamily="18" charset="0"/>
              </a:rPr>
              <a:t>período.</a:t>
            </a:r>
          </a:p>
          <a:p>
            <a:pPr eaLnBrk="1" hangingPunct="1">
              <a:defRPr/>
            </a:pPr>
            <a:r>
              <a:rPr lang="es-ES_tradnl" sz="2200" dirty="0">
                <a:cs typeface="Times New Roman" pitchFamily="18" charset="0"/>
              </a:rPr>
              <a:t>Marco teórico de una investigación.- Planteamiento del </a:t>
            </a:r>
            <a:r>
              <a:rPr lang="es-ES_tradnl" sz="2200" dirty="0" smtClean="0">
                <a:cs typeface="Times New Roman" pitchFamily="18" charset="0"/>
              </a:rPr>
              <a:t>modelo </a:t>
            </a:r>
            <a:r>
              <a:rPr lang="es-ES_tradnl" sz="2200" dirty="0">
                <a:cs typeface="Times New Roman" pitchFamily="18" charset="0"/>
              </a:rPr>
              <a:t>o los principios teóricos dentro de los cuales se va a manejar el problema de investigación. </a:t>
            </a:r>
          </a:p>
          <a:p>
            <a:pPr eaLnBrk="1" hangingPunct="1">
              <a:defRPr/>
            </a:pPr>
            <a:r>
              <a:rPr lang="es-ES_tradnl" sz="2200" dirty="0">
                <a:solidFill>
                  <a:schemeClr val="hlink"/>
                </a:solidFill>
                <a:cs typeface="Times New Roman" pitchFamily="18" charset="0"/>
              </a:rPr>
              <a:t>Monografía.-</a:t>
            </a:r>
            <a:r>
              <a:rPr lang="es-ES_tradnl" sz="2200" dirty="0">
                <a:cs typeface="Times New Roman" pitchFamily="18" charset="0"/>
              </a:rPr>
              <a:t> Estudio profundo sobre un tema.</a:t>
            </a:r>
            <a:endParaRPr lang="es-ES" sz="2200" dirty="0">
              <a:cs typeface="Times New Roman" pitchFamily="18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7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33525" y="1314431"/>
            <a:ext cx="840107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3 CuadroTexto"/>
          <p:cNvSpPr txBox="1"/>
          <p:nvPr/>
        </p:nvSpPr>
        <p:spPr>
          <a:xfrm>
            <a:off x="3095580" y="2300277"/>
            <a:ext cx="6429420" cy="400110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</a:rPr>
              <a:t>Selección del tema de investigación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4" name="17 Elipse"/>
          <p:cNvSpPr/>
          <p:nvPr/>
        </p:nvSpPr>
        <p:spPr>
          <a:xfrm>
            <a:off x="2452638" y="2300277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1</a:t>
            </a:r>
            <a:endParaRPr lang="es-MX" b="1" dirty="0"/>
          </a:p>
        </p:txBody>
      </p:sp>
      <p:sp>
        <p:nvSpPr>
          <p:cNvPr id="5" name="6 CuadroTexto"/>
          <p:cNvSpPr txBox="1"/>
          <p:nvPr/>
        </p:nvSpPr>
        <p:spPr>
          <a:xfrm>
            <a:off x="3095580" y="2969479"/>
            <a:ext cx="6429420" cy="707886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Búsqueda y recolección de los artículos </a:t>
            </a:r>
          </a:p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o libros relacionados con el tema</a:t>
            </a:r>
          </a:p>
        </p:txBody>
      </p:sp>
      <p:sp>
        <p:nvSpPr>
          <p:cNvPr id="6" name="8 Elipse"/>
          <p:cNvSpPr/>
          <p:nvPr/>
        </p:nvSpPr>
        <p:spPr>
          <a:xfrm>
            <a:off x="2452638" y="3112354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2</a:t>
            </a:r>
            <a:endParaRPr lang="es-MX" b="1" dirty="0"/>
          </a:p>
        </p:txBody>
      </p:sp>
      <p:sp>
        <p:nvSpPr>
          <p:cNvPr id="7" name="1 CuadroTexto"/>
          <p:cNvSpPr txBox="1"/>
          <p:nvPr/>
        </p:nvSpPr>
        <p:spPr>
          <a:xfrm>
            <a:off x="3095580" y="4100811"/>
            <a:ext cx="6429420" cy="400110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Análisis de la información obtenida</a:t>
            </a:r>
          </a:p>
        </p:txBody>
      </p:sp>
      <p:sp>
        <p:nvSpPr>
          <p:cNvPr id="8" name="3 Elipse"/>
          <p:cNvSpPr/>
          <p:nvPr/>
        </p:nvSpPr>
        <p:spPr>
          <a:xfrm>
            <a:off x="2452638" y="410081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3</a:t>
            </a:r>
            <a:endParaRPr lang="es-MX" b="1" dirty="0"/>
          </a:p>
        </p:txBody>
      </p:sp>
      <p:sp>
        <p:nvSpPr>
          <p:cNvPr id="9" name="3 CuadroTexto"/>
          <p:cNvSpPr txBox="1"/>
          <p:nvPr/>
        </p:nvSpPr>
        <p:spPr>
          <a:xfrm>
            <a:off x="3095580" y="4874479"/>
            <a:ext cx="6429420" cy="707886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10" name="4 Elipse"/>
          <p:cNvSpPr/>
          <p:nvPr/>
        </p:nvSpPr>
        <p:spPr>
          <a:xfrm>
            <a:off x="2452638" y="5017354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11" name="2 CuadroTexto"/>
          <p:cNvSpPr txBox="1"/>
          <p:nvPr/>
        </p:nvSpPr>
        <p:spPr>
          <a:xfrm>
            <a:off x="3095580" y="6038847"/>
            <a:ext cx="6429420" cy="400110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Redacción del trabajo de investigación</a:t>
            </a:r>
          </a:p>
        </p:txBody>
      </p:sp>
      <p:sp>
        <p:nvSpPr>
          <p:cNvPr id="12" name="3 Elipse"/>
          <p:cNvSpPr/>
          <p:nvPr/>
        </p:nvSpPr>
        <p:spPr>
          <a:xfrm>
            <a:off x="2452638" y="6038847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5</a:t>
            </a:r>
            <a:endParaRPr lang="es-MX" b="1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55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41421" y="1142307"/>
            <a:ext cx="800105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2728887" y="2109777"/>
            <a:ext cx="5000661" cy="400110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</a:rPr>
              <a:t>Selección del tema de investigación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555801" y="2824157"/>
            <a:ext cx="328614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Se originan </a:t>
            </a:r>
            <a:r>
              <a:rPr lang="es-ES" b="1" dirty="0"/>
              <a:t>de </a:t>
            </a:r>
            <a:r>
              <a:rPr lang="es-ES" b="1" dirty="0">
                <a:solidFill>
                  <a:srgbClr val="FF0000"/>
                </a:solidFill>
              </a:rPr>
              <a:t>IDEAS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514573" y="4042023"/>
            <a:ext cx="271464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Fuentes de ideas</a:t>
            </a:r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588249" y="3538537"/>
            <a:ext cx="309634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Libros, artículos, tesis</a:t>
            </a:r>
            <a:endParaRPr lang="es-MX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588249" y="4181479"/>
            <a:ext cx="310033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Materiales audiovisuales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588249" y="4765125"/>
            <a:ext cx="200026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Internet </a:t>
            </a:r>
            <a:endParaRPr lang="es-MX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699817" y="4978127"/>
            <a:ext cx="230425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Ideas iniciales vagas</a:t>
            </a:r>
            <a:endParaRPr lang="es-MX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483793" y="5987981"/>
            <a:ext cx="357190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Familiarizarse – campo de conocimiento de la idea</a:t>
            </a:r>
            <a:endParaRPr lang="es-MX" b="1" dirty="0"/>
          </a:p>
        </p:txBody>
      </p:sp>
      <p:sp>
        <p:nvSpPr>
          <p:cNvPr id="16" name="15 Cheurón"/>
          <p:cNvSpPr/>
          <p:nvPr/>
        </p:nvSpPr>
        <p:spPr>
          <a:xfrm rot="10800000">
            <a:off x="5372093" y="3465959"/>
            <a:ext cx="642942" cy="17791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16 Flecha abajo"/>
          <p:cNvSpPr/>
          <p:nvPr/>
        </p:nvSpPr>
        <p:spPr>
          <a:xfrm>
            <a:off x="5014903" y="2609843"/>
            <a:ext cx="642942" cy="142876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Elipse"/>
          <p:cNvSpPr/>
          <p:nvPr/>
        </p:nvSpPr>
        <p:spPr>
          <a:xfrm>
            <a:off x="2085945" y="2109777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1</a:t>
            </a:r>
            <a:endParaRPr lang="es-MX" b="1" dirty="0"/>
          </a:p>
        </p:txBody>
      </p:sp>
      <p:sp>
        <p:nvSpPr>
          <p:cNvPr id="19" name="8 CuadroTexto"/>
          <p:cNvSpPr txBox="1"/>
          <p:nvPr/>
        </p:nvSpPr>
        <p:spPr>
          <a:xfrm>
            <a:off x="6948289" y="2673872"/>
            <a:ext cx="3286148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Primer acercamiento a la realidad objetiva</a:t>
            </a:r>
            <a:endParaRPr lang="es-MX" b="1" dirty="0"/>
          </a:p>
        </p:txBody>
      </p:sp>
      <p:sp>
        <p:nvSpPr>
          <p:cNvPr id="6" name="Flecha derecha 5"/>
          <p:cNvSpPr/>
          <p:nvPr/>
        </p:nvSpPr>
        <p:spPr>
          <a:xfrm>
            <a:off x="6156201" y="2889895"/>
            <a:ext cx="504056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4 CuadroTexto"/>
          <p:cNvSpPr txBox="1"/>
          <p:nvPr/>
        </p:nvSpPr>
        <p:spPr>
          <a:xfrm>
            <a:off x="6760765" y="5987981"/>
            <a:ext cx="357190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Conocer estudios, investigaciones y trabajos anteriores</a:t>
            </a:r>
            <a:endParaRPr lang="es-MX" b="1" dirty="0"/>
          </a:p>
        </p:txBody>
      </p:sp>
      <p:sp>
        <p:nvSpPr>
          <p:cNvPr id="7" name="Flecha abajo 6"/>
          <p:cNvSpPr/>
          <p:nvPr/>
        </p:nvSpPr>
        <p:spPr>
          <a:xfrm>
            <a:off x="3779937" y="3393951"/>
            <a:ext cx="360040" cy="36004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lecha abajo 20"/>
          <p:cNvSpPr/>
          <p:nvPr/>
        </p:nvSpPr>
        <p:spPr>
          <a:xfrm>
            <a:off x="3779937" y="4546079"/>
            <a:ext cx="360040" cy="36004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Flecha abajo 21"/>
          <p:cNvSpPr/>
          <p:nvPr/>
        </p:nvSpPr>
        <p:spPr>
          <a:xfrm>
            <a:off x="3779937" y="5482183"/>
            <a:ext cx="360040" cy="36004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Flecha derecha 22"/>
          <p:cNvSpPr/>
          <p:nvPr/>
        </p:nvSpPr>
        <p:spPr>
          <a:xfrm>
            <a:off x="6156201" y="6202263"/>
            <a:ext cx="504056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66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909050" y="5991226"/>
            <a:ext cx="2844800" cy="365125"/>
          </a:xfrm>
        </p:spPr>
        <p:txBody>
          <a:bodyPr/>
          <a:lstStyle/>
          <a:p>
            <a:pPr>
              <a:defRPr/>
            </a:pPr>
            <a:fld id="{9CB91C62-E456-42AE-9A75-F2B28ADA9CF3}" type="slidenum">
              <a:rPr lang="es-CO" altLang="en-US" smtClean="0"/>
              <a:pPr>
                <a:defRPr/>
              </a:pPr>
              <a:t>2</a:t>
            </a:fld>
            <a:endParaRPr lang="es-CO" altLang="en-US" dirty="0"/>
          </a:p>
        </p:txBody>
      </p:sp>
      <p:sp>
        <p:nvSpPr>
          <p:cNvPr id="8195" name="2 CuadroTexto"/>
          <p:cNvSpPr txBox="1">
            <a:spLocks noChangeArrowheads="1"/>
          </p:cNvSpPr>
          <p:nvPr/>
        </p:nvSpPr>
        <p:spPr bwMode="auto">
          <a:xfrm>
            <a:off x="857251" y="1500189"/>
            <a:ext cx="9715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400" b="1" dirty="0"/>
              <a:t>PRESENTACIÓN DEL CURSO</a:t>
            </a:r>
          </a:p>
        </p:txBody>
      </p:sp>
      <p:sp>
        <p:nvSpPr>
          <p:cNvPr id="8196" name="5 CuadroTexto"/>
          <p:cNvSpPr txBox="1">
            <a:spLocks noChangeArrowheads="1"/>
          </p:cNvSpPr>
          <p:nvPr/>
        </p:nvSpPr>
        <p:spPr bwMode="auto">
          <a:xfrm>
            <a:off x="666752" y="2428875"/>
            <a:ext cx="10763249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/>
          </a:p>
        </p:txBody>
      </p:sp>
      <p:sp>
        <p:nvSpPr>
          <p:cNvPr id="8197" name="4 CuadroTexto"/>
          <p:cNvSpPr txBox="1">
            <a:spLocks noChangeArrowheads="1"/>
          </p:cNvSpPr>
          <p:nvPr/>
        </p:nvSpPr>
        <p:spPr bwMode="auto">
          <a:xfrm>
            <a:off x="666751" y="2214563"/>
            <a:ext cx="1063855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 unidad de aprendizaje </a:t>
            </a:r>
            <a:r>
              <a:rPr lang="es-MX" sz="2400" dirty="0" smtClean="0"/>
              <a:t>“Investigación II”, </a:t>
            </a:r>
            <a:r>
              <a:rPr lang="es-MX" sz="2400" dirty="0"/>
              <a:t>se imparte en el 3</a:t>
            </a:r>
            <a:r>
              <a:rPr lang="es-MX" sz="2400" dirty="0" smtClean="0"/>
              <a:t>° </a:t>
            </a:r>
            <a:r>
              <a:rPr lang="es-MX" sz="2400" dirty="0"/>
              <a:t>semestre de la </a:t>
            </a:r>
            <a:r>
              <a:rPr lang="es-MX" sz="2400" dirty="0" smtClean="0"/>
              <a:t>Maestría en ciencias de la computación. </a:t>
            </a:r>
            <a:r>
              <a:rPr lang="es-MX" sz="2400" dirty="0"/>
              <a:t>Tiene la finalidad de desarrollar las competencias necesarias en los </a:t>
            </a:r>
            <a:r>
              <a:rPr lang="es-MX" sz="2400" dirty="0" smtClean="0"/>
              <a:t>alumnos, para que puedan realizar la investigación documental para la elaboración de la tesis o articulo científico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32972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23159" y="1324758"/>
            <a:ext cx="5000660" cy="707886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Búsqueda y recolección de los artículos </a:t>
            </a:r>
          </a:p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o libros relacionados con el tema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082613" y="691202"/>
            <a:ext cx="7751023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4" name="3 Elipse"/>
          <p:cNvSpPr/>
          <p:nvPr/>
        </p:nvSpPr>
        <p:spPr>
          <a:xfrm>
            <a:off x="1809720" y="1214422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2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667108" y="3951036"/>
            <a:ext cx="3429024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FUENTES DE </a:t>
            </a:r>
          </a:p>
          <a:p>
            <a:pPr algn="ctr"/>
            <a:r>
              <a:rPr lang="es-ES" sz="2400" b="1" dirty="0"/>
              <a:t>INFORMACIÓN</a:t>
            </a:r>
            <a:endParaRPr lang="es-MX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809720" y="3129929"/>
            <a:ext cx="285752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PRIMARIAS</a:t>
            </a:r>
            <a:endParaRPr lang="es-MX" sz="24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7524760" y="4081967"/>
            <a:ext cx="285752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SECUNDARIAS</a:t>
            </a:r>
            <a:endParaRPr lang="es-MX" sz="24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7810512" y="4972368"/>
            <a:ext cx="2571768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Otros estudios o investigaciones</a:t>
            </a:r>
            <a:endParaRPr lang="es-MX" sz="20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2816407" y="2403568"/>
            <a:ext cx="178595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Obtenidas</a:t>
            </a:r>
            <a:endParaRPr lang="es-MX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5238744" y="2255127"/>
            <a:ext cx="2286016" cy="10156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Observación</a:t>
            </a:r>
          </a:p>
          <a:p>
            <a:pPr algn="ctr"/>
            <a:r>
              <a:rPr lang="es-ES" sz="2000" b="1" dirty="0"/>
              <a:t>Encuestas </a:t>
            </a:r>
          </a:p>
          <a:p>
            <a:pPr algn="ctr"/>
            <a:r>
              <a:rPr lang="es-ES" sz="2000" b="1" dirty="0"/>
              <a:t>Cuestionarios </a:t>
            </a:r>
            <a:endParaRPr lang="es-MX" sz="20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452926" y="5387866"/>
            <a:ext cx="285752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TERCIARIAS</a:t>
            </a:r>
            <a:endParaRPr lang="es-MX" sz="2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572797" y="5621221"/>
            <a:ext cx="2630096" cy="10156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000" b="1" dirty="0"/>
              <a:t>Directorios</a:t>
            </a:r>
          </a:p>
          <a:p>
            <a:r>
              <a:rPr lang="es-ES" sz="2000" b="1" dirty="0"/>
              <a:t>Compendios</a:t>
            </a:r>
          </a:p>
          <a:p>
            <a:r>
              <a:rPr lang="es-ES" sz="2000" b="1" dirty="0"/>
              <a:t>Catálogos de libros</a:t>
            </a:r>
            <a:endParaRPr lang="es-MX" sz="2000" b="1" dirty="0"/>
          </a:p>
        </p:txBody>
      </p:sp>
      <p:sp>
        <p:nvSpPr>
          <p:cNvPr id="13" name="12 Flecha arriba"/>
          <p:cNvSpPr/>
          <p:nvPr/>
        </p:nvSpPr>
        <p:spPr>
          <a:xfrm>
            <a:off x="4002919" y="3705951"/>
            <a:ext cx="500066" cy="214314"/>
          </a:xfrm>
          <a:prstGeom prst="up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>
            <a:off x="7167570" y="4187461"/>
            <a:ext cx="285752" cy="428628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abajo"/>
          <p:cNvSpPr/>
          <p:nvPr/>
        </p:nvSpPr>
        <p:spPr>
          <a:xfrm>
            <a:off x="5672373" y="5110483"/>
            <a:ext cx="571504" cy="214314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oblada"/>
          <p:cNvSpPr/>
          <p:nvPr/>
        </p:nvSpPr>
        <p:spPr>
          <a:xfrm>
            <a:off x="2095472" y="2541783"/>
            <a:ext cx="642942" cy="571504"/>
          </a:xfrm>
          <a:prstGeom prst="ben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16 Flecha doblada"/>
          <p:cNvSpPr/>
          <p:nvPr/>
        </p:nvSpPr>
        <p:spPr>
          <a:xfrm rot="10800000">
            <a:off x="4280886" y="5938100"/>
            <a:ext cx="642942" cy="414510"/>
          </a:xfrm>
          <a:prstGeom prst="ben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8810644" y="4709803"/>
            <a:ext cx="285752" cy="214314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>
            <a:off x="4742764" y="2527243"/>
            <a:ext cx="285752" cy="214314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55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89991" y="157766"/>
            <a:ext cx="10018713" cy="1752599"/>
          </a:xfrm>
        </p:spPr>
        <p:txBody>
          <a:bodyPr/>
          <a:lstStyle/>
          <a:p>
            <a:pPr eaLnBrk="1" hangingPunct="1">
              <a:defRPr/>
            </a:pPr>
            <a:r>
              <a:rPr lang="es-MX" b="1" dirty="0" smtClean="0"/>
              <a:t>Tipos de fuentes</a:t>
            </a:r>
            <a:endParaRPr lang="es-ES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197" y="1910365"/>
            <a:ext cx="9236299" cy="45720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es-ES" b="1" dirty="0" smtClean="0">
                <a:solidFill>
                  <a:srgbClr val="FF0000"/>
                </a:solidFill>
              </a:rPr>
              <a:t>Fuente Primaria: </a:t>
            </a:r>
            <a:r>
              <a:rPr lang="es-ES" dirty="0" smtClean="0"/>
              <a:t>Investigación que se efectúa a través de </a:t>
            </a:r>
            <a:r>
              <a:rPr lang="es-ES" dirty="0" smtClean="0">
                <a:solidFill>
                  <a:srgbClr val="FF0000"/>
                </a:solidFill>
              </a:rPr>
              <a:t>consulta en los documentos</a:t>
            </a:r>
            <a:r>
              <a:rPr lang="es-ES" dirty="0" smtClean="0"/>
              <a:t> (revistas, libros, periódicos, informes, anuarios) o cualquier otro registro que testimonia un hecho o fenómeno.</a:t>
            </a:r>
            <a:endParaRPr lang="es-MX" dirty="0" smtClean="0"/>
          </a:p>
          <a:p>
            <a:pPr marL="0" indent="0" algn="just" eaLnBrk="1" hangingPunct="1">
              <a:lnSpc>
                <a:spcPct val="90000"/>
              </a:lnSpc>
              <a:buClr>
                <a:schemeClr val="tx1"/>
              </a:buClr>
              <a:buNone/>
              <a:defRPr/>
            </a:pPr>
            <a:endParaRPr lang="es-ES" dirty="0" smtClean="0"/>
          </a:p>
          <a:p>
            <a:pPr marL="0" indent="0" algn="just" eaLnBrk="1" hangingPunct="1">
              <a:lnSpc>
                <a:spcPct val="90000"/>
              </a:lnSpc>
              <a:buClr>
                <a:schemeClr val="tx1"/>
              </a:buClr>
              <a:buNone/>
              <a:defRPr/>
            </a:pPr>
            <a:r>
              <a:rPr lang="es-ES" dirty="0" smtClean="0"/>
              <a:t>Se </a:t>
            </a:r>
            <a:r>
              <a:rPr lang="es-ES" dirty="0"/>
              <a:t>realiza apoyándose de fuentes de carácter documental</a:t>
            </a:r>
            <a:r>
              <a:rPr lang="es-MX" dirty="0"/>
              <a:t>:</a:t>
            </a:r>
          </a:p>
          <a:p>
            <a:pPr lvl="1" algn="just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s-ES" sz="2400" dirty="0"/>
              <a:t>Bibliográfica.</a:t>
            </a:r>
            <a:r>
              <a:rPr lang="es-ES_tradnl" sz="2400" dirty="0"/>
              <a:t>- L</a:t>
            </a:r>
            <a:r>
              <a:rPr lang="es-ES" sz="2400" dirty="0" err="1"/>
              <a:t>ibros</a:t>
            </a:r>
            <a:endParaRPr lang="es-MX" sz="2400" dirty="0"/>
          </a:p>
          <a:p>
            <a:pPr lvl="1" algn="just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s-MX" sz="2400" dirty="0" err="1"/>
              <a:t>Hemerog</a:t>
            </a:r>
            <a:r>
              <a:rPr lang="es-ES_tradnl" sz="2400" dirty="0" err="1"/>
              <a:t>ráfica</a:t>
            </a:r>
            <a:r>
              <a:rPr lang="es-ES" sz="2400" dirty="0"/>
              <a:t>.</a:t>
            </a:r>
            <a:r>
              <a:rPr lang="es-ES_tradnl" sz="2400" dirty="0"/>
              <a:t>- A</a:t>
            </a:r>
            <a:r>
              <a:rPr lang="es-ES" sz="2400" dirty="0" err="1"/>
              <a:t>rtículos</a:t>
            </a:r>
            <a:r>
              <a:rPr lang="es-ES" sz="2400" dirty="0"/>
              <a:t>, ensayos de revistas o periódicos</a:t>
            </a:r>
            <a:r>
              <a:rPr lang="es-MX" sz="2400" dirty="0"/>
              <a:t>.</a:t>
            </a:r>
          </a:p>
          <a:p>
            <a:pPr lvl="1" algn="just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s-MX" sz="2400" dirty="0" err="1"/>
              <a:t>Arc</a:t>
            </a:r>
            <a:r>
              <a:rPr lang="es-ES_tradnl" sz="2400" dirty="0" err="1"/>
              <a:t>hivística</a:t>
            </a:r>
            <a:r>
              <a:rPr lang="es-ES" sz="2400" dirty="0"/>
              <a:t>.- </a:t>
            </a:r>
            <a:r>
              <a:rPr lang="es-MX" sz="2400" dirty="0"/>
              <a:t>C</a:t>
            </a:r>
            <a:r>
              <a:rPr lang="es-ES" sz="2400" dirty="0" err="1"/>
              <a:t>artas</a:t>
            </a:r>
            <a:r>
              <a:rPr lang="es-ES" sz="2400" dirty="0"/>
              <a:t>, oficios, circulares y expedientes.</a:t>
            </a:r>
            <a:endParaRPr lang="es-MX" sz="2400" dirty="0"/>
          </a:p>
          <a:p>
            <a:pPr lvl="1" algn="just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s-MX" sz="2400" dirty="0" err="1"/>
              <a:t>Videográfica</a:t>
            </a:r>
            <a:r>
              <a:rPr lang="es-MX" sz="2400" dirty="0"/>
              <a:t>.- Material filmado</a:t>
            </a:r>
            <a:endParaRPr lang="es-ES" sz="2400" dirty="0"/>
          </a:p>
          <a:p>
            <a:pPr algn="just" eaLnBrk="1" hangingPunct="1">
              <a:lnSpc>
                <a:spcPct val="90000"/>
              </a:lnSpc>
              <a:defRPr/>
            </a:pPr>
            <a:endParaRPr lang="es-ES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84309" y="247919"/>
            <a:ext cx="10018713" cy="1752599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/>
              <a:t>Tipos de fuente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4308" y="1841679"/>
            <a:ext cx="10018713" cy="4365938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  <a:defRPr/>
            </a:pP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Fuente secundaria: </a:t>
            </a:r>
            <a:r>
              <a:rPr lang="es-ES" b="1" dirty="0" smtClean="0"/>
              <a:t> </a:t>
            </a:r>
            <a:r>
              <a:rPr lang="es-ES" dirty="0"/>
              <a:t>es un material específico, éste califica a la investigación documental.</a:t>
            </a:r>
          </a:p>
          <a:p>
            <a:pPr lvl="1" algn="just" eaLnBrk="1" hangingPunct="1">
              <a:defRPr/>
            </a:pPr>
            <a:r>
              <a:rPr lang="es-ES" sz="2400" dirty="0"/>
              <a:t>La investigación documental que se apoya en material impreso (libros) se llama </a:t>
            </a:r>
            <a:r>
              <a:rPr lang="es-ES" sz="2400" b="1" i="1" dirty="0"/>
              <a:t>investigación bibliográfica</a:t>
            </a:r>
            <a:r>
              <a:rPr lang="es-ES" sz="2400" dirty="0"/>
              <a:t>.</a:t>
            </a:r>
          </a:p>
          <a:p>
            <a:pPr lvl="1" algn="just" eaLnBrk="1" hangingPunct="1">
              <a:defRPr/>
            </a:pPr>
            <a:r>
              <a:rPr lang="es-ES" sz="2400" dirty="0"/>
              <a:t>La investigación documental que se apoya en revistas se llama </a:t>
            </a:r>
            <a:r>
              <a:rPr lang="es-ES" sz="2400" b="1" i="1" dirty="0"/>
              <a:t>investigación </a:t>
            </a:r>
            <a:r>
              <a:rPr lang="es-ES" sz="2400" b="1" i="1" dirty="0" err="1"/>
              <a:t>hemerográfica</a:t>
            </a:r>
            <a:r>
              <a:rPr lang="es-ES" sz="2400" i="1" dirty="0"/>
              <a:t>.</a:t>
            </a:r>
          </a:p>
          <a:p>
            <a:pPr lvl="1" algn="just" eaLnBrk="1" hangingPunct="1">
              <a:defRPr/>
            </a:pPr>
            <a:r>
              <a:rPr lang="es-ES" sz="2400" dirty="0"/>
              <a:t>La investigación documental que se apoya en material filmado se llama </a:t>
            </a:r>
            <a:r>
              <a:rPr lang="es-ES" sz="2400" b="1" i="1" dirty="0"/>
              <a:t>investigación </a:t>
            </a:r>
            <a:r>
              <a:rPr lang="es-ES" sz="2400" b="1" i="1" dirty="0" err="1"/>
              <a:t>videográfica</a:t>
            </a:r>
            <a:r>
              <a:rPr lang="es-ES" sz="2400" b="1" i="1" dirty="0"/>
              <a:t>.</a:t>
            </a:r>
            <a:endParaRPr lang="es-ES" sz="2400" b="1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8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27224"/>
            <a:ext cx="234315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3200" b="1" dirty="0" smtClean="0"/>
              <a:t>Resumen</a:t>
            </a:r>
            <a:endParaRPr lang="es-ES" sz="3200" b="1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0099" y="3565839"/>
            <a:ext cx="4465749" cy="238527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s-MX" sz="2000" b="1" dirty="0" smtClean="0"/>
              <a:t>Dar cuenta de nuestra lectura:</a:t>
            </a:r>
          </a:p>
          <a:p>
            <a:pPr lvl="1" eaLnBrk="1" hangingPunct="1">
              <a:defRPr/>
            </a:pPr>
            <a:r>
              <a:rPr lang="es-MX" dirty="0" smtClean="0"/>
              <a:t>Enumerar brevemente los aspectos principales.</a:t>
            </a:r>
          </a:p>
          <a:p>
            <a:pPr lvl="1" eaLnBrk="1" hangingPunct="1">
              <a:defRPr/>
            </a:pPr>
            <a:r>
              <a:rPr lang="es-MX" dirty="0" smtClean="0"/>
              <a:t>Señalar la validez de lo escrito por el autor.</a:t>
            </a:r>
          </a:p>
          <a:p>
            <a:pPr lvl="1" eaLnBrk="1" hangingPunct="1">
              <a:defRPr/>
            </a:pPr>
            <a:r>
              <a:rPr lang="es-MX" dirty="0" smtClean="0"/>
              <a:t>Destacar aportaciones.</a:t>
            </a:r>
          </a:p>
          <a:p>
            <a:pPr lvl="1" eaLnBrk="1" hangingPunct="1">
              <a:defRPr/>
            </a:pPr>
            <a:endParaRPr lang="es-MX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88585" y="3199327"/>
            <a:ext cx="5676345" cy="31413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MX" sz="2000" dirty="0" smtClean="0"/>
          </a:p>
          <a:p>
            <a:pPr>
              <a:defRPr/>
            </a:pPr>
            <a:r>
              <a:rPr lang="es-MX" sz="2000" b="1" dirty="0" smtClean="0"/>
              <a:t>Finalidades:</a:t>
            </a:r>
          </a:p>
          <a:p>
            <a:pPr lvl="1">
              <a:defRPr/>
            </a:pPr>
            <a:r>
              <a:rPr lang="es-MX" dirty="0" smtClean="0"/>
              <a:t>Estimular la lectura minuciosa, llegando a la comprensión del contenido.</a:t>
            </a:r>
          </a:p>
          <a:p>
            <a:pPr lvl="1">
              <a:defRPr/>
            </a:pPr>
            <a:r>
              <a:rPr lang="es-MX" dirty="0" smtClean="0"/>
              <a:t>Dar un panorama del contenido presentado por el autor.</a:t>
            </a:r>
          </a:p>
          <a:p>
            <a:pPr>
              <a:defRPr/>
            </a:pPr>
            <a:r>
              <a:rPr lang="es-MX" sz="2000" dirty="0" smtClean="0"/>
              <a:t>Usar un lenguaje objetivo.</a:t>
            </a:r>
          </a:p>
          <a:p>
            <a:pPr>
              <a:defRPr/>
            </a:pPr>
            <a:r>
              <a:rPr lang="es-MX" sz="2000" dirty="0" smtClean="0"/>
              <a:t>Los juicios requieren de un previo razonamiento para juzgar objetivamente.</a:t>
            </a:r>
            <a:endParaRPr lang="es-ES" sz="2000" dirty="0" smtClean="0"/>
          </a:p>
          <a:p>
            <a:pPr>
              <a:defRPr/>
            </a:pPr>
            <a:endParaRPr lang="es-ES" sz="2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867025" y="810832"/>
            <a:ext cx="8726149" cy="2755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  <a:defRPr/>
            </a:pPr>
            <a:r>
              <a:rPr lang="es-MX" sz="2000" dirty="0" smtClean="0"/>
              <a:t>Una extensión excesiva en número de páginas indicará cierta incapacidad de abstracción, lo cual puede deberse a que: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s-MX" dirty="0" smtClean="0"/>
              <a:t>Se carece de interés por el tema.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s-MX" dirty="0" smtClean="0"/>
              <a:t>No se le dedica el tiempo necesario.</a:t>
            </a:r>
          </a:p>
          <a:p>
            <a:pPr algn="just">
              <a:lnSpc>
                <a:spcPct val="90000"/>
              </a:lnSpc>
              <a:defRPr/>
            </a:pPr>
            <a:r>
              <a:rPr lang="es-MX" sz="2000" dirty="0" smtClean="0"/>
              <a:t>No debemos intervenir en la objetividad del autor, aunque sí podemos manifestar admiración o reproche. </a:t>
            </a:r>
            <a:endParaRPr lang="es-ES" sz="2000" dirty="0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41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348" y="977252"/>
            <a:ext cx="2416509" cy="86107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sz="3200" b="1" dirty="0" smtClean="0"/>
              <a:t>Reseña crítica</a:t>
            </a:r>
            <a:endParaRPr lang="es-ES" sz="32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62250" y="858323"/>
            <a:ext cx="8494466" cy="29879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s-MX" sz="1800" dirty="0"/>
              <a:t>Es el resumen y comentario de un producto científico, pero no de manera arbitraria y desordenada.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sz="1800" dirty="0"/>
              <a:t>Se utilizan las opiniones de diversas autoridades científicas en relación con las defendidas por el autor y se establece todo tipo de comparaciones.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sz="1800" dirty="0"/>
              <a:t>Consiste en discutir la validez de los datos, juicios y enfoques del producto comentado.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sz="1800" dirty="0"/>
              <a:t>Requiere de cierta madurez intelectual.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sz="1800" dirty="0"/>
              <a:t>Decir nuestra opinión acerca del valor de lo leído.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18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" y="3461887"/>
            <a:ext cx="2619376" cy="71513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s-MX" sz="3200" b="1" dirty="0" smtClean="0"/>
              <a:t>Ensayo</a:t>
            </a:r>
            <a:r>
              <a:rPr lang="es-MX" sz="3200" dirty="0" smtClean="0"/>
              <a:t> </a:t>
            </a:r>
            <a:r>
              <a:rPr lang="es-MX" sz="3200" b="1" dirty="0" smtClean="0"/>
              <a:t>Científico</a:t>
            </a:r>
            <a:endParaRPr lang="es-ES" sz="3200" b="1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905124" y="3734879"/>
            <a:ext cx="8494287" cy="2437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  <a:defRPr/>
            </a:pPr>
            <a:r>
              <a:rPr lang="es-MX" sz="1800" dirty="0" smtClean="0"/>
              <a:t>Explicación de cómo el que escribe </a:t>
            </a:r>
            <a:r>
              <a:rPr lang="es-MX" sz="1800" dirty="0" smtClean="0">
                <a:solidFill>
                  <a:schemeClr val="hlink"/>
                </a:solidFill>
              </a:rPr>
              <a:t>analiza el mundo</a:t>
            </a:r>
            <a:r>
              <a:rPr lang="es-MX" sz="1800" dirty="0" smtClean="0"/>
              <a:t> en relación con una temática.</a:t>
            </a:r>
          </a:p>
          <a:p>
            <a:pPr algn="just">
              <a:lnSpc>
                <a:spcPct val="90000"/>
              </a:lnSpc>
              <a:defRPr/>
            </a:pPr>
            <a:r>
              <a:rPr lang="es-MX" sz="1800" dirty="0" smtClean="0">
                <a:solidFill>
                  <a:schemeClr val="hlink"/>
                </a:solidFill>
              </a:rPr>
              <a:t>Expresión personal con responsabilidad</a:t>
            </a:r>
            <a:r>
              <a:rPr lang="es-MX" sz="1800" dirty="0" smtClean="0"/>
              <a:t> en la exposición juiciosa sobre el entorno del autor (interpretación de la realidad).</a:t>
            </a:r>
          </a:p>
          <a:p>
            <a:pPr algn="just">
              <a:lnSpc>
                <a:spcPct val="90000"/>
              </a:lnSpc>
              <a:defRPr/>
            </a:pPr>
            <a:r>
              <a:rPr lang="es-MX" sz="1800" dirty="0" smtClean="0"/>
              <a:t>Género híbrido con un pie en la ciencia y otro en el arte.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s-MX" sz="1800" dirty="0" smtClean="0"/>
              <a:t>Ciencia.- Puede y tiene que sustentar su validez confrontándose con otros textos (sustentar la validez de tu opinión).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s-MX" sz="1800" dirty="0" smtClean="0"/>
              <a:t>Arte.- Escribir muy bien.</a:t>
            </a:r>
            <a:endParaRPr lang="es-ES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71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94" y="1063716"/>
            <a:ext cx="1974606" cy="51743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sz="2400" b="1" dirty="0" smtClean="0"/>
              <a:t>Memoria</a:t>
            </a:r>
            <a:endParaRPr lang="es-ES" sz="24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1700" y="806416"/>
            <a:ext cx="9677399" cy="231819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000" dirty="0"/>
              <a:t>Relato de experiencias laborales en torno a una temática específica y soportada con una estructura metodológicamente reconocida. 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s-ES" sz="2000" dirty="0"/>
              <a:t>Introducción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s-ES" sz="2000" dirty="0"/>
              <a:t>Desarrollo</a:t>
            </a:r>
          </a:p>
          <a:p>
            <a:pPr lvl="4" eaLnBrk="1" hangingPunct="1">
              <a:lnSpc>
                <a:spcPct val="90000"/>
              </a:lnSpc>
              <a:defRPr/>
            </a:pPr>
            <a:r>
              <a:rPr lang="es-ES" sz="2000" dirty="0" smtClean="0"/>
              <a:t>Conclusiones</a:t>
            </a:r>
            <a:endParaRPr lang="es-ES" sz="20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4165" y="3162976"/>
            <a:ext cx="2017535" cy="7770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s-MX" sz="2400" b="1" dirty="0" smtClean="0"/>
              <a:t>Monografía</a:t>
            </a:r>
            <a:endParaRPr lang="es-ES" sz="2400" b="1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71700" y="3315788"/>
            <a:ext cx="9847529" cy="28827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s-MX" sz="2000" dirty="0" smtClean="0"/>
              <a:t>Es el tratamiento por escrito de un tema específico bien definido.</a:t>
            </a:r>
          </a:p>
          <a:p>
            <a:pPr>
              <a:lnSpc>
                <a:spcPct val="90000"/>
              </a:lnSpc>
              <a:defRPr/>
            </a:pPr>
            <a:r>
              <a:rPr lang="es-MX" sz="2000" dirty="0" smtClean="0"/>
              <a:t>Constituye la concreción del dominio del tema tratado.</a:t>
            </a:r>
          </a:p>
          <a:p>
            <a:pPr>
              <a:lnSpc>
                <a:spcPct val="90000"/>
              </a:lnSpc>
              <a:defRPr/>
            </a:pPr>
            <a:r>
              <a:rPr lang="es-MX" sz="2000" dirty="0" smtClean="0"/>
              <a:t>Su estructura es:</a:t>
            </a:r>
          </a:p>
          <a:p>
            <a:pPr lvl="1">
              <a:lnSpc>
                <a:spcPct val="90000"/>
              </a:lnSpc>
              <a:defRPr/>
            </a:pPr>
            <a:r>
              <a:rPr lang="es-MX" dirty="0" smtClean="0"/>
              <a:t>Introducción.- Planteamiento claro y simple del tema tratado.</a:t>
            </a:r>
          </a:p>
          <a:p>
            <a:pPr lvl="1">
              <a:lnSpc>
                <a:spcPct val="90000"/>
              </a:lnSpc>
              <a:defRPr/>
            </a:pPr>
            <a:r>
              <a:rPr lang="es-MX" dirty="0" smtClean="0"/>
              <a:t>Desarrollo.- Fundamentación lógica del trabajo de investigación, cuya finalidad es exponer y demostrar.</a:t>
            </a:r>
          </a:p>
          <a:p>
            <a:pPr lvl="1">
              <a:lnSpc>
                <a:spcPct val="90000"/>
              </a:lnSpc>
              <a:defRPr/>
            </a:pPr>
            <a:r>
              <a:rPr lang="es-MX" dirty="0" smtClean="0"/>
              <a:t>Conclusión.- Debe relacionar las diversas partes de la argumentación y unir las ideas desarrolladas.</a:t>
            </a:r>
            <a:endParaRPr lang="es-ES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03261" y="609600"/>
            <a:ext cx="10018713" cy="1752599"/>
          </a:xfrm>
        </p:spPr>
        <p:txBody>
          <a:bodyPr/>
          <a:lstStyle/>
          <a:p>
            <a:pPr eaLnBrk="1" hangingPunct="1">
              <a:defRPr/>
            </a:pPr>
            <a:r>
              <a:rPr lang="es-MX" dirty="0" smtClean="0">
                <a:solidFill>
                  <a:schemeClr val="tx1"/>
                </a:solidFill>
              </a:rPr>
              <a:t>Definición de </a:t>
            </a:r>
            <a:r>
              <a:rPr lang="es-MX" dirty="0" smtClean="0">
                <a:solidFill>
                  <a:srgbClr val="FF3300"/>
                </a:solidFill>
              </a:rPr>
              <a:t>Mono</a:t>
            </a:r>
            <a:r>
              <a:rPr lang="es-MX" dirty="0" smtClean="0">
                <a:solidFill>
                  <a:schemeClr val="tx1"/>
                </a:solidFill>
              </a:rPr>
              <a:t>grafía</a:t>
            </a:r>
            <a:r>
              <a:rPr lang="es-MX" dirty="0" smtClean="0"/>
              <a:t> </a:t>
            </a:r>
            <a:endParaRPr lang="es-ES" dirty="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4826" y="1773238"/>
            <a:ext cx="8353425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MX" smtClean="0"/>
              <a:t>Se usa para denominar textos de </a:t>
            </a:r>
            <a:r>
              <a:rPr lang="es-MX" smtClean="0">
                <a:solidFill>
                  <a:schemeClr val="accent2"/>
                </a:solidFill>
              </a:rPr>
              <a:t>trama argumentativa y función informativa </a:t>
            </a:r>
            <a:r>
              <a:rPr lang="es-MX" smtClean="0">
                <a:solidFill>
                  <a:srgbClr val="FF3300"/>
                </a:solidFill>
              </a:rPr>
              <a:t>sobre un solo tema.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MX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MX" smtClean="0"/>
              <a:t>Se organiza en forma analítica y crítica, a partir de diferentes fuentes.</a:t>
            </a:r>
            <a:br>
              <a:rPr lang="es-MX" smtClean="0"/>
            </a:br>
            <a:endParaRPr lang="es-MX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MX" smtClean="0"/>
              <a:t>Es un documento sobre </a:t>
            </a:r>
            <a:r>
              <a:rPr lang="es-MX" smtClean="0">
                <a:solidFill>
                  <a:srgbClr val="FF3300"/>
                </a:solidFill>
              </a:rPr>
              <a:t>un tema específico</a:t>
            </a:r>
            <a:r>
              <a:rPr lang="es-MX" smtClean="0"/>
              <a:t> donde la información obtenida </a:t>
            </a:r>
            <a:r>
              <a:rPr lang="es-MX" smtClean="0">
                <a:solidFill>
                  <a:srgbClr val="FF3300"/>
                </a:solidFill>
              </a:rPr>
              <a:t>respalda los puntos importantes citando otros trabajos.</a:t>
            </a:r>
            <a:r>
              <a:rPr lang="es-MX" sz="280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/>
          </a:p>
        </p:txBody>
      </p:sp>
      <p:pic>
        <p:nvPicPr>
          <p:cNvPr id="18436" name="Picture 4" descr="MCj0432665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75" y="16383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6588" y="828676"/>
            <a:ext cx="8229600" cy="849313"/>
          </a:xfrm>
        </p:spPr>
        <p:txBody>
          <a:bodyPr/>
          <a:lstStyle/>
          <a:p>
            <a:pPr eaLnBrk="1" hangingPunct="1">
              <a:defRPr/>
            </a:pPr>
            <a:r>
              <a:rPr lang="es-ES_tradnl" dirty="0" smtClean="0">
                <a:solidFill>
                  <a:schemeClr val="tx1"/>
                </a:solidFill>
              </a:rPr>
              <a:t>Qué no es una monografía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3388" y="1484314"/>
            <a:ext cx="8748712" cy="4752975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es-ES_tradnl" sz="2800"/>
              <a:t>Una </a:t>
            </a:r>
            <a:r>
              <a:rPr lang="es-ES_tradnl" sz="2800" u="sng"/>
              <a:t>copia</a:t>
            </a:r>
            <a:r>
              <a:rPr lang="es-ES_tradnl" sz="2800"/>
              <a:t> de un libro, enciclopedia, diccionario, recorte periodístico o cualquier material de consulta.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es-ES_tradnl" sz="2800"/>
              <a:t>Un </a:t>
            </a:r>
            <a:r>
              <a:rPr lang="es-ES_tradnl" sz="2800" u="sng"/>
              <a:t>resumen</a:t>
            </a:r>
            <a:r>
              <a:rPr lang="es-ES_tradnl" sz="2800"/>
              <a:t> de un libro, enciclopedia, diccionario, recorte periodístico o cualquier material de consulta.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es-ES_tradnl" sz="2800"/>
              <a:t>Una  </a:t>
            </a:r>
            <a:r>
              <a:rPr lang="es-ES_tradnl" sz="2800" u="sng"/>
              <a:t>síntesis</a:t>
            </a:r>
            <a:r>
              <a:rPr lang="es-ES_tradnl" sz="2800"/>
              <a:t>  en el sentido de hacer poco, algo  corto, breve o escaso.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es-ES_tradnl" sz="2800"/>
              <a:t>Un </a:t>
            </a:r>
            <a:r>
              <a:rPr lang="es-ES_tradnl" sz="2800" u="sng"/>
              <a:t>conjunto de cuadros o</a:t>
            </a:r>
            <a:r>
              <a:rPr lang="es-ES_tradnl" sz="2800"/>
              <a:t> esquemas sin su respectivo análisis e interpretación correspondiente. 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9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 rot="16183500">
            <a:off x="403226" y="2905126"/>
            <a:ext cx="55213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MX" smtClean="0">
                <a:solidFill>
                  <a:schemeClr val="tx1"/>
                </a:solidFill>
              </a:rPr>
              <a:t>Tipos de Monografía</a:t>
            </a:r>
            <a:endParaRPr lang="es-ES" smtClean="0">
              <a:solidFill>
                <a:schemeClr val="tx1"/>
              </a:solidFill>
            </a:endParaRPr>
          </a:p>
        </p:txBody>
      </p:sp>
      <p:pic>
        <p:nvPicPr>
          <p:cNvPr id="20483" name="Picture 3" descr="BD18207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1447800"/>
            <a:ext cx="5184775" cy="44021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880101" y="1989138"/>
            <a:ext cx="251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altLang="es-MX" sz="2400" dirty="0">
                <a:solidFill>
                  <a:srgbClr val="FF0000"/>
                </a:solidFill>
                <a:latin typeface="Arial" panose="020B0604020202020204" pitchFamily="34" charset="0"/>
              </a:rPr>
              <a:t>Compilación</a:t>
            </a:r>
            <a:endParaRPr lang="es-ES" altLang="es-MX" sz="24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880101" y="3500438"/>
            <a:ext cx="2303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altLang="es-MX" sz="2400" dirty="0">
                <a:latin typeface="Arial" panose="020B0604020202020204" pitchFamily="34" charset="0"/>
              </a:rPr>
              <a:t>Investigativa</a:t>
            </a:r>
            <a:endParaRPr lang="es-ES" altLang="es-MX" sz="2400" dirty="0">
              <a:latin typeface="Arial" panose="020B060402020202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024563" y="4652964"/>
            <a:ext cx="2087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2400" dirty="0">
                <a:solidFill>
                  <a:srgbClr val="0070C0"/>
                </a:solidFill>
                <a:latin typeface="Arial" panose="020B0604020202020204" pitchFamily="34" charset="0"/>
              </a:rPr>
              <a:t>Análisis de experiencias</a:t>
            </a:r>
            <a:endParaRPr lang="es-ES" altLang="es-MX" sz="24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52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b="1" dirty="0"/>
              <a:t>Monografía</a:t>
            </a:r>
            <a:r>
              <a:rPr lang="es-MX" b="1" dirty="0">
                <a:solidFill>
                  <a:schemeClr val="hlink"/>
                </a:solidFill>
              </a:rPr>
              <a:t> </a:t>
            </a:r>
            <a:r>
              <a:rPr lang="es-MX" b="1" dirty="0"/>
              <a:t>de compilación</a:t>
            </a:r>
            <a:endParaRPr lang="es-ES" b="1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25673" y="2071152"/>
            <a:ext cx="8135937" cy="3733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s-MX" sz="3400" dirty="0">
                <a:solidFill>
                  <a:srgbClr val="FF3300"/>
                </a:solidFill>
              </a:rPr>
              <a:t>Analiza</a:t>
            </a:r>
            <a:r>
              <a:rPr lang="es-MX" sz="3400" dirty="0"/>
              <a:t> (confronta ideas/posturas de varios autores) </a:t>
            </a:r>
            <a:r>
              <a:rPr lang="es-MX" sz="3400" dirty="0">
                <a:solidFill>
                  <a:srgbClr val="FF3300"/>
                </a:solidFill>
              </a:rPr>
              <a:t>y redacta</a:t>
            </a:r>
            <a:r>
              <a:rPr lang="es-MX" sz="3400" dirty="0"/>
              <a:t> (no copia) un tema a partir de la bibliografía existente (pertinente y actualizada). </a:t>
            </a:r>
          </a:p>
          <a:p>
            <a:pPr eaLnBrk="1" hangingPunct="1">
              <a:defRPr/>
            </a:pPr>
            <a:r>
              <a:rPr lang="es-MX" sz="3400" dirty="0"/>
              <a:t>Exige </a:t>
            </a:r>
            <a:r>
              <a:rPr lang="es-MX" sz="3400" dirty="0">
                <a:solidFill>
                  <a:srgbClr val="FF3300"/>
                </a:solidFill>
              </a:rPr>
              <a:t>comprensión y crítica</a:t>
            </a:r>
            <a:r>
              <a:rPr lang="es-MX" sz="3400" dirty="0"/>
              <a:t> para referirse a los diferentes puntos de vista (otros autores) y exponer la opinión personal </a:t>
            </a:r>
            <a:r>
              <a:rPr lang="es-MX" sz="3400" dirty="0">
                <a:solidFill>
                  <a:srgbClr val="FF3300"/>
                </a:solidFill>
              </a:rPr>
              <a:t>(síntesis)</a:t>
            </a:r>
            <a:r>
              <a:rPr lang="es-MX" sz="3400" dirty="0"/>
              <a:t> tras una revisión documental exhaustiva.</a:t>
            </a:r>
            <a:endParaRPr lang="es-ES" sz="2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24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870952" y="5972176"/>
            <a:ext cx="2844800" cy="365125"/>
          </a:xfrm>
        </p:spPr>
        <p:txBody>
          <a:bodyPr/>
          <a:lstStyle/>
          <a:p>
            <a:pPr>
              <a:defRPr/>
            </a:pPr>
            <a:fld id="{329CE6A0-0729-4950-BE93-F10911A79BFB}" type="slidenum">
              <a:rPr lang="es-CO" altLang="en-US" smtClean="0"/>
              <a:pPr>
                <a:defRPr/>
              </a:pPr>
              <a:t>3</a:t>
            </a:fld>
            <a:endParaRPr lang="es-CO" altLang="en-US" dirty="0"/>
          </a:p>
        </p:txBody>
      </p:sp>
      <p:sp>
        <p:nvSpPr>
          <p:cNvPr id="9219" name="1 CuadroTexto"/>
          <p:cNvSpPr txBox="1">
            <a:spLocks noChangeArrowheads="1"/>
          </p:cNvSpPr>
          <p:nvPr/>
        </p:nvSpPr>
        <p:spPr bwMode="auto">
          <a:xfrm>
            <a:off x="1047751" y="1500189"/>
            <a:ext cx="9048749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CONTENIDO DEL CURSO</a:t>
            </a:r>
          </a:p>
        </p:txBody>
      </p:sp>
      <p:sp>
        <p:nvSpPr>
          <p:cNvPr id="9220" name="5 CuadroTexto"/>
          <p:cNvSpPr txBox="1">
            <a:spLocks noChangeArrowheads="1"/>
          </p:cNvSpPr>
          <p:nvPr/>
        </p:nvSpPr>
        <p:spPr bwMode="auto">
          <a:xfrm>
            <a:off x="381001" y="2170401"/>
            <a:ext cx="11334751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dirty="0"/>
              <a:t>Unidad I. </a:t>
            </a:r>
            <a:r>
              <a:rPr lang="es-MX" dirty="0" smtClean="0">
                <a:solidFill>
                  <a:srgbClr val="C00000"/>
                </a:solidFill>
              </a:rPr>
              <a:t>La investigación documental y sus métodos</a:t>
            </a:r>
            <a:endParaRPr lang="es-ES" dirty="0">
              <a:solidFill>
                <a:srgbClr val="C00000"/>
              </a:solidFill>
            </a:endParaRPr>
          </a:p>
          <a:p>
            <a:endParaRPr lang="es-ES" dirty="0"/>
          </a:p>
          <a:p>
            <a:r>
              <a:rPr lang="es-ES" dirty="0"/>
              <a:t>Unidad II. </a:t>
            </a:r>
            <a:r>
              <a:rPr lang="es-ES" dirty="0" smtClean="0"/>
              <a:t>Identificación de bases de datos especializadas </a:t>
            </a:r>
            <a:endParaRPr lang="es-ES" dirty="0"/>
          </a:p>
          <a:p>
            <a:endParaRPr lang="es-ES" dirty="0"/>
          </a:p>
          <a:p>
            <a:r>
              <a:rPr lang="es-ES" dirty="0"/>
              <a:t>Unida III. </a:t>
            </a:r>
            <a:r>
              <a:rPr lang="es-ES" dirty="0" smtClean="0"/>
              <a:t>La estadística como apoyo a la labor de investigación</a:t>
            </a:r>
            <a:endParaRPr lang="es-ES" dirty="0"/>
          </a:p>
          <a:p>
            <a:endParaRPr lang="es-ES" dirty="0"/>
          </a:p>
          <a:p>
            <a:r>
              <a:rPr lang="es-ES" dirty="0"/>
              <a:t>Unidad IV. </a:t>
            </a:r>
            <a:r>
              <a:rPr lang="es-ES" dirty="0" smtClean="0"/>
              <a:t>Asesoría directa con el tutor académico del proyecto de investigación, pruebas piloto, trabajo de campo y aprendizaje de técnicas y procedimientos  (metodología experimental)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32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0700" y="785813"/>
            <a:ext cx="864601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sz="3600" b="1" dirty="0"/>
              <a:t>Estructura de la monografía de compilación</a:t>
            </a:r>
            <a:r>
              <a:rPr lang="es-MX" b="1" dirty="0"/>
              <a:t> </a:t>
            </a:r>
            <a:endParaRPr lang="es-ES" b="1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566863"/>
            <a:ext cx="8610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MX" smtClean="0">
                <a:solidFill>
                  <a:srgbClr val="FF3300"/>
                </a:solidFill>
              </a:rPr>
              <a:t>Introducción.-</a:t>
            </a:r>
            <a:r>
              <a:rPr lang="es-MX" smtClean="0"/>
              <a:t> </a:t>
            </a:r>
            <a:r>
              <a:rPr lang="es-MX" sz="3000"/>
              <a:t>Incluye el problema y los objetivos, así como la manera en que se construyó la monografía.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smtClean="0">
                <a:solidFill>
                  <a:srgbClr val="FF3300"/>
                </a:solidFill>
              </a:rPr>
              <a:t>Desarrollo.-</a:t>
            </a:r>
            <a:r>
              <a:rPr lang="es-MX" smtClean="0"/>
              <a:t> </a:t>
            </a:r>
            <a:r>
              <a:rPr lang="es-MX" sz="3000"/>
              <a:t>Se presenta el tema tratado a profundidad, lo cual debe incluir tanto lo que otros autores han escrito (referencias), como el propio pensamiento.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MX" smtClean="0">
                <a:solidFill>
                  <a:srgbClr val="FF3300"/>
                </a:solidFill>
              </a:rPr>
              <a:t>Resultados y Conclusiones.-</a:t>
            </a:r>
            <a:r>
              <a:rPr lang="es-MX" smtClean="0"/>
              <a:t> </a:t>
            </a:r>
            <a:r>
              <a:rPr lang="es-MX" sz="3000"/>
              <a:t>De existir, pueden incluirse también las propuestas de mejora. </a:t>
            </a:r>
            <a:endParaRPr lang="es-ES" sz="300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3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1" y="800100"/>
            <a:ext cx="10018713" cy="1752599"/>
          </a:xfrm>
        </p:spPr>
        <p:txBody>
          <a:bodyPr/>
          <a:lstStyle/>
          <a:p>
            <a:pPr eaLnBrk="1" hangingPunct="1">
              <a:defRPr/>
            </a:pPr>
            <a:r>
              <a:rPr lang="es-MX" b="1" dirty="0"/>
              <a:t>Monografía investigativa</a:t>
            </a:r>
            <a:endParaRPr lang="es-ES" b="1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3097" y="2813878"/>
            <a:ext cx="7777162" cy="3186112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s-MX" sz="3400"/>
              <a:t>Se aborda </a:t>
            </a:r>
            <a:r>
              <a:rPr lang="es-MX" sz="3400">
                <a:solidFill>
                  <a:srgbClr val="FF3300"/>
                </a:solidFill>
              </a:rPr>
              <a:t>un tema nuevo o poco explorado</a:t>
            </a:r>
            <a:r>
              <a:rPr lang="es-MX" sz="3400"/>
              <a:t> y se realiza la investigación original. </a:t>
            </a:r>
          </a:p>
          <a:p>
            <a:pPr eaLnBrk="1" hangingPunct="1">
              <a:defRPr/>
            </a:pPr>
            <a:r>
              <a:rPr lang="es-MX" sz="3400"/>
              <a:t>Exige conocer lo que ya se ha dicho (antecedentes científicos) y aportar algo novedoso (innovación).</a:t>
            </a:r>
            <a:br>
              <a:rPr lang="es-MX" sz="3400"/>
            </a:br>
            <a:endParaRPr lang="es-ES" sz="340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76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MX" b="1" dirty="0"/>
              <a:t>Monografía de análisis de experiencias </a:t>
            </a:r>
            <a:r>
              <a:rPr lang="es-MX" b="1" dirty="0">
                <a:solidFill>
                  <a:srgbClr val="FF3300"/>
                </a:solidFill>
              </a:rPr>
              <a:t>(memoria)</a:t>
            </a:r>
            <a:endParaRPr lang="es-ES" b="1" dirty="0">
              <a:solidFill>
                <a:srgbClr val="FF3300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968" y="2563858"/>
            <a:ext cx="9257763" cy="3630880"/>
          </a:xfrm>
        </p:spPr>
        <p:txBody>
          <a:bodyPr/>
          <a:lstStyle/>
          <a:p>
            <a:pPr eaLnBrk="1" hangingPunct="1">
              <a:defRPr/>
            </a:pPr>
            <a:r>
              <a:rPr lang="es-MX" sz="3400" dirty="0"/>
              <a:t>Es frecuente que se emplee este tipo de monografía cuando ya se ha ejercido una actividad profesional. </a:t>
            </a:r>
          </a:p>
          <a:p>
            <a:pPr eaLnBrk="1" hangingPunct="1">
              <a:defRPr/>
            </a:pPr>
            <a:r>
              <a:rPr lang="es-MX" sz="3400" dirty="0"/>
              <a:t>Se analizan experiencias, se sacan conclusiones, se comparan con otras semejantes.</a:t>
            </a:r>
            <a:r>
              <a:rPr lang="es-MX" dirty="0" smtClean="0"/>
              <a:t> </a:t>
            </a:r>
            <a:endParaRPr lang="es-ES" dirty="0" smtClean="0"/>
          </a:p>
          <a:p>
            <a:pPr eaLnBrk="1" hangingPunct="1">
              <a:defRPr/>
            </a:pPr>
            <a:endParaRPr lang="es-ES" dirty="0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78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52662" y="2133589"/>
            <a:ext cx="535785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Búsqueda y recolección de los artículos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 libros relacionados con el tema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490662" y="1252191"/>
            <a:ext cx="824867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4" name="3 Elipse"/>
          <p:cNvSpPr/>
          <p:nvPr/>
        </p:nvSpPr>
        <p:spPr>
          <a:xfrm>
            <a:off x="1809720" y="2276464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2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809852" y="3776662"/>
            <a:ext cx="328614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Lectura de libros y artículos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452794" y="5133984"/>
            <a:ext cx="2000264" cy="369332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Panorama amplio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6953256" y="4276728"/>
            <a:ext cx="185738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Bibliotecas 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6953256" y="4919670"/>
            <a:ext cx="2143140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Hemerotecas 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953256" y="5491174"/>
            <a:ext cx="264320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Centros de información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6953256" y="6050536"/>
            <a:ext cx="2786082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Bases de datos internet </a:t>
            </a:r>
            <a:endParaRPr lang="es-MX" b="1" dirty="0"/>
          </a:p>
        </p:txBody>
      </p:sp>
      <p:sp>
        <p:nvSpPr>
          <p:cNvPr id="11" name="10 Flecha a la derecha con bandas"/>
          <p:cNvSpPr/>
          <p:nvPr/>
        </p:nvSpPr>
        <p:spPr>
          <a:xfrm>
            <a:off x="5810248" y="4348166"/>
            <a:ext cx="857256" cy="2000264"/>
          </a:xfrm>
          <a:prstGeom prst="stripedRightArrow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abajo"/>
          <p:cNvSpPr/>
          <p:nvPr/>
        </p:nvSpPr>
        <p:spPr>
          <a:xfrm>
            <a:off x="4167174" y="3062282"/>
            <a:ext cx="500066" cy="571504"/>
          </a:xfrm>
          <a:prstGeom prst="downArrow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abajo"/>
          <p:cNvSpPr/>
          <p:nvPr/>
        </p:nvSpPr>
        <p:spPr>
          <a:xfrm>
            <a:off x="4167174" y="4348166"/>
            <a:ext cx="500066" cy="571504"/>
          </a:xfrm>
          <a:prstGeom prst="downArrow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17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37081" y="1826434"/>
            <a:ext cx="5000660" cy="461665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Análisis de la información obtenida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985939" y="952480"/>
            <a:ext cx="819628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4" name="3 Elipse"/>
          <p:cNvSpPr/>
          <p:nvPr/>
        </p:nvSpPr>
        <p:spPr>
          <a:xfrm>
            <a:off x="2311234" y="1779631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3</a:t>
            </a:r>
            <a:endParaRPr lang="es-MX" b="1" dirty="0"/>
          </a:p>
        </p:txBody>
      </p:sp>
      <p:sp>
        <p:nvSpPr>
          <p:cNvPr id="40" name="39 CuadroTexto"/>
          <p:cNvSpPr txBox="1"/>
          <p:nvPr/>
        </p:nvSpPr>
        <p:spPr>
          <a:xfrm>
            <a:off x="4546602" y="4829511"/>
            <a:ext cx="2857520" cy="52322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INFORMACIÓN</a:t>
            </a:r>
            <a:endParaRPr lang="es-MX" sz="2800" b="1" dirty="0"/>
          </a:p>
        </p:txBody>
      </p:sp>
      <p:sp>
        <p:nvSpPr>
          <p:cNvPr id="41" name="40 CuadroTexto"/>
          <p:cNvSpPr txBox="1"/>
          <p:nvPr/>
        </p:nvSpPr>
        <p:spPr>
          <a:xfrm>
            <a:off x="3189280" y="2699876"/>
            <a:ext cx="5572164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DESARROLLO DE HABILIDADES</a:t>
            </a:r>
            <a:endParaRPr lang="es-MX" sz="2800" b="1" dirty="0"/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2249416" y="3382388"/>
            <a:ext cx="3357586" cy="503237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0066"/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s-MX" b="1"/>
              <a:t>Aprendizaje por cuenta propia.</a:t>
            </a:r>
            <a:endParaRPr lang="en-US" b="1"/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6354790" y="3428372"/>
            <a:ext cx="3241672" cy="503237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0066"/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s-MX" b="1"/>
              <a:t>Análisis, síntesis y evaluación</a:t>
            </a:r>
            <a:endParaRPr lang="en-US" b="1"/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8355054" y="4596996"/>
            <a:ext cx="1741474" cy="70962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0066"/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s-MX" b="1" dirty="0"/>
              <a:t>Pensamiento </a:t>
            </a:r>
          </a:p>
          <a:p>
            <a:pPr algn="ctr">
              <a:spcBef>
                <a:spcPct val="20000"/>
              </a:spcBef>
            </a:pPr>
            <a:r>
              <a:rPr lang="es-MX" b="1" dirty="0"/>
              <a:t>crítico</a:t>
            </a: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6854856" y="6019815"/>
            <a:ext cx="3241672" cy="717551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0066"/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s-MX" b="1" dirty="0"/>
              <a:t>Uso eficiente de informática y las  telecomunicaciones. </a:t>
            </a: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2738414" y="6030001"/>
            <a:ext cx="2808287" cy="71438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0066"/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s-MX" b="1" dirty="0"/>
              <a:t>Identificación y resolución de problemas</a:t>
            </a:r>
          </a:p>
        </p:txBody>
      </p:sp>
      <p:sp>
        <p:nvSpPr>
          <p:cNvPr id="47" name="Rectangle 9"/>
          <p:cNvSpPr>
            <a:spLocks noChangeArrowheads="1"/>
          </p:cNvSpPr>
          <p:nvPr/>
        </p:nvSpPr>
        <p:spPr bwMode="auto">
          <a:xfrm>
            <a:off x="1881158" y="4542461"/>
            <a:ext cx="1714512" cy="785818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FFCC66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000066"/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s-MX" b="1" dirty="0"/>
              <a:t>Manejo del </a:t>
            </a:r>
          </a:p>
          <a:p>
            <a:pPr algn="ctr">
              <a:spcBef>
                <a:spcPct val="20000"/>
              </a:spcBef>
            </a:pPr>
            <a:r>
              <a:rPr lang="es-MX" b="1" dirty="0"/>
              <a:t>idioma inglés</a:t>
            </a:r>
            <a:endParaRPr lang="en-US" b="1" dirty="0"/>
          </a:p>
        </p:txBody>
      </p:sp>
      <p:sp>
        <p:nvSpPr>
          <p:cNvPr id="48" name="47 Flecha arriba"/>
          <p:cNvSpPr/>
          <p:nvPr/>
        </p:nvSpPr>
        <p:spPr>
          <a:xfrm>
            <a:off x="4981628" y="4150916"/>
            <a:ext cx="285752" cy="285752"/>
          </a:xfrm>
          <a:prstGeom prst="up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9" name="48 Flecha arriba"/>
          <p:cNvSpPr/>
          <p:nvPr/>
        </p:nvSpPr>
        <p:spPr>
          <a:xfrm>
            <a:off x="6592318" y="4143674"/>
            <a:ext cx="285752" cy="285752"/>
          </a:xfrm>
          <a:prstGeom prst="up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0" name="49 Flecha abajo"/>
          <p:cNvSpPr/>
          <p:nvPr/>
        </p:nvSpPr>
        <p:spPr>
          <a:xfrm>
            <a:off x="4667240" y="5526763"/>
            <a:ext cx="285752" cy="28575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1" name="50 Flecha abajo"/>
          <p:cNvSpPr/>
          <p:nvPr/>
        </p:nvSpPr>
        <p:spPr>
          <a:xfrm>
            <a:off x="7096132" y="5557756"/>
            <a:ext cx="285752" cy="28575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" name="51 Flecha derecha"/>
          <p:cNvSpPr/>
          <p:nvPr/>
        </p:nvSpPr>
        <p:spPr>
          <a:xfrm>
            <a:off x="7689874" y="4951806"/>
            <a:ext cx="285752" cy="214314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3" name="52 Flecha izquierda"/>
          <p:cNvSpPr/>
          <p:nvPr/>
        </p:nvSpPr>
        <p:spPr>
          <a:xfrm>
            <a:off x="3975098" y="4983964"/>
            <a:ext cx="285752" cy="21431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1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68051" y="1621748"/>
            <a:ext cx="5000660" cy="461665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Análisis de la información obtenida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809720" y="900751"/>
            <a:ext cx="800105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4" name="3 Elipse"/>
          <p:cNvSpPr/>
          <p:nvPr/>
        </p:nvSpPr>
        <p:spPr>
          <a:xfrm>
            <a:off x="1809720" y="1654785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3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952596" y="2983466"/>
            <a:ext cx="121444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LECTURA </a:t>
            </a:r>
          </a:p>
          <a:p>
            <a:pPr algn="ctr"/>
            <a:r>
              <a:rPr lang="es-ES" b="1" dirty="0"/>
              <a:t>CRÍTICA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381488" y="2197647"/>
            <a:ext cx="1285884" cy="369332"/>
          </a:xfrm>
          <a:prstGeom prst="rect">
            <a:avLst/>
          </a:prstGeom>
          <a:solidFill>
            <a:srgbClr val="B2830E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Reflexión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381489" y="2769151"/>
            <a:ext cx="1110351" cy="369332"/>
          </a:xfrm>
          <a:prstGeom prst="rect">
            <a:avLst/>
          </a:prstGeom>
          <a:solidFill>
            <a:srgbClr val="B2830E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Análisis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381488" y="3340655"/>
            <a:ext cx="1857388" cy="369332"/>
          </a:xfrm>
          <a:prstGeom prst="rect">
            <a:avLst/>
          </a:prstGeom>
          <a:solidFill>
            <a:srgbClr val="B2830E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Interpretación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381488" y="3912159"/>
            <a:ext cx="1567554" cy="369332"/>
          </a:xfrm>
          <a:prstGeom prst="rect">
            <a:avLst/>
          </a:prstGeom>
          <a:solidFill>
            <a:srgbClr val="B2830E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Comparación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249214" y="2269086"/>
            <a:ext cx="1632869" cy="646331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Información</a:t>
            </a:r>
          </a:p>
          <a:p>
            <a:pPr algn="ctr"/>
            <a:r>
              <a:rPr lang="es-ES" b="1" dirty="0">
                <a:solidFill>
                  <a:schemeClr val="bg1"/>
                </a:solidFill>
              </a:rPr>
              <a:t>nueva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1" name="10 Cheurón"/>
          <p:cNvSpPr/>
          <p:nvPr/>
        </p:nvSpPr>
        <p:spPr>
          <a:xfrm>
            <a:off x="6238876" y="2197647"/>
            <a:ext cx="857256" cy="2071702"/>
          </a:xfrm>
          <a:prstGeom prst="chevron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11 Cheurón"/>
          <p:cNvSpPr/>
          <p:nvPr/>
        </p:nvSpPr>
        <p:spPr>
          <a:xfrm rot="10800000">
            <a:off x="3381357" y="2197647"/>
            <a:ext cx="857256" cy="2071702"/>
          </a:xfrm>
          <a:prstGeom prst="chevron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239008" y="3623019"/>
            <a:ext cx="1643074" cy="646331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Información previa</a:t>
            </a:r>
            <a:endParaRPr lang="es-MX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8953520" y="2920780"/>
            <a:ext cx="1500198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Nuevo conocimiento</a:t>
            </a:r>
            <a:endParaRPr lang="es-MX" b="1" dirty="0"/>
          </a:p>
        </p:txBody>
      </p:sp>
      <p:sp>
        <p:nvSpPr>
          <p:cNvPr id="15" name="14 Flecha izquierda, derecha y arriba"/>
          <p:cNvSpPr/>
          <p:nvPr/>
        </p:nvSpPr>
        <p:spPr>
          <a:xfrm rot="5400000">
            <a:off x="8310578" y="2983465"/>
            <a:ext cx="500066" cy="500066"/>
          </a:xfrm>
          <a:prstGeom prst="leftRightUp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CuadroTexto"/>
          <p:cNvSpPr txBox="1"/>
          <p:nvPr/>
        </p:nvSpPr>
        <p:spPr>
          <a:xfrm>
            <a:off x="2666976" y="5198043"/>
            <a:ext cx="1143008" cy="36933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Externa </a:t>
            </a:r>
            <a:endParaRPr lang="es-MX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666976" y="6341051"/>
            <a:ext cx="1143008" cy="36933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Interna </a:t>
            </a:r>
            <a:endParaRPr lang="es-MX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452926" y="5198043"/>
            <a:ext cx="157163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Integridad </a:t>
            </a:r>
            <a:endParaRPr lang="es-MX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4452926" y="4697977"/>
            <a:ext cx="157163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Autenticidad  </a:t>
            </a:r>
            <a:endParaRPr lang="es-MX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452926" y="5698109"/>
            <a:ext cx="157163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Originalidad </a:t>
            </a:r>
            <a:endParaRPr lang="es-MX" b="1" dirty="0"/>
          </a:p>
        </p:txBody>
      </p:sp>
      <p:sp>
        <p:nvSpPr>
          <p:cNvPr id="21" name="20 Flecha doblada hacia arriba"/>
          <p:cNvSpPr/>
          <p:nvPr/>
        </p:nvSpPr>
        <p:spPr>
          <a:xfrm rot="5400000">
            <a:off x="1345373" y="4745838"/>
            <a:ext cx="2071702" cy="571504"/>
          </a:xfrm>
          <a:prstGeom prst="bentUp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Flecha arriba y abajo"/>
          <p:cNvSpPr/>
          <p:nvPr/>
        </p:nvSpPr>
        <p:spPr>
          <a:xfrm>
            <a:off x="2809852" y="5698109"/>
            <a:ext cx="285752" cy="500066"/>
          </a:xfrm>
          <a:prstGeom prst="upDownArrow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Cheurón"/>
          <p:cNvSpPr/>
          <p:nvPr/>
        </p:nvSpPr>
        <p:spPr>
          <a:xfrm rot="10800000">
            <a:off x="3881422" y="4697977"/>
            <a:ext cx="500066" cy="1357322"/>
          </a:xfrm>
          <a:prstGeom prst="chevron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667504" y="4697977"/>
            <a:ext cx="257176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Autor  -  original o copia </a:t>
            </a:r>
            <a:endParaRPr lang="es-MX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667504" y="5198043"/>
            <a:ext cx="185738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Sin alteraciones</a:t>
            </a:r>
            <a:endParaRPr lang="es-MX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6667504" y="5698109"/>
            <a:ext cx="2500330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Ideas propias del autor</a:t>
            </a:r>
            <a:endParaRPr lang="es-MX" b="1" dirty="0"/>
          </a:p>
        </p:txBody>
      </p:sp>
      <p:sp>
        <p:nvSpPr>
          <p:cNvPr id="27" name="26 CuadroTexto"/>
          <p:cNvSpPr txBox="1"/>
          <p:nvPr/>
        </p:nvSpPr>
        <p:spPr>
          <a:xfrm>
            <a:off x="4310050" y="6341051"/>
            <a:ext cx="3786214" cy="369332"/>
          </a:xfrm>
          <a:prstGeom prst="rect">
            <a:avLst/>
          </a:prstGeom>
          <a:solidFill>
            <a:srgbClr val="19FB3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Interpretación de las ideas del autor</a:t>
            </a:r>
            <a:endParaRPr lang="es-MX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8596330" y="6341051"/>
            <a:ext cx="128588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Contexto </a:t>
            </a:r>
            <a:endParaRPr lang="es-MX" b="1" dirty="0"/>
          </a:p>
        </p:txBody>
      </p:sp>
      <p:sp>
        <p:nvSpPr>
          <p:cNvPr id="29" name="28 Flecha derecha"/>
          <p:cNvSpPr/>
          <p:nvPr/>
        </p:nvSpPr>
        <p:spPr>
          <a:xfrm>
            <a:off x="6238876" y="4769415"/>
            <a:ext cx="214314" cy="214314"/>
          </a:xfrm>
          <a:prstGeom prst="rightArrow">
            <a:avLst/>
          </a:prstGeom>
          <a:solidFill>
            <a:srgbClr val="19FB34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Flecha derecha"/>
          <p:cNvSpPr/>
          <p:nvPr/>
        </p:nvSpPr>
        <p:spPr>
          <a:xfrm>
            <a:off x="6238876" y="5269481"/>
            <a:ext cx="214314" cy="214314"/>
          </a:xfrm>
          <a:prstGeom prst="rightArrow">
            <a:avLst/>
          </a:prstGeom>
          <a:solidFill>
            <a:srgbClr val="19FB34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Flecha derecha"/>
          <p:cNvSpPr/>
          <p:nvPr/>
        </p:nvSpPr>
        <p:spPr>
          <a:xfrm>
            <a:off x="6238876" y="5769547"/>
            <a:ext cx="214314" cy="214314"/>
          </a:xfrm>
          <a:prstGeom prst="rightArrow">
            <a:avLst/>
          </a:prstGeom>
          <a:solidFill>
            <a:srgbClr val="19FB34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31 Flecha derecha"/>
          <p:cNvSpPr/>
          <p:nvPr/>
        </p:nvSpPr>
        <p:spPr>
          <a:xfrm>
            <a:off x="3952860" y="6412489"/>
            <a:ext cx="214314" cy="214314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32 Flecha derecha"/>
          <p:cNvSpPr/>
          <p:nvPr/>
        </p:nvSpPr>
        <p:spPr>
          <a:xfrm>
            <a:off x="8239140" y="6412489"/>
            <a:ext cx="214314" cy="214314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3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80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8414" y="1009631"/>
            <a:ext cx="785338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99055" y="2052539"/>
            <a:ext cx="7060115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64305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524100" y="3295647"/>
            <a:ext cx="4045684" cy="954107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Fuentes de información confiables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7662166" y="3415891"/>
            <a:ext cx="1348561" cy="369332"/>
          </a:xfrm>
          <a:prstGeom prst="rect">
            <a:avLst/>
          </a:prstGeom>
          <a:gradFill flip="none" rotWithShape="1">
            <a:gsLst>
              <a:gs pos="0">
                <a:srgbClr val="660066">
                  <a:tint val="66000"/>
                  <a:satMod val="160000"/>
                </a:srgbClr>
              </a:gs>
              <a:gs pos="50000">
                <a:srgbClr val="660066">
                  <a:tint val="44500"/>
                  <a:satMod val="160000"/>
                </a:srgbClr>
              </a:gs>
              <a:gs pos="100000">
                <a:srgbClr val="6600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Copias 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7385589" y="4026846"/>
            <a:ext cx="2221160" cy="369332"/>
          </a:xfrm>
          <a:prstGeom prst="rect">
            <a:avLst/>
          </a:prstGeom>
          <a:gradFill flip="none" rotWithShape="1">
            <a:gsLst>
              <a:gs pos="0">
                <a:srgbClr val="660066">
                  <a:tint val="66000"/>
                  <a:satMod val="160000"/>
                </a:srgbClr>
              </a:gs>
              <a:gs pos="50000">
                <a:srgbClr val="660066">
                  <a:tint val="44500"/>
                  <a:satMod val="160000"/>
                </a:srgbClr>
              </a:gs>
              <a:gs pos="100000">
                <a:srgbClr val="6600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Fichas de trabajo</a:t>
            </a:r>
            <a:endParaRPr lang="es-MX" b="1" dirty="0"/>
          </a:p>
        </p:txBody>
      </p:sp>
      <p:sp>
        <p:nvSpPr>
          <p:cNvPr id="8" name="7 Flecha a la derecha con bandas"/>
          <p:cNvSpPr/>
          <p:nvPr/>
        </p:nvSpPr>
        <p:spPr>
          <a:xfrm>
            <a:off x="6560347" y="3452852"/>
            <a:ext cx="713944" cy="928694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2738414" y="4938720"/>
            <a:ext cx="3807702" cy="369332"/>
          </a:xfrm>
          <a:prstGeom prst="rect">
            <a:avLst/>
          </a:prstGeom>
          <a:solidFill>
            <a:srgbClr val="8FBA06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La sistematización bibliográfica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810512" y="5510224"/>
            <a:ext cx="142788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Facilitan </a:t>
            </a:r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524232" y="5510224"/>
            <a:ext cx="2935104" cy="369332"/>
          </a:xfrm>
          <a:prstGeom prst="rect">
            <a:avLst/>
          </a:prstGeom>
          <a:solidFill>
            <a:srgbClr val="8FBA06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Ordenación de las ideas</a:t>
            </a:r>
            <a:endParaRPr lang="es-MX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881422" y="6153166"/>
            <a:ext cx="2538468" cy="369332"/>
          </a:xfrm>
          <a:prstGeom prst="rect">
            <a:avLst/>
          </a:prstGeom>
          <a:solidFill>
            <a:srgbClr val="8FBA06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El trabajo de síntesis</a:t>
            </a:r>
            <a:endParaRPr lang="es-MX" b="1" dirty="0"/>
          </a:p>
        </p:txBody>
      </p:sp>
      <p:sp>
        <p:nvSpPr>
          <p:cNvPr id="13" name="12 Flecha abajo"/>
          <p:cNvSpPr/>
          <p:nvPr/>
        </p:nvSpPr>
        <p:spPr>
          <a:xfrm>
            <a:off x="8239139" y="4510092"/>
            <a:ext cx="634617" cy="714380"/>
          </a:xfrm>
          <a:prstGeom prst="downArrow">
            <a:avLst/>
          </a:prstGeom>
          <a:gradFill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heurón"/>
          <p:cNvSpPr/>
          <p:nvPr/>
        </p:nvSpPr>
        <p:spPr>
          <a:xfrm>
            <a:off x="6667504" y="4867282"/>
            <a:ext cx="872598" cy="1714512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54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76480" y="956242"/>
            <a:ext cx="773908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452662" y="1754421"/>
            <a:ext cx="695736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728775"/>
            <a:ext cx="547208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8239140" y="3046989"/>
            <a:ext cx="211066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EL ESQUEMA </a:t>
            </a:r>
          </a:p>
          <a:p>
            <a:pPr algn="ctr"/>
            <a:r>
              <a:rPr lang="es-MX" b="1" dirty="0"/>
              <a:t>O BOSQUEJO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952595" y="3073956"/>
            <a:ext cx="5784771" cy="46166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 ¿Hacia dónde dirigir la investigación?</a:t>
            </a:r>
          </a:p>
        </p:txBody>
      </p:sp>
      <p:pic>
        <p:nvPicPr>
          <p:cNvPr id="7" name="Picture 6" descr="BD0657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76480" y="3911621"/>
            <a:ext cx="3514720" cy="2532062"/>
          </a:xfrm>
          <a:prstGeom prst="rect">
            <a:avLst/>
          </a:prstGeom>
          <a:noFill/>
          <a:ln/>
        </p:spPr>
      </p:pic>
      <p:sp>
        <p:nvSpPr>
          <p:cNvPr id="8" name="7 Flecha derecha"/>
          <p:cNvSpPr/>
          <p:nvPr/>
        </p:nvSpPr>
        <p:spPr>
          <a:xfrm>
            <a:off x="7524759" y="3086097"/>
            <a:ext cx="625381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6262692" y="3858360"/>
            <a:ext cx="4405308" cy="25853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Definición de la V1</a:t>
            </a:r>
          </a:p>
          <a:p>
            <a:endParaRPr lang="es-ES" b="1" dirty="0"/>
          </a:p>
          <a:p>
            <a:r>
              <a:rPr lang="es-ES" b="1" dirty="0"/>
              <a:t>	Características dela V1</a:t>
            </a:r>
          </a:p>
          <a:p>
            <a:endParaRPr lang="es-ES" b="1" dirty="0"/>
          </a:p>
          <a:p>
            <a:r>
              <a:rPr lang="es-ES" b="1" dirty="0"/>
              <a:t>Definición de la variable 2</a:t>
            </a:r>
          </a:p>
          <a:p>
            <a:endParaRPr lang="es-ES" b="1" dirty="0"/>
          </a:p>
          <a:p>
            <a:r>
              <a:rPr lang="es-ES" b="1" dirty="0"/>
              <a:t>	Características de la V2</a:t>
            </a:r>
          </a:p>
          <a:p>
            <a:endParaRPr lang="es-ES" b="1" dirty="0"/>
          </a:p>
          <a:p>
            <a:r>
              <a:rPr lang="es-ES" b="1" dirty="0"/>
              <a:t>Investigaciones realizadas de las V1 y V2</a:t>
            </a:r>
            <a:endParaRPr lang="es-MX" b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90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3689017" y="1136601"/>
            <a:ext cx="5184576" cy="129614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4730640" y="1607969"/>
            <a:ext cx="2976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FICHAS DE TRABAJO</a:t>
            </a:r>
            <a:endParaRPr lang="es-ES" b="1" dirty="0"/>
          </a:p>
        </p:txBody>
      </p:sp>
      <p:sp>
        <p:nvSpPr>
          <p:cNvPr id="6" name="5 Elipse"/>
          <p:cNvSpPr/>
          <p:nvPr/>
        </p:nvSpPr>
        <p:spPr>
          <a:xfrm>
            <a:off x="209553" y="2950096"/>
            <a:ext cx="2016224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2680905" y="2983370"/>
            <a:ext cx="2016224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177183" y="2961599"/>
            <a:ext cx="2016224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7536160" y="3016771"/>
            <a:ext cx="2016224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9936427" y="2950096"/>
            <a:ext cx="2016224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81944" y="319766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 cita textual</a:t>
            </a:r>
            <a:endParaRPr lang="es-ES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897087" y="3137647"/>
            <a:ext cx="1673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 paráfrasis</a:t>
            </a:r>
            <a:endParaRPr lang="es-ES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465215" y="312191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 resumen</a:t>
            </a:r>
            <a:endParaRPr lang="es-ES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604811" y="3144433"/>
            <a:ext cx="1878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 comentario</a:t>
            </a:r>
            <a:endParaRPr lang="es-ES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0224459" y="330480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Mixta</a:t>
            </a:r>
            <a:endParaRPr lang="es-ES" b="1" dirty="0"/>
          </a:p>
        </p:txBody>
      </p:sp>
      <p:cxnSp>
        <p:nvCxnSpPr>
          <p:cNvPr id="19" name="18 Conector recto"/>
          <p:cNvCxnSpPr>
            <a:endCxn id="8" idx="0"/>
          </p:cNvCxnSpPr>
          <p:nvPr/>
        </p:nvCxnSpPr>
        <p:spPr>
          <a:xfrm>
            <a:off x="6185295" y="2440707"/>
            <a:ext cx="0" cy="52089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4" idx="4"/>
            <a:endCxn id="9" idx="0"/>
          </p:cNvCxnSpPr>
          <p:nvPr/>
        </p:nvCxnSpPr>
        <p:spPr>
          <a:xfrm>
            <a:off x="6281305" y="2432745"/>
            <a:ext cx="2262967" cy="58402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>
            <a:stCxn id="4" idx="4"/>
          </p:cNvCxnSpPr>
          <p:nvPr/>
        </p:nvCxnSpPr>
        <p:spPr>
          <a:xfrm>
            <a:off x="6281305" y="2432745"/>
            <a:ext cx="4657725" cy="5093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4" idx="4"/>
            <a:endCxn id="7" idx="0"/>
          </p:cNvCxnSpPr>
          <p:nvPr/>
        </p:nvCxnSpPr>
        <p:spPr>
          <a:xfrm flipH="1">
            <a:off x="3689017" y="2432745"/>
            <a:ext cx="2592288" cy="5506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>
            <a:stCxn id="4" idx="4"/>
          </p:cNvCxnSpPr>
          <p:nvPr/>
        </p:nvCxnSpPr>
        <p:spPr>
          <a:xfrm flipH="1">
            <a:off x="1617211" y="2432745"/>
            <a:ext cx="4664094" cy="5093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CuadroTexto"/>
          <p:cNvSpPr txBox="1"/>
          <p:nvPr/>
        </p:nvSpPr>
        <p:spPr>
          <a:xfrm>
            <a:off x="401076" y="4888981"/>
            <a:ext cx="2061661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Contiene la transcripción literal de un texto.</a:t>
            </a:r>
            <a:endParaRPr lang="es-ES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2897087" y="4888914"/>
            <a:ext cx="2241332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Contiene la interpretación del texto consultado.</a:t>
            </a:r>
            <a:endParaRPr lang="es-ES" b="1" dirty="0"/>
          </a:p>
        </p:txBody>
      </p:sp>
      <p:sp>
        <p:nvSpPr>
          <p:cNvPr id="33" name="32 CuadroTexto"/>
          <p:cNvSpPr txBox="1"/>
          <p:nvPr/>
        </p:nvSpPr>
        <p:spPr>
          <a:xfrm>
            <a:off x="5377992" y="4888911"/>
            <a:ext cx="2061661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Contiene la versión abreviada el texto consultado.</a:t>
            </a:r>
            <a:endParaRPr lang="es-ES" b="1" dirty="0"/>
          </a:p>
        </p:txBody>
      </p:sp>
      <p:sp>
        <p:nvSpPr>
          <p:cNvPr id="34" name="33 CuadroTexto"/>
          <p:cNvSpPr txBox="1"/>
          <p:nvPr/>
        </p:nvSpPr>
        <p:spPr>
          <a:xfrm>
            <a:off x="7673460" y="4811285"/>
            <a:ext cx="2061661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Contiene la opinión del investigador, con respecto a las ideas del autor consultado.</a:t>
            </a:r>
            <a:endParaRPr lang="es-ES" b="1" dirty="0"/>
          </a:p>
        </p:txBody>
      </p:sp>
      <p:sp>
        <p:nvSpPr>
          <p:cNvPr id="35" name="34 CuadroTexto"/>
          <p:cNvSpPr txBox="1"/>
          <p:nvPr/>
        </p:nvSpPr>
        <p:spPr>
          <a:xfrm>
            <a:off x="9913708" y="4822304"/>
            <a:ext cx="2061661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Contiene tanto una cita textual como un comentario.</a:t>
            </a:r>
            <a:endParaRPr lang="es-ES" b="1" dirty="0"/>
          </a:p>
        </p:txBody>
      </p:sp>
      <p:cxnSp>
        <p:nvCxnSpPr>
          <p:cNvPr id="37" name="36 Conector recto"/>
          <p:cNvCxnSpPr/>
          <p:nvPr/>
        </p:nvCxnSpPr>
        <p:spPr>
          <a:xfrm>
            <a:off x="1217665" y="4024883"/>
            <a:ext cx="0" cy="8640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>
            <a:stCxn id="7" idx="4"/>
          </p:cNvCxnSpPr>
          <p:nvPr/>
        </p:nvCxnSpPr>
        <p:spPr>
          <a:xfrm>
            <a:off x="3689017" y="3991485"/>
            <a:ext cx="0" cy="8974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stCxn id="8" idx="4"/>
          </p:cNvCxnSpPr>
          <p:nvPr/>
        </p:nvCxnSpPr>
        <p:spPr>
          <a:xfrm>
            <a:off x="6185295" y="3969711"/>
            <a:ext cx="0" cy="9192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stCxn id="9" idx="4"/>
          </p:cNvCxnSpPr>
          <p:nvPr/>
        </p:nvCxnSpPr>
        <p:spPr>
          <a:xfrm>
            <a:off x="8544272" y="4024884"/>
            <a:ext cx="0" cy="8530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10944539" y="4024883"/>
            <a:ext cx="0" cy="8640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8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90701" y="853028"/>
            <a:ext cx="7981973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66977" y="1656179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64305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095472" y="3571877"/>
            <a:ext cx="1428760" cy="1384995"/>
          </a:xfrm>
          <a:prstGeom prst="rect">
            <a:avLst/>
          </a:prstGeom>
          <a:gradFill flip="none" rotWithShape="1">
            <a:gsLst>
              <a:gs pos="0">
                <a:srgbClr val="660066">
                  <a:tint val="66000"/>
                  <a:satMod val="160000"/>
                </a:srgbClr>
              </a:gs>
              <a:gs pos="50000">
                <a:srgbClr val="660066">
                  <a:tint val="44500"/>
                  <a:satMod val="160000"/>
                </a:srgbClr>
              </a:gs>
              <a:gs pos="100000">
                <a:srgbClr val="6600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Fichas de</a:t>
            </a:r>
          </a:p>
          <a:p>
            <a:pPr algn="ctr"/>
            <a:r>
              <a:rPr lang="es-ES" sz="2800" b="1" dirty="0"/>
              <a:t>trabajo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095736" y="2714621"/>
            <a:ext cx="5786478" cy="34163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Referencia bibliográfica</a:t>
            </a:r>
          </a:p>
          <a:p>
            <a:endParaRPr lang="es-ES" b="1" dirty="0"/>
          </a:p>
          <a:p>
            <a:r>
              <a:rPr lang="es-ES" b="1" dirty="0"/>
              <a:t>Tema o subtema de investigación</a:t>
            </a:r>
          </a:p>
          <a:p>
            <a:endParaRPr lang="es-ES" b="1" dirty="0"/>
          </a:p>
          <a:p>
            <a:r>
              <a:rPr lang="es-ES" b="1" dirty="0"/>
              <a:t>Contenido:  </a:t>
            </a:r>
          </a:p>
          <a:p>
            <a:r>
              <a:rPr lang="es-ES" b="1" dirty="0">
                <a:solidFill>
                  <a:srgbClr val="FF0000"/>
                </a:solidFill>
              </a:rPr>
              <a:t>- De resumen</a:t>
            </a:r>
          </a:p>
          <a:p>
            <a:endParaRPr dirty="0"/>
          </a:p>
          <a:p>
            <a:r>
              <a:rPr lang="es-ES" b="1" dirty="0">
                <a:solidFill>
                  <a:srgbClr val="0000FF"/>
                </a:solidFill>
              </a:rPr>
              <a:t>(Resumen de alguna parte del artículo que </a:t>
            </a:r>
            <a:r>
              <a:rPr lang="es-ES" b="1" dirty="0" smtClean="0">
                <a:solidFill>
                  <a:srgbClr val="0000FF"/>
                </a:solidFill>
              </a:rPr>
              <a:t> consideren </a:t>
            </a:r>
            <a:r>
              <a:rPr lang="es-ES" b="1" dirty="0">
                <a:solidFill>
                  <a:srgbClr val="0000FF"/>
                </a:solidFill>
              </a:rPr>
              <a:t>importante y mencione el tema </a:t>
            </a:r>
            <a:r>
              <a:rPr lang="es-ES" b="1" dirty="0" smtClean="0">
                <a:solidFill>
                  <a:srgbClr val="0000FF"/>
                </a:solidFill>
              </a:rPr>
              <a:t> o </a:t>
            </a:r>
            <a:r>
              <a:rPr lang="es-ES" b="1" dirty="0">
                <a:solidFill>
                  <a:srgbClr val="0000FF"/>
                </a:solidFill>
              </a:rPr>
              <a:t>subtema de su investigación</a:t>
            </a:r>
            <a:r>
              <a:rPr lang="es-ES" b="1" dirty="0" smtClean="0">
                <a:solidFill>
                  <a:srgbClr val="0000FF"/>
                </a:solidFill>
              </a:rPr>
              <a:t>).</a:t>
            </a:r>
          </a:p>
          <a:p>
            <a:endParaRPr lang="es-ES" b="1" dirty="0">
              <a:solidFill>
                <a:srgbClr val="0000FF"/>
              </a:solidFill>
            </a:endParaRPr>
          </a:p>
          <a:p>
            <a:r>
              <a:rPr lang="es-ES" dirty="0"/>
              <a:t>	Se recomienda usar sus propias palabras</a:t>
            </a:r>
            <a:r>
              <a:rPr lang="es-ES" dirty="0" smtClean="0"/>
              <a:t>.</a:t>
            </a:r>
            <a:endParaRPr lang="es-E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238612" y="3643314"/>
            <a:ext cx="535785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0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861425" y="5900739"/>
            <a:ext cx="2844800" cy="365125"/>
          </a:xfrm>
        </p:spPr>
        <p:txBody>
          <a:bodyPr/>
          <a:lstStyle/>
          <a:p>
            <a:pPr>
              <a:defRPr/>
            </a:pPr>
            <a:fld id="{C86815A4-A9A2-4B9F-9FD4-151C8F5AA909}" type="slidenum">
              <a:rPr lang="es-CO" altLang="en-US" smtClean="0"/>
              <a:pPr>
                <a:defRPr/>
              </a:pPr>
              <a:t>4</a:t>
            </a:fld>
            <a:endParaRPr lang="es-CO" altLang="en-US" dirty="0"/>
          </a:p>
        </p:txBody>
      </p:sp>
      <p:sp>
        <p:nvSpPr>
          <p:cNvPr id="10243" name="4 CuadroTexto"/>
          <p:cNvSpPr txBox="1">
            <a:spLocks noChangeArrowheads="1"/>
          </p:cNvSpPr>
          <p:nvPr/>
        </p:nvSpPr>
        <p:spPr bwMode="auto">
          <a:xfrm>
            <a:off x="1238251" y="157162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 dirty="0"/>
              <a:t>METAS A ALCANZAR </a:t>
            </a:r>
          </a:p>
        </p:txBody>
      </p:sp>
      <p:sp>
        <p:nvSpPr>
          <p:cNvPr id="10244" name="5 CuadroTexto"/>
          <p:cNvSpPr txBox="1">
            <a:spLocks noChangeArrowheads="1"/>
          </p:cNvSpPr>
          <p:nvPr/>
        </p:nvSpPr>
        <p:spPr bwMode="auto">
          <a:xfrm>
            <a:off x="476251" y="2214563"/>
            <a:ext cx="9906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2400" dirty="0"/>
              <a:t>Que el alumno desarrolle las competencias técnicas y profesionales </a:t>
            </a:r>
            <a:r>
              <a:rPr lang="es-MX" sz="2400" dirty="0" smtClean="0"/>
              <a:t>para la investigación documental, para la escritura de la tesis</a:t>
            </a:r>
          </a:p>
          <a:p>
            <a:pPr algn="just"/>
            <a:endParaRPr lang="es-MX" sz="2400" dirty="0" smtClean="0"/>
          </a:p>
          <a:p>
            <a:pPr algn="just">
              <a:buFont typeface="Arial" charset="0"/>
              <a:buChar char="•"/>
            </a:pPr>
            <a:r>
              <a:rPr lang="es-MX" sz="2400" dirty="0" smtClean="0"/>
              <a:t>Conocer las diferentes fuentes de información y su forma de citar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97135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09720" y="962006"/>
            <a:ext cx="8277251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01240" y="1724777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64305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095472" y="3571877"/>
            <a:ext cx="1428760" cy="1384995"/>
          </a:xfrm>
          <a:prstGeom prst="rect">
            <a:avLst/>
          </a:prstGeom>
          <a:gradFill flip="none" rotWithShape="1">
            <a:gsLst>
              <a:gs pos="0">
                <a:srgbClr val="660066">
                  <a:tint val="66000"/>
                  <a:satMod val="160000"/>
                </a:srgbClr>
              </a:gs>
              <a:gs pos="50000">
                <a:srgbClr val="660066">
                  <a:tint val="44500"/>
                  <a:satMod val="160000"/>
                </a:srgbClr>
              </a:gs>
              <a:gs pos="100000">
                <a:srgbClr val="6600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Fichas de</a:t>
            </a:r>
          </a:p>
          <a:p>
            <a:pPr algn="ctr"/>
            <a:r>
              <a:rPr lang="es-ES" sz="2800" b="1" dirty="0"/>
              <a:t>trabajo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114800" y="2743201"/>
            <a:ext cx="6210300" cy="258532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Referencia bibliográfica</a:t>
            </a:r>
          </a:p>
          <a:p>
            <a:endParaRPr lang="es-ES" b="1" dirty="0"/>
          </a:p>
          <a:p>
            <a:r>
              <a:rPr lang="es-ES" b="1" dirty="0"/>
              <a:t>Tema o subtema de investigación</a:t>
            </a:r>
          </a:p>
          <a:p>
            <a:endParaRPr lang="es-ES" b="1" dirty="0"/>
          </a:p>
          <a:p>
            <a:r>
              <a:rPr lang="es-ES" b="1" dirty="0"/>
              <a:t>Contenido:  </a:t>
            </a:r>
          </a:p>
          <a:p>
            <a:r>
              <a:rPr lang="es-ES" b="1" dirty="0">
                <a:solidFill>
                  <a:srgbClr val="FF0000"/>
                </a:solidFill>
              </a:rPr>
              <a:t>- De transcripción textual</a:t>
            </a:r>
          </a:p>
          <a:p>
            <a:r>
              <a:rPr lang="es-ES" b="1" dirty="0">
                <a:solidFill>
                  <a:srgbClr val="0000FF"/>
                </a:solidFill>
              </a:rPr>
              <a:t> (Se transcribe un texto literal de algún autor, </a:t>
            </a:r>
            <a:r>
              <a:rPr lang="es-ES_tradnl" b="1" dirty="0" smtClean="0">
                <a:solidFill>
                  <a:srgbClr val="0000FF"/>
                </a:solidFill>
              </a:rPr>
              <a:t>q</a:t>
            </a:r>
            <a:r>
              <a:rPr lang="es-ES" b="1" dirty="0">
                <a:solidFill>
                  <a:srgbClr val="0000FF"/>
                </a:solidFill>
              </a:rPr>
              <a:t>ue consideren importante sobre el tema o </a:t>
            </a:r>
            <a:r>
              <a:rPr lang="es-ES" b="1" dirty="0" smtClean="0">
                <a:solidFill>
                  <a:srgbClr val="0000FF"/>
                </a:solidFill>
              </a:rPr>
              <a:t>subtema </a:t>
            </a:r>
            <a:r>
              <a:rPr lang="es-ES" b="1" dirty="0">
                <a:solidFill>
                  <a:srgbClr val="0000FF"/>
                </a:solidFill>
              </a:rPr>
              <a:t>de investigación).</a:t>
            </a:r>
          </a:p>
          <a:p>
            <a:r>
              <a:rPr lang="es-ES" b="1" dirty="0">
                <a:solidFill>
                  <a:srgbClr val="0000FF"/>
                </a:solidFill>
              </a:rPr>
              <a:t>	El texto debe escribirse “entre comillas</a:t>
            </a:r>
            <a:r>
              <a:rPr lang="es-ES" b="1" dirty="0" smtClean="0">
                <a:solidFill>
                  <a:srgbClr val="0000FF"/>
                </a:solidFill>
              </a:rPr>
              <a:t>”</a:t>
            </a:r>
            <a:endParaRPr lang="es-ES" b="1" dirty="0">
              <a:solidFill>
                <a:srgbClr val="0000FF"/>
              </a:solidFill>
            </a:endParaRPr>
          </a:p>
        </p:txBody>
      </p:sp>
      <p:cxnSp>
        <p:nvCxnSpPr>
          <p:cNvPr id="7" name="7 Conector recto"/>
          <p:cNvCxnSpPr/>
          <p:nvPr/>
        </p:nvCxnSpPr>
        <p:spPr>
          <a:xfrm>
            <a:off x="4238612" y="3643314"/>
            <a:ext cx="535785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0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07353" y="879778"/>
            <a:ext cx="8372501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645846" y="1799110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64305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095472" y="3571877"/>
            <a:ext cx="1428760" cy="1384995"/>
          </a:xfrm>
          <a:prstGeom prst="rect">
            <a:avLst/>
          </a:prstGeom>
          <a:gradFill flip="none" rotWithShape="1">
            <a:gsLst>
              <a:gs pos="0">
                <a:srgbClr val="660066">
                  <a:tint val="66000"/>
                  <a:satMod val="160000"/>
                </a:srgbClr>
              </a:gs>
              <a:gs pos="50000">
                <a:srgbClr val="660066">
                  <a:tint val="44500"/>
                  <a:satMod val="160000"/>
                </a:srgbClr>
              </a:gs>
              <a:gs pos="100000">
                <a:srgbClr val="6600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Fichas de</a:t>
            </a:r>
          </a:p>
          <a:p>
            <a:pPr algn="ctr"/>
            <a:r>
              <a:rPr lang="es-ES" sz="2800" b="1" dirty="0"/>
              <a:t>trabajo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095736" y="2714620"/>
            <a:ext cx="5786478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Referencia bibliográfica</a:t>
            </a:r>
          </a:p>
          <a:p>
            <a:endParaRPr lang="es-ES" b="1" dirty="0"/>
          </a:p>
          <a:p>
            <a:r>
              <a:rPr lang="es-ES" b="1" dirty="0"/>
              <a:t>Tema o subtema de investigación</a:t>
            </a:r>
          </a:p>
          <a:p>
            <a:endParaRPr lang="es-ES" b="1" dirty="0"/>
          </a:p>
          <a:p>
            <a:r>
              <a:rPr lang="es-ES" b="1" dirty="0"/>
              <a:t>Contenido: </a:t>
            </a:r>
            <a:endParaRPr lang="es-ES" b="1" dirty="0">
              <a:solidFill>
                <a:srgbClr val="FF0000"/>
              </a:solidFill>
            </a:endParaRPr>
          </a:p>
          <a:p>
            <a:r>
              <a:rPr lang="es-ES" b="1" dirty="0">
                <a:solidFill>
                  <a:srgbClr val="FF0000"/>
                </a:solidFill>
              </a:rPr>
              <a:t>- De análisis</a:t>
            </a:r>
          </a:p>
          <a:p>
            <a:r>
              <a:rPr lang="es-ES" b="1" dirty="0">
                <a:solidFill>
                  <a:srgbClr val="0000FF"/>
                </a:solidFill>
              </a:rPr>
              <a:t>(Después de leer un artículo, se analiza y se </a:t>
            </a:r>
            <a:r>
              <a:rPr lang="es-ES" b="1" dirty="0" smtClean="0">
                <a:solidFill>
                  <a:srgbClr val="0000FF"/>
                </a:solidFill>
              </a:rPr>
              <a:t>escribe </a:t>
            </a:r>
            <a:r>
              <a:rPr lang="es-ES" b="1" dirty="0">
                <a:solidFill>
                  <a:srgbClr val="0000FF"/>
                </a:solidFill>
              </a:rPr>
              <a:t>el punto de vista propio sobre el </a:t>
            </a:r>
            <a:r>
              <a:rPr lang="es-ES" b="1" dirty="0" smtClean="0">
                <a:solidFill>
                  <a:srgbClr val="0000FF"/>
                </a:solidFill>
              </a:rPr>
              <a:t>  mismo)</a:t>
            </a:r>
            <a:endParaRPr lang="es-ES" b="1" dirty="0">
              <a:solidFill>
                <a:srgbClr val="0000FF"/>
              </a:solidFill>
            </a:endParaRPr>
          </a:p>
        </p:txBody>
      </p:sp>
      <p:cxnSp>
        <p:nvCxnSpPr>
          <p:cNvPr id="7" name="7 Conector recto"/>
          <p:cNvCxnSpPr/>
          <p:nvPr/>
        </p:nvCxnSpPr>
        <p:spPr>
          <a:xfrm>
            <a:off x="4238612" y="3643314"/>
            <a:ext cx="535785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5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95472" y="792384"/>
            <a:ext cx="8098020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452662" y="1500175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64305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095472" y="3571877"/>
            <a:ext cx="1428760" cy="1384995"/>
          </a:xfrm>
          <a:prstGeom prst="rect">
            <a:avLst/>
          </a:prstGeom>
          <a:gradFill flip="none" rotWithShape="1">
            <a:gsLst>
              <a:gs pos="0">
                <a:srgbClr val="660066">
                  <a:tint val="66000"/>
                  <a:satMod val="160000"/>
                </a:srgbClr>
              </a:gs>
              <a:gs pos="50000">
                <a:srgbClr val="660066">
                  <a:tint val="44500"/>
                  <a:satMod val="160000"/>
                </a:srgbClr>
              </a:gs>
              <a:gs pos="100000">
                <a:srgbClr val="6600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Fichas de</a:t>
            </a:r>
          </a:p>
          <a:p>
            <a:pPr algn="ctr"/>
            <a:r>
              <a:rPr lang="es-ES" sz="2800" b="1" dirty="0"/>
              <a:t>trabajo</a:t>
            </a:r>
            <a:endParaRPr lang="es-MX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095736" y="2714621"/>
            <a:ext cx="5786478" cy="31393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Referencia bibliográfica</a:t>
            </a:r>
          </a:p>
          <a:p>
            <a:endParaRPr lang="es-ES" b="1" dirty="0"/>
          </a:p>
          <a:p>
            <a:r>
              <a:rPr lang="es-ES" b="1" dirty="0"/>
              <a:t>Tema o subtema de investigación</a:t>
            </a:r>
          </a:p>
          <a:p>
            <a:endParaRPr lang="es-ES" b="1" dirty="0"/>
          </a:p>
          <a:p>
            <a:r>
              <a:rPr lang="es-ES" b="1" dirty="0"/>
              <a:t>Objetivo del artículo </a:t>
            </a:r>
          </a:p>
          <a:p>
            <a:endParaRPr lang="es-ES" b="1" dirty="0"/>
          </a:p>
          <a:p>
            <a:r>
              <a:rPr lang="es-ES" b="1" dirty="0"/>
              <a:t>Contenido:  </a:t>
            </a:r>
          </a:p>
          <a:p>
            <a:r>
              <a:rPr lang="es-ES" b="1" dirty="0">
                <a:solidFill>
                  <a:srgbClr val="FF0000"/>
                </a:solidFill>
              </a:rPr>
              <a:t>- Del artículo de investigación</a:t>
            </a:r>
          </a:p>
          <a:p>
            <a:r>
              <a:rPr lang="es-ES" b="1" dirty="0">
                <a:solidFill>
                  <a:srgbClr val="0000FF"/>
                </a:solidFill>
              </a:rPr>
              <a:t>(Se escribe el objetivo del mismo, a quien donde 	y cuando o que se investigó, método utilizado, 	resultados o conclusiones del mismo</a:t>
            </a:r>
            <a:r>
              <a:rPr lang="es-ES" b="1" dirty="0" smtClean="0">
                <a:solidFill>
                  <a:srgbClr val="0000FF"/>
                </a:solidFill>
              </a:rPr>
              <a:t>).</a:t>
            </a:r>
            <a:endParaRPr lang="es-ES" dirty="0">
              <a:solidFill>
                <a:srgbClr val="0000FF"/>
              </a:solidFill>
            </a:endParaRPr>
          </a:p>
        </p:txBody>
      </p:sp>
      <p:cxnSp>
        <p:nvCxnSpPr>
          <p:cNvPr id="7" name="7 Conector recto"/>
          <p:cNvCxnSpPr/>
          <p:nvPr/>
        </p:nvCxnSpPr>
        <p:spPr>
          <a:xfrm>
            <a:off x="4238612" y="3643314"/>
            <a:ext cx="535785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31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43100" y="870517"/>
            <a:ext cx="786767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524100" y="1661810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64305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452926" y="2571745"/>
            <a:ext cx="3143272" cy="646331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REFERENCIA BIBLIOGRÁFICA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381224" y="4143380"/>
            <a:ext cx="3357586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Comité internacional de </a:t>
            </a:r>
          </a:p>
          <a:p>
            <a:pPr algn="ctr"/>
            <a:r>
              <a:rPr lang="es-MX" b="1" i="1" dirty="0"/>
              <a:t>Directores de Revistas Médicas </a:t>
            </a:r>
          </a:p>
          <a:p>
            <a:pPr algn="ctr"/>
            <a:r>
              <a:rPr lang="es-MX" b="1" dirty="0"/>
              <a:t>(</a:t>
            </a:r>
            <a:r>
              <a:rPr lang="es-MX" b="1" i="1" dirty="0"/>
              <a:t>Grupo de </a:t>
            </a:r>
            <a:r>
              <a:rPr lang="es-MX" b="1" i="1" dirty="0" smtClean="0"/>
              <a:t>Vancouver</a:t>
            </a:r>
            <a:r>
              <a:rPr lang="es-MX" b="1" dirty="0"/>
              <a:t>, 1998)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381224" y="5357827"/>
            <a:ext cx="335758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Biblioteca Nacional de Medicina (NLM)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3167042" y="6274378"/>
            <a:ext cx="185738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err="1" smtClean="0"/>
              <a:t>Index</a:t>
            </a:r>
            <a:r>
              <a:rPr lang="es-ES" b="1" dirty="0" smtClean="0"/>
              <a:t> </a:t>
            </a:r>
            <a:r>
              <a:rPr lang="es-ES" b="1" dirty="0" err="1" smtClean="0"/>
              <a:t>Medicus</a:t>
            </a:r>
            <a:endParaRPr lang="es-MX" b="1" dirty="0"/>
          </a:p>
        </p:txBody>
      </p:sp>
      <p:sp>
        <p:nvSpPr>
          <p:cNvPr id="10" name="9 Cheurón"/>
          <p:cNvSpPr/>
          <p:nvPr/>
        </p:nvSpPr>
        <p:spPr>
          <a:xfrm rot="16200000">
            <a:off x="5595934" y="2068290"/>
            <a:ext cx="857256" cy="3286148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381752" y="4139992"/>
            <a:ext cx="335758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La </a:t>
            </a:r>
            <a:r>
              <a:rPr lang="es-MX" b="1" i="1" dirty="0"/>
              <a:t>American </a:t>
            </a:r>
            <a:r>
              <a:rPr lang="es-MX" b="1" i="1" dirty="0" err="1" smtClean="0"/>
              <a:t>Psychological</a:t>
            </a:r>
            <a:r>
              <a:rPr lang="es-MX" b="1" i="1" dirty="0" smtClean="0"/>
              <a:t> </a:t>
            </a:r>
            <a:r>
              <a:rPr lang="es-MX" b="1" i="1" dirty="0" err="1" smtClean="0"/>
              <a:t>Association</a:t>
            </a:r>
            <a:r>
              <a:rPr lang="es-MX" b="1" dirty="0" smtClean="0"/>
              <a:t>(APA</a:t>
            </a:r>
            <a:r>
              <a:rPr lang="es-MX" b="1" dirty="0"/>
              <a:t>)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2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09720" y="838938"/>
            <a:ext cx="800105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452662" y="1500175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64305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323946" y="5256891"/>
            <a:ext cx="9439304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/>
              <a:t> </a:t>
            </a:r>
          </a:p>
          <a:p>
            <a:r>
              <a:rPr lang="en-US" b="1" dirty="0"/>
              <a:t>Humane and compassionate elder care as a human right </a:t>
            </a:r>
            <a:r>
              <a:rPr lang="en-US" b="1" dirty="0">
                <a:solidFill>
                  <a:srgbClr val="FF0000"/>
                </a:solidFill>
              </a:rPr>
              <a:t>[editorial ].</a:t>
            </a:r>
            <a:r>
              <a:rPr lang="en-US" b="1" dirty="0"/>
              <a:t> The Lancet 2007</a:t>
            </a:r>
            <a:r>
              <a:rPr lang="en-US" b="1" dirty="0">
                <a:solidFill>
                  <a:srgbClr val="FF0000"/>
                </a:solidFill>
              </a:rPr>
              <a:t>;</a:t>
            </a:r>
            <a:r>
              <a:rPr lang="en-US" b="1" dirty="0"/>
              <a:t> 370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r>
              <a:rPr lang="en-US" b="1" dirty="0"/>
              <a:t> 629</a:t>
            </a:r>
            <a:endParaRPr lang="es-MX" b="1" dirty="0"/>
          </a:p>
          <a:p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738414" y="2488164"/>
            <a:ext cx="550072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b="1" dirty="0"/>
              <a:t>Artículo donde una organización aparece como autor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724025" y="3071810"/>
            <a:ext cx="9239250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b="1" dirty="0"/>
          </a:p>
          <a:p>
            <a:r>
              <a:rPr lang="es-MX" b="1" dirty="0"/>
              <a:t>Comité internacional de Directores de Revistas Médicas. Requisitos uniformes para preparar los manuscritos enviados a revistas biomédicas</a:t>
            </a:r>
            <a:r>
              <a:rPr lang="es-MX" b="1" dirty="0">
                <a:solidFill>
                  <a:srgbClr val="FF0000"/>
                </a:solidFill>
              </a:rPr>
              <a:t>.</a:t>
            </a:r>
            <a:r>
              <a:rPr lang="es-MX" b="1" dirty="0" err="1"/>
              <a:t>RevPanam</a:t>
            </a:r>
            <a:r>
              <a:rPr lang="es-MX" b="1" dirty="0"/>
              <a:t> Salud Pública 1998</a:t>
            </a:r>
            <a:r>
              <a:rPr lang="es-MX" b="1" dirty="0">
                <a:solidFill>
                  <a:srgbClr val="FF0000"/>
                </a:solidFill>
              </a:rPr>
              <a:t>;</a:t>
            </a:r>
            <a:r>
              <a:rPr lang="es-MX" b="1" dirty="0"/>
              <a:t> 3</a:t>
            </a:r>
            <a:r>
              <a:rPr lang="es-MX" b="1" dirty="0">
                <a:solidFill>
                  <a:srgbClr val="FF0000"/>
                </a:solidFill>
              </a:rPr>
              <a:t>(</a:t>
            </a:r>
            <a:r>
              <a:rPr lang="es-MX" b="1" dirty="0"/>
              <a:t>3</a:t>
            </a:r>
            <a:r>
              <a:rPr lang="es-MX" b="1" dirty="0">
                <a:solidFill>
                  <a:srgbClr val="FF0000"/>
                </a:solidFill>
              </a:rPr>
              <a:t>): </a:t>
            </a:r>
            <a:r>
              <a:rPr lang="es-MX" b="1" dirty="0"/>
              <a:t>188-96.</a:t>
            </a:r>
          </a:p>
          <a:p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2738414" y="4702742"/>
            <a:ext cx="542928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Artículo donde no se indica el nombre del autor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453454" y="2500306"/>
            <a:ext cx="192882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VANCOUVER</a:t>
            </a:r>
            <a:endParaRPr lang="es-MX" b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91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08511" y="851445"/>
            <a:ext cx="800105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594329" y="1389628"/>
            <a:ext cx="7215238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8511" y="1500174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452662" y="5286388"/>
            <a:ext cx="7572428" cy="14773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ES" b="1" dirty="0"/>
          </a:p>
          <a:p>
            <a:r>
              <a:rPr lang="es-ES" b="1" dirty="0" err="1"/>
              <a:t>Prendergast</a:t>
            </a:r>
            <a:r>
              <a:rPr lang="es-ES" b="1" dirty="0"/>
              <a:t> TJ</a:t>
            </a:r>
            <a:r>
              <a:rPr lang="es-ES" b="1" dirty="0">
                <a:solidFill>
                  <a:srgbClr val="FF0000"/>
                </a:solidFill>
              </a:rPr>
              <a:t>,</a:t>
            </a:r>
            <a:r>
              <a:rPr lang="es-ES" b="1" dirty="0" err="1"/>
              <a:t>Ruoss</a:t>
            </a:r>
            <a:r>
              <a:rPr lang="es-ES" b="1" dirty="0"/>
              <a:t> SJ</a:t>
            </a:r>
            <a:r>
              <a:rPr lang="es-ES" b="1" dirty="0">
                <a:solidFill>
                  <a:srgbClr val="FF0000"/>
                </a:solidFill>
              </a:rPr>
              <a:t>.</a:t>
            </a:r>
            <a:r>
              <a:rPr lang="es-ES" b="1" dirty="0"/>
              <a:t> Enfermedad pulmonar</a:t>
            </a:r>
            <a:r>
              <a:rPr lang="es-ES" b="1" dirty="0">
                <a:solidFill>
                  <a:srgbClr val="FF0000"/>
                </a:solidFill>
              </a:rPr>
              <a:t>. En: </a:t>
            </a:r>
            <a:r>
              <a:rPr lang="es-ES" b="1" dirty="0" err="1"/>
              <a:t>McPhee</a:t>
            </a:r>
            <a:r>
              <a:rPr lang="es-ES" b="1" dirty="0"/>
              <a:t> SJ</a:t>
            </a:r>
            <a:r>
              <a:rPr lang="es-ES" b="1" dirty="0">
                <a:solidFill>
                  <a:srgbClr val="FF0000"/>
                </a:solidFill>
              </a:rPr>
              <a:t>, </a:t>
            </a:r>
            <a:r>
              <a:rPr lang="es-ES" b="1" dirty="0" err="1"/>
              <a:t>Ganong</a:t>
            </a:r>
            <a:r>
              <a:rPr lang="es-ES" b="1" dirty="0"/>
              <a:t> WF</a:t>
            </a:r>
            <a:r>
              <a:rPr lang="es-ES" b="1" dirty="0">
                <a:solidFill>
                  <a:srgbClr val="FF0000"/>
                </a:solidFill>
              </a:rPr>
              <a:t>.</a:t>
            </a:r>
            <a:r>
              <a:rPr lang="es-ES" b="1" dirty="0"/>
              <a:t> Fisiopatología médica: una introducción a la medicina clínica</a:t>
            </a:r>
            <a:r>
              <a:rPr lang="es-ES" b="1" dirty="0">
                <a:solidFill>
                  <a:srgbClr val="FF0000"/>
                </a:solidFill>
              </a:rPr>
              <a:t>.</a:t>
            </a:r>
            <a:r>
              <a:rPr lang="es-ES" b="1" dirty="0"/>
              <a:t> 5ª Ed</a:t>
            </a:r>
            <a:r>
              <a:rPr lang="es-ES" b="1" dirty="0">
                <a:solidFill>
                  <a:srgbClr val="FF0000"/>
                </a:solidFill>
              </a:rPr>
              <a:t>.</a:t>
            </a:r>
            <a:r>
              <a:rPr lang="es-ES" b="1" dirty="0"/>
              <a:t> México</a:t>
            </a:r>
            <a:r>
              <a:rPr lang="es-ES" b="1" dirty="0">
                <a:solidFill>
                  <a:srgbClr val="FF0000"/>
                </a:solidFill>
              </a:rPr>
              <a:t>: </a:t>
            </a:r>
            <a:r>
              <a:rPr lang="es-ES" b="1" dirty="0"/>
              <a:t>Manual Moderno</a:t>
            </a:r>
            <a:r>
              <a:rPr lang="es-ES" b="1" dirty="0">
                <a:solidFill>
                  <a:srgbClr val="FF0000"/>
                </a:solidFill>
              </a:rPr>
              <a:t>; </a:t>
            </a:r>
            <a:r>
              <a:rPr lang="es-ES" b="1" dirty="0"/>
              <a:t>2006</a:t>
            </a:r>
            <a:r>
              <a:rPr lang="es-ES" b="1" dirty="0">
                <a:solidFill>
                  <a:srgbClr val="FF0000"/>
                </a:solidFill>
              </a:rPr>
              <a:t>. p. </a:t>
            </a:r>
            <a:r>
              <a:rPr lang="es-ES" b="1" dirty="0"/>
              <a:t>217-55.</a:t>
            </a:r>
            <a:endParaRPr lang="es-MX" b="1" dirty="0"/>
          </a:p>
          <a:p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452662" y="2285992"/>
            <a:ext cx="4500594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b="1" dirty="0"/>
              <a:t>Libros con individuos como autores: en libros de primera edición no se escribe la edición.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452662" y="3143248"/>
            <a:ext cx="7500990" cy="14773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b="1" dirty="0"/>
          </a:p>
          <a:p>
            <a:r>
              <a:rPr lang="es-MX" b="1" dirty="0"/>
              <a:t>Gutiérrez</a:t>
            </a:r>
            <a:r>
              <a:rPr lang="es-MX" b="1" dirty="0">
                <a:solidFill>
                  <a:srgbClr val="FF0000"/>
                </a:solidFill>
              </a:rPr>
              <a:t>-</a:t>
            </a:r>
            <a:r>
              <a:rPr lang="es-MX" b="1" dirty="0"/>
              <a:t>Samperio C</a:t>
            </a:r>
            <a:r>
              <a:rPr lang="es-MX" b="1" dirty="0">
                <a:solidFill>
                  <a:srgbClr val="FF0000"/>
                </a:solidFill>
              </a:rPr>
              <a:t>,</a:t>
            </a:r>
            <a:r>
              <a:rPr lang="es-MX" b="1" dirty="0" err="1"/>
              <a:t>Arrubarrena</a:t>
            </a:r>
            <a:r>
              <a:rPr lang="es-MX" b="1" dirty="0">
                <a:solidFill>
                  <a:srgbClr val="FF0000"/>
                </a:solidFill>
              </a:rPr>
              <a:t>-</a:t>
            </a:r>
            <a:r>
              <a:rPr lang="es-MX" b="1" dirty="0"/>
              <a:t>Aragón VM</a:t>
            </a:r>
            <a:r>
              <a:rPr lang="es-MX" b="1" dirty="0">
                <a:solidFill>
                  <a:srgbClr val="FF0000"/>
                </a:solidFill>
              </a:rPr>
              <a:t>,</a:t>
            </a:r>
            <a:r>
              <a:rPr lang="es-MX" b="1" dirty="0"/>
              <a:t> Campos-Campos SF</a:t>
            </a:r>
            <a:r>
              <a:rPr lang="es-MX" b="1" dirty="0">
                <a:solidFill>
                  <a:srgbClr val="FF0000"/>
                </a:solidFill>
              </a:rPr>
              <a:t>.</a:t>
            </a:r>
            <a:r>
              <a:rPr lang="es-MX" b="1" dirty="0"/>
              <a:t> Fisiopatología quirúrgica del aparato digestivo</a:t>
            </a:r>
            <a:r>
              <a:rPr lang="es-MX" b="1" dirty="0">
                <a:solidFill>
                  <a:srgbClr val="FF0000"/>
                </a:solidFill>
              </a:rPr>
              <a:t>. </a:t>
            </a:r>
            <a:r>
              <a:rPr lang="es-MX" b="1" dirty="0"/>
              <a:t>3a ed</a:t>
            </a:r>
            <a:r>
              <a:rPr lang="es-MX" b="1" dirty="0">
                <a:solidFill>
                  <a:srgbClr val="FF0000"/>
                </a:solidFill>
              </a:rPr>
              <a:t>. </a:t>
            </a:r>
            <a:r>
              <a:rPr lang="es-MX" b="1" dirty="0"/>
              <a:t>México</a:t>
            </a:r>
            <a:r>
              <a:rPr lang="es-MX" b="1" dirty="0">
                <a:solidFill>
                  <a:srgbClr val="FF0000"/>
                </a:solidFill>
              </a:rPr>
              <a:t>:</a:t>
            </a:r>
            <a:r>
              <a:rPr lang="es-MX" b="1" dirty="0"/>
              <a:t> Manual Moderno</a:t>
            </a:r>
            <a:r>
              <a:rPr lang="es-MX" b="1" dirty="0">
                <a:solidFill>
                  <a:srgbClr val="FF0000"/>
                </a:solidFill>
              </a:rPr>
              <a:t>; </a:t>
            </a:r>
            <a:r>
              <a:rPr lang="es-MX" b="1" dirty="0"/>
              <a:t>2006</a:t>
            </a:r>
            <a:r>
              <a:rPr lang="es-MX" b="1" dirty="0">
                <a:solidFill>
                  <a:srgbClr val="FF0000"/>
                </a:solidFill>
              </a:rPr>
              <a:t>.</a:t>
            </a:r>
          </a:p>
          <a:p>
            <a:r>
              <a:rPr lang="es-MX" b="1" dirty="0"/>
              <a:t> 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452662" y="4786322"/>
            <a:ext cx="228601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b="1" dirty="0"/>
              <a:t>Capítulo de libro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739074" y="2416726"/>
            <a:ext cx="192882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VANCOUVER</a:t>
            </a:r>
            <a:endParaRPr lang="es-MX" b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0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66976" y="188878"/>
            <a:ext cx="7072362" cy="954107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87513" y="1284164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28586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666976" y="4675071"/>
            <a:ext cx="7486674" cy="17543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/>
            </a:r>
            <a:br>
              <a:rPr lang="es-ES" b="1" dirty="0"/>
            </a:br>
            <a:r>
              <a:rPr lang="es-ES" b="1" dirty="0" err="1"/>
              <a:t>Carek</a:t>
            </a:r>
            <a:r>
              <a:rPr lang="es-ES" b="1" dirty="0"/>
              <a:t> PJ</a:t>
            </a:r>
            <a:r>
              <a:rPr lang="es-ES" b="1" dirty="0">
                <a:solidFill>
                  <a:srgbClr val="FF0000"/>
                </a:solidFill>
              </a:rPr>
              <a:t>, </a:t>
            </a:r>
            <a:r>
              <a:rPr lang="es-ES" b="1" dirty="0" err="1"/>
              <a:t>Steyer</a:t>
            </a:r>
            <a:r>
              <a:rPr lang="es-ES" b="1" dirty="0"/>
              <a:t> TE</a:t>
            </a:r>
            <a:r>
              <a:rPr lang="es-ES" b="1" dirty="0">
                <a:solidFill>
                  <a:srgbClr val="FF0000"/>
                </a:solidFill>
              </a:rPr>
              <a:t>, </a:t>
            </a:r>
            <a:r>
              <a:rPr lang="es-ES" b="1" dirty="0" err="1"/>
              <a:t>Dickerson</a:t>
            </a:r>
            <a:r>
              <a:rPr lang="es-ES" b="1" dirty="0"/>
              <a:t> L</a:t>
            </a:r>
            <a:r>
              <a:rPr lang="es-ES" b="1" dirty="0">
                <a:solidFill>
                  <a:srgbClr val="FF0000"/>
                </a:solidFill>
              </a:rPr>
              <a:t>. </a:t>
            </a:r>
            <a:r>
              <a:rPr lang="es-ES" b="1" dirty="0" err="1"/>
              <a:t>Does</a:t>
            </a:r>
            <a:r>
              <a:rPr lang="es-ES" b="1" dirty="0"/>
              <a:t> a </a:t>
            </a:r>
            <a:r>
              <a:rPr lang="es-ES" b="1" dirty="0" err="1"/>
              <a:t>ResearchRequirementAffect</a:t>
            </a:r>
            <a:r>
              <a:rPr lang="en-US" b="1" dirty="0"/>
              <a:t>Match Rates for Family Medicine Residency Programs?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b="1" dirty="0"/>
              <a:t> Family Med J 2007 July-August</a:t>
            </a:r>
            <a:r>
              <a:rPr lang="en-US" b="1" dirty="0">
                <a:solidFill>
                  <a:srgbClr val="FF0000"/>
                </a:solidFill>
              </a:rPr>
              <a:t>; </a:t>
            </a:r>
            <a:r>
              <a:rPr lang="en-US" b="1" dirty="0"/>
              <a:t>39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/>
              <a:t>7</a:t>
            </a:r>
            <a:r>
              <a:rPr lang="en-US" b="1" dirty="0">
                <a:solidFill>
                  <a:srgbClr val="FF0000"/>
                </a:solidFill>
              </a:rPr>
              <a:t>): </a:t>
            </a:r>
            <a:r>
              <a:rPr lang="en-US" b="1" dirty="0"/>
              <a:t>483-87</a:t>
            </a:r>
            <a:r>
              <a:rPr lang="en-US" b="1" dirty="0">
                <a:solidFill>
                  <a:srgbClr val="FF0000"/>
                </a:solidFill>
              </a:rPr>
              <a:t>. </a:t>
            </a:r>
            <a:r>
              <a:rPr lang="es-ES" b="1" dirty="0">
                <a:solidFill>
                  <a:srgbClr val="FF0000"/>
                </a:solidFill>
              </a:rPr>
              <a:t>Se consigue en: URL:</a:t>
            </a:r>
            <a:r>
              <a:rPr lang="es-ES" b="1" dirty="0"/>
              <a:t>http://</a:t>
            </a:r>
            <a:r>
              <a:rPr lang="es-ES" b="1" dirty="0" err="1"/>
              <a:t>www.stfm.org</a:t>
            </a:r>
            <a:r>
              <a:rPr lang="es-ES" b="1" dirty="0"/>
              <a:t>/</a:t>
            </a:r>
            <a:r>
              <a:rPr lang="es-ES" b="1" dirty="0" err="1"/>
              <a:t>fmhub</a:t>
            </a:r>
            <a:r>
              <a:rPr lang="es-ES" b="1" dirty="0"/>
              <a:t>/ fm2007/</a:t>
            </a:r>
            <a:r>
              <a:rPr lang="es-ES" b="1" dirty="0" err="1"/>
              <a:t>July</a:t>
            </a:r>
            <a:r>
              <a:rPr lang="es-ES" b="1" dirty="0"/>
              <a:t>/Peter483.pdf</a:t>
            </a:r>
            <a:endParaRPr lang="es-MX" b="1" dirty="0"/>
          </a:p>
          <a:p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666976" y="2285992"/>
            <a:ext cx="1785950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ES" b="1" dirty="0"/>
              <a:t>Tesis do</a:t>
            </a:r>
            <a:r>
              <a:rPr lang="es-MX" b="1" dirty="0" err="1"/>
              <a:t>ctoral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2666976" y="2786059"/>
            <a:ext cx="7072362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err="1"/>
              <a:t>Luengas</a:t>
            </a:r>
            <a:r>
              <a:rPr lang="es-MX" b="1" dirty="0"/>
              <a:t>-Muñoz FJ</a:t>
            </a:r>
            <a:r>
              <a:rPr lang="es-MX" b="1" dirty="0">
                <a:solidFill>
                  <a:srgbClr val="FF0000"/>
                </a:solidFill>
              </a:rPr>
              <a:t>.</a:t>
            </a:r>
            <a:r>
              <a:rPr lang="es-MX" b="1" dirty="0"/>
              <a:t> Efecto del </a:t>
            </a:r>
            <a:r>
              <a:rPr lang="es-MX" b="1" dirty="0" err="1"/>
              <a:t>nimodipino</a:t>
            </a:r>
            <a:r>
              <a:rPr lang="es-MX" b="1" dirty="0"/>
              <a:t> en la pérdida temporal del umbral auditivo</a:t>
            </a:r>
            <a:r>
              <a:rPr lang="es-MX" b="1" dirty="0">
                <a:solidFill>
                  <a:srgbClr val="FF0000"/>
                </a:solidFill>
              </a:rPr>
              <a:t>. </a:t>
            </a:r>
            <a:r>
              <a:rPr lang="es-MX" b="1" dirty="0"/>
              <a:t>Querétaro (QRO)</a:t>
            </a:r>
            <a:r>
              <a:rPr lang="es-MX" b="1" dirty="0">
                <a:solidFill>
                  <a:srgbClr val="FF0000"/>
                </a:solidFill>
              </a:rPr>
              <a:t>: </a:t>
            </a:r>
            <a:r>
              <a:rPr lang="es-MX" b="1" dirty="0"/>
              <a:t>Universidad Autónoma de Querétaro</a:t>
            </a:r>
            <a:r>
              <a:rPr lang="es-MX" b="1" dirty="0">
                <a:solidFill>
                  <a:srgbClr val="FF0000"/>
                </a:solidFill>
              </a:rPr>
              <a:t>; </a:t>
            </a:r>
            <a:r>
              <a:rPr lang="es-MX" b="1" dirty="0"/>
              <a:t>2006</a:t>
            </a:r>
            <a:r>
              <a:rPr lang="es-MX" b="1" dirty="0">
                <a:solidFill>
                  <a:srgbClr val="FF0000"/>
                </a:solidFill>
              </a:rPr>
              <a:t>.</a:t>
            </a:r>
          </a:p>
          <a:p>
            <a:r>
              <a:rPr lang="es-MX" b="1" dirty="0"/>
              <a:t> 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666976" y="4131238"/>
            <a:ext cx="435771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b="1" dirty="0"/>
              <a:t>Artículo de revista en formato electrónico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953256" y="2202412"/>
            <a:ext cx="192882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VANCOUVER</a:t>
            </a:r>
            <a:endParaRPr lang="es-MX" b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50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09720" y="762640"/>
            <a:ext cx="830582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38414" y="1383134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28586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738942" y="2285992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APA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166910" y="2285993"/>
            <a:ext cx="3786214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CITAS DE REFERENCIA EN EL TEXTO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1809720" y="2928934"/>
            <a:ext cx="8763030" cy="313932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ES" b="1" dirty="0"/>
              <a:t>UN AUTOR:</a:t>
            </a:r>
            <a:endParaRPr lang="es-MX" b="1" dirty="0"/>
          </a:p>
          <a:p>
            <a:r>
              <a:rPr lang="es-MX" b="1" dirty="0"/>
              <a:t>Algunos autores </a:t>
            </a:r>
            <a:r>
              <a:rPr lang="es-MX" b="1" dirty="0">
                <a:solidFill>
                  <a:srgbClr val="FF0000"/>
                </a:solidFill>
              </a:rPr>
              <a:t>(</a:t>
            </a:r>
            <a:r>
              <a:rPr lang="es-MX" b="1" dirty="0" err="1">
                <a:solidFill>
                  <a:srgbClr val="FF0000"/>
                </a:solidFill>
              </a:rPr>
              <a:t>Valderrábano</a:t>
            </a:r>
            <a:r>
              <a:rPr lang="es-MX" b="1" dirty="0">
                <a:solidFill>
                  <a:srgbClr val="FF0000"/>
                </a:solidFill>
              </a:rPr>
              <a:t> y cols., 2002) </a:t>
            </a:r>
            <a:r>
              <a:rPr lang="es-MX" b="1" dirty="0"/>
              <a:t>las refieren como fuentes no documentales.</a:t>
            </a:r>
          </a:p>
          <a:p>
            <a:r>
              <a:rPr lang="es-MX" b="1" dirty="0" err="1">
                <a:solidFill>
                  <a:srgbClr val="FF0000"/>
                </a:solidFill>
              </a:rPr>
              <a:t>Valderrábano</a:t>
            </a:r>
            <a:r>
              <a:rPr lang="es-MX" b="1" dirty="0">
                <a:solidFill>
                  <a:srgbClr val="FF0000"/>
                </a:solidFill>
              </a:rPr>
              <a:t> y cols. (2002) </a:t>
            </a:r>
            <a:r>
              <a:rPr lang="es-MX" b="1" dirty="0"/>
              <a:t>las refiere como fuentes no documentales.</a:t>
            </a:r>
          </a:p>
          <a:p>
            <a:endParaRPr lang="es-ES" b="1" dirty="0"/>
          </a:p>
          <a:p>
            <a:r>
              <a:rPr lang="es-ES" b="1" dirty="0"/>
              <a:t>DOS AUTORES:</a:t>
            </a:r>
            <a:endParaRPr lang="es-MX" b="1" dirty="0"/>
          </a:p>
          <a:p>
            <a:r>
              <a:rPr lang="es-MX" b="1" dirty="0">
                <a:solidFill>
                  <a:srgbClr val="FF0000"/>
                </a:solidFill>
              </a:rPr>
              <a:t>Vegas y Rojas (2000), </a:t>
            </a:r>
            <a:r>
              <a:rPr lang="es-MX" b="1" dirty="0"/>
              <a:t>se refieren al desempeño académico como …</a:t>
            </a:r>
          </a:p>
          <a:p>
            <a:r>
              <a:rPr lang="es-ES" b="1" dirty="0"/>
              <a:t>Algunos autores </a:t>
            </a:r>
            <a:r>
              <a:rPr lang="es-ES" b="1" dirty="0">
                <a:solidFill>
                  <a:srgbClr val="FF0000"/>
                </a:solidFill>
              </a:rPr>
              <a:t>(</a:t>
            </a:r>
            <a:r>
              <a:rPr lang="es-MX" b="1" dirty="0">
                <a:solidFill>
                  <a:srgbClr val="FF0000"/>
                </a:solidFill>
              </a:rPr>
              <a:t>Vegas y Rojas, 2000) </a:t>
            </a:r>
            <a:r>
              <a:rPr lang="es-MX" b="1" dirty="0"/>
              <a:t>se refieren al desempeño académico como …</a:t>
            </a:r>
          </a:p>
          <a:p>
            <a:endParaRPr lang="es-MX" b="1" dirty="0"/>
          </a:p>
          <a:p>
            <a:r>
              <a:rPr lang="es-ES" b="1" dirty="0"/>
              <a:t>3 A 5 AUTORES: 1ra vez </a:t>
            </a:r>
            <a:r>
              <a:rPr lang="es-MX" b="1" dirty="0" err="1">
                <a:solidFill>
                  <a:srgbClr val="FF0000"/>
                </a:solidFill>
              </a:rPr>
              <a:t>Huang</a:t>
            </a:r>
            <a:r>
              <a:rPr lang="es-MX" b="1" dirty="0">
                <a:solidFill>
                  <a:srgbClr val="FF0000"/>
                </a:solidFill>
              </a:rPr>
              <a:t>, Chang, </a:t>
            </a:r>
            <a:r>
              <a:rPr lang="es-MX" b="1" dirty="0" err="1">
                <a:solidFill>
                  <a:srgbClr val="FF0000"/>
                </a:solidFill>
              </a:rPr>
              <a:t>Hsueh</a:t>
            </a:r>
            <a:r>
              <a:rPr lang="es-MX" b="1" dirty="0">
                <a:solidFill>
                  <a:srgbClr val="FF0000"/>
                </a:solidFill>
              </a:rPr>
              <a:t>, Lu y </a:t>
            </a:r>
            <a:r>
              <a:rPr lang="es-MX" b="1" dirty="0" err="1">
                <a:solidFill>
                  <a:srgbClr val="FF0000"/>
                </a:solidFill>
              </a:rPr>
              <a:t>Shao</a:t>
            </a:r>
            <a:r>
              <a:rPr lang="es-MX" b="1" dirty="0">
                <a:solidFill>
                  <a:srgbClr val="FF0000"/>
                </a:solidFill>
              </a:rPr>
              <a:t> (2007)</a:t>
            </a:r>
          </a:p>
          <a:p>
            <a:r>
              <a:rPr lang="es-ES" b="1" dirty="0"/>
              <a:t>   </a:t>
            </a:r>
            <a:r>
              <a:rPr lang="es-ES" b="1" dirty="0" smtClean="0"/>
              <a:t>                               2da </a:t>
            </a:r>
            <a:r>
              <a:rPr lang="es-ES" b="1" dirty="0"/>
              <a:t>vez  </a:t>
            </a:r>
            <a:r>
              <a:rPr lang="es-ES" b="1" dirty="0" err="1">
                <a:solidFill>
                  <a:srgbClr val="FF0000"/>
                </a:solidFill>
              </a:rPr>
              <a:t>Huang</a:t>
            </a:r>
            <a:r>
              <a:rPr lang="es-ES" b="1" dirty="0">
                <a:solidFill>
                  <a:srgbClr val="FF0000"/>
                </a:solidFill>
              </a:rPr>
              <a:t> y cols. (2007) o </a:t>
            </a:r>
            <a:r>
              <a:rPr lang="es-ES" b="1" dirty="0" err="1">
                <a:solidFill>
                  <a:srgbClr val="FF0000"/>
                </a:solidFill>
              </a:rPr>
              <a:t>Huang</a:t>
            </a:r>
            <a:r>
              <a:rPr lang="es-ES" b="1" dirty="0">
                <a:solidFill>
                  <a:srgbClr val="FF0000"/>
                </a:solidFill>
              </a:rPr>
              <a:t> et al. (2007)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8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33525" y="762640"/>
            <a:ext cx="8829701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620087" y="1400076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28586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452662" y="2425479"/>
            <a:ext cx="392909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b="1" dirty="0"/>
              <a:t>Artículo de revista ordinario un autor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381224" y="3068422"/>
            <a:ext cx="7643866" cy="64633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b="1" dirty="0" err="1"/>
              <a:t>Mayhall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/>
              <a:t>C</a:t>
            </a:r>
            <a:r>
              <a:rPr lang="en-US" b="1" dirty="0">
                <a:solidFill>
                  <a:srgbClr val="FF0000"/>
                </a:solidFill>
              </a:rPr>
              <a:t>. </a:t>
            </a:r>
            <a:r>
              <a:rPr lang="en-US" b="1" dirty="0"/>
              <a:t>G</a:t>
            </a:r>
            <a:r>
              <a:rPr lang="en-US" b="1" dirty="0">
                <a:solidFill>
                  <a:srgbClr val="FF0000"/>
                </a:solidFill>
              </a:rPr>
              <a:t>. (2007). </a:t>
            </a:r>
            <a:r>
              <a:rPr lang="en-US" b="1" dirty="0"/>
              <a:t>In pursuit of ventilator-associated pneumonia prevention: The right path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b="1" dirty="0" err="1"/>
              <a:t>Clin</a:t>
            </a:r>
            <a:r>
              <a:rPr lang="en-US" b="1" dirty="0"/>
              <a:t> Infect </a:t>
            </a:r>
            <a:r>
              <a:rPr lang="en-US" b="1" dirty="0" err="1"/>
              <a:t>Dis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/>
              <a:t>  45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/>
              <a:t>6</a:t>
            </a:r>
            <a:r>
              <a:rPr lang="en-US" b="1" dirty="0">
                <a:solidFill>
                  <a:srgbClr val="FF0000"/>
                </a:solidFill>
              </a:rPr>
              <a:t>),</a:t>
            </a:r>
            <a:r>
              <a:rPr lang="en-US" b="1" dirty="0"/>
              <a:t> 712-714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452662" y="4279479"/>
            <a:ext cx="492922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s-MX" b="1" dirty="0"/>
              <a:t>Artículo de una revista científica con dos autores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452662" y="4934563"/>
            <a:ext cx="7500990" cy="1200329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b="1" dirty="0"/>
              <a:t>Schultz, M.J. </a:t>
            </a:r>
            <a:r>
              <a:rPr lang="en-US" b="1" dirty="0">
                <a:solidFill>
                  <a:srgbClr val="FF0000"/>
                </a:solidFill>
              </a:rPr>
              <a:t>&amp;</a:t>
            </a:r>
            <a:r>
              <a:rPr lang="en-US" b="1" dirty="0" err="1"/>
              <a:t>Spronk</a:t>
            </a:r>
            <a:r>
              <a:rPr lang="en-US" b="1" dirty="0"/>
              <a:t>, P.E. </a:t>
            </a:r>
            <a:r>
              <a:rPr lang="en-US" b="1" dirty="0">
                <a:solidFill>
                  <a:srgbClr val="FF0000"/>
                </a:solidFill>
              </a:rPr>
              <a:t>(2007). </a:t>
            </a:r>
            <a:r>
              <a:rPr lang="en-US" b="1" dirty="0"/>
              <a:t>Positive blood cultures or Gram-negative pathogens with ventilator-associated pneumonia: What's the real killer?</a:t>
            </a:r>
            <a:br>
              <a:rPr lang="en-US" b="1" dirty="0"/>
            </a:br>
            <a:r>
              <a:rPr lang="en-US" b="1" dirty="0" err="1"/>
              <a:t>Crit</a:t>
            </a:r>
            <a:r>
              <a:rPr lang="en-US" b="1" dirty="0"/>
              <a:t> Care Med, 35(9), 2215-2216. 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453322" y="2285992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APA</a:t>
            </a:r>
            <a:endParaRPr lang="es-MX" b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6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14524" y="776252"/>
            <a:ext cx="7896251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38414" y="1454572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28586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2166910" y="2428868"/>
            <a:ext cx="550072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Artículo de una revista científica de seis o más autores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24100" y="3071811"/>
            <a:ext cx="7358114" cy="1200329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MX" b="1" dirty="0" err="1"/>
              <a:t>Huang</a:t>
            </a:r>
            <a:r>
              <a:rPr lang="es-MX" b="1" dirty="0"/>
              <a:t>, W.T. Chang, L.Y, </a:t>
            </a:r>
            <a:r>
              <a:rPr lang="es-MX" b="1" dirty="0" err="1"/>
              <a:t>Hsueh</a:t>
            </a:r>
            <a:r>
              <a:rPr lang="es-MX" b="1" dirty="0"/>
              <a:t>, P.R. Lu, C.Y. </a:t>
            </a:r>
            <a:r>
              <a:rPr lang="es-MX" b="1" dirty="0" err="1"/>
              <a:t>Shao</a:t>
            </a:r>
            <a:r>
              <a:rPr lang="es-MX" b="1" dirty="0"/>
              <a:t>, P.L. </a:t>
            </a:r>
            <a:r>
              <a:rPr lang="es-MX" b="1" dirty="0" err="1"/>
              <a:t>Huang</a:t>
            </a:r>
            <a:r>
              <a:rPr lang="es-MX" b="1" dirty="0"/>
              <a:t>, F.Y. </a:t>
            </a:r>
            <a:r>
              <a:rPr lang="es-MX" b="1" dirty="0">
                <a:solidFill>
                  <a:srgbClr val="FF0000"/>
                </a:solidFill>
              </a:rPr>
              <a:t>et al. </a:t>
            </a:r>
            <a:r>
              <a:rPr lang="en-US" b="1" dirty="0">
                <a:solidFill>
                  <a:srgbClr val="FF0000"/>
                </a:solidFill>
              </a:rPr>
              <a:t>(2007). </a:t>
            </a:r>
            <a:r>
              <a:rPr lang="en-US" b="1" dirty="0"/>
              <a:t>Clinical features and complications of </a:t>
            </a:r>
            <a:r>
              <a:rPr lang="en-US" b="1" dirty="0" err="1"/>
              <a:t>viridans</a:t>
            </a:r>
            <a:r>
              <a:rPr lang="en-US" b="1" dirty="0"/>
              <a:t> streptococci bloodstream infection in pediatric </a:t>
            </a:r>
            <a:r>
              <a:rPr lang="en-US" b="1" dirty="0" err="1"/>
              <a:t>hemato</a:t>
            </a:r>
            <a:r>
              <a:rPr lang="en-US" b="1" dirty="0"/>
              <a:t>-oncology patients. J </a:t>
            </a:r>
            <a:r>
              <a:rPr lang="en-US" b="1" dirty="0" err="1"/>
              <a:t>MicrobiolImmunol</a:t>
            </a:r>
            <a:r>
              <a:rPr lang="en-US" b="1" dirty="0"/>
              <a:t> Infect, 40(4), 349-354.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2381224" y="4643446"/>
            <a:ext cx="31432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Libro de primera edición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524100" y="5500703"/>
            <a:ext cx="7358114" cy="64633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MX" b="1" dirty="0"/>
              <a:t>Vega-</a:t>
            </a:r>
            <a:r>
              <a:rPr lang="es-MX" b="1" dirty="0" err="1"/>
              <a:t>Malagón</a:t>
            </a:r>
            <a:r>
              <a:rPr lang="es-MX" b="1" dirty="0"/>
              <a:t>, G. </a:t>
            </a:r>
            <a:r>
              <a:rPr lang="es-MX" b="1" dirty="0">
                <a:solidFill>
                  <a:srgbClr val="FF0000"/>
                </a:solidFill>
              </a:rPr>
              <a:t>(2006). </a:t>
            </a:r>
            <a:r>
              <a:rPr lang="es-MX" b="1" dirty="0"/>
              <a:t>Metodología de la Investigación Clínica y Epidemiológica. </a:t>
            </a:r>
            <a:r>
              <a:rPr lang="es-MX" b="1" dirty="0">
                <a:solidFill>
                  <a:srgbClr val="FF0000"/>
                </a:solidFill>
              </a:rPr>
              <a:t>Querétaro, QRO, México.: </a:t>
            </a:r>
            <a:r>
              <a:rPr lang="es-MX" b="1" dirty="0" err="1"/>
              <a:t>FUNDAp</a:t>
            </a:r>
            <a:r>
              <a:rPr lang="es-MX" b="1" dirty="0"/>
              <a:t>.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8524892" y="2416726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APA</a:t>
            </a:r>
            <a:endParaRPr lang="es-MX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55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851900" y="5962651"/>
            <a:ext cx="2844800" cy="365125"/>
          </a:xfrm>
        </p:spPr>
        <p:txBody>
          <a:bodyPr/>
          <a:lstStyle/>
          <a:p>
            <a:pPr>
              <a:defRPr/>
            </a:pPr>
            <a:fld id="{5D23154F-FB05-4F2B-90C4-0CC7CD04137E}" type="slidenum">
              <a:rPr lang="es-CO" altLang="en-US" smtClean="0"/>
              <a:pPr>
                <a:defRPr/>
              </a:pPr>
              <a:t>5</a:t>
            </a:fld>
            <a:endParaRPr lang="es-CO" altLang="en-US" dirty="0"/>
          </a:p>
        </p:txBody>
      </p:sp>
      <p:sp>
        <p:nvSpPr>
          <p:cNvPr id="11267" name="2 CuadroTexto"/>
          <p:cNvSpPr txBox="1">
            <a:spLocks noChangeArrowheads="1"/>
          </p:cNvSpPr>
          <p:nvPr/>
        </p:nvSpPr>
        <p:spPr bwMode="auto">
          <a:xfrm>
            <a:off x="857251" y="1500189"/>
            <a:ext cx="9715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OBJETIVO DEL MATERIAL DIDÁCTICO</a:t>
            </a:r>
          </a:p>
        </p:txBody>
      </p:sp>
      <p:sp>
        <p:nvSpPr>
          <p:cNvPr id="11268" name="6 CuadroTexto"/>
          <p:cNvSpPr txBox="1">
            <a:spLocks noChangeArrowheads="1"/>
          </p:cNvSpPr>
          <p:nvPr/>
        </p:nvSpPr>
        <p:spPr bwMode="auto">
          <a:xfrm>
            <a:off x="889191" y="2571750"/>
            <a:ext cx="9906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800" dirty="0" smtClean="0"/>
              <a:t>Que el alumno conozca los las técnicas de investigación documental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75594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7889" y="737149"/>
            <a:ext cx="7877201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38414" y="1360447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128586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524100" y="2285992"/>
            <a:ext cx="414340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Libro de segunda edición en adelante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738414" y="2928934"/>
            <a:ext cx="7286676" cy="92333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MX" b="1" dirty="0" err="1"/>
              <a:t>Saverbrei</a:t>
            </a:r>
            <a:r>
              <a:rPr lang="es-MX" b="1" dirty="0"/>
              <a:t>, E. E. </a:t>
            </a:r>
            <a:r>
              <a:rPr lang="es-MX" b="1" dirty="0" err="1"/>
              <a:t>Nguyen</a:t>
            </a:r>
            <a:r>
              <a:rPr lang="es-MX" b="1" dirty="0"/>
              <a:t> K. T. </a:t>
            </a:r>
            <a:r>
              <a:rPr lang="es-MX" b="1" dirty="0" err="1"/>
              <a:t>Nolan</a:t>
            </a:r>
            <a:r>
              <a:rPr lang="es-MX" b="1" dirty="0"/>
              <a:t> R. L. </a:t>
            </a:r>
            <a:r>
              <a:rPr lang="es-MX" b="1" dirty="0">
                <a:solidFill>
                  <a:srgbClr val="FF0000"/>
                </a:solidFill>
              </a:rPr>
              <a:t>(2000). </a:t>
            </a:r>
            <a:r>
              <a:rPr lang="es-MX" b="1" dirty="0"/>
              <a:t>Ultrasonido en ginecología y obstetricia. </a:t>
            </a:r>
            <a:r>
              <a:rPr lang="es-MX" b="1" dirty="0">
                <a:solidFill>
                  <a:srgbClr val="FF0000"/>
                </a:solidFill>
              </a:rPr>
              <a:t>(2da. Ed.) </a:t>
            </a:r>
            <a:r>
              <a:rPr lang="es-MX" b="1" dirty="0"/>
              <a:t>México</a:t>
            </a:r>
            <a:r>
              <a:rPr lang="es-MX" b="1" dirty="0">
                <a:solidFill>
                  <a:srgbClr val="FF0000"/>
                </a:solidFill>
              </a:rPr>
              <a:t>.: </a:t>
            </a:r>
            <a:r>
              <a:rPr lang="es-MX" b="1" dirty="0"/>
              <a:t>Mc </a:t>
            </a:r>
            <a:r>
              <a:rPr lang="es-MX" b="1" dirty="0" err="1"/>
              <a:t>Graw</a:t>
            </a:r>
            <a:r>
              <a:rPr lang="es-MX" b="1" dirty="0"/>
              <a:t> Hill Interamericana.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595538" y="4071942"/>
            <a:ext cx="278608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Capítulo de un libro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738414" y="4786322"/>
            <a:ext cx="7215238" cy="92333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s-ES" b="1" dirty="0" err="1"/>
              <a:t>Oppenheim</a:t>
            </a:r>
            <a:r>
              <a:rPr lang="es-ES" b="1" dirty="0"/>
              <a:t>, J.J. &amp;</a:t>
            </a:r>
            <a:r>
              <a:rPr lang="es-ES" b="1" dirty="0" err="1"/>
              <a:t>Ruscetti</a:t>
            </a:r>
            <a:r>
              <a:rPr lang="es-ES" b="1" dirty="0"/>
              <a:t>, F.W. </a:t>
            </a:r>
            <a:r>
              <a:rPr lang="es-ES" b="1" dirty="0">
                <a:solidFill>
                  <a:srgbClr val="FF0000"/>
                </a:solidFill>
              </a:rPr>
              <a:t>(2002). </a:t>
            </a:r>
            <a:r>
              <a:rPr lang="es-ES" b="1" dirty="0" err="1"/>
              <a:t>Citocinas</a:t>
            </a:r>
            <a:r>
              <a:rPr lang="es-ES" b="1" dirty="0">
                <a:solidFill>
                  <a:srgbClr val="FF0000"/>
                </a:solidFill>
              </a:rPr>
              <a:t>. En</a:t>
            </a:r>
            <a:r>
              <a:rPr lang="es-ES" b="1" dirty="0"/>
              <a:t> J. B. </a:t>
            </a:r>
            <a:r>
              <a:rPr lang="es-ES" b="1" dirty="0" err="1"/>
              <a:t>Imboden</a:t>
            </a:r>
            <a:r>
              <a:rPr lang="es-ES" b="1" dirty="0"/>
              <a:t>. Inmunología básica y clínica</a:t>
            </a:r>
            <a:r>
              <a:rPr lang="es-ES" b="1" dirty="0">
                <a:solidFill>
                  <a:srgbClr val="FF0000"/>
                </a:solidFill>
              </a:rPr>
              <a:t>.(pp. 167-187) 10a ed. </a:t>
            </a:r>
            <a:r>
              <a:rPr lang="es-ES" b="1" dirty="0"/>
              <a:t>México</a:t>
            </a:r>
            <a:r>
              <a:rPr lang="es-ES" b="1" dirty="0">
                <a:solidFill>
                  <a:srgbClr val="FF0000"/>
                </a:solidFill>
              </a:rPr>
              <a:t>.: </a:t>
            </a:r>
            <a:r>
              <a:rPr lang="es-ES" b="1" dirty="0"/>
              <a:t>Manual Moderno.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8310578" y="2273850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APA</a:t>
            </a:r>
            <a:endParaRPr lang="es-MX" b="1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5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09720" y="1319177"/>
            <a:ext cx="800105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766719" y="2056228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809720" y="2257413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595538" y="3400421"/>
            <a:ext cx="364333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s-MX" b="1" dirty="0"/>
              <a:t>Medioselectrónicos</a:t>
            </a:r>
            <a:r>
              <a:rPr lang="en-US" b="1" dirty="0"/>
              <a:t>: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666976" y="4200356"/>
            <a:ext cx="7500990" cy="1200329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b="1" dirty="0"/>
              <a:t>Liu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/>
              <a:t> H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r>
              <a:rPr lang="en-US" b="1" dirty="0" err="1"/>
              <a:t>Bravata</a:t>
            </a:r>
            <a:r>
              <a:rPr lang="en-US" b="1" dirty="0"/>
              <a:t>, D.M. </a:t>
            </a:r>
            <a:r>
              <a:rPr lang="en-US" b="1" dirty="0" err="1"/>
              <a:t>Olkin</a:t>
            </a:r>
            <a:r>
              <a:rPr lang="en-US" b="1" dirty="0"/>
              <a:t>, I. </a:t>
            </a:r>
            <a:r>
              <a:rPr lang="en-US" b="1" dirty="0" err="1"/>
              <a:t>Nayak</a:t>
            </a:r>
            <a:r>
              <a:rPr lang="en-US" b="1" dirty="0"/>
              <a:t>, S. Roberts, B. Garber, A.M.  et al. (2007). Systematic Review: The Safety and Efficacy of Growth Hormone in </a:t>
            </a:r>
            <a:r>
              <a:rPr lang="en-US" b="1" dirty="0" smtClean="0"/>
              <a:t>the</a:t>
            </a:r>
            <a:r>
              <a:rPr lang="es-MX" b="1" dirty="0"/>
              <a:t> </a:t>
            </a:r>
            <a:r>
              <a:rPr lang="en-US" b="1" dirty="0" smtClean="0"/>
              <a:t>Healthy </a:t>
            </a:r>
            <a:r>
              <a:rPr lang="en-US" b="1" dirty="0"/>
              <a:t>Elderly. Annals of Internal Medicine, 146(2), 104-115 </a:t>
            </a:r>
            <a:r>
              <a:rPr lang="en-US" b="1" dirty="0" err="1"/>
              <a:t>Disponible</a:t>
            </a:r>
            <a:r>
              <a:rPr lang="en-US" b="1" dirty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:</a:t>
            </a:r>
            <a:r>
              <a:rPr lang="es-MX" b="1" dirty="0"/>
              <a:t> </a:t>
            </a:r>
            <a:r>
              <a:rPr lang="en-US" b="1" dirty="0" smtClean="0"/>
              <a:t>http</a:t>
            </a:r>
            <a:r>
              <a:rPr lang="en-US" b="1" dirty="0"/>
              <a:t>://www.annals.org/cgi/reprint/146/2/104.pdf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8239140" y="3173965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APA</a:t>
            </a:r>
            <a:endParaRPr lang="es-MX" b="1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9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95472" y="2509830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2247872" y="2662230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2400272" y="2814630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2552672" y="2967030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705072" y="3119430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2857472" y="3271830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1200" b="1" dirty="0"/>
              <a:t>Referencia bibliográfica</a:t>
            </a:r>
          </a:p>
          <a:p>
            <a:endParaRPr lang="es-ES" sz="1200" b="1" dirty="0"/>
          </a:p>
          <a:p>
            <a:r>
              <a:rPr lang="es-ES" sz="1200" b="1" dirty="0">
                <a:solidFill>
                  <a:srgbClr val="FF0000"/>
                </a:solidFill>
              </a:rPr>
              <a:t>EPIDEMIOLOGÍA DE LA VARIABLE 1</a:t>
            </a:r>
          </a:p>
          <a:p>
            <a:endParaRPr lang="es-ES" sz="1200" b="1" dirty="0"/>
          </a:p>
          <a:p>
            <a:r>
              <a:rPr lang="es-ES" sz="1200" b="1" dirty="0"/>
              <a:t>Objetivo del artículo </a:t>
            </a:r>
          </a:p>
          <a:p>
            <a:endParaRPr lang="es-ES" sz="1200" b="1" dirty="0"/>
          </a:p>
          <a:p>
            <a:r>
              <a:rPr lang="es-ES" sz="1200" b="1" dirty="0"/>
              <a:t>Contenido</a:t>
            </a:r>
            <a:endParaRPr lang="es-MX" sz="1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309685" y="915040"/>
            <a:ext cx="8448701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2552672" y="1602625"/>
            <a:ext cx="642942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10" name="9 Elipse"/>
          <p:cNvSpPr/>
          <p:nvPr/>
        </p:nvSpPr>
        <p:spPr>
          <a:xfrm>
            <a:off x="1809720" y="1438260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sp>
        <p:nvSpPr>
          <p:cNvPr id="11" name="10 Rectángulo"/>
          <p:cNvSpPr/>
          <p:nvPr/>
        </p:nvSpPr>
        <p:spPr>
          <a:xfrm>
            <a:off x="5667372" y="3652838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5819772" y="3805238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5972172" y="3957638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6124572" y="4110038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Rectángulo"/>
          <p:cNvSpPr/>
          <p:nvPr/>
        </p:nvSpPr>
        <p:spPr>
          <a:xfrm>
            <a:off x="6276972" y="4262438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6429372" y="4262438"/>
            <a:ext cx="3786214" cy="2143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1200" b="1" dirty="0"/>
              <a:t>Referencia bibliográfica</a:t>
            </a:r>
          </a:p>
          <a:p>
            <a:endParaRPr lang="es-ES" sz="1200" b="1" dirty="0"/>
          </a:p>
          <a:p>
            <a:r>
              <a:rPr lang="es-ES" sz="1200" b="1" dirty="0">
                <a:solidFill>
                  <a:srgbClr val="FF0000"/>
                </a:solidFill>
              </a:rPr>
              <a:t>ETIOLOGÍA DE LA VARIABLE 1</a:t>
            </a:r>
          </a:p>
          <a:p>
            <a:endParaRPr lang="es-ES" sz="1200" b="1" dirty="0"/>
          </a:p>
          <a:p>
            <a:r>
              <a:rPr lang="es-ES" sz="1200" b="1" dirty="0"/>
              <a:t>Objetivo del artículo </a:t>
            </a:r>
          </a:p>
          <a:p>
            <a:endParaRPr lang="es-ES" sz="1200" b="1" dirty="0"/>
          </a:p>
          <a:p>
            <a:r>
              <a:rPr lang="es-ES" sz="1200" b="1" dirty="0"/>
              <a:t>Contenido</a:t>
            </a:r>
            <a:endParaRPr lang="es-MX" sz="1200" dirty="0"/>
          </a:p>
        </p:txBody>
      </p: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7300" y="955898"/>
            <a:ext cx="9020201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581275" y="1628763"/>
            <a:ext cx="7219950" cy="830997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Organización de la temática de la investigación </a:t>
            </a:r>
          </a:p>
          <a:p>
            <a:pPr lvl="0" algn="ctr"/>
            <a:r>
              <a:rPr lang="es-MX" sz="2400" b="1" dirty="0">
                <a:solidFill>
                  <a:schemeClr val="bg1"/>
                </a:solidFill>
              </a:rPr>
              <a:t>mediante la elaboración de las fichas de trabajo </a:t>
            </a:r>
          </a:p>
        </p:txBody>
      </p:sp>
      <p:sp>
        <p:nvSpPr>
          <p:cNvPr id="4" name="3 Elipse"/>
          <p:cNvSpPr/>
          <p:nvPr/>
        </p:nvSpPr>
        <p:spPr>
          <a:xfrm>
            <a:off x="1559687" y="1500174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  <a:endParaRPr lang="es-MX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816107"/>
              </p:ext>
            </p:extLst>
          </p:nvPr>
        </p:nvGraphicFramePr>
        <p:xfrm>
          <a:off x="1228725" y="2603520"/>
          <a:ext cx="9829799" cy="376164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1505465"/>
                <a:gridCol w="3497154"/>
                <a:gridCol w="4827180"/>
              </a:tblGrid>
              <a:tr h="972133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latin typeface="Calibri"/>
                          <a:ea typeface="Calibri"/>
                          <a:cs typeface="Times New Roman"/>
                        </a:rPr>
                        <a:t>Definición de </a:t>
                      </a:r>
                      <a:r>
                        <a:rPr lang="es-MX" sz="1400" b="1" dirty="0" smtClean="0">
                          <a:latin typeface="Calibri"/>
                          <a:ea typeface="Calibri"/>
                          <a:cs typeface="Times New Roman"/>
                        </a:rPr>
                        <a:t>autoconcepto</a:t>
                      </a:r>
                      <a:endParaRPr lang="es-MX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OÑATE, P. (2001). 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Autoconcepto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. En J.A. Bueno y C. 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Castanedo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 (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Coords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.), </a:t>
                      </a:r>
                      <a:r>
                        <a:rPr lang="es-MX" sz="1200" b="1" i="1" dirty="0">
                          <a:latin typeface="TimesNewRoman,Italic"/>
                          <a:ea typeface="Calibri"/>
                          <a:cs typeface="TimesNewRoman,Italic"/>
                        </a:rPr>
                        <a:t>Psicología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i="1" dirty="0">
                          <a:latin typeface="TimesNewRoman,Italic"/>
                          <a:ea typeface="Calibri"/>
                          <a:cs typeface="TimesNewRoman,Italic"/>
                        </a:rPr>
                        <a:t>de la educación aplicada 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(2ª ed., pp. 239-269) Madrid: CCS.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Oñate (2001), menciona que el autoconcepto es un sistema complejo y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continuamente activo, constituido por un conjunto de creencias acerca de la propia existencia.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88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RODRÍGUEZ, S. (1982). </a:t>
                      </a:r>
                      <a:r>
                        <a:rPr lang="es-MX" sz="1200" b="1" i="1" dirty="0">
                          <a:latin typeface="TimesNewRoman,Italic"/>
                          <a:ea typeface="Calibri"/>
                          <a:cs typeface="TimesNewRoman,Italic"/>
                        </a:rPr>
                        <a:t>Factores de rendimiento escolar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. Barcelona: 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Oikos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-Tau.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Calibri"/>
                          <a:ea typeface="Calibri"/>
                          <a:cs typeface="Times New Roman"/>
                        </a:rPr>
                        <a:t>REFERENCIA INCOMPLETA</a:t>
                      </a: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El autoconcepto es un factor de influencia decisiva en el proceso de enseñanza-aprendizaje.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Y como acabamos de ver, también es un constructo que de entre todas las variables de la personalidad, no sólo condiciona y posibilita el aprendizaje, sino que más incidencia tiene en el rendimiento escolar (Rodríguez, 1982).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27637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NewRoman"/>
                          <a:ea typeface="Calibri"/>
                          <a:cs typeface="TimesNewRoman"/>
                        </a:rPr>
                        <a:t>SHAVELSON, R.J., HUBNER, J.J. Y STANTON, J.C. (1976). Self concept: validation of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NewRoman"/>
                          <a:ea typeface="Calibri"/>
                          <a:cs typeface="TimesNewRoman"/>
                        </a:rPr>
                        <a:t>construct interpretations. </a:t>
                      </a:r>
                      <a:r>
                        <a:rPr lang="en-US" sz="1200" b="1" i="1" dirty="0">
                          <a:latin typeface="TimesNewRoman,Italic"/>
                          <a:ea typeface="Calibri"/>
                          <a:cs typeface="TimesNewRoman,Italic"/>
                        </a:rPr>
                        <a:t>Review of Educational Research, 46 </a:t>
                      </a:r>
                      <a:r>
                        <a:rPr lang="en-US" sz="1200" b="1" dirty="0">
                          <a:latin typeface="TimesNewRoman"/>
                          <a:ea typeface="Calibri"/>
                          <a:cs typeface="TimesNewRoman"/>
                        </a:rPr>
                        <a:t>(3), 407-441.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Por lo que se está de acuerdo según 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Shavelson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,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Hubner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 y 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Stanton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 (1976) cuando definen al 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autoconcepto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 como las </a:t>
                      </a:r>
                      <a:r>
                        <a:rPr lang="es-MX" sz="1200" b="1" dirty="0" err="1">
                          <a:latin typeface="TimesNewRoman"/>
                          <a:ea typeface="Calibri"/>
                          <a:cs typeface="TimesNewRoman"/>
                        </a:rPr>
                        <a:t>autopercepciones</a:t>
                      </a: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 que la persona tiene de sí misma, que se forma directamente a través de sus experiencias en relación con el entorno y está influida específicamente por los refuerzos ambientales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TimesNewRoman"/>
                          <a:ea typeface="Calibri"/>
                          <a:cs typeface="TimesNewRoman"/>
                        </a:rPr>
                        <a:t>y por las personas significativas.</a:t>
                      </a:r>
                      <a:endParaRPr lang="es-MX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16" marR="51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8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81211" y="918142"/>
            <a:ext cx="8191526" cy="52322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PASOS DE LA INVESTIGACIÓN DOCUMENTAL</a:t>
            </a:r>
            <a:endParaRPr lang="es-MX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345505" y="1582616"/>
            <a:ext cx="4929222" cy="400110"/>
          </a:xfrm>
          <a:prstGeom prst="rect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s-MX" sz="2000" b="1" dirty="0">
                <a:solidFill>
                  <a:schemeClr val="bg1"/>
                </a:solidFill>
              </a:rPr>
              <a:t>Redacción del trabajo de investigación</a:t>
            </a:r>
          </a:p>
        </p:txBody>
      </p:sp>
      <p:sp>
        <p:nvSpPr>
          <p:cNvPr id="4" name="3 Elipse"/>
          <p:cNvSpPr/>
          <p:nvPr/>
        </p:nvSpPr>
        <p:spPr>
          <a:xfrm>
            <a:off x="1685867" y="1503263"/>
            <a:ext cx="500066" cy="4286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5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166910" y="2571744"/>
            <a:ext cx="3500462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Es una habilidad no una cualidad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738810" y="2571745"/>
            <a:ext cx="442915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b="1" dirty="0"/>
              <a:t>“escribir estimula y clarifica el pensamiento”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166910" y="4000504"/>
            <a:ext cx="1785950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Escrito inicial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4738678" y="3857629"/>
            <a:ext cx="228601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Borrador(es)  preliminar(es)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2166910" y="3298597"/>
            <a:ext cx="800105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/>
              <a:t>Entre más ideas se escriban más pensamientos surgen y se desarrollan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4595802" y="2143116"/>
            <a:ext cx="300039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Anaya – Prado y cols. 2006</a:t>
            </a:r>
            <a:endParaRPr lang="es-MX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810512" y="4000504"/>
            <a:ext cx="164307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Escrito final</a:t>
            </a:r>
            <a:endParaRPr lang="es-MX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810644" y="5065297"/>
            <a:ext cx="157163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Claridad y </a:t>
            </a:r>
          </a:p>
          <a:p>
            <a:pPr algn="ctr"/>
            <a:r>
              <a:rPr lang="es-ES" b="1" dirty="0"/>
              <a:t>coherencia</a:t>
            </a:r>
            <a:endParaRPr lang="es-MX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846099" y="4943315"/>
            <a:ext cx="1714512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Motivar, educar y convencer</a:t>
            </a:r>
            <a:endParaRPr lang="es-MX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452926" y="5068686"/>
            <a:ext cx="157163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Importancia del trabajo</a:t>
            </a:r>
            <a:endParaRPr lang="es-MX" b="1" dirty="0"/>
          </a:p>
        </p:txBody>
      </p:sp>
      <p:sp>
        <p:nvSpPr>
          <p:cNvPr id="15" name="14 Flecha derecha"/>
          <p:cNvSpPr/>
          <p:nvPr/>
        </p:nvSpPr>
        <p:spPr>
          <a:xfrm>
            <a:off x="4167174" y="4071942"/>
            <a:ext cx="357190" cy="214314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>
            <a:off x="7239008" y="4071942"/>
            <a:ext cx="357190" cy="214314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abajo"/>
          <p:cNvSpPr/>
          <p:nvPr/>
        </p:nvSpPr>
        <p:spPr>
          <a:xfrm>
            <a:off x="7953388" y="4572008"/>
            <a:ext cx="285752" cy="28575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abajo"/>
          <p:cNvSpPr/>
          <p:nvPr/>
        </p:nvSpPr>
        <p:spPr>
          <a:xfrm>
            <a:off x="9024958" y="4572008"/>
            <a:ext cx="285752" cy="28575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izquierda"/>
          <p:cNvSpPr/>
          <p:nvPr/>
        </p:nvSpPr>
        <p:spPr>
          <a:xfrm>
            <a:off x="6238876" y="5286388"/>
            <a:ext cx="357190" cy="214314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CuadroTexto"/>
          <p:cNvSpPr txBox="1"/>
          <p:nvPr/>
        </p:nvSpPr>
        <p:spPr>
          <a:xfrm>
            <a:off x="1738282" y="6000768"/>
            <a:ext cx="307183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Introducción e índice al final</a:t>
            </a:r>
            <a:endParaRPr lang="es-MX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8882082" y="6000768"/>
            <a:ext cx="150019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/>
              <a:t>Evitar plagio</a:t>
            </a:r>
            <a:endParaRPr lang="es-MX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881554" y="6000769"/>
            <a:ext cx="392909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/>
              <a:t>Escribir nombre del autor que lo refirió</a:t>
            </a:r>
            <a:endParaRPr lang="es-MX" b="1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8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41985" name="Group 1"/>
          <p:cNvGrpSpPr>
            <a:grpSpLocks noChangeAspect="1"/>
          </p:cNvGrpSpPr>
          <p:nvPr/>
        </p:nvGrpSpPr>
        <p:grpSpPr bwMode="auto">
          <a:xfrm>
            <a:off x="3095605" y="728953"/>
            <a:ext cx="6786880" cy="6000731"/>
            <a:chOff x="1476" y="1170"/>
            <a:chExt cx="10688" cy="9451"/>
          </a:xfrm>
        </p:grpSpPr>
        <p:sp>
          <p:nvSpPr>
            <p:cNvPr id="42010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476" y="1170"/>
              <a:ext cx="9000" cy="917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2009" name="Text Box 25"/>
            <p:cNvSpPr txBox="1">
              <a:spLocks noChangeArrowheads="1"/>
            </p:cNvSpPr>
            <p:nvPr/>
          </p:nvSpPr>
          <p:spPr bwMode="auto">
            <a:xfrm>
              <a:off x="4378" y="1282"/>
              <a:ext cx="3060" cy="540"/>
            </a:xfrm>
            <a:prstGeom prst="rect">
              <a:avLst/>
            </a:prstGeom>
            <a:solidFill>
              <a:srgbClr val="19FB3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Tema a investigar</a:t>
              </a: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2008" name="Text Box 24"/>
            <p:cNvSpPr txBox="1">
              <a:spLocks noChangeArrowheads="1"/>
            </p:cNvSpPr>
            <p:nvPr/>
          </p:nvSpPr>
          <p:spPr bwMode="auto">
            <a:xfrm>
              <a:off x="4851" y="2407"/>
              <a:ext cx="1912" cy="563"/>
            </a:xfrm>
            <a:prstGeom prst="rect">
              <a:avLst/>
            </a:pr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Búsqueda</a:t>
              </a:r>
              <a:endParaRPr lang="es-MX" sz="1400" b="1">
                <a:latin typeface="Arial" pitchFamily="34" charset="0"/>
              </a:endParaRPr>
            </a:p>
          </p:txBody>
        </p:sp>
        <p:sp>
          <p:nvSpPr>
            <p:cNvPr id="42007" name="Text Box 23"/>
            <p:cNvSpPr txBox="1">
              <a:spLocks noChangeArrowheads="1"/>
            </p:cNvSpPr>
            <p:nvPr/>
          </p:nvSpPr>
          <p:spPr bwMode="auto">
            <a:xfrm>
              <a:off x="2421" y="3307"/>
              <a:ext cx="3060" cy="9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Descriptores o palabras clave</a:t>
              </a: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2006" name="Text Box 22"/>
            <p:cNvSpPr txBox="1">
              <a:spLocks noChangeArrowheads="1"/>
            </p:cNvSpPr>
            <p:nvPr/>
          </p:nvSpPr>
          <p:spPr bwMode="auto">
            <a:xfrm>
              <a:off x="6224" y="3307"/>
              <a:ext cx="3577" cy="9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 smtClean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Operadores</a:t>
              </a: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2005" name="Text Box 21"/>
            <p:cNvSpPr txBox="1">
              <a:spLocks noChangeArrowheads="1"/>
            </p:cNvSpPr>
            <p:nvPr/>
          </p:nvSpPr>
          <p:spPr bwMode="auto">
            <a:xfrm>
              <a:off x="3839" y="4770"/>
              <a:ext cx="4163" cy="562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Resultados de la búsqueda</a:t>
              </a: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2004" name="Text Box 20"/>
            <p:cNvSpPr txBox="1">
              <a:spLocks noChangeArrowheads="1"/>
            </p:cNvSpPr>
            <p:nvPr/>
          </p:nvSpPr>
          <p:spPr bwMode="auto">
            <a:xfrm>
              <a:off x="8226" y="1507"/>
              <a:ext cx="2363" cy="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Artículos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Libros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Bases de datos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Internet 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2003" name="AutoShape 19"/>
            <p:cNvSpPr>
              <a:spLocks noChangeArrowheads="1"/>
            </p:cNvSpPr>
            <p:nvPr/>
          </p:nvSpPr>
          <p:spPr bwMode="auto">
            <a:xfrm>
              <a:off x="5661" y="3757"/>
              <a:ext cx="360" cy="360"/>
            </a:xfrm>
            <a:prstGeom prst="plus">
              <a:avLst>
                <a:gd name="adj" fmla="val 25000"/>
              </a:avLst>
            </a:prstGeom>
            <a:solidFill>
              <a:schemeClr val="accent2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2002" name="AutoShape 18"/>
            <p:cNvSpPr>
              <a:spLocks noChangeArrowheads="1"/>
            </p:cNvSpPr>
            <p:nvPr/>
          </p:nvSpPr>
          <p:spPr bwMode="auto">
            <a:xfrm>
              <a:off x="7349" y="2497"/>
              <a:ext cx="540" cy="360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2001" name="AutoShape 17"/>
            <p:cNvSpPr>
              <a:spLocks noChangeArrowheads="1"/>
            </p:cNvSpPr>
            <p:nvPr/>
          </p:nvSpPr>
          <p:spPr bwMode="auto">
            <a:xfrm>
              <a:off x="5661" y="1957"/>
              <a:ext cx="36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2000" name="AutoShape 16"/>
            <p:cNvSpPr>
              <a:spLocks noChangeArrowheads="1"/>
            </p:cNvSpPr>
            <p:nvPr/>
          </p:nvSpPr>
          <p:spPr bwMode="auto">
            <a:xfrm>
              <a:off x="5661" y="3037"/>
              <a:ext cx="360" cy="540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99" name="Text Box 15"/>
            <p:cNvSpPr txBox="1">
              <a:spLocks noChangeArrowheads="1"/>
            </p:cNvSpPr>
            <p:nvPr/>
          </p:nvSpPr>
          <p:spPr bwMode="auto">
            <a:xfrm>
              <a:off x="3771" y="5917"/>
              <a:ext cx="4117" cy="54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Análisis de la información</a:t>
              </a: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1998" name="Text Box 14"/>
            <p:cNvSpPr txBox="1">
              <a:spLocks noChangeArrowheads="1"/>
            </p:cNvSpPr>
            <p:nvPr/>
          </p:nvSpPr>
          <p:spPr bwMode="auto">
            <a:xfrm>
              <a:off x="8789" y="4995"/>
              <a:ext cx="3375" cy="218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Validez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Confiabilidad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Precisión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Prestigio del autor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Experiencia del autor</a:t>
              </a:r>
              <a:endParaRPr lang="es-MX" sz="1400" b="1" dirty="0">
                <a:latin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Crítica </a:t>
              </a: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1997" name="Text Box 13"/>
            <p:cNvSpPr txBox="1">
              <a:spLocks noChangeArrowheads="1"/>
            </p:cNvSpPr>
            <p:nvPr/>
          </p:nvSpPr>
          <p:spPr bwMode="auto">
            <a:xfrm>
              <a:off x="3614" y="7133"/>
              <a:ext cx="4388" cy="900"/>
            </a:xfrm>
            <a:prstGeom prst="rect">
              <a:avLst/>
            </a:pr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Selección y organización de la información</a:t>
              </a:r>
              <a:endParaRPr lang="es-MX" sz="1400" b="1">
                <a:latin typeface="Arial" pitchFamily="34" charset="0"/>
              </a:endParaRPr>
            </a:p>
          </p:txBody>
        </p:sp>
        <p:sp>
          <p:nvSpPr>
            <p:cNvPr id="41996" name="AutoShape 12"/>
            <p:cNvSpPr>
              <a:spLocks noChangeArrowheads="1"/>
            </p:cNvSpPr>
            <p:nvPr/>
          </p:nvSpPr>
          <p:spPr bwMode="auto">
            <a:xfrm>
              <a:off x="4401" y="4297"/>
              <a:ext cx="288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95" name="AutoShape 11"/>
            <p:cNvSpPr>
              <a:spLocks noChangeArrowheads="1"/>
            </p:cNvSpPr>
            <p:nvPr/>
          </p:nvSpPr>
          <p:spPr bwMode="auto">
            <a:xfrm>
              <a:off x="5661" y="5423"/>
              <a:ext cx="36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94" name="AutoShape 10"/>
            <p:cNvSpPr>
              <a:spLocks noChangeArrowheads="1"/>
            </p:cNvSpPr>
            <p:nvPr/>
          </p:nvSpPr>
          <p:spPr bwMode="auto">
            <a:xfrm>
              <a:off x="5661" y="6660"/>
              <a:ext cx="36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93" name="AutoShape 9"/>
            <p:cNvSpPr>
              <a:spLocks noChangeArrowheads="1"/>
            </p:cNvSpPr>
            <p:nvPr/>
          </p:nvSpPr>
          <p:spPr bwMode="auto">
            <a:xfrm>
              <a:off x="8136" y="5917"/>
              <a:ext cx="428" cy="31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1701" y="7133"/>
              <a:ext cx="1688" cy="22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1701" y="2677"/>
              <a:ext cx="180" cy="450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90" name="AutoShape 6"/>
            <p:cNvSpPr>
              <a:spLocks noChangeArrowheads="1"/>
            </p:cNvSpPr>
            <p:nvPr/>
          </p:nvSpPr>
          <p:spPr bwMode="auto">
            <a:xfrm>
              <a:off x="1701" y="2497"/>
              <a:ext cx="2880" cy="360"/>
            </a:xfrm>
            <a:prstGeom prst="rightArrow">
              <a:avLst>
                <a:gd name="adj1" fmla="val 50000"/>
                <a:gd name="adj2" fmla="val 200000"/>
              </a:avLst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89" name="Text Box 5"/>
            <p:cNvSpPr txBox="1">
              <a:spLocks noChangeArrowheads="1"/>
            </p:cNvSpPr>
            <p:nvPr/>
          </p:nvSpPr>
          <p:spPr bwMode="auto">
            <a:xfrm>
              <a:off x="4243" y="8708"/>
              <a:ext cx="3308" cy="56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Fichas de trabajo</a:t>
              </a:r>
              <a:endParaRPr lang="es-ES" sz="1400" b="1" dirty="0">
                <a:latin typeface="Arial" pitchFamily="34" charset="0"/>
              </a:endParaRPr>
            </a:p>
          </p:txBody>
        </p:sp>
        <p:sp>
          <p:nvSpPr>
            <p:cNvPr id="41988" name="AutoShape 4"/>
            <p:cNvSpPr>
              <a:spLocks noChangeArrowheads="1"/>
            </p:cNvSpPr>
            <p:nvPr/>
          </p:nvSpPr>
          <p:spPr bwMode="auto">
            <a:xfrm>
              <a:off x="5661" y="8123"/>
              <a:ext cx="36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  <p:sp>
          <p:nvSpPr>
            <p:cNvPr id="41987" name="Text Box 3"/>
            <p:cNvSpPr txBox="1">
              <a:spLocks noChangeArrowheads="1"/>
            </p:cNvSpPr>
            <p:nvPr/>
          </p:nvSpPr>
          <p:spPr bwMode="auto">
            <a:xfrm>
              <a:off x="3936" y="10028"/>
              <a:ext cx="3953" cy="59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1400" b="1" dirty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Redacción del escrito</a:t>
              </a:r>
              <a:endParaRPr lang="es-MX" sz="1400" b="1" dirty="0">
                <a:latin typeface="Arial" pitchFamily="34" charset="0"/>
              </a:endParaRPr>
            </a:p>
          </p:txBody>
        </p:sp>
        <p:sp>
          <p:nvSpPr>
            <p:cNvPr id="41986" name="AutoShape 2"/>
            <p:cNvSpPr>
              <a:spLocks noChangeArrowheads="1"/>
            </p:cNvSpPr>
            <p:nvPr/>
          </p:nvSpPr>
          <p:spPr bwMode="auto">
            <a:xfrm>
              <a:off x="5691" y="9473"/>
              <a:ext cx="36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/>
            </a:p>
          </p:txBody>
        </p:sp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575573" y="2058085"/>
            <a:ext cx="103305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/>
              <a:t>Técnicas </a:t>
            </a:r>
            <a:r>
              <a:rPr lang="es-MX" b="1" dirty="0"/>
              <a:t>de </a:t>
            </a:r>
            <a:r>
              <a:rPr lang="es-MX" b="1" dirty="0" smtClean="0"/>
              <a:t>Investigación </a:t>
            </a:r>
            <a:r>
              <a:rPr lang="es-MX" b="1" dirty="0"/>
              <a:t>Documental-Yolanda </a:t>
            </a:r>
            <a:r>
              <a:rPr lang="es-MX" b="1" dirty="0" smtClean="0"/>
              <a:t>Jurado. Thomson - Económico administrativas Argentina, editor Liza Márquez </a:t>
            </a:r>
            <a:r>
              <a:rPr lang="es-MX" dirty="0" smtClean="0"/>
              <a:t>en </a:t>
            </a:r>
            <a:r>
              <a:rPr lang="es-MX" dirty="0" err="1"/>
              <a:t>May</a:t>
            </a:r>
            <a:r>
              <a:rPr lang="es-MX" dirty="0"/>
              <a:t> 25, 2010</a:t>
            </a:r>
            <a:r>
              <a:rPr lang="es-MX" b="1" dirty="0" smtClean="0"/>
              <a:t> ISBN 970-686-245-5</a:t>
            </a:r>
          </a:p>
          <a:p>
            <a:endParaRPr lang="es-MX" b="1" dirty="0"/>
          </a:p>
          <a:p>
            <a:r>
              <a:rPr lang="es-MX" b="1" dirty="0"/>
              <a:t>La técnica de investigación </a:t>
            </a:r>
            <a:r>
              <a:rPr lang="es-MX" b="1" dirty="0" smtClean="0"/>
              <a:t>documental. Carlos Bosch García Trillas. 2008  </a:t>
            </a:r>
            <a:r>
              <a:rPr lang="es-MX" b="1" dirty="0"/>
              <a:t>ISBN : 9789682438752 </a:t>
            </a:r>
            <a:endParaRPr lang="es-MX" b="1" dirty="0" smtClean="0"/>
          </a:p>
          <a:p>
            <a:endParaRPr lang="es-MX" b="1" dirty="0"/>
          </a:p>
          <a:p>
            <a:r>
              <a:rPr lang="es-MX" b="1" dirty="0"/>
              <a:t>El Proyecto de Investigación. Introducción a la Metodología Científica. </a:t>
            </a:r>
            <a:r>
              <a:rPr lang="pt-BR" b="1" dirty="0" err="1"/>
              <a:t>Fidias</a:t>
            </a:r>
            <a:r>
              <a:rPr lang="pt-BR" b="1" dirty="0"/>
              <a:t> G. Arias </a:t>
            </a:r>
            <a:r>
              <a:rPr lang="pt-BR" b="1" dirty="0" err="1"/>
              <a:t>Odón</a:t>
            </a:r>
            <a:r>
              <a:rPr lang="pt-BR" b="1" dirty="0"/>
              <a:t>, </a:t>
            </a:r>
            <a:r>
              <a:rPr lang="pt-BR" b="1" dirty="0" smtClean="0"/>
              <a:t>2016 </a:t>
            </a:r>
            <a:r>
              <a:rPr lang="es-MX" b="1" dirty="0" smtClean="0"/>
              <a:t>5ta</a:t>
            </a:r>
            <a:r>
              <a:rPr lang="es-MX" b="1" dirty="0"/>
              <a:t>. Edición.  </a:t>
            </a:r>
            <a:r>
              <a:rPr lang="es-MX" b="1" dirty="0" smtClean="0"/>
              <a:t>Editorial </a:t>
            </a:r>
            <a:r>
              <a:rPr lang="es-MX" b="1" dirty="0" err="1" smtClean="0"/>
              <a:t>Epistem</a:t>
            </a:r>
            <a:r>
              <a:rPr lang="es-MX" b="1" dirty="0" smtClean="0"/>
              <a:t>. ISBN: 980-07-8529-9</a:t>
            </a:r>
            <a:endParaRPr lang="es-MX" b="1" dirty="0"/>
          </a:p>
          <a:p>
            <a:endParaRPr lang="es-MX" b="1" dirty="0"/>
          </a:p>
          <a:p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38150" y="1314450"/>
            <a:ext cx="318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LECTURAS RECOMENDADAS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605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890000" y="6011864"/>
            <a:ext cx="2844800" cy="365125"/>
          </a:xfrm>
        </p:spPr>
        <p:txBody>
          <a:bodyPr/>
          <a:lstStyle/>
          <a:p>
            <a:pPr>
              <a:defRPr/>
            </a:pPr>
            <a:fld id="{1462386C-69EF-468F-8380-16A78A54806F}" type="slidenum">
              <a:rPr lang="es-CO" altLang="en-US" smtClean="0"/>
              <a:pPr>
                <a:defRPr/>
              </a:pPr>
              <a:t>6</a:t>
            </a:fld>
            <a:endParaRPr lang="es-CO" altLang="en-US" dirty="0"/>
          </a:p>
        </p:txBody>
      </p:sp>
      <p:sp>
        <p:nvSpPr>
          <p:cNvPr id="12291" name="4 CuadroTexto"/>
          <p:cNvSpPr txBox="1">
            <a:spLocks noChangeArrowheads="1"/>
          </p:cNvSpPr>
          <p:nvPr/>
        </p:nvSpPr>
        <p:spPr bwMode="auto">
          <a:xfrm>
            <a:off x="3048001" y="1214439"/>
            <a:ext cx="5143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METODOLOGÍA DEL CURSO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059310" y="2060848"/>
            <a:ext cx="103172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dirty="0"/>
              <a:t>El curso se desarrollará bajo el siguiente proceso de estudio:</a:t>
            </a:r>
          </a:p>
          <a:p>
            <a:pPr>
              <a:defRPr/>
            </a:pPr>
            <a:endParaRPr lang="es-MX" sz="2000" dirty="0"/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/>
              <a:t>Exposición de parte del profesor mediante la utilización de este material en diapositivas.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/>
              <a:t>Control de lecturas selectas que el profesor asignará para complementar la clase.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/>
              <a:t>Tareas donde se investigarán temas, conceptos, procesos y métodos de los temas por ver.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 smtClean="0"/>
              <a:t>Participación </a:t>
            </a:r>
            <a:r>
              <a:rPr lang="es-MX" sz="2000" dirty="0"/>
              <a:t>en clases </a:t>
            </a:r>
            <a:endParaRPr lang="es-MX" sz="2000" dirty="0" smtClean="0"/>
          </a:p>
          <a:p>
            <a:pPr marL="342900" indent="-342900">
              <a:buFontTx/>
              <a:buAutoNum type="arabicPeriod"/>
              <a:defRPr/>
            </a:pPr>
            <a:r>
              <a:rPr lang="es-MX" sz="2000" dirty="0" smtClean="0"/>
              <a:t>Ensayo para aplicar los conocimientos adquiridos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491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66175" y="5926139"/>
            <a:ext cx="2844800" cy="365125"/>
          </a:xfrm>
        </p:spPr>
        <p:txBody>
          <a:bodyPr/>
          <a:lstStyle/>
          <a:p>
            <a:pPr>
              <a:defRPr/>
            </a:pPr>
            <a:fld id="{7D14666A-CE1E-4B77-A53E-C114F85C2132}" type="slidenum">
              <a:rPr lang="es-CO" altLang="en-US" smtClean="0"/>
              <a:pPr>
                <a:defRPr/>
              </a:pPr>
              <a:t>7</a:t>
            </a:fld>
            <a:endParaRPr lang="es-CO" altLang="en-US" dirty="0"/>
          </a:p>
        </p:txBody>
      </p:sp>
      <p:sp>
        <p:nvSpPr>
          <p:cNvPr id="13315" name="4 CuadroTexto"/>
          <p:cNvSpPr txBox="1">
            <a:spLocks noChangeArrowheads="1"/>
          </p:cNvSpPr>
          <p:nvPr/>
        </p:nvSpPr>
        <p:spPr bwMode="auto">
          <a:xfrm>
            <a:off x="1619251" y="1857375"/>
            <a:ext cx="7810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/>
              <a:t>UTILIZACIÓN DEL MATERIAL DE DIAPOSITIVAS</a:t>
            </a:r>
          </a:p>
        </p:txBody>
      </p:sp>
      <p:sp>
        <p:nvSpPr>
          <p:cNvPr id="13316" name="5 CuadroTexto"/>
          <p:cNvSpPr txBox="1">
            <a:spLocks noChangeArrowheads="1"/>
          </p:cNvSpPr>
          <p:nvPr/>
        </p:nvSpPr>
        <p:spPr bwMode="auto">
          <a:xfrm>
            <a:off x="1047750" y="2928938"/>
            <a:ext cx="984878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El material didáctico visual es una herramienta de estudio que sirve como una guía para que el alumno repase los temas más significativos </a:t>
            </a:r>
            <a:r>
              <a:rPr lang="es-MX" sz="2400" dirty="0" smtClean="0"/>
              <a:t>del “</a:t>
            </a:r>
            <a:r>
              <a:rPr lang="es-ES" sz="2400" dirty="0" smtClean="0"/>
              <a:t>de la Investigación documental y sus métodos</a:t>
            </a:r>
            <a:r>
              <a:rPr lang="es-MX" sz="2400" dirty="0" smtClean="0"/>
              <a:t>”,los alumnos hagan ejercicios extra clase.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41175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925143" y="1838547"/>
            <a:ext cx="6424323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S" sz="4000" dirty="0" smtClean="0"/>
              <a:t>UNIDAD DE COMPETENCIA I</a:t>
            </a:r>
          </a:p>
          <a:p>
            <a:pPr algn="just"/>
            <a:endParaRPr lang="es-ES" dirty="0" smtClean="0"/>
          </a:p>
          <a:p>
            <a:pPr algn="just"/>
            <a:endParaRPr lang="es-ES" sz="2400" dirty="0" smtClean="0"/>
          </a:p>
          <a:p>
            <a:pPr algn="ctr"/>
            <a:endParaRPr lang="es-ES" sz="2400" b="1" i="1" dirty="0" smtClean="0"/>
          </a:p>
          <a:p>
            <a:pPr algn="ctr"/>
            <a:r>
              <a:rPr lang="es-MX" sz="2400" b="1" i="1" dirty="0" smtClean="0"/>
              <a:t>La investigación documental y sus métodos</a:t>
            </a:r>
            <a:endParaRPr lang="es-ES" b="1" i="1" dirty="0" smtClean="0"/>
          </a:p>
        </p:txBody>
      </p:sp>
      <p:sp>
        <p:nvSpPr>
          <p:cNvPr id="3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861425" y="5935664"/>
            <a:ext cx="2844800" cy="365125"/>
          </a:xfrm>
        </p:spPr>
        <p:txBody>
          <a:bodyPr/>
          <a:lstStyle/>
          <a:p>
            <a:pPr>
              <a:defRPr/>
            </a:pPr>
            <a:fld id="{7D14666A-CE1E-4B77-A53E-C114F85C2132}" type="slidenum">
              <a:rPr lang="es-CO" altLang="en-US" smtClean="0"/>
              <a:pPr>
                <a:defRPr/>
              </a:pPr>
              <a:t>8</a:t>
            </a:fld>
            <a:endParaRPr lang="es-CO" altLang="en-US" dirty="0"/>
          </a:p>
        </p:txBody>
      </p:sp>
    </p:spTree>
    <p:extLst>
      <p:ext uri="{BB962C8B-B14F-4D97-AF65-F5344CB8AC3E}">
        <p14:creationId xmlns:p14="http://schemas.microsoft.com/office/powerpoint/2010/main" val="234683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Concepto e importancia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8560" y="1790164"/>
            <a:ext cx="10018713" cy="4610636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 la presentación de un escrito formal que sigue una metodología reconocida, cuando se escribe un informe de investigación.</a:t>
            </a:r>
            <a:endParaRPr lang="es-MX" dirty="0"/>
          </a:p>
          <a:p>
            <a:pPr algn="just"/>
            <a:r>
              <a:rPr lang="es-MX" dirty="0" smtClean="0"/>
              <a:t>Es un escrito que proporciona información acerca de un tema particular que has investigado, con diferentes elementos de contenido.</a:t>
            </a:r>
          </a:p>
          <a:p>
            <a:pPr marL="0" indent="0" algn="ctr">
              <a:buNone/>
            </a:pPr>
            <a:r>
              <a:rPr lang="es-MX" b="1" dirty="0" smtClean="0"/>
              <a:t>Importancia</a:t>
            </a:r>
          </a:p>
          <a:p>
            <a:pPr marL="0" indent="0" algn="just">
              <a:buNone/>
            </a:pPr>
            <a:r>
              <a:rPr lang="es-MX" dirty="0" smtClean="0"/>
              <a:t>Reconstruye </a:t>
            </a:r>
            <a:r>
              <a:rPr lang="es-MX" dirty="0"/>
              <a:t>de manera diferente y </a:t>
            </a:r>
            <a:r>
              <a:rPr lang="es-MX" dirty="0" smtClean="0"/>
              <a:t>original </a:t>
            </a:r>
            <a:r>
              <a:rPr lang="es-MX" dirty="0"/>
              <a:t>la </a:t>
            </a:r>
            <a:r>
              <a:rPr lang="es-MX" dirty="0" smtClean="0"/>
              <a:t>información que </a:t>
            </a:r>
            <a:r>
              <a:rPr lang="es-MX" dirty="0"/>
              <a:t>es producto de muchos </a:t>
            </a:r>
            <a:r>
              <a:rPr lang="es-MX" dirty="0" smtClean="0"/>
              <a:t>otros </a:t>
            </a:r>
            <a:r>
              <a:rPr lang="es-MX" smtClean="0"/>
              <a:t>trabajos experimentales.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5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Paralaje</Template>
  <TotalTime>330</TotalTime>
  <Words>3449</Words>
  <Application>Microsoft Office PowerPoint</Application>
  <PresentationFormat>Personalizado</PresentationFormat>
  <Paragraphs>623</Paragraphs>
  <Slides>56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Parallax</vt:lpstr>
      <vt:lpstr>Investigación Documental y sus Métodos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Concepto e importancia</vt:lpstr>
      <vt:lpstr>Presentación de PowerPoint</vt:lpstr>
      <vt:lpstr>Presentación de PowerPoint</vt:lpstr>
      <vt:lpstr>Elementos de la investigación:</vt:lpstr>
      <vt:lpstr>Cualidades del investigador:</vt:lpstr>
      <vt:lpstr>Presentación de PowerPoint</vt:lpstr>
      <vt:lpstr>Tipos de investigación documental</vt:lpstr>
      <vt:lpstr>Tipos de investigación documental</vt:lpstr>
      <vt:lpstr>Formas de la Investigación Documental</vt:lpstr>
      <vt:lpstr>Presentación de PowerPoint</vt:lpstr>
      <vt:lpstr>Presentación de PowerPoint</vt:lpstr>
      <vt:lpstr>Presentación de PowerPoint</vt:lpstr>
      <vt:lpstr>Tipos de fuentes</vt:lpstr>
      <vt:lpstr>Tipos de fuente</vt:lpstr>
      <vt:lpstr>Resumen</vt:lpstr>
      <vt:lpstr>Reseña crítica</vt:lpstr>
      <vt:lpstr>Memoria</vt:lpstr>
      <vt:lpstr>Definición de Monografía </vt:lpstr>
      <vt:lpstr>Qué no es una monografía</vt:lpstr>
      <vt:lpstr>Tipos de Monografía</vt:lpstr>
      <vt:lpstr>Monografía de compilación</vt:lpstr>
      <vt:lpstr>Estructura de la monografía de compilación </vt:lpstr>
      <vt:lpstr>Monografía investigativa</vt:lpstr>
      <vt:lpstr>Monografía de análisis de experiencias (memoria)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II: Investigación Documental</dc:title>
  <dc:creator>Elizabeth E.S</dc:creator>
  <cp:lastModifiedBy>USUARIO</cp:lastModifiedBy>
  <cp:revision>35</cp:revision>
  <dcterms:created xsi:type="dcterms:W3CDTF">2014-09-07T18:33:28Z</dcterms:created>
  <dcterms:modified xsi:type="dcterms:W3CDTF">2015-10-02T14:35:26Z</dcterms:modified>
</cp:coreProperties>
</file>