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332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31" r:id="rId7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1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A4FD4-559B-4FD3-99BD-31153AF007B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A9C85-0246-4B45-A03B-FE0E033DE8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040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289C30-0D7B-49C4-B49E-C3D0956D3924}" type="slidenum">
              <a:rPr lang="en-US" altLang="es-MX" sz="1200"/>
              <a:pPr/>
              <a:t>9</a:t>
            </a:fld>
            <a:endParaRPr lang="en-US" altLang="es-MX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R" altLang="es-MX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44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319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590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305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21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952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282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026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855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944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36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80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EB190-CEBC-48BB-9B71-D415F9C7AE2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C65CB-3172-4911-B96E-8081B4D5BA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448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ografias.com/trabajos11/basda/basda.s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sadellibro.com/libros-ebooks/daniel-cohen/12709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89987" y="1428736"/>
            <a:ext cx="975218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PROGRAMA EDUCATIVO</a:t>
            </a:r>
          </a:p>
          <a:p>
            <a:pPr algn="ctr"/>
            <a:r>
              <a:rPr lang="es-MX" sz="3200" b="1" dirty="0" smtClean="0"/>
              <a:t>Maestría en ciencias de la computación</a:t>
            </a:r>
          </a:p>
          <a:p>
            <a:pPr algn="ctr"/>
            <a:endParaRPr lang="es-MX" sz="1600" dirty="0" smtClean="0"/>
          </a:p>
          <a:p>
            <a:pPr algn="ctr"/>
            <a:r>
              <a:rPr lang="es-MX" sz="3200" dirty="0" smtClean="0"/>
              <a:t>Sistemas de información para la toma de decisiones</a:t>
            </a:r>
          </a:p>
          <a:p>
            <a:pPr algn="ctr"/>
            <a:endParaRPr lang="es-MX" sz="1600" dirty="0" smtClean="0"/>
          </a:p>
          <a:p>
            <a:pPr algn="ctr"/>
            <a:r>
              <a:rPr lang="es-MX" sz="2800" i="1" dirty="0" smtClean="0"/>
              <a:t>Unidad  de competencia </a:t>
            </a:r>
            <a:endParaRPr lang="es-MX" sz="2800" i="1" dirty="0"/>
          </a:p>
          <a:p>
            <a:pPr algn="ctr"/>
            <a:endParaRPr lang="es-MX" sz="2800" i="1" dirty="0" smtClean="0"/>
          </a:p>
          <a:p>
            <a:pPr algn="ctr"/>
            <a:r>
              <a:rPr lang="es-MX" sz="2800" dirty="0"/>
              <a:t>Procesos de toma de decisiones</a:t>
            </a:r>
            <a:endParaRPr lang="es-ES" sz="2800" dirty="0"/>
          </a:p>
          <a:p>
            <a:pPr algn="ctr"/>
            <a:r>
              <a:rPr lang="es-MX" sz="2800" i="1" dirty="0" smtClean="0"/>
              <a:t> </a:t>
            </a:r>
            <a:r>
              <a:rPr lang="es-ES" sz="2800" dirty="0" smtClean="0">
                <a:solidFill>
                  <a:srgbClr val="FF0000"/>
                </a:solidFill>
              </a:rPr>
              <a:t> </a:t>
            </a:r>
            <a:endParaRPr lang="es-ES" sz="2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2400" dirty="0" smtClean="0"/>
              <a:t>ELABORACION </a:t>
            </a:r>
            <a:endParaRPr lang="en-US" sz="2400" dirty="0" smtClean="0"/>
          </a:p>
          <a:p>
            <a:pPr algn="ctr"/>
            <a:r>
              <a:rPr lang="en-US" sz="2400" dirty="0" smtClean="0"/>
              <a:t> </a:t>
            </a:r>
            <a:r>
              <a:rPr lang="en-US" sz="2400" dirty="0" smtClean="0"/>
              <a:t>ADRIAN TRUEBA ESPINOSA</a:t>
            </a:r>
            <a:endParaRPr lang="es-MX" sz="2400" dirty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120030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54715" y="902566"/>
            <a:ext cx="7620001" cy="1066800"/>
          </a:xfrm>
        </p:spPr>
        <p:txBody>
          <a:bodyPr/>
          <a:lstStyle/>
          <a:p>
            <a:r>
              <a:rPr lang="es-ES" altLang="es-MX" sz="2800" dirty="0">
                <a:latin typeface="Arial Black" panose="020B0A04020102020204" pitchFamily="34" charset="0"/>
              </a:rPr>
              <a:t>¿Qué es la toma de decisiones?</a:t>
            </a:r>
            <a:endParaRPr lang="es-CR" altLang="es-MX" sz="2800" dirty="0">
              <a:latin typeface="Arial Black" panose="020B0A040201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67608" y="2276873"/>
            <a:ext cx="6552728" cy="2585323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La toma de decisiones es la selección de un curso de acción entre varias opciones.</a:t>
            </a:r>
          </a:p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82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" altLang="es-MX" sz="1400"/>
              <a:t>abel.salas@grupoidl.com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860" y="942831"/>
            <a:ext cx="7620000" cy="1066800"/>
          </a:xfrm>
        </p:spPr>
        <p:txBody>
          <a:bodyPr/>
          <a:lstStyle/>
          <a:p>
            <a:r>
              <a:rPr lang="es-ES" altLang="es-MX" sz="2800" dirty="0">
                <a:latin typeface="Arial Black" panose="020B0A04020102020204" pitchFamily="34" charset="0"/>
              </a:rPr>
              <a:t>¿Qué es el proceso de toma de decisiones?</a:t>
            </a:r>
            <a:endParaRPr lang="es-CR" altLang="es-MX" sz="2800" dirty="0">
              <a:latin typeface="Arial Black" panose="020B0A040201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79576" y="2492896"/>
            <a:ext cx="6552728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El proceso de toma de decisiones se refiere a todas las actividades necesarias desde identificar un problema hasta finalmente resolverlo poniendo en práctica la alternativa seleccionada; por lo tanto, está enmarcado en la solución de problemas donde se debe encontrar alternativas de solución. 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934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207568" y="2521691"/>
            <a:ext cx="7344816" cy="2585323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es-ES_tradnl" dirty="0"/>
          </a:p>
          <a:p>
            <a:pPr>
              <a:defRPr/>
            </a:pPr>
            <a:r>
              <a:rPr lang="es-ES_tradnl" dirty="0">
                <a:solidFill>
                  <a:schemeClr val="tx1"/>
                </a:solidFill>
              </a:rPr>
              <a:t>Tenemos que optar por una herramienta de desarrollo.</a:t>
            </a:r>
          </a:p>
          <a:p>
            <a:pPr>
              <a:defRPr/>
            </a:pPr>
            <a:endParaRPr lang="es-ES_tradnl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_tradnl" dirty="0">
                <a:solidFill>
                  <a:schemeClr val="tx1"/>
                </a:solidFill>
              </a:rPr>
              <a:t>Hay que seleccionar a un candidato para trabajar en nuestra empresa.</a:t>
            </a:r>
          </a:p>
          <a:p>
            <a:pPr>
              <a:defRPr/>
            </a:pPr>
            <a:endParaRPr lang="es-ES_tradnl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_tradnl" dirty="0">
                <a:solidFill>
                  <a:schemeClr val="tx1"/>
                </a:solidFill>
              </a:rPr>
              <a:t>Hay que decidirse por un problema de dos que coinciden en fecha y hora...</a:t>
            </a:r>
          </a:p>
          <a:p>
            <a:pPr>
              <a:defRPr/>
            </a:pPr>
            <a:endParaRPr lang="es-ES_tradnl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_tradnl" dirty="0">
                <a:solidFill>
                  <a:schemeClr val="tx1"/>
                </a:solidFill>
              </a:rPr>
              <a:t>En lo personal….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8198" name="3 CuadroTexto"/>
          <p:cNvSpPr txBox="1">
            <a:spLocks noChangeArrowheads="1"/>
          </p:cNvSpPr>
          <p:nvPr/>
        </p:nvSpPr>
        <p:spPr bwMode="auto">
          <a:xfrm>
            <a:off x="2207568" y="1099994"/>
            <a:ext cx="64801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_tradnl" altLang="es-MX" dirty="0"/>
              <a:t>En la vida real nos encontraremos con decisiones a diario y a cada instante:</a:t>
            </a:r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366187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3 CuadroTexto"/>
          <p:cNvSpPr txBox="1">
            <a:spLocks noChangeArrowheads="1"/>
          </p:cNvSpPr>
          <p:nvPr/>
        </p:nvSpPr>
        <p:spPr bwMode="auto">
          <a:xfrm>
            <a:off x="1992314" y="1388342"/>
            <a:ext cx="676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ES_tradnl" altLang="es-MX" sz="2800" dirty="0">
                <a:solidFill>
                  <a:schemeClr val="tx2"/>
                </a:solidFill>
                <a:latin typeface="Arial Black" panose="020B0A04020102020204" pitchFamily="34" charset="0"/>
              </a:rPr>
              <a:t>¿Qué significa esto?</a:t>
            </a:r>
            <a:endParaRPr lang="es-ES" altLang="es-MX" sz="28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9220" name="4 CuadroTexto"/>
          <p:cNvSpPr txBox="1">
            <a:spLocks noChangeArrowheads="1"/>
          </p:cNvSpPr>
          <p:nvPr/>
        </p:nvSpPr>
        <p:spPr bwMode="auto">
          <a:xfrm>
            <a:off x="1992314" y="2205038"/>
            <a:ext cx="7775575" cy="3416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MX"/>
          </a:p>
          <a:p>
            <a:pPr>
              <a:buFont typeface="Arial" panose="020B0604020202020204" pitchFamily="34" charset="0"/>
              <a:buChar char="•"/>
            </a:pPr>
            <a:r>
              <a:rPr lang="es-ES_tradnl" altLang="es-MX"/>
              <a:t>Como personas, tomamos decisiones constantemente.</a:t>
            </a:r>
          </a:p>
          <a:p>
            <a:pPr>
              <a:buFont typeface="Arial" panose="020B0604020202020204" pitchFamily="34" charset="0"/>
              <a:buChar char="•"/>
            </a:pPr>
            <a:endParaRPr lang="es-ES_tradnl" altLang="es-MX"/>
          </a:p>
          <a:p>
            <a:pPr>
              <a:buFont typeface="Arial" panose="020B0604020202020204" pitchFamily="34" charset="0"/>
              <a:buChar char="•"/>
            </a:pPr>
            <a:r>
              <a:rPr lang="es-ES_tradnl" altLang="es-MX"/>
              <a:t>No todas las decisiones requieren de un proceso estricto. Puede ser que no este ni estructurada la situación.</a:t>
            </a:r>
          </a:p>
          <a:p>
            <a:endParaRPr lang="es-ES_tradnl" altLang="es-MX"/>
          </a:p>
          <a:p>
            <a:endParaRPr lang="es-ES_tradnl" altLang="es-MX"/>
          </a:p>
          <a:p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4461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700213"/>
            <a:ext cx="7772400" cy="3703060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s-ES" altLang="es-MX" sz="2400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altLang="es-MX" dirty="0"/>
              <a:t>Un aspecto fundamental en la toma de decisiones es la percepción de la situación por parte del individuo o grupo de personas implicadas</a:t>
            </a:r>
            <a:r>
              <a:rPr lang="es-ES" altLang="es-MX" dirty="0" smtClean="0"/>
              <a:t>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ES" altLang="es-MX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altLang="es-MX" dirty="0"/>
              <a:t>Determinada circunstancia puede ser percibida por una persona como un problema y por otra como una situación normal o hasta favorable.</a:t>
            </a:r>
            <a:endParaRPr lang="es-CR" altLang="es-MX" dirty="0"/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1979325" y="943987"/>
            <a:ext cx="676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ES_tradnl" altLang="es-MX" sz="2800" dirty="0">
                <a:solidFill>
                  <a:schemeClr val="tx2"/>
                </a:solidFill>
                <a:latin typeface="Arial Black" panose="020B0A04020102020204" pitchFamily="34" charset="0"/>
              </a:rPr>
              <a:t>¿Qué significa esto?</a:t>
            </a:r>
            <a:endParaRPr lang="es-ES" altLang="es-MX" sz="28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28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3141230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r>
              <a:rPr lang="es-ES" altLang="es-MX" dirty="0"/>
              <a:t>El gerente pasa la mayor parte de su tiempo resolviendo problemas y tomando decisiones.</a:t>
            </a:r>
          </a:p>
          <a:p>
            <a:endParaRPr lang="es-ES" altLang="es-MX" dirty="0"/>
          </a:p>
          <a:p>
            <a:r>
              <a:rPr lang="es-ES" altLang="es-MX" dirty="0"/>
              <a:t>Para ser eficaces en su trabajo deben poseer:</a:t>
            </a:r>
          </a:p>
          <a:p>
            <a:pPr lvl="1"/>
            <a:r>
              <a:rPr lang="es-ES" altLang="es-MX" sz="2800" dirty="0"/>
              <a:t>conocimientos técnicos adecuados,</a:t>
            </a:r>
          </a:p>
          <a:p>
            <a:pPr lvl="1"/>
            <a:r>
              <a:rPr lang="es-ES" altLang="es-MX" sz="2800" dirty="0"/>
              <a:t>experiencia suficiente y</a:t>
            </a:r>
          </a:p>
          <a:p>
            <a:pPr lvl="1"/>
            <a:r>
              <a:rPr lang="es-ES" altLang="es-MX" sz="2800" dirty="0"/>
              <a:t>saber manejar, por lo menos, algún método para la toma de decisiones</a:t>
            </a:r>
            <a:r>
              <a:rPr lang="es-ES" altLang="es-MX" dirty="0"/>
              <a:t>.</a:t>
            </a:r>
            <a:endParaRPr lang="es-CR" altLang="es-MX" dirty="0"/>
          </a:p>
        </p:txBody>
      </p:sp>
      <p:sp>
        <p:nvSpPr>
          <p:cNvPr id="11268" name="5 CuadroTexto"/>
          <p:cNvSpPr txBox="1">
            <a:spLocks noChangeArrowheads="1"/>
          </p:cNvSpPr>
          <p:nvPr/>
        </p:nvSpPr>
        <p:spPr bwMode="auto">
          <a:xfrm>
            <a:off x="836325" y="1118178"/>
            <a:ext cx="676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ES_tradnl" altLang="es-MX" sz="2800" dirty="0">
                <a:solidFill>
                  <a:schemeClr val="tx2"/>
                </a:solidFill>
                <a:latin typeface="Arial Black" panose="020B0A04020102020204" pitchFamily="34" charset="0"/>
              </a:rPr>
              <a:t>¿Qué significa esto?</a:t>
            </a:r>
            <a:endParaRPr lang="es-ES" altLang="es-MX" sz="28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778597" y="1537422"/>
            <a:ext cx="8884948" cy="1143000"/>
          </a:xfrm>
        </p:spPr>
        <p:txBody>
          <a:bodyPr/>
          <a:lstStyle/>
          <a:p>
            <a:r>
              <a:rPr lang="es-ES" altLang="es-MX" sz="3200" b="1" i="1" dirty="0"/>
              <a:t>Características de las </a:t>
            </a:r>
            <a:r>
              <a:rPr lang="es-ES" altLang="es-MX" sz="3200" b="1" i="1" dirty="0" smtClean="0"/>
              <a:t>decisiones</a:t>
            </a:r>
            <a:endParaRPr lang="es-CR" altLang="es-MX" sz="3200" b="1" i="1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3509" y="2916671"/>
            <a:ext cx="10515600" cy="2341130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altLang="es-MX" sz="3200" dirty="0" smtClean="0"/>
              <a:t>Los gerentes se enfrentan a problemas constantemente:</a:t>
            </a:r>
          </a:p>
          <a:p>
            <a:pPr lvl="1">
              <a:lnSpc>
                <a:spcPct val="90000"/>
              </a:lnSpc>
            </a:pPr>
            <a:r>
              <a:rPr lang="es-ES" altLang="es-MX" sz="2800" dirty="0" smtClean="0"/>
              <a:t>Algunos son sencillos; otros a menudo parecen abrumadores.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s-ES" altLang="es-MX" sz="2800" dirty="0" smtClean="0"/>
          </a:p>
          <a:p>
            <a:pPr lvl="1">
              <a:lnSpc>
                <a:spcPct val="90000"/>
              </a:lnSpc>
            </a:pPr>
            <a:r>
              <a:rPr lang="es-ES" altLang="es-MX" sz="2800" dirty="0" smtClean="0"/>
              <a:t>Algunos exigen acción inmediata, mientras que otros a veces requieren meses o años para resolverse.</a:t>
            </a:r>
          </a:p>
        </p:txBody>
      </p:sp>
    </p:spTree>
    <p:extLst>
      <p:ext uri="{BB962C8B-B14F-4D97-AF65-F5344CB8AC3E}">
        <p14:creationId xmlns:p14="http://schemas.microsoft.com/office/powerpoint/2010/main" val="75704845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07198" y="1423122"/>
            <a:ext cx="7772400" cy="1143000"/>
          </a:xfrm>
        </p:spPr>
        <p:txBody>
          <a:bodyPr/>
          <a:lstStyle/>
          <a:p>
            <a:r>
              <a:rPr lang="es-ES" altLang="es-MX" sz="3200" b="1" i="1" dirty="0"/>
              <a:t>Características de las decisiones </a:t>
            </a:r>
            <a:endParaRPr lang="es-CR" altLang="es-MX" sz="3200" b="1" i="1" dirty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809" y="2636116"/>
            <a:ext cx="10515600" cy="1956666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s-ES" altLang="es-MX" i="1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altLang="es-MX" sz="3200" dirty="0" smtClean="0"/>
              <a:t>La mayor parte de las decisiones gerenciales carecen de estructura y conllevan riesgo, incertidumbre y conflicto.</a:t>
            </a:r>
            <a:endParaRPr lang="es-CR" alt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178590859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2215" y="917849"/>
            <a:ext cx="7772400" cy="1143000"/>
          </a:xfrm>
        </p:spPr>
        <p:txBody>
          <a:bodyPr/>
          <a:lstStyle/>
          <a:p>
            <a:r>
              <a:rPr lang="es-ES" altLang="es-MX" sz="3200" b="1" i="1" dirty="0"/>
              <a:t>Características de las decisiones </a:t>
            </a:r>
            <a:endParaRPr lang="es-CR" altLang="es-MX" sz="3200" b="1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207568" y="2060849"/>
            <a:ext cx="7632848" cy="29177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s-ES" dirty="0"/>
          </a:p>
          <a:p>
            <a:pPr algn="ctr">
              <a:lnSpc>
                <a:spcPct val="90000"/>
              </a:lnSpc>
              <a:defRPr/>
            </a:pPr>
            <a:endParaRPr lang="es-ES" dirty="0"/>
          </a:p>
          <a:p>
            <a:pPr algn="ctr">
              <a:lnSpc>
                <a:spcPct val="90000"/>
              </a:lnSpc>
              <a:defRPr/>
            </a:pPr>
            <a:endParaRPr lang="es-ES" dirty="0"/>
          </a:p>
          <a:p>
            <a:pPr algn="just">
              <a:lnSpc>
                <a:spcPct val="90000"/>
              </a:lnSpc>
              <a:defRPr/>
            </a:pPr>
            <a:r>
              <a:rPr lang="es-ES" sz="2800" dirty="0">
                <a:solidFill>
                  <a:schemeClr val="tx1"/>
                </a:solidFill>
              </a:rPr>
              <a:t>El tomar decisiones considera aspectos externos y propios a la persona que debe decidir, está basado en cinco componentes básicos:</a:t>
            </a:r>
          </a:p>
          <a:p>
            <a:pPr algn="just">
              <a:lnSpc>
                <a:spcPct val="90000"/>
              </a:lnSpc>
              <a:defRPr/>
            </a:pPr>
            <a:endParaRPr lang="es-ES" sz="28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652403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1542907" y="923059"/>
            <a:ext cx="6408737" cy="1143000"/>
          </a:xfrm>
        </p:spPr>
        <p:txBody>
          <a:bodyPr/>
          <a:lstStyle/>
          <a:p>
            <a:pPr marL="742950" indent="-742950">
              <a:buFontTx/>
              <a:buAutoNum type="arabicPeriod"/>
            </a:pPr>
            <a:r>
              <a:rPr lang="es-ES" altLang="es-MX" sz="4000" b="1" dirty="0"/>
              <a:t>INFORMACIÓN</a:t>
            </a:r>
            <a:endParaRPr lang="es-ES" altLang="es-MX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54627" y="2066870"/>
            <a:ext cx="11159837" cy="40010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>
              <a:defRPr/>
            </a:pPr>
            <a:endParaRPr lang="es-ES" sz="2000" dirty="0">
              <a:latin typeface="Arial" charset="0"/>
              <a:ea typeface="ＭＳ Ｐゴシック" pitchFamily="-65" charset="-128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S" sz="2400" dirty="0">
                <a:latin typeface="Arial" charset="0"/>
                <a:ea typeface="ＭＳ Ｐゴシック" pitchFamily="-65" charset="-128"/>
              </a:rPr>
              <a:t>Se recoge tanto para los aspectos que están a favor como en contra del problema, con el fin de definir sus limitaciones.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ES" sz="2400" dirty="0">
                <a:latin typeface="Arial" charset="0"/>
                <a:ea typeface="ＭＳ Ｐゴシック" pitchFamily="-65" charset="-128"/>
              </a:rPr>
              <a:t>La decisión debe basarse en los </a:t>
            </a:r>
            <a:r>
              <a:rPr lang="es-ES" sz="2400" dirty="0">
                <a:latin typeface="Arial" charset="0"/>
                <a:ea typeface="ＭＳ Ｐゴシック" pitchFamily="-65" charset="-128"/>
                <a:hlinkClick r:id="rId2"/>
              </a:rPr>
              <a:t>datos</a:t>
            </a:r>
            <a:r>
              <a:rPr lang="es-ES" sz="2400" dirty="0">
                <a:latin typeface="Arial" charset="0"/>
                <a:ea typeface="ＭＳ Ｐゴシック" pitchFamily="-65" charset="-128"/>
              </a:rPr>
              <a:t> disponibles, los cuales caen en la categoría de información general.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ES" sz="2400" dirty="0">
                <a:latin typeface="Arial" charset="0"/>
                <a:ea typeface="ＭＳ Ｐゴシック" pitchFamily="-65" charset="-128"/>
              </a:rPr>
              <a:t>La información es externa a la persona y por lo tanto debe ser recolectada de algún lugar.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ES" sz="2400" dirty="0">
                <a:latin typeface="Arial" charset="0"/>
                <a:ea typeface="ＭＳ Ｐゴシック" pitchFamily="-65" charset="-128"/>
              </a:rPr>
              <a:t>Es el componente que puede tener elementos objetivos como subjetivo.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ES" sz="2400" dirty="0">
                <a:latin typeface="Arial" charset="0"/>
                <a:ea typeface="ＭＳ Ｐゴシック" pitchFamily="-65" charset="-128"/>
              </a:rPr>
              <a:t>Sin embargo, como se verá más adelante, para que sea relevante dependerá de las cualidades cognitivas del decidor. </a:t>
            </a:r>
          </a:p>
          <a:p>
            <a:pPr>
              <a:defRPr/>
            </a:pPr>
            <a:endParaRPr lang="es-ES" dirty="0">
              <a:latin typeface="Arial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6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6000751"/>
            <a:ext cx="2844800" cy="365125"/>
          </a:xfrm>
        </p:spPr>
        <p:txBody>
          <a:bodyPr/>
          <a:lstStyle/>
          <a:p>
            <a:pPr>
              <a:defRPr/>
            </a:pPr>
            <a:fld id="{9CB91C62-E456-42AE-9A75-F2B28ADA9CF3}" type="slidenum">
              <a:rPr lang="es-CO" altLang="en-US" smtClean="0"/>
              <a:pPr>
                <a:defRPr/>
              </a:pPr>
              <a:t>2</a:t>
            </a:fld>
            <a:endParaRPr lang="es-CO" altLang="en-US" dirty="0"/>
          </a:p>
        </p:txBody>
      </p:sp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857251" y="1500189"/>
            <a:ext cx="9715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400" b="1" dirty="0"/>
              <a:t>PRESENTACIÓN DEL CURSO</a:t>
            </a:r>
          </a:p>
        </p:txBody>
      </p:sp>
      <p:sp>
        <p:nvSpPr>
          <p:cNvPr id="8196" name="5 CuadroTexto"/>
          <p:cNvSpPr txBox="1">
            <a:spLocks noChangeArrowheads="1"/>
          </p:cNvSpPr>
          <p:nvPr/>
        </p:nvSpPr>
        <p:spPr bwMode="auto">
          <a:xfrm>
            <a:off x="666752" y="2428875"/>
            <a:ext cx="1076324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/>
          </a:p>
        </p:txBody>
      </p:sp>
      <p:sp>
        <p:nvSpPr>
          <p:cNvPr id="8197" name="4 CuadroTexto"/>
          <p:cNvSpPr txBox="1">
            <a:spLocks noChangeArrowheads="1"/>
          </p:cNvSpPr>
          <p:nvPr/>
        </p:nvSpPr>
        <p:spPr bwMode="auto">
          <a:xfrm>
            <a:off x="666751" y="2214563"/>
            <a:ext cx="1063855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unidad de aprendizaje </a:t>
            </a:r>
            <a:r>
              <a:rPr lang="es-MX" sz="2400" dirty="0" smtClean="0"/>
              <a:t>“Sistemas de información para la toma de decisiones”, </a:t>
            </a:r>
            <a:r>
              <a:rPr lang="es-MX" sz="2400" dirty="0"/>
              <a:t>se imparte en el 3</a:t>
            </a:r>
            <a:r>
              <a:rPr lang="es-MX" sz="2400" dirty="0" smtClean="0"/>
              <a:t>° </a:t>
            </a:r>
            <a:r>
              <a:rPr lang="es-MX" sz="2400" dirty="0"/>
              <a:t>semestre de la </a:t>
            </a:r>
            <a:r>
              <a:rPr lang="es-MX" sz="2400" dirty="0" smtClean="0"/>
              <a:t>Maestría en ciencias de la computación. </a:t>
            </a:r>
            <a:r>
              <a:rPr lang="es-MX" sz="2400" dirty="0"/>
              <a:t>Tiene la finalidad de desarrollar las competencias necesarias en los </a:t>
            </a:r>
            <a:r>
              <a:rPr lang="es-MX" sz="2400" dirty="0" smtClean="0"/>
              <a:t>alumnos,  </a:t>
            </a:r>
            <a:r>
              <a:rPr lang="es-MX" sz="2400" dirty="0"/>
              <a:t>para </a:t>
            </a:r>
            <a:r>
              <a:rPr lang="es-MX" sz="2400" dirty="0" smtClean="0"/>
              <a:t>reconocer problemas en una organización y dar una solución a un problema especifico a través de diversos modelos. </a:t>
            </a:r>
            <a:r>
              <a:rPr lang="es-MX" sz="2400" dirty="0"/>
              <a:t>Para ello es necesario sentar las bases teóricas y metodológicas para el desarrollo e implementación de sistemas </a:t>
            </a:r>
            <a:r>
              <a:rPr lang="es-MX" sz="2400" dirty="0" smtClean="0"/>
              <a:t>para la toma de decisiones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99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883227" y="767484"/>
            <a:ext cx="6192838" cy="1143000"/>
          </a:xfrm>
        </p:spPr>
        <p:txBody>
          <a:bodyPr>
            <a:normAutofit/>
          </a:bodyPr>
          <a:lstStyle/>
          <a:p>
            <a:r>
              <a:rPr lang="es-ES" altLang="es-MX" sz="4000" b="1" dirty="0"/>
              <a:t>2. </a:t>
            </a:r>
            <a:r>
              <a:rPr lang="es-ES" altLang="es-MX" sz="4000" b="1" dirty="0" smtClean="0"/>
              <a:t>CONOCIMIENTO</a:t>
            </a:r>
            <a:endParaRPr lang="es-ES" altLang="es-MX" sz="4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883227" y="1730376"/>
            <a:ext cx="10474037" cy="44012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/>
              <a:t>Si quien toma la decisión tiene conocimientos, ya sea de las circunstancias que rodean el problema o de una situación similar, entonces estos pueden utilizarse para seleccionar un curso de acción favorable. </a:t>
            </a:r>
          </a:p>
          <a:p>
            <a:pPr>
              <a:defRPr/>
            </a:pPr>
            <a:endParaRPr lang="es-ES" sz="2800" dirty="0"/>
          </a:p>
          <a:p>
            <a:pPr>
              <a:defRPr/>
            </a:pPr>
            <a:r>
              <a:rPr lang="es-ES" sz="2800" dirty="0"/>
              <a:t>En caso de carecer de conocimientos, es necesario buscar consejo en quienes están informados.</a:t>
            </a:r>
          </a:p>
          <a:p>
            <a:pPr>
              <a:defRPr/>
            </a:pPr>
            <a:endParaRPr lang="es-ES" sz="2800" dirty="0"/>
          </a:p>
          <a:p>
            <a:pPr>
              <a:defRPr/>
            </a:pPr>
            <a:r>
              <a:rPr lang="es-ES" sz="2800" dirty="0"/>
              <a:t> El   conocimiento </a:t>
            </a:r>
            <a:r>
              <a:rPr lang="es-ES" sz="2800" dirty="0">
                <a:solidFill>
                  <a:schemeClr val="accent6">
                    <a:lumMod val="75000"/>
                  </a:schemeClr>
                </a:solidFill>
              </a:rPr>
              <a:t> se </a:t>
            </a:r>
            <a:r>
              <a:rPr lang="es-ES" sz="2800" dirty="0"/>
              <a:t>genera a través del proceso y a su vez sirve para éste.. </a:t>
            </a:r>
          </a:p>
        </p:txBody>
      </p:sp>
    </p:spTree>
    <p:extLst>
      <p:ext uri="{BB962C8B-B14F-4D97-AF65-F5344CB8AC3E}">
        <p14:creationId xmlns:p14="http://schemas.microsoft.com/office/powerpoint/2010/main" val="131695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910936" y="684068"/>
            <a:ext cx="7772400" cy="1143000"/>
          </a:xfrm>
        </p:spPr>
        <p:txBody>
          <a:bodyPr/>
          <a:lstStyle/>
          <a:p>
            <a:r>
              <a:rPr lang="es-ES" altLang="es-MX" sz="4000" b="1" dirty="0"/>
              <a:t>3. EXPERIENCIA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79318" y="2017828"/>
            <a:ext cx="10557164" cy="3970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ES" dirty="0"/>
          </a:p>
          <a:p>
            <a:pPr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1"/>
                </a:solidFill>
              </a:rPr>
              <a:t>Cuando un gerente soluciona un problema en forma particular, ya sea con resultados buenos o malos, esta experiencia le proporciona información para la solución de un próximo problema similar. Si ha encontrado una solución aceptable, con mayor razón tenderá a repetirla cuando surja un problema parecido.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1"/>
                </a:solidFill>
              </a:rPr>
              <a:t>La experiencia además es una forma de adquirir conocimiento aludiendo al  método inductivo.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1"/>
                </a:solidFill>
              </a:rPr>
              <a:t>Si se carece de experiencia entonces se tiene que experimentar.</a:t>
            </a:r>
          </a:p>
          <a:p>
            <a:pPr>
              <a:buFont typeface="Wingdings" pitchFamily="2" charset="2"/>
              <a:buChar char="§"/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70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1316181" y="845840"/>
            <a:ext cx="7772400" cy="1143000"/>
          </a:xfrm>
        </p:spPr>
        <p:txBody>
          <a:bodyPr/>
          <a:lstStyle/>
          <a:p>
            <a:r>
              <a:rPr lang="es-ES" altLang="es-MX" sz="4000" b="1" dirty="0"/>
              <a:t>4. JUICIO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89709" y="2227831"/>
            <a:ext cx="10577945" cy="32316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ES" dirty="0"/>
          </a:p>
          <a:p>
            <a:pPr algn="ctr">
              <a:defRPr/>
            </a:pPr>
            <a:r>
              <a:rPr lang="es-ES" sz="2800" dirty="0">
                <a:solidFill>
                  <a:schemeClr val="tx1"/>
                </a:solidFill>
              </a:rPr>
              <a:t>El juicio o criterio es necesario para combinar la información, los conocimientos, la experiencia y el análisis, con el fin de seleccionar el curso de acción apropiado.</a:t>
            </a:r>
          </a:p>
          <a:p>
            <a:pPr algn="ctr">
              <a:defRPr/>
            </a:pPr>
            <a:endParaRPr lang="es-ES" sz="28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2800" dirty="0">
                <a:solidFill>
                  <a:schemeClr val="tx1"/>
                </a:solidFill>
              </a:rPr>
              <a:t> No existen substitutos para el buen juicio, es propio del individuo y lo hace distintivo. 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44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1004454" y="839932"/>
            <a:ext cx="7772400" cy="1143000"/>
          </a:xfrm>
        </p:spPr>
        <p:txBody>
          <a:bodyPr>
            <a:normAutofit/>
          </a:bodyPr>
          <a:lstStyle/>
          <a:p>
            <a:r>
              <a:rPr lang="es-ES" altLang="es-MX" sz="4000" b="1" dirty="0"/>
              <a:t>5. </a:t>
            </a:r>
            <a:r>
              <a:rPr lang="es-ES" altLang="es-MX" sz="4000" b="1" dirty="0" smtClean="0"/>
              <a:t>ANÁLISIS</a:t>
            </a:r>
            <a:endParaRPr lang="es-ES" altLang="es-MX" sz="4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031443" y="1878157"/>
            <a:ext cx="10544030" cy="409342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ES" dirty="0"/>
          </a:p>
          <a:p>
            <a:pPr>
              <a:defRPr/>
            </a:pPr>
            <a:r>
              <a:rPr lang="es-ES" sz="2800" dirty="0">
                <a:solidFill>
                  <a:schemeClr val="tx1"/>
                </a:solidFill>
              </a:rPr>
              <a:t>No puede hablarse de un método en particular para analizar un problema, debe existir un complemento. </a:t>
            </a:r>
          </a:p>
          <a:p>
            <a:pPr>
              <a:defRPr/>
            </a:pPr>
            <a:endParaRPr lang="es-E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" sz="2800" dirty="0">
                <a:solidFill>
                  <a:schemeClr val="tx1"/>
                </a:solidFill>
              </a:rPr>
              <a:t>En ausencia de un método para analizar matemáticamente un problema es posible estudiarlo con otros métodos diferentes. </a:t>
            </a:r>
          </a:p>
          <a:p>
            <a:pPr>
              <a:defRPr/>
            </a:pPr>
            <a:endParaRPr lang="es-E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" sz="2800" dirty="0">
                <a:solidFill>
                  <a:schemeClr val="tx1"/>
                </a:solidFill>
              </a:rPr>
              <a:t>Si estos otros métodos también fallan, entonces debe confiarse en la intuición. 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88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1139538" y="899968"/>
            <a:ext cx="7593013" cy="1143000"/>
          </a:xfrm>
        </p:spPr>
        <p:txBody>
          <a:bodyPr>
            <a:normAutofit/>
          </a:bodyPr>
          <a:lstStyle/>
          <a:p>
            <a:r>
              <a:rPr lang="es-ES" altLang="es-MX" sz="2800" dirty="0"/>
              <a:t>De esta manera, podríamos decir que es fundamental que los gerentes pregunte: </a:t>
            </a:r>
            <a:endParaRPr lang="es-ES" altLang="es-MX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26645" y="2072695"/>
            <a:ext cx="10455310" cy="36933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ES" dirty="0"/>
          </a:p>
          <a:p>
            <a:pPr>
              <a:defRPr/>
            </a:pPr>
            <a:r>
              <a:rPr lang="es-ES" sz="2400" dirty="0"/>
              <a:t>¿Qué problemas podría causar esta acción, y qué podríamos hacer para impedirlo?</a:t>
            </a:r>
          </a:p>
          <a:p>
            <a:pPr>
              <a:defRPr/>
            </a:pPr>
            <a:endParaRPr lang="es-ES" sz="2400" dirty="0"/>
          </a:p>
          <a:p>
            <a:pPr>
              <a:defRPr/>
            </a:pPr>
            <a:r>
              <a:rPr lang="es-ES" sz="2400" dirty="0"/>
              <a:t>¿Qué beneficios u oportunidades no intencionales podrían surgir?</a:t>
            </a:r>
          </a:p>
          <a:p>
            <a:pPr>
              <a:defRPr/>
            </a:pPr>
            <a:endParaRPr lang="es-ES" sz="2400" dirty="0"/>
          </a:p>
          <a:p>
            <a:pPr>
              <a:defRPr/>
            </a:pPr>
            <a:r>
              <a:rPr lang="es-ES" sz="2400" dirty="0"/>
              <a:t>¿Cómo podremos asegurarnos de que sucedan?</a:t>
            </a:r>
          </a:p>
          <a:p>
            <a:pPr>
              <a:defRPr/>
            </a:pPr>
            <a:endParaRPr lang="es-ES" sz="2400" dirty="0"/>
          </a:p>
          <a:p>
            <a:pPr>
              <a:defRPr/>
            </a:pPr>
            <a:r>
              <a:rPr lang="es-ES" sz="2400" dirty="0"/>
              <a:t>¿Cómo podemos estar preparados para actuar cuando se presenten las oportunidades?</a:t>
            </a:r>
          </a:p>
          <a:p>
            <a:pPr>
              <a:defRPr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5087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535896" y="1228594"/>
            <a:ext cx="9500755" cy="1143000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>Decisiones programadas </a:t>
            </a:r>
            <a:r>
              <a:rPr lang="es-ES" altLang="es-MX" sz="4000" dirty="0" smtClean="0"/>
              <a:t>y </a:t>
            </a:r>
            <a:r>
              <a:rPr lang="es-ES" altLang="es-MX" sz="4000" dirty="0"/>
              <a:t>no programadas</a:t>
            </a:r>
            <a:endParaRPr lang="es-CR" altLang="es-MX" sz="4000" dirty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663" y="2681303"/>
            <a:ext cx="11505477" cy="3137605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s-ES_tradnl" altLang="es-MX" sz="3200" dirty="0" smtClean="0"/>
              <a:t>Decisiones programables</a:t>
            </a:r>
          </a:p>
          <a:p>
            <a:pPr lvl="1"/>
            <a:r>
              <a:rPr lang="es-ES_tradnl" altLang="es-MX" sz="2800" dirty="0" smtClean="0"/>
              <a:t>Son aquellas que se dan en con problemas rutinarios o estructurados, suelen existir precedentes.</a:t>
            </a:r>
          </a:p>
          <a:p>
            <a:r>
              <a:rPr lang="es-ES_tradnl" altLang="es-MX" sz="3200" dirty="0" smtClean="0"/>
              <a:t>Decisiones no programables</a:t>
            </a:r>
          </a:p>
          <a:p>
            <a:pPr lvl="1"/>
            <a:r>
              <a:rPr lang="es-ES_tradnl" altLang="es-MX" sz="2800" dirty="0" smtClean="0"/>
              <a:t>Son las que se dan en situaciones no estructuradas, nuevas, mal definidas y de naturaleza no recurrente.</a:t>
            </a:r>
          </a:p>
          <a:p>
            <a:pPr>
              <a:lnSpc>
                <a:spcPct val="90000"/>
              </a:lnSpc>
            </a:pPr>
            <a:endParaRPr lang="es-ES" alt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35706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754063" y="1255568"/>
            <a:ext cx="9356291" cy="1143000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>Decisiones </a:t>
            </a:r>
            <a:r>
              <a:rPr lang="es-ES" altLang="es-MX" sz="4000" dirty="0" smtClean="0"/>
              <a:t>programadas y </a:t>
            </a:r>
            <a:r>
              <a:rPr lang="es-ES" altLang="es-MX" sz="4000" dirty="0"/>
              <a:t>no programadas</a:t>
            </a:r>
            <a:endParaRPr lang="es-CR" altLang="es-MX" sz="4000" dirty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4236" y="2563380"/>
            <a:ext cx="11211791" cy="2538557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s-ES" altLang="es-MX" sz="3200" dirty="0" smtClean="0"/>
              <a:t>En la práctica se establece, como regla general, que:</a:t>
            </a:r>
          </a:p>
          <a:p>
            <a:pPr lvl="1"/>
            <a:r>
              <a:rPr lang="es-ES" altLang="es-MX" sz="2800" dirty="0" smtClean="0"/>
              <a:t>Los administradores deben generar decisiones programadas para todas aquellas situaciones cuya naturaleza lo permita.</a:t>
            </a:r>
          </a:p>
          <a:p>
            <a:pPr lvl="1"/>
            <a:r>
              <a:rPr lang="es-ES" altLang="es-MX" sz="2800" dirty="0" smtClean="0"/>
              <a:t>Limitar las decisiones no programadas sólo a los casos que verdaderamente lo ameritan.</a:t>
            </a:r>
          </a:p>
        </p:txBody>
      </p:sp>
    </p:spTree>
    <p:extLst>
      <p:ext uri="{BB962C8B-B14F-4D97-AF65-F5344CB8AC3E}">
        <p14:creationId xmlns:p14="http://schemas.microsoft.com/office/powerpoint/2010/main" val="36691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916997" y="1432213"/>
            <a:ext cx="10450657" cy="1143000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>Decisiones programadas </a:t>
            </a:r>
            <a:r>
              <a:rPr lang="es-ES" altLang="es-MX" sz="4000" dirty="0" smtClean="0"/>
              <a:t>y </a:t>
            </a:r>
            <a:r>
              <a:rPr lang="es-ES" altLang="es-MX" sz="4000" dirty="0"/>
              <a:t>no programadas</a:t>
            </a:r>
            <a:endParaRPr lang="es-CR" altLang="es-MX" sz="4000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3062143"/>
            <a:ext cx="10515600" cy="2258002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b="1" dirty="0" smtClean="0"/>
              <a:t>Decisiones programadas</a:t>
            </a:r>
            <a:r>
              <a:rPr lang="es-ES" altLang="es-MX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es-ES" altLang="es-MX" dirty="0" smtClean="0"/>
              <a:t>Son repetitivas, rutinarias y cuentan con un procedimiento definido para tomarlas, de esta forma cada vez que se presentan no se manejan como si fueran nuevas.</a:t>
            </a:r>
          </a:p>
        </p:txBody>
      </p:sp>
    </p:spTree>
    <p:extLst>
      <p:ext uri="{BB962C8B-B14F-4D97-AF65-F5344CB8AC3E}">
        <p14:creationId xmlns:p14="http://schemas.microsoft.com/office/powerpoint/2010/main" val="265126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46834" y="1141557"/>
            <a:ext cx="9370002" cy="1143000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>Decisiones </a:t>
            </a:r>
            <a:r>
              <a:rPr lang="es-ES" altLang="es-MX" sz="4000" dirty="0" smtClean="0"/>
              <a:t>programadas y </a:t>
            </a:r>
            <a:r>
              <a:rPr lang="es-ES" altLang="es-MX" sz="4000" dirty="0"/>
              <a:t>no programadas</a:t>
            </a:r>
            <a:endParaRPr lang="es-CR" altLang="es-MX" sz="4000" dirty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3509" y="2646507"/>
            <a:ext cx="10515600" cy="2413866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b="1" dirty="0" smtClean="0"/>
              <a:t>Decisiones programadas</a:t>
            </a:r>
            <a:r>
              <a:rPr lang="es-ES" altLang="es-MX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es-ES" altLang="es-MX" dirty="0" smtClean="0"/>
              <a:t>Como el tiempo es valioso y escaso, deben tener identificadas aquellas situaciones que, por su recurrencia o importancia relativa, puedan ser tipificadas de manera tal que, al ocurrir, ya se tenga decidido lo que se debe hacer.</a:t>
            </a:r>
          </a:p>
        </p:txBody>
      </p:sp>
    </p:spTree>
    <p:extLst>
      <p:ext uri="{BB962C8B-B14F-4D97-AF65-F5344CB8AC3E}">
        <p14:creationId xmlns:p14="http://schemas.microsoft.com/office/powerpoint/2010/main" val="13881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3889375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b="1" dirty="0" smtClean="0"/>
              <a:t>Decisiones programadas</a:t>
            </a:r>
            <a:r>
              <a:rPr lang="es-ES" altLang="es-MX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Estrategias </a:t>
            </a:r>
            <a:br>
              <a:rPr lang="es-ES" altLang="es-MX" sz="2000" dirty="0"/>
            </a:br>
            <a:r>
              <a:rPr lang="es-ES" altLang="es-MX" sz="2000" dirty="0"/>
              <a:t>Objetivos </a:t>
            </a:r>
            <a:br>
              <a:rPr lang="es-ES" altLang="es-MX" sz="2000" dirty="0"/>
            </a:br>
            <a:r>
              <a:rPr lang="es-ES" altLang="es-MX" sz="2000" dirty="0"/>
              <a:t>Metas </a:t>
            </a:r>
            <a:br>
              <a:rPr lang="es-ES" altLang="es-MX" sz="2000" dirty="0"/>
            </a:br>
            <a:r>
              <a:rPr lang="es-ES" altLang="es-MX" sz="2000" dirty="0"/>
              <a:t>Políticas </a:t>
            </a:r>
            <a:br>
              <a:rPr lang="es-ES" altLang="es-MX" sz="2000" dirty="0"/>
            </a:br>
            <a:r>
              <a:rPr lang="es-ES" altLang="es-MX" sz="2000" dirty="0"/>
              <a:t>Programas </a:t>
            </a:r>
            <a:br>
              <a:rPr lang="es-ES" altLang="es-MX" sz="2000" dirty="0"/>
            </a:br>
            <a:r>
              <a:rPr lang="es-ES" altLang="es-MX" sz="2000" dirty="0"/>
              <a:t>Procedimientos </a:t>
            </a:r>
            <a:br>
              <a:rPr lang="es-ES" altLang="es-MX" sz="2000" dirty="0"/>
            </a:br>
            <a:r>
              <a:rPr lang="es-ES" altLang="es-MX" sz="2000" dirty="0"/>
              <a:t>Reglas </a:t>
            </a:r>
            <a:br>
              <a:rPr lang="es-ES" altLang="es-MX" sz="2000" dirty="0"/>
            </a:br>
            <a:r>
              <a:rPr lang="es-ES" altLang="es-MX" sz="2000" dirty="0"/>
              <a:t>Presupuestos </a:t>
            </a:r>
            <a:br>
              <a:rPr lang="es-ES" altLang="es-MX" sz="2000" dirty="0"/>
            </a:br>
            <a:r>
              <a:rPr lang="es-ES" altLang="es-MX" sz="2000" dirty="0"/>
              <a:t>Unidades de negocios </a:t>
            </a:r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Los reglamentos y las políticas contienen decisiones programadas que surgen a partir de este tipo de situaciones.</a:t>
            </a:r>
          </a:p>
          <a:p>
            <a:pPr lvl="1">
              <a:lnSpc>
                <a:spcPct val="90000"/>
              </a:lnSpc>
            </a:pPr>
            <a:endParaRPr lang="es-ES" altLang="es-MX" sz="2000" dirty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844261" y="663575"/>
            <a:ext cx="9619384" cy="1143000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>Decisiones </a:t>
            </a:r>
            <a:r>
              <a:rPr lang="es-ES" altLang="es-MX" sz="4000" dirty="0" smtClean="0"/>
              <a:t>programadas</a:t>
            </a:r>
            <a:r>
              <a:rPr lang="es-ES" altLang="es-MX" sz="4000" dirty="0"/>
              <a:t> </a:t>
            </a:r>
            <a:r>
              <a:rPr lang="es-ES" altLang="es-MX" sz="4000" dirty="0" smtClean="0"/>
              <a:t>y </a:t>
            </a:r>
            <a:r>
              <a:rPr lang="es-ES" altLang="es-MX" sz="4000" dirty="0"/>
              <a:t>no programadas</a:t>
            </a:r>
            <a:endParaRPr lang="es-CR" altLang="es-MX" sz="4000" dirty="0"/>
          </a:p>
        </p:txBody>
      </p:sp>
    </p:spTree>
    <p:extLst>
      <p:ext uri="{BB962C8B-B14F-4D97-AF65-F5344CB8AC3E}">
        <p14:creationId xmlns:p14="http://schemas.microsoft.com/office/powerpoint/2010/main" val="63952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6000751"/>
            <a:ext cx="2844800" cy="365125"/>
          </a:xfrm>
        </p:spPr>
        <p:txBody>
          <a:bodyPr/>
          <a:lstStyle/>
          <a:p>
            <a:pPr>
              <a:defRPr/>
            </a:pPr>
            <a:fld id="{329CE6A0-0729-4950-BE93-F10911A79BFB}" type="slidenum">
              <a:rPr lang="es-CO" altLang="en-US" smtClean="0"/>
              <a:pPr>
                <a:defRPr/>
              </a:pPr>
              <a:t>3</a:t>
            </a:fld>
            <a:endParaRPr lang="es-CO" altLang="en-US" dirty="0"/>
          </a:p>
        </p:txBody>
      </p:sp>
      <p:sp>
        <p:nvSpPr>
          <p:cNvPr id="9219" name="1 CuadroTexto"/>
          <p:cNvSpPr txBox="1">
            <a:spLocks noChangeArrowheads="1"/>
          </p:cNvSpPr>
          <p:nvPr/>
        </p:nvSpPr>
        <p:spPr bwMode="auto">
          <a:xfrm>
            <a:off x="1047751" y="1500189"/>
            <a:ext cx="9048749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CONTENIDO DEL CURSO</a:t>
            </a:r>
          </a:p>
        </p:txBody>
      </p:sp>
      <p:sp>
        <p:nvSpPr>
          <p:cNvPr id="9220" name="5 CuadroTexto"/>
          <p:cNvSpPr txBox="1">
            <a:spLocks noChangeArrowheads="1"/>
          </p:cNvSpPr>
          <p:nvPr/>
        </p:nvSpPr>
        <p:spPr bwMode="auto">
          <a:xfrm>
            <a:off x="381001" y="2170401"/>
            <a:ext cx="1133475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/>
              <a:t>Unidad I. </a:t>
            </a:r>
            <a:r>
              <a:rPr lang="es-MX" dirty="0" smtClean="0">
                <a:solidFill>
                  <a:srgbClr val="C00000"/>
                </a:solidFill>
              </a:rPr>
              <a:t>Procesos de toma de decisiones</a:t>
            </a:r>
            <a:endParaRPr lang="es-ES" dirty="0">
              <a:solidFill>
                <a:srgbClr val="C00000"/>
              </a:solidFill>
            </a:endParaRPr>
          </a:p>
          <a:p>
            <a:endParaRPr lang="es-ES" dirty="0"/>
          </a:p>
          <a:p>
            <a:r>
              <a:rPr lang="es-ES" dirty="0"/>
              <a:t>Unidad II. </a:t>
            </a:r>
            <a:r>
              <a:rPr lang="es-ES" dirty="0" smtClean="0"/>
              <a:t>Tipos de sistemas para el soporte en la toma de decisiones </a:t>
            </a:r>
            <a:endParaRPr lang="es-ES" dirty="0"/>
          </a:p>
          <a:p>
            <a:endParaRPr lang="es-ES" dirty="0"/>
          </a:p>
          <a:p>
            <a:r>
              <a:rPr lang="es-ES" dirty="0"/>
              <a:t>Unida III. </a:t>
            </a:r>
            <a:r>
              <a:rPr lang="es-ES" dirty="0" smtClean="0"/>
              <a:t>Componentes de un sistema para el soporte en la toma de decisiones</a:t>
            </a:r>
            <a:endParaRPr lang="es-ES" dirty="0"/>
          </a:p>
          <a:p>
            <a:endParaRPr lang="es-ES" dirty="0"/>
          </a:p>
          <a:p>
            <a:r>
              <a:rPr lang="es-ES" dirty="0"/>
              <a:t>Unidad IV. </a:t>
            </a:r>
            <a:r>
              <a:rPr lang="es-ES" dirty="0" smtClean="0"/>
              <a:t>Los sistemas para la toma de decisiones y la inteligencia artificial</a:t>
            </a:r>
          </a:p>
          <a:p>
            <a:endParaRPr lang="es-ES" dirty="0"/>
          </a:p>
          <a:p>
            <a:r>
              <a:rPr lang="es-ES" dirty="0"/>
              <a:t>Unidad V. </a:t>
            </a:r>
            <a:r>
              <a:rPr lang="es-ES" dirty="0" smtClean="0"/>
              <a:t>Sistemas de información ejecutiva</a:t>
            </a:r>
          </a:p>
          <a:p>
            <a:endParaRPr lang="es-ES" dirty="0"/>
          </a:p>
          <a:p>
            <a:r>
              <a:rPr lang="es-ES" dirty="0" smtClean="0"/>
              <a:t>Unidad VI. Sistemas de soporte de grupo</a:t>
            </a:r>
          </a:p>
          <a:p>
            <a:endParaRPr lang="es-ES" dirty="0" smtClean="0"/>
          </a:p>
          <a:p>
            <a:r>
              <a:rPr lang="es-ES" dirty="0" smtClean="0"/>
              <a:t>Unidad VII. Sistemas expertos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49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700088" y="1351684"/>
            <a:ext cx="7772401" cy="1143000"/>
          </a:xfrm>
        </p:spPr>
        <p:txBody>
          <a:bodyPr/>
          <a:lstStyle/>
          <a:p>
            <a:r>
              <a:rPr lang="es-ES" altLang="es-MX" dirty="0" smtClean="0"/>
              <a:t>Decisiones programadas</a:t>
            </a:r>
            <a:endParaRPr lang="es-CR" altLang="es-MX" dirty="0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3207615"/>
            <a:ext cx="10515600" cy="1925493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Existen las decisiones programadas que por su recurrencia involucran situaciones repetitivas hasta cierto punto, cotidianas. </a:t>
            </a:r>
          </a:p>
          <a:p>
            <a:pPr lvl="1"/>
            <a:r>
              <a:rPr lang="es-ES" altLang="es-MX" smtClean="0"/>
              <a:t>Ejemplo: La política de reclutamiento y selección de personal, que implica de una serie de exámenes psicométricos y técnicos, así como varias entrevistas. </a:t>
            </a:r>
          </a:p>
        </p:txBody>
      </p:sp>
    </p:spTree>
    <p:extLst>
      <p:ext uri="{BB962C8B-B14F-4D97-AF65-F5344CB8AC3E}">
        <p14:creationId xmlns:p14="http://schemas.microsoft.com/office/powerpoint/2010/main" val="17893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835169" y="1423122"/>
            <a:ext cx="7772401" cy="1143000"/>
          </a:xfrm>
        </p:spPr>
        <p:txBody>
          <a:bodyPr/>
          <a:lstStyle/>
          <a:p>
            <a:r>
              <a:rPr lang="es-ES" altLang="es-MX" dirty="0" smtClean="0"/>
              <a:t>Decisiones programadas</a:t>
            </a:r>
            <a:endParaRPr lang="es-CR" altLang="es-MX" dirty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809" y="2594552"/>
            <a:ext cx="10515600" cy="3068493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/>
              <a:t>Las decisiones programadas por su importancia relativa implican una regla o política que surte efecto hasta el momento en que la decisión se vuelve más importante.</a:t>
            </a:r>
          </a:p>
          <a:p>
            <a:endParaRPr lang="es-ES" altLang="es-MX"/>
          </a:p>
          <a:p>
            <a:pPr lvl="1"/>
            <a:r>
              <a:rPr lang="es-ES" altLang="es-MX"/>
              <a:t>Ejemplo: La política de emisión de cheques para el pago de proveedores establece un límite de dinero para emitir cheques de pago sin requerir de la autorización de un “jefe superior”</a:t>
            </a:r>
            <a:r>
              <a:rPr lang="es-CR" altLang="es-MX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529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2337" y="1435389"/>
            <a:ext cx="10515600" cy="1325563"/>
          </a:xfrm>
        </p:spPr>
        <p:txBody>
          <a:bodyPr/>
          <a:lstStyle/>
          <a:p>
            <a:r>
              <a:rPr lang="es-ES" altLang="es-MX" dirty="0" smtClean="0"/>
              <a:t>Decisiones no programadas</a:t>
            </a:r>
            <a:endParaRPr lang="es-CR" altLang="es-MX" dirty="0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727" y="2885498"/>
            <a:ext cx="10515600" cy="2912630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Decisiones no programadas:</a:t>
            </a:r>
          </a:p>
          <a:p>
            <a:r>
              <a:rPr lang="es-ES" altLang="es-MX"/>
              <a:t>En este tipo de decisiones, quien toma la decisión debe establecer los puntos de vista para la definición del problema y los criterios de evaluación. </a:t>
            </a:r>
          </a:p>
          <a:p>
            <a:r>
              <a:rPr lang="es-ES" altLang="es-MX"/>
              <a:t>Estas decisiones no cuentan con un procedimiento  definido para tomarlas, por lo tanto no existe una receta de solución.</a:t>
            </a:r>
          </a:p>
          <a:p>
            <a:endParaRPr lang="es-ES" altLang="es-MX" b="1" smtClean="0"/>
          </a:p>
        </p:txBody>
      </p:sp>
    </p:spTree>
    <p:extLst>
      <p:ext uri="{BB962C8B-B14F-4D97-AF65-F5344CB8AC3E}">
        <p14:creationId xmlns:p14="http://schemas.microsoft.com/office/powerpoint/2010/main" val="10516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3731" y="1964748"/>
            <a:ext cx="7772400" cy="1143000"/>
          </a:xfrm>
        </p:spPr>
        <p:txBody>
          <a:bodyPr/>
          <a:lstStyle/>
          <a:p>
            <a:r>
              <a:rPr lang="es-ES" altLang="es-MX" dirty="0" smtClean="0"/>
              <a:t>Decisiones no programadas</a:t>
            </a:r>
            <a:endParaRPr lang="es-CR" altLang="es-MX" dirty="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072" y="3436216"/>
            <a:ext cx="10515600" cy="1842366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Decisiones no programadas:</a:t>
            </a:r>
          </a:p>
          <a:p>
            <a:r>
              <a:rPr lang="es-ES" altLang="es-MX" smtClean="0"/>
              <a:t>Involucran situaciones, imprevistas o muy importantes que requieren una solución específica y particular por parte de los implicados. </a:t>
            </a:r>
          </a:p>
        </p:txBody>
      </p:sp>
    </p:spTree>
    <p:extLst>
      <p:ext uri="{BB962C8B-B14F-4D97-AF65-F5344CB8AC3E}">
        <p14:creationId xmlns:p14="http://schemas.microsoft.com/office/powerpoint/2010/main" val="12949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3732" y="956830"/>
            <a:ext cx="7772400" cy="1143000"/>
          </a:xfrm>
        </p:spPr>
        <p:txBody>
          <a:bodyPr/>
          <a:lstStyle/>
          <a:p>
            <a:r>
              <a:rPr lang="es-ES" altLang="es-MX" dirty="0" smtClean="0"/>
              <a:t>Decisiones no programadas</a:t>
            </a:r>
            <a:endParaRPr lang="es-CR" altLang="es-MX" dirty="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9709" y="2189884"/>
            <a:ext cx="10754591" cy="330690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Quienes toman decisiones no programadas deben cubrir algunos requisitos para que ser eficaces:</a:t>
            </a:r>
          </a:p>
          <a:p>
            <a:endParaRPr lang="es-ES" altLang="es-MX" smtClean="0"/>
          </a:p>
          <a:p>
            <a:pPr lvl="1"/>
            <a:r>
              <a:rPr lang="es-ES" altLang="es-MX"/>
              <a:t>capacidad técnica,</a:t>
            </a:r>
          </a:p>
          <a:p>
            <a:pPr lvl="1"/>
            <a:r>
              <a:rPr lang="es-ES" altLang="es-MX"/>
              <a:t>dominio de algún método para tomar decisiones,</a:t>
            </a:r>
          </a:p>
          <a:p>
            <a:pPr lvl="1"/>
            <a:r>
              <a:rPr lang="es-ES" altLang="es-MX"/>
              <a:t>experiencia, determinación suficiente y</a:t>
            </a:r>
          </a:p>
          <a:p>
            <a:pPr lvl="1"/>
            <a:r>
              <a:rPr lang="es-ES" altLang="es-MX"/>
              <a:t>fortaleza de carácter para asumir la responsabilidad y enfrentar las consecuencias.</a:t>
            </a:r>
            <a:endParaRPr lang="es-CR" altLang="es-MX"/>
          </a:p>
        </p:txBody>
      </p:sp>
    </p:spTree>
    <p:extLst>
      <p:ext uri="{BB962C8B-B14F-4D97-AF65-F5344CB8AC3E}">
        <p14:creationId xmlns:p14="http://schemas.microsoft.com/office/powerpoint/2010/main" val="379996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433" y="1847850"/>
            <a:ext cx="7772401" cy="1143000"/>
          </a:xfrm>
        </p:spPr>
        <p:txBody>
          <a:bodyPr/>
          <a:lstStyle/>
          <a:p>
            <a:r>
              <a:rPr lang="es-ES" altLang="es-MX" dirty="0" smtClean="0"/>
              <a:t>Decisiones no programadas</a:t>
            </a:r>
            <a:endParaRPr lang="es-CR" altLang="es-MX" dirty="0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681" y="3342698"/>
            <a:ext cx="10515600" cy="2237220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smtClean="0"/>
              <a:t>Las decisiones no programadas derivadas de problemas imprevistos</a:t>
            </a:r>
          </a:p>
          <a:p>
            <a:pPr>
              <a:lnSpc>
                <a:spcPct val="90000"/>
              </a:lnSpc>
            </a:pPr>
            <a:endParaRPr lang="es-ES" altLang="es-MX" smtClean="0"/>
          </a:p>
          <a:p>
            <a:pPr lvl="1">
              <a:lnSpc>
                <a:spcPct val="90000"/>
              </a:lnSpc>
            </a:pPr>
            <a:r>
              <a:rPr lang="es-ES" altLang="es-MX" smtClean="0"/>
              <a:t>se toman cuando el acontecimiento que les da origen no estaba planeado o no se esperaba que ocurriera.</a:t>
            </a:r>
          </a:p>
        </p:txBody>
      </p:sp>
    </p:spTree>
    <p:extLst>
      <p:ext uri="{BB962C8B-B14F-4D97-AF65-F5344CB8AC3E}">
        <p14:creationId xmlns:p14="http://schemas.microsoft.com/office/powerpoint/2010/main" val="422119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1" y="1393825"/>
            <a:ext cx="10515600" cy="1325563"/>
          </a:xfrm>
        </p:spPr>
        <p:txBody>
          <a:bodyPr/>
          <a:lstStyle/>
          <a:p>
            <a:r>
              <a:rPr lang="es-ES" altLang="es-MX" dirty="0" smtClean="0"/>
              <a:t>Decisiones no programadas</a:t>
            </a:r>
            <a:endParaRPr lang="es-CR" altLang="es-MX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681" y="2927061"/>
            <a:ext cx="10515600" cy="2403475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es-ES" altLang="es-MX" dirty="0" smtClean="0"/>
          </a:p>
          <a:p>
            <a:pPr>
              <a:lnSpc>
                <a:spcPct val="90000"/>
              </a:lnSpc>
            </a:pPr>
            <a:r>
              <a:rPr lang="es-ES" altLang="es-MX" dirty="0" smtClean="0"/>
              <a:t>Las decisiones no programadas por la importancia de la situación que involucran, se reservan a personal de un nivel superior debido al impacto de sus consecuencias en la organización.</a:t>
            </a:r>
            <a:endParaRPr lang="es-CR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51993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64649"/>
            <a:ext cx="11222182" cy="1268413"/>
          </a:xfrm>
        </p:spPr>
        <p:txBody>
          <a:bodyPr>
            <a:normAutofit/>
          </a:bodyPr>
          <a:lstStyle/>
          <a:p>
            <a:r>
              <a:rPr lang="es-ES" altLang="es-MX" sz="3200" b="1" dirty="0"/>
              <a:t>¿Qué importancia tiene la </a:t>
            </a:r>
            <a:r>
              <a:rPr lang="es-ES" altLang="es-MX" sz="3200" b="1" dirty="0" smtClean="0"/>
              <a:t> incertidumbre en </a:t>
            </a:r>
            <a:r>
              <a:rPr lang="es-ES" altLang="es-MX" sz="3200" b="1" dirty="0"/>
              <a:t>la toma de decisiones?</a:t>
            </a:r>
            <a:endParaRPr lang="es-CR" altLang="es-MX" sz="3200" b="1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7419" y="2532207"/>
            <a:ext cx="10515600" cy="3120448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altLang="es-MX" sz="2400" dirty="0"/>
          </a:p>
          <a:p>
            <a:pPr algn="ctr"/>
            <a:r>
              <a:rPr lang="es-ES" altLang="es-MX" sz="2400" dirty="0"/>
              <a:t>El grado de variabilidad de la incertidumbre dependerá de la situación o problema a resolver y del mismo entorno en el que se presente.</a:t>
            </a:r>
          </a:p>
          <a:p>
            <a:pPr algn="ctr"/>
            <a:endParaRPr lang="es-ES" altLang="es-MX" sz="2400" dirty="0"/>
          </a:p>
          <a:p>
            <a:pPr algn="ctr"/>
            <a:r>
              <a:rPr lang="es-ES" altLang="es-MX" sz="2400" dirty="0"/>
              <a:t>Se puede aseverar que la toma de decisiones implica siempre ciertos riesgos y, por ende, un grado mayor o menor de incertidumbre</a:t>
            </a:r>
            <a:r>
              <a:rPr lang="es-ES" altLang="es-MX" dirty="0" smtClean="0"/>
              <a:t>.</a:t>
            </a:r>
            <a:endParaRPr lang="es-CR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8446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809336"/>
            <a:ext cx="7772400" cy="1143000"/>
          </a:xfrm>
        </p:spPr>
        <p:txBody>
          <a:bodyPr/>
          <a:lstStyle/>
          <a:p>
            <a:r>
              <a:rPr lang="es-ES" altLang="es-MX" sz="3600" b="1" i="1" dirty="0"/>
              <a:t>Características de la </a:t>
            </a:r>
            <a:r>
              <a:rPr lang="es-ES" altLang="es-MX" sz="3600" b="1" i="1" dirty="0" smtClean="0"/>
              <a:t>decisión</a:t>
            </a:r>
            <a:endParaRPr lang="es-CR" altLang="es-MX" sz="3600" b="1" i="1" dirty="0"/>
          </a:p>
        </p:txBody>
      </p:sp>
      <p:pic>
        <p:nvPicPr>
          <p:cNvPr id="253954" name="Picture 2" descr="PE02745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2949575"/>
            <a:ext cx="2879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6238874" y="1652587"/>
            <a:ext cx="2808288" cy="10795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99CC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CR" altLang="es-MX" b="1"/>
              <a:t>Incertidumbre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773238" y="1724025"/>
            <a:ext cx="1944687" cy="10795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99CC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>
                <a:solidFill>
                  <a:srgbClr val="000000"/>
                </a:solidFill>
              </a:rPr>
              <a:t>Riesgo</a:t>
            </a:r>
            <a:endParaRPr lang="es-CR" altLang="es-MX" b="1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1666874" y="4821238"/>
            <a:ext cx="4140200" cy="1439863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99CC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>
                <a:solidFill>
                  <a:srgbClr val="000000"/>
                </a:solidFill>
              </a:rPr>
              <a:t>Decisiones</a:t>
            </a:r>
          </a:p>
          <a:p>
            <a:pPr algn="ctr"/>
            <a:r>
              <a:rPr lang="es-MX" altLang="es-MX" b="1">
                <a:solidFill>
                  <a:srgbClr val="000000"/>
                </a:solidFill>
              </a:rPr>
              <a:t>programadas y decisiones</a:t>
            </a:r>
          </a:p>
          <a:p>
            <a:pPr algn="ctr"/>
            <a:r>
              <a:rPr lang="es-MX" altLang="es-MX" b="1">
                <a:solidFill>
                  <a:srgbClr val="000000"/>
                </a:solidFill>
              </a:rPr>
              <a:t>no programadas</a:t>
            </a:r>
            <a:endParaRPr lang="es-CR" altLang="es-MX" b="1"/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6815137" y="4389437"/>
            <a:ext cx="2303462" cy="10795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99CC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>
                <a:solidFill>
                  <a:srgbClr val="000000"/>
                </a:solidFill>
              </a:rPr>
              <a:t>Conflicto</a:t>
            </a:r>
            <a:endParaRPr lang="es-CR" altLang="es-MX" b="1">
              <a:solidFill>
                <a:srgbClr val="000000"/>
              </a:solidFill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3053629" y="2959244"/>
            <a:ext cx="360362" cy="504825"/>
          </a:xfrm>
          <a:prstGeom prst="line">
            <a:avLst/>
          </a:prstGeom>
          <a:noFill/>
          <a:ln w="139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H="1" flipV="1">
            <a:off x="6167438" y="4004974"/>
            <a:ext cx="863600" cy="647700"/>
          </a:xfrm>
          <a:prstGeom prst="line">
            <a:avLst/>
          </a:prstGeom>
          <a:noFill/>
          <a:ln w="139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3711142" y="4004974"/>
            <a:ext cx="215900" cy="647700"/>
          </a:xfrm>
          <a:prstGeom prst="line">
            <a:avLst/>
          </a:prstGeom>
          <a:noFill/>
          <a:ln w="139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 flipH="1">
            <a:off x="7031038" y="2815575"/>
            <a:ext cx="576262" cy="792162"/>
          </a:xfrm>
          <a:prstGeom prst="line">
            <a:avLst/>
          </a:prstGeom>
          <a:noFill/>
          <a:ln w="139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76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  <p:bldP spid="14351" grpId="0" animBg="1"/>
      <p:bldP spid="14354" grpId="0" animBg="1"/>
      <p:bldP spid="14353" grpId="0" animBg="1"/>
      <p:bldP spid="1435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879764" y="1500332"/>
            <a:ext cx="7772400" cy="1143000"/>
          </a:xfrm>
        </p:spPr>
        <p:txBody>
          <a:bodyPr/>
          <a:lstStyle/>
          <a:p>
            <a:r>
              <a:rPr lang="es-ES" altLang="es-MX" sz="3600" b="1" i="1" dirty="0"/>
              <a:t>Características de las </a:t>
            </a:r>
            <a:r>
              <a:rPr lang="es-ES" altLang="es-MX" sz="3600" b="1" i="1" dirty="0" smtClean="0"/>
              <a:t>decisiones</a:t>
            </a:r>
            <a:endParaRPr lang="es-CR" altLang="es-MX" sz="3600" b="1" i="1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7028" y="2740025"/>
            <a:ext cx="10515600" cy="309966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altLang="es-MX" dirty="0" smtClean="0"/>
          </a:p>
          <a:p>
            <a:pPr>
              <a:lnSpc>
                <a:spcPct val="80000"/>
              </a:lnSpc>
            </a:pPr>
            <a:r>
              <a:rPr lang="es-ES" altLang="es-MX" sz="3200" dirty="0" smtClean="0"/>
              <a:t>Certeza:</a:t>
            </a:r>
          </a:p>
          <a:p>
            <a:pPr>
              <a:lnSpc>
                <a:spcPct val="80000"/>
              </a:lnSpc>
            </a:pPr>
            <a:endParaRPr lang="es-ES" altLang="es-MX" sz="3200" dirty="0" smtClean="0"/>
          </a:p>
          <a:p>
            <a:pPr lvl="1">
              <a:lnSpc>
                <a:spcPct val="80000"/>
              </a:lnSpc>
            </a:pPr>
            <a:r>
              <a:rPr lang="es-ES" altLang="es-MX" sz="2800" dirty="0" smtClean="0"/>
              <a:t>Estado que existe cuando quienes toman decisiones disponen de  información completa y precisa.</a:t>
            </a:r>
          </a:p>
        </p:txBody>
      </p:sp>
    </p:spTree>
    <p:extLst>
      <p:ext uri="{BB962C8B-B14F-4D97-AF65-F5344CB8AC3E}">
        <p14:creationId xmlns:p14="http://schemas.microsoft.com/office/powerpoint/2010/main" val="323545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5929314"/>
            <a:ext cx="2844800" cy="365125"/>
          </a:xfrm>
        </p:spPr>
        <p:txBody>
          <a:bodyPr/>
          <a:lstStyle/>
          <a:p>
            <a:pPr>
              <a:defRPr/>
            </a:pPr>
            <a:fld id="{C86815A4-A9A2-4B9F-9FD4-151C8F5AA909}" type="slidenum">
              <a:rPr lang="es-CO" altLang="en-US" smtClean="0"/>
              <a:pPr>
                <a:defRPr/>
              </a:pPr>
              <a:t>4</a:t>
            </a:fld>
            <a:endParaRPr lang="es-CO" altLang="en-US" dirty="0"/>
          </a:p>
        </p:txBody>
      </p:sp>
      <p:sp>
        <p:nvSpPr>
          <p:cNvPr id="10243" name="4 CuadroTexto"/>
          <p:cNvSpPr txBox="1">
            <a:spLocks noChangeArrowheads="1"/>
          </p:cNvSpPr>
          <p:nvPr/>
        </p:nvSpPr>
        <p:spPr bwMode="auto">
          <a:xfrm>
            <a:off x="1238251" y="157162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 dirty="0"/>
              <a:t>METAS A ALCANZAR </a:t>
            </a: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476251" y="2214563"/>
            <a:ext cx="9906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400" dirty="0"/>
              <a:t>Que el alumno desarrolle las competencias técnicas y profesionales </a:t>
            </a:r>
            <a:r>
              <a:rPr lang="es-MX" sz="2400" dirty="0" smtClean="0"/>
              <a:t>para la aplicaciones de algoritmos para resolver problemas en las organizaciones</a:t>
            </a:r>
          </a:p>
          <a:p>
            <a:pPr algn="just"/>
            <a:endParaRPr lang="es-MX" sz="2400" dirty="0" smtClean="0"/>
          </a:p>
          <a:p>
            <a:pPr algn="just">
              <a:buFont typeface="Arial" charset="0"/>
              <a:buChar char="•"/>
            </a:pPr>
            <a:r>
              <a:rPr lang="es-MX" sz="2400" dirty="0" smtClean="0"/>
              <a:t>Conocer lo proceso de toma de </a:t>
            </a:r>
            <a:r>
              <a:rPr lang="es-MX" sz="2400" dirty="0" smtClean="0"/>
              <a:t>decisiones.</a:t>
            </a:r>
            <a:endParaRPr lang="es-MX" sz="2400" dirty="0" smtClean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6289619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2 CuadroTexto"/>
          <p:cNvSpPr txBox="1">
            <a:spLocks noChangeArrowheads="1"/>
          </p:cNvSpPr>
          <p:nvPr/>
        </p:nvSpPr>
        <p:spPr bwMode="auto">
          <a:xfrm>
            <a:off x="2424114" y="1700213"/>
            <a:ext cx="7704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s-ES" altLang="es-MX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1054822"/>
            <a:ext cx="7704137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1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09255" y="2276872"/>
            <a:ext cx="9912927" cy="2092881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s-ES" sz="2800" dirty="0"/>
              <a:t>Incertidumbre:</a:t>
            </a:r>
          </a:p>
          <a:p>
            <a:pPr>
              <a:lnSpc>
                <a:spcPct val="80000"/>
              </a:lnSpc>
              <a:defRPr/>
            </a:pPr>
            <a:endParaRPr lang="es-ES" sz="2800" dirty="0"/>
          </a:p>
          <a:p>
            <a:pPr lvl="1">
              <a:lnSpc>
                <a:spcPct val="80000"/>
              </a:lnSpc>
              <a:defRPr/>
            </a:pPr>
            <a:r>
              <a:rPr lang="es-ES" sz="2800" dirty="0"/>
              <a:t>Existe cuando quienes toman decisiones no cuentan con información suficiente para conocer las consecuencias de acciones distintas.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526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3133" y="1121785"/>
            <a:ext cx="8815821" cy="1143000"/>
          </a:xfrm>
        </p:spPr>
        <p:txBody>
          <a:bodyPr>
            <a:normAutofit/>
          </a:bodyPr>
          <a:lstStyle/>
          <a:p>
            <a:r>
              <a:rPr lang="es-ES" altLang="es-MX" sz="4000" i="1" dirty="0"/>
              <a:t>Características de las </a:t>
            </a:r>
            <a:r>
              <a:rPr lang="es-ES" altLang="es-MX" sz="4000" i="1" dirty="0" smtClean="0"/>
              <a:t>decisiones</a:t>
            </a:r>
            <a:endParaRPr lang="es-CR" altLang="es-MX" sz="4000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935182" y="2642738"/>
            <a:ext cx="9944100" cy="2677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chemeClr val="tx1"/>
                </a:solidFill>
              </a:rPr>
              <a:t>Riesgo:</a:t>
            </a:r>
          </a:p>
          <a:p>
            <a:pPr>
              <a:defRPr/>
            </a:pPr>
            <a:endParaRPr lang="es-ES" sz="2400" dirty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s-ES" sz="2400" dirty="0">
                <a:solidFill>
                  <a:schemeClr val="tx1"/>
                </a:solidFill>
              </a:rPr>
              <a:t>Estado que existe cuando la probabilidad de éxito es inferior a 100 por ciento.</a:t>
            </a:r>
          </a:p>
          <a:p>
            <a:pPr lvl="1">
              <a:defRPr/>
            </a:pPr>
            <a:endParaRPr lang="es-ES" sz="2400" dirty="0">
              <a:solidFill>
                <a:schemeClr val="tx1"/>
              </a:solidFill>
            </a:endParaRPr>
          </a:p>
          <a:p>
            <a:pPr lvl="1" algn="ctr">
              <a:defRPr/>
            </a:pPr>
            <a:r>
              <a:rPr lang="es-ES" sz="2400" dirty="0">
                <a:solidFill>
                  <a:schemeClr val="tx1"/>
                </a:solidFill>
              </a:rPr>
              <a:t>“Quienes toman buenas decisiones prefieren evitar o manejar los riesgos”.</a:t>
            </a:r>
            <a:endParaRPr lang="es-CR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s-E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4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1347936" y="778885"/>
            <a:ext cx="7772400" cy="1143000"/>
          </a:xfrm>
        </p:spPr>
        <p:txBody>
          <a:bodyPr>
            <a:normAutofit/>
          </a:bodyPr>
          <a:lstStyle/>
          <a:p>
            <a:r>
              <a:rPr lang="es-ES" altLang="es-MX" sz="4000" i="1" dirty="0"/>
              <a:t>Características de las </a:t>
            </a:r>
            <a:r>
              <a:rPr lang="es-ES" altLang="es-MX" sz="4000" i="1" dirty="0" smtClean="0"/>
              <a:t>decisiones</a:t>
            </a:r>
            <a:endParaRPr lang="es-CR" altLang="es-MX" sz="4000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381991" y="1844825"/>
            <a:ext cx="9819409" cy="33239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sz="2400" dirty="0"/>
              <a:t>Conflicto:</a:t>
            </a:r>
          </a:p>
          <a:p>
            <a:pPr>
              <a:defRPr/>
            </a:pPr>
            <a:endParaRPr lang="es-ES" sz="2400" dirty="0"/>
          </a:p>
          <a:p>
            <a:pPr lvl="1">
              <a:defRPr/>
            </a:pPr>
            <a:r>
              <a:rPr lang="es-ES" sz="2400" dirty="0"/>
              <a:t>Presiones opuestas procedentes de fuentes distintas: </a:t>
            </a:r>
          </a:p>
          <a:p>
            <a:pPr lvl="1">
              <a:defRPr/>
            </a:pPr>
            <a:r>
              <a:rPr lang="es-ES" sz="2400" dirty="0"/>
              <a:t>Se toman decisiones de manera individual y experimentan un conflicto psicológico cuando resultan atractivas diversas opciones o cuando ninguna lo es.</a:t>
            </a:r>
          </a:p>
          <a:p>
            <a:pPr lvl="1">
              <a:defRPr/>
            </a:pPr>
            <a:r>
              <a:rPr lang="es-ES" sz="2400" dirty="0"/>
              <a:t>Se toman decisiones entre personas o grupos y se crea el conflicto del grupo.</a:t>
            </a:r>
            <a:endParaRPr lang="es-CR" sz="2400" dirty="0"/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96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004582" y="6355630"/>
            <a:ext cx="318562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" altLang="es-MX" sz="1400"/>
              <a:t>abel.salas@grupoidl.com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83" y="2699907"/>
            <a:ext cx="4083628" cy="765175"/>
          </a:xfrm>
        </p:spPr>
        <p:txBody>
          <a:bodyPr>
            <a:normAutofit fontScale="90000"/>
          </a:bodyPr>
          <a:lstStyle/>
          <a:p>
            <a:r>
              <a:rPr lang="es-ES" altLang="es-MX" sz="4000" dirty="0"/>
              <a:t>Proceso de la toma de decisiones</a:t>
            </a:r>
            <a:endParaRPr lang="es-CR" altLang="es-MX" sz="4000" dirty="0"/>
          </a:p>
        </p:txBody>
      </p:sp>
      <p:sp>
        <p:nvSpPr>
          <p:cNvPr id="217092" name="Rectangle 4"/>
          <p:cNvSpPr>
            <a:spLocks noChangeArrowheads="1"/>
          </p:cNvSpPr>
          <p:nvPr/>
        </p:nvSpPr>
        <p:spPr bwMode="auto">
          <a:xfrm>
            <a:off x="4776084" y="1141268"/>
            <a:ext cx="5782670" cy="45027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 dirty="0">
                <a:solidFill>
                  <a:srgbClr val="000000"/>
                </a:solidFill>
                <a:latin typeface="Tahoma" panose="020B0604030504040204" pitchFamily="34" charset="0"/>
              </a:rPr>
              <a:t>Suceso de estímulo</a:t>
            </a: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4776084" y="6159791"/>
            <a:ext cx="5782670" cy="51233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>
                <a:solidFill>
                  <a:srgbClr val="000000"/>
                </a:solidFill>
                <a:latin typeface="Tahoma" panose="020B0604030504040204" pitchFamily="34" charset="0"/>
              </a:rPr>
              <a:t>Implementación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4847522" y="3062577"/>
            <a:ext cx="5782670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 dirty="0">
                <a:solidFill>
                  <a:srgbClr val="000000"/>
                </a:solidFill>
                <a:latin typeface="Tahoma" panose="020B0604030504040204" pitchFamily="34" charset="0"/>
              </a:rPr>
              <a:t>Determine del problema</a:t>
            </a: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4847522" y="2045204"/>
            <a:ext cx="578267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 dirty="0">
                <a:solidFill>
                  <a:srgbClr val="000000"/>
                </a:solidFill>
                <a:latin typeface="Tahoma" panose="020B0604030504040204" pitchFamily="34" charset="0"/>
              </a:rPr>
              <a:t>Hechos Relevantes</a:t>
            </a:r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4777671" y="5168179"/>
            <a:ext cx="5782670" cy="5286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s-CR" altLang="es-MX">
              <a:latin typeface="Arial Unicode MS" panose="020B0604020202020204" pitchFamily="34" charset="-128"/>
            </a:endParaRPr>
          </a:p>
        </p:txBody>
      </p:sp>
      <p:sp>
        <p:nvSpPr>
          <p:cNvPr id="217097" name="Rectangle 9"/>
          <p:cNvSpPr>
            <a:spLocks noChangeArrowheads="1"/>
          </p:cNvSpPr>
          <p:nvPr/>
        </p:nvSpPr>
        <p:spPr bwMode="auto">
          <a:xfrm>
            <a:off x="4776084" y="4199948"/>
            <a:ext cx="5782670" cy="4081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MX" altLang="es-MX" b="1" dirty="0">
                <a:solidFill>
                  <a:srgbClr val="000000"/>
                </a:solidFill>
                <a:latin typeface="Tahoma" panose="020B0604030504040204" pitchFamily="34" charset="0"/>
              </a:rPr>
              <a:t>Evaluación de alternativas</a:t>
            </a:r>
          </a:p>
        </p:txBody>
      </p:sp>
      <p:cxnSp>
        <p:nvCxnSpPr>
          <p:cNvPr id="217098" name="AutoShape 10"/>
          <p:cNvCxnSpPr>
            <a:cxnSpLocks noChangeShapeType="1"/>
          </p:cNvCxnSpPr>
          <p:nvPr/>
        </p:nvCxnSpPr>
        <p:spPr bwMode="auto">
          <a:xfrm rot="16200000" flipH="1">
            <a:off x="2710946" y="3822774"/>
            <a:ext cx="5184775" cy="1588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4193511" y="2239242"/>
            <a:ext cx="110902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0" name="Line 12"/>
          <p:cNvSpPr>
            <a:spLocks noChangeShapeType="1"/>
          </p:cNvSpPr>
          <p:nvPr/>
        </p:nvSpPr>
        <p:spPr bwMode="auto">
          <a:xfrm>
            <a:off x="4193511" y="3391767"/>
            <a:ext cx="110902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1" name="Line 13"/>
          <p:cNvSpPr>
            <a:spLocks noChangeShapeType="1"/>
          </p:cNvSpPr>
          <p:nvPr/>
        </p:nvSpPr>
        <p:spPr bwMode="auto">
          <a:xfrm>
            <a:off x="4193511" y="4472855"/>
            <a:ext cx="110902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2" name="Line 14"/>
          <p:cNvSpPr>
            <a:spLocks noChangeShapeType="1"/>
          </p:cNvSpPr>
          <p:nvPr/>
        </p:nvSpPr>
        <p:spPr bwMode="auto">
          <a:xfrm>
            <a:off x="4193511" y="5407892"/>
            <a:ext cx="110902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9472" name="Text Box 15"/>
          <p:cNvSpPr txBox="1">
            <a:spLocks noChangeArrowheads="1"/>
          </p:cNvSpPr>
          <p:nvPr/>
        </p:nvSpPr>
        <p:spPr bwMode="auto">
          <a:xfrm>
            <a:off x="4871372" y="5239617"/>
            <a:ext cx="55206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MX" altLang="es-MX" b="1">
                <a:solidFill>
                  <a:srgbClr val="000000"/>
                </a:solidFill>
                <a:latin typeface="Tahoma" panose="020B0604030504040204" pitchFamily="34" charset="0"/>
              </a:rPr>
              <a:t>Elección de la mejor alternativa</a:t>
            </a:r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>
            <a:off x="7894927" y="1591543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5" name="Line 17"/>
          <p:cNvSpPr>
            <a:spLocks noChangeShapeType="1"/>
          </p:cNvSpPr>
          <p:nvPr/>
        </p:nvSpPr>
        <p:spPr bwMode="auto">
          <a:xfrm>
            <a:off x="7894927" y="259960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6" name="Line 18"/>
          <p:cNvSpPr>
            <a:spLocks noChangeShapeType="1"/>
          </p:cNvSpPr>
          <p:nvPr/>
        </p:nvSpPr>
        <p:spPr bwMode="auto">
          <a:xfrm>
            <a:off x="7894927" y="3679106"/>
            <a:ext cx="0" cy="4333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7" name="Line 19"/>
          <p:cNvSpPr>
            <a:spLocks noChangeShapeType="1"/>
          </p:cNvSpPr>
          <p:nvPr/>
        </p:nvSpPr>
        <p:spPr bwMode="auto">
          <a:xfrm>
            <a:off x="7894927" y="4760193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7108" name="Line 20"/>
          <p:cNvSpPr>
            <a:spLocks noChangeShapeType="1"/>
          </p:cNvSpPr>
          <p:nvPr/>
        </p:nvSpPr>
        <p:spPr bwMode="auto">
          <a:xfrm>
            <a:off x="7894927" y="5768255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9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7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7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 animBg="1"/>
      <p:bldP spid="217093" grpId="0" animBg="1"/>
      <p:bldP spid="217094" grpId="0" animBg="1"/>
      <p:bldP spid="217095" grpId="0" animBg="1"/>
      <p:bldP spid="217096" grpId="0" animBg="1"/>
      <p:bldP spid="217097" grpId="0" animBg="1"/>
      <p:bldP spid="217099" grpId="0" animBg="1"/>
      <p:bldP spid="217100" grpId="0" animBg="1"/>
      <p:bldP spid="217101" grpId="0" animBg="1"/>
      <p:bldP spid="217102" grpId="0" animBg="1"/>
      <p:bldP spid="19472" grpId="0"/>
      <p:bldP spid="217104" grpId="0" animBg="1"/>
      <p:bldP spid="217105" grpId="0" animBg="1"/>
      <p:bldP spid="217106" grpId="0" animBg="1"/>
      <p:bldP spid="217107" grpId="0" animBg="1"/>
      <p:bldP spid="21710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51164" y="1258744"/>
            <a:ext cx="10515600" cy="1325563"/>
          </a:xfrm>
        </p:spPr>
        <p:txBody>
          <a:bodyPr/>
          <a:lstStyle/>
          <a:p>
            <a:r>
              <a:rPr lang="es-ES" altLang="es-MX" sz="4000" dirty="0"/>
              <a:t>Las etapas de la toma </a:t>
            </a:r>
            <a:r>
              <a:rPr lang="es-ES" altLang="es-MX" sz="4000" dirty="0" smtClean="0"/>
              <a:t> de </a:t>
            </a:r>
            <a:r>
              <a:rPr lang="es-ES" altLang="es-MX" sz="4000" dirty="0"/>
              <a:t>decisiones</a:t>
            </a:r>
            <a:endParaRPr lang="es-CR" altLang="es-MX" sz="4000" dirty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5854" y="3062144"/>
            <a:ext cx="10515600" cy="2694420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Suceso de estímulo</a:t>
            </a:r>
            <a:endParaRPr lang="es-ES" altLang="es-MX" smtClean="0"/>
          </a:p>
          <a:p>
            <a:r>
              <a:rPr lang="es-ES" altLang="es-MX" smtClean="0"/>
              <a:t>Es la situación que impulsa al individuo a participar en el proceso de la toma de decisiones.</a:t>
            </a:r>
          </a:p>
          <a:p>
            <a:r>
              <a:rPr lang="es-ES" altLang="es-MX" smtClean="0"/>
              <a:t>Existen puestos dentro de las organizaciones cuyos ocupantes siempre están involucrados en las decisiones.</a:t>
            </a:r>
          </a:p>
        </p:txBody>
      </p:sp>
    </p:spTree>
    <p:extLst>
      <p:ext uri="{BB962C8B-B14F-4D97-AF65-F5344CB8AC3E}">
        <p14:creationId xmlns:p14="http://schemas.microsoft.com/office/powerpoint/2010/main" val="1824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775855" y="1576676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682" y="3207616"/>
            <a:ext cx="10515600" cy="2393084"/>
          </a:xfrm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Los sucesos que conducen a las personas a tomar decisiones son muy diversos.</a:t>
            </a:r>
          </a:p>
          <a:p>
            <a:pPr lvl="1"/>
            <a:r>
              <a:rPr lang="es-ES" altLang="es-MX" smtClean="0"/>
              <a:t>Por ejemplo, determinar si se debe otorgar un descuento adicional a un cliente nuevo que hace un gran pedido de mercancías y que amenaza con cancelar el pedido si no se le otorga el máximo descuento posible.</a:t>
            </a:r>
          </a:p>
        </p:txBody>
      </p:sp>
    </p:spTree>
    <p:extLst>
      <p:ext uri="{BB962C8B-B14F-4D97-AF65-F5344CB8AC3E}">
        <p14:creationId xmlns:p14="http://schemas.microsoft.com/office/powerpoint/2010/main" val="288713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425" y="1525732"/>
            <a:ext cx="7772401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636" y="3041361"/>
            <a:ext cx="10515600" cy="2445039"/>
          </a:xfrm>
        </p:spPr>
        <p:txBody>
          <a:bodyPr/>
          <a:lstStyle/>
          <a:p>
            <a:r>
              <a:rPr lang="es-ES" altLang="es-MX" dirty="0" smtClean="0"/>
              <a:t>También, el responsable de la toma de decisiones debe tener el deseo de hacer algo y creer que existen los recursos y las capacidades necesarias para resolver el problema y hacer un diagnóstico de la verdadera causa de los síntomas del problema que se hicieron evidentes.</a:t>
            </a:r>
            <a:endParaRPr lang="es-CR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7067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752043" y="1318203"/>
            <a:ext cx="7772401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899" y="2760807"/>
            <a:ext cx="10515600" cy="2974975"/>
          </a:xfrm>
          <a:ln>
            <a:solidFill>
              <a:srgbClr val="92D05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b="1" smtClean="0"/>
              <a:t>Búsqueda de información: hechos relevantes.</a:t>
            </a:r>
            <a:r>
              <a:rPr lang="es-ES" altLang="es-MX" smtClean="0"/>
              <a:t> </a:t>
            </a:r>
          </a:p>
          <a:p>
            <a:pPr>
              <a:lnSpc>
                <a:spcPct val="90000"/>
              </a:lnSpc>
            </a:pPr>
            <a:r>
              <a:rPr lang="es-ES" altLang="es-MX"/>
              <a:t>Necesita que el tomador de decisiones reúna toda la información necesaria acerca de cada una de las alternativas. </a:t>
            </a:r>
          </a:p>
          <a:p>
            <a:pPr>
              <a:lnSpc>
                <a:spcPct val="90000"/>
              </a:lnSpc>
            </a:pPr>
            <a:r>
              <a:rPr lang="es-ES" altLang="es-MX"/>
              <a:t>Retomando el ejemplo anterior, quién tomará la decisión deberá indagar acerca de las políticas de descuentos de la empresa, para saber si, de acuerdo con ellas, procede o no el descuento.</a:t>
            </a:r>
          </a:p>
        </p:txBody>
      </p:sp>
    </p:spTree>
    <p:extLst>
      <p:ext uri="{BB962C8B-B14F-4D97-AF65-F5344CB8AC3E}">
        <p14:creationId xmlns:p14="http://schemas.microsoft.com/office/powerpoint/2010/main" val="33970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833871" y="1441594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7027" y="2833543"/>
            <a:ext cx="10515600" cy="2278784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Determine el problema</a:t>
            </a:r>
          </a:p>
          <a:p>
            <a:r>
              <a:rPr lang="es-ES" altLang="es-MX" smtClean="0"/>
              <a:t>Se debe plantear la situación en términos decisorios. </a:t>
            </a:r>
          </a:p>
          <a:p>
            <a:r>
              <a:rPr lang="es-ES" altLang="es-MX" smtClean="0"/>
              <a:t>Generalmente las opciones se evalúan sin pensarlas mucho o sin que sean muy lógicas.</a:t>
            </a:r>
          </a:p>
        </p:txBody>
      </p:sp>
    </p:spTree>
    <p:extLst>
      <p:ext uri="{BB962C8B-B14F-4D97-AF65-F5344CB8AC3E}">
        <p14:creationId xmlns:p14="http://schemas.microsoft.com/office/powerpoint/2010/main" val="182175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6000751"/>
            <a:ext cx="2844800" cy="365125"/>
          </a:xfrm>
        </p:spPr>
        <p:txBody>
          <a:bodyPr/>
          <a:lstStyle/>
          <a:p>
            <a:pPr>
              <a:defRPr/>
            </a:pPr>
            <a:fld id="{5D23154F-FB05-4F2B-90C4-0CC7CD04137E}" type="slidenum">
              <a:rPr lang="es-CO" altLang="en-US" smtClean="0"/>
              <a:pPr>
                <a:defRPr/>
              </a:pPr>
              <a:t>5</a:t>
            </a:fld>
            <a:endParaRPr lang="es-CO" altLang="en-US" dirty="0"/>
          </a:p>
        </p:txBody>
      </p:sp>
      <p:sp>
        <p:nvSpPr>
          <p:cNvPr id="11267" name="2 CuadroTexto"/>
          <p:cNvSpPr txBox="1">
            <a:spLocks noChangeArrowheads="1"/>
          </p:cNvSpPr>
          <p:nvPr/>
        </p:nvSpPr>
        <p:spPr bwMode="auto">
          <a:xfrm>
            <a:off x="857251" y="1500189"/>
            <a:ext cx="9715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OBJETIVO DEL MATERIAL DIDÁCTICO</a:t>
            </a:r>
          </a:p>
        </p:txBody>
      </p:sp>
      <p:sp>
        <p:nvSpPr>
          <p:cNvPr id="11268" name="6 CuadroTexto"/>
          <p:cNvSpPr txBox="1">
            <a:spLocks noChangeArrowheads="1"/>
          </p:cNvSpPr>
          <p:nvPr/>
        </p:nvSpPr>
        <p:spPr bwMode="auto">
          <a:xfrm>
            <a:off x="889191" y="2571750"/>
            <a:ext cx="9906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800" dirty="0" smtClean="0"/>
              <a:t>Que el alumno conozca los elementos teóricos de los procesos de toma de </a:t>
            </a:r>
            <a:r>
              <a:rPr lang="es-ES" sz="2800" dirty="0" smtClean="0"/>
              <a:t>decisiones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524453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2 CuadroTexto"/>
          <p:cNvSpPr txBox="1">
            <a:spLocks noChangeArrowheads="1"/>
          </p:cNvSpPr>
          <p:nvPr/>
        </p:nvSpPr>
        <p:spPr bwMode="auto">
          <a:xfrm>
            <a:off x="2360468" y="1864449"/>
            <a:ext cx="7488238" cy="41544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" altLang="es-MX" dirty="0"/>
              <a:t>Hágase las siguientes preguntas:</a:t>
            </a:r>
            <a:br>
              <a:rPr lang="es-ES" altLang="es-MX" dirty="0"/>
            </a:br>
            <a:r>
              <a:rPr lang="es-ES" altLang="es-MX" dirty="0"/>
              <a:t/>
            </a:r>
            <a:br>
              <a:rPr lang="es-ES" altLang="es-MX" dirty="0"/>
            </a:br>
            <a:r>
              <a:rPr lang="es-ES" altLang="es-MX" dirty="0"/>
              <a:t>a) ¿Puede ver las causas del problema?</a:t>
            </a:r>
            <a:br>
              <a:rPr lang="es-ES" altLang="es-MX" dirty="0"/>
            </a:br>
            <a:r>
              <a:rPr lang="es-ES" altLang="es-MX" dirty="0"/>
              <a:t>b) ¿Dónde está ocurriendo?</a:t>
            </a:r>
            <a:br>
              <a:rPr lang="es-ES" altLang="es-MX" dirty="0"/>
            </a:br>
            <a:r>
              <a:rPr lang="es-ES" altLang="es-MX" dirty="0"/>
              <a:t>c) ¿Qué es lo que ocurre?</a:t>
            </a:r>
            <a:br>
              <a:rPr lang="es-ES" altLang="es-MX" dirty="0"/>
            </a:br>
            <a:r>
              <a:rPr lang="es-ES" altLang="es-MX" dirty="0"/>
              <a:t>d) ¿En qué momento sucede?</a:t>
            </a:r>
            <a:br>
              <a:rPr lang="es-ES" altLang="es-MX" dirty="0"/>
            </a:br>
            <a:r>
              <a:rPr lang="es-ES" altLang="es-MX" dirty="0"/>
              <a:t>e) ¿A quién involucra? (evite pensar quién es el causante del problema)</a:t>
            </a:r>
            <a:br>
              <a:rPr lang="es-ES" altLang="es-MX" dirty="0"/>
            </a:br>
            <a:r>
              <a:rPr lang="es-ES" altLang="es-MX" dirty="0"/>
              <a:t>f) ¿Por qué ocurre este problema?</a:t>
            </a:r>
            <a:br>
              <a:rPr lang="es-ES" altLang="es-MX" dirty="0"/>
            </a:br>
            <a:r>
              <a:rPr lang="es-ES" altLang="es-MX" dirty="0"/>
              <a:t>g) Escriba brevemente una descripción del problema</a:t>
            </a:r>
            <a:br>
              <a:rPr lang="es-ES" altLang="es-MX" dirty="0"/>
            </a:br>
            <a:endParaRPr lang="es-ES" altLang="es-MX" dirty="0"/>
          </a:p>
        </p:txBody>
      </p:sp>
      <p:sp>
        <p:nvSpPr>
          <p:cNvPr id="48132" name="3 Rectángulo"/>
          <p:cNvSpPr>
            <a:spLocks noChangeArrowheads="1"/>
          </p:cNvSpPr>
          <p:nvPr/>
        </p:nvSpPr>
        <p:spPr bwMode="auto">
          <a:xfrm>
            <a:off x="1158154" y="1105189"/>
            <a:ext cx="46037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" altLang="es-MX" sz="3200" b="1" dirty="0"/>
              <a:t>Determine el problema</a:t>
            </a:r>
          </a:p>
        </p:txBody>
      </p:sp>
    </p:spTree>
    <p:extLst>
      <p:ext uri="{BB962C8B-B14F-4D97-AF65-F5344CB8AC3E}">
        <p14:creationId xmlns:p14="http://schemas.microsoft.com/office/powerpoint/2010/main" val="37773132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836180" y="1026968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636" y="2594552"/>
            <a:ext cx="10515600" cy="2902239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z="2400"/>
              <a:t>Es fundamental predecir las consecuencias de lo que sucedería al poner en práctica diversas opciones y los efectos sobre las medidas financieras u otras medidas de desarrollo.</a:t>
            </a:r>
          </a:p>
          <a:p>
            <a:endParaRPr lang="es-ES" altLang="es-MX" sz="2400"/>
          </a:p>
          <a:p>
            <a:pPr lvl="1"/>
            <a:r>
              <a:rPr lang="es-ES" altLang="es-MX"/>
              <a:t>¿Se debe otorgar el descuento adicional a este cliente, aun cuando la política indica que debe tener un año como cliente y haber realizado al menos diez pedidos.</a:t>
            </a:r>
            <a:endParaRPr lang="es-CR" altLang="es-MX"/>
          </a:p>
        </p:txBody>
      </p:sp>
    </p:spTree>
    <p:extLst>
      <p:ext uri="{BB962C8B-B14F-4D97-AF65-F5344CB8AC3E}">
        <p14:creationId xmlns:p14="http://schemas.microsoft.com/office/powerpoint/2010/main" val="104739096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826077" y="1288040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6245" y="2906280"/>
            <a:ext cx="10515600" cy="2881457"/>
          </a:xfrm>
          <a:ln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Evaluación (seleccione) de alternativas</a:t>
            </a:r>
          </a:p>
          <a:p>
            <a:r>
              <a:rPr lang="es-ES" altLang="es-MX" sz="2400"/>
              <a:t>Se deben identificar las decisiones posibles y sus consecuencias.</a:t>
            </a:r>
          </a:p>
          <a:p>
            <a:r>
              <a:rPr lang="es-ES" altLang="es-MX" sz="2400"/>
              <a:t>Estas consecuencias pueden referirse a aspectos cuantificables como ingresos, costos, ganancias, etc.</a:t>
            </a:r>
          </a:p>
          <a:p>
            <a:r>
              <a:rPr lang="es-ES" altLang="es-MX" sz="2400"/>
              <a:t>Pero también aspectos cualitativos como imagen, satisfacción del cliente, ambiente laboral, etc.</a:t>
            </a:r>
          </a:p>
        </p:txBody>
      </p:sp>
    </p:spTree>
    <p:extLst>
      <p:ext uri="{BB962C8B-B14F-4D97-AF65-F5344CB8AC3E}">
        <p14:creationId xmlns:p14="http://schemas.microsoft.com/office/powerpoint/2010/main" val="13859338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929698" y="664585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42968" y="1980768"/>
            <a:ext cx="7772400" cy="4114800"/>
          </a:xfrm>
          <a:ln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sz="2400" dirty="0"/>
              <a:t>En el ejemplo comentado, se tiene cuatro opciones básicas:</a:t>
            </a:r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Otorgar el descuento pasando por encima de la política y sin consultarlo con el director.</a:t>
            </a:r>
          </a:p>
          <a:p>
            <a:pPr lvl="1">
              <a:lnSpc>
                <a:spcPct val="90000"/>
              </a:lnSpc>
            </a:pPr>
            <a:endParaRPr lang="es-ES" altLang="es-MX" sz="2000" dirty="0"/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Seguir al pie de la letra la política, no otorgar el descuento y perder el pedido.</a:t>
            </a:r>
          </a:p>
          <a:p>
            <a:pPr lvl="1">
              <a:lnSpc>
                <a:spcPct val="90000"/>
              </a:lnSpc>
            </a:pPr>
            <a:endParaRPr lang="es-ES" altLang="es-MX" sz="2000" dirty="0"/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Negociar con el director de ventas para que otorgue un descuento especial.</a:t>
            </a:r>
          </a:p>
          <a:p>
            <a:pPr lvl="1">
              <a:lnSpc>
                <a:spcPct val="90000"/>
              </a:lnSpc>
            </a:pPr>
            <a:endParaRPr lang="es-ES" altLang="es-MX" sz="2000" dirty="0"/>
          </a:p>
          <a:p>
            <a:pPr lvl="1">
              <a:lnSpc>
                <a:spcPct val="90000"/>
              </a:lnSpc>
            </a:pPr>
            <a:r>
              <a:rPr lang="es-ES" altLang="es-MX" sz="2000" dirty="0"/>
              <a:t>Negociar con el cliente nuevo para que acepte el descuento máximo permitido.</a:t>
            </a:r>
            <a:endParaRPr lang="es-CR" altLang="es-MX" sz="2000" dirty="0"/>
          </a:p>
        </p:txBody>
      </p:sp>
    </p:spTree>
    <p:extLst>
      <p:ext uri="{BB962C8B-B14F-4D97-AF65-F5344CB8AC3E}">
        <p14:creationId xmlns:p14="http://schemas.microsoft.com/office/powerpoint/2010/main" val="11065715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725488" y="1598757"/>
            <a:ext cx="7772401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5855" y="3093316"/>
            <a:ext cx="10515600" cy="2216439"/>
          </a:xfrm>
          <a:ln>
            <a:solidFill>
              <a:srgbClr val="AC122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Elección de la mejor opción</a:t>
            </a:r>
          </a:p>
          <a:p>
            <a:r>
              <a:rPr lang="es-ES" altLang="es-MX" smtClean="0"/>
              <a:t>La persona que toma la decisión debe elegir la mejor opción después de haber analizado todas las alternativas viables. </a:t>
            </a:r>
          </a:p>
          <a:p>
            <a:r>
              <a:rPr lang="es-ES" altLang="es-MX" smtClean="0"/>
              <a:t>La alternativa elegida debe ser ejecutada.</a:t>
            </a:r>
            <a:endParaRPr lang="es-CR" altLang="es-MX" smtClean="0"/>
          </a:p>
        </p:txBody>
      </p:sp>
    </p:spTree>
    <p:extLst>
      <p:ext uri="{BB962C8B-B14F-4D97-AF65-F5344CB8AC3E}">
        <p14:creationId xmlns:p14="http://schemas.microsoft.com/office/powerpoint/2010/main" val="2132989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711922" y="1380259"/>
            <a:ext cx="7772401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072" y="2906280"/>
            <a:ext cx="10515600" cy="2590511"/>
          </a:xfrm>
          <a:ln>
            <a:solidFill>
              <a:srgbClr val="AC122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En el ejemplo en análisis, se ha escogido la opción c), otorgarle el descuento especial al cliente previa negociación con el director de ventas.</a:t>
            </a:r>
          </a:p>
          <a:p>
            <a:r>
              <a:rPr lang="es-ES" altLang="es-MX" smtClean="0"/>
              <a:t>De esta forma no se tiene que saltar la política sin autorización ni tampoco se pierde un pedido muy atractivo.</a:t>
            </a:r>
            <a:endParaRPr lang="es-CR" altLang="es-MX" smtClean="0"/>
          </a:p>
        </p:txBody>
      </p:sp>
    </p:spTree>
    <p:extLst>
      <p:ext uri="{BB962C8B-B14F-4D97-AF65-F5344CB8AC3E}">
        <p14:creationId xmlns:p14="http://schemas.microsoft.com/office/powerpoint/2010/main" val="37198069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805007" y="1411432"/>
            <a:ext cx="7772400" cy="1143000"/>
          </a:xfrm>
        </p:spPr>
        <p:txBody>
          <a:bodyPr/>
          <a:lstStyle/>
          <a:p>
            <a:r>
              <a:rPr lang="es-ES" altLang="es-MX" sz="4000" dirty="0"/>
              <a:t>Las etapas de la toma de decisiones</a:t>
            </a:r>
            <a:endParaRPr lang="es-CR" altLang="es-MX" sz="4000" dirty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8590" y="2833543"/>
            <a:ext cx="10515600" cy="3089275"/>
          </a:xfrm>
          <a:ln>
            <a:solidFill>
              <a:srgbClr val="CC0099">
                <a:alpha val="98822"/>
              </a:srgbClr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b="1" smtClean="0"/>
              <a:t>Implementación </a:t>
            </a:r>
          </a:p>
          <a:p>
            <a:r>
              <a:rPr lang="es-ES" altLang="es-MX"/>
              <a:t>Es poner en marcha de la alternativa elegida. Generalmente necesita recursos especialmente designados y la participación de varias personas o departamentos.</a:t>
            </a:r>
          </a:p>
          <a:p>
            <a:r>
              <a:rPr lang="es-ES" altLang="es-MX"/>
              <a:t>Los que instrumentan la decisión deben comprender la elección y comprometerse con su exitosa implementación.</a:t>
            </a:r>
            <a:endParaRPr lang="es-CR" altLang="es-MX"/>
          </a:p>
        </p:txBody>
      </p:sp>
    </p:spTree>
    <p:extLst>
      <p:ext uri="{BB962C8B-B14F-4D97-AF65-F5344CB8AC3E}">
        <p14:creationId xmlns:p14="http://schemas.microsoft.com/office/powerpoint/2010/main" val="18757562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729962" y="1216603"/>
            <a:ext cx="7772400" cy="1143000"/>
          </a:xfrm>
        </p:spPr>
        <p:txBody>
          <a:bodyPr/>
          <a:lstStyle/>
          <a:p>
            <a:r>
              <a:rPr lang="es-CR" altLang="es-MX" dirty="0" smtClean="0"/>
              <a:t>La mejor decisión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5855" y="2521816"/>
            <a:ext cx="10515600" cy="3349048"/>
          </a:xfrm>
          <a:ln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sz="2400"/>
              <a:t>La vigilancia es el proceso en el que el responsable de las decisiones ejecuta cuidadosamente todas las etapas de la toma de decisiones.</a:t>
            </a:r>
          </a:p>
          <a:p>
            <a:pPr>
              <a:lnSpc>
                <a:spcPct val="90000"/>
              </a:lnSpc>
            </a:pPr>
            <a:endParaRPr lang="es-ES" altLang="es-MX" sz="2400"/>
          </a:p>
          <a:p>
            <a:pPr>
              <a:lnSpc>
                <a:spcPct val="90000"/>
              </a:lnSpc>
            </a:pPr>
            <a:r>
              <a:rPr lang="es-ES" altLang="es-MX" sz="2400"/>
              <a:t>Los gerentes no saben si las decisiones funcionarán: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Nada garantiza que los resultados sean buenos. 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Pero sí sabrán que hicieron su mayor esfuerzo para tomar la mejor decisión posible.</a:t>
            </a:r>
          </a:p>
        </p:txBody>
      </p:sp>
    </p:spTree>
    <p:extLst>
      <p:ext uri="{BB962C8B-B14F-4D97-AF65-F5344CB8AC3E}">
        <p14:creationId xmlns:p14="http://schemas.microsoft.com/office/powerpoint/2010/main" val="42637017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714231" y="1515629"/>
            <a:ext cx="7772400" cy="1143000"/>
          </a:xfrm>
        </p:spPr>
        <p:txBody>
          <a:bodyPr/>
          <a:lstStyle/>
          <a:p>
            <a:r>
              <a:rPr lang="es-CR" altLang="es-MX" dirty="0" smtClean="0"/>
              <a:t>La mejor decisión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3415434"/>
            <a:ext cx="10515600" cy="1489075"/>
          </a:xfrm>
          <a:ln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Complementar este enfoque analizando cuidadosamente ¿en qué consiste el modelo para optimizar la toma decisiones?</a:t>
            </a:r>
          </a:p>
        </p:txBody>
      </p:sp>
    </p:spTree>
    <p:extLst>
      <p:ext uri="{BB962C8B-B14F-4D97-AF65-F5344CB8AC3E}">
        <p14:creationId xmlns:p14="http://schemas.microsoft.com/office/powerpoint/2010/main" val="19711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934" y="1224684"/>
            <a:ext cx="7772400" cy="1143000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73770"/>
            <a:ext cx="10515600" cy="2684030"/>
          </a:xfrm>
        </p:spPr>
        <p:txBody>
          <a:bodyPr/>
          <a:lstStyle/>
          <a:p>
            <a:r>
              <a:rPr lang="es-ES" altLang="es-MX" dirty="0" smtClean="0"/>
              <a:t>La toma de decisiones implica escoger la mejor solución posible a una situación específica, aplicando criterios preestablecidos.  </a:t>
            </a:r>
          </a:p>
          <a:p>
            <a:r>
              <a:rPr lang="es-ES" altLang="es-MX" dirty="0" smtClean="0"/>
              <a:t>Este proceso, que puede parecer muy simple, se torna complejo cuando se debe manejar un gran número de criterios y alternativas de solución.</a:t>
            </a:r>
            <a:endParaRPr lang="es-CR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14610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5992814"/>
            <a:ext cx="2844800" cy="365125"/>
          </a:xfrm>
        </p:spPr>
        <p:txBody>
          <a:bodyPr/>
          <a:lstStyle/>
          <a:p>
            <a:pPr>
              <a:defRPr/>
            </a:pPr>
            <a:fld id="{1462386C-69EF-468F-8380-16A78A54806F}" type="slidenum">
              <a:rPr lang="es-CO" altLang="en-US" smtClean="0"/>
              <a:pPr>
                <a:defRPr/>
              </a:pPr>
              <a:t>6</a:t>
            </a:fld>
            <a:endParaRPr lang="es-CO" altLang="en-US" dirty="0"/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3048001" y="1214439"/>
            <a:ext cx="514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METODOLOGÍA DEL CURSO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059310" y="2060848"/>
            <a:ext cx="103172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dirty="0"/>
              <a:t>El curso se desarrollará bajo el siguiente proceso de estudio:</a:t>
            </a:r>
          </a:p>
          <a:p>
            <a:pPr>
              <a:defRPr/>
            </a:pPr>
            <a:endParaRPr lang="es-MX" sz="2000" dirty="0"/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Exposición de parte del profesor mediante la utilización de este material en diapositivas.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Control de lecturas selectas que el profesor asignará para complementar la clase.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Tareas donde se investigarán temas, conceptos, procesos y métodos de los temas por ver.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 smtClean="0"/>
              <a:t>Participación </a:t>
            </a:r>
            <a:r>
              <a:rPr lang="es-MX" sz="2000" dirty="0"/>
              <a:t>en clases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Prácticas de laboratorio</a:t>
            </a:r>
          </a:p>
        </p:txBody>
      </p:sp>
    </p:spTree>
    <p:extLst>
      <p:ext uri="{BB962C8B-B14F-4D97-AF65-F5344CB8AC3E}">
        <p14:creationId xmlns:p14="http://schemas.microsoft.com/office/powerpoint/2010/main" val="14281869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817418" y="988580"/>
            <a:ext cx="10515600" cy="1325563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545" y="2615334"/>
            <a:ext cx="10515600" cy="3078884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" altLang="es-MX" sz="2400" dirty="0"/>
              <a:t>En la elección de alternativas influye una gran cantidad de factores personales, entre los que destacan:</a:t>
            </a:r>
          </a:p>
          <a:p>
            <a:pPr marL="914400" lvl="1" indent="-457200">
              <a:buFontTx/>
              <a:buAutoNum type="arabicPeriod"/>
            </a:pPr>
            <a:r>
              <a:rPr lang="es-ES" altLang="es-MX" dirty="0"/>
              <a:t>La cultura del grupo social al que pertenece.</a:t>
            </a:r>
          </a:p>
          <a:p>
            <a:pPr marL="914400" lvl="1" indent="-457200">
              <a:buFontTx/>
              <a:buAutoNum type="arabicPeriod"/>
            </a:pPr>
            <a:r>
              <a:rPr lang="es-ES" altLang="es-MX" dirty="0"/>
              <a:t>Los gustos y predisposiciones de quien toma la decisión.</a:t>
            </a:r>
          </a:p>
          <a:p>
            <a:pPr marL="914400" lvl="1" indent="-457200">
              <a:buFontTx/>
              <a:buAutoNum type="arabicPeriod"/>
            </a:pPr>
            <a:r>
              <a:rPr lang="es-ES" altLang="es-MX" dirty="0"/>
              <a:t>Los recursos disponibles.</a:t>
            </a:r>
          </a:p>
          <a:p>
            <a:pPr marL="914400" lvl="1" indent="-457200">
              <a:buFontTx/>
              <a:buAutoNum type="arabicPeriod"/>
            </a:pPr>
            <a:r>
              <a:rPr lang="es-ES" altLang="es-MX" dirty="0"/>
              <a:t>Exceso de confianza.</a:t>
            </a:r>
          </a:p>
          <a:p>
            <a:pPr marL="914400" lvl="1" indent="-457200">
              <a:buFontTx/>
              <a:buAutoNum type="arabicPeriod"/>
            </a:pPr>
            <a:r>
              <a:rPr lang="es-ES" altLang="es-MX" dirty="0"/>
              <a:t>Percepción tardía.</a:t>
            </a:r>
          </a:p>
        </p:txBody>
      </p:sp>
    </p:spTree>
    <p:extLst>
      <p:ext uri="{BB962C8B-B14F-4D97-AF65-F5344CB8AC3E}">
        <p14:creationId xmlns:p14="http://schemas.microsoft.com/office/powerpoint/2010/main" val="22777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88580"/>
            <a:ext cx="10515600" cy="1325563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636" y="2781588"/>
            <a:ext cx="10515600" cy="2756766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s-ES" altLang="es-MX" sz="2400" dirty="0"/>
              <a:t>La cultura del grupo social al que pertenece:</a:t>
            </a:r>
          </a:p>
          <a:p>
            <a:pPr lvl="1"/>
            <a:r>
              <a:rPr lang="es-ES" altLang="es-MX" dirty="0"/>
              <a:t>Algunos investigadores han demostrado que efectivamente se dan diferencias culturales en la toma de decisiones.</a:t>
            </a:r>
          </a:p>
          <a:p>
            <a:pPr lvl="1"/>
            <a:r>
              <a:rPr lang="es-ES" altLang="es-MX" dirty="0"/>
              <a:t>Un ejemplo de esto, fue la comparación entre japoneses y australianos, se encontró que los primeros se estresan más y consideran más a sus equipo de trabajo cuando toman decisiones.</a:t>
            </a:r>
            <a:endParaRPr lang="es-CR" altLang="es-MX" dirty="0"/>
          </a:p>
        </p:txBody>
      </p:sp>
    </p:spTree>
    <p:extLst>
      <p:ext uri="{BB962C8B-B14F-4D97-AF65-F5344CB8AC3E}">
        <p14:creationId xmlns:p14="http://schemas.microsoft.com/office/powerpoint/2010/main" val="253475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734291" y="1154834"/>
            <a:ext cx="10515600" cy="1325563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073" y="2750416"/>
            <a:ext cx="10515600" cy="2871066"/>
          </a:xfrm>
        </p:spPr>
        <p:txBody>
          <a:bodyPr/>
          <a:lstStyle/>
          <a:p>
            <a:pPr marL="533400" indent="-533400">
              <a:buClr>
                <a:schemeClr val="tx1"/>
              </a:buClr>
              <a:buFontTx/>
              <a:buAutoNum type="arabicPeriod" startAt="2"/>
            </a:pPr>
            <a:r>
              <a:rPr lang="es-ES" altLang="es-MX" sz="2400" dirty="0"/>
              <a:t>Los gustos y predisposiciones de quien toma la decisión.</a:t>
            </a:r>
          </a:p>
          <a:p>
            <a:pPr marL="914400" lvl="1" indent="-457200">
              <a:buClr>
                <a:schemeClr val="tx1"/>
              </a:buClr>
            </a:pPr>
            <a:r>
              <a:rPr lang="es-ES" altLang="es-MX" dirty="0"/>
              <a:t>La mayoría de las decisiones tienen, al menos, una pequeña distorsión debido a los gustos y predisposiciones personales.</a:t>
            </a:r>
          </a:p>
          <a:p>
            <a:pPr marL="533400" indent="-533400">
              <a:buClr>
                <a:schemeClr val="tx1"/>
              </a:buClr>
              <a:buFontTx/>
              <a:buAutoNum type="arabicPeriod" startAt="2"/>
            </a:pPr>
            <a:r>
              <a:rPr lang="es-ES" altLang="es-MX" sz="2400" dirty="0"/>
              <a:t>Los recursos disponibles.</a:t>
            </a:r>
          </a:p>
          <a:p>
            <a:pPr marL="914400" lvl="1" indent="-457200"/>
            <a:r>
              <a:rPr lang="es-ES" altLang="es-MX" dirty="0"/>
              <a:t>Las decisiones también se ven afectadas por los recursos con lo que cuenta para implementar la solución al problema que quiere resolver.</a:t>
            </a:r>
            <a:endParaRPr lang="es-CR" altLang="es-MX" dirty="0"/>
          </a:p>
        </p:txBody>
      </p:sp>
    </p:spTree>
    <p:extLst>
      <p:ext uri="{BB962C8B-B14F-4D97-AF65-F5344CB8AC3E}">
        <p14:creationId xmlns:p14="http://schemas.microsoft.com/office/powerpoint/2010/main" val="30010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755073" y="1341871"/>
            <a:ext cx="10515600" cy="1325563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7418" y="3124489"/>
            <a:ext cx="10515600" cy="2413866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FontTx/>
              <a:buAutoNum type="arabicPeriod" startAt="4"/>
            </a:pPr>
            <a:r>
              <a:rPr lang="es-ES" altLang="es-MX" dirty="0" smtClean="0"/>
              <a:t>Exceso de confianza.</a:t>
            </a:r>
          </a:p>
          <a:p>
            <a:pPr marL="990600" lvl="1" indent="-533400"/>
            <a:r>
              <a:rPr lang="es-ES" altLang="es-MX" dirty="0" smtClean="0"/>
              <a:t>Cuando se domina una materia en particular se pueden tomar decisiones rápidas y acertadas.</a:t>
            </a:r>
          </a:p>
          <a:p>
            <a:pPr marL="990600" lvl="1" indent="-533400"/>
            <a:r>
              <a:rPr lang="es-ES" altLang="es-MX" dirty="0" smtClean="0"/>
              <a:t>En cambio no se es experto en el tema objeto de la decisión, se puede caer en un exceso de confianza al decidir, como si se dominara la situación.</a:t>
            </a:r>
          </a:p>
        </p:txBody>
      </p:sp>
    </p:spTree>
    <p:extLst>
      <p:ext uri="{BB962C8B-B14F-4D97-AF65-F5344CB8AC3E}">
        <p14:creationId xmlns:p14="http://schemas.microsoft.com/office/powerpoint/2010/main" val="22890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879764" y="1404216"/>
            <a:ext cx="10515600" cy="1325563"/>
          </a:xfrm>
        </p:spPr>
        <p:txBody>
          <a:bodyPr/>
          <a:lstStyle/>
          <a:p>
            <a:r>
              <a:rPr lang="es-CR" altLang="es-MX" dirty="0" smtClean="0"/>
              <a:t>Barreras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809" y="3134880"/>
            <a:ext cx="10515600" cy="2351520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None/>
            </a:pPr>
            <a:r>
              <a:rPr lang="es-ES" altLang="es-MX" dirty="0" smtClean="0"/>
              <a:t>Percepción tardía.</a:t>
            </a:r>
          </a:p>
          <a:p>
            <a:pPr marL="990600" lvl="1" indent="-533400"/>
            <a:r>
              <a:rPr lang="es-ES" altLang="es-MX" dirty="0" smtClean="0"/>
              <a:t>Cuando se perciben las consecuencias de una decisión, se piensa que ya se sabía lo que ocurriría, sin importar la materia sobre la cual se decide.</a:t>
            </a:r>
          </a:p>
          <a:p>
            <a:pPr marL="990600" lvl="1" indent="-533400"/>
            <a:r>
              <a:rPr lang="es-ES" altLang="es-MX" dirty="0" smtClean="0"/>
              <a:t>Se pensó que se podía prever con anterioridad el resultado de una decisión.</a:t>
            </a:r>
            <a:endParaRPr lang="es-CR" altLang="es-MX" dirty="0" smtClean="0"/>
          </a:p>
          <a:p>
            <a:pPr marL="609600" indent="-609600"/>
            <a:endParaRPr lang="es-CR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9712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1167679" y="923059"/>
            <a:ext cx="7772401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919288" y="2492375"/>
            <a:ext cx="2684462" cy="1316038"/>
            <a:chOff x="431" y="1525"/>
            <a:chExt cx="1873" cy="1361"/>
          </a:xfrm>
        </p:grpSpPr>
        <p:sp>
          <p:nvSpPr>
            <p:cNvPr id="47109" name="Rectangle 8"/>
            <p:cNvSpPr>
              <a:spLocks noChangeArrowheads="1"/>
            </p:cNvSpPr>
            <p:nvPr/>
          </p:nvSpPr>
          <p:spPr bwMode="auto">
            <a:xfrm>
              <a:off x="431" y="1525"/>
              <a:ext cx="1814" cy="13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  <a:ea typeface="ＭＳ Ｐゴシック" pitchFamily="-65" charset="-128"/>
              </a:endParaRPr>
            </a:p>
          </p:txBody>
        </p:sp>
        <p:sp>
          <p:nvSpPr>
            <p:cNvPr id="63506" name="Text Box 9"/>
            <p:cNvSpPr txBox="1">
              <a:spLocks noChangeArrowheads="1"/>
            </p:cNvSpPr>
            <p:nvPr/>
          </p:nvSpPr>
          <p:spPr bwMode="auto">
            <a:xfrm>
              <a:off x="431" y="1614"/>
              <a:ext cx="1873" cy="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s-MX" altLang="es-MX" b="1">
                  <a:solidFill>
                    <a:srgbClr val="FF0000"/>
                  </a:solidFill>
                  <a:latin typeface="Tahoma" panose="020B0604030504040204" pitchFamily="34" charset="0"/>
                </a:rPr>
                <a:t>Reconocimiento de una necesidad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376864" y="2655888"/>
            <a:ext cx="2160587" cy="1008062"/>
            <a:chOff x="2200" y="2024"/>
            <a:chExt cx="1315" cy="635"/>
          </a:xfrm>
        </p:grpSpPr>
        <p:sp>
          <p:nvSpPr>
            <p:cNvPr id="231441" name="AutoShape 17"/>
            <p:cNvSpPr>
              <a:spLocks noChangeArrowheads="1"/>
            </p:cNvSpPr>
            <p:nvPr/>
          </p:nvSpPr>
          <p:spPr bwMode="auto">
            <a:xfrm>
              <a:off x="2200" y="2024"/>
              <a:ext cx="1315" cy="635"/>
            </a:xfrm>
            <a:prstGeom prst="flowChartAlternate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  <a:ea typeface="ＭＳ Ｐゴシック" pitchFamily="-65" charset="-128"/>
              </a:endParaRPr>
            </a:p>
          </p:txBody>
        </p:sp>
        <p:sp>
          <p:nvSpPr>
            <p:cNvPr id="63504" name="Text Box 18"/>
            <p:cNvSpPr txBox="1">
              <a:spLocks noChangeArrowheads="1"/>
            </p:cNvSpPr>
            <p:nvPr/>
          </p:nvSpPr>
          <p:spPr bwMode="auto">
            <a:xfrm>
              <a:off x="2245" y="2069"/>
              <a:ext cx="1225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s-MX" altLang="es-MX" b="1">
                  <a:solidFill>
                    <a:srgbClr val="000000"/>
                  </a:solidFill>
                  <a:latin typeface="Tahoma" panose="020B0604030504040204" pitchFamily="34" charset="0"/>
                </a:rPr>
                <a:t>Etapas de la decisión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8328025" y="2727325"/>
            <a:ext cx="2160588" cy="865188"/>
            <a:chOff x="3787" y="1706"/>
            <a:chExt cx="1361" cy="545"/>
          </a:xfrm>
        </p:grpSpPr>
        <p:sp>
          <p:nvSpPr>
            <p:cNvPr id="47115" name="Rectangle 20"/>
            <p:cNvSpPr>
              <a:spLocks noChangeArrowheads="1"/>
            </p:cNvSpPr>
            <p:nvPr/>
          </p:nvSpPr>
          <p:spPr bwMode="auto">
            <a:xfrm>
              <a:off x="3796" y="1706"/>
              <a:ext cx="1352" cy="54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  <a:ea typeface="ＭＳ Ｐゴシック" pitchFamily="-65" charset="-128"/>
              </a:endParaRPr>
            </a:p>
          </p:txBody>
        </p:sp>
        <p:sp>
          <p:nvSpPr>
            <p:cNvPr id="63502" name="Text Box 21"/>
            <p:cNvSpPr txBox="1">
              <a:spLocks noChangeArrowheads="1"/>
            </p:cNvSpPr>
            <p:nvPr/>
          </p:nvSpPr>
          <p:spPr bwMode="auto">
            <a:xfrm>
              <a:off x="3787" y="1706"/>
              <a:ext cx="131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s-MX" altLang="es-MX" b="1">
                  <a:solidFill>
                    <a:srgbClr val="FF0000"/>
                  </a:solidFill>
                  <a:latin typeface="Tahoma" panose="020B0604030504040204" pitchFamily="34" charset="0"/>
                </a:rPr>
                <a:t>Decisión de cambiar</a:t>
              </a:r>
            </a:p>
          </p:txBody>
        </p:sp>
      </p:grpSp>
      <p:sp>
        <p:nvSpPr>
          <p:cNvPr id="231446" name="Line 22"/>
          <p:cNvSpPr>
            <a:spLocks noChangeShapeType="1"/>
          </p:cNvSpPr>
          <p:nvPr/>
        </p:nvSpPr>
        <p:spPr bwMode="auto">
          <a:xfrm flipV="1">
            <a:off x="4511675" y="3160713"/>
            <a:ext cx="865188" cy="0"/>
          </a:xfrm>
          <a:prstGeom prst="line">
            <a:avLst/>
          </a:prstGeom>
          <a:noFill/>
          <a:ln w="152400">
            <a:solidFill>
              <a:schemeClr val="accent2"/>
            </a:solidFill>
            <a:round/>
            <a:headEnd/>
            <a:tailEnd type="triangle" w="med" len="med"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s-ES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231447" name="Line 23"/>
          <p:cNvSpPr>
            <a:spLocks noChangeShapeType="1"/>
          </p:cNvSpPr>
          <p:nvPr/>
        </p:nvSpPr>
        <p:spPr bwMode="auto">
          <a:xfrm rot="4865578" flipH="1">
            <a:off x="7858126" y="2760663"/>
            <a:ext cx="144462" cy="792163"/>
          </a:xfrm>
          <a:prstGeom prst="line">
            <a:avLst/>
          </a:prstGeom>
          <a:noFill/>
          <a:ln w="152400">
            <a:solidFill>
              <a:schemeClr val="accent2"/>
            </a:solidFill>
            <a:round/>
            <a:headEnd/>
            <a:tailEnd type="triangle" w="med" len="med"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s-ES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231448" name="Line 24"/>
          <p:cNvSpPr>
            <a:spLocks noChangeShapeType="1"/>
          </p:cNvSpPr>
          <p:nvPr/>
        </p:nvSpPr>
        <p:spPr bwMode="auto">
          <a:xfrm rot="-8732427">
            <a:off x="6253164" y="3717925"/>
            <a:ext cx="490537" cy="698500"/>
          </a:xfrm>
          <a:prstGeom prst="line">
            <a:avLst/>
          </a:prstGeom>
          <a:noFill/>
          <a:ln w="152400">
            <a:solidFill>
              <a:schemeClr val="accent2"/>
            </a:solidFill>
            <a:round/>
            <a:headEnd/>
            <a:tailEnd type="triangle" w="med" len="med"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s-ES">
              <a:latin typeface="Arial" charset="0"/>
              <a:ea typeface="ＭＳ Ｐゴシック" pitchFamily="-65" charset="-128"/>
            </a:endParaRP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489450" y="4443414"/>
            <a:ext cx="3983038" cy="1309687"/>
            <a:chOff x="2050" y="2886"/>
            <a:chExt cx="1873" cy="862"/>
          </a:xfrm>
        </p:grpSpPr>
        <p:sp>
          <p:nvSpPr>
            <p:cNvPr id="47121" name="Rectangle 26"/>
            <p:cNvSpPr>
              <a:spLocks noChangeArrowheads="1"/>
            </p:cNvSpPr>
            <p:nvPr/>
          </p:nvSpPr>
          <p:spPr bwMode="auto">
            <a:xfrm>
              <a:off x="2050" y="2886"/>
              <a:ext cx="1814" cy="8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  <a:ea typeface="ＭＳ Ｐゴシック" pitchFamily="-65" charset="-128"/>
              </a:endParaRPr>
            </a:p>
          </p:txBody>
        </p:sp>
        <p:sp>
          <p:nvSpPr>
            <p:cNvPr id="63500" name="Text Box 27"/>
            <p:cNvSpPr txBox="1">
              <a:spLocks noChangeArrowheads="1"/>
            </p:cNvSpPr>
            <p:nvPr/>
          </p:nvSpPr>
          <p:spPr bwMode="auto">
            <a:xfrm>
              <a:off x="2050" y="2928"/>
              <a:ext cx="1873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s-MX" altLang="es-MX" b="1">
                  <a:solidFill>
                    <a:srgbClr val="FF0000"/>
                  </a:solidFill>
                  <a:latin typeface="Tahoma" panose="020B0604030504040204" pitchFamily="34" charset="0"/>
                </a:rPr>
                <a:t>Dedicación consciente para implementar una decisión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94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7305" y="2625293"/>
            <a:ext cx="7772400" cy="3068926"/>
          </a:xfrm>
          <a:ln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pPr marL="381000" indent="-381000"/>
            <a:r>
              <a:rPr lang="es-ES" altLang="es-MX" smtClean="0"/>
              <a:t>Toda decisión debe evaluarse en función de cinco características:</a:t>
            </a:r>
          </a:p>
          <a:p>
            <a:pPr marL="381000" indent="-381000"/>
            <a:endParaRPr lang="es-ES" altLang="es-MX" smtClean="0"/>
          </a:p>
          <a:p>
            <a:pPr marL="381000" indent="-381000">
              <a:buFontTx/>
              <a:buAutoNum type="arabicPeriod"/>
            </a:pPr>
            <a:r>
              <a:rPr lang="es-ES" altLang="es-MX" b="1" smtClean="0"/>
              <a:t>Efectos futuros</a:t>
            </a:r>
            <a:r>
              <a:rPr lang="es-ES" altLang="es-MX" smtClean="0"/>
              <a:t>. Tiene que ver con la medida en que los compromisos relacionados con la decisión afectará el futuro.</a:t>
            </a:r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2083378" y="1132176"/>
            <a:ext cx="7772400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8210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11796" y="2521384"/>
            <a:ext cx="7772400" cy="2777980"/>
          </a:xfrm>
          <a:ln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pPr marL="381000" indent="-381000"/>
            <a:r>
              <a:rPr lang="es-ES" altLang="es-MX" dirty="0" smtClean="0"/>
              <a:t>Toda decisión debe evaluarse en función de cinco características:</a:t>
            </a:r>
          </a:p>
          <a:p>
            <a:pPr marL="381000" indent="-381000">
              <a:buFontTx/>
              <a:buAutoNum type="arabicPeriod"/>
            </a:pPr>
            <a:endParaRPr lang="es-ES" altLang="es-MX" b="1" dirty="0" smtClean="0"/>
          </a:p>
          <a:p>
            <a:pPr marL="381000" indent="-381000">
              <a:buNone/>
            </a:pPr>
            <a:r>
              <a:rPr lang="es-ES" altLang="es-MX" b="1" dirty="0" smtClean="0"/>
              <a:t>2. Reversibilidad</a:t>
            </a:r>
            <a:r>
              <a:rPr lang="es-ES" altLang="es-MX" dirty="0" smtClean="0"/>
              <a:t>. Se refiere a la velocidad con que una decisión puede revertirse y la dificultad que implica hacer este cambio.</a:t>
            </a:r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1921597" y="965923"/>
            <a:ext cx="7772400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88598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84531" y="2687638"/>
            <a:ext cx="7772400" cy="3266353"/>
          </a:xfrm>
          <a:ln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1"/>
              </a:buClr>
              <a:buFontTx/>
              <a:buAutoNum type="arabicPeriod" startAt="3"/>
            </a:pPr>
            <a:r>
              <a:rPr lang="es-ES" altLang="es-MX" b="1" smtClean="0"/>
              <a:t>Impacto</a:t>
            </a:r>
            <a:r>
              <a:rPr lang="es-ES" altLang="es-MX" smtClean="0"/>
              <a:t>. En qué medida se ven afectadas otras áreas o actividades.</a:t>
            </a:r>
          </a:p>
          <a:p>
            <a:pPr marL="457200" indent="-457200">
              <a:buClr>
                <a:schemeClr val="tx1"/>
              </a:buClr>
              <a:buNone/>
            </a:pPr>
            <a:endParaRPr lang="es-ES" altLang="es-MX" smtClean="0"/>
          </a:p>
          <a:p>
            <a:pPr marL="457200" indent="-457200">
              <a:buClr>
                <a:schemeClr val="tx1"/>
              </a:buClr>
              <a:buNone/>
            </a:pPr>
            <a:r>
              <a:rPr lang="es-ES" altLang="es-MX" b="1" smtClean="0"/>
              <a:t>4. Calidad</a:t>
            </a:r>
            <a:r>
              <a:rPr lang="es-ES" altLang="es-MX" smtClean="0"/>
              <a:t>. Se refiere a las relaciones laborales, valores éticos, consideraciones legales, principios básicos de conducta, imagen de la compañía, entre otros aspectos.</a:t>
            </a: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2010641" y="1255568"/>
            <a:ext cx="7772400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8354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8591" y="2293216"/>
            <a:ext cx="10515600" cy="2268393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Tx/>
              <a:buAutoNum type="arabicPeriod" startAt="3"/>
            </a:pPr>
            <a:endParaRPr lang="es-ES" altLang="es-MX" b="1" dirty="0" smtClean="0"/>
          </a:p>
          <a:p>
            <a:pPr marL="457200" indent="-457200">
              <a:buClr>
                <a:schemeClr val="tx1"/>
              </a:buClr>
              <a:buFontTx/>
              <a:buAutoNum type="arabicPeriod" startAt="3"/>
            </a:pPr>
            <a:endParaRPr lang="es-ES" altLang="es-MX" b="1" dirty="0" smtClean="0"/>
          </a:p>
          <a:p>
            <a:pPr marL="457200" indent="-457200">
              <a:buClr>
                <a:schemeClr val="tx1"/>
              </a:buClr>
              <a:buNone/>
            </a:pPr>
            <a:r>
              <a:rPr lang="es-ES" altLang="es-MX" b="1" dirty="0" smtClean="0"/>
              <a:t>5.  Periodicidad</a:t>
            </a:r>
            <a:r>
              <a:rPr lang="es-ES" altLang="es-MX" dirty="0" smtClean="0"/>
              <a:t>. ¿La decisión se toma frecuente o excepcionalmente?</a:t>
            </a:r>
            <a:endParaRPr lang="es-CR" altLang="es-MX" dirty="0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949470" y="1319213"/>
            <a:ext cx="7772401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56678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5992814"/>
            <a:ext cx="2844800" cy="365125"/>
          </a:xfrm>
        </p:spPr>
        <p:txBody>
          <a:bodyPr/>
          <a:lstStyle/>
          <a:p>
            <a:pPr>
              <a:defRPr/>
            </a:pPr>
            <a:fld id="{7D14666A-CE1E-4B77-A53E-C114F85C2132}" type="slidenum">
              <a:rPr lang="es-CO" altLang="en-US" smtClean="0"/>
              <a:pPr>
                <a:defRPr/>
              </a:pPr>
              <a:t>7</a:t>
            </a:fld>
            <a:endParaRPr lang="es-CO" altLang="en-US" dirty="0"/>
          </a:p>
        </p:txBody>
      </p:sp>
      <p:sp>
        <p:nvSpPr>
          <p:cNvPr id="13315" name="4 CuadroTexto"/>
          <p:cNvSpPr txBox="1">
            <a:spLocks noChangeArrowheads="1"/>
          </p:cNvSpPr>
          <p:nvPr/>
        </p:nvSpPr>
        <p:spPr bwMode="auto">
          <a:xfrm>
            <a:off x="1619251" y="1857375"/>
            <a:ext cx="781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UTILIZACIÓN DEL MATERIAL DE DIAPOSITIVAS</a:t>
            </a:r>
          </a:p>
        </p:txBody>
      </p: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1047750" y="2928938"/>
            <a:ext cx="984878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El material didáctico visual es una herramienta de estudio que sirve como una guía para que el alumno repase los temas más significativos </a:t>
            </a:r>
            <a:r>
              <a:rPr lang="es-MX" sz="2400" dirty="0" smtClean="0"/>
              <a:t>del “</a:t>
            </a:r>
            <a:r>
              <a:rPr lang="es-ES" sz="2400" dirty="0" smtClean="0"/>
              <a:t>Proceso de toma de decisiones</a:t>
            </a:r>
            <a:r>
              <a:rPr lang="es-MX" sz="2400" dirty="0" smtClean="0"/>
              <a:t>”,los alumnos hagan ejercicios extra clase.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12038040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636" y="3041361"/>
            <a:ext cx="10515600" cy="2787939"/>
          </a:xfrm>
          <a:ln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Alta tolerancia a la ambigüedad</a:t>
            </a:r>
          </a:p>
          <a:p>
            <a:endParaRPr lang="es-ES" altLang="es-MX" smtClean="0"/>
          </a:p>
          <a:p>
            <a:r>
              <a:rPr lang="es-ES" altLang="es-MX" smtClean="0"/>
              <a:t>Capacidad para escuchar a los demás</a:t>
            </a:r>
          </a:p>
          <a:p>
            <a:endParaRPr lang="es-ES" altLang="es-MX" smtClean="0"/>
          </a:p>
          <a:p>
            <a:r>
              <a:rPr lang="es-ES" altLang="es-MX" smtClean="0"/>
              <a:t>Generar consenso alrededor de una decisión</a:t>
            </a:r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737033" y="1516640"/>
            <a:ext cx="7772400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22607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7418" y="2594552"/>
            <a:ext cx="10515600" cy="3224357"/>
          </a:xfrm>
          <a:ln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MX" smtClean="0"/>
              <a:t>Flexibilidad para la retroalimentación</a:t>
            </a:r>
          </a:p>
          <a:p>
            <a:endParaRPr lang="es-ES" altLang="es-MX" smtClean="0"/>
          </a:p>
          <a:p>
            <a:r>
              <a:rPr lang="es-ES" altLang="es-MX" smtClean="0"/>
              <a:t>Evitar los estereotipos</a:t>
            </a:r>
          </a:p>
          <a:p>
            <a:r>
              <a:rPr lang="es-ES" altLang="es-MX" smtClean="0"/>
              <a:t>Manejo de datos blandos y duros</a:t>
            </a:r>
          </a:p>
          <a:p>
            <a:endParaRPr lang="es-ES" altLang="es-MX" smtClean="0"/>
          </a:p>
          <a:p>
            <a:r>
              <a:rPr lang="es-ES" altLang="es-MX" smtClean="0"/>
              <a:t>Realismo acerca de los costos y las dificultades </a:t>
            </a:r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>
          <a:xfrm>
            <a:off x="799379" y="1246476"/>
            <a:ext cx="7772400" cy="1143000"/>
          </a:xfrm>
        </p:spPr>
        <p:txBody>
          <a:bodyPr/>
          <a:lstStyle/>
          <a:p>
            <a:r>
              <a:rPr lang="es-ES" altLang="es-MX" sz="3600" dirty="0"/>
              <a:t>Gestión de la toma de decisiones </a:t>
            </a:r>
            <a:endParaRPr lang="es-CR" altLang="es-MX" sz="3600" dirty="0"/>
          </a:p>
        </p:txBody>
      </p:sp>
    </p:spTree>
    <p:extLst>
      <p:ext uri="{BB962C8B-B14F-4D97-AF65-F5344CB8AC3E}">
        <p14:creationId xmlns:p14="http://schemas.microsoft.com/office/powerpoint/2010/main" val="42617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29936" y="1501942"/>
            <a:ext cx="3640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Lecturas recomendadas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52055" y="2369127"/>
            <a:ext cx="89465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SISTEMAS </a:t>
            </a:r>
            <a:r>
              <a:rPr lang="es-MX" b="1" dirty="0"/>
              <a:t>DE INFORMACION PARA LA TOMA DE DECISIONES (2 ED.) (En papel)</a:t>
            </a:r>
          </a:p>
          <a:p>
            <a:r>
              <a:rPr lang="es-MX" b="1" dirty="0">
                <a:hlinkClick r:id="rId2" tooltip="DANIEL COHEN"/>
              </a:rPr>
              <a:t>DANIEL COHEN</a:t>
            </a:r>
            <a:r>
              <a:rPr lang="es-MX" b="1" dirty="0"/>
              <a:t> , MCGRAW-HILL / INTERAMERICANA DE MEXICO, </a:t>
            </a:r>
            <a:r>
              <a:rPr lang="es-MX" b="1" dirty="0" smtClean="0"/>
              <a:t>1996</a:t>
            </a:r>
            <a:r>
              <a:rPr lang="es-MX" b="1" dirty="0"/>
              <a:t/>
            </a:r>
            <a:br>
              <a:rPr lang="es-MX" b="1" dirty="0"/>
            </a:br>
            <a:r>
              <a:rPr lang="es-MX" b="1" dirty="0"/>
              <a:t>ISBN 9789701008829 </a:t>
            </a:r>
            <a:endParaRPr lang="es-MX" b="1" dirty="0" smtClean="0"/>
          </a:p>
          <a:p>
            <a:endParaRPr lang="es-MX" b="1" dirty="0"/>
          </a:p>
          <a:p>
            <a:r>
              <a:rPr lang="es-MX" b="1" dirty="0"/>
              <a:t>Sistemas de información para la toma de decisiones. Aníbal </a:t>
            </a:r>
            <a:r>
              <a:rPr lang="es-MX" b="1" dirty="0" err="1"/>
              <a:t>Silvestri</a:t>
            </a:r>
            <a:r>
              <a:rPr lang="es-MX" b="1" dirty="0"/>
              <a:t> Rodríguez, Antonio </a:t>
            </a:r>
            <a:r>
              <a:rPr lang="es-MX" b="1" dirty="0" err="1"/>
              <a:t>Donadio</a:t>
            </a:r>
            <a:r>
              <a:rPr lang="es-MX" b="1" dirty="0"/>
              <a:t> </a:t>
            </a:r>
            <a:r>
              <a:rPr lang="es-MX" b="1" dirty="0" err="1"/>
              <a:t>Medaglia</a:t>
            </a:r>
            <a:r>
              <a:rPr lang="es-MX" b="1" dirty="0"/>
              <a:t> McGraw-Hill</a:t>
            </a:r>
          </a:p>
          <a:p>
            <a:endParaRPr lang="es-MX" b="1" dirty="0"/>
          </a:p>
          <a:p>
            <a:r>
              <a:rPr lang="es-MX" b="1" dirty="0"/>
              <a:t>Sistemas de información gerencial: administración de la empresa </a:t>
            </a:r>
            <a:r>
              <a:rPr lang="es-MX" b="1" dirty="0" smtClean="0"/>
              <a:t>digital. Kenneth C. </a:t>
            </a:r>
            <a:r>
              <a:rPr lang="es-MX" b="1" dirty="0" err="1" smtClean="0"/>
              <a:t>Laudon</a:t>
            </a:r>
            <a:r>
              <a:rPr lang="es-MX" b="1" dirty="0" smtClean="0"/>
              <a:t>. Pearson Octava Edición.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9418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20677" y="1838547"/>
            <a:ext cx="6033255" cy="246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4000" dirty="0" smtClean="0"/>
              <a:t>UNIDAD DE COMPETENCIA I</a:t>
            </a:r>
          </a:p>
          <a:p>
            <a:pPr algn="just"/>
            <a:endParaRPr lang="es-ES" dirty="0" smtClean="0"/>
          </a:p>
          <a:p>
            <a:pPr algn="just"/>
            <a:endParaRPr lang="es-ES" sz="2400" dirty="0" smtClean="0"/>
          </a:p>
          <a:p>
            <a:pPr algn="ctr"/>
            <a:endParaRPr lang="es-ES" sz="2400" b="1" i="1" dirty="0" smtClean="0"/>
          </a:p>
          <a:p>
            <a:pPr algn="ctr"/>
            <a:endParaRPr lang="es-ES" sz="2400" b="1" i="1" dirty="0" smtClean="0"/>
          </a:p>
          <a:p>
            <a:pPr algn="ctr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PROCESO DE TOMA DE DECISIONES</a:t>
            </a:r>
            <a:endParaRPr lang="es-ES" b="1" i="1" dirty="0" smtClean="0"/>
          </a:p>
        </p:txBody>
      </p:sp>
    </p:spTree>
    <p:extLst>
      <p:ext uri="{BB962C8B-B14F-4D97-AF65-F5344CB8AC3E}">
        <p14:creationId xmlns:p14="http://schemas.microsoft.com/office/powerpoint/2010/main" val="244759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1779984" y="881784"/>
            <a:ext cx="7772400" cy="1143000"/>
          </a:xfrm>
        </p:spPr>
        <p:txBody>
          <a:bodyPr/>
          <a:lstStyle/>
          <a:p>
            <a:r>
              <a:rPr lang="en-US" altLang="es-MX" sz="2800" dirty="0">
                <a:latin typeface="Arial Black" panose="020B0A04020102020204" pitchFamily="34" charset="0"/>
              </a:rPr>
              <a:t>OBJETIVOS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423592" y="2132856"/>
            <a:ext cx="7749108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Conocer  conceptos generales que se ubican dentro del ámbito de la toma de decisiones </a:t>
            </a:r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para el mejoramiento de la vida diaria en las organizaciones.</a:t>
            </a:r>
            <a:br>
              <a:rPr lang="es-E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Utilizar la información recibida para mejorar la toma de decisiones en la organización donde opera.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50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3114</Words>
  <Application>Microsoft Office PowerPoint</Application>
  <PresentationFormat>Personalizado</PresentationFormat>
  <Paragraphs>363</Paragraphs>
  <Slides>72</Slides>
  <Notes>1</Notes>
  <HiddenSlides>3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72</vt:i4>
      </vt:variant>
    </vt:vector>
  </HeadingPairs>
  <TitlesOfParts>
    <vt:vector size="7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OBJETIVOS</vt:lpstr>
      <vt:lpstr>¿Qué es la toma de decisiones?</vt:lpstr>
      <vt:lpstr>¿Qué es el proceso de toma de decisiones?</vt:lpstr>
      <vt:lpstr>Presentación de PowerPoint</vt:lpstr>
      <vt:lpstr>Presentación de PowerPoint</vt:lpstr>
      <vt:lpstr>Presentación de PowerPoint</vt:lpstr>
      <vt:lpstr>Presentación de PowerPoint</vt:lpstr>
      <vt:lpstr>Características de las decisiones</vt:lpstr>
      <vt:lpstr>Características de las decisiones </vt:lpstr>
      <vt:lpstr>Características de las decisiones </vt:lpstr>
      <vt:lpstr>INFORMACIÓN</vt:lpstr>
      <vt:lpstr>2. CONOCIMIENTO</vt:lpstr>
      <vt:lpstr>3. EXPERIENCIA</vt:lpstr>
      <vt:lpstr>4. JUICIO</vt:lpstr>
      <vt:lpstr>5. ANÁLISIS</vt:lpstr>
      <vt:lpstr>De esta manera, podríamos decir que es fundamental que los gerentes pregunte: </vt:lpstr>
      <vt:lpstr>Decisiones programadas y no programadas</vt:lpstr>
      <vt:lpstr>Decisiones programadas y no programadas</vt:lpstr>
      <vt:lpstr>Decisiones programadas y no programadas</vt:lpstr>
      <vt:lpstr>Decisiones programadas y no programadas</vt:lpstr>
      <vt:lpstr>Decisiones programadas y no programadas</vt:lpstr>
      <vt:lpstr>Decisiones programadas</vt:lpstr>
      <vt:lpstr>Decisiones programadas</vt:lpstr>
      <vt:lpstr>Decisiones no programadas</vt:lpstr>
      <vt:lpstr>Decisiones no programadas</vt:lpstr>
      <vt:lpstr>Decisiones no programadas</vt:lpstr>
      <vt:lpstr>Decisiones no programadas</vt:lpstr>
      <vt:lpstr>Decisiones no programadas</vt:lpstr>
      <vt:lpstr>¿Qué importancia tiene la  incertidumbre en la toma de decisiones?</vt:lpstr>
      <vt:lpstr>Características de la decisión</vt:lpstr>
      <vt:lpstr>Características de las decisiones</vt:lpstr>
      <vt:lpstr>Presentación de PowerPoint</vt:lpstr>
      <vt:lpstr>Presentación de PowerPoint</vt:lpstr>
      <vt:lpstr>Características de las decisiones</vt:lpstr>
      <vt:lpstr>Características de las decisiones</vt:lpstr>
      <vt:lpstr>Proceso de la toma de decisiones</vt:lpstr>
      <vt:lpstr>Las etapas de la toma  de decisiones</vt:lpstr>
      <vt:lpstr>Las etapas de la toma de decisiones</vt:lpstr>
      <vt:lpstr>Las etapas de la toma de decisiones</vt:lpstr>
      <vt:lpstr>Las etapas de la toma de decisiones</vt:lpstr>
      <vt:lpstr>Las etapas de la toma de decisiones</vt:lpstr>
      <vt:lpstr>Presentación de PowerPoint</vt:lpstr>
      <vt:lpstr>Las etapas de la toma de decisiones</vt:lpstr>
      <vt:lpstr>Las etapas de la toma de decisiones</vt:lpstr>
      <vt:lpstr>Las etapas de la toma de decisiones</vt:lpstr>
      <vt:lpstr>Las etapas de la toma de decisiones</vt:lpstr>
      <vt:lpstr>Las etapas de la toma de decisiones</vt:lpstr>
      <vt:lpstr>Las etapas de la toma de decisiones</vt:lpstr>
      <vt:lpstr>La mejor decisión</vt:lpstr>
      <vt:lpstr>La mejor decisión</vt:lpstr>
      <vt:lpstr>Barreras</vt:lpstr>
      <vt:lpstr>Barreras</vt:lpstr>
      <vt:lpstr>Barreras</vt:lpstr>
      <vt:lpstr>Barreras</vt:lpstr>
      <vt:lpstr>Barreras</vt:lpstr>
      <vt:lpstr>Barreras</vt:lpstr>
      <vt:lpstr>Gestión de la toma de decisiones </vt:lpstr>
      <vt:lpstr>Gestión de la toma de decisiones </vt:lpstr>
      <vt:lpstr>Gestión de la toma de decisiones </vt:lpstr>
      <vt:lpstr>Gestión de la toma de decisiones </vt:lpstr>
      <vt:lpstr>Gestión de la toma de decisiones </vt:lpstr>
      <vt:lpstr>Gestión de la toma de decisiones </vt:lpstr>
      <vt:lpstr>Gestión de la toma de decisiones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22</cp:revision>
  <dcterms:created xsi:type="dcterms:W3CDTF">2015-09-30T00:28:16Z</dcterms:created>
  <dcterms:modified xsi:type="dcterms:W3CDTF">2015-10-02T14:42:12Z</dcterms:modified>
</cp:coreProperties>
</file>