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75"/>
  </p:notesMasterIdLst>
  <p:sldIdLst>
    <p:sldId id="330" r:id="rId2"/>
    <p:sldId id="331" r:id="rId3"/>
    <p:sldId id="335" r:id="rId4"/>
    <p:sldId id="332" r:id="rId5"/>
    <p:sldId id="333" r:id="rId6"/>
    <p:sldId id="334" r:id="rId7"/>
    <p:sldId id="257" r:id="rId8"/>
    <p:sldId id="258" r:id="rId9"/>
    <p:sldId id="260" r:id="rId10"/>
    <p:sldId id="261" r:id="rId11"/>
    <p:sldId id="262" r:id="rId12"/>
    <p:sldId id="263" r:id="rId13"/>
    <p:sldId id="264" r:id="rId14"/>
    <p:sldId id="265" r:id="rId15"/>
    <p:sldId id="266" r:id="rId16"/>
    <p:sldId id="267" r:id="rId17"/>
    <p:sldId id="268" r:id="rId18"/>
    <p:sldId id="269" r:id="rId19"/>
    <p:sldId id="270" r:id="rId20"/>
    <p:sldId id="275" r:id="rId21"/>
    <p:sldId id="271" r:id="rId22"/>
    <p:sldId id="272" r:id="rId23"/>
    <p:sldId id="273" r:id="rId24"/>
    <p:sldId id="274" r:id="rId25"/>
    <p:sldId id="276" r:id="rId26"/>
    <p:sldId id="279" r:id="rId27"/>
    <p:sldId id="280" r:id="rId28"/>
    <p:sldId id="277" r:id="rId29"/>
    <p:sldId id="278" r:id="rId30"/>
    <p:sldId id="282" r:id="rId31"/>
    <p:sldId id="283" r:id="rId32"/>
    <p:sldId id="313" r:id="rId33"/>
    <p:sldId id="314" r:id="rId34"/>
    <p:sldId id="315" r:id="rId35"/>
    <p:sldId id="316" r:id="rId36"/>
    <p:sldId id="317" r:id="rId37"/>
    <p:sldId id="285" r:id="rId38"/>
    <p:sldId id="286" r:id="rId39"/>
    <p:sldId id="318" r:id="rId40"/>
    <p:sldId id="319" r:id="rId41"/>
    <p:sldId id="336" r:id="rId42"/>
    <p:sldId id="320" r:id="rId43"/>
    <p:sldId id="321" r:id="rId44"/>
    <p:sldId id="322" r:id="rId45"/>
    <p:sldId id="323" r:id="rId46"/>
    <p:sldId id="324" r:id="rId47"/>
    <p:sldId id="325" r:id="rId48"/>
    <p:sldId id="326" r:id="rId49"/>
    <p:sldId id="327" r:id="rId50"/>
    <p:sldId id="288" r:id="rId51"/>
    <p:sldId id="289" r:id="rId52"/>
    <p:sldId id="290" r:id="rId53"/>
    <p:sldId id="291" r:id="rId54"/>
    <p:sldId id="295" r:id="rId55"/>
    <p:sldId id="296" r:id="rId56"/>
    <p:sldId id="297" r:id="rId57"/>
    <p:sldId id="298" r:id="rId58"/>
    <p:sldId id="299" r:id="rId59"/>
    <p:sldId id="300" r:id="rId60"/>
    <p:sldId id="301" r:id="rId61"/>
    <p:sldId id="302" r:id="rId62"/>
    <p:sldId id="303" r:id="rId63"/>
    <p:sldId id="328" r:id="rId64"/>
    <p:sldId id="329" r:id="rId65"/>
    <p:sldId id="305" r:id="rId66"/>
    <p:sldId id="306" r:id="rId67"/>
    <p:sldId id="307" r:id="rId68"/>
    <p:sldId id="308" r:id="rId69"/>
    <p:sldId id="309" r:id="rId70"/>
    <p:sldId id="310" r:id="rId71"/>
    <p:sldId id="311" r:id="rId72"/>
    <p:sldId id="312" r:id="rId73"/>
    <p:sldId id="304" r:id="rId74"/>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4660"/>
  </p:normalViewPr>
  <p:slideViewPr>
    <p:cSldViewPr>
      <p:cViewPr varScale="1">
        <p:scale>
          <a:sx n="66" d="100"/>
          <a:sy n="66" d="100"/>
        </p:scale>
        <p:origin x="1358" y="4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331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s-ES" altLang="es-MX"/>
          </a:p>
        </p:txBody>
      </p:sp>
      <p:sp>
        <p:nvSpPr>
          <p:cNvPr id="1812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s-ES" altLang="es-MX"/>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12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noProof="0" smtClean="0"/>
              <a:t>Haga clic para modificar el estilo de texto del patrón</a:t>
            </a:r>
          </a:p>
          <a:p>
            <a:pPr lvl="1"/>
            <a:r>
              <a:rPr lang="es-ES" altLang="es-MX" noProof="0" smtClean="0"/>
              <a:t>Segundo nivel</a:t>
            </a:r>
          </a:p>
          <a:p>
            <a:pPr lvl="2"/>
            <a:r>
              <a:rPr lang="es-ES" altLang="es-MX" noProof="0" smtClean="0"/>
              <a:t>Tercer nivel</a:t>
            </a:r>
          </a:p>
          <a:p>
            <a:pPr lvl="3"/>
            <a:r>
              <a:rPr lang="es-ES" altLang="es-MX" noProof="0" smtClean="0"/>
              <a:t>Cuarto nivel</a:t>
            </a:r>
          </a:p>
          <a:p>
            <a:pPr lvl="4"/>
            <a:r>
              <a:rPr lang="es-ES" altLang="es-MX" noProof="0" smtClean="0"/>
              <a:t>Quinto nivel</a:t>
            </a:r>
          </a:p>
        </p:txBody>
      </p:sp>
      <p:sp>
        <p:nvSpPr>
          <p:cNvPr id="1812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s-ES" altLang="es-MX"/>
          </a:p>
        </p:txBody>
      </p:sp>
      <p:sp>
        <p:nvSpPr>
          <p:cNvPr id="1812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51EAF67-8338-4A7D-98BA-25DE50D4ED1B}" type="slidenum">
              <a:rPr lang="es-ES" altLang="es-MX"/>
              <a:pPr>
                <a:defRPr/>
              </a:pPr>
              <a:t>‹Nº›</a:t>
            </a:fld>
            <a:endParaRPr lang="es-ES" altLang="es-MX"/>
          </a:p>
        </p:txBody>
      </p:sp>
    </p:spTree>
    <p:extLst>
      <p:ext uri="{BB962C8B-B14F-4D97-AF65-F5344CB8AC3E}">
        <p14:creationId xmlns:p14="http://schemas.microsoft.com/office/powerpoint/2010/main" val="12855032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D1BCC054-DD0C-457E-80A2-9715BD4F9B9D}" type="slidenum">
              <a:rPr lang="es-ES" altLang="es-MX" smtClean="0"/>
              <a:pPr>
                <a:defRPr/>
              </a:pPr>
              <a:t>‹Nº›</a:t>
            </a:fld>
            <a:endParaRPr lang="es-ES" altLang="es-MX"/>
          </a:p>
        </p:txBody>
      </p:sp>
    </p:spTree>
    <p:extLst>
      <p:ext uri="{BB962C8B-B14F-4D97-AF65-F5344CB8AC3E}">
        <p14:creationId xmlns:p14="http://schemas.microsoft.com/office/powerpoint/2010/main" val="222138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CD33E722-9005-4173-8037-C4EFE8851CE1}" type="slidenum">
              <a:rPr lang="es-ES" altLang="es-MX" smtClean="0"/>
              <a:pPr>
                <a:defRPr/>
              </a:pPr>
              <a:t>‹Nº›</a:t>
            </a:fld>
            <a:endParaRPr lang="es-ES" altLang="es-MX"/>
          </a:p>
        </p:txBody>
      </p:sp>
    </p:spTree>
    <p:extLst>
      <p:ext uri="{BB962C8B-B14F-4D97-AF65-F5344CB8AC3E}">
        <p14:creationId xmlns:p14="http://schemas.microsoft.com/office/powerpoint/2010/main" val="1853199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CD33E722-9005-4173-8037-C4EFE8851CE1}" type="slidenum">
              <a:rPr lang="es-ES" altLang="es-MX" smtClean="0"/>
              <a:pPr>
                <a:defRPr/>
              </a:pPr>
              <a:t>‹Nº›</a:t>
            </a:fld>
            <a:endParaRPr lang="es-ES" alt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00000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CD33E722-9005-4173-8037-C4EFE8851CE1}" type="slidenum">
              <a:rPr lang="es-ES" altLang="es-MX" smtClean="0"/>
              <a:pPr>
                <a:defRPr/>
              </a:pPr>
              <a:t>‹Nº›</a:t>
            </a:fld>
            <a:endParaRPr lang="es-ES" altLang="es-MX"/>
          </a:p>
        </p:txBody>
      </p:sp>
    </p:spTree>
    <p:extLst>
      <p:ext uri="{BB962C8B-B14F-4D97-AF65-F5344CB8AC3E}">
        <p14:creationId xmlns:p14="http://schemas.microsoft.com/office/powerpoint/2010/main" val="1862561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CD33E722-9005-4173-8037-C4EFE8851CE1}" type="slidenum">
              <a:rPr lang="es-ES" altLang="es-MX" smtClean="0"/>
              <a:pPr>
                <a:defRPr/>
              </a:pPr>
              <a:t>‹Nº›</a:t>
            </a:fld>
            <a:endParaRPr lang="es-ES" alt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818038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CD33E722-9005-4173-8037-C4EFE8851CE1}" type="slidenum">
              <a:rPr lang="es-ES" altLang="es-MX" smtClean="0"/>
              <a:pPr>
                <a:defRPr/>
              </a:pPr>
              <a:t>‹Nº›</a:t>
            </a:fld>
            <a:endParaRPr lang="es-ES" altLang="es-MX"/>
          </a:p>
        </p:txBody>
      </p:sp>
    </p:spTree>
    <p:extLst>
      <p:ext uri="{BB962C8B-B14F-4D97-AF65-F5344CB8AC3E}">
        <p14:creationId xmlns:p14="http://schemas.microsoft.com/office/powerpoint/2010/main" val="431720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2723C116-23AA-47AA-A402-C21EB645279E}" type="slidenum">
              <a:rPr lang="es-ES" altLang="es-MX" smtClean="0"/>
              <a:pPr>
                <a:defRPr/>
              </a:pPr>
              <a:t>‹Nº›</a:t>
            </a:fld>
            <a:endParaRPr lang="es-ES" altLang="es-MX"/>
          </a:p>
        </p:txBody>
      </p:sp>
    </p:spTree>
    <p:extLst>
      <p:ext uri="{BB962C8B-B14F-4D97-AF65-F5344CB8AC3E}">
        <p14:creationId xmlns:p14="http://schemas.microsoft.com/office/powerpoint/2010/main" val="2381822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D2C23E59-82F5-4ECD-8FBA-4E3933786334}" type="slidenum">
              <a:rPr lang="es-ES" altLang="es-MX" smtClean="0"/>
              <a:pPr>
                <a:defRPr/>
              </a:pPr>
              <a:t>‹Nº›</a:t>
            </a:fld>
            <a:endParaRPr lang="es-ES" altLang="es-MX"/>
          </a:p>
        </p:txBody>
      </p:sp>
    </p:spTree>
    <p:extLst>
      <p:ext uri="{BB962C8B-B14F-4D97-AF65-F5344CB8AC3E}">
        <p14:creationId xmlns:p14="http://schemas.microsoft.com/office/powerpoint/2010/main" val="41696490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1676400" y="457200"/>
            <a:ext cx="7010400" cy="1295400"/>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16764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quarter" idx="2"/>
          </p:nvPr>
        </p:nvSpPr>
        <p:spPr>
          <a:xfrm>
            <a:off x="5257800" y="19812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contenido 4"/>
          <p:cNvSpPr>
            <a:spLocks noGrp="1"/>
          </p:cNvSpPr>
          <p:nvPr>
            <p:ph sz="quarter" idx="3"/>
          </p:nvPr>
        </p:nvSpPr>
        <p:spPr>
          <a:xfrm>
            <a:off x="5257800" y="41148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4"/>
          <p:cNvSpPr>
            <a:spLocks noGrp="1" noChangeArrowheads="1"/>
          </p:cNvSpPr>
          <p:nvPr>
            <p:ph type="ftr" sz="quarter" idx="10"/>
          </p:nvPr>
        </p:nvSpPr>
        <p:spPr>
          <a:ln/>
        </p:spPr>
        <p:txBody>
          <a:bodyPr/>
          <a:lstStyle>
            <a:lvl1pPr>
              <a:defRPr/>
            </a:lvl1pPr>
          </a:lstStyle>
          <a:p>
            <a:pPr>
              <a:defRPr/>
            </a:pPr>
            <a:endParaRPr lang="es-ES" altLang="es-MX"/>
          </a:p>
        </p:txBody>
      </p:sp>
      <p:sp>
        <p:nvSpPr>
          <p:cNvPr id="7" name="Rectangle 5"/>
          <p:cNvSpPr>
            <a:spLocks noGrp="1" noChangeArrowheads="1"/>
          </p:cNvSpPr>
          <p:nvPr>
            <p:ph type="sldNum" sz="quarter" idx="11"/>
          </p:nvPr>
        </p:nvSpPr>
        <p:spPr>
          <a:ln/>
        </p:spPr>
        <p:txBody>
          <a:bodyPr/>
          <a:lstStyle>
            <a:lvl1pPr>
              <a:defRPr/>
            </a:lvl1pPr>
          </a:lstStyle>
          <a:p>
            <a:pPr>
              <a:defRPr/>
            </a:pPr>
            <a:fld id="{9950F016-1CC8-4B79-B9D9-3300616997FE}" type="slidenum">
              <a:rPr lang="es-ES" altLang="es-MX"/>
              <a:pPr>
                <a:defRPr/>
              </a:pPr>
              <a:t>‹Nº›</a:t>
            </a:fld>
            <a:endParaRPr lang="es-ES" altLang="es-MX"/>
          </a:p>
        </p:txBody>
      </p:sp>
      <p:sp>
        <p:nvSpPr>
          <p:cNvPr id="8" name="Rectangle 22"/>
          <p:cNvSpPr>
            <a:spLocks noGrp="1" noChangeArrowheads="1"/>
          </p:cNvSpPr>
          <p:nvPr>
            <p:ph type="dt" sz="half" idx="12"/>
          </p:nvPr>
        </p:nvSpPr>
        <p:spPr>
          <a:ln/>
        </p:spPr>
        <p:txBody>
          <a:bodyPr/>
          <a:lstStyle>
            <a:lvl1pPr>
              <a:defRPr/>
            </a:lvl1pPr>
          </a:lstStyle>
          <a:p>
            <a:pPr>
              <a:defRPr/>
            </a:pPr>
            <a:endParaRPr lang="es-ES" altLang="es-MX"/>
          </a:p>
        </p:txBody>
      </p:sp>
    </p:spTree>
    <p:extLst>
      <p:ext uri="{BB962C8B-B14F-4D97-AF65-F5344CB8AC3E}">
        <p14:creationId xmlns:p14="http://schemas.microsoft.com/office/powerpoint/2010/main" val="4277744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Título 1"/>
          <p:cNvSpPr>
            <a:spLocks noGrp="1"/>
          </p:cNvSpPr>
          <p:nvPr>
            <p:ph type="title"/>
          </p:nvPr>
        </p:nvSpPr>
        <p:spPr>
          <a:xfrm>
            <a:off x="1676400" y="457200"/>
            <a:ext cx="7010400" cy="1295400"/>
          </a:xfrm>
        </p:spPr>
        <p:txBody>
          <a:bodyPr/>
          <a:lstStyle/>
          <a:p>
            <a:r>
              <a:rPr lang="es-ES" smtClean="0"/>
              <a:t>Haga clic para modificar el estilo de título del patrón</a:t>
            </a:r>
            <a:endParaRPr lang="es-MX"/>
          </a:p>
        </p:txBody>
      </p:sp>
      <p:sp>
        <p:nvSpPr>
          <p:cNvPr id="3" name="Marcador de tabla 2"/>
          <p:cNvSpPr>
            <a:spLocks noGrp="1"/>
          </p:cNvSpPr>
          <p:nvPr>
            <p:ph type="tbl" idx="1"/>
          </p:nvPr>
        </p:nvSpPr>
        <p:spPr>
          <a:xfrm>
            <a:off x="1676400" y="1981200"/>
            <a:ext cx="7010400" cy="4114800"/>
          </a:xfrm>
        </p:spPr>
        <p:txBody>
          <a:bodyPr/>
          <a:lstStyle/>
          <a:p>
            <a:pPr lvl="0"/>
            <a:endParaRPr lang="es-MX" noProof="0" smtClean="0"/>
          </a:p>
        </p:txBody>
      </p:sp>
      <p:sp>
        <p:nvSpPr>
          <p:cNvPr id="4" name="Rectangle 4"/>
          <p:cNvSpPr>
            <a:spLocks noGrp="1" noChangeArrowheads="1"/>
          </p:cNvSpPr>
          <p:nvPr>
            <p:ph type="ftr" sz="quarter" idx="10"/>
          </p:nvPr>
        </p:nvSpPr>
        <p:spPr>
          <a:ln/>
        </p:spPr>
        <p:txBody>
          <a:bodyPr/>
          <a:lstStyle>
            <a:lvl1pPr>
              <a:defRPr/>
            </a:lvl1pPr>
          </a:lstStyle>
          <a:p>
            <a:pPr>
              <a:defRPr/>
            </a:pPr>
            <a:endParaRPr lang="es-ES" altLang="es-MX"/>
          </a:p>
        </p:txBody>
      </p:sp>
      <p:sp>
        <p:nvSpPr>
          <p:cNvPr id="5" name="Rectangle 5"/>
          <p:cNvSpPr>
            <a:spLocks noGrp="1" noChangeArrowheads="1"/>
          </p:cNvSpPr>
          <p:nvPr>
            <p:ph type="sldNum" sz="quarter" idx="11"/>
          </p:nvPr>
        </p:nvSpPr>
        <p:spPr>
          <a:ln/>
        </p:spPr>
        <p:txBody>
          <a:bodyPr/>
          <a:lstStyle>
            <a:lvl1pPr>
              <a:defRPr/>
            </a:lvl1pPr>
          </a:lstStyle>
          <a:p>
            <a:pPr>
              <a:defRPr/>
            </a:pPr>
            <a:fld id="{8354C6A5-C388-4304-98C3-BBA3CFB48981}" type="slidenum">
              <a:rPr lang="es-ES" altLang="es-MX"/>
              <a:pPr>
                <a:defRPr/>
              </a:pPr>
              <a:t>‹Nº›</a:t>
            </a:fld>
            <a:endParaRPr lang="es-ES" altLang="es-MX"/>
          </a:p>
        </p:txBody>
      </p:sp>
      <p:sp>
        <p:nvSpPr>
          <p:cNvPr id="6" name="Rectangle 22"/>
          <p:cNvSpPr>
            <a:spLocks noGrp="1" noChangeArrowheads="1"/>
          </p:cNvSpPr>
          <p:nvPr>
            <p:ph type="dt" sz="half" idx="12"/>
          </p:nvPr>
        </p:nvSpPr>
        <p:spPr>
          <a:ln/>
        </p:spPr>
        <p:txBody>
          <a:bodyPr/>
          <a:lstStyle>
            <a:lvl1pPr>
              <a:defRPr/>
            </a:lvl1pPr>
          </a:lstStyle>
          <a:p>
            <a:pPr>
              <a:defRPr/>
            </a:pPr>
            <a:endParaRPr lang="es-ES" altLang="es-MX"/>
          </a:p>
        </p:txBody>
      </p:sp>
    </p:spTree>
    <p:extLst>
      <p:ext uri="{BB962C8B-B14F-4D97-AF65-F5344CB8AC3E}">
        <p14:creationId xmlns:p14="http://schemas.microsoft.com/office/powerpoint/2010/main" val="10952488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676400" y="457200"/>
            <a:ext cx="7010400" cy="1295400"/>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16764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52578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ftr" sz="quarter" idx="10"/>
          </p:nvPr>
        </p:nvSpPr>
        <p:spPr>
          <a:ln/>
        </p:spPr>
        <p:txBody>
          <a:bodyPr/>
          <a:lstStyle>
            <a:lvl1pPr>
              <a:defRPr/>
            </a:lvl1pPr>
          </a:lstStyle>
          <a:p>
            <a:pPr>
              <a:defRPr/>
            </a:pPr>
            <a:endParaRPr lang="es-ES" altLang="es-MX"/>
          </a:p>
        </p:txBody>
      </p:sp>
      <p:sp>
        <p:nvSpPr>
          <p:cNvPr id="6" name="Rectangle 5"/>
          <p:cNvSpPr>
            <a:spLocks noGrp="1" noChangeArrowheads="1"/>
          </p:cNvSpPr>
          <p:nvPr>
            <p:ph type="sldNum" sz="quarter" idx="11"/>
          </p:nvPr>
        </p:nvSpPr>
        <p:spPr>
          <a:ln/>
        </p:spPr>
        <p:txBody>
          <a:bodyPr/>
          <a:lstStyle>
            <a:lvl1pPr>
              <a:defRPr/>
            </a:lvl1pPr>
          </a:lstStyle>
          <a:p>
            <a:pPr>
              <a:defRPr/>
            </a:pPr>
            <a:fld id="{E4889F0B-3EA2-49C0-ACEA-5337C12B782C}" type="slidenum">
              <a:rPr lang="es-ES" altLang="es-MX"/>
              <a:pPr>
                <a:defRPr/>
              </a:pPr>
              <a:t>‹Nº›</a:t>
            </a:fld>
            <a:endParaRPr lang="es-ES" altLang="es-MX"/>
          </a:p>
        </p:txBody>
      </p:sp>
      <p:sp>
        <p:nvSpPr>
          <p:cNvPr id="7" name="Rectangle 22"/>
          <p:cNvSpPr>
            <a:spLocks noGrp="1" noChangeArrowheads="1"/>
          </p:cNvSpPr>
          <p:nvPr>
            <p:ph type="dt" sz="half" idx="12"/>
          </p:nvPr>
        </p:nvSpPr>
        <p:spPr>
          <a:ln/>
        </p:spPr>
        <p:txBody>
          <a:bodyPr/>
          <a:lstStyle>
            <a:lvl1pPr>
              <a:defRPr/>
            </a:lvl1pPr>
          </a:lstStyle>
          <a:p>
            <a:pPr>
              <a:defRPr/>
            </a:pPr>
            <a:endParaRPr lang="es-ES" altLang="es-MX"/>
          </a:p>
        </p:txBody>
      </p:sp>
    </p:spTree>
    <p:extLst>
      <p:ext uri="{BB962C8B-B14F-4D97-AF65-F5344CB8AC3E}">
        <p14:creationId xmlns:p14="http://schemas.microsoft.com/office/powerpoint/2010/main" val="716212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E2FC6771-C6B7-4651-BF9C-0C595C26367B}" type="slidenum">
              <a:rPr lang="es-ES" altLang="es-MX" smtClean="0"/>
              <a:pPr>
                <a:defRPr/>
              </a:pPr>
              <a:t>‹Nº›</a:t>
            </a:fld>
            <a:endParaRPr lang="es-ES" altLang="es-MX"/>
          </a:p>
        </p:txBody>
      </p:sp>
    </p:spTree>
    <p:extLst>
      <p:ext uri="{BB962C8B-B14F-4D97-AF65-F5344CB8AC3E}">
        <p14:creationId xmlns:p14="http://schemas.microsoft.com/office/powerpoint/2010/main" val="219259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1676400" y="457200"/>
            <a:ext cx="7010400" cy="1295400"/>
          </a:xfrm>
        </p:spPr>
        <p:txBody>
          <a:bodyPr/>
          <a:lstStyle/>
          <a:p>
            <a:r>
              <a:rPr lang="es-ES" smtClean="0"/>
              <a:t>Haga clic para modificar el estilo de título del patrón</a:t>
            </a:r>
            <a:endParaRPr lang="es-MX"/>
          </a:p>
        </p:txBody>
      </p:sp>
      <p:sp>
        <p:nvSpPr>
          <p:cNvPr id="3" name="Marcador de contenido 2"/>
          <p:cNvSpPr>
            <a:spLocks noGrp="1"/>
          </p:cNvSpPr>
          <p:nvPr>
            <p:ph sz="quarter" idx="1"/>
          </p:nvPr>
        </p:nvSpPr>
        <p:spPr>
          <a:xfrm>
            <a:off x="1676400" y="19812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quarter" idx="2"/>
          </p:nvPr>
        </p:nvSpPr>
        <p:spPr>
          <a:xfrm>
            <a:off x="5257800" y="19812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contenido 4"/>
          <p:cNvSpPr>
            <a:spLocks noGrp="1"/>
          </p:cNvSpPr>
          <p:nvPr>
            <p:ph sz="quarter" idx="3"/>
          </p:nvPr>
        </p:nvSpPr>
        <p:spPr>
          <a:xfrm>
            <a:off x="1676400" y="41148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contenido 5"/>
          <p:cNvSpPr>
            <a:spLocks noGrp="1"/>
          </p:cNvSpPr>
          <p:nvPr>
            <p:ph sz="quarter" idx="4"/>
          </p:nvPr>
        </p:nvSpPr>
        <p:spPr>
          <a:xfrm>
            <a:off x="5257800" y="4114800"/>
            <a:ext cx="3429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ftr" sz="quarter" idx="10"/>
          </p:nvPr>
        </p:nvSpPr>
        <p:spPr>
          <a:ln/>
        </p:spPr>
        <p:txBody>
          <a:bodyPr/>
          <a:lstStyle>
            <a:lvl1pPr>
              <a:defRPr/>
            </a:lvl1pPr>
          </a:lstStyle>
          <a:p>
            <a:pPr>
              <a:defRPr/>
            </a:pPr>
            <a:endParaRPr lang="es-ES" altLang="es-MX"/>
          </a:p>
        </p:txBody>
      </p:sp>
      <p:sp>
        <p:nvSpPr>
          <p:cNvPr id="8" name="Rectangle 5"/>
          <p:cNvSpPr>
            <a:spLocks noGrp="1" noChangeArrowheads="1"/>
          </p:cNvSpPr>
          <p:nvPr>
            <p:ph type="sldNum" sz="quarter" idx="11"/>
          </p:nvPr>
        </p:nvSpPr>
        <p:spPr>
          <a:ln/>
        </p:spPr>
        <p:txBody>
          <a:bodyPr/>
          <a:lstStyle>
            <a:lvl1pPr>
              <a:defRPr/>
            </a:lvl1pPr>
          </a:lstStyle>
          <a:p>
            <a:pPr>
              <a:defRPr/>
            </a:pPr>
            <a:fld id="{FC72479D-7921-4438-A040-DC588F3C0D70}" type="slidenum">
              <a:rPr lang="es-ES" altLang="es-MX"/>
              <a:pPr>
                <a:defRPr/>
              </a:pPr>
              <a:t>‹Nº›</a:t>
            </a:fld>
            <a:endParaRPr lang="es-ES" altLang="es-MX"/>
          </a:p>
        </p:txBody>
      </p:sp>
      <p:sp>
        <p:nvSpPr>
          <p:cNvPr id="9" name="Rectangle 22"/>
          <p:cNvSpPr>
            <a:spLocks noGrp="1" noChangeArrowheads="1"/>
          </p:cNvSpPr>
          <p:nvPr>
            <p:ph type="dt" sz="half" idx="12"/>
          </p:nvPr>
        </p:nvSpPr>
        <p:spPr>
          <a:ln/>
        </p:spPr>
        <p:txBody>
          <a:bodyPr/>
          <a:lstStyle>
            <a:lvl1pPr>
              <a:defRPr/>
            </a:lvl1pPr>
          </a:lstStyle>
          <a:p>
            <a:pPr>
              <a:defRPr/>
            </a:pPr>
            <a:endParaRPr lang="es-ES" altLang="es-MX"/>
          </a:p>
        </p:txBody>
      </p:sp>
    </p:spTree>
    <p:extLst>
      <p:ext uri="{BB962C8B-B14F-4D97-AF65-F5344CB8AC3E}">
        <p14:creationId xmlns:p14="http://schemas.microsoft.com/office/powerpoint/2010/main" val="26057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MX"/>
          </a:p>
        </p:txBody>
      </p:sp>
      <p:sp>
        <p:nvSpPr>
          <p:cNvPr id="5" name="Footer Placeholder 4"/>
          <p:cNvSpPr>
            <a:spLocks noGrp="1"/>
          </p:cNvSpPr>
          <p:nvPr>
            <p:ph type="ftr" sz="quarter" idx="11"/>
          </p:nvPr>
        </p:nvSpPr>
        <p:spPr/>
        <p:txBody>
          <a:bodyPr/>
          <a:lstStyle/>
          <a:p>
            <a:pPr>
              <a:defRPr/>
            </a:pPr>
            <a:endParaRPr lang="es-ES" altLang="es-MX"/>
          </a:p>
        </p:txBody>
      </p:sp>
      <p:sp>
        <p:nvSpPr>
          <p:cNvPr id="6" name="Slide Number Placeholder 5"/>
          <p:cNvSpPr>
            <a:spLocks noGrp="1"/>
          </p:cNvSpPr>
          <p:nvPr>
            <p:ph type="sldNum" sz="quarter" idx="12"/>
          </p:nvPr>
        </p:nvSpPr>
        <p:spPr/>
        <p:txBody>
          <a:bodyPr/>
          <a:lstStyle/>
          <a:p>
            <a:pPr>
              <a:defRPr/>
            </a:pPr>
            <a:fld id="{69A70228-616D-4A2A-A9FC-7F8E0DF69B30}" type="slidenum">
              <a:rPr lang="es-ES" altLang="es-MX" smtClean="0"/>
              <a:pPr>
                <a:defRPr/>
              </a:pPr>
              <a:t>‹Nº›</a:t>
            </a:fld>
            <a:endParaRPr lang="es-ES" altLang="es-MX"/>
          </a:p>
        </p:txBody>
      </p:sp>
    </p:spTree>
    <p:extLst>
      <p:ext uri="{BB962C8B-B14F-4D97-AF65-F5344CB8AC3E}">
        <p14:creationId xmlns:p14="http://schemas.microsoft.com/office/powerpoint/2010/main" val="1520454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ltLang="es-MX"/>
          </a:p>
        </p:txBody>
      </p:sp>
      <p:sp>
        <p:nvSpPr>
          <p:cNvPr id="6" name="Footer Placeholder 5"/>
          <p:cNvSpPr>
            <a:spLocks noGrp="1"/>
          </p:cNvSpPr>
          <p:nvPr>
            <p:ph type="ftr" sz="quarter" idx="11"/>
          </p:nvPr>
        </p:nvSpPr>
        <p:spPr/>
        <p:txBody>
          <a:bodyPr/>
          <a:lstStyle/>
          <a:p>
            <a:pPr>
              <a:defRPr/>
            </a:pPr>
            <a:endParaRPr lang="es-ES" altLang="es-MX"/>
          </a:p>
        </p:txBody>
      </p:sp>
      <p:sp>
        <p:nvSpPr>
          <p:cNvPr id="7" name="Slide Number Placeholder 6"/>
          <p:cNvSpPr>
            <a:spLocks noGrp="1"/>
          </p:cNvSpPr>
          <p:nvPr>
            <p:ph type="sldNum" sz="quarter" idx="12"/>
          </p:nvPr>
        </p:nvSpPr>
        <p:spPr/>
        <p:txBody>
          <a:bodyPr/>
          <a:lstStyle/>
          <a:p>
            <a:pPr>
              <a:defRPr/>
            </a:pPr>
            <a:fld id="{5807BD19-E0CE-44A2-A967-C59E153287BD}" type="slidenum">
              <a:rPr lang="es-ES" altLang="es-MX" smtClean="0"/>
              <a:pPr>
                <a:defRPr/>
              </a:pPr>
              <a:t>‹Nº›</a:t>
            </a:fld>
            <a:endParaRPr lang="es-ES" altLang="es-MX"/>
          </a:p>
        </p:txBody>
      </p:sp>
    </p:spTree>
    <p:extLst>
      <p:ext uri="{BB962C8B-B14F-4D97-AF65-F5344CB8AC3E}">
        <p14:creationId xmlns:p14="http://schemas.microsoft.com/office/powerpoint/2010/main" val="2359486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ltLang="es-MX"/>
          </a:p>
        </p:txBody>
      </p:sp>
      <p:sp>
        <p:nvSpPr>
          <p:cNvPr id="8" name="Footer Placeholder 7"/>
          <p:cNvSpPr>
            <a:spLocks noGrp="1"/>
          </p:cNvSpPr>
          <p:nvPr>
            <p:ph type="ftr" sz="quarter" idx="11"/>
          </p:nvPr>
        </p:nvSpPr>
        <p:spPr/>
        <p:txBody>
          <a:bodyPr/>
          <a:lstStyle/>
          <a:p>
            <a:pPr>
              <a:defRPr/>
            </a:pPr>
            <a:endParaRPr lang="es-ES" altLang="es-MX"/>
          </a:p>
        </p:txBody>
      </p:sp>
      <p:sp>
        <p:nvSpPr>
          <p:cNvPr id="9" name="Slide Number Placeholder 8"/>
          <p:cNvSpPr>
            <a:spLocks noGrp="1"/>
          </p:cNvSpPr>
          <p:nvPr>
            <p:ph type="sldNum" sz="quarter" idx="12"/>
          </p:nvPr>
        </p:nvSpPr>
        <p:spPr/>
        <p:txBody>
          <a:bodyPr/>
          <a:lstStyle/>
          <a:p>
            <a:pPr>
              <a:defRPr/>
            </a:pPr>
            <a:fld id="{63D0AA59-B0EA-4C50-BFED-EE54B3D8A47C}" type="slidenum">
              <a:rPr lang="es-ES" altLang="es-MX" smtClean="0"/>
              <a:pPr>
                <a:defRPr/>
              </a:pPr>
              <a:t>‹Nº›</a:t>
            </a:fld>
            <a:endParaRPr lang="es-ES" altLang="es-MX"/>
          </a:p>
        </p:txBody>
      </p:sp>
    </p:spTree>
    <p:extLst>
      <p:ext uri="{BB962C8B-B14F-4D97-AF65-F5344CB8AC3E}">
        <p14:creationId xmlns:p14="http://schemas.microsoft.com/office/powerpoint/2010/main" val="535224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ltLang="es-MX"/>
          </a:p>
        </p:txBody>
      </p:sp>
      <p:sp>
        <p:nvSpPr>
          <p:cNvPr id="4" name="Footer Placeholder 3"/>
          <p:cNvSpPr>
            <a:spLocks noGrp="1"/>
          </p:cNvSpPr>
          <p:nvPr>
            <p:ph type="ftr" sz="quarter" idx="11"/>
          </p:nvPr>
        </p:nvSpPr>
        <p:spPr/>
        <p:txBody>
          <a:bodyPr/>
          <a:lstStyle/>
          <a:p>
            <a:pPr>
              <a:defRPr/>
            </a:pPr>
            <a:endParaRPr lang="es-ES" altLang="es-MX"/>
          </a:p>
        </p:txBody>
      </p:sp>
      <p:sp>
        <p:nvSpPr>
          <p:cNvPr id="5" name="Slide Number Placeholder 4"/>
          <p:cNvSpPr>
            <a:spLocks noGrp="1"/>
          </p:cNvSpPr>
          <p:nvPr>
            <p:ph type="sldNum" sz="quarter" idx="12"/>
          </p:nvPr>
        </p:nvSpPr>
        <p:spPr/>
        <p:txBody>
          <a:bodyPr/>
          <a:lstStyle/>
          <a:p>
            <a:pPr>
              <a:defRPr/>
            </a:pPr>
            <a:fld id="{745387EE-BDF6-4772-9F50-BE9FC09D5F2E}" type="slidenum">
              <a:rPr lang="es-ES" altLang="es-MX" smtClean="0"/>
              <a:pPr>
                <a:defRPr/>
              </a:pPr>
              <a:t>‹Nº›</a:t>
            </a:fld>
            <a:endParaRPr lang="es-ES" altLang="es-MX"/>
          </a:p>
        </p:txBody>
      </p:sp>
    </p:spTree>
    <p:extLst>
      <p:ext uri="{BB962C8B-B14F-4D97-AF65-F5344CB8AC3E}">
        <p14:creationId xmlns:p14="http://schemas.microsoft.com/office/powerpoint/2010/main" val="257412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ltLang="es-MX"/>
          </a:p>
        </p:txBody>
      </p:sp>
      <p:sp>
        <p:nvSpPr>
          <p:cNvPr id="3" name="Footer Placeholder 2"/>
          <p:cNvSpPr>
            <a:spLocks noGrp="1"/>
          </p:cNvSpPr>
          <p:nvPr>
            <p:ph type="ftr" sz="quarter" idx="11"/>
          </p:nvPr>
        </p:nvSpPr>
        <p:spPr/>
        <p:txBody>
          <a:bodyPr/>
          <a:lstStyle/>
          <a:p>
            <a:pPr>
              <a:defRPr/>
            </a:pPr>
            <a:endParaRPr lang="es-ES" altLang="es-MX"/>
          </a:p>
        </p:txBody>
      </p:sp>
      <p:sp>
        <p:nvSpPr>
          <p:cNvPr id="4" name="Slide Number Placeholder 3"/>
          <p:cNvSpPr>
            <a:spLocks noGrp="1"/>
          </p:cNvSpPr>
          <p:nvPr>
            <p:ph type="sldNum" sz="quarter" idx="12"/>
          </p:nvPr>
        </p:nvSpPr>
        <p:spPr/>
        <p:txBody>
          <a:bodyPr/>
          <a:lstStyle/>
          <a:p>
            <a:pPr>
              <a:defRPr/>
            </a:pPr>
            <a:fld id="{4D8B991F-E067-405C-A57C-92EB2EC6C139}" type="slidenum">
              <a:rPr lang="es-ES" altLang="es-MX" smtClean="0"/>
              <a:pPr>
                <a:defRPr/>
              </a:pPr>
              <a:t>‹Nº›</a:t>
            </a:fld>
            <a:endParaRPr lang="es-ES" altLang="es-MX"/>
          </a:p>
        </p:txBody>
      </p:sp>
    </p:spTree>
    <p:extLst>
      <p:ext uri="{BB962C8B-B14F-4D97-AF65-F5344CB8AC3E}">
        <p14:creationId xmlns:p14="http://schemas.microsoft.com/office/powerpoint/2010/main" val="1630342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s-MX"/>
          </a:p>
        </p:txBody>
      </p:sp>
      <p:sp>
        <p:nvSpPr>
          <p:cNvPr id="6" name="Footer Placeholder 5"/>
          <p:cNvSpPr>
            <a:spLocks noGrp="1"/>
          </p:cNvSpPr>
          <p:nvPr>
            <p:ph type="ftr" sz="quarter" idx="11"/>
          </p:nvPr>
        </p:nvSpPr>
        <p:spPr/>
        <p:txBody>
          <a:bodyPr/>
          <a:lstStyle/>
          <a:p>
            <a:pPr>
              <a:defRPr/>
            </a:pPr>
            <a:endParaRPr lang="es-ES" altLang="es-MX"/>
          </a:p>
        </p:txBody>
      </p:sp>
      <p:sp>
        <p:nvSpPr>
          <p:cNvPr id="7" name="Slide Number Placeholder 6"/>
          <p:cNvSpPr>
            <a:spLocks noGrp="1"/>
          </p:cNvSpPr>
          <p:nvPr>
            <p:ph type="sldNum" sz="quarter" idx="12"/>
          </p:nvPr>
        </p:nvSpPr>
        <p:spPr/>
        <p:txBody>
          <a:bodyPr/>
          <a:lstStyle/>
          <a:p>
            <a:pPr>
              <a:defRPr/>
            </a:pPr>
            <a:fld id="{77F924FA-6922-48C1-8C27-C18BF0C0FE45}" type="slidenum">
              <a:rPr lang="es-ES" altLang="es-MX" smtClean="0"/>
              <a:pPr>
                <a:defRPr/>
              </a:pPr>
              <a:t>‹Nº›</a:t>
            </a:fld>
            <a:endParaRPr lang="es-ES" altLang="es-MX"/>
          </a:p>
        </p:txBody>
      </p:sp>
    </p:spTree>
    <p:extLst>
      <p:ext uri="{BB962C8B-B14F-4D97-AF65-F5344CB8AC3E}">
        <p14:creationId xmlns:p14="http://schemas.microsoft.com/office/powerpoint/2010/main" val="1827435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s-MX"/>
          </a:p>
        </p:txBody>
      </p:sp>
      <p:sp>
        <p:nvSpPr>
          <p:cNvPr id="6" name="Footer Placeholder 5"/>
          <p:cNvSpPr>
            <a:spLocks noGrp="1"/>
          </p:cNvSpPr>
          <p:nvPr>
            <p:ph type="ftr" sz="quarter" idx="11"/>
          </p:nvPr>
        </p:nvSpPr>
        <p:spPr/>
        <p:txBody>
          <a:bodyPr/>
          <a:lstStyle/>
          <a:p>
            <a:pPr>
              <a:defRPr/>
            </a:pPr>
            <a:endParaRPr lang="es-ES" altLang="es-MX"/>
          </a:p>
        </p:txBody>
      </p:sp>
      <p:sp>
        <p:nvSpPr>
          <p:cNvPr id="7" name="Slide Number Placeholder 6"/>
          <p:cNvSpPr>
            <a:spLocks noGrp="1"/>
          </p:cNvSpPr>
          <p:nvPr>
            <p:ph type="sldNum" sz="quarter" idx="12"/>
          </p:nvPr>
        </p:nvSpPr>
        <p:spPr/>
        <p:txBody>
          <a:bodyPr/>
          <a:lstStyle/>
          <a:p>
            <a:pPr>
              <a:defRPr/>
            </a:pPr>
            <a:fld id="{3F64E84A-8E02-4D70-B044-1EB8F2ADEE1C}" type="slidenum">
              <a:rPr lang="es-ES" altLang="es-MX" smtClean="0"/>
              <a:pPr>
                <a:defRPr/>
              </a:pPr>
              <a:t>‹Nº›</a:t>
            </a:fld>
            <a:endParaRPr lang="es-ES" altLang="es-MX"/>
          </a:p>
        </p:txBody>
      </p:sp>
    </p:spTree>
    <p:extLst>
      <p:ext uri="{BB962C8B-B14F-4D97-AF65-F5344CB8AC3E}">
        <p14:creationId xmlns:p14="http://schemas.microsoft.com/office/powerpoint/2010/main" val="741020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s-ES" alt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lt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pPr>
              <a:defRPr/>
            </a:pPr>
            <a:fld id="{CD33E722-9005-4173-8037-C4EFE8851CE1}" type="slidenum">
              <a:rPr lang="es-ES" altLang="es-MX" smtClean="0"/>
              <a:pPr>
                <a:defRPr/>
              </a:pPr>
              <a:t>‹Nº›</a:t>
            </a:fld>
            <a:endParaRPr lang="es-ES" altLang="es-MX"/>
          </a:p>
        </p:txBody>
      </p:sp>
    </p:spTree>
    <p:extLst>
      <p:ext uri="{BB962C8B-B14F-4D97-AF65-F5344CB8AC3E}">
        <p14:creationId xmlns:p14="http://schemas.microsoft.com/office/powerpoint/2010/main" val="88221147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30.wmf"/><Relationship Id="rId5" Type="http://schemas.openxmlformats.org/officeDocument/2006/relationships/oleObject" Target="../embeddings/oleObject4.bin"/><Relationship Id="rId4" Type="http://schemas.openxmlformats.org/officeDocument/2006/relationships/image" Target="../media/image29.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7.xml"/><Relationship Id="rId1" Type="http://schemas.openxmlformats.org/officeDocument/2006/relationships/vmlDrawing" Target="../drawings/vmlDrawing4.vml"/><Relationship Id="rId4" Type="http://schemas.openxmlformats.org/officeDocument/2006/relationships/image" Target="../media/image31.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image" Target="../media/image3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9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www.itch.edu.mx/academic/industrial/estadistica1/u0304.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3297" y="325996"/>
            <a:ext cx="7416824" cy="2342048"/>
          </a:xfrm>
        </p:spPr>
        <p:txBody>
          <a:bodyPr>
            <a:noAutofit/>
          </a:bodyPr>
          <a:lstStyle/>
          <a:p>
            <a:pPr algn="ctr"/>
            <a:r>
              <a:rPr lang="es-MX" sz="2000" dirty="0"/>
              <a:t>UNIVERSIDAD AUTÓNOMA DEL ESTADO DE MÉXICO </a:t>
            </a:r>
            <a:br>
              <a:rPr lang="es-MX" sz="2000" dirty="0"/>
            </a:br>
            <a:r>
              <a:rPr lang="es-MX" sz="2000" dirty="0"/>
              <a:t/>
            </a:r>
            <a:br>
              <a:rPr lang="es-MX" sz="2000" dirty="0"/>
            </a:br>
            <a:r>
              <a:rPr lang="es-MX" sz="2000" dirty="0"/>
              <a:t>FACULTAD DE QUÍMICA</a:t>
            </a:r>
            <a:br>
              <a:rPr lang="es-MX" sz="2000" dirty="0"/>
            </a:br>
            <a:r>
              <a:rPr lang="es-MX" sz="2000" dirty="0"/>
              <a:t/>
            </a:r>
            <a:br>
              <a:rPr lang="es-MX" sz="2000" dirty="0"/>
            </a:br>
            <a:r>
              <a:rPr lang="es-MX" sz="2000" dirty="0"/>
              <a:t>P.E.L: INGENIERO QUÍMICO</a:t>
            </a:r>
            <a:br>
              <a:rPr lang="es-MX" sz="2000" dirty="0"/>
            </a:br>
            <a:r>
              <a:rPr lang="es-MX" sz="2000" dirty="0"/>
              <a:t/>
            </a:r>
            <a:br>
              <a:rPr lang="es-MX" sz="2000" dirty="0"/>
            </a:br>
            <a:r>
              <a:rPr lang="es-MX" sz="2000" dirty="0"/>
              <a:t>U.A: </a:t>
            </a:r>
            <a:r>
              <a:rPr lang="es-MX" sz="2000" dirty="0" smtClean="0"/>
              <a:t>PROBABILIDAD Y </a:t>
            </a:r>
            <a:r>
              <a:rPr lang="es-MX" sz="2000" dirty="0" smtClean="0"/>
              <a:t>ESTADÍSTICA</a:t>
            </a:r>
            <a:br>
              <a:rPr lang="es-MX" sz="2000" dirty="0" smtClean="0"/>
            </a:br>
            <a:endParaRPr lang="es-MX" sz="2000" dirty="0"/>
          </a:p>
        </p:txBody>
      </p:sp>
      <p:sp>
        <p:nvSpPr>
          <p:cNvPr id="3" name="Subtitle 2"/>
          <p:cNvSpPr>
            <a:spLocks noGrp="1"/>
          </p:cNvSpPr>
          <p:nvPr>
            <p:ph type="subTitle" idx="1"/>
          </p:nvPr>
        </p:nvSpPr>
        <p:spPr>
          <a:xfrm>
            <a:off x="168851" y="2780928"/>
            <a:ext cx="8784686" cy="3888432"/>
          </a:xfrm>
        </p:spPr>
        <p:txBody>
          <a:bodyPr>
            <a:noAutofit/>
          </a:bodyPr>
          <a:lstStyle/>
          <a:p>
            <a:pPr algn="ctr"/>
            <a:endParaRPr lang="es-MX" b="1" u="sng" dirty="0"/>
          </a:p>
          <a:p>
            <a:pPr algn="ctr"/>
            <a:r>
              <a:rPr lang="es-MX" b="1" u="sng" dirty="0" smtClean="0">
                <a:solidFill>
                  <a:srgbClr val="FF0000"/>
                </a:solidFill>
              </a:rPr>
              <a:t>Unidad </a:t>
            </a:r>
            <a:r>
              <a:rPr lang="es-MX" b="1" u="sng" dirty="0">
                <a:solidFill>
                  <a:srgbClr val="FF0000"/>
                </a:solidFill>
              </a:rPr>
              <a:t>I </a:t>
            </a:r>
            <a:r>
              <a:rPr lang="es-MX" b="1" u="sng" dirty="0" smtClean="0">
                <a:solidFill>
                  <a:srgbClr val="FF0000"/>
                </a:solidFill>
              </a:rPr>
              <a:t>“Estadística Descriptiva”</a:t>
            </a:r>
            <a:endParaRPr lang="es-MX" b="1" u="sng" dirty="0">
              <a:solidFill>
                <a:srgbClr val="FF0000"/>
              </a:solidFill>
            </a:endParaRPr>
          </a:p>
          <a:p>
            <a:pPr algn="ctr">
              <a:defRPr/>
            </a:pPr>
            <a:endParaRPr lang="es-MX" altLang="es-MX" b="1" i="1" dirty="0">
              <a:solidFill>
                <a:srgbClr val="FF0000"/>
              </a:solidFill>
            </a:endParaRPr>
          </a:p>
          <a:p>
            <a:pPr algn="ctr">
              <a:defRPr/>
            </a:pPr>
            <a:r>
              <a:rPr lang="es-MX" altLang="es-MX" i="1" dirty="0"/>
              <a:t>Material didáctico</a:t>
            </a:r>
          </a:p>
          <a:p>
            <a:pPr algn="ctr">
              <a:defRPr/>
            </a:pPr>
            <a:r>
              <a:rPr lang="es-MX" altLang="es-MX" i="1" dirty="0"/>
              <a:t>Modalidad: Solo visión </a:t>
            </a:r>
            <a:r>
              <a:rPr lang="es-MX" altLang="es-MX" i="1" dirty="0" err="1"/>
              <a:t>proyectable</a:t>
            </a:r>
            <a:r>
              <a:rPr lang="es-MX" altLang="es-MX" i="1" dirty="0"/>
              <a:t> (diapositivas)</a:t>
            </a:r>
          </a:p>
          <a:p>
            <a:pPr algn="ctr"/>
            <a:r>
              <a:rPr lang="es-MX" altLang="es-MX" dirty="0" smtClean="0"/>
              <a:t>Responsable </a:t>
            </a:r>
            <a:r>
              <a:rPr lang="es-MX" altLang="es-MX" dirty="0"/>
              <a:t>de la Elaboración:</a:t>
            </a:r>
          </a:p>
          <a:p>
            <a:pPr algn="ctr"/>
            <a:r>
              <a:rPr lang="es-MX" dirty="0" smtClean="0"/>
              <a:t>DRA</a:t>
            </a:r>
            <a:r>
              <a:rPr lang="es-MX" dirty="0"/>
              <a:t>. SANDRA LUZ MARTÍNEZ VARGAS</a:t>
            </a:r>
          </a:p>
          <a:p>
            <a:pPr algn="ctr"/>
            <a:r>
              <a:rPr lang="es-MX" dirty="0" smtClean="0"/>
              <a:t>Septiembre </a:t>
            </a:r>
            <a:r>
              <a:rPr lang="es-MX" dirty="0"/>
              <a:t>de </a:t>
            </a:r>
            <a:r>
              <a:rPr lang="es-MX" dirty="0" smtClean="0"/>
              <a:t>2015</a:t>
            </a:r>
            <a:endParaRPr lang="es-MX" dirty="0"/>
          </a:p>
        </p:txBody>
      </p:sp>
      <p:pic>
        <p:nvPicPr>
          <p:cNvPr id="4" name="Picture 3"/>
          <p:cNvPicPr>
            <a:picLocks noChangeAspect="1"/>
          </p:cNvPicPr>
          <p:nvPr/>
        </p:nvPicPr>
        <p:blipFill>
          <a:blip r:embed="rId2"/>
          <a:stretch>
            <a:fillRect/>
          </a:stretch>
        </p:blipFill>
        <p:spPr>
          <a:xfrm>
            <a:off x="168851" y="325996"/>
            <a:ext cx="1534799" cy="1351679"/>
          </a:xfrm>
          <a:prstGeom prst="rect">
            <a:avLst/>
          </a:prstGeom>
        </p:spPr>
      </p:pic>
      <p:pic>
        <p:nvPicPr>
          <p:cNvPr id="5" name="Picture 4"/>
          <p:cNvPicPr>
            <a:picLocks noChangeAspect="1"/>
          </p:cNvPicPr>
          <p:nvPr/>
        </p:nvPicPr>
        <p:blipFill>
          <a:blip r:embed="rId3"/>
          <a:stretch>
            <a:fillRect/>
          </a:stretch>
        </p:blipFill>
        <p:spPr>
          <a:xfrm>
            <a:off x="7418738" y="325996"/>
            <a:ext cx="1534799" cy="1313430"/>
          </a:xfrm>
          <a:prstGeom prst="rect">
            <a:avLst/>
          </a:prstGeom>
        </p:spPr>
      </p:pic>
    </p:spTree>
    <p:extLst>
      <p:ext uri="{BB962C8B-B14F-4D97-AF65-F5344CB8AC3E}">
        <p14:creationId xmlns:p14="http://schemas.microsoft.com/office/powerpoint/2010/main" val="39380068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S" altLang="es-MX" smtClean="0"/>
              <a:t>DEFINICIONES</a:t>
            </a:r>
          </a:p>
        </p:txBody>
      </p:sp>
      <p:sp>
        <p:nvSpPr>
          <p:cNvPr id="9219" name="Rectangle 3"/>
          <p:cNvSpPr>
            <a:spLocks noGrp="1" noChangeArrowheads="1"/>
          </p:cNvSpPr>
          <p:nvPr>
            <p:ph idx="1"/>
          </p:nvPr>
        </p:nvSpPr>
        <p:spPr/>
        <p:txBody>
          <a:bodyPr>
            <a:normAutofit/>
          </a:bodyPr>
          <a:lstStyle/>
          <a:p>
            <a:pPr algn="just" eaLnBrk="1" hangingPunct="1"/>
            <a:r>
              <a:rPr lang="es-ES" altLang="es-MX" sz="2200" dirty="0" smtClean="0">
                <a:solidFill>
                  <a:srgbClr val="FF0000"/>
                </a:solidFill>
              </a:rPr>
              <a:t>VARIABLE CONTINUA</a:t>
            </a:r>
            <a:r>
              <a:rPr lang="es-ES" altLang="es-MX" sz="2200" dirty="0" smtClean="0"/>
              <a:t>.- Es aquella que puede tomar cualquier valor dentro de un rango dado.</a:t>
            </a:r>
          </a:p>
          <a:p>
            <a:pPr algn="just" eaLnBrk="1" hangingPunct="1"/>
            <a:endParaRPr lang="es-ES" altLang="es-MX" sz="2200" dirty="0" smtClean="0"/>
          </a:p>
          <a:p>
            <a:pPr algn="just" eaLnBrk="1" hangingPunct="1"/>
            <a:r>
              <a:rPr lang="es-ES" altLang="es-MX" sz="2200" dirty="0" smtClean="0">
                <a:solidFill>
                  <a:srgbClr val="FF0000"/>
                </a:solidFill>
              </a:rPr>
              <a:t>VARIABLE DISCRETA</a:t>
            </a:r>
            <a:r>
              <a:rPr lang="es-ES" altLang="es-MX" sz="2200" dirty="0" smtClean="0"/>
              <a:t>.- Esta limita a ciertos valores, generalmente números enteros. Con frecuencia  son el resultado de la enumeración o del conteo.</a:t>
            </a:r>
          </a:p>
        </p:txBody>
      </p:sp>
      <p:pic>
        <p:nvPicPr>
          <p:cNvPr id="2" name="Imagen 1"/>
          <p:cNvPicPr>
            <a:picLocks noChangeAspect="1"/>
          </p:cNvPicPr>
          <p:nvPr/>
        </p:nvPicPr>
        <p:blipFill>
          <a:blip r:embed="rId2"/>
          <a:stretch>
            <a:fillRect/>
          </a:stretch>
        </p:blipFill>
        <p:spPr>
          <a:xfrm>
            <a:off x="6228184" y="5013176"/>
            <a:ext cx="2380196" cy="162763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S" altLang="es-MX" smtClean="0"/>
              <a:t>DEFINICIONES</a:t>
            </a:r>
          </a:p>
        </p:txBody>
      </p:sp>
      <p:sp>
        <p:nvSpPr>
          <p:cNvPr id="10243" name="Rectangle 3"/>
          <p:cNvSpPr>
            <a:spLocks noGrp="1" noChangeArrowheads="1"/>
          </p:cNvSpPr>
          <p:nvPr>
            <p:ph idx="1"/>
          </p:nvPr>
        </p:nvSpPr>
        <p:spPr/>
        <p:txBody>
          <a:bodyPr>
            <a:normAutofit/>
          </a:bodyPr>
          <a:lstStyle/>
          <a:p>
            <a:pPr algn="just" eaLnBrk="1" hangingPunct="1"/>
            <a:r>
              <a:rPr lang="es-ES" altLang="es-MX" sz="2200" dirty="0" smtClean="0">
                <a:solidFill>
                  <a:srgbClr val="FF0000"/>
                </a:solidFill>
              </a:rPr>
              <a:t>ERROR DE MUESTREO</a:t>
            </a:r>
            <a:r>
              <a:rPr lang="es-ES" altLang="es-MX" sz="2200" dirty="0" smtClean="0"/>
              <a:t>.- Es la diferencia entre el parámetro desconocido del la población y el estadístico de la muestra utilizado para calcular el parámetro.</a:t>
            </a:r>
          </a:p>
          <a:p>
            <a:pPr algn="just" eaLnBrk="1" hangingPunct="1"/>
            <a:endParaRPr lang="es-ES" altLang="es-MX" sz="2200" dirty="0" smtClean="0"/>
          </a:p>
          <a:p>
            <a:pPr algn="just" eaLnBrk="1" hangingPunct="1"/>
            <a:endParaRPr lang="es-ES" altLang="es-MX" sz="2200" dirty="0" smtClean="0"/>
          </a:p>
          <a:p>
            <a:pPr algn="just" eaLnBrk="1" hangingPunct="1"/>
            <a:r>
              <a:rPr lang="es-ES" altLang="es-MX" sz="2200" dirty="0" smtClean="0">
                <a:solidFill>
                  <a:srgbClr val="FF0000"/>
                </a:solidFill>
              </a:rPr>
              <a:t>SESGO </a:t>
            </a:r>
            <a:r>
              <a:rPr lang="es-ES" altLang="es-MX" sz="2200" dirty="0" err="1" smtClean="0">
                <a:solidFill>
                  <a:srgbClr val="FF0000"/>
                </a:solidFill>
              </a:rPr>
              <a:t>MUESTRAL</a:t>
            </a:r>
            <a:r>
              <a:rPr lang="es-ES" altLang="es-MX" sz="2200" dirty="0" smtClean="0"/>
              <a:t>.- Es la tendencia a favorecer la selección de ciertos elementos de muestra en lugar de otros.</a:t>
            </a:r>
          </a:p>
        </p:txBody>
      </p:sp>
      <p:pic>
        <p:nvPicPr>
          <p:cNvPr id="2" name="Imagen 1"/>
          <p:cNvPicPr>
            <a:picLocks noChangeAspect="1"/>
          </p:cNvPicPr>
          <p:nvPr/>
        </p:nvPicPr>
        <p:blipFill>
          <a:blip r:embed="rId2"/>
          <a:stretch>
            <a:fillRect/>
          </a:stretch>
        </p:blipFill>
        <p:spPr>
          <a:xfrm>
            <a:off x="7020272" y="3212976"/>
            <a:ext cx="1922688" cy="144016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 altLang="es-MX" smtClean="0"/>
              <a:t>ESCALA DE MEDIDA</a:t>
            </a:r>
          </a:p>
        </p:txBody>
      </p:sp>
      <p:sp>
        <p:nvSpPr>
          <p:cNvPr id="11267" name="Rectangle 3"/>
          <p:cNvSpPr>
            <a:spLocks noGrp="1" noChangeArrowheads="1"/>
          </p:cNvSpPr>
          <p:nvPr>
            <p:ph idx="1"/>
          </p:nvPr>
        </p:nvSpPr>
        <p:spPr>
          <a:xfrm>
            <a:off x="609599" y="1556792"/>
            <a:ext cx="6347714" cy="3880773"/>
          </a:xfrm>
        </p:spPr>
        <p:txBody>
          <a:bodyPr>
            <a:normAutofit/>
          </a:bodyPr>
          <a:lstStyle/>
          <a:p>
            <a:pPr algn="just" eaLnBrk="1" hangingPunct="1"/>
            <a:r>
              <a:rPr lang="es-ES" altLang="es-MX" sz="2200" dirty="0" smtClean="0">
                <a:solidFill>
                  <a:srgbClr val="FF0000"/>
                </a:solidFill>
              </a:rPr>
              <a:t>MEDICIONES EN ESCALA NOMINAL</a:t>
            </a:r>
            <a:r>
              <a:rPr lang="es-ES" altLang="es-MX" sz="2200" dirty="0" smtClean="0"/>
              <a:t>.- Nombres  o clasificaciones que se utilizan para datos en categorías distintas y separadas.</a:t>
            </a:r>
          </a:p>
          <a:p>
            <a:pPr algn="just" eaLnBrk="1" hangingPunct="1"/>
            <a:r>
              <a:rPr lang="es-ES" altLang="es-MX" sz="2200" dirty="0" smtClean="0">
                <a:solidFill>
                  <a:srgbClr val="FF0000"/>
                </a:solidFill>
              </a:rPr>
              <a:t>MEDIDAS EN ESCALA ORDINAL</a:t>
            </a:r>
            <a:r>
              <a:rPr lang="es-ES" altLang="es-MX" sz="2200" dirty="0" smtClean="0"/>
              <a:t>.- Son las que clasifican las observaciones en categorías con un orden significativo.</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4153528"/>
            <a:ext cx="5748883" cy="223567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 altLang="es-MX" smtClean="0"/>
              <a:t>MEDICIONES</a:t>
            </a:r>
          </a:p>
        </p:txBody>
      </p:sp>
      <p:sp>
        <p:nvSpPr>
          <p:cNvPr id="12291" name="Rectangle 3"/>
          <p:cNvSpPr>
            <a:spLocks noGrp="1" noChangeArrowheads="1"/>
          </p:cNvSpPr>
          <p:nvPr>
            <p:ph idx="1"/>
          </p:nvPr>
        </p:nvSpPr>
        <p:spPr/>
        <p:txBody>
          <a:bodyPr>
            <a:normAutofit/>
          </a:bodyPr>
          <a:lstStyle/>
          <a:p>
            <a:pPr algn="just" eaLnBrk="1" hangingPunct="1">
              <a:lnSpc>
                <a:spcPct val="90000"/>
              </a:lnSpc>
            </a:pPr>
            <a:r>
              <a:rPr lang="es-ES" altLang="es-MX" sz="2200" dirty="0" smtClean="0">
                <a:solidFill>
                  <a:srgbClr val="FF0000"/>
                </a:solidFill>
              </a:rPr>
              <a:t>MEDIDAS EN ESCALA DE INTERVALO</a:t>
            </a:r>
            <a:r>
              <a:rPr lang="es-ES" altLang="es-MX" sz="2200" dirty="0" smtClean="0"/>
              <a:t>.- Medidas en una escala numérica en la cual el valor de cero es arbitrario pero la diferencia entre valores es importante.</a:t>
            </a:r>
          </a:p>
          <a:p>
            <a:pPr algn="just" eaLnBrk="1" hangingPunct="1">
              <a:lnSpc>
                <a:spcPct val="90000"/>
              </a:lnSpc>
            </a:pPr>
            <a:endParaRPr lang="es-ES" altLang="es-MX" sz="2200" dirty="0" smtClean="0"/>
          </a:p>
          <a:p>
            <a:pPr algn="just" eaLnBrk="1" hangingPunct="1">
              <a:lnSpc>
                <a:spcPct val="90000"/>
              </a:lnSpc>
            </a:pPr>
            <a:endParaRPr lang="es-ES" altLang="es-MX" sz="2200" dirty="0" smtClean="0"/>
          </a:p>
          <a:p>
            <a:pPr algn="just" eaLnBrk="1" hangingPunct="1">
              <a:lnSpc>
                <a:spcPct val="90000"/>
              </a:lnSpc>
            </a:pPr>
            <a:r>
              <a:rPr lang="es-ES" altLang="es-MX" sz="2200" dirty="0" smtClean="0">
                <a:solidFill>
                  <a:srgbClr val="FF0000"/>
                </a:solidFill>
              </a:rPr>
              <a:t>MEDIDAS EN ESCALA DE RAZÓN</a:t>
            </a:r>
            <a:r>
              <a:rPr lang="es-ES" altLang="es-MX" sz="2200" dirty="0" smtClean="0"/>
              <a:t>.- Medidas numéricas en las cuales cero es un valor fijo en cualquier escala y la diferencia entre valores es importante.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 altLang="es-MX" smtClean="0"/>
              <a:t>DESCRIPCIÓN DE LOS CONJUNTOS DE DATOS</a:t>
            </a:r>
          </a:p>
        </p:txBody>
      </p:sp>
      <p:sp>
        <p:nvSpPr>
          <p:cNvPr id="13315" name="Rectangle 3"/>
          <p:cNvSpPr>
            <a:spLocks noGrp="1" noChangeArrowheads="1"/>
          </p:cNvSpPr>
          <p:nvPr>
            <p:ph idx="1"/>
          </p:nvPr>
        </p:nvSpPr>
        <p:spPr/>
        <p:txBody>
          <a:bodyPr>
            <a:normAutofit/>
          </a:bodyPr>
          <a:lstStyle/>
          <a:p>
            <a:pPr algn="just" eaLnBrk="1" hangingPunct="1"/>
            <a:r>
              <a:rPr lang="es-ES" altLang="es-MX" sz="2200" dirty="0" smtClean="0"/>
              <a:t>Casi todos los trabajos que se hacen en estadística comienzan con el proceso de recolección de datos necesarios para formar con ellos un conjunto que se utilizará en el estudio.</a:t>
            </a:r>
          </a:p>
          <a:p>
            <a:pPr algn="just" eaLnBrk="1" hangingPunct="1"/>
            <a:r>
              <a:rPr lang="es-ES" altLang="es-MX" sz="2200" dirty="0" smtClean="0"/>
              <a:t>Esta recolección de datos originales revela muy poco por si sola. Es extremadamente difícil determinar el verdadero significado de un grupo de números que simplemente se ha registrado en papel.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altLang="es-MX" smtClean="0"/>
              <a:t>MÉTODOS DE AGRUPACIÓN</a:t>
            </a:r>
          </a:p>
        </p:txBody>
      </p:sp>
      <p:sp>
        <p:nvSpPr>
          <p:cNvPr id="14339" name="Rectangle 3"/>
          <p:cNvSpPr>
            <a:spLocks noGrp="1" noChangeArrowheads="1"/>
          </p:cNvSpPr>
          <p:nvPr>
            <p:ph idx="1"/>
          </p:nvPr>
        </p:nvSpPr>
        <p:spPr>
          <a:xfrm>
            <a:off x="581268" y="1556792"/>
            <a:ext cx="6347714" cy="3880773"/>
          </a:xfrm>
        </p:spPr>
        <p:txBody>
          <a:bodyPr>
            <a:normAutofit/>
          </a:bodyPr>
          <a:lstStyle/>
          <a:p>
            <a:pPr marL="457200" indent="-457200" algn="just" eaLnBrk="1" hangingPunct="1">
              <a:buFont typeface="Wingdings" panose="05000000000000000000" pitchFamily="2" charset="2"/>
              <a:buAutoNum type="alphaUcParenR"/>
            </a:pPr>
            <a:r>
              <a:rPr lang="es-ES" altLang="es-MX" sz="2200" dirty="0" smtClean="0">
                <a:solidFill>
                  <a:srgbClr val="FF0000"/>
                </a:solidFill>
              </a:rPr>
              <a:t>SERIE ORDENADA</a:t>
            </a:r>
            <a:r>
              <a:rPr lang="es-ES" altLang="es-MX" sz="2200" dirty="0" smtClean="0"/>
              <a:t>: Simplemente enumeran tales observaciones en orden ascendente o descendente.</a:t>
            </a:r>
          </a:p>
          <a:p>
            <a:pPr marL="457200" indent="-457200" algn="just" eaLnBrk="1" hangingPunct="1">
              <a:buFont typeface="Wingdings" panose="05000000000000000000" pitchFamily="2" charset="2"/>
              <a:buAutoNum type="alphaUcParenR"/>
            </a:pPr>
            <a:r>
              <a:rPr lang="es-ES" altLang="es-MX" sz="2200" dirty="0" smtClean="0">
                <a:solidFill>
                  <a:srgbClr val="FF0000"/>
                </a:solidFill>
              </a:rPr>
              <a:t>DISTRIBUCIÓN DE FRECUENCIAS</a:t>
            </a:r>
            <a:r>
              <a:rPr lang="es-ES" altLang="es-MX" sz="2200" dirty="0" smtClean="0"/>
              <a:t>: Ordenará los datos si estos se dividen en clases y se registrará el número de observaciones en cada clase.</a:t>
            </a:r>
          </a:p>
          <a:p>
            <a:pPr lvl="1" eaLnBrk="1" hangingPunct="1">
              <a:buFont typeface="Wingdings" panose="05000000000000000000" pitchFamily="2" charset="2"/>
              <a:buNone/>
            </a:pPr>
            <a:endParaRPr lang="es-ES" altLang="es-MX" sz="2200" dirty="0" smtClean="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944" y="4013948"/>
            <a:ext cx="2889368" cy="255086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11560" y="476672"/>
            <a:ext cx="7010400" cy="1295400"/>
          </a:xfrm>
        </p:spPr>
        <p:txBody>
          <a:bodyPr/>
          <a:lstStyle/>
          <a:p>
            <a:pPr eaLnBrk="1" hangingPunct="1"/>
            <a:r>
              <a:rPr lang="es-ES" altLang="es-MX" dirty="0" smtClean="0"/>
              <a:t>MÉTODOS DE AGRUPACIÓN</a:t>
            </a:r>
          </a:p>
        </p:txBody>
      </p:sp>
      <mc:AlternateContent xmlns:mc="http://schemas.openxmlformats.org/markup-compatibility/2006" xmlns:a14="http://schemas.microsoft.com/office/drawing/2010/main">
        <mc:Choice Requires="a14">
          <p:sp>
            <p:nvSpPr>
              <p:cNvPr id="15363" name="Rectangle 3"/>
              <p:cNvSpPr>
                <a:spLocks noGrp="1" noChangeArrowheads="1"/>
              </p:cNvSpPr>
              <p:nvPr>
                <p:ph type="body" sz="half" idx="1"/>
              </p:nvPr>
            </p:nvSpPr>
            <p:spPr>
              <a:xfrm>
                <a:off x="611560" y="2060848"/>
                <a:ext cx="6448425" cy="4114800"/>
              </a:xfrm>
            </p:spPr>
            <p:txBody>
              <a:bodyPr/>
              <a:lstStyle/>
              <a:p>
                <a:pPr algn="just" eaLnBrk="1" hangingPunct="1"/>
                <a:r>
                  <a:rPr lang="es-ES" altLang="es-MX" sz="2400" dirty="0" smtClean="0"/>
                  <a:t>En lo referente a la distribución de frecuencias lo primero que se tiene que hacer es identificar el límite interior y superior.</a:t>
                </a:r>
              </a:p>
              <a:p>
                <a:pPr algn="just" eaLnBrk="1" hangingPunct="1"/>
                <a:r>
                  <a:rPr lang="es-ES" altLang="es-MX" sz="2400" dirty="0" smtClean="0"/>
                  <a:t>Ahora otro punto importante es el número de clases que se debe de tener en una tabla de frecuencias, esto se determina de las siguiente manera:</a:t>
                </a:r>
              </a:p>
              <a:p>
                <a:pPr algn="just" eaLnBrk="1" hangingPunct="1"/>
                <a:endParaRPr lang="es-ES" altLang="es-MX" sz="2400" dirty="0" smtClean="0"/>
              </a:p>
              <a:p>
                <a:pPr marL="0" indent="0" algn="just" eaLnBrk="1" hangingPunct="1">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2</m:t>
                          </m:r>
                        </m:e>
                        <m:sup>
                          <m:r>
                            <a:rPr lang="es-MX" altLang="es-MX" sz="2400" b="0" i="1" smtClean="0">
                              <a:solidFill>
                                <a:schemeClr val="tx1">
                                  <a:lumMod val="85000"/>
                                  <a:lumOff val="15000"/>
                                </a:schemeClr>
                              </a:solidFill>
                              <a:latin typeface="Cambria Math" panose="02040503050406030204" pitchFamily="18" charset="0"/>
                            </a:rPr>
                            <m:t>𝐶</m:t>
                          </m:r>
                        </m:sup>
                      </m:sSup>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𝑛</m:t>
                      </m:r>
                    </m:oMath>
                  </m:oMathPara>
                </a14:m>
                <a:endParaRPr lang="es-ES" altLang="es-MX" sz="2400" dirty="0" smtClean="0">
                  <a:solidFill>
                    <a:schemeClr val="tx1">
                      <a:lumMod val="85000"/>
                      <a:lumOff val="15000"/>
                    </a:schemeClr>
                  </a:solidFill>
                </a:endParaRPr>
              </a:p>
              <a:p>
                <a:pPr eaLnBrk="1" hangingPunct="1"/>
                <a:endParaRPr lang="es-ES" altLang="es-MX" sz="2400" dirty="0" smtClean="0"/>
              </a:p>
            </p:txBody>
          </p:sp>
        </mc:Choice>
        <mc:Fallback xmlns="">
          <p:sp>
            <p:nvSpPr>
              <p:cNvPr id="15363" name="Rectangle 3"/>
              <p:cNvSpPr>
                <a:spLocks noGrp="1" noRot="1" noChangeAspect="1" noMove="1" noResize="1" noEditPoints="1" noAdjustHandles="1" noChangeArrowheads="1" noChangeShapeType="1" noTextEdit="1"/>
              </p:cNvSpPr>
              <p:nvPr>
                <p:ph type="body" sz="half" idx="1"/>
              </p:nvPr>
            </p:nvSpPr>
            <p:spPr>
              <a:xfrm>
                <a:off x="611560" y="2060848"/>
                <a:ext cx="6448425" cy="4114800"/>
              </a:xfrm>
              <a:blipFill rotWithShape="0">
                <a:blip r:embed="rId2"/>
                <a:stretch>
                  <a:fillRect l="-756" t="-1185" r="-1512"/>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 altLang="es-MX" smtClean="0"/>
              <a:t>MÉTODOS DE AGRUPACIÓN</a:t>
            </a:r>
          </a:p>
        </p:txBody>
      </p:sp>
      <p:sp>
        <p:nvSpPr>
          <p:cNvPr id="16387" name="Rectangle 3"/>
          <p:cNvSpPr>
            <a:spLocks noGrp="1" noChangeArrowheads="1"/>
          </p:cNvSpPr>
          <p:nvPr>
            <p:ph idx="1"/>
          </p:nvPr>
        </p:nvSpPr>
        <p:spPr/>
        <p:txBody>
          <a:bodyPr>
            <a:normAutofit/>
          </a:bodyPr>
          <a:lstStyle/>
          <a:p>
            <a:pPr algn="just" eaLnBrk="1" hangingPunct="1">
              <a:lnSpc>
                <a:spcPct val="90000"/>
              </a:lnSpc>
            </a:pPr>
            <a:r>
              <a:rPr lang="es-ES" altLang="es-MX" sz="2200" dirty="0" smtClean="0">
                <a:solidFill>
                  <a:srgbClr val="FF0000"/>
                </a:solidFill>
              </a:rPr>
              <a:t>PUNTO MEDIO DE LA CLASE</a:t>
            </a:r>
            <a:r>
              <a:rPr lang="es-ES" altLang="es-MX" sz="2200" dirty="0" smtClean="0"/>
              <a:t>: Se calcula como promedio de los límites superior e inferior de dicha clase.</a:t>
            </a:r>
          </a:p>
          <a:p>
            <a:pPr marL="0" indent="0" algn="just" eaLnBrk="1" hangingPunct="1">
              <a:lnSpc>
                <a:spcPct val="90000"/>
              </a:lnSpc>
              <a:buNone/>
            </a:pPr>
            <a:endParaRPr lang="es-ES" altLang="es-MX" sz="2200" dirty="0" smtClean="0"/>
          </a:p>
          <a:p>
            <a:pPr algn="just" eaLnBrk="1" hangingPunct="1">
              <a:lnSpc>
                <a:spcPct val="90000"/>
              </a:lnSpc>
            </a:pPr>
            <a:endParaRPr lang="es-ES" altLang="es-MX" sz="2200" dirty="0" smtClean="0"/>
          </a:p>
          <a:p>
            <a:pPr algn="just" eaLnBrk="1" hangingPunct="1">
              <a:lnSpc>
                <a:spcPct val="90000"/>
              </a:lnSpc>
            </a:pPr>
            <a:r>
              <a:rPr lang="es-ES" altLang="es-MX" sz="2200" dirty="0" smtClean="0">
                <a:solidFill>
                  <a:srgbClr val="FF0000"/>
                </a:solidFill>
              </a:rPr>
              <a:t>INTERVALO DE CLASE</a:t>
            </a:r>
            <a:r>
              <a:rPr lang="es-ES" altLang="es-MX" sz="2200" dirty="0" smtClean="0"/>
              <a:t>: Es el rango de valores encontrados dentro de una clase. Se determina restando el límite superior (o inferior), de una clase del límite inferior (o superior) de la clase siguiente.</a:t>
            </a:r>
          </a:p>
          <a:p>
            <a:pPr eaLnBrk="1" hangingPunct="1">
              <a:lnSpc>
                <a:spcPct val="90000"/>
              </a:lnSpc>
            </a:pPr>
            <a:endParaRPr lang="es-ES" altLang="es-MX" sz="2200" dirty="0" smtClean="0"/>
          </a:p>
        </p:txBody>
      </p:sp>
      <p:pic>
        <p:nvPicPr>
          <p:cNvPr id="2" name="Imagen 1"/>
          <p:cNvPicPr>
            <a:picLocks noChangeAspect="1"/>
          </p:cNvPicPr>
          <p:nvPr/>
        </p:nvPicPr>
        <p:blipFill>
          <a:blip r:embed="rId2"/>
          <a:stretch>
            <a:fillRect/>
          </a:stretch>
        </p:blipFill>
        <p:spPr>
          <a:xfrm>
            <a:off x="6957312" y="2780928"/>
            <a:ext cx="1457325" cy="10953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altLang="es-MX" smtClean="0"/>
              <a:t>MÉTODOS DE AGRUPACIÓN</a:t>
            </a:r>
          </a:p>
        </p:txBody>
      </p:sp>
      <p:sp>
        <p:nvSpPr>
          <p:cNvPr id="17411" name="Rectangle 3"/>
          <p:cNvSpPr>
            <a:spLocks noGrp="1" noChangeArrowheads="1"/>
          </p:cNvSpPr>
          <p:nvPr>
            <p:ph idx="1"/>
          </p:nvPr>
        </p:nvSpPr>
        <p:spPr>
          <a:xfrm>
            <a:off x="609598" y="1700808"/>
            <a:ext cx="6347714" cy="3880773"/>
          </a:xfrm>
        </p:spPr>
        <p:txBody>
          <a:bodyPr>
            <a:noAutofit/>
          </a:bodyPr>
          <a:lstStyle/>
          <a:p>
            <a:pPr marL="0" indent="0" algn="just" eaLnBrk="1" hangingPunct="1">
              <a:buNone/>
            </a:pPr>
            <a:endParaRPr lang="es-ES" altLang="es-MX" sz="2800" dirty="0" smtClean="0"/>
          </a:p>
          <a:p>
            <a:pPr algn="just" eaLnBrk="1" hangingPunct="1"/>
            <a:r>
              <a:rPr lang="es-ES" altLang="es-MX" sz="2800" dirty="0" smtClean="0"/>
              <a:t>Es deseable que todos los intervalos de clase sean de igual tamaño, ya que facilita las interpretaciones estadísticas. Sin embargo, puede ser conveniente utilizar intervalos abiertos que no mencionan un límite inferior para la primera clase o un límite superior para la última clase.</a:t>
            </a:r>
          </a:p>
        </p:txBody>
      </p:sp>
      <p:pic>
        <p:nvPicPr>
          <p:cNvPr id="2" name="Imagen 1"/>
          <p:cNvPicPr>
            <a:picLocks noChangeAspect="1"/>
          </p:cNvPicPr>
          <p:nvPr/>
        </p:nvPicPr>
        <p:blipFill>
          <a:blip r:embed="rId2"/>
          <a:stretch>
            <a:fillRect/>
          </a:stretch>
        </p:blipFill>
        <p:spPr>
          <a:xfrm>
            <a:off x="6732240" y="703922"/>
            <a:ext cx="1880419" cy="113215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55576" y="581596"/>
            <a:ext cx="7010400" cy="1295400"/>
          </a:xfrm>
        </p:spPr>
        <p:txBody>
          <a:bodyPr/>
          <a:lstStyle/>
          <a:p>
            <a:pPr eaLnBrk="1" hangingPunct="1"/>
            <a:r>
              <a:rPr lang="es-ES" altLang="es-MX" dirty="0" smtClean="0"/>
              <a:t>MÉTODOS DE AGRUPACIÓN</a:t>
            </a:r>
          </a:p>
        </p:txBody>
      </p:sp>
      <mc:AlternateContent xmlns:mc="http://schemas.openxmlformats.org/markup-compatibility/2006" xmlns:a14="http://schemas.microsoft.com/office/drawing/2010/main">
        <mc:Choice Requires="a14">
          <p:sp>
            <p:nvSpPr>
              <p:cNvPr id="18435" name="Rectangle 3"/>
              <p:cNvSpPr>
                <a:spLocks noGrp="1" noChangeArrowheads="1"/>
              </p:cNvSpPr>
              <p:nvPr>
                <p:ph type="body" sz="half" idx="1"/>
              </p:nvPr>
            </p:nvSpPr>
            <p:spPr>
              <a:xfrm>
                <a:off x="611560" y="2060848"/>
                <a:ext cx="6940550" cy="4114800"/>
              </a:xfrm>
            </p:spPr>
            <p:txBody>
              <a:bodyPr/>
              <a:lstStyle/>
              <a:p>
                <a:pPr eaLnBrk="1" hangingPunct="1"/>
                <a:r>
                  <a:rPr lang="es-ES" altLang="es-MX" sz="2400" dirty="0" smtClean="0">
                    <a:solidFill>
                      <a:srgbClr val="FF0000"/>
                    </a:solidFill>
                  </a:rPr>
                  <a:t>FÓRMULA PARA EL INTERVALO DE CLASE</a:t>
                </a:r>
                <a:r>
                  <a:rPr lang="es-ES" altLang="es-MX" sz="2400" dirty="0" smtClean="0"/>
                  <a:t>:</a:t>
                </a:r>
              </a:p>
              <a:p>
                <a:pPr eaLnBrk="1" hangingPunct="1"/>
                <a:endParaRPr lang="es-ES" altLang="es-MX" sz="2400" dirty="0" smtClean="0"/>
              </a:p>
              <a:p>
                <a:pPr eaLnBrk="1" hangingPunct="1"/>
                <a:endParaRPr lang="es-ES" altLang="es-MX" sz="2400" dirty="0"/>
              </a:p>
              <a:p>
                <a:pPr eaLnBrk="1" hangingPunct="1"/>
                <a:endParaRPr lang="es-ES" altLang="es-MX" sz="2400" dirty="0" smtClean="0"/>
              </a:p>
              <a:p>
                <a:pPr marL="0" indent="0" eaLnBrk="1" hangingPunct="1">
                  <a:buNone/>
                </a:pPr>
                <a14:m>
                  <m:oMathPara xmlns:m="http://schemas.openxmlformats.org/officeDocument/2006/math">
                    <m:oMathParaPr>
                      <m:jc m:val="centerGroup"/>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𝐼𝐶</m:t>
                      </m:r>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r>
                            <a:rPr lang="es-MX" altLang="es-MX" sz="2400" b="0" i="1" smtClean="0">
                              <a:solidFill>
                                <a:schemeClr val="tx1">
                                  <a:lumMod val="85000"/>
                                  <a:lumOff val="15000"/>
                                </a:schemeClr>
                              </a:solidFill>
                              <a:latin typeface="Cambria Math" panose="02040503050406030204" pitchFamily="18" charset="0"/>
                            </a:rPr>
                            <m:t>𝑉𝑎𝑙𝑜𝑟</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𝑚</m:t>
                          </m:r>
                          <m:r>
                            <a:rPr lang="es-MX" altLang="es-MX" sz="2400" b="0" i="1" smtClean="0">
                              <a:solidFill>
                                <a:schemeClr val="tx1">
                                  <a:lumMod val="85000"/>
                                  <a:lumOff val="15000"/>
                                </a:schemeClr>
                              </a:solidFill>
                              <a:latin typeface="Cambria Math" panose="02040503050406030204" pitchFamily="18" charset="0"/>
                            </a:rPr>
                            <m:t>á</m:t>
                          </m:r>
                          <m:r>
                            <a:rPr lang="es-MX" altLang="es-MX" sz="2400" b="0" i="1" smtClean="0">
                              <a:solidFill>
                                <a:schemeClr val="tx1">
                                  <a:lumMod val="85000"/>
                                  <a:lumOff val="15000"/>
                                </a:schemeClr>
                              </a:solidFill>
                              <a:latin typeface="Cambria Math" panose="02040503050406030204" pitchFamily="18" charset="0"/>
                            </a:rPr>
                            <m:t>𝑠</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𝑔𝑟𝑎𝑛𝑑𝑒</m:t>
                          </m:r>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𝑉𝑎𝑙𝑜𝑟</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𝑚</m:t>
                          </m:r>
                          <m:r>
                            <a:rPr lang="es-MX" altLang="es-MX" sz="2400" b="0" i="1" smtClean="0">
                              <a:solidFill>
                                <a:schemeClr val="tx1">
                                  <a:lumMod val="85000"/>
                                  <a:lumOff val="15000"/>
                                </a:schemeClr>
                              </a:solidFill>
                              <a:latin typeface="Cambria Math" panose="02040503050406030204" pitchFamily="18" charset="0"/>
                            </a:rPr>
                            <m:t>á</m:t>
                          </m:r>
                          <m:r>
                            <a:rPr lang="es-MX" altLang="es-MX" sz="2400" b="0" i="1" smtClean="0">
                              <a:solidFill>
                                <a:schemeClr val="tx1">
                                  <a:lumMod val="85000"/>
                                  <a:lumOff val="15000"/>
                                </a:schemeClr>
                              </a:solidFill>
                              <a:latin typeface="Cambria Math" panose="02040503050406030204" pitchFamily="18" charset="0"/>
                            </a:rPr>
                            <m:t>𝑠</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𝑝𝑒𝑞𝑢𝑒</m:t>
                          </m:r>
                          <m:r>
                            <a:rPr lang="es-MX" altLang="es-MX" sz="2400" b="0" i="1" smtClean="0">
                              <a:solidFill>
                                <a:schemeClr val="tx1">
                                  <a:lumMod val="85000"/>
                                  <a:lumOff val="15000"/>
                                </a:schemeClr>
                              </a:solidFill>
                              <a:latin typeface="Cambria Math" panose="02040503050406030204" pitchFamily="18" charset="0"/>
                            </a:rPr>
                            <m:t>ñ</m:t>
                          </m:r>
                          <m:r>
                            <a:rPr lang="es-MX" altLang="es-MX" sz="2400" b="0" i="1" smtClean="0">
                              <a:solidFill>
                                <a:schemeClr val="tx1">
                                  <a:lumMod val="85000"/>
                                  <a:lumOff val="15000"/>
                                </a:schemeClr>
                              </a:solidFill>
                              <a:latin typeface="Cambria Math" panose="02040503050406030204" pitchFamily="18" charset="0"/>
                            </a:rPr>
                            <m:t>𝑜</m:t>
                          </m:r>
                        </m:num>
                        <m:den>
                          <m:r>
                            <a:rPr lang="es-MX" altLang="es-MX" sz="2400" b="0" i="1" smtClean="0">
                              <a:solidFill>
                                <a:schemeClr val="tx1">
                                  <a:lumMod val="85000"/>
                                  <a:lumOff val="15000"/>
                                </a:schemeClr>
                              </a:solidFill>
                              <a:latin typeface="Cambria Math" panose="02040503050406030204" pitchFamily="18" charset="0"/>
                            </a:rPr>
                            <m:t>𝑁</m:t>
                          </m:r>
                          <m:r>
                            <a:rPr lang="es-MX" altLang="es-MX" sz="2400" b="0" i="1" smtClean="0">
                              <a:solidFill>
                                <a:schemeClr val="tx1">
                                  <a:lumMod val="85000"/>
                                  <a:lumOff val="15000"/>
                                </a:schemeClr>
                              </a:solidFill>
                              <a:latin typeface="Cambria Math" panose="02040503050406030204" pitchFamily="18" charset="0"/>
                            </a:rPr>
                            <m:t>ú</m:t>
                          </m:r>
                          <m:r>
                            <a:rPr lang="es-MX" altLang="es-MX" sz="2400" b="0" i="1" smtClean="0">
                              <a:solidFill>
                                <a:schemeClr val="tx1">
                                  <a:lumMod val="85000"/>
                                  <a:lumOff val="15000"/>
                                </a:schemeClr>
                              </a:solidFill>
                              <a:latin typeface="Cambria Math" panose="02040503050406030204" pitchFamily="18" charset="0"/>
                            </a:rPr>
                            <m:t>𝑚𝑒𝑟𝑜</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𝑑𝑒𝑠𝑒𝑎𝑑𝑜</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𝑑𝑒</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𝑐𝑙𝑎𝑠𝑒𝑠</m:t>
                          </m:r>
                        </m:den>
                      </m:f>
                    </m:oMath>
                  </m:oMathPara>
                </a14:m>
                <a:endParaRPr lang="es-ES" altLang="es-MX" sz="2400" dirty="0" smtClean="0"/>
              </a:p>
              <a:p>
                <a:pPr eaLnBrk="1" hangingPunct="1"/>
                <a:endParaRPr lang="es-ES" altLang="es-MX" sz="2400" dirty="0" smtClean="0"/>
              </a:p>
            </p:txBody>
          </p:sp>
        </mc:Choice>
        <mc:Fallback xmlns="">
          <p:sp>
            <p:nvSpPr>
              <p:cNvPr id="18435" name="Rectangle 3"/>
              <p:cNvSpPr>
                <a:spLocks noGrp="1" noRot="1" noChangeAspect="1" noMove="1" noResize="1" noEditPoints="1" noAdjustHandles="1" noChangeArrowheads="1" noChangeShapeType="1" noTextEdit="1"/>
              </p:cNvSpPr>
              <p:nvPr>
                <p:ph type="body" sz="half" idx="1"/>
              </p:nvPr>
            </p:nvSpPr>
            <p:spPr>
              <a:xfrm>
                <a:off x="611560" y="2060848"/>
                <a:ext cx="6940550" cy="4114800"/>
              </a:xfrm>
              <a:blipFill rotWithShape="0">
                <a:blip r:embed="rId2"/>
                <a:stretch>
                  <a:fillRect l="-702" t="-1185"/>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347713" cy="864096"/>
          </a:xfrm>
        </p:spPr>
        <p:txBody>
          <a:bodyPr/>
          <a:lstStyle/>
          <a:p>
            <a:r>
              <a:rPr lang="es-MX" dirty="0" smtClean="0"/>
              <a:t>PROPÓSITO DE LA UA</a:t>
            </a:r>
            <a:endParaRPr lang="es-MX" dirty="0"/>
          </a:p>
        </p:txBody>
      </p:sp>
      <p:sp>
        <p:nvSpPr>
          <p:cNvPr id="3" name="Marcador de contenido 2"/>
          <p:cNvSpPr>
            <a:spLocks noGrp="1"/>
          </p:cNvSpPr>
          <p:nvPr>
            <p:ph idx="1"/>
          </p:nvPr>
        </p:nvSpPr>
        <p:spPr>
          <a:xfrm>
            <a:off x="251520" y="1124744"/>
            <a:ext cx="7488831" cy="5400600"/>
          </a:xfrm>
        </p:spPr>
        <p:txBody>
          <a:bodyPr>
            <a:noAutofit/>
          </a:bodyPr>
          <a:lstStyle/>
          <a:p>
            <a:pPr algn="just"/>
            <a:r>
              <a:rPr lang="es-MX" sz="1900" dirty="0"/>
              <a:t>Los discentes del programa educativo de Ingeniero Químico mediante trabajo individual y en equipo serán capaces de intervenir en la resolución de problemas básicos de crecimientos y decaimientos de poblaciones, además de obtener modelos estadísticos que permitan resolver problemas de cinética química, ingeniería de reactores, ingeniería de procesos entre otros. Al finalizar la unidad de aprendizaje el discente será capaz de analizar y discriminar la información con que se cuente para poder resolver problemas que involucren intervalos de confianza y pruebas de hipótesis, relaciones de regresión y correlación de variables. Además de proyectar comportamientos de las variables a través de la inferencia estadística</a:t>
            </a:r>
            <a:r>
              <a:rPr lang="es-ES" sz="1900" dirty="0"/>
              <a:t>. Manteniendo una </a:t>
            </a:r>
            <a:r>
              <a:rPr lang="es-MX" sz="1900" dirty="0"/>
              <a:t>disposición a la tolerancia, respeto, a aprender a aprender; y una visión orientada a la calidad en el trabajo y al trabajo en equipo</a:t>
            </a:r>
            <a:r>
              <a:rPr lang="es-ES" sz="1900" dirty="0"/>
              <a:t>; mediante el trabajo en equipo, trabajo individual, uso de herramientas de cómputo, búsqueda de información, capacidad de análisis, resolución de problemas.</a:t>
            </a:r>
            <a:endParaRPr lang="es-MX" sz="1900" dirty="0"/>
          </a:p>
        </p:txBody>
      </p:sp>
    </p:spTree>
    <p:extLst>
      <p:ext uri="{BB962C8B-B14F-4D97-AF65-F5344CB8AC3E}">
        <p14:creationId xmlns:p14="http://schemas.microsoft.com/office/powerpoint/2010/main" val="1168004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 altLang="es-MX" smtClean="0"/>
              <a:t>MÉTODOS DE AGRUPACIÓN</a:t>
            </a:r>
          </a:p>
        </p:txBody>
      </p:sp>
      <p:sp>
        <p:nvSpPr>
          <p:cNvPr id="23555" name="Rectangle 3"/>
          <p:cNvSpPr>
            <a:spLocks noGrp="1" noChangeArrowheads="1"/>
          </p:cNvSpPr>
          <p:nvPr>
            <p:ph idx="1"/>
          </p:nvPr>
        </p:nvSpPr>
        <p:spPr>
          <a:xfrm>
            <a:off x="395536" y="1902229"/>
            <a:ext cx="7010400" cy="3565525"/>
          </a:xfrm>
        </p:spPr>
        <p:txBody>
          <a:bodyPr>
            <a:normAutofit/>
          </a:bodyPr>
          <a:lstStyle/>
          <a:p>
            <a:pPr algn="just" eaLnBrk="1" hangingPunct="1"/>
            <a:r>
              <a:rPr lang="es-ES" altLang="es-MX" sz="2800" dirty="0" smtClean="0">
                <a:solidFill>
                  <a:srgbClr val="FF0000"/>
                </a:solidFill>
              </a:rPr>
              <a:t>DISTRIBUCIÓN DE FRECUENCIA RELATIVA</a:t>
            </a:r>
            <a:r>
              <a:rPr lang="es-ES" altLang="es-MX" sz="2800" dirty="0" smtClean="0"/>
              <a:t>: Expresa la frecuencia dentro de una clase como un porcentaje del número total de observaciones</a:t>
            </a:r>
            <a:r>
              <a:rPr lang="es-ES" altLang="es-MX" sz="2200" dirty="0" smtClean="0"/>
              <a:t>.</a:t>
            </a:r>
          </a:p>
        </p:txBody>
      </p:sp>
      <p:pic>
        <p:nvPicPr>
          <p:cNvPr id="4" name="Imagen 3"/>
          <p:cNvPicPr>
            <a:picLocks noChangeAspect="1"/>
          </p:cNvPicPr>
          <p:nvPr/>
        </p:nvPicPr>
        <p:blipFill>
          <a:blip r:embed="rId2"/>
          <a:stretch>
            <a:fillRect/>
          </a:stretch>
        </p:blipFill>
        <p:spPr>
          <a:xfrm rot="21331766">
            <a:off x="2093226" y="3830594"/>
            <a:ext cx="4320480" cy="269269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S" altLang="es-MX" smtClean="0"/>
              <a:t>EJEMPLO</a:t>
            </a:r>
          </a:p>
        </p:txBody>
      </p:sp>
      <p:sp>
        <p:nvSpPr>
          <p:cNvPr id="19459" name="Rectangle 3"/>
          <p:cNvSpPr>
            <a:spLocks noGrp="1" noChangeArrowheads="1"/>
          </p:cNvSpPr>
          <p:nvPr>
            <p:ph idx="1"/>
          </p:nvPr>
        </p:nvSpPr>
        <p:spPr>
          <a:xfrm>
            <a:off x="609598" y="1556792"/>
            <a:ext cx="7346777" cy="4484571"/>
          </a:xfrm>
        </p:spPr>
        <p:txBody>
          <a:bodyPr>
            <a:normAutofit/>
          </a:bodyPr>
          <a:lstStyle/>
          <a:p>
            <a:pPr algn="just" eaLnBrk="1" hangingPunct="1">
              <a:lnSpc>
                <a:spcPct val="80000"/>
              </a:lnSpc>
            </a:pPr>
            <a:r>
              <a:rPr lang="es-ES" altLang="es-MX" sz="2000" dirty="0" smtClean="0"/>
              <a:t>La compañía </a:t>
            </a:r>
            <a:r>
              <a:rPr lang="es-ES" altLang="es-MX" sz="2000" dirty="0" err="1" smtClean="0"/>
              <a:t>Pigs</a:t>
            </a:r>
            <a:r>
              <a:rPr lang="es-ES" altLang="es-MX" sz="2000" dirty="0" smtClean="0"/>
              <a:t> and </a:t>
            </a:r>
            <a:r>
              <a:rPr lang="es-ES" altLang="es-MX" sz="2000" dirty="0" err="1" smtClean="0"/>
              <a:t>People</a:t>
            </a:r>
            <a:r>
              <a:rPr lang="es-ES" altLang="es-MX" sz="2000" dirty="0" smtClean="0"/>
              <a:t> (</a:t>
            </a:r>
            <a:r>
              <a:rPr lang="es-ES" altLang="es-MX" sz="2000" dirty="0" err="1" smtClean="0"/>
              <a:t>P&amp;P</a:t>
            </a:r>
            <a:r>
              <a:rPr lang="es-ES" altLang="es-MX" sz="2000" dirty="0" smtClean="0"/>
              <a:t>) Airlines, en la división de análisis estadístico solicitó recolectar y agrupar los datos sobre el número de pasajeros que han decidido viajar con </a:t>
            </a:r>
            <a:r>
              <a:rPr lang="es-ES" altLang="es-MX" sz="2000" dirty="0" err="1" smtClean="0"/>
              <a:t>P&amp;P</a:t>
            </a:r>
            <a:r>
              <a:rPr lang="es-ES" altLang="es-MX" sz="2000" dirty="0" smtClean="0"/>
              <a:t>. Tales datos correspondientes a los últimos 50 días aparecen en la tabla siguiente, sin embargo, con estos datos en bruto, es improbable que el director pueda obtener información útil y significativa respecto a las operaciones de vuelo. Los datos no están organizados y es difícil llegar a una conclusión significativa simplemente revisando una serie de números anotados en un papel. </a:t>
            </a:r>
          </a:p>
          <a:p>
            <a:pPr algn="just" eaLnBrk="1" hangingPunct="1">
              <a:lnSpc>
                <a:spcPct val="80000"/>
              </a:lnSpc>
            </a:pPr>
            <a:endParaRPr lang="es-ES" altLang="es-MX" sz="2000" dirty="0" smtClean="0"/>
          </a:p>
          <a:p>
            <a:pPr algn="just" eaLnBrk="1" hangingPunct="1">
              <a:lnSpc>
                <a:spcPct val="80000"/>
              </a:lnSpc>
            </a:pPr>
            <a:r>
              <a:rPr lang="es-ES" altLang="es-MX" sz="2000" dirty="0" smtClean="0"/>
              <a:t>Es preciso agrupar y presentar los datos de manera concisa y reveladora para facilitar el acceso a la información que contienen. Lo primero que tenemos que hacer es construir una tabla de distribución de frecuencias. </a:t>
            </a:r>
          </a:p>
        </p:txBody>
      </p:sp>
      <p:pic>
        <p:nvPicPr>
          <p:cNvPr id="2" name="Imagen 1"/>
          <p:cNvPicPr>
            <a:picLocks noChangeAspect="1"/>
          </p:cNvPicPr>
          <p:nvPr/>
        </p:nvPicPr>
        <p:blipFill>
          <a:blip r:embed="rId2"/>
          <a:stretch>
            <a:fillRect/>
          </a:stretch>
        </p:blipFill>
        <p:spPr>
          <a:xfrm>
            <a:off x="7939681" y="5085184"/>
            <a:ext cx="971571" cy="138931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3568" y="476672"/>
            <a:ext cx="7010400" cy="1295400"/>
          </a:xfrm>
        </p:spPr>
        <p:txBody>
          <a:bodyPr/>
          <a:lstStyle/>
          <a:p>
            <a:pPr eaLnBrk="1" hangingPunct="1"/>
            <a:r>
              <a:rPr lang="es-ES" altLang="es-MX" dirty="0" smtClean="0"/>
              <a:t>TABLA DE DATOS</a:t>
            </a:r>
          </a:p>
        </p:txBody>
      </p:sp>
      <p:graphicFrame>
        <p:nvGraphicFramePr>
          <p:cNvPr id="22857" name="Group 329"/>
          <p:cNvGraphicFramePr>
            <a:graphicFrameLocks noGrp="1"/>
          </p:cNvGraphicFramePr>
          <p:nvPr>
            <p:ph type="tbl" idx="1"/>
            <p:extLst>
              <p:ext uri="{D42A27DB-BD31-4B8C-83A1-F6EECF244321}">
                <p14:modId xmlns:p14="http://schemas.microsoft.com/office/powerpoint/2010/main" val="12713914"/>
              </p:ext>
            </p:extLst>
          </p:nvPr>
        </p:nvGraphicFramePr>
        <p:xfrm>
          <a:off x="899592" y="2060848"/>
          <a:ext cx="7010400" cy="4114804"/>
        </p:xfrm>
        <a:graphic>
          <a:graphicData uri="http://schemas.openxmlformats.org/drawingml/2006/table">
            <a:tbl>
              <a:tblPr/>
              <a:tblGrid>
                <a:gridCol w="1401763"/>
                <a:gridCol w="1401762"/>
                <a:gridCol w="1403350"/>
                <a:gridCol w="1401763"/>
                <a:gridCol w="1401762"/>
              </a:tblGrid>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68</a:t>
                      </a:r>
                      <a:endParaRPr kumimoji="0" lang="es-ES" altLang="es-MX" sz="18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27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27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101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93</a:t>
                      </a:r>
                      <a:endParaRPr kumimoji="0" lang="es-ES" altLang="es-MX" sz="18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102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3568" y="404664"/>
            <a:ext cx="7010400" cy="1295400"/>
          </a:xfrm>
        </p:spPr>
        <p:txBody>
          <a:bodyPr/>
          <a:lstStyle/>
          <a:p>
            <a:pPr eaLnBrk="1" hangingPunct="1"/>
            <a:r>
              <a:rPr lang="es-ES" altLang="es-MX" dirty="0" smtClean="0"/>
              <a:t>CLASES E INTERVALO DE CLASE</a:t>
            </a:r>
          </a:p>
        </p:txBody>
      </p:sp>
      <mc:AlternateContent xmlns:mc="http://schemas.openxmlformats.org/markup-compatibility/2006" xmlns:a14="http://schemas.microsoft.com/office/drawing/2010/main">
        <mc:Choice Requires="a14">
          <p:sp>
            <p:nvSpPr>
              <p:cNvPr id="21507" name="Rectangle 3"/>
              <p:cNvSpPr>
                <a:spLocks noGrp="1" noChangeArrowheads="1"/>
              </p:cNvSpPr>
              <p:nvPr>
                <p:ph type="body" sz="half" idx="1"/>
              </p:nvPr>
            </p:nvSpPr>
            <p:spPr>
              <a:xfrm>
                <a:off x="1516832" y="1916832"/>
                <a:ext cx="5343872" cy="4114800"/>
              </a:xfrm>
            </p:spPr>
            <p:txBody>
              <a:bodyPr/>
              <a:lstStyle/>
              <a:p>
                <a:pPr eaLnBrk="1" hangingPunct="1"/>
                <a:r>
                  <a:rPr lang="es-ES" altLang="es-MX" sz="2400" dirty="0" smtClean="0"/>
                  <a:t>Número de Clases:</a:t>
                </a:r>
              </a:p>
              <a:p>
                <a:pPr eaLnBrk="1" hangingPunct="1"/>
                <a:endParaRPr lang="es-ES" altLang="es-MX" sz="2400" dirty="0" smtClean="0"/>
              </a:p>
              <a:p>
                <a:pPr marL="0" indent="0" eaLnBrk="1" hangingPunct="1">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2</m:t>
                          </m:r>
                        </m:e>
                        <m:sup>
                          <m:r>
                            <a:rPr lang="es-MX" altLang="es-MX" sz="2400" b="0" i="1" smtClean="0">
                              <a:solidFill>
                                <a:schemeClr val="tx1">
                                  <a:lumMod val="85000"/>
                                  <a:lumOff val="15000"/>
                                </a:schemeClr>
                              </a:solidFill>
                              <a:latin typeface="Cambria Math" panose="02040503050406030204" pitchFamily="18" charset="0"/>
                            </a:rPr>
                            <m:t>𝐶</m:t>
                          </m:r>
                        </m:sup>
                      </m:sSup>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50</m:t>
                      </m:r>
                    </m:oMath>
                  </m:oMathPara>
                </a14:m>
                <a:endParaRPr lang="es-ES" altLang="es-MX" sz="2400" dirty="0" smtClean="0">
                  <a:solidFill>
                    <a:schemeClr val="tx1">
                      <a:lumMod val="85000"/>
                      <a:lumOff val="15000"/>
                    </a:schemeClr>
                  </a:solidFill>
                </a:endParaRPr>
              </a:p>
              <a:p>
                <a:pPr eaLnBrk="1" hangingPunct="1"/>
                <a:endParaRPr lang="es-ES" altLang="es-MX" sz="2400" dirty="0" smtClean="0"/>
              </a:p>
              <a:p>
                <a:pPr eaLnBrk="1" hangingPunct="1"/>
                <a:r>
                  <a:rPr lang="es-ES" altLang="es-MX" sz="2400" dirty="0" smtClean="0"/>
                  <a:t>Intervalo de clase:</a:t>
                </a:r>
              </a:p>
              <a:p>
                <a:pPr eaLnBrk="1" hangingPunct="1"/>
                <a:endParaRPr lang="es-ES" altLang="es-MX" sz="2400" dirty="0" smtClean="0"/>
              </a:p>
              <a:p>
                <a:pPr marL="0" indent="0" eaLnBrk="1" hangingPunct="1">
                  <a:buNone/>
                </a:pPr>
                <a14:m>
                  <m:oMathPara xmlns:m="http://schemas.openxmlformats.org/officeDocument/2006/math">
                    <m:oMathParaPr>
                      <m:jc m:val="centerGroup"/>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𝐼𝐶</m:t>
                      </m:r>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r>
                            <a:rPr lang="es-MX" altLang="es-MX" sz="2400" b="0" i="1" smtClean="0">
                              <a:solidFill>
                                <a:schemeClr val="tx1">
                                  <a:lumMod val="85000"/>
                                  <a:lumOff val="15000"/>
                                </a:schemeClr>
                              </a:solidFill>
                              <a:latin typeface="Cambria Math" panose="02040503050406030204" pitchFamily="18" charset="0"/>
                            </a:rPr>
                            <m:t>102−50</m:t>
                          </m:r>
                        </m:num>
                        <m:den>
                          <m:r>
                            <a:rPr lang="es-MX" altLang="es-MX" sz="2400" b="0" i="1" smtClean="0">
                              <a:solidFill>
                                <a:schemeClr val="tx1">
                                  <a:lumMod val="85000"/>
                                  <a:lumOff val="15000"/>
                                </a:schemeClr>
                              </a:solidFill>
                              <a:latin typeface="Cambria Math" panose="02040503050406030204" pitchFamily="18" charset="0"/>
                            </a:rPr>
                            <m:t>6</m:t>
                          </m:r>
                        </m:den>
                      </m:f>
                      <m:r>
                        <a:rPr lang="es-MX" altLang="es-MX" sz="2400" b="0" i="1" smtClean="0">
                          <a:solidFill>
                            <a:schemeClr val="tx1">
                              <a:lumMod val="85000"/>
                              <a:lumOff val="15000"/>
                            </a:schemeClr>
                          </a:solidFill>
                          <a:latin typeface="Cambria Math" panose="02040503050406030204" pitchFamily="18" charset="0"/>
                        </a:rPr>
                        <m:t>=8.7</m:t>
                      </m:r>
                    </m:oMath>
                  </m:oMathPara>
                </a14:m>
                <a:endParaRPr lang="es-ES" altLang="es-MX" sz="2400" dirty="0" smtClean="0">
                  <a:solidFill>
                    <a:schemeClr val="tx1">
                      <a:lumMod val="85000"/>
                      <a:lumOff val="15000"/>
                    </a:schemeClr>
                  </a:solidFill>
                </a:endParaRPr>
              </a:p>
              <a:p>
                <a:pPr eaLnBrk="1" hangingPunct="1"/>
                <a:endParaRPr lang="es-ES" altLang="es-MX" sz="2400" dirty="0" smtClean="0"/>
              </a:p>
            </p:txBody>
          </p:sp>
        </mc:Choice>
        <mc:Fallback xmlns="">
          <p:sp>
            <p:nvSpPr>
              <p:cNvPr id="21507" name="Rectangle 3"/>
              <p:cNvSpPr>
                <a:spLocks noGrp="1" noRot="1" noChangeAspect="1" noMove="1" noResize="1" noEditPoints="1" noAdjustHandles="1" noChangeArrowheads="1" noChangeShapeType="1" noTextEdit="1"/>
              </p:cNvSpPr>
              <p:nvPr>
                <p:ph type="body" sz="half" idx="1"/>
              </p:nvPr>
            </p:nvSpPr>
            <p:spPr>
              <a:xfrm>
                <a:off x="1516832" y="1916832"/>
                <a:ext cx="5343872" cy="4114800"/>
              </a:xfrm>
              <a:blipFill rotWithShape="0">
                <a:blip r:embed="rId2"/>
                <a:stretch>
                  <a:fillRect l="-913" t="-1185"/>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51520" y="457200"/>
            <a:ext cx="7920880" cy="1295400"/>
          </a:xfrm>
        </p:spPr>
        <p:txBody>
          <a:bodyPr/>
          <a:lstStyle/>
          <a:p>
            <a:pPr eaLnBrk="1" hangingPunct="1"/>
            <a:r>
              <a:rPr lang="es-ES" altLang="es-MX" dirty="0" smtClean="0"/>
              <a:t>TABLA DE DISTRIBUCIÓN DE FRECUENCIA</a:t>
            </a:r>
          </a:p>
        </p:txBody>
      </p:sp>
      <p:graphicFrame>
        <p:nvGraphicFramePr>
          <p:cNvPr id="27856" name="Group 208"/>
          <p:cNvGraphicFramePr>
            <a:graphicFrameLocks noGrp="1"/>
          </p:cNvGraphicFramePr>
          <p:nvPr>
            <p:ph type="tbl" idx="1"/>
            <p:extLst>
              <p:ext uri="{D42A27DB-BD31-4B8C-83A1-F6EECF244321}">
                <p14:modId xmlns:p14="http://schemas.microsoft.com/office/powerpoint/2010/main" val="2838184028"/>
              </p:ext>
            </p:extLst>
          </p:nvPr>
        </p:nvGraphicFramePr>
        <p:xfrm>
          <a:off x="251520" y="1768749"/>
          <a:ext cx="7272808" cy="4092584"/>
        </p:xfrm>
        <a:graphic>
          <a:graphicData uri="http://schemas.openxmlformats.org/drawingml/2006/table">
            <a:tbl>
              <a:tblPr/>
              <a:tblGrid>
                <a:gridCol w="1630363"/>
                <a:gridCol w="1682005"/>
                <a:gridCol w="2016224"/>
                <a:gridCol w="1944216"/>
              </a:tblGrid>
              <a:tr h="4968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CLASE</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CUENTA</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FRECUENCIA</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PUNTO MEDIO</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530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50 - 59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III</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54.5</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60 - 69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IIIII II</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64.5</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70 - 79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IIIII IIIII IIIII III</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18</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74.5</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80 - 89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IIIII IIIII II </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12</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84.5</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530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90 - 99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IIIII III </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94.5</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100 - 109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l"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II</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2</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104.5</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3392">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50</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43608" y="476672"/>
            <a:ext cx="7010400" cy="1295400"/>
          </a:xfrm>
        </p:spPr>
        <p:txBody>
          <a:bodyPr/>
          <a:lstStyle/>
          <a:p>
            <a:pPr eaLnBrk="1" hangingPunct="1"/>
            <a:r>
              <a:rPr lang="es-ES" altLang="es-MX" dirty="0" smtClean="0"/>
              <a:t>TABLA DE DISTRIBUCIÓN DE FRECUENCIA RELATIVA</a:t>
            </a:r>
          </a:p>
        </p:txBody>
      </p:sp>
      <p:graphicFrame>
        <p:nvGraphicFramePr>
          <p:cNvPr id="30876" name="Group 156"/>
          <p:cNvGraphicFramePr>
            <a:graphicFrameLocks noGrp="1"/>
          </p:cNvGraphicFramePr>
          <p:nvPr>
            <p:ph type="tbl" idx="1"/>
            <p:extLst>
              <p:ext uri="{D42A27DB-BD31-4B8C-83A1-F6EECF244321}">
                <p14:modId xmlns:p14="http://schemas.microsoft.com/office/powerpoint/2010/main" val="666347169"/>
              </p:ext>
            </p:extLst>
          </p:nvPr>
        </p:nvGraphicFramePr>
        <p:xfrm>
          <a:off x="323528" y="2060848"/>
          <a:ext cx="8229600" cy="3989040"/>
        </p:xfrm>
        <a:graphic>
          <a:graphicData uri="http://schemas.openxmlformats.org/drawingml/2006/table">
            <a:tbl>
              <a:tblPr/>
              <a:tblGrid>
                <a:gridCol w="2286000"/>
                <a:gridCol w="2895600"/>
                <a:gridCol w="3048000"/>
              </a:tblGrid>
              <a:tr h="752475">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CLASE</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FRECUENCIA</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FRECUENCIA RELATIVA</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35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50 - 59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3/50=6%</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51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60 - 69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7/50=14%</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51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70 - 79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18</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18/50=36%</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51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80 - 89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12</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12/50=24%</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51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90 - 99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8/50=16%</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51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100 - 109</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2</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2/50=4%</a:t>
                      </a:r>
                      <a:endParaRPr kumimoji="0" lang="es-ES"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32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2000" b="0" i="0" u="none" strike="noStrike" cap="none" normalizeH="0" baseline="0" smtClean="0">
                        <a:ln>
                          <a:noFill/>
                        </a:ln>
                        <a:solidFill>
                          <a:schemeClr val="tx2"/>
                        </a:solidFill>
                        <a:effectLst/>
                        <a:latin typeface="Arial" panose="020B0604020202020204"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50</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20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100%</a:t>
                      </a:r>
                      <a:endParaRPr kumimoji="0" lang="es-ES" altLang="es-MX" sz="20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ES" altLang="es-MX" smtClean="0"/>
              <a:t>GRÁFICAS</a:t>
            </a:r>
          </a:p>
        </p:txBody>
      </p:sp>
      <p:sp>
        <p:nvSpPr>
          <p:cNvPr id="27651" name="Rectangle 3"/>
          <p:cNvSpPr>
            <a:spLocks noGrp="1" noChangeArrowheads="1"/>
          </p:cNvSpPr>
          <p:nvPr>
            <p:ph type="body" sz="half" idx="1"/>
          </p:nvPr>
        </p:nvSpPr>
        <p:spPr>
          <a:xfrm>
            <a:off x="755576" y="1744639"/>
            <a:ext cx="3440113" cy="4114800"/>
          </a:xfrm>
        </p:spPr>
        <p:txBody>
          <a:bodyPr/>
          <a:lstStyle/>
          <a:p>
            <a:pPr eaLnBrk="1" hangingPunct="1"/>
            <a:r>
              <a:rPr lang="es-ES" altLang="es-MX" sz="2400" dirty="0" smtClean="0"/>
              <a:t>HISTOGRAMAS</a:t>
            </a:r>
          </a:p>
        </p:txBody>
      </p:sp>
      <p:graphicFrame>
        <p:nvGraphicFramePr>
          <p:cNvPr id="27652" name="Object 4"/>
          <p:cNvGraphicFramePr>
            <a:graphicFrameLocks noGrp="1" noChangeAspect="1"/>
          </p:cNvGraphicFramePr>
          <p:nvPr>
            <p:ph sz="half" idx="2"/>
            <p:extLst>
              <p:ext uri="{D42A27DB-BD31-4B8C-83A1-F6EECF244321}">
                <p14:modId xmlns:p14="http://schemas.microsoft.com/office/powerpoint/2010/main" val="3169649132"/>
              </p:ext>
            </p:extLst>
          </p:nvPr>
        </p:nvGraphicFramePr>
        <p:xfrm>
          <a:off x="1835150" y="2565400"/>
          <a:ext cx="5519738" cy="3889375"/>
        </p:xfrm>
        <a:graphic>
          <a:graphicData uri="http://schemas.openxmlformats.org/presentationml/2006/ole">
            <mc:AlternateContent xmlns:mc="http://schemas.openxmlformats.org/markup-compatibility/2006">
              <mc:Choice xmlns:v="urn:schemas-microsoft-com:vml" Requires="v">
                <p:oleObj spid="_x0000_s27695" name="Gráfico" r:id="rId3" imgW="4610202" imgH="3247877" progId="Excel.Chart.8">
                  <p:embed/>
                </p:oleObj>
              </mc:Choice>
              <mc:Fallback>
                <p:oleObj name="Gráfico" r:id="rId3" imgW="4610202" imgH="3247877"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2565400"/>
                        <a:ext cx="5519738" cy="3889375"/>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 altLang="es-MX" dirty="0" err="1" smtClean="0"/>
              <a:t>CIRCULOGRAMA</a:t>
            </a:r>
            <a:endParaRPr lang="es-ES" altLang="es-MX" dirty="0" smtClean="0"/>
          </a:p>
        </p:txBody>
      </p:sp>
      <p:graphicFrame>
        <p:nvGraphicFramePr>
          <p:cNvPr id="28675" name="Object 4"/>
          <p:cNvGraphicFramePr>
            <a:graphicFrameLocks noGrp="1" noChangeAspect="1"/>
          </p:cNvGraphicFramePr>
          <p:nvPr>
            <p:ph idx="1"/>
            <p:extLst>
              <p:ext uri="{D42A27DB-BD31-4B8C-83A1-F6EECF244321}">
                <p14:modId xmlns:p14="http://schemas.microsoft.com/office/powerpoint/2010/main" val="2340311782"/>
              </p:ext>
            </p:extLst>
          </p:nvPr>
        </p:nvGraphicFramePr>
        <p:xfrm>
          <a:off x="1476375" y="1930400"/>
          <a:ext cx="6048375" cy="4329113"/>
        </p:xfrm>
        <a:graphic>
          <a:graphicData uri="http://schemas.openxmlformats.org/presentationml/2006/ole">
            <mc:AlternateContent xmlns:mc="http://schemas.openxmlformats.org/markup-compatibility/2006">
              <mc:Choice xmlns:v="urn:schemas-microsoft-com:vml" Requires="v">
                <p:oleObj spid="_x0000_s28718" name="Gráfico" r:id="rId3" imgW="3686138" imgH="2638517" progId="Excel.Chart.8">
                  <p:embed/>
                </p:oleObj>
              </mc:Choice>
              <mc:Fallback>
                <p:oleObj name="Gráfico" r:id="rId3" imgW="3686138" imgH="2638517"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930400"/>
                        <a:ext cx="6048375" cy="432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 altLang="es-MX" dirty="0" smtClean="0"/>
              <a:t>EJERCICIO</a:t>
            </a:r>
          </a:p>
        </p:txBody>
      </p:sp>
      <p:sp>
        <p:nvSpPr>
          <p:cNvPr id="25603" name="Rectangle 3"/>
          <p:cNvSpPr>
            <a:spLocks noGrp="1" noChangeArrowheads="1"/>
          </p:cNvSpPr>
          <p:nvPr>
            <p:ph idx="1"/>
          </p:nvPr>
        </p:nvSpPr>
        <p:spPr>
          <a:xfrm>
            <a:off x="609598" y="1700808"/>
            <a:ext cx="6914729" cy="4340555"/>
          </a:xfrm>
        </p:spPr>
        <p:txBody>
          <a:bodyPr>
            <a:normAutofit/>
          </a:bodyPr>
          <a:lstStyle/>
          <a:p>
            <a:pPr algn="just" eaLnBrk="1" hangingPunct="1">
              <a:lnSpc>
                <a:spcPct val="90000"/>
              </a:lnSpc>
            </a:pPr>
            <a:r>
              <a:rPr lang="es-ES" altLang="es-MX" sz="2200" dirty="0" smtClean="0"/>
              <a:t>Los siguientes datos son los ingresos de 60 ejecutivos de marketing para empresas de Estados Unidos. Los datos están expresados en miles de dólares.</a:t>
            </a:r>
          </a:p>
          <a:p>
            <a:pPr algn="just" eaLnBrk="1" hangingPunct="1">
              <a:lnSpc>
                <a:spcPct val="90000"/>
              </a:lnSpc>
              <a:buFont typeface="Wingdings" panose="05000000000000000000" pitchFamily="2" charset="2"/>
              <a:buNone/>
            </a:pPr>
            <a:r>
              <a:rPr lang="es-ES" altLang="es-MX" sz="2200" dirty="0" smtClean="0"/>
              <a:t>		a) Construya una tabla de frecuencia para los datos. Tenga mucho cuidado en la selección de sus intervalos de clase. Muestre las frecuencias acumulativas y relativas para cada clase. ¿Qué conclusión puede sacar de la tabla?</a:t>
            </a:r>
          </a:p>
          <a:p>
            <a:pPr algn="just" eaLnBrk="1" hangingPunct="1">
              <a:lnSpc>
                <a:spcPct val="90000"/>
              </a:lnSpc>
              <a:buFont typeface="Wingdings" panose="05000000000000000000" pitchFamily="2" charset="2"/>
              <a:buNone/>
            </a:pPr>
            <a:r>
              <a:rPr lang="es-ES" altLang="es-MX" sz="2200" dirty="0" smtClean="0"/>
              <a:t>		b) Presente y explique una distribución de frecuencia acumulada “más que” y una distribución de frecuencia acumulada “menor que”</a:t>
            </a:r>
          </a:p>
        </p:txBody>
      </p:sp>
      <p:pic>
        <p:nvPicPr>
          <p:cNvPr id="2" name="Imagen 1"/>
          <p:cNvPicPr>
            <a:picLocks noChangeAspect="1"/>
          </p:cNvPicPr>
          <p:nvPr/>
        </p:nvPicPr>
        <p:blipFill>
          <a:blip r:embed="rId2"/>
          <a:stretch>
            <a:fillRect/>
          </a:stretch>
        </p:blipFill>
        <p:spPr>
          <a:xfrm>
            <a:off x="2843808" y="260648"/>
            <a:ext cx="1510868" cy="129431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827584" y="476672"/>
            <a:ext cx="7010400" cy="1295400"/>
          </a:xfrm>
        </p:spPr>
        <p:txBody>
          <a:bodyPr/>
          <a:lstStyle/>
          <a:p>
            <a:pPr eaLnBrk="1" hangingPunct="1"/>
            <a:r>
              <a:rPr lang="es-ES" altLang="es-MX" dirty="0" smtClean="0"/>
              <a:t>TABLA DE DATOS</a:t>
            </a:r>
          </a:p>
        </p:txBody>
      </p:sp>
      <p:graphicFrame>
        <p:nvGraphicFramePr>
          <p:cNvPr id="34189" name="Group 397"/>
          <p:cNvGraphicFramePr>
            <a:graphicFrameLocks noGrp="1"/>
          </p:cNvGraphicFramePr>
          <p:nvPr>
            <p:ph type="tbl" idx="1"/>
            <p:extLst>
              <p:ext uri="{D42A27DB-BD31-4B8C-83A1-F6EECF244321}">
                <p14:modId xmlns:p14="http://schemas.microsoft.com/office/powerpoint/2010/main" val="2208850097"/>
              </p:ext>
            </p:extLst>
          </p:nvPr>
        </p:nvGraphicFramePr>
        <p:xfrm>
          <a:off x="611560" y="1916832"/>
          <a:ext cx="7010400" cy="4114804"/>
        </p:xfrm>
        <a:graphic>
          <a:graphicData uri="http://schemas.openxmlformats.org/drawingml/2006/table">
            <a:tbl>
              <a:tblPr/>
              <a:tblGrid>
                <a:gridCol w="1058863"/>
                <a:gridCol w="1263650"/>
                <a:gridCol w="1350962"/>
                <a:gridCol w="992188"/>
                <a:gridCol w="1149350"/>
                <a:gridCol w="1195387"/>
              </a:tblGrid>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45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45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27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47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46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27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77</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36</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73</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40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50</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69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73</a:t>
                      </a:r>
                      <a:endParaRPr kumimoji="0" lang="es-ES" altLang="es-MX" sz="18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914729" cy="576064"/>
          </a:xfrm>
        </p:spPr>
        <p:txBody>
          <a:bodyPr>
            <a:noAutofit/>
          </a:bodyPr>
          <a:lstStyle/>
          <a:p>
            <a:r>
              <a:rPr lang="es-MX" altLang="es-MX" sz="2400" dirty="0"/>
              <a:t>Guía para la utilización del material de</a:t>
            </a:r>
            <a:r>
              <a:rPr lang="es-MX" sz="2400" dirty="0"/>
              <a:t> Apoyo</a:t>
            </a:r>
          </a:p>
        </p:txBody>
      </p:sp>
      <p:sp>
        <p:nvSpPr>
          <p:cNvPr id="3" name="Marcador de contenido 2"/>
          <p:cNvSpPr>
            <a:spLocks noGrp="1"/>
          </p:cNvSpPr>
          <p:nvPr>
            <p:ph idx="1"/>
          </p:nvPr>
        </p:nvSpPr>
        <p:spPr>
          <a:xfrm>
            <a:off x="179512" y="836712"/>
            <a:ext cx="7488831" cy="4968552"/>
          </a:xfrm>
        </p:spPr>
        <p:txBody>
          <a:bodyPr>
            <a:noAutofit/>
          </a:bodyPr>
          <a:lstStyle/>
          <a:p>
            <a:pPr algn="just"/>
            <a:r>
              <a:rPr lang="es-MX" sz="2000" dirty="0">
                <a:solidFill>
                  <a:srgbClr val="FF0000"/>
                </a:solidFill>
              </a:rPr>
              <a:t>Este paquete </a:t>
            </a:r>
            <a:r>
              <a:rPr lang="es-MX" sz="2000">
                <a:solidFill>
                  <a:srgbClr val="FF0000"/>
                </a:solidFill>
              </a:rPr>
              <a:t>contiene </a:t>
            </a:r>
            <a:r>
              <a:rPr lang="es-MX" sz="2000" smtClean="0">
                <a:solidFill>
                  <a:srgbClr val="FF0000"/>
                </a:solidFill>
              </a:rPr>
              <a:t>69 </a:t>
            </a:r>
            <a:r>
              <a:rPr lang="es-MX" sz="2000" dirty="0">
                <a:solidFill>
                  <a:srgbClr val="FF0000"/>
                </a:solidFill>
              </a:rPr>
              <a:t>diapositivas que tienen como propósito que los estudiantes de la UA de Probabilidad y Estadística, cuenten con un  material de apoyo para la Unidad </a:t>
            </a:r>
            <a:r>
              <a:rPr lang="es-MX" sz="2000" dirty="0" smtClean="0">
                <a:solidFill>
                  <a:srgbClr val="FF0000"/>
                </a:solidFill>
              </a:rPr>
              <a:t>I </a:t>
            </a:r>
            <a:r>
              <a:rPr lang="es-MX" sz="2000" b="1" dirty="0"/>
              <a:t>Aplicación de la Estadística Descriptiva para la organización y representación de los datos correspondientes a un fenómeno</a:t>
            </a:r>
            <a:r>
              <a:rPr lang="es-MX" sz="2000" dirty="0" smtClean="0">
                <a:solidFill>
                  <a:srgbClr val="FF0000"/>
                </a:solidFill>
              </a:rPr>
              <a:t>,</a:t>
            </a:r>
            <a:r>
              <a:rPr lang="es-MX" sz="2000" dirty="0" smtClean="0"/>
              <a:t> </a:t>
            </a:r>
            <a:r>
              <a:rPr lang="es-MX" sz="2000" dirty="0">
                <a:solidFill>
                  <a:srgbClr val="FF0000"/>
                </a:solidFill>
              </a:rPr>
              <a:t>para facilitar la comprensión de los temas de dicha unidad.</a:t>
            </a:r>
          </a:p>
          <a:p>
            <a:pPr marL="0" indent="0" algn="just">
              <a:buNone/>
            </a:pPr>
            <a:endParaRPr lang="es-MX" sz="2000" dirty="0">
              <a:solidFill>
                <a:srgbClr val="FF0000"/>
              </a:solidFill>
            </a:endParaRPr>
          </a:p>
          <a:p>
            <a:pPr algn="just"/>
            <a:r>
              <a:rPr lang="es-MX" sz="2000" dirty="0"/>
              <a:t>En este material se incluyen los temas que corresponde a lo propuesto en el programa de la UA, con la extensión que se solicita en dicho programa. En cada tema se incluyen las definiciones, axiomas y teoremas correspondientes para favorecer el entendimiento de los temas.</a:t>
            </a:r>
          </a:p>
          <a:p>
            <a:pPr marL="0" indent="0" algn="just">
              <a:buNone/>
            </a:pPr>
            <a:r>
              <a:rPr lang="es-MX" sz="2000" dirty="0">
                <a:solidFill>
                  <a:srgbClr val="FF0000"/>
                </a:solidFill>
              </a:rPr>
              <a:t> </a:t>
            </a:r>
          </a:p>
          <a:p>
            <a:pPr algn="just"/>
            <a:r>
              <a:rPr lang="es-MX" altLang="es-MX" sz="2000" dirty="0">
                <a:solidFill>
                  <a:srgbClr val="FF0000"/>
                </a:solidFill>
              </a:rPr>
              <a:t>El material que se presenta constituye un apoyo para el docente que tenga la oportunidad de impartir la unidad de aprendizaje de Probabilidad y Estadística.  </a:t>
            </a:r>
            <a:endParaRPr lang="es-MX" sz="2000" dirty="0">
              <a:solidFill>
                <a:srgbClr val="FF0000"/>
              </a:solidFill>
            </a:endParaRPr>
          </a:p>
        </p:txBody>
      </p:sp>
    </p:spTree>
    <p:extLst>
      <p:ext uri="{BB962C8B-B14F-4D97-AF65-F5344CB8AC3E}">
        <p14:creationId xmlns:p14="http://schemas.microsoft.com/office/powerpoint/2010/main" val="2317377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03238" y="476672"/>
            <a:ext cx="7010400" cy="1295400"/>
          </a:xfrm>
        </p:spPr>
        <p:txBody>
          <a:bodyPr/>
          <a:lstStyle/>
          <a:p>
            <a:pPr eaLnBrk="1" hangingPunct="1"/>
            <a:r>
              <a:rPr lang="es-ES" altLang="es-MX" dirty="0" smtClean="0"/>
              <a:t>MEDIDAS DE TENDENCIA CENTRAL</a:t>
            </a:r>
          </a:p>
        </p:txBody>
      </p:sp>
      <mc:AlternateContent xmlns:mc="http://schemas.openxmlformats.org/markup-compatibility/2006" xmlns:a14="http://schemas.microsoft.com/office/drawing/2010/main">
        <mc:Choice Requires="a14">
          <p:sp>
            <p:nvSpPr>
              <p:cNvPr id="29699" name="Rectangle 3"/>
              <p:cNvSpPr>
                <a:spLocks noGrp="1" noChangeArrowheads="1"/>
              </p:cNvSpPr>
              <p:nvPr>
                <p:ph type="body" sz="half" idx="1"/>
              </p:nvPr>
            </p:nvSpPr>
            <p:spPr>
              <a:xfrm>
                <a:off x="722313" y="1988840"/>
                <a:ext cx="6572250" cy="4114800"/>
              </a:xfrm>
            </p:spPr>
            <p:txBody>
              <a:bodyPr/>
              <a:lstStyle/>
              <a:p>
                <a:pPr algn="just" eaLnBrk="1" hangingPunct="1"/>
                <a:r>
                  <a:rPr lang="es-ES" altLang="es-MX" sz="2400" dirty="0" smtClean="0">
                    <a:solidFill>
                      <a:srgbClr val="FF0000"/>
                    </a:solidFill>
                  </a:rPr>
                  <a:t>MEDIA ARITMÉTICA</a:t>
                </a:r>
                <a:r>
                  <a:rPr lang="es-ES" altLang="es-MX" sz="2400" dirty="0" smtClean="0"/>
                  <a:t>.- La medida de la tendencia central que normalmente era considerada como el promedio.</a:t>
                </a:r>
              </a:p>
              <a:p>
                <a:pPr algn="just" eaLnBrk="1" hangingPunct="1"/>
                <a:endParaRPr lang="es-ES" altLang="es-MX" sz="2400" dirty="0" smtClean="0"/>
              </a:p>
              <a:p>
                <a:pPr algn="just" eaLnBrk="1" hangingPunct="1"/>
                <a:r>
                  <a:rPr lang="es-ES" altLang="es-MX" sz="2400" dirty="0" smtClean="0">
                    <a:solidFill>
                      <a:srgbClr val="FF0000"/>
                    </a:solidFill>
                  </a:rPr>
                  <a:t>MEDIA POBLACIONAL</a:t>
                </a:r>
              </a:p>
              <a:p>
                <a:pPr algn="just" eaLnBrk="1" hangingPunct="1"/>
                <a:endParaRPr lang="es-ES" altLang="es-MX" sz="2400" dirty="0" smtClean="0"/>
              </a:p>
              <a:p>
                <a:pPr marL="0" indent="0" algn="just" eaLnBrk="1" hangingPunct="1">
                  <a:buNone/>
                </a:pPr>
                <a14:m>
                  <m:oMathPara xmlns:m="http://schemas.openxmlformats.org/officeDocument/2006/math">
                    <m:oMathParaPr>
                      <m:jc m:val="centerGroup"/>
                    </m:oMathParaPr>
                    <m:oMath xmlns:m="http://schemas.openxmlformats.org/officeDocument/2006/math">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𝜇</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fPr>
                        <m:num>
                          <m:sSub>
                            <m:sSub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1</m:t>
                              </m:r>
                            </m:sub>
                          </m:s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2</m:t>
                              </m:r>
                            </m:sub>
                          </m:s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3</m:t>
                              </m:r>
                            </m:sub>
                          </m:s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𝑁</m:t>
                              </m:r>
                            </m:sub>
                          </m:sSub>
                        </m:num>
                        <m:den>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𝑁</m:t>
                          </m:r>
                        </m:den>
                      </m:f>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fPr>
                        <m:num>
                          <m:nary>
                            <m:naryPr>
                              <m:chr m:val="∑"/>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naryPr>
                            <m:sub>
                              <m:r>
                                <m:rPr>
                                  <m:brk m:alnAt="23"/>
                                </m:r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𝑖</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=1</m:t>
                              </m:r>
                            </m:sub>
                            <m:sup>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𝑛</m:t>
                              </m:r>
                            </m:sup>
                            <m:e>
                              <m:sSub>
                                <m:sSub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𝑖</m:t>
                                  </m:r>
                                </m:sub>
                              </m:sSub>
                            </m:e>
                          </m:nary>
                        </m:num>
                        <m:den>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𝑁</m:t>
                          </m:r>
                        </m:den>
                      </m:f>
                    </m:oMath>
                  </m:oMathPara>
                </a14:m>
                <a:endParaRPr lang="es-ES" altLang="es-MX" sz="2400" dirty="0" smtClean="0"/>
              </a:p>
              <a:p>
                <a:pPr algn="just" eaLnBrk="1" hangingPunct="1"/>
                <a:endParaRPr lang="es-ES" altLang="es-MX" sz="2400" dirty="0" smtClean="0"/>
              </a:p>
            </p:txBody>
          </p:sp>
        </mc:Choice>
        <mc:Fallback xmlns="">
          <p:sp>
            <p:nvSpPr>
              <p:cNvPr id="29699" name="Rectangle 3"/>
              <p:cNvSpPr>
                <a:spLocks noGrp="1" noRot="1" noChangeAspect="1" noMove="1" noResize="1" noEditPoints="1" noAdjustHandles="1" noChangeArrowheads="1" noChangeShapeType="1" noTextEdit="1"/>
              </p:cNvSpPr>
              <p:nvPr>
                <p:ph type="body" sz="half" idx="1"/>
              </p:nvPr>
            </p:nvSpPr>
            <p:spPr>
              <a:xfrm>
                <a:off x="722313" y="1988840"/>
                <a:ext cx="6572250" cy="4114800"/>
              </a:xfrm>
              <a:blipFill rotWithShape="0">
                <a:blip r:embed="rId2"/>
                <a:stretch>
                  <a:fillRect l="-741" t="-1185" r="-1390"/>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55576" y="332656"/>
            <a:ext cx="7010400" cy="1295400"/>
          </a:xfrm>
        </p:spPr>
        <p:txBody>
          <a:bodyPr/>
          <a:lstStyle/>
          <a:p>
            <a:pPr eaLnBrk="1" hangingPunct="1"/>
            <a:r>
              <a:rPr lang="es-ES" altLang="es-MX" dirty="0" smtClean="0"/>
              <a:t>CONTINUACIÓN</a:t>
            </a:r>
          </a:p>
        </p:txBody>
      </p:sp>
      <mc:AlternateContent xmlns:mc="http://schemas.openxmlformats.org/markup-compatibility/2006" xmlns:a14="http://schemas.microsoft.com/office/drawing/2010/main">
        <mc:Choice Requires="a14">
          <p:sp>
            <p:nvSpPr>
              <p:cNvPr id="30723" name="Rectangle 3"/>
              <p:cNvSpPr>
                <a:spLocks noGrp="1" noChangeArrowheads="1"/>
              </p:cNvSpPr>
              <p:nvPr>
                <p:ph type="body" sz="half" idx="1"/>
              </p:nvPr>
            </p:nvSpPr>
            <p:spPr>
              <a:xfrm>
                <a:off x="804978" y="1816100"/>
                <a:ext cx="7223406" cy="4114800"/>
              </a:xfrm>
            </p:spPr>
            <p:txBody>
              <a:bodyPr/>
              <a:lstStyle/>
              <a:p>
                <a:pPr eaLnBrk="1" hangingPunct="1"/>
                <a:r>
                  <a:rPr lang="es-ES" altLang="es-MX" sz="2400" dirty="0" smtClean="0">
                    <a:solidFill>
                      <a:srgbClr val="FF0000"/>
                    </a:solidFill>
                  </a:rPr>
                  <a:t>MEDIA </a:t>
                </a:r>
                <a:r>
                  <a:rPr lang="es-ES" altLang="es-MX" sz="2400" dirty="0" err="1" smtClean="0">
                    <a:solidFill>
                      <a:srgbClr val="FF0000"/>
                    </a:solidFill>
                  </a:rPr>
                  <a:t>MUESTRAL</a:t>
                </a:r>
                <a:endParaRPr lang="es-ES" altLang="es-MX" sz="2400" dirty="0" smtClean="0">
                  <a:solidFill>
                    <a:srgbClr val="FF0000"/>
                  </a:solidFill>
                </a:endParaRPr>
              </a:p>
              <a:p>
                <a:pPr eaLnBrk="1" hangingPunct="1"/>
                <a:endParaRPr lang="es-ES" altLang="es-MX" sz="2400" dirty="0">
                  <a:solidFill>
                    <a:srgbClr val="FF0000"/>
                  </a:solidFill>
                </a:endParaRPr>
              </a:p>
              <a:p>
                <a:pPr marL="0" indent="0">
                  <a:buNone/>
                </a:pPr>
                <a14:m>
                  <m:oMathPara xmlns:m="http://schemas.openxmlformats.org/officeDocument/2006/math">
                    <m:oMathParaPr>
                      <m:jc m:val="centerGroup"/>
                    </m:oMathParaPr>
                    <m:oMath xmlns:m="http://schemas.openxmlformats.org/officeDocument/2006/math">
                      <m:acc>
                        <m:accPr>
                          <m:chr m:val="̅"/>
                          <m:ctrlPr>
                            <a:rPr lang="es-ES" altLang="es-MX" sz="2400" i="1" smtClean="0">
                              <a:solidFill>
                                <a:schemeClr val="tx1">
                                  <a:lumMod val="85000"/>
                                  <a:lumOff val="15000"/>
                                </a:schemeClr>
                              </a:solidFill>
                              <a:latin typeface="Cambria Math" panose="02040503050406030204" pitchFamily="18" charset="0"/>
                            </a:rPr>
                          </m:ctrlPr>
                        </m:accPr>
                        <m:e>
                          <m:r>
                            <a:rPr lang="es-MX" altLang="es-MX" sz="2400" b="0" i="1" smtClean="0">
                              <a:solidFill>
                                <a:schemeClr val="tx1">
                                  <a:lumMod val="85000"/>
                                  <a:lumOff val="15000"/>
                                </a:schemeClr>
                              </a:solidFill>
                              <a:latin typeface="Cambria Math" panose="02040503050406030204" pitchFamily="18" charset="0"/>
                            </a:rPr>
                            <m:t>𝑋</m:t>
                          </m:r>
                        </m:e>
                      </m:acc>
                      <m:r>
                        <a:rPr lang="es-MX" altLang="es-MX" sz="2400" b="0" i="1" smtClean="0">
                          <a:solidFill>
                            <a:schemeClr val="tx1">
                              <a:lumMod val="85000"/>
                              <a:lumOff val="15000"/>
                            </a:schemeClr>
                          </a:solidFill>
                          <a:latin typeface="Cambria Math" panose="02040503050406030204" pitchFamily="18" charset="0"/>
                        </a:rPr>
                        <m:t>=</m:t>
                      </m:r>
                      <m:f>
                        <m:f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fPr>
                        <m:num>
                          <m:sSub>
                            <m:sSub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1</m:t>
                              </m:r>
                            </m:sub>
                          </m:s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2</m:t>
                              </m:r>
                            </m:sub>
                          </m:s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3</m:t>
                              </m:r>
                            </m:sub>
                          </m:s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m:t>
                          </m:r>
                          <m:sSub>
                            <m:sSub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𝑛</m:t>
                              </m:r>
                            </m:sub>
                          </m:sSub>
                        </m:num>
                        <m:den>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𝑛</m:t>
                          </m:r>
                        </m:den>
                      </m:f>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m:t>
                      </m:r>
                      <m:f>
                        <m:f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fPr>
                        <m:num>
                          <m:nary>
                            <m:naryPr>
                              <m:chr m:val="∑"/>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naryPr>
                            <m:sub>
                              <m:r>
                                <m:rPr>
                                  <m:brk m:alnAt="23"/>
                                </m:r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𝑖</m:t>
                              </m:r>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=1</m:t>
                              </m:r>
                            </m:sub>
                            <m:sup>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𝑛</m:t>
                              </m:r>
                            </m:sup>
                            <m:e>
                              <m:sSub>
                                <m:sSubPr>
                                  <m:ctrlP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𝑋</m:t>
                                  </m:r>
                                </m:e>
                                <m:sub>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𝑖</m:t>
                                  </m:r>
                                </m:sub>
                              </m:sSub>
                            </m:e>
                          </m:nary>
                        </m:num>
                        <m:den>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𝑛</m:t>
                          </m:r>
                        </m:den>
                      </m:f>
                    </m:oMath>
                  </m:oMathPara>
                </a14:m>
                <a:endParaRPr lang="es-ES" altLang="es-MX" sz="2400" dirty="0" smtClean="0"/>
              </a:p>
              <a:p>
                <a:pPr algn="just"/>
                <a:r>
                  <a:rPr lang="es-ES" altLang="es-MX" sz="2400" dirty="0" smtClean="0">
                    <a:solidFill>
                      <a:srgbClr val="FF0000"/>
                    </a:solidFill>
                  </a:rPr>
                  <a:t>MEDIANA</a:t>
                </a:r>
                <a:r>
                  <a:rPr lang="es-ES" altLang="es-MX" sz="2400" dirty="0" smtClean="0"/>
                  <a:t>.- La </a:t>
                </a:r>
                <a:r>
                  <a:rPr lang="es-ES" altLang="es-MX" sz="2400" dirty="0"/>
                  <a:t>observación de la mitad después de que se han colocado los datos en una serie ordenada.</a:t>
                </a:r>
              </a:p>
              <a:p>
                <a:pPr marL="0" indent="0">
                  <a:buNone/>
                </a:pPr>
                <a14:m>
                  <m:oMathPara xmlns:m="http://schemas.openxmlformats.org/officeDocument/2006/math">
                    <m:oMathParaPr>
                      <m:jc m:val="centerGroup"/>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𝑃𝑜𝑠𝑖𝑐𝑖</m:t>
                      </m:r>
                      <m:r>
                        <a:rPr lang="es-MX" altLang="es-MX" sz="2400" b="0" i="1" smtClean="0">
                          <a:solidFill>
                            <a:schemeClr val="tx1">
                              <a:lumMod val="85000"/>
                              <a:lumOff val="15000"/>
                            </a:schemeClr>
                          </a:solidFill>
                          <a:latin typeface="Cambria Math" panose="02040503050406030204" pitchFamily="18" charset="0"/>
                        </a:rPr>
                        <m:t>ó</m:t>
                      </m:r>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𝑑𝑒</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𝑙𝑎</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𝑚𝑒𝑑𝑖𝑎𝑛𝑎</m:t>
                      </m:r>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+1</m:t>
                          </m:r>
                        </m:num>
                        <m:den>
                          <m:r>
                            <a:rPr lang="es-MX" altLang="es-MX" sz="2400" b="0" i="1" smtClean="0">
                              <a:solidFill>
                                <a:schemeClr val="tx1">
                                  <a:lumMod val="85000"/>
                                  <a:lumOff val="15000"/>
                                </a:schemeClr>
                              </a:solidFill>
                              <a:latin typeface="Cambria Math" panose="02040503050406030204" pitchFamily="18" charset="0"/>
                            </a:rPr>
                            <m:t>2</m:t>
                          </m:r>
                        </m:den>
                      </m:f>
                    </m:oMath>
                  </m:oMathPara>
                </a14:m>
                <a:endParaRPr lang="es-ES" altLang="es-MX" sz="2400" dirty="0" smtClean="0"/>
              </a:p>
            </p:txBody>
          </p:sp>
        </mc:Choice>
        <mc:Fallback xmlns="">
          <p:sp>
            <p:nvSpPr>
              <p:cNvPr id="30723" name="Rectangle 3"/>
              <p:cNvSpPr>
                <a:spLocks noGrp="1" noRot="1" noChangeAspect="1" noMove="1" noResize="1" noEditPoints="1" noAdjustHandles="1" noChangeArrowheads="1" noChangeShapeType="1" noTextEdit="1"/>
              </p:cNvSpPr>
              <p:nvPr>
                <p:ph type="body" sz="half" idx="1"/>
              </p:nvPr>
            </p:nvSpPr>
            <p:spPr>
              <a:xfrm>
                <a:off x="804978" y="1816100"/>
                <a:ext cx="7223406" cy="4114800"/>
              </a:xfrm>
              <a:blipFill rotWithShape="0">
                <a:blip r:embed="rId2"/>
                <a:stretch>
                  <a:fillRect l="-675" t="-1185" r="-1350"/>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dirty="0" smtClean="0"/>
              <a:t>CONTINUACIÓN</a:t>
            </a:r>
            <a:endParaRPr lang="es-MX" dirty="0"/>
          </a:p>
        </p:txBody>
      </p:sp>
      <mc:AlternateContent xmlns:mc="http://schemas.openxmlformats.org/markup-compatibility/2006" xmlns:a14="http://schemas.microsoft.com/office/drawing/2010/main">
        <mc:Choice Requires="a14">
          <p:sp>
            <p:nvSpPr>
              <p:cNvPr id="7" name="Marcador de contenido 6"/>
              <p:cNvSpPr>
                <a:spLocks noGrp="1"/>
              </p:cNvSpPr>
              <p:nvPr>
                <p:ph idx="1"/>
              </p:nvPr>
            </p:nvSpPr>
            <p:spPr>
              <a:xfrm>
                <a:off x="609599" y="1556792"/>
                <a:ext cx="6347714" cy="4484571"/>
              </a:xfrm>
            </p:spPr>
            <p:txBody>
              <a:bodyPr/>
              <a:lstStyle/>
              <a:p>
                <a:r>
                  <a:rPr lang="es-MX" dirty="0" smtClean="0">
                    <a:solidFill>
                      <a:srgbClr val="FF0000"/>
                    </a:solidFill>
                  </a:rPr>
                  <a:t>MEDIA PARA DATOS AGRUPADOS</a:t>
                </a:r>
              </a:p>
              <a:p>
                <a:pPr marL="0" indent="0" algn="just">
                  <a:buNone/>
                </a:pPr>
                <a:r>
                  <a:rPr lang="es-MX" dirty="0" smtClean="0"/>
                  <a:t>Cuando se tiene un conjunto de </a:t>
                </a:r>
                <a:r>
                  <a:rPr lang="es-MX" b="1" i="1" dirty="0" smtClean="0"/>
                  <a:t>n</a:t>
                </a:r>
                <a:r>
                  <a:rPr lang="es-MX" dirty="0" smtClean="0"/>
                  <a:t> datos, que se encuentran agrupados en una distribución de frecuencias, una aproximación de la media es:</a:t>
                </a:r>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r>
                        <a:rPr lang="es-MX" b="0" i="1" smtClean="0">
                          <a:latin typeface="Cambria Math" panose="02040503050406030204" pitchFamily="18" charset="0"/>
                        </a:rPr>
                        <m:t>=</m:t>
                      </m:r>
                      <m:f>
                        <m:fPr>
                          <m:ctrlPr>
                            <a:rPr lang="es-MX" b="0" i="1" smtClean="0">
                              <a:latin typeface="Cambria Math" panose="02040503050406030204" pitchFamily="18" charset="0"/>
                            </a:rPr>
                          </m:ctrlPr>
                        </m:fPr>
                        <m:num>
                          <m:nary>
                            <m:naryPr>
                              <m:chr m:val="∑"/>
                              <m:ctrlPr>
                                <a:rPr lang="es-MX" b="0" i="1" smtClean="0">
                                  <a:latin typeface="Cambria Math" panose="02040503050406030204" pitchFamily="18" charset="0"/>
                                </a:rPr>
                              </m:ctrlPr>
                            </m:naryPr>
                            <m:sub>
                              <m:r>
                                <m:rPr>
                                  <m:brk m:alnAt="23"/>
                                </m:rPr>
                                <a:rPr lang="es-MX" b="0" i="1" smtClean="0">
                                  <a:latin typeface="Cambria Math" panose="02040503050406030204" pitchFamily="18" charset="0"/>
                                </a:rPr>
                                <m:t>𝑖</m:t>
                              </m:r>
                              <m:r>
                                <a:rPr lang="es-MX" b="0" i="1" smtClean="0">
                                  <a:latin typeface="Cambria Math" panose="02040503050406030204" pitchFamily="18" charset="0"/>
                                </a:rPr>
                                <m:t>=1</m:t>
                              </m:r>
                            </m:sub>
                            <m:sup>
                              <m:r>
                                <a:rPr lang="es-MX" b="0" i="1" smtClean="0">
                                  <a:latin typeface="Cambria Math" panose="02040503050406030204" pitchFamily="18" charset="0"/>
                                </a:rPr>
                                <m:t>𝑘</m:t>
                              </m:r>
                            </m:sup>
                            <m:e>
                              <m:sSub>
                                <m:sSubPr>
                                  <m:ctrlPr>
                                    <a:rPr lang="es-MX" b="0" i="1" smtClean="0">
                                      <a:latin typeface="Cambria Math" panose="02040503050406030204" pitchFamily="18" charset="0"/>
                                    </a:rPr>
                                  </m:ctrlPr>
                                </m:sSubPr>
                                <m:e>
                                  <m:r>
                                    <a:rPr lang="es-MX" b="0" i="1" smtClean="0">
                                      <a:latin typeface="Cambria Math" panose="02040503050406030204" pitchFamily="18" charset="0"/>
                                    </a:rPr>
                                    <m:t>𝑓</m:t>
                                  </m:r>
                                </m:e>
                                <m:sub>
                                  <m:r>
                                    <a:rPr lang="es-MX" b="0" i="1" smtClean="0">
                                      <a:latin typeface="Cambria Math" panose="02040503050406030204" pitchFamily="18" charset="0"/>
                                    </a:rPr>
                                    <m:t>𝑖</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𝑀</m:t>
                                  </m:r>
                                </m:e>
                                <m:sub>
                                  <m:r>
                                    <a:rPr lang="es-MX" b="0" i="1" smtClean="0">
                                      <a:latin typeface="Cambria Math" panose="02040503050406030204" pitchFamily="18" charset="0"/>
                                    </a:rPr>
                                    <m:t>𝑖</m:t>
                                  </m:r>
                                </m:sub>
                              </m:sSub>
                            </m:e>
                          </m:nary>
                        </m:num>
                        <m:den>
                          <m:r>
                            <a:rPr lang="es-MX" b="0" i="1" smtClean="0">
                              <a:latin typeface="Cambria Math" panose="02040503050406030204" pitchFamily="18" charset="0"/>
                            </a:rPr>
                            <m:t>𝑛</m:t>
                          </m:r>
                        </m:den>
                      </m:f>
                    </m:oMath>
                  </m:oMathPara>
                </a14:m>
                <a:endParaRPr lang="es-MX" dirty="0" smtClean="0"/>
              </a:p>
              <a:p>
                <a:pPr marL="0" indent="0" algn="just">
                  <a:buNone/>
                </a:pPr>
                <a:r>
                  <a:rPr lang="es-MX" dirty="0" smtClean="0"/>
                  <a:t>Donde:</a:t>
                </a:r>
              </a:p>
              <a:p>
                <a:pPr marL="0" indent="0" algn="just">
                  <a:buNone/>
                </a:pPr>
                <a14:m>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oMath>
                </a14:m>
                <a:r>
                  <a:rPr lang="es-MX" dirty="0" smtClean="0"/>
                  <a:t> Es el valor aproximado de la media</a:t>
                </a:r>
              </a:p>
              <a:p>
                <a:pPr marL="0" indent="0" algn="just">
                  <a:buNone/>
                </a:pPr>
                <a:r>
                  <a:rPr lang="es-MX" dirty="0" smtClean="0"/>
                  <a:t>k Es el número de intervalos</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𝑓</m:t>
                        </m:r>
                      </m:e>
                      <m:sub>
                        <m:r>
                          <a:rPr lang="es-MX" b="0" i="1" smtClean="0">
                            <a:latin typeface="Cambria Math" panose="02040503050406030204" pitchFamily="18" charset="0"/>
                          </a:rPr>
                          <m:t>𝑖</m:t>
                        </m:r>
                      </m:sub>
                    </m:sSub>
                  </m:oMath>
                </a14:m>
                <a:r>
                  <a:rPr lang="es-MX" dirty="0" smtClean="0"/>
                  <a:t> Es la frecuencia del i-</a:t>
                </a:r>
                <a:r>
                  <a:rPr lang="es-MX" dirty="0" err="1" smtClean="0"/>
                  <a:t>ésimo</a:t>
                </a:r>
                <a:r>
                  <a:rPr lang="es-MX" dirty="0" smtClean="0"/>
                  <a:t> intervalo</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𝑀</m:t>
                        </m:r>
                      </m:e>
                      <m:sub>
                        <m:r>
                          <a:rPr lang="es-MX" b="0" i="1" smtClean="0">
                            <a:latin typeface="Cambria Math" panose="02040503050406030204" pitchFamily="18" charset="0"/>
                          </a:rPr>
                          <m:t>𝑖</m:t>
                        </m:r>
                      </m:sub>
                    </m:sSub>
                  </m:oMath>
                </a14:m>
                <a:r>
                  <a:rPr lang="es-MX" dirty="0" smtClean="0"/>
                  <a:t> Es la marca de clase del i-</a:t>
                </a:r>
                <a:r>
                  <a:rPr lang="es-MX" dirty="0" err="1" smtClean="0"/>
                  <a:t>ésimo</a:t>
                </a:r>
                <a:r>
                  <a:rPr lang="es-MX" dirty="0" smtClean="0"/>
                  <a:t> intervalo</a:t>
                </a:r>
              </a:p>
              <a:p>
                <a:pPr marL="0" indent="0" algn="just">
                  <a:buNone/>
                </a:pPr>
                <a:r>
                  <a:rPr lang="es-MX" dirty="0" smtClean="0"/>
                  <a:t>N Es el número de datos</a:t>
                </a:r>
                <a:endParaRPr lang="es-MX" dirty="0"/>
              </a:p>
            </p:txBody>
          </p:sp>
        </mc:Choice>
        <mc:Fallback xmlns="">
          <p:sp>
            <p:nvSpPr>
              <p:cNvPr id="7" name="Marcador de contenido 6"/>
              <p:cNvSpPr>
                <a:spLocks noGrp="1" noRot="1" noChangeAspect="1" noMove="1" noResize="1" noEditPoints="1" noAdjustHandles="1" noChangeArrowheads="1" noChangeShapeType="1" noTextEdit="1"/>
              </p:cNvSpPr>
              <p:nvPr>
                <p:ph idx="1"/>
              </p:nvPr>
            </p:nvSpPr>
            <p:spPr>
              <a:xfrm>
                <a:off x="609599" y="1556792"/>
                <a:ext cx="6347714" cy="4484571"/>
              </a:xfrm>
              <a:blipFill rotWithShape="0">
                <a:blip r:embed="rId2"/>
                <a:stretch>
                  <a:fillRect l="-768" t="-815" r="-768"/>
                </a:stretch>
              </a:blipFill>
            </p:spPr>
            <p:txBody>
              <a:bodyPr/>
              <a:lstStyle/>
              <a:p>
                <a:r>
                  <a:rPr lang="es-MX">
                    <a:noFill/>
                  </a:rPr>
                  <a:t> </a:t>
                </a:r>
              </a:p>
            </p:txBody>
          </p:sp>
        </mc:Fallback>
      </mc:AlternateContent>
    </p:spTree>
    <p:extLst>
      <p:ext uri="{BB962C8B-B14F-4D97-AF65-F5344CB8AC3E}">
        <p14:creationId xmlns:p14="http://schemas.microsoft.com/office/powerpoint/2010/main" val="4182839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a:t>
            </a:r>
            <a:endParaRPr lang="es-MX" dirty="0"/>
          </a:p>
        </p:txBody>
      </p:sp>
      <p:sp>
        <p:nvSpPr>
          <p:cNvPr id="3" name="Marcador de contenido 2"/>
          <p:cNvSpPr>
            <a:spLocks noGrp="1"/>
          </p:cNvSpPr>
          <p:nvPr>
            <p:ph idx="1"/>
          </p:nvPr>
        </p:nvSpPr>
        <p:spPr>
          <a:xfrm>
            <a:off x="609599" y="1628800"/>
            <a:ext cx="6347714" cy="4412563"/>
          </a:xfrm>
        </p:spPr>
        <p:txBody>
          <a:bodyPr/>
          <a:lstStyle/>
          <a:p>
            <a:pPr algn="just"/>
            <a:r>
              <a:rPr lang="es-MX" dirty="0" smtClean="0"/>
              <a:t>Con el siguiente conjunto de datos, obtener el valor de la Media</a:t>
            </a:r>
          </a:p>
          <a:p>
            <a:pPr marL="0" indent="0" algn="just">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24808029"/>
              </p:ext>
            </p:extLst>
          </p:nvPr>
        </p:nvGraphicFramePr>
        <p:xfrm>
          <a:off x="2627784" y="2420888"/>
          <a:ext cx="2650173" cy="4079240"/>
        </p:xfrm>
        <a:graphic>
          <a:graphicData uri="http://schemas.openxmlformats.org/drawingml/2006/table">
            <a:tbl>
              <a:tblPr firstRow="1" bandRow="1">
                <a:tableStyleId>{E8B1032C-EA38-4F05-BA0D-38AFFFC7BED3}</a:tableStyleId>
              </a:tblPr>
              <a:tblGrid>
                <a:gridCol w="1208405"/>
                <a:gridCol w="1441768"/>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r>
              <a:tr h="370840">
                <a:tc>
                  <a:txBody>
                    <a:bodyPr/>
                    <a:lstStyle/>
                    <a:p>
                      <a:pPr algn="ctr"/>
                      <a:r>
                        <a:rPr lang="es-MX" dirty="0" smtClean="0"/>
                        <a:t>1-10</a:t>
                      </a:r>
                      <a:endParaRPr lang="es-MX" dirty="0"/>
                    </a:p>
                  </a:txBody>
                  <a:tcPr/>
                </a:tc>
                <a:tc>
                  <a:txBody>
                    <a:bodyPr/>
                    <a:lstStyle/>
                    <a:p>
                      <a:pPr algn="ctr"/>
                      <a:r>
                        <a:rPr lang="es-MX" dirty="0" smtClean="0"/>
                        <a:t>5</a:t>
                      </a:r>
                      <a:endParaRPr lang="es-MX" dirty="0"/>
                    </a:p>
                  </a:txBody>
                  <a:tcPr/>
                </a:tc>
              </a:tr>
              <a:tr h="370840">
                <a:tc>
                  <a:txBody>
                    <a:bodyPr/>
                    <a:lstStyle/>
                    <a:p>
                      <a:pPr algn="ctr"/>
                      <a:r>
                        <a:rPr lang="es-MX" dirty="0" smtClean="0"/>
                        <a:t>11-20</a:t>
                      </a:r>
                      <a:endParaRPr lang="es-MX" dirty="0"/>
                    </a:p>
                  </a:txBody>
                  <a:tcPr/>
                </a:tc>
                <a:tc>
                  <a:txBody>
                    <a:bodyPr/>
                    <a:lstStyle/>
                    <a:p>
                      <a:pPr algn="ctr"/>
                      <a:r>
                        <a:rPr lang="es-MX" dirty="0" smtClean="0"/>
                        <a:t>11</a:t>
                      </a:r>
                      <a:endParaRPr lang="es-MX" dirty="0"/>
                    </a:p>
                  </a:txBody>
                  <a:tcPr/>
                </a:tc>
              </a:tr>
              <a:tr h="370840">
                <a:tc>
                  <a:txBody>
                    <a:bodyPr/>
                    <a:lstStyle/>
                    <a:p>
                      <a:pPr algn="ctr"/>
                      <a:r>
                        <a:rPr lang="es-MX" dirty="0" smtClean="0"/>
                        <a:t>21-30</a:t>
                      </a:r>
                      <a:endParaRPr lang="es-MX" dirty="0"/>
                    </a:p>
                  </a:txBody>
                  <a:tcPr/>
                </a:tc>
                <a:tc>
                  <a:txBody>
                    <a:bodyPr/>
                    <a:lstStyle/>
                    <a:p>
                      <a:pPr algn="ctr"/>
                      <a:r>
                        <a:rPr lang="es-MX" dirty="0" smtClean="0"/>
                        <a:t>21</a:t>
                      </a:r>
                      <a:endParaRPr lang="es-MX" dirty="0"/>
                    </a:p>
                  </a:txBody>
                  <a:tcPr/>
                </a:tc>
              </a:tr>
              <a:tr h="370840">
                <a:tc>
                  <a:txBody>
                    <a:bodyPr/>
                    <a:lstStyle/>
                    <a:p>
                      <a:pPr algn="ctr"/>
                      <a:r>
                        <a:rPr lang="es-MX" dirty="0" smtClean="0"/>
                        <a:t>31-40</a:t>
                      </a:r>
                      <a:endParaRPr lang="es-MX" dirty="0"/>
                    </a:p>
                  </a:txBody>
                  <a:tcPr/>
                </a:tc>
                <a:tc>
                  <a:txBody>
                    <a:bodyPr/>
                    <a:lstStyle/>
                    <a:p>
                      <a:pPr algn="ctr"/>
                      <a:r>
                        <a:rPr lang="es-MX" dirty="0" smtClean="0"/>
                        <a:t>27</a:t>
                      </a:r>
                      <a:endParaRPr lang="es-MX" dirty="0"/>
                    </a:p>
                  </a:txBody>
                  <a:tcPr/>
                </a:tc>
              </a:tr>
              <a:tr h="370840">
                <a:tc>
                  <a:txBody>
                    <a:bodyPr/>
                    <a:lstStyle/>
                    <a:p>
                      <a:pPr algn="ctr"/>
                      <a:r>
                        <a:rPr lang="es-MX" dirty="0" smtClean="0"/>
                        <a:t>41-50</a:t>
                      </a:r>
                      <a:endParaRPr lang="es-MX" dirty="0"/>
                    </a:p>
                  </a:txBody>
                  <a:tcPr/>
                </a:tc>
                <a:tc>
                  <a:txBody>
                    <a:bodyPr/>
                    <a:lstStyle/>
                    <a:p>
                      <a:pPr algn="ctr"/>
                      <a:r>
                        <a:rPr lang="es-MX" dirty="0" smtClean="0"/>
                        <a:t>31</a:t>
                      </a:r>
                      <a:endParaRPr lang="es-MX" dirty="0"/>
                    </a:p>
                  </a:txBody>
                  <a:tcPr/>
                </a:tc>
              </a:tr>
              <a:tr h="370840">
                <a:tc>
                  <a:txBody>
                    <a:bodyPr/>
                    <a:lstStyle/>
                    <a:p>
                      <a:pPr algn="ctr"/>
                      <a:r>
                        <a:rPr lang="es-MX" dirty="0" smtClean="0"/>
                        <a:t>51-60</a:t>
                      </a:r>
                      <a:endParaRPr lang="es-MX" dirty="0"/>
                    </a:p>
                  </a:txBody>
                  <a:tcPr/>
                </a:tc>
                <a:tc>
                  <a:txBody>
                    <a:bodyPr/>
                    <a:lstStyle/>
                    <a:p>
                      <a:pPr algn="ctr"/>
                      <a:r>
                        <a:rPr lang="es-MX" dirty="0" smtClean="0"/>
                        <a:t>35</a:t>
                      </a:r>
                      <a:endParaRPr lang="es-MX" dirty="0"/>
                    </a:p>
                  </a:txBody>
                  <a:tcPr/>
                </a:tc>
              </a:tr>
              <a:tr h="370840">
                <a:tc>
                  <a:txBody>
                    <a:bodyPr/>
                    <a:lstStyle/>
                    <a:p>
                      <a:pPr algn="ctr"/>
                      <a:r>
                        <a:rPr lang="es-MX" dirty="0" smtClean="0"/>
                        <a:t>61-70</a:t>
                      </a:r>
                      <a:endParaRPr lang="es-MX" dirty="0"/>
                    </a:p>
                  </a:txBody>
                  <a:tcPr/>
                </a:tc>
                <a:tc>
                  <a:txBody>
                    <a:bodyPr/>
                    <a:lstStyle/>
                    <a:p>
                      <a:pPr algn="ctr"/>
                      <a:r>
                        <a:rPr lang="es-MX" dirty="0" smtClean="0"/>
                        <a:t>21</a:t>
                      </a:r>
                      <a:endParaRPr lang="es-MX" dirty="0"/>
                    </a:p>
                  </a:txBody>
                  <a:tcPr/>
                </a:tc>
              </a:tr>
              <a:tr h="370840">
                <a:tc>
                  <a:txBody>
                    <a:bodyPr/>
                    <a:lstStyle/>
                    <a:p>
                      <a:pPr algn="ctr"/>
                      <a:r>
                        <a:rPr lang="es-MX" dirty="0" smtClean="0"/>
                        <a:t>71-80</a:t>
                      </a:r>
                      <a:endParaRPr lang="es-MX" dirty="0"/>
                    </a:p>
                  </a:txBody>
                  <a:tcPr/>
                </a:tc>
                <a:tc>
                  <a:txBody>
                    <a:bodyPr/>
                    <a:lstStyle/>
                    <a:p>
                      <a:pPr algn="ctr"/>
                      <a:r>
                        <a:rPr lang="es-MX" dirty="0" smtClean="0"/>
                        <a:t>14</a:t>
                      </a:r>
                      <a:endParaRPr lang="es-MX" dirty="0"/>
                    </a:p>
                  </a:txBody>
                  <a:tcPr/>
                </a:tc>
              </a:tr>
              <a:tr h="370840">
                <a:tc>
                  <a:txBody>
                    <a:bodyPr/>
                    <a:lstStyle/>
                    <a:p>
                      <a:pPr algn="ctr"/>
                      <a:r>
                        <a:rPr lang="es-MX" dirty="0" smtClean="0"/>
                        <a:t>81-90</a:t>
                      </a:r>
                      <a:endParaRPr lang="es-MX" dirty="0"/>
                    </a:p>
                  </a:txBody>
                  <a:tcPr/>
                </a:tc>
                <a:tc>
                  <a:txBody>
                    <a:bodyPr/>
                    <a:lstStyle/>
                    <a:p>
                      <a:pPr algn="ctr"/>
                      <a:r>
                        <a:rPr lang="es-MX" dirty="0" smtClean="0"/>
                        <a:t>9</a:t>
                      </a:r>
                      <a:endParaRPr lang="es-MX" dirty="0"/>
                    </a:p>
                  </a:txBody>
                  <a:tcPr/>
                </a:tc>
              </a:tr>
              <a:tr h="370840">
                <a:tc>
                  <a:txBody>
                    <a:bodyPr/>
                    <a:lstStyle/>
                    <a:p>
                      <a:pPr algn="ctr"/>
                      <a:r>
                        <a:rPr lang="es-MX" dirty="0" smtClean="0"/>
                        <a:t>91-100</a:t>
                      </a:r>
                      <a:endParaRPr lang="es-MX" dirty="0"/>
                    </a:p>
                  </a:txBody>
                  <a:tcPr/>
                </a:tc>
                <a:tc>
                  <a:txBody>
                    <a:bodyPr/>
                    <a:lstStyle/>
                    <a:p>
                      <a:pPr algn="ctr"/>
                      <a:r>
                        <a:rPr lang="es-MX" dirty="0" smtClean="0"/>
                        <a:t>6</a:t>
                      </a:r>
                      <a:endParaRPr lang="es-MX" dirty="0"/>
                    </a:p>
                  </a:txBody>
                  <a:tcPr/>
                </a:tc>
              </a:tr>
            </a:tbl>
          </a:graphicData>
        </a:graphic>
      </p:graphicFrame>
    </p:spTree>
    <p:extLst>
      <p:ext uri="{BB962C8B-B14F-4D97-AF65-F5344CB8AC3E}">
        <p14:creationId xmlns:p14="http://schemas.microsoft.com/office/powerpoint/2010/main" val="15569116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188640"/>
            <a:ext cx="6347713" cy="1320800"/>
          </a:xfrm>
        </p:spPr>
        <p:txBody>
          <a:bodyPr/>
          <a:lstStyle/>
          <a:p>
            <a:r>
              <a:rPr lang="es-MX" dirty="0" smtClean="0"/>
              <a:t>CONTINUACIÓN</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849040"/>
                <a:ext cx="6347714" cy="4556579"/>
              </a:xfrm>
            </p:spPr>
            <p:txBody>
              <a:bodyPr/>
              <a:lstStyle/>
              <a:p>
                <a:r>
                  <a:rPr lang="es-MX" dirty="0" smtClean="0">
                    <a:solidFill>
                      <a:srgbClr val="FF0000"/>
                    </a:solidFill>
                  </a:rPr>
                  <a:t>Solución</a:t>
                </a:r>
              </a:p>
              <a:p>
                <a:pPr marL="0" indent="0" algn="just">
                  <a:buNone/>
                </a:pPr>
                <a:r>
                  <a:rPr lang="es-MX" dirty="0" smtClean="0"/>
                  <a:t>Se calculan las marcas de clase de cada intervalo, agregando a la tabla una columna para incluir las marcas de clase, se denota por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𝑀</m:t>
                        </m:r>
                      </m:e>
                      <m:sub>
                        <m:r>
                          <a:rPr lang="es-MX" b="0" i="1" smtClean="0">
                            <a:latin typeface="Cambria Math" panose="02040503050406030204" pitchFamily="18" charset="0"/>
                          </a:rPr>
                          <m:t>𝑖</m:t>
                        </m:r>
                      </m:sub>
                    </m:sSub>
                  </m:oMath>
                </a14:m>
                <a:r>
                  <a:rPr lang="es-MX" dirty="0" smtClean="0"/>
                  <a:t> esto es:</a:t>
                </a:r>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849040"/>
                <a:ext cx="6347714" cy="4556579"/>
              </a:xfrm>
              <a:blipFill rotWithShape="0">
                <a:blip r:embed="rId2"/>
                <a:stretch>
                  <a:fillRect l="-768" t="-802" r="-768"/>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graphicFrame>
            <p:nvGraphicFramePr>
              <p:cNvPr id="4" name="Tabla 3"/>
              <p:cNvGraphicFramePr>
                <a:graphicFrameLocks noGrp="1"/>
              </p:cNvGraphicFramePr>
              <p:nvPr>
                <p:extLst>
                  <p:ext uri="{D42A27DB-BD31-4B8C-83A1-F6EECF244321}">
                    <p14:modId xmlns:p14="http://schemas.microsoft.com/office/powerpoint/2010/main" val="262910290"/>
                  </p:ext>
                </p:extLst>
              </p:nvPr>
            </p:nvGraphicFramePr>
            <p:xfrm>
              <a:off x="1991483" y="2169840"/>
              <a:ext cx="3583943" cy="4450080"/>
            </p:xfrm>
            <a:graphic>
              <a:graphicData uri="http://schemas.openxmlformats.org/drawingml/2006/table">
                <a:tbl>
                  <a:tblPr firstRow="1" bandRow="1">
                    <a:tableStyleId>{E8B1032C-EA38-4F05-BA0D-38AFFFC7BED3}</a:tableStyleId>
                  </a:tblPr>
                  <a:tblGrid>
                    <a:gridCol w="1208405"/>
                    <a:gridCol w="1441767"/>
                    <a:gridCol w="933771"/>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𝑴</m:t>
                                    </m:r>
                                  </m:e>
                                  <m:sub>
                                    <m:r>
                                      <a:rPr lang="es-MX" b="1" i="1" smtClean="0">
                                        <a:latin typeface="Cambria Math" panose="02040503050406030204" pitchFamily="18" charset="0"/>
                                      </a:rPr>
                                      <m:t>𝒊</m:t>
                                    </m:r>
                                  </m:sub>
                                </m:sSub>
                              </m:oMath>
                            </m:oMathPara>
                          </a14:m>
                          <a:endParaRPr lang="es-MX" dirty="0"/>
                        </a:p>
                      </a:txBody>
                      <a:tcPr/>
                    </a:tc>
                  </a:tr>
                  <a:tr h="370840">
                    <a:tc>
                      <a:txBody>
                        <a:bodyPr/>
                        <a:lstStyle/>
                        <a:p>
                          <a:pPr algn="ctr"/>
                          <a:r>
                            <a:rPr lang="es-MX" dirty="0" smtClean="0"/>
                            <a:t>1-10</a:t>
                          </a:r>
                          <a:endParaRPr lang="es-MX" dirty="0"/>
                        </a:p>
                      </a:txBody>
                      <a:tcPr/>
                    </a:tc>
                    <a:tc>
                      <a:txBody>
                        <a:bodyPr/>
                        <a:lstStyle/>
                        <a:p>
                          <a:pPr algn="ctr"/>
                          <a:r>
                            <a:rPr lang="es-MX" dirty="0" smtClean="0"/>
                            <a:t>5</a:t>
                          </a:r>
                          <a:endParaRPr lang="es-MX" dirty="0"/>
                        </a:p>
                      </a:txBody>
                      <a:tcPr/>
                    </a:tc>
                    <a:tc>
                      <a:txBody>
                        <a:bodyPr/>
                        <a:lstStyle/>
                        <a:p>
                          <a:pPr algn="ctr"/>
                          <a:r>
                            <a:rPr lang="es-MX" dirty="0" smtClean="0"/>
                            <a:t>5.5</a:t>
                          </a:r>
                          <a:endParaRPr lang="es-MX" dirty="0"/>
                        </a:p>
                      </a:txBody>
                      <a:tcPr/>
                    </a:tc>
                  </a:tr>
                  <a:tr h="370840">
                    <a:tc>
                      <a:txBody>
                        <a:bodyPr/>
                        <a:lstStyle/>
                        <a:p>
                          <a:pPr algn="ctr"/>
                          <a:r>
                            <a:rPr lang="es-MX" dirty="0" smtClean="0"/>
                            <a:t>11-20</a:t>
                          </a:r>
                          <a:endParaRPr lang="es-MX" dirty="0"/>
                        </a:p>
                      </a:txBody>
                      <a:tcPr/>
                    </a:tc>
                    <a:tc>
                      <a:txBody>
                        <a:bodyPr/>
                        <a:lstStyle/>
                        <a:p>
                          <a:pPr algn="ctr"/>
                          <a:r>
                            <a:rPr lang="es-MX" dirty="0" smtClean="0"/>
                            <a:t>11</a:t>
                          </a:r>
                          <a:endParaRPr lang="es-MX" dirty="0"/>
                        </a:p>
                      </a:txBody>
                      <a:tcPr/>
                    </a:tc>
                    <a:tc>
                      <a:txBody>
                        <a:bodyPr/>
                        <a:lstStyle/>
                        <a:p>
                          <a:pPr algn="ctr"/>
                          <a:r>
                            <a:rPr lang="es-MX" dirty="0" smtClean="0"/>
                            <a:t>15.5</a:t>
                          </a:r>
                          <a:endParaRPr lang="es-MX" dirty="0"/>
                        </a:p>
                      </a:txBody>
                      <a:tcPr/>
                    </a:tc>
                  </a:tr>
                  <a:tr h="370840">
                    <a:tc>
                      <a:txBody>
                        <a:bodyPr/>
                        <a:lstStyle/>
                        <a:p>
                          <a:pPr algn="ctr"/>
                          <a:r>
                            <a:rPr lang="es-MX" dirty="0" smtClean="0"/>
                            <a:t>21-30</a:t>
                          </a:r>
                          <a:endParaRPr lang="es-MX" dirty="0"/>
                        </a:p>
                      </a:txBody>
                      <a:tcPr/>
                    </a:tc>
                    <a:tc>
                      <a:txBody>
                        <a:bodyPr/>
                        <a:lstStyle/>
                        <a:p>
                          <a:pPr algn="ctr"/>
                          <a:r>
                            <a:rPr lang="es-MX" dirty="0" smtClean="0"/>
                            <a:t>21</a:t>
                          </a:r>
                          <a:endParaRPr lang="es-MX" dirty="0"/>
                        </a:p>
                      </a:txBody>
                      <a:tcPr/>
                    </a:tc>
                    <a:tc>
                      <a:txBody>
                        <a:bodyPr/>
                        <a:lstStyle/>
                        <a:p>
                          <a:pPr algn="ctr"/>
                          <a:r>
                            <a:rPr lang="es-MX" dirty="0" smtClean="0"/>
                            <a:t>25.5</a:t>
                          </a:r>
                          <a:endParaRPr lang="es-MX" dirty="0"/>
                        </a:p>
                      </a:txBody>
                      <a:tcPr/>
                    </a:tc>
                  </a:tr>
                  <a:tr h="370840">
                    <a:tc>
                      <a:txBody>
                        <a:bodyPr/>
                        <a:lstStyle/>
                        <a:p>
                          <a:pPr algn="ctr"/>
                          <a:r>
                            <a:rPr lang="es-MX" dirty="0" smtClean="0"/>
                            <a:t>31-40</a:t>
                          </a:r>
                          <a:endParaRPr lang="es-MX" dirty="0"/>
                        </a:p>
                      </a:txBody>
                      <a:tcPr/>
                    </a:tc>
                    <a:tc>
                      <a:txBody>
                        <a:bodyPr/>
                        <a:lstStyle/>
                        <a:p>
                          <a:pPr algn="ctr"/>
                          <a:r>
                            <a:rPr lang="es-MX" dirty="0" smtClean="0"/>
                            <a:t>27</a:t>
                          </a:r>
                          <a:endParaRPr lang="es-MX" dirty="0"/>
                        </a:p>
                      </a:txBody>
                      <a:tcPr/>
                    </a:tc>
                    <a:tc>
                      <a:txBody>
                        <a:bodyPr/>
                        <a:lstStyle/>
                        <a:p>
                          <a:pPr algn="ctr"/>
                          <a:r>
                            <a:rPr lang="es-MX" dirty="0" smtClean="0"/>
                            <a:t>35.5</a:t>
                          </a:r>
                          <a:endParaRPr lang="es-MX" dirty="0"/>
                        </a:p>
                      </a:txBody>
                      <a:tcPr/>
                    </a:tc>
                  </a:tr>
                  <a:tr h="370840">
                    <a:tc>
                      <a:txBody>
                        <a:bodyPr/>
                        <a:lstStyle/>
                        <a:p>
                          <a:pPr algn="ctr"/>
                          <a:r>
                            <a:rPr lang="es-MX" dirty="0" smtClean="0"/>
                            <a:t>41-50</a:t>
                          </a:r>
                          <a:endParaRPr lang="es-MX" dirty="0"/>
                        </a:p>
                      </a:txBody>
                      <a:tcPr/>
                    </a:tc>
                    <a:tc>
                      <a:txBody>
                        <a:bodyPr/>
                        <a:lstStyle/>
                        <a:p>
                          <a:pPr algn="ctr"/>
                          <a:r>
                            <a:rPr lang="es-MX" dirty="0" smtClean="0"/>
                            <a:t>31</a:t>
                          </a:r>
                          <a:endParaRPr lang="es-MX" dirty="0"/>
                        </a:p>
                      </a:txBody>
                      <a:tcPr/>
                    </a:tc>
                    <a:tc>
                      <a:txBody>
                        <a:bodyPr/>
                        <a:lstStyle/>
                        <a:p>
                          <a:pPr algn="ctr"/>
                          <a:r>
                            <a:rPr lang="es-MX" dirty="0" smtClean="0"/>
                            <a:t>45.5</a:t>
                          </a:r>
                          <a:endParaRPr lang="es-MX" dirty="0"/>
                        </a:p>
                      </a:txBody>
                      <a:tcPr/>
                    </a:tc>
                  </a:tr>
                  <a:tr h="370840">
                    <a:tc>
                      <a:txBody>
                        <a:bodyPr/>
                        <a:lstStyle/>
                        <a:p>
                          <a:pPr algn="ctr"/>
                          <a:r>
                            <a:rPr lang="es-MX" dirty="0" smtClean="0"/>
                            <a:t>51-60</a:t>
                          </a:r>
                          <a:endParaRPr lang="es-MX" dirty="0"/>
                        </a:p>
                      </a:txBody>
                      <a:tcPr/>
                    </a:tc>
                    <a:tc>
                      <a:txBody>
                        <a:bodyPr/>
                        <a:lstStyle/>
                        <a:p>
                          <a:pPr algn="ctr"/>
                          <a:r>
                            <a:rPr lang="es-MX" dirty="0" smtClean="0"/>
                            <a:t>35</a:t>
                          </a:r>
                          <a:endParaRPr lang="es-MX" dirty="0"/>
                        </a:p>
                      </a:txBody>
                      <a:tcPr/>
                    </a:tc>
                    <a:tc>
                      <a:txBody>
                        <a:bodyPr/>
                        <a:lstStyle/>
                        <a:p>
                          <a:pPr algn="ctr"/>
                          <a:r>
                            <a:rPr lang="es-MX" dirty="0" smtClean="0"/>
                            <a:t>55.5</a:t>
                          </a:r>
                          <a:endParaRPr lang="es-MX" dirty="0"/>
                        </a:p>
                      </a:txBody>
                      <a:tcPr/>
                    </a:tc>
                  </a:tr>
                  <a:tr h="370840">
                    <a:tc>
                      <a:txBody>
                        <a:bodyPr/>
                        <a:lstStyle/>
                        <a:p>
                          <a:pPr algn="ctr"/>
                          <a:r>
                            <a:rPr lang="es-MX" dirty="0" smtClean="0"/>
                            <a:t>61-70</a:t>
                          </a:r>
                          <a:endParaRPr lang="es-MX" dirty="0"/>
                        </a:p>
                      </a:txBody>
                      <a:tcPr/>
                    </a:tc>
                    <a:tc>
                      <a:txBody>
                        <a:bodyPr/>
                        <a:lstStyle/>
                        <a:p>
                          <a:pPr algn="ctr"/>
                          <a:r>
                            <a:rPr lang="es-MX" dirty="0" smtClean="0"/>
                            <a:t>21</a:t>
                          </a:r>
                          <a:endParaRPr lang="es-MX" dirty="0"/>
                        </a:p>
                      </a:txBody>
                      <a:tcPr/>
                    </a:tc>
                    <a:tc>
                      <a:txBody>
                        <a:bodyPr/>
                        <a:lstStyle/>
                        <a:p>
                          <a:pPr algn="ctr"/>
                          <a:r>
                            <a:rPr lang="es-MX" dirty="0" smtClean="0"/>
                            <a:t>65.5</a:t>
                          </a:r>
                          <a:endParaRPr lang="es-MX" dirty="0"/>
                        </a:p>
                      </a:txBody>
                      <a:tcPr/>
                    </a:tc>
                  </a:tr>
                  <a:tr h="370840">
                    <a:tc>
                      <a:txBody>
                        <a:bodyPr/>
                        <a:lstStyle/>
                        <a:p>
                          <a:pPr algn="ctr"/>
                          <a:r>
                            <a:rPr lang="es-MX" dirty="0" smtClean="0"/>
                            <a:t>71-80</a:t>
                          </a:r>
                          <a:endParaRPr lang="es-MX" dirty="0"/>
                        </a:p>
                      </a:txBody>
                      <a:tcPr/>
                    </a:tc>
                    <a:tc>
                      <a:txBody>
                        <a:bodyPr/>
                        <a:lstStyle/>
                        <a:p>
                          <a:pPr algn="ctr"/>
                          <a:r>
                            <a:rPr lang="es-MX" dirty="0" smtClean="0"/>
                            <a:t>14</a:t>
                          </a:r>
                          <a:endParaRPr lang="es-MX" dirty="0"/>
                        </a:p>
                      </a:txBody>
                      <a:tcPr/>
                    </a:tc>
                    <a:tc>
                      <a:txBody>
                        <a:bodyPr/>
                        <a:lstStyle/>
                        <a:p>
                          <a:pPr algn="ctr"/>
                          <a:r>
                            <a:rPr lang="es-MX" dirty="0" smtClean="0"/>
                            <a:t>75.5</a:t>
                          </a:r>
                          <a:endParaRPr lang="es-MX" dirty="0"/>
                        </a:p>
                      </a:txBody>
                      <a:tcPr/>
                    </a:tc>
                  </a:tr>
                  <a:tr h="370840">
                    <a:tc>
                      <a:txBody>
                        <a:bodyPr/>
                        <a:lstStyle/>
                        <a:p>
                          <a:pPr algn="ctr"/>
                          <a:r>
                            <a:rPr lang="es-MX" dirty="0" smtClean="0"/>
                            <a:t>81-90</a:t>
                          </a:r>
                          <a:endParaRPr lang="es-MX" dirty="0"/>
                        </a:p>
                      </a:txBody>
                      <a:tcPr/>
                    </a:tc>
                    <a:tc>
                      <a:txBody>
                        <a:bodyPr/>
                        <a:lstStyle/>
                        <a:p>
                          <a:pPr algn="ctr"/>
                          <a:r>
                            <a:rPr lang="es-MX" dirty="0" smtClean="0"/>
                            <a:t>9</a:t>
                          </a:r>
                          <a:endParaRPr lang="es-MX" dirty="0"/>
                        </a:p>
                      </a:txBody>
                      <a:tcPr/>
                    </a:tc>
                    <a:tc>
                      <a:txBody>
                        <a:bodyPr/>
                        <a:lstStyle/>
                        <a:p>
                          <a:pPr algn="ctr"/>
                          <a:r>
                            <a:rPr lang="es-MX" dirty="0" smtClean="0"/>
                            <a:t>85.5</a:t>
                          </a:r>
                          <a:endParaRPr lang="es-MX" dirty="0"/>
                        </a:p>
                      </a:txBody>
                      <a:tcPr/>
                    </a:tc>
                  </a:tr>
                  <a:tr h="370840">
                    <a:tc>
                      <a:txBody>
                        <a:bodyPr/>
                        <a:lstStyle/>
                        <a:p>
                          <a:pPr algn="ctr"/>
                          <a:r>
                            <a:rPr lang="es-MX" dirty="0" smtClean="0"/>
                            <a:t>91-100</a:t>
                          </a:r>
                          <a:endParaRPr lang="es-MX" dirty="0"/>
                        </a:p>
                      </a:txBody>
                      <a:tcPr/>
                    </a:tc>
                    <a:tc>
                      <a:txBody>
                        <a:bodyPr/>
                        <a:lstStyle/>
                        <a:p>
                          <a:pPr algn="ctr"/>
                          <a:r>
                            <a:rPr lang="es-MX" dirty="0" smtClean="0"/>
                            <a:t>6</a:t>
                          </a:r>
                          <a:endParaRPr lang="es-MX" dirty="0"/>
                        </a:p>
                      </a:txBody>
                      <a:tcPr/>
                    </a:tc>
                    <a:tc>
                      <a:txBody>
                        <a:bodyPr/>
                        <a:lstStyle/>
                        <a:p>
                          <a:pPr algn="ctr"/>
                          <a:r>
                            <a:rPr lang="es-MX" dirty="0" smtClean="0"/>
                            <a:t>95.5</a:t>
                          </a:r>
                          <a:endParaRPr lang="es-MX" dirty="0"/>
                        </a:p>
                      </a:txBody>
                      <a:tcPr/>
                    </a:tc>
                  </a:tr>
                  <a:tr h="370840">
                    <a:tc>
                      <a:txBody>
                        <a:bodyPr/>
                        <a:lstStyle/>
                        <a:p>
                          <a:pPr algn="ctr"/>
                          <a:r>
                            <a:rPr lang="es-MX" dirty="0" smtClean="0"/>
                            <a:t>SUMA</a:t>
                          </a:r>
                          <a:endParaRPr lang="es-MX" dirty="0"/>
                        </a:p>
                      </a:txBody>
                      <a:tcPr/>
                    </a:tc>
                    <a:tc>
                      <a:txBody>
                        <a:bodyPr/>
                        <a:lstStyle/>
                        <a:p>
                          <a:pPr algn="ctr"/>
                          <a:r>
                            <a:rPr lang="es-MX" dirty="0" smtClean="0"/>
                            <a:t>180</a:t>
                          </a:r>
                          <a:endParaRPr lang="es-MX" dirty="0"/>
                        </a:p>
                      </a:txBody>
                      <a:tcPr/>
                    </a:tc>
                    <a:tc>
                      <a:txBody>
                        <a:bodyPr/>
                        <a:lstStyle/>
                        <a:p>
                          <a:pPr algn="ctr"/>
                          <a:endParaRPr lang="es-MX" dirty="0"/>
                        </a:p>
                      </a:txBody>
                      <a:tcPr/>
                    </a:tc>
                  </a:tr>
                </a:tbl>
              </a:graphicData>
            </a:graphic>
          </p:graphicFrame>
        </mc:Choice>
        <mc:Fallback xmlns="">
          <p:graphicFrame>
            <p:nvGraphicFramePr>
              <p:cNvPr id="4" name="Tabla 3"/>
              <p:cNvGraphicFramePr>
                <a:graphicFrameLocks noGrp="1"/>
              </p:cNvGraphicFramePr>
              <p:nvPr>
                <p:extLst>
                  <p:ext uri="{D42A27DB-BD31-4B8C-83A1-F6EECF244321}">
                    <p14:modId xmlns:p14="http://schemas.microsoft.com/office/powerpoint/2010/main" val="262910290"/>
                  </p:ext>
                </p:extLst>
              </p:nvPr>
            </p:nvGraphicFramePr>
            <p:xfrm>
              <a:off x="1991483" y="2169840"/>
              <a:ext cx="3583943" cy="4450080"/>
            </p:xfrm>
            <a:graphic>
              <a:graphicData uri="http://schemas.openxmlformats.org/drawingml/2006/table">
                <a:tbl>
                  <a:tblPr firstRow="1" bandRow="1">
                    <a:tableStyleId>{E8B1032C-EA38-4F05-BA0D-38AFFFC7BED3}</a:tableStyleId>
                  </a:tblPr>
                  <a:tblGrid>
                    <a:gridCol w="1208405"/>
                    <a:gridCol w="1441767"/>
                    <a:gridCol w="933771"/>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c>
                      <a:txBody>
                        <a:bodyPr/>
                        <a:lstStyle/>
                        <a:p>
                          <a:endParaRPr lang="es-MX"/>
                        </a:p>
                      </a:txBody>
                      <a:tcPr>
                        <a:blipFill rotWithShape="0">
                          <a:blip r:embed="rId3"/>
                          <a:stretch>
                            <a:fillRect l="-285621" t="-9836" r="-1961" b="-1121311"/>
                          </a:stretch>
                        </a:blipFill>
                      </a:tcPr>
                    </a:tc>
                  </a:tr>
                  <a:tr h="370840">
                    <a:tc>
                      <a:txBody>
                        <a:bodyPr/>
                        <a:lstStyle/>
                        <a:p>
                          <a:pPr algn="ctr"/>
                          <a:r>
                            <a:rPr lang="es-MX" dirty="0" smtClean="0"/>
                            <a:t>1-10</a:t>
                          </a:r>
                          <a:endParaRPr lang="es-MX" dirty="0"/>
                        </a:p>
                      </a:txBody>
                      <a:tcPr/>
                    </a:tc>
                    <a:tc>
                      <a:txBody>
                        <a:bodyPr/>
                        <a:lstStyle/>
                        <a:p>
                          <a:pPr algn="ctr"/>
                          <a:r>
                            <a:rPr lang="es-MX" dirty="0" smtClean="0"/>
                            <a:t>5</a:t>
                          </a:r>
                          <a:endParaRPr lang="es-MX" dirty="0"/>
                        </a:p>
                      </a:txBody>
                      <a:tcPr/>
                    </a:tc>
                    <a:tc>
                      <a:txBody>
                        <a:bodyPr/>
                        <a:lstStyle/>
                        <a:p>
                          <a:pPr algn="ctr"/>
                          <a:r>
                            <a:rPr lang="es-MX" dirty="0" smtClean="0"/>
                            <a:t>5.5</a:t>
                          </a:r>
                          <a:endParaRPr lang="es-MX" dirty="0"/>
                        </a:p>
                      </a:txBody>
                      <a:tcPr/>
                    </a:tc>
                  </a:tr>
                  <a:tr h="370840">
                    <a:tc>
                      <a:txBody>
                        <a:bodyPr/>
                        <a:lstStyle/>
                        <a:p>
                          <a:pPr algn="ctr"/>
                          <a:r>
                            <a:rPr lang="es-MX" dirty="0" smtClean="0"/>
                            <a:t>11-20</a:t>
                          </a:r>
                          <a:endParaRPr lang="es-MX" dirty="0"/>
                        </a:p>
                      </a:txBody>
                      <a:tcPr/>
                    </a:tc>
                    <a:tc>
                      <a:txBody>
                        <a:bodyPr/>
                        <a:lstStyle/>
                        <a:p>
                          <a:pPr algn="ctr"/>
                          <a:r>
                            <a:rPr lang="es-MX" dirty="0" smtClean="0"/>
                            <a:t>11</a:t>
                          </a:r>
                          <a:endParaRPr lang="es-MX" dirty="0"/>
                        </a:p>
                      </a:txBody>
                      <a:tcPr/>
                    </a:tc>
                    <a:tc>
                      <a:txBody>
                        <a:bodyPr/>
                        <a:lstStyle/>
                        <a:p>
                          <a:pPr algn="ctr"/>
                          <a:r>
                            <a:rPr lang="es-MX" dirty="0" smtClean="0"/>
                            <a:t>15.5</a:t>
                          </a:r>
                          <a:endParaRPr lang="es-MX" dirty="0"/>
                        </a:p>
                      </a:txBody>
                      <a:tcPr/>
                    </a:tc>
                  </a:tr>
                  <a:tr h="370840">
                    <a:tc>
                      <a:txBody>
                        <a:bodyPr/>
                        <a:lstStyle/>
                        <a:p>
                          <a:pPr algn="ctr"/>
                          <a:r>
                            <a:rPr lang="es-MX" dirty="0" smtClean="0"/>
                            <a:t>21-30</a:t>
                          </a:r>
                          <a:endParaRPr lang="es-MX" dirty="0"/>
                        </a:p>
                      </a:txBody>
                      <a:tcPr/>
                    </a:tc>
                    <a:tc>
                      <a:txBody>
                        <a:bodyPr/>
                        <a:lstStyle/>
                        <a:p>
                          <a:pPr algn="ctr"/>
                          <a:r>
                            <a:rPr lang="es-MX" dirty="0" smtClean="0"/>
                            <a:t>21</a:t>
                          </a:r>
                          <a:endParaRPr lang="es-MX" dirty="0"/>
                        </a:p>
                      </a:txBody>
                      <a:tcPr/>
                    </a:tc>
                    <a:tc>
                      <a:txBody>
                        <a:bodyPr/>
                        <a:lstStyle/>
                        <a:p>
                          <a:pPr algn="ctr"/>
                          <a:r>
                            <a:rPr lang="es-MX" dirty="0" smtClean="0"/>
                            <a:t>25.5</a:t>
                          </a:r>
                          <a:endParaRPr lang="es-MX" dirty="0"/>
                        </a:p>
                      </a:txBody>
                      <a:tcPr/>
                    </a:tc>
                  </a:tr>
                  <a:tr h="370840">
                    <a:tc>
                      <a:txBody>
                        <a:bodyPr/>
                        <a:lstStyle/>
                        <a:p>
                          <a:pPr algn="ctr"/>
                          <a:r>
                            <a:rPr lang="es-MX" dirty="0" smtClean="0"/>
                            <a:t>31-40</a:t>
                          </a:r>
                          <a:endParaRPr lang="es-MX" dirty="0"/>
                        </a:p>
                      </a:txBody>
                      <a:tcPr/>
                    </a:tc>
                    <a:tc>
                      <a:txBody>
                        <a:bodyPr/>
                        <a:lstStyle/>
                        <a:p>
                          <a:pPr algn="ctr"/>
                          <a:r>
                            <a:rPr lang="es-MX" dirty="0" smtClean="0"/>
                            <a:t>27</a:t>
                          </a:r>
                          <a:endParaRPr lang="es-MX" dirty="0"/>
                        </a:p>
                      </a:txBody>
                      <a:tcPr/>
                    </a:tc>
                    <a:tc>
                      <a:txBody>
                        <a:bodyPr/>
                        <a:lstStyle/>
                        <a:p>
                          <a:pPr algn="ctr"/>
                          <a:r>
                            <a:rPr lang="es-MX" dirty="0" smtClean="0"/>
                            <a:t>35.5</a:t>
                          </a:r>
                          <a:endParaRPr lang="es-MX" dirty="0"/>
                        </a:p>
                      </a:txBody>
                      <a:tcPr/>
                    </a:tc>
                  </a:tr>
                  <a:tr h="370840">
                    <a:tc>
                      <a:txBody>
                        <a:bodyPr/>
                        <a:lstStyle/>
                        <a:p>
                          <a:pPr algn="ctr"/>
                          <a:r>
                            <a:rPr lang="es-MX" dirty="0" smtClean="0"/>
                            <a:t>41-50</a:t>
                          </a:r>
                          <a:endParaRPr lang="es-MX" dirty="0"/>
                        </a:p>
                      </a:txBody>
                      <a:tcPr/>
                    </a:tc>
                    <a:tc>
                      <a:txBody>
                        <a:bodyPr/>
                        <a:lstStyle/>
                        <a:p>
                          <a:pPr algn="ctr"/>
                          <a:r>
                            <a:rPr lang="es-MX" dirty="0" smtClean="0"/>
                            <a:t>31</a:t>
                          </a:r>
                          <a:endParaRPr lang="es-MX" dirty="0"/>
                        </a:p>
                      </a:txBody>
                      <a:tcPr/>
                    </a:tc>
                    <a:tc>
                      <a:txBody>
                        <a:bodyPr/>
                        <a:lstStyle/>
                        <a:p>
                          <a:pPr algn="ctr"/>
                          <a:r>
                            <a:rPr lang="es-MX" dirty="0" smtClean="0"/>
                            <a:t>45.5</a:t>
                          </a:r>
                          <a:endParaRPr lang="es-MX" dirty="0"/>
                        </a:p>
                      </a:txBody>
                      <a:tcPr/>
                    </a:tc>
                  </a:tr>
                  <a:tr h="370840">
                    <a:tc>
                      <a:txBody>
                        <a:bodyPr/>
                        <a:lstStyle/>
                        <a:p>
                          <a:pPr algn="ctr"/>
                          <a:r>
                            <a:rPr lang="es-MX" dirty="0" smtClean="0"/>
                            <a:t>51-60</a:t>
                          </a:r>
                          <a:endParaRPr lang="es-MX" dirty="0"/>
                        </a:p>
                      </a:txBody>
                      <a:tcPr/>
                    </a:tc>
                    <a:tc>
                      <a:txBody>
                        <a:bodyPr/>
                        <a:lstStyle/>
                        <a:p>
                          <a:pPr algn="ctr"/>
                          <a:r>
                            <a:rPr lang="es-MX" dirty="0" smtClean="0"/>
                            <a:t>35</a:t>
                          </a:r>
                          <a:endParaRPr lang="es-MX" dirty="0"/>
                        </a:p>
                      </a:txBody>
                      <a:tcPr/>
                    </a:tc>
                    <a:tc>
                      <a:txBody>
                        <a:bodyPr/>
                        <a:lstStyle/>
                        <a:p>
                          <a:pPr algn="ctr"/>
                          <a:r>
                            <a:rPr lang="es-MX" dirty="0" smtClean="0"/>
                            <a:t>55.5</a:t>
                          </a:r>
                          <a:endParaRPr lang="es-MX" dirty="0"/>
                        </a:p>
                      </a:txBody>
                      <a:tcPr/>
                    </a:tc>
                  </a:tr>
                  <a:tr h="370840">
                    <a:tc>
                      <a:txBody>
                        <a:bodyPr/>
                        <a:lstStyle/>
                        <a:p>
                          <a:pPr algn="ctr"/>
                          <a:r>
                            <a:rPr lang="es-MX" dirty="0" smtClean="0"/>
                            <a:t>61-70</a:t>
                          </a:r>
                          <a:endParaRPr lang="es-MX" dirty="0"/>
                        </a:p>
                      </a:txBody>
                      <a:tcPr/>
                    </a:tc>
                    <a:tc>
                      <a:txBody>
                        <a:bodyPr/>
                        <a:lstStyle/>
                        <a:p>
                          <a:pPr algn="ctr"/>
                          <a:r>
                            <a:rPr lang="es-MX" dirty="0" smtClean="0"/>
                            <a:t>21</a:t>
                          </a:r>
                          <a:endParaRPr lang="es-MX" dirty="0"/>
                        </a:p>
                      </a:txBody>
                      <a:tcPr/>
                    </a:tc>
                    <a:tc>
                      <a:txBody>
                        <a:bodyPr/>
                        <a:lstStyle/>
                        <a:p>
                          <a:pPr algn="ctr"/>
                          <a:r>
                            <a:rPr lang="es-MX" dirty="0" smtClean="0"/>
                            <a:t>65.5</a:t>
                          </a:r>
                          <a:endParaRPr lang="es-MX" dirty="0"/>
                        </a:p>
                      </a:txBody>
                      <a:tcPr/>
                    </a:tc>
                  </a:tr>
                  <a:tr h="370840">
                    <a:tc>
                      <a:txBody>
                        <a:bodyPr/>
                        <a:lstStyle/>
                        <a:p>
                          <a:pPr algn="ctr"/>
                          <a:r>
                            <a:rPr lang="es-MX" dirty="0" smtClean="0"/>
                            <a:t>71-80</a:t>
                          </a:r>
                          <a:endParaRPr lang="es-MX" dirty="0"/>
                        </a:p>
                      </a:txBody>
                      <a:tcPr/>
                    </a:tc>
                    <a:tc>
                      <a:txBody>
                        <a:bodyPr/>
                        <a:lstStyle/>
                        <a:p>
                          <a:pPr algn="ctr"/>
                          <a:r>
                            <a:rPr lang="es-MX" dirty="0" smtClean="0"/>
                            <a:t>14</a:t>
                          </a:r>
                          <a:endParaRPr lang="es-MX" dirty="0"/>
                        </a:p>
                      </a:txBody>
                      <a:tcPr/>
                    </a:tc>
                    <a:tc>
                      <a:txBody>
                        <a:bodyPr/>
                        <a:lstStyle/>
                        <a:p>
                          <a:pPr algn="ctr"/>
                          <a:r>
                            <a:rPr lang="es-MX" dirty="0" smtClean="0"/>
                            <a:t>75.5</a:t>
                          </a:r>
                          <a:endParaRPr lang="es-MX" dirty="0"/>
                        </a:p>
                      </a:txBody>
                      <a:tcPr/>
                    </a:tc>
                  </a:tr>
                  <a:tr h="370840">
                    <a:tc>
                      <a:txBody>
                        <a:bodyPr/>
                        <a:lstStyle/>
                        <a:p>
                          <a:pPr algn="ctr"/>
                          <a:r>
                            <a:rPr lang="es-MX" dirty="0" smtClean="0"/>
                            <a:t>81-90</a:t>
                          </a:r>
                          <a:endParaRPr lang="es-MX" dirty="0"/>
                        </a:p>
                      </a:txBody>
                      <a:tcPr/>
                    </a:tc>
                    <a:tc>
                      <a:txBody>
                        <a:bodyPr/>
                        <a:lstStyle/>
                        <a:p>
                          <a:pPr algn="ctr"/>
                          <a:r>
                            <a:rPr lang="es-MX" dirty="0" smtClean="0"/>
                            <a:t>9</a:t>
                          </a:r>
                          <a:endParaRPr lang="es-MX" dirty="0"/>
                        </a:p>
                      </a:txBody>
                      <a:tcPr/>
                    </a:tc>
                    <a:tc>
                      <a:txBody>
                        <a:bodyPr/>
                        <a:lstStyle/>
                        <a:p>
                          <a:pPr algn="ctr"/>
                          <a:r>
                            <a:rPr lang="es-MX" dirty="0" smtClean="0"/>
                            <a:t>85.5</a:t>
                          </a:r>
                          <a:endParaRPr lang="es-MX" dirty="0"/>
                        </a:p>
                      </a:txBody>
                      <a:tcPr/>
                    </a:tc>
                  </a:tr>
                  <a:tr h="370840">
                    <a:tc>
                      <a:txBody>
                        <a:bodyPr/>
                        <a:lstStyle/>
                        <a:p>
                          <a:pPr algn="ctr"/>
                          <a:r>
                            <a:rPr lang="es-MX" dirty="0" smtClean="0"/>
                            <a:t>91-100</a:t>
                          </a:r>
                          <a:endParaRPr lang="es-MX" dirty="0"/>
                        </a:p>
                      </a:txBody>
                      <a:tcPr/>
                    </a:tc>
                    <a:tc>
                      <a:txBody>
                        <a:bodyPr/>
                        <a:lstStyle/>
                        <a:p>
                          <a:pPr algn="ctr"/>
                          <a:r>
                            <a:rPr lang="es-MX" dirty="0" smtClean="0"/>
                            <a:t>6</a:t>
                          </a:r>
                          <a:endParaRPr lang="es-MX" dirty="0"/>
                        </a:p>
                      </a:txBody>
                      <a:tcPr/>
                    </a:tc>
                    <a:tc>
                      <a:txBody>
                        <a:bodyPr/>
                        <a:lstStyle/>
                        <a:p>
                          <a:pPr algn="ctr"/>
                          <a:r>
                            <a:rPr lang="es-MX" dirty="0" smtClean="0"/>
                            <a:t>95.5</a:t>
                          </a:r>
                          <a:endParaRPr lang="es-MX" dirty="0"/>
                        </a:p>
                      </a:txBody>
                      <a:tcPr/>
                    </a:tc>
                  </a:tr>
                  <a:tr h="370840">
                    <a:tc>
                      <a:txBody>
                        <a:bodyPr/>
                        <a:lstStyle/>
                        <a:p>
                          <a:pPr algn="ctr"/>
                          <a:r>
                            <a:rPr lang="es-MX" dirty="0" smtClean="0"/>
                            <a:t>SUMA</a:t>
                          </a:r>
                          <a:endParaRPr lang="es-MX" dirty="0"/>
                        </a:p>
                      </a:txBody>
                      <a:tcPr/>
                    </a:tc>
                    <a:tc>
                      <a:txBody>
                        <a:bodyPr/>
                        <a:lstStyle/>
                        <a:p>
                          <a:pPr algn="ctr"/>
                          <a:r>
                            <a:rPr lang="es-MX" dirty="0" smtClean="0"/>
                            <a:t>180</a:t>
                          </a:r>
                          <a:endParaRPr lang="es-MX" dirty="0"/>
                        </a:p>
                      </a:txBody>
                      <a:tcPr/>
                    </a:tc>
                    <a:tc>
                      <a:txBody>
                        <a:bodyPr/>
                        <a:lstStyle/>
                        <a:p>
                          <a:pPr algn="ctr"/>
                          <a:endParaRPr lang="es-MX" dirty="0"/>
                        </a:p>
                      </a:txBody>
                      <a:tcPr/>
                    </a:tc>
                  </a:tr>
                </a:tbl>
              </a:graphicData>
            </a:graphic>
          </p:graphicFrame>
        </mc:Fallback>
      </mc:AlternateContent>
    </p:spTree>
    <p:extLst>
      <p:ext uri="{BB962C8B-B14F-4D97-AF65-F5344CB8AC3E}">
        <p14:creationId xmlns:p14="http://schemas.microsoft.com/office/powerpoint/2010/main" val="24968861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332656"/>
            <a:ext cx="6347713" cy="1320800"/>
          </a:xfrm>
        </p:spPr>
        <p:txBody>
          <a:bodyPr/>
          <a:lstStyle/>
          <a:p>
            <a:r>
              <a:rPr lang="es-MX" dirty="0" smtClean="0"/>
              <a:t>CONTINUACIÓN</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8" y="1196752"/>
                <a:ext cx="7778825" cy="5112568"/>
              </a:xfrm>
            </p:spPr>
            <p:txBody>
              <a:bodyPr/>
              <a:lstStyle/>
              <a:p>
                <a:pPr algn="just"/>
                <a:r>
                  <a:rPr lang="es-MX" dirty="0" smtClean="0"/>
                  <a:t>Ahora para cada intervalo, se obtiene el producto de la frecuencia por la marca de clase en una columna que se representa por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𝑓</m:t>
                        </m:r>
                      </m:e>
                      <m:sub>
                        <m:r>
                          <a:rPr lang="es-MX" b="0" i="1" smtClean="0">
                            <a:latin typeface="Cambria Math" panose="02040503050406030204" pitchFamily="18" charset="0"/>
                          </a:rPr>
                          <m:t>𝑖</m:t>
                        </m:r>
                      </m:sub>
                    </m:sSub>
                    <m:sSub>
                      <m:sSubPr>
                        <m:ctrlPr>
                          <a:rPr lang="es-MX" i="1" smtClean="0">
                            <a:latin typeface="Cambria Math" panose="02040503050406030204" pitchFamily="18" charset="0"/>
                          </a:rPr>
                        </m:ctrlPr>
                      </m:sSubPr>
                      <m:e>
                        <m:r>
                          <a:rPr lang="es-MX" b="0" i="1" smtClean="0">
                            <a:latin typeface="Cambria Math" panose="02040503050406030204" pitchFamily="18" charset="0"/>
                          </a:rPr>
                          <m:t>𝑀</m:t>
                        </m:r>
                      </m:e>
                      <m:sub>
                        <m:r>
                          <a:rPr lang="es-MX" b="0" i="1" smtClean="0">
                            <a:latin typeface="Cambria Math" panose="02040503050406030204" pitchFamily="18" charset="0"/>
                          </a:rPr>
                          <m:t>𝑖</m:t>
                        </m:r>
                      </m:sub>
                    </m:sSub>
                  </m:oMath>
                </a14:m>
                <a:r>
                  <a:rPr lang="es-MX" dirty="0" smtClean="0"/>
                  <a:t> además se obtiene la suma de esta columna y el número total de datos que corresponde a la suma de frecuencias, esto es:</a:t>
                </a:r>
              </a:p>
              <a:p>
                <a:pPr algn="just"/>
                <a:endParaRPr lang="es-MX" dirty="0"/>
              </a:p>
              <a:p>
                <a:pPr algn="just"/>
                <a:endParaRPr lang="es-MX" dirty="0" smtClean="0"/>
              </a:p>
              <a:p>
                <a:pPr algn="just"/>
                <a:endParaRPr lang="es-MX" dirty="0" smtClean="0"/>
              </a:p>
              <a:p>
                <a:pPr algn="just"/>
                <a:endParaRPr lang="es-MX" dirty="0"/>
              </a:p>
              <a:p>
                <a:pPr marL="0" indent="0" algn="ctr">
                  <a:buNone/>
                </a:pPr>
                <a:r>
                  <a:rPr lang="es-MX" dirty="0"/>
                  <a:t>	</a:t>
                </a:r>
                <a:r>
                  <a:rPr lang="es-MX" dirty="0" smtClean="0"/>
                  <a:t>								</a:t>
                </a:r>
                <a14:m>
                  <m:oMath xmlns:m="http://schemas.openxmlformats.org/officeDocument/2006/math">
                    <m:acc>
                      <m:accPr>
                        <m:chr m:val="̅"/>
                        <m:ctrlPr>
                          <a:rPr lang="es-MX" sz="2400" i="1" smtClean="0">
                            <a:latin typeface="Cambria Math" panose="02040503050406030204" pitchFamily="18" charset="0"/>
                          </a:rPr>
                        </m:ctrlPr>
                      </m:accPr>
                      <m:e>
                        <m:r>
                          <a:rPr lang="es-MX" sz="2400" b="0" i="1" smtClean="0">
                            <a:latin typeface="Cambria Math" panose="02040503050406030204" pitchFamily="18" charset="0"/>
                          </a:rPr>
                          <m:t>𝑥</m:t>
                        </m:r>
                      </m:e>
                    </m:acc>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8820</m:t>
                        </m:r>
                      </m:num>
                      <m:den>
                        <m:r>
                          <a:rPr lang="es-MX" sz="2400" b="0" i="1" smtClean="0">
                            <a:latin typeface="Cambria Math" panose="02040503050406030204" pitchFamily="18" charset="0"/>
                          </a:rPr>
                          <m:t>180</m:t>
                        </m:r>
                      </m:den>
                    </m:f>
                    <m:r>
                      <a:rPr lang="es-MX" sz="2400" b="0" i="1" smtClean="0">
                        <a:latin typeface="Cambria Math" panose="02040503050406030204" pitchFamily="18" charset="0"/>
                      </a:rPr>
                      <m:t>=49</m:t>
                    </m:r>
                  </m:oMath>
                </a14:m>
                <a:endParaRPr lang="es-MX" sz="24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8" y="1196752"/>
                <a:ext cx="7778825" cy="5112568"/>
              </a:xfrm>
              <a:blipFill rotWithShape="0">
                <a:blip r:embed="rId2"/>
                <a:stretch>
                  <a:fillRect l="-157" t="-715" r="-627"/>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graphicFrame>
            <p:nvGraphicFramePr>
              <p:cNvPr id="4" name="Tabla 3"/>
              <p:cNvGraphicFramePr>
                <a:graphicFrameLocks noGrp="1"/>
              </p:cNvGraphicFramePr>
              <p:nvPr>
                <p:extLst>
                  <p:ext uri="{D42A27DB-BD31-4B8C-83A1-F6EECF244321}">
                    <p14:modId xmlns:p14="http://schemas.microsoft.com/office/powerpoint/2010/main" val="2572379935"/>
                  </p:ext>
                </p:extLst>
              </p:nvPr>
            </p:nvGraphicFramePr>
            <p:xfrm>
              <a:off x="899592" y="2407920"/>
              <a:ext cx="4392488" cy="4450080"/>
            </p:xfrm>
            <a:graphic>
              <a:graphicData uri="http://schemas.openxmlformats.org/drawingml/2006/table">
                <a:tbl>
                  <a:tblPr firstRow="1" bandRow="1">
                    <a:tableStyleId>{E8B1032C-EA38-4F05-BA0D-38AFFFC7BED3}</a:tableStyleId>
                  </a:tblPr>
                  <a:tblGrid>
                    <a:gridCol w="1208405"/>
                    <a:gridCol w="1441767"/>
                    <a:gridCol w="740769"/>
                    <a:gridCol w="1001547"/>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𝑴</m:t>
                                    </m:r>
                                  </m:e>
                                  <m:sub>
                                    <m:r>
                                      <a:rPr lang="es-MX" b="1" i="1" smtClean="0">
                                        <a:latin typeface="Cambria Math" panose="02040503050406030204" pitchFamily="18" charset="0"/>
                                      </a:rPr>
                                      <m:t>𝒊</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𝒇</m:t>
                                    </m:r>
                                  </m:e>
                                  <m:sub>
                                    <m:r>
                                      <a:rPr lang="es-MX" b="1" i="1" smtClean="0">
                                        <a:latin typeface="Cambria Math" panose="02040503050406030204" pitchFamily="18" charset="0"/>
                                      </a:rPr>
                                      <m:t>𝒊</m:t>
                                    </m:r>
                                  </m:sub>
                                </m:sSub>
                                <m:sSub>
                                  <m:sSubPr>
                                    <m:ctrlPr>
                                      <a:rPr lang="es-MX" i="1" smtClean="0">
                                        <a:latin typeface="Cambria Math" panose="02040503050406030204" pitchFamily="18" charset="0"/>
                                      </a:rPr>
                                    </m:ctrlPr>
                                  </m:sSubPr>
                                  <m:e>
                                    <m:r>
                                      <a:rPr lang="es-MX" b="1" i="1" smtClean="0">
                                        <a:latin typeface="Cambria Math" panose="02040503050406030204" pitchFamily="18" charset="0"/>
                                      </a:rPr>
                                      <m:t>𝑴</m:t>
                                    </m:r>
                                  </m:e>
                                  <m:sub>
                                    <m:r>
                                      <a:rPr lang="es-MX" b="1" i="1" smtClean="0">
                                        <a:latin typeface="Cambria Math" panose="02040503050406030204" pitchFamily="18" charset="0"/>
                                      </a:rPr>
                                      <m:t>𝒊</m:t>
                                    </m:r>
                                  </m:sub>
                                </m:sSub>
                              </m:oMath>
                            </m:oMathPara>
                          </a14:m>
                          <a:endParaRPr lang="es-MX" dirty="0"/>
                        </a:p>
                      </a:txBody>
                      <a:tcPr/>
                    </a:tc>
                  </a:tr>
                  <a:tr h="370840">
                    <a:tc>
                      <a:txBody>
                        <a:bodyPr/>
                        <a:lstStyle/>
                        <a:p>
                          <a:pPr algn="ctr"/>
                          <a:r>
                            <a:rPr lang="es-MX" dirty="0" smtClean="0"/>
                            <a:t>1-10</a:t>
                          </a:r>
                          <a:endParaRPr lang="es-MX" dirty="0"/>
                        </a:p>
                      </a:txBody>
                      <a:tcPr/>
                    </a:tc>
                    <a:tc>
                      <a:txBody>
                        <a:bodyPr/>
                        <a:lstStyle/>
                        <a:p>
                          <a:pPr algn="ctr"/>
                          <a:r>
                            <a:rPr lang="es-MX" dirty="0" smtClean="0"/>
                            <a:t>5</a:t>
                          </a:r>
                          <a:endParaRPr lang="es-MX" dirty="0"/>
                        </a:p>
                      </a:txBody>
                      <a:tcPr/>
                    </a:tc>
                    <a:tc>
                      <a:txBody>
                        <a:bodyPr/>
                        <a:lstStyle/>
                        <a:p>
                          <a:pPr algn="ctr"/>
                          <a:r>
                            <a:rPr lang="es-MX" dirty="0" smtClean="0"/>
                            <a:t>5.5</a:t>
                          </a:r>
                          <a:endParaRPr lang="es-MX" dirty="0"/>
                        </a:p>
                      </a:txBody>
                      <a:tcPr/>
                    </a:tc>
                    <a:tc>
                      <a:txBody>
                        <a:bodyPr/>
                        <a:lstStyle/>
                        <a:p>
                          <a:pPr algn="ctr"/>
                          <a:r>
                            <a:rPr lang="es-MX" dirty="0" smtClean="0"/>
                            <a:t>27.5</a:t>
                          </a:r>
                          <a:endParaRPr lang="es-MX" dirty="0"/>
                        </a:p>
                      </a:txBody>
                      <a:tcPr/>
                    </a:tc>
                  </a:tr>
                  <a:tr h="370840">
                    <a:tc>
                      <a:txBody>
                        <a:bodyPr/>
                        <a:lstStyle/>
                        <a:p>
                          <a:pPr algn="ctr"/>
                          <a:r>
                            <a:rPr lang="es-MX" dirty="0" smtClean="0"/>
                            <a:t>11-20</a:t>
                          </a:r>
                          <a:endParaRPr lang="es-MX" dirty="0"/>
                        </a:p>
                      </a:txBody>
                      <a:tcPr/>
                    </a:tc>
                    <a:tc>
                      <a:txBody>
                        <a:bodyPr/>
                        <a:lstStyle/>
                        <a:p>
                          <a:pPr algn="ctr"/>
                          <a:r>
                            <a:rPr lang="es-MX" dirty="0" smtClean="0"/>
                            <a:t>11</a:t>
                          </a:r>
                          <a:endParaRPr lang="es-MX" dirty="0"/>
                        </a:p>
                      </a:txBody>
                      <a:tcPr/>
                    </a:tc>
                    <a:tc>
                      <a:txBody>
                        <a:bodyPr/>
                        <a:lstStyle/>
                        <a:p>
                          <a:pPr algn="ctr"/>
                          <a:r>
                            <a:rPr lang="es-MX" dirty="0" smtClean="0"/>
                            <a:t>15.5</a:t>
                          </a:r>
                          <a:endParaRPr lang="es-MX" dirty="0"/>
                        </a:p>
                      </a:txBody>
                      <a:tcPr/>
                    </a:tc>
                    <a:tc>
                      <a:txBody>
                        <a:bodyPr/>
                        <a:lstStyle/>
                        <a:p>
                          <a:pPr algn="ctr"/>
                          <a:r>
                            <a:rPr lang="es-MX" dirty="0" smtClean="0"/>
                            <a:t>170.5</a:t>
                          </a:r>
                          <a:endParaRPr lang="es-MX" dirty="0"/>
                        </a:p>
                      </a:txBody>
                      <a:tcPr/>
                    </a:tc>
                  </a:tr>
                  <a:tr h="370840">
                    <a:tc>
                      <a:txBody>
                        <a:bodyPr/>
                        <a:lstStyle/>
                        <a:p>
                          <a:pPr algn="ctr"/>
                          <a:r>
                            <a:rPr lang="es-MX" dirty="0" smtClean="0"/>
                            <a:t>21-30</a:t>
                          </a:r>
                          <a:endParaRPr lang="es-MX" dirty="0"/>
                        </a:p>
                      </a:txBody>
                      <a:tcPr/>
                    </a:tc>
                    <a:tc>
                      <a:txBody>
                        <a:bodyPr/>
                        <a:lstStyle/>
                        <a:p>
                          <a:pPr algn="ctr"/>
                          <a:r>
                            <a:rPr lang="es-MX" dirty="0" smtClean="0"/>
                            <a:t>21</a:t>
                          </a:r>
                          <a:endParaRPr lang="es-MX" dirty="0"/>
                        </a:p>
                      </a:txBody>
                      <a:tcPr/>
                    </a:tc>
                    <a:tc>
                      <a:txBody>
                        <a:bodyPr/>
                        <a:lstStyle/>
                        <a:p>
                          <a:pPr algn="ctr"/>
                          <a:r>
                            <a:rPr lang="es-MX" dirty="0" smtClean="0"/>
                            <a:t>25.5</a:t>
                          </a:r>
                          <a:endParaRPr lang="es-MX" dirty="0"/>
                        </a:p>
                      </a:txBody>
                      <a:tcPr/>
                    </a:tc>
                    <a:tc>
                      <a:txBody>
                        <a:bodyPr/>
                        <a:lstStyle/>
                        <a:p>
                          <a:pPr algn="ctr"/>
                          <a:r>
                            <a:rPr lang="es-MX" dirty="0" smtClean="0"/>
                            <a:t>535.5</a:t>
                          </a:r>
                          <a:endParaRPr lang="es-MX" dirty="0"/>
                        </a:p>
                      </a:txBody>
                      <a:tcPr/>
                    </a:tc>
                  </a:tr>
                  <a:tr h="370840">
                    <a:tc>
                      <a:txBody>
                        <a:bodyPr/>
                        <a:lstStyle/>
                        <a:p>
                          <a:pPr algn="ctr"/>
                          <a:r>
                            <a:rPr lang="es-MX" dirty="0" smtClean="0"/>
                            <a:t>31-40</a:t>
                          </a:r>
                          <a:endParaRPr lang="es-MX" dirty="0"/>
                        </a:p>
                      </a:txBody>
                      <a:tcPr/>
                    </a:tc>
                    <a:tc>
                      <a:txBody>
                        <a:bodyPr/>
                        <a:lstStyle/>
                        <a:p>
                          <a:pPr algn="ctr"/>
                          <a:r>
                            <a:rPr lang="es-MX" dirty="0" smtClean="0"/>
                            <a:t>27</a:t>
                          </a:r>
                          <a:endParaRPr lang="es-MX" dirty="0"/>
                        </a:p>
                      </a:txBody>
                      <a:tcPr/>
                    </a:tc>
                    <a:tc>
                      <a:txBody>
                        <a:bodyPr/>
                        <a:lstStyle/>
                        <a:p>
                          <a:pPr algn="ctr"/>
                          <a:r>
                            <a:rPr lang="es-MX" dirty="0" smtClean="0"/>
                            <a:t>35.5</a:t>
                          </a:r>
                          <a:endParaRPr lang="es-MX" dirty="0"/>
                        </a:p>
                      </a:txBody>
                      <a:tcPr/>
                    </a:tc>
                    <a:tc>
                      <a:txBody>
                        <a:bodyPr/>
                        <a:lstStyle/>
                        <a:p>
                          <a:pPr algn="ctr"/>
                          <a:r>
                            <a:rPr lang="es-MX" dirty="0" smtClean="0"/>
                            <a:t>958.5</a:t>
                          </a:r>
                          <a:endParaRPr lang="es-MX" dirty="0"/>
                        </a:p>
                      </a:txBody>
                      <a:tcPr/>
                    </a:tc>
                  </a:tr>
                  <a:tr h="370840">
                    <a:tc>
                      <a:txBody>
                        <a:bodyPr/>
                        <a:lstStyle/>
                        <a:p>
                          <a:pPr algn="ctr"/>
                          <a:r>
                            <a:rPr lang="es-MX" dirty="0" smtClean="0"/>
                            <a:t>41-50</a:t>
                          </a:r>
                          <a:endParaRPr lang="es-MX" dirty="0"/>
                        </a:p>
                      </a:txBody>
                      <a:tcPr/>
                    </a:tc>
                    <a:tc>
                      <a:txBody>
                        <a:bodyPr/>
                        <a:lstStyle/>
                        <a:p>
                          <a:pPr algn="ctr"/>
                          <a:r>
                            <a:rPr lang="es-MX" dirty="0" smtClean="0"/>
                            <a:t>31</a:t>
                          </a:r>
                          <a:endParaRPr lang="es-MX" dirty="0"/>
                        </a:p>
                      </a:txBody>
                      <a:tcPr/>
                    </a:tc>
                    <a:tc>
                      <a:txBody>
                        <a:bodyPr/>
                        <a:lstStyle/>
                        <a:p>
                          <a:pPr algn="ctr"/>
                          <a:r>
                            <a:rPr lang="es-MX" dirty="0" smtClean="0"/>
                            <a:t>45.5</a:t>
                          </a:r>
                          <a:endParaRPr lang="es-MX" dirty="0"/>
                        </a:p>
                      </a:txBody>
                      <a:tcPr/>
                    </a:tc>
                    <a:tc>
                      <a:txBody>
                        <a:bodyPr/>
                        <a:lstStyle/>
                        <a:p>
                          <a:pPr algn="ctr"/>
                          <a:r>
                            <a:rPr lang="es-MX" dirty="0" smtClean="0"/>
                            <a:t>1410.5</a:t>
                          </a:r>
                          <a:endParaRPr lang="es-MX" dirty="0"/>
                        </a:p>
                      </a:txBody>
                      <a:tcPr/>
                    </a:tc>
                  </a:tr>
                  <a:tr h="370840">
                    <a:tc>
                      <a:txBody>
                        <a:bodyPr/>
                        <a:lstStyle/>
                        <a:p>
                          <a:pPr algn="ctr"/>
                          <a:r>
                            <a:rPr lang="es-MX" dirty="0" smtClean="0"/>
                            <a:t>51-60</a:t>
                          </a:r>
                          <a:endParaRPr lang="es-MX" dirty="0"/>
                        </a:p>
                      </a:txBody>
                      <a:tcPr/>
                    </a:tc>
                    <a:tc>
                      <a:txBody>
                        <a:bodyPr/>
                        <a:lstStyle/>
                        <a:p>
                          <a:pPr algn="ctr"/>
                          <a:r>
                            <a:rPr lang="es-MX" dirty="0" smtClean="0"/>
                            <a:t>35</a:t>
                          </a:r>
                          <a:endParaRPr lang="es-MX" dirty="0"/>
                        </a:p>
                      </a:txBody>
                      <a:tcPr/>
                    </a:tc>
                    <a:tc>
                      <a:txBody>
                        <a:bodyPr/>
                        <a:lstStyle/>
                        <a:p>
                          <a:pPr algn="ctr"/>
                          <a:r>
                            <a:rPr lang="es-MX" dirty="0" smtClean="0"/>
                            <a:t>55.5</a:t>
                          </a:r>
                          <a:endParaRPr lang="es-MX" dirty="0"/>
                        </a:p>
                      </a:txBody>
                      <a:tcPr/>
                    </a:tc>
                    <a:tc>
                      <a:txBody>
                        <a:bodyPr/>
                        <a:lstStyle/>
                        <a:p>
                          <a:pPr algn="ctr"/>
                          <a:r>
                            <a:rPr lang="es-MX" dirty="0" smtClean="0"/>
                            <a:t>1942.5</a:t>
                          </a:r>
                          <a:endParaRPr lang="es-MX" dirty="0"/>
                        </a:p>
                      </a:txBody>
                      <a:tcPr/>
                    </a:tc>
                  </a:tr>
                  <a:tr h="370840">
                    <a:tc>
                      <a:txBody>
                        <a:bodyPr/>
                        <a:lstStyle/>
                        <a:p>
                          <a:pPr algn="ctr"/>
                          <a:r>
                            <a:rPr lang="es-MX" dirty="0" smtClean="0"/>
                            <a:t>61-70</a:t>
                          </a:r>
                          <a:endParaRPr lang="es-MX" dirty="0"/>
                        </a:p>
                      </a:txBody>
                      <a:tcPr/>
                    </a:tc>
                    <a:tc>
                      <a:txBody>
                        <a:bodyPr/>
                        <a:lstStyle/>
                        <a:p>
                          <a:pPr algn="ctr"/>
                          <a:r>
                            <a:rPr lang="es-MX" dirty="0" smtClean="0"/>
                            <a:t>21</a:t>
                          </a:r>
                          <a:endParaRPr lang="es-MX" dirty="0"/>
                        </a:p>
                      </a:txBody>
                      <a:tcPr/>
                    </a:tc>
                    <a:tc>
                      <a:txBody>
                        <a:bodyPr/>
                        <a:lstStyle/>
                        <a:p>
                          <a:pPr algn="ctr"/>
                          <a:r>
                            <a:rPr lang="es-MX" dirty="0" smtClean="0"/>
                            <a:t>65.5</a:t>
                          </a:r>
                          <a:endParaRPr lang="es-MX" dirty="0"/>
                        </a:p>
                      </a:txBody>
                      <a:tcPr/>
                    </a:tc>
                    <a:tc>
                      <a:txBody>
                        <a:bodyPr/>
                        <a:lstStyle/>
                        <a:p>
                          <a:pPr algn="ctr"/>
                          <a:r>
                            <a:rPr lang="es-MX" dirty="0" smtClean="0"/>
                            <a:t>1375.5</a:t>
                          </a:r>
                          <a:endParaRPr lang="es-MX" dirty="0"/>
                        </a:p>
                      </a:txBody>
                      <a:tcPr/>
                    </a:tc>
                  </a:tr>
                  <a:tr h="370840">
                    <a:tc>
                      <a:txBody>
                        <a:bodyPr/>
                        <a:lstStyle/>
                        <a:p>
                          <a:pPr algn="ctr"/>
                          <a:r>
                            <a:rPr lang="es-MX" dirty="0" smtClean="0"/>
                            <a:t>71-80</a:t>
                          </a:r>
                          <a:endParaRPr lang="es-MX" dirty="0"/>
                        </a:p>
                      </a:txBody>
                      <a:tcPr/>
                    </a:tc>
                    <a:tc>
                      <a:txBody>
                        <a:bodyPr/>
                        <a:lstStyle/>
                        <a:p>
                          <a:pPr algn="ctr"/>
                          <a:r>
                            <a:rPr lang="es-MX" dirty="0" smtClean="0"/>
                            <a:t>14</a:t>
                          </a:r>
                          <a:endParaRPr lang="es-MX" dirty="0"/>
                        </a:p>
                      </a:txBody>
                      <a:tcPr/>
                    </a:tc>
                    <a:tc>
                      <a:txBody>
                        <a:bodyPr/>
                        <a:lstStyle/>
                        <a:p>
                          <a:pPr algn="ctr"/>
                          <a:r>
                            <a:rPr lang="es-MX" dirty="0" smtClean="0"/>
                            <a:t>75.5</a:t>
                          </a:r>
                          <a:endParaRPr lang="es-MX" dirty="0"/>
                        </a:p>
                      </a:txBody>
                      <a:tcPr/>
                    </a:tc>
                    <a:tc>
                      <a:txBody>
                        <a:bodyPr/>
                        <a:lstStyle/>
                        <a:p>
                          <a:pPr algn="ctr"/>
                          <a:r>
                            <a:rPr lang="es-MX" dirty="0" smtClean="0"/>
                            <a:t>1057.0</a:t>
                          </a:r>
                          <a:endParaRPr lang="es-MX" dirty="0"/>
                        </a:p>
                      </a:txBody>
                      <a:tcPr/>
                    </a:tc>
                  </a:tr>
                  <a:tr h="370840">
                    <a:tc>
                      <a:txBody>
                        <a:bodyPr/>
                        <a:lstStyle/>
                        <a:p>
                          <a:pPr algn="ctr"/>
                          <a:r>
                            <a:rPr lang="es-MX" dirty="0" smtClean="0"/>
                            <a:t>81-90</a:t>
                          </a:r>
                          <a:endParaRPr lang="es-MX" dirty="0"/>
                        </a:p>
                      </a:txBody>
                      <a:tcPr/>
                    </a:tc>
                    <a:tc>
                      <a:txBody>
                        <a:bodyPr/>
                        <a:lstStyle/>
                        <a:p>
                          <a:pPr algn="ctr"/>
                          <a:r>
                            <a:rPr lang="es-MX" dirty="0" smtClean="0"/>
                            <a:t>9</a:t>
                          </a:r>
                          <a:endParaRPr lang="es-MX" dirty="0"/>
                        </a:p>
                      </a:txBody>
                      <a:tcPr/>
                    </a:tc>
                    <a:tc>
                      <a:txBody>
                        <a:bodyPr/>
                        <a:lstStyle/>
                        <a:p>
                          <a:pPr algn="ctr"/>
                          <a:r>
                            <a:rPr lang="es-MX" dirty="0" smtClean="0"/>
                            <a:t>85.5</a:t>
                          </a:r>
                          <a:endParaRPr lang="es-MX" dirty="0"/>
                        </a:p>
                      </a:txBody>
                      <a:tcPr/>
                    </a:tc>
                    <a:tc>
                      <a:txBody>
                        <a:bodyPr/>
                        <a:lstStyle/>
                        <a:p>
                          <a:pPr algn="ctr"/>
                          <a:r>
                            <a:rPr lang="es-MX" dirty="0" smtClean="0"/>
                            <a:t>769.5</a:t>
                          </a:r>
                          <a:endParaRPr lang="es-MX" dirty="0"/>
                        </a:p>
                      </a:txBody>
                      <a:tcPr/>
                    </a:tc>
                  </a:tr>
                  <a:tr h="370840">
                    <a:tc>
                      <a:txBody>
                        <a:bodyPr/>
                        <a:lstStyle/>
                        <a:p>
                          <a:pPr algn="ctr"/>
                          <a:r>
                            <a:rPr lang="es-MX" dirty="0" smtClean="0"/>
                            <a:t>91-100</a:t>
                          </a:r>
                          <a:endParaRPr lang="es-MX" dirty="0"/>
                        </a:p>
                      </a:txBody>
                      <a:tcPr/>
                    </a:tc>
                    <a:tc>
                      <a:txBody>
                        <a:bodyPr/>
                        <a:lstStyle/>
                        <a:p>
                          <a:pPr algn="ctr"/>
                          <a:r>
                            <a:rPr lang="es-MX" dirty="0" smtClean="0"/>
                            <a:t>6</a:t>
                          </a:r>
                          <a:endParaRPr lang="es-MX" dirty="0"/>
                        </a:p>
                      </a:txBody>
                      <a:tcPr/>
                    </a:tc>
                    <a:tc>
                      <a:txBody>
                        <a:bodyPr/>
                        <a:lstStyle/>
                        <a:p>
                          <a:pPr algn="ctr"/>
                          <a:r>
                            <a:rPr lang="es-MX" dirty="0" smtClean="0"/>
                            <a:t>95.5</a:t>
                          </a:r>
                          <a:endParaRPr lang="es-MX" dirty="0"/>
                        </a:p>
                      </a:txBody>
                      <a:tcPr/>
                    </a:tc>
                    <a:tc>
                      <a:txBody>
                        <a:bodyPr/>
                        <a:lstStyle/>
                        <a:p>
                          <a:pPr algn="ctr"/>
                          <a:r>
                            <a:rPr lang="es-MX" dirty="0" smtClean="0"/>
                            <a:t>573.0</a:t>
                          </a:r>
                          <a:endParaRPr lang="es-MX" dirty="0"/>
                        </a:p>
                      </a:txBody>
                      <a:tcPr/>
                    </a:tc>
                  </a:tr>
                  <a:tr h="370840">
                    <a:tc>
                      <a:txBody>
                        <a:bodyPr/>
                        <a:lstStyle/>
                        <a:p>
                          <a:pPr algn="ctr"/>
                          <a:r>
                            <a:rPr lang="es-MX" dirty="0" smtClean="0"/>
                            <a:t>SUMA</a:t>
                          </a:r>
                          <a:endParaRPr lang="es-MX" dirty="0"/>
                        </a:p>
                      </a:txBody>
                      <a:tcPr/>
                    </a:tc>
                    <a:tc>
                      <a:txBody>
                        <a:bodyPr/>
                        <a:lstStyle/>
                        <a:p>
                          <a:pPr algn="ctr"/>
                          <a:r>
                            <a:rPr lang="es-MX" dirty="0" smtClean="0"/>
                            <a:t>180</a:t>
                          </a:r>
                          <a:endParaRPr lang="es-MX" dirty="0"/>
                        </a:p>
                      </a:txBody>
                      <a:tcPr/>
                    </a:tc>
                    <a:tc>
                      <a:txBody>
                        <a:bodyPr/>
                        <a:lstStyle/>
                        <a:p>
                          <a:pPr algn="ctr"/>
                          <a:endParaRPr lang="es-MX" dirty="0"/>
                        </a:p>
                      </a:txBody>
                      <a:tcPr/>
                    </a:tc>
                    <a:tc>
                      <a:txBody>
                        <a:bodyPr/>
                        <a:lstStyle/>
                        <a:p>
                          <a:pPr algn="ctr"/>
                          <a:r>
                            <a:rPr lang="es-MX" dirty="0" smtClean="0"/>
                            <a:t>8820</a:t>
                          </a:r>
                          <a:endParaRPr lang="es-MX" dirty="0"/>
                        </a:p>
                      </a:txBody>
                      <a:tcPr/>
                    </a:tc>
                  </a:tr>
                </a:tbl>
              </a:graphicData>
            </a:graphic>
          </p:graphicFrame>
        </mc:Choice>
        <mc:Fallback xmlns="">
          <p:graphicFrame>
            <p:nvGraphicFramePr>
              <p:cNvPr id="4" name="Tabla 3"/>
              <p:cNvGraphicFramePr>
                <a:graphicFrameLocks noGrp="1"/>
              </p:cNvGraphicFramePr>
              <p:nvPr>
                <p:extLst>
                  <p:ext uri="{D42A27DB-BD31-4B8C-83A1-F6EECF244321}">
                    <p14:modId xmlns:p14="http://schemas.microsoft.com/office/powerpoint/2010/main" val="2572379935"/>
                  </p:ext>
                </p:extLst>
              </p:nvPr>
            </p:nvGraphicFramePr>
            <p:xfrm>
              <a:off x="899592" y="2407920"/>
              <a:ext cx="4392488" cy="4450080"/>
            </p:xfrm>
            <a:graphic>
              <a:graphicData uri="http://schemas.openxmlformats.org/drawingml/2006/table">
                <a:tbl>
                  <a:tblPr firstRow="1" bandRow="1">
                    <a:tableStyleId>{E8B1032C-EA38-4F05-BA0D-38AFFFC7BED3}</a:tableStyleId>
                  </a:tblPr>
                  <a:tblGrid>
                    <a:gridCol w="1208405"/>
                    <a:gridCol w="1441767"/>
                    <a:gridCol w="740769"/>
                    <a:gridCol w="1001547"/>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c>
                      <a:txBody>
                        <a:bodyPr/>
                        <a:lstStyle/>
                        <a:p>
                          <a:endParaRPr lang="es-MX"/>
                        </a:p>
                      </a:txBody>
                      <a:tcPr>
                        <a:blipFill rotWithShape="0">
                          <a:blip r:embed="rId3"/>
                          <a:stretch>
                            <a:fillRect l="-361157" t="-9836" r="-138843" b="-1119672"/>
                          </a:stretch>
                        </a:blipFill>
                      </a:tcPr>
                    </a:tc>
                    <a:tc>
                      <a:txBody>
                        <a:bodyPr/>
                        <a:lstStyle/>
                        <a:p>
                          <a:endParaRPr lang="es-MX"/>
                        </a:p>
                      </a:txBody>
                      <a:tcPr>
                        <a:blipFill rotWithShape="0">
                          <a:blip r:embed="rId3"/>
                          <a:stretch>
                            <a:fillRect l="-338182" t="-9836" r="-1818" b="-1119672"/>
                          </a:stretch>
                        </a:blipFill>
                      </a:tcPr>
                    </a:tc>
                  </a:tr>
                  <a:tr h="370840">
                    <a:tc>
                      <a:txBody>
                        <a:bodyPr/>
                        <a:lstStyle/>
                        <a:p>
                          <a:pPr algn="ctr"/>
                          <a:r>
                            <a:rPr lang="es-MX" dirty="0" smtClean="0"/>
                            <a:t>1-10</a:t>
                          </a:r>
                          <a:endParaRPr lang="es-MX" dirty="0"/>
                        </a:p>
                      </a:txBody>
                      <a:tcPr/>
                    </a:tc>
                    <a:tc>
                      <a:txBody>
                        <a:bodyPr/>
                        <a:lstStyle/>
                        <a:p>
                          <a:pPr algn="ctr"/>
                          <a:r>
                            <a:rPr lang="es-MX" dirty="0" smtClean="0"/>
                            <a:t>5</a:t>
                          </a:r>
                          <a:endParaRPr lang="es-MX" dirty="0"/>
                        </a:p>
                      </a:txBody>
                      <a:tcPr/>
                    </a:tc>
                    <a:tc>
                      <a:txBody>
                        <a:bodyPr/>
                        <a:lstStyle/>
                        <a:p>
                          <a:pPr algn="ctr"/>
                          <a:r>
                            <a:rPr lang="es-MX" dirty="0" smtClean="0"/>
                            <a:t>5.5</a:t>
                          </a:r>
                          <a:endParaRPr lang="es-MX" dirty="0"/>
                        </a:p>
                      </a:txBody>
                      <a:tcPr/>
                    </a:tc>
                    <a:tc>
                      <a:txBody>
                        <a:bodyPr/>
                        <a:lstStyle/>
                        <a:p>
                          <a:pPr algn="ctr"/>
                          <a:r>
                            <a:rPr lang="es-MX" dirty="0" smtClean="0"/>
                            <a:t>27.5</a:t>
                          </a:r>
                          <a:endParaRPr lang="es-MX" dirty="0"/>
                        </a:p>
                      </a:txBody>
                      <a:tcPr/>
                    </a:tc>
                  </a:tr>
                  <a:tr h="370840">
                    <a:tc>
                      <a:txBody>
                        <a:bodyPr/>
                        <a:lstStyle/>
                        <a:p>
                          <a:pPr algn="ctr"/>
                          <a:r>
                            <a:rPr lang="es-MX" dirty="0" smtClean="0"/>
                            <a:t>11-20</a:t>
                          </a:r>
                          <a:endParaRPr lang="es-MX" dirty="0"/>
                        </a:p>
                      </a:txBody>
                      <a:tcPr/>
                    </a:tc>
                    <a:tc>
                      <a:txBody>
                        <a:bodyPr/>
                        <a:lstStyle/>
                        <a:p>
                          <a:pPr algn="ctr"/>
                          <a:r>
                            <a:rPr lang="es-MX" dirty="0" smtClean="0"/>
                            <a:t>11</a:t>
                          </a:r>
                          <a:endParaRPr lang="es-MX" dirty="0"/>
                        </a:p>
                      </a:txBody>
                      <a:tcPr/>
                    </a:tc>
                    <a:tc>
                      <a:txBody>
                        <a:bodyPr/>
                        <a:lstStyle/>
                        <a:p>
                          <a:pPr algn="ctr"/>
                          <a:r>
                            <a:rPr lang="es-MX" dirty="0" smtClean="0"/>
                            <a:t>15.5</a:t>
                          </a:r>
                          <a:endParaRPr lang="es-MX" dirty="0"/>
                        </a:p>
                      </a:txBody>
                      <a:tcPr/>
                    </a:tc>
                    <a:tc>
                      <a:txBody>
                        <a:bodyPr/>
                        <a:lstStyle/>
                        <a:p>
                          <a:pPr algn="ctr"/>
                          <a:r>
                            <a:rPr lang="es-MX" dirty="0" smtClean="0"/>
                            <a:t>170.5</a:t>
                          </a:r>
                          <a:endParaRPr lang="es-MX" dirty="0"/>
                        </a:p>
                      </a:txBody>
                      <a:tcPr/>
                    </a:tc>
                  </a:tr>
                  <a:tr h="370840">
                    <a:tc>
                      <a:txBody>
                        <a:bodyPr/>
                        <a:lstStyle/>
                        <a:p>
                          <a:pPr algn="ctr"/>
                          <a:r>
                            <a:rPr lang="es-MX" dirty="0" smtClean="0"/>
                            <a:t>21-30</a:t>
                          </a:r>
                          <a:endParaRPr lang="es-MX" dirty="0"/>
                        </a:p>
                      </a:txBody>
                      <a:tcPr/>
                    </a:tc>
                    <a:tc>
                      <a:txBody>
                        <a:bodyPr/>
                        <a:lstStyle/>
                        <a:p>
                          <a:pPr algn="ctr"/>
                          <a:r>
                            <a:rPr lang="es-MX" dirty="0" smtClean="0"/>
                            <a:t>21</a:t>
                          </a:r>
                          <a:endParaRPr lang="es-MX" dirty="0"/>
                        </a:p>
                      </a:txBody>
                      <a:tcPr/>
                    </a:tc>
                    <a:tc>
                      <a:txBody>
                        <a:bodyPr/>
                        <a:lstStyle/>
                        <a:p>
                          <a:pPr algn="ctr"/>
                          <a:r>
                            <a:rPr lang="es-MX" dirty="0" smtClean="0"/>
                            <a:t>25.5</a:t>
                          </a:r>
                          <a:endParaRPr lang="es-MX" dirty="0"/>
                        </a:p>
                      </a:txBody>
                      <a:tcPr/>
                    </a:tc>
                    <a:tc>
                      <a:txBody>
                        <a:bodyPr/>
                        <a:lstStyle/>
                        <a:p>
                          <a:pPr algn="ctr"/>
                          <a:r>
                            <a:rPr lang="es-MX" dirty="0" smtClean="0"/>
                            <a:t>535.5</a:t>
                          </a:r>
                          <a:endParaRPr lang="es-MX" dirty="0"/>
                        </a:p>
                      </a:txBody>
                      <a:tcPr/>
                    </a:tc>
                  </a:tr>
                  <a:tr h="370840">
                    <a:tc>
                      <a:txBody>
                        <a:bodyPr/>
                        <a:lstStyle/>
                        <a:p>
                          <a:pPr algn="ctr"/>
                          <a:r>
                            <a:rPr lang="es-MX" dirty="0" smtClean="0"/>
                            <a:t>31-40</a:t>
                          </a:r>
                          <a:endParaRPr lang="es-MX" dirty="0"/>
                        </a:p>
                      </a:txBody>
                      <a:tcPr/>
                    </a:tc>
                    <a:tc>
                      <a:txBody>
                        <a:bodyPr/>
                        <a:lstStyle/>
                        <a:p>
                          <a:pPr algn="ctr"/>
                          <a:r>
                            <a:rPr lang="es-MX" dirty="0" smtClean="0"/>
                            <a:t>27</a:t>
                          </a:r>
                          <a:endParaRPr lang="es-MX" dirty="0"/>
                        </a:p>
                      </a:txBody>
                      <a:tcPr/>
                    </a:tc>
                    <a:tc>
                      <a:txBody>
                        <a:bodyPr/>
                        <a:lstStyle/>
                        <a:p>
                          <a:pPr algn="ctr"/>
                          <a:r>
                            <a:rPr lang="es-MX" dirty="0" smtClean="0"/>
                            <a:t>35.5</a:t>
                          </a:r>
                          <a:endParaRPr lang="es-MX" dirty="0"/>
                        </a:p>
                      </a:txBody>
                      <a:tcPr/>
                    </a:tc>
                    <a:tc>
                      <a:txBody>
                        <a:bodyPr/>
                        <a:lstStyle/>
                        <a:p>
                          <a:pPr algn="ctr"/>
                          <a:r>
                            <a:rPr lang="es-MX" dirty="0" smtClean="0"/>
                            <a:t>958.5</a:t>
                          </a:r>
                          <a:endParaRPr lang="es-MX" dirty="0"/>
                        </a:p>
                      </a:txBody>
                      <a:tcPr/>
                    </a:tc>
                  </a:tr>
                  <a:tr h="370840">
                    <a:tc>
                      <a:txBody>
                        <a:bodyPr/>
                        <a:lstStyle/>
                        <a:p>
                          <a:pPr algn="ctr"/>
                          <a:r>
                            <a:rPr lang="es-MX" dirty="0" smtClean="0"/>
                            <a:t>41-50</a:t>
                          </a:r>
                          <a:endParaRPr lang="es-MX" dirty="0"/>
                        </a:p>
                      </a:txBody>
                      <a:tcPr/>
                    </a:tc>
                    <a:tc>
                      <a:txBody>
                        <a:bodyPr/>
                        <a:lstStyle/>
                        <a:p>
                          <a:pPr algn="ctr"/>
                          <a:r>
                            <a:rPr lang="es-MX" dirty="0" smtClean="0"/>
                            <a:t>31</a:t>
                          </a:r>
                          <a:endParaRPr lang="es-MX" dirty="0"/>
                        </a:p>
                      </a:txBody>
                      <a:tcPr/>
                    </a:tc>
                    <a:tc>
                      <a:txBody>
                        <a:bodyPr/>
                        <a:lstStyle/>
                        <a:p>
                          <a:pPr algn="ctr"/>
                          <a:r>
                            <a:rPr lang="es-MX" dirty="0" smtClean="0"/>
                            <a:t>45.5</a:t>
                          </a:r>
                          <a:endParaRPr lang="es-MX" dirty="0"/>
                        </a:p>
                      </a:txBody>
                      <a:tcPr/>
                    </a:tc>
                    <a:tc>
                      <a:txBody>
                        <a:bodyPr/>
                        <a:lstStyle/>
                        <a:p>
                          <a:pPr algn="ctr"/>
                          <a:r>
                            <a:rPr lang="es-MX" dirty="0" smtClean="0"/>
                            <a:t>1410.5</a:t>
                          </a:r>
                          <a:endParaRPr lang="es-MX" dirty="0"/>
                        </a:p>
                      </a:txBody>
                      <a:tcPr/>
                    </a:tc>
                  </a:tr>
                  <a:tr h="370840">
                    <a:tc>
                      <a:txBody>
                        <a:bodyPr/>
                        <a:lstStyle/>
                        <a:p>
                          <a:pPr algn="ctr"/>
                          <a:r>
                            <a:rPr lang="es-MX" dirty="0" smtClean="0"/>
                            <a:t>51-60</a:t>
                          </a:r>
                          <a:endParaRPr lang="es-MX" dirty="0"/>
                        </a:p>
                      </a:txBody>
                      <a:tcPr/>
                    </a:tc>
                    <a:tc>
                      <a:txBody>
                        <a:bodyPr/>
                        <a:lstStyle/>
                        <a:p>
                          <a:pPr algn="ctr"/>
                          <a:r>
                            <a:rPr lang="es-MX" dirty="0" smtClean="0"/>
                            <a:t>35</a:t>
                          </a:r>
                          <a:endParaRPr lang="es-MX" dirty="0"/>
                        </a:p>
                      </a:txBody>
                      <a:tcPr/>
                    </a:tc>
                    <a:tc>
                      <a:txBody>
                        <a:bodyPr/>
                        <a:lstStyle/>
                        <a:p>
                          <a:pPr algn="ctr"/>
                          <a:r>
                            <a:rPr lang="es-MX" dirty="0" smtClean="0"/>
                            <a:t>55.5</a:t>
                          </a:r>
                          <a:endParaRPr lang="es-MX" dirty="0"/>
                        </a:p>
                      </a:txBody>
                      <a:tcPr/>
                    </a:tc>
                    <a:tc>
                      <a:txBody>
                        <a:bodyPr/>
                        <a:lstStyle/>
                        <a:p>
                          <a:pPr algn="ctr"/>
                          <a:r>
                            <a:rPr lang="es-MX" dirty="0" smtClean="0"/>
                            <a:t>1942.5</a:t>
                          </a:r>
                          <a:endParaRPr lang="es-MX" dirty="0"/>
                        </a:p>
                      </a:txBody>
                      <a:tcPr/>
                    </a:tc>
                  </a:tr>
                  <a:tr h="370840">
                    <a:tc>
                      <a:txBody>
                        <a:bodyPr/>
                        <a:lstStyle/>
                        <a:p>
                          <a:pPr algn="ctr"/>
                          <a:r>
                            <a:rPr lang="es-MX" dirty="0" smtClean="0"/>
                            <a:t>61-70</a:t>
                          </a:r>
                          <a:endParaRPr lang="es-MX" dirty="0"/>
                        </a:p>
                      </a:txBody>
                      <a:tcPr/>
                    </a:tc>
                    <a:tc>
                      <a:txBody>
                        <a:bodyPr/>
                        <a:lstStyle/>
                        <a:p>
                          <a:pPr algn="ctr"/>
                          <a:r>
                            <a:rPr lang="es-MX" dirty="0" smtClean="0"/>
                            <a:t>21</a:t>
                          </a:r>
                          <a:endParaRPr lang="es-MX" dirty="0"/>
                        </a:p>
                      </a:txBody>
                      <a:tcPr/>
                    </a:tc>
                    <a:tc>
                      <a:txBody>
                        <a:bodyPr/>
                        <a:lstStyle/>
                        <a:p>
                          <a:pPr algn="ctr"/>
                          <a:r>
                            <a:rPr lang="es-MX" dirty="0" smtClean="0"/>
                            <a:t>65.5</a:t>
                          </a:r>
                          <a:endParaRPr lang="es-MX" dirty="0"/>
                        </a:p>
                      </a:txBody>
                      <a:tcPr/>
                    </a:tc>
                    <a:tc>
                      <a:txBody>
                        <a:bodyPr/>
                        <a:lstStyle/>
                        <a:p>
                          <a:pPr algn="ctr"/>
                          <a:r>
                            <a:rPr lang="es-MX" dirty="0" smtClean="0"/>
                            <a:t>1375.5</a:t>
                          </a:r>
                          <a:endParaRPr lang="es-MX" dirty="0"/>
                        </a:p>
                      </a:txBody>
                      <a:tcPr/>
                    </a:tc>
                  </a:tr>
                  <a:tr h="370840">
                    <a:tc>
                      <a:txBody>
                        <a:bodyPr/>
                        <a:lstStyle/>
                        <a:p>
                          <a:pPr algn="ctr"/>
                          <a:r>
                            <a:rPr lang="es-MX" dirty="0" smtClean="0"/>
                            <a:t>71-80</a:t>
                          </a:r>
                          <a:endParaRPr lang="es-MX" dirty="0"/>
                        </a:p>
                      </a:txBody>
                      <a:tcPr/>
                    </a:tc>
                    <a:tc>
                      <a:txBody>
                        <a:bodyPr/>
                        <a:lstStyle/>
                        <a:p>
                          <a:pPr algn="ctr"/>
                          <a:r>
                            <a:rPr lang="es-MX" dirty="0" smtClean="0"/>
                            <a:t>14</a:t>
                          </a:r>
                          <a:endParaRPr lang="es-MX" dirty="0"/>
                        </a:p>
                      </a:txBody>
                      <a:tcPr/>
                    </a:tc>
                    <a:tc>
                      <a:txBody>
                        <a:bodyPr/>
                        <a:lstStyle/>
                        <a:p>
                          <a:pPr algn="ctr"/>
                          <a:r>
                            <a:rPr lang="es-MX" dirty="0" smtClean="0"/>
                            <a:t>75.5</a:t>
                          </a:r>
                          <a:endParaRPr lang="es-MX" dirty="0"/>
                        </a:p>
                      </a:txBody>
                      <a:tcPr/>
                    </a:tc>
                    <a:tc>
                      <a:txBody>
                        <a:bodyPr/>
                        <a:lstStyle/>
                        <a:p>
                          <a:pPr algn="ctr"/>
                          <a:r>
                            <a:rPr lang="es-MX" dirty="0" smtClean="0"/>
                            <a:t>1057.0</a:t>
                          </a:r>
                          <a:endParaRPr lang="es-MX" dirty="0"/>
                        </a:p>
                      </a:txBody>
                      <a:tcPr/>
                    </a:tc>
                  </a:tr>
                  <a:tr h="370840">
                    <a:tc>
                      <a:txBody>
                        <a:bodyPr/>
                        <a:lstStyle/>
                        <a:p>
                          <a:pPr algn="ctr"/>
                          <a:r>
                            <a:rPr lang="es-MX" dirty="0" smtClean="0"/>
                            <a:t>81-90</a:t>
                          </a:r>
                          <a:endParaRPr lang="es-MX" dirty="0"/>
                        </a:p>
                      </a:txBody>
                      <a:tcPr/>
                    </a:tc>
                    <a:tc>
                      <a:txBody>
                        <a:bodyPr/>
                        <a:lstStyle/>
                        <a:p>
                          <a:pPr algn="ctr"/>
                          <a:r>
                            <a:rPr lang="es-MX" dirty="0" smtClean="0"/>
                            <a:t>9</a:t>
                          </a:r>
                          <a:endParaRPr lang="es-MX" dirty="0"/>
                        </a:p>
                      </a:txBody>
                      <a:tcPr/>
                    </a:tc>
                    <a:tc>
                      <a:txBody>
                        <a:bodyPr/>
                        <a:lstStyle/>
                        <a:p>
                          <a:pPr algn="ctr"/>
                          <a:r>
                            <a:rPr lang="es-MX" dirty="0" smtClean="0"/>
                            <a:t>85.5</a:t>
                          </a:r>
                          <a:endParaRPr lang="es-MX" dirty="0"/>
                        </a:p>
                      </a:txBody>
                      <a:tcPr/>
                    </a:tc>
                    <a:tc>
                      <a:txBody>
                        <a:bodyPr/>
                        <a:lstStyle/>
                        <a:p>
                          <a:pPr algn="ctr"/>
                          <a:r>
                            <a:rPr lang="es-MX" dirty="0" smtClean="0"/>
                            <a:t>769.5</a:t>
                          </a:r>
                          <a:endParaRPr lang="es-MX" dirty="0"/>
                        </a:p>
                      </a:txBody>
                      <a:tcPr/>
                    </a:tc>
                  </a:tr>
                  <a:tr h="370840">
                    <a:tc>
                      <a:txBody>
                        <a:bodyPr/>
                        <a:lstStyle/>
                        <a:p>
                          <a:pPr algn="ctr"/>
                          <a:r>
                            <a:rPr lang="es-MX" dirty="0" smtClean="0"/>
                            <a:t>91-100</a:t>
                          </a:r>
                          <a:endParaRPr lang="es-MX" dirty="0"/>
                        </a:p>
                      </a:txBody>
                      <a:tcPr/>
                    </a:tc>
                    <a:tc>
                      <a:txBody>
                        <a:bodyPr/>
                        <a:lstStyle/>
                        <a:p>
                          <a:pPr algn="ctr"/>
                          <a:r>
                            <a:rPr lang="es-MX" dirty="0" smtClean="0"/>
                            <a:t>6</a:t>
                          </a:r>
                          <a:endParaRPr lang="es-MX" dirty="0"/>
                        </a:p>
                      </a:txBody>
                      <a:tcPr/>
                    </a:tc>
                    <a:tc>
                      <a:txBody>
                        <a:bodyPr/>
                        <a:lstStyle/>
                        <a:p>
                          <a:pPr algn="ctr"/>
                          <a:r>
                            <a:rPr lang="es-MX" dirty="0" smtClean="0"/>
                            <a:t>95.5</a:t>
                          </a:r>
                          <a:endParaRPr lang="es-MX" dirty="0"/>
                        </a:p>
                      </a:txBody>
                      <a:tcPr/>
                    </a:tc>
                    <a:tc>
                      <a:txBody>
                        <a:bodyPr/>
                        <a:lstStyle/>
                        <a:p>
                          <a:pPr algn="ctr"/>
                          <a:r>
                            <a:rPr lang="es-MX" dirty="0" smtClean="0"/>
                            <a:t>573.0</a:t>
                          </a:r>
                          <a:endParaRPr lang="es-MX" dirty="0"/>
                        </a:p>
                      </a:txBody>
                      <a:tcPr/>
                    </a:tc>
                  </a:tr>
                  <a:tr h="370840">
                    <a:tc>
                      <a:txBody>
                        <a:bodyPr/>
                        <a:lstStyle/>
                        <a:p>
                          <a:pPr algn="ctr"/>
                          <a:r>
                            <a:rPr lang="es-MX" dirty="0" smtClean="0"/>
                            <a:t>SUMA</a:t>
                          </a:r>
                          <a:endParaRPr lang="es-MX" dirty="0"/>
                        </a:p>
                      </a:txBody>
                      <a:tcPr/>
                    </a:tc>
                    <a:tc>
                      <a:txBody>
                        <a:bodyPr/>
                        <a:lstStyle/>
                        <a:p>
                          <a:pPr algn="ctr"/>
                          <a:r>
                            <a:rPr lang="es-MX" dirty="0" smtClean="0"/>
                            <a:t>180</a:t>
                          </a:r>
                          <a:endParaRPr lang="es-MX" dirty="0"/>
                        </a:p>
                      </a:txBody>
                      <a:tcPr/>
                    </a:tc>
                    <a:tc>
                      <a:txBody>
                        <a:bodyPr/>
                        <a:lstStyle/>
                        <a:p>
                          <a:pPr algn="ctr"/>
                          <a:endParaRPr lang="es-MX" dirty="0"/>
                        </a:p>
                      </a:txBody>
                      <a:tcPr/>
                    </a:tc>
                    <a:tc>
                      <a:txBody>
                        <a:bodyPr/>
                        <a:lstStyle/>
                        <a:p>
                          <a:pPr algn="ctr"/>
                          <a:r>
                            <a:rPr lang="es-MX" dirty="0" smtClean="0"/>
                            <a:t>8820</a:t>
                          </a:r>
                          <a:endParaRPr lang="es-MX" dirty="0"/>
                        </a:p>
                      </a:txBody>
                      <a:tcPr/>
                    </a:tc>
                  </a:tr>
                </a:tbl>
              </a:graphicData>
            </a:graphic>
          </p:graphicFrame>
        </mc:Fallback>
      </mc:AlternateContent>
    </p:spTree>
    <p:extLst>
      <p:ext uri="{BB962C8B-B14F-4D97-AF65-F5344CB8AC3E}">
        <p14:creationId xmlns:p14="http://schemas.microsoft.com/office/powerpoint/2010/main" val="13345817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404664"/>
            <a:ext cx="6347713" cy="1320800"/>
          </a:xfrm>
        </p:spPr>
        <p:txBody>
          <a:bodyPr/>
          <a:lstStyle/>
          <a:p>
            <a:r>
              <a:rPr lang="es-MX" dirty="0" smtClean="0"/>
              <a:t>EJERCICIO</a:t>
            </a:r>
            <a:endParaRPr lang="es-MX" dirty="0"/>
          </a:p>
        </p:txBody>
      </p:sp>
      <p:sp>
        <p:nvSpPr>
          <p:cNvPr id="3" name="Marcador de contenido 2"/>
          <p:cNvSpPr>
            <a:spLocks noGrp="1"/>
          </p:cNvSpPr>
          <p:nvPr>
            <p:ph idx="1"/>
          </p:nvPr>
        </p:nvSpPr>
        <p:spPr>
          <a:xfrm>
            <a:off x="605187" y="1268760"/>
            <a:ext cx="7058745" cy="4315899"/>
          </a:xfrm>
        </p:spPr>
        <p:txBody>
          <a:bodyPr/>
          <a:lstStyle/>
          <a:p>
            <a:pPr algn="just"/>
            <a:r>
              <a:rPr lang="es-MX" dirty="0" smtClean="0"/>
              <a:t>En una encuesta aplicada a 200 estudiantes de la Escuela Preparatoria para conocer el número de horas al mes que dedican a la lectura, se obtuvieron los siguientes datos. Obtén el valor de la Media e indica a que intervalo pertenece</a:t>
            </a:r>
          </a:p>
          <a:p>
            <a:pPr marL="0" indent="0" algn="just">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915835064"/>
              </p:ext>
            </p:extLst>
          </p:nvPr>
        </p:nvGraphicFramePr>
        <p:xfrm>
          <a:off x="2850239" y="2740355"/>
          <a:ext cx="2568639" cy="3708400"/>
        </p:xfrm>
        <a:graphic>
          <a:graphicData uri="http://schemas.openxmlformats.org/drawingml/2006/table">
            <a:tbl>
              <a:tblPr firstRow="1" bandRow="1">
                <a:tableStyleId>{BDBED569-4797-4DF1-A0F4-6AAB3CD982D8}</a:tableStyleId>
              </a:tblPr>
              <a:tblGrid>
                <a:gridCol w="1412621"/>
                <a:gridCol w="1156018"/>
              </a:tblGrid>
              <a:tr h="370840">
                <a:tc>
                  <a:txBody>
                    <a:bodyPr/>
                    <a:lstStyle/>
                    <a:p>
                      <a:pPr algn="ctr"/>
                      <a:r>
                        <a:rPr lang="es-MX" dirty="0" smtClean="0"/>
                        <a:t>Tiempo (h)</a:t>
                      </a:r>
                      <a:endParaRPr lang="es-MX" dirty="0"/>
                    </a:p>
                  </a:txBody>
                  <a:tcPr/>
                </a:tc>
                <a:tc>
                  <a:txBody>
                    <a:bodyPr/>
                    <a:lstStyle/>
                    <a:p>
                      <a:pPr algn="ctr"/>
                      <a:r>
                        <a:rPr lang="es-MX" dirty="0" smtClean="0"/>
                        <a:t>Alumnos</a:t>
                      </a:r>
                      <a:endParaRPr lang="es-MX" dirty="0"/>
                    </a:p>
                  </a:txBody>
                  <a:tcPr/>
                </a:tc>
              </a:tr>
              <a:tr h="370840">
                <a:tc>
                  <a:txBody>
                    <a:bodyPr/>
                    <a:lstStyle/>
                    <a:p>
                      <a:pPr algn="ctr"/>
                      <a:r>
                        <a:rPr lang="es-MX" dirty="0" smtClean="0"/>
                        <a:t>0-1.5</a:t>
                      </a:r>
                      <a:endParaRPr lang="es-MX" dirty="0"/>
                    </a:p>
                  </a:txBody>
                  <a:tcPr/>
                </a:tc>
                <a:tc>
                  <a:txBody>
                    <a:bodyPr/>
                    <a:lstStyle/>
                    <a:p>
                      <a:pPr algn="ctr"/>
                      <a:r>
                        <a:rPr lang="es-MX" dirty="0" smtClean="0"/>
                        <a:t>36</a:t>
                      </a:r>
                      <a:endParaRPr lang="es-MX" dirty="0"/>
                    </a:p>
                  </a:txBody>
                  <a:tcPr/>
                </a:tc>
              </a:tr>
              <a:tr h="370840">
                <a:tc>
                  <a:txBody>
                    <a:bodyPr/>
                    <a:lstStyle/>
                    <a:p>
                      <a:pPr algn="ctr"/>
                      <a:r>
                        <a:rPr lang="es-MX" dirty="0" smtClean="0"/>
                        <a:t>2.0-3.5</a:t>
                      </a:r>
                      <a:endParaRPr lang="es-MX" dirty="0"/>
                    </a:p>
                  </a:txBody>
                  <a:tcPr/>
                </a:tc>
                <a:tc>
                  <a:txBody>
                    <a:bodyPr/>
                    <a:lstStyle/>
                    <a:p>
                      <a:pPr algn="ctr"/>
                      <a:r>
                        <a:rPr lang="es-MX" dirty="0" smtClean="0"/>
                        <a:t>24</a:t>
                      </a:r>
                      <a:endParaRPr lang="es-MX" dirty="0"/>
                    </a:p>
                  </a:txBody>
                  <a:tcPr/>
                </a:tc>
              </a:tr>
              <a:tr h="370840">
                <a:tc>
                  <a:txBody>
                    <a:bodyPr/>
                    <a:lstStyle/>
                    <a:p>
                      <a:pPr algn="ctr"/>
                      <a:r>
                        <a:rPr lang="es-MX" dirty="0" smtClean="0"/>
                        <a:t>4.0-5.5</a:t>
                      </a:r>
                      <a:endParaRPr lang="es-MX" dirty="0"/>
                    </a:p>
                  </a:txBody>
                  <a:tcPr/>
                </a:tc>
                <a:tc>
                  <a:txBody>
                    <a:bodyPr/>
                    <a:lstStyle/>
                    <a:p>
                      <a:pPr algn="ctr"/>
                      <a:r>
                        <a:rPr lang="es-MX" dirty="0" smtClean="0"/>
                        <a:t>47</a:t>
                      </a:r>
                      <a:endParaRPr lang="es-MX" dirty="0"/>
                    </a:p>
                  </a:txBody>
                  <a:tcPr/>
                </a:tc>
              </a:tr>
              <a:tr h="370840">
                <a:tc>
                  <a:txBody>
                    <a:bodyPr/>
                    <a:lstStyle/>
                    <a:p>
                      <a:pPr algn="ctr"/>
                      <a:r>
                        <a:rPr lang="es-MX" dirty="0" smtClean="0"/>
                        <a:t>6.0-7.5</a:t>
                      </a:r>
                      <a:endParaRPr lang="es-MX" dirty="0"/>
                    </a:p>
                  </a:txBody>
                  <a:tcPr/>
                </a:tc>
                <a:tc>
                  <a:txBody>
                    <a:bodyPr/>
                    <a:lstStyle/>
                    <a:p>
                      <a:pPr algn="ctr"/>
                      <a:r>
                        <a:rPr lang="es-MX" dirty="0" smtClean="0"/>
                        <a:t>51</a:t>
                      </a:r>
                      <a:endParaRPr lang="es-MX" dirty="0"/>
                    </a:p>
                  </a:txBody>
                  <a:tcPr/>
                </a:tc>
              </a:tr>
              <a:tr h="370840">
                <a:tc>
                  <a:txBody>
                    <a:bodyPr/>
                    <a:lstStyle/>
                    <a:p>
                      <a:pPr algn="ctr"/>
                      <a:r>
                        <a:rPr lang="es-MX" dirty="0" smtClean="0"/>
                        <a:t>8.0-9.5</a:t>
                      </a:r>
                      <a:endParaRPr lang="es-MX" dirty="0"/>
                    </a:p>
                  </a:txBody>
                  <a:tcPr/>
                </a:tc>
                <a:tc>
                  <a:txBody>
                    <a:bodyPr/>
                    <a:lstStyle/>
                    <a:p>
                      <a:pPr algn="ctr"/>
                      <a:r>
                        <a:rPr lang="es-MX" dirty="0" smtClean="0"/>
                        <a:t>17</a:t>
                      </a:r>
                      <a:endParaRPr lang="es-MX" dirty="0"/>
                    </a:p>
                  </a:txBody>
                  <a:tcPr/>
                </a:tc>
              </a:tr>
              <a:tr h="370840">
                <a:tc>
                  <a:txBody>
                    <a:bodyPr/>
                    <a:lstStyle/>
                    <a:p>
                      <a:pPr algn="ctr"/>
                      <a:r>
                        <a:rPr lang="es-MX" dirty="0" smtClean="0"/>
                        <a:t>10.0-11.5</a:t>
                      </a:r>
                      <a:endParaRPr lang="es-MX" dirty="0"/>
                    </a:p>
                  </a:txBody>
                  <a:tcPr/>
                </a:tc>
                <a:tc>
                  <a:txBody>
                    <a:bodyPr/>
                    <a:lstStyle/>
                    <a:p>
                      <a:pPr algn="ctr"/>
                      <a:r>
                        <a:rPr lang="es-MX" dirty="0" smtClean="0"/>
                        <a:t>14</a:t>
                      </a:r>
                      <a:endParaRPr lang="es-MX" dirty="0"/>
                    </a:p>
                  </a:txBody>
                  <a:tcPr/>
                </a:tc>
              </a:tr>
              <a:tr h="370840">
                <a:tc>
                  <a:txBody>
                    <a:bodyPr/>
                    <a:lstStyle/>
                    <a:p>
                      <a:pPr algn="ctr"/>
                      <a:r>
                        <a:rPr lang="es-MX" dirty="0" smtClean="0"/>
                        <a:t>12-13.5</a:t>
                      </a:r>
                      <a:endParaRPr lang="es-MX" dirty="0"/>
                    </a:p>
                  </a:txBody>
                  <a:tcPr/>
                </a:tc>
                <a:tc>
                  <a:txBody>
                    <a:bodyPr/>
                    <a:lstStyle/>
                    <a:p>
                      <a:pPr algn="ctr"/>
                      <a:r>
                        <a:rPr lang="es-MX" dirty="0" smtClean="0"/>
                        <a:t>7</a:t>
                      </a:r>
                      <a:endParaRPr lang="es-MX" dirty="0"/>
                    </a:p>
                  </a:txBody>
                  <a:tcPr/>
                </a:tc>
              </a:tr>
              <a:tr h="370840">
                <a:tc>
                  <a:txBody>
                    <a:bodyPr/>
                    <a:lstStyle/>
                    <a:p>
                      <a:pPr algn="ctr"/>
                      <a:r>
                        <a:rPr lang="es-MX" dirty="0" smtClean="0"/>
                        <a:t>14-15.5</a:t>
                      </a:r>
                      <a:endParaRPr lang="es-MX" dirty="0"/>
                    </a:p>
                  </a:txBody>
                  <a:tcPr/>
                </a:tc>
                <a:tc>
                  <a:txBody>
                    <a:bodyPr/>
                    <a:lstStyle/>
                    <a:p>
                      <a:pPr algn="ctr"/>
                      <a:r>
                        <a:rPr lang="es-MX" dirty="0" smtClean="0"/>
                        <a:t>3</a:t>
                      </a:r>
                      <a:endParaRPr lang="es-MX" dirty="0"/>
                    </a:p>
                  </a:txBody>
                  <a:tcPr/>
                </a:tc>
              </a:tr>
              <a:tr h="370840">
                <a:tc>
                  <a:txBody>
                    <a:bodyPr/>
                    <a:lstStyle/>
                    <a:p>
                      <a:pPr algn="ctr"/>
                      <a:r>
                        <a:rPr lang="es-MX" dirty="0" smtClean="0"/>
                        <a:t>16-17.5</a:t>
                      </a:r>
                      <a:endParaRPr lang="es-MX" dirty="0"/>
                    </a:p>
                  </a:txBody>
                  <a:tcPr/>
                </a:tc>
                <a:tc>
                  <a:txBody>
                    <a:bodyPr/>
                    <a:lstStyle/>
                    <a:p>
                      <a:pPr algn="ctr"/>
                      <a:r>
                        <a:rPr lang="es-MX" dirty="0" smtClean="0"/>
                        <a:t>1</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6012160" y="3816300"/>
            <a:ext cx="1333500" cy="1457325"/>
          </a:xfrm>
          <a:prstGeom prst="rect">
            <a:avLst/>
          </a:prstGeom>
        </p:spPr>
      </p:pic>
    </p:spTree>
    <p:extLst>
      <p:ext uri="{BB962C8B-B14F-4D97-AF65-F5344CB8AC3E}">
        <p14:creationId xmlns:p14="http://schemas.microsoft.com/office/powerpoint/2010/main" val="28952820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47713" y="304800"/>
            <a:ext cx="7010400" cy="1295400"/>
          </a:xfrm>
        </p:spPr>
        <p:txBody>
          <a:bodyPr/>
          <a:lstStyle/>
          <a:p>
            <a:pPr eaLnBrk="1" hangingPunct="1"/>
            <a:r>
              <a:rPr lang="es-ES" altLang="es-MX" dirty="0" smtClean="0"/>
              <a:t>MEDIA PONDERADA</a:t>
            </a:r>
          </a:p>
        </p:txBody>
      </p:sp>
      <mc:AlternateContent xmlns:mc="http://schemas.openxmlformats.org/markup-compatibility/2006" xmlns:a14="http://schemas.microsoft.com/office/drawing/2010/main">
        <mc:Choice Requires="a14">
          <p:sp>
            <p:nvSpPr>
              <p:cNvPr id="32771" name="Rectangle 3"/>
              <p:cNvSpPr>
                <a:spLocks noGrp="1" noChangeArrowheads="1"/>
              </p:cNvSpPr>
              <p:nvPr>
                <p:ph type="body" sz="half" idx="1"/>
              </p:nvPr>
            </p:nvSpPr>
            <p:spPr>
              <a:xfrm>
                <a:off x="457200" y="1600200"/>
                <a:ext cx="8362950" cy="4525963"/>
              </a:xfrm>
            </p:spPr>
            <p:txBody>
              <a:bodyPr/>
              <a:lstStyle/>
              <a:p>
                <a:pPr eaLnBrk="1" hangingPunct="1"/>
                <a:r>
                  <a:rPr lang="es-ES" altLang="es-MX" sz="2400" dirty="0" smtClean="0"/>
                  <a:t>En algunos casos se desea darle mayor peso a algunas de las observaciones, para el cálculo de la media; en estos casos se utiliza una </a:t>
                </a:r>
                <a:r>
                  <a:rPr lang="es-ES" altLang="es-MX" sz="2400" dirty="0" smtClean="0">
                    <a:solidFill>
                      <a:srgbClr val="FF0000"/>
                    </a:solidFill>
                  </a:rPr>
                  <a:t>media ponderada</a:t>
                </a:r>
                <a:r>
                  <a:rPr lang="es-ES" altLang="es-MX" sz="2400" dirty="0" smtClean="0"/>
                  <a:t>. Esta está definida por la siguiente expresión:</a:t>
                </a:r>
              </a:p>
              <a:p>
                <a:pPr marL="0" indent="0" eaLnBrk="1" hangingPunct="1">
                  <a:buNone/>
                </a:pPr>
                <a14:m>
                  <m:oMathPara xmlns:m="http://schemas.openxmlformats.org/officeDocument/2006/math">
                    <m:oMathParaPr>
                      <m:jc m:val="centerGroup"/>
                    </m:oMathParaPr>
                    <m:oMath xmlns:m="http://schemas.openxmlformats.org/officeDocument/2006/math">
                      <m:sSub>
                        <m:sSubPr>
                          <m:ctrlPr>
                            <a:rPr lang="es-ES" altLang="es-MX" sz="2400" i="1" smtClean="0">
                              <a:solidFill>
                                <a:schemeClr val="tx1">
                                  <a:lumMod val="85000"/>
                                  <a:lumOff val="15000"/>
                                </a:schemeClr>
                              </a:solidFill>
                              <a:latin typeface="Cambria Math" panose="02040503050406030204" pitchFamily="18" charset="0"/>
                            </a:rPr>
                          </m:ctrlPr>
                        </m:sSubPr>
                        <m:e>
                          <m:acc>
                            <m:accPr>
                              <m:chr m:val="̅"/>
                              <m:ctrlPr>
                                <a:rPr lang="es-ES" altLang="es-MX" sz="2400" i="1" smtClean="0">
                                  <a:solidFill>
                                    <a:schemeClr val="tx1">
                                      <a:lumMod val="85000"/>
                                      <a:lumOff val="15000"/>
                                    </a:schemeClr>
                                  </a:solidFill>
                                  <a:latin typeface="Cambria Math" panose="02040503050406030204" pitchFamily="18" charset="0"/>
                                </a:rPr>
                              </m:ctrlPr>
                            </m:accPr>
                            <m:e>
                              <m:r>
                                <a:rPr lang="es-MX" altLang="es-MX" sz="2400" b="0" i="1" smtClean="0">
                                  <a:solidFill>
                                    <a:schemeClr val="tx1">
                                      <a:lumMod val="85000"/>
                                      <a:lumOff val="15000"/>
                                    </a:schemeClr>
                                  </a:solidFill>
                                  <a:latin typeface="Cambria Math" panose="02040503050406030204" pitchFamily="18" charset="0"/>
                                </a:rPr>
                                <m:t>𝑋</m:t>
                              </m:r>
                            </m:e>
                          </m:acc>
                        </m:e>
                        <m:sub>
                          <m:r>
                            <a:rPr lang="es-MX" altLang="es-MX" sz="2400" b="0" i="1" smtClean="0">
                              <a:solidFill>
                                <a:schemeClr val="tx1">
                                  <a:lumMod val="85000"/>
                                  <a:lumOff val="15000"/>
                                </a:schemeClr>
                              </a:solidFill>
                              <a:latin typeface="Cambria Math" panose="02040503050406030204" pitchFamily="18" charset="0"/>
                            </a:rPr>
                            <m:t>𝑤</m:t>
                          </m:r>
                        </m:sub>
                      </m:sSub>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nary>
                            <m:naryPr>
                              <m:chr m:val="∑"/>
                              <m:subHide m:val="on"/>
                              <m:supHide m:val="on"/>
                              <m:ctrlPr>
                                <a:rPr lang="es-MX" altLang="es-MX" sz="2400" b="0" i="1" smtClean="0">
                                  <a:solidFill>
                                    <a:schemeClr val="tx1">
                                      <a:lumMod val="85000"/>
                                      <a:lumOff val="15000"/>
                                    </a:schemeClr>
                                  </a:solidFill>
                                  <a:latin typeface="Cambria Math" panose="02040503050406030204" pitchFamily="18" charset="0"/>
                                </a:rPr>
                              </m:ctrlPr>
                            </m:naryPr>
                            <m:sub/>
                            <m:sup/>
                            <m:e>
                              <m:r>
                                <a:rPr lang="es-MX" altLang="es-MX" sz="2400" b="0" i="1" smtClean="0">
                                  <a:solidFill>
                                    <a:schemeClr val="tx1">
                                      <a:lumMod val="85000"/>
                                      <a:lumOff val="15000"/>
                                    </a:schemeClr>
                                  </a:solidFill>
                                  <a:latin typeface="Cambria Math" panose="02040503050406030204" pitchFamily="18" charset="0"/>
                                </a:rPr>
                                <m:t>𝑋𝑊</m:t>
                              </m:r>
                            </m:e>
                          </m:nary>
                        </m:num>
                        <m:den>
                          <m:nary>
                            <m:naryPr>
                              <m:chr m:val="∑"/>
                              <m:subHide m:val="on"/>
                              <m:supHide m:val="on"/>
                              <m:ctrlPr>
                                <a:rPr lang="es-MX" altLang="es-MX" sz="2400" b="0" i="1" smtClean="0">
                                  <a:solidFill>
                                    <a:schemeClr val="tx1">
                                      <a:lumMod val="85000"/>
                                      <a:lumOff val="15000"/>
                                    </a:schemeClr>
                                  </a:solidFill>
                                  <a:latin typeface="Cambria Math" panose="02040503050406030204" pitchFamily="18" charset="0"/>
                                </a:rPr>
                              </m:ctrlPr>
                            </m:naryPr>
                            <m:sub/>
                            <m:sup/>
                            <m:e>
                              <m:r>
                                <a:rPr lang="es-MX" altLang="es-MX" sz="2400" b="0" i="1" smtClean="0">
                                  <a:solidFill>
                                    <a:schemeClr val="tx1">
                                      <a:lumMod val="85000"/>
                                      <a:lumOff val="15000"/>
                                    </a:schemeClr>
                                  </a:solidFill>
                                  <a:latin typeface="Cambria Math" panose="02040503050406030204" pitchFamily="18" charset="0"/>
                                </a:rPr>
                                <m:t>𝑊</m:t>
                              </m:r>
                            </m:e>
                          </m:nary>
                        </m:den>
                      </m:f>
                    </m:oMath>
                  </m:oMathPara>
                </a14:m>
                <a:endParaRPr lang="es-ES" altLang="es-MX" sz="2400" dirty="0" smtClean="0">
                  <a:solidFill>
                    <a:schemeClr val="tx1">
                      <a:lumMod val="85000"/>
                      <a:lumOff val="15000"/>
                    </a:schemeClr>
                  </a:solidFill>
                </a:endParaRPr>
              </a:p>
              <a:p>
                <a:pPr marL="0" indent="0" eaLnBrk="1" hangingPunct="1">
                  <a:buNone/>
                </a:pPr>
                <a:endParaRPr lang="es-ES" altLang="es-MX" sz="2400" dirty="0" smtClean="0">
                  <a:solidFill>
                    <a:schemeClr val="tx1">
                      <a:lumMod val="85000"/>
                      <a:lumOff val="15000"/>
                    </a:schemeClr>
                  </a:solidFill>
                </a:endParaRPr>
              </a:p>
              <a:p>
                <a:pPr marL="0" indent="0" eaLnBrk="1" hangingPunct="1">
                  <a:buNone/>
                </a:pPr>
                <a:r>
                  <a:rPr lang="es-ES" altLang="es-MX" sz="2400" dirty="0" smtClean="0">
                    <a:solidFill>
                      <a:schemeClr val="tx1">
                        <a:lumMod val="85000"/>
                        <a:lumOff val="15000"/>
                      </a:schemeClr>
                    </a:solidFill>
                  </a:rPr>
                  <a:t>Donde:</a:t>
                </a:r>
              </a:p>
              <a:p>
                <a:pPr marL="0" indent="0" eaLnBrk="1" hangingPunct="1">
                  <a:buNone/>
                </a:pPr>
                <a14:m>
                  <m:oMathPara xmlns:m="http://schemas.openxmlformats.org/officeDocument/2006/math">
                    <m:oMathParaPr>
                      <m:jc m:val="left"/>
                    </m:oMathParaPr>
                    <m:oMath xmlns:m="http://schemas.openxmlformats.org/officeDocument/2006/math">
                      <m:sSub>
                        <m:sSubPr>
                          <m:ctrlPr>
                            <a:rPr lang="es-ES" altLang="es-MX" sz="2400" i="1" smtClean="0">
                              <a:solidFill>
                                <a:schemeClr val="tx1">
                                  <a:lumMod val="85000"/>
                                  <a:lumOff val="15000"/>
                                </a:schemeClr>
                              </a:solidFill>
                              <a:latin typeface="Cambria Math" panose="02040503050406030204" pitchFamily="18" charset="0"/>
                            </a:rPr>
                          </m:ctrlPr>
                        </m:sSubPr>
                        <m:e>
                          <m:acc>
                            <m:accPr>
                              <m:chr m:val="̅"/>
                              <m:ctrlPr>
                                <a:rPr lang="es-ES" altLang="es-MX" sz="2400" i="1" smtClean="0">
                                  <a:solidFill>
                                    <a:schemeClr val="tx1">
                                      <a:lumMod val="85000"/>
                                      <a:lumOff val="15000"/>
                                    </a:schemeClr>
                                  </a:solidFill>
                                  <a:latin typeface="Cambria Math" panose="02040503050406030204" pitchFamily="18" charset="0"/>
                                </a:rPr>
                              </m:ctrlPr>
                            </m:accPr>
                            <m:e>
                              <m:r>
                                <a:rPr lang="es-MX" altLang="es-MX" sz="2400" b="0" i="1" smtClean="0">
                                  <a:solidFill>
                                    <a:schemeClr val="tx1">
                                      <a:lumMod val="85000"/>
                                      <a:lumOff val="15000"/>
                                    </a:schemeClr>
                                  </a:solidFill>
                                  <a:latin typeface="Cambria Math" panose="02040503050406030204" pitchFamily="18" charset="0"/>
                                </a:rPr>
                                <m:t>𝑋</m:t>
                              </m:r>
                            </m:e>
                          </m:acc>
                        </m:e>
                        <m:sub>
                          <m:r>
                            <a:rPr lang="es-MX" altLang="es-MX" sz="2400" b="0" i="1" smtClean="0">
                              <a:solidFill>
                                <a:schemeClr val="tx1">
                                  <a:lumMod val="85000"/>
                                  <a:lumOff val="15000"/>
                                </a:schemeClr>
                              </a:solidFill>
                              <a:latin typeface="Cambria Math" panose="02040503050406030204" pitchFamily="18" charset="0"/>
                            </a:rPr>
                            <m:t>𝑤</m:t>
                          </m:r>
                        </m:sub>
                      </m:sSub>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𝑀𝑒𝑑𝑖𝑎</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𝑝𝑜𝑛𝑑𝑒𝑟𝑎𝑑𝑎</m:t>
                      </m:r>
                    </m:oMath>
                  </m:oMathPara>
                </a14:m>
                <a:endParaRPr lang="es-MX" altLang="es-MX" sz="2400" b="0" dirty="0" smtClean="0">
                  <a:solidFill>
                    <a:schemeClr val="tx1">
                      <a:lumMod val="85000"/>
                      <a:lumOff val="15000"/>
                    </a:schemeClr>
                  </a:solidFill>
                </a:endParaRPr>
              </a:p>
              <a:p>
                <a:pPr marL="0" indent="0" eaLnBrk="1" hangingPunct="1">
                  <a:buNone/>
                </a:pPr>
                <a14:m>
                  <m:oMathPara xmlns:m="http://schemas.openxmlformats.org/officeDocument/2006/math">
                    <m:oMathParaPr>
                      <m:jc m:val="left"/>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𝑋</m:t>
                      </m:r>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𝑂𝑏𝑠𝑒𝑟𝑣𝑎𝑐𝑖</m:t>
                      </m:r>
                      <m:r>
                        <a:rPr lang="es-MX" altLang="es-MX" sz="2400" b="0" i="1" smtClean="0">
                          <a:solidFill>
                            <a:schemeClr val="tx1">
                              <a:lumMod val="85000"/>
                              <a:lumOff val="15000"/>
                            </a:schemeClr>
                          </a:solidFill>
                          <a:latin typeface="Cambria Math" panose="02040503050406030204" pitchFamily="18" charset="0"/>
                        </a:rPr>
                        <m:t>ó</m:t>
                      </m:r>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𝑖𝑛𝑑𝑖𝑣𝑖𝑑𝑢𝑎𝑙</m:t>
                      </m:r>
                    </m:oMath>
                  </m:oMathPara>
                </a14:m>
                <a:endParaRPr lang="es-MX" altLang="es-MX" sz="2400" b="0" dirty="0" smtClean="0">
                  <a:solidFill>
                    <a:schemeClr val="tx1">
                      <a:lumMod val="85000"/>
                      <a:lumOff val="15000"/>
                    </a:schemeClr>
                  </a:solidFill>
                </a:endParaRPr>
              </a:p>
              <a:p>
                <a:pPr marL="0" indent="0" eaLnBrk="1" hangingPunct="1">
                  <a:buNone/>
                </a:pPr>
                <a14:m>
                  <m:oMathPara xmlns:m="http://schemas.openxmlformats.org/officeDocument/2006/math">
                    <m:oMathParaPr>
                      <m:jc m:val="left"/>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𝑊</m:t>
                      </m:r>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𝐸𝑠</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𝑒𝑙</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𝑝𝑒𝑠𝑜</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𝑜</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𝑝𝑜𝑛𝑑𝑒𝑟𝑎𝑐𝑖</m:t>
                      </m:r>
                      <m:r>
                        <a:rPr lang="es-MX" altLang="es-MX" sz="2400" b="0" i="1" smtClean="0">
                          <a:solidFill>
                            <a:schemeClr val="tx1">
                              <a:lumMod val="85000"/>
                              <a:lumOff val="15000"/>
                            </a:schemeClr>
                          </a:solidFill>
                          <a:latin typeface="Cambria Math" panose="02040503050406030204" pitchFamily="18" charset="0"/>
                        </a:rPr>
                        <m:t>ó</m:t>
                      </m:r>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𝑎𝑠𝑖𝑔𝑛𝑎𝑑𝑎</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𝑎</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𝑐𝑎𝑑𝑎</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𝑜𝑏𝑠𝑒𝑟𝑣𝑎𝑐𝑖</m:t>
                      </m:r>
                      <m:r>
                        <a:rPr lang="es-MX" altLang="es-MX" sz="2400" b="0" i="1" smtClean="0">
                          <a:solidFill>
                            <a:schemeClr val="tx1">
                              <a:lumMod val="85000"/>
                              <a:lumOff val="15000"/>
                            </a:schemeClr>
                          </a:solidFill>
                          <a:latin typeface="Cambria Math" panose="02040503050406030204" pitchFamily="18" charset="0"/>
                        </a:rPr>
                        <m:t>ó</m:t>
                      </m:r>
                      <m:r>
                        <a:rPr lang="es-MX" altLang="es-MX" sz="2400" b="0" i="1" smtClean="0">
                          <a:solidFill>
                            <a:schemeClr val="tx1">
                              <a:lumMod val="85000"/>
                              <a:lumOff val="15000"/>
                            </a:schemeClr>
                          </a:solidFill>
                          <a:latin typeface="Cambria Math" panose="02040503050406030204" pitchFamily="18" charset="0"/>
                        </a:rPr>
                        <m:t>𝑛</m:t>
                      </m:r>
                    </m:oMath>
                  </m:oMathPara>
                </a14:m>
                <a:endParaRPr lang="es-ES" altLang="es-MX" sz="2400" dirty="0" smtClean="0">
                  <a:solidFill>
                    <a:schemeClr val="tx1">
                      <a:lumMod val="85000"/>
                      <a:lumOff val="15000"/>
                    </a:schemeClr>
                  </a:solidFill>
                </a:endParaRPr>
              </a:p>
            </p:txBody>
          </p:sp>
        </mc:Choice>
        <mc:Fallback xmlns="">
          <p:sp>
            <p:nvSpPr>
              <p:cNvPr id="32771" name="Rectangle 3"/>
              <p:cNvSpPr>
                <a:spLocks noGrp="1" noRot="1" noChangeAspect="1" noMove="1" noResize="1" noEditPoints="1" noAdjustHandles="1" noChangeArrowheads="1" noChangeShapeType="1" noTextEdit="1"/>
              </p:cNvSpPr>
              <p:nvPr>
                <p:ph type="body" sz="half" idx="1"/>
              </p:nvPr>
            </p:nvSpPr>
            <p:spPr>
              <a:xfrm>
                <a:off x="457200" y="1600200"/>
                <a:ext cx="8362950" cy="4525963"/>
              </a:xfrm>
              <a:blipFill rotWithShape="0">
                <a:blip r:embed="rId2"/>
                <a:stretch>
                  <a:fillRect l="-1093" t="-1078" r="-1385"/>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95292" y="476672"/>
            <a:ext cx="7010400" cy="1295400"/>
          </a:xfrm>
        </p:spPr>
        <p:txBody>
          <a:bodyPr/>
          <a:lstStyle/>
          <a:p>
            <a:pPr eaLnBrk="1" hangingPunct="1"/>
            <a:r>
              <a:rPr lang="es-ES" altLang="es-MX" dirty="0" smtClean="0"/>
              <a:t>EJEMPLO</a:t>
            </a:r>
          </a:p>
        </p:txBody>
      </p:sp>
      <p:sp>
        <p:nvSpPr>
          <p:cNvPr id="33795" name="Rectangle 3"/>
          <p:cNvSpPr>
            <a:spLocks noGrp="1" noChangeArrowheads="1"/>
          </p:cNvSpPr>
          <p:nvPr>
            <p:ph type="body" sz="half" idx="1"/>
          </p:nvPr>
        </p:nvSpPr>
        <p:spPr>
          <a:xfrm>
            <a:off x="539552" y="1737274"/>
            <a:ext cx="3440113" cy="4114800"/>
          </a:xfrm>
        </p:spPr>
        <p:txBody>
          <a:bodyPr/>
          <a:lstStyle/>
          <a:p>
            <a:pPr marL="0" indent="0" eaLnBrk="1" hangingPunct="1">
              <a:buNone/>
            </a:pPr>
            <a:endParaRPr lang="es-ES" altLang="es-MX" sz="2400" dirty="0" smtClean="0"/>
          </a:p>
        </p:txBody>
      </p:sp>
      <p:graphicFrame>
        <p:nvGraphicFramePr>
          <p:cNvPr id="53384" name="Group 136"/>
          <p:cNvGraphicFramePr>
            <a:graphicFrameLocks noGrp="1"/>
          </p:cNvGraphicFramePr>
          <p:nvPr>
            <p:ph sz="quarter" idx="2"/>
            <p:extLst>
              <p:ext uri="{D42A27DB-BD31-4B8C-83A1-F6EECF244321}">
                <p14:modId xmlns:p14="http://schemas.microsoft.com/office/powerpoint/2010/main" val="2203889455"/>
              </p:ext>
            </p:extLst>
          </p:nvPr>
        </p:nvGraphicFramePr>
        <p:xfrm>
          <a:off x="2915816" y="1785756"/>
          <a:ext cx="3440113" cy="2576514"/>
        </p:xfrm>
        <a:graphic>
          <a:graphicData uri="http://schemas.openxmlformats.org/drawingml/2006/table">
            <a:tbl>
              <a:tblPr/>
              <a:tblGrid>
                <a:gridCol w="1146175"/>
                <a:gridCol w="1147763"/>
                <a:gridCol w="1146175"/>
              </a:tblGrid>
              <a:tr h="63658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NOTA(X)</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PESO (W)</a:t>
                      </a:r>
                      <a:endParaRPr kumimoji="0" lang="es-ES" altLang="es-MX" sz="16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XW</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89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79</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94</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2</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188</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TOTAL</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5</a:t>
                      </a:r>
                      <a:endParaRPr kumimoji="0" lang="es-ES" altLang="es-MX" sz="1800" b="0" i="0" u="none" strike="noStrike" cap="none" normalizeH="0" baseline="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marL="16002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marL="2057400" indent="-228600">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marL="25146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marL="29718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marL="34290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marL="3886200" indent="-228600"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448</a:t>
                      </a:r>
                      <a:endParaRPr kumimoji="0" lang="es-ES" altLang="es-MX" sz="1800" b="0" i="0" u="none" strike="noStrike" cap="none" normalizeH="0" baseline="0" dirty="0" smtClean="0">
                        <a:ln>
                          <a:noFill/>
                        </a:ln>
                        <a:solidFill>
                          <a:schemeClr val="tx2"/>
                        </a:solidFill>
                        <a:effectLst/>
                        <a:latin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mc:AlternateContent xmlns:mc="http://schemas.openxmlformats.org/markup-compatibility/2006" xmlns:a14="http://schemas.microsoft.com/office/drawing/2010/main">
        <mc:Choice Requires="a14">
          <p:sp>
            <p:nvSpPr>
              <p:cNvPr id="2" name="CuadroTexto 1"/>
              <p:cNvSpPr txBox="1"/>
              <p:nvPr/>
            </p:nvSpPr>
            <p:spPr>
              <a:xfrm>
                <a:off x="1979712" y="5217285"/>
                <a:ext cx="5328592" cy="7861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sz="2400" i="1" smtClean="0">
                              <a:solidFill>
                                <a:schemeClr val="tx1">
                                  <a:lumMod val="85000"/>
                                  <a:lumOff val="15000"/>
                                </a:schemeClr>
                              </a:solidFill>
                              <a:latin typeface="Cambria Math" panose="02040503050406030204" pitchFamily="18" charset="0"/>
                            </a:rPr>
                          </m:ctrlPr>
                        </m:sSubPr>
                        <m:e>
                          <m:acc>
                            <m:accPr>
                              <m:chr m:val="̅"/>
                              <m:ctrlPr>
                                <a:rPr lang="es-MX" sz="2400" i="1" smtClean="0">
                                  <a:solidFill>
                                    <a:schemeClr val="tx1">
                                      <a:lumMod val="85000"/>
                                      <a:lumOff val="15000"/>
                                    </a:schemeClr>
                                  </a:solidFill>
                                  <a:latin typeface="Cambria Math" panose="02040503050406030204" pitchFamily="18" charset="0"/>
                                </a:rPr>
                              </m:ctrlPr>
                            </m:accPr>
                            <m:e>
                              <m:r>
                                <a:rPr lang="es-MX" sz="2400" b="0" i="1" smtClean="0">
                                  <a:solidFill>
                                    <a:schemeClr val="tx1">
                                      <a:lumMod val="85000"/>
                                      <a:lumOff val="15000"/>
                                    </a:schemeClr>
                                  </a:solidFill>
                                  <a:latin typeface="Cambria Math" panose="02040503050406030204" pitchFamily="18" charset="0"/>
                                </a:rPr>
                                <m:t>𝑋</m:t>
                              </m:r>
                            </m:e>
                          </m:acc>
                        </m:e>
                        <m:sub>
                          <m:r>
                            <a:rPr lang="es-MX" sz="2400" b="0" i="1" smtClean="0">
                              <a:solidFill>
                                <a:schemeClr val="tx1">
                                  <a:lumMod val="85000"/>
                                  <a:lumOff val="15000"/>
                                </a:schemeClr>
                              </a:solidFill>
                              <a:latin typeface="Cambria Math" panose="02040503050406030204" pitchFamily="18" charset="0"/>
                            </a:rPr>
                            <m:t>𝑤</m:t>
                          </m:r>
                        </m:sub>
                      </m:sSub>
                      <m:r>
                        <a:rPr lang="es-MX" sz="2400" b="0" i="1" smtClean="0">
                          <a:solidFill>
                            <a:schemeClr val="tx1">
                              <a:lumMod val="85000"/>
                              <a:lumOff val="15000"/>
                            </a:schemeClr>
                          </a:solidFill>
                          <a:latin typeface="Cambria Math" panose="02040503050406030204" pitchFamily="18" charset="0"/>
                        </a:rPr>
                        <m:t>=</m:t>
                      </m:r>
                      <m:f>
                        <m:fPr>
                          <m:ctrlPr>
                            <a:rPr lang="es-MX" sz="2400" b="0" i="1" smtClean="0">
                              <a:solidFill>
                                <a:schemeClr val="tx1">
                                  <a:lumMod val="85000"/>
                                  <a:lumOff val="15000"/>
                                </a:schemeClr>
                              </a:solidFill>
                              <a:latin typeface="Cambria Math" panose="02040503050406030204" pitchFamily="18" charset="0"/>
                            </a:rPr>
                          </m:ctrlPr>
                        </m:fPr>
                        <m:num>
                          <m:r>
                            <a:rPr lang="es-MX" sz="2400" b="0" i="1" smtClean="0">
                              <a:solidFill>
                                <a:schemeClr val="tx1">
                                  <a:lumMod val="85000"/>
                                  <a:lumOff val="15000"/>
                                </a:schemeClr>
                              </a:solidFill>
                              <a:latin typeface="Cambria Math" panose="02040503050406030204" pitchFamily="18" charset="0"/>
                            </a:rPr>
                            <m:t>89+92+79+94+94</m:t>
                          </m:r>
                        </m:num>
                        <m:den>
                          <m:r>
                            <a:rPr lang="es-MX" sz="2400" b="0" i="1" smtClean="0">
                              <a:solidFill>
                                <a:schemeClr val="tx1">
                                  <a:lumMod val="85000"/>
                                  <a:lumOff val="15000"/>
                                </a:schemeClr>
                              </a:solidFill>
                              <a:latin typeface="Cambria Math" panose="02040503050406030204" pitchFamily="18" charset="0"/>
                            </a:rPr>
                            <m:t>5</m:t>
                          </m:r>
                        </m:den>
                      </m:f>
                      <m:r>
                        <a:rPr lang="es-MX" sz="2400" b="0" i="1" smtClean="0">
                          <a:solidFill>
                            <a:schemeClr val="tx1">
                              <a:lumMod val="85000"/>
                              <a:lumOff val="15000"/>
                            </a:schemeClr>
                          </a:solidFill>
                          <a:latin typeface="Cambria Math" panose="02040503050406030204" pitchFamily="18" charset="0"/>
                        </a:rPr>
                        <m:t>=89.6</m:t>
                      </m:r>
                    </m:oMath>
                  </m:oMathPara>
                </a14:m>
                <a:endParaRPr lang="es-MX" sz="2400" dirty="0">
                  <a:solidFill>
                    <a:schemeClr val="tx1">
                      <a:lumMod val="85000"/>
                      <a:lumOff val="15000"/>
                    </a:schemeClr>
                  </a:solidFill>
                </a:endParaRPr>
              </a:p>
            </p:txBody>
          </p:sp>
        </mc:Choice>
        <mc:Fallback xmlns="">
          <p:sp>
            <p:nvSpPr>
              <p:cNvPr id="2" name="CuadroTexto 1"/>
              <p:cNvSpPr txBox="1">
                <a:spLocks noRot="1" noChangeAspect="1" noMove="1" noResize="1" noEditPoints="1" noAdjustHandles="1" noChangeArrowheads="1" noChangeShapeType="1" noTextEdit="1"/>
              </p:cNvSpPr>
              <p:nvPr/>
            </p:nvSpPr>
            <p:spPr>
              <a:xfrm>
                <a:off x="1979712" y="5217285"/>
                <a:ext cx="5328592" cy="786177"/>
              </a:xfrm>
              <a:prstGeom prst="rect">
                <a:avLst/>
              </a:prstGeom>
              <a:blipFill rotWithShape="0">
                <a:blip r:embed="rId2"/>
                <a:stretch>
                  <a:fillRect/>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539552" y="260648"/>
            <a:ext cx="6347713" cy="1320800"/>
          </a:xfrm>
        </p:spPr>
        <p:txBody>
          <a:bodyPr>
            <a:normAutofit/>
          </a:bodyPr>
          <a:lstStyle/>
          <a:p>
            <a:r>
              <a:rPr lang="es-MX" sz="3200" dirty="0" smtClean="0"/>
              <a:t>MEDIANA PARA DATOS AGRUPADOS</a:t>
            </a:r>
            <a:endParaRPr lang="es-MX" sz="3200" dirty="0"/>
          </a:p>
        </p:txBody>
      </p:sp>
      <mc:AlternateContent xmlns:mc="http://schemas.openxmlformats.org/markup-compatibility/2006" xmlns:a14="http://schemas.microsoft.com/office/drawing/2010/main">
        <mc:Choice Requires="a14">
          <p:sp>
            <p:nvSpPr>
              <p:cNvPr id="7" name="Marcador de contenido 6"/>
              <p:cNvSpPr>
                <a:spLocks noGrp="1"/>
              </p:cNvSpPr>
              <p:nvPr>
                <p:ph idx="1"/>
              </p:nvPr>
            </p:nvSpPr>
            <p:spPr>
              <a:xfrm>
                <a:off x="251520" y="921048"/>
                <a:ext cx="7992888" cy="5676304"/>
              </a:xfrm>
            </p:spPr>
            <p:txBody>
              <a:bodyPr/>
              <a:lstStyle/>
              <a:p>
                <a:pPr algn="just"/>
                <a:r>
                  <a:rPr lang="es-MX" dirty="0" smtClean="0"/>
                  <a:t>Si el conjunto de datos se presenta en forma agrupada, mediante una distribución de frecuencias, la mediana se obtiene de forma aproximada con la siguiente ecuación:</a:t>
                </a:r>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r>
                        <a:rPr lang="es-MX" b="0" i="1" smtClean="0">
                          <a:latin typeface="Cambria Math" panose="02040503050406030204" pitchFamily="18" charset="0"/>
                        </a:rPr>
                        <m:t>=</m:t>
                      </m:r>
                      <m:r>
                        <a:rPr lang="es-MX" b="0" i="1" smtClean="0">
                          <a:latin typeface="Cambria Math" panose="02040503050406030204" pitchFamily="18" charset="0"/>
                        </a:rPr>
                        <m:t>𝐿</m:t>
                      </m:r>
                      <m:r>
                        <a:rPr lang="es-MX" b="0" i="1" smtClean="0">
                          <a:latin typeface="Cambria Math" panose="02040503050406030204" pitchFamily="18" charset="0"/>
                        </a:rPr>
                        <m:t>+</m:t>
                      </m:r>
                      <m:d>
                        <m:dPr>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f>
                                <m:fPr>
                                  <m:type m:val="skw"/>
                                  <m:ctrlPr>
                                    <a:rPr lang="es-MX" b="0" i="1" smtClean="0">
                                      <a:latin typeface="Cambria Math" panose="02040503050406030204" pitchFamily="18" charset="0"/>
                                    </a:rPr>
                                  </m:ctrlPr>
                                </m:fPr>
                                <m:num>
                                  <m:r>
                                    <a:rPr lang="es-MX" b="0" i="1" smtClean="0">
                                      <a:latin typeface="Cambria Math" panose="02040503050406030204" pitchFamily="18" charset="0"/>
                                    </a:rPr>
                                    <m:t>𝑛</m:t>
                                  </m:r>
                                </m:num>
                                <m:den>
                                  <m:r>
                                    <a:rPr lang="es-MX" b="0" i="1" smtClean="0">
                                      <a:latin typeface="Cambria Math" panose="02040503050406030204" pitchFamily="18" charset="0"/>
                                    </a:rPr>
                                    <m:t>2</m:t>
                                  </m:r>
                                </m:den>
                              </m:f>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𝑎</m:t>
                                  </m:r>
                                </m:sub>
                              </m:sSub>
                            </m:num>
                            <m:den>
                              <m:sSub>
                                <m:sSubPr>
                                  <m:ctrlPr>
                                    <a:rPr lang="es-MX" b="0" i="1" smtClean="0">
                                      <a:latin typeface="Cambria Math" panose="02040503050406030204" pitchFamily="18" charset="0"/>
                                    </a:rPr>
                                  </m:ctrlPr>
                                </m:sSubPr>
                                <m:e>
                                  <m:r>
                                    <a:rPr lang="es-MX" b="0" i="1" smtClean="0">
                                      <a:latin typeface="Cambria Math" panose="02040503050406030204" pitchFamily="18" charset="0"/>
                                    </a:rPr>
                                    <m:t>𝑓</m:t>
                                  </m:r>
                                </m:e>
                                <m:sub>
                                  <m:acc>
                                    <m:accPr>
                                      <m:chr m:val="̃"/>
                                      <m:ctrlPr>
                                        <a:rPr lang="es-MX" b="0" i="1" smtClean="0">
                                          <a:latin typeface="Cambria Math" panose="02040503050406030204" pitchFamily="18" charset="0"/>
                                        </a:rPr>
                                      </m:ctrlPr>
                                    </m:accPr>
                                    <m:e>
                                      <m:r>
                                        <a:rPr lang="es-MX" b="0" i="1" smtClean="0">
                                          <a:latin typeface="Cambria Math" panose="02040503050406030204" pitchFamily="18" charset="0"/>
                                        </a:rPr>
                                        <m:t>𝑥</m:t>
                                      </m:r>
                                    </m:e>
                                  </m:acc>
                                </m:sub>
                              </m:sSub>
                            </m:den>
                          </m:f>
                        </m:e>
                      </m:d>
                      <m:r>
                        <a:rPr lang="es-MX" b="0" i="1" smtClean="0">
                          <a:latin typeface="Cambria Math" panose="02040503050406030204" pitchFamily="18" charset="0"/>
                        </a:rPr>
                        <m:t>𝑐</m:t>
                      </m:r>
                    </m:oMath>
                  </m:oMathPara>
                </a14:m>
                <a:endParaRPr lang="es-MX" dirty="0" smtClean="0"/>
              </a:p>
              <a:p>
                <a:pPr marL="0" indent="0" algn="just">
                  <a:buNone/>
                </a:pPr>
                <a:r>
                  <a:rPr lang="es-MX" dirty="0" smtClean="0"/>
                  <a:t>Donde:</a:t>
                </a:r>
              </a:p>
              <a:p>
                <a:pPr marL="0" indent="0" algn="just">
                  <a:buNone/>
                </a:pPr>
                <a14:m>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oMath>
                </a14:m>
                <a:r>
                  <a:rPr lang="es-MX" dirty="0" smtClean="0"/>
                  <a:t> Es la mediana</a:t>
                </a:r>
              </a:p>
              <a:p>
                <a:pPr marL="0" indent="0" algn="just">
                  <a:buNone/>
                </a:pPr>
                <a:r>
                  <a:rPr lang="es-MX" dirty="0" smtClean="0"/>
                  <a:t>L Es el límite real inferior de intervalo que contiene a la mediana</a:t>
                </a:r>
              </a:p>
              <a:p>
                <a:pPr marL="0" indent="0" algn="just">
                  <a:buNone/>
                </a:pPr>
                <a:r>
                  <a:rPr lang="es-MX" dirty="0" smtClean="0"/>
                  <a:t>n Es el número de datos</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𝑎</m:t>
                        </m:r>
                      </m:sub>
                    </m:sSub>
                  </m:oMath>
                </a14:m>
                <a:r>
                  <a:rPr lang="es-MX" dirty="0" smtClean="0"/>
                  <a:t> Es la frecuencia acumulada del intervalo anterior al que contiene a la mediana</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𝑓</m:t>
                        </m:r>
                      </m:e>
                      <m:sub>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sub>
                    </m:sSub>
                  </m:oMath>
                </a14:m>
                <a:r>
                  <a:rPr lang="es-MX" dirty="0" smtClean="0"/>
                  <a:t> Es la frecuencia del intervalo que contiene a la mediana</a:t>
                </a:r>
              </a:p>
              <a:p>
                <a:pPr marL="0" indent="0" algn="just">
                  <a:buNone/>
                </a:pPr>
                <a:r>
                  <a:rPr lang="es-MX" dirty="0" smtClean="0"/>
                  <a:t>c Es el tamaño del intervalo que contiene a la mediana</a:t>
                </a:r>
              </a:p>
            </p:txBody>
          </p:sp>
        </mc:Choice>
        <mc:Fallback xmlns="">
          <p:sp>
            <p:nvSpPr>
              <p:cNvPr id="7" name="Marcador de contenido 6"/>
              <p:cNvSpPr>
                <a:spLocks noGrp="1" noRot="1" noChangeAspect="1" noMove="1" noResize="1" noEditPoints="1" noAdjustHandles="1" noChangeArrowheads="1" noChangeShapeType="1" noTextEdit="1"/>
              </p:cNvSpPr>
              <p:nvPr>
                <p:ph idx="1"/>
              </p:nvPr>
            </p:nvSpPr>
            <p:spPr>
              <a:xfrm>
                <a:off x="251520" y="921048"/>
                <a:ext cx="7992888" cy="5676304"/>
              </a:xfrm>
              <a:blipFill rotWithShape="0">
                <a:blip r:embed="rId2"/>
                <a:stretch>
                  <a:fillRect l="-610" t="-644" r="-686"/>
                </a:stretch>
              </a:blipFill>
            </p:spPr>
            <p:txBody>
              <a:bodyPr/>
              <a:lstStyle/>
              <a:p>
                <a:r>
                  <a:rPr lang="es-MX">
                    <a:noFill/>
                  </a:rPr>
                  <a:t> </a:t>
                </a:r>
              </a:p>
            </p:txBody>
          </p:sp>
        </mc:Fallback>
      </mc:AlternateContent>
    </p:spTree>
    <p:extLst>
      <p:ext uri="{BB962C8B-B14F-4D97-AF65-F5344CB8AC3E}">
        <p14:creationId xmlns:p14="http://schemas.microsoft.com/office/powerpoint/2010/main" val="4187554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04664"/>
            <a:ext cx="6986737" cy="1320800"/>
          </a:xfrm>
        </p:spPr>
        <p:txBody>
          <a:bodyPr/>
          <a:lstStyle/>
          <a:p>
            <a:r>
              <a:rPr lang="es-MX" dirty="0" smtClean="0"/>
              <a:t>CONTENIDO DE LAS DIAPOSITIVAS</a:t>
            </a:r>
            <a:endParaRPr lang="es-MX" dirty="0"/>
          </a:p>
        </p:txBody>
      </p:sp>
      <p:sp>
        <p:nvSpPr>
          <p:cNvPr id="3" name="Marcador de contenido 2"/>
          <p:cNvSpPr>
            <a:spLocks noGrp="1"/>
          </p:cNvSpPr>
          <p:nvPr>
            <p:ph idx="1"/>
          </p:nvPr>
        </p:nvSpPr>
        <p:spPr>
          <a:xfrm>
            <a:off x="467544" y="1725464"/>
            <a:ext cx="6986737" cy="4315899"/>
          </a:xfrm>
        </p:spPr>
        <p:txBody>
          <a:bodyPr>
            <a:noAutofit/>
          </a:bodyPr>
          <a:lstStyle/>
          <a:p>
            <a:pPr>
              <a:buFont typeface="+mj-lt"/>
              <a:buAutoNum type="arabicPeriod"/>
            </a:pPr>
            <a:r>
              <a:rPr lang="es-MX" sz="2200" dirty="0" smtClean="0"/>
              <a:t>Universo, Población</a:t>
            </a:r>
          </a:p>
          <a:p>
            <a:pPr algn="just">
              <a:buFont typeface="+mj-lt"/>
              <a:buAutoNum type="arabicPeriod"/>
            </a:pPr>
            <a:r>
              <a:rPr lang="es-MX" sz="2200" dirty="0" smtClean="0"/>
              <a:t>Muestra, tamaño de la muestra, frecuencia, frecuencia relativa y frecuencia acumulada</a:t>
            </a:r>
          </a:p>
          <a:p>
            <a:pPr algn="just">
              <a:buFont typeface="+mj-lt"/>
              <a:buAutoNum type="arabicPeriod"/>
            </a:pPr>
            <a:r>
              <a:rPr lang="es-MX" sz="2200" dirty="0" smtClean="0"/>
              <a:t>Distribución empírica, presentación de datos, tabla de frecuencias, representaciones gráficas de las distribuciones empíricas, histograma, polígono de frecuencias relativas acumuladas, otras</a:t>
            </a:r>
          </a:p>
          <a:p>
            <a:pPr algn="just">
              <a:buFont typeface="+mj-lt"/>
              <a:buAutoNum type="arabicPeriod"/>
            </a:pPr>
            <a:r>
              <a:rPr lang="es-MX" sz="2200" dirty="0" smtClean="0"/>
              <a:t>Parámetros descriptivos de una distribución empírica, media, mediana, moda, percentiles, </a:t>
            </a:r>
            <a:r>
              <a:rPr lang="es-MX" sz="2200" dirty="0" err="1" smtClean="0"/>
              <a:t>deciles</a:t>
            </a:r>
            <a:r>
              <a:rPr lang="es-MX" sz="2200" dirty="0" smtClean="0"/>
              <a:t>, cuartiles, rango, varianza, desviación estándar, sesgo y </a:t>
            </a:r>
            <a:r>
              <a:rPr lang="es-MX" sz="2200" dirty="0" err="1" smtClean="0"/>
              <a:t>curtois</a:t>
            </a:r>
            <a:endParaRPr lang="es-MX" sz="2200" dirty="0"/>
          </a:p>
        </p:txBody>
      </p:sp>
      <p:pic>
        <p:nvPicPr>
          <p:cNvPr id="4" name="Imagen 3"/>
          <p:cNvPicPr>
            <a:picLocks noChangeAspect="1"/>
          </p:cNvPicPr>
          <p:nvPr/>
        </p:nvPicPr>
        <p:blipFill>
          <a:blip r:embed="rId2"/>
          <a:stretch>
            <a:fillRect/>
          </a:stretch>
        </p:blipFill>
        <p:spPr>
          <a:xfrm>
            <a:off x="7470424" y="2996952"/>
            <a:ext cx="1577245" cy="1152128"/>
          </a:xfrm>
          <a:prstGeom prst="rect">
            <a:avLst/>
          </a:prstGeom>
        </p:spPr>
      </p:pic>
    </p:spTree>
    <p:extLst>
      <p:ext uri="{BB962C8B-B14F-4D97-AF65-F5344CB8AC3E}">
        <p14:creationId xmlns:p14="http://schemas.microsoft.com/office/powerpoint/2010/main" val="41260975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052736"/>
            <a:ext cx="7200799" cy="5400600"/>
          </a:xfrm>
        </p:spPr>
        <p:txBody>
          <a:bodyPr/>
          <a:lstStyle/>
          <a:p>
            <a:pPr marL="0" indent="0" algn="just">
              <a:buNone/>
            </a:pPr>
            <a:endParaRPr lang="es-MX" dirty="0" smtClean="0"/>
          </a:p>
          <a:p>
            <a:pPr marL="0" indent="0" algn="just">
              <a:buNone/>
            </a:pPr>
            <a:endParaRPr lang="es-MX" dirty="0"/>
          </a:p>
        </p:txBody>
      </p:sp>
      <p:sp>
        <p:nvSpPr>
          <p:cNvPr id="6" name="Rectángulo 5"/>
          <p:cNvSpPr/>
          <p:nvPr/>
        </p:nvSpPr>
        <p:spPr>
          <a:xfrm>
            <a:off x="755575" y="1773371"/>
            <a:ext cx="6840759" cy="2308324"/>
          </a:xfrm>
          <a:prstGeom prst="rect">
            <a:avLst/>
          </a:prstGeom>
        </p:spPr>
        <p:txBody>
          <a:bodyPr wrap="square">
            <a:spAutoFit/>
          </a:bodyPr>
          <a:lstStyle/>
          <a:p>
            <a:pPr algn="just"/>
            <a:r>
              <a:rPr lang="es-MX" dirty="0"/>
              <a:t>Lo primero que se debe obtener, es el intervalo en el cual se encuentra el dato cuyo valor corresponde al de la mediana, y es el dato </a:t>
            </a:r>
            <a:r>
              <a:rPr lang="es-MX" dirty="0" smtClean="0"/>
              <a:t>n/2.</a:t>
            </a:r>
          </a:p>
          <a:p>
            <a:pPr algn="just"/>
            <a:endParaRPr lang="es-MX" dirty="0"/>
          </a:p>
          <a:p>
            <a:pPr algn="just"/>
            <a:r>
              <a:rPr lang="es-MX" dirty="0" smtClean="0">
                <a:solidFill>
                  <a:srgbClr val="FF0000"/>
                </a:solidFill>
              </a:rPr>
              <a:t>Es importante hacer notar que en realidad, el cálculo de la mediana para datos agrupados es una interpolación.</a:t>
            </a:r>
          </a:p>
          <a:p>
            <a:pPr algn="just"/>
            <a:endParaRPr lang="es-MX" dirty="0">
              <a:solidFill>
                <a:srgbClr val="FF0000"/>
              </a:solidFill>
            </a:endParaRPr>
          </a:p>
          <a:p>
            <a:pPr algn="just"/>
            <a:endParaRPr lang="es-MX" dirty="0"/>
          </a:p>
        </p:txBody>
      </p:sp>
      <p:pic>
        <p:nvPicPr>
          <p:cNvPr id="7" name="Imagen 6"/>
          <p:cNvPicPr>
            <a:picLocks noChangeAspect="1"/>
          </p:cNvPicPr>
          <p:nvPr/>
        </p:nvPicPr>
        <p:blipFill>
          <a:blip r:embed="rId2"/>
          <a:stretch>
            <a:fillRect/>
          </a:stretch>
        </p:blipFill>
        <p:spPr>
          <a:xfrm>
            <a:off x="1403648" y="4181581"/>
            <a:ext cx="1981200" cy="2305050"/>
          </a:xfrm>
          <a:prstGeom prst="rect">
            <a:avLst/>
          </a:prstGeom>
        </p:spPr>
      </p:pic>
    </p:spTree>
    <p:extLst>
      <p:ext uri="{BB962C8B-B14F-4D97-AF65-F5344CB8AC3E}">
        <p14:creationId xmlns:p14="http://schemas.microsoft.com/office/powerpoint/2010/main" val="5219485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347713" cy="1320800"/>
          </a:xfrm>
        </p:spPr>
        <p:txBody>
          <a:bodyPr/>
          <a:lstStyle/>
          <a:p>
            <a:r>
              <a:rPr lang="es-MX" dirty="0" smtClean="0"/>
              <a:t>EJEMPLO</a:t>
            </a:r>
            <a:endParaRPr lang="es-MX" dirty="0"/>
          </a:p>
        </p:txBody>
      </p:sp>
      <p:sp>
        <p:nvSpPr>
          <p:cNvPr id="3" name="Marcador de contenido 2"/>
          <p:cNvSpPr>
            <a:spLocks noGrp="1"/>
          </p:cNvSpPr>
          <p:nvPr>
            <p:ph idx="1"/>
          </p:nvPr>
        </p:nvSpPr>
        <p:spPr>
          <a:xfrm>
            <a:off x="395536" y="1052736"/>
            <a:ext cx="7200799" cy="5400600"/>
          </a:xfrm>
        </p:spPr>
        <p:txBody>
          <a:bodyPr/>
          <a:lstStyle/>
          <a:p>
            <a:pPr algn="just"/>
            <a:r>
              <a:rPr lang="es-MX" dirty="0" smtClean="0"/>
              <a:t>Ahora se muestra el procedimiento para calcular el valor de la Mediana, para el siguiente conjunto de datos agrupados, a partir de los Límites de clase</a:t>
            </a:r>
          </a:p>
          <a:p>
            <a:pPr marL="0" indent="0" algn="just">
              <a:buNone/>
            </a:pPr>
            <a:endParaRPr lang="es-MX" dirty="0" smtClean="0"/>
          </a:p>
          <a:p>
            <a:pPr marL="0" indent="0" algn="just">
              <a:buNone/>
            </a:pPr>
            <a:endParaRPr lang="es-MX" dirty="0"/>
          </a:p>
          <a:p>
            <a:pPr marL="0" indent="0" algn="r">
              <a:buNone/>
            </a:pPr>
            <a:r>
              <a:rPr lang="es-MX" dirty="0" smtClean="0"/>
              <a:t>Obteniendo la frecuencia </a:t>
            </a:r>
          </a:p>
          <a:p>
            <a:pPr marL="0" indent="0" algn="r">
              <a:buNone/>
            </a:pPr>
            <a:r>
              <a:rPr lang="es-MX" dirty="0" smtClean="0"/>
              <a:t>acumulada para establecer</a:t>
            </a:r>
          </a:p>
          <a:p>
            <a:pPr marL="0" indent="0" algn="r">
              <a:buNone/>
            </a:pPr>
            <a:r>
              <a:rPr lang="es-MX" dirty="0" smtClean="0"/>
              <a:t>el intervalo que contiene la</a:t>
            </a:r>
          </a:p>
          <a:p>
            <a:pPr marL="0" indent="0" algn="r">
              <a:buNone/>
            </a:pPr>
            <a:r>
              <a:rPr lang="es-MX" dirty="0" smtClean="0"/>
              <a:t>Mediana</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375771608"/>
              </p:ext>
            </p:extLst>
          </p:nvPr>
        </p:nvGraphicFramePr>
        <p:xfrm>
          <a:off x="1187624" y="2276872"/>
          <a:ext cx="2650173" cy="3337560"/>
        </p:xfrm>
        <a:graphic>
          <a:graphicData uri="http://schemas.openxmlformats.org/drawingml/2006/table">
            <a:tbl>
              <a:tblPr firstRow="1" bandRow="1">
                <a:tableStyleId>{5C22544A-7EE6-4342-B048-85BDC9FD1C3A}</a:tableStyleId>
              </a:tblPr>
              <a:tblGrid>
                <a:gridCol w="1208405"/>
                <a:gridCol w="1441768"/>
              </a:tblGrid>
              <a:tr h="370840">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r>
              <a:tr h="370840">
                <a:tc>
                  <a:txBody>
                    <a:bodyPr/>
                    <a:lstStyle/>
                    <a:p>
                      <a:pPr algn="ctr"/>
                      <a:r>
                        <a:rPr lang="es-MX" dirty="0" smtClean="0"/>
                        <a:t>1-5</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6-10</a:t>
                      </a:r>
                      <a:endParaRPr lang="es-MX" dirty="0"/>
                    </a:p>
                  </a:txBody>
                  <a:tcPr/>
                </a:tc>
                <a:tc>
                  <a:txBody>
                    <a:bodyPr/>
                    <a:lstStyle/>
                    <a:p>
                      <a:pPr algn="ctr"/>
                      <a:r>
                        <a:rPr lang="es-MX" dirty="0" smtClean="0"/>
                        <a:t>15</a:t>
                      </a:r>
                      <a:endParaRPr lang="es-MX" dirty="0"/>
                    </a:p>
                  </a:txBody>
                  <a:tcPr/>
                </a:tc>
              </a:tr>
              <a:tr h="370840">
                <a:tc>
                  <a:txBody>
                    <a:bodyPr/>
                    <a:lstStyle/>
                    <a:p>
                      <a:pPr algn="ctr"/>
                      <a:r>
                        <a:rPr lang="es-MX" dirty="0" smtClean="0"/>
                        <a:t>11-15</a:t>
                      </a:r>
                      <a:endParaRPr lang="es-MX" dirty="0"/>
                    </a:p>
                  </a:txBody>
                  <a:tcPr/>
                </a:tc>
                <a:tc>
                  <a:txBody>
                    <a:bodyPr/>
                    <a:lstStyle/>
                    <a:p>
                      <a:pPr algn="ctr"/>
                      <a:r>
                        <a:rPr lang="es-MX" dirty="0" smtClean="0"/>
                        <a:t>21</a:t>
                      </a:r>
                      <a:endParaRPr lang="es-MX" dirty="0"/>
                    </a:p>
                  </a:txBody>
                  <a:tcPr/>
                </a:tc>
              </a:tr>
              <a:tr h="370840">
                <a:tc>
                  <a:txBody>
                    <a:bodyPr/>
                    <a:lstStyle/>
                    <a:p>
                      <a:pPr algn="ctr"/>
                      <a:r>
                        <a:rPr lang="es-MX" dirty="0" smtClean="0"/>
                        <a:t>16-20</a:t>
                      </a:r>
                      <a:endParaRPr lang="es-MX" dirty="0"/>
                    </a:p>
                  </a:txBody>
                  <a:tcPr/>
                </a:tc>
                <a:tc>
                  <a:txBody>
                    <a:bodyPr/>
                    <a:lstStyle/>
                    <a:p>
                      <a:pPr algn="ctr"/>
                      <a:r>
                        <a:rPr lang="es-MX" dirty="0" smtClean="0"/>
                        <a:t>18</a:t>
                      </a:r>
                      <a:endParaRPr lang="es-MX" dirty="0"/>
                    </a:p>
                  </a:txBody>
                  <a:tcPr/>
                </a:tc>
              </a:tr>
              <a:tr h="370840">
                <a:tc>
                  <a:txBody>
                    <a:bodyPr/>
                    <a:lstStyle/>
                    <a:p>
                      <a:pPr algn="ctr"/>
                      <a:r>
                        <a:rPr lang="es-MX" dirty="0" smtClean="0"/>
                        <a:t>21-25</a:t>
                      </a:r>
                      <a:endParaRPr lang="es-MX" dirty="0"/>
                    </a:p>
                  </a:txBody>
                  <a:tcPr/>
                </a:tc>
                <a:tc>
                  <a:txBody>
                    <a:bodyPr/>
                    <a:lstStyle/>
                    <a:p>
                      <a:pPr algn="ctr"/>
                      <a:r>
                        <a:rPr lang="es-MX" dirty="0" smtClean="0"/>
                        <a:t>26</a:t>
                      </a:r>
                      <a:endParaRPr lang="es-MX" dirty="0"/>
                    </a:p>
                  </a:txBody>
                  <a:tcPr/>
                </a:tc>
              </a:tr>
              <a:tr h="370840">
                <a:tc>
                  <a:txBody>
                    <a:bodyPr/>
                    <a:lstStyle/>
                    <a:p>
                      <a:pPr algn="ctr"/>
                      <a:r>
                        <a:rPr lang="es-MX" dirty="0" smtClean="0"/>
                        <a:t>26-30</a:t>
                      </a:r>
                      <a:endParaRPr lang="es-MX" dirty="0"/>
                    </a:p>
                  </a:txBody>
                  <a:tcPr/>
                </a:tc>
                <a:tc>
                  <a:txBody>
                    <a:bodyPr/>
                    <a:lstStyle/>
                    <a:p>
                      <a:pPr algn="ctr"/>
                      <a:r>
                        <a:rPr lang="es-MX" dirty="0" smtClean="0"/>
                        <a:t>19</a:t>
                      </a:r>
                      <a:endParaRPr lang="es-MX" dirty="0"/>
                    </a:p>
                  </a:txBody>
                  <a:tcPr/>
                </a:tc>
              </a:tr>
              <a:tr h="370840">
                <a:tc>
                  <a:txBody>
                    <a:bodyPr/>
                    <a:lstStyle/>
                    <a:p>
                      <a:pPr algn="ctr"/>
                      <a:r>
                        <a:rPr lang="es-MX" dirty="0" smtClean="0"/>
                        <a:t>31-35</a:t>
                      </a:r>
                      <a:endParaRPr lang="es-MX" dirty="0"/>
                    </a:p>
                  </a:txBody>
                  <a:tcPr/>
                </a:tc>
                <a:tc>
                  <a:txBody>
                    <a:bodyPr/>
                    <a:lstStyle/>
                    <a:p>
                      <a:pPr algn="ctr"/>
                      <a:r>
                        <a:rPr lang="es-MX" dirty="0" smtClean="0"/>
                        <a:t>13</a:t>
                      </a:r>
                      <a:endParaRPr lang="es-MX" dirty="0"/>
                    </a:p>
                  </a:txBody>
                  <a:tcPr/>
                </a:tc>
              </a:tr>
              <a:tr h="370840">
                <a:tc>
                  <a:txBody>
                    <a:bodyPr/>
                    <a:lstStyle/>
                    <a:p>
                      <a:pPr algn="ctr"/>
                      <a:r>
                        <a:rPr lang="es-MX" dirty="0" smtClean="0"/>
                        <a:t>36-40</a:t>
                      </a:r>
                      <a:endParaRPr lang="es-MX" dirty="0"/>
                    </a:p>
                  </a:txBody>
                  <a:tcPr/>
                </a:tc>
                <a:tc>
                  <a:txBody>
                    <a:bodyPr/>
                    <a:lstStyle/>
                    <a:p>
                      <a:pPr algn="ctr"/>
                      <a:r>
                        <a:rPr lang="es-MX" dirty="0" smtClean="0"/>
                        <a:t>4</a:t>
                      </a:r>
                      <a:endParaRPr lang="es-MX" dirty="0"/>
                    </a:p>
                  </a:txBody>
                  <a:tcPr/>
                </a:tc>
              </a:tr>
            </a:tbl>
          </a:graphicData>
        </a:graphic>
      </p:graphicFrame>
    </p:spTree>
    <p:extLst>
      <p:ext uri="{BB962C8B-B14F-4D97-AF65-F5344CB8AC3E}">
        <p14:creationId xmlns:p14="http://schemas.microsoft.com/office/powerpoint/2010/main" val="23606667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347713" cy="1320800"/>
          </a:xfrm>
        </p:spPr>
        <p:txBody>
          <a:bodyPr/>
          <a:lstStyle/>
          <a:p>
            <a:r>
              <a:rPr lang="es-MX" dirty="0" smtClean="0"/>
              <a:t>EJEMPLO (Continuación)</a:t>
            </a:r>
            <a:endParaRPr lang="es-MX" dirty="0"/>
          </a:p>
        </p:txBody>
      </p:sp>
      <p:sp>
        <p:nvSpPr>
          <p:cNvPr id="3" name="Marcador de contenido 2"/>
          <p:cNvSpPr>
            <a:spLocks noGrp="1"/>
          </p:cNvSpPr>
          <p:nvPr>
            <p:ph idx="1"/>
          </p:nvPr>
        </p:nvSpPr>
        <p:spPr>
          <a:xfrm>
            <a:off x="609599" y="5157192"/>
            <a:ext cx="7058745" cy="1196859"/>
          </a:xfrm>
        </p:spPr>
        <p:txBody>
          <a:bodyPr/>
          <a:lstStyle/>
          <a:p>
            <a:r>
              <a:rPr lang="es-MX" dirty="0" smtClean="0"/>
              <a:t>Se tienen 118 datos, esto es n=118, entonces 118/2=59</a:t>
            </a:r>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627324019"/>
              </p:ext>
            </p:extLst>
          </p:nvPr>
        </p:nvGraphicFramePr>
        <p:xfrm>
          <a:off x="899592" y="1255148"/>
          <a:ext cx="4680520" cy="3606800"/>
        </p:xfrm>
        <a:graphic>
          <a:graphicData uri="http://schemas.openxmlformats.org/drawingml/2006/table">
            <a:tbl>
              <a:tblPr firstRow="1" bandRow="1">
                <a:tableStyleId>{5C22544A-7EE6-4342-B048-85BDC9FD1C3A}</a:tableStyleId>
              </a:tblPr>
              <a:tblGrid>
                <a:gridCol w="604202"/>
                <a:gridCol w="1208405"/>
                <a:gridCol w="1441767"/>
                <a:gridCol w="1426146"/>
              </a:tblGrid>
              <a:tr h="370840">
                <a:tc>
                  <a:txBody>
                    <a:bodyPr/>
                    <a:lstStyle/>
                    <a:p>
                      <a:pPr algn="ctr"/>
                      <a:r>
                        <a:rPr lang="es-MX" dirty="0" smtClean="0"/>
                        <a:t>No.</a:t>
                      </a:r>
                      <a:endParaRPr lang="es-MX" dirty="0"/>
                    </a:p>
                  </a:txBody>
                  <a:tcPr/>
                </a:tc>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c>
                  <a:txBody>
                    <a:bodyPr/>
                    <a:lstStyle/>
                    <a:p>
                      <a:pPr algn="ctr"/>
                      <a:r>
                        <a:rPr lang="es-MX" dirty="0" smtClean="0"/>
                        <a:t>Frecuencia acumulada</a:t>
                      </a:r>
                      <a:endParaRPr lang="es-MX" dirty="0"/>
                    </a:p>
                  </a:txBody>
                  <a:tcPr/>
                </a:tc>
              </a:tr>
              <a:tr h="370840">
                <a:tc>
                  <a:txBody>
                    <a:bodyPr/>
                    <a:lstStyle/>
                    <a:p>
                      <a:pPr algn="ctr"/>
                      <a:r>
                        <a:rPr lang="es-MX" dirty="0" smtClean="0"/>
                        <a:t>1</a:t>
                      </a:r>
                      <a:endParaRPr lang="es-MX" dirty="0"/>
                    </a:p>
                  </a:txBody>
                  <a:tcPr/>
                </a:tc>
                <a:tc>
                  <a:txBody>
                    <a:bodyPr/>
                    <a:lstStyle/>
                    <a:p>
                      <a:pPr algn="ctr"/>
                      <a:r>
                        <a:rPr lang="es-MX" dirty="0" smtClean="0"/>
                        <a:t>1-5</a:t>
                      </a:r>
                      <a:endParaRPr lang="es-MX" dirty="0"/>
                    </a:p>
                  </a:txBody>
                  <a:tcPr/>
                </a:tc>
                <a:tc>
                  <a:txBody>
                    <a:bodyPr/>
                    <a:lstStyle/>
                    <a:p>
                      <a:pPr algn="ctr"/>
                      <a:r>
                        <a:rPr lang="es-MX" dirty="0" smtClean="0"/>
                        <a:t>2</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2</a:t>
                      </a:r>
                      <a:endParaRPr lang="es-MX" dirty="0"/>
                    </a:p>
                  </a:txBody>
                  <a:tcPr/>
                </a:tc>
                <a:tc>
                  <a:txBody>
                    <a:bodyPr/>
                    <a:lstStyle/>
                    <a:p>
                      <a:pPr algn="ctr"/>
                      <a:r>
                        <a:rPr lang="es-MX" dirty="0" smtClean="0"/>
                        <a:t>6-10</a:t>
                      </a:r>
                      <a:endParaRPr lang="es-MX" dirty="0"/>
                    </a:p>
                  </a:txBody>
                  <a:tcPr/>
                </a:tc>
                <a:tc>
                  <a:txBody>
                    <a:bodyPr/>
                    <a:lstStyle/>
                    <a:p>
                      <a:pPr algn="ctr"/>
                      <a:r>
                        <a:rPr lang="es-MX" dirty="0" smtClean="0"/>
                        <a:t>15</a:t>
                      </a:r>
                      <a:endParaRPr lang="es-MX" dirty="0"/>
                    </a:p>
                  </a:txBody>
                  <a:tcPr/>
                </a:tc>
                <a:tc>
                  <a:txBody>
                    <a:bodyPr/>
                    <a:lstStyle/>
                    <a:p>
                      <a:pPr algn="ctr"/>
                      <a:r>
                        <a:rPr lang="es-MX" dirty="0" smtClean="0"/>
                        <a:t>17</a:t>
                      </a:r>
                      <a:endParaRPr lang="es-MX" dirty="0"/>
                    </a:p>
                  </a:txBody>
                  <a:tcPr/>
                </a:tc>
              </a:tr>
              <a:tr h="370840">
                <a:tc>
                  <a:txBody>
                    <a:bodyPr/>
                    <a:lstStyle/>
                    <a:p>
                      <a:pPr algn="ctr"/>
                      <a:r>
                        <a:rPr lang="es-MX" dirty="0" smtClean="0"/>
                        <a:t>3</a:t>
                      </a:r>
                      <a:endParaRPr lang="es-MX" dirty="0"/>
                    </a:p>
                  </a:txBody>
                  <a:tcPr/>
                </a:tc>
                <a:tc>
                  <a:txBody>
                    <a:bodyPr/>
                    <a:lstStyle/>
                    <a:p>
                      <a:pPr algn="ctr"/>
                      <a:r>
                        <a:rPr lang="es-MX" dirty="0" smtClean="0"/>
                        <a:t>11-15</a:t>
                      </a:r>
                      <a:endParaRPr lang="es-MX" dirty="0"/>
                    </a:p>
                  </a:txBody>
                  <a:tcPr/>
                </a:tc>
                <a:tc>
                  <a:txBody>
                    <a:bodyPr/>
                    <a:lstStyle/>
                    <a:p>
                      <a:pPr algn="ctr"/>
                      <a:r>
                        <a:rPr lang="es-MX" dirty="0" smtClean="0"/>
                        <a:t>21</a:t>
                      </a:r>
                      <a:endParaRPr lang="es-MX" dirty="0"/>
                    </a:p>
                  </a:txBody>
                  <a:tcPr/>
                </a:tc>
                <a:tc>
                  <a:txBody>
                    <a:bodyPr/>
                    <a:lstStyle/>
                    <a:p>
                      <a:pPr algn="ctr"/>
                      <a:r>
                        <a:rPr lang="es-MX" dirty="0" smtClean="0"/>
                        <a:t>38</a:t>
                      </a:r>
                      <a:endParaRPr lang="es-MX" dirty="0"/>
                    </a:p>
                  </a:txBody>
                  <a:tcPr/>
                </a:tc>
              </a:tr>
              <a:tr h="370840">
                <a:tc>
                  <a:txBody>
                    <a:bodyPr/>
                    <a:lstStyle/>
                    <a:p>
                      <a:pPr algn="ctr"/>
                      <a:r>
                        <a:rPr lang="es-MX" dirty="0" smtClean="0"/>
                        <a:t>4</a:t>
                      </a:r>
                      <a:endParaRPr lang="es-MX" dirty="0"/>
                    </a:p>
                  </a:txBody>
                  <a:tcPr/>
                </a:tc>
                <a:tc>
                  <a:txBody>
                    <a:bodyPr/>
                    <a:lstStyle/>
                    <a:p>
                      <a:pPr algn="ctr"/>
                      <a:r>
                        <a:rPr lang="es-MX" dirty="0" smtClean="0"/>
                        <a:t>16-20</a:t>
                      </a:r>
                      <a:endParaRPr lang="es-MX" dirty="0"/>
                    </a:p>
                  </a:txBody>
                  <a:tcPr/>
                </a:tc>
                <a:tc>
                  <a:txBody>
                    <a:bodyPr/>
                    <a:lstStyle/>
                    <a:p>
                      <a:pPr algn="ctr"/>
                      <a:r>
                        <a:rPr lang="es-MX" dirty="0" smtClean="0"/>
                        <a:t>18</a:t>
                      </a:r>
                      <a:endParaRPr lang="es-MX" dirty="0"/>
                    </a:p>
                  </a:txBody>
                  <a:tcPr/>
                </a:tc>
                <a:tc>
                  <a:txBody>
                    <a:bodyPr/>
                    <a:lstStyle/>
                    <a:p>
                      <a:pPr algn="ctr"/>
                      <a:r>
                        <a:rPr lang="es-MX" dirty="0" smtClean="0"/>
                        <a:t>56</a:t>
                      </a:r>
                      <a:endParaRPr lang="es-MX" dirty="0"/>
                    </a:p>
                  </a:txBody>
                  <a:tcPr/>
                </a:tc>
              </a:tr>
              <a:tr h="370840">
                <a:tc>
                  <a:txBody>
                    <a:bodyPr/>
                    <a:lstStyle/>
                    <a:p>
                      <a:pPr algn="ctr"/>
                      <a:r>
                        <a:rPr lang="es-MX" dirty="0" smtClean="0"/>
                        <a:t>5</a:t>
                      </a:r>
                      <a:endParaRPr lang="es-MX" dirty="0"/>
                    </a:p>
                  </a:txBody>
                  <a:tcPr/>
                </a:tc>
                <a:tc>
                  <a:txBody>
                    <a:bodyPr/>
                    <a:lstStyle/>
                    <a:p>
                      <a:pPr algn="ctr"/>
                      <a:r>
                        <a:rPr lang="es-MX" dirty="0" smtClean="0"/>
                        <a:t>21-25</a:t>
                      </a:r>
                      <a:endParaRPr lang="es-MX" dirty="0"/>
                    </a:p>
                  </a:txBody>
                  <a:tcPr/>
                </a:tc>
                <a:tc>
                  <a:txBody>
                    <a:bodyPr/>
                    <a:lstStyle/>
                    <a:p>
                      <a:pPr algn="ctr"/>
                      <a:r>
                        <a:rPr lang="es-MX" dirty="0" smtClean="0"/>
                        <a:t>26</a:t>
                      </a:r>
                      <a:endParaRPr lang="es-MX" dirty="0"/>
                    </a:p>
                  </a:txBody>
                  <a:tcPr/>
                </a:tc>
                <a:tc>
                  <a:txBody>
                    <a:bodyPr/>
                    <a:lstStyle/>
                    <a:p>
                      <a:pPr algn="ctr"/>
                      <a:r>
                        <a:rPr lang="es-MX" dirty="0" smtClean="0"/>
                        <a:t>82</a:t>
                      </a:r>
                      <a:endParaRPr lang="es-MX" dirty="0"/>
                    </a:p>
                  </a:txBody>
                  <a:tcPr/>
                </a:tc>
              </a:tr>
              <a:tr h="370840">
                <a:tc>
                  <a:txBody>
                    <a:bodyPr/>
                    <a:lstStyle/>
                    <a:p>
                      <a:pPr algn="ctr"/>
                      <a:r>
                        <a:rPr lang="es-MX" dirty="0" smtClean="0"/>
                        <a:t>6</a:t>
                      </a:r>
                      <a:endParaRPr lang="es-MX" dirty="0"/>
                    </a:p>
                  </a:txBody>
                  <a:tcPr/>
                </a:tc>
                <a:tc>
                  <a:txBody>
                    <a:bodyPr/>
                    <a:lstStyle/>
                    <a:p>
                      <a:pPr algn="ctr"/>
                      <a:r>
                        <a:rPr lang="es-MX" dirty="0" smtClean="0"/>
                        <a:t>26-30</a:t>
                      </a:r>
                      <a:endParaRPr lang="es-MX" dirty="0"/>
                    </a:p>
                  </a:txBody>
                  <a:tcPr/>
                </a:tc>
                <a:tc>
                  <a:txBody>
                    <a:bodyPr/>
                    <a:lstStyle/>
                    <a:p>
                      <a:pPr algn="ctr"/>
                      <a:r>
                        <a:rPr lang="es-MX" dirty="0" smtClean="0"/>
                        <a:t>19</a:t>
                      </a:r>
                      <a:endParaRPr lang="es-MX" dirty="0"/>
                    </a:p>
                  </a:txBody>
                  <a:tcPr/>
                </a:tc>
                <a:tc>
                  <a:txBody>
                    <a:bodyPr/>
                    <a:lstStyle/>
                    <a:p>
                      <a:pPr algn="ctr"/>
                      <a:r>
                        <a:rPr lang="es-MX" dirty="0" smtClean="0"/>
                        <a:t>101</a:t>
                      </a:r>
                      <a:endParaRPr lang="es-MX" dirty="0"/>
                    </a:p>
                  </a:txBody>
                  <a:tcPr/>
                </a:tc>
              </a:tr>
              <a:tr h="370840">
                <a:tc>
                  <a:txBody>
                    <a:bodyPr/>
                    <a:lstStyle/>
                    <a:p>
                      <a:pPr algn="ctr"/>
                      <a:r>
                        <a:rPr lang="es-MX" dirty="0" smtClean="0"/>
                        <a:t>7</a:t>
                      </a:r>
                      <a:endParaRPr lang="es-MX" dirty="0"/>
                    </a:p>
                  </a:txBody>
                  <a:tcPr/>
                </a:tc>
                <a:tc>
                  <a:txBody>
                    <a:bodyPr/>
                    <a:lstStyle/>
                    <a:p>
                      <a:pPr algn="ctr"/>
                      <a:r>
                        <a:rPr lang="es-MX" dirty="0" smtClean="0"/>
                        <a:t>31-35</a:t>
                      </a:r>
                      <a:endParaRPr lang="es-MX" dirty="0"/>
                    </a:p>
                  </a:txBody>
                  <a:tcPr/>
                </a:tc>
                <a:tc>
                  <a:txBody>
                    <a:bodyPr/>
                    <a:lstStyle/>
                    <a:p>
                      <a:pPr algn="ctr"/>
                      <a:r>
                        <a:rPr lang="es-MX" dirty="0" smtClean="0"/>
                        <a:t>13</a:t>
                      </a:r>
                      <a:endParaRPr lang="es-MX" dirty="0"/>
                    </a:p>
                  </a:txBody>
                  <a:tcPr/>
                </a:tc>
                <a:tc>
                  <a:txBody>
                    <a:bodyPr/>
                    <a:lstStyle/>
                    <a:p>
                      <a:pPr algn="ctr"/>
                      <a:r>
                        <a:rPr lang="es-MX" dirty="0" smtClean="0"/>
                        <a:t>114</a:t>
                      </a:r>
                      <a:endParaRPr lang="es-MX" dirty="0"/>
                    </a:p>
                  </a:txBody>
                  <a:tcPr/>
                </a:tc>
              </a:tr>
              <a:tr h="370840">
                <a:tc>
                  <a:txBody>
                    <a:bodyPr/>
                    <a:lstStyle/>
                    <a:p>
                      <a:pPr algn="ctr"/>
                      <a:r>
                        <a:rPr lang="es-MX" dirty="0" smtClean="0"/>
                        <a:t>8</a:t>
                      </a:r>
                      <a:endParaRPr lang="es-MX" dirty="0"/>
                    </a:p>
                  </a:txBody>
                  <a:tcPr/>
                </a:tc>
                <a:tc>
                  <a:txBody>
                    <a:bodyPr/>
                    <a:lstStyle/>
                    <a:p>
                      <a:pPr algn="ctr"/>
                      <a:r>
                        <a:rPr lang="es-MX" dirty="0" smtClean="0"/>
                        <a:t>36-40</a:t>
                      </a:r>
                      <a:endParaRPr lang="es-MX" dirty="0"/>
                    </a:p>
                  </a:txBody>
                  <a:tcPr/>
                </a:tc>
                <a:tc>
                  <a:txBody>
                    <a:bodyPr/>
                    <a:lstStyle/>
                    <a:p>
                      <a:pPr algn="ctr"/>
                      <a:r>
                        <a:rPr lang="es-MX" dirty="0" smtClean="0"/>
                        <a:t>4</a:t>
                      </a:r>
                      <a:endParaRPr lang="es-MX" dirty="0"/>
                    </a:p>
                  </a:txBody>
                  <a:tcPr/>
                </a:tc>
                <a:tc>
                  <a:txBody>
                    <a:bodyPr/>
                    <a:lstStyle/>
                    <a:p>
                      <a:pPr algn="ctr"/>
                      <a:r>
                        <a:rPr lang="es-MX" dirty="0" smtClean="0"/>
                        <a:t>118</a:t>
                      </a:r>
                      <a:endParaRPr lang="es-MX" dirty="0"/>
                    </a:p>
                  </a:txBody>
                  <a:tcPr/>
                </a:tc>
              </a:tr>
            </a:tbl>
          </a:graphicData>
        </a:graphic>
      </p:graphicFrame>
    </p:spTree>
    <p:extLst>
      <p:ext uri="{BB962C8B-B14F-4D97-AF65-F5344CB8AC3E}">
        <p14:creationId xmlns:p14="http://schemas.microsoft.com/office/powerpoint/2010/main" val="24605319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347713" cy="1320800"/>
          </a:xfrm>
        </p:spPr>
        <p:txBody>
          <a:bodyPr/>
          <a:lstStyle/>
          <a:p>
            <a:r>
              <a:rPr lang="es-MX" dirty="0" smtClean="0"/>
              <a:t>EJEMPLO (Continuación)</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1340768"/>
                <a:ext cx="6347714" cy="5256584"/>
              </a:xfrm>
            </p:spPr>
            <p:txBody>
              <a:bodyPr/>
              <a:lstStyle/>
              <a:p>
                <a:pPr algn="just"/>
                <a:r>
                  <a:rPr lang="es-MX" dirty="0" smtClean="0"/>
                  <a:t>El resultado anterior indica que la </a:t>
                </a:r>
                <a:r>
                  <a:rPr lang="es-MX" dirty="0" smtClean="0">
                    <a:solidFill>
                      <a:srgbClr val="FF0000"/>
                    </a:solidFill>
                  </a:rPr>
                  <a:t>Mediana</a:t>
                </a:r>
                <a:r>
                  <a:rPr lang="es-MX" dirty="0" smtClean="0"/>
                  <a:t> corresponde al valor ocupado por la posición del dato 59, este se encuentra en el intervalo número 5, ya que en ese intervalo se encuentran los datos numerados del 57 al 82.</a:t>
                </a:r>
              </a:p>
              <a:p>
                <a:pPr algn="just"/>
                <a:endParaRPr lang="es-MX" dirty="0"/>
              </a:p>
              <a:p>
                <a:pPr algn="just"/>
                <a:r>
                  <a:rPr lang="es-MX" dirty="0" smtClean="0"/>
                  <a:t>La </a:t>
                </a:r>
                <a:r>
                  <a:rPr lang="es-MX" dirty="0" smtClean="0">
                    <a:solidFill>
                      <a:srgbClr val="FF0000"/>
                    </a:solidFill>
                  </a:rPr>
                  <a:t>Mediana</a:t>
                </a:r>
                <a:r>
                  <a:rPr lang="es-MX" dirty="0" smtClean="0"/>
                  <a:t> se obtiene mediante la expresión</a:t>
                </a:r>
              </a:p>
              <a:p>
                <a:pPr marL="0" indent="0" algn="just">
                  <a:buNone/>
                </a:pPr>
                <a:endParaRPr lang="es-MX" dirty="0" smtClean="0"/>
              </a:p>
              <a:p>
                <a:pPr marL="0" indent="0" algn="just">
                  <a:buNone/>
                </a:pPr>
                <a14:m>
                  <m:oMathPara xmlns:m="http://schemas.openxmlformats.org/officeDocument/2006/math">
                    <m:oMathParaPr>
                      <m:jc m:val="centerGroup"/>
                    </m:oMathParaPr>
                    <m:oMath xmlns:m="http://schemas.openxmlformats.org/officeDocument/2006/math">
                      <m:acc>
                        <m:accPr>
                          <m:chr m:val="̃"/>
                          <m:ctrlPr>
                            <a:rPr lang="es-MX" i="1">
                              <a:latin typeface="Cambria Math" panose="02040503050406030204" pitchFamily="18" charset="0"/>
                            </a:rPr>
                          </m:ctrlPr>
                        </m:accPr>
                        <m:e>
                          <m:r>
                            <a:rPr lang="es-MX" i="1">
                              <a:latin typeface="Cambria Math" panose="02040503050406030204" pitchFamily="18" charset="0"/>
                            </a:rPr>
                            <m:t>𝑥</m:t>
                          </m:r>
                        </m:e>
                      </m:acc>
                      <m:r>
                        <a:rPr lang="es-MX" i="1">
                          <a:latin typeface="Cambria Math" panose="02040503050406030204" pitchFamily="18" charset="0"/>
                        </a:rPr>
                        <m:t>=</m:t>
                      </m:r>
                      <m:r>
                        <a:rPr lang="es-MX" i="1">
                          <a:latin typeface="Cambria Math" panose="02040503050406030204" pitchFamily="18" charset="0"/>
                        </a:rPr>
                        <m:t>𝐿</m:t>
                      </m:r>
                      <m:r>
                        <a:rPr lang="es-MX" i="1">
                          <a:latin typeface="Cambria Math" panose="02040503050406030204" pitchFamily="18" charset="0"/>
                        </a:rPr>
                        <m:t>+</m:t>
                      </m:r>
                      <m:d>
                        <m:dPr>
                          <m:ctrlPr>
                            <a:rPr lang="es-MX" i="1">
                              <a:latin typeface="Cambria Math" panose="02040503050406030204" pitchFamily="18" charset="0"/>
                            </a:rPr>
                          </m:ctrlPr>
                        </m:dPr>
                        <m:e>
                          <m:f>
                            <m:fPr>
                              <m:ctrlPr>
                                <a:rPr lang="es-MX" i="1">
                                  <a:latin typeface="Cambria Math" panose="02040503050406030204" pitchFamily="18" charset="0"/>
                                </a:rPr>
                              </m:ctrlPr>
                            </m:fPr>
                            <m:num>
                              <m:f>
                                <m:fPr>
                                  <m:type m:val="skw"/>
                                  <m:ctrlPr>
                                    <a:rPr lang="es-MX" i="1">
                                      <a:latin typeface="Cambria Math" panose="02040503050406030204" pitchFamily="18" charset="0"/>
                                    </a:rPr>
                                  </m:ctrlPr>
                                </m:fPr>
                                <m:num>
                                  <m:r>
                                    <a:rPr lang="es-MX" i="1">
                                      <a:latin typeface="Cambria Math" panose="02040503050406030204" pitchFamily="18" charset="0"/>
                                    </a:rPr>
                                    <m:t>𝑛</m:t>
                                  </m:r>
                                </m:num>
                                <m:den>
                                  <m:r>
                                    <a:rPr lang="es-MX" i="1">
                                      <a:latin typeface="Cambria Math" panose="02040503050406030204" pitchFamily="18" charset="0"/>
                                    </a:rPr>
                                    <m:t>2</m:t>
                                  </m:r>
                                </m:den>
                              </m:f>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𝐹</m:t>
                                  </m:r>
                                </m:e>
                                <m:sub>
                                  <m:r>
                                    <a:rPr lang="es-MX" i="1">
                                      <a:latin typeface="Cambria Math" panose="02040503050406030204" pitchFamily="18" charset="0"/>
                                    </a:rPr>
                                    <m:t>𝑎</m:t>
                                  </m:r>
                                </m:sub>
                              </m:sSub>
                            </m:num>
                            <m:den>
                              <m:sSub>
                                <m:sSubPr>
                                  <m:ctrlPr>
                                    <a:rPr lang="es-MX" i="1">
                                      <a:latin typeface="Cambria Math" panose="02040503050406030204" pitchFamily="18" charset="0"/>
                                    </a:rPr>
                                  </m:ctrlPr>
                                </m:sSubPr>
                                <m:e>
                                  <m:r>
                                    <a:rPr lang="es-MX" i="1">
                                      <a:latin typeface="Cambria Math" panose="02040503050406030204" pitchFamily="18" charset="0"/>
                                    </a:rPr>
                                    <m:t>𝑓</m:t>
                                  </m:r>
                                </m:e>
                                <m:sub>
                                  <m:acc>
                                    <m:accPr>
                                      <m:chr m:val="̃"/>
                                      <m:ctrlPr>
                                        <a:rPr lang="es-MX" i="1">
                                          <a:latin typeface="Cambria Math" panose="02040503050406030204" pitchFamily="18" charset="0"/>
                                        </a:rPr>
                                      </m:ctrlPr>
                                    </m:accPr>
                                    <m:e>
                                      <m:r>
                                        <a:rPr lang="es-MX" i="1">
                                          <a:latin typeface="Cambria Math" panose="02040503050406030204" pitchFamily="18" charset="0"/>
                                        </a:rPr>
                                        <m:t>𝑥</m:t>
                                      </m:r>
                                    </m:e>
                                  </m:acc>
                                </m:sub>
                              </m:sSub>
                            </m:den>
                          </m:f>
                        </m:e>
                      </m:d>
                      <m:r>
                        <a:rPr lang="es-MX" i="1">
                          <a:latin typeface="Cambria Math" panose="02040503050406030204" pitchFamily="18" charset="0"/>
                        </a:rPr>
                        <m:t>𝑐</m:t>
                      </m:r>
                    </m:oMath>
                  </m:oMathPara>
                </a14:m>
                <a:endParaRPr lang="es-MX" dirty="0" smtClean="0"/>
              </a:p>
              <a:p>
                <a:pPr marL="0" indent="0" algn="just">
                  <a:buNone/>
                </a:pPr>
                <a:endParaRPr lang="es-MX" dirty="0"/>
              </a:p>
              <a:p>
                <a:pPr marL="0" indent="0" algn="just">
                  <a:buNone/>
                </a:pPr>
                <a:r>
                  <a:rPr lang="es-MX" dirty="0" smtClean="0"/>
                  <a:t>Obteniendo los valores que aparecen en la fórmula (observe que los intervalos no están definidos por sus límites reales de clase puesto que existe una variación entre cada intervalo de una unidad)</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1340768"/>
                <a:ext cx="6347714" cy="5256584"/>
              </a:xfrm>
              <a:blipFill rotWithShape="0">
                <a:blip r:embed="rId2"/>
                <a:stretch>
                  <a:fillRect l="-768" t="-812" r="-768"/>
                </a:stretch>
              </a:blipFill>
            </p:spPr>
            <p:txBody>
              <a:bodyPr/>
              <a:lstStyle/>
              <a:p>
                <a:r>
                  <a:rPr lang="es-MX">
                    <a:noFill/>
                  </a:rPr>
                  <a:t> </a:t>
                </a:r>
              </a:p>
            </p:txBody>
          </p:sp>
        </mc:Fallback>
      </mc:AlternateContent>
    </p:spTree>
    <p:extLst>
      <p:ext uri="{BB962C8B-B14F-4D97-AF65-F5344CB8AC3E}">
        <p14:creationId xmlns:p14="http://schemas.microsoft.com/office/powerpoint/2010/main" val="553210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332656"/>
            <a:ext cx="6347713" cy="1320800"/>
          </a:xfrm>
        </p:spPr>
        <p:txBody>
          <a:bodyPr/>
          <a:lstStyle/>
          <a:p>
            <a:r>
              <a:rPr lang="es-MX" dirty="0" smtClean="0"/>
              <a:t>EJEMPLO (Continuación)</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8" y="1556792"/>
                <a:ext cx="6626697" cy="4484571"/>
              </a:xfrm>
            </p:spPr>
            <p:txBody>
              <a:bodyPr/>
              <a:lstStyle/>
              <a:p>
                <a:pPr marL="0" indent="0">
                  <a:buNone/>
                </a:pPr>
                <a:r>
                  <a:rPr lang="es-MX" dirty="0" smtClean="0"/>
                  <a:t>L=20.5	Límite real inferior obtenido como </a:t>
                </a:r>
                <a14:m>
                  <m:oMath xmlns:m="http://schemas.openxmlformats.org/officeDocument/2006/math">
                    <m:r>
                      <a:rPr lang="es-MX" b="0" i="1" smtClean="0">
                        <a:latin typeface="Cambria Math" panose="02040503050406030204" pitchFamily="18" charset="0"/>
                      </a:rPr>
                      <m:t>𝐿</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20+21</m:t>
                        </m:r>
                      </m:num>
                      <m:den>
                        <m:r>
                          <a:rPr lang="es-MX" b="0" i="1" smtClean="0">
                            <a:latin typeface="Cambria Math" panose="02040503050406030204" pitchFamily="18" charset="0"/>
                          </a:rPr>
                          <m:t>2</m:t>
                        </m:r>
                      </m:den>
                    </m:f>
                    <m:r>
                      <a:rPr lang="es-MX" b="0" i="1" smtClean="0">
                        <a:latin typeface="Cambria Math" panose="02040503050406030204" pitchFamily="18" charset="0"/>
                      </a:rPr>
                      <m:t>=20.5</m:t>
                    </m:r>
                  </m:oMath>
                </a14:m>
                <a:endParaRPr lang="es-MX" dirty="0" smtClean="0"/>
              </a:p>
              <a:p>
                <a:pPr marL="0" indent="0">
                  <a:buNone/>
                </a:pPr>
                <a14:m>
                  <m:oMath xmlns:m="http://schemas.openxmlformats.org/officeDocument/2006/math">
                    <m:f>
                      <m:fPr>
                        <m:type m:val="skw"/>
                        <m:ctrlPr>
                          <a:rPr lang="es-MX" i="1" smtClean="0">
                            <a:latin typeface="Cambria Math" panose="02040503050406030204" pitchFamily="18" charset="0"/>
                          </a:rPr>
                        </m:ctrlPr>
                      </m:fPr>
                      <m:num>
                        <m:r>
                          <a:rPr lang="es-MX" b="0" i="1" smtClean="0">
                            <a:latin typeface="Cambria Math" panose="02040503050406030204" pitchFamily="18" charset="0"/>
                          </a:rPr>
                          <m:t>𝑛</m:t>
                        </m:r>
                      </m:num>
                      <m:den>
                        <m:r>
                          <a:rPr lang="es-MX" b="0" i="1" smtClean="0">
                            <a:latin typeface="Cambria Math" panose="02040503050406030204" pitchFamily="18" charset="0"/>
                          </a:rPr>
                          <m:t>2</m:t>
                        </m:r>
                      </m:den>
                    </m:f>
                    <m:r>
                      <a:rPr lang="es-MX" b="0" i="1" smtClean="0">
                        <a:latin typeface="Cambria Math" panose="02040503050406030204" pitchFamily="18" charset="0"/>
                      </a:rPr>
                      <m:t>=59</m:t>
                    </m:r>
                  </m:oMath>
                </a14:m>
                <a:r>
                  <a:rPr lang="es-MX" dirty="0" smtClean="0"/>
                  <a:t> Corresponde a la mitad total de datos</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𝑎</m:t>
                        </m:r>
                      </m:sub>
                    </m:sSub>
                    <m:r>
                      <a:rPr lang="es-MX" b="0" i="1" smtClean="0">
                        <a:latin typeface="Cambria Math" panose="02040503050406030204" pitchFamily="18" charset="0"/>
                      </a:rPr>
                      <m:t>=56</m:t>
                    </m:r>
                  </m:oMath>
                </a14:m>
                <a:r>
                  <a:rPr lang="es-MX" dirty="0" smtClean="0"/>
                  <a:t> 	Es la frecuencia acumulada hasta el intervalo anterior al que contiene la mediana</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𝑓</m:t>
                        </m:r>
                      </m:e>
                      <m:sub>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sub>
                    </m:sSub>
                    <m:r>
                      <a:rPr lang="es-MX" b="0" i="1" smtClean="0">
                        <a:latin typeface="Cambria Math" panose="02040503050406030204" pitchFamily="18" charset="0"/>
                      </a:rPr>
                      <m:t>=26</m:t>
                    </m:r>
                  </m:oMath>
                </a14:m>
                <a:r>
                  <a:rPr lang="es-MX" dirty="0" smtClean="0"/>
                  <a:t> 	Es la frecuencia de la clase que contiene a la mediana</a:t>
                </a:r>
              </a:p>
              <a:p>
                <a:pPr marL="0" indent="0" algn="just">
                  <a:buNone/>
                </a:pPr>
                <a14:m>
                  <m:oMath xmlns:m="http://schemas.openxmlformats.org/officeDocument/2006/math">
                    <m:r>
                      <a:rPr lang="es-MX" b="0" i="1" smtClean="0">
                        <a:latin typeface="Cambria Math" panose="02040503050406030204" pitchFamily="18" charset="0"/>
                      </a:rPr>
                      <m:t>𝑐</m:t>
                    </m:r>
                    <m:r>
                      <a:rPr lang="es-MX" b="0" i="1" smtClean="0">
                        <a:latin typeface="Cambria Math" panose="02040503050406030204" pitchFamily="18" charset="0"/>
                      </a:rPr>
                      <m:t>=5</m:t>
                    </m:r>
                  </m:oMath>
                </a14:m>
                <a:r>
                  <a:rPr lang="es-MX" dirty="0" smtClean="0"/>
                  <a:t> 	Es el tamaño del intervalo que contiene a la mediana, esto es: </a:t>
                </a:r>
                <a14:m>
                  <m:oMath xmlns:m="http://schemas.openxmlformats.org/officeDocument/2006/math">
                    <m:r>
                      <a:rPr lang="es-MX" b="0" i="1" smtClean="0">
                        <a:latin typeface="Cambria Math" panose="02040503050406030204" pitchFamily="18" charset="0"/>
                      </a:rPr>
                      <m:t>𝑐</m:t>
                    </m:r>
                    <m:r>
                      <a:rPr lang="es-MX" b="0" i="1" smtClean="0">
                        <a:latin typeface="Cambria Math" panose="02040503050406030204" pitchFamily="18" charset="0"/>
                      </a:rPr>
                      <m:t>=25−21+1=5</m:t>
                    </m:r>
                  </m:oMath>
                </a14:m>
                <a:endParaRPr lang="es-MX" dirty="0" smtClean="0"/>
              </a:p>
              <a:p>
                <a:pPr marL="0" indent="0" algn="just">
                  <a:buNone/>
                </a:pPr>
                <a:r>
                  <a:rPr lang="es-MX" dirty="0" smtClean="0"/>
                  <a:t>Sustituyendo estos valores en la ecuación, se obtiene:</a:t>
                </a:r>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r>
                        <a:rPr lang="es-MX" b="0" i="1" smtClean="0">
                          <a:latin typeface="Cambria Math" panose="02040503050406030204" pitchFamily="18" charset="0"/>
                        </a:rPr>
                        <m:t>=20.5+</m:t>
                      </m:r>
                      <m:d>
                        <m:dPr>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r>
                                <a:rPr lang="es-MX" b="0" i="1" smtClean="0">
                                  <a:latin typeface="Cambria Math" panose="02040503050406030204" pitchFamily="18" charset="0"/>
                                </a:rPr>
                                <m:t>59−56</m:t>
                              </m:r>
                            </m:num>
                            <m:den>
                              <m:r>
                                <a:rPr lang="es-MX" b="0" i="1" smtClean="0">
                                  <a:latin typeface="Cambria Math" panose="02040503050406030204" pitchFamily="18" charset="0"/>
                                </a:rPr>
                                <m:t>26</m:t>
                              </m:r>
                            </m:den>
                          </m:f>
                        </m:e>
                      </m:d>
                      <m:r>
                        <a:rPr lang="es-MX" b="0" i="1" smtClean="0">
                          <a:latin typeface="Cambria Math" panose="02040503050406030204" pitchFamily="18" charset="0"/>
                        </a:rPr>
                        <m:t>5=21</m:t>
                      </m:r>
                    </m:oMath>
                  </m:oMathPara>
                </a14:m>
                <a:endParaRPr lang="es-MX" dirty="0" smtClean="0"/>
              </a:p>
              <a:p>
                <a:pPr marL="0" indent="0" algn="just">
                  <a:buNone/>
                </a:pPr>
                <a:r>
                  <a:rPr lang="es-MX" dirty="0" smtClean="0"/>
                  <a:t>Corresponde al valor aproximado de la Mediana</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8" y="1556792"/>
                <a:ext cx="6626697" cy="4484571"/>
              </a:xfrm>
              <a:blipFill rotWithShape="0">
                <a:blip r:embed="rId2"/>
                <a:stretch>
                  <a:fillRect l="-3496" r="-736"/>
                </a:stretch>
              </a:blipFill>
            </p:spPr>
            <p:txBody>
              <a:bodyPr/>
              <a:lstStyle/>
              <a:p>
                <a:r>
                  <a:rPr lang="es-MX">
                    <a:noFill/>
                  </a:rPr>
                  <a:t> </a:t>
                </a:r>
              </a:p>
            </p:txBody>
          </p:sp>
        </mc:Fallback>
      </mc:AlternateContent>
    </p:spTree>
    <p:extLst>
      <p:ext uri="{BB962C8B-B14F-4D97-AF65-F5344CB8AC3E}">
        <p14:creationId xmlns:p14="http://schemas.microsoft.com/office/powerpoint/2010/main" val="41511839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332656"/>
            <a:ext cx="6347713" cy="1320800"/>
          </a:xfrm>
        </p:spPr>
        <p:txBody>
          <a:bodyPr/>
          <a:lstStyle/>
          <a:p>
            <a:r>
              <a:rPr lang="es-MX" dirty="0" smtClean="0"/>
              <a:t>EJERCICIO</a:t>
            </a:r>
            <a:endParaRPr lang="es-MX" dirty="0"/>
          </a:p>
        </p:txBody>
      </p:sp>
      <p:sp>
        <p:nvSpPr>
          <p:cNvPr id="3" name="Marcador de contenido 2"/>
          <p:cNvSpPr>
            <a:spLocks noGrp="1"/>
          </p:cNvSpPr>
          <p:nvPr>
            <p:ph idx="1"/>
          </p:nvPr>
        </p:nvSpPr>
        <p:spPr>
          <a:xfrm>
            <a:off x="609598" y="1196752"/>
            <a:ext cx="6914729" cy="5184576"/>
          </a:xfrm>
        </p:spPr>
        <p:txBody>
          <a:bodyPr/>
          <a:lstStyle/>
          <a:p>
            <a:pPr algn="just"/>
            <a:r>
              <a:rPr lang="es-MX" dirty="0" smtClean="0"/>
              <a:t>En un año, las “altas de empleo” clasificadas por edad registraron el comportamiento que se muestra en la siguiente tabla. Obtén el valor de la Mediana.</a:t>
            </a:r>
          </a:p>
          <a:p>
            <a:pPr marL="0" indent="0" algn="just">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996400762"/>
              </p:ext>
            </p:extLst>
          </p:nvPr>
        </p:nvGraphicFramePr>
        <p:xfrm>
          <a:off x="2699792" y="2322100"/>
          <a:ext cx="2954973" cy="4079240"/>
        </p:xfrm>
        <a:graphic>
          <a:graphicData uri="http://schemas.openxmlformats.org/drawingml/2006/table">
            <a:tbl>
              <a:tblPr firstRow="1" bandRow="1">
                <a:tableStyleId>{5C22544A-7EE6-4342-B048-85BDC9FD1C3A}</a:tableStyleId>
              </a:tblPr>
              <a:tblGrid>
                <a:gridCol w="990918"/>
                <a:gridCol w="1964055"/>
              </a:tblGrid>
              <a:tr h="370840">
                <a:tc>
                  <a:txBody>
                    <a:bodyPr/>
                    <a:lstStyle/>
                    <a:p>
                      <a:pPr algn="ctr"/>
                      <a:r>
                        <a:rPr lang="es-MX" dirty="0" smtClean="0"/>
                        <a:t>Edad</a:t>
                      </a:r>
                      <a:endParaRPr lang="es-MX" dirty="0"/>
                    </a:p>
                  </a:txBody>
                  <a:tcPr/>
                </a:tc>
                <a:tc>
                  <a:txBody>
                    <a:bodyPr/>
                    <a:lstStyle/>
                    <a:p>
                      <a:pPr algn="ctr"/>
                      <a:r>
                        <a:rPr lang="es-MX" dirty="0" smtClean="0"/>
                        <a:t>Altas de empleo</a:t>
                      </a:r>
                      <a:endParaRPr lang="es-MX" dirty="0"/>
                    </a:p>
                  </a:txBody>
                  <a:tcPr/>
                </a:tc>
              </a:tr>
              <a:tr h="370840">
                <a:tc>
                  <a:txBody>
                    <a:bodyPr/>
                    <a:lstStyle/>
                    <a:p>
                      <a:pPr algn="ctr"/>
                      <a:r>
                        <a:rPr lang="es-MX" dirty="0" smtClean="0"/>
                        <a:t>15 a 20</a:t>
                      </a:r>
                      <a:endParaRPr lang="es-MX" dirty="0"/>
                    </a:p>
                  </a:txBody>
                  <a:tcPr/>
                </a:tc>
                <a:tc>
                  <a:txBody>
                    <a:bodyPr/>
                    <a:lstStyle/>
                    <a:p>
                      <a:pPr algn="ctr"/>
                      <a:r>
                        <a:rPr lang="es-MX" dirty="0" smtClean="0"/>
                        <a:t>95 886</a:t>
                      </a:r>
                      <a:endParaRPr lang="es-MX" dirty="0"/>
                    </a:p>
                  </a:txBody>
                  <a:tcPr/>
                </a:tc>
              </a:tr>
              <a:tr h="370840">
                <a:tc>
                  <a:txBody>
                    <a:bodyPr/>
                    <a:lstStyle/>
                    <a:p>
                      <a:pPr algn="ctr"/>
                      <a:r>
                        <a:rPr lang="es-MX" dirty="0" smtClean="0"/>
                        <a:t>20 a 25</a:t>
                      </a:r>
                      <a:endParaRPr lang="es-MX" dirty="0"/>
                    </a:p>
                  </a:txBody>
                  <a:tcPr/>
                </a:tc>
                <a:tc>
                  <a:txBody>
                    <a:bodyPr/>
                    <a:lstStyle/>
                    <a:p>
                      <a:pPr algn="ctr"/>
                      <a:r>
                        <a:rPr lang="es-MX" dirty="0" smtClean="0"/>
                        <a:t>297 231</a:t>
                      </a:r>
                      <a:endParaRPr lang="es-MX" dirty="0"/>
                    </a:p>
                  </a:txBody>
                  <a:tcPr/>
                </a:tc>
              </a:tr>
              <a:tr h="370840">
                <a:tc>
                  <a:txBody>
                    <a:bodyPr/>
                    <a:lstStyle/>
                    <a:p>
                      <a:pPr algn="ctr"/>
                      <a:r>
                        <a:rPr lang="es-MX" dirty="0" smtClean="0"/>
                        <a:t>25 a 30</a:t>
                      </a:r>
                      <a:endParaRPr lang="es-MX" dirty="0"/>
                    </a:p>
                  </a:txBody>
                  <a:tcPr/>
                </a:tc>
                <a:tc>
                  <a:txBody>
                    <a:bodyPr/>
                    <a:lstStyle/>
                    <a:p>
                      <a:pPr algn="ctr"/>
                      <a:r>
                        <a:rPr lang="es-MX" dirty="0" smtClean="0"/>
                        <a:t>324</a:t>
                      </a:r>
                      <a:r>
                        <a:rPr lang="es-MX" baseline="0" dirty="0" smtClean="0"/>
                        <a:t> 433</a:t>
                      </a:r>
                      <a:endParaRPr lang="es-MX" dirty="0"/>
                    </a:p>
                  </a:txBody>
                  <a:tcPr/>
                </a:tc>
              </a:tr>
              <a:tr h="370840">
                <a:tc>
                  <a:txBody>
                    <a:bodyPr/>
                    <a:lstStyle/>
                    <a:p>
                      <a:pPr algn="ctr"/>
                      <a:r>
                        <a:rPr lang="es-MX" dirty="0" smtClean="0"/>
                        <a:t>30 a 35</a:t>
                      </a:r>
                      <a:endParaRPr lang="es-MX" dirty="0"/>
                    </a:p>
                  </a:txBody>
                  <a:tcPr/>
                </a:tc>
                <a:tc>
                  <a:txBody>
                    <a:bodyPr/>
                    <a:lstStyle/>
                    <a:p>
                      <a:pPr algn="ctr"/>
                      <a:r>
                        <a:rPr lang="es-MX" dirty="0" smtClean="0"/>
                        <a:t>238 914</a:t>
                      </a:r>
                      <a:endParaRPr lang="es-MX" dirty="0"/>
                    </a:p>
                  </a:txBody>
                  <a:tcPr/>
                </a:tc>
              </a:tr>
              <a:tr h="370840">
                <a:tc>
                  <a:txBody>
                    <a:bodyPr/>
                    <a:lstStyle/>
                    <a:p>
                      <a:pPr algn="ctr"/>
                      <a:r>
                        <a:rPr lang="es-MX" dirty="0" smtClean="0"/>
                        <a:t>35 a 40</a:t>
                      </a:r>
                      <a:endParaRPr lang="es-MX" dirty="0"/>
                    </a:p>
                  </a:txBody>
                  <a:tcPr/>
                </a:tc>
                <a:tc>
                  <a:txBody>
                    <a:bodyPr/>
                    <a:lstStyle/>
                    <a:p>
                      <a:pPr algn="ctr"/>
                      <a:r>
                        <a:rPr lang="es-MX" dirty="0" smtClean="0"/>
                        <a:t>189 906</a:t>
                      </a:r>
                      <a:endParaRPr lang="es-MX" dirty="0"/>
                    </a:p>
                  </a:txBody>
                  <a:tcPr/>
                </a:tc>
              </a:tr>
              <a:tr h="370840">
                <a:tc>
                  <a:txBody>
                    <a:bodyPr/>
                    <a:lstStyle/>
                    <a:p>
                      <a:pPr algn="ctr"/>
                      <a:r>
                        <a:rPr lang="es-MX" dirty="0" smtClean="0"/>
                        <a:t>40 a 45</a:t>
                      </a:r>
                      <a:endParaRPr lang="es-MX" dirty="0"/>
                    </a:p>
                  </a:txBody>
                  <a:tcPr/>
                </a:tc>
                <a:tc>
                  <a:txBody>
                    <a:bodyPr/>
                    <a:lstStyle/>
                    <a:p>
                      <a:pPr algn="ctr"/>
                      <a:r>
                        <a:rPr lang="es-MX" dirty="0" smtClean="0"/>
                        <a:t>155 177</a:t>
                      </a:r>
                      <a:endParaRPr lang="es-MX" dirty="0"/>
                    </a:p>
                  </a:txBody>
                  <a:tcPr/>
                </a:tc>
              </a:tr>
              <a:tr h="370840">
                <a:tc>
                  <a:txBody>
                    <a:bodyPr/>
                    <a:lstStyle/>
                    <a:p>
                      <a:pPr algn="ctr"/>
                      <a:r>
                        <a:rPr lang="es-MX" dirty="0" smtClean="0"/>
                        <a:t>45 a 50</a:t>
                      </a:r>
                      <a:endParaRPr lang="es-MX" dirty="0"/>
                    </a:p>
                  </a:txBody>
                  <a:tcPr/>
                </a:tc>
                <a:tc>
                  <a:txBody>
                    <a:bodyPr/>
                    <a:lstStyle/>
                    <a:p>
                      <a:pPr algn="ctr"/>
                      <a:r>
                        <a:rPr lang="es-MX" dirty="0" smtClean="0"/>
                        <a:t>114 543</a:t>
                      </a:r>
                      <a:endParaRPr lang="es-MX" dirty="0"/>
                    </a:p>
                  </a:txBody>
                  <a:tcPr/>
                </a:tc>
              </a:tr>
              <a:tr h="370840">
                <a:tc>
                  <a:txBody>
                    <a:bodyPr/>
                    <a:lstStyle/>
                    <a:p>
                      <a:pPr algn="ctr"/>
                      <a:r>
                        <a:rPr lang="es-MX" dirty="0" smtClean="0"/>
                        <a:t>50 a 55</a:t>
                      </a:r>
                      <a:endParaRPr lang="es-MX" dirty="0"/>
                    </a:p>
                  </a:txBody>
                  <a:tcPr/>
                </a:tc>
                <a:tc>
                  <a:txBody>
                    <a:bodyPr/>
                    <a:lstStyle/>
                    <a:p>
                      <a:pPr algn="ctr"/>
                      <a:r>
                        <a:rPr lang="es-MX" dirty="0" smtClean="0"/>
                        <a:t>71 368</a:t>
                      </a:r>
                      <a:endParaRPr lang="es-MX" dirty="0"/>
                    </a:p>
                  </a:txBody>
                  <a:tcPr/>
                </a:tc>
              </a:tr>
              <a:tr h="370840">
                <a:tc>
                  <a:txBody>
                    <a:bodyPr/>
                    <a:lstStyle/>
                    <a:p>
                      <a:pPr algn="ctr"/>
                      <a:r>
                        <a:rPr lang="es-MX" dirty="0" smtClean="0"/>
                        <a:t>55 a 60</a:t>
                      </a:r>
                      <a:endParaRPr lang="es-MX" dirty="0"/>
                    </a:p>
                  </a:txBody>
                  <a:tcPr/>
                </a:tc>
                <a:tc>
                  <a:txBody>
                    <a:bodyPr/>
                    <a:lstStyle/>
                    <a:p>
                      <a:pPr algn="ctr"/>
                      <a:r>
                        <a:rPr lang="es-MX" dirty="0" smtClean="0"/>
                        <a:t>45 442</a:t>
                      </a:r>
                      <a:endParaRPr lang="es-MX" dirty="0"/>
                    </a:p>
                  </a:txBody>
                  <a:tcPr/>
                </a:tc>
              </a:tr>
              <a:tr h="370840">
                <a:tc>
                  <a:txBody>
                    <a:bodyPr/>
                    <a:lstStyle/>
                    <a:p>
                      <a:pPr algn="ctr"/>
                      <a:r>
                        <a:rPr lang="es-MX" dirty="0" smtClean="0"/>
                        <a:t>60 a 65</a:t>
                      </a:r>
                      <a:endParaRPr lang="es-MX" dirty="0"/>
                    </a:p>
                  </a:txBody>
                  <a:tcPr/>
                </a:tc>
                <a:tc>
                  <a:txBody>
                    <a:bodyPr/>
                    <a:lstStyle/>
                    <a:p>
                      <a:pPr algn="ctr"/>
                      <a:r>
                        <a:rPr lang="es-MX" dirty="0" smtClean="0"/>
                        <a:t>25 462</a:t>
                      </a:r>
                      <a:endParaRPr lang="es-MX" dirty="0"/>
                    </a:p>
                  </a:txBody>
                  <a:tcPr/>
                </a:tc>
              </a:tr>
            </a:tbl>
          </a:graphicData>
        </a:graphic>
      </p:graphicFrame>
    </p:spTree>
    <p:extLst>
      <p:ext uri="{BB962C8B-B14F-4D97-AF65-F5344CB8AC3E}">
        <p14:creationId xmlns:p14="http://schemas.microsoft.com/office/powerpoint/2010/main" val="18967941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260648"/>
            <a:ext cx="6770713" cy="1320800"/>
          </a:xfrm>
        </p:spPr>
        <p:txBody>
          <a:bodyPr/>
          <a:lstStyle/>
          <a:p>
            <a:r>
              <a:rPr lang="es-MX" dirty="0" smtClean="0"/>
              <a:t>MODA PARA DATOS AGRUPADOS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395536" y="1124744"/>
                <a:ext cx="7056783" cy="5328592"/>
              </a:xfrm>
            </p:spPr>
            <p:txBody>
              <a:bodyPr/>
              <a:lstStyle/>
              <a:p>
                <a:pPr algn="just"/>
                <a:r>
                  <a:rPr lang="es-MX" dirty="0" smtClean="0"/>
                  <a:t>Si el conjunto de datos se presenta en forma agrupada, mediante una distribución o tabla de frecuencias, una forma aproximada para calcular el valor de la Moda es utilizando la ecuación:</a:t>
                </a:r>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r>
                        <a:rPr lang="es-MX" b="0" i="1" smtClean="0">
                          <a:latin typeface="Cambria Math" panose="02040503050406030204" pitchFamily="18" charset="0"/>
                        </a:rPr>
                        <m:t>=</m:t>
                      </m:r>
                      <m:r>
                        <a:rPr lang="es-MX" b="0" i="1" smtClean="0">
                          <a:latin typeface="Cambria Math" panose="02040503050406030204" pitchFamily="18" charset="0"/>
                        </a:rPr>
                        <m:t>𝐿</m:t>
                      </m:r>
                      <m:r>
                        <a:rPr lang="es-MX" b="0" i="1" smtClean="0">
                          <a:latin typeface="Cambria Math" panose="02040503050406030204" pitchFamily="18" charset="0"/>
                        </a:rPr>
                        <m:t>+</m:t>
                      </m:r>
                      <m:d>
                        <m:dPr>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sSub>
                                <m:sSubPr>
                                  <m:ctrlPr>
                                    <a:rPr lang="es-MX" b="0" i="1" smtClean="0">
                                      <a:latin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1</m:t>
                                  </m:r>
                                </m:sub>
                              </m:sSub>
                            </m:num>
                            <m:den>
                              <m:sSub>
                                <m:sSubPr>
                                  <m:ctrlPr>
                                    <a:rPr lang="es-MX" b="0" i="1" smtClean="0">
                                      <a:latin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2</m:t>
                                  </m:r>
                                </m:sub>
                              </m:sSub>
                            </m:den>
                          </m:f>
                        </m:e>
                      </m:d>
                      <m:r>
                        <a:rPr lang="es-MX" b="0" i="1" smtClean="0">
                          <a:latin typeface="Cambria Math" panose="02040503050406030204" pitchFamily="18" charset="0"/>
                        </a:rPr>
                        <m:t>𝑐</m:t>
                      </m:r>
                    </m:oMath>
                  </m:oMathPara>
                </a14:m>
                <a:endParaRPr lang="es-MX" dirty="0" smtClean="0"/>
              </a:p>
              <a:p>
                <a:pPr marL="0" indent="0" algn="just">
                  <a:buNone/>
                </a:pPr>
                <a:r>
                  <a:rPr lang="es-MX" dirty="0" smtClean="0"/>
                  <a:t>Donde:</a:t>
                </a:r>
              </a:p>
              <a:p>
                <a:pPr marL="0" indent="0" algn="just">
                  <a:buNone/>
                </a:pPr>
                <a14:m>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oMath>
                </a14:m>
                <a:r>
                  <a:rPr lang="es-MX" dirty="0" smtClean="0"/>
                  <a:t> 	Es la moda</a:t>
                </a:r>
              </a:p>
              <a:p>
                <a:pPr marL="0" indent="0" algn="just">
                  <a:buNone/>
                </a:pPr>
                <a14:m>
                  <m:oMath xmlns:m="http://schemas.openxmlformats.org/officeDocument/2006/math">
                    <m:r>
                      <a:rPr lang="es-MX" b="0" i="1" smtClean="0">
                        <a:latin typeface="Cambria Math" panose="02040503050406030204" pitchFamily="18" charset="0"/>
                      </a:rPr>
                      <m:t>𝐿</m:t>
                    </m:r>
                  </m:oMath>
                </a14:m>
                <a:r>
                  <a:rPr lang="es-MX" dirty="0" smtClean="0"/>
                  <a:t> 	Es el límite real inferior del intervalo que contiene a la Moda</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1</m:t>
                        </m:r>
                      </m:sub>
                    </m:sSub>
                  </m:oMath>
                </a14:m>
                <a:r>
                  <a:rPr lang="es-MX" dirty="0" smtClean="0"/>
                  <a:t> 	Es la diferencia entre la frecuencia del intervalo que contiene a la Moda y la frecuencia del intervalo anterior</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2</m:t>
                        </m:r>
                      </m:sub>
                    </m:sSub>
                  </m:oMath>
                </a14:m>
                <a:r>
                  <a:rPr lang="es-MX" dirty="0" smtClean="0"/>
                  <a:t> 	Es la diferencia entre la frecuencia del intervalo que contiene a la Moda y la frecuencia del intervalo siguiente</a:t>
                </a:r>
              </a:p>
              <a:p>
                <a:pPr marL="0" indent="0" algn="just">
                  <a:buNone/>
                </a:pPr>
                <a14:m>
                  <m:oMath xmlns:m="http://schemas.openxmlformats.org/officeDocument/2006/math">
                    <m:r>
                      <a:rPr lang="es-MX" b="0" i="1" smtClean="0">
                        <a:latin typeface="Cambria Math" panose="02040503050406030204" pitchFamily="18" charset="0"/>
                      </a:rPr>
                      <m:t>𝑐</m:t>
                    </m:r>
                  </m:oMath>
                </a14:m>
                <a:r>
                  <a:rPr lang="es-MX" dirty="0" smtClean="0"/>
                  <a:t> 	Es el tamaño del intervalo que contiene a la Moda</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395536" y="1124744"/>
                <a:ext cx="7056783" cy="5328592"/>
              </a:xfrm>
              <a:blipFill rotWithShape="0">
                <a:blip r:embed="rId2"/>
                <a:stretch>
                  <a:fillRect l="-778" t="-801" r="-778"/>
                </a:stretch>
              </a:blipFill>
            </p:spPr>
            <p:txBody>
              <a:bodyPr/>
              <a:lstStyle/>
              <a:p>
                <a:r>
                  <a:rPr lang="es-MX">
                    <a:noFill/>
                  </a:rPr>
                  <a:t> </a:t>
                </a:r>
              </a:p>
            </p:txBody>
          </p:sp>
        </mc:Fallback>
      </mc:AlternateContent>
    </p:spTree>
    <p:extLst>
      <p:ext uri="{BB962C8B-B14F-4D97-AF65-F5344CB8AC3E}">
        <p14:creationId xmlns:p14="http://schemas.microsoft.com/office/powerpoint/2010/main" val="13671542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6466" y="260648"/>
            <a:ext cx="6347713" cy="1320800"/>
          </a:xfrm>
        </p:spPr>
        <p:txBody>
          <a:bodyPr/>
          <a:lstStyle/>
          <a:p>
            <a:r>
              <a:rPr lang="es-MX" dirty="0" smtClean="0"/>
              <a:t>EJEMPLO</a:t>
            </a:r>
            <a:endParaRPr lang="es-MX" dirty="0"/>
          </a:p>
        </p:txBody>
      </p:sp>
      <p:sp>
        <p:nvSpPr>
          <p:cNvPr id="3" name="Marcador de contenido 2"/>
          <p:cNvSpPr>
            <a:spLocks noGrp="1"/>
          </p:cNvSpPr>
          <p:nvPr>
            <p:ph idx="1"/>
          </p:nvPr>
        </p:nvSpPr>
        <p:spPr>
          <a:xfrm>
            <a:off x="609598" y="1196752"/>
            <a:ext cx="6914729" cy="4844611"/>
          </a:xfrm>
        </p:spPr>
        <p:txBody>
          <a:bodyPr/>
          <a:lstStyle/>
          <a:p>
            <a:r>
              <a:rPr lang="es-MX" dirty="0" smtClean="0"/>
              <a:t>Determinar la Moda </a:t>
            </a:r>
          </a:p>
          <a:p>
            <a:endParaRPr lang="es-MX" dirty="0"/>
          </a:p>
          <a:p>
            <a:endParaRPr lang="es-MX" dirty="0" smtClean="0"/>
          </a:p>
          <a:p>
            <a:endParaRPr lang="es-MX" dirty="0"/>
          </a:p>
          <a:p>
            <a:pPr marL="0" indent="0" algn="r">
              <a:buNone/>
            </a:pPr>
            <a:r>
              <a:rPr lang="es-MX" dirty="0" smtClean="0"/>
              <a:t>El intervalo de mayor frecuencia</a:t>
            </a:r>
          </a:p>
          <a:p>
            <a:pPr marL="0" indent="0" algn="r">
              <a:buNone/>
            </a:pPr>
            <a:r>
              <a:rPr lang="es-MX" dirty="0" smtClean="0"/>
              <a:t>es el segundo, por lo cual la</a:t>
            </a:r>
          </a:p>
          <a:p>
            <a:pPr marL="0" indent="0" algn="r">
              <a:buNone/>
            </a:pPr>
            <a:r>
              <a:rPr lang="es-MX" dirty="0" smtClean="0"/>
              <a:t>Moda se encuentra en el</a:t>
            </a:r>
          </a:p>
          <a:p>
            <a:pPr marL="0" indent="0" algn="r">
              <a:buNone/>
            </a:pPr>
            <a:r>
              <a:rPr lang="es-MX" dirty="0" smtClean="0"/>
              <a:t>intervalo 2.0 – 2.9. </a:t>
            </a:r>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964426053"/>
              </p:ext>
            </p:extLst>
          </p:nvPr>
        </p:nvGraphicFramePr>
        <p:xfrm>
          <a:off x="819208" y="1916832"/>
          <a:ext cx="3266441" cy="3337560"/>
        </p:xfrm>
        <a:graphic>
          <a:graphicData uri="http://schemas.openxmlformats.org/drawingml/2006/table">
            <a:tbl>
              <a:tblPr firstRow="1" bandRow="1">
                <a:tableStyleId>{5C22544A-7EE6-4342-B048-85BDC9FD1C3A}</a:tableStyleId>
              </a:tblPr>
              <a:tblGrid>
                <a:gridCol w="616268"/>
                <a:gridCol w="1208405"/>
                <a:gridCol w="1441768"/>
              </a:tblGrid>
              <a:tr h="370840">
                <a:tc>
                  <a:txBody>
                    <a:bodyPr/>
                    <a:lstStyle/>
                    <a:p>
                      <a:pPr algn="ctr"/>
                      <a:r>
                        <a:rPr lang="es-MX" dirty="0" smtClean="0"/>
                        <a:t>No.</a:t>
                      </a:r>
                      <a:endParaRPr lang="es-MX" dirty="0"/>
                    </a:p>
                  </a:txBody>
                  <a:tcPr/>
                </a:tc>
                <a:tc>
                  <a:txBody>
                    <a:bodyPr/>
                    <a:lstStyle/>
                    <a:p>
                      <a:pPr algn="ctr"/>
                      <a:r>
                        <a:rPr lang="es-MX" dirty="0" smtClean="0"/>
                        <a:t>Intervalo</a:t>
                      </a:r>
                      <a:endParaRPr lang="es-MX" dirty="0"/>
                    </a:p>
                  </a:txBody>
                  <a:tcPr/>
                </a:tc>
                <a:tc>
                  <a:txBody>
                    <a:bodyPr/>
                    <a:lstStyle/>
                    <a:p>
                      <a:pPr algn="ctr"/>
                      <a:r>
                        <a:rPr lang="es-MX" dirty="0" smtClean="0"/>
                        <a:t>Frecuencia</a:t>
                      </a:r>
                      <a:endParaRPr lang="es-MX" dirty="0"/>
                    </a:p>
                  </a:txBody>
                  <a:tcPr/>
                </a:tc>
              </a:tr>
              <a:tr h="370840">
                <a:tc>
                  <a:txBody>
                    <a:bodyPr/>
                    <a:lstStyle/>
                    <a:p>
                      <a:pPr algn="ctr"/>
                      <a:r>
                        <a:rPr lang="es-MX" dirty="0" smtClean="0"/>
                        <a:t>1</a:t>
                      </a:r>
                      <a:endParaRPr lang="es-MX" dirty="0"/>
                    </a:p>
                  </a:txBody>
                  <a:tcPr/>
                </a:tc>
                <a:tc>
                  <a:txBody>
                    <a:bodyPr/>
                    <a:lstStyle/>
                    <a:p>
                      <a:pPr algn="ctr"/>
                      <a:r>
                        <a:rPr lang="es-MX" dirty="0" smtClean="0"/>
                        <a:t>1.0-1.9</a:t>
                      </a:r>
                      <a:endParaRPr lang="es-MX" dirty="0"/>
                    </a:p>
                  </a:txBody>
                  <a:tcPr/>
                </a:tc>
                <a:tc>
                  <a:txBody>
                    <a:bodyPr/>
                    <a:lstStyle/>
                    <a:p>
                      <a:pPr algn="ctr"/>
                      <a:r>
                        <a:rPr lang="es-MX" dirty="0" smtClean="0"/>
                        <a:t>13</a:t>
                      </a:r>
                      <a:endParaRPr lang="es-MX" dirty="0"/>
                    </a:p>
                  </a:txBody>
                  <a:tcPr/>
                </a:tc>
              </a:tr>
              <a:tr h="370840">
                <a:tc>
                  <a:txBody>
                    <a:bodyPr/>
                    <a:lstStyle/>
                    <a:p>
                      <a:pPr algn="ctr"/>
                      <a:r>
                        <a:rPr lang="es-MX" dirty="0" smtClean="0"/>
                        <a:t>2</a:t>
                      </a:r>
                      <a:endParaRPr lang="es-MX" dirty="0"/>
                    </a:p>
                  </a:txBody>
                  <a:tcPr/>
                </a:tc>
                <a:tc>
                  <a:txBody>
                    <a:bodyPr/>
                    <a:lstStyle/>
                    <a:p>
                      <a:pPr algn="ctr"/>
                      <a:r>
                        <a:rPr lang="es-MX" dirty="0" smtClean="0"/>
                        <a:t>2.0-2.9</a:t>
                      </a:r>
                      <a:endParaRPr lang="es-MX" dirty="0"/>
                    </a:p>
                  </a:txBody>
                  <a:tcPr/>
                </a:tc>
                <a:tc>
                  <a:txBody>
                    <a:bodyPr/>
                    <a:lstStyle/>
                    <a:p>
                      <a:pPr algn="ctr"/>
                      <a:r>
                        <a:rPr lang="es-MX" dirty="0" smtClean="0"/>
                        <a:t>43</a:t>
                      </a:r>
                      <a:endParaRPr lang="es-MX" dirty="0"/>
                    </a:p>
                  </a:txBody>
                  <a:tcPr/>
                </a:tc>
              </a:tr>
              <a:tr h="370840">
                <a:tc>
                  <a:txBody>
                    <a:bodyPr/>
                    <a:lstStyle/>
                    <a:p>
                      <a:pPr algn="ctr"/>
                      <a:r>
                        <a:rPr lang="es-MX" dirty="0" smtClean="0"/>
                        <a:t>3</a:t>
                      </a:r>
                      <a:endParaRPr lang="es-MX" dirty="0"/>
                    </a:p>
                  </a:txBody>
                  <a:tcPr/>
                </a:tc>
                <a:tc>
                  <a:txBody>
                    <a:bodyPr/>
                    <a:lstStyle/>
                    <a:p>
                      <a:pPr algn="ctr"/>
                      <a:r>
                        <a:rPr lang="es-MX" dirty="0" smtClean="0"/>
                        <a:t>3.0-3.9</a:t>
                      </a:r>
                      <a:endParaRPr lang="es-MX" dirty="0"/>
                    </a:p>
                  </a:txBody>
                  <a:tcPr/>
                </a:tc>
                <a:tc>
                  <a:txBody>
                    <a:bodyPr/>
                    <a:lstStyle/>
                    <a:p>
                      <a:pPr algn="ctr"/>
                      <a:r>
                        <a:rPr lang="es-MX" dirty="0" smtClean="0"/>
                        <a:t>28</a:t>
                      </a:r>
                      <a:endParaRPr lang="es-MX" dirty="0"/>
                    </a:p>
                  </a:txBody>
                  <a:tcPr/>
                </a:tc>
              </a:tr>
              <a:tr h="370840">
                <a:tc>
                  <a:txBody>
                    <a:bodyPr/>
                    <a:lstStyle/>
                    <a:p>
                      <a:pPr algn="ctr"/>
                      <a:r>
                        <a:rPr lang="es-MX" dirty="0" smtClean="0"/>
                        <a:t>4</a:t>
                      </a:r>
                      <a:endParaRPr lang="es-MX" dirty="0"/>
                    </a:p>
                  </a:txBody>
                  <a:tcPr/>
                </a:tc>
                <a:tc>
                  <a:txBody>
                    <a:bodyPr/>
                    <a:lstStyle/>
                    <a:p>
                      <a:pPr algn="ctr"/>
                      <a:r>
                        <a:rPr lang="es-MX" dirty="0" smtClean="0"/>
                        <a:t>4.0-4.9</a:t>
                      </a:r>
                      <a:endParaRPr lang="es-MX" dirty="0"/>
                    </a:p>
                  </a:txBody>
                  <a:tcPr/>
                </a:tc>
                <a:tc>
                  <a:txBody>
                    <a:bodyPr/>
                    <a:lstStyle/>
                    <a:p>
                      <a:pPr algn="ctr"/>
                      <a:r>
                        <a:rPr lang="es-MX" dirty="0" smtClean="0"/>
                        <a:t>24</a:t>
                      </a:r>
                      <a:endParaRPr lang="es-MX" dirty="0"/>
                    </a:p>
                  </a:txBody>
                  <a:tcPr/>
                </a:tc>
              </a:tr>
              <a:tr h="370840">
                <a:tc>
                  <a:txBody>
                    <a:bodyPr/>
                    <a:lstStyle/>
                    <a:p>
                      <a:pPr algn="ctr"/>
                      <a:r>
                        <a:rPr lang="es-MX" dirty="0" smtClean="0"/>
                        <a:t>5</a:t>
                      </a:r>
                      <a:endParaRPr lang="es-MX" dirty="0"/>
                    </a:p>
                  </a:txBody>
                  <a:tcPr/>
                </a:tc>
                <a:tc>
                  <a:txBody>
                    <a:bodyPr/>
                    <a:lstStyle/>
                    <a:p>
                      <a:pPr algn="ctr"/>
                      <a:r>
                        <a:rPr lang="es-MX" dirty="0" smtClean="0"/>
                        <a:t>5.0-5.9</a:t>
                      </a:r>
                      <a:endParaRPr lang="es-MX" dirty="0"/>
                    </a:p>
                  </a:txBody>
                  <a:tcPr/>
                </a:tc>
                <a:tc>
                  <a:txBody>
                    <a:bodyPr/>
                    <a:lstStyle/>
                    <a:p>
                      <a:pPr algn="ctr"/>
                      <a:r>
                        <a:rPr lang="es-MX" dirty="0" smtClean="0"/>
                        <a:t>12</a:t>
                      </a:r>
                      <a:endParaRPr lang="es-MX" dirty="0"/>
                    </a:p>
                  </a:txBody>
                  <a:tcPr/>
                </a:tc>
              </a:tr>
              <a:tr h="370840">
                <a:tc>
                  <a:txBody>
                    <a:bodyPr/>
                    <a:lstStyle/>
                    <a:p>
                      <a:pPr algn="ctr"/>
                      <a:r>
                        <a:rPr lang="es-MX" dirty="0" smtClean="0"/>
                        <a:t>6</a:t>
                      </a:r>
                      <a:endParaRPr lang="es-MX" dirty="0"/>
                    </a:p>
                  </a:txBody>
                  <a:tcPr/>
                </a:tc>
                <a:tc>
                  <a:txBody>
                    <a:bodyPr/>
                    <a:lstStyle/>
                    <a:p>
                      <a:pPr algn="ctr"/>
                      <a:r>
                        <a:rPr lang="es-MX" dirty="0" smtClean="0"/>
                        <a:t>6.0-6.9</a:t>
                      </a:r>
                      <a:endParaRPr lang="es-MX" dirty="0"/>
                    </a:p>
                  </a:txBody>
                  <a:tcPr/>
                </a:tc>
                <a:tc>
                  <a:txBody>
                    <a:bodyPr/>
                    <a:lstStyle/>
                    <a:p>
                      <a:pPr algn="ctr"/>
                      <a:r>
                        <a:rPr lang="es-MX" dirty="0" smtClean="0"/>
                        <a:t>6</a:t>
                      </a:r>
                      <a:endParaRPr lang="es-MX" dirty="0"/>
                    </a:p>
                  </a:txBody>
                  <a:tcPr/>
                </a:tc>
              </a:tr>
              <a:tr h="370840">
                <a:tc>
                  <a:txBody>
                    <a:bodyPr/>
                    <a:lstStyle/>
                    <a:p>
                      <a:pPr algn="ctr"/>
                      <a:r>
                        <a:rPr lang="es-MX" dirty="0" smtClean="0"/>
                        <a:t>7</a:t>
                      </a:r>
                      <a:endParaRPr lang="es-MX" dirty="0"/>
                    </a:p>
                  </a:txBody>
                  <a:tcPr/>
                </a:tc>
                <a:tc>
                  <a:txBody>
                    <a:bodyPr/>
                    <a:lstStyle/>
                    <a:p>
                      <a:pPr algn="ctr"/>
                      <a:r>
                        <a:rPr lang="es-MX" dirty="0" smtClean="0"/>
                        <a:t>7.0-7.9</a:t>
                      </a:r>
                      <a:endParaRPr lang="es-MX" dirty="0"/>
                    </a:p>
                  </a:txBody>
                  <a:tcPr/>
                </a:tc>
                <a:tc>
                  <a:txBody>
                    <a:bodyPr/>
                    <a:lstStyle/>
                    <a:p>
                      <a:pPr algn="ctr"/>
                      <a:r>
                        <a:rPr lang="es-MX" dirty="0" smtClean="0"/>
                        <a:t>5</a:t>
                      </a:r>
                      <a:endParaRPr lang="es-MX" dirty="0"/>
                    </a:p>
                  </a:txBody>
                  <a:tcPr/>
                </a:tc>
              </a:tr>
              <a:tr h="370840">
                <a:tc>
                  <a:txBody>
                    <a:bodyPr/>
                    <a:lstStyle/>
                    <a:p>
                      <a:pPr algn="ctr"/>
                      <a:r>
                        <a:rPr lang="es-MX" dirty="0" smtClean="0"/>
                        <a:t>8</a:t>
                      </a:r>
                      <a:endParaRPr lang="es-MX" dirty="0"/>
                    </a:p>
                  </a:txBody>
                  <a:tcPr/>
                </a:tc>
                <a:tc>
                  <a:txBody>
                    <a:bodyPr/>
                    <a:lstStyle/>
                    <a:p>
                      <a:pPr algn="ctr"/>
                      <a:r>
                        <a:rPr lang="es-MX" dirty="0" smtClean="0"/>
                        <a:t>8.0-8.9</a:t>
                      </a:r>
                      <a:endParaRPr lang="es-MX" dirty="0"/>
                    </a:p>
                  </a:txBody>
                  <a:tcPr/>
                </a:tc>
                <a:tc>
                  <a:txBody>
                    <a:bodyPr/>
                    <a:lstStyle/>
                    <a:p>
                      <a:pPr algn="ctr"/>
                      <a:r>
                        <a:rPr lang="es-MX" dirty="0" smtClean="0"/>
                        <a:t>2</a:t>
                      </a:r>
                      <a:endParaRPr lang="es-MX" dirty="0"/>
                    </a:p>
                  </a:txBody>
                  <a:tcPr/>
                </a:tc>
              </a:tr>
            </a:tbl>
          </a:graphicData>
        </a:graphic>
      </p:graphicFrame>
    </p:spTree>
    <p:extLst>
      <p:ext uri="{BB962C8B-B14F-4D97-AF65-F5344CB8AC3E}">
        <p14:creationId xmlns:p14="http://schemas.microsoft.com/office/powerpoint/2010/main" val="25089547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404664"/>
            <a:ext cx="6347713" cy="1320800"/>
          </a:xfrm>
        </p:spPr>
        <p:txBody>
          <a:bodyPr/>
          <a:lstStyle/>
          <a:p>
            <a:r>
              <a:rPr lang="es-MX" dirty="0" smtClean="0"/>
              <a:t>EJEMPLO (Continuación)</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1412776"/>
                <a:ext cx="6347714" cy="4628587"/>
              </a:xfrm>
            </p:spPr>
            <p:txBody>
              <a:bodyPr/>
              <a:lstStyle/>
              <a:p>
                <a:pPr algn="just"/>
                <a:r>
                  <a:rPr lang="es-MX" dirty="0" smtClean="0"/>
                  <a:t>Se observa que los intervalos están definidos por sus límites de clase, puesto que existe una variación entre intervalos de 0.1 se debe obtener primero el límite real inferior del intervalo que contiene a la moda.</a:t>
                </a:r>
              </a:p>
              <a:p>
                <a:pPr algn="just"/>
                <a:r>
                  <a:rPr lang="es-MX" dirty="0" smtClean="0"/>
                  <a:t>Obteniendo los valores que aparecen en la expresión:</a:t>
                </a:r>
              </a:p>
              <a:p>
                <a:pPr marL="0" indent="0" algn="just">
                  <a:buNone/>
                </a:pPr>
                <a14:m>
                  <m:oMath xmlns:m="http://schemas.openxmlformats.org/officeDocument/2006/math">
                    <m:r>
                      <a:rPr lang="es-MX" b="0" i="1" smtClean="0">
                        <a:latin typeface="Cambria Math" panose="02040503050406030204" pitchFamily="18" charset="0"/>
                      </a:rPr>
                      <m:t>𝐿</m:t>
                    </m:r>
                    <m:r>
                      <a:rPr lang="es-MX" b="0" i="1" smtClean="0">
                        <a:latin typeface="Cambria Math" panose="02040503050406030204" pitchFamily="18" charset="0"/>
                      </a:rPr>
                      <m:t>=1.95</m:t>
                    </m:r>
                  </m:oMath>
                </a14:m>
                <a:r>
                  <a:rPr lang="es-MX" dirty="0" smtClean="0"/>
                  <a:t> 	Es el límite real inferior del 2do intervalo</a:t>
                </a:r>
              </a:p>
              <a:p>
                <a:pPr marL="0" indent="0" algn="just">
                  <a:buNone/>
                </a:pP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1</m:t>
                        </m:r>
                      </m:sub>
                    </m:sSub>
                    <m:r>
                      <a:rPr lang="es-MX" b="0" i="1" smtClean="0">
                        <a:latin typeface="Cambria Math" panose="02040503050406030204" pitchFamily="18" charset="0"/>
                      </a:rPr>
                      <m:t>=30</m:t>
                    </m:r>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1</m:t>
                        </m:r>
                      </m:sub>
                    </m:sSub>
                    <m:r>
                      <a:rPr lang="es-MX" b="0" i="1" smtClean="0">
                        <a:latin typeface="Cambria Math" panose="02040503050406030204" pitchFamily="18" charset="0"/>
                      </a:rPr>
                      <m:t>=43−13=30</m:t>
                    </m:r>
                  </m:oMath>
                </a14:m>
                <a:r>
                  <a:rPr lang="es-MX" b="0" dirty="0" smtClean="0"/>
                  <a:t/>
                </a:r>
                <a:br>
                  <a:rPr lang="es-MX" b="0" dirty="0" smtClean="0"/>
                </a:br>
                <a14:m>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2</m:t>
                        </m:r>
                      </m:sub>
                    </m:sSub>
                    <m:r>
                      <a:rPr lang="es-MX" b="0" i="1" smtClean="0">
                        <a:latin typeface="Cambria Math" panose="02040503050406030204" pitchFamily="18" charset="0"/>
                      </a:rPr>
                      <m:t>=15</m:t>
                    </m:r>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m:t>
                        </m:r>
                      </m:e>
                      <m:sub>
                        <m:r>
                          <a:rPr lang="es-MX" b="0" i="1" smtClean="0">
                            <a:latin typeface="Cambria Math" panose="02040503050406030204" pitchFamily="18" charset="0"/>
                          </a:rPr>
                          <m:t>2</m:t>
                        </m:r>
                      </m:sub>
                    </m:sSub>
                    <m:r>
                      <a:rPr lang="es-MX" b="0" i="1" smtClean="0">
                        <a:latin typeface="Cambria Math" panose="02040503050406030204" pitchFamily="18" charset="0"/>
                      </a:rPr>
                      <m:t>=43−28=15</m:t>
                    </m:r>
                  </m:oMath>
                </a14:m>
                <a:endParaRPr lang="es-MX" dirty="0" smtClean="0"/>
              </a:p>
              <a:p>
                <a:pPr marL="0" indent="0" algn="just">
                  <a:buNone/>
                </a:pPr>
                <a14:m>
                  <m:oMath xmlns:m="http://schemas.openxmlformats.org/officeDocument/2006/math">
                    <m:r>
                      <a:rPr lang="es-MX" b="0" i="1" smtClean="0">
                        <a:latin typeface="Cambria Math" panose="02040503050406030204" pitchFamily="18" charset="0"/>
                      </a:rPr>
                      <m:t>𝑐</m:t>
                    </m:r>
                    <m:r>
                      <a:rPr lang="es-MX" b="0" i="1" smtClean="0">
                        <a:latin typeface="Cambria Math" panose="02040503050406030204" pitchFamily="18" charset="0"/>
                      </a:rPr>
                      <m:t>=1</m:t>
                    </m:r>
                  </m:oMath>
                </a14:m>
                <a:r>
                  <a:rPr lang="es-MX" dirty="0" smtClean="0"/>
                  <a:t> 		</a:t>
                </a:r>
                <a14:m>
                  <m:oMath xmlns:m="http://schemas.openxmlformats.org/officeDocument/2006/math">
                    <m:r>
                      <a:rPr lang="es-MX" b="0" i="1" smtClean="0">
                        <a:latin typeface="Cambria Math" panose="02040503050406030204" pitchFamily="18" charset="0"/>
                      </a:rPr>
                      <m:t>𝑐</m:t>
                    </m:r>
                    <m:r>
                      <a:rPr lang="es-MX" b="0" i="1" smtClean="0">
                        <a:latin typeface="Cambria Math" panose="02040503050406030204" pitchFamily="18" charset="0"/>
                      </a:rPr>
                      <m:t>=2.9−2.0+0.1=1</m:t>
                    </m:r>
                  </m:oMath>
                </a14:m>
                <a:endParaRPr lang="es-MX" dirty="0" smtClean="0"/>
              </a:p>
              <a:p>
                <a:pPr marL="0" indent="0" algn="just">
                  <a:buNone/>
                </a:pPr>
                <a:r>
                  <a:rPr lang="es-MX" dirty="0" smtClean="0"/>
                  <a:t>Sustituyendo estos valores</a:t>
                </a:r>
              </a:p>
              <a:p>
                <a:pPr marL="0" indent="0" algn="just">
                  <a:buNone/>
                </a:pPr>
                <a:endParaRPr lang="es-MX" dirty="0" smtClean="0"/>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𝑥</m:t>
                          </m:r>
                        </m:e>
                      </m:acc>
                      <m:r>
                        <a:rPr lang="es-MX" b="0" i="1" smtClean="0">
                          <a:latin typeface="Cambria Math" panose="02040503050406030204" pitchFamily="18" charset="0"/>
                        </a:rPr>
                        <m:t>=1.95+</m:t>
                      </m:r>
                      <m:d>
                        <m:dPr>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r>
                                <a:rPr lang="es-MX" b="0" i="1" smtClean="0">
                                  <a:latin typeface="Cambria Math" panose="02040503050406030204" pitchFamily="18" charset="0"/>
                                </a:rPr>
                                <m:t>30</m:t>
                              </m:r>
                            </m:num>
                            <m:den>
                              <m:r>
                                <a:rPr lang="es-MX" b="0" i="1" smtClean="0">
                                  <a:latin typeface="Cambria Math" panose="02040503050406030204" pitchFamily="18" charset="0"/>
                                </a:rPr>
                                <m:t>30+15</m:t>
                              </m:r>
                            </m:den>
                          </m:f>
                        </m:e>
                      </m:d>
                      <m:r>
                        <a:rPr lang="es-MX" b="0" i="1" smtClean="0">
                          <a:latin typeface="Cambria Math" panose="02040503050406030204" pitchFamily="18" charset="0"/>
                        </a:rPr>
                        <m:t>1=2.616</m:t>
                      </m:r>
                    </m:oMath>
                  </m:oMathPara>
                </a14:m>
                <a:endParaRPr lang="es-MX" dirty="0" smtClean="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1412776"/>
                <a:ext cx="6347714" cy="4628587"/>
              </a:xfrm>
              <a:blipFill rotWithShape="0">
                <a:blip r:embed="rId2"/>
                <a:stretch>
                  <a:fillRect l="-768" t="-922" r="-768"/>
                </a:stretch>
              </a:blipFill>
            </p:spPr>
            <p:txBody>
              <a:bodyPr/>
              <a:lstStyle/>
              <a:p>
                <a:r>
                  <a:rPr lang="es-MX">
                    <a:noFill/>
                  </a:rPr>
                  <a:t> </a:t>
                </a:r>
              </a:p>
            </p:txBody>
          </p:sp>
        </mc:Fallback>
      </mc:AlternateContent>
    </p:spTree>
    <p:extLst>
      <p:ext uri="{BB962C8B-B14F-4D97-AF65-F5344CB8AC3E}">
        <p14:creationId xmlns:p14="http://schemas.microsoft.com/office/powerpoint/2010/main" val="29457138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a:t>
            </a:r>
            <a:endParaRPr lang="es-MX" dirty="0"/>
          </a:p>
        </p:txBody>
      </p:sp>
      <p:sp>
        <p:nvSpPr>
          <p:cNvPr id="3" name="Marcador de contenido 2"/>
          <p:cNvSpPr>
            <a:spLocks noGrp="1"/>
          </p:cNvSpPr>
          <p:nvPr>
            <p:ph idx="1"/>
          </p:nvPr>
        </p:nvSpPr>
        <p:spPr>
          <a:xfrm>
            <a:off x="467544" y="1484784"/>
            <a:ext cx="6840760" cy="4752528"/>
          </a:xfrm>
        </p:spPr>
        <p:txBody>
          <a:bodyPr/>
          <a:lstStyle/>
          <a:p>
            <a:pPr algn="just"/>
            <a:r>
              <a:rPr lang="es-MX" dirty="0" smtClean="0"/>
              <a:t>En la siguiente tabla se muestra el número de horas empleadas en trabajar en una semana por una población que cuenta con estudios de nivel superior en la República Mexicana en el año 2000. Calcula el valor de la Moda e interpreta el resultado obtenido.</a:t>
            </a:r>
          </a:p>
          <a:p>
            <a:pPr marL="0" indent="0" algn="just">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511661777"/>
              </p:ext>
            </p:extLst>
          </p:nvPr>
        </p:nvGraphicFramePr>
        <p:xfrm>
          <a:off x="1835696" y="2990552"/>
          <a:ext cx="4323461" cy="3606800"/>
        </p:xfrm>
        <a:graphic>
          <a:graphicData uri="http://schemas.openxmlformats.org/drawingml/2006/table">
            <a:tbl>
              <a:tblPr firstRow="1" bandRow="1">
                <a:tableStyleId>{5C22544A-7EE6-4342-B048-85BDC9FD1C3A}</a:tableStyleId>
              </a:tblPr>
              <a:tblGrid>
                <a:gridCol w="2642474"/>
                <a:gridCol w="1680987"/>
              </a:tblGrid>
              <a:tr h="370840">
                <a:tc>
                  <a:txBody>
                    <a:bodyPr/>
                    <a:lstStyle/>
                    <a:p>
                      <a:pPr algn="ctr"/>
                      <a:r>
                        <a:rPr lang="es-MX" dirty="0" smtClean="0"/>
                        <a:t>Horas</a:t>
                      </a:r>
                      <a:r>
                        <a:rPr lang="es-MX" baseline="0" dirty="0" smtClean="0"/>
                        <a:t> trabajadas</a:t>
                      </a:r>
                      <a:endParaRPr lang="es-MX" dirty="0"/>
                    </a:p>
                  </a:txBody>
                  <a:tcPr/>
                </a:tc>
                <a:tc>
                  <a:txBody>
                    <a:bodyPr/>
                    <a:lstStyle/>
                    <a:p>
                      <a:pPr algn="ctr"/>
                      <a:r>
                        <a:rPr lang="es-MX" dirty="0" smtClean="0"/>
                        <a:t>Población</a:t>
                      </a:r>
                      <a:endParaRPr lang="es-MX" dirty="0"/>
                    </a:p>
                  </a:txBody>
                  <a:tcPr/>
                </a:tc>
              </a:tr>
              <a:tr h="370840">
                <a:tc>
                  <a:txBody>
                    <a:bodyPr/>
                    <a:lstStyle/>
                    <a:p>
                      <a:pPr algn="ctr"/>
                      <a:r>
                        <a:rPr lang="es-MX" dirty="0" smtClean="0"/>
                        <a:t>No trabajó en la semana de referencia</a:t>
                      </a:r>
                      <a:endParaRPr lang="es-MX" dirty="0"/>
                    </a:p>
                  </a:txBody>
                  <a:tcPr/>
                </a:tc>
                <a:tc>
                  <a:txBody>
                    <a:bodyPr/>
                    <a:lstStyle/>
                    <a:p>
                      <a:pPr algn="ctr"/>
                      <a:r>
                        <a:rPr lang="es-MX" dirty="0" smtClean="0"/>
                        <a:t>53157</a:t>
                      </a:r>
                      <a:endParaRPr lang="es-MX" dirty="0"/>
                    </a:p>
                  </a:txBody>
                  <a:tcPr/>
                </a:tc>
              </a:tr>
              <a:tr h="370840">
                <a:tc>
                  <a:txBody>
                    <a:bodyPr/>
                    <a:lstStyle/>
                    <a:p>
                      <a:pPr algn="ctr"/>
                      <a:r>
                        <a:rPr lang="es-MX" dirty="0" smtClean="0"/>
                        <a:t>Hasta 14</a:t>
                      </a:r>
                      <a:endParaRPr lang="es-MX" dirty="0"/>
                    </a:p>
                  </a:txBody>
                  <a:tcPr/>
                </a:tc>
                <a:tc>
                  <a:txBody>
                    <a:bodyPr/>
                    <a:lstStyle/>
                    <a:p>
                      <a:pPr algn="ctr"/>
                      <a:r>
                        <a:rPr lang="es-MX" dirty="0" smtClean="0"/>
                        <a:t>149666</a:t>
                      </a:r>
                      <a:endParaRPr lang="es-MX" dirty="0"/>
                    </a:p>
                  </a:txBody>
                  <a:tcPr/>
                </a:tc>
              </a:tr>
              <a:tr h="370840">
                <a:tc>
                  <a:txBody>
                    <a:bodyPr/>
                    <a:lstStyle/>
                    <a:p>
                      <a:pPr algn="ctr"/>
                      <a:r>
                        <a:rPr lang="es-MX" dirty="0" smtClean="0"/>
                        <a:t>De 15 a 24</a:t>
                      </a:r>
                      <a:endParaRPr lang="es-MX" dirty="0"/>
                    </a:p>
                  </a:txBody>
                  <a:tcPr/>
                </a:tc>
                <a:tc>
                  <a:txBody>
                    <a:bodyPr/>
                    <a:lstStyle/>
                    <a:p>
                      <a:pPr algn="ctr"/>
                      <a:r>
                        <a:rPr lang="es-MX" dirty="0" smtClean="0"/>
                        <a:t>325171</a:t>
                      </a:r>
                      <a:endParaRPr lang="es-MX" dirty="0"/>
                    </a:p>
                  </a:txBody>
                  <a:tcPr/>
                </a:tc>
              </a:tr>
              <a:tr h="370840">
                <a:tc>
                  <a:txBody>
                    <a:bodyPr/>
                    <a:lstStyle/>
                    <a:p>
                      <a:pPr algn="ctr"/>
                      <a:r>
                        <a:rPr lang="es-MX" dirty="0" smtClean="0"/>
                        <a:t>De 25 a 34</a:t>
                      </a:r>
                      <a:endParaRPr lang="es-MX" dirty="0"/>
                    </a:p>
                  </a:txBody>
                  <a:tcPr/>
                </a:tc>
                <a:tc>
                  <a:txBody>
                    <a:bodyPr/>
                    <a:lstStyle/>
                    <a:p>
                      <a:pPr algn="ctr"/>
                      <a:r>
                        <a:rPr lang="es-MX" dirty="0" smtClean="0"/>
                        <a:t>565926</a:t>
                      </a:r>
                      <a:endParaRPr lang="es-MX" dirty="0"/>
                    </a:p>
                  </a:txBody>
                  <a:tcPr/>
                </a:tc>
              </a:tr>
              <a:tr h="370840">
                <a:tc>
                  <a:txBody>
                    <a:bodyPr/>
                    <a:lstStyle/>
                    <a:p>
                      <a:pPr algn="ctr"/>
                      <a:r>
                        <a:rPr lang="es-MX" dirty="0" smtClean="0"/>
                        <a:t>De 35 a 39</a:t>
                      </a:r>
                      <a:endParaRPr lang="es-MX" dirty="0"/>
                    </a:p>
                  </a:txBody>
                  <a:tcPr/>
                </a:tc>
                <a:tc>
                  <a:txBody>
                    <a:bodyPr/>
                    <a:lstStyle/>
                    <a:p>
                      <a:pPr algn="ctr"/>
                      <a:r>
                        <a:rPr lang="es-MX" dirty="0" smtClean="0"/>
                        <a:t>268011</a:t>
                      </a:r>
                      <a:endParaRPr lang="es-MX" dirty="0"/>
                    </a:p>
                  </a:txBody>
                  <a:tcPr/>
                </a:tc>
              </a:tr>
              <a:tr h="370840">
                <a:tc>
                  <a:txBody>
                    <a:bodyPr/>
                    <a:lstStyle/>
                    <a:p>
                      <a:pPr algn="ctr"/>
                      <a:r>
                        <a:rPr lang="es-MX" dirty="0" smtClean="0"/>
                        <a:t>De 40 a</a:t>
                      </a:r>
                      <a:r>
                        <a:rPr lang="es-MX" baseline="0" dirty="0" smtClean="0"/>
                        <a:t> 48</a:t>
                      </a:r>
                      <a:endParaRPr lang="es-MX" dirty="0"/>
                    </a:p>
                  </a:txBody>
                  <a:tcPr/>
                </a:tc>
                <a:tc>
                  <a:txBody>
                    <a:bodyPr/>
                    <a:lstStyle/>
                    <a:p>
                      <a:pPr algn="ctr"/>
                      <a:r>
                        <a:rPr lang="es-MX" dirty="0" smtClean="0"/>
                        <a:t>553362</a:t>
                      </a:r>
                      <a:endParaRPr lang="es-MX" dirty="0"/>
                    </a:p>
                  </a:txBody>
                  <a:tcPr/>
                </a:tc>
              </a:tr>
              <a:tr h="370840">
                <a:tc>
                  <a:txBody>
                    <a:bodyPr/>
                    <a:lstStyle/>
                    <a:p>
                      <a:pPr algn="ctr"/>
                      <a:r>
                        <a:rPr lang="es-MX" dirty="0" smtClean="0"/>
                        <a:t>Más de 56</a:t>
                      </a:r>
                      <a:endParaRPr lang="es-MX" dirty="0"/>
                    </a:p>
                  </a:txBody>
                  <a:tcPr/>
                </a:tc>
                <a:tc>
                  <a:txBody>
                    <a:bodyPr/>
                    <a:lstStyle/>
                    <a:p>
                      <a:pPr algn="ctr"/>
                      <a:r>
                        <a:rPr lang="es-MX" dirty="0" smtClean="0"/>
                        <a:t>704287</a:t>
                      </a:r>
                      <a:endParaRPr lang="es-MX" dirty="0"/>
                    </a:p>
                  </a:txBody>
                  <a:tcPr/>
                </a:tc>
              </a:tr>
              <a:tr h="370840">
                <a:tc>
                  <a:txBody>
                    <a:bodyPr/>
                    <a:lstStyle/>
                    <a:p>
                      <a:pPr algn="ctr"/>
                      <a:r>
                        <a:rPr lang="es-MX" dirty="0" smtClean="0"/>
                        <a:t>No especificado</a:t>
                      </a:r>
                      <a:endParaRPr lang="es-MX" dirty="0"/>
                    </a:p>
                  </a:txBody>
                  <a:tcPr/>
                </a:tc>
                <a:tc>
                  <a:txBody>
                    <a:bodyPr/>
                    <a:lstStyle/>
                    <a:p>
                      <a:pPr algn="ctr"/>
                      <a:r>
                        <a:rPr lang="es-MX" dirty="0" smtClean="0"/>
                        <a:t>127407</a:t>
                      </a:r>
                      <a:endParaRPr lang="es-MX" dirty="0"/>
                    </a:p>
                  </a:txBody>
                  <a:tcPr/>
                </a:tc>
              </a:tr>
            </a:tbl>
          </a:graphicData>
        </a:graphic>
      </p:graphicFrame>
    </p:spTree>
    <p:extLst>
      <p:ext uri="{BB962C8B-B14F-4D97-AF65-F5344CB8AC3E}">
        <p14:creationId xmlns:p14="http://schemas.microsoft.com/office/powerpoint/2010/main" val="1133624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685800" y="152400"/>
            <a:ext cx="6870700" cy="1044352"/>
          </a:xfrm>
        </p:spPr>
        <p:txBody>
          <a:bodyPr>
            <a:normAutofit/>
          </a:bodyPr>
          <a:lstStyle/>
          <a:p>
            <a:r>
              <a:rPr lang="es-ES" altLang="es-MX" sz="3200" dirty="0" smtClean="0"/>
              <a:t>DEFINICIONES BÁSICAS</a:t>
            </a:r>
            <a:endParaRPr lang="es-ES" altLang="es-MX" sz="3200" dirty="0"/>
          </a:p>
        </p:txBody>
      </p:sp>
      <p:sp>
        <p:nvSpPr>
          <p:cNvPr id="263171" name="Rectangle 3"/>
          <p:cNvSpPr>
            <a:spLocks noGrp="1" noChangeArrowheads="1"/>
          </p:cNvSpPr>
          <p:nvPr>
            <p:ph idx="1"/>
          </p:nvPr>
        </p:nvSpPr>
        <p:spPr>
          <a:xfrm>
            <a:off x="668776" y="980728"/>
            <a:ext cx="6622504" cy="4464050"/>
          </a:xfrm>
        </p:spPr>
        <p:txBody>
          <a:bodyPr>
            <a:noAutofit/>
          </a:bodyPr>
          <a:lstStyle/>
          <a:p>
            <a:pPr>
              <a:buFontTx/>
              <a:buNone/>
            </a:pPr>
            <a:endParaRPr lang="es-ES" altLang="es-MX" sz="3200" b="1" dirty="0"/>
          </a:p>
          <a:p>
            <a:r>
              <a:rPr lang="es-ES" altLang="es-MX" sz="3200" dirty="0">
                <a:solidFill>
                  <a:srgbClr val="FF0000"/>
                </a:solidFill>
              </a:rPr>
              <a:t>Población o universo</a:t>
            </a:r>
            <a:r>
              <a:rPr lang="es-ES" altLang="es-MX" sz="3200" dirty="0"/>
              <a:t>. Grupo de individuos u objetos con características similares.</a:t>
            </a:r>
          </a:p>
          <a:p>
            <a:endParaRPr lang="es-ES" altLang="es-MX" sz="3200" dirty="0"/>
          </a:p>
          <a:p>
            <a:r>
              <a:rPr lang="es-ES" altLang="es-MX" sz="3200" dirty="0">
                <a:solidFill>
                  <a:srgbClr val="FF0000"/>
                </a:solidFill>
              </a:rPr>
              <a:t>Muestra</a:t>
            </a:r>
            <a:r>
              <a:rPr lang="es-ES" altLang="es-MX" sz="3200" dirty="0"/>
              <a:t>. Parte de la población; puede ser finita o infinita. Los datos de una muestra pueden ser discretos o continuos, dependiendo del área de aplicación.</a:t>
            </a:r>
          </a:p>
          <a:p>
            <a:endParaRPr lang="es-ES" altLang="es-MX" sz="3200" dirty="0"/>
          </a:p>
        </p:txBody>
      </p:sp>
    </p:spTree>
    <p:extLst>
      <p:ext uri="{BB962C8B-B14F-4D97-AF65-F5344CB8AC3E}">
        <p14:creationId xmlns:p14="http://schemas.microsoft.com/office/powerpoint/2010/main" val="26145358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 altLang="es-MX" dirty="0" smtClean="0"/>
              <a:t>MEDIDAS DE DISPERSIÓN</a:t>
            </a:r>
          </a:p>
        </p:txBody>
      </p:sp>
      <p:sp>
        <p:nvSpPr>
          <p:cNvPr id="35843" name="Rectangle 3"/>
          <p:cNvSpPr>
            <a:spLocks noGrp="1" noChangeArrowheads="1"/>
          </p:cNvSpPr>
          <p:nvPr>
            <p:ph idx="1"/>
          </p:nvPr>
        </p:nvSpPr>
        <p:spPr>
          <a:xfrm>
            <a:off x="609599" y="2160590"/>
            <a:ext cx="6347714" cy="4076722"/>
          </a:xfrm>
        </p:spPr>
        <p:txBody>
          <a:bodyPr>
            <a:normAutofit fontScale="92500"/>
          </a:bodyPr>
          <a:lstStyle/>
          <a:p>
            <a:pPr algn="just" eaLnBrk="1" hangingPunct="1"/>
            <a:r>
              <a:rPr lang="es-ES" altLang="es-MX" sz="2400" dirty="0" smtClean="0">
                <a:solidFill>
                  <a:srgbClr val="FF0000"/>
                </a:solidFill>
              </a:rPr>
              <a:t>MEDIDAS DE DISPERSIÓN</a:t>
            </a:r>
            <a:r>
              <a:rPr lang="es-ES" altLang="es-MX" sz="2400" dirty="0" smtClean="0"/>
              <a:t>.- </a:t>
            </a:r>
            <a:r>
              <a:rPr lang="es-ES" altLang="es-MX" sz="2400" dirty="0"/>
              <a:t>M</a:t>
            </a:r>
            <a:r>
              <a:rPr lang="es-ES" altLang="es-MX" sz="2400" dirty="0" smtClean="0"/>
              <a:t>iden que tanto se dispersan las observaciones alrededor de la media.</a:t>
            </a:r>
          </a:p>
          <a:p>
            <a:pPr algn="just" eaLnBrk="1" hangingPunct="1"/>
            <a:endParaRPr lang="es-ES" altLang="es-MX" sz="2400" dirty="0" smtClean="0"/>
          </a:p>
          <a:p>
            <a:pPr lvl="1" algn="just" eaLnBrk="1" hangingPunct="1"/>
            <a:r>
              <a:rPr lang="es-ES" altLang="es-MX" sz="2100" dirty="0" smtClean="0"/>
              <a:t>Una de estas medidas es el rango que es simplemente la diferencia entre la observación más alta y más baja con respecto de la media.</a:t>
            </a:r>
          </a:p>
          <a:p>
            <a:pPr lvl="1" algn="just" eaLnBrk="1" hangingPunct="1">
              <a:buFont typeface="Wingdings" panose="05000000000000000000" pitchFamily="2" charset="2"/>
              <a:buNone/>
            </a:pPr>
            <a:endParaRPr lang="es-ES" altLang="es-MX" sz="2100" dirty="0" smtClean="0"/>
          </a:p>
          <a:p>
            <a:pPr lvl="1" algn="just" eaLnBrk="1" hangingPunct="1"/>
            <a:r>
              <a:rPr lang="es-ES" altLang="es-MX" sz="2100" dirty="0" smtClean="0"/>
              <a:t>Otra más útil es la varianza, que es el promedio de las diferencias de las observaciones respecto a su media elevadas al cuadrado.</a:t>
            </a:r>
          </a:p>
        </p:txBody>
      </p:sp>
      <p:pic>
        <p:nvPicPr>
          <p:cNvPr id="3" name="Imagen 2"/>
          <p:cNvPicPr>
            <a:picLocks noChangeAspect="1"/>
          </p:cNvPicPr>
          <p:nvPr/>
        </p:nvPicPr>
        <p:blipFill>
          <a:blip r:embed="rId2"/>
          <a:stretch>
            <a:fillRect/>
          </a:stretch>
        </p:blipFill>
        <p:spPr>
          <a:xfrm>
            <a:off x="6084168" y="273577"/>
            <a:ext cx="2496278" cy="1872208"/>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S" altLang="es-MX" smtClean="0"/>
              <a:t>CONTINUACIÓN</a:t>
            </a:r>
          </a:p>
        </p:txBody>
      </p:sp>
      <mc:AlternateContent xmlns:mc="http://schemas.openxmlformats.org/markup-compatibility/2006" xmlns:a14="http://schemas.microsoft.com/office/drawing/2010/main">
        <mc:Choice Requires="a14">
          <p:sp>
            <p:nvSpPr>
              <p:cNvPr id="36867" name="Rectangle 3"/>
              <p:cNvSpPr>
                <a:spLocks noGrp="1" noChangeArrowheads="1"/>
              </p:cNvSpPr>
              <p:nvPr>
                <p:ph type="body" sz="half" idx="1"/>
              </p:nvPr>
            </p:nvSpPr>
            <p:spPr>
              <a:xfrm>
                <a:off x="457200" y="1600200"/>
                <a:ext cx="8075240" cy="4853136"/>
              </a:xfrm>
            </p:spPr>
            <p:txBody>
              <a:bodyPr>
                <a:normAutofit/>
              </a:bodyPr>
              <a:lstStyle/>
              <a:p>
                <a:r>
                  <a:rPr lang="es-ES" altLang="es-MX" sz="2400" dirty="0" smtClean="0"/>
                  <a:t>La varianza puede ser poblacional o </a:t>
                </a:r>
                <a:r>
                  <a:rPr lang="es-ES" altLang="es-MX" sz="2400" dirty="0" err="1" smtClean="0"/>
                  <a:t>muestral</a:t>
                </a:r>
                <a:r>
                  <a:rPr lang="es-ES" altLang="es-MX" sz="2400" dirty="0" smtClean="0"/>
                  <a:t>; la varianza poblacional se calcula con la siguiente expresión</a:t>
                </a:r>
              </a:p>
              <a:p>
                <a:endParaRPr lang="es-ES" altLang="es-MX" sz="2400" dirty="0" smtClean="0"/>
              </a:p>
              <a:p>
                <a:pPr marL="0" indent="0">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𝜎</m:t>
                          </m:r>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sSup>
                            <m:sSupPr>
                              <m:ctrlPr>
                                <a:rPr lang="es-MX" altLang="es-MX" sz="2400" b="0" i="1" smtClean="0">
                                  <a:solidFill>
                                    <a:schemeClr val="tx1">
                                      <a:lumMod val="85000"/>
                                      <a:lumOff val="15000"/>
                                    </a:schemeClr>
                                  </a:solidFill>
                                  <a:latin typeface="Cambria Math" panose="02040503050406030204" pitchFamily="18" charset="0"/>
                                </a:rPr>
                              </m:ctrlPr>
                            </m:sSupPr>
                            <m:e>
                              <m:d>
                                <m:dPr>
                                  <m:ctrlPr>
                                    <a:rPr lang="es-MX" altLang="es-MX" sz="2400" b="0" i="1" smtClean="0">
                                      <a:solidFill>
                                        <a:schemeClr val="tx1">
                                          <a:lumMod val="85000"/>
                                          <a:lumOff val="15000"/>
                                        </a:schemeClr>
                                      </a:solidFill>
                                      <a:latin typeface="Cambria Math" panose="02040503050406030204" pitchFamily="18" charset="0"/>
                                    </a:rPr>
                                  </m:ctrlPr>
                                </m:dPr>
                                <m:e>
                                  <m:sSub>
                                    <m:sSubPr>
                                      <m:ctrlPr>
                                        <a:rPr lang="es-MX" altLang="es-MX" sz="2400" b="0" i="1" smtClean="0">
                                          <a:solidFill>
                                            <a:schemeClr val="tx1">
                                              <a:lumMod val="85000"/>
                                              <a:lumOff val="15000"/>
                                            </a:schemeClr>
                                          </a:solidFill>
                                          <a:latin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1</m:t>
                                      </m:r>
                                    </m:sub>
                                  </m:sSub>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𝜇</m:t>
                                  </m:r>
                                </m:e>
                              </m:d>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sSup>
                            <m:sSupPr>
                              <m:ctrlPr>
                                <a:rPr lang="es-MX" altLang="es-MX" sz="2400" i="1">
                                  <a:solidFill>
                                    <a:schemeClr val="tx1">
                                      <a:lumMod val="85000"/>
                                      <a:lumOff val="15000"/>
                                    </a:schemeClr>
                                  </a:solidFill>
                                  <a:latin typeface="Cambria Math" panose="02040503050406030204" pitchFamily="18" charset="0"/>
                                </a:rPr>
                              </m:ctrlPr>
                            </m:sSupPr>
                            <m:e>
                              <m:d>
                                <m:dPr>
                                  <m:ctrlPr>
                                    <a:rPr lang="es-MX" altLang="es-MX" sz="2400" i="1">
                                      <a:solidFill>
                                        <a:schemeClr val="tx1">
                                          <a:lumMod val="85000"/>
                                          <a:lumOff val="15000"/>
                                        </a:schemeClr>
                                      </a:solidFill>
                                      <a:latin typeface="Cambria Math" panose="02040503050406030204" pitchFamily="18" charset="0"/>
                                    </a:rPr>
                                  </m:ctrlPr>
                                </m:dPr>
                                <m:e>
                                  <m:sSub>
                                    <m:sSubPr>
                                      <m:ctrlPr>
                                        <a:rPr lang="es-MX" altLang="es-MX" sz="2400" i="1">
                                          <a:solidFill>
                                            <a:schemeClr val="tx1">
                                              <a:lumMod val="85000"/>
                                              <a:lumOff val="15000"/>
                                            </a:schemeClr>
                                          </a:solidFill>
                                          <a:latin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2</m:t>
                                      </m:r>
                                    </m:sub>
                                  </m:sSub>
                                  <m:r>
                                    <a:rPr lang="es-MX" altLang="es-MX" sz="2400" i="1">
                                      <a:solidFill>
                                        <a:schemeClr val="tx1">
                                          <a:lumMod val="85000"/>
                                          <a:lumOff val="15000"/>
                                        </a:schemeClr>
                                      </a:solidFill>
                                      <a:latin typeface="Cambria Math" panose="02040503050406030204" pitchFamily="18" charset="0"/>
                                    </a:rPr>
                                    <m:t>−</m:t>
                                  </m:r>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𝜇</m:t>
                                  </m:r>
                                </m:e>
                              </m:d>
                            </m:e>
                            <m:sup>
                              <m:r>
                                <a:rPr lang="es-MX" altLang="es-MX" sz="2400" i="1">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sSup>
                            <m:sSupPr>
                              <m:ctrlPr>
                                <a:rPr lang="es-MX" altLang="es-MX" sz="2400" i="1">
                                  <a:solidFill>
                                    <a:schemeClr val="tx1">
                                      <a:lumMod val="85000"/>
                                      <a:lumOff val="15000"/>
                                    </a:schemeClr>
                                  </a:solidFill>
                                  <a:latin typeface="Cambria Math" panose="02040503050406030204" pitchFamily="18" charset="0"/>
                                </a:rPr>
                              </m:ctrlPr>
                            </m:sSupPr>
                            <m:e>
                              <m:d>
                                <m:dPr>
                                  <m:ctrlPr>
                                    <a:rPr lang="es-MX" altLang="es-MX" sz="2400" i="1">
                                      <a:solidFill>
                                        <a:schemeClr val="tx1">
                                          <a:lumMod val="85000"/>
                                          <a:lumOff val="15000"/>
                                        </a:schemeClr>
                                      </a:solidFill>
                                      <a:latin typeface="Cambria Math" panose="02040503050406030204" pitchFamily="18" charset="0"/>
                                    </a:rPr>
                                  </m:ctrlPr>
                                </m:dPr>
                                <m:e>
                                  <m:sSub>
                                    <m:sSubPr>
                                      <m:ctrlPr>
                                        <a:rPr lang="es-MX" altLang="es-MX" sz="2400" i="1">
                                          <a:solidFill>
                                            <a:schemeClr val="tx1">
                                              <a:lumMod val="85000"/>
                                              <a:lumOff val="15000"/>
                                            </a:schemeClr>
                                          </a:solidFill>
                                          <a:latin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3</m:t>
                                      </m:r>
                                    </m:sub>
                                  </m:sSub>
                                  <m:r>
                                    <a:rPr lang="es-MX" altLang="es-MX" sz="2400" i="1">
                                      <a:solidFill>
                                        <a:schemeClr val="tx1">
                                          <a:lumMod val="85000"/>
                                          <a:lumOff val="15000"/>
                                        </a:schemeClr>
                                      </a:solidFill>
                                      <a:latin typeface="Cambria Math" panose="02040503050406030204" pitchFamily="18" charset="0"/>
                                    </a:rPr>
                                    <m:t>−</m:t>
                                  </m:r>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𝜇</m:t>
                                  </m:r>
                                </m:e>
                              </m:d>
                            </m:e>
                            <m:sup>
                              <m:r>
                                <a:rPr lang="es-MX" altLang="es-MX" sz="2400" i="1">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sSup>
                            <m:sSupPr>
                              <m:ctrlPr>
                                <a:rPr lang="es-MX" altLang="es-MX" sz="2400" i="1">
                                  <a:solidFill>
                                    <a:schemeClr val="tx1">
                                      <a:lumMod val="85000"/>
                                      <a:lumOff val="15000"/>
                                    </a:schemeClr>
                                  </a:solidFill>
                                  <a:latin typeface="Cambria Math" panose="02040503050406030204" pitchFamily="18" charset="0"/>
                                </a:rPr>
                              </m:ctrlPr>
                            </m:sSupPr>
                            <m:e>
                              <m:d>
                                <m:dPr>
                                  <m:ctrlPr>
                                    <a:rPr lang="es-MX" altLang="es-MX" sz="2400" i="1">
                                      <a:solidFill>
                                        <a:schemeClr val="tx1">
                                          <a:lumMod val="85000"/>
                                          <a:lumOff val="15000"/>
                                        </a:schemeClr>
                                      </a:solidFill>
                                      <a:latin typeface="Cambria Math" panose="02040503050406030204" pitchFamily="18" charset="0"/>
                                    </a:rPr>
                                  </m:ctrlPr>
                                </m:dPr>
                                <m:e>
                                  <m:sSub>
                                    <m:sSubPr>
                                      <m:ctrlPr>
                                        <a:rPr lang="es-MX" altLang="es-MX" sz="2400" i="1">
                                          <a:solidFill>
                                            <a:schemeClr val="tx1">
                                              <a:lumMod val="85000"/>
                                              <a:lumOff val="15000"/>
                                            </a:schemeClr>
                                          </a:solidFill>
                                          <a:latin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𝑁</m:t>
                                      </m:r>
                                    </m:sub>
                                  </m:sSub>
                                  <m:r>
                                    <a:rPr lang="es-MX" altLang="es-MX" sz="2400" i="1">
                                      <a:solidFill>
                                        <a:schemeClr val="tx1">
                                          <a:lumMod val="85000"/>
                                          <a:lumOff val="15000"/>
                                        </a:schemeClr>
                                      </a:solidFill>
                                      <a:latin typeface="Cambria Math" panose="02040503050406030204" pitchFamily="18" charset="0"/>
                                    </a:rPr>
                                    <m:t>−</m:t>
                                  </m:r>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𝜇</m:t>
                                  </m:r>
                                </m:e>
                              </m:d>
                            </m:e>
                            <m:sup>
                              <m:r>
                                <a:rPr lang="es-MX" altLang="es-MX" sz="2400" i="1">
                                  <a:solidFill>
                                    <a:schemeClr val="tx1">
                                      <a:lumMod val="85000"/>
                                      <a:lumOff val="15000"/>
                                    </a:schemeClr>
                                  </a:solidFill>
                                  <a:latin typeface="Cambria Math" panose="02040503050406030204" pitchFamily="18" charset="0"/>
                                </a:rPr>
                                <m:t>2</m:t>
                              </m:r>
                            </m:sup>
                          </m:sSup>
                        </m:num>
                        <m:den>
                          <m:r>
                            <a:rPr lang="es-MX" altLang="es-MX" sz="2400" b="0" i="1" smtClean="0">
                              <a:solidFill>
                                <a:schemeClr val="tx1">
                                  <a:lumMod val="85000"/>
                                  <a:lumOff val="15000"/>
                                </a:schemeClr>
                              </a:solidFill>
                              <a:latin typeface="Cambria Math" panose="02040503050406030204" pitchFamily="18" charset="0"/>
                            </a:rPr>
                            <m:t>𝑁</m:t>
                          </m:r>
                        </m:den>
                      </m:f>
                    </m:oMath>
                  </m:oMathPara>
                </a14:m>
                <a:endParaRPr lang="es-ES" altLang="es-MX" sz="2400" dirty="0" smtClean="0">
                  <a:solidFill>
                    <a:schemeClr val="tx1">
                      <a:lumMod val="85000"/>
                      <a:lumOff val="15000"/>
                    </a:schemeClr>
                  </a:solidFill>
                </a:endParaRPr>
              </a:p>
              <a:p>
                <a:pPr marL="0" indent="0">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𝜎</m:t>
                          </m:r>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nary>
                            <m:naryPr>
                              <m:chr m:val="∑"/>
                              <m:subHide m:val="on"/>
                              <m:supHide m:val="on"/>
                              <m:ctrlPr>
                                <a:rPr lang="es-MX" altLang="es-MX" sz="2400" b="0" i="1" smtClean="0">
                                  <a:solidFill>
                                    <a:schemeClr val="tx1">
                                      <a:lumMod val="85000"/>
                                      <a:lumOff val="15000"/>
                                    </a:schemeClr>
                                  </a:solidFill>
                                  <a:latin typeface="Cambria Math" panose="02040503050406030204" pitchFamily="18" charset="0"/>
                                </a:rPr>
                              </m:ctrlPr>
                            </m:naryPr>
                            <m:sub/>
                            <m:sup/>
                            <m:e>
                              <m:sSup>
                                <m:sSupPr>
                                  <m:ctrlPr>
                                    <a:rPr lang="es-MX" altLang="es-MX" sz="2400" i="1">
                                      <a:solidFill>
                                        <a:schemeClr val="tx1">
                                          <a:lumMod val="85000"/>
                                          <a:lumOff val="15000"/>
                                        </a:schemeClr>
                                      </a:solidFill>
                                      <a:latin typeface="Cambria Math" panose="02040503050406030204" pitchFamily="18" charset="0"/>
                                    </a:rPr>
                                  </m:ctrlPr>
                                </m:sSupPr>
                                <m:e>
                                  <m:d>
                                    <m:dPr>
                                      <m:ctrlPr>
                                        <a:rPr lang="es-MX" altLang="es-MX" sz="2400" i="1">
                                          <a:solidFill>
                                            <a:schemeClr val="tx1">
                                              <a:lumMod val="85000"/>
                                              <a:lumOff val="15000"/>
                                            </a:schemeClr>
                                          </a:solidFill>
                                          <a:latin typeface="Cambria Math" panose="02040503050406030204" pitchFamily="18" charset="0"/>
                                        </a:rPr>
                                      </m:ctrlPr>
                                    </m:dPr>
                                    <m:e>
                                      <m:sSub>
                                        <m:sSubPr>
                                          <m:ctrlPr>
                                            <a:rPr lang="es-MX" altLang="es-MX" sz="2400" i="1">
                                              <a:solidFill>
                                                <a:schemeClr val="tx1">
                                                  <a:lumMod val="85000"/>
                                                  <a:lumOff val="15000"/>
                                                </a:schemeClr>
                                              </a:solidFill>
                                              <a:latin typeface="Cambria Math" panose="02040503050406030204" pitchFamily="18" charset="0"/>
                                            </a:rPr>
                                          </m:ctrlPr>
                                        </m:sSubPr>
                                        <m:e>
                                          <m:r>
                                            <a:rPr lang="es-MX" altLang="es-MX" sz="2400" i="1">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𝑖</m:t>
                                          </m:r>
                                        </m:sub>
                                      </m:sSub>
                                      <m:r>
                                        <a:rPr lang="es-MX" altLang="es-MX" sz="2400" i="1">
                                          <a:solidFill>
                                            <a:schemeClr val="tx1">
                                              <a:lumMod val="85000"/>
                                              <a:lumOff val="15000"/>
                                            </a:schemeClr>
                                          </a:solidFill>
                                          <a:latin typeface="Cambria Math" panose="02040503050406030204" pitchFamily="18" charset="0"/>
                                        </a:rPr>
                                        <m:t>−</m:t>
                                      </m:r>
                                      <m:r>
                                        <a:rPr lang="es-MX" altLang="es-MX" sz="2400" i="1">
                                          <a:solidFill>
                                            <a:schemeClr val="tx1">
                                              <a:lumMod val="85000"/>
                                              <a:lumOff val="15000"/>
                                            </a:schemeClr>
                                          </a:solidFill>
                                          <a:latin typeface="Cambria Math" panose="02040503050406030204" pitchFamily="18" charset="0"/>
                                          <a:ea typeface="Cambria Math" panose="02040503050406030204" pitchFamily="18" charset="0"/>
                                        </a:rPr>
                                        <m:t>𝜇</m:t>
                                      </m:r>
                                    </m:e>
                                  </m:d>
                                </m:e>
                                <m:sup>
                                  <m:r>
                                    <a:rPr lang="es-MX" altLang="es-MX" sz="2400" i="1">
                                      <a:solidFill>
                                        <a:schemeClr val="tx1">
                                          <a:lumMod val="85000"/>
                                          <a:lumOff val="15000"/>
                                        </a:schemeClr>
                                      </a:solidFill>
                                      <a:latin typeface="Cambria Math" panose="02040503050406030204" pitchFamily="18" charset="0"/>
                                    </a:rPr>
                                    <m:t>2</m:t>
                                  </m:r>
                                </m:sup>
                              </m:sSup>
                            </m:e>
                          </m:nary>
                        </m:num>
                        <m:den>
                          <m:r>
                            <a:rPr lang="es-MX" altLang="es-MX" sz="2400" b="0" i="1" smtClean="0">
                              <a:solidFill>
                                <a:schemeClr val="tx1">
                                  <a:lumMod val="85000"/>
                                  <a:lumOff val="15000"/>
                                </a:schemeClr>
                              </a:solidFill>
                              <a:latin typeface="Cambria Math" panose="02040503050406030204" pitchFamily="18" charset="0"/>
                            </a:rPr>
                            <m:t>𝑁</m:t>
                          </m:r>
                        </m:den>
                      </m:f>
                    </m:oMath>
                  </m:oMathPara>
                </a14:m>
                <a:endParaRPr lang="es-ES" altLang="es-MX" sz="2400" dirty="0" smtClean="0">
                  <a:solidFill>
                    <a:schemeClr val="tx1">
                      <a:lumMod val="85000"/>
                      <a:lumOff val="15000"/>
                    </a:schemeClr>
                  </a:solidFill>
                </a:endParaRPr>
              </a:p>
              <a:p>
                <a:pPr marL="0" indent="0">
                  <a:buNone/>
                </a:pPr>
                <a:r>
                  <a:rPr lang="es-ES" altLang="es-MX" sz="2400" dirty="0" smtClean="0">
                    <a:solidFill>
                      <a:schemeClr val="tx1">
                        <a:lumMod val="85000"/>
                        <a:lumOff val="15000"/>
                      </a:schemeClr>
                    </a:solidFill>
                  </a:rPr>
                  <a:t>Donde</a:t>
                </a:r>
              </a:p>
              <a:p>
                <a:pPr marL="0" indent="0">
                  <a:buNone/>
                </a:pPr>
                <a14:m>
                  <m:oMathPara xmlns:m="http://schemas.openxmlformats.org/officeDocument/2006/math">
                    <m:oMathParaPr>
                      <m:jc m:val="left"/>
                    </m:oMathParaPr>
                    <m:oMath xmlns:m="http://schemas.openxmlformats.org/officeDocument/2006/math">
                      <m:sSub>
                        <m:sSubPr>
                          <m:ctrlPr>
                            <a:rPr lang="es-ES" altLang="es-MX" sz="2400" i="1" smtClean="0">
                              <a:solidFill>
                                <a:schemeClr val="tx1">
                                  <a:lumMod val="85000"/>
                                  <a:lumOff val="15000"/>
                                </a:schemeClr>
                              </a:solidFill>
                              <a:latin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𝑁</m:t>
                          </m:r>
                        </m:sub>
                      </m:sSub>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𝑠𝑜𝑛</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𝑙𝑎𝑠</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𝑜𝑏𝑠𝑒𝑟𝑣𝑎𝑐𝑖𝑜𝑛𝑒𝑠</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𝑖𝑛𝑑𝑖𝑣𝑖𝑑𝑢𝑎𝑙𝑒𝑠</m:t>
                      </m:r>
                    </m:oMath>
                  </m:oMathPara>
                </a14:m>
                <a:endParaRPr lang="es-MX" altLang="es-MX" sz="2400" b="0" dirty="0" smtClean="0">
                  <a:solidFill>
                    <a:schemeClr val="tx1">
                      <a:lumMod val="85000"/>
                      <a:lumOff val="15000"/>
                    </a:schemeClr>
                  </a:solidFill>
                </a:endParaRPr>
              </a:p>
              <a:p>
                <a:pPr marL="0" indent="0">
                  <a:buNone/>
                </a:pPr>
                <a14:m>
                  <m:oMathPara xmlns:m="http://schemas.openxmlformats.org/officeDocument/2006/math">
                    <m:oMathParaPr>
                      <m:jc m:val="left"/>
                    </m:oMathParaPr>
                    <m:oMath xmlns:m="http://schemas.openxmlformats.org/officeDocument/2006/math">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𝜇</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𝑚𝑒𝑑𝑖𝑎</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𝑝𝑜𝑏𝑙𝑎𝑐𝑖𝑜𝑛𝑎𝑙</m:t>
                      </m:r>
                    </m:oMath>
                  </m:oMathPara>
                </a14:m>
                <a:endParaRPr lang="es-MX" altLang="es-MX" sz="2400" b="0" dirty="0" smtClean="0">
                  <a:solidFill>
                    <a:schemeClr val="tx1">
                      <a:lumMod val="85000"/>
                      <a:lumOff val="15000"/>
                    </a:schemeClr>
                  </a:solidFill>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𝑁</m:t>
                      </m:r>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ú</m:t>
                      </m:r>
                      <m:r>
                        <a:rPr lang="es-MX" altLang="es-MX" sz="2400" b="0" i="1" smtClean="0">
                          <a:solidFill>
                            <a:schemeClr val="tx1">
                              <a:lumMod val="85000"/>
                              <a:lumOff val="15000"/>
                            </a:schemeClr>
                          </a:solidFill>
                          <a:latin typeface="Cambria Math" panose="02040503050406030204" pitchFamily="18" charset="0"/>
                        </a:rPr>
                        <m:t>𝑚𝑒𝑟𝑜</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𝑑𝑒</m:t>
                      </m:r>
                      <m:r>
                        <a:rPr lang="es-MX" altLang="es-MX" sz="2400" b="0" i="1" smtClean="0">
                          <a:solidFill>
                            <a:schemeClr val="tx1">
                              <a:lumMod val="85000"/>
                              <a:lumOff val="15000"/>
                            </a:schemeClr>
                          </a:solidFill>
                          <a:latin typeface="Cambria Math" panose="02040503050406030204" pitchFamily="18" charset="0"/>
                        </a:rPr>
                        <m:t> </m:t>
                      </m:r>
                      <m:r>
                        <a:rPr lang="es-MX" altLang="es-MX" sz="2400" b="0" i="1" smtClean="0">
                          <a:solidFill>
                            <a:schemeClr val="tx1">
                              <a:lumMod val="85000"/>
                              <a:lumOff val="15000"/>
                            </a:schemeClr>
                          </a:solidFill>
                          <a:latin typeface="Cambria Math" panose="02040503050406030204" pitchFamily="18" charset="0"/>
                        </a:rPr>
                        <m:t>𝑜𝑏𝑠𝑒𝑟𝑣𝑎𝑐𝑖𝑜𝑛𝑒𝑠</m:t>
                      </m:r>
                    </m:oMath>
                  </m:oMathPara>
                </a14:m>
                <a:endParaRPr lang="es-ES" altLang="es-MX" sz="2400" dirty="0" smtClean="0">
                  <a:solidFill>
                    <a:schemeClr val="tx1">
                      <a:lumMod val="85000"/>
                      <a:lumOff val="15000"/>
                    </a:schemeClr>
                  </a:solidFill>
                </a:endParaRPr>
              </a:p>
            </p:txBody>
          </p:sp>
        </mc:Choice>
        <mc:Fallback xmlns="">
          <p:sp>
            <p:nvSpPr>
              <p:cNvPr id="36867" name="Rectangle 3"/>
              <p:cNvSpPr>
                <a:spLocks noGrp="1" noRot="1" noChangeAspect="1" noMove="1" noResize="1" noEditPoints="1" noAdjustHandles="1" noChangeArrowheads="1" noChangeShapeType="1" noTextEdit="1"/>
              </p:cNvSpPr>
              <p:nvPr>
                <p:ph type="body" sz="half" idx="1"/>
              </p:nvPr>
            </p:nvSpPr>
            <p:spPr>
              <a:xfrm>
                <a:off x="457200" y="1600200"/>
                <a:ext cx="8075240" cy="4853136"/>
              </a:xfrm>
              <a:blipFill rotWithShape="0">
                <a:blip r:embed="rId2"/>
                <a:stretch>
                  <a:fillRect l="-1132" t="-1005"/>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757238" y="456406"/>
            <a:ext cx="7010400" cy="1295400"/>
          </a:xfrm>
        </p:spPr>
        <p:txBody>
          <a:bodyPr/>
          <a:lstStyle/>
          <a:p>
            <a:pPr eaLnBrk="1" hangingPunct="1"/>
            <a:r>
              <a:rPr lang="es-ES" altLang="es-MX" smtClean="0"/>
              <a:t>CONTINUACIÓN</a:t>
            </a:r>
          </a:p>
        </p:txBody>
      </p:sp>
      <mc:AlternateContent xmlns:mc="http://schemas.openxmlformats.org/markup-compatibility/2006" xmlns:a14="http://schemas.microsoft.com/office/drawing/2010/main">
        <mc:Choice Requires="a14">
          <p:sp>
            <p:nvSpPr>
              <p:cNvPr id="37891" name="Rectangle 3"/>
              <p:cNvSpPr>
                <a:spLocks noGrp="1" noChangeArrowheads="1"/>
              </p:cNvSpPr>
              <p:nvPr>
                <p:ph type="body" sz="half" idx="1"/>
              </p:nvPr>
            </p:nvSpPr>
            <p:spPr>
              <a:xfrm>
                <a:off x="757238" y="1916832"/>
                <a:ext cx="6632575" cy="4114800"/>
              </a:xfrm>
            </p:spPr>
            <p:txBody>
              <a:bodyPr/>
              <a:lstStyle/>
              <a:p>
                <a:pPr algn="just" eaLnBrk="1" hangingPunct="1"/>
                <a:r>
                  <a:rPr lang="es-ES" altLang="es-MX" sz="2400" dirty="0" smtClean="0">
                    <a:solidFill>
                      <a:srgbClr val="FF0000"/>
                    </a:solidFill>
                  </a:rPr>
                  <a:t>Desviación estándar poblacional</a:t>
                </a:r>
                <a:r>
                  <a:rPr lang="es-ES" altLang="es-MX" sz="2400" dirty="0" smtClean="0"/>
                  <a:t>.- Es la raíz cuadrada de la varianza. Es una medida importante de la dispersión de los datos</a:t>
                </a:r>
              </a:p>
              <a:p>
                <a:pPr algn="just" eaLnBrk="1" hangingPunct="1"/>
                <a:endParaRPr lang="es-ES" altLang="es-MX" sz="2400" dirty="0"/>
              </a:p>
              <a:p>
                <a:pPr algn="just" eaLnBrk="1" hangingPunct="1"/>
                <a:endParaRPr lang="es-ES" altLang="es-MX" sz="2400" dirty="0" smtClean="0"/>
              </a:p>
              <a:p>
                <a:pPr marL="0" indent="0" algn="just" eaLnBrk="1" hangingPunct="1">
                  <a:buNone/>
                </a:pPr>
                <a14:m>
                  <m:oMathPara xmlns:m="http://schemas.openxmlformats.org/officeDocument/2006/math">
                    <m:oMathParaPr>
                      <m:jc m:val="centerGroup"/>
                    </m:oMathParaPr>
                    <m:oMath xmlns:m="http://schemas.openxmlformats.org/officeDocument/2006/math">
                      <m:r>
                        <a:rPr lang="es-ES" altLang="es-MX" sz="2400" i="1" smtClean="0">
                          <a:solidFill>
                            <a:schemeClr val="tx1">
                              <a:lumMod val="85000"/>
                              <a:lumOff val="15000"/>
                            </a:schemeClr>
                          </a:solidFill>
                          <a:latin typeface="Cambria Math" panose="02040503050406030204" pitchFamily="18" charset="0"/>
                          <a:ea typeface="Cambria Math" panose="02040503050406030204" pitchFamily="18" charset="0"/>
                        </a:rPr>
                        <m:t>𝜎</m:t>
                      </m:r>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m:t>
                      </m:r>
                      <m:rad>
                        <m:radPr>
                          <m:degHide m:val="on"/>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radPr>
                        <m:deg/>
                        <m:e>
                          <m:sSup>
                            <m:sSupPr>
                              <m:ctrlP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𝜎</m:t>
                              </m:r>
                            </m:e>
                            <m:sup>
                              <m:r>
                                <a:rPr lang="es-MX" altLang="es-MX" sz="2400" b="0" i="1" smtClean="0">
                                  <a:solidFill>
                                    <a:schemeClr val="tx1">
                                      <a:lumMod val="85000"/>
                                      <a:lumOff val="15000"/>
                                    </a:schemeClr>
                                  </a:solidFill>
                                  <a:latin typeface="Cambria Math" panose="02040503050406030204" pitchFamily="18" charset="0"/>
                                  <a:ea typeface="Cambria Math" panose="02040503050406030204" pitchFamily="18" charset="0"/>
                                </a:rPr>
                                <m:t>2</m:t>
                              </m:r>
                            </m:sup>
                          </m:sSup>
                        </m:e>
                      </m:rad>
                    </m:oMath>
                  </m:oMathPara>
                </a14:m>
                <a:endParaRPr lang="es-ES" altLang="es-MX" sz="2400" dirty="0" smtClean="0"/>
              </a:p>
            </p:txBody>
          </p:sp>
        </mc:Choice>
        <mc:Fallback xmlns="">
          <p:sp>
            <p:nvSpPr>
              <p:cNvPr id="37891" name="Rectangle 3"/>
              <p:cNvSpPr>
                <a:spLocks noGrp="1" noRot="1" noChangeAspect="1" noMove="1" noResize="1" noEditPoints="1" noAdjustHandles="1" noChangeArrowheads="1" noChangeShapeType="1" noTextEdit="1"/>
              </p:cNvSpPr>
              <p:nvPr>
                <p:ph type="body" sz="half" idx="1"/>
              </p:nvPr>
            </p:nvSpPr>
            <p:spPr>
              <a:xfrm>
                <a:off x="757238" y="1916832"/>
                <a:ext cx="6632575" cy="4114800"/>
              </a:xfrm>
              <a:blipFill rotWithShape="0">
                <a:blip r:embed="rId2"/>
                <a:stretch>
                  <a:fillRect l="-735" t="-1185" r="-1471"/>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90575" y="596694"/>
            <a:ext cx="7010400" cy="1295400"/>
          </a:xfrm>
        </p:spPr>
        <p:txBody>
          <a:bodyPr/>
          <a:lstStyle/>
          <a:p>
            <a:pPr eaLnBrk="1" hangingPunct="1"/>
            <a:r>
              <a:rPr lang="es-ES" altLang="es-MX" dirty="0" smtClean="0"/>
              <a:t>CONTINUACIÓN</a:t>
            </a:r>
          </a:p>
        </p:txBody>
      </p:sp>
      <mc:AlternateContent xmlns:mc="http://schemas.openxmlformats.org/markup-compatibility/2006" xmlns:a14="http://schemas.microsoft.com/office/drawing/2010/main">
        <mc:Choice Requires="a14">
          <p:sp>
            <p:nvSpPr>
              <p:cNvPr id="38915" name="Rectangle 3"/>
              <p:cNvSpPr>
                <a:spLocks noGrp="1" noChangeArrowheads="1"/>
              </p:cNvSpPr>
              <p:nvPr>
                <p:ph type="body" sz="half" idx="1"/>
              </p:nvPr>
            </p:nvSpPr>
            <p:spPr>
              <a:xfrm>
                <a:off x="790575" y="1893094"/>
                <a:ext cx="6388100" cy="4114800"/>
              </a:xfrm>
            </p:spPr>
            <p:txBody>
              <a:bodyPr/>
              <a:lstStyle/>
              <a:p>
                <a:pPr eaLnBrk="1" hangingPunct="1"/>
                <a:r>
                  <a:rPr lang="es-ES" altLang="es-MX" sz="2400" dirty="0" smtClean="0"/>
                  <a:t>Varianza y desviación estándar </a:t>
                </a:r>
                <a:r>
                  <a:rPr lang="es-ES" altLang="es-MX" sz="2400" dirty="0" err="1" smtClean="0"/>
                  <a:t>muestral</a:t>
                </a:r>
                <a:endParaRPr lang="es-ES" altLang="es-MX" sz="2400" dirty="0" smtClean="0"/>
              </a:p>
              <a:p>
                <a:pPr eaLnBrk="1" hangingPunct="1"/>
                <a:endParaRPr lang="es-ES" altLang="es-MX" sz="2400" dirty="0"/>
              </a:p>
              <a:p>
                <a:pPr marL="0" indent="0" eaLnBrk="1" hangingPunct="1">
                  <a:buNone/>
                </a:pPr>
                <a:endParaRPr lang="es-ES" altLang="es-MX" sz="2400" i="1" dirty="0" smtClean="0">
                  <a:latin typeface="Cambria Math" panose="02040503050406030204" pitchFamily="18" charset="0"/>
                </a:endParaRPr>
              </a:p>
              <a:p>
                <a:pPr marL="0" indent="0" eaLnBrk="1" hangingPunct="1">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𝑠</m:t>
                          </m:r>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nary>
                            <m:naryPr>
                              <m:chr m:val="∑"/>
                              <m:subHide m:val="on"/>
                              <m:supHide m:val="on"/>
                              <m:ctrlPr>
                                <a:rPr lang="es-MX" altLang="es-MX" sz="2400" b="0" i="1" smtClean="0">
                                  <a:solidFill>
                                    <a:schemeClr val="tx1">
                                      <a:lumMod val="85000"/>
                                      <a:lumOff val="15000"/>
                                    </a:schemeClr>
                                  </a:solidFill>
                                  <a:latin typeface="Cambria Math" panose="02040503050406030204" pitchFamily="18" charset="0"/>
                                </a:rPr>
                              </m:ctrlPr>
                            </m:naryPr>
                            <m:sub/>
                            <m:sup/>
                            <m:e>
                              <m:sSup>
                                <m:sSupPr>
                                  <m:ctrlPr>
                                    <a:rPr lang="es-MX" altLang="es-MX" sz="2400" b="0" i="1" smtClean="0">
                                      <a:solidFill>
                                        <a:schemeClr val="tx1">
                                          <a:lumMod val="85000"/>
                                          <a:lumOff val="15000"/>
                                        </a:schemeClr>
                                      </a:solidFill>
                                      <a:latin typeface="Cambria Math" panose="02040503050406030204" pitchFamily="18" charset="0"/>
                                    </a:rPr>
                                  </m:ctrlPr>
                                </m:sSupPr>
                                <m:e>
                                  <m:d>
                                    <m:dPr>
                                      <m:ctrlPr>
                                        <a:rPr lang="es-MX" altLang="es-MX" sz="2400" b="0" i="1" smtClean="0">
                                          <a:solidFill>
                                            <a:schemeClr val="tx1">
                                              <a:lumMod val="85000"/>
                                              <a:lumOff val="15000"/>
                                            </a:schemeClr>
                                          </a:solidFill>
                                          <a:latin typeface="Cambria Math" panose="02040503050406030204" pitchFamily="18" charset="0"/>
                                        </a:rPr>
                                      </m:ctrlPr>
                                    </m:dPr>
                                    <m:e>
                                      <m:sSub>
                                        <m:sSubPr>
                                          <m:ctrlPr>
                                            <a:rPr lang="es-MX" altLang="es-MX" sz="2400" b="0" i="1" smtClean="0">
                                              <a:solidFill>
                                                <a:schemeClr val="tx1">
                                                  <a:lumMod val="85000"/>
                                                  <a:lumOff val="15000"/>
                                                </a:schemeClr>
                                              </a:solidFill>
                                              <a:latin typeface="Cambria Math" panose="02040503050406030204" pitchFamily="18" charset="0"/>
                                            </a:rPr>
                                          </m:ctrlPr>
                                        </m:sSubPr>
                                        <m:e>
                                          <m:r>
                                            <a:rPr lang="es-MX" altLang="es-MX" sz="2400" b="0" i="1" smtClean="0">
                                              <a:solidFill>
                                                <a:schemeClr val="tx1">
                                                  <a:lumMod val="85000"/>
                                                  <a:lumOff val="15000"/>
                                                </a:schemeClr>
                                              </a:solidFill>
                                              <a:latin typeface="Cambria Math" panose="02040503050406030204" pitchFamily="18" charset="0"/>
                                            </a:rPr>
                                            <m:t>𝑋</m:t>
                                          </m:r>
                                        </m:e>
                                        <m:sub>
                                          <m:r>
                                            <a:rPr lang="es-MX" altLang="es-MX" sz="2400" b="0" i="1" smtClean="0">
                                              <a:solidFill>
                                                <a:schemeClr val="tx1">
                                                  <a:lumMod val="85000"/>
                                                  <a:lumOff val="15000"/>
                                                </a:schemeClr>
                                              </a:solidFill>
                                              <a:latin typeface="Cambria Math" panose="02040503050406030204" pitchFamily="18" charset="0"/>
                                            </a:rPr>
                                            <m:t>𝑖</m:t>
                                          </m:r>
                                        </m:sub>
                                      </m:sSub>
                                      <m:r>
                                        <a:rPr lang="es-MX" altLang="es-MX" sz="2400" b="0" i="1" smtClean="0">
                                          <a:solidFill>
                                            <a:schemeClr val="tx1">
                                              <a:lumMod val="85000"/>
                                              <a:lumOff val="15000"/>
                                            </a:schemeClr>
                                          </a:solidFill>
                                          <a:latin typeface="Cambria Math" panose="02040503050406030204" pitchFamily="18" charset="0"/>
                                        </a:rPr>
                                        <m:t>−</m:t>
                                      </m:r>
                                      <m:acc>
                                        <m:accPr>
                                          <m:chr m:val="̅"/>
                                          <m:ctrlPr>
                                            <a:rPr lang="es-MX" altLang="es-MX" sz="2400" b="0" i="1" smtClean="0">
                                              <a:solidFill>
                                                <a:schemeClr val="tx1">
                                                  <a:lumMod val="85000"/>
                                                  <a:lumOff val="15000"/>
                                                </a:schemeClr>
                                              </a:solidFill>
                                              <a:latin typeface="Cambria Math" panose="02040503050406030204" pitchFamily="18" charset="0"/>
                                            </a:rPr>
                                          </m:ctrlPr>
                                        </m:accPr>
                                        <m:e>
                                          <m:r>
                                            <a:rPr lang="es-MX" altLang="es-MX" sz="2400" b="0" i="1" smtClean="0">
                                              <a:solidFill>
                                                <a:schemeClr val="tx1">
                                                  <a:lumMod val="85000"/>
                                                  <a:lumOff val="15000"/>
                                                </a:schemeClr>
                                              </a:solidFill>
                                              <a:latin typeface="Cambria Math" panose="02040503050406030204" pitchFamily="18" charset="0"/>
                                            </a:rPr>
                                            <m:t>𝑋</m:t>
                                          </m:r>
                                        </m:e>
                                      </m:acc>
                                    </m:e>
                                  </m:d>
                                </m:e>
                                <m:sup>
                                  <m:r>
                                    <a:rPr lang="es-MX" altLang="es-MX" sz="2400" b="0" i="1" smtClean="0">
                                      <a:solidFill>
                                        <a:schemeClr val="tx1">
                                          <a:lumMod val="85000"/>
                                          <a:lumOff val="15000"/>
                                        </a:schemeClr>
                                      </a:solidFill>
                                      <a:latin typeface="Cambria Math" panose="02040503050406030204" pitchFamily="18" charset="0"/>
                                    </a:rPr>
                                    <m:t>2</m:t>
                                  </m:r>
                                </m:sup>
                              </m:sSup>
                            </m:e>
                          </m:nary>
                        </m:num>
                        <m:den>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−1</m:t>
                          </m:r>
                        </m:den>
                      </m:f>
                    </m:oMath>
                  </m:oMathPara>
                </a14:m>
                <a:endParaRPr lang="es-ES" altLang="es-MX" sz="2400" dirty="0" smtClean="0">
                  <a:solidFill>
                    <a:schemeClr val="tx1">
                      <a:lumMod val="85000"/>
                      <a:lumOff val="15000"/>
                    </a:schemeClr>
                  </a:solidFill>
                </a:endParaRPr>
              </a:p>
              <a:p>
                <a:pPr marL="0" indent="0" eaLnBrk="1" hangingPunct="1">
                  <a:buNone/>
                </a:pPr>
                <a:endParaRPr lang="es-ES" altLang="es-MX" sz="2400" dirty="0">
                  <a:solidFill>
                    <a:schemeClr val="tx1">
                      <a:lumMod val="85000"/>
                      <a:lumOff val="15000"/>
                    </a:schemeClr>
                  </a:solidFill>
                </a:endParaRPr>
              </a:p>
              <a:p>
                <a:pPr marL="0" indent="0" eaLnBrk="1" hangingPunct="1">
                  <a:buNone/>
                </a:pPr>
                <a:endParaRPr lang="es-ES" altLang="es-MX" sz="2400" dirty="0" smtClean="0">
                  <a:solidFill>
                    <a:schemeClr val="tx1">
                      <a:lumMod val="85000"/>
                      <a:lumOff val="15000"/>
                    </a:schemeClr>
                  </a:solidFill>
                </a:endParaRPr>
              </a:p>
              <a:p>
                <a:pPr marL="0" indent="0" eaLnBrk="1" hangingPunct="1">
                  <a:buNone/>
                </a:pPr>
                <a14:m>
                  <m:oMathPara xmlns:m="http://schemas.openxmlformats.org/officeDocument/2006/math">
                    <m:oMathParaPr>
                      <m:jc m:val="centerGroup"/>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𝑠</m:t>
                      </m:r>
                      <m:r>
                        <a:rPr lang="es-MX" altLang="es-MX" sz="2400" b="0" i="1" smtClean="0">
                          <a:solidFill>
                            <a:schemeClr val="tx1">
                              <a:lumMod val="85000"/>
                              <a:lumOff val="15000"/>
                            </a:schemeClr>
                          </a:solidFill>
                          <a:latin typeface="Cambria Math" panose="02040503050406030204" pitchFamily="18" charset="0"/>
                        </a:rPr>
                        <m:t>=±</m:t>
                      </m:r>
                      <m:rad>
                        <m:radPr>
                          <m:degHide m:val="on"/>
                          <m:ctrlPr>
                            <a:rPr lang="es-MX" altLang="es-MX" sz="2400" b="0" i="1" smtClean="0">
                              <a:solidFill>
                                <a:schemeClr val="tx1">
                                  <a:lumMod val="85000"/>
                                  <a:lumOff val="15000"/>
                                </a:schemeClr>
                              </a:solidFill>
                              <a:latin typeface="Cambria Math" panose="02040503050406030204" pitchFamily="18" charset="0"/>
                            </a:rPr>
                          </m:ctrlPr>
                        </m:radPr>
                        <m:deg/>
                        <m:e>
                          <m:sSup>
                            <m:sSupPr>
                              <m:ctrlPr>
                                <a:rPr lang="es-MX" altLang="es-MX" sz="2400" b="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𝑠</m:t>
                              </m:r>
                            </m:e>
                            <m:sup>
                              <m:r>
                                <a:rPr lang="es-MX" altLang="es-MX" sz="2400" b="0" i="1" smtClean="0">
                                  <a:solidFill>
                                    <a:schemeClr val="tx1">
                                      <a:lumMod val="85000"/>
                                      <a:lumOff val="15000"/>
                                    </a:schemeClr>
                                  </a:solidFill>
                                  <a:latin typeface="Cambria Math" panose="02040503050406030204" pitchFamily="18" charset="0"/>
                                </a:rPr>
                                <m:t>2</m:t>
                              </m:r>
                            </m:sup>
                          </m:sSup>
                        </m:e>
                      </m:rad>
                    </m:oMath>
                  </m:oMathPara>
                </a14:m>
                <a:endParaRPr lang="es-ES" altLang="es-MX" sz="2400" dirty="0" smtClean="0"/>
              </a:p>
            </p:txBody>
          </p:sp>
        </mc:Choice>
        <mc:Fallback xmlns="">
          <p:sp>
            <p:nvSpPr>
              <p:cNvPr id="38915" name="Rectangle 3"/>
              <p:cNvSpPr>
                <a:spLocks noGrp="1" noRot="1" noChangeAspect="1" noMove="1" noResize="1" noEditPoints="1" noAdjustHandles="1" noChangeArrowheads="1" noChangeShapeType="1" noTextEdit="1"/>
              </p:cNvSpPr>
              <p:nvPr>
                <p:ph type="body" sz="half" idx="1"/>
              </p:nvPr>
            </p:nvSpPr>
            <p:spPr>
              <a:xfrm>
                <a:off x="790575" y="1893094"/>
                <a:ext cx="6388100" cy="4114800"/>
              </a:xfrm>
              <a:blipFill rotWithShape="0">
                <a:blip r:embed="rId2"/>
                <a:stretch>
                  <a:fillRect l="-763" t="-1185"/>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ES" altLang="es-MX" smtClean="0"/>
              <a:t>CONTINUACION</a:t>
            </a:r>
          </a:p>
        </p:txBody>
      </p:sp>
      <mc:AlternateContent xmlns:mc="http://schemas.openxmlformats.org/markup-compatibility/2006" xmlns:a14="http://schemas.microsoft.com/office/drawing/2010/main">
        <mc:Choice Requires="a14">
          <p:sp>
            <p:nvSpPr>
              <p:cNvPr id="43011" name="Rectangle 3"/>
              <p:cNvSpPr>
                <a:spLocks noGrp="1" noChangeArrowheads="1"/>
              </p:cNvSpPr>
              <p:nvPr>
                <p:ph type="body" sz="half" idx="1"/>
              </p:nvPr>
            </p:nvSpPr>
            <p:spPr>
              <a:xfrm>
                <a:off x="971600" y="1412776"/>
                <a:ext cx="6696744" cy="4464496"/>
              </a:xfrm>
            </p:spPr>
            <p:txBody>
              <a:bodyPr/>
              <a:lstStyle/>
              <a:p>
                <a:pPr eaLnBrk="1" hangingPunct="1"/>
                <a:r>
                  <a:rPr lang="es-ES" altLang="es-MX" sz="2400" dirty="0" smtClean="0"/>
                  <a:t>Variación y desviación estándar</a:t>
                </a:r>
              </a:p>
              <a:p>
                <a:pPr eaLnBrk="1" hangingPunct="1"/>
                <a:endParaRPr lang="es-ES" altLang="es-MX" sz="2400" dirty="0" smtClean="0"/>
              </a:p>
              <a:p>
                <a:pPr eaLnBrk="1" hangingPunct="1"/>
                <a:endParaRPr lang="es-ES" altLang="es-MX" sz="2400" dirty="0"/>
              </a:p>
              <a:p>
                <a:pPr marL="0" indent="0" eaLnBrk="1" hangingPunct="1">
                  <a:buNone/>
                </a:pPr>
                <a14:m>
                  <m:oMathPara xmlns:m="http://schemas.openxmlformats.org/officeDocument/2006/math">
                    <m:oMathParaPr>
                      <m:jc m:val="centerGroup"/>
                    </m:oMathParaPr>
                    <m:oMath xmlns:m="http://schemas.openxmlformats.org/officeDocument/2006/math">
                      <m:sSup>
                        <m:sSupPr>
                          <m:ctrlPr>
                            <a:rPr lang="es-ES" altLang="es-MX" sz="240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𝑠</m:t>
                          </m:r>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f>
                        <m:fPr>
                          <m:ctrlPr>
                            <a:rPr lang="es-MX" altLang="es-MX" sz="2400" b="0" i="1" smtClean="0">
                              <a:solidFill>
                                <a:schemeClr val="tx1">
                                  <a:lumMod val="85000"/>
                                  <a:lumOff val="15000"/>
                                </a:schemeClr>
                              </a:solidFill>
                              <a:latin typeface="Cambria Math" panose="02040503050406030204" pitchFamily="18" charset="0"/>
                            </a:rPr>
                          </m:ctrlPr>
                        </m:fPr>
                        <m:num>
                          <m:nary>
                            <m:naryPr>
                              <m:chr m:val="∑"/>
                              <m:subHide m:val="on"/>
                              <m:supHide m:val="on"/>
                              <m:ctrlPr>
                                <a:rPr lang="es-MX" altLang="es-MX" sz="2400" b="0" i="1" smtClean="0">
                                  <a:solidFill>
                                    <a:schemeClr val="tx1">
                                      <a:lumMod val="85000"/>
                                      <a:lumOff val="15000"/>
                                    </a:schemeClr>
                                  </a:solidFill>
                                  <a:latin typeface="Cambria Math" panose="02040503050406030204" pitchFamily="18" charset="0"/>
                                </a:rPr>
                              </m:ctrlPr>
                            </m:naryPr>
                            <m:sub/>
                            <m:sup/>
                            <m:e>
                              <m:sSup>
                                <m:sSupPr>
                                  <m:ctrlPr>
                                    <a:rPr lang="es-MX" altLang="es-MX" sz="2400" b="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𝑓𝑀</m:t>
                                  </m:r>
                                </m:e>
                                <m:sup>
                                  <m:r>
                                    <a:rPr lang="es-MX" altLang="es-MX" sz="2400" b="0" i="1" smtClean="0">
                                      <a:solidFill>
                                        <a:schemeClr val="tx1">
                                          <a:lumMod val="85000"/>
                                          <a:lumOff val="15000"/>
                                        </a:schemeClr>
                                      </a:solidFill>
                                      <a:latin typeface="Cambria Math" panose="02040503050406030204" pitchFamily="18" charset="0"/>
                                    </a:rPr>
                                    <m:t>2</m:t>
                                  </m:r>
                                </m:sup>
                              </m:sSup>
                              <m:r>
                                <a:rPr lang="es-MX" altLang="es-MX" sz="2400" b="0" i="1" smtClean="0">
                                  <a:solidFill>
                                    <a:schemeClr val="tx1">
                                      <a:lumMod val="85000"/>
                                      <a:lumOff val="15000"/>
                                    </a:schemeClr>
                                  </a:solidFill>
                                  <a:latin typeface="Cambria Math" panose="02040503050406030204" pitchFamily="18" charset="0"/>
                                </a:rPr>
                                <m:t>−</m:t>
                              </m:r>
                              <m:r>
                                <a:rPr lang="es-MX" altLang="es-MX" sz="2400" b="0" i="1" smtClean="0">
                                  <a:solidFill>
                                    <a:schemeClr val="tx1">
                                      <a:lumMod val="85000"/>
                                      <a:lumOff val="15000"/>
                                    </a:schemeClr>
                                  </a:solidFill>
                                  <a:latin typeface="Cambria Math" panose="02040503050406030204" pitchFamily="18" charset="0"/>
                                </a:rPr>
                                <m:t>𝑛</m:t>
                              </m:r>
                              <m:sSup>
                                <m:sSupPr>
                                  <m:ctrlPr>
                                    <a:rPr lang="es-MX" altLang="es-MX" sz="2400" b="0" i="1" smtClean="0">
                                      <a:solidFill>
                                        <a:schemeClr val="tx1">
                                          <a:lumMod val="85000"/>
                                          <a:lumOff val="15000"/>
                                        </a:schemeClr>
                                      </a:solidFill>
                                      <a:latin typeface="Cambria Math" panose="02040503050406030204" pitchFamily="18" charset="0"/>
                                    </a:rPr>
                                  </m:ctrlPr>
                                </m:sSupPr>
                                <m:e>
                                  <m:acc>
                                    <m:accPr>
                                      <m:chr m:val="̅"/>
                                      <m:ctrlPr>
                                        <a:rPr lang="es-MX" altLang="es-MX" sz="2400" b="0" i="1" smtClean="0">
                                          <a:solidFill>
                                            <a:schemeClr val="tx1">
                                              <a:lumMod val="85000"/>
                                              <a:lumOff val="15000"/>
                                            </a:schemeClr>
                                          </a:solidFill>
                                          <a:latin typeface="Cambria Math" panose="02040503050406030204" pitchFamily="18" charset="0"/>
                                        </a:rPr>
                                      </m:ctrlPr>
                                    </m:accPr>
                                    <m:e>
                                      <m:r>
                                        <a:rPr lang="es-MX" altLang="es-MX" sz="2400" b="0" i="1" smtClean="0">
                                          <a:solidFill>
                                            <a:schemeClr val="tx1">
                                              <a:lumMod val="85000"/>
                                              <a:lumOff val="15000"/>
                                            </a:schemeClr>
                                          </a:solidFill>
                                          <a:latin typeface="Cambria Math" panose="02040503050406030204" pitchFamily="18" charset="0"/>
                                        </a:rPr>
                                        <m:t>𝑋</m:t>
                                      </m:r>
                                    </m:e>
                                  </m:acc>
                                </m:e>
                                <m:sup>
                                  <m:r>
                                    <a:rPr lang="es-MX" altLang="es-MX" sz="2400" b="0" i="1" smtClean="0">
                                      <a:solidFill>
                                        <a:schemeClr val="tx1">
                                          <a:lumMod val="85000"/>
                                          <a:lumOff val="15000"/>
                                        </a:schemeClr>
                                      </a:solidFill>
                                      <a:latin typeface="Cambria Math" panose="02040503050406030204" pitchFamily="18" charset="0"/>
                                    </a:rPr>
                                    <m:t>2</m:t>
                                  </m:r>
                                </m:sup>
                              </m:sSup>
                            </m:e>
                          </m:nary>
                        </m:num>
                        <m:den>
                          <m:r>
                            <a:rPr lang="es-MX" altLang="es-MX" sz="2400" b="0" i="1" smtClean="0">
                              <a:solidFill>
                                <a:schemeClr val="tx1">
                                  <a:lumMod val="85000"/>
                                  <a:lumOff val="15000"/>
                                </a:schemeClr>
                              </a:solidFill>
                              <a:latin typeface="Cambria Math" panose="02040503050406030204" pitchFamily="18" charset="0"/>
                            </a:rPr>
                            <m:t>𝑛</m:t>
                          </m:r>
                          <m:r>
                            <a:rPr lang="es-MX" altLang="es-MX" sz="2400" b="0" i="1" smtClean="0">
                              <a:solidFill>
                                <a:schemeClr val="tx1">
                                  <a:lumMod val="85000"/>
                                  <a:lumOff val="15000"/>
                                </a:schemeClr>
                              </a:solidFill>
                              <a:latin typeface="Cambria Math" panose="02040503050406030204" pitchFamily="18" charset="0"/>
                            </a:rPr>
                            <m:t>−1</m:t>
                          </m:r>
                        </m:den>
                      </m:f>
                    </m:oMath>
                  </m:oMathPara>
                </a14:m>
                <a:endParaRPr lang="es-ES" altLang="es-MX" sz="2400" dirty="0" smtClean="0">
                  <a:solidFill>
                    <a:schemeClr val="tx1">
                      <a:lumMod val="85000"/>
                      <a:lumOff val="15000"/>
                    </a:schemeClr>
                  </a:solidFill>
                </a:endParaRPr>
              </a:p>
              <a:p>
                <a:pPr marL="0" indent="0" eaLnBrk="1" hangingPunct="1">
                  <a:buNone/>
                </a:pPr>
                <a:endParaRPr lang="es-ES" altLang="es-MX" sz="2400" dirty="0" smtClean="0">
                  <a:solidFill>
                    <a:schemeClr val="tx1">
                      <a:lumMod val="85000"/>
                      <a:lumOff val="15000"/>
                    </a:schemeClr>
                  </a:solidFill>
                </a:endParaRPr>
              </a:p>
              <a:p>
                <a:pPr marL="0" indent="0" eaLnBrk="1" hangingPunct="1">
                  <a:buNone/>
                </a:pPr>
                <a:endParaRPr lang="es-ES" altLang="es-MX" sz="2400" dirty="0">
                  <a:solidFill>
                    <a:schemeClr val="tx1">
                      <a:lumMod val="85000"/>
                      <a:lumOff val="15000"/>
                    </a:schemeClr>
                  </a:solidFill>
                </a:endParaRPr>
              </a:p>
              <a:p>
                <a:pPr marL="0" indent="0" eaLnBrk="1" hangingPunct="1">
                  <a:buNone/>
                </a:pPr>
                <a14:m>
                  <m:oMathPara xmlns:m="http://schemas.openxmlformats.org/officeDocument/2006/math">
                    <m:oMathParaPr>
                      <m:jc m:val="centerGroup"/>
                    </m:oMathParaPr>
                    <m:oMath xmlns:m="http://schemas.openxmlformats.org/officeDocument/2006/math">
                      <m:r>
                        <a:rPr lang="es-MX" altLang="es-MX" sz="2400" b="0" i="1" smtClean="0">
                          <a:solidFill>
                            <a:schemeClr val="tx1">
                              <a:lumMod val="85000"/>
                              <a:lumOff val="15000"/>
                            </a:schemeClr>
                          </a:solidFill>
                          <a:latin typeface="Cambria Math" panose="02040503050406030204" pitchFamily="18" charset="0"/>
                        </a:rPr>
                        <m:t>𝑠</m:t>
                      </m:r>
                      <m:r>
                        <a:rPr lang="es-MX" altLang="es-MX" sz="2400" b="0" i="1" smtClean="0">
                          <a:solidFill>
                            <a:schemeClr val="tx1">
                              <a:lumMod val="85000"/>
                              <a:lumOff val="15000"/>
                            </a:schemeClr>
                          </a:solidFill>
                          <a:latin typeface="Cambria Math" panose="02040503050406030204" pitchFamily="18" charset="0"/>
                        </a:rPr>
                        <m:t>=</m:t>
                      </m:r>
                      <m:rad>
                        <m:radPr>
                          <m:degHide m:val="on"/>
                          <m:ctrlPr>
                            <a:rPr lang="es-MX" altLang="es-MX" sz="2400" b="0" i="1" smtClean="0">
                              <a:solidFill>
                                <a:schemeClr val="tx1">
                                  <a:lumMod val="85000"/>
                                  <a:lumOff val="15000"/>
                                </a:schemeClr>
                              </a:solidFill>
                              <a:latin typeface="Cambria Math" panose="02040503050406030204" pitchFamily="18" charset="0"/>
                            </a:rPr>
                          </m:ctrlPr>
                        </m:radPr>
                        <m:deg/>
                        <m:e>
                          <m:sSup>
                            <m:sSupPr>
                              <m:ctrlPr>
                                <a:rPr lang="es-MX" altLang="es-MX" sz="2400" b="0" i="1" smtClean="0">
                                  <a:solidFill>
                                    <a:schemeClr val="tx1">
                                      <a:lumMod val="85000"/>
                                      <a:lumOff val="15000"/>
                                    </a:schemeClr>
                                  </a:solidFill>
                                  <a:latin typeface="Cambria Math" panose="02040503050406030204" pitchFamily="18" charset="0"/>
                                </a:rPr>
                              </m:ctrlPr>
                            </m:sSupPr>
                            <m:e>
                              <m:r>
                                <a:rPr lang="es-MX" altLang="es-MX" sz="2400" b="0" i="1" smtClean="0">
                                  <a:solidFill>
                                    <a:schemeClr val="tx1">
                                      <a:lumMod val="85000"/>
                                      <a:lumOff val="15000"/>
                                    </a:schemeClr>
                                  </a:solidFill>
                                  <a:latin typeface="Cambria Math" panose="02040503050406030204" pitchFamily="18" charset="0"/>
                                </a:rPr>
                                <m:t>𝑠</m:t>
                              </m:r>
                            </m:e>
                            <m:sup>
                              <m:r>
                                <a:rPr lang="es-MX" altLang="es-MX" sz="2400" b="0" i="1" smtClean="0">
                                  <a:solidFill>
                                    <a:schemeClr val="tx1">
                                      <a:lumMod val="85000"/>
                                      <a:lumOff val="15000"/>
                                    </a:schemeClr>
                                  </a:solidFill>
                                  <a:latin typeface="Cambria Math" panose="02040503050406030204" pitchFamily="18" charset="0"/>
                                </a:rPr>
                                <m:t>2</m:t>
                              </m:r>
                            </m:sup>
                          </m:sSup>
                        </m:e>
                      </m:rad>
                    </m:oMath>
                  </m:oMathPara>
                </a14:m>
                <a:endParaRPr lang="es-ES" altLang="es-MX" sz="2400" dirty="0" smtClean="0">
                  <a:solidFill>
                    <a:schemeClr val="tx1">
                      <a:lumMod val="85000"/>
                      <a:lumOff val="15000"/>
                    </a:schemeClr>
                  </a:solidFill>
                </a:endParaRPr>
              </a:p>
            </p:txBody>
          </p:sp>
        </mc:Choice>
        <mc:Fallback xmlns="">
          <p:sp>
            <p:nvSpPr>
              <p:cNvPr id="43011" name="Rectangle 3"/>
              <p:cNvSpPr>
                <a:spLocks noGrp="1" noRot="1" noChangeAspect="1" noMove="1" noResize="1" noEditPoints="1" noAdjustHandles="1" noChangeArrowheads="1" noChangeShapeType="1" noTextEdit="1"/>
              </p:cNvSpPr>
              <p:nvPr>
                <p:ph type="body" sz="half" idx="1"/>
              </p:nvPr>
            </p:nvSpPr>
            <p:spPr>
              <a:xfrm>
                <a:off x="971600" y="1412776"/>
                <a:ext cx="6696744" cy="4464496"/>
              </a:xfrm>
              <a:blipFill rotWithShape="0">
                <a:blip r:embed="rId2"/>
                <a:stretch>
                  <a:fillRect l="-728" t="-1093"/>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ES" altLang="es-MX" smtClean="0"/>
              <a:t>EJEMPLO</a:t>
            </a:r>
          </a:p>
        </p:txBody>
      </p:sp>
      <p:sp>
        <p:nvSpPr>
          <p:cNvPr id="44035" name="Rectangle 3"/>
          <p:cNvSpPr>
            <a:spLocks noGrp="1" noChangeArrowheads="1"/>
          </p:cNvSpPr>
          <p:nvPr>
            <p:ph idx="1"/>
          </p:nvPr>
        </p:nvSpPr>
        <p:spPr>
          <a:xfrm>
            <a:off x="609598" y="1700808"/>
            <a:ext cx="6914729" cy="4340555"/>
          </a:xfrm>
        </p:spPr>
        <p:txBody>
          <a:bodyPr>
            <a:normAutofit/>
          </a:bodyPr>
          <a:lstStyle/>
          <a:p>
            <a:pPr algn="just" eaLnBrk="1" hangingPunct="1"/>
            <a:r>
              <a:rPr lang="es-ES" altLang="es-MX" sz="2400" dirty="0" smtClean="0"/>
              <a:t>El director de vuelo de </a:t>
            </a:r>
            <a:r>
              <a:rPr lang="es-ES" altLang="es-MX" sz="2400" dirty="0" err="1" smtClean="0"/>
              <a:t>P&amp;P</a:t>
            </a:r>
            <a:r>
              <a:rPr lang="es-ES" altLang="es-MX" sz="2400" dirty="0" smtClean="0"/>
              <a:t> requiere información respecto a la dispersión del número de pasajeros. Las decisiones que se tomen respecto a la programación y al tamaño más eficiente de los aviones, dependerá de la fluctuación en el transporte de pasajeros. Si esta variación en números de pasajeros es grande, se pueden necesitar aviones más grandes para evitar el sobrecupo en los días en los que el transporte de pasajeros es más solicitado.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sz="quarter"/>
          </p:nvPr>
        </p:nvSpPr>
        <p:spPr/>
        <p:txBody>
          <a:bodyPr/>
          <a:lstStyle/>
          <a:p>
            <a:pPr eaLnBrk="1" hangingPunct="1"/>
            <a:r>
              <a:rPr lang="es-ES" altLang="es-MX" dirty="0" smtClean="0"/>
              <a:t>SOLUCIÓN</a:t>
            </a:r>
          </a:p>
        </p:txBody>
      </p:sp>
      <p:graphicFrame>
        <p:nvGraphicFramePr>
          <p:cNvPr id="83077" name="Group 133"/>
          <p:cNvGraphicFramePr>
            <a:graphicFrameLocks noGrp="1"/>
          </p:cNvGraphicFramePr>
          <p:nvPr>
            <p:ph sz="quarter" idx="1"/>
            <p:extLst>
              <p:ext uri="{D42A27DB-BD31-4B8C-83A1-F6EECF244321}">
                <p14:modId xmlns:p14="http://schemas.microsoft.com/office/powerpoint/2010/main" val="1299995695"/>
              </p:ext>
            </p:extLst>
          </p:nvPr>
        </p:nvGraphicFramePr>
        <p:xfrm>
          <a:off x="457200" y="1600200"/>
          <a:ext cx="8218488" cy="4360865"/>
        </p:xfrm>
        <a:graphic>
          <a:graphicData uri="http://schemas.openxmlformats.org/drawingml/2006/table">
            <a:tbl>
              <a:tblPr/>
              <a:tblGrid>
                <a:gridCol w="1879600"/>
                <a:gridCol w="1250950"/>
                <a:gridCol w="1252538"/>
                <a:gridCol w="1457325"/>
                <a:gridCol w="1123950"/>
                <a:gridCol w="1254125"/>
              </a:tblGrid>
              <a:tr h="731838">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dirty="0" smtClean="0">
                          <a:ln>
                            <a:noFill/>
                          </a:ln>
                          <a:solidFill>
                            <a:schemeClr val="tx2"/>
                          </a:solidFill>
                          <a:effectLst/>
                          <a:latin typeface="Arial" panose="020B0604020202020204" pitchFamily="34" charset="0"/>
                        </a:rPr>
                        <a:t>CLASE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fM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M</a:t>
                      </a:r>
                      <a:r>
                        <a:rPr kumimoji="0" lang="es-ES" altLang="es-MX" sz="2400" b="0" i="0" u="none" strike="noStrike" cap="none" normalizeH="0" baseline="30000" smtClean="0">
                          <a:ln>
                            <a:noFill/>
                          </a:ln>
                          <a:solidFill>
                            <a:schemeClr val="tx2"/>
                          </a:solidFill>
                          <a:effectLst/>
                          <a:latin typeface="Arial" panose="020B0604020202020204" pitchFamily="34" charset="0"/>
                        </a:rPr>
                        <a:t>2</a:t>
                      </a:r>
                      <a:endParaRPr kumimoji="0" lang="es-ES" altLang="es-MX" sz="2400" b="0" i="0" u="none" strike="noStrike" cap="none" normalizeH="0" baseline="0" smtClean="0">
                        <a:ln>
                          <a:noFill/>
                        </a:ln>
                        <a:solidFill>
                          <a:schemeClr val="tx2"/>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fM</a:t>
                      </a:r>
                      <a:r>
                        <a:rPr kumimoji="0" lang="es-ES" altLang="es-MX" sz="2400" b="0" i="0" u="none" strike="noStrike" cap="none" normalizeH="0" baseline="30000" smtClean="0">
                          <a:ln>
                            <a:noFill/>
                          </a:ln>
                          <a:solidFill>
                            <a:schemeClr val="tx2"/>
                          </a:solidFill>
                          <a:effectLst/>
                          <a:latin typeface="Arial" panose="020B0604020202020204" pitchFamily="34" charset="0"/>
                        </a:rPr>
                        <a:t>2</a:t>
                      </a:r>
                      <a:endParaRPr kumimoji="0" lang="es-ES" altLang="es-MX" sz="2400" b="0" i="0" u="none" strike="noStrike" cap="none" normalizeH="0" baseline="0" smtClean="0">
                        <a:ln>
                          <a:noFill/>
                        </a:ln>
                        <a:solidFill>
                          <a:schemeClr val="tx2"/>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38">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50-59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54.5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163.5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2970.25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8910.75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60-69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64.5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451.5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4160.25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29121.75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70-79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74.5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1341.0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5550.25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99904.5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80-89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84.5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1014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7140.25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85683.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90-99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94.5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756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8930.25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71442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100-109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104.5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209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400" b="0" i="0" u="none" strike="noStrike" cap="none" normalizeH="0" baseline="0" smtClean="0">
                          <a:ln>
                            <a:noFill/>
                          </a:ln>
                          <a:solidFill>
                            <a:schemeClr val="tx2"/>
                          </a:solidFill>
                          <a:effectLst/>
                          <a:latin typeface="Arial" panose="020B0604020202020204" pitchFamily="34" charset="0"/>
                        </a:rPr>
                        <a:t>10920.25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600" b="0" i="0" u="none" strike="noStrike" cap="none" normalizeH="0" baseline="0" smtClean="0">
                          <a:ln>
                            <a:noFill/>
                          </a:ln>
                          <a:solidFill>
                            <a:schemeClr val="tx2"/>
                          </a:solidFill>
                          <a:effectLst/>
                          <a:latin typeface="Arial" panose="020B0604020202020204" pitchFamily="34" charset="0"/>
                        </a:rPr>
                        <a:t>21840.5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4038">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1800" b="0" i="0" u="none" strike="noStrike" cap="none" normalizeH="0" baseline="0" smtClean="0">
                          <a:ln>
                            <a:noFill/>
                          </a:ln>
                          <a:solidFill>
                            <a:schemeClr val="tx2"/>
                          </a:solidFill>
                          <a:effectLst/>
                          <a:latin typeface="Arial" panose="020B0604020202020204" pitchFamily="34" charset="0"/>
                        </a:rPr>
                        <a:t>N=50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1800" b="0" i="0" u="none" strike="noStrike" cap="none" normalizeH="0" baseline="0" smtClean="0">
                        <a:ln>
                          <a:noFill/>
                        </a:ln>
                        <a:solidFill>
                          <a:schemeClr val="tx2"/>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MX" altLang="es-MX" sz="1800" b="0" i="0" u="none" strike="noStrike" cap="none" normalizeH="0" baseline="0" dirty="0" smtClean="0">
                          <a:ln>
                            <a:noFill/>
                          </a:ln>
                          <a:solidFill>
                            <a:schemeClr val="tx2"/>
                          </a:solidFill>
                          <a:effectLst/>
                          <a:latin typeface="Arial" panose="020B0604020202020204" pitchFamily="34" charset="0"/>
                        </a:rPr>
                        <a:t>3935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endParaRPr kumimoji="0" lang="es-MX" altLang="es-MX" sz="1800" b="0" i="0" u="none" strike="noStrike" cap="none" normalizeH="0" baseline="0" dirty="0" smtClean="0">
                        <a:ln>
                          <a:noFill/>
                        </a:ln>
                        <a:solidFill>
                          <a:schemeClr val="tx2"/>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MX" altLang="es-MX" sz="1800" b="0" i="0" u="none" strike="noStrike" cap="none" normalizeH="0" baseline="0" dirty="0" smtClean="0">
                          <a:ln>
                            <a:noFill/>
                          </a:ln>
                          <a:solidFill>
                            <a:schemeClr val="tx2"/>
                          </a:solidFill>
                          <a:effectLst/>
                          <a:latin typeface="Arial" panose="020B0604020202020204" pitchFamily="34" charset="0"/>
                        </a:rPr>
                        <a:t>316902.5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5124" name="Object 97"/>
          <p:cNvGraphicFramePr>
            <a:graphicFrameLocks noGrp="1" noChangeAspect="1"/>
          </p:cNvGraphicFramePr>
          <p:nvPr>
            <p:ph sz="quarter" idx="2"/>
            <p:extLst>
              <p:ext uri="{D42A27DB-BD31-4B8C-83A1-F6EECF244321}">
                <p14:modId xmlns:p14="http://schemas.microsoft.com/office/powerpoint/2010/main" val="714947578"/>
              </p:ext>
            </p:extLst>
          </p:nvPr>
        </p:nvGraphicFramePr>
        <p:xfrm>
          <a:off x="4859338" y="6092825"/>
          <a:ext cx="1493837" cy="420688"/>
        </p:xfrm>
        <a:graphic>
          <a:graphicData uri="http://schemas.openxmlformats.org/presentationml/2006/ole">
            <mc:AlternateContent xmlns:mc="http://schemas.openxmlformats.org/markup-compatibility/2006">
              <mc:Choice xmlns:v="urn:schemas-microsoft-com:vml" Requires="v">
                <p:oleObj spid="_x0000_s45210" name="Ecuación" r:id="rId3" imgW="901309" imgH="253890" progId="Equation.3">
                  <p:embed/>
                </p:oleObj>
              </mc:Choice>
              <mc:Fallback>
                <p:oleObj name="Ecuación" r:id="rId3" imgW="901309" imgH="253890" progId="Equation.3">
                  <p:embed/>
                  <p:pic>
                    <p:nvPicPr>
                      <p:cNvPr id="0" name="Object 9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6092825"/>
                        <a:ext cx="1493837" cy="420688"/>
                      </a:xfrm>
                      <a:prstGeom prst="rect">
                        <a:avLst/>
                      </a:prstGeom>
                      <a:noFill/>
                      <a:ln>
                        <a:noFill/>
                      </a:ln>
                      <a:effectLst/>
                    </p:spPr>
                  </p:pic>
                </p:oleObj>
              </mc:Fallback>
            </mc:AlternateContent>
          </a:graphicData>
        </a:graphic>
      </p:graphicFrame>
      <p:graphicFrame>
        <p:nvGraphicFramePr>
          <p:cNvPr id="45125" name="Object 117"/>
          <p:cNvGraphicFramePr>
            <a:graphicFrameLocks noGrp="1" noChangeAspect="1"/>
          </p:cNvGraphicFramePr>
          <p:nvPr>
            <p:ph sz="quarter" idx="3"/>
            <p:extLst>
              <p:ext uri="{D42A27DB-BD31-4B8C-83A1-F6EECF244321}">
                <p14:modId xmlns:p14="http://schemas.microsoft.com/office/powerpoint/2010/main" val="880720182"/>
              </p:ext>
            </p:extLst>
          </p:nvPr>
        </p:nvGraphicFramePr>
        <p:xfrm>
          <a:off x="6616041" y="6057805"/>
          <a:ext cx="2040337" cy="420688"/>
        </p:xfrm>
        <a:graphic>
          <a:graphicData uri="http://schemas.openxmlformats.org/presentationml/2006/ole">
            <mc:AlternateContent xmlns:mc="http://schemas.openxmlformats.org/markup-compatibility/2006">
              <mc:Choice xmlns:v="urn:schemas-microsoft-com:vml" Requires="v">
                <p:oleObj spid="_x0000_s45211" name="Ecuación" r:id="rId5" imgW="1231366" imgH="253890" progId="Equation.3">
                  <p:embed/>
                </p:oleObj>
              </mc:Choice>
              <mc:Fallback>
                <p:oleObj name="Ecuación" r:id="rId5" imgW="1231366" imgH="253890" progId="Equation.3">
                  <p:embed/>
                  <p:pic>
                    <p:nvPicPr>
                      <p:cNvPr id="0" name="Object 1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6041" y="6057805"/>
                        <a:ext cx="2040337" cy="420688"/>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ES" altLang="es-MX" dirty="0" smtClean="0"/>
              <a:t>CÁLCULOS</a:t>
            </a:r>
          </a:p>
        </p:txBody>
      </p:sp>
      <p:graphicFrame>
        <p:nvGraphicFramePr>
          <p:cNvPr id="88104" name="Group 40"/>
          <p:cNvGraphicFramePr>
            <a:graphicFrameLocks noGrp="1"/>
          </p:cNvGraphicFramePr>
          <p:nvPr>
            <p:ph type="tbl" idx="1"/>
            <p:extLst>
              <p:ext uri="{D42A27DB-BD31-4B8C-83A1-F6EECF244321}">
                <p14:modId xmlns:p14="http://schemas.microsoft.com/office/powerpoint/2010/main" val="1010121238"/>
              </p:ext>
            </p:extLst>
          </p:nvPr>
        </p:nvGraphicFramePr>
        <p:xfrm>
          <a:off x="467544" y="1340768"/>
          <a:ext cx="6840760" cy="4700689"/>
        </p:xfrm>
        <a:graphic>
          <a:graphicData uri="http://schemas.openxmlformats.org/drawingml/2006/table">
            <a:tbl>
              <a:tblPr/>
              <a:tblGrid>
                <a:gridCol w="2376264"/>
                <a:gridCol w="2232248"/>
                <a:gridCol w="2232248"/>
              </a:tblGrid>
              <a:tr h="822849">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CLASE</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f</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Frecuencia Acumulada</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4438">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50-59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3</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3</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61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60-69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7</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026">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70-79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18</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28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61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80-89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12</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40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4438">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90-99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8</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48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61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100-109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2</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dirty="0" smtClean="0">
                          <a:ln>
                            <a:noFill/>
                          </a:ln>
                          <a:solidFill>
                            <a:schemeClr val="tx2"/>
                          </a:solidFill>
                          <a:effectLst/>
                          <a:latin typeface="Arial" panose="020B0604020202020204" pitchFamily="34" charset="0"/>
                        </a:rPr>
                        <a:t>50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99592" y="485775"/>
            <a:ext cx="7010400" cy="1295400"/>
          </a:xfrm>
        </p:spPr>
        <p:txBody>
          <a:bodyPr/>
          <a:lstStyle/>
          <a:p>
            <a:pPr eaLnBrk="1" hangingPunct="1"/>
            <a:r>
              <a:rPr lang="es-ES" altLang="es-MX" dirty="0" smtClean="0"/>
              <a:t>CÁLCULOS</a:t>
            </a:r>
          </a:p>
        </p:txBody>
      </p:sp>
      <p:sp>
        <p:nvSpPr>
          <p:cNvPr id="47107" name="Rectangle 3"/>
          <p:cNvSpPr>
            <a:spLocks noGrp="1" noChangeArrowheads="1"/>
          </p:cNvSpPr>
          <p:nvPr>
            <p:ph type="body" sz="half" idx="1"/>
          </p:nvPr>
        </p:nvSpPr>
        <p:spPr>
          <a:xfrm>
            <a:off x="755576" y="1916832"/>
            <a:ext cx="3440113" cy="4114800"/>
          </a:xfrm>
        </p:spPr>
        <p:txBody>
          <a:bodyPr/>
          <a:lstStyle/>
          <a:p>
            <a:pPr eaLnBrk="1" hangingPunct="1"/>
            <a:r>
              <a:rPr lang="es-ES" altLang="es-MX" sz="2400" dirty="0" smtClean="0"/>
              <a:t>MEDIA</a:t>
            </a:r>
          </a:p>
          <a:p>
            <a:pPr eaLnBrk="1" hangingPunct="1"/>
            <a:endParaRPr lang="es-ES" altLang="es-MX" sz="2400" dirty="0" smtClean="0"/>
          </a:p>
        </p:txBody>
      </p:sp>
      <p:graphicFrame>
        <p:nvGraphicFramePr>
          <p:cNvPr id="47108" name="Object 6"/>
          <p:cNvGraphicFramePr>
            <a:graphicFrameLocks noGrp="1" noChangeAspect="1"/>
          </p:cNvGraphicFramePr>
          <p:nvPr>
            <p:ph sz="quarter" idx="2"/>
            <p:extLst>
              <p:ext uri="{D42A27DB-BD31-4B8C-83A1-F6EECF244321}">
                <p14:modId xmlns:p14="http://schemas.microsoft.com/office/powerpoint/2010/main" val="3804686422"/>
              </p:ext>
            </p:extLst>
          </p:nvPr>
        </p:nvGraphicFramePr>
        <p:xfrm>
          <a:off x="1835150" y="2544763"/>
          <a:ext cx="5329238" cy="3536950"/>
        </p:xfrm>
        <a:graphic>
          <a:graphicData uri="http://schemas.openxmlformats.org/presentationml/2006/ole">
            <mc:AlternateContent xmlns:mc="http://schemas.openxmlformats.org/markup-compatibility/2006">
              <mc:Choice xmlns:v="urn:schemas-microsoft-com:vml" Requires="v">
                <p:oleObj spid="_x0000_s47151" name="Ecuación" r:id="rId3" imgW="2832100" imgH="1879600" progId="Equation.3">
                  <p:embed/>
                </p:oleObj>
              </mc:Choice>
              <mc:Fallback>
                <p:oleObj name="Ecuación" r:id="rId3" imgW="2832100" imgH="1879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2544763"/>
                        <a:ext cx="5329238" cy="3536950"/>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ES" altLang="es-MX" dirty="0" smtClean="0"/>
              <a:t>CÁLCULOS</a:t>
            </a:r>
          </a:p>
        </p:txBody>
      </p:sp>
      <p:graphicFrame>
        <p:nvGraphicFramePr>
          <p:cNvPr id="48131" name="Object 6"/>
          <p:cNvGraphicFramePr>
            <a:graphicFrameLocks noGrp="1" noChangeAspect="1"/>
          </p:cNvGraphicFramePr>
          <p:nvPr>
            <p:ph sz="half" idx="1"/>
            <p:extLst>
              <p:ext uri="{D42A27DB-BD31-4B8C-83A1-F6EECF244321}">
                <p14:modId xmlns:p14="http://schemas.microsoft.com/office/powerpoint/2010/main" val="2316208774"/>
              </p:ext>
            </p:extLst>
          </p:nvPr>
        </p:nvGraphicFramePr>
        <p:xfrm>
          <a:off x="1116013" y="2636838"/>
          <a:ext cx="6454775" cy="2460625"/>
        </p:xfrm>
        <a:graphic>
          <a:graphicData uri="http://schemas.openxmlformats.org/presentationml/2006/ole">
            <mc:AlternateContent xmlns:mc="http://schemas.openxmlformats.org/markup-compatibility/2006">
              <mc:Choice xmlns:v="urn:schemas-microsoft-com:vml" Requires="v">
                <p:oleObj spid="_x0000_s48174" name="Ecuación" r:id="rId3" imgW="2298700" imgH="876300" progId="Equation.3">
                  <p:embed/>
                </p:oleObj>
              </mc:Choice>
              <mc:Fallback>
                <p:oleObj name="Ecuación" r:id="rId3" imgW="2298700" imgH="8763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2636838"/>
                        <a:ext cx="6454775" cy="2460625"/>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152400"/>
            <a:ext cx="6870700" cy="972344"/>
          </a:xfrm>
        </p:spPr>
        <p:txBody>
          <a:bodyPr>
            <a:normAutofit/>
          </a:bodyPr>
          <a:lstStyle/>
          <a:p>
            <a:r>
              <a:rPr lang="es-ES" altLang="es-MX" sz="3200" dirty="0" smtClean="0"/>
              <a:t>DEFINICIONES BÁSICAS</a:t>
            </a:r>
            <a:endParaRPr lang="es-ES" altLang="es-MX" sz="3200" dirty="0"/>
          </a:p>
        </p:txBody>
      </p:sp>
      <p:sp>
        <p:nvSpPr>
          <p:cNvPr id="100355" name="Rectangle 3"/>
          <p:cNvSpPr>
            <a:spLocks noGrp="1" noChangeArrowheads="1"/>
          </p:cNvSpPr>
          <p:nvPr>
            <p:ph idx="1"/>
          </p:nvPr>
        </p:nvSpPr>
        <p:spPr>
          <a:xfrm>
            <a:off x="467544" y="980728"/>
            <a:ext cx="6840760" cy="5327650"/>
          </a:xfrm>
        </p:spPr>
        <p:txBody>
          <a:bodyPr>
            <a:normAutofit lnSpcReduction="10000"/>
          </a:bodyPr>
          <a:lstStyle/>
          <a:p>
            <a:pPr algn="just">
              <a:lnSpc>
                <a:spcPct val="80000"/>
              </a:lnSpc>
              <a:buFontTx/>
              <a:buNone/>
            </a:pPr>
            <a:r>
              <a:rPr lang="es-ES" altLang="es-MX" sz="2400" dirty="0"/>
              <a:t>	</a:t>
            </a:r>
          </a:p>
          <a:p>
            <a:pPr algn="just">
              <a:lnSpc>
                <a:spcPct val="80000"/>
              </a:lnSpc>
            </a:pPr>
            <a:r>
              <a:rPr lang="es-ES" altLang="es-MX" sz="2400" dirty="0">
                <a:solidFill>
                  <a:srgbClr val="FF0000"/>
                </a:solidFill>
              </a:rPr>
              <a:t>Muestra finita</a:t>
            </a:r>
            <a:r>
              <a:rPr lang="es-ES" altLang="es-MX" sz="2400" dirty="0"/>
              <a:t>. Aquella en la que sus elementos se pueden contar; ejemplo: todas las botellas de vidrio producidas en un lote.</a:t>
            </a:r>
          </a:p>
          <a:p>
            <a:pPr algn="just">
              <a:lnSpc>
                <a:spcPct val="80000"/>
              </a:lnSpc>
            </a:pPr>
            <a:endParaRPr lang="es-ES" altLang="es-MX" sz="2400" dirty="0"/>
          </a:p>
          <a:p>
            <a:pPr algn="just">
              <a:lnSpc>
                <a:spcPct val="80000"/>
              </a:lnSpc>
            </a:pPr>
            <a:r>
              <a:rPr lang="es-ES" altLang="es-MX" sz="2400" dirty="0">
                <a:solidFill>
                  <a:srgbClr val="FF0000"/>
                </a:solidFill>
              </a:rPr>
              <a:t>Muestra infinita</a:t>
            </a:r>
            <a:r>
              <a:rPr lang="es-ES" altLang="es-MX" sz="2400" dirty="0"/>
              <a:t>. Aquella en la que sus elementos no se pueden contar; ejemplo: todos los posibles resultados de sucesivas tiradas de una moneda.</a:t>
            </a:r>
          </a:p>
          <a:p>
            <a:pPr algn="just">
              <a:lnSpc>
                <a:spcPct val="80000"/>
              </a:lnSpc>
            </a:pPr>
            <a:endParaRPr lang="es-ES" altLang="es-MX" sz="2400" dirty="0"/>
          </a:p>
          <a:p>
            <a:pPr algn="just">
              <a:lnSpc>
                <a:spcPct val="80000"/>
              </a:lnSpc>
              <a:buFontTx/>
              <a:buNone/>
            </a:pPr>
            <a:r>
              <a:rPr lang="es-ES" altLang="es-MX" sz="2400" dirty="0"/>
              <a:t>	Si una muestra es representativa de una población, es posible inferir conclusiones sobre la población: estadística inductiva o inferencia estadística; ya que la inferencia no es exacta es frecuente utilizar la probabilidad para establecer conclusiones</a:t>
            </a:r>
          </a:p>
        </p:txBody>
      </p:sp>
    </p:spTree>
    <p:extLst>
      <p:ext uri="{BB962C8B-B14F-4D97-AF65-F5344CB8AC3E}">
        <p14:creationId xmlns:p14="http://schemas.microsoft.com/office/powerpoint/2010/main" val="216172886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ES" altLang="es-MX" smtClean="0"/>
              <a:t>INTERPRETACIÓN</a:t>
            </a:r>
          </a:p>
        </p:txBody>
      </p:sp>
      <p:sp>
        <p:nvSpPr>
          <p:cNvPr id="49155" name="Rectangle 3"/>
          <p:cNvSpPr>
            <a:spLocks noGrp="1" noChangeArrowheads="1"/>
          </p:cNvSpPr>
          <p:nvPr>
            <p:ph idx="1"/>
          </p:nvPr>
        </p:nvSpPr>
        <p:spPr/>
        <p:txBody>
          <a:bodyPr>
            <a:normAutofit/>
          </a:bodyPr>
          <a:lstStyle/>
          <a:p>
            <a:pPr algn="just" eaLnBrk="1" hangingPunct="1"/>
            <a:r>
              <a:rPr lang="es-ES" altLang="es-MX" sz="2200" dirty="0" smtClean="0"/>
              <a:t>El director de vuelo ahora puede decidir si los aviones que se están utilizando actualmente pueden acomodar fluctuaciones en los niveles de pasajeros tal como lo mide una desviación estándar de 12.14. Si no, quizá se utilizarán aviones más grandes para acomodar cualquier excedente que pueda ocurrir en esos días de tráfico pesado.</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ES" altLang="es-MX" dirty="0" smtClean="0"/>
              <a:t>EJERCICIO</a:t>
            </a:r>
          </a:p>
        </p:txBody>
      </p:sp>
      <p:sp>
        <p:nvSpPr>
          <p:cNvPr id="50179" name="Rectangle 3"/>
          <p:cNvSpPr>
            <a:spLocks noGrp="1" noChangeArrowheads="1"/>
          </p:cNvSpPr>
          <p:nvPr>
            <p:ph idx="1"/>
          </p:nvPr>
        </p:nvSpPr>
        <p:spPr/>
        <p:txBody>
          <a:bodyPr>
            <a:normAutofit fontScale="92500"/>
          </a:bodyPr>
          <a:lstStyle/>
          <a:p>
            <a:pPr algn="just" eaLnBrk="1" hangingPunct="1"/>
            <a:r>
              <a:rPr lang="es-ES" altLang="es-MX" sz="2400" dirty="0" smtClean="0"/>
              <a:t>El ausentismo diario en su oficina parece ir en aumento. El año pasado un promedio de 47.8 empleados estuvo ausente algunos días, como una desviación estándar de 14.7. Se recolecto una muestra de datos para el año en curso y se ubicaron en la tabla de frecuencias que se muestra a continuación. Calcule la media, la mediana, la moda, y la desviación estándar para estos datos y compárelos con los del año anterior ¿A qué conclusiones llega?</a:t>
            </a:r>
          </a:p>
        </p:txBody>
      </p:sp>
      <p:pic>
        <p:nvPicPr>
          <p:cNvPr id="2" name="Imagen 1"/>
          <p:cNvPicPr>
            <a:picLocks noChangeAspect="1"/>
          </p:cNvPicPr>
          <p:nvPr/>
        </p:nvPicPr>
        <p:blipFill>
          <a:blip r:embed="rId2"/>
          <a:stretch>
            <a:fillRect/>
          </a:stretch>
        </p:blipFill>
        <p:spPr>
          <a:xfrm>
            <a:off x="4283968" y="379410"/>
            <a:ext cx="1019538" cy="1396554"/>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95536" y="260648"/>
            <a:ext cx="8229600" cy="1143000"/>
          </a:xfrm>
        </p:spPr>
        <p:txBody>
          <a:bodyPr/>
          <a:lstStyle/>
          <a:p>
            <a:pPr eaLnBrk="1" hangingPunct="1"/>
            <a:r>
              <a:rPr lang="es-ES" altLang="es-MX" dirty="0" smtClean="0"/>
              <a:t>TABLA DE DATOS</a:t>
            </a:r>
          </a:p>
        </p:txBody>
      </p:sp>
      <p:graphicFrame>
        <p:nvGraphicFramePr>
          <p:cNvPr id="98345" name="Group 41"/>
          <p:cNvGraphicFramePr>
            <a:graphicFrameLocks noGrp="1"/>
          </p:cNvGraphicFramePr>
          <p:nvPr>
            <p:ph type="tbl" idx="1"/>
            <p:extLst>
              <p:ext uri="{D42A27DB-BD31-4B8C-83A1-F6EECF244321}">
                <p14:modId xmlns:p14="http://schemas.microsoft.com/office/powerpoint/2010/main" val="1214931479"/>
              </p:ext>
            </p:extLst>
          </p:nvPr>
        </p:nvGraphicFramePr>
        <p:xfrm>
          <a:off x="323528" y="1700808"/>
          <a:ext cx="8229600" cy="4480452"/>
        </p:xfrm>
        <a:graphic>
          <a:graphicData uri="http://schemas.openxmlformats.org/drawingml/2006/table">
            <a:tbl>
              <a:tblPr/>
              <a:tblGrid>
                <a:gridCol w="4392612"/>
                <a:gridCol w="3836988"/>
              </a:tblGrid>
              <a:tr h="822843">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Número de Empleados ausentes</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Días en los que ese número estuvo ausente</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20-29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5</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30-39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9</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40-49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50-59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60-69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12</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70-79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11</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80-89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135">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smtClean="0">
                          <a:ln>
                            <a:noFill/>
                          </a:ln>
                          <a:solidFill>
                            <a:schemeClr val="tx2"/>
                          </a:solidFill>
                          <a:effectLst/>
                          <a:latin typeface="Arial" panose="020B0604020202020204" pitchFamily="34" charset="0"/>
                        </a:rPr>
                        <a:t>90-99</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5000"/>
                        <a:buFont typeface="Wingdings" panose="05000000000000000000" pitchFamily="2" charset="2"/>
                        <a:defRPr sz="2400">
                          <a:solidFill>
                            <a:schemeClr val="tx2"/>
                          </a:solidFill>
                          <a:latin typeface="Arial" panose="020B0604020202020204" pitchFamily="34" charset="0"/>
                        </a:defRPr>
                      </a:lvl1pPr>
                      <a:lvl2pPr>
                        <a:spcBef>
                          <a:spcPct val="20000"/>
                        </a:spcBef>
                        <a:buClr>
                          <a:schemeClr val="accent1"/>
                        </a:buClr>
                        <a:buSzPct val="70000"/>
                        <a:buFont typeface="Wingdings" panose="05000000000000000000" pitchFamily="2" charset="2"/>
                        <a:defRPr sz="2100">
                          <a:solidFill>
                            <a:schemeClr val="tx2"/>
                          </a:solidFill>
                          <a:latin typeface="Arial" panose="020B0604020202020204" pitchFamily="34" charset="0"/>
                        </a:defRPr>
                      </a:lvl2pPr>
                      <a:lvl3pPr>
                        <a:spcBef>
                          <a:spcPct val="20000"/>
                        </a:spcBef>
                        <a:buClr>
                          <a:schemeClr val="accent1"/>
                        </a:buClr>
                        <a:buSzPct val="70000"/>
                        <a:buFont typeface="Wingdings" panose="05000000000000000000" pitchFamily="2" charset="2"/>
                        <a:defRPr sz="2000">
                          <a:solidFill>
                            <a:schemeClr val="tx2"/>
                          </a:solidFill>
                          <a:latin typeface="Arial" panose="020B0604020202020204" pitchFamily="34" charset="0"/>
                        </a:defRPr>
                      </a:lvl3pPr>
                      <a:lvl4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4pPr>
                      <a:lvl5pPr>
                        <a:spcBef>
                          <a:spcPct val="20000"/>
                        </a:spcBef>
                        <a:buClr>
                          <a:schemeClr val="accent1"/>
                        </a:buClr>
                        <a:buSzPct val="70000"/>
                        <a:buFont typeface="Wingdings" panose="05000000000000000000" pitchFamily="2" charset="2"/>
                        <a:defRPr>
                          <a:solidFill>
                            <a:schemeClr val="tx2"/>
                          </a:solidFill>
                          <a:latin typeface="Arial" panose="020B0604020202020204" pitchFamily="34" charset="0"/>
                        </a:defRPr>
                      </a:lvl5pPr>
                      <a:lvl6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6pPr>
                      <a:lvl7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7pPr>
                      <a:lvl8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8pPr>
                      <a:lvl9pPr fontAlgn="base">
                        <a:spcBef>
                          <a:spcPct val="20000"/>
                        </a:spcBef>
                        <a:spcAft>
                          <a:spcPct val="0"/>
                        </a:spcAft>
                        <a:buClr>
                          <a:schemeClr val="accent1"/>
                        </a:buClr>
                        <a:buSzPct val="70000"/>
                        <a:buFont typeface="Wingdings" panose="05000000000000000000" pitchFamily="2" charset="2"/>
                        <a:defRPr>
                          <a:solidFill>
                            <a:schemeClr val="tx2"/>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anose="05000000000000000000" pitchFamily="2" charset="2"/>
                        <a:buNone/>
                        <a:tabLst/>
                      </a:pPr>
                      <a:r>
                        <a:rPr kumimoji="0" lang="es-ES" altLang="es-MX" sz="2400" b="0" i="0" u="none" strike="noStrike" cap="none" normalizeH="0" baseline="0" dirty="0" smtClean="0">
                          <a:ln>
                            <a:noFill/>
                          </a:ln>
                          <a:solidFill>
                            <a:schemeClr val="tx2"/>
                          </a:solidFill>
                          <a:effectLst/>
                          <a:latin typeface="Arial" panose="020B0604020202020204" pitchFamily="34" charset="0"/>
                        </a:rPr>
                        <a:t>3</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188640"/>
            <a:ext cx="6347713" cy="1320800"/>
          </a:xfrm>
        </p:spPr>
        <p:txBody>
          <a:bodyPr/>
          <a:lstStyle/>
          <a:p>
            <a:pPr algn="ctr"/>
            <a:r>
              <a:rPr lang="es-MX" dirty="0" smtClean="0"/>
              <a:t>INTERPRETACIÓN DE LA DESVIACIÓN ESTÁNDAR</a:t>
            </a:r>
            <a:endParaRPr lang="es-MX" dirty="0"/>
          </a:p>
        </p:txBody>
      </p:sp>
      <mc:AlternateContent xmlns:mc="http://schemas.openxmlformats.org/markup-compatibility/2006" xmlns:a14="http://schemas.microsoft.com/office/drawing/2010/main">
        <mc:Choice Requires="a14">
          <p:sp>
            <p:nvSpPr>
              <p:cNvPr id="4" name="Marcador de contenido 3"/>
              <p:cNvSpPr>
                <a:spLocks noGrp="1"/>
              </p:cNvSpPr>
              <p:nvPr>
                <p:ph idx="1"/>
              </p:nvPr>
            </p:nvSpPr>
            <p:spPr>
              <a:xfrm>
                <a:off x="609598" y="1509440"/>
                <a:ext cx="6842722" cy="4799880"/>
              </a:xfrm>
            </p:spPr>
            <p:txBody>
              <a:bodyPr>
                <a:normAutofit/>
              </a:bodyPr>
              <a:lstStyle/>
              <a:p>
                <a:pPr algn="just">
                  <a:buFont typeface="+mj-lt"/>
                  <a:buAutoNum type="arabicPeriod"/>
                </a:pPr>
                <a:r>
                  <a:rPr lang="es-MX" dirty="0" smtClean="0"/>
                  <a:t>Para distribuciones de frecuencia aproximadamente simétricas, el intervalo que tiene por límites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b="0" i="1" smtClean="0">
                            <a:solidFill>
                              <a:srgbClr val="FF0000"/>
                            </a:solidFill>
                            <a:latin typeface="Cambria Math" panose="02040503050406030204" pitchFamily="18" charset="0"/>
                          </a:rPr>
                          <m:t>𝑥</m:t>
                        </m:r>
                      </m:e>
                    </m:acc>
                    <m:r>
                      <a:rPr lang="es-MX" b="0" i="1" smtClean="0">
                        <a:solidFill>
                          <a:srgbClr val="FF0000"/>
                        </a:solidFill>
                        <a:latin typeface="Cambria Math" panose="02040503050406030204" pitchFamily="18" charset="0"/>
                      </a:rPr>
                      <m:t>−</m:t>
                    </m:r>
                    <m:r>
                      <a:rPr lang="es-MX" b="0" i="1" smtClean="0">
                        <a:solidFill>
                          <a:srgbClr val="FF0000"/>
                        </a:solidFill>
                        <a:latin typeface="Cambria Math" panose="02040503050406030204" pitchFamily="18" charset="0"/>
                        <a:ea typeface="Cambria Math" panose="02040503050406030204" pitchFamily="18" charset="0"/>
                      </a:rPr>
                      <m:t>𝜎</m:t>
                    </m:r>
                  </m:oMath>
                </a14:m>
                <a:r>
                  <a:rPr lang="es-MX" dirty="0" smtClean="0">
                    <a:solidFill>
                      <a:srgbClr val="FF0000"/>
                    </a:solidFill>
                  </a:rPr>
                  <a:t> </a:t>
                </a:r>
                <a:r>
                  <a:rPr lang="es-MX" dirty="0" smtClean="0"/>
                  <a:t>y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b="0" i="1" smtClean="0">
                            <a:solidFill>
                              <a:srgbClr val="FF0000"/>
                            </a:solidFill>
                            <a:latin typeface="Cambria Math" panose="02040503050406030204" pitchFamily="18" charset="0"/>
                          </a:rPr>
                          <m:t>𝑥</m:t>
                        </m:r>
                      </m:e>
                    </m:acc>
                    <m:r>
                      <a:rPr lang="es-MX" b="0" i="1" smtClean="0">
                        <a:solidFill>
                          <a:srgbClr val="FF0000"/>
                        </a:solidFill>
                        <a:latin typeface="Cambria Math" panose="02040503050406030204" pitchFamily="18" charset="0"/>
                      </a:rPr>
                      <m:t>+</m:t>
                    </m:r>
                    <m:r>
                      <a:rPr lang="es-MX" b="0" i="1" smtClean="0">
                        <a:solidFill>
                          <a:srgbClr val="FF0000"/>
                        </a:solidFill>
                        <a:latin typeface="Cambria Math" panose="02040503050406030204" pitchFamily="18" charset="0"/>
                        <a:ea typeface="Cambria Math" panose="02040503050406030204" pitchFamily="18" charset="0"/>
                      </a:rPr>
                      <m:t>𝜎</m:t>
                    </m:r>
                  </m:oMath>
                </a14:m>
                <a:r>
                  <a:rPr lang="es-MX" dirty="0" smtClean="0">
                    <a:solidFill>
                      <a:srgbClr val="FF0000"/>
                    </a:solidFill>
                  </a:rPr>
                  <a:t> </a:t>
                </a:r>
                <a:r>
                  <a:rPr lang="es-MX" dirty="0" smtClean="0"/>
                  <a:t>contiene aproximadamente el </a:t>
                </a:r>
                <a:r>
                  <a:rPr lang="es-MX" dirty="0" smtClean="0">
                    <a:solidFill>
                      <a:srgbClr val="FF0000"/>
                    </a:solidFill>
                  </a:rPr>
                  <a:t>68.26%</a:t>
                </a:r>
                <a:r>
                  <a:rPr lang="es-MX" dirty="0" smtClean="0"/>
                  <a:t> del total de los datos, o bien, el 0.6827 del área bajo la curva normal.</a:t>
                </a:r>
              </a:p>
              <a:p>
                <a:pPr algn="just">
                  <a:buFont typeface="+mj-lt"/>
                  <a:buAutoNum type="arabicPeriod"/>
                </a:pPr>
                <a:endParaRPr lang="es-MX" dirty="0"/>
              </a:p>
              <a:p>
                <a:pPr algn="just">
                  <a:buFont typeface="+mj-lt"/>
                  <a:buAutoNum type="arabicPeriod"/>
                </a:pPr>
                <a:r>
                  <a:rPr lang="es-MX" dirty="0" smtClean="0"/>
                  <a:t>Para distribuciones de frecuencia aproximadamente simétricas, el intervalo que tiene por límites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i="1">
                            <a:solidFill>
                              <a:srgbClr val="FF0000"/>
                            </a:solidFill>
                            <a:latin typeface="Cambria Math" panose="02040503050406030204" pitchFamily="18" charset="0"/>
                          </a:rPr>
                          <m:t>𝑥</m:t>
                        </m:r>
                      </m:e>
                    </m:acc>
                    <m:r>
                      <a:rPr lang="es-MX" i="1">
                        <a:solidFill>
                          <a:srgbClr val="FF0000"/>
                        </a:solidFill>
                        <a:latin typeface="Cambria Math" panose="02040503050406030204" pitchFamily="18" charset="0"/>
                      </a:rPr>
                      <m:t>−</m:t>
                    </m:r>
                    <m:r>
                      <a:rPr lang="es-MX" b="0" i="1" smtClean="0">
                        <a:solidFill>
                          <a:srgbClr val="FF0000"/>
                        </a:solidFill>
                        <a:latin typeface="Cambria Math" panose="02040503050406030204" pitchFamily="18" charset="0"/>
                      </a:rPr>
                      <m:t>2</m:t>
                    </m:r>
                    <m:r>
                      <a:rPr lang="es-MX" i="1">
                        <a:solidFill>
                          <a:srgbClr val="FF0000"/>
                        </a:solidFill>
                        <a:latin typeface="Cambria Math" panose="02040503050406030204" pitchFamily="18" charset="0"/>
                        <a:ea typeface="Cambria Math" panose="02040503050406030204" pitchFamily="18" charset="0"/>
                      </a:rPr>
                      <m:t>𝜎</m:t>
                    </m:r>
                  </m:oMath>
                </a14:m>
                <a:r>
                  <a:rPr lang="es-MX" dirty="0" smtClean="0">
                    <a:solidFill>
                      <a:srgbClr val="FF0000"/>
                    </a:solidFill>
                  </a:rPr>
                  <a:t> </a:t>
                </a:r>
                <a:r>
                  <a:rPr lang="es-MX" dirty="0" smtClean="0"/>
                  <a:t>y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i="1">
                            <a:solidFill>
                              <a:srgbClr val="FF0000"/>
                            </a:solidFill>
                            <a:latin typeface="Cambria Math" panose="02040503050406030204" pitchFamily="18" charset="0"/>
                          </a:rPr>
                          <m:t>𝑥</m:t>
                        </m:r>
                      </m:e>
                    </m:acc>
                    <m:r>
                      <a:rPr lang="es-MX" b="0" i="1" smtClean="0">
                        <a:solidFill>
                          <a:srgbClr val="FF0000"/>
                        </a:solidFill>
                        <a:latin typeface="Cambria Math" panose="02040503050406030204" pitchFamily="18" charset="0"/>
                      </a:rPr>
                      <m:t>+2</m:t>
                    </m:r>
                    <m:r>
                      <a:rPr lang="es-MX" i="1">
                        <a:solidFill>
                          <a:srgbClr val="FF0000"/>
                        </a:solidFill>
                        <a:latin typeface="Cambria Math" panose="02040503050406030204" pitchFamily="18" charset="0"/>
                        <a:ea typeface="Cambria Math" panose="02040503050406030204" pitchFamily="18" charset="0"/>
                      </a:rPr>
                      <m:t>𝜎</m:t>
                    </m:r>
                  </m:oMath>
                </a14:m>
                <a:r>
                  <a:rPr lang="es-MX" dirty="0" smtClean="0">
                    <a:solidFill>
                      <a:srgbClr val="FF0000"/>
                    </a:solidFill>
                  </a:rPr>
                  <a:t> </a:t>
                </a:r>
                <a:r>
                  <a:rPr lang="es-MX" dirty="0" smtClean="0"/>
                  <a:t>contiene aproximadamente el </a:t>
                </a:r>
                <a:r>
                  <a:rPr lang="es-MX" dirty="0" smtClean="0">
                    <a:solidFill>
                      <a:srgbClr val="FF0000"/>
                    </a:solidFill>
                  </a:rPr>
                  <a:t>95.44%</a:t>
                </a:r>
                <a:r>
                  <a:rPr lang="es-MX" dirty="0" smtClean="0"/>
                  <a:t> del total de los datos, o bien, el 0.9545 del área bajo la curva normal.</a:t>
                </a:r>
              </a:p>
              <a:p>
                <a:pPr algn="just">
                  <a:buFont typeface="+mj-lt"/>
                  <a:buAutoNum type="arabicPeriod"/>
                </a:pPr>
                <a:endParaRPr lang="es-MX" dirty="0"/>
              </a:p>
              <a:p>
                <a:pPr algn="just">
                  <a:buFont typeface="+mj-lt"/>
                  <a:buAutoNum type="arabicPeriod"/>
                </a:pPr>
                <a:r>
                  <a:rPr lang="es-MX" dirty="0" smtClean="0"/>
                  <a:t>Para distribuciones de frecuencia aproximadamente simétricas, el intervalo que tiene por límites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i="1">
                            <a:solidFill>
                              <a:srgbClr val="FF0000"/>
                            </a:solidFill>
                            <a:latin typeface="Cambria Math" panose="02040503050406030204" pitchFamily="18" charset="0"/>
                          </a:rPr>
                          <m:t>𝑥</m:t>
                        </m:r>
                      </m:e>
                    </m:acc>
                    <m:r>
                      <a:rPr lang="es-MX" i="1">
                        <a:solidFill>
                          <a:srgbClr val="FF0000"/>
                        </a:solidFill>
                        <a:latin typeface="Cambria Math" panose="02040503050406030204" pitchFamily="18" charset="0"/>
                      </a:rPr>
                      <m:t>−</m:t>
                    </m:r>
                    <m:r>
                      <a:rPr lang="es-MX" b="0" i="1" smtClean="0">
                        <a:solidFill>
                          <a:srgbClr val="FF0000"/>
                        </a:solidFill>
                        <a:latin typeface="Cambria Math" panose="02040503050406030204" pitchFamily="18" charset="0"/>
                      </a:rPr>
                      <m:t>3</m:t>
                    </m:r>
                    <m:r>
                      <a:rPr lang="es-MX" i="1">
                        <a:solidFill>
                          <a:srgbClr val="FF0000"/>
                        </a:solidFill>
                        <a:latin typeface="Cambria Math" panose="02040503050406030204" pitchFamily="18" charset="0"/>
                        <a:ea typeface="Cambria Math" panose="02040503050406030204" pitchFamily="18" charset="0"/>
                      </a:rPr>
                      <m:t>𝜎</m:t>
                    </m:r>
                  </m:oMath>
                </a14:m>
                <a:r>
                  <a:rPr lang="es-MX" dirty="0" smtClean="0">
                    <a:solidFill>
                      <a:srgbClr val="FF0000"/>
                    </a:solidFill>
                  </a:rPr>
                  <a:t> </a:t>
                </a:r>
                <a:r>
                  <a:rPr lang="es-MX" dirty="0" smtClean="0"/>
                  <a:t>y </a:t>
                </a:r>
                <a14:m>
                  <m:oMath xmlns:m="http://schemas.openxmlformats.org/officeDocument/2006/math">
                    <m:acc>
                      <m:accPr>
                        <m:chr m:val="̅"/>
                        <m:ctrlPr>
                          <a:rPr lang="es-MX" i="1" smtClean="0">
                            <a:solidFill>
                              <a:srgbClr val="FF0000"/>
                            </a:solidFill>
                            <a:latin typeface="Cambria Math" panose="02040503050406030204" pitchFamily="18" charset="0"/>
                          </a:rPr>
                        </m:ctrlPr>
                      </m:accPr>
                      <m:e>
                        <m:r>
                          <a:rPr lang="es-MX" i="1">
                            <a:solidFill>
                              <a:srgbClr val="FF0000"/>
                            </a:solidFill>
                            <a:latin typeface="Cambria Math" panose="02040503050406030204" pitchFamily="18" charset="0"/>
                          </a:rPr>
                          <m:t>𝑥</m:t>
                        </m:r>
                      </m:e>
                    </m:acc>
                    <m:r>
                      <a:rPr lang="es-MX" b="0" i="1" smtClean="0">
                        <a:solidFill>
                          <a:srgbClr val="FF0000"/>
                        </a:solidFill>
                        <a:latin typeface="Cambria Math" panose="02040503050406030204" pitchFamily="18" charset="0"/>
                      </a:rPr>
                      <m:t>+3</m:t>
                    </m:r>
                    <m:r>
                      <a:rPr lang="es-MX" i="1">
                        <a:solidFill>
                          <a:srgbClr val="FF0000"/>
                        </a:solidFill>
                        <a:latin typeface="Cambria Math" panose="02040503050406030204" pitchFamily="18" charset="0"/>
                        <a:ea typeface="Cambria Math" panose="02040503050406030204" pitchFamily="18" charset="0"/>
                      </a:rPr>
                      <m:t>𝜎</m:t>
                    </m:r>
                  </m:oMath>
                </a14:m>
                <a:r>
                  <a:rPr lang="es-MX" dirty="0">
                    <a:solidFill>
                      <a:srgbClr val="FF0000"/>
                    </a:solidFill>
                  </a:rPr>
                  <a:t> </a:t>
                </a:r>
                <a:r>
                  <a:rPr lang="es-MX" dirty="0" smtClean="0"/>
                  <a:t>contiene aproximadamente el </a:t>
                </a:r>
                <a:r>
                  <a:rPr lang="es-MX" dirty="0" smtClean="0">
                    <a:solidFill>
                      <a:srgbClr val="FF0000"/>
                    </a:solidFill>
                  </a:rPr>
                  <a:t>99.73%</a:t>
                </a:r>
                <a:r>
                  <a:rPr lang="es-MX" dirty="0" smtClean="0"/>
                  <a:t> del total de datos, o bien, el 0.9973 del área bajo la curva normal</a:t>
                </a:r>
              </a:p>
            </p:txBody>
          </p:sp>
        </mc:Choice>
        <mc:Fallback xmlns="">
          <p:sp>
            <p:nvSpPr>
              <p:cNvPr id="4" name="Marcador de contenido 3"/>
              <p:cNvSpPr>
                <a:spLocks noGrp="1" noRot="1" noChangeAspect="1" noMove="1" noResize="1" noEditPoints="1" noAdjustHandles="1" noChangeArrowheads="1" noChangeShapeType="1" noTextEdit="1"/>
              </p:cNvSpPr>
              <p:nvPr>
                <p:ph idx="1"/>
              </p:nvPr>
            </p:nvSpPr>
            <p:spPr>
              <a:xfrm>
                <a:off x="609598" y="1509440"/>
                <a:ext cx="6842722" cy="4799880"/>
              </a:xfrm>
              <a:blipFill rotWithShape="0">
                <a:blip r:embed="rId2"/>
                <a:stretch>
                  <a:fillRect l="-267" t="-889" r="-713"/>
                </a:stretch>
              </a:blipFill>
            </p:spPr>
            <p:txBody>
              <a:bodyPr/>
              <a:lstStyle/>
              <a:p>
                <a:r>
                  <a:rPr lang="es-MX">
                    <a:noFill/>
                  </a:rPr>
                  <a:t> </a:t>
                </a:r>
              </a:p>
            </p:txBody>
          </p:sp>
        </mc:Fallback>
      </mc:AlternateContent>
      <p:pic>
        <p:nvPicPr>
          <p:cNvPr id="5" name="Imagen 4"/>
          <p:cNvPicPr>
            <a:picLocks noChangeAspect="1"/>
          </p:cNvPicPr>
          <p:nvPr/>
        </p:nvPicPr>
        <p:blipFill>
          <a:blip r:embed="rId3"/>
          <a:stretch>
            <a:fillRect/>
          </a:stretch>
        </p:blipFill>
        <p:spPr>
          <a:xfrm>
            <a:off x="6588224" y="342238"/>
            <a:ext cx="2360422" cy="1083940"/>
          </a:xfrm>
          <a:prstGeom prst="rect">
            <a:avLst/>
          </a:prstGeom>
        </p:spPr>
      </p:pic>
    </p:spTree>
    <p:extLst>
      <p:ext uri="{BB962C8B-B14F-4D97-AF65-F5344CB8AC3E}">
        <p14:creationId xmlns:p14="http://schemas.microsoft.com/office/powerpoint/2010/main" val="155419919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INTERPRETACIÓN DE LA DESVIACIÓN ESTÁNDAR</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492896"/>
            <a:ext cx="8155355" cy="3946872"/>
          </a:xfrm>
        </p:spPr>
      </p:pic>
    </p:spTree>
    <p:extLst>
      <p:ext uri="{BB962C8B-B14F-4D97-AF65-F5344CB8AC3E}">
        <p14:creationId xmlns:p14="http://schemas.microsoft.com/office/powerpoint/2010/main" val="4528501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MEDIDAS DE POSICIÓN</a:t>
            </a:r>
            <a:endParaRPr lang="es-MX" dirty="0"/>
          </a:p>
        </p:txBody>
      </p:sp>
      <p:sp>
        <p:nvSpPr>
          <p:cNvPr id="4" name="Marcador de contenido 3"/>
          <p:cNvSpPr>
            <a:spLocks noGrp="1"/>
          </p:cNvSpPr>
          <p:nvPr>
            <p:ph idx="1"/>
          </p:nvPr>
        </p:nvSpPr>
        <p:spPr>
          <a:xfrm>
            <a:off x="609598" y="1930400"/>
            <a:ext cx="6986738" cy="4450928"/>
          </a:xfrm>
        </p:spPr>
        <p:txBody>
          <a:bodyPr>
            <a:noAutofit/>
          </a:bodyPr>
          <a:lstStyle/>
          <a:p>
            <a:pPr algn="just"/>
            <a:r>
              <a:rPr lang="es-MX" sz="2400" dirty="0" smtClean="0"/>
              <a:t>Las medidas de posición dividen un conjunto de datos en grupos con el mismo número de individuos.</a:t>
            </a:r>
          </a:p>
          <a:p>
            <a:pPr algn="just"/>
            <a:r>
              <a:rPr lang="es-MX" sz="2400" dirty="0" smtClean="0"/>
              <a:t>Para calcular las medidas de posición es necesario que los datos estén ordenados de menor a mayor</a:t>
            </a:r>
          </a:p>
          <a:p>
            <a:pPr algn="just"/>
            <a:r>
              <a:rPr lang="es-MX" sz="2400" dirty="0" smtClean="0"/>
              <a:t>Las </a:t>
            </a:r>
            <a:r>
              <a:rPr lang="es-MX" sz="2400" dirty="0" smtClean="0">
                <a:solidFill>
                  <a:srgbClr val="FF0000"/>
                </a:solidFill>
              </a:rPr>
              <a:t>medidas de posición</a:t>
            </a:r>
            <a:r>
              <a:rPr lang="es-MX" sz="2400" dirty="0" smtClean="0"/>
              <a:t> son:</a:t>
            </a:r>
          </a:p>
          <a:p>
            <a:pPr lvl="1" algn="just"/>
            <a:r>
              <a:rPr lang="es-MX" sz="2000" dirty="0" smtClean="0"/>
              <a:t>Cuartiles</a:t>
            </a:r>
          </a:p>
          <a:p>
            <a:pPr lvl="1" algn="just"/>
            <a:r>
              <a:rPr lang="es-MX" sz="2000" dirty="0" err="1" smtClean="0"/>
              <a:t>Deciles</a:t>
            </a:r>
            <a:r>
              <a:rPr lang="es-MX" sz="2000" dirty="0" smtClean="0"/>
              <a:t> </a:t>
            </a:r>
          </a:p>
          <a:p>
            <a:pPr lvl="1" algn="just"/>
            <a:r>
              <a:rPr lang="es-MX" sz="2000" dirty="0" smtClean="0"/>
              <a:t>Percentiles</a:t>
            </a:r>
            <a:endParaRPr lang="es-MX" sz="2000" dirty="0"/>
          </a:p>
        </p:txBody>
      </p:sp>
      <p:pic>
        <p:nvPicPr>
          <p:cNvPr id="3" name="Imagen 2"/>
          <p:cNvPicPr>
            <a:picLocks noChangeAspect="1"/>
          </p:cNvPicPr>
          <p:nvPr/>
        </p:nvPicPr>
        <p:blipFill>
          <a:blip r:embed="rId2"/>
          <a:stretch>
            <a:fillRect/>
          </a:stretch>
        </p:blipFill>
        <p:spPr>
          <a:xfrm>
            <a:off x="4662637" y="5013176"/>
            <a:ext cx="2933700" cy="1562100"/>
          </a:xfrm>
          <a:prstGeom prst="rect">
            <a:avLst/>
          </a:prstGeom>
        </p:spPr>
      </p:pic>
    </p:spTree>
    <p:extLst>
      <p:ext uri="{BB962C8B-B14F-4D97-AF65-F5344CB8AC3E}">
        <p14:creationId xmlns:p14="http://schemas.microsoft.com/office/powerpoint/2010/main" val="36051338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CUARTILES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8" y="1340768"/>
                <a:ext cx="6986737" cy="4700595"/>
              </a:xfrm>
            </p:spPr>
            <p:txBody>
              <a:bodyPr>
                <a:normAutofit/>
              </a:bodyPr>
              <a:lstStyle/>
              <a:p>
                <a:pPr algn="just"/>
                <a:r>
                  <a:rPr lang="es-MX" sz="2000" dirty="0" smtClean="0"/>
                  <a:t>Los cuartiles son los tres valores de la variable que dividen a un conjunto de datos ordenados en </a:t>
                </a:r>
                <a:r>
                  <a:rPr lang="es-MX" sz="2000" dirty="0" smtClean="0">
                    <a:solidFill>
                      <a:srgbClr val="FF0000"/>
                    </a:solidFill>
                  </a:rPr>
                  <a:t>cuatro partes iguales</a:t>
                </a:r>
              </a:p>
              <a:p>
                <a:pPr algn="just"/>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𝑄</m:t>
                        </m:r>
                      </m:e>
                      <m:sub>
                        <m:r>
                          <a:rPr lang="es-MX" sz="2000" b="0" i="1" smtClean="0">
                            <a:latin typeface="Cambria Math" panose="02040503050406030204" pitchFamily="18" charset="0"/>
                          </a:rPr>
                          <m:t>1</m:t>
                        </m:r>
                      </m:sub>
                    </m:sSub>
                    <m:r>
                      <a:rPr lang="es-MX" sz="2000" b="0" i="1" smtClean="0">
                        <a:latin typeface="Cambria Math" panose="02040503050406030204" pitchFamily="18" charset="0"/>
                      </a:rPr>
                      <m:t>, </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𝑄</m:t>
                        </m:r>
                      </m:e>
                      <m:sub>
                        <m:r>
                          <a:rPr lang="es-MX" sz="2000" b="0" i="1" smtClean="0">
                            <a:latin typeface="Cambria Math" panose="02040503050406030204" pitchFamily="18" charset="0"/>
                          </a:rPr>
                          <m:t>2</m:t>
                        </m:r>
                      </m:sub>
                    </m:sSub>
                    <m:r>
                      <a:rPr lang="es-MX" sz="2000" b="0" i="1" smtClean="0">
                        <a:latin typeface="Cambria Math" panose="02040503050406030204" pitchFamily="18" charset="0"/>
                      </a:rPr>
                      <m:t> </m:t>
                    </m:r>
                    <m:r>
                      <a:rPr lang="es-MX" sz="2000" b="0" i="1" smtClean="0">
                        <a:latin typeface="Cambria Math" panose="02040503050406030204" pitchFamily="18" charset="0"/>
                      </a:rPr>
                      <m:t>𝑦</m:t>
                    </m:r>
                    <m:r>
                      <a:rPr lang="es-MX" sz="2000" b="0" i="1" smtClean="0">
                        <a:latin typeface="Cambria Math" panose="02040503050406030204" pitchFamily="18" charset="0"/>
                      </a:rPr>
                      <m:t> </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𝑄</m:t>
                        </m:r>
                      </m:e>
                      <m:sub>
                        <m:r>
                          <a:rPr lang="es-MX" sz="2000" b="0" i="1" smtClean="0">
                            <a:latin typeface="Cambria Math" panose="02040503050406030204" pitchFamily="18" charset="0"/>
                          </a:rPr>
                          <m:t>3</m:t>
                        </m:r>
                      </m:sub>
                    </m:sSub>
                  </m:oMath>
                </a14:m>
                <a:r>
                  <a:rPr lang="es-MX" sz="2000" dirty="0" smtClean="0"/>
                  <a:t> determinan los valores correspondientes al 25%, al 50% y al 75% de los datos</a:t>
                </a:r>
              </a:p>
              <a:p>
                <a:pPr algn="just"/>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𝑄</m:t>
                        </m:r>
                      </m:e>
                      <m:sub>
                        <m:r>
                          <a:rPr lang="es-MX" sz="2000" b="0" i="1" smtClean="0">
                            <a:latin typeface="Cambria Math" panose="02040503050406030204" pitchFamily="18" charset="0"/>
                          </a:rPr>
                          <m:t>2</m:t>
                        </m:r>
                      </m:sub>
                    </m:sSub>
                  </m:oMath>
                </a14:m>
                <a:r>
                  <a:rPr lang="es-MX" sz="2000" dirty="0" smtClean="0"/>
                  <a:t> coincide con la mediana</a:t>
                </a:r>
              </a:p>
              <a:p>
                <a:pPr marL="0" indent="0" algn="just">
                  <a:buNone/>
                </a:pPr>
                <a:r>
                  <a:rPr lang="es-MX" sz="2000" dirty="0" smtClean="0"/>
                  <a:t>Cálculo de los cuartiles</a:t>
                </a:r>
              </a:p>
              <a:p>
                <a:pPr marL="457200" indent="-457200" algn="just">
                  <a:buFont typeface="+mj-lt"/>
                  <a:buAutoNum type="arabicPeriod"/>
                </a:pPr>
                <a:r>
                  <a:rPr lang="es-MX" sz="2000" dirty="0" smtClean="0"/>
                  <a:t>Ordenamos los datos de menor a mayor</a:t>
                </a:r>
              </a:p>
              <a:p>
                <a:pPr marL="457200" indent="-457200" algn="just">
                  <a:buFont typeface="+mj-lt"/>
                  <a:buAutoNum type="arabicPeriod"/>
                </a:pPr>
                <a:r>
                  <a:rPr lang="es-MX" sz="2000" dirty="0" smtClean="0"/>
                  <a:t>Buscamos el lugar que ocupa cada cuartil mediante la expresión</a:t>
                </a:r>
              </a:p>
              <a:p>
                <a:pPr marL="0" indent="0" algn="just">
                  <a:buNone/>
                </a:pPr>
                <a14:m>
                  <m:oMathPara xmlns:m="http://schemas.openxmlformats.org/officeDocument/2006/math">
                    <m:oMathParaPr>
                      <m:jc m:val="centerGroup"/>
                    </m:oMathParaPr>
                    <m:oMath xmlns:m="http://schemas.openxmlformats.org/officeDocument/2006/math">
                      <m:f>
                        <m:fPr>
                          <m:ctrlPr>
                            <a:rPr lang="es-MX" sz="2000" i="1" smtClean="0">
                              <a:latin typeface="Cambria Math" panose="02040503050406030204" pitchFamily="18" charset="0"/>
                            </a:rPr>
                          </m:ctrlPr>
                        </m:fPr>
                        <m:num>
                          <m:r>
                            <a:rPr lang="es-MX" sz="2000" b="0" i="1" smtClean="0">
                              <a:latin typeface="Cambria Math" panose="02040503050406030204" pitchFamily="18" charset="0"/>
                            </a:rPr>
                            <m:t>𝑘</m:t>
                          </m:r>
                          <m:r>
                            <a:rPr lang="es-MX" sz="2000" b="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𝑁</m:t>
                          </m:r>
                        </m:num>
                        <m:den>
                          <m:r>
                            <a:rPr lang="es-MX" sz="2000" b="0" i="1" smtClean="0">
                              <a:latin typeface="Cambria Math" panose="02040503050406030204" pitchFamily="18" charset="0"/>
                            </a:rPr>
                            <m:t>4</m:t>
                          </m:r>
                        </m:den>
                      </m:f>
                      <m:r>
                        <a:rPr lang="es-MX" sz="2000" b="0" i="1" smtClean="0">
                          <a:latin typeface="Cambria Math" panose="02040503050406030204" pitchFamily="18" charset="0"/>
                        </a:rPr>
                        <m:t>, </m:t>
                      </m:r>
                      <m:r>
                        <a:rPr lang="es-MX" sz="2000" b="0" i="1" smtClean="0">
                          <a:latin typeface="Cambria Math" panose="02040503050406030204" pitchFamily="18" charset="0"/>
                        </a:rPr>
                        <m:t>𝑘</m:t>
                      </m:r>
                      <m:r>
                        <a:rPr lang="es-MX" sz="2000" b="0" i="1" smtClean="0">
                          <a:latin typeface="Cambria Math" panose="02040503050406030204" pitchFamily="18" charset="0"/>
                        </a:rPr>
                        <m:t>=1, 2, 3⋯</m:t>
                      </m:r>
                    </m:oMath>
                  </m:oMathPara>
                </a14:m>
                <a:endParaRPr lang="es-MX" sz="20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8" y="1340768"/>
                <a:ext cx="6986737" cy="4700595"/>
              </a:xfrm>
              <a:blipFill rotWithShape="0">
                <a:blip r:embed="rId2"/>
                <a:stretch>
                  <a:fillRect l="-873" t="-908" r="-873"/>
                </a:stretch>
              </a:blipFill>
            </p:spPr>
            <p:txBody>
              <a:bodyPr/>
              <a:lstStyle/>
              <a:p>
                <a:r>
                  <a:rPr lang="es-MX">
                    <a:noFill/>
                  </a:rPr>
                  <a:t> </a:t>
                </a:r>
              </a:p>
            </p:txBody>
          </p:sp>
        </mc:Fallback>
      </mc:AlternateContent>
    </p:spTree>
    <p:extLst>
      <p:ext uri="{BB962C8B-B14F-4D97-AF65-F5344CB8AC3E}">
        <p14:creationId xmlns:p14="http://schemas.microsoft.com/office/powerpoint/2010/main" val="35666156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CUARTILES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8" y="1556792"/>
                <a:ext cx="6698705" cy="5112568"/>
              </a:xfrm>
            </p:spPr>
            <p:txBody>
              <a:bodyPr>
                <a:normAutofit lnSpcReduction="10000"/>
              </a:bodyPr>
              <a:lstStyle/>
              <a:p>
                <a:r>
                  <a:rPr lang="es-MX" sz="2000" dirty="0" smtClean="0"/>
                  <a:t>Cálculo de los cuartiles para datos agrupados</a:t>
                </a:r>
              </a:p>
              <a:p>
                <a:pPr marL="0" indent="0" algn="just">
                  <a:buNone/>
                </a:pPr>
                <a:r>
                  <a:rPr lang="es-MX" sz="2000" dirty="0" smtClean="0"/>
                  <a:t>En primer lugar buscamos la clase donde se encuentra </a:t>
                </a:r>
                <a14:m>
                  <m:oMath xmlns:m="http://schemas.openxmlformats.org/officeDocument/2006/math">
                    <m:f>
                      <m:fPr>
                        <m:ctrlPr>
                          <a:rPr lang="es-MX" sz="2000" i="1">
                            <a:latin typeface="Cambria Math" panose="02040503050406030204" pitchFamily="18" charset="0"/>
                          </a:rPr>
                        </m:ctrlPr>
                      </m:fPr>
                      <m:num>
                        <m:r>
                          <a:rPr lang="es-MX" sz="2000" i="1">
                            <a:latin typeface="Cambria Math" panose="02040503050406030204" pitchFamily="18" charset="0"/>
                          </a:rPr>
                          <m:t>𝑘</m:t>
                        </m:r>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𝑁</m:t>
                        </m:r>
                      </m:num>
                      <m:den>
                        <m:r>
                          <a:rPr lang="es-MX" sz="2000" i="1">
                            <a:latin typeface="Cambria Math" panose="02040503050406030204" pitchFamily="18" charset="0"/>
                          </a:rPr>
                          <m:t>4</m:t>
                        </m:r>
                      </m:den>
                    </m:f>
                    <m:r>
                      <a:rPr lang="es-MX" sz="2000" i="1">
                        <a:latin typeface="Cambria Math" panose="02040503050406030204" pitchFamily="18" charset="0"/>
                      </a:rPr>
                      <m:t>, </m:t>
                    </m:r>
                    <m:r>
                      <a:rPr lang="es-MX" sz="2000" i="1">
                        <a:latin typeface="Cambria Math" panose="02040503050406030204" pitchFamily="18" charset="0"/>
                      </a:rPr>
                      <m:t>𝑘</m:t>
                    </m:r>
                    <m:r>
                      <a:rPr lang="es-MX" sz="2000" i="1">
                        <a:latin typeface="Cambria Math" panose="02040503050406030204" pitchFamily="18" charset="0"/>
                      </a:rPr>
                      <m:t>=1, 2, 3</m:t>
                    </m:r>
                  </m:oMath>
                </a14:m>
                <a:r>
                  <a:rPr lang="es-MX" sz="2000" dirty="0" smtClean="0"/>
                  <a:t>, en la tabla de las frecuencias acumuladas</a:t>
                </a:r>
              </a:p>
              <a:p>
                <a:pPr marL="0" indent="0" algn="just">
                  <a:buNone/>
                </a:pPr>
                <a14:m>
                  <m:oMathPara xmlns:m="http://schemas.openxmlformats.org/officeDocument/2006/math">
                    <m:oMathParaPr>
                      <m:jc m:val="centerGroup"/>
                    </m:oMathParaPr>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𝑄</m:t>
                          </m:r>
                        </m:e>
                        <m:sub>
                          <m:r>
                            <a:rPr lang="es-MX" sz="2000" b="0" i="1" smtClean="0">
                              <a:latin typeface="Cambria Math" panose="02040503050406030204" pitchFamily="18" charset="0"/>
                            </a:rPr>
                            <m:t>𝑘</m:t>
                          </m:r>
                        </m:sub>
                      </m:sSub>
                      <m:r>
                        <a:rPr lang="es-MX" sz="2000" b="0" i="1" smtClean="0">
                          <a:latin typeface="Cambria Math" panose="02040503050406030204" pitchFamily="18" charset="0"/>
                        </a:rPr>
                        <m:t>=</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𝐿</m:t>
                          </m:r>
                        </m:e>
                        <m:sub>
                          <m:r>
                            <a:rPr lang="es-MX" sz="2000" b="0" i="1" smtClean="0">
                              <a:latin typeface="Cambria Math" panose="02040503050406030204" pitchFamily="18" charset="0"/>
                            </a:rPr>
                            <m:t>𝑖</m:t>
                          </m:r>
                        </m:sub>
                      </m:sSub>
                      <m:r>
                        <a:rPr lang="es-MX" sz="2000" b="0" i="1" smtClean="0">
                          <a:latin typeface="Cambria Math" panose="02040503050406030204" pitchFamily="18" charset="0"/>
                        </a:rPr>
                        <m:t>+</m:t>
                      </m:r>
                      <m:f>
                        <m:fPr>
                          <m:ctrlPr>
                            <a:rPr lang="es-MX" sz="2000" b="0" i="1" smtClean="0">
                              <a:latin typeface="Cambria Math" panose="02040503050406030204" pitchFamily="18" charset="0"/>
                            </a:rPr>
                          </m:ctrlPr>
                        </m:fPr>
                        <m:num>
                          <m:f>
                            <m:fPr>
                              <m:ctrlPr>
                                <a:rPr lang="es-MX" sz="2000" b="0" i="1" smtClean="0">
                                  <a:latin typeface="Cambria Math" panose="02040503050406030204" pitchFamily="18" charset="0"/>
                                </a:rPr>
                              </m:ctrlPr>
                            </m:fPr>
                            <m:num>
                              <m:r>
                                <a:rPr lang="es-MX" sz="2000" b="0" i="1" smtClean="0">
                                  <a:latin typeface="Cambria Math" panose="02040503050406030204" pitchFamily="18" charset="0"/>
                                </a:rPr>
                                <m:t>𝑘</m:t>
                              </m:r>
                              <m:r>
                                <a:rPr lang="es-MX" sz="2000" b="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𝑁</m:t>
                              </m:r>
                            </m:num>
                            <m:den>
                              <m:r>
                                <a:rPr lang="es-MX" sz="2000" b="0" i="1" smtClean="0">
                                  <a:latin typeface="Cambria Math" panose="02040503050406030204" pitchFamily="18" charset="0"/>
                                </a:rPr>
                                <m:t>4</m:t>
                              </m:r>
                            </m:den>
                          </m:f>
                          <m:r>
                            <a:rPr lang="es-MX" sz="2000" b="0" i="1" smtClean="0">
                              <a:latin typeface="Cambria Math" panose="02040503050406030204" pitchFamily="18" charset="0"/>
                            </a:rPr>
                            <m:t>−</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𝐹</m:t>
                              </m:r>
                            </m:e>
                            <m:sub>
                              <m:r>
                                <a:rPr lang="es-MX" sz="2000" b="0" i="1" smtClean="0">
                                  <a:latin typeface="Cambria Math" panose="02040503050406030204" pitchFamily="18" charset="0"/>
                                </a:rPr>
                                <m:t>𝑖</m:t>
                              </m:r>
                              <m:r>
                                <a:rPr lang="es-MX" sz="2000" b="0" i="1" smtClean="0">
                                  <a:latin typeface="Cambria Math" panose="02040503050406030204" pitchFamily="18" charset="0"/>
                                </a:rPr>
                                <m:t>−1</m:t>
                              </m:r>
                            </m:sub>
                          </m:sSub>
                        </m:num>
                        <m:den>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𝑓</m:t>
                              </m:r>
                            </m:e>
                            <m:sub>
                              <m:r>
                                <a:rPr lang="es-MX" sz="2000" b="0" i="1" smtClean="0">
                                  <a:latin typeface="Cambria Math" panose="02040503050406030204" pitchFamily="18" charset="0"/>
                                </a:rPr>
                                <m:t>𝑖</m:t>
                              </m:r>
                            </m:sub>
                          </m:sSub>
                        </m:den>
                      </m:f>
                      <m:r>
                        <a:rPr lang="es-MX" sz="2000" b="0" i="1" smtClean="0">
                          <a:latin typeface="Cambria Math" panose="02040503050406030204" pitchFamily="18" charset="0"/>
                          <a:ea typeface="Cambria Math" panose="02040503050406030204" pitchFamily="18" charset="0"/>
                        </a:rPr>
                        <m:t>∙</m:t>
                      </m:r>
                      <m:sSub>
                        <m:sSubPr>
                          <m:ctrlPr>
                            <a:rPr lang="es-MX" sz="2000" b="0" i="1" smtClean="0">
                              <a:latin typeface="Cambria Math" panose="02040503050406030204" pitchFamily="18" charset="0"/>
                              <a:ea typeface="Cambria Math" panose="02040503050406030204" pitchFamily="18" charset="0"/>
                            </a:rPr>
                          </m:ctrlPr>
                        </m:sSubPr>
                        <m:e>
                          <m:r>
                            <a:rPr lang="es-MX" sz="2000" b="0" i="1" smtClean="0">
                              <a:latin typeface="Cambria Math" panose="02040503050406030204" pitchFamily="18" charset="0"/>
                              <a:ea typeface="Cambria Math" panose="02040503050406030204" pitchFamily="18" charset="0"/>
                            </a:rPr>
                            <m:t>𝑎</m:t>
                          </m:r>
                        </m:e>
                        <m:sub>
                          <m:r>
                            <a:rPr lang="es-MX" sz="2000" b="0" i="1" smtClean="0">
                              <a:latin typeface="Cambria Math" panose="02040503050406030204" pitchFamily="18" charset="0"/>
                              <a:ea typeface="Cambria Math" panose="02040503050406030204" pitchFamily="18" charset="0"/>
                            </a:rPr>
                            <m:t>𝑖</m:t>
                          </m:r>
                        </m:sub>
                      </m:sSub>
                      <m:r>
                        <a:rPr lang="es-MX" sz="2000" b="0" i="1" smtClean="0">
                          <a:latin typeface="Cambria Math" panose="02040503050406030204" pitchFamily="18" charset="0"/>
                          <a:ea typeface="Cambria Math" panose="02040503050406030204" pitchFamily="18" charset="0"/>
                        </a:rPr>
                        <m:t>, </m:t>
                      </m:r>
                      <m:r>
                        <a:rPr lang="es-MX" sz="2000" b="0" i="1" smtClean="0">
                          <a:latin typeface="Cambria Math" panose="02040503050406030204" pitchFamily="18" charset="0"/>
                          <a:ea typeface="Cambria Math" panose="02040503050406030204" pitchFamily="18" charset="0"/>
                        </a:rPr>
                        <m:t>𝑘</m:t>
                      </m:r>
                      <m:r>
                        <a:rPr lang="es-MX" sz="2000" b="0" i="1" smtClean="0">
                          <a:latin typeface="Cambria Math" panose="02040503050406030204" pitchFamily="18" charset="0"/>
                          <a:ea typeface="Cambria Math" panose="02040503050406030204" pitchFamily="18" charset="0"/>
                        </a:rPr>
                        <m:t>=1, 2, 3</m:t>
                      </m:r>
                    </m:oMath>
                  </m:oMathPara>
                </a14:m>
                <a:endParaRPr lang="es-MX" sz="2000" dirty="0"/>
              </a:p>
              <a:p>
                <a:pPr marL="0" indent="0">
                  <a:buNone/>
                </a:pP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𝐿</m:t>
                        </m:r>
                      </m:e>
                      <m:sub>
                        <m:r>
                          <a:rPr lang="es-MX" sz="2000" b="0" i="1" smtClean="0">
                            <a:latin typeface="Cambria Math" panose="02040503050406030204" pitchFamily="18" charset="0"/>
                          </a:rPr>
                          <m:t>𝑖</m:t>
                        </m:r>
                      </m:sub>
                    </m:sSub>
                  </m:oMath>
                </a14:m>
                <a:r>
                  <a:rPr lang="es-MX" sz="2000" dirty="0" smtClean="0"/>
                  <a:t> es el límite inferior de la clase donde se encuentra la mediana</a:t>
                </a:r>
              </a:p>
              <a:p>
                <a:pPr marL="0" indent="0">
                  <a:buNone/>
                </a:pPr>
                <a:r>
                  <a:rPr lang="es-MX" sz="2000" dirty="0" smtClean="0"/>
                  <a:t>N es la suma de las frecuencias absolutas</a:t>
                </a:r>
              </a:p>
              <a:p>
                <a:pPr marL="0" indent="0">
                  <a:buNone/>
                </a:pP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𝐹</m:t>
                        </m:r>
                      </m:e>
                      <m:sub>
                        <m:r>
                          <a:rPr lang="es-MX" sz="2000" b="0" i="1" smtClean="0">
                            <a:latin typeface="Cambria Math" panose="02040503050406030204" pitchFamily="18" charset="0"/>
                          </a:rPr>
                          <m:t>𝑖</m:t>
                        </m:r>
                        <m:r>
                          <a:rPr lang="es-MX" sz="2000" b="0" i="1" smtClean="0">
                            <a:latin typeface="Cambria Math" panose="02040503050406030204" pitchFamily="18" charset="0"/>
                          </a:rPr>
                          <m:t>−1</m:t>
                        </m:r>
                      </m:sub>
                    </m:sSub>
                  </m:oMath>
                </a14:m>
                <a:r>
                  <a:rPr lang="es-MX" sz="2000" dirty="0" smtClean="0"/>
                  <a:t> es la frecuencia acumulada anterior a la clase mediana</a:t>
                </a:r>
              </a:p>
              <a:p>
                <a:pPr marL="0" indent="0">
                  <a:buNone/>
                </a:pP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𝑎</m:t>
                        </m:r>
                      </m:e>
                      <m:sub>
                        <m:r>
                          <a:rPr lang="es-MX" sz="2000" b="0" i="1" smtClean="0">
                            <a:latin typeface="Cambria Math" panose="02040503050406030204" pitchFamily="18" charset="0"/>
                          </a:rPr>
                          <m:t>𝑖</m:t>
                        </m:r>
                      </m:sub>
                    </m:sSub>
                  </m:oMath>
                </a14:m>
                <a:r>
                  <a:rPr lang="es-MX" sz="2000" dirty="0" smtClean="0"/>
                  <a:t> es la amplitud de clase</a:t>
                </a:r>
              </a:p>
              <a:p>
                <a:pPr marL="0" indent="0">
                  <a:buNone/>
                </a:pPr>
                <a:r>
                  <a:rPr lang="es-MX" sz="2000" dirty="0" smtClean="0">
                    <a:solidFill>
                      <a:srgbClr val="FF0000"/>
                    </a:solidFill>
                  </a:rPr>
                  <a:t>Igual que el cálculo de la mediana, la fórmula es una interpolación</a:t>
                </a:r>
                <a:endParaRPr lang="es-MX" sz="2000" dirty="0">
                  <a:solidFill>
                    <a:srgbClr val="FF000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8" y="1556792"/>
                <a:ext cx="6698705" cy="5112568"/>
              </a:xfrm>
              <a:blipFill rotWithShape="0">
                <a:blip r:embed="rId2"/>
                <a:stretch>
                  <a:fillRect l="-910" t="-1311" r="-910"/>
                </a:stretch>
              </a:blipFill>
            </p:spPr>
            <p:txBody>
              <a:bodyPr/>
              <a:lstStyle/>
              <a:p>
                <a:r>
                  <a:rPr lang="es-MX">
                    <a:noFill/>
                  </a:rPr>
                  <a:t> </a:t>
                </a:r>
              </a:p>
            </p:txBody>
          </p:sp>
        </mc:Fallback>
      </mc:AlternateContent>
      <p:pic>
        <p:nvPicPr>
          <p:cNvPr id="4" name="Imagen 3"/>
          <p:cNvPicPr>
            <a:picLocks noChangeAspect="1"/>
          </p:cNvPicPr>
          <p:nvPr/>
        </p:nvPicPr>
        <p:blipFill>
          <a:blip r:embed="rId3"/>
          <a:stretch>
            <a:fillRect/>
          </a:stretch>
        </p:blipFill>
        <p:spPr>
          <a:xfrm>
            <a:off x="2339752" y="6024411"/>
            <a:ext cx="288032" cy="378989"/>
          </a:xfrm>
          <a:prstGeom prst="rect">
            <a:avLst/>
          </a:prstGeom>
        </p:spPr>
      </p:pic>
    </p:spTree>
    <p:extLst>
      <p:ext uri="{BB962C8B-B14F-4D97-AF65-F5344CB8AC3E}">
        <p14:creationId xmlns:p14="http://schemas.microsoft.com/office/powerpoint/2010/main" val="364842315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CUARTILES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1556792"/>
                <a:ext cx="6347714" cy="4484571"/>
              </a:xfrm>
            </p:spPr>
            <p:txBody>
              <a:bodyPr/>
              <a:lstStyle/>
              <a:p>
                <a:r>
                  <a:rPr lang="es-MX" dirty="0" smtClean="0"/>
                  <a:t>Calcular los cuartiles de la distribución de la tabla:</a:t>
                </a:r>
              </a:p>
              <a:p>
                <a:pPr marL="0" indent="0">
                  <a:buNone/>
                </a:pPr>
                <a:endParaRPr lang="es-MX" dirty="0" smtClean="0"/>
              </a:p>
              <a:p>
                <a:pPr marL="0" indent="0">
                  <a:buNone/>
                </a:pPr>
                <a:endParaRPr lang="es-MX" dirty="0"/>
              </a:p>
              <a:p>
                <a:pPr marL="0" indent="0">
                  <a:buNone/>
                </a:pPr>
                <a:endParaRPr lang="es-MX" dirty="0" smtClean="0"/>
              </a:p>
              <a:p>
                <a:pPr marL="0" indent="0" algn="r">
                  <a:buNone/>
                </a:pPr>
                <a14:m>
                  <m:oMathPara xmlns:m="http://schemas.openxmlformats.org/officeDocument/2006/math">
                    <m:oMathParaPr>
                      <m:jc m:val="righ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𝑄</m:t>
                          </m:r>
                        </m:e>
                        <m:sub>
                          <m:r>
                            <a:rPr lang="es-MX" b="0" i="1" smtClean="0">
                              <a:latin typeface="Cambria Math" panose="02040503050406030204" pitchFamily="18" charset="0"/>
                            </a:rPr>
                            <m:t>1</m:t>
                          </m:r>
                        </m:sub>
                      </m:sSub>
                      <m:r>
                        <a:rPr lang="es-MX" b="0" i="1" smtClean="0">
                          <a:latin typeface="Cambria Math" panose="02040503050406030204" pitchFamily="18" charset="0"/>
                        </a:rPr>
                        <m:t>=60+</m:t>
                      </m:r>
                      <m:f>
                        <m:fPr>
                          <m:ctrlPr>
                            <a:rPr lang="es-MX" b="0" i="1" smtClean="0">
                              <a:latin typeface="Cambria Math" panose="02040503050406030204" pitchFamily="18" charset="0"/>
                            </a:rPr>
                          </m:ctrlPr>
                        </m:fPr>
                        <m:num>
                          <m:f>
                            <m:fPr>
                              <m:ctrlPr>
                                <a:rPr lang="es-MX" b="0" i="1" smtClean="0">
                                  <a:latin typeface="Cambria Math" panose="02040503050406030204" pitchFamily="18" charset="0"/>
                                </a:rPr>
                              </m:ctrlPr>
                            </m:fPr>
                            <m:num>
                              <m:r>
                                <a:rPr lang="es-MX" b="0" i="1" smtClean="0">
                                  <a:latin typeface="Cambria Math" panose="02040503050406030204" pitchFamily="18" charset="0"/>
                                </a:rPr>
                                <m:t>65</m:t>
                              </m:r>
                              <m:r>
                                <a:rPr lang="es-MX" b="0" i="1" smtClean="0">
                                  <a:latin typeface="Cambria Math" panose="02040503050406030204" pitchFamily="18" charset="0"/>
                                  <a:ea typeface="Cambria Math" panose="02040503050406030204" pitchFamily="18" charset="0"/>
                                </a:rPr>
                                <m:t>∙1</m:t>
                              </m:r>
                            </m:num>
                            <m:den>
                              <m:r>
                                <a:rPr lang="es-MX" b="0" i="1" smtClean="0">
                                  <a:latin typeface="Cambria Math" panose="02040503050406030204" pitchFamily="18" charset="0"/>
                                </a:rPr>
                                <m:t>4</m:t>
                              </m:r>
                            </m:den>
                          </m:f>
                          <m:r>
                            <a:rPr lang="es-MX" b="0" i="1" smtClean="0">
                              <a:latin typeface="Cambria Math" panose="02040503050406030204" pitchFamily="18" charset="0"/>
                            </a:rPr>
                            <m:t>−8</m:t>
                          </m:r>
                        </m:num>
                        <m:den>
                          <m:r>
                            <a:rPr lang="es-MX" b="0" i="1" smtClean="0">
                              <a:latin typeface="Cambria Math" panose="02040503050406030204" pitchFamily="18" charset="0"/>
                            </a:rPr>
                            <m:t>10</m:t>
                          </m:r>
                        </m:den>
                      </m:f>
                      <m:r>
                        <a:rPr lang="es-MX" b="0" i="1" smtClean="0">
                          <a:latin typeface="Cambria Math" panose="02040503050406030204" pitchFamily="18" charset="0"/>
                          <a:ea typeface="Cambria Math" panose="02040503050406030204" pitchFamily="18" charset="0"/>
                        </a:rPr>
                        <m:t>∙10=68.25</m:t>
                      </m:r>
                    </m:oMath>
                  </m:oMathPara>
                </a14:m>
                <a:endParaRPr lang="es-MX" dirty="0" smtClean="0"/>
              </a:p>
              <a:p>
                <a:pPr marL="0" indent="0" algn="r">
                  <a:buNone/>
                </a:pPr>
                <a:endParaRPr lang="es-MX" dirty="0" smtClean="0"/>
              </a:p>
              <a:p>
                <a:pPr marL="0" indent="0" algn="r">
                  <a:buNone/>
                </a:pPr>
                <a:r>
                  <a:rPr lang="es-MX" dirty="0" smtClean="0"/>
                  <a:t>Calcular el segundo y tercer cuartil</a:t>
                </a:r>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1556792"/>
                <a:ext cx="6347714" cy="4484571"/>
              </a:xfrm>
              <a:blipFill rotWithShape="0">
                <a:blip r:embed="rId2"/>
                <a:stretch>
                  <a:fillRect l="-192" t="-815" r="-768"/>
                </a:stretch>
              </a:blipFill>
            </p:spPr>
            <p:txBody>
              <a:bodyPr/>
              <a:lstStyle/>
              <a:p>
                <a:r>
                  <a:rPr lang="es-MX">
                    <a:noFill/>
                  </a:rPr>
                  <a:t> </a:t>
                </a:r>
              </a:p>
            </p:txBody>
          </p:sp>
        </mc:Fallback>
      </mc:AlternateContent>
      <p:graphicFrame>
        <p:nvGraphicFramePr>
          <p:cNvPr id="4" name="Tabla 3"/>
          <p:cNvGraphicFramePr>
            <a:graphicFrameLocks noGrp="1"/>
          </p:cNvGraphicFramePr>
          <p:nvPr>
            <p:extLst>
              <p:ext uri="{D42A27DB-BD31-4B8C-83A1-F6EECF244321}">
                <p14:modId xmlns:p14="http://schemas.microsoft.com/office/powerpoint/2010/main" val="1251317783"/>
              </p:ext>
            </p:extLst>
          </p:nvPr>
        </p:nvGraphicFramePr>
        <p:xfrm>
          <a:off x="899592" y="2492896"/>
          <a:ext cx="2280604" cy="3337560"/>
        </p:xfrm>
        <a:graphic>
          <a:graphicData uri="http://schemas.openxmlformats.org/drawingml/2006/table">
            <a:tbl>
              <a:tblPr firstRow="1" bandRow="1">
                <a:tableStyleId>{16D9F66E-5EB9-4882-86FB-DCBF35E3C3E4}</a:tableStyleId>
              </a:tblPr>
              <a:tblGrid>
                <a:gridCol w="1295718"/>
                <a:gridCol w="492443"/>
                <a:gridCol w="492443"/>
              </a:tblGrid>
              <a:tr h="370840">
                <a:tc>
                  <a:txBody>
                    <a:bodyPr/>
                    <a:lstStyle/>
                    <a:p>
                      <a:endParaRPr lang="es-MX" dirty="0"/>
                    </a:p>
                  </a:txBody>
                  <a:tcPr/>
                </a:tc>
                <a:tc>
                  <a:txBody>
                    <a:bodyPr/>
                    <a:lstStyle/>
                    <a:p>
                      <a:r>
                        <a:rPr lang="es-MX" dirty="0" smtClean="0"/>
                        <a:t>fi</a:t>
                      </a:r>
                      <a:endParaRPr lang="es-MX" dirty="0"/>
                    </a:p>
                  </a:txBody>
                  <a:tcPr/>
                </a:tc>
                <a:tc>
                  <a:txBody>
                    <a:bodyPr/>
                    <a:lstStyle/>
                    <a:p>
                      <a:r>
                        <a:rPr lang="es-MX" dirty="0" smtClean="0"/>
                        <a:t>Fi</a:t>
                      </a:r>
                      <a:endParaRPr lang="es-MX" dirty="0"/>
                    </a:p>
                  </a:txBody>
                  <a:tcPr/>
                </a:tc>
              </a:tr>
              <a:tr h="370840">
                <a:tc>
                  <a:txBody>
                    <a:bodyPr/>
                    <a:lstStyle/>
                    <a:p>
                      <a:r>
                        <a:rPr lang="es-MX" dirty="0" smtClean="0"/>
                        <a:t>[50,</a:t>
                      </a:r>
                      <a:r>
                        <a:rPr lang="es-MX" baseline="0" dirty="0" smtClean="0"/>
                        <a:t> 60)</a:t>
                      </a:r>
                      <a:endParaRPr lang="es-MX" dirty="0"/>
                    </a:p>
                  </a:txBody>
                  <a:tcPr/>
                </a:tc>
                <a:tc>
                  <a:txBody>
                    <a:bodyPr/>
                    <a:lstStyle/>
                    <a:p>
                      <a:r>
                        <a:rPr lang="es-MX" dirty="0" smtClean="0"/>
                        <a:t>8</a:t>
                      </a:r>
                      <a:endParaRPr lang="es-MX" dirty="0"/>
                    </a:p>
                  </a:txBody>
                  <a:tcPr/>
                </a:tc>
                <a:tc>
                  <a:txBody>
                    <a:bodyPr/>
                    <a:lstStyle/>
                    <a:p>
                      <a:r>
                        <a:rPr lang="es-MX" dirty="0" smtClean="0"/>
                        <a:t>8</a:t>
                      </a:r>
                      <a:endParaRPr lang="es-MX" dirty="0"/>
                    </a:p>
                  </a:txBody>
                  <a:tcPr/>
                </a:tc>
              </a:tr>
              <a:tr h="370840">
                <a:tc>
                  <a:txBody>
                    <a:bodyPr/>
                    <a:lstStyle/>
                    <a:p>
                      <a:r>
                        <a:rPr lang="es-MX" dirty="0" smtClean="0"/>
                        <a:t>[60, 70)</a:t>
                      </a:r>
                      <a:endParaRPr lang="es-MX" dirty="0"/>
                    </a:p>
                  </a:txBody>
                  <a:tcPr/>
                </a:tc>
                <a:tc>
                  <a:txBody>
                    <a:bodyPr/>
                    <a:lstStyle/>
                    <a:p>
                      <a:r>
                        <a:rPr lang="es-MX" dirty="0" smtClean="0"/>
                        <a:t>10</a:t>
                      </a:r>
                      <a:endParaRPr lang="es-MX" dirty="0"/>
                    </a:p>
                  </a:txBody>
                  <a:tcPr/>
                </a:tc>
                <a:tc>
                  <a:txBody>
                    <a:bodyPr/>
                    <a:lstStyle/>
                    <a:p>
                      <a:r>
                        <a:rPr lang="es-MX" dirty="0" smtClean="0"/>
                        <a:t>18</a:t>
                      </a:r>
                      <a:endParaRPr lang="es-MX" dirty="0"/>
                    </a:p>
                  </a:txBody>
                  <a:tcPr/>
                </a:tc>
              </a:tr>
              <a:tr h="370840">
                <a:tc>
                  <a:txBody>
                    <a:bodyPr/>
                    <a:lstStyle/>
                    <a:p>
                      <a:r>
                        <a:rPr lang="es-MX" dirty="0" smtClean="0"/>
                        <a:t>[70, 80)</a:t>
                      </a:r>
                      <a:endParaRPr lang="es-MX" dirty="0"/>
                    </a:p>
                  </a:txBody>
                  <a:tcPr/>
                </a:tc>
                <a:tc>
                  <a:txBody>
                    <a:bodyPr/>
                    <a:lstStyle/>
                    <a:p>
                      <a:r>
                        <a:rPr lang="es-MX" dirty="0" smtClean="0"/>
                        <a:t>16</a:t>
                      </a:r>
                      <a:endParaRPr lang="es-MX" dirty="0"/>
                    </a:p>
                  </a:txBody>
                  <a:tcPr/>
                </a:tc>
                <a:tc>
                  <a:txBody>
                    <a:bodyPr/>
                    <a:lstStyle/>
                    <a:p>
                      <a:r>
                        <a:rPr lang="es-MX" dirty="0" smtClean="0"/>
                        <a:t>34</a:t>
                      </a:r>
                      <a:endParaRPr lang="es-MX" dirty="0"/>
                    </a:p>
                  </a:txBody>
                  <a:tcPr/>
                </a:tc>
              </a:tr>
              <a:tr h="370840">
                <a:tc>
                  <a:txBody>
                    <a:bodyPr/>
                    <a:lstStyle/>
                    <a:p>
                      <a:r>
                        <a:rPr lang="es-MX" dirty="0" smtClean="0"/>
                        <a:t>[80, 90)</a:t>
                      </a:r>
                      <a:endParaRPr lang="es-MX" dirty="0"/>
                    </a:p>
                  </a:txBody>
                  <a:tcPr/>
                </a:tc>
                <a:tc>
                  <a:txBody>
                    <a:bodyPr/>
                    <a:lstStyle/>
                    <a:p>
                      <a:r>
                        <a:rPr lang="es-MX" dirty="0" smtClean="0"/>
                        <a:t>14</a:t>
                      </a:r>
                      <a:endParaRPr lang="es-MX" dirty="0"/>
                    </a:p>
                  </a:txBody>
                  <a:tcPr/>
                </a:tc>
                <a:tc>
                  <a:txBody>
                    <a:bodyPr/>
                    <a:lstStyle/>
                    <a:p>
                      <a:r>
                        <a:rPr lang="es-MX" dirty="0" smtClean="0"/>
                        <a:t>48</a:t>
                      </a:r>
                      <a:endParaRPr lang="es-MX" dirty="0"/>
                    </a:p>
                  </a:txBody>
                  <a:tcPr/>
                </a:tc>
              </a:tr>
              <a:tr h="370840">
                <a:tc>
                  <a:txBody>
                    <a:bodyPr/>
                    <a:lstStyle/>
                    <a:p>
                      <a:r>
                        <a:rPr lang="es-MX" dirty="0" smtClean="0"/>
                        <a:t>[90, 100)</a:t>
                      </a:r>
                      <a:endParaRPr lang="es-MX" dirty="0"/>
                    </a:p>
                  </a:txBody>
                  <a:tcPr/>
                </a:tc>
                <a:tc>
                  <a:txBody>
                    <a:bodyPr/>
                    <a:lstStyle/>
                    <a:p>
                      <a:r>
                        <a:rPr lang="es-MX" dirty="0" smtClean="0"/>
                        <a:t>10</a:t>
                      </a:r>
                      <a:endParaRPr lang="es-MX" dirty="0"/>
                    </a:p>
                  </a:txBody>
                  <a:tcPr/>
                </a:tc>
                <a:tc>
                  <a:txBody>
                    <a:bodyPr/>
                    <a:lstStyle/>
                    <a:p>
                      <a:r>
                        <a:rPr lang="es-MX" dirty="0" smtClean="0"/>
                        <a:t>58</a:t>
                      </a:r>
                      <a:endParaRPr lang="es-MX" dirty="0"/>
                    </a:p>
                  </a:txBody>
                  <a:tcPr/>
                </a:tc>
              </a:tr>
              <a:tr h="370840">
                <a:tc>
                  <a:txBody>
                    <a:bodyPr/>
                    <a:lstStyle/>
                    <a:p>
                      <a:r>
                        <a:rPr lang="es-MX" dirty="0" smtClean="0"/>
                        <a:t>[100, 110)</a:t>
                      </a:r>
                      <a:endParaRPr lang="es-MX" dirty="0"/>
                    </a:p>
                  </a:txBody>
                  <a:tcPr/>
                </a:tc>
                <a:tc>
                  <a:txBody>
                    <a:bodyPr/>
                    <a:lstStyle/>
                    <a:p>
                      <a:r>
                        <a:rPr lang="es-MX" dirty="0" smtClean="0"/>
                        <a:t>5</a:t>
                      </a:r>
                      <a:endParaRPr lang="es-MX" dirty="0"/>
                    </a:p>
                  </a:txBody>
                  <a:tcPr/>
                </a:tc>
                <a:tc>
                  <a:txBody>
                    <a:bodyPr/>
                    <a:lstStyle/>
                    <a:p>
                      <a:r>
                        <a:rPr lang="es-MX" dirty="0" smtClean="0"/>
                        <a:t>63</a:t>
                      </a:r>
                      <a:endParaRPr lang="es-MX" dirty="0"/>
                    </a:p>
                  </a:txBody>
                  <a:tcPr/>
                </a:tc>
              </a:tr>
              <a:tr h="370840">
                <a:tc>
                  <a:txBody>
                    <a:bodyPr/>
                    <a:lstStyle/>
                    <a:p>
                      <a:r>
                        <a:rPr lang="es-MX" dirty="0" smtClean="0"/>
                        <a:t>[110,</a:t>
                      </a:r>
                      <a:r>
                        <a:rPr lang="es-MX" baseline="0" dirty="0" smtClean="0"/>
                        <a:t> 120)</a:t>
                      </a:r>
                      <a:endParaRPr lang="es-MX" dirty="0"/>
                    </a:p>
                  </a:txBody>
                  <a:tcPr/>
                </a:tc>
                <a:tc>
                  <a:txBody>
                    <a:bodyPr/>
                    <a:lstStyle/>
                    <a:p>
                      <a:r>
                        <a:rPr lang="es-MX" dirty="0" smtClean="0"/>
                        <a:t>2</a:t>
                      </a:r>
                      <a:endParaRPr lang="es-MX" dirty="0"/>
                    </a:p>
                  </a:txBody>
                  <a:tcPr/>
                </a:tc>
                <a:tc>
                  <a:txBody>
                    <a:bodyPr/>
                    <a:lstStyle/>
                    <a:p>
                      <a:r>
                        <a:rPr lang="es-MX" dirty="0" smtClean="0"/>
                        <a:t>65</a:t>
                      </a:r>
                      <a:endParaRPr lang="es-MX" dirty="0"/>
                    </a:p>
                  </a:txBody>
                  <a:tcPr/>
                </a:tc>
              </a:tr>
              <a:tr h="370840">
                <a:tc>
                  <a:txBody>
                    <a:bodyPr/>
                    <a:lstStyle/>
                    <a:p>
                      <a:endParaRPr lang="es-MX" dirty="0"/>
                    </a:p>
                  </a:txBody>
                  <a:tcPr/>
                </a:tc>
                <a:tc>
                  <a:txBody>
                    <a:bodyPr/>
                    <a:lstStyle/>
                    <a:p>
                      <a:r>
                        <a:rPr lang="es-MX" dirty="0" smtClean="0"/>
                        <a:t>65</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40110594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DECILES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14020" y="1412776"/>
                <a:ext cx="6838300" cy="4896544"/>
              </a:xfrm>
            </p:spPr>
            <p:txBody>
              <a:bodyPr>
                <a:normAutofit lnSpcReduction="10000"/>
              </a:bodyPr>
              <a:lstStyle/>
              <a:p>
                <a:pPr algn="just"/>
                <a:r>
                  <a:rPr lang="es-MX" dirty="0" smtClean="0"/>
                  <a:t>Los </a:t>
                </a:r>
                <a:r>
                  <a:rPr lang="es-MX" dirty="0" err="1" smtClean="0"/>
                  <a:t>deciles</a:t>
                </a:r>
                <a:r>
                  <a:rPr lang="es-MX" dirty="0" smtClean="0"/>
                  <a:t> son los nueve valores que dividen la serie de datos en diez partes iguales.</a:t>
                </a:r>
              </a:p>
              <a:p>
                <a:pPr algn="just"/>
                <a:r>
                  <a:rPr lang="es-MX" dirty="0" smtClean="0"/>
                  <a:t>Los </a:t>
                </a:r>
                <a:r>
                  <a:rPr lang="es-MX" dirty="0" err="1" smtClean="0"/>
                  <a:t>deciles</a:t>
                </a:r>
                <a:r>
                  <a:rPr lang="es-MX" dirty="0" smtClean="0"/>
                  <a:t> dan los valores correspondientes al 10%, 20%... Y al 90% de los datos</a:t>
                </a:r>
              </a:p>
              <a:p>
                <a:pPr algn="just"/>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𝐷</m:t>
                        </m:r>
                      </m:e>
                      <m:sub>
                        <m:r>
                          <a:rPr lang="es-MX" b="0" i="1" smtClean="0">
                            <a:latin typeface="Cambria Math" panose="02040503050406030204" pitchFamily="18" charset="0"/>
                          </a:rPr>
                          <m:t>5</m:t>
                        </m:r>
                      </m:sub>
                    </m:sSub>
                  </m:oMath>
                </a14:m>
                <a:r>
                  <a:rPr lang="es-MX" dirty="0" smtClean="0"/>
                  <a:t> coincide con la mediana</a:t>
                </a:r>
              </a:p>
              <a:p>
                <a:pPr marL="0" indent="0" algn="just">
                  <a:buNone/>
                </a:pPr>
                <a:r>
                  <a:rPr lang="es-MX" dirty="0" smtClean="0"/>
                  <a:t>Cálculo de los </a:t>
                </a:r>
                <a:r>
                  <a:rPr lang="es-MX" dirty="0" err="1" smtClean="0"/>
                  <a:t>deciles</a:t>
                </a:r>
                <a:endParaRPr lang="es-MX" dirty="0" smtClean="0"/>
              </a:p>
              <a:p>
                <a:pPr marL="0" indent="0" algn="just">
                  <a:buNone/>
                </a:pPr>
                <a:r>
                  <a:rPr lang="es-MX" dirty="0" smtClean="0"/>
                  <a:t>En primer lugar buscamos la clase donde se encuentra </a:t>
                </a:r>
                <a14:m>
                  <m:oMath xmlns:m="http://schemas.openxmlformats.org/officeDocument/2006/math">
                    <m:f>
                      <m:fPr>
                        <m:ctrlPr>
                          <a:rPr lang="es-MX" i="1" smtClean="0">
                            <a:latin typeface="Cambria Math" panose="02040503050406030204" pitchFamily="18" charset="0"/>
                          </a:rPr>
                        </m:ctrlPr>
                      </m:fPr>
                      <m:num>
                        <m:r>
                          <a:rPr lang="es-MX" b="0" i="1" smtClean="0">
                            <a:latin typeface="Cambria Math" panose="02040503050406030204" pitchFamily="18" charset="0"/>
                          </a:rPr>
                          <m:t>𝑘</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𝑁</m:t>
                        </m:r>
                      </m:num>
                      <m:den>
                        <m:r>
                          <a:rPr lang="es-MX" b="0" i="1" smtClean="0">
                            <a:latin typeface="Cambria Math" panose="02040503050406030204" pitchFamily="18" charset="0"/>
                          </a:rPr>
                          <m:t>10</m:t>
                        </m:r>
                      </m:den>
                    </m:f>
                    <m:r>
                      <a:rPr lang="es-MX" b="0" i="1" smtClean="0">
                        <a:latin typeface="Cambria Math" panose="02040503050406030204" pitchFamily="18" charset="0"/>
                      </a:rPr>
                      <m:t>, </m:t>
                    </m:r>
                    <m:r>
                      <a:rPr lang="es-MX" b="0" i="1" smtClean="0">
                        <a:latin typeface="Cambria Math" panose="02040503050406030204" pitchFamily="18" charset="0"/>
                      </a:rPr>
                      <m:t>𝑘</m:t>
                    </m:r>
                    <m:r>
                      <a:rPr lang="es-MX" b="0" i="1" smtClean="0">
                        <a:latin typeface="Cambria Math" panose="02040503050406030204" pitchFamily="18" charset="0"/>
                      </a:rPr>
                      <m:t>=1, 2,⋯9,</m:t>
                    </m:r>
                  </m:oMath>
                </a14:m>
                <a:r>
                  <a:rPr lang="es-MX" dirty="0" smtClean="0"/>
                  <a:t> en la tabla de frecuencias acumuladas</a:t>
                </a:r>
              </a:p>
              <a:p>
                <a:pPr marL="0" indent="0" algn="just">
                  <a:buNone/>
                </a:pPr>
                <a:endParaRPr lang="es-MX" dirty="0"/>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𝐷</m:t>
                          </m:r>
                        </m:e>
                        <m:sub>
                          <m:r>
                            <a:rPr lang="es-MX" b="0" i="1" smtClean="0">
                              <a:latin typeface="Cambria Math" panose="02040503050406030204" pitchFamily="18" charset="0"/>
                            </a:rPr>
                            <m:t>𝑘</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𝐿</m:t>
                          </m:r>
                        </m:e>
                        <m:sub>
                          <m:r>
                            <a:rPr lang="es-MX" b="0" i="1" smtClean="0">
                              <a:latin typeface="Cambria Math" panose="02040503050406030204" pitchFamily="18" charset="0"/>
                            </a:rPr>
                            <m:t>𝑖</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f>
                            <m:fPr>
                              <m:ctrlPr>
                                <a:rPr lang="es-MX" i="1">
                                  <a:latin typeface="Cambria Math" panose="02040503050406030204" pitchFamily="18" charset="0"/>
                                </a:rPr>
                              </m:ctrlPr>
                            </m:fPr>
                            <m:num>
                              <m:r>
                                <a:rPr lang="es-MX" i="1">
                                  <a:latin typeface="Cambria Math" panose="02040503050406030204" pitchFamily="18" charset="0"/>
                                </a:rPr>
                                <m:t>𝑘</m:t>
                              </m:r>
                              <m:r>
                                <a:rPr lang="es-MX" i="1">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𝑁</m:t>
                              </m:r>
                            </m:num>
                            <m:den>
                              <m:r>
                                <a:rPr lang="es-MX" i="1">
                                  <a:latin typeface="Cambria Math" panose="02040503050406030204" pitchFamily="18" charset="0"/>
                                </a:rPr>
                                <m:t>10</m:t>
                              </m:r>
                            </m:den>
                          </m:f>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𝑖</m:t>
                              </m:r>
                              <m:r>
                                <a:rPr lang="es-MX" b="0" i="1" smtClean="0">
                                  <a:latin typeface="Cambria Math" panose="02040503050406030204" pitchFamily="18" charset="0"/>
                                </a:rPr>
                                <m:t>−1</m:t>
                              </m:r>
                            </m:sub>
                          </m:sSub>
                        </m:num>
                        <m:den>
                          <m:sSub>
                            <m:sSubPr>
                              <m:ctrlPr>
                                <a:rPr lang="es-MX" b="0" i="1" smtClean="0">
                                  <a:latin typeface="Cambria Math" panose="02040503050406030204" pitchFamily="18" charset="0"/>
                                </a:rPr>
                              </m:ctrlPr>
                            </m:sSubPr>
                            <m:e>
                              <m:r>
                                <a:rPr lang="es-MX" b="0" i="1" smtClean="0">
                                  <a:latin typeface="Cambria Math" panose="02040503050406030204" pitchFamily="18" charset="0"/>
                                </a:rPr>
                                <m:t>𝑓</m:t>
                              </m:r>
                            </m:e>
                            <m:sub>
                              <m:r>
                                <a:rPr lang="es-MX" b="0" i="1" smtClean="0">
                                  <a:latin typeface="Cambria Math" panose="02040503050406030204" pitchFamily="18" charset="0"/>
                                </a:rPr>
                                <m:t>𝑖</m:t>
                              </m:r>
                            </m:sub>
                          </m:sSub>
                        </m:den>
                      </m:f>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𝑎</m:t>
                          </m:r>
                        </m:e>
                        <m:sub>
                          <m:r>
                            <a:rPr lang="es-MX" b="0" i="1" smtClean="0">
                              <a:latin typeface="Cambria Math" panose="02040503050406030204" pitchFamily="18" charset="0"/>
                              <a:ea typeface="Cambria Math" panose="02040503050406030204" pitchFamily="18" charset="0"/>
                            </a:rPr>
                            <m:t>𝑖</m:t>
                          </m:r>
                        </m:sub>
                      </m:sSub>
                      <m:r>
                        <a:rPr lang="es-MX" b="0" i="1" smtClean="0">
                          <a:latin typeface="Cambria Math" panose="02040503050406030204" pitchFamily="18" charset="0"/>
                          <a:ea typeface="Cambria Math" panose="02040503050406030204" pitchFamily="18" charset="0"/>
                        </a:rPr>
                        <m:t>, </m:t>
                      </m:r>
                      <m:r>
                        <a:rPr lang="es-MX" b="0" i="1" smtClean="0">
                          <a:latin typeface="Cambria Math" panose="02040503050406030204" pitchFamily="18" charset="0"/>
                          <a:ea typeface="Cambria Math" panose="02040503050406030204" pitchFamily="18" charset="0"/>
                        </a:rPr>
                        <m:t>𝑘</m:t>
                      </m:r>
                      <m:r>
                        <a:rPr lang="es-MX" b="0" i="1" smtClean="0">
                          <a:latin typeface="Cambria Math" panose="02040503050406030204" pitchFamily="18" charset="0"/>
                          <a:ea typeface="Cambria Math" panose="02040503050406030204" pitchFamily="18" charset="0"/>
                        </a:rPr>
                        <m:t>=1, 2,⋯9</m:t>
                      </m:r>
                    </m:oMath>
                  </m:oMathPara>
                </a14:m>
                <a:endParaRPr lang="es-MX" dirty="0" smtClean="0"/>
              </a:p>
              <a:p>
                <a:pPr marL="0" indent="0" algn="just">
                  <a:buNone/>
                </a:pPr>
                <a:r>
                  <a:rPr lang="es-MX" dirty="0" smtClean="0"/>
                  <a:t>Nomenclatura igual a la de los cuartiles</a:t>
                </a:r>
              </a:p>
              <a:p>
                <a:pPr marL="0" indent="0" algn="just">
                  <a:buNone/>
                </a:pPr>
                <a:r>
                  <a:rPr lang="es-MX" dirty="0" smtClean="0">
                    <a:solidFill>
                      <a:srgbClr val="FF0000"/>
                    </a:solidFill>
                  </a:rPr>
                  <a:t>Identifica la interpolación que se utiliza para el cálculo de estas medidas de dispersión </a:t>
                </a:r>
                <a:endParaRPr lang="es-MX" dirty="0">
                  <a:solidFill>
                    <a:srgbClr val="FF0000"/>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14020" y="1412776"/>
                <a:ext cx="6838300" cy="4896544"/>
              </a:xfrm>
              <a:blipFill rotWithShape="0">
                <a:blip r:embed="rId2"/>
                <a:stretch>
                  <a:fillRect l="-803" t="-1370" r="-803"/>
                </a:stretch>
              </a:blipFill>
            </p:spPr>
            <p:txBody>
              <a:bodyPr/>
              <a:lstStyle/>
              <a:p>
                <a:r>
                  <a:rPr lang="es-MX">
                    <a:noFill/>
                  </a:rPr>
                  <a:t> </a:t>
                </a:r>
              </a:p>
            </p:txBody>
          </p:sp>
        </mc:Fallback>
      </mc:AlternateContent>
      <p:pic>
        <p:nvPicPr>
          <p:cNvPr id="4" name="Imagen 3"/>
          <p:cNvPicPr>
            <a:picLocks noChangeAspect="1"/>
          </p:cNvPicPr>
          <p:nvPr/>
        </p:nvPicPr>
        <p:blipFill>
          <a:blip r:embed="rId3"/>
          <a:stretch>
            <a:fillRect/>
          </a:stretch>
        </p:blipFill>
        <p:spPr>
          <a:xfrm>
            <a:off x="7668344" y="5229200"/>
            <a:ext cx="914971" cy="1468089"/>
          </a:xfrm>
          <a:prstGeom prst="rect">
            <a:avLst/>
          </a:prstGeom>
        </p:spPr>
      </p:pic>
    </p:spTree>
    <p:extLst>
      <p:ext uri="{BB962C8B-B14F-4D97-AF65-F5344CB8AC3E}">
        <p14:creationId xmlns:p14="http://schemas.microsoft.com/office/powerpoint/2010/main" val="2515613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altLang="es-MX" smtClean="0"/>
              <a:t>DEFINICIONES BÁSICAS</a:t>
            </a:r>
          </a:p>
        </p:txBody>
      </p:sp>
      <p:sp>
        <p:nvSpPr>
          <p:cNvPr id="5123" name="Rectangle 3"/>
          <p:cNvSpPr>
            <a:spLocks noGrp="1" noChangeArrowheads="1"/>
          </p:cNvSpPr>
          <p:nvPr>
            <p:ph idx="1"/>
          </p:nvPr>
        </p:nvSpPr>
        <p:spPr>
          <a:xfrm>
            <a:off x="578118" y="1412776"/>
            <a:ext cx="6410673" cy="3880773"/>
          </a:xfrm>
        </p:spPr>
        <p:txBody>
          <a:bodyPr>
            <a:noAutofit/>
          </a:bodyPr>
          <a:lstStyle/>
          <a:p>
            <a:pPr algn="just" eaLnBrk="1" hangingPunct="1">
              <a:lnSpc>
                <a:spcPct val="90000"/>
              </a:lnSpc>
            </a:pPr>
            <a:r>
              <a:rPr lang="es-ES" altLang="es-MX" sz="2800" dirty="0" smtClean="0">
                <a:solidFill>
                  <a:srgbClr val="FF0000"/>
                </a:solidFill>
              </a:rPr>
              <a:t>ESTADÍSTICA DESCRIPTIVA O INFERENCIAL</a:t>
            </a:r>
            <a:r>
              <a:rPr lang="es-ES" altLang="es-MX" sz="2800" dirty="0" smtClean="0"/>
              <a:t>: No hay que confundir el recabar datos, con  el análisis de los mismos, la inferencia estadística produjo ya un número enorme de herramientas analíticas que permiten al ingeniero o al científico comprender mejor los sistemas que generan los datos, es decir  nos permite obtener conclusiones o inferencias sobre el sistema científico</a:t>
            </a:r>
          </a:p>
        </p:txBody>
      </p:sp>
      <p:pic>
        <p:nvPicPr>
          <p:cNvPr id="3" name="Imagen 2"/>
          <p:cNvPicPr>
            <a:picLocks noChangeAspect="1"/>
          </p:cNvPicPr>
          <p:nvPr/>
        </p:nvPicPr>
        <p:blipFill>
          <a:blip r:embed="rId2"/>
          <a:stretch>
            <a:fillRect/>
          </a:stretch>
        </p:blipFill>
        <p:spPr>
          <a:xfrm>
            <a:off x="7092280" y="5013176"/>
            <a:ext cx="1905000" cy="1438275"/>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DECILES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1556792"/>
                <a:ext cx="6347714" cy="4484571"/>
              </a:xfrm>
            </p:spPr>
            <p:txBody>
              <a:bodyPr/>
              <a:lstStyle/>
              <a:p>
                <a:r>
                  <a:rPr lang="es-MX" dirty="0" smtClean="0"/>
                  <a:t>Calcular los </a:t>
                </a:r>
                <a:r>
                  <a:rPr lang="es-MX" dirty="0" err="1" smtClean="0"/>
                  <a:t>deciles</a:t>
                </a:r>
                <a:r>
                  <a:rPr lang="es-MX" dirty="0" smtClean="0"/>
                  <a:t> de la distribución de la tabla:</a:t>
                </a:r>
              </a:p>
              <a:p>
                <a:pPr marL="0" indent="0">
                  <a:buNone/>
                </a:pPr>
                <a:endParaRPr lang="es-MX" dirty="0" smtClean="0"/>
              </a:p>
              <a:p>
                <a:pPr marL="0" indent="0">
                  <a:buNone/>
                </a:pPr>
                <a:endParaRPr lang="es-MX" dirty="0"/>
              </a:p>
              <a:p>
                <a:pPr marL="0" indent="0">
                  <a:buNone/>
                </a:pPr>
                <a:endParaRPr lang="es-MX" dirty="0" smtClean="0"/>
              </a:p>
              <a:p>
                <a:pPr marL="0" indent="0" algn="r">
                  <a:buNone/>
                </a:pPr>
                <a14:m>
                  <m:oMathPara xmlns:m="http://schemas.openxmlformats.org/officeDocument/2006/math">
                    <m:oMathParaPr>
                      <m:jc m:val="righ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𝐷</m:t>
                          </m:r>
                        </m:e>
                        <m:sub>
                          <m:r>
                            <a:rPr lang="es-MX" b="0" i="1" smtClean="0">
                              <a:latin typeface="Cambria Math" panose="02040503050406030204" pitchFamily="18" charset="0"/>
                            </a:rPr>
                            <m:t>1</m:t>
                          </m:r>
                        </m:sub>
                      </m:sSub>
                      <m:r>
                        <a:rPr lang="es-MX" b="0" i="1" smtClean="0">
                          <a:latin typeface="Cambria Math" panose="02040503050406030204" pitchFamily="18" charset="0"/>
                        </a:rPr>
                        <m:t>=50+</m:t>
                      </m:r>
                      <m:f>
                        <m:fPr>
                          <m:ctrlPr>
                            <a:rPr lang="es-MX" b="0" i="1" smtClean="0">
                              <a:latin typeface="Cambria Math" panose="02040503050406030204" pitchFamily="18" charset="0"/>
                            </a:rPr>
                          </m:ctrlPr>
                        </m:fPr>
                        <m:num>
                          <m:f>
                            <m:fPr>
                              <m:ctrlPr>
                                <a:rPr lang="es-MX" b="0" i="1" smtClean="0">
                                  <a:latin typeface="Cambria Math" panose="02040503050406030204" pitchFamily="18" charset="0"/>
                                </a:rPr>
                              </m:ctrlPr>
                            </m:fPr>
                            <m:num>
                              <m:r>
                                <a:rPr lang="es-MX" b="0" i="1" smtClean="0">
                                  <a:latin typeface="Cambria Math" panose="02040503050406030204" pitchFamily="18" charset="0"/>
                                </a:rPr>
                                <m:t>65</m:t>
                              </m:r>
                              <m:r>
                                <a:rPr lang="es-MX" b="0" i="1" smtClean="0">
                                  <a:latin typeface="Cambria Math" panose="02040503050406030204" pitchFamily="18" charset="0"/>
                                  <a:ea typeface="Cambria Math" panose="02040503050406030204" pitchFamily="18" charset="0"/>
                                </a:rPr>
                                <m:t>∙1</m:t>
                              </m:r>
                            </m:num>
                            <m:den>
                              <m:r>
                                <a:rPr lang="es-MX" b="0" i="1" smtClean="0">
                                  <a:latin typeface="Cambria Math" panose="02040503050406030204" pitchFamily="18" charset="0"/>
                                </a:rPr>
                                <m:t>10</m:t>
                              </m:r>
                            </m:den>
                          </m:f>
                          <m:r>
                            <a:rPr lang="es-MX" b="0" i="1" smtClean="0">
                              <a:latin typeface="Cambria Math" panose="02040503050406030204" pitchFamily="18" charset="0"/>
                            </a:rPr>
                            <m:t>−0</m:t>
                          </m:r>
                        </m:num>
                        <m:den>
                          <m:r>
                            <a:rPr lang="es-MX" b="0" i="1" smtClean="0">
                              <a:latin typeface="Cambria Math" panose="02040503050406030204" pitchFamily="18" charset="0"/>
                            </a:rPr>
                            <m:t>8</m:t>
                          </m:r>
                        </m:den>
                      </m:f>
                      <m:r>
                        <a:rPr lang="es-MX" b="0" i="1" smtClean="0">
                          <a:latin typeface="Cambria Math" panose="02040503050406030204" pitchFamily="18" charset="0"/>
                          <a:ea typeface="Cambria Math" panose="02040503050406030204" pitchFamily="18" charset="0"/>
                        </a:rPr>
                        <m:t>∙10=58.12</m:t>
                      </m:r>
                    </m:oMath>
                  </m:oMathPara>
                </a14:m>
                <a:endParaRPr lang="es-MX" dirty="0" smtClean="0"/>
              </a:p>
              <a:p>
                <a:pPr marL="0" indent="0" algn="r">
                  <a:buNone/>
                </a:pPr>
                <a:endParaRPr lang="es-MX" dirty="0" smtClean="0"/>
              </a:p>
              <a:p>
                <a:pPr marL="0" indent="0" algn="r">
                  <a:buNone/>
                </a:pPr>
                <a:r>
                  <a:rPr lang="es-MX" dirty="0" smtClean="0"/>
                  <a:t>Calcular el quinto y octavo </a:t>
                </a:r>
                <a:r>
                  <a:rPr lang="es-MX" dirty="0" err="1" smtClean="0"/>
                  <a:t>decil</a:t>
                </a:r>
                <a:endParaRPr lang="es-MX" dirty="0" smtClean="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1556792"/>
                <a:ext cx="6347714" cy="4484571"/>
              </a:xfrm>
              <a:blipFill rotWithShape="0">
                <a:blip r:embed="rId2"/>
                <a:stretch>
                  <a:fillRect l="-192" t="-815" r="-768"/>
                </a:stretch>
              </a:blipFill>
            </p:spPr>
            <p:txBody>
              <a:bodyPr/>
              <a:lstStyle/>
              <a:p>
                <a:r>
                  <a:rPr lang="es-MX">
                    <a:noFill/>
                  </a:rPr>
                  <a:t> </a:t>
                </a:r>
              </a:p>
            </p:txBody>
          </p:sp>
        </mc:Fallback>
      </mc:AlternateContent>
      <p:graphicFrame>
        <p:nvGraphicFramePr>
          <p:cNvPr id="4" name="Tabla 3"/>
          <p:cNvGraphicFramePr>
            <a:graphicFrameLocks noGrp="1"/>
          </p:cNvGraphicFramePr>
          <p:nvPr/>
        </p:nvGraphicFramePr>
        <p:xfrm>
          <a:off x="899592" y="2492896"/>
          <a:ext cx="2280604" cy="3337560"/>
        </p:xfrm>
        <a:graphic>
          <a:graphicData uri="http://schemas.openxmlformats.org/drawingml/2006/table">
            <a:tbl>
              <a:tblPr firstRow="1" bandRow="1">
                <a:tableStyleId>{16D9F66E-5EB9-4882-86FB-DCBF35E3C3E4}</a:tableStyleId>
              </a:tblPr>
              <a:tblGrid>
                <a:gridCol w="1295718"/>
                <a:gridCol w="492443"/>
                <a:gridCol w="492443"/>
              </a:tblGrid>
              <a:tr h="370840">
                <a:tc>
                  <a:txBody>
                    <a:bodyPr/>
                    <a:lstStyle/>
                    <a:p>
                      <a:endParaRPr lang="es-MX" dirty="0"/>
                    </a:p>
                  </a:txBody>
                  <a:tcPr/>
                </a:tc>
                <a:tc>
                  <a:txBody>
                    <a:bodyPr/>
                    <a:lstStyle/>
                    <a:p>
                      <a:r>
                        <a:rPr lang="es-MX" dirty="0" smtClean="0"/>
                        <a:t>fi</a:t>
                      </a:r>
                      <a:endParaRPr lang="es-MX" dirty="0"/>
                    </a:p>
                  </a:txBody>
                  <a:tcPr/>
                </a:tc>
                <a:tc>
                  <a:txBody>
                    <a:bodyPr/>
                    <a:lstStyle/>
                    <a:p>
                      <a:r>
                        <a:rPr lang="es-MX" dirty="0" smtClean="0"/>
                        <a:t>Fi</a:t>
                      </a:r>
                      <a:endParaRPr lang="es-MX" dirty="0"/>
                    </a:p>
                  </a:txBody>
                  <a:tcPr/>
                </a:tc>
              </a:tr>
              <a:tr h="370840">
                <a:tc>
                  <a:txBody>
                    <a:bodyPr/>
                    <a:lstStyle/>
                    <a:p>
                      <a:r>
                        <a:rPr lang="es-MX" dirty="0" smtClean="0"/>
                        <a:t>[50,</a:t>
                      </a:r>
                      <a:r>
                        <a:rPr lang="es-MX" baseline="0" dirty="0" smtClean="0"/>
                        <a:t> 60)</a:t>
                      </a:r>
                      <a:endParaRPr lang="es-MX" dirty="0"/>
                    </a:p>
                  </a:txBody>
                  <a:tcPr/>
                </a:tc>
                <a:tc>
                  <a:txBody>
                    <a:bodyPr/>
                    <a:lstStyle/>
                    <a:p>
                      <a:r>
                        <a:rPr lang="es-MX" dirty="0" smtClean="0"/>
                        <a:t>8</a:t>
                      </a:r>
                      <a:endParaRPr lang="es-MX" dirty="0"/>
                    </a:p>
                  </a:txBody>
                  <a:tcPr/>
                </a:tc>
                <a:tc>
                  <a:txBody>
                    <a:bodyPr/>
                    <a:lstStyle/>
                    <a:p>
                      <a:r>
                        <a:rPr lang="es-MX" dirty="0" smtClean="0"/>
                        <a:t>8</a:t>
                      </a:r>
                      <a:endParaRPr lang="es-MX" dirty="0"/>
                    </a:p>
                  </a:txBody>
                  <a:tcPr/>
                </a:tc>
              </a:tr>
              <a:tr h="370840">
                <a:tc>
                  <a:txBody>
                    <a:bodyPr/>
                    <a:lstStyle/>
                    <a:p>
                      <a:r>
                        <a:rPr lang="es-MX" dirty="0" smtClean="0"/>
                        <a:t>[60, 70)</a:t>
                      </a:r>
                      <a:endParaRPr lang="es-MX" dirty="0"/>
                    </a:p>
                  </a:txBody>
                  <a:tcPr/>
                </a:tc>
                <a:tc>
                  <a:txBody>
                    <a:bodyPr/>
                    <a:lstStyle/>
                    <a:p>
                      <a:r>
                        <a:rPr lang="es-MX" dirty="0" smtClean="0"/>
                        <a:t>10</a:t>
                      </a:r>
                      <a:endParaRPr lang="es-MX" dirty="0"/>
                    </a:p>
                  </a:txBody>
                  <a:tcPr/>
                </a:tc>
                <a:tc>
                  <a:txBody>
                    <a:bodyPr/>
                    <a:lstStyle/>
                    <a:p>
                      <a:r>
                        <a:rPr lang="es-MX" dirty="0" smtClean="0"/>
                        <a:t>18</a:t>
                      </a:r>
                      <a:endParaRPr lang="es-MX" dirty="0"/>
                    </a:p>
                  </a:txBody>
                  <a:tcPr/>
                </a:tc>
              </a:tr>
              <a:tr h="370840">
                <a:tc>
                  <a:txBody>
                    <a:bodyPr/>
                    <a:lstStyle/>
                    <a:p>
                      <a:r>
                        <a:rPr lang="es-MX" dirty="0" smtClean="0"/>
                        <a:t>[70, 80)</a:t>
                      </a:r>
                      <a:endParaRPr lang="es-MX" dirty="0"/>
                    </a:p>
                  </a:txBody>
                  <a:tcPr/>
                </a:tc>
                <a:tc>
                  <a:txBody>
                    <a:bodyPr/>
                    <a:lstStyle/>
                    <a:p>
                      <a:r>
                        <a:rPr lang="es-MX" dirty="0" smtClean="0"/>
                        <a:t>16</a:t>
                      </a:r>
                      <a:endParaRPr lang="es-MX" dirty="0"/>
                    </a:p>
                  </a:txBody>
                  <a:tcPr/>
                </a:tc>
                <a:tc>
                  <a:txBody>
                    <a:bodyPr/>
                    <a:lstStyle/>
                    <a:p>
                      <a:r>
                        <a:rPr lang="es-MX" dirty="0" smtClean="0"/>
                        <a:t>34</a:t>
                      </a:r>
                      <a:endParaRPr lang="es-MX" dirty="0"/>
                    </a:p>
                  </a:txBody>
                  <a:tcPr/>
                </a:tc>
              </a:tr>
              <a:tr h="370840">
                <a:tc>
                  <a:txBody>
                    <a:bodyPr/>
                    <a:lstStyle/>
                    <a:p>
                      <a:r>
                        <a:rPr lang="es-MX" dirty="0" smtClean="0"/>
                        <a:t>[80, 90)</a:t>
                      </a:r>
                      <a:endParaRPr lang="es-MX" dirty="0"/>
                    </a:p>
                  </a:txBody>
                  <a:tcPr/>
                </a:tc>
                <a:tc>
                  <a:txBody>
                    <a:bodyPr/>
                    <a:lstStyle/>
                    <a:p>
                      <a:r>
                        <a:rPr lang="es-MX" dirty="0" smtClean="0"/>
                        <a:t>14</a:t>
                      </a:r>
                      <a:endParaRPr lang="es-MX" dirty="0"/>
                    </a:p>
                  </a:txBody>
                  <a:tcPr/>
                </a:tc>
                <a:tc>
                  <a:txBody>
                    <a:bodyPr/>
                    <a:lstStyle/>
                    <a:p>
                      <a:r>
                        <a:rPr lang="es-MX" dirty="0" smtClean="0"/>
                        <a:t>48</a:t>
                      </a:r>
                      <a:endParaRPr lang="es-MX" dirty="0"/>
                    </a:p>
                  </a:txBody>
                  <a:tcPr/>
                </a:tc>
              </a:tr>
              <a:tr h="370840">
                <a:tc>
                  <a:txBody>
                    <a:bodyPr/>
                    <a:lstStyle/>
                    <a:p>
                      <a:r>
                        <a:rPr lang="es-MX" dirty="0" smtClean="0"/>
                        <a:t>[90, 100)</a:t>
                      </a:r>
                      <a:endParaRPr lang="es-MX" dirty="0"/>
                    </a:p>
                  </a:txBody>
                  <a:tcPr/>
                </a:tc>
                <a:tc>
                  <a:txBody>
                    <a:bodyPr/>
                    <a:lstStyle/>
                    <a:p>
                      <a:r>
                        <a:rPr lang="es-MX" dirty="0" smtClean="0"/>
                        <a:t>10</a:t>
                      </a:r>
                      <a:endParaRPr lang="es-MX" dirty="0"/>
                    </a:p>
                  </a:txBody>
                  <a:tcPr/>
                </a:tc>
                <a:tc>
                  <a:txBody>
                    <a:bodyPr/>
                    <a:lstStyle/>
                    <a:p>
                      <a:r>
                        <a:rPr lang="es-MX" dirty="0" smtClean="0"/>
                        <a:t>58</a:t>
                      </a:r>
                      <a:endParaRPr lang="es-MX" dirty="0"/>
                    </a:p>
                  </a:txBody>
                  <a:tcPr/>
                </a:tc>
              </a:tr>
              <a:tr h="370840">
                <a:tc>
                  <a:txBody>
                    <a:bodyPr/>
                    <a:lstStyle/>
                    <a:p>
                      <a:r>
                        <a:rPr lang="es-MX" dirty="0" smtClean="0"/>
                        <a:t>[100, 110)</a:t>
                      </a:r>
                      <a:endParaRPr lang="es-MX" dirty="0"/>
                    </a:p>
                  </a:txBody>
                  <a:tcPr/>
                </a:tc>
                <a:tc>
                  <a:txBody>
                    <a:bodyPr/>
                    <a:lstStyle/>
                    <a:p>
                      <a:r>
                        <a:rPr lang="es-MX" dirty="0" smtClean="0"/>
                        <a:t>5</a:t>
                      </a:r>
                      <a:endParaRPr lang="es-MX" dirty="0"/>
                    </a:p>
                  </a:txBody>
                  <a:tcPr/>
                </a:tc>
                <a:tc>
                  <a:txBody>
                    <a:bodyPr/>
                    <a:lstStyle/>
                    <a:p>
                      <a:r>
                        <a:rPr lang="es-MX" dirty="0" smtClean="0"/>
                        <a:t>63</a:t>
                      </a:r>
                      <a:endParaRPr lang="es-MX" dirty="0"/>
                    </a:p>
                  </a:txBody>
                  <a:tcPr/>
                </a:tc>
              </a:tr>
              <a:tr h="370840">
                <a:tc>
                  <a:txBody>
                    <a:bodyPr/>
                    <a:lstStyle/>
                    <a:p>
                      <a:r>
                        <a:rPr lang="es-MX" dirty="0" smtClean="0"/>
                        <a:t>[110,</a:t>
                      </a:r>
                      <a:r>
                        <a:rPr lang="es-MX" baseline="0" dirty="0" smtClean="0"/>
                        <a:t> 120)</a:t>
                      </a:r>
                      <a:endParaRPr lang="es-MX" dirty="0"/>
                    </a:p>
                  </a:txBody>
                  <a:tcPr/>
                </a:tc>
                <a:tc>
                  <a:txBody>
                    <a:bodyPr/>
                    <a:lstStyle/>
                    <a:p>
                      <a:r>
                        <a:rPr lang="es-MX" dirty="0" smtClean="0"/>
                        <a:t>2</a:t>
                      </a:r>
                      <a:endParaRPr lang="es-MX" dirty="0"/>
                    </a:p>
                  </a:txBody>
                  <a:tcPr/>
                </a:tc>
                <a:tc>
                  <a:txBody>
                    <a:bodyPr/>
                    <a:lstStyle/>
                    <a:p>
                      <a:r>
                        <a:rPr lang="es-MX" dirty="0" smtClean="0"/>
                        <a:t>65</a:t>
                      </a:r>
                      <a:endParaRPr lang="es-MX" dirty="0"/>
                    </a:p>
                  </a:txBody>
                  <a:tcPr/>
                </a:tc>
              </a:tr>
              <a:tr h="370840">
                <a:tc>
                  <a:txBody>
                    <a:bodyPr/>
                    <a:lstStyle/>
                    <a:p>
                      <a:endParaRPr lang="es-MX" dirty="0"/>
                    </a:p>
                  </a:txBody>
                  <a:tcPr/>
                </a:tc>
                <a:tc>
                  <a:txBody>
                    <a:bodyPr/>
                    <a:lstStyle/>
                    <a:p>
                      <a:r>
                        <a:rPr lang="es-MX" dirty="0" smtClean="0"/>
                        <a:t>65</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211805912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PERCENTILES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8" y="1556792"/>
                <a:ext cx="6914730" cy="4824536"/>
              </a:xfrm>
            </p:spPr>
            <p:txBody>
              <a:bodyPr/>
              <a:lstStyle/>
              <a:p>
                <a:pPr algn="just"/>
                <a:r>
                  <a:rPr lang="es-MX" dirty="0" smtClean="0"/>
                  <a:t>Los percentiles son los 99 valores que dividen la serie de datos en 100 partes iguales</a:t>
                </a:r>
              </a:p>
              <a:p>
                <a:pPr algn="just"/>
                <a:r>
                  <a:rPr lang="es-MX" dirty="0" smtClean="0"/>
                  <a:t>Los percentiles dan los valores correspondientes al 1%, 2%...y al 99% de los datos</a:t>
                </a:r>
              </a:p>
              <a:p>
                <a:pPr algn="just"/>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𝑃</m:t>
                        </m:r>
                      </m:e>
                      <m:sub>
                        <m:r>
                          <a:rPr lang="es-MX" b="0" i="1" smtClean="0">
                            <a:latin typeface="Cambria Math" panose="02040503050406030204" pitchFamily="18" charset="0"/>
                          </a:rPr>
                          <m:t>50</m:t>
                        </m:r>
                      </m:sub>
                    </m:sSub>
                  </m:oMath>
                </a14:m>
                <a:r>
                  <a:rPr lang="es-MX" dirty="0" smtClean="0"/>
                  <a:t> coincide con la mediana</a:t>
                </a:r>
              </a:p>
              <a:p>
                <a:pPr marL="0" indent="0" algn="just">
                  <a:buNone/>
                </a:pPr>
                <a:r>
                  <a:rPr lang="es-MX" dirty="0" smtClean="0"/>
                  <a:t>Cálculo de los percentiles</a:t>
                </a:r>
              </a:p>
              <a:p>
                <a:pPr marL="0" indent="0" algn="just">
                  <a:buNone/>
                </a:pPr>
                <a:r>
                  <a:rPr lang="es-MX" dirty="0"/>
                  <a:t>En primer lugar buscamos la clase donde se encuentra </a:t>
                </a:r>
                <a14:m>
                  <m:oMath xmlns:m="http://schemas.openxmlformats.org/officeDocument/2006/math">
                    <m:f>
                      <m:fPr>
                        <m:ctrlPr>
                          <a:rPr lang="es-MX" i="1">
                            <a:latin typeface="Cambria Math" panose="02040503050406030204" pitchFamily="18" charset="0"/>
                          </a:rPr>
                        </m:ctrlPr>
                      </m:fPr>
                      <m:num>
                        <m:r>
                          <a:rPr lang="es-MX" i="1">
                            <a:latin typeface="Cambria Math" panose="02040503050406030204" pitchFamily="18" charset="0"/>
                          </a:rPr>
                          <m:t>𝑘</m:t>
                        </m:r>
                        <m:r>
                          <a:rPr lang="es-MX" i="1">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𝑁</m:t>
                        </m:r>
                      </m:num>
                      <m:den>
                        <m:r>
                          <a:rPr lang="es-MX" i="1">
                            <a:latin typeface="Cambria Math" panose="02040503050406030204" pitchFamily="18" charset="0"/>
                          </a:rPr>
                          <m:t>10</m:t>
                        </m:r>
                        <m:r>
                          <a:rPr lang="es-MX" b="0" i="1" smtClean="0">
                            <a:latin typeface="Cambria Math" panose="02040503050406030204" pitchFamily="18" charset="0"/>
                          </a:rPr>
                          <m:t>0</m:t>
                        </m:r>
                      </m:den>
                    </m:f>
                    <m:r>
                      <a:rPr lang="es-MX" i="1">
                        <a:latin typeface="Cambria Math" panose="02040503050406030204" pitchFamily="18" charset="0"/>
                      </a:rPr>
                      <m:t>, </m:t>
                    </m:r>
                    <m:r>
                      <a:rPr lang="es-MX" i="1">
                        <a:latin typeface="Cambria Math" panose="02040503050406030204" pitchFamily="18" charset="0"/>
                      </a:rPr>
                      <m:t>𝑘</m:t>
                    </m:r>
                    <m:r>
                      <a:rPr lang="es-MX" i="1">
                        <a:latin typeface="Cambria Math" panose="02040503050406030204" pitchFamily="18" charset="0"/>
                      </a:rPr>
                      <m:t>=1, 2,⋯99,</m:t>
                    </m:r>
                  </m:oMath>
                </a14:m>
                <a:r>
                  <a:rPr lang="es-MX" dirty="0"/>
                  <a:t> en la tabla de frecuencias </a:t>
                </a:r>
                <a:r>
                  <a:rPr lang="es-MX" dirty="0" smtClean="0"/>
                  <a:t>acumuladas</a:t>
                </a:r>
              </a:p>
              <a:p>
                <a:pPr marL="0" indent="0" algn="just">
                  <a:buNone/>
                </a:pPr>
                <a:endParaRPr lang="es-MX" dirty="0"/>
              </a:p>
              <a:p>
                <a:pPr marL="0" indent="0" algn="just">
                  <a:buNone/>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b="0" i="1" smtClean="0">
                              <a:latin typeface="Cambria Math" panose="02040503050406030204" pitchFamily="18" charset="0"/>
                            </a:rPr>
                            <m:t>𝑃</m:t>
                          </m:r>
                        </m:e>
                        <m:sub>
                          <m:r>
                            <a:rPr lang="es-MX" i="1">
                              <a:latin typeface="Cambria Math" panose="02040503050406030204" pitchFamily="18" charset="0"/>
                            </a:rPr>
                            <m:t>𝑘</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𝐿</m:t>
                          </m:r>
                        </m:e>
                        <m:sub>
                          <m:r>
                            <a:rPr lang="es-MX" i="1">
                              <a:latin typeface="Cambria Math" panose="02040503050406030204" pitchFamily="18" charset="0"/>
                            </a:rPr>
                            <m:t>𝑖</m:t>
                          </m:r>
                        </m:sub>
                      </m:sSub>
                      <m:r>
                        <a:rPr lang="es-MX" i="1">
                          <a:latin typeface="Cambria Math" panose="02040503050406030204" pitchFamily="18" charset="0"/>
                        </a:rPr>
                        <m:t>+</m:t>
                      </m:r>
                      <m:f>
                        <m:fPr>
                          <m:ctrlPr>
                            <a:rPr lang="es-MX" i="1">
                              <a:latin typeface="Cambria Math" panose="02040503050406030204" pitchFamily="18" charset="0"/>
                            </a:rPr>
                          </m:ctrlPr>
                        </m:fPr>
                        <m:num>
                          <m:f>
                            <m:fPr>
                              <m:ctrlPr>
                                <a:rPr lang="es-MX" i="1">
                                  <a:latin typeface="Cambria Math" panose="02040503050406030204" pitchFamily="18" charset="0"/>
                                </a:rPr>
                              </m:ctrlPr>
                            </m:fPr>
                            <m:num>
                              <m:r>
                                <a:rPr lang="es-MX" i="1">
                                  <a:latin typeface="Cambria Math" panose="02040503050406030204" pitchFamily="18" charset="0"/>
                                </a:rPr>
                                <m:t>𝑘</m:t>
                              </m:r>
                              <m:r>
                                <a:rPr lang="es-MX" i="1">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𝑁</m:t>
                              </m:r>
                            </m:num>
                            <m:den>
                              <m:r>
                                <a:rPr lang="es-MX" i="1">
                                  <a:latin typeface="Cambria Math" panose="02040503050406030204" pitchFamily="18" charset="0"/>
                                </a:rPr>
                                <m:t>10</m:t>
                              </m:r>
                              <m:r>
                                <a:rPr lang="es-MX" b="0" i="1" smtClean="0">
                                  <a:latin typeface="Cambria Math" panose="02040503050406030204" pitchFamily="18" charset="0"/>
                                </a:rPr>
                                <m:t>0</m:t>
                              </m:r>
                            </m:den>
                          </m:f>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𝐹</m:t>
                              </m:r>
                            </m:e>
                            <m:sub>
                              <m:r>
                                <a:rPr lang="es-MX" i="1">
                                  <a:latin typeface="Cambria Math" panose="02040503050406030204" pitchFamily="18" charset="0"/>
                                </a:rPr>
                                <m:t>𝑖</m:t>
                              </m:r>
                              <m:r>
                                <a:rPr lang="es-MX" i="1">
                                  <a:latin typeface="Cambria Math" panose="02040503050406030204" pitchFamily="18" charset="0"/>
                                </a:rPr>
                                <m:t>−1</m:t>
                              </m:r>
                            </m:sub>
                          </m:sSub>
                        </m:num>
                        <m:den>
                          <m:sSub>
                            <m:sSubPr>
                              <m:ctrlPr>
                                <a:rPr lang="es-MX" i="1">
                                  <a:latin typeface="Cambria Math" panose="02040503050406030204" pitchFamily="18" charset="0"/>
                                </a:rPr>
                              </m:ctrlPr>
                            </m:sSubPr>
                            <m:e>
                              <m:r>
                                <a:rPr lang="es-MX" i="1">
                                  <a:latin typeface="Cambria Math" panose="02040503050406030204" pitchFamily="18" charset="0"/>
                                </a:rPr>
                                <m:t>𝑓</m:t>
                              </m:r>
                            </m:e>
                            <m:sub>
                              <m:r>
                                <a:rPr lang="es-MX" i="1">
                                  <a:latin typeface="Cambria Math" panose="02040503050406030204" pitchFamily="18" charset="0"/>
                                </a:rPr>
                                <m:t>𝑖</m:t>
                              </m:r>
                            </m:sub>
                          </m:sSub>
                        </m:den>
                      </m:f>
                      <m:r>
                        <a:rPr lang="es-MX" i="1">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ea typeface="Cambria Math" panose="02040503050406030204" pitchFamily="18" charset="0"/>
                            </a:rPr>
                          </m:ctrlPr>
                        </m:sSubPr>
                        <m:e>
                          <m:r>
                            <a:rPr lang="es-MX" i="1">
                              <a:latin typeface="Cambria Math" panose="02040503050406030204" pitchFamily="18" charset="0"/>
                              <a:ea typeface="Cambria Math" panose="02040503050406030204" pitchFamily="18" charset="0"/>
                            </a:rPr>
                            <m:t>𝑎</m:t>
                          </m:r>
                        </m:e>
                        <m:sub>
                          <m:r>
                            <a:rPr lang="es-MX" i="1">
                              <a:latin typeface="Cambria Math" panose="02040503050406030204" pitchFamily="18" charset="0"/>
                              <a:ea typeface="Cambria Math" panose="02040503050406030204" pitchFamily="18" charset="0"/>
                            </a:rPr>
                            <m:t>𝑖</m:t>
                          </m:r>
                        </m:sub>
                      </m:sSub>
                      <m:r>
                        <a:rPr lang="es-MX" i="1">
                          <a:latin typeface="Cambria Math" panose="02040503050406030204" pitchFamily="18" charset="0"/>
                          <a:ea typeface="Cambria Math" panose="02040503050406030204" pitchFamily="18" charset="0"/>
                        </a:rPr>
                        <m:t>, </m:t>
                      </m:r>
                      <m:r>
                        <a:rPr lang="es-MX" i="1">
                          <a:latin typeface="Cambria Math" panose="02040503050406030204" pitchFamily="18" charset="0"/>
                          <a:ea typeface="Cambria Math" panose="02040503050406030204" pitchFamily="18" charset="0"/>
                        </a:rPr>
                        <m:t>𝑘</m:t>
                      </m:r>
                      <m:r>
                        <a:rPr lang="es-MX" i="1">
                          <a:latin typeface="Cambria Math" panose="02040503050406030204" pitchFamily="18" charset="0"/>
                          <a:ea typeface="Cambria Math" panose="02040503050406030204" pitchFamily="18" charset="0"/>
                        </a:rPr>
                        <m:t>=1, 2,⋯99</m:t>
                      </m:r>
                    </m:oMath>
                  </m:oMathPara>
                </a14:m>
                <a:endParaRPr lang="es-MX" dirty="0"/>
              </a:p>
              <a:p>
                <a:pPr marL="0" indent="0" algn="just">
                  <a:buNone/>
                </a:pPr>
                <a:r>
                  <a:rPr lang="es-MX" dirty="0"/>
                  <a:t>Nomenclatura igual a la de los cuartiles</a:t>
                </a:r>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8" y="1556792"/>
                <a:ext cx="6914730" cy="4824536"/>
              </a:xfrm>
              <a:blipFill rotWithShape="0">
                <a:blip r:embed="rId2"/>
                <a:stretch>
                  <a:fillRect l="-705" t="-758" r="-705"/>
                </a:stretch>
              </a:blipFill>
            </p:spPr>
            <p:txBody>
              <a:bodyPr/>
              <a:lstStyle/>
              <a:p>
                <a:r>
                  <a:rPr lang="es-MX">
                    <a:noFill/>
                  </a:rPr>
                  <a:t> </a:t>
                </a:r>
              </a:p>
            </p:txBody>
          </p:sp>
        </mc:Fallback>
      </mc:AlternateContent>
    </p:spTree>
    <p:extLst>
      <p:ext uri="{BB962C8B-B14F-4D97-AF65-F5344CB8AC3E}">
        <p14:creationId xmlns:p14="http://schemas.microsoft.com/office/powerpoint/2010/main" val="223313214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PERCENTILES</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09599" y="1556792"/>
                <a:ext cx="6347714" cy="4484571"/>
              </a:xfrm>
            </p:spPr>
            <p:txBody>
              <a:bodyPr/>
              <a:lstStyle/>
              <a:p>
                <a:r>
                  <a:rPr lang="es-MX" dirty="0" smtClean="0"/>
                  <a:t>Calcular los percentiles de la distribución de la tabla:</a:t>
                </a:r>
              </a:p>
              <a:p>
                <a:pPr marL="0" indent="0">
                  <a:buNone/>
                </a:pPr>
                <a:endParaRPr lang="es-MX" dirty="0" smtClean="0"/>
              </a:p>
              <a:p>
                <a:pPr marL="0" indent="0">
                  <a:buNone/>
                </a:pPr>
                <a:endParaRPr lang="es-MX" dirty="0"/>
              </a:p>
              <a:p>
                <a:pPr marL="0" indent="0">
                  <a:buNone/>
                </a:pPr>
                <a:endParaRPr lang="es-MX" dirty="0" smtClean="0"/>
              </a:p>
              <a:p>
                <a:pPr marL="0" indent="0" algn="r">
                  <a:buNone/>
                </a:pPr>
                <a14:m>
                  <m:oMathPara xmlns:m="http://schemas.openxmlformats.org/officeDocument/2006/math">
                    <m:oMathParaPr>
                      <m:jc m:val="righ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𝑃</m:t>
                          </m:r>
                        </m:e>
                        <m:sub>
                          <m:r>
                            <a:rPr lang="es-MX" b="0" i="1" smtClean="0">
                              <a:latin typeface="Cambria Math" panose="02040503050406030204" pitchFamily="18" charset="0"/>
                            </a:rPr>
                            <m:t>35</m:t>
                          </m:r>
                        </m:sub>
                      </m:sSub>
                      <m:r>
                        <a:rPr lang="es-MX" b="0" i="1" smtClean="0">
                          <a:latin typeface="Cambria Math" panose="02040503050406030204" pitchFamily="18" charset="0"/>
                        </a:rPr>
                        <m:t>=70+</m:t>
                      </m:r>
                      <m:f>
                        <m:fPr>
                          <m:ctrlPr>
                            <a:rPr lang="es-MX" b="0" i="1" smtClean="0">
                              <a:latin typeface="Cambria Math" panose="02040503050406030204" pitchFamily="18" charset="0"/>
                            </a:rPr>
                          </m:ctrlPr>
                        </m:fPr>
                        <m:num>
                          <m:f>
                            <m:fPr>
                              <m:ctrlPr>
                                <a:rPr lang="es-MX" b="0" i="1" smtClean="0">
                                  <a:latin typeface="Cambria Math" panose="02040503050406030204" pitchFamily="18" charset="0"/>
                                </a:rPr>
                              </m:ctrlPr>
                            </m:fPr>
                            <m:num>
                              <m:r>
                                <a:rPr lang="es-MX" b="0" i="1" smtClean="0">
                                  <a:latin typeface="Cambria Math" panose="02040503050406030204" pitchFamily="18" charset="0"/>
                                </a:rPr>
                                <m:t>65</m:t>
                              </m:r>
                              <m:r>
                                <a:rPr lang="es-MX" b="0" i="1" smtClean="0">
                                  <a:latin typeface="Cambria Math" panose="02040503050406030204" pitchFamily="18" charset="0"/>
                                  <a:ea typeface="Cambria Math" panose="02040503050406030204" pitchFamily="18" charset="0"/>
                                </a:rPr>
                                <m:t>∙35</m:t>
                              </m:r>
                            </m:num>
                            <m:den>
                              <m:r>
                                <a:rPr lang="es-MX" b="0" i="1" smtClean="0">
                                  <a:latin typeface="Cambria Math" panose="02040503050406030204" pitchFamily="18" charset="0"/>
                                </a:rPr>
                                <m:t>100</m:t>
                              </m:r>
                            </m:den>
                          </m:f>
                          <m:r>
                            <a:rPr lang="es-MX" b="0" i="1" smtClean="0">
                              <a:latin typeface="Cambria Math" panose="02040503050406030204" pitchFamily="18" charset="0"/>
                            </a:rPr>
                            <m:t>−18</m:t>
                          </m:r>
                        </m:num>
                        <m:den>
                          <m:r>
                            <a:rPr lang="es-MX" b="0" i="1" smtClean="0">
                              <a:latin typeface="Cambria Math" panose="02040503050406030204" pitchFamily="18" charset="0"/>
                            </a:rPr>
                            <m:t>16</m:t>
                          </m:r>
                        </m:den>
                      </m:f>
                      <m:r>
                        <a:rPr lang="es-MX" b="0" i="1" smtClean="0">
                          <a:latin typeface="Cambria Math" panose="02040503050406030204" pitchFamily="18" charset="0"/>
                          <a:ea typeface="Cambria Math" panose="02040503050406030204" pitchFamily="18" charset="0"/>
                        </a:rPr>
                        <m:t>∙10=72.97</m:t>
                      </m:r>
                    </m:oMath>
                  </m:oMathPara>
                </a14:m>
                <a:endParaRPr lang="es-MX" dirty="0" smtClean="0"/>
              </a:p>
              <a:p>
                <a:pPr marL="0" indent="0" algn="r">
                  <a:buNone/>
                </a:pPr>
                <a:endParaRPr lang="es-MX" dirty="0" smtClean="0"/>
              </a:p>
              <a:p>
                <a:pPr marL="0" indent="0" algn="r">
                  <a:buNone/>
                </a:pPr>
                <a:r>
                  <a:rPr lang="es-MX" dirty="0" smtClean="0"/>
                  <a:t>Calcular el percentil 60 y 87</a:t>
                </a:r>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09599" y="1556792"/>
                <a:ext cx="6347714" cy="4484571"/>
              </a:xfrm>
              <a:blipFill rotWithShape="0">
                <a:blip r:embed="rId2"/>
                <a:stretch>
                  <a:fillRect l="-192" t="-815" r="-768"/>
                </a:stretch>
              </a:blipFill>
            </p:spPr>
            <p:txBody>
              <a:bodyPr/>
              <a:lstStyle/>
              <a:p>
                <a:r>
                  <a:rPr lang="es-MX">
                    <a:noFill/>
                  </a:rPr>
                  <a:t> </a:t>
                </a:r>
              </a:p>
            </p:txBody>
          </p:sp>
        </mc:Fallback>
      </mc:AlternateContent>
      <p:graphicFrame>
        <p:nvGraphicFramePr>
          <p:cNvPr id="4" name="Tabla 3"/>
          <p:cNvGraphicFramePr>
            <a:graphicFrameLocks noGrp="1"/>
          </p:cNvGraphicFramePr>
          <p:nvPr/>
        </p:nvGraphicFramePr>
        <p:xfrm>
          <a:off x="899592" y="2492896"/>
          <a:ext cx="2280604" cy="3337560"/>
        </p:xfrm>
        <a:graphic>
          <a:graphicData uri="http://schemas.openxmlformats.org/drawingml/2006/table">
            <a:tbl>
              <a:tblPr firstRow="1" bandRow="1">
                <a:tableStyleId>{16D9F66E-5EB9-4882-86FB-DCBF35E3C3E4}</a:tableStyleId>
              </a:tblPr>
              <a:tblGrid>
                <a:gridCol w="1295718"/>
                <a:gridCol w="492443"/>
                <a:gridCol w="492443"/>
              </a:tblGrid>
              <a:tr h="370840">
                <a:tc>
                  <a:txBody>
                    <a:bodyPr/>
                    <a:lstStyle/>
                    <a:p>
                      <a:endParaRPr lang="es-MX" dirty="0"/>
                    </a:p>
                  </a:txBody>
                  <a:tcPr/>
                </a:tc>
                <a:tc>
                  <a:txBody>
                    <a:bodyPr/>
                    <a:lstStyle/>
                    <a:p>
                      <a:r>
                        <a:rPr lang="es-MX" dirty="0" smtClean="0"/>
                        <a:t>fi</a:t>
                      </a:r>
                      <a:endParaRPr lang="es-MX" dirty="0"/>
                    </a:p>
                  </a:txBody>
                  <a:tcPr/>
                </a:tc>
                <a:tc>
                  <a:txBody>
                    <a:bodyPr/>
                    <a:lstStyle/>
                    <a:p>
                      <a:r>
                        <a:rPr lang="es-MX" dirty="0" smtClean="0"/>
                        <a:t>Fi</a:t>
                      </a:r>
                      <a:endParaRPr lang="es-MX" dirty="0"/>
                    </a:p>
                  </a:txBody>
                  <a:tcPr/>
                </a:tc>
              </a:tr>
              <a:tr h="370840">
                <a:tc>
                  <a:txBody>
                    <a:bodyPr/>
                    <a:lstStyle/>
                    <a:p>
                      <a:r>
                        <a:rPr lang="es-MX" dirty="0" smtClean="0"/>
                        <a:t>[50,</a:t>
                      </a:r>
                      <a:r>
                        <a:rPr lang="es-MX" baseline="0" dirty="0" smtClean="0"/>
                        <a:t> 60)</a:t>
                      </a:r>
                      <a:endParaRPr lang="es-MX" dirty="0"/>
                    </a:p>
                  </a:txBody>
                  <a:tcPr/>
                </a:tc>
                <a:tc>
                  <a:txBody>
                    <a:bodyPr/>
                    <a:lstStyle/>
                    <a:p>
                      <a:r>
                        <a:rPr lang="es-MX" dirty="0" smtClean="0"/>
                        <a:t>8</a:t>
                      </a:r>
                      <a:endParaRPr lang="es-MX" dirty="0"/>
                    </a:p>
                  </a:txBody>
                  <a:tcPr/>
                </a:tc>
                <a:tc>
                  <a:txBody>
                    <a:bodyPr/>
                    <a:lstStyle/>
                    <a:p>
                      <a:r>
                        <a:rPr lang="es-MX" dirty="0" smtClean="0"/>
                        <a:t>8</a:t>
                      </a:r>
                      <a:endParaRPr lang="es-MX" dirty="0"/>
                    </a:p>
                  </a:txBody>
                  <a:tcPr/>
                </a:tc>
              </a:tr>
              <a:tr h="370840">
                <a:tc>
                  <a:txBody>
                    <a:bodyPr/>
                    <a:lstStyle/>
                    <a:p>
                      <a:r>
                        <a:rPr lang="es-MX" dirty="0" smtClean="0"/>
                        <a:t>[60, 70)</a:t>
                      </a:r>
                      <a:endParaRPr lang="es-MX" dirty="0"/>
                    </a:p>
                  </a:txBody>
                  <a:tcPr/>
                </a:tc>
                <a:tc>
                  <a:txBody>
                    <a:bodyPr/>
                    <a:lstStyle/>
                    <a:p>
                      <a:r>
                        <a:rPr lang="es-MX" dirty="0" smtClean="0"/>
                        <a:t>10</a:t>
                      </a:r>
                      <a:endParaRPr lang="es-MX" dirty="0"/>
                    </a:p>
                  </a:txBody>
                  <a:tcPr/>
                </a:tc>
                <a:tc>
                  <a:txBody>
                    <a:bodyPr/>
                    <a:lstStyle/>
                    <a:p>
                      <a:r>
                        <a:rPr lang="es-MX" dirty="0" smtClean="0"/>
                        <a:t>18</a:t>
                      </a:r>
                      <a:endParaRPr lang="es-MX" dirty="0"/>
                    </a:p>
                  </a:txBody>
                  <a:tcPr/>
                </a:tc>
              </a:tr>
              <a:tr h="370840">
                <a:tc>
                  <a:txBody>
                    <a:bodyPr/>
                    <a:lstStyle/>
                    <a:p>
                      <a:r>
                        <a:rPr lang="es-MX" dirty="0" smtClean="0"/>
                        <a:t>[70, 80)</a:t>
                      </a:r>
                      <a:endParaRPr lang="es-MX" dirty="0"/>
                    </a:p>
                  </a:txBody>
                  <a:tcPr/>
                </a:tc>
                <a:tc>
                  <a:txBody>
                    <a:bodyPr/>
                    <a:lstStyle/>
                    <a:p>
                      <a:r>
                        <a:rPr lang="es-MX" dirty="0" smtClean="0"/>
                        <a:t>16</a:t>
                      </a:r>
                      <a:endParaRPr lang="es-MX" dirty="0"/>
                    </a:p>
                  </a:txBody>
                  <a:tcPr/>
                </a:tc>
                <a:tc>
                  <a:txBody>
                    <a:bodyPr/>
                    <a:lstStyle/>
                    <a:p>
                      <a:r>
                        <a:rPr lang="es-MX" dirty="0" smtClean="0"/>
                        <a:t>34</a:t>
                      </a:r>
                      <a:endParaRPr lang="es-MX" dirty="0"/>
                    </a:p>
                  </a:txBody>
                  <a:tcPr/>
                </a:tc>
              </a:tr>
              <a:tr h="370840">
                <a:tc>
                  <a:txBody>
                    <a:bodyPr/>
                    <a:lstStyle/>
                    <a:p>
                      <a:r>
                        <a:rPr lang="es-MX" dirty="0" smtClean="0"/>
                        <a:t>[80, 90)</a:t>
                      </a:r>
                      <a:endParaRPr lang="es-MX" dirty="0"/>
                    </a:p>
                  </a:txBody>
                  <a:tcPr/>
                </a:tc>
                <a:tc>
                  <a:txBody>
                    <a:bodyPr/>
                    <a:lstStyle/>
                    <a:p>
                      <a:r>
                        <a:rPr lang="es-MX" dirty="0" smtClean="0"/>
                        <a:t>14</a:t>
                      </a:r>
                      <a:endParaRPr lang="es-MX" dirty="0"/>
                    </a:p>
                  </a:txBody>
                  <a:tcPr/>
                </a:tc>
                <a:tc>
                  <a:txBody>
                    <a:bodyPr/>
                    <a:lstStyle/>
                    <a:p>
                      <a:r>
                        <a:rPr lang="es-MX" dirty="0" smtClean="0"/>
                        <a:t>48</a:t>
                      </a:r>
                      <a:endParaRPr lang="es-MX" dirty="0"/>
                    </a:p>
                  </a:txBody>
                  <a:tcPr/>
                </a:tc>
              </a:tr>
              <a:tr h="370840">
                <a:tc>
                  <a:txBody>
                    <a:bodyPr/>
                    <a:lstStyle/>
                    <a:p>
                      <a:r>
                        <a:rPr lang="es-MX" dirty="0" smtClean="0"/>
                        <a:t>[90, 100)</a:t>
                      </a:r>
                      <a:endParaRPr lang="es-MX" dirty="0"/>
                    </a:p>
                  </a:txBody>
                  <a:tcPr/>
                </a:tc>
                <a:tc>
                  <a:txBody>
                    <a:bodyPr/>
                    <a:lstStyle/>
                    <a:p>
                      <a:r>
                        <a:rPr lang="es-MX" dirty="0" smtClean="0"/>
                        <a:t>10</a:t>
                      </a:r>
                      <a:endParaRPr lang="es-MX" dirty="0"/>
                    </a:p>
                  </a:txBody>
                  <a:tcPr/>
                </a:tc>
                <a:tc>
                  <a:txBody>
                    <a:bodyPr/>
                    <a:lstStyle/>
                    <a:p>
                      <a:r>
                        <a:rPr lang="es-MX" dirty="0" smtClean="0"/>
                        <a:t>58</a:t>
                      </a:r>
                      <a:endParaRPr lang="es-MX" dirty="0"/>
                    </a:p>
                  </a:txBody>
                  <a:tcPr/>
                </a:tc>
              </a:tr>
              <a:tr h="370840">
                <a:tc>
                  <a:txBody>
                    <a:bodyPr/>
                    <a:lstStyle/>
                    <a:p>
                      <a:r>
                        <a:rPr lang="es-MX" dirty="0" smtClean="0"/>
                        <a:t>[100, 110)</a:t>
                      </a:r>
                      <a:endParaRPr lang="es-MX" dirty="0"/>
                    </a:p>
                  </a:txBody>
                  <a:tcPr/>
                </a:tc>
                <a:tc>
                  <a:txBody>
                    <a:bodyPr/>
                    <a:lstStyle/>
                    <a:p>
                      <a:r>
                        <a:rPr lang="es-MX" dirty="0" smtClean="0"/>
                        <a:t>5</a:t>
                      </a:r>
                      <a:endParaRPr lang="es-MX" dirty="0"/>
                    </a:p>
                  </a:txBody>
                  <a:tcPr/>
                </a:tc>
                <a:tc>
                  <a:txBody>
                    <a:bodyPr/>
                    <a:lstStyle/>
                    <a:p>
                      <a:r>
                        <a:rPr lang="es-MX" dirty="0" smtClean="0"/>
                        <a:t>63</a:t>
                      </a:r>
                      <a:endParaRPr lang="es-MX" dirty="0"/>
                    </a:p>
                  </a:txBody>
                  <a:tcPr/>
                </a:tc>
              </a:tr>
              <a:tr h="370840">
                <a:tc>
                  <a:txBody>
                    <a:bodyPr/>
                    <a:lstStyle/>
                    <a:p>
                      <a:r>
                        <a:rPr lang="es-MX" dirty="0" smtClean="0"/>
                        <a:t>[110,</a:t>
                      </a:r>
                      <a:r>
                        <a:rPr lang="es-MX" baseline="0" dirty="0" smtClean="0"/>
                        <a:t> 120)</a:t>
                      </a:r>
                      <a:endParaRPr lang="es-MX" dirty="0"/>
                    </a:p>
                  </a:txBody>
                  <a:tcPr/>
                </a:tc>
                <a:tc>
                  <a:txBody>
                    <a:bodyPr/>
                    <a:lstStyle/>
                    <a:p>
                      <a:r>
                        <a:rPr lang="es-MX" dirty="0" smtClean="0"/>
                        <a:t>2</a:t>
                      </a:r>
                      <a:endParaRPr lang="es-MX" dirty="0"/>
                    </a:p>
                  </a:txBody>
                  <a:tcPr/>
                </a:tc>
                <a:tc>
                  <a:txBody>
                    <a:bodyPr/>
                    <a:lstStyle/>
                    <a:p>
                      <a:r>
                        <a:rPr lang="es-MX" dirty="0" smtClean="0"/>
                        <a:t>65</a:t>
                      </a:r>
                      <a:endParaRPr lang="es-MX" dirty="0"/>
                    </a:p>
                  </a:txBody>
                  <a:tcPr/>
                </a:tc>
              </a:tr>
              <a:tr h="370840">
                <a:tc>
                  <a:txBody>
                    <a:bodyPr/>
                    <a:lstStyle/>
                    <a:p>
                      <a:endParaRPr lang="es-MX" dirty="0"/>
                    </a:p>
                  </a:txBody>
                  <a:tcPr/>
                </a:tc>
                <a:tc>
                  <a:txBody>
                    <a:bodyPr/>
                    <a:lstStyle/>
                    <a:p>
                      <a:r>
                        <a:rPr lang="es-MX" dirty="0" smtClean="0"/>
                        <a:t>65</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31080690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09598" y="1700808"/>
            <a:ext cx="7058746" cy="5040560"/>
          </a:xfrm>
        </p:spPr>
        <p:txBody>
          <a:bodyPr>
            <a:normAutofit/>
          </a:bodyPr>
          <a:lstStyle/>
          <a:p>
            <a:pPr algn="just"/>
            <a:r>
              <a:rPr lang="es-MX" dirty="0" err="1"/>
              <a:t>Mendenhall</a:t>
            </a:r>
            <a:r>
              <a:rPr lang="es-MX" dirty="0"/>
              <a:t>, W.; Beaver, R,J.; Beaver, (2010) Introducción a la probabilidad y estadística. Treceava edición, </a:t>
            </a:r>
            <a:r>
              <a:rPr lang="es-MX" dirty="0" err="1" smtClean="0"/>
              <a:t>CENGAGE</a:t>
            </a:r>
            <a:r>
              <a:rPr lang="es-MX" dirty="0" smtClean="0"/>
              <a:t> Learning</a:t>
            </a:r>
          </a:p>
          <a:p>
            <a:pPr algn="just"/>
            <a:r>
              <a:rPr lang="es-MX" dirty="0" smtClean="0"/>
              <a:t>Probabilidad </a:t>
            </a:r>
            <a:r>
              <a:rPr lang="es-MX" dirty="0"/>
              <a:t>y estadística para ingeniería y ciencias. </a:t>
            </a:r>
            <a:r>
              <a:rPr lang="es-MX" dirty="0" err="1"/>
              <a:t>Cengage</a:t>
            </a:r>
            <a:r>
              <a:rPr lang="es-MX" dirty="0"/>
              <a:t> </a:t>
            </a:r>
            <a:r>
              <a:rPr lang="es-MX" dirty="0" err="1"/>
              <a:t>Learning</a:t>
            </a:r>
            <a:r>
              <a:rPr lang="es-MX" dirty="0"/>
              <a:t> Editores. p. </a:t>
            </a:r>
            <a:r>
              <a:rPr lang="es-MX" dirty="0" smtClean="0"/>
              <a:t>230. </a:t>
            </a:r>
            <a:r>
              <a:rPr lang="es-MX" dirty="0"/>
              <a:t>Consultado el </a:t>
            </a:r>
            <a:r>
              <a:rPr lang="es-MX" dirty="0" smtClean="0"/>
              <a:t>23-04-2014.</a:t>
            </a:r>
          </a:p>
          <a:p>
            <a:pPr algn="just"/>
            <a:r>
              <a:rPr lang="en-US" dirty="0" smtClean="0"/>
              <a:t>Walpole </a:t>
            </a:r>
            <a:r>
              <a:rPr lang="en-US" dirty="0"/>
              <a:t>Myers,(2007), </a:t>
            </a:r>
            <a:r>
              <a:rPr lang="en-US" dirty="0" err="1"/>
              <a:t>Probabilidad</a:t>
            </a:r>
            <a:r>
              <a:rPr lang="en-US" dirty="0"/>
              <a:t> y </a:t>
            </a:r>
            <a:r>
              <a:rPr lang="en-US" dirty="0" err="1"/>
              <a:t>Estadística</a:t>
            </a:r>
            <a:r>
              <a:rPr lang="en-US" dirty="0"/>
              <a:t>, </a:t>
            </a:r>
            <a:r>
              <a:rPr lang="en-US" dirty="0" err="1"/>
              <a:t>Octava</a:t>
            </a:r>
            <a:r>
              <a:rPr lang="en-US" dirty="0"/>
              <a:t> </a:t>
            </a:r>
            <a:r>
              <a:rPr lang="en-US" dirty="0" err="1"/>
              <a:t>Edición</a:t>
            </a:r>
            <a:r>
              <a:rPr lang="en-US" dirty="0"/>
              <a:t>, Editorial Pearson </a:t>
            </a:r>
            <a:r>
              <a:rPr lang="en-US" dirty="0" err="1"/>
              <a:t>Educación</a:t>
            </a:r>
            <a:r>
              <a:rPr lang="en-US" dirty="0"/>
              <a:t>, México</a:t>
            </a:r>
            <a:r>
              <a:rPr lang="en-US" dirty="0" smtClean="0"/>
              <a:t>.</a:t>
            </a:r>
          </a:p>
          <a:p>
            <a:pPr algn="just"/>
            <a:r>
              <a:rPr lang="en-US" dirty="0" smtClean="0"/>
              <a:t>Spiegel, M. (1991). </a:t>
            </a:r>
            <a:r>
              <a:rPr lang="en-US" i="1" dirty="0" err="1" smtClean="0"/>
              <a:t>Estadística</a:t>
            </a:r>
            <a:r>
              <a:rPr lang="en-US" i="1" dirty="0" smtClean="0"/>
              <a:t>.</a:t>
            </a:r>
            <a:r>
              <a:rPr lang="en-US" dirty="0" smtClean="0"/>
              <a:t> México: Mc. </a:t>
            </a:r>
            <a:r>
              <a:rPr lang="en-US" dirty="0" err="1" smtClean="0"/>
              <a:t>Graw</a:t>
            </a:r>
            <a:r>
              <a:rPr lang="en-US" dirty="0" smtClean="0"/>
              <a:t>-Hill</a:t>
            </a:r>
          </a:p>
          <a:p>
            <a:pPr algn="just"/>
            <a:r>
              <a:rPr lang="es-MX" dirty="0"/>
              <a:t>L. Devore, </a:t>
            </a:r>
            <a:r>
              <a:rPr lang="es-MX" dirty="0" err="1"/>
              <a:t>Jay</a:t>
            </a:r>
            <a:r>
              <a:rPr lang="es-MX" dirty="0"/>
              <a:t>. (2008). </a:t>
            </a:r>
            <a:r>
              <a:rPr lang="es-MX" i="1" dirty="0"/>
              <a:t>Probabilidad y Estadística para Ingeniería y Ciencias. </a:t>
            </a:r>
            <a:r>
              <a:rPr lang="es-MX" dirty="0"/>
              <a:t>7ª ed. </a:t>
            </a:r>
            <a:r>
              <a:rPr lang="es-MX" dirty="0" err="1"/>
              <a:t>Cengage</a:t>
            </a:r>
            <a:r>
              <a:rPr lang="es-MX" dirty="0"/>
              <a:t> </a:t>
            </a:r>
            <a:r>
              <a:rPr lang="es-MX" dirty="0" err="1"/>
              <a:t>Learning</a:t>
            </a:r>
            <a:endParaRPr lang="es-MX" dirty="0"/>
          </a:p>
          <a:p>
            <a:pPr algn="just"/>
            <a:r>
              <a:rPr lang="es-MX" dirty="0" smtClean="0"/>
              <a:t>Teoría de pequeñas muestras. En: </a:t>
            </a:r>
            <a:r>
              <a:rPr lang="es-MX" dirty="0" smtClean="0">
                <a:hlinkClick r:id="rId2"/>
              </a:rPr>
              <a:t>http://www.itch.edu.mx/academic/industrial/estadistica1/u0304.pdf</a:t>
            </a:r>
          </a:p>
        </p:txBody>
      </p:sp>
      <p:sp>
        <p:nvSpPr>
          <p:cNvPr id="3" name="2 Título"/>
          <p:cNvSpPr>
            <a:spLocks noGrp="1"/>
          </p:cNvSpPr>
          <p:nvPr>
            <p:ph type="title"/>
          </p:nvPr>
        </p:nvSpPr>
        <p:spPr/>
        <p:txBody>
          <a:bodyPr/>
          <a:lstStyle/>
          <a:p>
            <a:r>
              <a:rPr lang="es-MX" smtClean="0"/>
              <a:t>BIBLIOGRAFÍA</a:t>
            </a:r>
            <a:endParaRPr lang="es-MX"/>
          </a:p>
        </p:txBody>
      </p:sp>
      <p:sp>
        <p:nvSpPr>
          <p:cNvPr id="4" name="3 Marcador de número de diapositiva"/>
          <p:cNvSpPr>
            <a:spLocks noGrp="1"/>
          </p:cNvSpPr>
          <p:nvPr>
            <p:ph type="sldNum" sz="quarter" idx="12"/>
          </p:nvPr>
        </p:nvSpPr>
        <p:spPr/>
        <p:txBody>
          <a:bodyPr/>
          <a:lstStyle/>
          <a:p>
            <a:fld id="{DB81C9B8-4295-425F-B3A4-FD4241A1478A}" type="slidenum">
              <a:rPr lang="es-MX" smtClean="0"/>
              <a:t>73</a:t>
            </a:fld>
            <a:endParaRPr lang="es-MX"/>
          </a:p>
        </p:txBody>
      </p:sp>
    </p:spTree>
    <p:extLst>
      <p:ext uri="{BB962C8B-B14F-4D97-AF65-F5344CB8AC3E}">
        <p14:creationId xmlns:p14="http://schemas.microsoft.com/office/powerpoint/2010/main" val="28067776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altLang="es-MX" smtClean="0"/>
              <a:t>DEFINICIONES</a:t>
            </a:r>
          </a:p>
        </p:txBody>
      </p:sp>
      <p:sp>
        <p:nvSpPr>
          <p:cNvPr id="6147" name="Rectangle 3"/>
          <p:cNvSpPr>
            <a:spLocks noGrp="1" noChangeArrowheads="1"/>
          </p:cNvSpPr>
          <p:nvPr>
            <p:ph idx="1"/>
          </p:nvPr>
        </p:nvSpPr>
        <p:spPr>
          <a:xfrm>
            <a:off x="600507" y="1930400"/>
            <a:ext cx="6554689" cy="3880773"/>
          </a:xfrm>
        </p:spPr>
        <p:txBody>
          <a:bodyPr>
            <a:noAutofit/>
          </a:bodyPr>
          <a:lstStyle/>
          <a:p>
            <a:pPr algn="just" eaLnBrk="1" hangingPunct="1">
              <a:lnSpc>
                <a:spcPct val="90000"/>
              </a:lnSpc>
            </a:pPr>
            <a:r>
              <a:rPr lang="es-ES" altLang="es-MX" sz="2800" dirty="0" smtClean="0">
                <a:solidFill>
                  <a:srgbClr val="FF0000"/>
                </a:solidFill>
              </a:rPr>
              <a:t>PARÁMETRO</a:t>
            </a:r>
            <a:r>
              <a:rPr lang="es-ES" altLang="es-MX" sz="2800" dirty="0" smtClean="0"/>
              <a:t>.- Es una medida descriptiva de la población total de todas las observaciones de interés para el investigador (es decir toda medida descriptiva de la población).</a:t>
            </a:r>
          </a:p>
          <a:p>
            <a:pPr algn="just" eaLnBrk="1" hangingPunct="1">
              <a:lnSpc>
                <a:spcPct val="90000"/>
              </a:lnSpc>
            </a:pPr>
            <a:endParaRPr lang="es-ES" altLang="es-MX" sz="2800" dirty="0"/>
          </a:p>
          <a:p>
            <a:pPr algn="just">
              <a:lnSpc>
                <a:spcPct val="90000"/>
              </a:lnSpc>
            </a:pPr>
            <a:r>
              <a:rPr lang="es-ES" altLang="es-MX" sz="2800" dirty="0">
                <a:solidFill>
                  <a:srgbClr val="FF0000"/>
                </a:solidFill>
              </a:rPr>
              <a:t>ESTADÍSTICO</a:t>
            </a:r>
            <a:r>
              <a:rPr lang="es-ES" altLang="es-MX" sz="2800" dirty="0"/>
              <a:t>.- Elemento que describe una muestra y sirve como una estimación del parámetro de la población correspondiente.</a:t>
            </a:r>
          </a:p>
          <a:p>
            <a:pPr algn="just" eaLnBrk="1" hangingPunct="1">
              <a:lnSpc>
                <a:spcPct val="90000"/>
              </a:lnSpc>
            </a:pPr>
            <a:endParaRPr lang="es-ES" altLang="es-MX"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altLang="es-MX" smtClean="0"/>
              <a:t>DEFINICIONES</a:t>
            </a:r>
          </a:p>
        </p:txBody>
      </p:sp>
      <p:sp>
        <p:nvSpPr>
          <p:cNvPr id="8195" name="Rectangle 3"/>
          <p:cNvSpPr>
            <a:spLocks noGrp="1" noChangeArrowheads="1"/>
          </p:cNvSpPr>
          <p:nvPr>
            <p:ph idx="1"/>
          </p:nvPr>
        </p:nvSpPr>
        <p:spPr>
          <a:xfrm>
            <a:off x="609599" y="2204864"/>
            <a:ext cx="6266657" cy="3932706"/>
          </a:xfrm>
        </p:spPr>
        <p:txBody>
          <a:bodyPr>
            <a:noAutofit/>
          </a:bodyPr>
          <a:lstStyle/>
          <a:p>
            <a:pPr algn="just" eaLnBrk="1" hangingPunct="1"/>
            <a:r>
              <a:rPr lang="es-ES" altLang="es-MX" sz="2200" dirty="0" smtClean="0">
                <a:solidFill>
                  <a:srgbClr val="FF0000"/>
                </a:solidFill>
              </a:rPr>
              <a:t>VARIABLE</a:t>
            </a:r>
            <a:r>
              <a:rPr lang="es-ES" altLang="es-MX" sz="2200" dirty="0" smtClean="0"/>
              <a:t>.- Es una característica de la población que se está analizando en un estudio estadístico.</a:t>
            </a:r>
          </a:p>
          <a:p>
            <a:pPr algn="just" eaLnBrk="1" hangingPunct="1"/>
            <a:endParaRPr lang="es-ES" altLang="es-MX" sz="2200" dirty="0" smtClean="0"/>
          </a:p>
          <a:p>
            <a:pPr algn="just" eaLnBrk="1" hangingPunct="1"/>
            <a:r>
              <a:rPr lang="es-ES" altLang="es-MX" sz="2200" dirty="0" smtClean="0">
                <a:solidFill>
                  <a:srgbClr val="FF0000"/>
                </a:solidFill>
              </a:rPr>
              <a:t>VARIABLE CUANTITATIVA</a:t>
            </a:r>
            <a:r>
              <a:rPr lang="es-ES" altLang="es-MX" sz="2200" dirty="0" smtClean="0"/>
              <a:t>.- Es cuando las observaciones pueden expresarse numéricamente.</a:t>
            </a:r>
          </a:p>
          <a:p>
            <a:pPr algn="just" eaLnBrk="1" hangingPunct="1"/>
            <a:endParaRPr lang="es-ES" altLang="es-MX" sz="2200" dirty="0" smtClean="0"/>
          </a:p>
          <a:p>
            <a:pPr algn="just" eaLnBrk="1" hangingPunct="1"/>
            <a:r>
              <a:rPr lang="es-ES" altLang="es-MX" sz="2200" dirty="0" smtClean="0">
                <a:solidFill>
                  <a:srgbClr val="FF0000"/>
                </a:solidFill>
              </a:rPr>
              <a:t>VARIABLE CUALITATIVA</a:t>
            </a:r>
            <a:r>
              <a:rPr lang="es-ES" altLang="es-MX" sz="2200" dirty="0" smtClean="0"/>
              <a:t>.- Es cuando la variable se mide de manera no numérica.</a:t>
            </a:r>
          </a:p>
        </p:txBody>
      </p:sp>
      <p:pic>
        <p:nvPicPr>
          <p:cNvPr id="2" name="Imagen 1"/>
          <p:cNvPicPr>
            <a:picLocks noChangeAspect="1"/>
          </p:cNvPicPr>
          <p:nvPr/>
        </p:nvPicPr>
        <p:blipFill>
          <a:blip r:embed="rId2"/>
          <a:stretch>
            <a:fillRect/>
          </a:stretch>
        </p:blipFill>
        <p:spPr>
          <a:xfrm>
            <a:off x="3995936" y="450850"/>
            <a:ext cx="2724150" cy="16383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1764</TotalTime>
  <Words>3402</Words>
  <Application>Microsoft Office PowerPoint</Application>
  <PresentationFormat>Presentación en pantalla (4:3)</PresentationFormat>
  <Paragraphs>942</Paragraphs>
  <Slides>73</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73</vt:i4>
      </vt:variant>
    </vt:vector>
  </HeadingPairs>
  <TitlesOfParts>
    <vt:vector size="81" baseType="lpstr">
      <vt:lpstr>Arial</vt:lpstr>
      <vt:lpstr>Cambria Math</vt:lpstr>
      <vt:lpstr>Trebuchet MS</vt:lpstr>
      <vt:lpstr>Wingdings</vt:lpstr>
      <vt:lpstr>Wingdings 3</vt:lpstr>
      <vt:lpstr>Faceta</vt:lpstr>
      <vt:lpstr>Gráfico</vt:lpstr>
      <vt:lpstr>Ecuación</vt:lpstr>
      <vt:lpstr>UNIVERSIDAD AUTÓNOMA DEL ESTADO DE MÉXICO   FACULTAD DE QUÍMICA  P.E.L: INGENIERO QUÍMICO  U.A: PROBABILIDAD Y ESTADÍSTICA </vt:lpstr>
      <vt:lpstr>PROPÓSITO DE LA UA</vt:lpstr>
      <vt:lpstr>Guía para la utilización del material de Apoyo</vt:lpstr>
      <vt:lpstr>CONTENIDO DE LAS DIAPOSITIVAS</vt:lpstr>
      <vt:lpstr>DEFINICIONES BÁSICAS</vt:lpstr>
      <vt:lpstr>DEFINICIONES BÁSICAS</vt:lpstr>
      <vt:lpstr>DEFINICIONES BÁSICAS</vt:lpstr>
      <vt:lpstr>DEFINICIONES</vt:lpstr>
      <vt:lpstr>DEFINICIONES</vt:lpstr>
      <vt:lpstr>DEFINICIONES</vt:lpstr>
      <vt:lpstr>DEFINICIONES</vt:lpstr>
      <vt:lpstr>ESCALA DE MEDIDA</vt:lpstr>
      <vt:lpstr>MEDICIONES</vt:lpstr>
      <vt:lpstr>DESCRIPCIÓN DE LOS CONJUNTOS DE DATOS</vt:lpstr>
      <vt:lpstr>MÉTODOS DE AGRUPACIÓN</vt:lpstr>
      <vt:lpstr>MÉTODOS DE AGRUPACIÓN</vt:lpstr>
      <vt:lpstr>MÉTODOS DE AGRUPACIÓN</vt:lpstr>
      <vt:lpstr>MÉTODOS DE AGRUPACIÓN</vt:lpstr>
      <vt:lpstr>MÉTODOS DE AGRUPACIÓN</vt:lpstr>
      <vt:lpstr>MÉTODOS DE AGRUPACIÓN</vt:lpstr>
      <vt:lpstr>EJEMPLO</vt:lpstr>
      <vt:lpstr>TABLA DE DATOS</vt:lpstr>
      <vt:lpstr>CLASES E INTERVALO DE CLASE</vt:lpstr>
      <vt:lpstr>TABLA DE DISTRIBUCIÓN DE FRECUENCIA</vt:lpstr>
      <vt:lpstr>TABLA DE DISTRIBUCIÓN DE FRECUENCIA RELATIVA</vt:lpstr>
      <vt:lpstr>GRÁFICAS</vt:lpstr>
      <vt:lpstr>CIRCULOGRAMA</vt:lpstr>
      <vt:lpstr>EJERCICIO</vt:lpstr>
      <vt:lpstr>TABLA DE DATOS</vt:lpstr>
      <vt:lpstr>MEDIDAS DE TENDENCIA CENTRAL</vt:lpstr>
      <vt:lpstr>CONTINUACIÓN</vt:lpstr>
      <vt:lpstr>CONTINUACIÓN</vt:lpstr>
      <vt:lpstr>EJEMPLO</vt:lpstr>
      <vt:lpstr>CONTINUACIÓN</vt:lpstr>
      <vt:lpstr>CONTINUACIÓN</vt:lpstr>
      <vt:lpstr>EJERCICIO</vt:lpstr>
      <vt:lpstr>MEDIA PONDERADA</vt:lpstr>
      <vt:lpstr>EJEMPLO</vt:lpstr>
      <vt:lpstr>MEDIANA PARA DATOS AGRUPADOS</vt:lpstr>
      <vt:lpstr>Presentación de PowerPoint</vt:lpstr>
      <vt:lpstr>EJEMPLO</vt:lpstr>
      <vt:lpstr>EJEMPLO (Continuación)</vt:lpstr>
      <vt:lpstr>EJEMPLO (Continuación)</vt:lpstr>
      <vt:lpstr>EJEMPLO (Continuación)</vt:lpstr>
      <vt:lpstr>EJERCICIO</vt:lpstr>
      <vt:lpstr>MODA PARA DATOS AGRUPADOS</vt:lpstr>
      <vt:lpstr>EJEMPLO</vt:lpstr>
      <vt:lpstr>EJEMPLO (Continuación)</vt:lpstr>
      <vt:lpstr>EJERCICIO</vt:lpstr>
      <vt:lpstr>MEDIDAS DE DISPERSIÓN</vt:lpstr>
      <vt:lpstr>CONTINUACIÓN</vt:lpstr>
      <vt:lpstr>CONTINUACIÓN</vt:lpstr>
      <vt:lpstr>CONTINUACIÓN</vt:lpstr>
      <vt:lpstr>CONTINUACION</vt:lpstr>
      <vt:lpstr>EJEMPLO</vt:lpstr>
      <vt:lpstr>SOLUCIÓN</vt:lpstr>
      <vt:lpstr>CÁLCULOS</vt:lpstr>
      <vt:lpstr>CÁLCULOS</vt:lpstr>
      <vt:lpstr>CÁLCULOS</vt:lpstr>
      <vt:lpstr>INTERPRETACIÓN</vt:lpstr>
      <vt:lpstr>EJERCICIO</vt:lpstr>
      <vt:lpstr>TABLA DE DATOS</vt:lpstr>
      <vt:lpstr>INTERPRETACIÓN DE LA DESVIACIÓN ESTÁNDAR</vt:lpstr>
      <vt:lpstr>INTERPRETACIÓN DE LA DESVIACIÓN ESTÁNDAR</vt:lpstr>
      <vt:lpstr>MEDIDAS DE POSICIÓN</vt:lpstr>
      <vt:lpstr>CUARTILES</vt:lpstr>
      <vt:lpstr>CUARTILES</vt:lpstr>
      <vt:lpstr>CUARTILES</vt:lpstr>
      <vt:lpstr>DECILES</vt:lpstr>
      <vt:lpstr>DECILES</vt:lpstr>
      <vt:lpstr>PERCENTILES</vt:lpstr>
      <vt:lpstr>PERCENTILES</vt:lpstr>
      <vt:lpstr>BIBLIOGRAFÍA</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dc:title>
  <dc:creator>victor</dc:creator>
  <cp:lastModifiedBy>USUARIO</cp:lastModifiedBy>
  <cp:revision>208</cp:revision>
  <dcterms:created xsi:type="dcterms:W3CDTF">2004-03-15T03:14:06Z</dcterms:created>
  <dcterms:modified xsi:type="dcterms:W3CDTF">2015-09-30T23:41:09Z</dcterms:modified>
</cp:coreProperties>
</file>