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5"/>
  </p:notesMasterIdLst>
  <p:sldIdLst>
    <p:sldId id="256" r:id="rId2"/>
    <p:sldId id="279" r:id="rId3"/>
    <p:sldId id="257" r:id="rId4"/>
    <p:sldId id="280" r:id="rId5"/>
    <p:sldId id="258" r:id="rId6"/>
    <p:sldId id="265" r:id="rId7"/>
    <p:sldId id="259" r:id="rId8"/>
    <p:sldId id="260" r:id="rId9"/>
    <p:sldId id="261" r:id="rId10"/>
    <p:sldId id="262" r:id="rId11"/>
    <p:sldId id="263" r:id="rId12"/>
    <p:sldId id="264" r:id="rId13"/>
    <p:sldId id="281" r:id="rId14"/>
    <p:sldId id="282" r:id="rId15"/>
    <p:sldId id="266" r:id="rId16"/>
    <p:sldId id="267" r:id="rId17"/>
    <p:sldId id="283" r:id="rId18"/>
    <p:sldId id="284" r:id="rId19"/>
    <p:sldId id="285" r:id="rId20"/>
    <p:sldId id="286" r:id="rId21"/>
    <p:sldId id="268" r:id="rId22"/>
    <p:sldId id="269" r:id="rId23"/>
    <p:sldId id="270" r:id="rId24"/>
    <p:sldId id="271" r:id="rId25"/>
    <p:sldId id="272" r:id="rId26"/>
    <p:sldId id="287" r:id="rId27"/>
    <p:sldId id="276" r:id="rId28"/>
    <p:sldId id="277" r:id="rId29"/>
    <p:sldId id="288" r:id="rId30"/>
    <p:sldId id="278" r:id="rId31"/>
    <p:sldId id="289" r:id="rId32"/>
    <p:sldId id="290" r:id="rId33"/>
    <p:sldId id="291" r:id="rId34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634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2C86A9-EB6F-4AE0-8AFB-A59199111961}" type="datetimeFigureOut">
              <a:rPr lang="es-ES" smtClean="0"/>
              <a:t>02/10/2015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7707C7-EEAD-467E-B0E2-80A205F2BD4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047065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7707C7-EEAD-467E-B0E2-80A205F2BD40}" type="slidenum">
              <a:rPr lang="es-ES" smtClean="0"/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744752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0D3EB2D-3660-4B08-AA05-E0E60C2D8458}" type="datetimeFigureOut">
              <a:rPr lang="es-ES" smtClean="0"/>
              <a:t>02/10/2015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C89974E-D328-4F25-A3A3-E6EBFF85B1C5}" type="slidenum">
              <a:rPr lang="es-ES" smtClean="0"/>
              <a:t>‹Nº›</a:t>
            </a:fld>
            <a:endParaRPr lang="es-ES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3EB2D-3660-4B08-AA05-E0E60C2D8458}" type="datetimeFigureOut">
              <a:rPr lang="es-ES" smtClean="0"/>
              <a:t>02/10/2015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9974E-D328-4F25-A3A3-E6EBFF85B1C5}" type="slidenum">
              <a:rPr lang="es-ES" smtClean="0"/>
              <a:t>‹Nº›</a:t>
            </a:fld>
            <a:endParaRPr lang="es-ES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3EB2D-3660-4B08-AA05-E0E60C2D8458}" type="datetimeFigureOut">
              <a:rPr lang="es-ES" smtClean="0"/>
              <a:t>02/10/2015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9974E-D328-4F25-A3A3-E6EBFF85B1C5}" type="slidenum">
              <a:rPr lang="es-ES" smtClean="0"/>
              <a:t>‹Nº›</a:t>
            </a:fld>
            <a:endParaRPr lang="es-ES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3EB2D-3660-4B08-AA05-E0E60C2D8458}" type="datetimeFigureOut">
              <a:rPr lang="es-ES" smtClean="0"/>
              <a:t>02/10/2015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9974E-D328-4F25-A3A3-E6EBFF85B1C5}" type="slidenum">
              <a:rPr lang="es-ES" smtClean="0"/>
              <a:t>‹Nº›</a:t>
            </a:fld>
            <a:endParaRPr lang="es-E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3EB2D-3660-4B08-AA05-E0E60C2D8458}" type="datetimeFigureOut">
              <a:rPr lang="es-ES" smtClean="0"/>
              <a:t>02/10/2015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9974E-D328-4F25-A3A3-E6EBFF85B1C5}" type="slidenum">
              <a:rPr lang="es-ES" smtClean="0"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3EB2D-3660-4B08-AA05-E0E60C2D8458}" type="datetimeFigureOut">
              <a:rPr lang="es-ES" smtClean="0"/>
              <a:t>02/10/2015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9974E-D328-4F25-A3A3-E6EBFF85B1C5}" type="slidenum">
              <a:rPr lang="es-ES" smtClean="0"/>
              <a:t>‹Nº›</a:t>
            </a:fld>
            <a:endParaRPr lang="es-E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3EB2D-3660-4B08-AA05-E0E60C2D8458}" type="datetimeFigureOut">
              <a:rPr lang="es-ES" smtClean="0"/>
              <a:t>02/10/2015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9974E-D328-4F25-A3A3-E6EBFF85B1C5}" type="slidenum">
              <a:rPr lang="es-ES" smtClean="0"/>
              <a:t>‹Nº›</a:t>
            </a:fld>
            <a:endParaRPr lang="es-ES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3EB2D-3660-4B08-AA05-E0E60C2D8458}" type="datetimeFigureOut">
              <a:rPr lang="es-ES" smtClean="0"/>
              <a:t>02/10/2015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9974E-D328-4F25-A3A3-E6EBFF85B1C5}" type="slidenum">
              <a:rPr lang="es-ES" smtClean="0"/>
              <a:t>‹Nº›</a:t>
            </a:fld>
            <a:endParaRPr lang="es-ES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3EB2D-3660-4B08-AA05-E0E60C2D8458}" type="datetimeFigureOut">
              <a:rPr lang="es-ES" smtClean="0"/>
              <a:t>02/10/2015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9974E-D328-4F25-A3A3-E6EBFF85B1C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3EB2D-3660-4B08-AA05-E0E60C2D8458}" type="datetimeFigureOut">
              <a:rPr lang="es-ES" smtClean="0"/>
              <a:t>02/10/2015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9974E-D328-4F25-A3A3-E6EBFF85B1C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3EB2D-3660-4B08-AA05-E0E60C2D8458}" type="datetimeFigureOut">
              <a:rPr lang="es-ES" smtClean="0"/>
              <a:t>02/10/2015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9974E-D328-4F25-A3A3-E6EBFF85B1C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0D3EB2D-3660-4B08-AA05-E0E60C2D8458}" type="datetimeFigureOut">
              <a:rPr lang="es-ES" smtClean="0"/>
              <a:t>02/10/2015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3C89974E-D328-4F25-A3A3-E6EBFF85B1C5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Sujetos del DIP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es-ES" dirty="0" smtClean="0"/>
              <a:t>Centro Universitario UAEM Valle de Chalco</a:t>
            </a:r>
          </a:p>
          <a:p>
            <a:r>
              <a:rPr lang="es-ES" dirty="0" smtClean="0"/>
              <a:t>Derecho Internacional Público</a:t>
            </a:r>
          </a:p>
          <a:p>
            <a:r>
              <a:rPr lang="es-ES" dirty="0" smtClean="0"/>
              <a:t>Unidad II</a:t>
            </a:r>
          </a:p>
          <a:p>
            <a:r>
              <a:rPr lang="es-ES" dirty="0"/>
              <a:t>Preparado por: Héctor Daniel Soriano Jiménez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8675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lphaLcParenR"/>
            </a:pPr>
            <a:endParaRPr lang="es-ES" dirty="0" smtClean="0"/>
          </a:p>
          <a:p>
            <a:pPr marL="457200" indent="-457200">
              <a:buFont typeface="+mj-lt"/>
              <a:buAutoNum type="alphaLcParenR"/>
            </a:pPr>
            <a:r>
              <a:rPr lang="es-ES" dirty="0" smtClean="0"/>
              <a:t>Reemplazo o desplazamiento</a:t>
            </a:r>
          </a:p>
          <a:p>
            <a:pPr marL="457200" indent="-457200">
              <a:buFont typeface="+mj-lt"/>
              <a:buAutoNum type="alphaLcParenR"/>
            </a:pPr>
            <a:endParaRPr lang="es-ES" dirty="0"/>
          </a:p>
          <a:p>
            <a:pPr marL="457200" indent="-457200">
              <a:buFont typeface="+mj-lt"/>
              <a:buAutoNum type="alphaLcParenR"/>
            </a:pPr>
            <a:r>
              <a:rPr lang="es-ES" dirty="0" smtClean="0"/>
              <a:t>Fusión</a:t>
            </a:r>
          </a:p>
          <a:p>
            <a:pPr marL="457200" indent="-457200">
              <a:buFont typeface="+mj-lt"/>
              <a:buAutoNum type="alphaLcParenR"/>
            </a:pPr>
            <a:endParaRPr lang="es-ES" dirty="0"/>
          </a:p>
          <a:p>
            <a:pPr marL="457200" indent="-457200">
              <a:buFont typeface="+mj-lt"/>
              <a:buAutoNum type="alphaLcParenR"/>
            </a:pPr>
            <a:r>
              <a:rPr lang="es-ES" dirty="0" smtClean="0"/>
              <a:t>Secesión</a:t>
            </a:r>
            <a:endParaRPr lang="es-E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800" dirty="0" smtClean="0"/>
              <a:t>Creación de nuevos Estados</a:t>
            </a:r>
            <a:endParaRPr lang="es-ES" sz="4800" dirty="0"/>
          </a:p>
        </p:txBody>
      </p:sp>
    </p:spTree>
    <p:extLst>
      <p:ext uri="{BB962C8B-B14F-4D97-AF65-F5344CB8AC3E}">
        <p14:creationId xmlns:p14="http://schemas.microsoft.com/office/powerpoint/2010/main" val="3037195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Desaparición </a:t>
            </a:r>
            <a:r>
              <a:rPr lang="es-ES" i="1" dirty="0" smtClean="0"/>
              <a:t>duradera</a:t>
            </a:r>
            <a:r>
              <a:rPr lang="es-ES" dirty="0" smtClean="0"/>
              <a:t> de un elemento constitutivo.</a:t>
            </a:r>
            <a:endParaRPr lang="es-E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800" dirty="0" smtClean="0"/>
              <a:t>Desaparición de Estados</a:t>
            </a:r>
            <a:endParaRPr lang="es-ES" sz="4800" dirty="0"/>
          </a:p>
        </p:txBody>
      </p:sp>
    </p:spTree>
    <p:extLst>
      <p:ext uri="{BB962C8B-B14F-4D97-AF65-F5344CB8AC3E}">
        <p14:creationId xmlns:p14="http://schemas.microsoft.com/office/powerpoint/2010/main" val="2778315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lphaLcParenR"/>
            </a:pPr>
            <a:r>
              <a:rPr lang="es-ES" dirty="0" smtClean="0"/>
              <a:t>Federación de Estados</a:t>
            </a:r>
          </a:p>
          <a:p>
            <a:pPr marL="457200" indent="-457200">
              <a:buFont typeface="+mj-lt"/>
              <a:buAutoNum type="alphaLcParenR"/>
            </a:pPr>
            <a:r>
              <a:rPr lang="es-ES" dirty="0" smtClean="0"/>
              <a:t>Estado Federal</a:t>
            </a:r>
          </a:p>
          <a:p>
            <a:pPr marL="457200" indent="-457200">
              <a:buFont typeface="+mj-lt"/>
              <a:buAutoNum type="alphaLcParenR"/>
            </a:pPr>
            <a:r>
              <a:rPr lang="es-ES" dirty="0" smtClean="0"/>
              <a:t>Unión Europea</a:t>
            </a:r>
          </a:p>
          <a:p>
            <a:pPr marL="457200" indent="-457200">
              <a:buFont typeface="+mj-lt"/>
              <a:buAutoNum type="alphaLcParenR"/>
            </a:pPr>
            <a:r>
              <a:rPr lang="es-ES" dirty="0" smtClean="0"/>
              <a:t>Protectorados</a:t>
            </a:r>
            <a:endParaRPr lang="es-E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800" dirty="0" smtClean="0"/>
              <a:t>Asociaciones de Estados</a:t>
            </a:r>
            <a:endParaRPr lang="es-ES" sz="4800" dirty="0"/>
          </a:p>
        </p:txBody>
      </p:sp>
    </p:spTree>
    <p:extLst>
      <p:ext uri="{BB962C8B-B14F-4D97-AF65-F5344CB8AC3E}">
        <p14:creationId xmlns:p14="http://schemas.microsoft.com/office/powerpoint/2010/main" val="3625580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El Estado sigue existiendo, pero su capacidad para ejercer sus funciones es poca o desaparece por completo.</a:t>
            </a:r>
          </a:p>
          <a:p>
            <a:r>
              <a:rPr lang="es-MX" dirty="0" smtClean="0"/>
              <a:t>Se considera todavía parte de la comunidad internacional en la medida en que no se puede dejar en un vacío legal la organización del territorio estatal y del pueblo.</a:t>
            </a:r>
            <a:endParaRPr lang="es-MX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800" dirty="0" smtClean="0"/>
              <a:t>El problema del </a:t>
            </a:r>
            <a:r>
              <a:rPr lang="es-MX" sz="4800" i="1" dirty="0" smtClean="0"/>
              <a:t>Estado fallido</a:t>
            </a:r>
            <a:endParaRPr lang="es-MX" sz="4800" i="1" dirty="0"/>
          </a:p>
        </p:txBody>
      </p:sp>
    </p:spTree>
    <p:extLst>
      <p:ext uri="{BB962C8B-B14F-4D97-AF65-F5344CB8AC3E}">
        <p14:creationId xmlns:p14="http://schemas.microsoft.com/office/powerpoint/2010/main" val="659843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Organizaciones internacionales</a:t>
            </a:r>
            <a:endParaRPr lang="es-MX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60204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Son creadas por un tratado constitutivo de derecho internacional realizado entre, por lo menos, dos Estados.</a:t>
            </a:r>
          </a:p>
          <a:p>
            <a:r>
              <a:rPr lang="es-ES" dirty="0" smtClean="0"/>
              <a:t>Una organización internacional puede decidir sobre la estructura interna de sus propios órganos.</a:t>
            </a:r>
            <a:endParaRPr lang="es-E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Organizaciones internacionales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52457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La capacidad jurídica de derecho internacional de una organización internacional deriva de su tratado de creación ya sea por disposición expresa o de manera implícita.</a:t>
            </a:r>
          </a:p>
          <a:p>
            <a:r>
              <a:rPr lang="es-ES" dirty="0" smtClean="0"/>
              <a:t>Su capacidad jurídica y contractual en el derecho interno deriva asimismo de su tratado de creación o de las obligaciones de los Estados miembros.</a:t>
            </a:r>
            <a:endParaRPr lang="es-E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Capacidad jurídica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81512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Disponen de un órgano en el que participan todos los miembros.</a:t>
            </a:r>
          </a:p>
          <a:p>
            <a:r>
              <a:rPr lang="es-MX" dirty="0" smtClean="0"/>
              <a:t>La representación de los Estados miembros concilia el principio de igualdad soberana de los Estados con sus diferentes pesos políticos, económicos o demográficos.</a:t>
            </a:r>
          </a:p>
          <a:p>
            <a:r>
              <a:rPr lang="es-MX" dirty="0" smtClean="0"/>
              <a:t>Requieren un órgano ejecutivo que se ocupe de su administración.</a:t>
            </a:r>
            <a:endParaRPr lang="es-MX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800" dirty="0" smtClean="0"/>
              <a:t>Estructura organizacional</a:t>
            </a:r>
            <a:endParaRPr lang="es-MX" sz="4800" dirty="0"/>
          </a:p>
        </p:txBody>
      </p:sp>
    </p:spTree>
    <p:extLst>
      <p:ext uri="{BB962C8B-B14F-4D97-AF65-F5344CB8AC3E}">
        <p14:creationId xmlns:p14="http://schemas.microsoft.com/office/powerpoint/2010/main" val="411277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Organizaciones internacionales que no provienen de un acuerdo de derecho internacional interestatal.</a:t>
            </a:r>
          </a:p>
          <a:p>
            <a:r>
              <a:rPr lang="es-ES" dirty="0" smtClean="0"/>
              <a:t>Organizaciones de derecho privado con un ámbito de actuación transfronterizo y una filiación internacional.</a:t>
            </a:r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800" dirty="0" smtClean="0"/>
              <a:t>Organizaciones no gubernamentales</a:t>
            </a:r>
            <a:endParaRPr lang="es-ES" sz="4800" dirty="0"/>
          </a:p>
        </p:txBody>
      </p:sp>
    </p:spTree>
    <p:extLst>
      <p:ext uri="{BB962C8B-B14F-4D97-AF65-F5344CB8AC3E}">
        <p14:creationId xmlns:p14="http://schemas.microsoft.com/office/powerpoint/2010/main" val="1725417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800" dirty="0"/>
              <a:t>Organizaciones no gubernamentales</a:t>
            </a:r>
          </a:p>
        </p:txBody>
      </p:sp>
      <p:sp>
        <p:nvSpPr>
          <p:cNvPr id="7" name="6 Marcador de contenido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s-ES" dirty="0" smtClean="0"/>
              <a:t>Humanitarias	</a:t>
            </a:r>
          </a:p>
          <a:p>
            <a:r>
              <a:rPr lang="es-ES" dirty="0" smtClean="0"/>
              <a:t>Religiosas</a:t>
            </a:r>
          </a:p>
          <a:p>
            <a:endParaRPr lang="es-ES" dirty="0"/>
          </a:p>
          <a:p>
            <a:r>
              <a:rPr lang="es-ES" dirty="0" smtClean="0"/>
              <a:t>Jurídicas</a:t>
            </a:r>
          </a:p>
          <a:p>
            <a:endParaRPr lang="es-ES" dirty="0"/>
          </a:p>
          <a:p>
            <a:r>
              <a:rPr lang="es-ES" dirty="0" smtClean="0"/>
              <a:t>Comerciales</a:t>
            </a:r>
          </a:p>
          <a:p>
            <a:endParaRPr lang="es-ES" dirty="0"/>
          </a:p>
          <a:p>
            <a:r>
              <a:rPr lang="es-ES" dirty="0" smtClean="0"/>
              <a:t>Medioambientales</a:t>
            </a:r>
            <a:endParaRPr lang="es-ES" dirty="0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s-ES" dirty="0" smtClean="0"/>
              <a:t>Amnistía Internacional</a:t>
            </a:r>
          </a:p>
          <a:p>
            <a:r>
              <a:rPr lang="es-ES" dirty="0" smtClean="0"/>
              <a:t>Consejo Mundial de Iglesias</a:t>
            </a:r>
          </a:p>
          <a:p>
            <a:r>
              <a:rPr lang="es-ES" dirty="0" smtClean="0"/>
              <a:t>Instituto de Derecho Internacional</a:t>
            </a:r>
          </a:p>
          <a:p>
            <a:pPr>
              <a:spcAft>
                <a:spcPts val="600"/>
              </a:spcAft>
            </a:pPr>
            <a:r>
              <a:rPr lang="es-ES" dirty="0" smtClean="0"/>
              <a:t>Cámara Internacional de Comercio</a:t>
            </a:r>
          </a:p>
          <a:p>
            <a:pPr>
              <a:spcBef>
                <a:spcPts val="600"/>
              </a:spcBef>
            </a:pPr>
            <a:r>
              <a:rPr lang="es-ES" dirty="0" smtClean="0"/>
              <a:t>Greenpeace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48097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La personalidad jurídica en el derecho internacional implica la capacidad para ser titular de derechos y obligaciones.</a:t>
            </a:r>
          </a:p>
          <a:p>
            <a:endParaRPr lang="es-MX" dirty="0"/>
          </a:p>
          <a:p>
            <a:r>
              <a:rPr lang="es-MX" dirty="0" smtClean="0"/>
              <a:t>Sujetos vs. Actores internacionales</a:t>
            </a:r>
            <a:endParaRPr lang="es-MX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Significado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64007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La Carta de las Naciones Unidas y los tratados constitutivos de otras organizaciones internacionales prevén que las </a:t>
            </a:r>
            <a:r>
              <a:rPr lang="es-ES" dirty="0" err="1" smtClean="0"/>
              <a:t>ONGs</a:t>
            </a:r>
            <a:r>
              <a:rPr lang="es-ES" dirty="0" smtClean="0"/>
              <a:t> pueden tener un carácter consultivo.</a:t>
            </a:r>
          </a:p>
          <a:p>
            <a:r>
              <a:rPr lang="es-ES" dirty="0" smtClean="0"/>
              <a:t>La Convención Americana sobre Derechos Humanos  le atribuye a las </a:t>
            </a:r>
            <a:r>
              <a:rPr lang="es-ES" dirty="0" err="1" smtClean="0"/>
              <a:t>ONGs</a:t>
            </a:r>
            <a:r>
              <a:rPr lang="es-ES" dirty="0" smtClean="0"/>
              <a:t> competencia para denunciar violaciones de derechos humanos.</a:t>
            </a:r>
            <a:endParaRPr lang="es-ES" dirty="0"/>
          </a:p>
        </p:txBody>
      </p:sp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800" dirty="0"/>
              <a:t>Organizaciones no gubernamentales</a:t>
            </a:r>
          </a:p>
        </p:txBody>
      </p:sp>
    </p:spTree>
    <p:extLst>
      <p:ext uri="{BB962C8B-B14F-4D97-AF65-F5344CB8AC3E}">
        <p14:creationId xmlns:p14="http://schemas.microsoft.com/office/powerpoint/2010/main" val="1139229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Sujetos de derecho internacional atípicos</a:t>
            </a:r>
            <a:endParaRPr lang="es-ES" dirty="0"/>
          </a:p>
        </p:txBody>
      </p:sp>
      <p:sp>
        <p:nvSpPr>
          <p:cNvPr id="5" name="4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90580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Es la reunión del Romano Pontífice y de los organismos superiores de la Curia Romana (</a:t>
            </a:r>
            <a:r>
              <a:rPr lang="es-ES" i="1" dirty="0" smtClean="0"/>
              <a:t>Codex Iuris </a:t>
            </a:r>
            <a:r>
              <a:rPr lang="es-ES" i="1" dirty="0" err="1" smtClean="0"/>
              <a:t>Canonici</a:t>
            </a:r>
            <a:r>
              <a:rPr lang="es-ES" i="1" dirty="0" smtClean="0"/>
              <a:t>, </a:t>
            </a:r>
            <a:r>
              <a:rPr lang="es-ES" dirty="0" smtClean="0"/>
              <a:t>canon 361).</a:t>
            </a:r>
          </a:p>
          <a:p>
            <a:r>
              <a:rPr lang="es-ES" dirty="0" smtClean="0"/>
              <a:t>Posee subjetividad internacional desde que en el año 380, Teodosio I convirtió al cristianismo en la religión oficial del Imperio romano.</a:t>
            </a:r>
          </a:p>
          <a:p>
            <a:r>
              <a:rPr lang="es-ES" dirty="0" smtClean="0"/>
              <a:t>Mantiene relaciones diplomáticas y celebra tratados con otros sujetos de derecho internacional.</a:t>
            </a:r>
            <a:endParaRPr lang="es-ES" dirty="0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Santa Sede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06857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Micro estado creado por el Tratado de Letrán celebrado entre el entonces Reino de Italia y la Santa Sede (1929).</a:t>
            </a:r>
          </a:p>
          <a:p>
            <a:r>
              <a:rPr lang="es-ES" dirty="0" smtClean="0"/>
              <a:t>Celebra tratados con otros sujetos de derecho internacional, pero sus relaciones diplomáticas están a cargo de la Santa Sede.</a:t>
            </a:r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Ciudad del Vaticano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2130963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Sujeto de derecho internacional sin un sustrato territorial.</a:t>
            </a:r>
          </a:p>
          <a:p>
            <a:r>
              <a:rPr lang="es-ES" dirty="0" smtClean="0"/>
              <a:t>Creada durante la época de las cruzadas, conquistó y gobernó la isla de Rodas; al ser expulsada gobernó Malta hasta 1799.</a:t>
            </a:r>
          </a:p>
          <a:p>
            <a:r>
              <a:rPr lang="es-ES" dirty="0" smtClean="0"/>
              <a:t>Desde 1894, tiene su asiento en Roma.</a:t>
            </a:r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800" dirty="0" smtClean="0"/>
              <a:t>Soberana Orden de Malta</a:t>
            </a:r>
            <a:endParaRPr lang="es-ES" sz="4800" dirty="0"/>
          </a:p>
        </p:txBody>
      </p:sp>
    </p:spTree>
    <p:extLst>
      <p:ext uri="{BB962C8B-B14F-4D97-AF65-F5344CB8AC3E}">
        <p14:creationId xmlns:p14="http://schemas.microsoft.com/office/powerpoint/2010/main" val="377324283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Sujeto de derecho internacional sin soberanía territorial</a:t>
            </a:r>
          </a:p>
          <a:p>
            <a:r>
              <a:rPr lang="es-ES" dirty="0" smtClean="0"/>
              <a:t>Asociación de derecho privado creada de conformidad con el derecho suizo.</a:t>
            </a:r>
          </a:p>
          <a:p>
            <a:r>
              <a:rPr lang="es-ES" dirty="0" smtClean="0"/>
              <a:t>Desarrolla funciones humanitarias en caso de conflictos armados.</a:t>
            </a:r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800" dirty="0" smtClean="0"/>
              <a:t>Comité Internacional de la Cruz Roja</a:t>
            </a:r>
            <a:endParaRPr lang="es-ES" sz="4800" dirty="0"/>
          </a:p>
        </p:txBody>
      </p:sp>
    </p:spTree>
    <p:extLst>
      <p:ext uri="{BB962C8B-B14F-4D97-AF65-F5344CB8AC3E}">
        <p14:creationId xmlns:p14="http://schemas.microsoft.com/office/powerpoint/2010/main" val="1182869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800" dirty="0" smtClean="0"/>
              <a:t>Regímenes </a:t>
            </a:r>
            <a:r>
              <a:rPr lang="es-MX" sz="4800" i="1" dirty="0" smtClean="0"/>
              <a:t>de facto</a:t>
            </a:r>
            <a:r>
              <a:rPr lang="es-MX" sz="4800" dirty="0" smtClean="0"/>
              <a:t>, grupos insurgentes y movimientos de liberación</a:t>
            </a:r>
            <a:endParaRPr lang="es-MX" sz="4800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7362780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El reconocimiento de beligerancia se puede dar en favor de un grupo rebelde cuando éste domina una parte efectiva del territorio y ejerce sobre él un dominio efectivo.</a:t>
            </a:r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Beligerantes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3270448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Los movimientos de liberación nacional se distinguen de otros sujetos de derecho internacional por:</a:t>
            </a:r>
          </a:p>
          <a:p>
            <a:pPr lvl="1"/>
            <a:r>
              <a:rPr lang="es-ES" dirty="0" smtClean="0"/>
              <a:t>su objetivo =&gt; la autodeterminación</a:t>
            </a:r>
          </a:p>
          <a:p>
            <a:pPr lvl="1"/>
            <a:r>
              <a:rPr lang="es-ES" dirty="0" smtClean="0"/>
              <a:t>sus integrantes =&gt; poblaciones nativas</a:t>
            </a:r>
          </a:p>
          <a:p>
            <a:pPr lvl="1"/>
            <a:r>
              <a:rPr lang="es-ES" dirty="0" smtClean="0"/>
              <a:t>el régimen gubernamental contra el cual luchan =&gt; una potencia colonial</a:t>
            </a:r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800" dirty="0" smtClean="0"/>
              <a:t>Movimientos de liberación nacional</a:t>
            </a:r>
            <a:endParaRPr lang="es-ES" sz="4800" dirty="0"/>
          </a:p>
        </p:txBody>
      </p:sp>
    </p:spTree>
    <p:extLst>
      <p:ext uri="{BB962C8B-B14F-4D97-AF65-F5344CB8AC3E}">
        <p14:creationId xmlns:p14="http://schemas.microsoft.com/office/powerpoint/2010/main" val="238307868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Individuos</a:t>
            </a:r>
            <a:endParaRPr lang="es-MX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041740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b="1" dirty="0" smtClean="0"/>
              <a:t>Teoría pura del derecho: </a:t>
            </a:r>
            <a:r>
              <a:rPr lang="es-ES" dirty="0" smtClean="0"/>
              <a:t>Considera sujetos del derecho internacional a toda entidad o individuo que sea destinatario de una norma de dicho orden.</a:t>
            </a:r>
          </a:p>
          <a:p>
            <a:r>
              <a:rPr lang="es-ES" b="1" dirty="0" smtClean="0"/>
              <a:t>Teoría de la responsabilidad: </a:t>
            </a:r>
            <a:r>
              <a:rPr lang="es-ES" dirty="0" smtClean="0"/>
              <a:t>Un sujeto de derecho internacional debe encontrarse en al menos una de estas dos situaciones:</a:t>
            </a:r>
          </a:p>
          <a:p>
            <a:pPr marL="971550" lvl="1" indent="-514350">
              <a:buFont typeface="+mj-lt"/>
              <a:buAutoNum type="arabicPeriod"/>
            </a:pPr>
            <a:r>
              <a:rPr lang="es-ES" dirty="0" smtClean="0"/>
              <a:t>Ser titular de un derecho y poder hacerlo valer mediante reclamación internacional, o</a:t>
            </a:r>
          </a:p>
          <a:p>
            <a:pPr marL="971550" lvl="1" indent="-514350">
              <a:buFont typeface="+mj-lt"/>
              <a:buAutoNum type="arabicPeriod"/>
            </a:pPr>
            <a:r>
              <a:rPr lang="es-ES" dirty="0" smtClean="0"/>
              <a:t>Ser titular de un deber jurídico y tener capacidad de cometer un delito internacional.</a:t>
            </a:r>
            <a:endParaRPr lang="es-E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sz="4800" dirty="0" smtClean="0"/>
              <a:t>Personalidad o subjetividad jurídica internacional</a:t>
            </a:r>
            <a:endParaRPr lang="es-ES" sz="4800" dirty="0"/>
          </a:p>
        </p:txBody>
      </p:sp>
    </p:spTree>
    <p:extLst>
      <p:ext uri="{BB962C8B-B14F-4D97-AF65-F5344CB8AC3E}">
        <p14:creationId xmlns:p14="http://schemas.microsoft.com/office/powerpoint/2010/main" val="3165679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b="1" dirty="0" smtClean="0"/>
              <a:t>Subjetividad activa del individuo: </a:t>
            </a:r>
            <a:r>
              <a:rPr lang="es-ES" dirty="0" smtClean="0"/>
              <a:t>Capacidad para presentar reclamaciones directas por violaciones a sus derechos humanos.</a:t>
            </a:r>
            <a:endParaRPr lang="es-ES" b="1" dirty="0" smtClean="0"/>
          </a:p>
          <a:p>
            <a:r>
              <a:rPr lang="es-ES" b="1" dirty="0" smtClean="0"/>
              <a:t>Subjetividad pasiva del individuo: </a:t>
            </a:r>
            <a:r>
              <a:rPr lang="es-ES" dirty="0" smtClean="0"/>
              <a:t>Responsabilidad individual por la comisión de actos </a:t>
            </a:r>
            <a:r>
              <a:rPr lang="es-ES" dirty="0"/>
              <a:t>ilícitos </a:t>
            </a:r>
            <a:r>
              <a:rPr lang="es-ES" dirty="0" smtClean="0"/>
              <a:t>sancionados por el </a:t>
            </a:r>
            <a:r>
              <a:rPr lang="es-ES" smtClean="0"/>
              <a:t>derecho internacional. </a:t>
            </a:r>
            <a:endParaRPr lang="es-ES" b="1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El individuo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6053299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Empresas trasnacionales</a:t>
            </a:r>
            <a:endParaRPr lang="es-MX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1651009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A menudo tienen interés en que sus relaciones contractuales con Estados extranjeros se sustraigan de la legislación local y se sometan al derecho internacional.</a:t>
            </a:r>
            <a:endParaRPr lang="es-MX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Empresas trasnacionales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70032267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err="1" smtClean="0"/>
              <a:t>Herdeggen</a:t>
            </a:r>
            <a:r>
              <a:rPr lang="es-MX" dirty="0" smtClean="0"/>
              <a:t>, </a:t>
            </a:r>
            <a:r>
              <a:rPr lang="es-MX" dirty="0" err="1" smtClean="0"/>
              <a:t>Matthias</a:t>
            </a:r>
            <a:r>
              <a:rPr lang="es-MX" dirty="0" smtClean="0"/>
              <a:t>, </a:t>
            </a:r>
            <a:r>
              <a:rPr lang="es-MX" i="1" dirty="0" smtClean="0"/>
              <a:t>Derecho Internacional Público, 	</a:t>
            </a:r>
            <a:r>
              <a:rPr lang="es-MX" dirty="0" smtClean="0"/>
              <a:t>IIJ-UNAM-Fundación </a:t>
            </a:r>
            <a:r>
              <a:rPr lang="es-MX" dirty="0"/>
              <a:t>Konrad </a:t>
            </a:r>
            <a:r>
              <a:rPr lang="es-MX" dirty="0" smtClean="0"/>
              <a:t>Adenauer, 	México: 2005.</a:t>
            </a:r>
          </a:p>
          <a:p>
            <a:r>
              <a:rPr lang="es-MX" dirty="0" smtClean="0"/>
              <a:t>Ortiz </a:t>
            </a:r>
            <a:r>
              <a:rPr lang="es-MX" dirty="0" err="1" smtClean="0"/>
              <a:t>Ahlf</a:t>
            </a:r>
            <a:r>
              <a:rPr lang="es-MX" dirty="0" smtClean="0"/>
              <a:t>, </a:t>
            </a:r>
            <a:r>
              <a:rPr lang="es-MX" dirty="0" err="1" smtClean="0"/>
              <a:t>Loretta</a:t>
            </a:r>
            <a:r>
              <a:rPr lang="es-MX" dirty="0" smtClean="0"/>
              <a:t>, </a:t>
            </a:r>
            <a:r>
              <a:rPr lang="es-MX" i="1" dirty="0"/>
              <a:t>Derecho Internacional Público</a:t>
            </a:r>
            <a:r>
              <a:rPr lang="es-MX" i="1" dirty="0" smtClean="0"/>
              <a:t>, 	</a:t>
            </a:r>
            <a:r>
              <a:rPr lang="es-MX" dirty="0" smtClean="0"/>
              <a:t>Oxford </a:t>
            </a:r>
            <a:r>
              <a:rPr lang="es-MX" dirty="0" err="1" smtClean="0"/>
              <a:t>University</a:t>
            </a:r>
            <a:r>
              <a:rPr lang="es-MX" dirty="0" smtClean="0"/>
              <a:t> </a:t>
            </a:r>
            <a:r>
              <a:rPr lang="es-MX" dirty="0" err="1" smtClean="0"/>
              <a:t>Press</a:t>
            </a:r>
            <a:r>
              <a:rPr lang="es-MX" dirty="0" smtClean="0"/>
              <a:t>, México: 2000.</a:t>
            </a:r>
          </a:p>
          <a:p>
            <a:r>
              <a:rPr lang="es-MX" dirty="0" smtClean="0"/>
              <a:t>Rojas </a:t>
            </a:r>
            <a:r>
              <a:rPr lang="es-MX" dirty="0" err="1" smtClean="0"/>
              <a:t>Amandi</a:t>
            </a:r>
            <a:r>
              <a:rPr lang="es-MX" dirty="0" smtClean="0"/>
              <a:t>, Víctor Manuel, </a:t>
            </a:r>
            <a:r>
              <a:rPr lang="es-MX" i="1" dirty="0" smtClean="0"/>
              <a:t>Derecho Internacional 	Público, </a:t>
            </a:r>
            <a:r>
              <a:rPr lang="es-MX" dirty="0" err="1" smtClean="0"/>
              <a:t>Nostra</a:t>
            </a:r>
            <a:r>
              <a:rPr lang="es-MX" dirty="0" smtClean="0"/>
              <a:t> Ediciones</a:t>
            </a:r>
            <a:r>
              <a:rPr lang="es-MX" smtClean="0"/>
              <a:t>, México: 2010</a:t>
            </a:r>
            <a:endParaRPr lang="es-MX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Bibiliografía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9365010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El Estado</a:t>
            </a:r>
            <a:endParaRPr lang="es-MX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06579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“El Estado como persona del derecho internacional debe reunir los siguientes requisitos:</a:t>
            </a:r>
          </a:p>
          <a:p>
            <a:pPr marL="868680" lvl="1" indent="-457200">
              <a:buFont typeface="+mj-lt"/>
              <a:buAutoNum type="alphaLcParenR"/>
            </a:pPr>
            <a:r>
              <a:rPr lang="es-ES" dirty="0" smtClean="0"/>
              <a:t>Población permanente;</a:t>
            </a:r>
          </a:p>
          <a:p>
            <a:pPr marL="868680" lvl="1" indent="-457200">
              <a:buFont typeface="+mj-lt"/>
              <a:buAutoNum type="alphaLcParenR"/>
            </a:pPr>
            <a:r>
              <a:rPr lang="es-ES" dirty="0" smtClean="0"/>
              <a:t>Territorio determinado;</a:t>
            </a:r>
          </a:p>
          <a:p>
            <a:pPr marL="868680" lvl="1" indent="-457200">
              <a:buFont typeface="+mj-lt"/>
              <a:buAutoNum type="alphaLcParenR"/>
            </a:pPr>
            <a:r>
              <a:rPr lang="es-ES" dirty="0" smtClean="0"/>
              <a:t>Gobierno;</a:t>
            </a:r>
          </a:p>
          <a:p>
            <a:pPr marL="868680" lvl="1" indent="-457200">
              <a:buFont typeface="+mj-lt"/>
              <a:buAutoNum type="alphaLcParenR"/>
            </a:pPr>
            <a:r>
              <a:rPr lang="es-ES" dirty="0" smtClean="0"/>
              <a:t>Capacidad de entrar en relaciones con los demás Estados.</a:t>
            </a:r>
          </a:p>
          <a:p>
            <a:pPr marL="411480" lvl="1" indent="0">
              <a:buNone/>
            </a:pPr>
            <a:r>
              <a:rPr lang="es-ES" sz="1800" dirty="0" smtClean="0"/>
              <a:t>(Art. 1º Convención sobre Derechos y Deberes de los Estados, Montevideo, 1933)</a:t>
            </a:r>
            <a:endParaRPr lang="es-ES" sz="1800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Estados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00345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Se trata de un segmento de la superficie terrestre, incluyendo:</a:t>
            </a:r>
          </a:p>
          <a:p>
            <a:pPr lvl="1"/>
            <a:r>
              <a:rPr lang="es-ES" dirty="0" smtClean="0"/>
              <a:t>El espacio que está sobre ella;</a:t>
            </a:r>
          </a:p>
          <a:p>
            <a:pPr lvl="1"/>
            <a:r>
              <a:rPr lang="es-ES" dirty="0" smtClean="0"/>
              <a:t>Una zona costera de 12 millas náuticas.</a:t>
            </a:r>
            <a:endParaRPr lang="es-E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Territorio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15747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Sustrato personal del </a:t>
            </a:r>
            <a:r>
              <a:rPr lang="es-ES" dirty="0" smtClean="0"/>
              <a:t>Estado </a:t>
            </a:r>
          </a:p>
          <a:p>
            <a:r>
              <a:rPr lang="es-ES" dirty="0" smtClean="0"/>
              <a:t>Presupone una agrupación de seres humanos (nacionales), vinculados en el tiempo y regidos por un mismo ordenamiento jurídico y un mismo gobierno.</a:t>
            </a:r>
          </a:p>
          <a:p>
            <a:r>
              <a:rPr lang="es-ES" dirty="0" smtClean="0"/>
              <a:t>No es decisiva la homogeneidad idiomática, étnica religiosa o cultural.</a:t>
            </a:r>
          </a:p>
          <a:p>
            <a:r>
              <a:rPr lang="es-ES" dirty="0" smtClean="0"/>
              <a:t>Sentido de pertenencia (conciencia estatal).</a:t>
            </a:r>
            <a:endParaRPr lang="es-E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800" dirty="0" smtClean="0"/>
              <a:t>Población</a:t>
            </a:r>
            <a:endParaRPr lang="es-ES" sz="4800" dirty="0"/>
          </a:p>
        </p:txBody>
      </p:sp>
    </p:spTree>
    <p:extLst>
      <p:ext uri="{BB962C8B-B14F-4D97-AF65-F5344CB8AC3E}">
        <p14:creationId xmlns:p14="http://schemas.microsoft.com/office/powerpoint/2010/main" val="768457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Une los dos elementos anteriores.</a:t>
            </a:r>
          </a:p>
          <a:p>
            <a:r>
              <a:rPr lang="es-ES" dirty="0" smtClean="0"/>
              <a:t>Hacia dentro, el poder estatal cumple funciones de gobierno; hacia fuera, ejerce sus competencias como sujeto del derecho internacional.</a:t>
            </a:r>
          </a:p>
          <a:p>
            <a:r>
              <a:rPr lang="es-ES" dirty="0" smtClean="0"/>
              <a:t>Soberanía: consecuencia legal de la calidad de Estado de una asociación de personas.</a:t>
            </a:r>
          </a:p>
          <a:p>
            <a:r>
              <a:rPr lang="es-ES" dirty="0"/>
              <a:t>Para la existencia del Estado, es más importante la efectividad del poder estatal que su legitimidad</a:t>
            </a:r>
            <a:r>
              <a:rPr lang="es-ES" dirty="0" smtClean="0"/>
              <a:t>.</a:t>
            </a:r>
            <a:endParaRPr lang="es-E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Poder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11692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Se trata de un negocio jurídico unilateral, mediante el cual un Estado certifica que para él existe una determinada situación jurídica.</a:t>
            </a:r>
          </a:p>
          <a:p>
            <a:r>
              <a:rPr lang="es-ES" dirty="0" smtClean="0"/>
              <a:t>Reconocimiento de Estados vs. Reconocimiento de gobiernos</a:t>
            </a:r>
            <a:endParaRPr lang="es-E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Reconocimiento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14025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artoné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Cartoné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artoné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1816</TotalTime>
  <Words>1019</Words>
  <Application>Microsoft Office PowerPoint</Application>
  <PresentationFormat>Presentación en pantalla (4:3)</PresentationFormat>
  <Paragraphs>123</Paragraphs>
  <Slides>33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33</vt:i4>
      </vt:variant>
    </vt:vector>
  </HeadingPairs>
  <TitlesOfParts>
    <vt:vector size="37" baseType="lpstr">
      <vt:lpstr>Book Antiqua</vt:lpstr>
      <vt:lpstr>Calibri</vt:lpstr>
      <vt:lpstr>Wingdings</vt:lpstr>
      <vt:lpstr>Cartoné</vt:lpstr>
      <vt:lpstr>Sujetos del DIP</vt:lpstr>
      <vt:lpstr>Significado</vt:lpstr>
      <vt:lpstr>Personalidad o subjetividad jurídica internacional</vt:lpstr>
      <vt:lpstr>El Estado</vt:lpstr>
      <vt:lpstr>Estados</vt:lpstr>
      <vt:lpstr>Territorio</vt:lpstr>
      <vt:lpstr>Población</vt:lpstr>
      <vt:lpstr>Poder</vt:lpstr>
      <vt:lpstr>Reconocimiento</vt:lpstr>
      <vt:lpstr>Creación de nuevos Estados</vt:lpstr>
      <vt:lpstr>Desaparición de Estados</vt:lpstr>
      <vt:lpstr>Asociaciones de Estados</vt:lpstr>
      <vt:lpstr>El problema del Estado fallido</vt:lpstr>
      <vt:lpstr>Organizaciones internacionales</vt:lpstr>
      <vt:lpstr>Organizaciones internacionales</vt:lpstr>
      <vt:lpstr>Capacidad jurídica</vt:lpstr>
      <vt:lpstr>Estructura organizacional</vt:lpstr>
      <vt:lpstr>Organizaciones no gubernamentales</vt:lpstr>
      <vt:lpstr>Organizaciones no gubernamentales</vt:lpstr>
      <vt:lpstr>Organizaciones no gubernamentales</vt:lpstr>
      <vt:lpstr>Sujetos de derecho internacional atípicos</vt:lpstr>
      <vt:lpstr>Santa Sede</vt:lpstr>
      <vt:lpstr>Ciudad del Vaticano</vt:lpstr>
      <vt:lpstr>Soberana Orden de Malta</vt:lpstr>
      <vt:lpstr>Comité Internacional de la Cruz Roja</vt:lpstr>
      <vt:lpstr>Regímenes de facto, grupos insurgentes y movimientos de liberación</vt:lpstr>
      <vt:lpstr>Beligerantes</vt:lpstr>
      <vt:lpstr>Movimientos de liberación nacional</vt:lpstr>
      <vt:lpstr>Individuos</vt:lpstr>
      <vt:lpstr>El individuo</vt:lpstr>
      <vt:lpstr>Empresas trasnacionales</vt:lpstr>
      <vt:lpstr>Empresas trasnacionales</vt:lpstr>
      <vt:lpstr>Bibiliografía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Sujetos del DIP</dc:title>
  <dc:creator>usuario1</dc:creator>
  <cp:lastModifiedBy>Héctor Daniel Soriano Jiménez</cp:lastModifiedBy>
  <cp:revision>29</cp:revision>
  <dcterms:created xsi:type="dcterms:W3CDTF">2014-08-18T19:34:48Z</dcterms:created>
  <dcterms:modified xsi:type="dcterms:W3CDTF">2015-10-02T14:47:06Z</dcterms:modified>
</cp:coreProperties>
</file>