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8" r:id="rId3"/>
    <p:sldId id="282" r:id="rId4"/>
    <p:sldId id="257" r:id="rId5"/>
    <p:sldId id="258" r:id="rId6"/>
    <p:sldId id="259" r:id="rId7"/>
    <p:sldId id="260" r:id="rId8"/>
    <p:sldId id="262" r:id="rId9"/>
    <p:sldId id="264" r:id="rId10"/>
    <p:sldId id="261" r:id="rId11"/>
    <p:sldId id="287" r:id="rId12"/>
    <p:sldId id="265" r:id="rId13"/>
    <p:sldId id="266" r:id="rId14"/>
    <p:sldId id="267" r:id="rId15"/>
    <p:sldId id="268" r:id="rId16"/>
    <p:sldId id="269" r:id="rId17"/>
    <p:sldId id="270" r:id="rId18"/>
    <p:sldId id="286" r:id="rId19"/>
    <p:sldId id="271" r:id="rId20"/>
    <p:sldId id="272" r:id="rId21"/>
    <p:sldId id="273" r:id="rId22"/>
    <p:sldId id="289" r:id="rId23"/>
    <p:sldId id="275" r:id="rId24"/>
    <p:sldId id="276" r:id="rId25"/>
    <p:sldId id="283" r:id="rId26"/>
    <p:sldId id="284" r:id="rId27"/>
    <p:sldId id="285" r:id="rId28"/>
    <p:sldId id="277" r:id="rId29"/>
    <p:sldId id="278" r:id="rId30"/>
    <p:sldId id="279" r:id="rId31"/>
  </p:sldIdLst>
  <p:sldSz cx="9144000" cy="6858000" type="screen4x3"/>
  <p:notesSz cx="6858000" cy="100123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968" y="-114"/>
      </p:cViewPr>
      <p:guideLst>
        <p:guide orient="horz" pos="315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72585-7BC2-46E6-86FA-384672DDE14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1EA25-6AF8-4692-9B53-63FA9D97417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4450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66FAA-1B81-4FF7-A334-39265B6B7B76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50888"/>
            <a:ext cx="5003800" cy="3754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756150"/>
            <a:ext cx="5486400" cy="450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E38A7-CF3F-4462-B341-C20611968BC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292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24296D-1704-4889-845D-6296A5ACA6B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15E0D8-8DF9-49BC-A82B-54446C32E648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Clase%201%20ppt%201.pptx#-1,23,TIPOLOG&#205;AS DE LENGUAS.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Clase%201%20ppt%201.pptx#15. 3. &#191;Qu&#233; estudia la Ling&#252;&#237;stica contrastiva?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556792"/>
            <a:ext cx="7851648" cy="1872208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UNIVERSIDAD AUTÓNOMA DEL ESTADO DE MÉXICO</a:t>
            </a:r>
            <a:br>
              <a:rPr lang="es-ES" sz="3600" dirty="0" smtClean="0"/>
            </a:br>
            <a:r>
              <a:rPr lang="es-ES" sz="3600" dirty="0" smtClean="0"/>
              <a:t>FACULTAD DE LENGUAS</a:t>
            </a:r>
            <a:br>
              <a:rPr lang="es-ES" sz="3600" dirty="0" smtClean="0"/>
            </a:br>
            <a:r>
              <a:rPr lang="es-ES" sz="3300" dirty="0" smtClean="0"/>
              <a:t>MAESTRÍA EN LINGÜÍSTICA APLICADA</a:t>
            </a: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>LINGÜÍSTICA CONTRASTIVA</a:t>
            </a:r>
            <a:br>
              <a:rPr lang="es-ES" sz="3100" dirty="0" smtClean="0"/>
            </a:br>
            <a:endParaRPr lang="es-MX" sz="31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3501008"/>
            <a:ext cx="8568952" cy="2736304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b="1" dirty="0" smtClean="0"/>
              <a:t>Tema 1: </a:t>
            </a:r>
            <a:r>
              <a:rPr lang="es-ES" sz="2800" b="1" dirty="0"/>
              <a:t>Introducción a la Lingüística </a:t>
            </a:r>
            <a:r>
              <a:rPr lang="es-ES" sz="2800" b="1" dirty="0" smtClean="0"/>
              <a:t>Contrastiva(LC), a</a:t>
            </a:r>
            <a:r>
              <a:rPr lang="es-ES" b="1" dirty="0" smtClean="0"/>
              <a:t>ntecedentes</a:t>
            </a:r>
          </a:p>
          <a:p>
            <a:pPr algn="ctr"/>
            <a:endParaRPr lang="es-ES" b="1" dirty="0" smtClean="0"/>
          </a:p>
          <a:p>
            <a:pPr algn="ctr"/>
            <a:endParaRPr lang="es-ES" dirty="0" smtClean="0"/>
          </a:p>
          <a:p>
            <a:r>
              <a:rPr lang="es-ES" dirty="0" smtClean="0"/>
              <a:t>		Elaboró: Virna Velázquez Vilchis</a:t>
            </a:r>
          </a:p>
          <a:p>
            <a:pPr algn="ctr"/>
            <a:r>
              <a:rPr lang="es-ES" sz="2400" dirty="0" smtClean="0"/>
              <a:t>	</a:t>
            </a:r>
            <a:endParaRPr lang="es-MX" sz="2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8238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6) NEOGRAMÁTICA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9685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dirty="0" smtClean="0"/>
              <a:t>Encuentran </a:t>
            </a:r>
            <a:r>
              <a:rPr lang="es-MX" dirty="0"/>
              <a:t>fallas </a:t>
            </a:r>
            <a:r>
              <a:rPr lang="es-MX" dirty="0" smtClean="0"/>
              <a:t>metodológicas de los comparatistas: </a:t>
            </a:r>
            <a:r>
              <a:rPr lang="es-MX" dirty="0"/>
              <a:t>“las letras son siempre imágenes groseras, torpes y muy a menudo erróneas, del sonido hablado</a:t>
            </a:r>
            <a:r>
              <a:rPr lang="es-MX" dirty="0" smtClean="0"/>
              <a:t>”.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 Consideraron que lo que se establecía era el parentesco, </a:t>
            </a:r>
            <a:r>
              <a:rPr lang="es-MX" dirty="0"/>
              <a:t>no </a:t>
            </a:r>
            <a:r>
              <a:rPr lang="es-MX" dirty="0" smtClean="0"/>
              <a:t>la </a:t>
            </a:r>
            <a:r>
              <a:rPr lang="es-MX" dirty="0"/>
              <a:t>reconstrucción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Los comparatistas no consideraban la época de las </a:t>
            </a:r>
            <a:r>
              <a:rPr lang="es-MX" dirty="0" smtClean="0"/>
              <a:t>muestras por lo que tendían a analizar producciones de:  </a:t>
            </a:r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dirty="0" err="1"/>
              <a:t>Sáncrito</a:t>
            </a:r>
            <a:r>
              <a:rPr lang="es-MX" dirty="0"/>
              <a:t>: XVI a.C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Griego: VII a.C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Latín: III a. C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Gótico: IV d.C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Antiguo alto alemán: VIII d. C.  </a:t>
            </a:r>
          </a:p>
          <a:p>
            <a:endParaRPr lang="es-MX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/>
              <a:t>La distinción </a:t>
            </a:r>
            <a:r>
              <a:rPr lang="es-MX" sz="3600" b="1" dirty="0" smtClean="0"/>
              <a:t>de </a:t>
            </a:r>
            <a:r>
              <a:rPr lang="es-MX" sz="3600" b="1" dirty="0"/>
              <a:t>la </a:t>
            </a:r>
            <a:r>
              <a:rPr lang="es-MX" sz="3600" b="1" dirty="0" smtClean="0"/>
              <a:t>lingüística comparada </a:t>
            </a:r>
            <a:r>
              <a:rPr lang="es-MX" sz="3600" b="1" dirty="0"/>
              <a:t>y la lingüística </a:t>
            </a:r>
            <a:r>
              <a:rPr lang="es-MX" sz="3600" b="1" dirty="0" smtClean="0"/>
              <a:t>contrastiva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Ahora reflexionemos sobre algunas las siguientes disciplinas: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Lingüística comparada.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Lingüística tipológica.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Lingüística contrastiva (teórica y aplicada).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9037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4006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s-MX" dirty="0"/>
              <a:t>¿Qué estudia la Lingüística </a:t>
            </a:r>
            <a:r>
              <a:rPr lang="es-MX" dirty="0" smtClean="0"/>
              <a:t>comparada/histórica? </a:t>
            </a:r>
          </a:p>
          <a:p>
            <a:pPr marL="514350" lvl="0" indent="-514350" algn="just">
              <a:buFont typeface="+mj-lt"/>
              <a:buAutoNum type="arabicPeriod"/>
            </a:pPr>
            <a:endParaRPr lang="es-MX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dirty="0"/>
              <a:t>¿Qué estudia la Lingüística tipológica? </a:t>
            </a:r>
            <a:endParaRPr lang="es-MX" dirty="0" smtClean="0"/>
          </a:p>
          <a:p>
            <a:pPr marL="514350" lvl="0" indent="-514350" algn="just">
              <a:buFont typeface="+mj-lt"/>
              <a:buAutoNum type="arabicPeriod"/>
            </a:pPr>
            <a:endParaRPr lang="es-MX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dirty="0"/>
              <a:t>¿Qué estudia la Lingüística contrastiva? </a:t>
            </a:r>
            <a:endParaRPr lang="es-MX" dirty="0" smtClean="0"/>
          </a:p>
          <a:p>
            <a:pPr marL="514350" lvl="0" indent="-514350" algn="just">
              <a:buFont typeface="+mj-lt"/>
              <a:buAutoNum type="arabicPeriod"/>
            </a:pPr>
            <a:endParaRPr lang="es-MX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dirty="0" smtClean="0"/>
              <a:t>¿</a:t>
            </a:r>
            <a:r>
              <a:rPr lang="es-MX" dirty="0"/>
              <a:t>Qué hace la Lingüística </a:t>
            </a:r>
            <a:r>
              <a:rPr lang="es-MX" dirty="0" smtClean="0"/>
              <a:t>Contrastiva </a:t>
            </a:r>
            <a:r>
              <a:rPr lang="es-MX" dirty="0"/>
              <a:t>teórica</a:t>
            </a:r>
            <a:r>
              <a:rPr lang="es-MX" dirty="0" smtClean="0"/>
              <a:t>?</a:t>
            </a:r>
          </a:p>
          <a:p>
            <a:pPr marL="514350" lvl="0" indent="-514350" algn="just">
              <a:buFont typeface="+mj-lt"/>
              <a:buAutoNum type="arabicPeriod"/>
            </a:pPr>
            <a:endParaRPr lang="es-MX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dirty="0"/>
              <a:t>¿Qué hace la Lingüística </a:t>
            </a:r>
            <a:r>
              <a:rPr lang="es-MX" dirty="0" smtClean="0"/>
              <a:t>Contrastiva </a:t>
            </a:r>
            <a:r>
              <a:rPr lang="es-MX" dirty="0"/>
              <a:t>aplicada</a:t>
            </a:r>
            <a:r>
              <a:rPr lang="es-MX" dirty="0" smtClean="0"/>
              <a:t>?</a:t>
            </a:r>
          </a:p>
          <a:p>
            <a:pPr marL="514350" lvl="0" indent="-514350" algn="just">
              <a:buFont typeface="+mj-lt"/>
              <a:buAutoNum type="arabicPeriod"/>
            </a:pPr>
            <a:endParaRPr lang="es-MX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dirty="0"/>
              <a:t>¿Qué críticas se le hacen a la Lingüística contrastiva y a qué se debe?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84834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70776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b="1" dirty="0" smtClean="0"/>
              <a:t>1. ¿Qué estudia la Lingüística histórica/comparada?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Clasificaciones entre lenguas prototípicas (</a:t>
            </a:r>
            <a:r>
              <a:rPr lang="es-ES" dirty="0" err="1" smtClean="0"/>
              <a:t>protolengua</a:t>
            </a:r>
            <a:r>
              <a:rPr lang="es-ES" dirty="0" smtClean="0"/>
              <a:t>).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Varias etapas en el desarrollo de una lengua o distintas pero relacionadas en una cierta etapa de su desarrollo.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903958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b="1" dirty="0" smtClean="0"/>
              <a:t>2. ¿Qué estudia la Lingüística tipológica?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just"/>
            <a:r>
              <a:rPr lang="es-ES" dirty="0" smtClean="0"/>
              <a:t>Comparación de las lenguas en su uso actual. 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Para comprender mejor su objeto de estudio realicemos el siguiente ejercicio: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>
                <a:solidFill>
                  <a:schemeClr val="tx2">
                    <a:lumMod val="25000"/>
                  </a:schemeClr>
                </a:solidFill>
                <a:hlinkClick r:id="rId2" action="ppaction://hlinkpres?slideindex=23&amp;slidetitle=TIPOLOGÍAS DE LENGUAS."/>
              </a:rPr>
              <a:t>Familias lingüísticas</a:t>
            </a:r>
            <a:endParaRPr lang="es-ES" dirty="0" smtClean="0">
              <a:solidFill>
                <a:schemeClr val="tx2">
                  <a:lumMod val="25000"/>
                </a:schemeClr>
              </a:solidFill>
            </a:endParaRPr>
          </a:p>
          <a:p>
            <a:pP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553944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1870" y="908720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b="1" dirty="0" smtClean="0"/>
              <a:t>3. ¿Qué estudia la Lingüística contrastiva?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algn="just"/>
            <a:r>
              <a:rPr lang="es-ES" dirty="0" smtClean="0"/>
              <a:t>Similitudes y diferencias entre dialectos y lenguas (variedades lingüísticas).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También se denomina como Análisis contrastivo o Estudio Contrastivo.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9738603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algn="just"/>
            <a:r>
              <a:rPr lang="es-ES" dirty="0" smtClean="0"/>
              <a:t>Tanto la lingüística tipológica como la lingüística contrastiva son parte de la lingüística sincrónica comparada.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Las aplicaciones de la Lingüística Contrastiva se dan sobre todo en el área de la enseñanza de lenguas, lo que la distingue de otras disciplinas.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832752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3840" y="836712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b="1" dirty="0" smtClean="0"/>
              <a:t>4. ¿Qué </a:t>
            </a:r>
            <a:r>
              <a:rPr lang="es-MX" b="1" dirty="0"/>
              <a:t>hace la Lingüística contrastiva teórica</a:t>
            </a:r>
            <a:r>
              <a:rPr lang="es-MX" b="1" dirty="0" smtClean="0"/>
              <a:t>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2492896"/>
            <a:ext cx="8587680" cy="4104456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es-MX" sz="3200" dirty="0"/>
              <a:t>Describe las similitudes y diferencias entre dos o más lenguas</a:t>
            </a:r>
            <a:r>
              <a:rPr lang="es-MX" sz="3200" dirty="0" smtClean="0"/>
              <a:t>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Presenta modelos de comparación, es </a:t>
            </a:r>
            <a:r>
              <a:rPr lang="es-MX" sz="3200" dirty="0" smtClean="0"/>
              <a:t>decir, </a:t>
            </a:r>
            <a:r>
              <a:rPr lang="es-MX" sz="3200" dirty="0"/>
              <a:t>bajo qué términos comparar</a:t>
            </a:r>
            <a:r>
              <a:rPr lang="es-MX" sz="3200" dirty="0" smtClean="0"/>
              <a:t>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Determina qué elementos son comparables (congruencia, equivalencia, correspondencia</a:t>
            </a:r>
            <a:r>
              <a:rPr lang="es-MX" sz="3200" dirty="0" smtClean="0"/>
              <a:t>).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 smtClean="0"/>
              <a:t>En términos de semántica </a:t>
            </a:r>
            <a:r>
              <a:rPr lang="es-MX" sz="3200" dirty="0"/>
              <a:t>y </a:t>
            </a:r>
            <a:r>
              <a:rPr lang="es-MX" sz="3200" dirty="0" smtClean="0"/>
              <a:t>sintaxis, por ejemplo, estudia la factibilidad de los </a:t>
            </a:r>
            <a:r>
              <a:rPr lang="es-MX" sz="3200" dirty="0"/>
              <a:t>universales </a:t>
            </a:r>
            <a:r>
              <a:rPr lang="es-MX" sz="3200" dirty="0" smtClean="0"/>
              <a:t>lingüísticos.</a:t>
            </a:r>
            <a:endParaRPr lang="es-MX" sz="3200" dirty="0"/>
          </a:p>
          <a:p>
            <a:pPr>
              <a:buNone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017889135"/>
      </p:ext>
    </p:extLst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544616"/>
          </a:xfrm>
        </p:spPr>
        <p:txBody>
          <a:bodyPr>
            <a:normAutofit/>
          </a:bodyPr>
          <a:lstStyle/>
          <a:p>
            <a:pPr lvl="0" algn="just"/>
            <a:r>
              <a:rPr lang="es-MX" sz="3600" dirty="0" smtClean="0"/>
              <a:t>En cuanto a </a:t>
            </a:r>
            <a:r>
              <a:rPr lang="es-MX" sz="3600" dirty="0" smtClean="0"/>
              <a:t>algunas áreas </a:t>
            </a:r>
            <a:r>
              <a:rPr lang="es-MX" sz="3600" dirty="0" smtClean="0"/>
              <a:t>como la fonología </a:t>
            </a:r>
            <a:r>
              <a:rPr lang="es-MX" sz="3600" dirty="0"/>
              <a:t>y </a:t>
            </a:r>
            <a:r>
              <a:rPr lang="es-MX" sz="3600" dirty="0" smtClean="0"/>
              <a:t>fonética analiza principios fundamentales </a:t>
            </a:r>
            <a:r>
              <a:rPr lang="es-MX" sz="3600" dirty="0"/>
              <a:t>o primarios</a:t>
            </a:r>
            <a:r>
              <a:rPr lang="es-MX" sz="3600" dirty="0" smtClean="0"/>
              <a:t>.</a:t>
            </a:r>
          </a:p>
          <a:p>
            <a:pPr lvl="0" algn="just"/>
            <a:endParaRPr lang="es-MX" sz="3600" dirty="0"/>
          </a:p>
          <a:p>
            <a:pPr lvl="0" algn="just"/>
            <a:r>
              <a:rPr lang="es-MX" sz="3600" dirty="0" smtClean="0"/>
              <a:t>La LC teórica no </a:t>
            </a:r>
            <a:r>
              <a:rPr lang="es-MX" sz="3600" dirty="0"/>
              <a:t>depende de </a:t>
            </a:r>
            <a:r>
              <a:rPr lang="es-MX" sz="3600" dirty="0" smtClean="0"/>
              <a:t>una lengua en particular.</a:t>
            </a:r>
          </a:p>
          <a:p>
            <a:pPr lvl="0" algn="just"/>
            <a:endParaRPr lang="es-MX" sz="3600" dirty="0"/>
          </a:p>
          <a:p>
            <a:pPr lvl="0" algn="just"/>
            <a:r>
              <a:rPr lang="es-MX" sz="3600" dirty="0"/>
              <a:t>No </a:t>
            </a:r>
            <a:r>
              <a:rPr lang="es-MX" sz="3600" dirty="0" smtClean="0"/>
              <a:t>usa </a:t>
            </a:r>
            <a:r>
              <a:rPr lang="es-MX" sz="3600" dirty="0"/>
              <a:t>términos como L1 –L2 / lengua de origen y meta / materna y </a:t>
            </a:r>
            <a:r>
              <a:rPr lang="es-MX" sz="3600" dirty="0" smtClean="0"/>
              <a:t>extranjera.</a:t>
            </a:r>
            <a:endParaRPr lang="es-MX" sz="3600" dirty="0"/>
          </a:p>
          <a:p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8431739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b="1" dirty="0" smtClean="0"/>
              <a:t>5. ¿Qué </a:t>
            </a:r>
            <a:r>
              <a:rPr lang="es-MX" b="1" dirty="0"/>
              <a:t>hace la Lingüística contrastiva aplicada</a:t>
            </a:r>
            <a:r>
              <a:rPr lang="es-MX" b="1" dirty="0" smtClean="0"/>
              <a:t>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276872"/>
            <a:ext cx="8568952" cy="432048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es-MX" sz="3200" dirty="0"/>
              <a:t>Basada en los hallazgos de los teóricos</a:t>
            </a:r>
            <a:r>
              <a:rPr lang="es-MX" sz="3200" dirty="0" smtClean="0"/>
              <a:t>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Proporciona un esquema de </a:t>
            </a:r>
            <a:r>
              <a:rPr lang="es-MX" sz="3200" dirty="0" smtClean="0"/>
              <a:t>comparación.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Lo encontrado se enfoca a la resolución de aspectos docentes, de traducción, bilingüismo, etc</a:t>
            </a:r>
            <a:r>
              <a:rPr lang="es-MX" sz="3200" dirty="0" smtClean="0"/>
              <a:t>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Estudia similitudes y </a:t>
            </a:r>
            <a:r>
              <a:rPr lang="es-MX" sz="3200" dirty="0" smtClean="0"/>
              <a:t>diferencias entre lenguas y dialectos de una misma lengua, como español de Argentina con español de México.</a:t>
            </a:r>
          </a:p>
          <a:p>
            <a:pPr lvl="0" algn="just"/>
            <a:endParaRPr lang="es-MX" sz="3200" dirty="0"/>
          </a:p>
          <a:p>
            <a:pPr lvl="0" algn="just"/>
            <a:r>
              <a:rPr lang="es-MX" sz="3200" dirty="0"/>
              <a:t>Usan términos como L1 –L2 / lengua de origen y meta / lengua </a:t>
            </a:r>
            <a:r>
              <a:rPr lang="es-MX" sz="3200" dirty="0" smtClean="0"/>
              <a:t>materna </a:t>
            </a:r>
            <a:r>
              <a:rPr lang="es-MX" sz="3200" dirty="0"/>
              <a:t>y </a:t>
            </a:r>
            <a:r>
              <a:rPr lang="es-MX" sz="3200" dirty="0" smtClean="0"/>
              <a:t>extranjera.</a:t>
            </a:r>
            <a:endParaRPr lang="es-MX" sz="3200" dirty="0"/>
          </a:p>
          <a:p>
            <a:pPr>
              <a:buNone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9395514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19256" cy="5760640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De un modo explícito existen 3 series de antecedentes claros para la lingüística del </a:t>
            </a:r>
            <a:r>
              <a:rPr lang="es-ES" dirty="0" smtClean="0"/>
              <a:t>siglo </a:t>
            </a:r>
            <a:r>
              <a:rPr lang="es-ES" dirty="0"/>
              <a:t>XIX: </a:t>
            </a:r>
            <a:endParaRPr lang="es-ES" dirty="0" smtClean="0"/>
          </a:p>
          <a:p>
            <a:pPr marL="0" indent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Llevar a cabo </a:t>
            </a:r>
            <a:r>
              <a:rPr lang="es-ES" dirty="0"/>
              <a:t>incipientes clasificaciones de las lenguas </a:t>
            </a:r>
            <a:r>
              <a:rPr lang="es-ES" dirty="0" smtClean="0"/>
              <a:t>conocidas.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Compilar </a:t>
            </a:r>
            <a:r>
              <a:rPr lang="es-ES" dirty="0"/>
              <a:t>textos en diversas </a:t>
            </a:r>
            <a:r>
              <a:rPr lang="es-ES" dirty="0" smtClean="0"/>
              <a:t>lenguas.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Escribir ensayos </a:t>
            </a:r>
            <a:r>
              <a:rPr lang="es-ES" dirty="0"/>
              <a:t>de autores como Rousseau, </a:t>
            </a:r>
            <a:r>
              <a:rPr lang="es-ES" dirty="0" err="1"/>
              <a:t>Condillac</a:t>
            </a:r>
            <a:r>
              <a:rPr lang="es-ES" dirty="0"/>
              <a:t> y Herder en el S. XVIII sobre los orígenes del </a:t>
            </a:r>
            <a:r>
              <a:rPr lang="es-ES" dirty="0" smtClean="0"/>
              <a:t>lenguaje.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99623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296144"/>
          </a:xfrm>
        </p:spPr>
        <p:txBody>
          <a:bodyPr>
            <a:noAutofit/>
          </a:bodyPr>
          <a:lstStyle/>
          <a:p>
            <a:pPr lvl="0" algn="ctr"/>
            <a:r>
              <a:rPr lang="es-MX" sz="4000" b="1" dirty="0" smtClean="0"/>
              <a:t>6. ¿Qué </a:t>
            </a:r>
            <a:r>
              <a:rPr lang="es-MX" sz="4000" b="1" dirty="0"/>
              <a:t>críticas se le hacen a la Lingüística contrastiva y a qué se debe</a:t>
            </a:r>
            <a:r>
              <a:rPr lang="es-MX" sz="4000" b="1" dirty="0" smtClean="0"/>
              <a:t>?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204864"/>
            <a:ext cx="8568952" cy="4392488"/>
          </a:xfrm>
        </p:spPr>
        <p:txBody>
          <a:bodyPr>
            <a:normAutofit/>
          </a:bodyPr>
          <a:lstStyle/>
          <a:p>
            <a:r>
              <a:rPr lang="es-MX" dirty="0" smtClean="0"/>
              <a:t>Parece no incluir similitudes entre las lenguas en sus análisis.</a:t>
            </a:r>
          </a:p>
          <a:p>
            <a:endParaRPr lang="es-MX" dirty="0" smtClean="0"/>
          </a:p>
          <a:p>
            <a:r>
              <a:rPr lang="es-ES" dirty="0" smtClean="0"/>
              <a:t>Las predicciones que hace de los errores que el alumno comete al usar la L2 no son siempre fiables.</a:t>
            </a:r>
            <a:r>
              <a:rPr lang="es-MX" dirty="0" smtClean="0"/>
              <a:t> Además, no </a:t>
            </a:r>
            <a:r>
              <a:rPr lang="es-MX" dirty="0"/>
              <a:t>siempre lo similar es fácil o lo distinto </a:t>
            </a:r>
            <a:r>
              <a:rPr lang="es-MX" dirty="0" smtClean="0"/>
              <a:t>difícil.</a:t>
            </a:r>
          </a:p>
          <a:p>
            <a:endParaRPr lang="es-MX" dirty="0" smtClean="0"/>
          </a:p>
          <a:p>
            <a:r>
              <a:rPr lang="es-MX" dirty="0" smtClean="0"/>
              <a:t>No siempre los errores provienen del contraste entre las lenguas, a veces se deben a la influencia de la misma lengua que se estudia.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312142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983832"/>
          </a:xfrm>
        </p:spPr>
        <p:txBody>
          <a:bodyPr/>
          <a:lstStyle/>
          <a:p>
            <a:pPr algn="just"/>
            <a:r>
              <a:rPr lang="es-ES" dirty="0" smtClean="0"/>
              <a:t>No predice todos los errores que un estudiante puede hacer o producen otros que no se han documentado.</a:t>
            </a:r>
          </a:p>
          <a:p>
            <a:pPr algn="just"/>
            <a:endParaRPr lang="es-ES" dirty="0" smtClean="0"/>
          </a:p>
          <a:p>
            <a:pPr lvl="0" algn="just"/>
            <a:r>
              <a:rPr lang="es-MX" dirty="0" smtClean="0"/>
              <a:t>Se malentiende el trabajo teórico y se busca  aplicar a la resolución de problemas didácticos o de otra índole.</a:t>
            </a:r>
          </a:p>
          <a:p>
            <a:pPr lvl="0" algn="just"/>
            <a:endParaRPr lang="es-MX" dirty="0" smtClean="0"/>
          </a:p>
          <a:p>
            <a:pPr lvl="0" algn="just"/>
            <a:r>
              <a:rPr lang="es-MX" dirty="0" smtClean="0"/>
              <a:t>La LC es un área poco reconocida, se usa sobre todo como herramienta de análisis más que como tema central de estudio.</a:t>
            </a:r>
          </a:p>
        </p:txBody>
      </p:sp>
    </p:spTree>
    <p:extLst>
      <p:ext uri="{BB962C8B-B14F-4D97-AF65-F5344CB8AC3E}">
        <p14:creationId xmlns:p14="http://schemas.microsoft.com/office/powerpoint/2010/main" val="1049747456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algn="ctr"/>
            <a:r>
              <a:rPr lang="es-ES" b="1" dirty="0" smtClean="0"/>
              <a:t>BIBLIOGRAFÍA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935480"/>
            <a:ext cx="8568952" cy="45178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 err="1" smtClean="0"/>
              <a:t>Fisiak</a:t>
            </a:r>
            <a:r>
              <a:rPr lang="en-US" sz="2800" dirty="0" smtClean="0"/>
              <a:t> J.(1995) </a:t>
            </a:r>
            <a:r>
              <a:rPr lang="en-US" sz="2800" i="1" dirty="0"/>
              <a:t>Contrastive linguistics and the language teacher</a:t>
            </a:r>
            <a:r>
              <a:rPr lang="en-US" sz="2800" dirty="0"/>
              <a:t>, </a:t>
            </a:r>
            <a:r>
              <a:rPr lang="en-US" sz="2800" dirty="0" err="1" smtClean="0"/>
              <a:t>Pergamon</a:t>
            </a:r>
            <a:r>
              <a:rPr lang="en-US" sz="2800" dirty="0" smtClean="0"/>
              <a:t> </a:t>
            </a:r>
            <a:r>
              <a:rPr lang="en-US" sz="2800" dirty="0"/>
              <a:t>press. </a:t>
            </a:r>
            <a:r>
              <a:rPr lang="en-US" sz="2800" dirty="0" smtClean="0"/>
              <a:t>“Cap </a:t>
            </a:r>
            <a:r>
              <a:rPr lang="en-US" sz="2800" dirty="0"/>
              <a:t>1. Some Introductory Notes Concerning Contrastive </a:t>
            </a:r>
            <a:r>
              <a:rPr lang="en-US" sz="2800" dirty="0" smtClean="0"/>
              <a:t>Linguistics”</a:t>
            </a:r>
            <a:r>
              <a:rPr lang="en-US" sz="2800" i="1" dirty="0" smtClean="0"/>
              <a:t>, </a:t>
            </a:r>
            <a:r>
              <a:rPr lang="en-US" sz="2800" dirty="0"/>
              <a:t>p. 1 -</a:t>
            </a:r>
            <a:r>
              <a:rPr lang="en-US" sz="2800" dirty="0" smtClean="0"/>
              <a:t>10.</a:t>
            </a:r>
          </a:p>
          <a:p>
            <a:pPr algn="just"/>
            <a:endParaRPr lang="es-MX" sz="2800" b="1" dirty="0"/>
          </a:p>
          <a:p>
            <a:pPr algn="just"/>
            <a:r>
              <a:rPr lang="es-MX" sz="2800" dirty="0" smtClean="0"/>
              <a:t>Tusón, J. (2000) </a:t>
            </a:r>
            <a:r>
              <a:rPr lang="es-MX" sz="2800" i="1" dirty="0" smtClean="0"/>
              <a:t>Aproximación a la historia de la lingüística</a:t>
            </a:r>
            <a:r>
              <a:rPr lang="es-MX" sz="2800" dirty="0" smtClean="0"/>
              <a:t>, Teide, DF.  </a:t>
            </a:r>
            <a:r>
              <a:rPr lang="es-MX" sz="2800" dirty="0" err="1" smtClean="0"/>
              <a:t>Cap</a:t>
            </a:r>
            <a:r>
              <a:rPr lang="es-MX" sz="2800" dirty="0" smtClean="0"/>
              <a:t> 6: </a:t>
            </a:r>
            <a:r>
              <a:rPr lang="es-MX" sz="2800" i="1" dirty="0"/>
              <a:t>La lingüística histórico-comparativa en el siglo XIX</a:t>
            </a:r>
            <a:r>
              <a:rPr lang="es-MX" sz="2800" dirty="0"/>
              <a:t> </a:t>
            </a:r>
            <a:r>
              <a:rPr lang="es-MX" sz="2800" dirty="0" err="1" smtClean="0"/>
              <a:t>pags</a:t>
            </a:r>
            <a:r>
              <a:rPr lang="es-MX" sz="2800" dirty="0" smtClean="0"/>
              <a:t>. 71 -110.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Notas </a:t>
            </a:r>
            <a:r>
              <a:rPr lang="es-ES" sz="2800" dirty="0" smtClean="0"/>
              <a:t>adaptadas de cursos anteriores.</a:t>
            </a:r>
            <a:endParaRPr lang="es-MX" sz="2800" dirty="0" smtClean="0"/>
          </a:p>
          <a:p>
            <a:pP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158228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7053" y="-3290"/>
            <a:ext cx="7851648" cy="1828800"/>
          </a:xfrm>
        </p:spPr>
        <p:txBody>
          <a:bodyPr/>
          <a:lstStyle/>
          <a:p>
            <a:r>
              <a:rPr lang="es-ES" dirty="0" smtClean="0"/>
              <a:t>TIPOLOGÍAS DE LENGUAS</a:t>
            </a:r>
            <a:endParaRPr lang="es-MX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Adaptado </a:t>
            </a:r>
            <a:r>
              <a:rPr lang="es-MX" sz="1800" dirty="0"/>
              <a:t>de </a:t>
            </a:r>
            <a:r>
              <a:rPr lang="es-MX" sz="1800" dirty="0" err="1" smtClean="0"/>
              <a:t>Ampudia</a:t>
            </a:r>
            <a:r>
              <a:rPr lang="es-MX" sz="1800" dirty="0" smtClean="0"/>
              <a:t> (2009)</a:t>
            </a:r>
            <a:endParaRPr lang="es-MX" sz="1800" dirty="0"/>
          </a:p>
          <a:p>
            <a:r>
              <a:rPr lang="es-MX" sz="1800" dirty="0" smtClean="0"/>
              <a:t>Curso de Lingüística Contrastiva para la </a:t>
            </a:r>
          </a:p>
          <a:p>
            <a:r>
              <a:rPr lang="es-MX" sz="1800" dirty="0" smtClean="0"/>
              <a:t>Maestría en Lingüística Aplicada</a:t>
            </a:r>
          </a:p>
          <a:p>
            <a:r>
              <a:rPr lang="es-MX" sz="1800" dirty="0" smtClean="0"/>
              <a:t>Facultad de Lenguas UAEM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80300829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19" y="188639"/>
          <a:ext cx="8568951" cy="6480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3480388"/>
                <a:gridCol w="2232246"/>
              </a:tblGrid>
              <a:tr h="442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TIPO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CARACTERÍSTICAS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EJEMPLOS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2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Aislantes (analíticas)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palabra </a:t>
                      </a:r>
                      <a:r>
                        <a:rPr lang="es-MX" sz="1200" dirty="0" err="1">
                          <a:latin typeface="Maiandra GD"/>
                          <a:ea typeface="Calibri"/>
                          <a:cs typeface="Times New Roman"/>
                        </a:rPr>
                        <a:t>monomorfemáticas</a:t>
                      </a: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, invariables y con función autónoma.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las relaciones gramaticales se dan por la distribución de las palabras en la oración.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al ser más limitadas las combinaciones, el tono y acento suelen tener función distintiva.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i="1" dirty="0">
                          <a:latin typeface="Maiandra GD"/>
                          <a:ea typeface="Calibri"/>
                          <a:cs typeface="Times New Roman"/>
                        </a:rPr>
                        <a:t> </a:t>
                      </a:r>
                      <a:endParaRPr lang="es-MX" sz="12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i="0" dirty="0" smtClean="0">
                          <a:latin typeface="Maiandra GD"/>
                          <a:ea typeface="Calibri"/>
                          <a:cs typeface="Times New Roman"/>
                        </a:rPr>
                        <a:t>Lenguas </a:t>
                      </a:r>
                      <a:r>
                        <a:rPr lang="es-ES" sz="1400" i="0" dirty="0" err="1" smtClean="0">
                          <a:latin typeface="Maiandra GD"/>
                          <a:ea typeface="Calibri"/>
                          <a:cs typeface="Times New Roman"/>
                        </a:rPr>
                        <a:t>austronésicas</a:t>
                      </a:r>
                      <a:r>
                        <a:rPr lang="es-ES" sz="1400" i="0" dirty="0" smtClean="0">
                          <a:latin typeface="Maiandra GD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s-ES" sz="1400" i="0" dirty="0" err="1" smtClean="0">
                          <a:latin typeface="Maiandra GD"/>
                          <a:ea typeface="Calibri"/>
                          <a:cs typeface="Times New Roman"/>
                        </a:rPr>
                        <a:t>taiwan</a:t>
                      </a:r>
                      <a:r>
                        <a:rPr lang="es-ES" sz="1400" i="0" dirty="0" smtClean="0">
                          <a:latin typeface="Maiandra GD"/>
                          <a:ea typeface="Calibri"/>
                          <a:cs typeface="Times New Roman"/>
                        </a:rPr>
                        <a:t> , polinesias)</a:t>
                      </a:r>
                      <a:endParaRPr lang="es-MX" sz="1400" i="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8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Flexivas (</a:t>
                      </a: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fusionales</a:t>
                      </a: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hay raíces y flexiones.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*los sufijos indican propiedades de cada  palabra.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un afijo puede corresponder a más de un significado.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*hay muchas irregularidades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latin typeface="Maiandra GD"/>
                          <a:ea typeface="Calibri"/>
                          <a:cs typeface="Times New Roman"/>
                        </a:rPr>
                        <a:t>latin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9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Aglutinantes (sintéticas)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*La raíz expresa el significado básico.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*Se añaden afijos para características más de tipo funcional.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*Los morfemas se unen formando palabras largas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un afijo tiene sólo un significado</a:t>
                      </a:r>
                      <a:r>
                        <a:rPr lang="es-MX" sz="1200" dirty="0" smtClean="0">
                          <a:latin typeface="Maiandra GD"/>
                          <a:ea typeface="Calibri"/>
                          <a:cs typeface="Times New Roman"/>
                        </a:rPr>
                        <a:t>.</a:t>
                      </a:r>
                      <a:endParaRPr lang="es-MX" sz="12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latin typeface="Maiandra GD"/>
                          <a:ea typeface="Calibri"/>
                          <a:cs typeface="Times New Roman"/>
                        </a:rPr>
                        <a:t>Finés, </a:t>
                      </a:r>
                      <a:r>
                        <a:rPr lang="es-ES" sz="1400" dirty="0" err="1" smtClean="0">
                          <a:latin typeface="Maiandra GD"/>
                          <a:ea typeface="Calibri"/>
                          <a:cs typeface="Times New Roman"/>
                        </a:rPr>
                        <a:t>japones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7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Incorporantes</a:t>
                      </a: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/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(Polisintéticas</a:t>
                      </a:r>
                      <a:r>
                        <a:rPr lang="es-MX" sz="1600" dirty="0" smtClean="0">
                          <a:latin typeface="Maiandra GD"/>
                          <a:ea typeface="Calibri"/>
                          <a:cs typeface="Times New Roman"/>
                        </a:rPr>
                        <a:t>)</a:t>
                      </a:r>
                      <a:endParaRPr lang="es-MX" sz="1200" dirty="0" smtClean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una palabra puede expresar frases completas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es una lengua aglutinante en extremo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latin typeface="Maiandra GD"/>
                          <a:ea typeface="Calibri"/>
                          <a:cs typeface="Times New Roman"/>
                        </a:rPr>
                        <a:t>Vascuence,</a:t>
                      </a:r>
                      <a:r>
                        <a:rPr lang="es-ES" sz="1400" baseline="0" dirty="0" smtClean="0">
                          <a:latin typeface="Maiandra GD"/>
                          <a:ea typeface="Calibri"/>
                          <a:cs typeface="Times New Roman"/>
                        </a:rPr>
                        <a:t> vasco o euskara, </a:t>
                      </a:r>
                      <a:r>
                        <a:rPr lang="es-ES" sz="1400" baseline="0" dirty="0" err="1" smtClean="0">
                          <a:latin typeface="Maiandra GD"/>
                          <a:ea typeface="Calibri"/>
                          <a:cs typeface="Times New Roman"/>
                        </a:rPr>
                        <a:t>klington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8266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3477" y="869193"/>
            <a:ext cx="8229600" cy="1008112"/>
          </a:xfrm>
        </p:spPr>
        <p:txBody>
          <a:bodyPr>
            <a:noAutofit/>
          </a:bodyPr>
          <a:lstStyle/>
          <a:p>
            <a:pPr algn="just"/>
            <a:r>
              <a:rPr lang="es-MX" sz="3700" b="1" dirty="0" smtClean="0"/>
              <a:t>Ejercicio: Elige del recuadro, a cuál lengua pertenece cada palabra</a:t>
            </a:r>
            <a:r>
              <a:rPr lang="es-MX" sz="3800" b="1" dirty="0"/>
              <a:t>: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760861"/>
              </p:ext>
            </p:extLst>
          </p:nvPr>
        </p:nvGraphicFramePr>
        <p:xfrm>
          <a:off x="395536" y="3434548"/>
          <a:ext cx="6452667" cy="1144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6448"/>
                <a:gridCol w="5506219"/>
              </a:tblGrid>
              <a:tr h="23762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1.  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7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Wii-to-huchum-punku-rügani-yugwi-va-ntü-m-ü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9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significado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Cuchillo-negro-bisonte-posesivo-cortar en partes- sentarse (plural)- futuro-participio-plural-animado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Los que van a sentarse y cortar en pedazos con un cuchillo un  bisonte negro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870767"/>
              </p:ext>
            </p:extLst>
          </p:nvPr>
        </p:nvGraphicFramePr>
        <p:xfrm>
          <a:off x="2195736" y="5013176"/>
          <a:ext cx="6624737" cy="154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1632"/>
                <a:gridCol w="865060"/>
                <a:gridCol w="612878"/>
                <a:gridCol w="801632"/>
                <a:gridCol w="878050"/>
                <a:gridCol w="664079"/>
                <a:gridCol w="1062984"/>
                <a:gridCol w="938422"/>
              </a:tblGrid>
              <a:tr h="5310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2.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3.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4.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comeste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comeu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comemos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comestes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comeram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comí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comiste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comió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comimos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comieron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comieron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/shi/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cadáver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poesía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otorgar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húmedo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perder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piojo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äv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ävlar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ävda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ävdalar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casa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las casas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en la casa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en las casas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195736" y="2178021"/>
            <a:ext cx="6120680" cy="923330"/>
          </a:xfrm>
          <a:prstGeom prst="rect">
            <a:avLst/>
          </a:prstGeom>
          <a:noFill/>
          <a:ln w="82550" cap="rnd" cmpd="sng">
            <a:solidFill>
              <a:schemeClr val="accent6">
                <a:lumMod val="60000"/>
                <a:lumOff val="40000"/>
              </a:schemeClr>
            </a:solidFill>
            <a:prstDash val="solid"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PORTUGUÉS 	INUIT		PAIUTE		</a:t>
            </a:r>
          </a:p>
          <a:p>
            <a:pPr algn="ctr"/>
            <a:r>
              <a:rPr lang="es-MX" dirty="0" smtClean="0"/>
              <a:t>CHINO		VIETNAMITA	</a:t>
            </a:r>
            <a:r>
              <a:rPr lang="es-MX" dirty="0"/>
              <a:t>TURCO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90095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407879"/>
              </p:ext>
            </p:extLst>
          </p:nvPr>
        </p:nvGraphicFramePr>
        <p:xfrm>
          <a:off x="1043606" y="476672"/>
          <a:ext cx="2880321" cy="247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4639"/>
                <a:gridCol w="1505682"/>
              </a:tblGrid>
              <a:tr h="30979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3.  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9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58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/shi/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cadáver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poesía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otorgar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húmedo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perder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piojo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911975"/>
              </p:ext>
            </p:extLst>
          </p:nvPr>
        </p:nvGraphicFramePr>
        <p:xfrm>
          <a:off x="4932040" y="476672"/>
          <a:ext cx="3312368" cy="247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9261"/>
                <a:gridCol w="1553107"/>
              </a:tblGrid>
              <a:tr h="30979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4.  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9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58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err="1">
                          <a:effectLst/>
                        </a:rPr>
                        <a:t>äv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err="1">
                          <a:effectLst/>
                        </a:rPr>
                        <a:t>ävlar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err="1">
                          <a:effectLst/>
                        </a:rPr>
                        <a:t>ävda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err="1">
                          <a:effectLst/>
                        </a:rPr>
                        <a:t>ävdalar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casa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las casas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en la casa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en las casas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330114"/>
              </p:ext>
            </p:extLst>
          </p:nvPr>
        </p:nvGraphicFramePr>
        <p:xfrm>
          <a:off x="1043608" y="3284984"/>
          <a:ext cx="7272807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821"/>
                <a:gridCol w="6057986"/>
              </a:tblGrid>
              <a:tr h="35409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5.  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54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Khi tôi den nhà ban tôi, chúng tôi bat làm bai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Cuando yo ir casa amigo yo, plural yo comenzar hacer plural lección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900548"/>
              </p:ext>
            </p:extLst>
          </p:nvPr>
        </p:nvGraphicFramePr>
        <p:xfrm>
          <a:off x="1043608" y="4869160"/>
          <a:ext cx="7272808" cy="1512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4442"/>
                <a:gridCol w="5298366"/>
              </a:tblGrid>
              <a:tr h="37804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6.  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palabra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significado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qanik</a:t>
                      </a:r>
                      <a:endParaRPr lang="es-MX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</a:rPr>
                        <a:t>aput</a:t>
                      </a:r>
                      <a:endParaRPr lang="es-MX" sz="100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Copos de nieve en el aire</a:t>
                      </a:r>
                      <a:endParaRPr lang="es-MX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La nieve en el suelo</a:t>
                      </a:r>
                      <a:endParaRPr lang="es-MX" sz="1000" dirty="0">
                        <a:effectLst/>
                        <a:latin typeface="Maiandra GD" panose="020E0502030308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0609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3356992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es-MX" sz="6000" b="1" dirty="0" smtClean="0"/>
              <a:t>RESPUESTAS</a:t>
            </a:r>
            <a:r>
              <a:rPr lang="es-MX" sz="6000" dirty="0"/>
              <a:t/>
            </a:r>
            <a:br>
              <a:rPr lang="es-MX" sz="6000" dirty="0"/>
            </a:b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29647534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333375"/>
          <a:ext cx="8712968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1.  PAIUTE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palabra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latin typeface="Maiandra GD"/>
                          <a:ea typeface="Calibri"/>
                          <a:cs typeface="Times New Roman"/>
                        </a:rPr>
                        <a:t>Wii-to-huchum-punku-rügani-yugwi-va-ntü-m-ü</a:t>
                      </a:r>
                      <a:endParaRPr lang="es-MX" sz="160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Cuchillo-negro-bisonte-posesivo-cortar en partes- sentarse (plural)- futuro-participio-plural-animado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Los que van a sentarse y cortar en pedazos con un cuchillo un bisonte negro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51520" y="2780929"/>
          <a:ext cx="8712968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121"/>
                <a:gridCol w="1089121"/>
                <a:gridCol w="751782"/>
                <a:gridCol w="1426460"/>
                <a:gridCol w="1426460"/>
                <a:gridCol w="481752"/>
                <a:gridCol w="1359151"/>
                <a:gridCol w="1089121"/>
              </a:tblGrid>
              <a:tr h="7498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2.  PORTUGUÉS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3.  CHINO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4.  TURCO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4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palabra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palabra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palabra/frase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</a:tr>
              <a:tr h="2316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comi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comeste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comeu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comemos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comestes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comeram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comiste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comió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comimos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comieron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Maiandra GD"/>
                          <a:ea typeface="Calibri"/>
                          <a:cs typeface="Times New Roman"/>
                        </a:rPr>
                        <a:t>comieron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shi</a:t>
                      </a: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/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cadáver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poesía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otorgar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húmedo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perder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piojo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äv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ävlar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ävda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ävdalar</a:t>
                      </a:r>
                      <a:endParaRPr lang="es-MX" sz="16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casa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las casas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en la casa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en las casas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0612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464678"/>
              </p:ext>
            </p:extLst>
          </p:nvPr>
        </p:nvGraphicFramePr>
        <p:xfrm>
          <a:off x="478210" y="1052736"/>
          <a:ext cx="8229600" cy="163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5.  </a:t>
                      </a:r>
                      <a:r>
                        <a:rPr lang="es-MX" sz="1800" dirty="0" smtClean="0">
                          <a:latin typeface="Maiandra GD"/>
                          <a:ea typeface="Calibri"/>
                          <a:cs typeface="Times New Roman"/>
                        </a:rPr>
                        <a:t>VIETNAMITA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palabra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Khi tôi den nhà ban tôi, chúng tôi bat làm bai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Cuando yo ir casa amigo yo, plural, yo comenzar hacer plural lección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435812"/>
              </p:ext>
            </p:extLst>
          </p:nvPr>
        </p:nvGraphicFramePr>
        <p:xfrm>
          <a:off x="632570" y="3356992"/>
          <a:ext cx="7920880" cy="2160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58363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6.  INUIT (inuktitut)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palabra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Maiandra GD"/>
                          <a:ea typeface="Calibri"/>
                          <a:cs typeface="Times New Roman"/>
                        </a:rPr>
                        <a:t>significado</a:t>
                      </a:r>
                    </a:p>
                  </a:txBody>
                  <a:tcPr marL="68580" marR="68580" marT="0" marB="0"/>
                </a:tc>
              </a:tr>
              <a:tr h="992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err="1">
                          <a:latin typeface="Maiandra GD"/>
                          <a:ea typeface="Calibri"/>
                          <a:cs typeface="Times New Roman"/>
                        </a:rPr>
                        <a:t>qanik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err="1">
                          <a:latin typeface="Maiandra GD"/>
                          <a:ea typeface="Calibri"/>
                          <a:cs typeface="Times New Roman"/>
                        </a:rPr>
                        <a:t>aput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Copos de nieve en el aire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Maiandra GD"/>
                          <a:ea typeface="Calibri"/>
                          <a:cs typeface="Times New Roman"/>
                        </a:rPr>
                        <a:t>La nieve en el suelo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5294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537385" y="1052736"/>
            <a:ext cx="7772400" cy="1296144"/>
          </a:xfrm>
        </p:spPr>
        <p:txBody>
          <a:bodyPr/>
          <a:lstStyle/>
          <a:p>
            <a:r>
              <a:rPr lang="es-MX" dirty="0" smtClean="0"/>
              <a:t>ANTECEDENTES:</a:t>
            </a:r>
            <a:br>
              <a:rPr lang="es-MX" dirty="0" smtClean="0"/>
            </a:br>
            <a:r>
              <a:rPr lang="es-MX" dirty="0" smtClean="0"/>
              <a:t> La lingüística comparada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>
          <a:xfrm>
            <a:off x="386537" y="2636912"/>
            <a:ext cx="8074096" cy="339007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Seis momentos históricos relevantes:</a:t>
            </a:r>
          </a:p>
          <a:p>
            <a:pPr algn="just"/>
            <a:endParaRPr lang="es-MX" dirty="0" smtClean="0"/>
          </a:p>
          <a:p>
            <a:pPr marL="514350" indent="-514350" algn="just">
              <a:buAutoNum type="arabicParenR"/>
            </a:pPr>
            <a:r>
              <a:rPr lang="es-MX" dirty="0" smtClean="0"/>
              <a:t>Griegos</a:t>
            </a:r>
          </a:p>
          <a:p>
            <a:pPr marL="514350" indent="-514350" algn="just">
              <a:buAutoNum type="arabicParenR"/>
            </a:pPr>
            <a:r>
              <a:rPr lang="es-MX" dirty="0" smtClean="0"/>
              <a:t>Edad media</a:t>
            </a:r>
          </a:p>
          <a:p>
            <a:pPr marL="514350" indent="-514350" algn="just">
              <a:buAutoNum type="arabicParenR"/>
            </a:pPr>
            <a:r>
              <a:rPr lang="es-MX" dirty="0" smtClean="0"/>
              <a:t>Renacimiento</a:t>
            </a:r>
          </a:p>
          <a:p>
            <a:pPr marL="514350" indent="-514350" algn="just">
              <a:buAutoNum type="arabicParenR"/>
            </a:pPr>
            <a:r>
              <a:rPr lang="es-MX" dirty="0" smtClean="0"/>
              <a:t>Iluminación</a:t>
            </a:r>
          </a:p>
          <a:p>
            <a:pPr marL="514350" indent="-514350" algn="just">
              <a:buAutoNum type="arabicParenR"/>
            </a:pPr>
            <a:r>
              <a:rPr lang="es-MX" dirty="0" smtClean="0"/>
              <a:t>Lingüística comparada e histórica</a:t>
            </a:r>
          </a:p>
          <a:p>
            <a:pPr marL="514350" indent="-514350" algn="just">
              <a:buAutoNum type="arabicParenR"/>
            </a:pPr>
            <a:r>
              <a:rPr lang="es-MX" dirty="0" err="1" smtClean="0"/>
              <a:t>Neogramática</a:t>
            </a:r>
            <a:endParaRPr lang="es-MX" dirty="0" smtClean="0"/>
          </a:p>
          <a:p>
            <a:pPr marL="514350" indent="-514350">
              <a:buAutoNum type="arabicParenR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98981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741999"/>
              </p:ext>
            </p:extLst>
          </p:nvPr>
        </p:nvGraphicFramePr>
        <p:xfrm>
          <a:off x="251519" y="188639"/>
          <a:ext cx="8568951" cy="6480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442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TIPO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CARACTERÍSTICAS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Maiandra GD"/>
                          <a:ea typeface="Calibri"/>
                          <a:cs typeface="Times New Roman"/>
                        </a:rPr>
                        <a:t>EJEMPLOS</a:t>
                      </a:r>
                      <a:endParaRPr lang="es-MX" sz="18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2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Aislantes (analíticas)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palabra </a:t>
                      </a:r>
                      <a:r>
                        <a:rPr lang="es-MX" sz="1200" dirty="0" err="1">
                          <a:latin typeface="Maiandra GD"/>
                          <a:ea typeface="Calibri"/>
                          <a:cs typeface="Times New Roman"/>
                        </a:rPr>
                        <a:t>monomorfemáticas</a:t>
                      </a: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, invariables y con función autónoma.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las relaciones gramaticales se dan por la distribución de las palabras en la oración.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al ser más limitadas las combinaciones, el tono y acento suelen tener función distintiva.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i="1" dirty="0">
                          <a:latin typeface="Maiandra GD"/>
                          <a:ea typeface="Calibri"/>
                          <a:cs typeface="Times New Roman"/>
                        </a:rPr>
                        <a:t> En inglés un ejemplo es I </a:t>
                      </a:r>
                      <a:r>
                        <a:rPr lang="es-MX" sz="1200" i="1" dirty="0" err="1">
                          <a:latin typeface="Maiandra GD"/>
                          <a:ea typeface="Calibri"/>
                          <a:cs typeface="Times New Roman"/>
                        </a:rPr>
                        <a:t>will</a:t>
                      </a:r>
                      <a:r>
                        <a:rPr lang="es-MX" sz="1200" i="1" dirty="0">
                          <a:latin typeface="Maiandra GD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200" i="1" dirty="0" err="1">
                          <a:latin typeface="Maiandra GD"/>
                          <a:ea typeface="Calibri"/>
                          <a:cs typeface="Times New Roman"/>
                        </a:rPr>
                        <a:t>be</a:t>
                      </a:r>
                      <a:endParaRPr lang="es-MX" sz="12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3- CHINO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5- VIETNAMITA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Tibetano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Indonesio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Pidgin y creoles</a:t>
                      </a:r>
                    </a:p>
                  </a:txBody>
                  <a:tcPr marL="68580" marR="68580" marT="0" marB="0"/>
                </a:tc>
              </a:tr>
              <a:tr h="1328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Flexivas (</a:t>
                      </a: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fusionales</a:t>
                      </a: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 hay raíces y flexiones.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*los sufijos indican propiedades de cada  palabra.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 un afijo puede corresponder a más de un significado.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*hay muchas irregularidades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2- PORTUGUÉS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indoeuropeas</a:t>
                      </a:r>
                    </a:p>
                  </a:txBody>
                  <a:tcPr marL="68580" marR="68580" marT="0" marB="0"/>
                </a:tc>
              </a:tr>
              <a:tr h="1549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Aglutinantes (sintéticas)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*La raíz expresa el significado básico.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*Se añaden afijos para características más de tipo funcional.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*Los morfemas se unen formando palabras largas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Maiandra GD"/>
                          <a:ea typeface="Calibri"/>
                          <a:cs typeface="Times New Roman"/>
                        </a:rPr>
                        <a:t>* un afijo tiene sólo un significado.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i="1" dirty="0">
                          <a:latin typeface="Maiandra GD"/>
                          <a:ea typeface="Calibri"/>
                          <a:cs typeface="Times New Roman"/>
                        </a:rPr>
                        <a:t>Ejemplo en el español es Correveidile</a:t>
                      </a:r>
                      <a:endParaRPr lang="es-MX" sz="12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4 – TURCO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Japonés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Finés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Maiandra GD"/>
                          <a:ea typeface="Calibri"/>
                          <a:cs typeface="Times New Roman"/>
                        </a:rPr>
                        <a:t>vasco</a:t>
                      </a:r>
                    </a:p>
                  </a:txBody>
                  <a:tcPr marL="68580" marR="68580" marT="0" marB="0"/>
                </a:tc>
              </a:tr>
              <a:tr h="123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err="1">
                          <a:latin typeface="Maiandra GD"/>
                          <a:ea typeface="Calibri"/>
                          <a:cs typeface="Times New Roman"/>
                        </a:rPr>
                        <a:t>Incorporantes</a:t>
                      </a: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Maiandra GD"/>
                          <a:ea typeface="Calibri"/>
                          <a:cs typeface="Times New Roman"/>
                        </a:rPr>
                        <a:t>(Polisintéticas)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 una palabra puede expresar frases completas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latin typeface="Maiandra GD"/>
                          <a:ea typeface="Calibri"/>
                          <a:cs typeface="Times New Roman"/>
                        </a:rPr>
                        <a:t>* es una lengua aglutinante en extremo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Maiandra GD"/>
                          <a:ea typeface="Calibri"/>
                          <a:cs typeface="Times New Roman"/>
                        </a:rPr>
                        <a:t>1-PAIUTE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Maiandra GD"/>
                          <a:ea typeface="Calibri"/>
                          <a:cs typeface="Times New Roman"/>
                        </a:rPr>
                        <a:t>6- INUIT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Maiandra GD"/>
                          <a:ea typeface="Calibri"/>
                          <a:cs typeface="Times New Roman"/>
                        </a:rPr>
                        <a:t>Amerindias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Maiandra GD"/>
                          <a:ea typeface="Calibri"/>
                          <a:cs typeface="Times New Roman"/>
                        </a:rPr>
                        <a:t>Klington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Maiandra GD"/>
                          <a:ea typeface="Calibri"/>
                          <a:cs typeface="Times New Roman"/>
                        </a:rPr>
                        <a:t>Polinesias</a:t>
                      </a:r>
                      <a:r>
                        <a:rPr lang="en-US" sz="1400" dirty="0">
                          <a:latin typeface="Maiandra GD"/>
                          <a:ea typeface="Calibri"/>
                          <a:cs typeface="Times New Roman"/>
                        </a:rPr>
                        <a:t> </a:t>
                      </a:r>
                      <a:endParaRPr lang="es-MX" sz="1400" dirty="0">
                        <a:latin typeface="Maiandra GD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hlinkClick r:id="rId2" action="ppaction://hlinkpres?slideindex=15&amp;slidetitle=3. ¿Qué estudia la Lingüística contrastiva?"/>
          </p:cNvPr>
          <p:cNvSpPr txBox="1"/>
          <p:nvPr/>
        </p:nvSpPr>
        <p:spPr>
          <a:xfrm>
            <a:off x="7452320" y="61653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Regresar</a:t>
            </a:r>
            <a:endParaRPr lang="es-MX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lecha curvada hacia la izquierda 4"/>
          <p:cNvSpPr/>
          <p:nvPr/>
        </p:nvSpPr>
        <p:spPr>
          <a:xfrm>
            <a:off x="8460432" y="6241958"/>
            <a:ext cx="288030" cy="211378"/>
          </a:xfrm>
          <a:prstGeom prst="curved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11390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1) GRIEGOS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MX" sz="2400" dirty="0"/>
              <a:t>Convencionalistas </a:t>
            </a:r>
            <a:r>
              <a:rPr lang="es-MX" sz="2400" dirty="0" smtClean="0"/>
              <a:t>				Naturalistas </a:t>
            </a:r>
          </a:p>
          <a:p>
            <a:pPr>
              <a:buNone/>
            </a:pPr>
            <a:r>
              <a:rPr lang="es-MX" sz="2400" dirty="0" smtClean="0"/>
              <a:t>	(nominalistas) 		 vs. 		(realistas)</a:t>
            </a:r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b="1" dirty="0"/>
              <a:t> </a:t>
            </a:r>
            <a:r>
              <a:rPr lang="es-MX" sz="2400" b="1" dirty="0" smtClean="0"/>
              <a:t>		</a:t>
            </a:r>
            <a:r>
              <a:rPr lang="es-MX" sz="2400" b="1" dirty="0" smtClean="0">
                <a:sym typeface="Wingdings 3"/>
              </a:rPr>
              <a:t>					      </a:t>
            </a: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dirty="0" smtClean="0"/>
              <a:t>	Analogistas					Anomalistas</a:t>
            </a:r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/>
          </a:p>
          <a:p>
            <a:pPr>
              <a:buNone/>
            </a:pPr>
            <a:endParaRPr lang="es-MX" sz="2400" dirty="0"/>
          </a:p>
          <a:p>
            <a:pPr>
              <a:buNone/>
            </a:pPr>
            <a:r>
              <a:rPr lang="es-MX" sz="2400" b="1" dirty="0"/>
              <a:t> </a:t>
            </a:r>
            <a:endParaRPr lang="es-MX" sz="2400" dirty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b="1" dirty="0"/>
              <a:t> </a:t>
            </a:r>
            <a:endParaRPr lang="es-MX" sz="2400" dirty="0" smtClean="0"/>
          </a:p>
          <a:p>
            <a:pPr>
              <a:buNone/>
            </a:pPr>
            <a:r>
              <a:rPr lang="es-MX" sz="2400" b="1" dirty="0" smtClean="0"/>
              <a:t> </a:t>
            </a:r>
            <a:endParaRPr lang="es-MX" sz="2400" dirty="0" smtClean="0"/>
          </a:p>
          <a:p>
            <a:pPr>
              <a:buNone/>
            </a:pPr>
            <a:endParaRPr lang="es-MX" sz="24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2) EDAD MEDIA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/>
          <a:lstStyle/>
          <a:p>
            <a:pPr algn="just"/>
            <a:r>
              <a:rPr lang="es-MX" dirty="0" smtClean="0"/>
              <a:t>Importancia </a:t>
            </a:r>
            <a:r>
              <a:rPr lang="es-MX" dirty="0"/>
              <a:t>del Imperio Romano </a:t>
            </a:r>
            <a:r>
              <a:rPr lang="es-MX" dirty="0" smtClean="0"/>
              <a:t>durante la época, apogeo del </a:t>
            </a:r>
            <a:r>
              <a:rPr lang="es-MX" dirty="0"/>
              <a:t>c</a:t>
            </a:r>
            <a:r>
              <a:rPr lang="es-MX" dirty="0" smtClean="0"/>
              <a:t>ristianismo y énfasis en la biblia.</a:t>
            </a:r>
          </a:p>
          <a:p>
            <a:pPr algn="just"/>
            <a:endParaRPr lang="es-MX" dirty="0"/>
          </a:p>
          <a:p>
            <a:pPr algn="just"/>
            <a:r>
              <a:rPr lang="es-MX" i="1" dirty="0" smtClean="0"/>
              <a:t>Escolástica</a:t>
            </a:r>
            <a:r>
              <a:rPr lang="es-MX" dirty="0"/>
              <a:t>: religión </a:t>
            </a:r>
            <a:r>
              <a:rPr lang="es-MX" dirty="0" smtClean="0"/>
              <a:t>más </a:t>
            </a:r>
            <a:r>
              <a:rPr lang="es-MX" dirty="0"/>
              <a:t>razón </a:t>
            </a:r>
            <a:r>
              <a:rPr lang="es-MX" dirty="0" smtClean="0"/>
              <a:t>da pie a la llamada </a:t>
            </a:r>
            <a:r>
              <a:rPr lang="es-MX" dirty="0"/>
              <a:t>gramática </a:t>
            </a:r>
            <a:r>
              <a:rPr lang="es-MX" dirty="0" smtClean="0"/>
              <a:t>latina.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Se </a:t>
            </a:r>
            <a:r>
              <a:rPr lang="es-MX" dirty="0"/>
              <a:t>basaban en la lógica humana y la </a:t>
            </a:r>
            <a:r>
              <a:rPr lang="es-MX" dirty="0" smtClean="0"/>
              <a:t>especulación.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8412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3) RENACIMIENTO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18457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/>
              <a:t>Desarrollo </a:t>
            </a:r>
            <a:r>
              <a:rPr lang="es-MX" dirty="0"/>
              <a:t>de ciencias naturales y descubrimientos </a:t>
            </a:r>
            <a:r>
              <a:rPr lang="es-MX" dirty="0" smtClean="0"/>
              <a:t>geográficos.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Importancia </a:t>
            </a:r>
            <a:r>
              <a:rPr lang="es-MX" dirty="0"/>
              <a:t>de las lenguas </a:t>
            </a:r>
            <a:r>
              <a:rPr lang="es-MX" dirty="0" smtClean="0"/>
              <a:t>nacionales.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Elaboración </a:t>
            </a:r>
            <a:r>
              <a:rPr lang="es-MX" dirty="0"/>
              <a:t>de </a:t>
            </a:r>
            <a:r>
              <a:rPr lang="es-MX" dirty="0" smtClean="0"/>
              <a:t>diccionarios.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err="1" smtClean="0"/>
              <a:t>Gesner</a:t>
            </a:r>
            <a:r>
              <a:rPr lang="es-MX" dirty="0" smtClean="0"/>
              <a:t>(1555</a:t>
            </a:r>
            <a:r>
              <a:rPr lang="es-MX" dirty="0"/>
              <a:t>)  – 22 versiones del Padre </a:t>
            </a:r>
            <a:r>
              <a:rPr lang="es-MX" dirty="0" smtClean="0"/>
              <a:t>nuestro.</a:t>
            </a:r>
          </a:p>
          <a:p>
            <a:pPr algn="just"/>
            <a:endParaRPr lang="es-MX" dirty="0"/>
          </a:p>
          <a:p>
            <a:pPr algn="just"/>
            <a:r>
              <a:rPr lang="es-MX" dirty="0" err="1" smtClean="0"/>
              <a:t>Escalígero</a:t>
            </a:r>
            <a:r>
              <a:rPr lang="es-MX" dirty="0" smtClean="0"/>
              <a:t> (1610) </a:t>
            </a:r>
            <a:r>
              <a:rPr lang="es-MX" dirty="0"/>
              <a:t>- teoría </a:t>
            </a:r>
            <a:r>
              <a:rPr lang="es-MX" dirty="0" err="1"/>
              <a:t>poligenética</a:t>
            </a:r>
            <a:r>
              <a:rPr lang="es-MX" dirty="0"/>
              <a:t> del lenguaje.  11 lenguas originales inconexas:  </a:t>
            </a:r>
            <a:r>
              <a:rPr lang="es-MX" dirty="0" smtClean="0"/>
              <a:t>latín </a:t>
            </a:r>
            <a:r>
              <a:rPr lang="es-MX" dirty="0"/>
              <a:t>(Deus), germánico (</a:t>
            </a:r>
            <a:r>
              <a:rPr lang="es-MX" dirty="0" err="1"/>
              <a:t>Godt</a:t>
            </a:r>
            <a:r>
              <a:rPr lang="es-MX" dirty="0"/>
              <a:t>), </a:t>
            </a:r>
            <a:r>
              <a:rPr lang="es-MX" dirty="0" smtClean="0"/>
              <a:t>griego </a:t>
            </a:r>
            <a:r>
              <a:rPr lang="es-MX" dirty="0"/>
              <a:t>(</a:t>
            </a:r>
            <a:r>
              <a:rPr lang="es-MX" dirty="0" err="1"/>
              <a:t>Theos</a:t>
            </a:r>
            <a:r>
              <a:rPr lang="es-MX" dirty="0"/>
              <a:t>) y eslavo (</a:t>
            </a:r>
            <a:r>
              <a:rPr lang="es-MX" dirty="0" err="1"/>
              <a:t>Boge</a:t>
            </a:r>
            <a:r>
              <a:rPr lang="es-MX" dirty="0" smtClean="0"/>
              <a:t>),irlandés</a:t>
            </a:r>
            <a:r>
              <a:rPr lang="es-MX" dirty="0"/>
              <a:t>, finés, húngaro, tártaro, albanés, bretón y </a:t>
            </a:r>
            <a:r>
              <a:rPr lang="es-MX" dirty="0" smtClean="0"/>
              <a:t>vasco.</a:t>
            </a:r>
          </a:p>
          <a:p>
            <a:pPr algn="just"/>
            <a:endParaRPr lang="es-MX" dirty="0" smtClean="0"/>
          </a:p>
          <a:p>
            <a:pPr algn="just"/>
            <a:r>
              <a:rPr lang="es-ES" dirty="0" smtClean="0"/>
              <a:t>Leibniz con el monogenismo, señala la tesis del origen común de todos los pueblos y de una lengua básica primitiva. 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4) ILUMINACIÓN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F. Bacon  - </a:t>
            </a:r>
            <a:r>
              <a:rPr lang="es-MX" dirty="0" smtClean="0"/>
              <a:t>empirismo.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Comenio – lenguas artificiales (s.XIX y XX esperanto, ido, interlingua, occidental, </a:t>
            </a:r>
            <a:r>
              <a:rPr lang="es-MX" dirty="0" err="1"/>
              <a:t>novial</a:t>
            </a:r>
            <a:r>
              <a:rPr lang="es-MX" dirty="0"/>
              <a:t>, </a:t>
            </a:r>
            <a:r>
              <a:rPr lang="es-MX" dirty="0" err="1"/>
              <a:t>volapük</a:t>
            </a:r>
            <a:r>
              <a:rPr lang="es-MX" dirty="0"/>
              <a:t>, </a:t>
            </a:r>
            <a:r>
              <a:rPr lang="es-MX" dirty="0" err="1"/>
              <a:t>etc</a:t>
            </a:r>
            <a:r>
              <a:rPr lang="es-MX" dirty="0" smtClean="0"/>
              <a:t>).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Pallas (1790) – </a:t>
            </a:r>
            <a:r>
              <a:rPr lang="es-MX" dirty="0" err="1" smtClean="0"/>
              <a:t>Desarolla</a:t>
            </a:r>
            <a:r>
              <a:rPr lang="es-MX" dirty="0" smtClean="0"/>
              <a:t> la obra ‘Vocabularios </a:t>
            </a:r>
            <a:r>
              <a:rPr lang="es-MX" dirty="0"/>
              <a:t>comparados de las lenguas de todo el </a:t>
            </a:r>
            <a:r>
              <a:rPr lang="es-MX" dirty="0" smtClean="0"/>
              <a:t>mundo’.</a:t>
            </a:r>
          </a:p>
          <a:p>
            <a:pPr algn="just"/>
            <a:endParaRPr lang="es-MX" dirty="0"/>
          </a:p>
          <a:p>
            <a:pPr algn="just"/>
            <a:r>
              <a:rPr lang="es-MX" dirty="0" err="1" smtClean="0"/>
              <a:t>Hervás</a:t>
            </a:r>
            <a:r>
              <a:rPr lang="es-MX" dirty="0" smtClean="0"/>
              <a:t> (1800) </a:t>
            </a:r>
            <a:r>
              <a:rPr lang="es-MX" dirty="0"/>
              <a:t>– </a:t>
            </a:r>
            <a:r>
              <a:rPr lang="es-MX" dirty="0" smtClean="0"/>
              <a:t>Elabora el ‘Catálogo </a:t>
            </a:r>
            <a:r>
              <a:rPr lang="es-MX" dirty="0"/>
              <a:t>de las lenguas nacionales </a:t>
            </a:r>
            <a:r>
              <a:rPr lang="es-MX" dirty="0" smtClean="0"/>
              <a:t>conocidas’.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5) LINGÜÍSTICA </a:t>
            </a:r>
            <a:r>
              <a:rPr lang="es-MX" b="1" dirty="0"/>
              <a:t>COMPARADA E </a:t>
            </a:r>
            <a:r>
              <a:rPr lang="es-MX" b="1" dirty="0" smtClean="0"/>
              <a:t>HISTÓRICA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6085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Influencia </a:t>
            </a:r>
            <a:r>
              <a:rPr lang="es-MX" dirty="0"/>
              <a:t>del </a:t>
            </a:r>
            <a:r>
              <a:rPr lang="es-MX" dirty="0" smtClean="0"/>
              <a:t>Positivismo.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Descubrimiento </a:t>
            </a:r>
            <a:r>
              <a:rPr lang="es-MX" dirty="0"/>
              <a:t>del </a:t>
            </a:r>
            <a:r>
              <a:rPr lang="es-MX" dirty="0" smtClean="0"/>
              <a:t>sánscrito.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Jones (1786) </a:t>
            </a:r>
            <a:r>
              <a:rPr lang="es-MX" dirty="0"/>
              <a:t>– centra las miradas en el sánscrito.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Pasan </a:t>
            </a:r>
            <a:r>
              <a:rPr lang="es-MX" dirty="0"/>
              <a:t>de comparación léxica a análisis morfológicos, sintácticos y fonéticos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Se cree que los </a:t>
            </a:r>
            <a:r>
              <a:rPr lang="es-MX" dirty="0"/>
              <a:t>préstamos no afectan al vocabulario </a:t>
            </a:r>
            <a:r>
              <a:rPr lang="es-MX" dirty="0" smtClean="0"/>
              <a:t>fundamental.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Se </a:t>
            </a:r>
            <a:r>
              <a:rPr lang="es-MX" dirty="0"/>
              <a:t>enfocaron en establecer el parentesco entre las lenguas mediante la reconstrucción – Método </a:t>
            </a:r>
            <a:r>
              <a:rPr lang="es-MX" dirty="0" smtClean="0"/>
              <a:t>comparativo.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1822 - Ley de Grimm  - constantes </a:t>
            </a:r>
            <a:r>
              <a:rPr lang="es-MX" dirty="0" smtClean="0"/>
              <a:t>evolutivas.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culturitalia.uibk.ac.at/hispanoteca/Lexikon%20der%20Linguistik/i/Indoeurop%C3%A4isch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6886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uadroTexto 1"/>
          <p:cNvSpPr txBox="1"/>
          <p:nvPr/>
        </p:nvSpPr>
        <p:spPr>
          <a:xfrm>
            <a:off x="395536" y="47667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La lingüística histórica trabajaba en la elaboración de familias lingüísticas</a:t>
            </a:r>
            <a:endParaRPr lang="es-MX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601</TotalTime>
  <Words>1777</Words>
  <Application>Microsoft Office PowerPoint</Application>
  <PresentationFormat>Presentación en pantalla (4:3)</PresentationFormat>
  <Paragraphs>380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Calibri</vt:lpstr>
      <vt:lpstr>Constantia</vt:lpstr>
      <vt:lpstr>Maiandra GD</vt:lpstr>
      <vt:lpstr>Times New Roman</vt:lpstr>
      <vt:lpstr>Wingdings 2</vt:lpstr>
      <vt:lpstr>Wingdings 3</vt:lpstr>
      <vt:lpstr>Flujo</vt:lpstr>
      <vt:lpstr>UNIVERSIDAD AUTÓNOMA DEL ESTADO DE MÉXICO FACULTAD DE LENGUAS MAESTRÍA EN LINGÜÍSTICA APLICADA LINGÜÍSTICA CONTRASTIVA </vt:lpstr>
      <vt:lpstr>Presentación de PowerPoint</vt:lpstr>
      <vt:lpstr>ANTECEDENTES:  La lingüística comparada</vt:lpstr>
      <vt:lpstr>1) GRIEGOS </vt:lpstr>
      <vt:lpstr>2) EDAD MEDIA  </vt:lpstr>
      <vt:lpstr>3) RENACIMIENTO </vt:lpstr>
      <vt:lpstr>4) ILUMINACIÓN </vt:lpstr>
      <vt:lpstr>5) LINGÜÍSTICA COMPARADA E HISTÓRICA</vt:lpstr>
      <vt:lpstr>Presentación de PowerPoint</vt:lpstr>
      <vt:lpstr>6) NEOGRAMÁTICA </vt:lpstr>
      <vt:lpstr>La distinción de la lingüística comparada y la lingüística contrastiva</vt:lpstr>
      <vt:lpstr>Presentación de PowerPoint</vt:lpstr>
      <vt:lpstr>1. ¿Qué estudia la Lingüística histórica/comparada? </vt:lpstr>
      <vt:lpstr>2. ¿Qué estudia la Lingüística tipológica? </vt:lpstr>
      <vt:lpstr>3. ¿Qué estudia la Lingüística contrastiva? </vt:lpstr>
      <vt:lpstr>Presentación de PowerPoint</vt:lpstr>
      <vt:lpstr>4. ¿Qué hace la Lingüística contrastiva teórica?</vt:lpstr>
      <vt:lpstr>Presentación de PowerPoint</vt:lpstr>
      <vt:lpstr>5. ¿Qué hace la Lingüística contrastiva aplicada?</vt:lpstr>
      <vt:lpstr>6. ¿Qué críticas se le hacen a la Lingüística contrastiva y a qué se debe?</vt:lpstr>
      <vt:lpstr>Presentación de PowerPoint</vt:lpstr>
      <vt:lpstr>BIBLIOGRAFÍA</vt:lpstr>
      <vt:lpstr>TIPOLOGÍAS DE LENGUAS</vt:lpstr>
      <vt:lpstr>Presentación de PowerPoint</vt:lpstr>
      <vt:lpstr>Ejercicio: Elige del recuadro, a cuál lengua pertenece cada palabra:</vt:lpstr>
      <vt:lpstr>Presentación de PowerPoint</vt:lpstr>
      <vt:lpstr>RESPUESTAS 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la Lingüística Contrastiva (LC)</dc:title>
  <dc:creator>Usuario</dc:creator>
  <cp:lastModifiedBy>Virna VV</cp:lastModifiedBy>
  <cp:revision>56</cp:revision>
  <dcterms:created xsi:type="dcterms:W3CDTF">2011-02-11T19:53:57Z</dcterms:created>
  <dcterms:modified xsi:type="dcterms:W3CDTF">2015-10-02T14:44:22Z</dcterms:modified>
</cp:coreProperties>
</file>