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6"/>
  </p:notesMasterIdLst>
  <p:handoutMasterIdLst>
    <p:handoutMasterId r:id="rId57"/>
  </p:handoutMasterIdLst>
  <p:sldIdLst>
    <p:sldId id="256" r:id="rId2"/>
    <p:sldId id="276" r:id="rId3"/>
    <p:sldId id="301" r:id="rId4"/>
    <p:sldId id="319" r:id="rId5"/>
    <p:sldId id="320" r:id="rId6"/>
    <p:sldId id="321" r:id="rId7"/>
    <p:sldId id="302" r:id="rId8"/>
    <p:sldId id="257" r:id="rId9"/>
    <p:sldId id="258" r:id="rId10"/>
    <p:sldId id="266" r:id="rId11"/>
    <p:sldId id="296" r:id="rId12"/>
    <p:sldId id="303" r:id="rId13"/>
    <p:sldId id="304" r:id="rId14"/>
    <p:sldId id="262" r:id="rId15"/>
    <p:sldId id="259" r:id="rId16"/>
    <p:sldId id="297" r:id="rId17"/>
    <p:sldId id="306" r:id="rId18"/>
    <p:sldId id="298" r:id="rId19"/>
    <p:sldId id="308" r:id="rId20"/>
    <p:sldId id="299" r:id="rId21"/>
    <p:sldId id="310" r:id="rId22"/>
    <p:sldId id="314" r:id="rId23"/>
    <p:sldId id="260" r:id="rId24"/>
    <p:sldId id="300" r:id="rId25"/>
    <p:sldId id="315" r:id="rId26"/>
    <p:sldId id="316" r:id="rId27"/>
    <p:sldId id="317" r:id="rId28"/>
    <p:sldId id="261" r:id="rId29"/>
    <p:sldId id="263" r:id="rId30"/>
    <p:sldId id="264" r:id="rId31"/>
    <p:sldId id="323" r:id="rId32"/>
    <p:sldId id="265" r:id="rId33"/>
    <p:sldId id="318" r:id="rId34"/>
    <p:sldId id="267" r:id="rId35"/>
    <p:sldId id="268" r:id="rId36"/>
    <p:sldId id="269" r:id="rId37"/>
    <p:sldId id="270" r:id="rId38"/>
    <p:sldId id="271" r:id="rId39"/>
    <p:sldId id="272" r:id="rId40"/>
    <p:sldId id="273" r:id="rId41"/>
    <p:sldId id="279" r:id="rId42"/>
    <p:sldId id="280" r:id="rId43"/>
    <p:sldId id="281" r:id="rId44"/>
    <p:sldId id="282" r:id="rId45"/>
    <p:sldId id="283" r:id="rId46"/>
    <p:sldId id="274" r:id="rId47"/>
    <p:sldId id="292" r:id="rId48"/>
    <p:sldId id="293" r:id="rId49"/>
    <p:sldId id="294" r:id="rId50"/>
    <p:sldId id="295" r:id="rId51"/>
    <p:sldId id="324" r:id="rId52"/>
    <p:sldId id="325" r:id="rId53"/>
    <p:sldId id="326" r:id="rId54"/>
    <p:sldId id="327" r:id="rId5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luz Diaz" initials="MD" lastIdx="1" clrIdx="0">
    <p:extLst>
      <p:ext uri="{19B8F6BF-5375-455C-9EA6-DF929625EA0E}">
        <p15:presenceInfo xmlns:p15="http://schemas.microsoft.com/office/powerpoint/2012/main" userId="Mariluz Diaz"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7016" autoAdjust="0"/>
  </p:normalViewPr>
  <p:slideViewPr>
    <p:cSldViewPr snapToGrid="0">
      <p:cViewPr varScale="1">
        <p:scale>
          <a:sx n="111" d="100"/>
          <a:sy n="111" d="100"/>
        </p:scale>
        <p:origin x="456" y="108"/>
      </p:cViewPr>
      <p:guideLst/>
    </p:cSldViewPr>
  </p:slideViewPr>
  <p:notesTextViewPr>
    <p:cViewPr>
      <p:scale>
        <a:sx n="1" d="1"/>
        <a:sy n="1" d="1"/>
      </p:scale>
      <p:origin x="0" y="0"/>
    </p:cViewPr>
  </p:notesTextViewPr>
  <p:notesViewPr>
    <p:cSldViewPr snapToGrid="0" showGuides="1">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488D08-A1E3-4BC3-B59E-7D92F51A1AD0}"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MX"/>
        </a:p>
      </dgm:t>
    </dgm:pt>
    <dgm:pt modelId="{BA9637F5-3662-4AFB-8A1F-9D6B0534A8A6}">
      <dgm:prSet phldrT="[Texto]"/>
      <dgm:spPr/>
      <dgm:t>
        <a:bodyPr/>
        <a:lstStyle/>
        <a:p>
          <a:r>
            <a:rPr lang="es-MX" b="1" dirty="0" smtClean="0">
              <a:solidFill>
                <a:srgbClr val="002060"/>
              </a:solidFill>
            </a:rPr>
            <a:t>ANAPLASIA</a:t>
          </a:r>
          <a:endParaRPr lang="es-MX" b="1" dirty="0">
            <a:solidFill>
              <a:srgbClr val="002060"/>
            </a:solidFill>
          </a:endParaRPr>
        </a:p>
      </dgm:t>
    </dgm:pt>
    <dgm:pt modelId="{00B3C46B-B3A7-48DB-B1C7-FEF52D76549B}" type="parTrans" cxnId="{81C6019D-18A7-4C59-809F-0418A0E0D47F}">
      <dgm:prSet/>
      <dgm:spPr/>
      <dgm:t>
        <a:bodyPr/>
        <a:lstStyle/>
        <a:p>
          <a:endParaRPr lang="es-MX"/>
        </a:p>
      </dgm:t>
    </dgm:pt>
    <dgm:pt modelId="{878163A1-D2C9-4BBF-819A-969EEF06E4BB}" type="sibTrans" cxnId="{81C6019D-18A7-4C59-809F-0418A0E0D47F}">
      <dgm:prSet/>
      <dgm:spPr/>
      <dgm:t>
        <a:bodyPr/>
        <a:lstStyle/>
        <a:p>
          <a:endParaRPr lang="es-MX"/>
        </a:p>
      </dgm:t>
    </dgm:pt>
    <dgm:pt modelId="{A93DFCB3-1DDC-43DD-B2B6-E5215F1D57CD}">
      <dgm:prSet phldrT="[Texto]"/>
      <dgm:spPr/>
      <dgm:t>
        <a:bodyPr/>
        <a:lstStyle/>
        <a:p>
          <a:r>
            <a:rPr lang="es-MX" dirty="0" smtClean="0"/>
            <a:t>REPRODUCCION EMBRIONARIA</a:t>
          </a:r>
          <a:endParaRPr lang="es-MX" dirty="0"/>
        </a:p>
      </dgm:t>
    </dgm:pt>
    <dgm:pt modelId="{5BEE785E-7FC3-404D-9A85-151B335F3BAE}" type="parTrans" cxnId="{387E70C7-AD5A-4A30-A274-E2B7F01F8329}">
      <dgm:prSet/>
      <dgm:spPr/>
      <dgm:t>
        <a:bodyPr/>
        <a:lstStyle/>
        <a:p>
          <a:endParaRPr lang="es-MX"/>
        </a:p>
      </dgm:t>
    </dgm:pt>
    <dgm:pt modelId="{BF4210AB-B8C9-4A8A-8F08-46BA5044D5FA}" type="sibTrans" cxnId="{387E70C7-AD5A-4A30-A274-E2B7F01F8329}">
      <dgm:prSet/>
      <dgm:spPr/>
      <dgm:t>
        <a:bodyPr/>
        <a:lstStyle/>
        <a:p>
          <a:endParaRPr lang="es-MX"/>
        </a:p>
      </dgm:t>
    </dgm:pt>
    <dgm:pt modelId="{29DB63F7-177E-43E3-A754-E6335A78EA3C}">
      <dgm:prSet phldrT="[Texto]" custT="1"/>
      <dgm:spPr/>
      <dgm:t>
        <a:bodyPr/>
        <a:lstStyle/>
        <a:p>
          <a:r>
            <a:rPr lang="es-MX" sz="1200" b="1" dirty="0" smtClean="0"/>
            <a:t>REPRODUCCION </a:t>
          </a:r>
        </a:p>
        <a:p>
          <a:r>
            <a:rPr lang="es-MX" sz="1200" b="1" dirty="0" smtClean="0"/>
            <a:t>TETRAPOLAR</a:t>
          </a:r>
          <a:endParaRPr lang="es-MX" sz="1200" b="1" dirty="0"/>
        </a:p>
      </dgm:t>
    </dgm:pt>
    <dgm:pt modelId="{DCE7F925-66AC-4661-BB18-22596C549709}" type="parTrans" cxnId="{DCC47C41-BC3D-41C1-A168-67E4BAFEA974}">
      <dgm:prSet/>
      <dgm:spPr/>
      <dgm:t>
        <a:bodyPr/>
        <a:lstStyle/>
        <a:p>
          <a:endParaRPr lang="es-MX"/>
        </a:p>
      </dgm:t>
    </dgm:pt>
    <dgm:pt modelId="{A6BF2377-4755-4BD1-A6B1-457B02EAC42C}" type="sibTrans" cxnId="{DCC47C41-BC3D-41C1-A168-67E4BAFEA974}">
      <dgm:prSet/>
      <dgm:spPr/>
      <dgm:t>
        <a:bodyPr/>
        <a:lstStyle/>
        <a:p>
          <a:endParaRPr lang="es-MX"/>
        </a:p>
      </dgm:t>
    </dgm:pt>
    <dgm:pt modelId="{271BC102-3773-4AFA-874D-FBF30333B553}">
      <dgm:prSet phldrT="[Texto]"/>
      <dgm:spPr/>
      <dgm:t>
        <a:bodyPr/>
        <a:lstStyle/>
        <a:p>
          <a:r>
            <a:rPr lang="es-MX" dirty="0" smtClean="0"/>
            <a:t>NUCLEOS GRANDES</a:t>
          </a:r>
          <a:endParaRPr lang="es-MX" dirty="0"/>
        </a:p>
      </dgm:t>
    </dgm:pt>
    <dgm:pt modelId="{2F9B19BC-D131-43C2-899B-1BE4A1471EB5}" type="parTrans" cxnId="{D54DE138-E632-41D7-950E-D8744D732FC7}">
      <dgm:prSet/>
      <dgm:spPr/>
      <dgm:t>
        <a:bodyPr/>
        <a:lstStyle/>
        <a:p>
          <a:endParaRPr lang="es-MX"/>
        </a:p>
      </dgm:t>
    </dgm:pt>
    <dgm:pt modelId="{7689E280-2F01-4E3B-8F8E-E2C7CF41AF73}" type="sibTrans" cxnId="{D54DE138-E632-41D7-950E-D8744D732FC7}">
      <dgm:prSet/>
      <dgm:spPr/>
      <dgm:t>
        <a:bodyPr/>
        <a:lstStyle/>
        <a:p>
          <a:endParaRPr lang="es-MX"/>
        </a:p>
      </dgm:t>
    </dgm:pt>
    <dgm:pt modelId="{FA2DADAE-D123-474E-ABD7-A26566E62E5E}">
      <dgm:prSet phldrT="[Texto]"/>
      <dgm:spPr/>
      <dgm:t>
        <a:bodyPr/>
        <a:lstStyle/>
        <a:p>
          <a:r>
            <a:rPr lang="es-MX" b="1" dirty="0" smtClean="0"/>
            <a:t>NUCLEOS BASOFILOS</a:t>
          </a:r>
          <a:endParaRPr lang="es-MX" b="1" dirty="0"/>
        </a:p>
      </dgm:t>
    </dgm:pt>
    <dgm:pt modelId="{D17F6B06-72B5-4683-A269-64C51CF01C01}" type="parTrans" cxnId="{D698A597-E4D4-40B0-BB0C-C9EDADD27390}">
      <dgm:prSet/>
      <dgm:spPr/>
      <dgm:t>
        <a:bodyPr/>
        <a:lstStyle/>
        <a:p>
          <a:endParaRPr lang="es-MX"/>
        </a:p>
      </dgm:t>
    </dgm:pt>
    <dgm:pt modelId="{B06FD879-4959-46BD-8801-5E1D21476158}" type="sibTrans" cxnId="{D698A597-E4D4-40B0-BB0C-C9EDADD27390}">
      <dgm:prSet/>
      <dgm:spPr/>
      <dgm:t>
        <a:bodyPr/>
        <a:lstStyle/>
        <a:p>
          <a:endParaRPr lang="es-MX"/>
        </a:p>
      </dgm:t>
    </dgm:pt>
    <dgm:pt modelId="{D33DB407-5A4D-4B62-94DD-CB9CFDC92F7D}" type="pres">
      <dgm:prSet presAssocID="{50488D08-A1E3-4BC3-B59E-7D92F51A1AD0}" presName="Name0" presStyleCnt="0">
        <dgm:presLayoutVars>
          <dgm:chMax val="1"/>
          <dgm:dir/>
          <dgm:animLvl val="ctr"/>
          <dgm:resizeHandles val="exact"/>
        </dgm:presLayoutVars>
      </dgm:prSet>
      <dgm:spPr/>
      <dgm:t>
        <a:bodyPr/>
        <a:lstStyle/>
        <a:p>
          <a:endParaRPr lang="es-MX"/>
        </a:p>
      </dgm:t>
    </dgm:pt>
    <dgm:pt modelId="{14497782-A8AB-4DFA-9DB6-B40EEA8978BC}" type="pres">
      <dgm:prSet presAssocID="{BA9637F5-3662-4AFB-8A1F-9D6B0534A8A6}" presName="centerShape" presStyleLbl="node0" presStyleIdx="0" presStyleCnt="1" custLinFactNeighborX="599" custLinFactNeighborY="5390"/>
      <dgm:spPr/>
      <dgm:t>
        <a:bodyPr/>
        <a:lstStyle/>
        <a:p>
          <a:endParaRPr lang="es-MX"/>
        </a:p>
      </dgm:t>
    </dgm:pt>
    <dgm:pt modelId="{CA9660D7-B173-46D8-84D7-1E2AB90D4CC6}" type="pres">
      <dgm:prSet presAssocID="{A93DFCB3-1DDC-43DD-B2B6-E5215F1D57CD}" presName="node" presStyleLbl="node1" presStyleIdx="0" presStyleCnt="4" custScaleX="171258" custRadScaleRad="51376" custRadScaleInc="-15773">
        <dgm:presLayoutVars>
          <dgm:bulletEnabled val="1"/>
        </dgm:presLayoutVars>
      </dgm:prSet>
      <dgm:spPr/>
      <dgm:t>
        <a:bodyPr/>
        <a:lstStyle/>
        <a:p>
          <a:endParaRPr lang="es-MX"/>
        </a:p>
      </dgm:t>
    </dgm:pt>
    <dgm:pt modelId="{F4BD6551-3BFE-42B7-99C7-83110EA3578D}" type="pres">
      <dgm:prSet presAssocID="{A93DFCB3-1DDC-43DD-B2B6-E5215F1D57CD}" presName="dummy" presStyleCnt="0"/>
      <dgm:spPr/>
    </dgm:pt>
    <dgm:pt modelId="{FF403922-2181-42BA-9769-089A7D2C0E0E}" type="pres">
      <dgm:prSet presAssocID="{BF4210AB-B8C9-4A8A-8F08-46BA5044D5FA}" presName="sibTrans" presStyleLbl="sibTrans2D1" presStyleIdx="0" presStyleCnt="4"/>
      <dgm:spPr/>
      <dgm:t>
        <a:bodyPr/>
        <a:lstStyle/>
        <a:p>
          <a:endParaRPr lang="es-MX"/>
        </a:p>
      </dgm:t>
    </dgm:pt>
    <dgm:pt modelId="{AE7CAC93-6085-4C1F-916D-620EDD78E64A}" type="pres">
      <dgm:prSet presAssocID="{29DB63F7-177E-43E3-A754-E6335A78EA3C}" presName="node" presStyleLbl="node1" presStyleIdx="1" presStyleCnt="4" custScaleX="164921">
        <dgm:presLayoutVars>
          <dgm:bulletEnabled val="1"/>
        </dgm:presLayoutVars>
      </dgm:prSet>
      <dgm:spPr/>
      <dgm:t>
        <a:bodyPr/>
        <a:lstStyle/>
        <a:p>
          <a:endParaRPr lang="es-MX"/>
        </a:p>
      </dgm:t>
    </dgm:pt>
    <dgm:pt modelId="{7F67AFCE-1636-4D45-A7BF-D1B6DD580BF9}" type="pres">
      <dgm:prSet presAssocID="{29DB63F7-177E-43E3-A754-E6335A78EA3C}" presName="dummy" presStyleCnt="0"/>
      <dgm:spPr/>
    </dgm:pt>
    <dgm:pt modelId="{67A44A93-ABAA-4741-885E-94A4F8466F39}" type="pres">
      <dgm:prSet presAssocID="{A6BF2377-4755-4BD1-A6B1-457B02EAC42C}" presName="sibTrans" presStyleLbl="sibTrans2D1" presStyleIdx="1" presStyleCnt="4"/>
      <dgm:spPr/>
      <dgm:t>
        <a:bodyPr/>
        <a:lstStyle/>
        <a:p>
          <a:endParaRPr lang="es-MX"/>
        </a:p>
      </dgm:t>
    </dgm:pt>
    <dgm:pt modelId="{180629FA-AB8E-46B2-9B6E-9454F3BE84EF}" type="pres">
      <dgm:prSet presAssocID="{271BC102-3773-4AFA-874D-FBF30333B553}" presName="node" presStyleLbl="node1" presStyleIdx="2" presStyleCnt="4">
        <dgm:presLayoutVars>
          <dgm:bulletEnabled val="1"/>
        </dgm:presLayoutVars>
      </dgm:prSet>
      <dgm:spPr/>
      <dgm:t>
        <a:bodyPr/>
        <a:lstStyle/>
        <a:p>
          <a:endParaRPr lang="es-MX"/>
        </a:p>
      </dgm:t>
    </dgm:pt>
    <dgm:pt modelId="{25A1D839-7F82-4A0C-8186-6FA838B9BAB7}" type="pres">
      <dgm:prSet presAssocID="{271BC102-3773-4AFA-874D-FBF30333B553}" presName="dummy" presStyleCnt="0"/>
      <dgm:spPr/>
    </dgm:pt>
    <dgm:pt modelId="{86C15E87-C108-416A-B00E-8982832E183F}" type="pres">
      <dgm:prSet presAssocID="{7689E280-2F01-4E3B-8F8E-E2C7CF41AF73}" presName="sibTrans" presStyleLbl="sibTrans2D1" presStyleIdx="2" presStyleCnt="4"/>
      <dgm:spPr/>
      <dgm:t>
        <a:bodyPr/>
        <a:lstStyle/>
        <a:p>
          <a:endParaRPr lang="es-MX"/>
        </a:p>
      </dgm:t>
    </dgm:pt>
    <dgm:pt modelId="{1739E0DF-259B-49E0-9A17-740A45EF0D36}" type="pres">
      <dgm:prSet presAssocID="{FA2DADAE-D123-474E-ABD7-A26566E62E5E}" presName="node" presStyleLbl="node1" presStyleIdx="3" presStyleCnt="4" custScaleX="176559">
        <dgm:presLayoutVars>
          <dgm:bulletEnabled val="1"/>
        </dgm:presLayoutVars>
      </dgm:prSet>
      <dgm:spPr/>
      <dgm:t>
        <a:bodyPr/>
        <a:lstStyle/>
        <a:p>
          <a:endParaRPr lang="es-MX"/>
        </a:p>
      </dgm:t>
    </dgm:pt>
    <dgm:pt modelId="{9CC6084A-D037-4942-911E-6BA0B1DB29D5}" type="pres">
      <dgm:prSet presAssocID="{FA2DADAE-D123-474E-ABD7-A26566E62E5E}" presName="dummy" presStyleCnt="0"/>
      <dgm:spPr/>
    </dgm:pt>
    <dgm:pt modelId="{3FB1B162-0D9E-41DE-92E1-6829308C08D5}" type="pres">
      <dgm:prSet presAssocID="{B06FD879-4959-46BD-8801-5E1D21476158}" presName="sibTrans" presStyleLbl="sibTrans2D1" presStyleIdx="3" presStyleCnt="4"/>
      <dgm:spPr/>
      <dgm:t>
        <a:bodyPr/>
        <a:lstStyle/>
        <a:p>
          <a:endParaRPr lang="es-MX"/>
        </a:p>
      </dgm:t>
    </dgm:pt>
  </dgm:ptLst>
  <dgm:cxnLst>
    <dgm:cxn modelId="{04F9612F-4FC5-4C6B-B6B1-433DBCF9DAD6}" type="presOf" srcId="{B06FD879-4959-46BD-8801-5E1D21476158}" destId="{3FB1B162-0D9E-41DE-92E1-6829308C08D5}" srcOrd="0" destOrd="0" presId="urn:microsoft.com/office/officeart/2005/8/layout/radial6"/>
    <dgm:cxn modelId="{81C6019D-18A7-4C59-809F-0418A0E0D47F}" srcId="{50488D08-A1E3-4BC3-B59E-7D92F51A1AD0}" destId="{BA9637F5-3662-4AFB-8A1F-9D6B0534A8A6}" srcOrd="0" destOrd="0" parTransId="{00B3C46B-B3A7-48DB-B1C7-FEF52D76549B}" sibTransId="{878163A1-D2C9-4BBF-819A-969EEF06E4BB}"/>
    <dgm:cxn modelId="{DCC47C41-BC3D-41C1-A168-67E4BAFEA974}" srcId="{BA9637F5-3662-4AFB-8A1F-9D6B0534A8A6}" destId="{29DB63F7-177E-43E3-A754-E6335A78EA3C}" srcOrd="1" destOrd="0" parTransId="{DCE7F925-66AC-4661-BB18-22596C549709}" sibTransId="{A6BF2377-4755-4BD1-A6B1-457B02EAC42C}"/>
    <dgm:cxn modelId="{E8B3CA29-1B10-4573-9A68-3D4EF372A6C6}" type="presOf" srcId="{BF4210AB-B8C9-4A8A-8F08-46BA5044D5FA}" destId="{FF403922-2181-42BA-9769-089A7D2C0E0E}" srcOrd="0" destOrd="0" presId="urn:microsoft.com/office/officeart/2005/8/layout/radial6"/>
    <dgm:cxn modelId="{25601E69-F72B-4556-8F47-A5D2B9DF33BD}" type="presOf" srcId="{7689E280-2F01-4E3B-8F8E-E2C7CF41AF73}" destId="{86C15E87-C108-416A-B00E-8982832E183F}" srcOrd="0" destOrd="0" presId="urn:microsoft.com/office/officeart/2005/8/layout/radial6"/>
    <dgm:cxn modelId="{978B6EBE-EB38-45B2-92DD-EA1DB825C309}" type="presOf" srcId="{29DB63F7-177E-43E3-A754-E6335A78EA3C}" destId="{AE7CAC93-6085-4C1F-916D-620EDD78E64A}" srcOrd="0" destOrd="0" presId="urn:microsoft.com/office/officeart/2005/8/layout/radial6"/>
    <dgm:cxn modelId="{D698A597-E4D4-40B0-BB0C-C9EDADD27390}" srcId="{BA9637F5-3662-4AFB-8A1F-9D6B0534A8A6}" destId="{FA2DADAE-D123-474E-ABD7-A26566E62E5E}" srcOrd="3" destOrd="0" parTransId="{D17F6B06-72B5-4683-A269-64C51CF01C01}" sibTransId="{B06FD879-4959-46BD-8801-5E1D21476158}"/>
    <dgm:cxn modelId="{ED758AD4-FA1C-495E-A666-3529B57BB971}" type="presOf" srcId="{50488D08-A1E3-4BC3-B59E-7D92F51A1AD0}" destId="{D33DB407-5A4D-4B62-94DD-CB9CFDC92F7D}" srcOrd="0" destOrd="0" presId="urn:microsoft.com/office/officeart/2005/8/layout/radial6"/>
    <dgm:cxn modelId="{F25C6ACB-4ECA-45B3-901A-B14AC5381408}" type="presOf" srcId="{A93DFCB3-1DDC-43DD-B2B6-E5215F1D57CD}" destId="{CA9660D7-B173-46D8-84D7-1E2AB90D4CC6}" srcOrd="0" destOrd="0" presId="urn:microsoft.com/office/officeart/2005/8/layout/radial6"/>
    <dgm:cxn modelId="{D54DE138-E632-41D7-950E-D8744D732FC7}" srcId="{BA9637F5-3662-4AFB-8A1F-9D6B0534A8A6}" destId="{271BC102-3773-4AFA-874D-FBF30333B553}" srcOrd="2" destOrd="0" parTransId="{2F9B19BC-D131-43C2-899B-1BE4A1471EB5}" sibTransId="{7689E280-2F01-4E3B-8F8E-E2C7CF41AF73}"/>
    <dgm:cxn modelId="{3E1EF578-034E-4791-9334-76D299A54555}" type="presOf" srcId="{FA2DADAE-D123-474E-ABD7-A26566E62E5E}" destId="{1739E0DF-259B-49E0-9A17-740A45EF0D36}" srcOrd="0" destOrd="0" presId="urn:microsoft.com/office/officeart/2005/8/layout/radial6"/>
    <dgm:cxn modelId="{A73ED8D8-064B-49D6-B694-D32FED3F90DF}" type="presOf" srcId="{BA9637F5-3662-4AFB-8A1F-9D6B0534A8A6}" destId="{14497782-A8AB-4DFA-9DB6-B40EEA8978BC}" srcOrd="0" destOrd="0" presId="urn:microsoft.com/office/officeart/2005/8/layout/radial6"/>
    <dgm:cxn modelId="{387E70C7-AD5A-4A30-A274-E2B7F01F8329}" srcId="{BA9637F5-3662-4AFB-8A1F-9D6B0534A8A6}" destId="{A93DFCB3-1DDC-43DD-B2B6-E5215F1D57CD}" srcOrd="0" destOrd="0" parTransId="{5BEE785E-7FC3-404D-9A85-151B335F3BAE}" sibTransId="{BF4210AB-B8C9-4A8A-8F08-46BA5044D5FA}"/>
    <dgm:cxn modelId="{7DA371B0-8A5B-4F91-ADF7-AE9965CBCC07}" type="presOf" srcId="{271BC102-3773-4AFA-874D-FBF30333B553}" destId="{180629FA-AB8E-46B2-9B6E-9454F3BE84EF}" srcOrd="0" destOrd="0" presId="urn:microsoft.com/office/officeart/2005/8/layout/radial6"/>
    <dgm:cxn modelId="{E1EF602E-08B0-43DC-9268-B6CA302E89E1}" type="presOf" srcId="{A6BF2377-4755-4BD1-A6B1-457B02EAC42C}" destId="{67A44A93-ABAA-4741-885E-94A4F8466F39}" srcOrd="0" destOrd="0" presId="urn:microsoft.com/office/officeart/2005/8/layout/radial6"/>
    <dgm:cxn modelId="{28B1D045-3795-4CD7-970B-4210CB65DCF1}" type="presParOf" srcId="{D33DB407-5A4D-4B62-94DD-CB9CFDC92F7D}" destId="{14497782-A8AB-4DFA-9DB6-B40EEA8978BC}" srcOrd="0" destOrd="0" presId="urn:microsoft.com/office/officeart/2005/8/layout/radial6"/>
    <dgm:cxn modelId="{9005208A-0DEF-4EFB-9288-A474C612C56C}" type="presParOf" srcId="{D33DB407-5A4D-4B62-94DD-CB9CFDC92F7D}" destId="{CA9660D7-B173-46D8-84D7-1E2AB90D4CC6}" srcOrd="1" destOrd="0" presId="urn:microsoft.com/office/officeart/2005/8/layout/radial6"/>
    <dgm:cxn modelId="{1E73E022-D56A-4BCC-AF48-E79209746C86}" type="presParOf" srcId="{D33DB407-5A4D-4B62-94DD-CB9CFDC92F7D}" destId="{F4BD6551-3BFE-42B7-99C7-83110EA3578D}" srcOrd="2" destOrd="0" presId="urn:microsoft.com/office/officeart/2005/8/layout/radial6"/>
    <dgm:cxn modelId="{6FF5B4D1-A786-4B2C-A87C-A39F60C7E2BB}" type="presParOf" srcId="{D33DB407-5A4D-4B62-94DD-CB9CFDC92F7D}" destId="{FF403922-2181-42BA-9769-089A7D2C0E0E}" srcOrd="3" destOrd="0" presId="urn:microsoft.com/office/officeart/2005/8/layout/radial6"/>
    <dgm:cxn modelId="{2DAB2FCB-21BB-4910-8D2A-944C6F623B5E}" type="presParOf" srcId="{D33DB407-5A4D-4B62-94DD-CB9CFDC92F7D}" destId="{AE7CAC93-6085-4C1F-916D-620EDD78E64A}" srcOrd="4" destOrd="0" presId="urn:microsoft.com/office/officeart/2005/8/layout/radial6"/>
    <dgm:cxn modelId="{735D6780-D104-45D1-867B-6DA510EAD5A9}" type="presParOf" srcId="{D33DB407-5A4D-4B62-94DD-CB9CFDC92F7D}" destId="{7F67AFCE-1636-4D45-A7BF-D1B6DD580BF9}" srcOrd="5" destOrd="0" presId="urn:microsoft.com/office/officeart/2005/8/layout/radial6"/>
    <dgm:cxn modelId="{139764C5-0FE9-4AD6-9FAC-C4249FD52840}" type="presParOf" srcId="{D33DB407-5A4D-4B62-94DD-CB9CFDC92F7D}" destId="{67A44A93-ABAA-4741-885E-94A4F8466F39}" srcOrd="6" destOrd="0" presId="urn:microsoft.com/office/officeart/2005/8/layout/radial6"/>
    <dgm:cxn modelId="{799F7A84-6C9E-4CF6-9D45-7CA028EB369F}" type="presParOf" srcId="{D33DB407-5A4D-4B62-94DD-CB9CFDC92F7D}" destId="{180629FA-AB8E-46B2-9B6E-9454F3BE84EF}" srcOrd="7" destOrd="0" presId="urn:microsoft.com/office/officeart/2005/8/layout/radial6"/>
    <dgm:cxn modelId="{0B1A89A9-7959-4B2E-BFA6-4EB50061D25A}" type="presParOf" srcId="{D33DB407-5A4D-4B62-94DD-CB9CFDC92F7D}" destId="{25A1D839-7F82-4A0C-8186-6FA838B9BAB7}" srcOrd="8" destOrd="0" presId="urn:microsoft.com/office/officeart/2005/8/layout/radial6"/>
    <dgm:cxn modelId="{7FEB8987-2499-4EC2-BC16-2922F2733F11}" type="presParOf" srcId="{D33DB407-5A4D-4B62-94DD-CB9CFDC92F7D}" destId="{86C15E87-C108-416A-B00E-8982832E183F}" srcOrd="9" destOrd="0" presId="urn:microsoft.com/office/officeart/2005/8/layout/radial6"/>
    <dgm:cxn modelId="{E93CE2F0-06E3-4709-9ECF-B6F2A2F33F3B}" type="presParOf" srcId="{D33DB407-5A4D-4B62-94DD-CB9CFDC92F7D}" destId="{1739E0DF-259B-49E0-9A17-740A45EF0D36}" srcOrd="10" destOrd="0" presId="urn:microsoft.com/office/officeart/2005/8/layout/radial6"/>
    <dgm:cxn modelId="{5F605B05-F1CA-43BC-9EEB-3B4039AB29B1}" type="presParOf" srcId="{D33DB407-5A4D-4B62-94DD-CB9CFDC92F7D}" destId="{9CC6084A-D037-4942-911E-6BA0B1DB29D5}" srcOrd="11" destOrd="0" presId="urn:microsoft.com/office/officeart/2005/8/layout/radial6"/>
    <dgm:cxn modelId="{B7F1903B-3BF5-4E49-804D-2F89F7CE93B0}" type="presParOf" srcId="{D33DB407-5A4D-4B62-94DD-CB9CFDC92F7D}" destId="{3FB1B162-0D9E-41DE-92E1-6829308C08D5}"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57A314-C758-42B1-BC1A-20730DA2B15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14DA36C2-AA10-475E-8AE8-AC6CBC7DB004}">
      <dgm:prSet phldrT="[Texto]" custT="1"/>
      <dgm:spPr/>
      <dgm:t>
        <a:bodyPr/>
        <a:lstStyle/>
        <a:p>
          <a:r>
            <a:rPr lang="es-MX" sz="3600" dirty="0" smtClean="0"/>
            <a:t>DISPLASIA CELULAR </a:t>
          </a:r>
          <a:endParaRPr lang="es-MX" sz="3600" dirty="0"/>
        </a:p>
      </dgm:t>
    </dgm:pt>
    <dgm:pt modelId="{DF774D6C-87AB-446A-9D41-66F644DD845B}" type="parTrans" cxnId="{D6A5A3D3-549D-4897-9966-FBBD39A59240}">
      <dgm:prSet/>
      <dgm:spPr/>
      <dgm:t>
        <a:bodyPr/>
        <a:lstStyle/>
        <a:p>
          <a:endParaRPr lang="es-MX"/>
        </a:p>
      </dgm:t>
    </dgm:pt>
    <dgm:pt modelId="{85EADACD-454E-496F-BDC4-0A15BFFC8685}" type="sibTrans" cxnId="{D6A5A3D3-549D-4897-9966-FBBD39A59240}">
      <dgm:prSet/>
      <dgm:spPr/>
      <dgm:t>
        <a:bodyPr/>
        <a:lstStyle/>
        <a:p>
          <a:endParaRPr lang="es-MX"/>
        </a:p>
      </dgm:t>
    </dgm:pt>
    <dgm:pt modelId="{E0C23A40-9CE6-4FA5-910B-D02B878A18C4}">
      <dgm:prSet phldrT="[Texto]" custT="1"/>
      <dgm:spPr/>
      <dgm:t>
        <a:bodyPr/>
        <a:lstStyle/>
        <a:p>
          <a:r>
            <a:rPr lang="es-MX" sz="3200" dirty="0" smtClean="0"/>
            <a:t>METAPLASIA</a:t>
          </a:r>
          <a:endParaRPr lang="es-MX" sz="3200" dirty="0"/>
        </a:p>
      </dgm:t>
    </dgm:pt>
    <dgm:pt modelId="{AD36993C-381E-42AE-B1E5-06F7DD8DC01B}" type="parTrans" cxnId="{0DDEE8B0-17B3-48EB-8426-C92568642194}">
      <dgm:prSet/>
      <dgm:spPr/>
      <dgm:t>
        <a:bodyPr/>
        <a:lstStyle/>
        <a:p>
          <a:endParaRPr lang="es-MX"/>
        </a:p>
      </dgm:t>
    </dgm:pt>
    <dgm:pt modelId="{25BB4145-578A-4010-9217-F1AEEB4B6AF6}" type="sibTrans" cxnId="{0DDEE8B0-17B3-48EB-8426-C92568642194}">
      <dgm:prSet/>
      <dgm:spPr/>
      <dgm:t>
        <a:bodyPr/>
        <a:lstStyle/>
        <a:p>
          <a:endParaRPr lang="es-MX"/>
        </a:p>
      </dgm:t>
    </dgm:pt>
    <dgm:pt modelId="{9DB3F209-CA63-4569-8D59-D43A18738875}">
      <dgm:prSet phldrT="[Texto]" custT="1"/>
      <dgm:spPr/>
      <dgm:t>
        <a:bodyPr/>
        <a:lstStyle/>
        <a:p>
          <a:r>
            <a:rPr lang="es-MX" sz="3200" dirty="0" smtClean="0"/>
            <a:t>HIPERQUERATOSIS</a:t>
          </a:r>
          <a:endParaRPr lang="es-MX" sz="3200" dirty="0"/>
        </a:p>
      </dgm:t>
    </dgm:pt>
    <dgm:pt modelId="{44547BD5-52E1-40C7-B33D-F5426444262F}" type="parTrans" cxnId="{3C553902-C5FE-444F-B2A8-A967AF12F0BA}">
      <dgm:prSet/>
      <dgm:spPr/>
      <dgm:t>
        <a:bodyPr/>
        <a:lstStyle/>
        <a:p>
          <a:endParaRPr lang="es-MX"/>
        </a:p>
      </dgm:t>
    </dgm:pt>
    <dgm:pt modelId="{910922B7-C3FF-480D-A43B-CFF3F0063AB8}" type="sibTrans" cxnId="{3C553902-C5FE-444F-B2A8-A967AF12F0BA}">
      <dgm:prSet/>
      <dgm:spPr/>
      <dgm:t>
        <a:bodyPr/>
        <a:lstStyle/>
        <a:p>
          <a:endParaRPr lang="es-MX"/>
        </a:p>
      </dgm:t>
    </dgm:pt>
    <dgm:pt modelId="{BDA22643-1F2F-48DA-A97F-13F816C4A20C}">
      <dgm:prSet phldrT="[Texto]" custT="1"/>
      <dgm:spPr/>
      <dgm:t>
        <a:bodyPr/>
        <a:lstStyle/>
        <a:p>
          <a:r>
            <a:rPr lang="es-MX" sz="3600" dirty="0" smtClean="0"/>
            <a:t>ACANTOSIS</a:t>
          </a:r>
          <a:endParaRPr lang="es-MX" sz="3600" dirty="0"/>
        </a:p>
      </dgm:t>
    </dgm:pt>
    <dgm:pt modelId="{37ECE425-E920-47F5-8135-B179CF408515}" type="parTrans" cxnId="{A0D45BA8-3F8D-443A-B52E-F4BA125580A3}">
      <dgm:prSet/>
      <dgm:spPr/>
      <dgm:t>
        <a:bodyPr/>
        <a:lstStyle/>
        <a:p>
          <a:endParaRPr lang="es-MX"/>
        </a:p>
      </dgm:t>
    </dgm:pt>
    <dgm:pt modelId="{81CC9E98-B226-4CC2-8068-B38F4F0B9D3E}" type="sibTrans" cxnId="{A0D45BA8-3F8D-443A-B52E-F4BA125580A3}">
      <dgm:prSet/>
      <dgm:spPr/>
      <dgm:t>
        <a:bodyPr/>
        <a:lstStyle/>
        <a:p>
          <a:endParaRPr lang="es-MX"/>
        </a:p>
      </dgm:t>
    </dgm:pt>
    <dgm:pt modelId="{65780F23-8CAE-4FEF-9200-E3D67FC363DF}">
      <dgm:prSet phldrT="[Texto]" custT="1"/>
      <dgm:spPr/>
      <dgm:t>
        <a:bodyPr/>
        <a:lstStyle/>
        <a:p>
          <a:r>
            <a:rPr lang="es-MX" sz="3200" dirty="0" smtClean="0"/>
            <a:t>ANAPLASIA</a:t>
          </a:r>
          <a:endParaRPr lang="es-MX" sz="3200" dirty="0"/>
        </a:p>
      </dgm:t>
    </dgm:pt>
    <dgm:pt modelId="{A127FE25-4B57-4AC9-948E-DFFC81226CF3}" type="parTrans" cxnId="{B0707B78-853B-4472-9D47-7034A95692C6}">
      <dgm:prSet/>
      <dgm:spPr/>
      <dgm:t>
        <a:bodyPr/>
        <a:lstStyle/>
        <a:p>
          <a:endParaRPr lang="es-MX"/>
        </a:p>
      </dgm:t>
    </dgm:pt>
    <dgm:pt modelId="{243469D9-4C89-4F08-AA90-CE05CE046204}" type="sibTrans" cxnId="{B0707B78-853B-4472-9D47-7034A95692C6}">
      <dgm:prSet/>
      <dgm:spPr/>
      <dgm:t>
        <a:bodyPr/>
        <a:lstStyle/>
        <a:p>
          <a:endParaRPr lang="es-MX"/>
        </a:p>
      </dgm:t>
    </dgm:pt>
    <dgm:pt modelId="{3FBCD406-E0F1-46D8-9AFD-44749A084A71}" type="pres">
      <dgm:prSet presAssocID="{5757A314-C758-42B1-BC1A-20730DA2B15F}" presName="diagram" presStyleCnt="0">
        <dgm:presLayoutVars>
          <dgm:dir/>
          <dgm:resizeHandles val="exact"/>
        </dgm:presLayoutVars>
      </dgm:prSet>
      <dgm:spPr/>
      <dgm:t>
        <a:bodyPr/>
        <a:lstStyle/>
        <a:p>
          <a:endParaRPr lang="es-MX"/>
        </a:p>
      </dgm:t>
    </dgm:pt>
    <dgm:pt modelId="{A33326D2-E51B-41B1-939F-0F0A15B0B438}" type="pres">
      <dgm:prSet presAssocID="{14DA36C2-AA10-475E-8AE8-AC6CBC7DB004}" presName="node" presStyleLbl="node1" presStyleIdx="0" presStyleCnt="5">
        <dgm:presLayoutVars>
          <dgm:bulletEnabled val="1"/>
        </dgm:presLayoutVars>
      </dgm:prSet>
      <dgm:spPr/>
      <dgm:t>
        <a:bodyPr/>
        <a:lstStyle/>
        <a:p>
          <a:endParaRPr lang="es-MX"/>
        </a:p>
      </dgm:t>
    </dgm:pt>
    <dgm:pt modelId="{5617B96C-DE1E-4034-95A6-39CC281851CD}" type="pres">
      <dgm:prSet presAssocID="{85EADACD-454E-496F-BDC4-0A15BFFC8685}" presName="sibTrans" presStyleCnt="0"/>
      <dgm:spPr/>
    </dgm:pt>
    <dgm:pt modelId="{258F25FA-B7B0-4102-9483-696702496B3E}" type="pres">
      <dgm:prSet presAssocID="{E0C23A40-9CE6-4FA5-910B-D02B878A18C4}" presName="node" presStyleLbl="node1" presStyleIdx="1" presStyleCnt="5">
        <dgm:presLayoutVars>
          <dgm:bulletEnabled val="1"/>
        </dgm:presLayoutVars>
      </dgm:prSet>
      <dgm:spPr/>
      <dgm:t>
        <a:bodyPr/>
        <a:lstStyle/>
        <a:p>
          <a:endParaRPr lang="es-MX"/>
        </a:p>
      </dgm:t>
    </dgm:pt>
    <dgm:pt modelId="{FBADF62B-2A10-4956-A471-B907D1911E28}" type="pres">
      <dgm:prSet presAssocID="{25BB4145-578A-4010-9217-F1AEEB4B6AF6}" presName="sibTrans" presStyleCnt="0"/>
      <dgm:spPr/>
    </dgm:pt>
    <dgm:pt modelId="{4816EA4F-6B3D-4AE3-978B-CF4DFCBFD70E}" type="pres">
      <dgm:prSet presAssocID="{9DB3F209-CA63-4569-8D59-D43A18738875}" presName="node" presStyleLbl="node1" presStyleIdx="2" presStyleCnt="5">
        <dgm:presLayoutVars>
          <dgm:bulletEnabled val="1"/>
        </dgm:presLayoutVars>
      </dgm:prSet>
      <dgm:spPr/>
      <dgm:t>
        <a:bodyPr/>
        <a:lstStyle/>
        <a:p>
          <a:endParaRPr lang="es-MX"/>
        </a:p>
      </dgm:t>
    </dgm:pt>
    <dgm:pt modelId="{050C34D8-22FB-4A02-B824-21F043FE08F8}" type="pres">
      <dgm:prSet presAssocID="{910922B7-C3FF-480D-A43B-CFF3F0063AB8}" presName="sibTrans" presStyleCnt="0"/>
      <dgm:spPr/>
    </dgm:pt>
    <dgm:pt modelId="{8199D68F-CDD2-4EA9-99CC-923694E7F3FD}" type="pres">
      <dgm:prSet presAssocID="{BDA22643-1F2F-48DA-A97F-13F816C4A20C}" presName="node" presStyleLbl="node1" presStyleIdx="3" presStyleCnt="5">
        <dgm:presLayoutVars>
          <dgm:bulletEnabled val="1"/>
        </dgm:presLayoutVars>
      </dgm:prSet>
      <dgm:spPr/>
      <dgm:t>
        <a:bodyPr/>
        <a:lstStyle/>
        <a:p>
          <a:endParaRPr lang="es-MX"/>
        </a:p>
      </dgm:t>
    </dgm:pt>
    <dgm:pt modelId="{AFC63CF6-7DA7-4B1C-9E19-EF09320CE7FE}" type="pres">
      <dgm:prSet presAssocID="{81CC9E98-B226-4CC2-8068-B38F4F0B9D3E}" presName="sibTrans" presStyleCnt="0"/>
      <dgm:spPr/>
    </dgm:pt>
    <dgm:pt modelId="{DDC94234-8594-4143-BA52-DDCD8A73471C}" type="pres">
      <dgm:prSet presAssocID="{65780F23-8CAE-4FEF-9200-E3D67FC363DF}" presName="node" presStyleLbl="node1" presStyleIdx="4" presStyleCnt="5">
        <dgm:presLayoutVars>
          <dgm:bulletEnabled val="1"/>
        </dgm:presLayoutVars>
      </dgm:prSet>
      <dgm:spPr/>
      <dgm:t>
        <a:bodyPr/>
        <a:lstStyle/>
        <a:p>
          <a:endParaRPr lang="es-MX"/>
        </a:p>
      </dgm:t>
    </dgm:pt>
  </dgm:ptLst>
  <dgm:cxnLst>
    <dgm:cxn modelId="{3C553902-C5FE-444F-B2A8-A967AF12F0BA}" srcId="{5757A314-C758-42B1-BC1A-20730DA2B15F}" destId="{9DB3F209-CA63-4569-8D59-D43A18738875}" srcOrd="2" destOrd="0" parTransId="{44547BD5-52E1-40C7-B33D-F5426444262F}" sibTransId="{910922B7-C3FF-480D-A43B-CFF3F0063AB8}"/>
    <dgm:cxn modelId="{C101ACAE-4615-47E7-8569-A0190C85ABB4}" type="presOf" srcId="{65780F23-8CAE-4FEF-9200-E3D67FC363DF}" destId="{DDC94234-8594-4143-BA52-DDCD8A73471C}" srcOrd="0" destOrd="0" presId="urn:microsoft.com/office/officeart/2005/8/layout/default"/>
    <dgm:cxn modelId="{54954AC4-F47E-4487-9474-B9443A9DAF44}" type="presOf" srcId="{5757A314-C758-42B1-BC1A-20730DA2B15F}" destId="{3FBCD406-E0F1-46D8-9AFD-44749A084A71}" srcOrd="0" destOrd="0" presId="urn:microsoft.com/office/officeart/2005/8/layout/default"/>
    <dgm:cxn modelId="{0DDEE8B0-17B3-48EB-8426-C92568642194}" srcId="{5757A314-C758-42B1-BC1A-20730DA2B15F}" destId="{E0C23A40-9CE6-4FA5-910B-D02B878A18C4}" srcOrd="1" destOrd="0" parTransId="{AD36993C-381E-42AE-B1E5-06F7DD8DC01B}" sibTransId="{25BB4145-578A-4010-9217-F1AEEB4B6AF6}"/>
    <dgm:cxn modelId="{A29FB059-65DD-432A-BA84-ABFB1227EDA3}" type="presOf" srcId="{14DA36C2-AA10-475E-8AE8-AC6CBC7DB004}" destId="{A33326D2-E51B-41B1-939F-0F0A15B0B438}" srcOrd="0" destOrd="0" presId="urn:microsoft.com/office/officeart/2005/8/layout/default"/>
    <dgm:cxn modelId="{D564EDAA-A66E-4E56-B40B-CED0A1DB8E7D}" type="presOf" srcId="{9DB3F209-CA63-4569-8D59-D43A18738875}" destId="{4816EA4F-6B3D-4AE3-978B-CF4DFCBFD70E}" srcOrd="0" destOrd="0" presId="urn:microsoft.com/office/officeart/2005/8/layout/default"/>
    <dgm:cxn modelId="{A0D45BA8-3F8D-443A-B52E-F4BA125580A3}" srcId="{5757A314-C758-42B1-BC1A-20730DA2B15F}" destId="{BDA22643-1F2F-48DA-A97F-13F816C4A20C}" srcOrd="3" destOrd="0" parTransId="{37ECE425-E920-47F5-8135-B179CF408515}" sibTransId="{81CC9E98-B226-4CC2-8068-B38F4F0B9D3E}"/>
    <dgm:cxn modelId="{B0707B78-853B-4472-9D47-7034A95692C6}" srcId="{5757A314-C758-42B1-BC1A-20730DA2B15F}" destId="{65780F23-8CAE-4FEF-9200-E3D67FC363DF}" srcOrd="4" destOrd="0" parTransId="{A127FE25-4B57-4AC9-948E-DFFC81226CF3}" sibTransId="{243469D9-4C89-4F08-AA90-CE05CE046204}"/>
    <dgm:cxn modelId="{C559ABB1-C679-4890-8FE8-6403BD860D8E}" type="presOf" srcId="{E0C23A40-9CE6-4FA5-910B-D02B878A18C4}" destId="{258F25FA-B7B0-4102-9483-696702496B3E}" srcOrd="0" destOrd="0" presId="urn:microsoft.com/office/officeart/2005/8/layout/default"/>
    <dgm:cxn modelId="{D6A5A3D3-549D-4897-9966-FBBD39A59240}" srcId="{5757A314-C758-42B1-BC1A-20730DA2B15F}" destId="{14DA36C2-AA10-475E-8AE8-AC6CBC7DB004}" srcOrd="0" destOrd="0" parTransId="{DF774D6C-87AB-446A-9D41-66F644DD845B}" sibTransId="{85EADACD-454E-496F-BDC4-0A15BFFC8685}"/>
    <dgm:cxn modelId="{CB1BD4DB-79B7-4B04-BFC4-E1973AE9EB4C}" type="presOf" srcId="{BDA22643-1F2F-48DA-A97F-13F816C4A20C}" destId="{8199D68F-CDD2-4EA9-99CC-923694E7F3FD}" srcOrd="0" destOrd="0" presId="urn:microsoft.com/office/officeart/2005/8/layout/default"/>
    <dgm:cxn modelId="{90B2A07E-D67E-4E1E-A690-A7C854498C18}" type="presParOf" srcId="{3FBCD406-E0F1-46D8-9AFD-44749A084A71}" destId="{A33326D2-E51B-41B1-939F-0F0A15B0B438}" srcOrd="0" destOrd="0" presId="urn:microsoft.com/office/officeart/2005/8/layout/default"/>
    <dgm:cxn modelId="{BBDDB709-E586-41F8-94FF-CC9C20F05FA3}" type="presParOf" srcId="{3FBCD406-E0F1-46D8-9AFD-44749A084A71}" destId="{5617B96C-DE1E-4034-95A6-39CC281851CD}" srcOrd="1" destOrd="0" presId="urn:microsoft.com/office/officeart/2005/8/layout/default"/>
    <dgm:cxn modelId="{0A9ACE02-FA3B-4DAC-81D2-8CBA65FE2E95}" type="presParOf" srcId="{3FBCD406-E0F1-46D8-9AFD-44749A084A71}" destId="{258F25FA-B7B0-4102-9483-696702496B3E}" srcOrd="2" destOrd="0" presId="urn:microsoft.com/office/officeart/2005/8/layout/default"/>
    <dgm:cxn modelId="{20FE9763-C3F8-47B2-9376-89C5E5FE6FEC}" type="presParOf" srcId="{3FBCD406-E0F1-46D8-9AFD-44749A084A71}" destId="{FBADF62B-2A10-4956-A471-B907D1911E28}" srcOrd="3" destOrd="0" presId="urn:microsoft.com/office/officeart/2005/8/layout/default"/>
    <dgm:cxn modelId="{B7089BF0-97B7-4772-8B11-2E5384A39E2E}" type="presParOf" srcId="{3FBCD406-E0F1-46D8-9AFD-44749A084A71}" destId="{4816EA4F-6B3D-4AE3-978B-CF4DFCBFD70E}" srcOrd="4" destOrd="0" presId="urn:microsoft.com/office/officeart/2005/8/layout/default"/>
    <dgm:cxn modelId="{38703124-9968-4BDB-ABFB-86CD3746FFD1}" type="presParOf" srcId="{3FBCD406-E0F1-46D8-9AFD-44749A084A71}" destId="{050C34D8-22FB-4A02-B824-21F043FE08F8}" srcOrd="5" destOrd="0" presId="urn:microsoft.com/office/officeart/2005/8/layout/default"/>
    <dgm:cxn modelId="{A4F8FCA5-4854-43F6-AA06-9B184B5A3A7D}" type="presParOf" srcId="{3FBCD406-E0F1-46D8-9AFD-44749A084A71}" destId="{8199D68F-CDD2-4EA9-99CC-923694E7F3FD}" srcOrd="6" destOrd="0" presId="urn:microsoft.com/office/officeart/2005/8/layout/default"/>
    <dgm:cxn modelId="{B1483D3E-F3DE-4DBC-B972-7327FA7F511C}" type="presParOf" srcId="{3FBCD406-E0F1-46D8-9AFD-44749A084A71}" destId="{AFC63CF6-7DA7-4B1C-9E19-EF09320CE7FE}" srcOrd="7" destOrd="0" presId="urn:microsoft.com/office/officeart/2005/8/layout/default"/>
    <dgm:cxn modelId="{363224D0-31CA-4395-AAB4-8EA385BF3546}" type="presParOf" srcId="{3FBCD406-E0F1-46D8-9AFD-44749A084A71}" destId="{DDC94234-8594-4143-BA52-DDCD8A73471C}"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E36A3C-4009-4054-B619-3FC66134636D}" type="datetimeFigureOut">
              <a:rPr lang="es-MX" smtClean="0"/>
              <a:t>02/10/2015</a:t>
            </a:fld>
            <a:endParaRPr lang="es-MX"/>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F40FAF7-2CA9-4CC5-AA3F-D3813BA89ECA}" type="slidenum">
              <a:rPr lang="es-MX" smtClean="0"/>
              <a:t>‹Nº›</a:t>
            </a:fld>
            <a:endParaRPr lang="es-MX"/>
          </a:p>
        </p:txBody>
      </p:sp>
    </p:spTree>
    <p:extLst>
      <p:ext uri="{BB962C8B-B14F-4D97-AF65-F5344CB8AC3E}">
        <p14:creationId xmlns:p14="http://schemas.microsoft.com/office/powerpoint/2010/main" val="35012354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DCB295-F069-4A48-9AB5-E7693520836C}" type="datetimeFigureOut">
              <a:rPr lang="es-MX" smtClean="0"/>
              <a:t>02/10/2015</a:t>
            </a:fld>
            <a:endParaRPr lang="es-MX"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649918-A18C-402F-9313-BF19D9A5C2FF}" type="slidenum">
              <a:rPr lang="es-MX" smtClean="0"/>
              <a:t>‹Nº›</a:t>
            </a:fld>
            <a:endParaRPr lang="es-MX" dirty="0"/>
          </a:p>
        </p:txBody>
      </p:sp>
    </p:spTree>
    <p:extLst>
      <p:ext uri="{BB962C8B-B14F-4D97-AF65-F5344CB8AC3E}">
        <p14:creationId xmlns:p14="http://schemas.microsoft.com/office/powerpoint/2010/main" val="3986295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8000" dirty="0" smtClean="0"/>
              <a:t>PORTADA</a:t>
            </a:r>
            <a:endParaRPr lang="es-MX" sz="8000"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1</a:t>
            </a:fld>
            <a:endParaRPr lang="es-MX" dirty="0"/>
          </a:p>
        </p:txBody>
      </p:sp>
    </p:spTree>
    <p:extLst>
      <p:ext uri="{BB962C8B-B14F-4D97-AF65-F5344CB8AC3E}">
        <p14:creationId xmlns:p14="http://schemas.microsoft.com/office/powerpoint/2010/main" val="25255633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ETIOLOGIA FACTORES QUIMICOS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10</a:t>
            </a:fld>
            <a:endParaRPr lang="es-MX" dirty="0"/>
          </a:p>
        </p:txBody>
      </p:sp>
    </p:spTree>
    <p:extLst>
      <p:ext uri="{BB962C8B-B14F-4D97-AF65-F5344CB8AC3E}">
        <p14:creationId xmlns:p14="http://schemas.microsoft.com/office/powerpoint/2010/main" val="17493156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ETIOLOGIA FACTORES BIOLOGICOS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11</a:t>
            </a:fld>
            <a:endParaRPr lang="es-MX" dirty="0"/>
          </a:p>
        </p:txBody>
      </p:sp>
    </p:spTree>
    <p:extLst>
      <p:ext uri="{BB962C8B-B14F-4D97-AF65-F5344CB8AC3E}">
        <p14:creationId xmlns:p14="http://schemas.microsoft.com/office/powerpoint/2010/main" val="39079915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ETIOLOGIA  ENFERMEDADES BUCALES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12</a:t>
            </a:fld>
            <a:endParaRPr lang="es-MX" dirty="0"/>
          </a:p>
        </p:txBody>
      </p:sp>
    </p:spTree>
    <p:extLst>
      <p:ext uri="{BB962C8B-B14F-4D97-AF65-F5344CB8AC3E}">
        <p14:creationId xmlns:p14="http://schemas.microsoft.com/office/powerpoint/2010/main" val="27182052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TABAQUISMO - ALCOHOLISMO</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13</a:t>
            </a:fld>
            <a:endParaRPr lang="es-MX" dirty="0"/>
          </a:p>
        </p:txBody>
      </p:sp>
    </p:spTree>
    <p:extLst>
      <p:ext uri="{BB962C8B-B14F-4D97-AF65-F5344CB8AC3E}">
        <p14:creationId xmlns:p14="http://schemas.microsoft.com/office/powerpoint/2010/main" val="30340344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ESTILO DE VIDA</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14</a:t>
            </a:fld>
            <a:endParaRPr lang="es-MX" dirty="0"/>
          </a:p>
        </p:txBody>
      </p:sp>
    </p:spTree>
    <p:extLst>
      <p:ext uri="{BB962C8B-B14F-4D97-AF65-F5344CB8AC3E}">
        <p14:creationId xmlns:p14="http://schemas.microsoft.com/office/powerpoint/2010/main" val="10958817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CARACTERISTICAS CLINICAS  SIGNOS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15</a:t>
            </a:fld>
            <a:endParaRPr lang="es-MX" dirty="0"/>
          </a:p>
        </p:txBody>
      </p:sp>
    </p:spTree>
    <p:extLst>
      <p:ext uri="{BB962C8B-B14F-4D97-AF65-F5344CB8AC3E}">
        <p14:creationId xmlns:p14="http://schemas.microsoft.com/office/powerpoint/2010/main" val="30301901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CARACTERISTICAS CLINICAS  SIGNOS </a:t>
            </a:r>
          </a:p>
          <a:p>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16</a:t>
            </a:fld>
            <a:endParaRPr lang="es-MX" dirty="0"/>
          </a:p>
        </p:txBody>
      </p:sp>
    </p:spTree>
    <p:extLst>
      <p:ext uri="{BB962C8B-B14F-4D97-AF65-F5344CB8AC3E}">
        <p14:creationId xmlns:p14="http://schemas.microsoft.com/office/powerpoint/2010/main" val="32083312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ULCERA</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17</a:t>
            </a:fld>
            <a:endParaRPr lang="es-MX" dirty="0"/>
          </a:p>
        </p:txBody>
      </p:sp>
    </p:spTree>
    <p:extLst>
      <p:ext uri="{BB962C8B-B14F-4D97-AF65-F5344CB8AC3E}">
        <p14:creationId xmlns:p14="http://schemas.microsoft.com/office/powerpoint/2010/main" val="29645816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NODULO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18</a:t>
            </a:fld>
            <a:endParaRPr lang="es-MX" dirty="0"/>
          </a:p>
        </p:txBody>
      </p:sp>
    </p:spTree>
    <p:extLst>
      <p:ext uri="{BB962C8B-B14F-4D97-AF65-F5344CB8AC3E}">
        <p14:creationId xmlns:p14="http://schemas.microsoft.com/office/powerpoint/2010/main" val="20803518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SIGNOS NODULO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19</a:t>
            </a:fld>
            <a:endParaRPr lang="es-MX" dirty="0"/>
          </a:p>
        </p:txBody>
      </p:sp>
    </p:spTree>
    <p:extLst>
      <p:ext uri="{BB962C8B-B14F-4D97-AF65-F5344CB8AC3E}">
        <p14:creationId xmlns:p14="http://schemas.microsoft.com/office/powerpoint/2010/main" val="336617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TITULO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2</a:t>
            </a:fld>
            <a:endParaRPr lang="es-MX" dirty="0"/>
          </a:p>
        </p:txBody>
      </p:sp>
    </p:spTree>
    <p:extLst>
      <p:ext uri="{BB962C8B-B14F-4D97-AF65-F5344CB8AC3E}">
        <p14:creationId xmlns:p14="http://schemas.microsoft.com/office/powerpoint/2010/main" val="9725371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VERRUCOIDE</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20</a:t>
            </a:fld>
            <a:endParaRPr lang="es-MX" dirty="0"/>
          </a:p>
        </p:txBody>
      </p:sp>
    </p:spTree>
    <p:extLst>
      <p:ext uri="{BB962C8B-B14F-4D97-AF65-F5344CB8AC3E}">
        <p14:creationId xmlns:p14="http://schemas.microsoft.com/office/powerpoint/2010/main" val="15191933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LESION VERRUCOIDE</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21</a:t>
            </a:fld>
            <a:endParaRPr lang="es-MX" dirty="0"/>
          </a:p>
        </p:txBody>
      </p:sp>
    </p:spTree>
    <p:extLst>
      <p:ext uri="{BB962C8B-B14F-4D97-AF65-F5344CB8AC3E}">
        <p14:creationId xmlns:p14="http://schemas.microsoft.com/office/powerpoint/2010/main" val="15979092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SIGNOS</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22</a:t>
            </a:fld>
            <a:endParaRPr lang="es-MX" dirty="0"/>
          </a:p>
        </p:txBody>
      </p:sp>
    </p:spTree>
    <p:extLst>
      <p:ext uri="{BB962C8B-B14F-4D97-AF65-F5344CB8AC3E}">
        <p14:creationId xmlns:p14="http://schemas.microsoft.com/office/powerpoint/2010/main" val="17678885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SINTOMAS SISTEMICOS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23</a:t>
            </a:fld>
            <a:endParaRPr lang="es-MX" dirty="0"/>
          </a:p>
        </p:txBody>
      </p:sp>
    </p:spTree>
    <p:extLst>
      <p:ext uri="{BB962C8B-B14F-4D97-AF65-F5344CB8AC3E}">
        <p14:creationId xmlns:p14="http://schemas.microsoft.com/office/powerpoint/2010/main" val="16672566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SINTOMAS BUCALES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24</a:t>
            </a:fld>
            <a:endParaRPr lang="es-MX" dirty="0"/>
          </a:p>
        </p:txBody>
      </p:sp>
    </p:spTree>
    <p:extLst>
      <p:ext uri="{BB962C8B-B14F-4D97-AF65-F5344CB8AC3E}">
        <p14:creationId xmlns:p14="http://schemas.microsoft.com/office/powerpoint/2010/main" val="13138649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CARACTERISTICAS HISTOLOGICAS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25</a:t>
            </a:fld>
            <a:endParaRPr lang="es-MX" dirty="0"/>
          </a:p>
        </p:txBody>
      </p:sp>
    </p:spTree>
    <p:extLst>
      <p:ext uri="{BB962C8B-B14F-4D97-AF65-F5344CB8AC3E}">
        <p14:creationId xmlns:p14="http://schemas.microsoft.com/office/powerpoint/2010/main" val="27514634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CARACTERISTICAS HISTOLOGICAS DIAGRAMA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26</a:t>
            </a:fld>
            <a:endParaRPr lang="es-MX" dirty="0"/>
          </a:p>
        </p:txBody>
      </p:sp>
    </p:spTree>
    <p:extLst>
      <p:ext uri="{BB962C8B-B14F-4D97-AF65-F5344CB8AC3E}">
        <p14:creationId xmlns:p14="http://schemas.microsoft.com/office/powerpoint/2010/main" val="3822021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METAPLASIA – DISPLASIA . ANAPLASIA</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27</a:t>
            </a:fld>
            <a:endParaRPr lang="es-MX" dirty="0"/>
          </a:p>
        </p:txBody>
      </p:sp>
    </p:spTree>
    <p:extLst>
      <p:ext uri="{BB962C8B-B14F-4D97-AF65-F5344CB8AC3E}">
        <p14:creationId xmlns:p14="http://schemas.microsoft.com/office/powerpoint/2010/main" val="20945267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CARACTERISTICAS HISTOLOGICAS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28</a:t>
            </a:fld>
            <a:endParaRPr lang="es-MX" dirty="0"/>
          </a:p>
        </p:txBody>
      </p:sp>
    </p:spTree>
    <p:extLst>
      <p:ext uri="{BB962C8B-B14F-4D97-AF65-F5344CB8AC3E}">
        <p14:creationId xmlns:p14="http://schemas.microsoft.com/office/powerpoint/2010/main" val="4471235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CARACTERISTICAS HISTOLOGICAS </a:t>
            </a:r>
          </a:p>
          <a:p>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29</a:t>
            </a:fld>
            <a:endParaRPr lang="es-MX" dirty="0"/>
          </a:p>
        </p:txBody>
      </p:sp>
    </p:spTree>
    <p:extLst>
      <p:ext uri="{BB962C8B-B14F-4D97-AF65-F5344CB8AC3E}">
        <p14:creationId xmlns:p14="http://schemas.microsoft.com/office/powerpoint/2010/main" val="3454171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PROGRAMA</a:t>
            </a:r>
            <a:r>
              <a:rPr lang="es-MX" baseline="0" dirty="0" smtClean="0"/>
              <a:t> DE PATOLOGIA BUCAL </a:t>
            </a:r>
            <a:r>
              <a:rPr lang="es-MX" dirty="0" smtClean="0"/>
              <a:t> I</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3</a:t>
            </a:fld>
            <a:endParaRPr lang="es-MX" dirty="0"/>
          </a:p>
        </p:txBody>
      </p:sp>
    </p:spTree>
    <p:extLst>
      <p:ext uri="{BB962C8B-B14F-4D97-AF65-F5344CB8AC3E}">
        <p14:creationId xmlns:p14="http://schemas.microsoft.com/office/powerpoint/2010/main" val="24356670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METASTASIS</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30</a:t>
            </a:fld>
            <a:endParaRPr lang="es-MX" dirty="0"/>
          </a:p>
        </p:txBody>
      </p:sp>
    </p:spTree>
    <p:extLst>
      <p:ext uri="{BB962C8B-B14F-4D97-AF65-F5344CB8AC3E}">
        <p14:creationId xmlns:p14="http://schemas.microsoft.com/office/powerpoint/2010/main" val="13395732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METAPLASIA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31</a:t>
            </a:fld>
            <a:endParaRPr lang="es-MX" dirty="0"/>
          </a:p>
        </p:txBody>
      </p:sp>
    </p:spTree>
    <p:extLst>
      <p:ext uri="{BB962C8B-B14F-4D97-AF65-F5344CB8AC3E}">
        <p14:creationId xmlns:p14="http://schemas.microsoft.com/office/powerpoint/2010/main" val="9552434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CARACTERISTICAS RADIOGRAFICAS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32</a:t>
            </a:fld>
            <a:endParaRPr lang="es-MX" dirty="0"/>
          </a:p>
        </p:txBody>
      </p:sp>
    </p:spTree>
    <p:extLst>
      <p:ext uri="{BB962C8B-B14F-4D97-AF65-F5344CB8AC3E}">
        <p14:creationId xmlns:p14="http://schemas.microsoft.com/office/powerpoint/2010/main" val="30201170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CARACTERISTICAS RADIOGRAFICAS DEL CARCINOMA EPIDERMOIDE </a:t>
            </a:r>
          </a:p>
          <a:p>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33</a:t>
            </a:fld>
            <a:endParaRPr lang="es-MX" dirty="0"/>
          </a:p>
        </p:txBody>
      </p:sp>
    </p:spTree>
    <p:extLst>
      <p:ext uri="{BB962C8B-B14F-4D97-AF65-F5344CB8AC3E}">
        <p14:creationId xmlns:p14="http://schemas.microsoft.com/office/powerpoint/2010/main" val="19463848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TOMOGRAFIA</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34</a:t>
            </a:fld>
            <a:endParaRPr lang="es-MX" dirty="0"/>
          </a:p>
        </p:txBody>
      </p:sp>
    </p:spTree>
    <p:extLst>
      <p:ext uri="{BB962C8B-B14F-4D97-AF65-F5344CB8AC3E}">
        <p14:creationId xmlns:p14="http://schemas.microsoft.com/office/powerpoint/2010/main" val="16673288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TOMOGRAFIA</a:t>
            </a:r>
            <a:r>
              <a:rPr lang="es-MX" baseline="0" dirty="0" smtClean="0"/>
              <a:t> FOTOS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35</a:t>
            </a:fld>
            <a:endParaRPr lang="es-MX" dirty="0"/>
          </a:p>
        </p:txBody>
      </p:sp>
    </p:spTree>
    <p:extLst>
      <p:ext uri="{BB962C8B-B14F-4D97-AF65-F5344CB8AC3E}">
        <p14:creationId xmlns:p14="http://schemas.microsoft.com/office/powerpoint/2010/main" val="37579034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RESONANCIA MAGNETICA</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36</a:t>
            </a:fld>
            <a:endParaRPr lang="es-MX" dirty="0"/>
          </a:p>
        </p:txBody>
      </p:sp>
    </p:spTree>
    <p:extLst>
      <p:ext uri="{BB962C8B-B14F-4D97-AF65-F5344CB8AC3E}">
        <p14:creationId xmlns:p14="http://schemas.microsoft.com/office/powerpoint/2010/main" val="2127741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GAMMAGRAFIA</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37</a:t>
            </a:fld>
            <a:endParaRPr lang="es-MX" dirty="0"/>
          </a:p>
        </p:txBody>
      </p:sp>
    </p:spTree>
    <p:extLst>
      <p:ext uri="{BB962C8B-B14F-4D97-AF65-F5344CB8AC3E}">
        <p14:creationId xmlns:p14="http://schemas.microsoft.com/office/powerpoint/2010/main" val="39002114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TOMOGRAFIA POSITRONES</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38</a:t>
            </a:fld>
            <a:endParaRPr lang="es-MX" dirty="0"/>
          </a:p>
        </p:txBody>
      </p:sp>
    </p:spTree>
    <p:extLst>
      <p:ext uri="{BB962C8B-B14F-4D97-AF65-F5344CB8AC3E}">
        <p14:creationId xmlns:p14="http://schemas.microsoft.com/office/powerpoint/2010/main" val="37751349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PRONOSTICO</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39</a:t>
            </a:fld>
            <a:endParaRPr lang="es-MX" dirty="0"/>
          </a:p>
        </p:txBody>
      </p:sp>
    </p:spTree>
    <p:extLst>
      <p:ext uri="{BB962C8B-B14F-4D97-AF65-F5344CB8AC3E}">
        <p14:creationId xmlns:p14="http://schemas.microsoft.com/office/powerpoint/2010/main" val="241618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PRESENTACION</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4</a:t>
            </a:fld>
            <a:endParaRPr lang="es-MX" dirty="0"/>
          </a:p>
        </p:txBody>
      </p:sp>
    </p:spTree>
    <p:extLst>
      <p:ext uri="{BB962C8B-B14F-4D97-AF65-F5344CB8AC3E}">
        <p14:creationId xmlns:p14="http://schemas.microsoft.com/office/powerpoint/2010/main" val="18388368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FACTORES DE PRONOSTICO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40</a:t>
            </a:fld>
            <a:endParaRPr lang="es-MX" dirty="0"/>
          </a:p>
        </p:txBody>
      </p:sp>
    </p:spTree>
    <p:extLst>
      <p:ext uri="{BB962C8B-B14F-4D97-AF65-F5344CB8AC3E}">
        <p14:creationId xmlns:p14="http://schemas.microsoft.com/office/powerpoint/2010/main" val="2907445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GRADOS DE TUMOR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41</a:t>
            </a:fld>
            <a:endParaRPr lang="es-MX" dirty="0"/>
          </a:p>
        </p:txBody>
      </p:sp>
    </p:spTree>
    <p:extLst>
      <p:ext uri="{BB962C8B-B14F-4D97-AF65-F5344CB8AC3E}">
        <p14:creationId xmlns:p14="http://schemas.microsoft.com/office/powerpoint/2010/main" val="42453781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TNM</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42</a:t>
            </a:fld>
            <a:endParaRPr lang="es-MX" dirty="0"/>
          </a:p>
        </p:txBody>
      </p:sp>
    </p:spTree>
    <p:extLst>
      <p:ext uri="{BB962C8B-B14F-4D97-AF65-F5344CB8AC3E}">
        <p14:creationId xmlns:p14="http://schemas.microsoft.com/office/powerpoint/2010/main" val="23904568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TAMAÑO DEL TUMOR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43</a:t>
            </a:fld>
            <a:endParaRPr lang="es-MX" dirty="0"/>
          </a:p>
        </p:txBody>
      </p:sp>
    </p:spTree>
    <p:extLst>
      <p:ext uri="{BB962C8B-B14F-4D97-AF65-F5344CB8AC3E}">
        <p14:creationId xmlns:p14="http://schemas.microsoft.com/office/powerpoint/2010/main" val="382673396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GANGLIOS LINFATICOS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44</a:t>
            </a:fld>
            <a:endParaRPr lang="es-MX" dirty="0"/>
          </a:p>
        </p:txBody>
      </p:sp>
    </p:spTree>
    <p:extLst>
      <p:ext uri="{BB962C8B-B14F-4D97-AF65-F5344CB8AC3E}">
        <p14:creationId xmlns:p14="http://schemas.microsoft.com/office/powerpoint/2010/main" val="24987108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METASTASIS CLASIFICACION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45</a:t>
            </a:fld>
            <a:endParaRPr lang="es-MX" dirty="0"/>
          </a:p>
        </p:txBody>
      </p:sp>
    </p:spTree>
    <p:extLst>
      <p:ext uri="{BB962C8B-B14F-4D97-AF65-F5344CB8AC3E}">
        <p14:creationId xmlns:p14="http://schemas.microsoft.com/office/powerpoint/2010/main" val="34256727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TRATAMIENTO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46</a:t>
            </a:fld>
            <a:endParaRPr lang="es-MX" dirty="0"/>
          </a:p>
        </p:txBody>
      </p:sp>
    </p:spTree>
    <p:extLst>
      <p:ext uri="{BB962C8B-B14F-4D97-AF65-F5344CB8AC3E}">
        <p14:creationId xmlns:p14="http://schemas.microsoft.com/office/powerpoint/2010/main" val="242653740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TNM Y PRONOSTICO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47</a:t>
            </a:fld>
            <a:endParaRPr lang="es-MX" dirty="0"/>
          </a:p>
        </p:txBody>
      </p:sp>
    </p:spTree>
    <p:extLst>
      <p:ext uri="{BB962C8B-B14F-4D97-AF65-F5344CB8AC3E}">
        <p14:creationId xmlns:p14="http://schemas.microsoft.com/office/powerpoint/2010/main" val="346263593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GANGLIOS LINFATICOS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48</a:t>
            </a:fld>
            <a:endParaRPr lang="es-MX" dirty="0"/>
          </a:p>
        </p:txBody>
      </p:sp>
    </p:spTree>
    <p:extLst>
      <p:ext uri="{BB962C8B-B14F-4D97-AF65-F5344CB8AC3E}">
        <p14:creationId xmlns:p14="http://schemas.microsoft.com/office/powerpoint/2010/main" val="270808603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TRATAMIENTO  FINAL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49</a:t>
            </a:fld>
            <a:endParaRPr lang="es-MX" dirty="0"/>
          </a:p>
        </p:txBody>
      </p:sp>
    </p:spTree>
    <p:extLst>
      <p:ext uri="{BB962C8B-B14F-4D97-AF65-F5344CB8AC3E}">
        <p14:creationId xmlns:p14="http://schemas.microsoft.com/office/powerpoint/2010/main" val="631358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INTRODUCCION</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5</a:t>
            </a:fld>
            <a:endParaRPr lang="es-MX" dirty="0"/>
          </a:p>
        </p:txBody>
      </p:sp>
    </p:spTree>
    <p:extLst>
      <p:ext uri="{BB962C8B-B14F-4D97-AF65-F5344CB8AC3E}">
        <p14:creationId xmlns:p14="http://schemas.microsoft.com/office/powerpoint/2010/main" val="186500221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BIBLIOGRAFIA</a:t>
            </a:r>
            <a:r>
              <a:rPr lang="es-MX" baseline="0" dirty="0" smtClean="0"/>
              <a:t>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50</a:t>
            </a:fld>
            <a:endParaRPr lang="es-MX" dirty="0"/>
          </a:p>
        </p:txBody>
      </p:sp>
    </p:spTree>
    <p:extLst>
      <p:ext uri="{BB962C8B-B14F-4D97-AF65-F5344CB8AC3E}">
        <p14:creationId xmlns:p14="http://schemas.microsoft.com/office/powerpoint/2010/main" val="65398486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GUIA DE DIAPOSITIVAS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51</a:t>
            </a:fld>
            <a:endParaRPr lang="es-MX" dirty="0"/>
          </a:p>
        </p:txBody>
      </p:sp>
    </p:spTree>
    <p:extLst>
      <p:ext uri="{BB962C8B-B14F-4D97-AF65-F5344CB8AC3E}">
        <p14:creationId xmlns:p14="http://schemas.microsoft.com/office/powerpoint/2010/main" val="369209662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GUIA DE DIAPOSITIVAS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52</a:t>
            </a:fld>
            <a:endParaRPr lang="es-MX" dirty="0"/>
          </a:p>
        </p:txBody>
      </p:sp>
    </p:spTree>
    <p:extLst>
      <p:ext uri="{BB962C8B-B14F-4D97-AF65-F5344CB8AC3E}">
        <p14:creationId xmlns:p14="http://schemas.microsoft.com/office/powerpoint/2010/main" val="291049637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GUIA DE DIAPOSITIVAS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53</a:t>
            </a:fld>
            <a:endParaRPr lang="es-MX" dirty="0"/>
          </a:p>
        </p:txBody>
      </p:sp>
    </p:spTree>
    <p:extLst>
      <p:ext uri="{BB962C8B-B14F-4D97-AF65-F5344CB8AC3E}">
        <p14:creationId xmlns:p14="http://schemas.microsoft.com/office/powerpoint/2010/main" val="371099328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GUIA DE DIAPOSITIVAS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54</a:t>
            </a:fld>
            <a:endParaRPr lang="es-MX" dirty="0"/>
          </a:p>
        </p:txBody>
      </p:sp>
    </p:spTree>
    <p:extLst>
      <p:ext uri="{BB962C8B-B14F-4D97-AF65-F5344CB8AC3E}">
        <p14:creationId xmlns:p14="http://schemas.microsoft.com/office/powerpoint/2010/main" val="35693413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INTRODUCCION</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6</a:t>
            </a:fld>
            <a:endParaRPr lang="es-MX" dirty="0"/>
          </a:p>
        </p:txBody>
      </p:sp>
    </p:spTree>
    <p:extLst>
      <p:ext uri="{BB962C8B-B14F-4D97-AF65-F5344CB8AC3E}">
        <p14:creationId xmlns:p14="http://schemas.microsoft.com/office/powerpoint/2010/main" val="168735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DEFINICION</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7</a:t>
            </a:fld>
            <a:endParaRPr lang="es-MX" dirty="0"/>
          </a:p>
        </p:txBody>
      </p:sp>
    </p:spTree>
    <p:extLst>
      <p:ext uri="{BB962C8B-B14F-4D97-AF65-F5344CB8AC3E}">
        <p14:creationId xmlns:p14="http://schemas.microsoft.com/office/powerpoint/2010/main" val="1659475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DEFINICION DE CANCER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8</a:t>
            </a:fld>
            <a:endParaRPr lang="es-MX" dirty="0"/>
          </a:p>
        </p:txBody>
      </p:sp>
    </p:spTree>
    <p:extLst>
      <p:ext uri="{BB962C8B-B14F-4D97-AF65-F5344CB8AC3E}">
        <p14:creationId xmlns:p14="http://schemas.microsoft.com/office/powerpoint/2010/main" val="41144445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ETIOLOGIA  FACTORES FISICOS </a:t>
            </a:r>
            <a:endParaRPr lang="es-MX" dirty="0"/>
          </a:p>
        </p:txBody>
      </p:sp>
      <p:sp>
        <p:nvSpPr>
          <p:cNvPr id="4" name="Marcador de número de diapositiva 3"/>
          <p:cNvSpPr>
            <a:spLocks noGrp="1"/>
          </p:cNvSpPr>
          <p:nvPr>
            <p:ph type="sldNum" sz="quarter" idx="10"/>
          </p:nvPr>
        </p:nvSpPr>
        <p:spPr/>
        <p:txBody>
          <a:bodyPr/>
          <a:lstStyle/>
          <a:p>
            <a:fld id="{A0649918-A18C-402F-9313-BF19D9A5C2FF}" type="slidenum">
              <a:rPr lang="es-MX" smtClean="0"/>
              <a:t>9</a:t>
            </a:fld>
            <a:endParaRPr lang="es-MX" dirty="0"/>
          </a:p>
        </p:txBody>
      </p:sp>
    </p:spTree>
    <p:extLst>
      <p:ext uri="{BB962C8B-B14F-4D97-AF65-F5344CB8AC3E}">
        <p14:creationId xmlns:p14="http://schemas.microsoft.com/office/powerpoint/2010/main" val="36225601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CECC7A2F-814E-4F1B-8682-6AC039286101}" type="datetimeFigureOut">
              <a:rPr lang="es-MX" smtClean="0"/>
              <a:t>02/10/2015</a:t>
            </a:fld>
            <a:endParaRPr lang="es-MX" dirty="0"/>
          </a:p>
        </p:txBody>
      </p:sp>
      <p:sp>
        <p:nvSpPr>
          <p:cNvPr id="5" name="Footer Placeholder 4"/>
          <p:cNvSpPr>
            <a:spLocks noGrp="1"/>
          </p:cNvSpPr>
          <p:nvPr>
            <p:ph type="ftr" sz="quarter" idx="11"/>
          </p:nvPr>
        </p:nvSpPr>
        <p:spPr>
          <a:xfrm>
            <a:off x="5332412" y="5883275"/>
            <a:ext cx="4324044" cy="365125"/>
          </a:xfrm>
        </p:spPr>
        <p:txBody>
          <a:bodyPr/>
          <a:lstStyle/>
          <a:p>
            <a:endParaRPr lang="es-MX" dirty="0"/>
          </a:p>
        </p:txBody>
      </p:sp>
      <p:sp>
        <p:nvSpPr>
          <p:cNvPr id="6" name="Slide Number Placeholder 5"/>
          <p:cNvSpPr>
            <a:spLocks noGrp="1"/>
          </p:cNvSpPr>
          <p:nvPr>
            <p:ph type="sldNum" sz="quarter" idx="12"/>
          </p:nvPr>
        </p:nvSpPr>
        <p:spPr/>
        <p:txBody>
          <a:bodyPr/>
          <a:lstStyle/>
          <a:p>
            <a:fld id="{CB645C00-9F48-4913-9917-0D10F8BDB7C5}" type="slidenum">
              <a:rPr lang="es-MX" smtClean="0"/>
              <a:t>‹Nº›</a:t>
            </a:fld>
            <a:endParaRPr lang="es-MX" dirty="0"/>
          </a:p>
        </p:txBody>
      </p:sp>
    </p:spTree>
    <p:extLst>
      <p:ext uri="{BB962C8B-B14F-4D97-AF65-F5344CB8AC3E}">
        <p14:creationId xmlns:p14="http://schemas.microsoft.com/office/powerpoint/2010/main" val="329229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ECC7A2F-814E-4F1B-8682-6AC039286101}" type="datetimeFigureOut">
              <a:rPr lang="es-MX" smtClean="0"/>
              <a:t>02/10/2015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CB645C00-9F48-4913-9917-0D10F8BDB7C5}" type="slidenum">
              <a:rPr lang="es-MX" smtClean="0"/>
              <a:t>‹Nº›</a:t>
            </a:fld>
            <a:endParaRPr lang="es-MX" dirty="0"/>
          </a:p>
        </p:txBody>
      </p:sp>
    </p:spTree>
    <p:extLst>
      <p:ext uri="{BB962C8B-B14F-4D97-AF65-F5344CB8AC3E}">
        <p14:creationId xmlns:p14="http://schemas.microsoft.com/office/powerpoint/2010/main" val="1256709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ECC7A2F-814E-4F1B-8682-6AC039286101}" type="datetimeFigureOut">
              <a:rPr lang="es-MX" smtClean="0"/>
              <a:t>02/10/2015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B645C00-9F48-4913-9917-0D10F8BDB7C5}" type="slidenum">
              <a:rPr lang="es-MX" smtClean="0"/>
              <a:t>‹Nº›</a:t>
            </a:fld>
            <a:endParaRPr lang="es-MX" dirty="0"/>
          </a:p>
        </p:txBody>
      </p:sp>
    </p:spTree>
    <p:extLst>
      <p:ext uri="{BB962C8B-B14F-4D97-AF65-F5344CB8AC3E}">
        <p14:creationId xmlns:p14="http://schemas.microsoft.com/office/powerpoint/2010/main" val="10727223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ECC7A2F-814E-4F1B-8682-6AC039286101}" type="datetimeFigureOut">
              <a:rPr lang="es-MX" smtClean="0"/>
              <a:t>02/10/2015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B645C00-9F48-4913-9917-0D10F8BDB7C5}" type="slidenum">
              <a:rPr lang="es-MX" smtClean="0"/>
              <a:t>‹Nº›</a:t>
            </a:fld>
            <a:endParaRPr lang="es-MX" dirty="0"/>
          </a:p>
        </p:txBody>
      </p:sp>
    </p:spTree>
    <p:extLst>
      <p:ext uri="{BB962C8B-B14F-4D97-AF65-F5344CB8AC3E}">
        <p14:creationId xmlns:p14="http://schemas.microsoft.com/office/powerpoint/2010/main" val="12787412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ECC7A2F-814E-4F1B-8682-6AC039286101}" type="datetimeFigureOut">
              <a:rPr lang="es-MX" smtClean="0"/>
              <a:t>02/10/2015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B645C00-9F48-4913-9917-0D10F8BDB7C5}" type="slidenum">
              <a:rPr lang="es-MX" smtClean="0"/>
              <a:t>‹Nº›</a:t>
            </a:fld>
            <a:endParaRPr lang="es-MX" dirty="0"/>
          </a:p>
        </p:txBody>
      </p:sp>
    </p:spTree>
    <p:extLst>
      <p:ext uri="{BB962C8B-B14F-4D97-AF65-F5344CB8AC3E}">
        <p14:creationId xmlns:p14="http://schemas.microsoft.com/office/powerpoint/2010/main" val="23796116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ECC7A2F-814E-4F1B-8682-6AC039286101}" type="datetimeFigureOut">
              <a:rPr lang="es-MX" smtClean="0"/>
              <a:t>02/10/2015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B645C00-9F48-4913-9917-0D10F8BDB7C5}" type="slidenum">
              <a:rPr lang="es-MX" smtClean="0"/>
              <a:t>‹Nº›</a:t>
            </a:fld>
            <a:endParaRPr lang="es-MX" dirty="0"/>
          </a:p>
        </p:txBody>
      </p:sp>
    </p:spTree>
    <p:extLst>
      <p:ext uri="{BB962C8B-B14F-4D97-AF65-F5344CB8AC3E}">
        <p14:creationId xmlns:p14="http://schemas.microsoft.com/office/powerpoint/2010/main" val="23160524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ECC7A2F-814E-4F1B-8682-6AC039286101}" type="datetimeFigureOut">
              <a:rPr lang="es-MX" smtClean="0"/>
              <a:t>02/10/2015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B645C00-9F48-4913-9917-0D10F8BDB7C5}" type="slidenum">
              <a:rPr lang="es-MX" smtClean="0"/>
              <a:t>‹Nº›</a:t>
            </a:fld>
            <a:endParaRPr lang="es-MX" dirty="0"/>
          </a:p>
        </p:txBody>
      </p:sp>
    </p:spTree>
    <p:extLst>
      <p:ext uri="{BB962C8B-B14F-4D97-AF65-F5344CB8AC3E}">
        <p14:creationId xmlns:p14="http://schemas.microsoft.com/office/powerpoint/2010/main" val="2748078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ECC7A2F-814E-4F1B-8682-6AC039286101}" type="datetimeFigureOut">
              <a:rPr lang="es-MX" smtClean="0"/>
              <a:t>02/10/2015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B645C00-9F48-4913-9917-0D10F8BDB7C5}" type="slidenum">
              <a:rPr lang="es-MX" smtClean="0"/>
              <a:t>‹Nº›</a:t>
            </a:fld>
            <a:endParaRPr lang="es-MX" dirty="0"/>
          </a:p>
        </p:txBody>
      </p:sp>
    </p:spTree>
    <p:extLst>
      <p:ext uri="{BB962C8B-B14F-4D97-AF65-F5344CB8AC3E}">
        <p14:creationId xmlns:p14="http://schemas.microsoft.com/office/powerpoint/2010/main" val="32727422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ECC7A2F-814E-4F1B-8682-6AC039286101}" type="datetimeFigureOut">
              <a:rPr lang="es-MX" smtClean="0"/>
              <a:t>02/10/2015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B645C00-9F48-4913-9917-0D10F8BDB7C5}" type="slidenum">
              <a:rPr lang="es-MX" smtClean="0"/>
              <a:t>‹Nº›</a:t>
            </a:fld>
            <a:endParaRPr lang="es-MX" dirty="0"/>
          </a:p>
        </p:txBody>
      </p:sp>
    </p:spTree>
    <p:extLst>
      <p:ext uri="{BB962C8B-B14F-4D97-AF65-F5344CB8AC3E}">
        <p14:creationId xmlns:p14="http://schemas.microsoft.com/office/powerpoint/2010/main" val="3354176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ECC7A2F-814E-4F1B-8682-6AC039286101}" type="datetimeFigureOut">
              <a:rPr lang="es-MX" smtClean="0"/>
              <a:t>02/10/2015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a:xfrm>
            <a:off x="10951856" y="5867131"/>
            <a:ext cx="551167" cy="365125"/>
          </a:xfrm>
        </p:spPr>
        <p:txBody>
          <a:bodyPr/>
          <a:lstStyle/>
          <a:p>
            <a:fld id="{CB645C00-9F48-4913-9917-0D10F8BDB7C5}" type="slidenum">
              <a:rPr lang="es-MX" smtClean="0"/>
              <a:t>‹Nº›</a:t>
            </a:fld>
            <a:endParaRPr lang="es-MX" dirty="0"/>
          </a:p>
        </p:txBody>
      </p:sp>
    </p:spTree>
    <p:extLst>
      <p:ext uri="{BB962C8B-B14F-4D97-AF65-F5344CB8AC3E}">
        <p14:creationId xmlns:p14="http://schemas.microsoft.com/office/powerpoint/2010/main" val="1221907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ECC7A2F-814E-4F1B-8682-6AC039286101}" type="datetimeFigureOut">
              <a:rPr lang="es-MX" smtClean="0"/>
              <a:t>02/10/2015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B645C00-9F48-4913-9917-0D10F8BDB7C5}" type="slidenum">
              <a:rPr lang="es-MX" smtClean="0"/>
              <a:t>‹Nº›</a:t>
            </a:fld>
            <a:endParaRPr lang="es-MX" dirty="0"/>
          </a:p>
        </p:txBody>
      </p:sp>
    </p:spTree>
    <p:extLst>
      <p:ext uri="{BB962C8B-B14F-4D97-AF65-F5344CB8AC3E}">
        <p14:creationId xmlns:p14="http://schemas.microsoft.com/office/powerpoint/2010/main" val="3556886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ECC7A2F-814E-4F1B-8682-6AC039286101}" type="datetimeFigureOut">
              <a:rPr lang="es-MX" smtClean="0"/>
              <a:t>02/10/2015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CB645C00-9F48-4913-9917-0D10F8BDB7C5}" type="slidenum">
              <a:rPr lang="es-MX" smtClean="0"/>
              <a:t>‹Nº›</a:t>
            </a:fld>
            <a:endParaRPr lang="es-MX" dirty="0"/>
          </a:p>
        </p:txBody>
      </p:sp>
    </p:spTree>
    <p:extLst>
      <p:ext uri="{BB962C8B-B14F-4D97-AF65-F5344CB8AC3E}">
        <p14:creationId xmlns:p14="http://schemas.microsoft.com/office/powerpoint/2010/main" val="50209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ECC7A2F-814E-4F1B-8682-6AC039286101}" type="datetimeFigureOut">
              <a:rPr lang="es-MX" smtClean="0"/>
              <a:t>02/10/2015</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CB645C00-9F48-4913-9917-0D10F8BDB7C5}" type="slidenum">
              <a:rPr lang="es-MX" smtClean="0"/>
              <a:t>‹Nº›</a:t>
            </a:fld>
            <a:endParaRPr lang="es-MX" dirty="0"/>
          </a:p>
        </p:txBody>
      </p:sp>
    </p:spTree>
    <p:extLst>
      <p:ext uri="{BB962C8B-B14F-4D97-AF65-F5344CB8AC3E}">
        <p14:creationId xmlns:p14="http://schemas.microsoft.com/office/powerpoint/2010/main" val="999316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CECC7A2F-814E-4F1B-8682-6AC039286101}" type="datetimeFigureOut">
              <a:rPr lang="es-MX" smtClean="0"/>
              <a:t>02/10/2015</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CB645C00-9F48-4913-9917-0D10F8BDB7C5}" type="slidenum">
              <a:rPr lang="es-MX" smtClean="0"/>
              <a:t>‹Nº›</a:t>
            </a:fld>
            <a:endParaRPr lang="es-MX" dirty="0"/>
          </a:p>
        </p:txBody>
      </p:sp>
    </p:spTree>
    <p:extLst>
      <p:ext uri="{BB962C8B-B14F-4D97-AF65-F5344CB8AC3E}">
        <p14:creationId xmlns:p14="http://schemas.microsoft.com/office/powerpoint/2010/main" val="1618643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CC7A2F-814E-4F1B-8682-6AC039286101}" type="datetimeFigureOut">
              <a:rPr lang="es-MX" smtClean="0"/>
              <a:t>02/10/2015</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CB645C00-9F48-4913-9917-0D10F8BDB7C5}" type="slidenum">
              <a:rPr lang="es-MX" smtClean="0"/>
              <a:t>‹Nº›</a:t>
            </a:fld>
            <a:endParaRPr lang="es-MX" dirty="0"/>
          </a:p>
        </p:txBody>
      </p:sp>
    </p:spTree>
    <p:extLst>
      <p:ext uri="{BB962C8B-B14F-4D97-AF65-F5344CB8AC3E}">
        <p14:creationId xmlns:p14="http://schemas.microsoft.com/office/powerpoint/2010/main" val="286877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ECC7A2F-814E-4F1B-8682-6AC039286101}" type="datetimeFigureOut">
              <a:rPr lang="es-MX" smtClean="0"/>
              <a:t>02/10/2015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CB645C00-9F48-4913-9917-0D10F8BDB7C5}" type="slidenum">
              <a:rPr lang="es-MX" smtClean="0"/>
              <a:t>‹Nº›</a:t>
            </a:fld>
            <a:endParaRPr lang="es-MX" dirty="0"/>
          </a:p>
        </p:txBody>
      </p:sp>
    </p:spTree>
    <p:extLst>
      <p:ext uri="{BB962C8B-B14F-4D97-AF65-F5344CB8AC3E}">
        <p14:creationId xmlns:p14="http://schemas.microsoft.com/office/powerpoint/2010/main" val="46372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ECC7A2F-814E-4F1B-8682-6AC039286101}" type="datetimeFigureOut">
              <a:rPr lang="es-MX" smtClean="0"/>
              <a:t>02/10/2015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CB645C00-9F48-4913-9917-0D10F8BDB7C5}" type="slidenum">
              <a:rPr lang="es-MX" smtClean="0"/>
              <a:t>‹Nº›</a:t>
            </a:fld>
            <a:endParaRPr lang="es-MX" dirty="0"/>
          </a:p>
        </p:txBody>
      </p:sp>
    </p:spTree>
    <p:extLst>
      <p:ext uri="{BB962C8B-B14F-4D97-AF65-F5344CB8AC3E}">
        <p14:creationId xmlns:p14="http://schemas.microsoft.com/office/powerpoint/2010/main" val="1328619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ECC7A2F-814E-4F1B-8682-6AC039286101}" type="datetimeFigureOut">
              <a:rPr lang="es-MX" smtClean="0"/>
              <a:t>02/10/2015</a:t>
            </a:fld>
            <a:endParaRPr lang="es-MX"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B645C00-9F48-4913-9917-0D10F8BDB7C5}" type="slidenum">
              <a:rPr lang="es-MX" smtClean="0"/>
              <a:t>‹Nº›</a:t>
            </a:fld>
            <a:endParaRPr lang="es-MX" dirty="0"/>
          </a:p>
        </p:txBody>
      </p:sp>
    </p:spTree>
    <p:extLst>
      <p:ext uri="{BB962C8B-B14F-4D97-AF65-F5344CB8AC3E}">
        <p14:creationId xmlns:p14="http://schemas.microsoft.com/office/powerpoint/2010/main" val="32340209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1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44.png"/><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47.png"/><Relationship Id="rId4" Type="http://schemas.openxmlformats.org/officeDocument/2006/relationships/image" Target="../media/image4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8.gif"/><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50.png"/><Relationship Id="rId4" Type="http://schemas.openxmlformats.org/officeDocument/2006/relationships/image" Target="../media/image49.jpeg"/></Relationships>
</file>

<file path=ppt/slides/_rels/slide3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54.jpeg"/></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57.jpeg"/></Relationships>
</file>

<file path=ppt/slides/_rels/slide36.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59.jpeg"/></Relationships>
</file>

<file path=ppt/slides/_rels/slide37.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61.jpeg"/></Relationships>
</file>

<file path=ppt/slides/_rels/slide38.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63.gif"/></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78397" y="2801968"/>
            <a:ext cx="9994005" cy="3221091"/>
          </a:xfrm>
        </p:spPr>
        <p:txBody>
          <a:bodyPr>
            <a:normAutofit fontScale="90000"/>
          </a:bodyPr>
          <a:lstStyle/>
          <a:p>
            <a:pPr algn="ctr"/>
            <a:r>
              <a:rPr lang="es-MX" sz="3200" dirty="0" smtClean="0">
                <a:latin typeface="Century Gothic" panose="020B0502020202020204" pitchFamily="34" charset="0"/>
              </a:rPr>
              <a:t>UNIVERSIDAD AUTÓNOMA DEL ESTADO DE MÉXICO</a:t>
            </a:r>
            <a:br>
              <a:rPr lang="es-MX" sz="3200" dirty="0" smtClean="0">
                <a:latin typeface="Century Gothic" panose="020B0502020202020204" pitchFamily="34" charset="0"/>
              </a:rPr>
            </a:br>
            <a:r>
              <a:rPr lang="es-MX" sz="3200" dirty="0">
                <a:latin typeface="Century Gothic" panose="020B0502020202020204" pitchFamily="34" charset="0"/>
              </a:rPr>
              <a:t/>
            </a:r>
            <a:br>
              <a:rPr lang="es-MX" sz="3200" dirty="0">
                <a:latin typeface="Century Gothic" panose="020B0502020202020204" pitchFamily="34" charset="0"/>
              </a:rPr>
            </a:br>
            <a:r>
              <a:rPr lang="es-MX" sz="2700" dirty="0" smtClean="0">
                <a:latin typeface="Century Gothic" panose="020B0502020202020204" pitchFamily="34" charset="0"/>
              </a:rPr>
              <a:t>FACULTAD DE ODONTOLOGIA        </a:t>
            </a:r>
            <a:br>
              <a:rPr lang="es-MX" sz="2700" dirty="0" smtClean="0">
                <a:latin typeface="Century Gothic" panose="020B0502020202020204" pitchFamily="34" charset="0"/>
              </a:rPr>
            </a:br>
            <a:r>
              <a:rPr lang="es-ES_tradnl" sz="2700" b="1" dirty="0"/>
              <a:t>AREA DE MEDICINA BUCAL </a:t>
            </a:r>
            <a:br>
              <a:rPr lang="es-ES_tradnl" sz="2700" b="1" dirty="0"/>
            </a:br>
            <a:r>
              <a:rPr lang="es-ES_tradnl" sz="2700" b="1" dirty="0"/>
              <a:t>PLAN DE ESTUDIOS: CIRUJANO DENTISTA </a:t>
            </a:r>
            <a:r>
              <a:rPr lang="es-ES_tradnl" sz="2700" dirty="0"/>
              <a:t/>
            </a:r>
            <a:br>
              <a:rPr lang="es-ES_tradnl" sz="2700" dirty="0"/>
            </a:br>
            <a:r>
              <a:rPr lang="es-ES_tradnl" sz="2700" dirty="0"/>
              <a:t>UNIDAD DE APRENDIZAJE:  </a:t>
            </a:r>
            <a:r>
              <a:rPr lang="es-ES_tradnl" sz="2700" b="1" dirty="0"/>
              <a:t>PATOLOGÍA BUCAL I</a:t>
            </a:r>
            <a:br>
              <a:rPr lang="es-ES_tradnl" sz="2700" b="1" dirty="0"/>
            </a:br>
            <a:r>
              <a:rPr lang="es-ES_tradnl" sz="2700" b="1" dirty="0" smtClean="0"/>
              <a:t/>
            </a:r>
            <a:br>
              <a:rPr lang="es-ES_tradnl" sz="2700" b="1" dirty="0" smtClean="0"/>
            </a:br>
            <a:r>
              <a:rPr lang="es-ES_tradnl" sz="2700" b="1" dirty="0"/>
              <a:t>MATERIAL SOLO  VISION  </a:t>
            </a:r>
            <a:r>
              <a:rPr lang="es-ES_tradnl" sz="2700" b="1" dirty="0" smtClean="0"/>
              <a:t>PROYECTABLES</a:t>
            </a:r>
            <a:br>
              <a:rPr lang="es-ES_tradnl" sz="2700" b="1" dirty="0" smtClean="0"/>
            </a:br>
            <a:r>
              <a:rPr lang="es-ES_tradnl" sz="2700" b="1" dirty="0" smtClean="0"/>
              <a:t>NOMBRE DEL MATERIAL:</a:t>
            </a:r>
            <a:br>
              <a:rPr lang="es-ES_tradnl" sz="2700" b="1" dirty="0" smtClean="0"/>
            </a:br>
            <a:r>
              <a:rPr lang="es-ES_tradnl" sz="2700" b="1" dirty="0" smtClean="0"/>
              <a:t/>
            </a:r>
            <a:br>
              <a:rPr lang="es-ES_tradnl" sz="2700" b="1" dirty="0" smtClean="0"/>
            </a:br>
            <a:r>
              <a:rPr lang="es-ES_tradnl" sz="3600" b="1" dirty="0" smtClean="0">
                <a:solidFill>
                  <a:schemeClr val="accent5">
                    <a:lumMod val="50000"/>
                  </a:schemeClr>
                </a:solidFill>
              </a:rPr>
              <a:t>CARCINOMA  EPIDERMOIDE   </a:t>
            </a:r>
            <a:br>
              <a:rPr lang="es-ES_tradnl" sz="3600" b="1" dirty="0" smtClean="0">
                <a:solidFill>
                  <a:schemeClr val="accent5">
                    <a:lumMod val="50000"/>
                  </a:schemeClr>
                </a:solidFill>
              </a:rPr>
            </a:br>
            <a:r>
              <a:rPr lang="es-ES_tradnl" sz="2700" b="1" dirty="0" smtClean="0"/>
              <a:t/>
            </a:r>
            <a:br>
              <a:rPr lang="es-ES_tradnl" sz="2700" b="1" dirty="0" smtClean="0"/>
            </a:br>
            <a:r>
              <a:rPr lang="es-ES_tradnl" sz="2700" b="1" dirty="0" smtClean="0"/>
              <a:t>ELABORADO POR:</a:t>
            </a:r>
            <a:br>
              <a:rPr lang="es-ES_tradnl" sz="2700" b="1" dirty="0" smtClean="0"/>
            </a:br>
            <a:r>
              <a:rPr lang="es-MX" sz="3200" dirty="0" smtClean="0">
                <a:latin typeface="Century Gothic" panose="020B0502020202020204" pitchFamily="34" charset="0"/>
              </a:rPr>
              <a:t/>
            </a:r>
            <a:br>
              <a:rPr lang="es-MX" sz="3200" dirty="0" smtClean="0">
                <a:latin typeface="Century Gothic" panose="020B0502020202020204" pitchFamily="34" charset="0"/>
              </a:rPr>
            </a:br>
            <a:r>
              <a:rPr lang="es-MX" sz="3200" dirty="0" smtClean="0">
                <a:latin typeface="Century Gothic" panose="020B0502020202020204" pitchFamily="34" charset="0"/>
              </a:rPr>
              <a:t>MASS.</a:t>
            </a:r>
            <a:r>
              <a:rPr lang="es-MX" sz="3200" b="1" dirty="0" smtClean="0">
                <a:latin typeface="Century Gothic" panose="020B0502020202020204" pitchFamily="34" charset="0"/>
              </a:rPr>
              <a:t>  </a:t>
            </a:r>
            <a:r>
              <a:rPr lang="es-MX" sz="3200" dirty="0" smtClean="0">
                <a:latin typeface="Century Gothic" panose="020B0502020202020204" pitchFamily="34" charset="0"/>
              </a:rPr>
              <a:t>Mariluz Díaz Guzmán</a:t>
            </a:r>
            <a:br>
              <a:rPr lang="es-MX" sz="3200" dirty="0" smtClean="0">
                <a:latin typeface="Century Gothic" panose="020B0502020202020204" pitchFamily="34" charset="0"/>
              </a:rPr>
            </a:br>
            <a:endParaRPr lang="es-MX" sz="3200" dirty="0">
              <a:latin typeface="Century Gothic" panose="020B0502020202020204" pitchFamily="34" charset="0"/>
            </a:endParaRPr>
          </a:p>
        </p:txBody>
      </p:sp>
      <p:sp>
        <p:nvSpPr>
          <p:cNvPr id="4" name="CuadroTexto 3"/>
          <p:cNvSpPr txBox="1"/>
          <p:nvPr/>
        </p:nvSpPr>
        <p:spPr>
          <a:xfrm>
            <a:off x="5572260" y="6023059"/>
            <a:ext cx="6619740" cy="461665"/>
          </a:xfrm>
          <a:prstGeom prst="rect">
            <a:avLst/>
          </a:prstGeom>
          <a:noFill/>
        </p:spPr>
        <p:txBody>
          <a:bodyPr wrap="square" rtlCol="0">
            <a:spAutoFit/>
          </a:bodyPr>
          <a:lstStyle/>
          <a:p>
            <a:r>
              <a:rPr lang="es-MX" sz="2400" dirty="0" smtClean="0"/>
              <a:t>                                        </a:t>
            </a:r>
            <a:endParaRPr lang="es-MX" dirty="0"/>
          </a:p>
        </p:txBody>
      </p:sp>
      <p:sp>
        <p:nvSpPr>
          <p:cNvPr id="5" name="CuadroTexto 4"/>
          <p:cNvSpPr txBox="1"/>
          <p:nvPr/>
        </p:nvSpPr>
        <p:spPr>
          <a:xfrm>
            <a:off x="5945747" y="4799081"/>
            <a:ext cx="5872766" cy="461665"/>
          </a:xfrm>
          <a:prstGeom prst="rect">
            <a:avLst/>
          </a:prstGeom>
          <a:noFill/>
        </p:spPr>
        <p:txBody>
          <a:bodyPr wrap="square" rtlCol="0">
            <a:spAutoFit/>
          </a:bodyPr>
          <a:lstStyle/>
          <a:p>
            <a:endParaRPr lang="es-MX" sz="2400" dirty="0"/>
          </a:p>
        </p:txBody>
      </p:sp>
      <p:pic>
        <p:nvPicPr>
          <p:cNvPr id="6" name="Imagen 5"/>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0047853" y="527433"/>
            <a:ext cx="1562704" cy="1361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5198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275505" y="1423611"/>
            <a:ext cx="5204426" cy="3631763"/>
          </a:xfrm>
          <a:prstGeom prst="rect">
            <a:avLst/>
          </a:prstGeom>
          <a:noFill/>
        </p:spPr>
        <p:txBody>
          <a:bodyPr wrap="square" rtlCol="0">
            <a:spAutoFit/>
          </a:bodyPr>
          <a:lstStyle/>
          <a:p>
            <a:r>
              <a:rPr lang="es-MX" sz="2400" i="1" u="sng" dirty="0" smtClean="0">
                <a:solidFill>
                  <a:srgbClr val="0070C0"/>
                </a:solidFill>
                <a:effectLst>
                  <a:outerShdw blurRad="38100" dist="38100" dir="2700000" algn="tl">
                    <a:srgbClr val="000000">
                      <a:alpha val="43137"/>
                    </a:srgbClr>
                  </a:outerShdw>
                </a:effectLst>
              </a:rPr>
              <a:t>Carcinógenos químicos </a:t>
            </a:r>
            <a:endParaRPr lang="es-MX" sz="2400" dirty="0" smtClean="0">
              <a:solidFill>
                <a:srgbClr val="0070C0"/>
              </a:solidFill>
            </a:endParaRPr>
          </a:p>
          <a:p>
            <a:pPr marL="285750" indent="-285750">
              <a:buFontTx/>
              <a:buChar char="-"/>
            </a:pPr>
            <a:r>
              <a:rPr lang="es-MX" sz="2000" dirty="0" smtClean="0"/>
              <a:t>ASBESTO</a:t>
            </a:r>
          </a:p>
          <a:p>
            <a:pPr marL="285750" indent="-285750">
              <a:buFontTx/>
              <a:buChar char="-"/>
            </a:pPr>
            <a:r>
              <a:rPr lang="es-MX" sz="2000" dirty="0" smtClean="0"/>
              <a:t>TABAQUISMO (CIGARRO, PURO, TABACO MASTICABLE)</a:t>
            </a:r>
          </a:p>
          <a:p>
            <a:pPr marL="285750" indent="-285750">
              <a:buFontTx/>
              <a:buChar char="-"/>
            </a:pPr>
            <a:r>
              <a:rPr lang="es-MX" sz="2000" dirty="0" smtClean="0"/>
              <a:t>NUEZ DE BETHEL </a:t>
            </a:r>
          </a:p>
          <a:p>
            <a:pPr marL="285750" indent="-285750">
              <a:buFontTx/>
              <a:buChar char="-"/>
            </a:pPr>
            <a:r>
              <a:rPr lang="es-MX" sz="2000" dirty="0" smtClean="0"/>
              <a:t>ARSENICO . CROMO</a:t>
            </a:r>
          </a:p>
          <a:p>
            <a:pPr marL="285750" indent="-285750">
              <a:buFontTx/>
              <a:buChar char="-"/>
            </a:pPr>
            <a:r>
              <a:rPr lang="es-MX" sz="2000" dirty="0" smtClean="0"/>
              <a:t>DERIVADOS DEL PETROLEO </a:t>
            </a:r>
          </a:p>
          <a:p>
            <a:pPr marL="285750" indent="-285750">
              <a:buFontTx/>
              <a:buChar char="-"/>
            </a:pPr>
            <a:r>
              <a:rPr lang="es-MX" sz="2000" dirty="0" smtClean="0"/>
              <a:t>PLAGUICIDAS</a:t>
            </a:r>
          </a:p>
          <a:p>
            <a:r>
              <a:rPr lang="es-MX" sz="2000" dirty="0" smtClean="0"/>
              <a:t>-    ALCOHOL -  DROGAS </a:t>
            </a:r>
            <a:endParaRPr lang="es-MX" sz="2400" dirty="0"/>
          </a:p>
          <a:p>
            <a:endParaRPr lang="es-MX" sz="2400" dirty="0" smtClean="0"/>
          </a:p>
          <a:p>
            <a:endParaRPr lang="es-MX" dirty="0"/>
          </a:p>
        </p:txBody>
      </p:sp>
      <p:pic>
        <p:nvPicPr>
          <p:cNvPr id="3" name="Imagen 2"/>
          <p:cNvPicPr>
            <a:picLocks noChangeAspect="1"/>
          </p:cNvPicPr>
          <p:nvPr/>
        </p:nvPicPr>
        <p:blipFill>
          <a:blip r:embed="rId3"/>
          <a:stretch>
            <a:fillRect/>
          </a:stretch>
        </p:blipFill>
        <p:spPr>
          <a:xfrm>
            <a:off x="8263670" y="304800"/>
            <a:ext cx="2733675" cy="1676400"/>
          </a:xfrm>
          <a:prstGeom prst="rect">
            <a:avLst/>
          </a:prstGeom>
        </p:spPr>
      </p:pic>
      <p:pic>
        <p:nvPicPr>
          <p:cNvPr id="4" name="Imagen 3"/>
          <p:cNvPicPr>
            <a:picLocks noChangeAspect="1"/>
          </p:cNvPicPr>
          <p:nvPr/>
        </p:nvPicPr>
        <p:blipFill>
          <a:blip r:embed="rId4"/>
          <a:stretch>
            <a:fillRect/>
          </a:stretch>
        </p:blipFill>
        <p:spPr>
          <a:xfrm>
            <a:off x="9527931" y="2206029"/>
            <a:ext cx="2209800" cy="2066925"/>
          </a:xfrm>
          <a:prstGeom prst="rect">
            <a:avLst/>
          </a:prstGeom>
        </p:spPr>
      </p:pic>
      <p:pic>
        <p:nvPicPr>
          <p:cNvPr id="5" name="Imagen 4"/>
          <p:cNvPicPr>
            <a:picLocks noChangeAspect="1"/>
          </p:cNvPicPr>
          <p:nvPr/>
        </p:nvPicPr>
        <p:blipFill>
          <a:blip r:embed="rId5"/>
          <a:stretch>
            <a:fillRect/>
          </a:stretch>
        </p:blipFill>
        <p:spPr>
          <a:xfrm>
            <a:off x="6949586" y="2454519"/>
            <a:ext cx="2266950" cy="2019300"/>
          </a:xfrm>
          <a:prstGeom prst="rect">
            <a:avLst/>
          </a:prstGeom>
        </p:spPr>
      </p:pic>
      <p:pic>
        <p:nvPicPr>
          <p:cNvPr id="6" name="Imagen 5"/>
          <p:cNvPicPr>
            <a:picLocks noChangeAspect="1"/>
          </p:cNvPicPr>
          <p:nvPr/>
        </p:nvPicPr>
        <p:blipFill>
          <a:blip r:embed="rId6"/>
          <a:stretch>
            <a:fillRect/>
          </a:stretch>
        </p:blipFill>
        <p:spPr>
          <a:xfrm>
            <a:off x="8789743" y="4947138"/>
            <a:ext cx="2543175" cy="1790700"/>
          </a:xfrm>
          <a:prstGeom prst="rect">
            <a:avLst/>
          </a:prstGeom>
        </p:spPr>
      </p:pic>
      <p:pic>
        <p:nvPicPr>
          <p:cNvPr id="7" name="Imagen 6"/>
          <p:cNvPicPr>
            <a:picLocks noChangeAspect="1"/>
          </p:cNvPicPr>
          <p:nvPr/>
        </p:nvPicPr>
        <p:blipFill>
          <a:blip r:embed="rId7"/>
          <a:stretch>
            <a:fillRect/>
          </a:stretch>
        </p:blipFill>
        <p:spPr>
          <a:xfrm>
            <a:off x="5170243" y="4861047"/>
            <a:ext cx="2619375" cy="1743075"/>
          </a:xfrm>
          <a:prstGeom prst="rect">
            <a:avLst/>
          </a:prstGeom>
        </p:spPr>
      </p:pic>
    </p:spTree>
    <p:extLst>
      <p:ext uri="{BB962C8B-B14F-4D97-AF65-F5344CB8AC3E}">
        <p14:creationId xmlns:p14="http://schemas.microsoft.com/office/powerpoint/2010/main" val="1945383877"/>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213338" y="1002323"/>
            <a:ext cx="4026878" cy="3785652"/>
          </a:xfrm>
          <a:prstGeom prst="rect">
            <a:avLst/>
          </a:prstGeom>
          <a:noFill/>
        </p:spPr>
        <p:txBody>
          <a:bodyPr wrap="square" rtlCol="0">
            <a:spAutoFit/>
          </a:bodyPr>
          <a:lstStyle/>
          <a:p>
            <a:r>
              <a:rPr lang="es-MX" sz="2000" dirty="0" smtClean="0">
                <a:solidFill>
                  <a:srgbClr val="0070C0"/>
                </a:solidFill>
              </a:rPr>
              <a:t>FACTORES BIOLOGICOS</a:t>
            </a:r>
          </a:p>
          <a:p>
            <a:r>
              <a:rPr lang="es-MX" sz="2000" dirty="0" smtClean="0"/>
              <a:t>ENFERMEDADES VIRALES </a:t>
            </a:r>
          </a:p>
          <a:p>
            <a:r>
              <a:rPr lang="es-MX" sz="2000" dirty="0" smtClean="0">
                <a:solidFill>
                  <a:srgbClr val="0070C0"/>
                </a:solidFill>
              </a:rPr>
              <a:t>VPH  -    VIH -  CITOMEGALOVIRUS</a:t>
            </a:r>
          </a:p>
          <a:p>
            <a:r>
              <a:rPr lang="es-MX" sz="2000" dirty="0" smtClean="0">
                <a:solidFill>
                  <a:srgbClr val="0070C0"/>
                </a:solidFill>
              </a:rPr>
              <a:t>HERPES VIRUS  </a:t>
            </a:r>
          </a:p>
          <a:p>
            <a:endParaRPr lang="es-MX" sz="2000" dirty="0" smtClean="0"/>
          </a:p>
          <a:p>
            <a:r>
              <a:rPr lang="es-MX" sz="2000" dirty="0" smtClean="0"/>
              <a:t>ENFERMEDADES BACTERIANAS </a:t>
            </a:r>
          </a:p>
          <a:p>
            <a:r>
              <a:rPr lang="es-MX" sz="2000" dirty="0" smtClean="0">
                <a:solidFill>
                  <a:srgbClr val="0070C0"/>
                </a:solidFill>
              </a:rPr>
              <a:t>TUBERCULOSIS</a:t>
            </a:r>
          </a:p>
          <a:p>
            <a:r>
              <a:rPr lang="es-MX" sz="2000" dirty="0" smtClean="0">
                <a:solidFill>
                  <a:srgbClr val="0070C0"/>
                </a:solidFill>
              </a:rPr>
              <a:t>SIFILIS </a:t>
            </a:r>
          </a:p>
          <a:p>
            <a:r>
              <a:rPr lang="es-MX" sz="2000" dirty="0" smtClean="0">
                <a:solidFill>
                  <a:srgbClr val="0070C0"/>
                </a:solidFill>
              </a:rPr>
              <a:t>ULCERAS GASTROINTESTINALES</a:t>
            </a:r>
          </a:p>
          <a:p>
            <a:endParaRPr lang="es-MX" sz="2000" dirty="0">
              <a:solidFill>
                <a:srgbClr val="0070C0"/>
              </a:solidFill>
            </a:endParaRPr>
          </a:p>
          <a:p>
            <a:r>
              <a:rPr lang="es-MX" sz="2000" dirty="0" smtClean="0"/>
              <a:t>ENFERMEDADES ENDOCRINAS </a:t>
            </a:r>
          </a:p>
          <a:p>
            <a:r>
              <a:rPr lang="es-MX" sz="2000" dirty="0" smtClean="0">
                <a:solidFill>
                  <a:srgbClr val="0070C0"/>
                </a:solidFill>
              </a:rPr>
              <a:t>HEPATITIS  </a:t>
            </a:r>
          </a:p>
        </p:txBody>
      </p:sp>
      <p:pic>
        <p:nvPicPr>
          <p:cNvPr id="3" name="Imagen 2"/>
          <p:cNvPicPr>
            <a:picLocks noChangeAspect="1"/>
          </p:cNvPicPr>
          <p:nvPr/>
        </p:nvPicPr>
        <p:blipFill>
          <a:blip r:embed="rId3"/>
          <a:stretch>
            <a:fillRect/>
          </a:stretch>
        </p:blipFill>
        <p:spPr>
          <a:xfrm>
            <a:off x="6346263" y="237392"/>
            <a:ext cx="1795414" cy="1679331"/>
          </a:xfrm>
          <a:prstGeom prst="rect">
            <a:avLst/>
          </a:prstGeom>
        </p:spPr>
      </p:pic>
      <p:pic>
        <p:nvPicPr>
          <p:cNvPr id="4" name="Imagen 3"/>
          <p:cNvPicPr>
            <a:picLocks noChangeAspect="1"/>
          </p:cNvPicPr>
          <p:nvPr/>
        </p:nvPicPr>
        <p:blipFill>
          <a:blip r:embed="rId4"/>
          <a:stretch>
            <a:fillRect/>
          </a:stretch>
        </p:blipFill>
        <p:spPr>
          <a:xfrm>
            <a:off x="8830407" y="249848"/>
            <a:ext cx="2743200" cy="1666875"/>
          </a:xfrm>
          <a:prstGeom prst="rect">
            <a:avLst/>
          </a:prstGeom>
        </p:spPr>
      </p:pic>
      <p:pic>
        <p:nvPicPr>
          <p:cNvPr id="2050" name="Picture 2" descr="Resultado de imagen para TUBERCULOSI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0482" y="2245823"/>
            <a:ext cx="2466975" cy="184785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para hepatitis c"/>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732" y="2562713"/>
            <a:ext cx="2657475" cy="172402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7"/>
          <a:stretch>
            <a:fillRect/>
          </a:stretch>
        </p:blipFill>
        <p:spPr>
          <a:xfrm>
            <a:off x="7225445" y="4720254"/>
            <a:ext cx="2647950" cy="1724025"/>
          </a:xfrm>
          <a:prstGeom prst="rect">
            <a:avLst/>
          </a:prstGeom>
        </p:spPr>
      </p:pic>
    </p:spTree>
    <p:extLst>
      <p:ext uri="{BB962C8B-B14F-4D97-AF65-F5344CB8AC3E}">
        <p14:creationId xmlns:p14="http://schemas.microsoft.com/office/powerpoint/2010/main" val="1280420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06128" y="1491742"/>
            <a:ext cx="6096000" cy="2339102"/>
          </a:xfrm>
          <a:prstGeom prst="rect">
            <a:avLst/>
          </a:prstGeom>
        </p:spPr>
        <p:txBody>
          <a:bodyPr>
            <a:spAutoFit/>
          </a:bodyPr>
          <a:lstStyle/>
          <a:p>
            <a:r>
              <a:rPr lang="es-MX" b="1" dirty="0" smtClean="0">
                <a:solidFill>
                  <a:schemeClr val="accent1">
                    <a:lumMod val="75000"/>
                  </a:schemeClr>
                </a:solidFill>
              </a:rPr>
              <a:t>ETIOLOGIA DEL CARCINOMA EPIDERMOIDE</a:t>
            </a:r>
          </a:p>
          <a:p>
            <a:r>
              <a:rPr lang="es-MX" b="1" dirty="0" smtClean="0">
                <a:solidFill>
                  <a:schemeClr val="accent1">
                    <a:lumMod val="75000"/>
                  </a:schemeClr>
                </a:solidFill>
              </a:rPr>
              <a:t> </a:t>
            </a:r>
          </a:p>
          <a:p>
            <a:r>
              <a:rPr lang="es-MX" sz="2000" b="1" dirty="0" smtClean="0">
                <a:solidFill>
                  <a:schemeClr val="accent5">
                    <a:lumMod val="50000"/>
                  </a:schemeClr>
                </a:solidFill>
              </a:rPr>
              <a:t>ENFERMEDADES </a:t>
            </a:r>
            <a:r>
              <a:rPr lang="es-MX" sz="2000" b="1" dirty="0">
                <a:solidFill>
                  <a:schemeClr val="accent5">
                    <a:lumMod val="50000"/>
                  </a:schemeClr>
                </a:solidFill>
              </a:rPr>
              <a:t>BUCALES</a:t>
            </a:r>
          </a:p>
          <a:p>
            <a:r>
              <a:rPr lang="es-MX" dirty="0">
                <a:solidFill>
                  <a:srgbClr val="0070C0"/>
                </a:solidFill>
              </a:rPr>
              <a:t>ULCERAS BUCALES</a:t>
            </a:r>
          </a:p>
          <a:p>
            <a:r>
              <a:rPr lang="es-MX" dirty="0">
                <a:solidFill>
                  <a:srgbClr val="0070C0"/>
                </a:solidFill>
              </a:rPr>
              <a:t>NEVOS .  </a:t>
            </a:r>
            <a:endParaRPr lang="es-MX" dirty="0" smtClean="0">
              <a:solidFill>
                <a:srgbClr val="0070C0"/>
              </a:solidFill>
            </a:endParaRPr>
          </a:p>
          <a:p>
            <a:r>
              <a:rPr lang="es-MX" dirty="0" smtClean="0">
                <a:solidFill>
                  <a:srgbClr val="0070C0"/>
                </a:solidFill>
              </a:rPr>
              <a:t>LEUCOPLASIA</a:t>
            </a:r>
            <a:endParaRPr lang="es-MX" dirty="0">
              <a:solidFill>
                <a:srgbClr val="0070C0"/>
              </a:solidFill>
            </a:endParaRPr>
          </a:p>
          <a:p>
            <a:r>
              <a:rPr lang="es-MX" dirty="0">
                <a:solidFill>
                  <a:srgbClr val="0070C0"/>
                </a:solidFill>
              </a:rPr>
              <a:t>ERITROPLASIA  </a:t>
            </a:r>
          </a:p>
          <a:p>
            <a:r>
              <a:rPr lang="es-MX" dirty="0" smtClean="0">
                <a:solidFill>
                  <a:srgbClr val="0070C0"/>
                </a:solidFill>
              </a:rPr>
              <a:t>  </a:t>
            </a:r>
            <a:r>
              <a:rPr lang="es-MX" dirty="0">
                <a:solidFill>
                  <a:srgbClr val="0070C0"/>
                </a:solidFill>
              </a:rPr>
              <a:t>TUMORES </a:t>
            </a:r>
          </a:p>
        </p:txBody>
      </p:sp>
      <p:pic>
        <p:nvPicPr>
          <p:cNvPr id="3" name="Imagen 2"/>
          <p:cNvPicPr>
            <a:picLocks noChangeAspect="1"/>
          </p:cNvPicPr>
          <p:nvPr/>
        </p:nvPicPr>
        <p:blipFill>
          <a:blip r:embed="rId3"/>
          <a:stretch>
            <a:fillRect/>
          </a:stretch>
        </p:blipFill>
        <p:spPr>
          <a:xfrm>
            <a:off x="7591873" y="1461143"/>
            <a:ext cx="2943225" cy="1678872"/>
          </a:xfrm>
          <a:prstGeom prst="rect">
            <a:avLst/>
          </a:prstGeom>
        </p:spPr>
      </p:pic>
      <p:pic>
        <p:nvPicPr>
          <p:cNvPr id="4" name="Imagen 3"/>
          <p:cNvPicPr>
            <a:picLocks noChangeAspect="1"/>
          </p:cNvPicPr>
          <p:nvPr/>
        </p:nvPicPr>
        <p:blipFill>
          <a:blip r:embed="rId4"/>
          <a:stretch>
            <a:fillRect/>
          </a:stretch>
        </p:blipFill>
        <p:spPr>
          <a:xfrm>
            <a:off x="4960996" y="3394763"/>
            <a:ext cx="2390775" cy="1914525"/>
          </a:xfrm>
          <a:prstGeom prst="rect">
            <a:avLst/>
          </a:prstGeom>
        </p:spPr>
      </p:pic>
      <p:pic>
        <p:nvPicPr>
          <p:cNvPr id="5" name="Imagen 4"/>
          <p:cNvPicPr>
            <a:picLocks noChangeAspect="1"/>
          </p:cNvPicPr>
          <p:nvPr/>
        </p:nvPicPr>
        <p:blipFill>
          <a:blip r:embed="rId5"/>
          <a:stretch>
            <a:fillRect/>
          </a:stretch>
        </p:blipFill>
        <p:spPr>
          <a:xfrm>
            <a:off x="9209146" y="3705135"/>
            <a:ext cx="1847850" cy="2466975"/>
          </a:xfrm>
          <a:prstGeom prst="rect">
            <a:avLst/>
          </a:prstGeom>
        </p:spPr>
      </p:pic>
    </p:spTree>
    <p:extLst>
      <p:ext uri="{BB962C8B-B14F-4D97-AF65-F5344CB8AC3E}">
        <p14:creationId xmlns:p14="http://schemas.microsoft.com/office/powerpoint/2010/main" val="4109752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931831" y="579549"/>
            <a:ext cx="9646276" cy="3693319"/>
          </a:xfrm>
          <a:prstGeom prst="rect">
            <a:avLst/>
          </a:prstGeom>
          <a:noFill/>
        </p:spPr>
        <p:txBody>
          <a:bodyPr wrap="square" rtlCol="0">
            <a:spAutoFit/>
          </a:bodyPr>
          <a:lstStyle/>
          <a:p>
            <a:r>
              <a:rPr lang="es-MX" sz="2400" b="1" dirty="0" smtClean="0">
                <a:solidFill>
                  <a:schemeClr val="accent1"/>
                </a:solidFill>
              </a:rPr>
              <a:t>ETIOLOGÍA</a:t>
            </a:r>
          </a:p>
          <a:p>
            <a:endParaRPr lang="es-MX" sz="2400" b="1" dirty="0" smtClean="0">
              <a:solidFill>
                <a:schemeClr val="accent1"/>
              </a:solidFill>
            </a:endParaRPr>
          </a:p>
          <a:p>
            <a:r>
              <a:rPr lang="es-MX" sz="2400" dirty="0" smtClean="0"/>
              <a:t>La etiología del carcinoma epidermoide es desconocida, aunque se sabe que los mayores factores de riesgo son:</a:t>
            </a:r>
          </a:p>
          <a:p>
            <a:endParaRPr lang="es-MX" sz="2400" dirty="0" smtClean="0"/>
          </a:p>
          <a:p>
            <a:endParaRPr lang="es-MX" sz="2400" dirty="0" smtClean="0"/>
          </a:p>
          <a:p>
            <a:pPr marL="457200" indent="-457200">
              <a:buFont typeface="Arial" panose="020B0604020202020204" pitchFamily="34" charset="0"/>
              <a:buChar char="•"/>
            </a:pPr>
            <a:r>
              <a:rPr lang="es-MX" sz="2400" dirty="0" smtClean="0"/>
              <a:t>Tabaquismo y Alcohol</a:t>
            </a:r>
          </a:p>
          <a:p>
            <a:pPr marL="457200" indent="-457200">
              <a:buFont typeface="Arial" panose="020B0604020202020204" pitchFamily="34" charset="0"/>
              <a:buChar char="•"/>
            </a:pPr>
            <a:r>
              <a:rPr lang="es-MX" sz="2400" dirty="0" smtClean="0"/>
              <a:t>Papiloma Humano VPH</a:t>
            </a:r>
          </a:p>
          <a:p>
            <a:pPr marL="457200" indent="-457200">
              <a:buFont typeface="Arial" panose="020B0604020202020204" pitchFamily="34" charset="0"/>
              <a:buChar char="•"/>
            </a:pPr>
            <a:r>
              <a:rPr lang="es-MX" sz="2400" dirty="0" smtClean="0"/>
              <a:t>Otras (Infecciones, radiaciones, dieta)</a:t>
            </a:r>
          </a:p>
          <a:p>
            <a:endParaRPr lang="es-MX" dirty="0"/>
          </a:p>
        </p:txBody>
      </p:sp>
      <p:pic>
        <p:nvPicPr>
          <p:cNvPr id="14340" name="Picture 4" descr="http://bajopalabra.mx/wp-content/uploads/2015/06/taba_95770511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99355" y="4651002"/>
            <a:ext cx="2934066" cy="1956044"/>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descr="http://www.diarioellatino.com/wp-content/uploads/2014/10/papilom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19784" y="4651002"/>
            <a:ext cx="3418274" cy="1703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564579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841679" y="309093"/>
            <a:ext cx="9903853" cy="2215991"/>
          </a:xfrm>
          <a:prstGeom prst="rect">
            <a:avLst/>
          </a:prstGeom>
          <a:noFill/>
        </p:spPr>
        <p:txBody>
          <a:bodyPr wrap="square" rtlCol="0">
            <a:spAutoFit/>
          </a:bodyPr>
          <a:lstStyle/>
          <a:p>
            <a:pPr marL="342900" indent="-342900">
              <a:buFont typeface="Arial" panose="020B0604020202020204" pitchFamily="34" charset="0"/>
              <a:buChar char="•"/>
            </a:pPr>
            <a:r>
              <a:rPr lang="es-MX" sz="2400" dirty="0" smtClean="0"/>
              <a:t>ESTILO DE VIDA </a:t>
            </a:r>
          </a:p>
          <a:p>
            <a:pPr marL="285750" indent="-285750">
              <a:buFont typeface="Arial" panose="020B0604020202020204" pitchFamily="34" charset="0"/>
              <a:buChar char="•"/>
            </a:pPr>
            <a:endParaRPr lang="es-MX" sz="2400" dirty="0" smtClean="0"/>
          </a:p>
          <a:p>
            <a:pPr marL="285750" indent="-285750">
              <a:buFont typeface="Arial" panose="020B0604020202020204" pitchFamily="34" charset="0"/>
              <a:buChar char="•"/>
            </a:pPr>
            <a:r>
              <a:rPr lang="es-MX" sz="2400" dirty="0" smtClean="0"/>
              <a:t>Dieta malsana</a:t>
            </a:r>
          </a:p>
          <a:p>
            <a:pPr marL="285750" indent="-285750">
              <a:buFont typeface="Arial" panose="020B0604020202020204" pitchFamily="34" charset="0"/>
              <a:buChar char="•"/>
            </a:pPr>
            <a:endParaRPr lang="es-MX" sz="2400" dirty="0" smtClean="0"/>
          </a:p>
          <a:p>
            <a:pPr marL="285750" indent="-285750">
              <a:buFont typeface="Arial" panose="020B0604020202020204" pitchFamily="34" charset="0"/>
              <a:buChar char="•"/>
            </a:pPr>
            <a:r>
              <a:rPr lang="es-MX" sz="2400" dirty="0" smtClean="0"/>
              <a:t>Inactividad física</a:t>
            </a:r>
          </a:p>
          <a:p>
            <a:endParaRPr lang="es-MX" dirty="0"/>
          </a:p>
        </p:txBody>
      </p:sp>
      <p:pic>
        <p:nvPicPr>
          <p:cNvPr id="4100" name="Picture 4" descr="http://blogs.cadenaser.com/ser-consumidor/files/2014/02/hamburgues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3681" y="660511"/>
            <a:ext cx="3790374" cy="19859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4102" name="Picture 6" descr="http://www.comoeliminarpeso.com/wp-content/uploads/2012/07/Actividad-fisica-en-ni%C3%B1os.jpg"/>
          <p:cNvPicPr>
            <a:picLocks noChangeAspect="1" noChangeArrowheads="1"/>
          </p:cNvPicPr>
          <p:nvPr/>
        </p:nvPicPr>
        <p:blipFill rotWithShape="1">
          <a:blip r:embed="rId4">
            <a:extLst>
              <a:ext uri="{28A0092B-C50C-407E-A947-70E740481C1C}">
                <a14:useLocalDpi xmlns:a14="http://schemas.microsoft.com/office/drawing/2010/main" val="0"/>
              </a:ext>
            </a:extLst>
          </a:blip>
          <a:srcRect l="5605" r="2700"/>
          <a:stretch/>
        </p:blipFill>
        <p:spPr bwMode="auto">
          <a:xfrm>
            <a:off x="4000500" y="3525467"/>
            <a:ext cx="3055593" cy="191046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4104" name="Picture 8" descr="http://www.fundacioncadah.org/j289eghfd7511986_uploads/TDAH%20GENETICA.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403141" y="2913352"/>
            <a:ext cx="1851830" cy="185183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85041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815921" y="257578"/>
            <a:ext cx="9684912" cy="6370975"/>
          </a:xfrm>
          <a:prstGeom prst="rect">
            <a:avLst/>
          </a:prstGeom>
          <a:noFill/>
        </p:spPr>
        <p:txBody>
          <a:bodyPr wrap="square" rtlCol="0">
            <a:spAutoFit/>
          </a:bodyPr>
          <a:lstStyle/>
          <a:p>
            <a:r>
              <a:rPr lang="es-MX" sz="3200" b="1" dirty="0" smtClean="0">
                <a:solidFill>
                  <a:schemeClr val="accent1"/>
                </a:solidFill>
              </a:rPr>
              <a:t>CARACTERÍSTICAS CLÍNICAS DEL </a:t>
            </a:r>
          </a:p>
          <a:p>
            <a:r>
              <a:rPr lang="es-MX" sz="3200" b="1" dirty="0" smtClean="0">
                <a:solidFill>
                  <a:schemeClr val="accent1"/>
                </a:solidFill>
              </a:rPr>
              <a:t>CARCINOMA  EPIDERMOIDE </a:t>
            </a:r>
          </a:p>
          <a:p>
            <a:endParaRPr lang="es-MX" sz="3200" b="1" dirty="0">
              <a:solidFill>
                <a:schemeClr val="accent1"/>
              </a:solidFill>
            </a:endParaRPr>
          </a:p>
          <a:p>
            <a:r>
              <a:rPr lang="es-MX" sz="2400" b="1" dirty="0" smtClean="0"/>
              <a:t>** Signos</a:t>
            </a:r>
          </a:p>
          <a:p>
            <a:endParaRPr lang="es-MX" sz="2400" b="1" dirty="0"/>
          </a:p>
          <a:p>
            <a:r>
              <a:rPr lang="es-MX" sz="2400" dirty="0" smtClean="0"/>
              <a:t>EL CARCINOMA EPIDERMOIDE SE PRESENTA EN TRES FORMAS CLINICAS EN LA BOCA :</a:t>
            </a:r>
          </a:p>
          <a:p>
            <a:endParaRPr lang="es-MX" sz="2400" dirty="0" smtClean="0"/>
          </a:p>
          <a:p>
            <a:r>
              <a:rPr lang="es-MX" sz="2400" dirty="0" smtClean="0"/>
              <a:t>FORMACION DE ULCERAS</a:t>
            </a:r>
          </a:p>
          <a:p>
            <a:endParaRPr lang="es-MX" sz="2400" dirty="0" smtClean="0"/>
          </a:p>
          <a:p>
            <a:r>
              <a:rPr lang="es-MX" sz="2400" dirty="0" smtClean="0"/>
              <a:t>FORMACION DE NODULOS </a:t>
            </a:r>
          </a:p>
          <a:p>
            <a:endParaRPr lang="es-MX" sz="2400" dirty="0" smtClean="0"/>
          </a:p>
          <a:p>
            <a:r>
              <a:rPr lang="es-MX" sz="2400" dirty="0" smtClean="0"/>
              <a:t>FORMACION  VERRUCOIDE </a:t>
            </a:r>
          </a:p>
          <a:p>
            <a:r>
              <a:rPr lang="es-MX" sz="2400" dirty="0"/>
              <a:t> </a:t>
            </a:r>
            <a:r>
              <a:rPr lang="es-MX" sz="2400" dirty="0" smtClean="0"/>
              <a:t>     </a:t>
            </a:r>
          </a:p>
          <a:p>
            <a:endParaRPr lang="es-MX" sz="2400" dirty="0"/>
          </a:p>
          <a:p>
            <a:endParaRPr lang="es-MX" sz="2400" dirty="0"/>
          </a:p>
        </p:txBody>
      </p:sp>
      <p:pic>
        <p:nvPicPr>
          <p:cNvPr id="3" name="Imagen 2"/>
          <p:cNvPicPr>
            <a:picLocks noChangeAspect="1"/>
          </p:cNvPicPr>
          <p:nvPr/>
        </p:nvPicPr>
        <p:blipFill>
          <a:blip r:embed="rId3"/>
          <a:stretch>
            <a:fillRect/>
          </a:stretch>
        </p:blipFill>
        <p:spPr>
          <a:xfrm>
            <a:off x="8737210" y="568561"/>
            <a:ext cx="2619375" cy="1743075"/>
          </a:xfrm>
          <a:prstGeom prst="rect">
            <a:avLst/>
          </a:prstGeom>
        </p:spPr>
      </p:pic>
      <p:pic>
        <p:nvPicPr>
          <p:cNvPr id="4" name="Imagen 3"/>
          <p:cNvPicPr>
            <a:picLocks noChangeAspect="1"/>
          </p:cNvPicPr>
          <p:nvPr/>
        </p:nvPicPr>
        <p:blipFill>
          <a:blip r:embed="rId4"/>
          <a:stretch>
            <a:fillRect/>
          </a:stretch>
        </p:blipFill>
        <p:spPr>
          <a:xfrm>
            <a:off x="9290649" y="2855523"/>
            <a:ext cx="2210184" cy="1457440"/>
          </a:xfrm>
          <a:prstGeom prst="rect">
            <a:avLst/>
          </a:prstGeom>
        </p:spPr>
      </p:pic>
      <p:pic>
        <p:nvPicPr>
          <p:cNvPr id="5" name="Imagen 4"/>
          <p:cNvPicPr>
            <a:picLocks noChangeAspect="1"/>
          </p:cNvPicPr>
          <p:nvPr/>
        </p:nvPicPr>
        <p:blipFill>
          <a:blip r:embed="rId5"/>
          <a:stretch>
            <a:fillRect/>
          </a:stretch>
        </p:blipFill>
        <p:spPr>
          <a:xfrm>
            <a:off x="6963135" y="4846179"/>
            <a:ext cx="2647950" cy="1724025"/>
          </a:xfrm>
          <a:prstGeom prst="rect">
            <a:avLst/>
          </a:prstGeom>
        </p:spPr>
      </p:pic>
    </p:spTree>
    <p:extLst>
      <p:ext uri="{BB962C8B-B14F-4D97-AF65-F5344CB8AC3E}">
        <p14:creationId xmlns:p14="http://schemas.microsoft.com/office/powerpoint/2010/main" val="343767231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073215" y="375855"/>
            <a:ext cx="6225396" cy="4401205"/>
          </a:xfrm>
          <a:prstGeom prst="rect">
            <a:avLst/>
          </a:prstGeom>
        </p:spPr>
        <p:txBody>
          <a:bodyPr wrap="square">
            <a:spAutoFit/>
          </a:bodyPr>
          <a:lstStyle/>
          <a:p>
            <a:pPr lvl="0"/>
            <a:r>
              <a:rPr lang="es-MX" sz="3200" b="1" dirty="0">
                <a:solidFill>
                  <a:srgbClr val="30ACEC"/>
                </a:solidFill>
              </a:rPr>
              <a:t>CARACTERÍSTICAS CLÍNICAS DEL </a:t>
            </a:r>
            <a:r>
              <a:rPr lang="es-MX" sz="3200" b="1" dirty="0" smtClean="0">
                <a:solidFill>
                  <a:srgbClr val="30ACEC"/>
                </a:solidFill>
              </a:rPr>
              <a:t>CARCINOMA  </a:t>
            </a:r>
            <a:r>
              <a:rPr lang="es-MX" sz="3200" b="1" dirty="0">
                <a:solidFill>
                  <a:srgbClr val="30ACEC"/>
                </a:solidFill>
              </a:rPr>
              <a:t>EPIDERMOIDE </a:t>
            </a:r>
          </a:p>
          <a:p>
            <a:pPr lvl="0"/>
            <a:r>
              <a:rPr lang="es-MX" sz="2400" b="1" dirty="0" smtClean="0">
                <a:solidFill>
                  <a:prstClr val="black"/>
                </a:solidFill>
              </a:rPr>
              <a:t>** Signos</a:t>
            </a:r>
            <a:endParaRPr lang="es-MX" sz="2400" b="1" dirty="0">
              <a:solidFill>
                <a:prstClr val="black"/>
              </a:solidFill>
            </a:endParaRPr>
          </a:p>
          <a:p>
            <a:pPr lvl="0"/>
            <a:r>
              <a:rPr lang="es-MX" sz="2400" b="1" dirty="0" smtClean="0">
                <a:solidFill>
                  <a:prstClr val="black"/>
                </a:solidFill>
              </a:rPr>
              <a:t>TIPO ULCERA</a:t>
            </a:r>
          </a:p>
          <a:p>
            <a:pPr lvl="0"/>
            <a:r>
              <a:rPr lang="es-MX" sz="2400" b="1" dirty="0" smtClean="0">
                <a:solidFill>
                  <a:prstClr val="black"/>
                </a:solidFill>
              </a:rPr>
              <a:t>SE OBSERVA UNA ULCERA QUE NO SANA . PASAN MAS DE 15 DIAS  Y  NO CICATRIZA</a:t>
            </a:r>
          </a:p>
          <a:p>
            <a:pPr lvl="0"/>
            <a:r>
              <a:rPr lang="es-MX" sz="2400" b="1" dirty="0" smtClean="0">
                <a:solidFill>
                  <a:prstClr val="black"/>
                </a:solidFill>
              </a:rPr>
              <a:t>ES INDOLORA </a:t>
            </a:r>
          </a:p>
          <a:p>
            <a:pPr lvl="0"/>
            <a:r>
              <a:rPr lang="es-MX" sz="2400" b="1" dirty="0" smtClean="0">
                <a:solidFill>
                  <a:prstClr val="black"/>
                </a:solidFill>
              </a:rPr>
              <a:t>SE LOCALIZA  FRECUENTEMENTE  EN LOS BORDES DE LA LENGUA  Y EN LABIOS </a:t>
            </a:r>
          </a:p>
          <a:p>
            <a:pPr lvl="0"/>
            <a:r>
              <a:rPr lang="es-MX" sz="2400" b="1" dirty="0" smtClean="0">
                <a:solidFill>
                  <a:prstClr val="black"/>
                </a:solidFill>
              </a:rPr>
              <a:t>ES GRANDE CON BORDES  IRREGULARES </a:t>
            </a:r>
          </a:p>
          <a:p>
            <a:pPr lvl="0"/>
            <a:r>
              <a:rPr lang="es-MX" sz="2400" b="1" dirty="0" smtClean="0">
                <a:solidFill>
                  <a:prstClr val="black"/>
                </a:solidFill>
              </a:rPr>
              <a:t>EL FONDO ES ROJO </a:t>
            </a:r>
            <a:endParaRPr lang="es-MX" sz="2400" b="1" dirty="0">
              <a:solidFill>
                <a:prstClr val="black"/>
              </a:solidFill>
            </a:endParaRPr>
          </a:p>
        </p:txBody>
      </p:sp>
      <p:pic>
        <p:nvPicPr>
          <p:cNvPr id="3" name="Imagen 2"/>
          <p:cNvPicPr>
            <a:picLocks noChangeAspect="1"/>
          </p:cNvPicPr>
          <p:nvPr/>
        </p:nvPicPr>
        <p:blipFill>
          <a:blip r:embed="rId3"/>
          <a:stretch>
            <a:fillRect/>
          </a:stretch>
        </p:blipFill>
        <p:spPr>
          <a:xfrm>
            <a:off x="8039979" y="2576457"/>
            <a:ext cx="4013998" cy="2497258"/>
          </a:xfrm>
          <a:prstGeom prst="rect">
            <a:avLst/>
          </a:prstGeom>
        </p:spPr>
      </p:pic>
    </p:spTree>
    <p:extLst>
      <p:ext uri="{BB962C8B-B14F-4D97-AF65-F5344CB8AC3E}">
        <p14:creationId xmlns:p14="http://schemas.microsoft.com/office/powerpoint/2010/main" val="18897217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704109" y="734291"/>
            <a:ext cx="10113818" cy="3416320"/>
          </a:xfrm>
          <a:prstGeom prst="rect">
            <a:avLst/>
          </a:prstGeom>
          <a:noFill/>
        </p:spPr>
        <p:txBody>
          <a:bodyPr wrap="square" rtlCol="0">
            <a:spAutoFit/>
          </a:bodyPr>
          <a:lstStyle/>
          <a:p>
            <a:r>
              <a:rPr lang="es-MX" sz="2400" dirty="0" smtClean="0"/>
              <a:t> </a:t>
            </a:r>
            <a:r>
              <a:rPr lang="es-MX" sz="2400" dirty="0"/>
              <a:t>C</a:t>
            </a:r>
            <a:r>
              <a:rPr lang="es-MX" sz="2400" dirty="0" smtClean="0"/>
              <a:t>arcinoma </a:t>
            </a:r>
            <a:r>
              <a:rPr lang="es-MX" sz="2400" dirty="0" err="1"/>
              <a:t>E</a:t>
            </a:r>
            <a:r>
              <a:rPr lang="es-MX" sz="2400" dirty="0" err="1" smtClean="0"/>
              <a:t>pidermoide</a:t>
            </a:r>
            <a:r>
              <a:rPr lang="es-MX" sz="2400" dirty="0" smtClean="0"/>
              <a:t> </a:t>
            </a:r>
          </a:p>
          <a:p>
            <a:endParaRPr lang="es-MX" sz="2400" dirty="0"/>
          </a:p>
          <a:p>
            <a:endParaRPr lang="es-MX" sz="2400" dirty="0" smtClean="0"/>
          </a:p>
          <a:p>
            <a:r>
              <a:rPr lang="es-MX" sz="2400" dirty="0" smtClean="0">
                <a:solidFill>
                  <a:schemeClr val="accent1"/>
                </a:solidFill>
              </a:rPr>
              <a:t> ULCERA</a:t>
            </a:r>
          </a:p>
          <a:p>
            <a:endParaRPr lang="es-MX" sz="2400" dirty="0"/>
          </a:p>
          <a:p>
            <a:r>
              <a:rPr lang="es-MX" sz="2400" dirty="0" smtClean="0"/>
              <a:t>Lesión que puede medir 5 mm de diámetro, redondeados, con bordes definidos con fondo rojo, tiene apariencia de cráter, dura más de 14 días, si no cicatriza es cáncer hasta demostrar lo contrario. Es indolora. Se localiza en orofaringe, piso de boca, lengua (en bordes laterales) es de crecimiento rápido.</a:t>
            </a:r>
            <a:endParaRPr lang="es-MX" sz="2400" dirty="0"/>
          </a:p>
        </p:txBody>
      </p:sp>
      <p:pic>
        <p:nvPicPr>
          <p:cNvPr id="16386" name="Picture 2" descr="http://www.guiadent.com/sites/default/files/4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4182" y="4440318"/>
            <a:ext cx="3472873" cy="19855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890132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66491" y="508959"/>
            <a:ext cx="6633713" cy="4770537"/>
          </a:xfrm>
          <a:prstGeom prst="rect">
            <a:avLst/>
          </a:prstGeom>
        </p:spPr>
        <p:txBody>
          <a:bodyPr wrap="square">
            <a:spAutoFit/>
          </a:bodyPr>
          <a:lstStyle/>
          <a:p>
            <a:pPr lvl="0"/>
            <a:r>
              <a:rPr lang="es-MX" sz="2800" b="1" dirty="0">
                <a:solidFill>
                  <a:srgbClr val="30ACEC"/>
                </a:solidFill>
              </a:rPr>
              <a:t>CARACTERÍSTICAS CLÍNICAS DEL CARCINOMA  EPIDERMOIDE </a:t>
            </a:r>
            <a:r>
              <a:rPr lang="es-MX" sz="2800" b="1" dirty="0" smtClean="0">
                <a:solidFill>
                  <a:srgbClr val="30ACEC"/>
                </a:solidFill>
              </a:rPr>
              <a:t> TIPO NODULO</a:t>
            </a:r>
            <a:endParaRPr lang="es-MX" sz="2800" b="1" dirty="0">
              <a:solidFill>
                <a:srgbClr val="30ACEC"/>
              </a:solidFill>
            </a:endParaRPr>
          </a:p>
          <a:p>
            <a:pPr lvl="0"/>
            <a:r>
              <a:rPr lang="es-MX" sz="2000" b="1" dirty="0">
                <a:solidFill>
                  <a:prstClr val="black"/>
                </a:solidFill>
              </a:rPr>
              <a:t>** </a:t>
            </a:r>
            <a:r>
              <a:rPr lang="es-MX" sz="2000" b="1" dirty="0" smtClean="0">
                <a:solidFill>
                  <a:prstClr val="black"/>
                </a:solidFill>
              </a:rPr>
              <a:t>Signos</a:t>
            </a:r>
            <a:endParaRPr lang="es-MX" sz="2000" b="1" dirty="0">
              <a:solidFill>
                <a:prstClr val="black"/>
              </a:solidFill>
            </a:endParaRPr>
          </a:p>
          <a:p>
            <a:pPr lvl="0"/>
            <a:r>
              <a:rPr lang="es-MX" sz="2000" b="1" dirty="0" smtClean="0">
                <a:solidFill>
                  <a:prstClr val="black"/>
                </a:solidFill>
              </a:rPr>
              <a:t>SE OBSERVAN  MASAS  IRREGULARES DE DIFERENTE </a:t>
            </a:r>
          </a:p>
          <a:p>
            <a:pPr lvl="0"/>
            <a:r>
              <a:rPr lang="es-MX" sz="2000" b="1" dirty="0" smtClean="0">
                <a:solidFill>
                  <a:prstClr val="black"/>
                </a:solidFill>
              </a:rPr>
              <a:t>TAMAÑO Y FORMA.</a:t>
            </a:r>
          </a:p>
          <a:p>
            <a:pPr lvl="0"/>
            <a:r>
              <a:rPr lang="es-MX" sz="2000" b="1" dirty="0" smtClean="0">
                <a:solidFill>
                  <a:prstClr val="black"/>
                </a:solidFill>
              </a:rPr>
              <a:t>SE LOCALIZAN FRECUENTEMENTE EN PISO DE BOCA </a:t>
            </a:r>
          </a:p>
          <a:p>
            <a:pPr lvl="0"/>
            <a:r>
              <a:rPr lang="es-MX" sz="2000" b="1" dirty="0" smtClean="0">
                <a:solidFill>
                  <a:prstClr val="black"/>
                </a:solidFill>
              </a:rPr>
              <a:t>EN ZONA RETROMOLAR </a:t>
            </a:r>
          </a:p>
          <a:p>
            <a:pPr lvl="0"/>
            <a:r>
              <a:rPr lang="es-MX" sz="2000" b="1" dirty="0" smtClean="0">
                <a:solidFill>
                  <a:prstClr val="black"/>
                </a:solidFill>
              </a:rPr>
              <a:t>LAS MASAS EMERGEN DE LA MUCOSA  Y TIENEN CRECIMIENTO RAPIDO </a:t>
            </a:r>
          </a:p>
          <a:p>
            <a:pPr lvl="0"/>
            <a:r>
              <a:rPr lang="es-MX" sz="2000" b="1" dirty="0" smtClean="0">
                <a:solidFill>
                  <a:prstClr val="black"/>
                </a:solidFill>
              </a:rPr>
              <a:t>SE INFILTRAN EN LOS TEJIDOS VECINOS </a:t>
            </a:r>
          </a:p>
          <a:p>
            <a:pPr lvl="0"/>
            <a:r>
              <a:rPr lang="es-MX" sz="2000" b="1" dirty="0" smtClean="0">
                <a:solidFill>
                  <a:prstClr val="black"/>
                </a:solidFill>
              </a:rPr>
              <a:t>SE PUEDEN ULCERAR </a:t>
            </a:r>
          </a:p>
          <a:p>
            <a:pPr lvl="0"/>
            <a:r>
              <a:rPr lang="es-MX" sz="2000" b="1" dirty="0" smtClean="0">
                <a:solidFill>
                  <a:prstClr val="black"/>
                </a:solidFill>
              </a:rPr>
              <a:t>DAN METASTASIS RAPIDAMENTE </a:t>
            </a:r>
          </a:p>
          <a:p>
            <a:pPr lvl="0"/>
            <a:r>
              <a:rPr lang="es-MX" sz="2000" b="1" dirty="0" smtClean="0">
                <a:solidFill>
                  <a:prstClr val="black"/>
                </a:solidFill>
              </a:rPr>
              <a:t> </a:t>
            </a:r>
            <a:endParaRPr lang="es-MX" sz="2000" b="1" dirty="0">
              <a:solidFill>
                <a:prstClr val="black"/>
              </a:solidFill>
            </a:endParaRPr>
          </a:p>
        </p:txBody>
      </p:sp>
      <p:pic>
        <p:nvPicPr>
          <p:cNvPr id="3074" name="Picture 2" descr="Resultado de imagen para carcinoma epidermoide en boca ULCER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99243" y="299798"/>
            <a:ext cx="2628900" cy="173355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para carcinoma epidermoide en boA EN ZONA RETROMOL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38858" y="3664098"/>
            <a:ext cx="2619375" cy="1743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55244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842655" y="845127"/>
            <a:ext cx="9351818" cy="2308324"/>
          </a:xfrm>
          <a:prstGeom prst="rect">
            <a:avLst/>
          </a:prstGeom>
          <a:noFill/>
        </p:spPr>
        <p:txBody>
          <a:bodyPr wrap="square" rtlCol="0">
            <a:spAutoFit/>
          </a:bodyPr>
          <a:lstStyle/>
          <a:p>
            <a:pPr algn="just"/>
            <a:r>
              <a:rPr lang="es-MX" sz="2400" b="1" dirty="0" smtClean="0">
                <a:solidFill>
                  <a:schemeClr val="accent1"/>
                </a:solidFill>
              </a:rPr>
              <a:t>NÓDULO</a:t>
            </a:r>
          </a:p>
          <a:p>
            <a:pPr algn="just"/>
            <a:endParaRPr lang="es-MX" sz="2400" dirty="0"/>
          </a:p>
          <a:p>
            <a:pPr algn="just"/>
            <a:r>
              <a:rPr lang="es-MX" sz="2400" dirty="0" smtClean="0"/>
              <a:t>Lesión que emerge a la superficie, son varios localizados en piso de boca, zona retromolar y paladar, es de diferentes tamaños y número (pueden ser varios) al principio están cubiertos y con el tiempo se erosiona. Son de crecimiento muy rápido.</a:t>
            </a:r>
            <a:endParaRPr lang="es-MX" sz="2400" dirty="0"/>
          </a:p>
        </p:txBody>
      </p:sp>
      <p:pic>
        <p:nvPicPr>
          <p:cNvPr id="17410" name="Picture 2" descr="http://www.actaodontologica.com/ediciones/2010/4/images/100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4290" y="3598645"/>
            <a:ext cx="3283239" cy="227856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6452632"/>
      </p:ext>
    </p:extLst>
  </p:cSld>
  <p:clrMapOvr>
    <a:masterClrMapping/>
  </p:clrMapOvr>
  <p:transition spd="slow">
    <p:comb/>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MX" sz="8000" dirty="0" smtClean="0">
                <a:latin typeface="Century Gothic" panose="020B0502020202020204" pitchFamily="34" charset="0"/>
              </a:rPr>
              <a:t>CARCINOMA EPIDERMOIDE   </a:t>
            </a:r>
            <a:endParaRPr lang="es-MX" sz="8000" dirty="0"/>
          </a:p>
        </p:txBody>
      </p:sp>
    </p:spTree>
    <p:extLst>
      <p:ext uri="{BB962C8B-B14F-4D97-AF65-F5344CB8AC3E}">
        <p14:creationId xmlns:p14="http://schemas.microsoft.com/office/powerpoint/2010/main" val="3557439066"/>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11238" y="574090"/>
            <a:ext cx="7148422" cy="3323987"/>
          </a:xfrm>
          <a:prstGeom prst="rect">
            <a:avLst/>
          </a:prstGeom>
        </p:spPr>
        <p:txBody>
          <a:bodyPr wrap="square">
            <a:spAutoFit/>
          </a:bodyPr>
          <a:lstStyle/>
          <a:p>
            <a:pPr lvl="0"/>
            <a:r>
              <a:rPr lang="es-MX" sz="2400" b="1" dirty="0">
                <a:solidFill>
                  <a:srgbClr val="30ACEC"/>
                </a:solidFill>
              </a:rPr>
              <a:t>CARACTERÍSTICAS CLÍNICAS DEL CARCINOMA  EPIDERMOIDE  TIPO </a:t>
            </a:r>
            <a:r>
              <a:rPr lang="es-MX" sz="2400" b="1" dirty="0" smtClean="0">
                <a:solidFill>
                  <a:srgbClr val="30ACEC"/>
                </a:solidFill>
              </a:rPr>
              <a:t>VERRUCOIDE</a:t>
            </a:r>
            <a:endParaRPr lang="es-MX" sz="2400" b="1" dirty="0">
              <a:solidFill>
                <a:srgbClr val="30ACEC"/>
              </a:solidFill>
            </a:endParaRPr>
          </a:p>
          <a:p>
            <a:pPr lvl="0"/>
            <a:r>
              <a:rPr lang="es-MX" b="1" dirty="0">
                <a:solidFill>
                  <a:prstClr val="black"/>
                </a:solidFill>
              </a:rPr>
              <a:t>** </a:t>
            </a:r>
            <a:r>
              <a:rPr lang="es-MX" b="1" dirty="0" smtClean="0">
                <a:solidFill>
                  <a:prstClr val="black"/>
                </a:solidFill>
              </a:rPr>
              <a:t>Signos</a:t>
            </a:r>
          </a:p>
          <a:p>
            <a:pPr lvl="0"/>
            <a:r>
              <a:rPr lang="es-MX" b="1" dirty="0" smtClean="0">
                <a:solidFill>
                  <a:prstClr val="black"/>
                </a:solidFill>
              </a:rPr>
              <a:t>LA LESION MALIGNA CRECE EN FORMA LENTA </a:t>
            </a:r>
          </a:p>
          <a:p>
            <a:pPr lvl="0"/>
            <a:r>
              <a:rPr lang="es-MX" b="1" dirty="0" smtClean="0">
                <a:solidFill>
                  <a:prstClr val="black"/>
                </a:solidFill>
              </a:rPr>
              <a:t>SE OBSERVA EN EL PROCESO ALVEOLAR  Y  EN  CARA</a:t>
            </a:r>
          </a:p>
          <a:p>
            <a:pPr lvl="0"/>
            <a:r>
              <a:rPr lang="es-MX" b="1" dirty="0" smtClean="0">
                <a:solidFill>
                  <a:prstClr val="black"/>
                </a:solidFill>
              </a:rPr>
              <a:t> INTERNA DE LABIOS.</a:t>
            </a:r>
          </a:p>
          <a:p>
            <a:pPr lvl="0"/>
            <a:r>
              <a:rPr lang="es-MX" b="1" dirty="0" smtClean="0">
                <a:solidFill>
                  <a:prstClr val="black"/>
                </a:solidFill>
              </a:rPr>
              <a:t>LA FORMA VERRUCOIDE ES PARECIDA A LA VERRUGA.</a:t>
            </a:r>
          </a:p>
          <a:p>
            <a:pPr lvl="0"/>
            <a:r>
              <a:rPr lang="es-MX" b="1" dirty="0" smtClean="0">
                <a:solidFill>
                  <a:prstClr val="black"/>
                </a:solidFill>
              </a:rPr>
              <a:t>PUEDE TENER DIFERENTE TAMAÑO </a:t>
            </a:r>
          </a:p>
          <a:p>
            <a:pPr lvl="0"/>
            <a:r>
              <a:rPr lang="es-MX" b="1" dirty="0" smtClean="0">
                <a:solidFill>
                  <a:prstClr val="black"/>
                </a:solidFill>
              </a:rPr>
              <a:t>SE CONSIDERA EL MAS BENIGNO DE LAS FORMAS CLINICAS </a:t>
            </a:r>
          </a:p>
          <a:p>
            <a:pPr lvl="0"/>
            <a:r>
              <a:rPr lang="es-MX" b="1" dirty="0" smtClean="0">
                <a:solidFill>
                  <a:prstClr val="black"/>
                </a:solidFill>
              </a:rPr>
              <a:t>DEBIDO A QUE CRECE MUY LENTO Y NO DA METASTASIS RAPIDA </a:t>
            </a:r>
          </a:p>
          <a:p>
            <a:pPr lvl="0"/>
            <a:endParaRPr lang="es-MX" b="1" dirty="0">
              <a:solidFill>
                <a:prstClr val="black"/>
              </a:solidFill>
            </a:endParaRPr>
          </a:p>
        </p:txBody>
      </p:sp>
      <p:pic>
        <p:nvPicPr>
          <p:cNvPr id="3" name="Imagen 2"/>
          <p:cNvPicPr>
            <a:picLocks noChangeAspect="1"/>
          </p:cNvPicPr>
          <p:nvPr/>
        </p:nvPicPr>
        <p:blipFill>
          <a:blip r:embed="rId3"/>
          <a:stretch>
            <a:fillRect/>
          </a:stretch>
        </p:blipFill>
        <p:spPr>
          <a:xfrm>
            <a:off x="1214707" y="4007869"/>
            <a:ext cx="2533650" cy="1809750"/>
          </a:xfrm>
          <a:prstGeom prst="rect">
            <a:avLst/>
          </a:prstGeom>
        </p:spPr>
      </p:pic>
      <p:pic>
        <p:nvPicPr>
          <p:cNvPr id="4" name="Imagen 3"/>
          <p:cNvPicPr>
            <a:picLocks noChangeAspect="1"/>
          </p:cNvPicPr>
          <p:nvPr/>
        </p:nvPicPr>
        <p:blipFill>
          <a:blip r:embed="rId4"/>
          <a:stretch>
            <a:fillRect/>
          </a:stretch>
        </p:blipFill>
        <p:spPr>
          <a:xfrm>
            <a:off x="4603360" y="4093594"/>
            <a:ext cx="2657475" cy="1724025"/>
          </a:xfrm>
          <a:prstGeom prst="rect">
            <a:avLst/>
          </a:prstGeom>
        </p:spPr>
      </p:pic>
      <p:pic>
        <p:nvPicPr>
          <p:cNvPr id="5" name="Imagen 4"/>
          <p:cNvPicPr>
            <a:picLocks noChangeAspect="1"/>
          </p:cNvPicPr>
          <p:nvPr/>
        </p:nvPicPr>
        <p:blipFill>
          <a:blip r:embed="rId5"/>
          <a:stretch>
            <a:fillRect/>
          </a:stretch>
        </p:blipFill>
        <p:spPr>
          <a:xfrm>
            <a:off x="8355850" y="4093594"/>
            <a:ext cx="2657475" cy="1724025"/>
          </a:xfrm>
          <a:prstGeom prst="rect">
            <a:avLst/>
          </a:prstGeom>
        </p:spPr>
      </p:pic>
    </p:spTree>
    <p:extLst>
      <p:ext uri="{BB962C8B-B14F-4D97-AF65-F5344CB8AC3E}">
        <p14:creationId xmlns:p14="http://schemas.microsoft.com/office/powerpoint/2010/main" val="9025669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189018" y="886691"/>
            <a:ext cx="8631382" cy="2677656"/>
          </a:xfrm>
          <a:prstGeom prst="rect">
            <a:avLst/>
          </a:prstGeom>
          <a:noFill/>
        </p:spPr>
        <p:txBody>
          <a:bodyPr wrap="square" rtlCol="0">
            <a:spAutoFit/>
          </a:bodyPr>
          <a:lstStyle/>
          <a:p>
            <a:pPr algn="just"/>
            <a:r>
              <a:rPr lang="es-MX" sz="2400" b="1" dirty="0" smtClean="0">
                <a:solidFill>
                  <a:schemeClr val="accent1"/>
                </a:solidFill>
              </a:rPr>
              <a:t> LESIÓN VERRUCOIDE</a:t>
            </a:r>
          </a:p>
          <a:p>
            <a:pPr algn="just"/>
            <a:endParaRPr lang="es-MX" sz="2400" dirty="0"/>
          </a:p>
          <a:p>
            <a:pPr algn="just"/>
            <a:r>
              <a:rPr lang="es-MX" sz="2400" dirty="0" smtClean="0"/>
              <a:t>Tiene forma de coliflor con proyecciones, es exofictica, en la superficie es de color blanca, puede ser amplia, aproximadamente 3 cm, el paciente dice que crece muy lento. Se localiza en los procesos alveolares en la parte anterior, paladar duro, y cara interna de labios</a:t>
            </a:r>
            <a:endParaRPr lang="es-MX" sz="2400" dirty="0"/>
          </a:p>
        </p:txBody>
      </p:sp>
      <p:pic>
        <p:nvPicPr>
          <p:cNvPr id="18434" name="Picture 2" descr="http://www.scielo.org.ve/img/fbpe/aov/v47n1/art23fig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9065" y="3782290"/>
            <a:ext cx="2747380" cy="242454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13157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967345" y="554182"/>
            <a:ext cx="9809019" cy="5539978"/>
          </a:xfrm>
          <a:prstGeom prst="rect">
            <a:avLst/>
          </a:prstGeom>
          <a:noFill/>
        </p:spPr>
        <p:txBody>
          <a:bodyPr wrap="square" rtlCol="0">
            <a:spAutoFit/>
          </a:bodyPr>
          <a:lstStyle/>
          <a:p>
            <a:r>
              <a:rPr lang="es-MX" sz="2400" b="1" dirty="0" smtClean="0"/>
              <a:t>** Signos:</a:t>
            </a:r>
          </a:p>
          <a:p>
            <a:endParaRPr lang="es-MX" sz="2400" dirty="0"/>
          </a:p>
          <a:p>
            <a:r>
              <a:rPr lang="es-MX" sz="2400" dirty="0"/>
              <a:t>Los rasgos clínicos pueden variar de acuerdo con la zona intraoral afectada:</a:t>
            </a:r>
          </a:p>
          <a:p>
            <a:endParaRPr lang="es-MX" sz="2400" dirty="0" smtClean="0"/>
          </a:p>
          <a:p>
            <a:r>
              <a:rPr lang="es-MX" sz="2400" i="1" u="sng" dirty="0" smtClean="0">
                <a:effectLst>
                  <a:outerShdw blurRad="38100" dist="38100" dir="2700000" algn="tl">
                    <a:srgbClr val="000000">
                      <a:alpha val="43137"/>
                    </a:srgbClr>
                  </a:outerShdw>
                </a:effectLst>
              </a:rPr>
              <a:t>Lengua</a:t>
            </a:r>
            <a:r>
              <a:rPr lang="es-MX" sz="2400" i="1" u="sng" dirty="0">
                <a:effectLst>
                  <a:outerShdw blurRad="38100" dist="38100" dir="2700000" algn="tl">
                    <a:srgbClr val="000000">
                      <a:alpha val="43137"/>
                    </a:srgbClr>
                  </a:outerShdw>
                </a:effectLst>
              </a:rPr>
              <a:t>:</a:t>
            </a:r>
            <a:r>
              <a:rPr lang="es-MX" sz="2400" dirty="0"/>
              <a:t> Área roja dispersa con nódulos o úlceras -&gt; dolor.</a:t>
            </a:r>
          </a:p>
          <a:p>
            <a:endParaRPr lang="es-MX" sz="2400" i="1" u="sng" dirty="0" smtClean="0">
              <a:effectLst>
                <a:outerShdw blurRad="38100" dist="38100" dir="2700000" algn="tl">
                  <a:srgbClr val="000000">
                    <a:alpha val="43137"/>
                  </a:srgbClr>
                </a:outerShdw>
              </a:effectLst>
            </a:endParaRPr>
          </a:p>
          <a:p>
            <a:r>
              <a:rPr lang="es-MX" sz="2400" i="1" u="sng" dirty="0" smtClean="0">
                <a:effectLst>
                  <a:outerShdw blurRad="38100" dist="38100" dir="2700000" algn="tl">
                    <a:srgbClr val="000000">
                      <a:alpha val="43137"/>
                    </a:srgbClr>
                  </a:outerShdw>
                </a:effectLst>
              </a:rPr>
              <a:t>Suelo </a:t>
            </a:r>
            <a:r>
              <a:rPr lang="es-MX" sz="2400" i="1" u="sng" dirty="0">
                <a:effectLst>
                  <a:outerShdw blurRad="38100" dist="38100" dir="2700000" algn="tl">
                    <a:srgbClr val="000000">
                      <a:alpha val="43137"/>
                    </a:srgbClr>
                  </a:outerShdw>
                </a:effectLst>
              </a:rPr>
              <a:t>de la boca: </a:t>
            </a:r>
            <a:r>
              <a:rPr lang="es-MX" sz="2400" dirty="0"/>
              <a:t>Área roja con úlceras pequeñas o lesiones papilares.</a:t>
            </a:r>
          </a:p>
          <a:p>
            <a:endParaRPr lang="es-MX" sz="2400" i="1" u="sng" dirty="0" smtClean="0">
              <a:effectLst>
                <a:outerShdw blurRad="38100" dist="38100" dir="2700000" algn="tl">
                  <a:srgbClr val="000000">
                    <a:alpha val="43137"/>
                  </a:srgbClr>
                </a:outerShdw>
              </a:effectLst>
            </a:endParaRPr>
          </a:p>
          <a:p>
            <a:r>
              <a:rPr lang="es-MX" sz="2400" i="1" u="sng" dirty="0" smtClean="0">
                <a:effectLst>
                  <a:outerShdw blurRad="38100" dist="38100" dir="2700000" algn="tl">
                    <a:srgbClr val="000000">
                      <a:alpha val="43137"/>
                    </a:srgbClr>
                  </a:outerShdw>
                </a:effectLst>
              </a:rPr>
              <a:t>Labio </a:t>
            </a:r>
            <a:r>
              <a:rPr lang="es-MX" sz="2400" i="1" u="sng" dirty="0">
                <a:effectLst>
                  <a:outerShdw blurRad="38100" dist="38100" dir="2700000" algn="tl">
                    <a:srgbClr val="000000">
                      <a:alpha val="43137"/>
                    </a:srgbClr>
                  </a:outerShdw>
                </a:effectLst>
              </a:rPr>
              <a:t>inferior: </a:t>
            </a:r>
            <a:r>
              <a:rPr lang="es-MX" sz="2400" dirty="0"/>
              <a:t>Borde bermellón (margen rosado expuesto del labio)con costra o úlceras.</a:t>
            </a:r>
          </a:p>
          <a:p>
            <a:endParaRPr lang="es-MX" sz="2400" i="1" u="sng" dirty="0" smtClean="0">
              <a:effectLst>
                <a:outerShdw blurRad="38100" dist="38100" dir="2700000" algn="tl">
                  <a:srgbClr val="000000">
                    <a:alpha val="43137"/>
                  </a:srgbClr>
                </a:outerShdw>
              </a:effectLst>
            </a:endParaRPr>
          </a:p>
          <a:p>
            <a:r>
              <a:rPr lang="es-MX" sz="2400" i="1" u="sng" dirty="0" smtClean="0">
                <a:effectLst>
                  <a:outerShdw blurRad="38100" dist="38100" dir="2700000" algn="tl">
                    <a:srgbClr val="000000">
                      <a:alpha val="43137"/>
                    </a:srgbClr>
                  </a:outerShdw>
                </a:effectLst>
              </a:rPr>
              <a:t>Labio </a:t>
            </a:r>
            <a:r>
              <a:rPr lang="es-MX" sz="2400" i="1" u="sng" dirty="0">
                <a:effectLst>
                  <a:outerShdw blurRad="38100" dist="38100" dir="2700000" algn="tl">
                    <a:srgbClr val="000000">
                      <a:alpha val="43137"/>
                    </a:srgbClr>
                  </a:outerShdw>
                </a:effectLst>
              </a:rPr>
              <a:t>superior: </a:t>
            </a:r>
            <a:r>
              <a:rPr lang="es-MX" sz="2400" dirty="0"/>
              <a:t>Son raros, normalmente en la piel y se extienden a la mucosa.</a:t>
            </a:r>
          </a:p>
          <a:p>
            <a:endParaRPr lang="es-MX" sz="2400" i="1" u="sng" dirty="0" smtClean="0">
              <a:effectLst>
                <a:outerShdw blurRad="38100" dist="38100" dir="2700000" algn="tl">
                  <a:srgbClr val="000000">
                    <a:alpha val="43137"/>
                  </a:srgbClr>
                </a:outerShdw>
              </a:effectLst>
            </a:endParaRPr>
          </a:p>
          <a:p>
            <a:r>
              <a:rPr lang="es-MX" sz="2400" i="1" u="sng" dirty="0" smtClean="0">
                <a:effectLst>
                  <a:outerShdw blurRad="38100" dist="38100" dir="2700000" algn="tl">
                    <a:srgbClr val="000000">
                      <a:alpha val="43137"/>
                    </a:srgbClr>
                  </a:outerShdw>
                </a:effectLst>
              </a:rPr>
              <a:t>Encía</a:t>
            </a:r>
            <a:r>
              <a:rPr lang="es-MX" sz="2400" i="1" u="sng" dirty="0">
                <a:effectLst>
                  <a:outerShdw blurRad="38100" dist="38100" dir="2700000" algn="tl">
                    <a:srgbClr val="000000">
                      <a:alpha val="43137"/>
                    </a:srgbClr>
                  </a:outerShdw>
                </a:effectLst>
              </a:rPr>
              <a:t>:</a:t>
            </a:r>
            <a:r>
              <a:rPr lang="es-MX" sz="2400" dirty="0"/>
              <a:t> Crecimiento ulceroproliferativo.</a:t>
            </a:r>
          </a:p>
          <a:p>
            <a:endParaRPr lang="es-MX" dirty="0"/>
          </a:p>
        </p:txBody>
      </p:sp>
    </p:spTree>
    <p:extLst>
      <p:ext uri="{BB962C8B-B14F-4D97-AF65-F5344CB8AC3E}">
        <p14:creationId xmlns:p14="http://schemas.microsoft.com/office/powerpoint/2010/main" val="3645414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674253" y="425003"/>
            <a:ext cx="9736429" cy="4524315"/>
          </a:xfrm>
          <a:prstGeom prst="rect">
            <a:avLst/>
          </a:prstGeom>
          <a:noFill/>
        </p:spPr>
        <p:txBody>
          <a:bodyPr wrap="square" rtlCol="0">
            <a:spAutoFit/>
          </a:bodyPr>
          <a:lstStyle/>
          <a:p>
            <a:r>
              <a:rPr lang="es-MX" sz="2400" b="1" dirty="0" smtClean="0"/>
              <a:t>** Síntomas  Sistémicos </a:t>
            </a:r>
          </a:p>
          <a:p>
            <a:endParaRPr lang="es-MX" sz="2400" b="1" dirty="0"/>
          </a:p>
          <a:p>
            <a:r>
              <a:rPr lang="es-MX" sz="2400" dirty="0" smtClean="0"/>
              <a:t>El cáncer presenta los siguientes síntomas en general:</a:t>
            </a:r>
          </a:p>
          <a:p>
            <a:endParaRPr lang="es-MX" sz="2400" dirty="0"/>
          </a:p>
          <a:p>
            <a:pPr marL="342900" indent="-342900">
              <a:buFontTx/>
              <a:buChar char="-"/>
            </a:pPr>
            <a:r>
              <a:rPr lang="es-MX" sz="2400" dirty="0" smtClean="0"/>
              <a:t>Pérdida de peso inexplicable</a:t>
            </a:r>
          </a:p>
          <a:p>
            <a:pPr marL="342900" indent="-342900">
              <a:buFontTx/>
              <a:buChar char="-"/>
            </a:pPr>
            <a:r>
              <a:rPr lang="es-MX" sz="2400" dirty="0" smtClean="0"/>
              <a:t>Fiebre</a:t>
            </a:r>
          </a:p>
          <a:p>
            <a:pPr marL="342900" indent="-342900">
              <a:buFontTx/>
              <a:buChar char="-"/>
            </a:pPr>
            <a:r>
              <a:rPr lang="es-MX" sz="2400" dirty="0" smtClean="0"/>
              <a:t>Cansancio</a:t>
            </a:r>
          </a:p>
          <a:p>
            <a:pPr marL="342900" indent="-342900">
              <a:buFontTx/>
              <a:buChar char="-"/>
            </a:pPr>
            <a:r>
              <a:rPr lang="es-MX" sz="2400" dirty="0" smtClean="0"/>
              <a:t>Dolor</a:t>
            </a:r>
          </a:p>
          <a:p>
            <a:pPr marL="342900" indent="-342900">
              <a:buFontTx/>
              <a:buChar char="-"/>
            </a:pPr>
            <a:r>
              <a:rPr lang="es-MX" sz="2400" dirty="0" smtClean="0"/>
              <a:t>Sangrado o secreción inusual</a:t>
            </a:r>
          </a:p>
          <a:p>
            <a:pPr marL="342900" indent="-342900">
              <a:buFontTx/>
              <a:buChar char="-"/>
            </a:pPr>
            <a:r>
              <a:rPr lang="es-MX" sz="2400" dirty="0" smtClean="0"/>
              <a:t>Indigestión o dificultad para tragar</a:t>
            </a:r>
          </a:p>
          <a:p>
            <a:pPr marL="342900" indent="-342900">
              <a:buFontTx/>
              <a:buChar char="-"/>
            </a:pPr>
            <a:r>
              <a:rPr lang="es-MX" sz="2400" dirty="0" smtClean="0"/>
              <a:t>Tos persistente o ronquera</a:t>
            </a:r>
          </a:p>
          <a:p>
            <a:pPr marL="342900" indent="-342900">
              <a:buFontTx/>
              <a:buChar char="-"/>
            </a:pPr>
            <a:endParaRPr lang="es-MX" sz="2400" dirty="0"/>
          </a:p>
        </p:txBody>
      </p:sp>
      <p:sp>
        <p:nvSpPr>
          <p:cNvPr id="3" name="AutoShape 2" descr="data:image/jpeg;base64,/9j/4AAQSkZJRgABAQAAAQABAAD/2wCEAAkGBxQSEhUUExQWFRQVFRYWGRUXFBUUFxUXFRcWFhQUFRQYHCggGBolHBQUITEhJSkrLi4uFx8zODMsNygtLisBCgoKDg0OFBAQFywcFxwsLCwsLCwsLDcsLCwsLCwsKywsKywsNywrNywsNyw3KyssKzcrKyssKysrNysrKysrK//AABEIALAA3AMBIgACEQEDEQH/xAAcAAABBQEBAQAAAAAAAAAAAAAEAAMFBgcBAgj/xAA+EAABAwIEAwUFCAECBgMAAAABAAIRAwQFEiExBkFREyJhcYEykaGxwQcUI0JS0eHwYnKCFVOSorLxFiQz/8QAGQEAAwEBAQAAAAAAAAAAAAAAAAECAwQF/8QAIREBAQACAwEAAQUAAAAAAAAAAAECEQMSITETBCIyQVH/2gAMAwEAAhEDEQA/ANxSSSQHCUNeVQ1pzbf0QiFVePrx1Oj3SAUsrqNOHDvnIoXFvC7Gsc6iCO8SQTpr0Wf0rchztfZPzWmWdKrUt89WoSXflIgADmqzeYO5n4g9g67Lm7vT5ODrFRrdOaIw9kkFe8RoCZCm+DMPFR2vJO3xy4T1Z8AtXlo0VpYyEqFHIABsE/MLOR168eAEiOq95k6ymCq0lG1qAPMpitRBEBxlSdZkeKCZbNJOqnrREFUwamcxqOcY13UL21GSGSI81ba9IMDvLqqPc1BnkDZTpexLqDzq13oUNWo1z+n3o374C3QQo+4uZ5pmEq0qnMtTIpundF0qJcn7q0yNCaKCpuKksMZmc3wKCa3VT2DUsoB/U8N/dVj9TfiBxWn+M6PGB5raOAMN+72bG8zLj6rNbPCnVsQqNH/MaB6bnyW1UWBoDRsBC3wjg5b6eSSSWjEkkkkAkkkkB5JVA+1Km7s2kDqtAChuJrMVKWvIgqM5uN/02fTklUi4vmUWU2vjRokeiCbxFRrOFDIWtI0J5zyhRnGbSK+o0yiEDw7bA1s79YMwuV7ufHLj2QuM2DmVHMOwM+n8q1cA2JbLjupTifBDUDKg0dEHyJ0Utg1h2TYTef0m0hC4nHoO7JGoCGh8VgEHUxpo0GqArPJHtR5KOuuz8ZPNG02bTgxdh30TouWSXZh4BUS5BnuuPvQrrmpP8pdh1sWbGq8zHNVutERzleX1nncpotPNPatPbjrCOt7Vp1KjMyKF3pAQqDyGt2QN9UmF5NWUHdF5QjKvTnAEaqwYJdCA3eHBw8FUGW1QmSFPcN2L31GjYSrxZZW6ajwhhYFWvWcNXPGXwEaq2hMWVAMYAOifhdEjzsruvSSSSZEkkkgEkkkgPKYvaeZhHgiCvJRfhzys0x3Du2BGzhzQeCYDUoOPa5cpgSD13V0xW0DXzGjvmhr2iHsjkdly3HT2MOe5YSG70BzR4HReW6pOZDcu5AAXljlKTrkJcgosOXkhOQrVfujH5SfKVEX94wDUNB6EOVyeAOSruL2jDmMbhPRdqo+KYg0HSDzkAqKdjGuk+5Tt/hzPGIiPqo37rGwKeoX7itL8u5FSFMk6bypXh2wL4Dm6fNXG3wZg5fBHUdrPqhixcAXQge1DVql9Yt7MgBZbjlpkeQpsV23EXdYzBIHyQ9DGxzPwXH0AT0RFvhzXbhVPjK9hljigeRr81e+FqozNAGpcqbZ4VTB1lXXg21H3hgHnKc+jLfWtXaF6XAuhdEec6kkkgEkkkgEkuSlKAS5C7K6gBL227RsHfkqxdkt7p0I/sq4OUbiuGsqNJJykCc3TzUZY7dHBy9L78VoOEnWSuBQ2C4i24rVRTeCKekxv4hTJXNZY7u0vsONK6SmWOXl70bVp7e5A3FCU46oluq2NImrh7TyXKWEt3IHkpgsATFQSeiVpSHsNogbDRS5j0UTavA5hFF5KJSygy61pkBZljrZcZWk05jXoqFxFSh3vTtPCeaVGpQ10TlJxC9V9CvYYlstCKL51WgfZuzNUc48mrP6A5LWPs4s8tFz49sx6BXx+1jzXWK4hdXAuroee6kkkgEkkkgPJVM4v46ZagspjPUiAZgAoepid46i5r30hUJ0c2fZP1WccQ0M3dmS2TPWd0HoyONbgV21nVS7I4EtnQjmAFv8Aht42tTbUYZa8Aj1XyudDrpyWx/ZzxRltrem/YlzJnYgwgaac5Zb9rnF5pj7rRdDiJqOHJv6PMq945i7KFF9TNORpcdemw96+a8Srvuq5cZzV6g0n9Rj5IJpX2aYUaNsartDWIIn9I2KtHJMi8pUqjLGmdaVMF3OOQTj3Lm5Pr0OGeG8ybe9dcUw8rJ1YuF66yqvBXQE1aOmpAkqBxLF4OVmpKdxq+7MQNSobCLF9R2eICkljwW3cYJOsahT9GmoywBpAyCUqPE9BzsmcBw5HT4qpE31OkwJVI4nIOqtNxfywn49VRsYuM0p0Y42fUNdU4f4EAjySpNXb4wKY/MAQfovVMTCVpQfhVmar2tA1Jj0O5W44baCjTaxuzRCzPgZ9OjU7So0ydGuAkBafQuGuEtII81vxRwfqLd6PpLgK6tnM6kuJJB1JIJJhk+DXfaU2u5jfrO0KsY7bllV0jQ7Jzhi8yuc0n2jPryVlvrRtRpa7oRPQoaMyxK0Ptjlv/CIwm5LaLGiYFYkHzEqUxC0NPuvAn8pH5lXh+G+DIaTPqgLrxTicYa1sa1nxvrDdTKpnC9VrLptRwkUQ6ofEtHd+af4jxAvbQp/oa4/9UKItiQyoeoA/dOIq6fZrcOrXdzWe6XOAJnfvEmPRaFUKzr7JB+JdHmMg960KqVy8n16HD/GGyU24LuZegFk6J48hi5WEBPgIauJ02QW0WzC+2fmd7I5dVPsoAaARCYDwIA9yez+KcK2iC4c1E4ta0spc5jTzmEfuonHXzTIBkqhjKijjzMhYDHxUTVuGb5gT4LxZYVo57jE7CEGKUn1UrtrjyXEnqjrKlMSmuzhElwY1s/nOUEdURnbqD2V6jDpBHgVKUMSe0d05Xb7/ADVeZUe3SZCeL57pMHktXHbteMN4tqB0OiRuw6erD0VssMbp1RvlP6Xaf+1j7a52qNzNGzh8ddwjra9j2K0Do8zHqdVUzsRcJWyNdK7KzezxyqwDK9h/3H5KWocV1B7TGOHmQr7s7x1cwuqFsuIWP0cCw+OvxCkxct/UFUu06r51v6Dres5p0LTp4jkQrbgmLtrAN2fzHXxCk+K8HbcU8zRNQRB2kFZy+k6m7YhzTvs4EbynKur/AHFFjxlcAeU9PFUrHcHLWyw52AmPCN/RTOC46HjJUI7Q7dHeqk3agt/ga7p0mSYlcTWM8gAiXN/ABAPtGSrXjvD7Kwd2Yh3I9VVrmmaVE03iHNcIPVKFYtH2TVPxrhvMta74n9lotyVlP2ZXOW9IkfiUiPUGfqtVuVzcn13cF/boO0p6mhKroTzKiydGxgCFrPgynWPQd+dCggVW8OeAFVsY40dSeWik7TmSrZYUwJlDYtgVOtIIGo3VY6VpRa3HFV3Ie9ef/lII1aSfArl9w12biJEHQBDOwFzNGgT1WnWJv5J8+O1+IzGlN3gC6IT+G4s+oYLAPWU1T4equiGOcT0Eqx4JwjXAk0yPMx8Eropv+3Gv110AGqj8euz93Y5u4cTpsIiD5q3UuDXEEPq5R/gO97yj6/BNpVpim4PIbt3oMxupw8Z8s7fFStarnCTGsHfqnHVWuOU/sfQq0W/BAaABVdlAjvAFxXu84SpRGdxI2lVWXSxW6QqN2IcPHulGU67hvSB9Q76JmthppGC5w6HQgrrWv5VG+o+oQVgl1Zp3pEf7f2KMtLdu4pn3whaTntEue0eUldr1QdnOnrp8kBKOuMuuUgdQ6UmYjI7tSB5quvuntPeOnX+EQ003an4Jy2FYJ4J4kkfd6uhaO64/+PmpfGeH2VgTBa7kf3WXVHOpu1dlIOq0ThXH+2p5Kh742PXzW7FRMaw19s4tqNiToW7E9fBEYbjpYMtSXN5dR1lafcWbajYc0PB6/RZ3xPwqacvpy5kElnNsePROBIi6D2hzYc2Nv7zQONYU2s0gjK4id/Z81VbW8dT7zTrOreseHJWWwxFtbvbOdGhPRBVTrZtWwuqb3j2Hghw2LXbgLbqVZlRrXN1a5Um7t21gWvAIE6H6Lzg9+61hmYvpHYzqzzWPJi34stLdVpmU5Tt9PFebasHtBBBHmpCjpuVlp19gTDBjmm7xkou6o/mCYzSpsG0a52VGW1Fz2ydByTF9SlqkK1cdm0N5AKd6a4eoDGbaWmInl5qx8O8P02Uw+oMzyJJPLwVTxauRPl8lfLGoTSY4c2N+SeOVp811PDNS4DZ0A6QIQ7cQzGGy4omlhknM86dFIMaxg0EeX7qtMcrNeAaVs46uMDpzRDYb4lenS5eHtA3TkZbr3TeSvL7XNuY8E26vGybbWJTAPFMEp1BDp8D0VVq4QWPIBeR1YTr08lfBbufodkBf4YWNmk+HAg5esbhNNm1XqWDmiexOXqQZ95UVVEmQYV94f4jNeo6k9mVw5HWFEcbYQ0O7WkIM95vI+IVXWvGW7tWqVbLo8H01RLDT6f8AaUPbVXg6sPvRwvHfod7wpUAvsO+8Ava3LUG8j2goKlcOoPH5SD/ZWp0qZk89/moLibAw8ggQSCR+y2lYHsK4hL2yNYGreZ8ijv8Ai1BxDXPDS78ruXqs4d2ts/N7PjyhSYvadx3Xtg+OoJ8OiYTnEHCVO471Mhr9dQND4kD5qhXuG1reWvBgGA4N38VNNo17f/8AB5IBkNJnz1Xq242qMnt2F0aQPHmZ2RstI7D8cEAVToN3c/cpmjXbAAAJd0Ij1RNDFLasQTTpOdA1yifcjWMoNgimz2oMHkjf+nJ74jLSt2RJpaTuCdAfBWexxRrxHsuj+wo65fTl0Umme9A6xsuU7huhFIaCdhPgFFxjbHksWCtdd3+VCVMU7N2slp0OnxQNfGniSA1pGsAboCtitQtkkAdICjqr8y1VbgEbiChHV57s7/RU264hg6uGqCfxcARFNzj4OAWd4634+fGLPiVTQ+RC0DhyuHWtM/4fJZfaYwy6ZoMj51YTr6dVeuDbj/6zWkiWS0qcZ1a8mUz+LIbsZY6Su2TA4SdZ1QWWYI6T/CYtrggubOo1jwKpl1H3dyG6KGq4sBz8z0TGJV9yURhOAB7RUq6zqGfuls5jJPTVtfGoYY0u8QICmLKg9pmpH+kGfiiBVa0Q0AQI0Qda4HXRUi2fBta9gHpy8FAYtien7byum8L3ZGNzO8OXiSvf3WnQIfUIfU6cm+aL6LlMTGD2rKTzc1SQ9zcoZ483HxQGLXjqvajeWyPSEzi+I9q4mfpCFwuqJaDpJLT5O0VTxhvdR9Cu8btI9QnPvx8fdC9VyWPLHflMQd45FNS08iPVBr9TCZxm1NSk4NMOgwdzLdQnaLkZG3X5K2LPKN5Tuh2bgBU1lu8EKHxHAnUjLCX/AAhd45sDa3ZqM07SXT01XnC+KQfw6mhABL+pK1nxKNtsTfS2kgSYOsHoiKuIUqulRkHmQJ1UxiFlSrAkRygg7qDvMEqN9ggjmIgwigG/CxrkcD8D5JihfVbd3dMf4u19ZTT6hadRB8V7+9OIjRw6H90EMp8UVYALQYMnkuu4tqHSGjUwBrvsot7W75fcfom3tB0G3lB9EaPYt+OVDz+CBq13u3JJKaq24b11TTgBzKWi2dLOsDpJTLnj/WesaJAAcvqnvvXIaHyT0eyoW7y4PJyxqI0haNwdxE0k0XkB5Ejo6PqsydUcd/jon8Pt6pe00pz5hlA69FGeG404s7jX0LhV0HNgbhB16gZWa47Hun6Jq2tH0Aw1AGuc1ucDYO5j3prFnBzd/GVzXx3STL2HsapQ33qWt8RPZNO3db8lX7a9FWnld7bdCOo6qUtodRb/AIgj3HRTKdnwBd4sGtLiYEoDCKpvXHvRSbEvHPwao/HHgAjYQfVQeFcR9jlpgEAkDwJVSpzmp40yretpAsYA1o0J/M7xJVfvsRzjujb4ruFg1g7NuOfKDslZUAM1M77jxWkcqDY45u95p+j3XlvJw0Pidly9pljp6LzV2BHL6oAzGaGZjaw1BGVw55hpPko5jJHNTdgQ8GmdniWnxG6ibkupuLY20TLa9UzrHNHUzIUc0xr4/wAo2gToqZqlxnZNrXFs1/suDgTzHkqHxDwxVtnd0GpT1hzRJA31WpYtTP3m1dpA7SfcE5Wdlo1n8mtcfgrxTWGUrlzPZcQN48VI0+JHkQ/2ToY3hQbiUUzD6jmZ2tkdQtEpqlilKrlaWkF2hnkvF3Y0sxLHBscydNN4VcqtIMGQmgANkqe046ygaGf71TFS3cOWvnKA+8uAAB0C669d1U05RjmO6JGTyQoxF67/AMTel6fh3sXOgZE8LE7uIam2/eHDYgddE+3CnnV7krRoy9tNu5znwUlgWJvpVqdVrAG03Ax1XaNrSZ7I16ou2tTMnZTclzFrGKXnbUmuZrTrCT1B6e7RM4hw+3KSwwI2PNQHCV0HsfbHTTMzzEz9FZ8Eu3VaUO0ewlrvTTVRra5lcfimXlB7SDBYY0I5rtlxIaBy1G6O0B8VeqVsyoCx7ZjbyVSxbg8uq910t5B24UXDTb8256DxKsyoJmAqvf2rDBYZ138lodlwpSBFN+oIIXivwjTZTdk/K8H0KcxK8ss0c4ZP4VN8bjKfPku4xRyODx+XQ+uyMwrDyym5h6yPoU5dM7WmD4ZT5hUwt9QmLUQQHciFE0BOnRTdq3M11M7t28lEvZlfrsdCg9uWLiCWjRwMjz/lWy1uRUaHQJ2Og3G6qdanDg4f0KWtsrmg5yPBM9P/2Q=="/>
          <p:cNvSpPr>
            <a:spLocks noChangeAspect="1" noChangeArrowheads="1"/>
          </p:cNvSpPr>
          <p:nvPr/>
        </p:nvSpPr>
        <p:spPr bwMode="auto">
          <a:xfrm>
            <a:off x="9412870" y="4701811"/>
            <a:ext cx="1218192" cy="97455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4" name="AutoShape 4" descr="data:image/jpeg;base64,/9j/4AAQSkZJRgABAQAAAQABAAD/2wCEAAkGBxQSEhUUExQWFRQVFRYWGRUXFBUUFxUXFRcWFhQUFRQYHCggGBolHBQUITEhJSkrLi4uFx8zODMsNygtLisBCgoKDg0OFBAQFywcFxwsLCwsLCwsLDcsLCwsLCwsKywsKywsNywrNywsNyw3KyssKzcrKyssKysrNysrKysrK//AABEIALAA3AMBIgACEQEDEQH/xAAcAAABBQEBAQAAAAAAAAAAAAAEAAMFBgcBAgj/xAA+EAABAwIEAwUFCAECBgMAAAABAAIRAwQFEiExBkFREyJhcYEykaGxwQcUI0JS0eHwYnKCFVOSorLxFiQz/8QAGQEAAwEBAQAAAAAAAAAAAAAAAAECAwQF/8QAIREBAQACAwEAAQUAAAAAAAAAAAECEQMSITETBCIyQVH/2gAMAwEAAhEDEQA/ANxSSSQHCUNeVQ1pzbf0QiFVePrx1Oj3SAUsrqNOHDvnIoXFvC7Gsc6iCO8SQTpr0Wf0rchztfZPzWmWdKrUt89WoSXflIgADmqzeYO5n4g9g67Lm7vT5ODrFRrdOaIw9kkFe8RoCZCm+DMPFR2vJO3xy4T1Z8AtXlo0VpYyEqFHIABsE/MLOR168eAEiOq95k6ymCq0lG1qAPMpitRBEBxlSdZkeKCZbNJOqnrREFUwamcxqOcY13UL21GSGSI81ba9IMDvLqqPc1BnkDZTpexLqDzq13oUNWo1z+n3o374C3QQo+4uZ5pmEq0qnMtTIpundF0qJcn7q0yNCaKCpuKksMZmc3wKCa3VT2DUsoB/U8N/dVj9TfiBxWn+M6PGB5raOAMN+72bG8zLj6rNbPCnVsQqNH/MaB6bnyW1UWBoDRsBC3wjg5b6eSSSWjEkkkkAkkkkB5JVA+1Km7s2kDqtAChuJrMVKWvIgqM5uN/02fTklUi4vmUWU2vjRokeiCbxFRrOFDIWtI0J5zyhRnGbSK+o0yiEDw7bA1s79YMwuV7ufHLj2QuM2DmVHMOwM+n8q1cA2JbLjupTifBDUDKg0dEHyJ0Utg1h2TYTef0m0hC4nHoO7JGoCGh8VgEHUxpo0GqArPJHtR5KOuuz8ZPNG02bTgxdh30TouWSXZh4BUS5BnuuPvQrrmpP8pdh1sWbGq8zHNVutERzleX1nncpotPNPatPbjrCOt7Vp1KjMyKF3pAQqDyGt2QN9UmF5NWUHdF5QjKvTnAEaqwYJdCA3eHBw8FUGW1QmSFPcN2L31GjYSrxZZW6ajwhhYFWvWcNXPGXwEaq2hMWVAMYAOifhdEjzsruvSSSSZEkkkgEkkkgPKYvaeZhHgiCvJRfhzys0x3Du2BGzhzQeCYDUoOPa5cpgSD13V0xW0DXzGjvmhr2iHsjkdly3HT2MOe5YSG70BzR4HReW6pOZDcu5AAXljlKTrkJcgosOXkhOQrVfujH5SfKVEX94wDUNB6EOVyeAOSruL2jDmMbhPRdqo+KYg0HSDzkAqKdjGuk+5Tt/hzPGIiPqo37rGwKeoX7itL8u5FSFMk6bypXh2wL4Dm6fNXG3wZg5fBHUdrPqhixcAXQge1DVql9Yt7MgBZbjlpkeQpsV23EXdYzBIHyQ9DGxzPwXH0AT0RFvhzXbhVPjK9hljigeRr81e+FqozNAGpcqbZ4VTB1lXXg21H3hgHnKc+jLfWtXaF6XAuhdEec6kkkgEkkkgEkuSlKAS5C7K6gBL227RsHfkqxdkt7p0I/sq4OUbiuGsqNJJykCc3TzUZY7dHBy9L78VoOEnWSuBQ2C4i24rVRTeCKekxv4hTJXNZY7u0vsONK6SmWOXl70bVp7e5A3FCU46oluq2NImrh7TyXKWEt3IHkpgsATFQSeiVpSHsNogbDRS5j0UTavA5hFF5KJSygy61pkBZljrZcZWk05jXoqFxFSh3vTtPCeaVGpQ10TlJxC9V9CvYYlstCKL51WgfZuzNUc48mrP6A5LWPs4s8tFz49sx6BXx+1jzXWK4hdXAuroee6kkkgEkkkgPJVM4v46ZagspjPUiAZgAoepid46i5r30hUJ0c2fZP1WccQ0M3dmS2TPWd0HoyONbgV21nVS7I4EtnQjmAFv8Aht42tTbUYZa8Aj1XyudDrpyWx/ZzxRltrem/YlzJnYgwgaac5Zb9rnF5pj7rRdDiJqOHJv6PMq945i7KFF9TNORpcdemw96+a8Srvuq5cZzV6g0n9Rj5IJpX2aYUaNsartDWIIn9I2KtHJMi8pUqjLGmdaVMF3OOQTj3Lm5Pr0OGeG8ybe9dcUw8rJ1YuF66yqvBXQE1aOmpAkqBxLF4OVmpKdxq+7MQNSobCLF9R2eICkljwW3cYJOsahT9GmoywBpAyCUqPE9BzsmcBw5HT4qpE31OkwJVI4nIOqtNxfywn49VRsYuM0p0Y42fUNdU4f4EAjySpNXb4wKY/MAQfovVMTCVpQfhVmar2tA1Jj0O5W44baCjTaxuzRCzPgZ9OjU7So0ydGuAkBafQuGuEtII81vxRwfqLd6PpLgK6tnM6kuJJB1JIJJhk+DXfaU2u5jfrO0KsY7bllV0jQ7Jzhi8yuc0n2jPryVlvrRtRpa7oRPQoaMyxK0Ptjlv/CIwm5LaLGiYFYkHzEqUxC0NPuvAn8pH5lXh+G+DIaTPqgLrxTicYa1sa1nxvrDdTKpnC9VrLptRwkUQ6ofEtHd+af4jxAvbQp/oa4/9UKItiQyoeoA/dOIq6fZrcOrXdzWe6XOAJnfvEmPRaFUKzr7JB+JdHmMg960KqVy8n16HD/GGyU24LuZegFk6J48hi5WEBPgIauJ02QW0WzC+2fmd7I5dVPsoAaARCYDwIA9yez+KcK2iC4c1E4ta0spc5jTzmEfuonHXzTIBkqhjKijjzMhYDHxUTVuGb5gT4LxZYVo57jE7CEGKUn1UrtrjyXEnqjrKlMSmuzhElwY1s/nOUEdURnbqD2V6jDpBHgVKUMSe0d05Xb7/ADVeZUe3SZCeL57pMHktXHbteMN4tqB0OiRuw6erD0VssMbp1RvlP6Xaf+1j7a52qNzNGzh8ddwjra9j2K0Do8zHqdVUzsRcJWyNdK7KzezxyqwDK9h/3H5KWocV1B7TGOHmQr7s7x1cwuqFsuIWP0cCw+OvxCkxct/UFUu06r51v6Dres5p0LTp4jkQrbgmLtrAN2fzHXxCk+K8HbcU8zRNQRB2kFZy+k6m7YhzTvs4EbynKur/AHFFjxlcAeU9PFUrHcHLWyw52AmPCN/RTOC46HjJUI7Q7dHeqk3agt/ga7p0mSYlcTWM8gAiXN/ABAPtGSrXjvD7Kwd2Yh3I9VVrmmaVE03iHNcIPVKFYtH2TVPxrhvMta74n9lotyVlP2ZXOW9IkfiUiPUGfqtVuVzcn13cF/boO0p6mhKroTzKiydGxgCFrPgynWPQd+dCggVW8OeAFVsY40dSeWik7TmSrZYUwJlDYtgVOtIIGo3VY6VpRa3HFV3Ie9ef/lII1aSfArl9w12biJEHQBDOwFzNGgT1WnWJv5J8+O1+IzGlN3gC6IT+G4s+oYLAPWU1T4equiGOcT0Eqx4JwjXAk0yPMx8Eropv+3Gv110AGqj8euz93Y5u4cTpsIiD5q3UuDXEEPq5R/gO97yj6/BNpVpim4PIbt3oMxupw8Z8s7fFStarnCTGsHfqnHVWuOU/sfQq0W/BAaABVdlAjvAFxXu84SpRGdxI2lVWXSxW6QqN2IcPHulGU67hvSB9Q76JmthppGC5w6HQgrrWv5VG+o+oQVgl1Zp3pEf7f2KMtLdu4pn3whaTntEue0eUldr1QdnOnrp8kBKOuMuuUgdQ6UmYjI7tSB5quvuntPeOnX+EQ003an4Jy2FYJ4J4kkfd6uhaO64/+PmpfGeH2VgTBa7kf3WXVHOpu1dlIOq0ThXH+2p5Kh742PXzW7FRMaw19s4tqNiToW7E9fBEYbjpYMtSXN5dR1lafcWbajYc0PB6/RZ3xPwqacvpy5kElnNsePROBIi6D2hzYc2Nv7zQONYU2s0gjK4id/Z81VbW8dT7zTrOreseHJWWwxFtbvbOdGhPRBVTrZtWwuqb3j2Hghw2LXbgLbqVZlRrXN1a5Um7t21gWvAIE6H6Lzg9+61hmYvpHYzqzzWPJi34stLdVpmU5Tt9PFebasHtBBBHmpCjpuVlp19gTDBjmm7xkou6o/mCYzSpsG0a52VGW1Fz2ydByTF9SlqkK1cdm0N5AKd6a4eoDGbaWmInl5qx8O8P02Uw+oMzyJJPLwVTxauRPl8lfLGoTSY4c2N+SeOVp811PDNS4DZ0A6QIQ7cQzGGy4omlhknM86dFIMaxg0EeX7qtMcrNeAaVs46uMDpzRDYb4lenS5eHtA3TkZbr3TeSvL7XNuY8E26vGybbWJTAPFMEp1BDp8D0VVq4QWPIBeR1YTr08lfBbufodkBf4YWNmk+HAg5esbhNNm1XqWDmiexOXqQZ95UVVEmQYV94f4jNeo6k9mVw5HWFEcbYQ0O7WkIM95vI+IVXWvGW7tWqVbLo8H01RLDT6f8AaUPbVXg6sPvRwvHfod7wpUAvsO+8Ava3LUG8j2goKlcOoPH5SD/ZWp0qZk89/moLibAw8ggQSCR+y2lYHsK4hL2yNYGreZ8ijv8Ai1BxDXPDS78ruXqs4d2ts/N7PjyhSYvadx3Xtg+OoJ8OiYTnEHCVO471Mhr9dQND4kD5qhXuG1reWvBgGA4N38VNNo17f/8AB5IBkNJnz1Xq242qMnt2F0aQPHmZ2RstI7D8cEAVToN3c/cpmjXbAAAJd0Ij1RNDFLasQTTpOdA1yifcjWMoNgimz2oMHkjf+nJ74jLSt2RJpaTuCdAfBWexxRrxHsuj+wo65fTl0Umme9A6xsuU7huhFIaCdhPgFFxjbHksWCtdd3+VCVMU7N2slp0OnxQNfGniSA1pGsAboCtitQtkkAdICjqr8y1VbgEbiChHV57s7/RU264hg6uGqCfxcARFNzj4OAWd4634+fGLPiVTQ+RC0DhyuHWtM/4fJZfaYwy6ZoMj51YTr6dVeuDbj/6zWkiWS0qcZ1a8mUz+LIbsZY6Su2TA4SdZ1QWWYI6T/CYtrggubOo1jwKpl1H3dyG6KGq4sBz8z0TGJV9yURhOAB7RUq6zqGfuls5jJPTVtfGoYY0u8QICmLKg9pmpH+kGfiiBVa0Q0AQI0Qda4HXRUi2fBta9gHpy8FAYtien7byum8L3ZGNzO8OXiSvf3WnQIfUIfU6cm+aL6LlMTGD2rKTzc1SQ9zcoZ483HxQGLXjqvajeWyPSEzi+I9q4mfpCFwuqJaDpJLT5O0VTxhvdR9Cu8btI9QnPvx8fdC9VyWPLHflMQd45FNS08iPVBr9TCZxm1NSk4NMOgwdzLdQnaLkZG3X5K2LPKN5Tuh2bgBU1lu8EKHxHAnUjLCX/AAhd45sDa3ZqM07SXT01XnC+KQfw6mhABL+pK1nxKNtsTfS2kgSYOsHoiKuIUqulRkHmQJ1UxiFlSrAkRygg7qDvMEqN9ggjmIgwigG/CxrkcD8D5JihfVbd3dMf4u19ZTT6hadRB8V7+9OIjRw6H90EMp8UVYALQYMnkuu4tqHSGjUwBrvsot7W75fcfom3tB0G3lB9EaPYt+OVDz+CBq13u3JJKaq24b11TTgBzKWi2dLOsDpJTLnj/WesaJAAcvqnvvXIaHyT0eyoW7y4PJyxqI0haNwdxE0k0XkB5Ejo6PqsydUcd/jon8Pt6pe00pz5hlA69FGeG404s7jX0LhV0HNgbhB16gZWa47Hun6Jq2tH0Aw1AGuc1ucDYO5j3prFnBzd/GVzXx3STL2HsapQ33qWt8RPZNO3db8lX7a9FWnld7bdCOo6qUtodRb/AIgj3HRTKdnwBd4sGtLiYEoDCKpvXHvRSbEvHPwao/HHgAjYQfVQeFcR9jlpgEAkDwJVSpzmp40yretpAsYA1o0J/M7xJVfvsRzjujb4ruFg1g7NuOfKDslZUAM1M77jxWkcqDY45u95p+j3XlvJw0Pidly9pljp6LzV2BHL6oAzGaGZjaw1BGVw55hpPko5jJHNTdgQ8GmdniWnxG6ibkupuLY20TLa9UzrHNHUzIUc0xr4/wAo2gToqZqlxnZNrXFs1/suDgTzHkqHxDwxVtnd0GpT1hzRJA31WpYtTP3m1dpA7SfcE5Wdlo1n8mtcfgrxTWGUrlzPZcQN48VI0+JHkQ/2ToY3hQbiUUzD6jmZ2tkdQtEpqlilKrlaWkF2hnkvF3Y0sxLHBscydNN4VcqtIMGQmgANkqe046ygaGf71TFS3cOWvnKA+8uAAB0C669d1U05RjmO6JGTyQoxF67/AMTel6fh3sXOgZE8LE7uIam2/eHDYgddE+3CnnV7krRoy9tNu5znwUlgWJvpVqdVrAG03Ax1XaNrSZ7I16ou2tTMnZTclzFrGKXnbUmuZrTrCT1B6e7RM4hw+3KSwwI2PNQHCV0HsfbHTTMzzEz9FZ8Eu3VaUO0ewlrvTTVRra5lcfimXlB7SDBYY0I5rtlxIaBy1G6O0B8VeqVsyoCx7ZjbyVSxbg8uq910t5B24UXDTb8256DxKsyoJmAqvf2rDBYZ138lodlwpSBFN+oIIXivwjTZTdk/K8H0KcxK8ss0c4ZP4VN8bjKfPku4xRyODx+XQ+uyMwrDyym5h6yPoU5dM7WmD4ZT5hUwt9QmLUQQHciFE0BOnRTdq3M11M7t28lEvZlfrsdCg9uWLiCWjRwMjz/lWy1uRUaHQJ2Og3G6qdanDg4f0KWtsrmg5yPBM9P/2Q=="/>
          <p:cNvSpPr>
            <a:spLocks noChangeAspect="1" noChangeArrowheads="1"/>
          </p:cNvSpPr>
          <p:nvPr/>
        </p:nvSpPr>
        <p:spPr bwMode="auto">
          <a:xfrm>
            <a:off x="307975" y="-852488"/>
            <a:ext cx="2619375" cy="20955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3078" name="Picture 6" descr="http://www.datoavisos.cl/files/dato/tos_0.jpg?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01577" y="1481041"/>
            <a:ext cx="1701039" cy="1825074"/>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8" descr="data:image/jpeg;base64,/9j/4AAQSkZJRgABAQAAAQABAAD/2wCEAAkGBxQSEhQUExQVFRUXFxQUFBYVFBUVFxUUFxUWFhQUFBUYHCggGBolHBUUITEhJSkrLi4uFx8zODMsNygtLisBCgoKDg0OGxAQGywkHyUsLCwsLCwsLCwsLCwsLCwsLCwsLCwsLCwsLCwsLCwsLCw0LCwsLCwsLCwsLCwsLCwsLP/AABEIAQMAwgMBIgACEQEDEQH/xAAcAAABBQEBAQAAAAAAAAAAAAAAAgMEBQYBBwj/xABAEAABAwIEAwUGBAQFAwUAAAABAAIRAwQFEiExBkFREyJhcYEyQpGhscEUUnLRByPh8GKCkqLxU7LCFRYkM0P/xAAZAQACAwEAAAAAAAAAAAAAAAAABAECAwX/xAAoEQACAQQBBAICAgMAAAAAAAAAAQIDESExEgQyQVEiYRNxsfFCUsH/2gAMAwEAAhEDEQA/APcUIQgAQhCABCEIAEIQgAXEis7l1RKgBUqLeX7aYlxA8/2CfzKLeWzajS1w3Ef8eKh3tglIosQ4syzlA8z+yzmIcXvMw74FSOIOHXUgXsBqMGsAEviNdAdQF55f4nSDjLHTzDiRHmCkZyqXsxqEIWui/u+KHH2qh9SVEZxBB5ekqgZijfdpDfz/ALCsaN3UP/5d3l3Sq29lseDQ2nEe2V5b4tcQfJW9nx09hh5a4aakax4kLFXVSkRlfTyk84LDPg5Zy8uXU3QXZmzo7nE7OHVaRbWmUcU9n0lheLsrabPjNlkGW8nNPMFWS8C4L4g7OtTfm7o7rg7kM3st+q9nZjjDqBPkRPwTUJ32YShYtkJi2vGVB3TPUbEHoQU+tCgIQhAAhCEACEIQAIQhAAhCEAC4SupkmfL6oAN9fguJcLhUEnAuEIhdKgkRlWO4t4BpXbjVb3KgB0EBtRx1l5iZ5StmF0nqoavslO2jwvFcPq2PdfbZW8qgBc06To4D6wq44q46jXwmJ9SF7+/I4RoZ5aH5LFcR/wAOqNZxqUXmjUOpgZ2uM6nKT0nwS8qCejaNX2eZtxdrszag05teAd+irMbsmhnaM1ZzadS0kaa8wn+JsIq29QW1Zv8AMcwVKbmd6eWnroR+6jWeH3je6+kcr25dS347qnHiad2iJgb3AnK2Y5nZaq1xGsNc8eQVdacO1mjVrXHm0Oj7Qk1KraLorUn0zyMGD/nGiiTu8E8WtmywzimvScHOPaNBE6Tp4r07AcaZctBadYn05+oXiVvch0Fj5+R9DzVvgGNut6mZvs6Ej6kdNJHyVqdXi8mU6d9HtiExZ3LajGvaZa4Bw8iE+nRYEIQgAQhCABCEIAEISHugIARWfqAOaU1sBcY34pSgDiF1cQSJQuoIUEnFBxW4DWySOm6nFZ+7h8tdpy1Eg+apUdlY1pR5O/ojXlJjmyx5zflIIPoQogvq9IgNfm8HDMP3VdUt61Ik0X93lTfJb45XbtTmH4u0vyVWmm47B2x/S7mkpVHf0dFUlb2T8WrNrsGZuSq0hzSIIcRPdLiJA1VLcM7N/wDMaembdp8A7YrSV7cEdVBq0i3RsEb5XDM3zg+qJvl3FafwxEZtalNw2HouXGGtqCAAQeW/yUG/pxkFNvZ1M2UhglrgZMwl2VxUp1crvXoQTAcPUKlmsrRfD/ZWYnwuxoJaA0x7oj4jZZFtctcY0c0mR5b+q9juLYObK8n40w11GqarQcp1dAnKQPaPQRz8FdJmMrNXR6J/DnGZHZEywk5f8D4kj9LhJHQg9V6AF85cPYs6m4VGGAHNOnUGR8wvoTD7ttWmyo3ZzQ4evJOUZXVn4EasbO5JQhC2MgQhCABCEIAEy5usp5IqnQ9OaAEyuhYux41ArGlVY6DUyseNRBPvDeB1HJbClVDgHNIIOoI1BB6FZwqKWi8oOOx1cKAhXKnF0IQoAFDvLLNqND5KaFxDimrMmMnF3Rlbq21ynQpm5wtj25XtDh4jbxHQrUXVo141/wCFT3DDT0dq3kf3Sc6XHPgehX5q3kztOnVtz3X9pT5sfOYD/C/n6qytbllWYOvMEQR5hPPpZvsVXYhhrtKlPu1GmR0cObXeB+Swaa0Mpp72S7mzJgjcag8wouMVM1Nr4h9L2x1ZIlw8JA8laYXeCq3o4aOadweYSMQtcwPkR6HcLRK8caZk38s7QYbdBzT4f2FXYgxnaDtGtfTfLKjXAFrmO0IcDuJg+iquH6TrYlj3ZiXEydBHugDwAV7fUg9p8lVTx+i0oK79MwT+HGUH3VJhBGZ8QzKGS7O1rR0Ej4Lc/wAK8TL6DqbjOUy3wnRzfjr/AJlm2gis/NufCJ0iT5wrDghn4e6ImKdQkjwfB5+OnqtaVRcynU0X+NNej05C4hPHMOoQhAAhCEACi4jWy03H0Hmnq9XKJ36Ac153xVxG81ezmGMlzgOZA0BKyq1VBGlOm5Mo8cBJinOeo/sgR7ogGqQfgJV5ZYt+CphoJgZdCC4RIBI6GJVJw7eA0HVnauDqmUnlmguPyCbZUfXzue8hgECn1J5lc2LcXdHX4KVNJ6PVMHxalcsz0nZmzEwRrAOx81PXiuGPrUcvZPLcpOXpHQjmvTcAxztgA+Gv6DY/p1T1PqIydns51XppQXJaL1dC4CupgWAqhxGuQTBIdyV8VX4jZZxpoVnUTawa0ZJSyV1rjLgYqaj8w5eYVk64a8RIM+qo6FIAnMIK5kLXZmHKR0S8akks5Gp0ot3jgkVLM0oI1ad/BPtaCF23vg4Zaojx5Hz6KLeVvw72gmWPMNPQ+KGorK1/BCcnh7/kh39o5ju0p+2NxycPyn7FTrS7FVsiQeYO4PMFSnAEdVXV6JpnM3UcwqNcXdF+XJWexrE7APEjdU1vclhyv32Wip1g7VUOPxm03Wc7bRrTu8Mrsa7zmkGNtQnrQ95kfnZ/3BQ7h2s7xGnmrPDKc1qIPN7Z9Nfsqxy0aTklBo9LQqzXqfmuLqnELVCEKQBCEIAauWSD5LwjiVjhXrAyCcwA8DB+i97K8l/ifaBlyxzR7YE+cO/ZK9UvimM9M/lYj8I2zatg1pnUv1G4cHEJeGW+Wk9pMubUc2YiRAI08imOD7sta+k3fMXs2nKR3oncggfFXVZ5IEgA7uA2nmkp+zpQl/iQqNJWlvQlRLYK1pN6LHybS0SaXEL6Jh4zNgQJjLA5K7w3H6NbRrodp3XaGegnf0WOxe1L2kgwQshYX7XVTTLhnbrEwfMFN06819iVTp6cvpnukpDysNh/GDqZir3mad73mjnMbrUYfjdCuJZUG+WD3TMTEFORqxnoSnQnB5Q/WsWvHQ8j/fJVFxbvpnXbry/ora7vmMIBcBqB8dp6BP1C1zdSIPiI6bolCMtbJhVlHeilyAqtxPD8+XU905mjcTtsre8pdlqfYkCek7SkO1CWlHwNRnfKI9hcANyk7aKWHCFGqWzSNVHp1CNNwq8nHDJcU8obecrjGxVdiepB+KsawkKDdatlYyNY7KZwlzhyhS8DqEVaROoDwPjLfuopMOcrLhi0NSpPusOc+fuj4/RWpJuSK1HaLubWEI9VxdM5RaoQhWIBCEIAFmON8A/E02ke2wyFp0moJCrOKkrMtGTi7o8LxHB69u6QC1zTmYRyP3EclpiSWguADi0Zo2BjWFsuIMKbUa1+xYZPi3mPosrctlcyvT/Hg6fT1OY1aMV3ZUZVVRZAVtYuWMNjVTQ5XoBYDi3hMVHdrTljwZ0nVej1VBr0JW2U7oXw1k8f7G9BDS8OAOuYDUfqEH4rWYNhtR28AQCIM/8ABWhucNDj9YH1SKVA0wYP9FEpXWS8Vx0O4dSOYh2p8TPzT2KU4bGYx0kxpr9lKwmjGp3OyynGmNFkhpiNJVEsfsNs3GD4j+KpVGVMuYGCB+X3XR5qJZVXDuvjMDy6TofgvILDG7inUFSm8tLSDuYcAZyu6henYLjDLlrKjYDyIrNE91+5GvLeE223FX2hbiot20y9LpCjGlCmNYk1GqrRKkQ3N0UCq3RWbgoT6e6yki8WZy70K3WAYf2VFrSO87vO8zy+ELKdhmqsB2zsB/1BejUWakpjpY7Yv1ctIQLQIUtCdErghCEACEIQAIQhAEPFT/Kf+krHGlotBxJdgZGdTJ8hoPmVTtXP6pqUrD/SpqNyOKSfstDC7CdoMS0VkdcsEwawmnhdL1DvLwMEn0WzkZxixys47JipbTCiMxAk7KdRcSRKpdMs04iro9nTcdtF5dxLLiSdQZ0Os6rfcRXEwwctT5rKYjbh24UOSUi0YtxMLSvRS3Hc5ED2fAjorrgrGIvaeUyx+ZjoOkwS0nxkR6prE7FonT0Wft6PZVWPZILXB0DwMplOMl9i7U448H0hbvBCccFTYDfCpTa4GWuAIPgVeNg+KhO6MmrMjVGKM9uhVg4KE/chVki0WUVfuvB6Oa74EFekMiNNlgMQpDVa/h657S3pnmBlPm3T9lp0rs2jPqldJlkhCE6JAhC450IA6ma1wG+KS6qTsqrE7xtOczgPMqG7EpXOYljBaDrHksVifF782RjiXE5QJ3Oyz3GvGAk06Rk9f2Cb4Lwl8/iKogn/AOsHfXdx6JWrVaG6VFGxpku1cZOmvirBj1Ep04TtMpG7Y4kiUxOsCjZ4SSXuByuA8xKFstYnBoVfjNLMARrlIMdVAsuIAXdnWinUmI9136T9ldtgjlHVaIlqUHdlbbPY/wBnQjcHcf0VoaWUEqBc04eC0CRumjipgtywesqvJJktN6Km5Mucq66HNXBgyeapsTriCFkldm8dFNiJCy+JuIlrBLzz/KD91oKYNd5YwieZ3jwCtLfhao3RlEvefecRk8ynKdNpXEa9aL+KIP8ADPGalF7bV8ua7M5h/IdyD/hOq9hoOkKDwTwvSt6Ts0Pr1Ae1fHI+6zo0afBS7fTQ7iQfTRaSg07vyLRmpKy8EmFCrs1UwlRLhqrLReJX3TFN4MuoNSkf1t+jvsolwdFXULvsarKg906jq06EfBZ05cZpl5x5QaPR0JFOoCAQRBAI8jshdI5p17wEwZKSxieaEAIcIC8x/itWrU2sNMgNqEtc+Jc2BIDeQnXVem1istx3horWrp9xzH/A6/IlZ1O1mtHuR5Twhw2KlTtHiY1MySTy1PqvR6FGDA2CjYPSawgAaObp5g/1VrSZquZJuTuzpYjhDdRsJuoCIIUmv0Q9uiq1YExiqDoV1ry0JbTKlPYC1Ci/Be5lcZs6dQkPEh256FUWHXdxavIa41KQIAB1cJnnzEDzWgxSg91XLRGeQSW76DUkeKYubJ1MNhsk98h2kTsCPABaReMj0ZwcVGTz/wAFHjGjrOZriPeaQAeeq6y4a4ZgQZ6GVU1bbM6XxBMwPoo9/jVG2BzOAJ2Y3Vx9FVrloxrfjj2lncXMAkmBvM7DrKxWOYm6q09nOQyM35vLw8VCvMWqX1VtJvdpky5vNwGpzEeWyv77Dw2kAB5fBM0qKjliNWs5YWhzgijq0+AXq1oIAXnXCVCKbHeH0JWu/wDU+9lbqUytCNTZo6deDKZuH/zCR70O9Tv85VfRLzunDUhwB5Soq5iFLEiwDkzWcuCpoo1zVS8mMxQxcVFTXzwpF1XVa6lUqGGMc7yBOvmsdmywNtxiq0BoqOAGgHgNAhK/9t3f/S/3N/ddW1p+il6f0etwhCCnjmjFXdR7q2FSm9h2c1zT6iE/UXWKLXLJ2PL8NuHMOR2jmP1noJBC1dAc1meOLI0bttRvsVh8HjR32K0OH1ZpjUEgAGOoGq53Di2jouXJJrydq6lKAkJJC60aKjLIZexMXFyQCpAMpmsyVlmxotiuEaffq1TvAY3zOp+yOM73LlZvlbr4k67/AN7qxsLTs203EnWXu8uX0CyWPVjVe5x5kpufwope/wCxaD/LXcvX9GLxvE6hkNOUeG/xWJvt955nn8Vs8ZoxJWPumEyVFHRpWNV/DXCs/a1iNGxTHmdT9lrMYt/5Z8FZ8EYP2GH0Wkd5wNR3m8yPgIHokY1S7hTVsCyd2c4Otv8A4zdObvqrunRaDMBN8K28W48yU7dCCrLRlLLJL6hAkKJbtc5pqO/yjwnUq2oYc5wEkahWVvg7B7Uu89vgENcsEKXEpaDXP0aJ+nxUoYC53tPA8AJ+a0FOkGiAAPJLVY0V5JlXfgp7bh+iwyW5j1dr8tlZNpAaAADwACeKSVoopaMnJvY3CEpCsQOArpTdNyWUAMPSqaTUXaRQSVfEuFi4pFvvDvMPRw/fb1WOsLvs3QdJMO15gREddF6O8LA8Z4f2bxUaO6897weOfqluoh/khrppXfBlsx4IQ7RpVJhdy4zIgTp06wFdOdmYfJKXuN8bMjWz8wUpttmIHUgfuq7D68Aj0Vzh9UnM4e6PmVNKKk0itVuKbDFHwx8R+QeA5ken0WMvnAaLV45oGM5hsu8yZ/f4rEYqwklrfa5n8o8VPUu8kiOkjaPL2Z/FP5rsrdh7R/8AFVdPC89WnTj23sZ/qcB91oKltlENHx5+J8U/wzZTeUCeTs3qASFWDykMTj8Wz02rRDW5RsAAPICB9Fl8cb3T5rWV9llca3A6ldB6OXDZeYFTii0eCj4vRJ23U3CWwwSl3ceqnwV8llhzu43yA+GisWFUmEPMEHnJH7K3CsjNjyFxiUpIEoXZSHFAAupCEAIouUhQGu1UpjkEnKyRSKVVTFNyAJZVfitiK1NzDsR8DyPxU0OXHBQ1fBKbTujzKjSyEsdo5pjyI5q2trqO66ZI0MQD1HmnOL7DK8VWjQ913nyP2UOwqyIXNlHhLidaMucVJEz8ProrvCKcNaI9o5j5Dl8vmqehbukNYZB0h2sT0O6vqoLA4jZoyDotqMdsW6md0omcxq6Lqjmt1dME8mjx8fBU3YhunXUk7k9SrupSAnTU6lQK7EtUbk2xqn8UkVFeil4Q4NuaW3tRr4gj7pd04BHDNv2t0zTRpzn02+cKaafJFqklwd/Rv6zNFmcYp94HotdUbos/itHWF0paOTB5JWHXEtCTe6wOZgff6JjCqEOjkBJT5dL56fdBLWSRQqAPaJgkwPEwTHwBVywlY3BK3b3NWr7lIGlT6F7iM7vgAFo8Puc2YflMD4AqUykkWzSlFNB2ydVigkrkoKEAcQhCAI9xTjUbJFGqpcyqy7plhkbKNEonvcowMFNUbmU3WuA3VxgIbLJeCyaU1d3jKYl5joOZ8gqSvjhOlMR/iO/oExQsnVDmcSfE6lYyrrUcm0One5YOYniDqwLGtAad51J/ZU9WyczZvkRIK1VKzDUVWs2JCXnFyd5MbpyjFWijOW189m+njGo8fqru9xRr2tYwyDqTznofFLqWDXBUmI4e6kQ9g2OsfOQo5SgrBxhOV/I7XqqpvLjdP3NfSfBZvELndYs2ijl1cythwBZxTNU7vOn6Rt85Xn1jTdXqtpt3cdfAcz8F7NhlsKbGtaIAEDyCaoQzcW6qdo8SUVDuqAOqnFR7rURzOibYgitw9kMc47uJj9I0/dU3EN92NIke2+WsHnufQLSV2BrQ0bALBXzjc3Ij2AcrfIHU+qozSOXc03DFp2Vqwc3S4+ZU/CZDc35nOd6TA+QSqgy04HIR8k7QZlIb+VoH2VireyypuUkFQWOUpjlYzFOQulcQAIXF1SAxXkajdNULhtUHqNHNO4/opNUaLPXbSypmaYVWWiriMQY6k6R7KhV3uqkBvTfkOqu7ytmok89B4STEqPSphoS1b/Uboe2NWGGhuu56q0MNChtvmN56+AlQb+tVq6UxlHVwn5Ss+SisGnGUnnRYXV0A0kmGgEnwA1JPQLy7EuNKtW4aLRvcZIksz9oTuTGwW2ubCoaXZ1HOexx74AjNqNHgalqn2+CU2tGVrWjwACo7y8GsJRg8mfsOJaoA7aiR4tnfyKt6N+KkiT5O0KevMNAaf71WfxB5YRO8S0jmFW0ls05QbVkS8Rw9xa5zeXLqR0XnuJ3kkrTXvF76bSGtbm6mT/tWZ4bw517dBpBLAc9Q7adPU6K0Y3Kylxvc2v8ADfBMre3eO88dyeTOvqvRGNTFlbBjQAIAEeQHIKSSn4x4qxy6k+UriKhgKNb6y4+iTc1C45RzT7u6AFJUp+ILnLTcAe87QeAO5VRw9YQcxCmX1HM/VWdlQygKtsl72Vhdzy8x9Qn209Seunoo19y/U36hT8qsUOUynqL+SZASyJ1UkEwITVGpKdQQcQhCkAeqjEqatwoV+zRQyVspn1P5LvT6qO6sXADyldqugPb5KNR0P98klXfyH6HaXFK0DVIpsCrqldziA1MVbV7tM7h5KqklpF3Fy2x7iHHadtTLs4DxBaJEkyO7r129VU23F/aMGWm+djlEgHnDhoR4pdHhaiHZ3MDn/mf3z6TsrduHt6AIbky0Y04/ZAw/FTUnM1zd9HASR10SsRwr8RSexsB471M+PNp8Donbu1aNt/upOBscSSfdkecqaafKzIqtKHKODw/FXua8scCHg5S07h3Revfw84c/C24LwO1f3n+E7N9BHzUvGOEKFxc0rkiH0z3hyqR7Bd4tPNaanThMQp8WKVa3NHQFFun8gpVR0KEBmctjBBQYGtL3dJSKbi6XHnsOg6JGKOzOZSHg532H3UnLAUAVzaUulTGNSKbdU+EWIuRq7Zez9X2KmFRq+haejh+33UgqQEhLaUguAjzhLcEAHsmVJY6Uy0yEmk+DCCCVCFyUKQBM3GyEKGBl732j5JqmEISNfuOhR7SXhntq0eEIRDRaWxITF04wuoVnoqu4rqTyd+quMJ9k+f2C6hHT9wdT2E4Jxp0XEJwQI7tSl2g3QhQBBt9azyVNqoQhEsZanAhCkgr8aMU3Eci2P9QVgUIQAz73oVLOyEKEDG6XtIukIUkCg4oQhAH/2Q=="/>
          <p:cNvSpPr>
            <a:spLocks noChangeAspect="1" noChangeArrowheads="1"/>
          </p:cNvSpPr>
          <p:nvPr/>
        </p:nvSpPr>
        <p:spPr bwMode="auto">
          <a:xfrm>
            <a:off x="155575" y="-1516063"/>
            <a:ext cx="2381250" cy="31718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6" name="AutoShape 10" descr="data:image/jpeg;base64,/9j/4AAQSkZJRgABAQAAAQABAAD/2wCEAAkGBxQSEhQUEhQUFBUUFBUUFBQUFBUUFRQUFBQWFhQUFRQYHCggGBolHBQUITEhJSkrLi4uFx8zODMsNygtLisBCgoKDg0OGhAQGiwfHCQsLCwsLCwsLCwsLCwsLCwsLCwsLCwsLCwsLCwsLCwsLCwsLCwsLCwsLCwsLCwsLDcsK//AABEIALcBEwMBIgACEQEDEQH/xAAcAAABBQEBAQAAAAAAAAAAAAAEAAIDBQYBBwj/xAA7EAABAwIEBAMGBAUEAwEAAAABAAIDBBEFEiExBkFRcSJhgRMykaHB0QdCcrEUI1Lh8BdigvFDkuIV/8QAGgEAAgMBAQAAAAAAAAAAAAAAAAECAwQFBv/EACYRAAICAgICAgIDAQEAAAAAAAABAhEDIRIxBFETQWFxFCIysQX/2gAMAwEAAhEDEQA/APXUkJDUuLgCN0ZZSKxq6E6yrsVxVsAtkfI4gkNjANgBfM4kgAIAsLIatnyNLjy+fldY134hMa8Z2TMvu2RrRbrlIO+yjx38QYsuSFvtc7DckhoZ5EncpWh0cxHjcZ3CNzAWGwY8EF1hrqed1m67jyoc5j45Q0h4a6IMGWx5nckLA4hiPtHucSfESb31QTa3XT07+ihtkqPacN4+dIA3L4jcXuL+HVxAOna5WswjGGzC2V7XWB8Q0IOxDhoRuvD+F6gBrnGOR7wQWZWk7gg+mpv6L0vhirfKxrntfG8ZGnMLaAjlbbR3xS5bG46Ns6O5unLocDsQulvVWFY1OCWidlQA0prCuSFKEoGFtKhmXbqNxQIiSTrrhQM4mlOIUZCQHHoKVEyIR6hIkhBTxBQNKKiREB4YnALgTlMiCVCGIU8+6hJVbJI6Errl1G9yiMMokNUnVFUWyArHeJSfQl2dD0lAElAC6hbsb6g8unRFNqCPP90BMwjVpuN7fG+qpcf4ldA0ZYfaAC5cHC4Ot9DqVfdCaL/E+JIKcXmcW9AGucT8AsjPxxTySSHVrMtsxB1FuY3AWL4n4tFQGEflcDlO463HospUVRNz3sO5uEXYVRccV482eS7Bka0ZQd3OA2LvP6KkirNLZjl5oN1jubLjspG390DIqoAnw7LU8DUlIbuqBnffRpJs3poN1moYLnYrS4Hw0XnMbtHkSCoZJUuy7D/rqz0GHEIIm/ywGN8gAFJQcSRu2dpe3dVkHDkVrOBd+pxI+Ce/huHk236SR+yxuSN/BGiGLcwQf3R2H45rY6jodx2Kw1JwU4yB7J3MAOxu766LWDCgAMz7nrsU02toqlGD0zWQTh4u3X6KUuWXpiWEZX7dbK5p8Sb+cWPUahaYZU+zHPE10ETpRuSfIHDQg9jdRhpVpST5017kzI5cDDfVADwu2TgxdITAjTXJxCa4JARSIORFylCPVciSOBEwodoRUQTiDJQkVwLpUyIDOoHKebdQPVciSGlyjkcnKCRQYy1ofdVZXHxK0oh4fRVdb7xU30IY06JLjQkoWA7EsQNLd0niaRZhG2+oPTReVcQcYSSyktNmgZG+TbnxW6m69D/EunP8BI5v5SCf03s4/NeITv6dFdQD3yAuJHW/fuo3G/1UJffZThlwmBC9qTL7DdEhyUDDnHUlDAveFcKzPu/Wy9Ho4wBos/gVJ7Nuu51P2WhpXWWHJO2dPDj4xCbho1KJeGN1zfHbsAqPHIXuALDYjUdD3VNHFUSGxsPO5PwCFVFnFM0FdxExjrX8zbkEE3HTOcsDXyO55RoO7joFFBwkx5zPGb+ok7notEHxwNsA1obyGgHoENEOtIGjw2otcvAPQ6/sjaeGUDVzXfEKsr+Ko2AZngX2F1FBxK0gHMNfP7JUR2zTQPc0g/4Vc0tWHDTfmOY/sstQ4sHhHR1NnBzdCPmPNThk4/ooyYr/AGaT+IPRM9sTyXaWtY8dDzB+ie97eS2J3tGJqtMZdJcSKYCumuK6o3JAMlKDcipEK5Vskh0aLiQsYRDCmhMmsuFR5inhTsQFPuoHhETbqB6ql2SRAonhPc5McVAZbUnuqqqveKtKX3VVVJ8RVkukITdlxdbskogAcb1gFDOHbGNzfiLX+a8De/8Adez/AIkTZaYgAkG4PwXizWaq1Oxk7Gc1IT9lzMugJiJIIi82AutHgGDFrg94uRsENw20XN+a1kBWbLN9GvBjT2wuHRGQuQTHKeORZjcWLH3FlMxrQq8S2VZiOPMiuSbnkPNSimyEpKI99XUREgNLmkmzgbKJ9C+VpMpsOTQf3KoTjMsztTlb02WtwmUOFncwrJf1Ixm5nm9dSh8jgNWA2uhWzGB/h25hbmuwH2Bc4DOw3Og1bfXXyWJxpzXuuy5te+ht81dF8jLKPHf2ajBsfabe9fpZb7CJXSNvbYX8wF4lhlVkeF6jw5Uk63NsmY2566KuUKZap8o/k2MZvtuFY0dSHaO0d8j/AHWWpa7zVjHUAqEcnFkMmKzTGy44jqFSxuvzSI6q75/wUfB+S5uOo+KhkqGDdzfiFTPso5AEnnfoksC9lhU4nENiXdgVXS4n/Sw+p+yge0ArntAqnlkyxYIoe7FJBs1nzKTMbm6M/wDU/dRAj0XSz/tR+SXsl8UPQQ3H5ebWH4hTN4hNtYz6G6rS3XUeqeI01lmvsHhh6DDjDTuHD0S/jmnmfggixNEfTRP5ZMj8EQsztPP6LtwULm5EKeO3RNTIPD6LunHgVTUEZijIqwZbEeqzFbUuDzurnJNFLg12XrbWSVIyrdZJLkhUVv4nVAFMRzcQB6815KNF6F+Ksx/ljlck+gsF54OStj0DHMCeWrjVIzl3umBa4bLlLfJaejmuO5WMhl2/zRabAgXWPJUZF9mrDL6L+JS5gE1rUFiMhtZu5WZI2N0gPGsTcTkj1JVNLhTyLnV2/kPurWKMM83HmfonvxBsY8XoOZV8daRmkr3IoW0zwQOe/otHg73CyhwOldI58jhodu3RaCKiyjZLI/onhTDKeoI31CFxLh6Gou9os4jxea4ZgDZHxVGWyrTaNEo8jz7GuD3NBdHuOXVa6gojDTOe/RrGNaPN2UX+qtZ6lruW6G40cWUIAHvOafS/91Ym2Z8uNRoBo6xpVpT1HRYKjqiFe0+I6bqtqi7TNhHVgac+anNWFkm1pPNStqyPzJFTgjSvrQEO+qCoJK74pkdbY6ooXEvZJgSmtksqltTf1REMt0mhlj7UFShyCDlKJUAFtPVPzIT2wXRMgjQTlC7fkhg9OEiAokJCV1G5yjc9Awl01k0PBtdDSOUWdNOmLimjRR4aCAQEkXh89o2X/pCS2qMTntbPI/xQfcR3Fi1xBHovP2L1j8W8HcYzM0eEEZvI20JXkcb00qG9hFtU66jDk8FMAmHcLdYE0ZB2WEhbr5racP1AADfJUZejRgdMuybIGqbrpujX6puUc1nWjYylmonuHh08+fom0PDmZ13XPW60sEYRcdhsp82Q+O9jaala1oa31RtYzLGUPFJYohz8w1UGW8aMxDUjMb7gqur8YeXkM91psTuSfIclf4phEZdmsQTvYkfFVTaVrTZoCmkvsk8vFaCKCoJtvrYa776rU8QxtdG1jhcc+1rKhoIY/bxtDjmuCRyAGp19EfiNZnl8OrQLZuSlqtGeXKUk2Wkf4d0r2NdHJM0OAI8TXbjzCZ/prHfSok9WN+6vuDqrNCWHeM2/4u1H1V8tEYxaujHLLkjJqzEf6dMA0nkv+lv3Q834fke7PfvH/wDS365ZHxR9Efnn7PN38FScpWHu0j6oaXg+oHuujd2JH7hejzxcwh3BReGJL+RM81fglSz/AMd/0uafqoi2RnvMcLdQV6TKxDFqreJE15D9GBiq780Q2bzVpxI2nscwu/q3QjuQsBPijonWOo6qpx3o0Rmmrao1wkUjJVl6XGmu5qxixFp5pUTLsSp7ZgqmOrB5qds/mkIsjImOkQHtlwSlFCD3SpjX3d3Q2YqwwSkL35j7rfmU0rZGUqVmlhbZoHkurrUlspHPdncRpWyxOjeAQ+4cD0tZfOvFOAvop3MOrMxyO5WubA+dl9JZL78gsVx1hLJ43C3XXpzBTbomkeIMddFQt6an9ld8N8PtzPMwzZXZWjYGw1cfitU7D42i7Yxp0VcslGjH47krbMPFTuALv881a4ZNYtPZaN9NG61mja9tjbsgZsKBtksADrz5qDyJ9kvhcei3hfcApr91HEQAANlJmCoaNCdoka9EMkQoNlwPRRO6LBrrogSWHRVbJlOZLixRQubO1VTmBsqOtrBHz8R6fuFYBpuQVFHQNLi879TyHQKeiC2yvo6QuIcS4HyJHpfdaCKcMGXcof2YGyiy+K10+VljujYcLT5J29JBlPfdvzHzW2Xl1POW2IOrSCPIg/2XplNOJGNeNnAEeqvwvVHO8mNSslSSXFcZjlkNOy2qVViMUXvvA8r6/BZuu4wGfLG3w7ZndeoCrnlhHTZdjwZJ7SLWqmDRcmyzOJ4wdQzQdeagq60uN3G6qKmZZ55HLo048KXYHXyk3WdracuV7Mbob2JKgnRbRnP/AM03007ImKlkGzz66q9ZQlER4eU3IfEp4TMP6T6FWNPJJzA+asosPRsdKAoNjoCghcd0ayGyna0BS0VIZXWGgG58kRTZGTSHUGHmU22aNz9AtBFEGgBosAiooAxga0WAUBWpQ4mGeRy/RIF1cCSmQHyygaKgx2fwPHUarUVuHZtWm11Vy8ONePGXO9bD5IlGTJKSPLcPmF32/K6/o7/pWVO7NmvyWqqeCIgc0f8ALNvygWPcc1mcSwqWmcXFuZh0JadO46eqonBnQwZYuKRWV7S2YPBsMoAHkOXzR9LPGbC4a7UWPVMEcb7EuOnIhHfwcRs7ICeR+qrfRc0CzMsVCiKqUNIa46u2Qr9EIrlGmPJ0/wA1UZkKifKoxJfumFBbXqRlQUCyTXp5JxkSCiwMy77RV4k810TWKAWgx3dKCQczr+yhE11xjNbpoi5NlhHLfT4Lb8KYmG0z/aGwhN7/AO06j6rz6PQjopJpZCfB7pGova6bycNijh+Z8Wb6v4yhDGmI53O5HSw81SV/GMrhYWb5t3+JWMqoHjVrSCDewNx57KJ9VcBZ5Z5y+zoY/Bwx+r/ZZ1FeXEkm5PMlV8tXqDdC+1N1FIVWls1cVVI0RqcwUV7oXD3XarGJi0I5co06I46e6NhpE+BiLjCGRY2OlHRSexAUgKbI9BCxpaEx7wmSSI7DsMMnifo35lNRbIymorZDRUbpT0aNz9loYYQwBrRYBSMYGiwFgEjutEYpGKc3IKdshCUS/ZDFTZWh4SXQkmIt2vuo5AW67jomRuUxsQrQRG1wd5HooKimDgQRfTbkUyVpaf8ANVNDOHb7qN/TJ01tHnnFHDb47yUwBH5onbHrlO4Wfo8Wc4ZcoY4bg3JaV7HUQgjZYrG+CxK/2rJBDb3iRfM3t9VTPF6NOPyGuzHSUj3Ozlwce2nonPlI3FlZ41hPs8ogc6W5s4mzbdCOSrH0dQPyhw6Ei/xWZySdNm5JyV0weSS6gLrJ01LKN4nj0uPkg5Ji3cEdwQpJphxaCPbJ7ZfNVbqodUz+LCdCaLzOCmSd1UtrvNdOIjmUthxLJstkTFWWVGcRHdSQzOedBYIpj4xLarxMN7rlHil1BjFJaBpA8TTr2dvdVMDyAFXNcjVgiktG6pKgOSrKFrtx2I3WZoq7KRdaCepu1rhsR8wskouLNPH0UVZEY3i+oOxVhg2CyVbwyMafmefdaPPr2VngfD0la6xBETSCZDpqDszqV6jh2GxwNDImhrR05+ZPVbMGFz2+jH5fmrD/AFjuX/DKU/4eNY3SdxP6Bb90FX8OTQ62ztH5m307jkvSGJOYtbwxfRx15WS7bs8riepw9X3EHDZuZIBfm5n1b9lkzLY2IIPMEWIWaUHF7NUcimrQY6ZQvkJUcQLyGtBJPILVYZgojGZ+rviApRg2V5MiiA4XhWzpB2b91fBNTleopGSUnLs5dNO4XVzmmRCX7IUoh+yGKGJEoKSTQuoEGWUjHKV8YTCxWgMrI8zTbfks+yryk3Ord/utNGsnxjSmK8rRcH3rclVlT7RowNN8WWtNjzLgG1trofjDEG+zaxhuX+fILzd2Im9zmt5BFU1d7UZrEAaC51Kz5c0uDOhh8SHyJ+gt2Ycz66oeSZ3Lcbj6hGhtwmOh5jdcs7CaAG1jgpxWX0Nj31UzogeTfmFGacdPgU7Jf1ZG+jhf70UZ/wCIQNTw7Tn8hb+lxVh7G3O3f7qVl9iOxTU5Lplbxwf0ZmbhRh9x5Hk7X5hAycMSjZrT5h30K2ErQ3dcikHVWx8ia/JXLxcb60Y+LBnj3muHYfVWVNTZNmm/mtMHAp+QWuU35L9FX8WK+yop4iRqLk/IKOfh5rnZs2QcwNfh0RdViYboxVktRI/ZQc5N30aceCkHsZTxCwY0kcyLklXGB4Qat+oyxt1NtPTus3g+GSSzNa0XLj6AcyvasJw5sMYYwaAb8yeZK0YMHN2+jH53krBHjH/TJ6KkbGwNYA0AWACkLU8BKy6Z55tt2xoTgUiFxMQnhUuL4JFUDxDK7k9u/r1V29QBJq9MabW0Z3DcGFPpu7+s8+3RHy7K0dEHBC1FEbaaqKjS0Nybdsq+acpHUUg/KfkmvicN2keihsBiadwugppOoQARIdEOiZdkOU5CJGldTQkmBdFiidD5qdKytIg2UhcmhD2lrhcOFiEQ5ibZFDR5VjsYpnPiABJPhuOV9/ggKdmVoH+XW147wjNlnaNWizv07rGxhcryrUqPR+Bxlj5fZLHUEKZlSohEpWxhY9G4nZICk5vRDGMrrXOCiKiUSdV0D+n4Hb06LgeDuFG9pGo2QOh8lnabHoUHLEWokSh2h3XHOy6HUee3xQSTogglU9c4kBo5i5KimpubPVvP06rrprhnnoe6Yau0QR0Q7ouOgHPTspWvDdBunPfoi2JyZpuBcOAL5Lf7G9tytqFU8M0vs4Iwdy0OPd2v1Vuu5ghxxpHlfKyfJlkziSSStM4kw7qRMKAOkqOykXAECExOTUkAdXCVwhKyYEckLXbgIZ+GtO1wjV1KkBVVNKQOqFFMVfSN0VI+axt0UWkOx7adJdEy6jQFlmXUklMRxcK4kgCOeIPaWu1BFivMcRovYyuZ0OnY7JJLF5qXFM6v/lyfNx+qIQnApJLls7g5cJSSUQGOf0Ca2ptukkmSSOvjDtW6FQPms3XWxsR9kkkDR2Ge3hOtrFp8jsVLK5tgbak69xuupJtA1sbEbm6Ow6D2s0cfJzhfsNSkknjVzSKs7qEmvR6pGywsnpJLvnkbEuXSSQAlxySSAOhcCSSBHUkkkAJNJSSQBy6hqZ8jHO6A278kkkS6JR7Rlo8Yk3LzcnblbpbojPbB/iGl9x580kllhJt0as8UlaRM3ZJJJXGU/9k="/>
          <p:cNvSpPr>
            <a:spLocks noChangeAspect="1" noChangeArrowheads="1"/>
          </p:cNvSpPr>
          <p:nvPr/>
        </p:nvSpPr>
        <p:spPr bwMode="auto">
          <a:xfrm>
            <a:off x="155575" y="-966788"/>
            <a:ext cx="3048000" cy="2019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3084" name="Picture 12" descr="http://www.canalnutricion.com/wp-content/uploads/files/article/m/manejo-de-la-fiebre_wtokx.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11083" y="4803492"/>
            <a:ext cx="1996904" cy="1537617"/>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http://datodehoy.com/wp-content/uploads/2015/04/Remedios-naturales-para-el-cansancio-cronico-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43345" y="4893674"/>
            <a:ext cx="2178178" cy="1447435"/>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http://www.medicinanaturalperuana.com/salud/files/images/perder_peso.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01577" y="4701811"/>
            <a:ext cx="2189768" cy="1431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43232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150852" y="431169"/>
            <a:ext cx="6096000" cy="3970318"/>
          </a:xfrm>
          <a:prstGeom prst="rect">
            <a:avLst/>
          </a:prstGeom>
          <a:solidFill>
            <a:schemeClr val="accent1">
              <a:lumMod val="40000"/>
              <a:lumOff val="60000"/>
            </a:schemeClr>
          </a:solidFill>
        </p:spPr>
        <p:txBody>
          <a:bodyPr>
            <a:spAutoFit/>
          </a:bodyPr>
          <a:lstStyle/>
          <a:p>
            <a:r>
              <a:rPr lang="es-MX" b="1" dirty="0"/>
              <a:t>** Síntomas  </a:t>
            </a:r>
            <a:r>
              <a:rPr lang="es-MX" b="1" dirty="0" smtClean="0"/>
              <a:t>Bucales del Carcinoma Epidermoide </a:t>
            </a:r>
            <a:endParaRPr lang="es-MX" b="1" dirty="0"/>
          </a:p>
          <a:p>
            <a:endParaRPr lang="es-MX" b="1" dirty="0"/>
          </a:p>
          <a:p>
            <a:r>
              <a:rPr lang="es-MX" dirty="0"/>
              <a:t>El cáncer presenta los siguientes </a:t>
            </a:r>
            <a:r>
              <a:rPr lang="es-MX" b="1" dirty="0" smtClean="0"/>
              <a:t> </a:t>
            </a:r>
            <a:r>
              <a:rPr lang="es-MX" b="1" dirty="0"/>
              <a:t>Síntomas  </a:t>
            </a:r>
            <a:r>
              <a:rPr lang="es-MX" b="1" dirty="0" smtClean="0"/>
              <a:t>Bucales:</a:t>
            </a:r>
            <a:endParaRPr lang="es-MX" b="1" dirty="0"/>
          </a:p>
          <a:p>
            <a:r>
              <a:rPr lang="es-MX" dirty="0" smtClean="0"/>
              <a:t>Al inicio de la lesión  no tiene ninguna sintomatología</a:t>
            </a:r>
          </a:p>
          <a:p>
            <a:r>
              <a:rPr lang="es-MX" dirty="0" smtClean="0"/>
              <a:t>Pasado el tiempo se inicia el sangrado de la zona afectada</a:t>
            </a:r>
          </a:p>
          <a:p>
            <a:r>
              <a:rPr lang="es-MX" dirty="0" smtClean="0"/>
              <a:t>El tejido se siente indurado </a:t>
            </a:r>
          </a:p>
          <a:p>
            <a:r>
              <a:rPr lang="es-MX" dirty="0" smtClean="0"/>
              <a:t>Inicia el dolor  de la zona afectada el cual es muy intenso </a:t>
            </a:r>
          </a:p>
          <a:p>
            <a:r>
              <a:rPr lang="es-MX" dirty="0" smtClean="0"/>
              <a:t>Dolor en la garganta  “ odinofagia”</a:t>
            </a:r>
          </a:p>
          <a:p>
            <a:r>
              <a:rPr lang="es-MX" dirty="0" smtClean="0"/>
              <a:t>Dificultad para comer, mover la lengua.</a:t>
            </a:r>
          </a:p>
          <a:p>
            <a:r>
              <a:rPr lang="es-MX" dirty="0" smtClean="0"/>
              <a:t>Dolor de oído y de mandíbula</a:t>
            </a:r>
          </a:p>
          <a:p>
            <a:r>
              <a:rPr lang="es-MX" dirty="0" smtClean="0"/>
              <a:t>Disgeusia se pierde la percepción de sabores </a:t>
            </a:r>
          </a:p>
          <a:p>
            <a:r>
              <a:rPr lang="es-MX" dirty="0" smtClean="0"/>
              <a:t>Mal aliento </a:t>
            </a:r>
          </a:p>
          <a:p>
            <a:r>
              <a:rPr lang="es-MX" dirty="0" smtClean="0"/>
              <a:t>Dolor al pasar  los alimentos  </a:t>
            </a:r>
            <a:endParaRPr lang="es-MX" dirty="0"/>
          </a:p>
          <a:p>
            <a:endParaRPr lang="es-MX" dirty="0"/>
          </a:p>
        </p:txBody>
      </p:sp>
      <p:pic>
        <p:nvPicPr>
          <p:cNvPr id="3" name="Imagen 2"/>
          <p:cNvPicPr>
            <a:picLocks noChangeAspect="1"/>
          </p:cNvPicPr>
          <p:nvPr/>
        </p:nvPicPr>
        <p:blipFill>
          <a:blip r:embed="rId3"/>
          <a:stretch>
            <a:fillRect/>
          </a:stretch>
        </p:blipFill>
        <p:spPr>
          <a:xfrm>
            <a:off x="2439927" y="4645054"/>
            <a:ext cx="2619375" cy="1743075"/>
          </a:xfrm>
          <a:prstGeom prst="rect">
            <a:avLst/>
          </a:prstGeom>
        </p:spPr>
      </p:pic>
      <p:pic>
        <p:nvPicPr>
          <p:cNvPr id="5" name="Imagen 4"/>
          <p:cNvPicPr>
            <a:picLocks noChangeAspect="1"/>
          </p:cNvPicPr>
          <p:nvPr/>
        </p:nvPicPr>
        <p:blipFill>
          <a:blip r:embed="rId4"/>
          <a:stretch>
            <a:fillRect/>
          </a:stretch>
        </p:blipFill>
        <p:spPr>
          <a:xfrm>
            <a:off x="7290939" y="4645054"/>
            <a:ext cx="2647950" cy="1724025"/>
          </a:xfrm>
          <a:prstGeom prst="rect">
            <a:avLst/>
          </a:prstGeom>
        </p:spPr>
      </p:pic>
      <p:pic>
        <p:nvPicPr>
          <p:cNvPr id="6" name="Imagen 5"/>
          <p:cNvPicPr>
            <a:picLocks noChangeAspect="1"/>
          </p:cNvPicPr>
          <p:nvPr/>
        </p:nvPicPr>
        <p:blipFill>
          <a:blip r:embed="rId5"/>
          <a:stretch>
            <a:fillRect/>
          </a:stretch>
        </p:blipFill>
        <p:spPr>
          <a:xfrm>
            <a:off x="8614914" y="1021331"/>
            <a:ext cx="2466975" cy="1847850"/>
          </a:xfrm>
          <a:prstGeom prst="rect">
            <a:avLst/>
          </a:prstGeom>
        </p:spPr>
      </p:pic>
    </p:spTree>
    <p:extLst>
      <p:ext uri="{BB962C8B-B14F-4D97-AF65-F5344CB8AC3E}">
        <p14:creationId xmlns:p14="http://schemas.microsoft.com/office/powerpoint/2010/main" val="6990692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506564" y="613277"/>
            <a:ext cx="4934236" cy="830997"/>
          </a:xfrm>
          <a:prstGeom prst="rect">
            <a:avLst/>
          </a:prstGeom>
        </p:spPr>
        <p:txBody>
          <a:bodyPr wrap="none">
            <a:spAutoFit/>
          </a:bodyPr>
          <a:lstStyle/>
          <a:p>
            <a:r>
              <a:rPr lang="es-MX" sz="2400" b="1" dirty="0">
                <a:solidFill>
                  <a:schemeClr val="accent1"/>
                </a:solidFill>
              </a:rPr>
              <a:t>CARACTERÍSTICAS </a:t>
            </a:r>
            <a:r>
              <a:rPr lang="es-MX" sz="2400" b="1" dirty="0" smtClean="0">
                <a:solidFill>
                  <a:schemeClr val="accent1"/>
                </a:solidFill>
              </a:rPr>
              <a:t>HISTOLÓGICAS</a:t>
            </a:r>
          </a:p>
          <a:p>
            <a:r>
              <a:rPr lang="es-MX" sz="2400" b="1" dirty="0" smtClean="0">
                <a:solidFill>
                  <a:schemeClr val="accent1"/>
                </a:solidFill>
              </a:rPr>
              <a:t>DEL  CARCINOMA EPIDERMOIDE:</a:t>
            </a:r>
          </a:p>
        </p:txBody>
      </p:sp>
      <p:graphicFrame>
        <p:nvGraphicFramePr>
          <p:cNvPr id="3" name="Diagrama 2"/>
          <p:cNvGraphicFramePr/>
          <p:nvPr>
            <p:extLst>
              <p:ext uri="{D42A27DB-BD31-4B8C-83A1-F6EECF244321}">
                <p14:modId xmlns:p14="http://schemas.microsoft.com/office/powerpoint/2010/main" val="1012617297"/>
              </p:ext>
            </p:extLst>
          </p:nvPr>
        </p:nvGraphicFramePr>
        <p:xfrm>
          <a:off x="1966823" y="388190"/>
          <a:ext cx="8193177" cy="57501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592825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156604" y="345057"/>
            <a:ext cx="7599871" cy="954107"/>
          </a:xfrm>
          <a:prstGeom prst="rect">
            <a:avLst/>
          </a:prstGeom>
          <a:noFill/>
        </p:spPr>
        <p:txBody>
          <a:bodyPr wrap="square" rtlCol="0">
            <a:spAutoFit/>
          </a:bodyPr>
          <a:lstStyle/>
          <a:p>
            <a:pPr algn="ctr"/>
            <a:r>
              <a:rPr lang="es-MX" sz="2800" b="1" dirty="0" smtClean="0">
                <a:solidFill>
                  <a:srgbClr val="002060"/>
                </a:solidFill>
              </a:rPr>
              <a:t>CARACTERISTICAS HISTOLOGICAS DEL CARCINOMA EPIDERMOIDE</a:t>
            </a:r>
            <a:endParaRPr lang="es-MX" sz="2800" b="1" dirty="0">
              <a:solidFill>
                <a:srgbClr val="002060"/>
              </a:solidFill>
            </a:endParaRPr>
          </a:p>
        </p:txBody>
      </p:sp>
      <p:graphicFrame>
        <p:nvGraphicFramePr>
          <p:cNvPr id="3" name="Diagrama 2"/>
          <p:cNvGraphicFramePr/>
          <p:nvPr>
            <p:extLst>
              <p:ext uri="{D42A27DB-BD31-4B8C-83A1-F6EECF244321}">
                <p14:modId xmlns:p14="http://schemas.microsoft.com/office/powerpoint/2010/main" val="3357106471"/>
              </p:ext>
            </p:extLst>
          </p:nvPr>
        </p:nvGraphicFramePr>
        <p:xfrm>
          <a:off x="1824966" y="1299164"/>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970233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1933934" y="974965"/>
            <a:ext cx="2647950" cy="1733550"/>
          </a:xfrm>
          <a:prstGeom prst="rect">
            <a:avLst/>
          </a:prstGeom>
        </p:spPr>
      </p:pic>
      <p:pic>
        <p:nvPicPr>
          <p:cNvPr id="3" name="Imagen 2"/>
          <p:cNvPicPr>
            <a:picLocks noChangeAspect="1"/>
          </p:cNvPicPr>
          <p:nvPr/>
        </p:nvPicPr>
        <p:blipFill>
          <a:blip r:embed="rId4"/>
          <a:stretch>
            <a:fillRect/>
          </a:stretch>
        </p:blipFill>
        <p:spPr>
          <a:xfrm>
            <a:off x="7503633" y="974965"/>
            <a:ext cx="2619375" cy="1743075"/>
          </a:xfrm>
          <a:prstGeom prst="rect">
            <a:avLst/>
          </a:prstGeom>
        </p:spPr>
      </p:pic>
      <p:pic>
        <p:nvPicPr>
          <p:cNvPr id="4" name="Imagen 3"/>
          <p:cNvPicPr>
            <a:picLocks noChangeAspect="1"/>
          </p:cNvPicPr>
          <p:nvPr/>
        </p:nvPicPr>
        <p:blipFill>
          <a:blip r:embed="rId5"/>
          <a:stretch>
            <a:fillRect/>
          </a:stretch>
        </p:blipFill>
        <p:spPr>
          <a:xfrm>
            <a:off x="4836633" y="3650052"/>
            <a:ext cx="2667000" cy="1714500"/>
          </a:xfrm>
          <a:prstGeom prst="rect">
            <a:avLst/>
          </a:prstGeom>
        </p:spPr>
      </p:pic>
      <p:sp>
        <p:nvSpPr>
          <p:cNvPr id="5" name="CuadroTexto 4"/>
          <p:cNvSpPr txBox="1"/>
          <p:nvPr/>
        </p:nvSpPr>
        <p:spPr>
          <a:xfrm>
            <a:off x="2199736" y="2941608"/>
            <a:ext cx="7923272" cy="370935"/>
          </a:xfrm>
          <a:prstGeom prst="rect">
            <a:avLst/>
          </a:prstGeom>
          <a:noFill/>
        </p:spPr>
        <p:txBody>
          <a:bodyPr wrap="square" rtlCol="0">
            <a:spAutoFit/>
          </a:bodyPr>
          <a:lstStyle/>
          <a:p>
            <a:r>
              <a:rPr lang="es-MX" dirty="0" smtClean="0"/>
              <a:t>METAPLASIA                                                                                              DISPLASIA</a:t>
            </a:r>
            <a:endParaRPr lang="es-MX" dirty="0"/>
          </a:p>
        </p:txBody>
      </p:sp>
      <p:sp>
        <p:nvSpPr>
          <p:cNvPr id="6" name="CuadroTexto 5"/>
          <p:cNvSpPr txBox="1"/>
          <p:nvPr/>
        </p:nvSpPr>
        <p:spPr>
          <a:xfrm>
            <a:off x="4132053" y="5633049"/>
            <a:ext cx="4209690" cy="369332"/>
          </a:xfrm>
          <a:prstGeom prst="rect">
            <a:avLst/>
          </a:prstGeom>
          <a:noFill/>
        </p:spPr>
        <p:txBody>
          <a:bodyPr wrap="square" rtlCol="0">
            <a:spAutoFit/>
          </a:bodyPr>
          <a:lstStyle/>
          <a:p>
            <a:r>
              <a:rPr lang="es-MX" dirty="0" smtClean="0"/>
              <a:t>                  ANAPLASIA  CELULAR </a:t>
            </a:r>
            <a:endParaRPr lang="es-MX" dirty="0"/>
          </a:p>
        </p:txBody>
      </p:sp>
    </p:spTree>
    <p:extLst>
      <p:ext uri="{BB962C8B-B14F-4D97-AF65-F5344CB8AC3E}">
        <p14:creationId xmlns:p14="http://schemas.microsoft.com/office/powerpoint/2010/main" val="41218523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571222" y="463639"/>
            <a:ext cx="9865217" cy="7971413"/>
          </a:xfrm>
          <a:prstGeom prst="rect">
            <a:avLst/>
          </a:prstGeom>
          <a:noFill/>
        </p:spPr>
        <p:txBody>
          <a:bodyPr wrap="square" rtlCol="0">
            <a:spAutoFit/>
          </a:bodyPr>
          <a:lstStyle/>
          <a:p>
            <a:r>
              <a:rPr lang="es-MX" sz="3200" b="1" dirty="0" smtClean="0">
                <a:solidFill>
                  <a:schemeClr val="accent1"/>
                </a:solidFill>
              </a:rPr>
              <a:t>CARACTERÍSTICAS HISTOLÓGICAS:</a:t>
            </a:r>
          </a:p>
          <a:p>
            <a:endParaRPr lang="es-MX" sz="3200" b="1" dirty="0" smtClean="0">
              <a:solidFill>
                <a:schemeClr val="accent1"/>
              </a:solidFill>
            </a:endParaRPr>
          </a:p>
          <a:p>
            <a:endParaRPr lang="es-MX" sz="3200" b="1" dirty="0">
              <a:solidFill>
                <a:schemeClr val="accent1"/>
              </a:solidFill>
            </a:endParaRPr>
          </a:p>
          <a:p>
            <a:pPr marL="342900" indent="-342900">
              <a:buFontTx/>
              <a:buChar char="-"/>
            </a:pPr>
            <a:r>
              <a:rPr lang="es-MX" sz="2400" dirty="0" smtClean="0"/>
              <a:t>Habrá células </a:t>
            </a:r>
            <a:r>
              <a:rPr lang="es-MX" sz="2400" dirty="0"/>
              <a:t>tumorales </a:t>
            </a:r>
            <a:r>
              <a:rPr lang="es-MX" sz="2400" dirty="0" smtClean="0"/>
              <a:t> con morfología alterada</a:t>
            </a:r>
          </a:p>
          <a:p>
            <a:pPr marL="342900" indent="-342900">
              <a:buFontTx/>
              <a:buChar char="-"/>
            </a:pPr>
            <a:endParaRPr lang="es-MX" sz="2400" dirty="0" smtClean="0"/>
          </a:p>
          <a:p>
            <a:pPr marL="342900" indent="-342900">
              <a:buFontTx/>
              <a:buChar char="-"/>
            </a:pPr>
            <a:r>
              <a:rPr lang="es-MX" sz="2400" dirty="0" smtClean="0"/>
              <a:t>Hay presencia de una anaplasia celular</a:t>
            </a:r>
          </a:p>
          <a:p>
            <a:pPr marL="342900" indent="-342900">
              <a:buFontTx/>
              <a:buChar char="-"/>
            </a:pPr>
            <a:endParaRPr lang="es-MX" sz="2400" dirty="0" smtClean="0"/>
          </a:p>
          <a:p>
            <a:pPr marL="342900" indent="-342900">
              <a:buFontTx/>
              <a:buChar char="-"/>
            </a:pPr>
            <a:r>
              <a:rPr lang="es-MX" sz="2400" dirty="0" smtClean="0"/>
              <a:t>Se ve una diferenciación celular</a:t>
            </a:r>
          </a:p>
          <a:p>
            <a:pPr marL="342900" indent="-342900">
              <a:buFontTx/>
              <a:buChar char="-"/>
            </a:pPr>
            <a:endParaRPr lang="es-MX" sz="2400" dirty="0"/>
          </a:p>
          <a:p>
            <a:pPr marL="342900" indent="-342900">
              <a:buFontTx/>
              <a:buChar char="-"/>
            </a:pPr>
            <a:r>
              <a:rPr lang="es-MX" sz="2400" dirty="0" smtClean="0"/>
              <a:t>Crecimiento descontrolado y acelerado del cáncer por un proceso de división celular continuo</a:t>
            </a:r>
          </a:p>
          <a:p>
            <a:pPr marL="342900" indent="-342900">
              <a:buFontTx/>
              <a:buChar char="-"/>
            </a:pPr>
            <a:endParaRPr lang="es-MX" sz="2400" dirty="0"/>
          </a:p>
          <a:p>
            <a:pPr marL="342900" indent="-342900">
              <a:buFontTx/>
              <a:buChar char="-"/>
            </a:pPr>
            <a:r>
              <a:rPr lang="es-MX" sz="2400" dirty="0" smtClean="0"/>
              <a:t>Las células tumorales viajan </a:t>
            </a:r>
            <a:r>
              <a:rPr lang="es-MX" sz="2400" dirty="0"/>
              <a:t>a través de los vasos sanguíneos o </a:t>
            </a:r>
            <a:r>
              <a:rPr lang="es-MX" sz="2400" dirty="0" smtClean="0"/>
              <a:t>linfáticos</a:t>
            </a:r>
          </a:p>
          <a:p>
            <a:pPr marL="342900" indent="-342900">
              <a:buFontTx/>
              <a:buChar char="-"/>
            </a:pPr>
            <a:endParaRPr lang="es-MX" sz="2400" dirty="0"/>
          </a:p>
          <a:p>
            <a:endParaRPr lang="es-MX" sz="2400" dirty="0" smtClean="0"/>
          </a:p>
          <a:p>
            <a:endParaRPr lang="es-MX" sz="3200" b="1" dirty="0">
              <a:solidFill>
                <a:schemeClr val="accent1"/>
              </a:solidFill>
            </a:endParaRPr>
          </a:p>
          <a:p>
            <a:endParaRPr lang="es-MX" sz="3200" b="1" dirty="0" smtClean="0">
              <a:solidFill>
                <a:schemeClr val="accent1"/>
              </a:solidFill>
            </a:endParaRPr>
          </a:p>
          <a:p>
            <a:endParaRPr lang="es-MX" sz="3200" b="1" dirty="0">
              <a:solidFill>
                <a:schemeClr val="accent1"/>
              </a:solidFill>
            </a:endParaRPr>
          </a:p>
          <a:p>
            <a:endParaRPr lang="es-MX" sz="3200" b="1" dirty="0">
              <a:solidFill>
                <a:schemeClr val="accent1"/>
              </a:solidFill>
            </a:endParaRPr>
          </a:p>
        </p:txBody>
      </p:sp>
    </p:spTree>
    <p:extLst>
      <p:ext uri="{BB962C8B-B14F-4D97-AF65-F5344CB8AC3E}">
        <p14:creationId xmlns:p14="http://schemas.microsoft.com/office/powerpoint/2010/main" val="25960807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674253" y="1287888"/>
            <a:ext cx="9504609" cy="4339650"/>
          </a:xfrm>
          <a:prstGeom prst="rect">
            <a:avLst/>
          </a:prstGeom>
          <a:noFill/>
        </p:spPr>
        <p:txBody>
          <a:bodyPr wrap="square" rtlCol="0">
            <a:spAutoFit/>
          </a:bodyPr>
          <a:lstStyle/>
          <a:p>
            <a:pPr marL="285750" indent="-285750">
              <a:buFontTx/>
              <a:buChar char="-"/>
            </a:pPr>
            <a:r>
              <a:rPr lang="es-MX" sz="2400" dirty="0" smtClean="0"/>
              <a:t>Hay una angiogénesis (capacidad de formar vasos sanguíneos por medio de la secreción de sustancias)</a:t>
            </a:r>
          </a:p>
          <a:p>
            <a:pPr marL="285750" indent="-285750">
              <a:buFontTx/>
              <a:buChar char="-"/>
            </a:pPr>
            <a:endParaRPr lang="es-MX" sz="2400" dirty="0"/>
          </a:p>
          <a:p>
            <a:pPr marL="285750" indent="-285750">
              <a:buFontTx/>
              <a:buChar char="-"/>
            </a:pPr>
            <a:r>
              <a:rPr lang="es-MX" sz="2400" dirty="0" smtClean="0"/>
              <a:t>Hay pérdida de adherencia celular</a:t>
            </a:r>
          </a:p>
          <a:p>
            <a:pPr marL="285750" indent="-285750">
              <a:buFontTx/>
              <a:buChar char="-"/>
            </a:pPr>
            <a:endParaRPr lang="es-MX" sz="2400" dirty="0"/>
          </a:p>
          <a:p>
            <a:pPr marL="285750" indent="-285750">
              <a:buFontTx/>
              <a:buChar char="-"/>
            </a:pPr>
            <a:r>
              <a:rPr lang="es-MX" sz="2400" dirty="0" smtClean="0"/>
              <a:t>Se forma una proteólisis (células tumorales producen proteasas)</a:t>
            </a:r>
          </a:p>
          <a:p>
            <a:pPr marL="285750" indent="-285750">
              <a:buFontTx/>
              <a:buChar char="-"/>
            </a:pPr>
            <a:endParaRPr lang="es-MX" sz="2400" dirty="0"/>
          </a:p>
          <a:p>
            <a:pPr marL="285750" indent="-285750">
              <a:buFontTx/>
              <a:buChar char="-"/>
            </a:pPr>
            <a:r>
              <a:rPr lang="es-MX" sz="2400" dirty="0" smtClean="0"/>
              <a:t>Hay movilidad  o migración de células tumorales</a:t>
            </a:r>
          </a:p>
          <a:p>
            <a:pPr marL="285750" indent="-285750">
              <a:buFontTx/>
              <a:buChar char="-"/>
            </a:pPr>
            <a:endParaRPr lang="es-MX" sz="2400" dirty="0"/>
          </a:p>
          <a:p>
            <a:pPr marL="285750" indent="-285750">
              <a:buFontTx/>
              <a:buChar char="-"/>
            </a:pPr>
            <a:r>
              <a:rPr lang="es-MX" sz="2400" dirty="0" smtClean="0"/>
              <a:t>FACTOR IMPORTANTE: hay presencia de metástasis</a:t>
            </a:r>
          </a:p>
          <a:p>
            <a:pPr marL="285750" indent="-285750">
              <a:buFontTx/>
              <a:buChar char="-"/>
            </a:pPr>
            <a:endParaRPr lang="es-MX" dirty="0" smtClean="0"/>
          </a:p>
          <a:p>
            <a:endParaRPr lang="es-MX" dirty="0"/>
          </a:p>
        </p:txBody>
      </p:sp>
    </p:spTree>
    <p:extLst>
      <p:ext uri="{BB962C8B-B14F-4D97-AF65-F5344CB8AC3E}">
        <p14:creationId xmlns:p14="http://schemas.microsoft.com/office/powerpoint/2010/main" val="31686650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PROGRAMA DE LA UNIDAD DE COMPETENCIAS</a:t>
            </a:r>
            <a:br>
              <a:rPr lang="es-MX" dirty="0"/>
            </a:br>
            <a:r>
              <a:rPr lang="es-MX" dirty="0"/>
              <a:t>PATOLOGIA BUCAL I </a:t>
            </a:r>
          </a:p>
        </p:txBody>
      </p:sp>
      <p:sp>
        <p:nvSpPr>
          <p:cNvPr id="4" name="Rectangle 1"/>
          <p:cNvSpPr>
            <a:spLocks noGrp="1" noChangeArrowheads="1"/>
          </p:cNvSpPr>
          <p:nvPr>
            <p:ph idx="1"/>
          </p:nvPr>
        </p:nvSpPr>
        <p:spPr bwMode="auto">
          <a:xfrm>
            <a:off x="2779481" y="2206057"/>
            <a:ext cx="697979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s-MX" sz="1800" b="1" i="0" u="none" strike="noStrike" cap="none" normalizeH="0" baseline="0" dirty="0" smtClean="0">
                <a:ln>
                  <a:noFill/>
                </a:ln>
                <a:solidFill>
                  <a:schemeClr val="accent1">
                    <a:lumMod val="50000"/>
                  </a:schemeClr>
                </a:solidFill>
                <a:effectLst/>
                <a:latin typeface="Century Gothic" panose="020B0502020202020204" pitchFamily="34" charset="0"/>
                <a:ea typeface="Times New Roman" panose="02020603050405020304" pitchFamily="18" charset="0"/>
              </a:rPr>
              <a:t>UNIDAD IV:       NEOPLASIAS DE LA REGIÓN MAXILO – FACIAL</a:t>
            </a:r>
            <a:endParaRPr kumimoji="0" lang="es-MX" altLang="es-MX" sz="1600" b="1" i="0" u="none" strike="noStrike" cap="none" normalizeH="0" baseline="0" dirty="0" smtClean="0">
              <a:ln>
                <a:noFill/>
              </a:ln>
              <a:solidFill>
                <a:schemeClr val="accent1">
                  <a:lumMod val="50000"/>
                </a:schemeClr>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altLang="es-MX" sz="1800" b="1" i="0" u="none" strike="noStrike" cap="none" normalizeH="0" baseline="0" dirty="0" smtClean="0">
              <a:ln>
                <a:noFill/>
              </a:ln>
              <a:solidFill>
                <a:schemeClr val="accent1">
                  <a:lumMod val="50000"/>
                </a:schemeClr>
              </a:solidFill>
              <a:effectLst/>
              <a:latin typeface="Century Gothic" panose="020B0502020202020204" pitchFamily="34" charset="0"/>
              <a:ea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lang="es-ES" altLang="es-MX" sz="1800" b="1" dirty="0">
                <a:solidFill>
                  <a:schemeClr val="accent1">
                    <a:lumMod val="50000"/>
                  </a:schemeClr>
                </a:solidFill>
                <a:latin typeface="Century Gothic" panose="020B0502020202020204" pitchFamily="34" charset="0"/>
                <a:ea typeface="Times New Roman" panose="02020603050405020304" pitchFamily="18" charset="0"/>
              </a:rPr>
              <a:t> </a:t>
            </a:r>
            <a:r>
              <a:rPr lang="es-ES" altLang="es-MX" sz="1800" b="1" dirty="0" smtClean="0">
                <a:solidFill>
                  <a:schemeClr val="accent1">
                    <a:lumMod val="50000"/>
                  </a:schemeClr>
                </a:solidFill>
                <a:latin typeface="Century Gothic" panose="020B0502020202020204" pitchFamily="34" charset="0"/>
                <a:ea typeface="Times New Roman" panose="02020603050405020304" pitchFamily="18" charset="0"/>
              </a:rPr>
              <a:t>                         </a:t>
            </a:r>
            <a:r>
              <a:rPr kumimoji="0" lang="es-ES" altLang="es-MX" sz="1800" b="1" i="0" u="none" strike="noStrike" cap="none" normalizeH="0" baseline="0" dirty="0" smtClean="0">
                <a:ln>
                  <a:noFill/>
                </a:ln>
                <a:solidFill>
                  <a:schemeClr val="accent1">
                    <a:lumMod val="50000"/>
                  </a:schemeClr>
                </a:solidFill>
                <a:effectLst/>
                <a:latin typeface="Century Gothic" panose="020B0502020202020204" pitchFamily="34" charset="0"/>
                <a:ea typeface="Times New Roman" panose="02020603050405020304" pitchFamily="18" charset="0"/>
              </a:rPr>
              <a:t>Y ALTERACIONES DE APARIENCIA NEOPLASICA.</a:t>
            </a:r>
            <a:endParaRPr kumimoji="0" lang="es-ES" altLang="es-MX" sz="4400" b="1" i="0" u="none" strike="noStrike" cap="none" normalizeH="0" baseline="0" dirty="0" smtClean="0">
              <a:ln>
                <a:noFill/>
              </a:ln>
              <a:solidFill>
                <a:schemeClr val="accent1">
                  <a:lumMod val="50000"/>
                </a:schemeClr>
              </a:solidFill>
              <a:effectLst/>
              <a:latin typeface="Arial" panose="020B0604020202020204" pitchFamily="34" charset="0"/>
            </a:endParaRPr>
          </a:p>
        </p:txBody>
      </p:sp>
      <p:sp>
        <p:nvSpPr>
          <p:cNvPr id="5" name="Rectángulo 4"/>
          <p:cNvSpPr/>
          <p:nvPr/>
        </p:nvSpPr>
        <p:spPr>
          <a:xfrm>
            <a:off x="3530233" y="3244334"/>
            <a:ext cx="6731330" cy="400110"/>
          </a:xfrm>
          <a:prstGeom prst="rect">
            <a:avLst/>
          </a:prstGeom>
        </p:spPr>
        <p:txBody>
          <a:bodyPr wrap="none">
            <a:spAutoFit/>
          </a:bodyPr>
          <a:lstStyle/>
          <a:p>
            <a:pPr>
              <a:spcAft>
                <a:spcPts val="0"/>
              </a:spcAft>
            </a:pPr>
            <a:r>
              <a:rPr lang="es-ES" sz="2000" dirty="0" smtClean="0">
                <a:solidFill>
                  <a:srgbClr val="000000"/>
                </a:solidFill>
                <a:latin typeface="Century Gothic" panose="020B0502020202020204" pitchFamily="34" charset="0"/>
                <a:ea typeface="Times New Roman" panose="02020603050405020304" pitchFamily="18" charset="0"/>
              </a:rPr>
              <a:t>              2</a:t>
            </a:r>
            <a:r>
              <a:rPr lang="es-ES" sz="2000" dirty="0">
                <a:solidFill>
                  <a:srgbClr val="000000"/>
                </a:solidFill>
                <a:latin typeface="Century Gothic" panose="020B0502020202020204" pitchFamily="34" charset="0"/>
                <a:ea typeface="Times New Roman" panose="02020603050405020304" pitchFamily="18" charset="0"/>
              </a:rPr>
              <a:t>.- Procesos y Neoplasias de origen epitelial.</a:t>
            </a:r>
            <a:endParaRPr lang="es-MX" sz="3600" dirty="0">
              <a:effectLst/>
              <a:latin typeface="Times New Roman" panose="02020603050405020304" pitchFamily="18" charset="0"/>
              <a:ea typeface="Times New Roman" panose="02020603050405020304" pitchFamily="18" charset="0"/>
            </a:endParaRPr>
          </a:p>
        </p:txBody>
      </p:sp>
      <p:sp>
        <p:nvSpPr>
          <p:cNvPr id="6" name="Rectángulo 5"/>
          <p:cNvSpPr/>
          <p:nvPr/>
        </p:nvSpPr>
        <p:spPr>
          <a:xfrm>
            <a:off x="5149266" y="3731786"/>
            <a:ext cx="4710726" cy="369332"/>
          </a:xfrm>
          <a:prstGeom prst="rect">
            <a:avLst/>
          </a:prstGeom>
          <a:solidFill>
            <a:schemeClr val="accent1">
              <a:lumMod val="20000"/>
              <a:lumOff val="80000"/>
            </a:schemeClr>
          </a:solidFill>
        </p:spPr>
        <p:txBody>
          <a:bodyPr wrap="square">
            <a:spAutoFit/>
          </a:bodyPr>
          <a:lstStyle/>
          <a:p>
            <a:pPr marL="342900" lvl="0" indent="-342900">
              <a:spcAft>
                <a:spcPts val="0"/>
              </a:spcAft>
              <a:buFont typeface="+mj-lt"/>
              <a:buAutoNum type="alphaLcParenR"/>
              <a:tabLst>
                <a:tab pos="457200" algn="l"/>
              </a:tabLst>
            </a:pPr>
            <a:r>
              <a:rPr lang="es-ES" dirty="0" smtClean="0">
                <a:solidFill>
                  <a:srgbClr val="000000"/>
                </a:solidFill>
                <a:latin typeface="Century Gothic" panose="020B0502020202020204" pitchFamily="34" charset="0"/>
                <a:ea typeface="Times New Roman" panose="02020603050405020304" pitchFamily="18" charset="0"/>
              </a:rPr>
              <a:t>Carcinoma </a:t>
            </a:r>
            <a:r>
              <a:rPr lang="es-ES" dirty="0" err="1" smtClean="0">
                <a:solidFill>
                  <a:srgbClr val="000000"/>
                </a:solidFill>
                <a:latin typeface="Century Gothic" panose="020B0502020202020204" pitchFamily="34" charset="0"/>
                <a:ea typeface="Times New Roman" panose="02020603050405020304" pitchFamily="18" charset="0"/>
              </a:rPr>
              <a:t>epidermoide</a:t>
            </a:r>
            <a:r>
              <a:rPr lang="es-ES" dirty="0" smtClean="0">
                <a:solidFill>
                  <a:srgbClr val="000000"/>
                </a:solidFill>
                <a:latin typeface="Century Gothic" panose="020B0502020202020204" pitchFamily="34" charset="0"/>
                <a:ea typeface="Times New Roman" panose="02020603050405020304" pitchFamily="18" charset="0"/>
              </a:rPr>
              <a:t>     página  5</a:t>
            </a:r>
            <a:endParaRPr lang="es-MX" sz="3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829290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http://grupooptar.tripod.com/Image11.gif"/>
          <p:cNvPicPr>
            <a:picLocks noChangeAspect="1" noChangeArrowheads="1"/>
          </p:cNvPicPr>
          <p:nvPr/>
        </p:nvPicPr>
        <p:blipFill rotWithShape="1">
          <a:blip r:embed="rId3">
            <a:extLst>
              <a:ext uri="{28A0092B-C50C-407E-A947-70E740481C1C}">
                <a14:useLocalDpi xmlns:a14="http://schemas.microsoft.com/office/drawing/2010/main" val="0"/>
              </a:ext>
            </a:extLst>
          </a:blip>
          <a:srcRect l="33476" t="21771" r="35098"/>
          <a:stretch/>
        </p:blipFill>
        <p:spPr bwMode="auto">
          <a:xfrm>
            <a:off x="8082343" y="187845"/>
            <a:ext cx="2331076" cy="2990187"/>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http://image.slidesharecdn.com/procesodeinvasinymetstasistumoral-120709113211-phpapp01/95/proceso-de-invasin-y-metstasis-tumoral-4-728.jpg?cb=13418336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9265" y="4034951"/>
            <a:ext cx="3259786" cy="2446325"/>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5313872" y="2993366"/>
            <a:ext cx="2527539" cy="369332"/>
          </a:xfrm>
          <a:prstGeom prst="rect">
            <a:avLst/>
          </a:prstGeom>
          <a:noFill/>
        </p:spPr>
        <p:txBody>
          <a:bodyPr wrap="square" rtlCol="0">
            <a:spAutoFit/>
          </a:bodyPr>
          <a:lstStyle/>
          <a:p>
            <a:r>
              <a:rPr lang="es-MX" dirty="0" smtClean="0"/>
              <a:t>         METASTASIS</a:t>
            </a:r>
            <a:endParaRPr lang="es-MX" dirty="0"/>
          </a:p>
        </p:txBody>
      </p:sp>
      <p:pic>
        <p:nvPicPr>
          <p:cNvPr id="3" name="Imagen 2"/>
          <p:cNvPicPr>
            <a:picLocks noChangeAspect="1"/>
          </p:cNvPicPr>
          <p:nvPr/>
        </p:nvPicPr>
        <p:blipFill>
          <a:blip r:embed="rId5"/>
          <a:stretch>
            <a:fillRect/>
          </a:stretch>
        </p:blipFill>
        <p:spPr>
          <a:xfrm>
            <a:off x="2596101" y="806638"/>
            <a:ext cx="3019695" cy="2035252"/>
          </a:xfrm>
          <a:prstGeom prst="rect">
            <a:avLst/>
          </a:prstGeom>
        </p:spPr>
      </p:pic>
    </p:spTree>
    <p:extLst>
      <p:ext uri="{BB962C8B-B14F-4D97-AF65-F5344CB8AC3E}">
        <p14:creationId xmlns:p14="http://schemas.microsoft.com/office/powerpoint/2010/main" val="4306937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801091" y="484909"/>
            <a:ext cx="9878291" cy="2800767"/>
          </a:xfrm>
          <a:prstGeom prst="rect">
            <a:avLst/>
          </a:prstGeom>
          <a:noFill/>
        </p:spPr>
        <p:txBody>
          <a:bodyPr wrap="square" rtlCol="0">
            <a:spAutoFit/>
          </a:bodyPr>
          <a:lstStyle/>
          <a:p>
            <a:pPr algn="just"/>
            <a:r>
              <a:rPr lang="es-MX" sz="3200" b="1" dirty="0" smtClean="0">
                <a:solidFill>
                  <a:schemeClr val="accent1"/>
                </a:solidFill>
              </a:rPr>
              <a:t>CARACTERÍSTICAS HISTOLÓGICAS</a:t>
            </a:r>
          </a:p>
          <a:p>
            <a:pPr algn="just"/>
            <a:endParaRPr lang="es-MX" sz="2400" dirty="0"/>
          </a:p>
          <a:p>
            <a:pPr algn="just"/>
            <a:r>
              <a:rPr lang="es-MX" sz="2400" dirty="0" smtClean="0"/>
              <a:t>Hay una acantosis epitelial metaplásica y se van a formar hasta perlas de Epstein, hay una disqueratosis e hiperqueratosis, se presenta orto y paraqueratina, se pierde la arquitectura y orientación de las células, hay una anaplasia celular (núcleo grande con crecimiento primitivo), hay metástasis y tiene un crecimiento vertical</a:t>
            </a:r>
            <a:endParaRPr lang="es-MX" sz="2400" dirty="0"/>
          </a:p>
        </p:txBody>
      </p:sp>
      <p:pic>
        <p:nvPicPr>
          <p:cNvPr id="19458" name="Picture 2" descr="http://www.petcancercenter.org/sitebuilder/images/cancer-metastasis_1_-392x34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5381" y="3758730"/>
            <a:ext cx="2656321" cy="232428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19460" name="Picture 4" descr="http://www.collaborativecurriculum.ca/en/modules/oncologyintro/imageContent/956BL4YI.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198" y="3672212"/>
            <a:ext cx="3338657" cy="24973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026746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902185" y="760949"/>
            <a:ext cx="10109916" cy="4031873"/>
          </a:xfrm>
          <a:prstGeom prst="rect">
            <a:avLst/>
          </a:prstGeom>
          <a:noFill/>
        </p:spPr>
        <p:txBody>
          <a:bodyPr wrap="square" rtlCol="0">
            <a:spAutoFit/>
          </a:bodyPr>
          <a:lstStyle/>
          <a:p>
            <a:r>
              <a:rPr lang="es-MX" sz="3200" b="1" dirty="0" smtClean="0">
                <a:solidFill>
                  <a:schemeClr val="accent1"/>
                </a:solidFill>
              </a:rPr>
              <a:t>CARACTERÍSTICAS RADIOGRÁFICAS:</a:t>
            </a:r>
          </a:p>
          <a:p>
            <a:endParaRPr lang="es-MX" sz="3200" b="1" dirty="0">
              <a:solidFill>
                <a:schemeClr val="accent1"/>
              </a:solidFill>
            </a:endParaRPr>
          </a:p>
          <a:p>
            <a:r>
              <a:rPr lang="es-MX" sz="2400" dirty="0" smtClean="0"/>
              <a:t>Radiográficamente la mayoría de los canceres (neoplasias) no se ven, ya que se encuentran presentes en tejidos blandos, salvo el cáncer de hueso, que éste si se puede apreciar de la siguiente forma:</a:t>
            </a:r>
          </a:p>
          <a:p>
            <a:endParaRPr lang="es-MX" sz="2400" b="1" dirty="0">
              <a:solidFill>
                <a:schemeClr val="accent1"/>
              </a:solidFill>
            </a:endParaRPr>
          </a:p>
          <a:p>
            <a:pPr marL="342900" indent="-342900">
              <a:buFont typeface="Arial" panose="020B0604020202020204" pitchFamily="34" charset="0"/>
              <a:buChar char="•"/>
            </a:pPr>
            <a:r>
              <a:rPr lang="es-MX" sz="2400" dirty="0" smtClean="0"/>
              <a:t>El </a:t>
            </a:r>
            <a:r>
              <a:rPr lang="es-MX" sz="2400" dirty="0"/>
              <a:t>hueso en el sitio del cáncer puede tener un aspecto “irregular” en lugar de compacto. </a:t>
            </a:r>
            <a:endParaRPr lang="es-MX" sz="2400" dirty="0" smtClean="0"/>
          </a:p>
          <a:p>
            <a:pPr marL="342900" indent="-342900">
              <a:buFont typeface="Arial" panose="020B0604020202020204" pitchFamily="34" charset="0"/>
              <a:buChar char="•"/>
            </a:pPr>
            <a:endParaRPr lang="es-MX" sz="2400" dirty="0"/>
          </a:p>
          <a:p>
            <a:pPr marL="342900" indent="-342900">
              <a:buFont typeface="Arial" panose="020B0604020202020204" pitchFamily="34" charset="0"/>
              <a:buChar char="•"/>
            </a:pPr>
            <a:r>
              <a:rPr lang="es-MX" sz="2400" dirty="0" smtClean="0"/>
              <a:t>El </a:t>
            </a:r>
            <a:r>
              <a:rPr lang="es-MX" sz="2400" dirty="0"/>
              <a:t>cáncer también puede verse como un orificio en el hueso. </a:t>
            </a:r>
            <a:endParaRPr lang="es-MX" sz="2400" b="1" dirty="0" smtClean="0">
              <a:solidFill>
                <a:schemeClr val="accent1"/>
              </a:solidFill>
            </a:endParaRPr>
          </a:p>
        </p:txBody>
      </p:sp>
      <p:pic>
        <p:nvPicPr>
          <p:cNvPr id="3" name="Picture 2" descr="http://www.leonoticias.com/adjuntos/fichero_98879_2014011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57034" y="4984910"/>
            <a:ext cx="2408021" cy="160135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Resultado de imagen para carcinoma epidermoide RADIOLOGI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8903" y="4862239"/>
            <a:ext cx="2647950" cy="1724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84950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93963" y="518386"/>
            <a:ext cx="9676908" cy="461665"/>
          </a:xfrm>
          <a:prstGeom prst="rect">
            <a:avLst/>
          </a:prstGeom>
        </p:spPr>
        <p:txBody>
          <a:bodyPr wrap="square">
            <a:spAutoFit/>
          </a:bodyPr>
          <a:lstStyle/>
          <a:p>
            <a:r>
              <a:rPr lang="es-MX" sz="2400" b="1" dirty="0">
                <a:solidFill>
                  <a:schemeClr val="accent1"/>
                </a:solidFill>
              </a:rPr>
              <a:t>CARACTERÍSTICAS </a:t>
            </a:r>
            <a:r>
              <a:rPr lang="es-MX" sz="2400" b="1" dirty="0" smtClean="0">
                <a:solidFill>
                  <a:schemeClr val="accent1"/>
                </a:solidFill>
              </a:rPr>
              <a:t>RADIOGRÁFICAS DEL CARCIMOMA EPIDERMOIDE </a:t>
            </a:r>
            <a:endParaRPr lang="es-MX" sz="2400" b="1" dirty="0">
              <a:solidFill>
                <a:schemeClr val="accent1"/>
              </a:solidFill>
            </a:endParaRPr>
          </a:p>
        </p:txBody>
      </p:sp>
      <p:pic>
        <p:nvPicPr>
          <p:cNvPr id="3" name="Imagen 2"/>
          <p:cNvPicPr>
            <a:picLocks noChangeAspect="1"/>
          </p:cNvPicPr>
          <p:nvPr/>
        </p:nvPicPr>
        <p:blipFill>
          <a:blip r:embed="rId3"/>
          <a:stretch>
            <a:fillRect/>
          </a:stretch>
        </p:blipFill>
        <p:spPr>
          <a:xfrm>
            <a:off x="1606579" y="1622125"/>
            <a:ext cx="2181225" cy="2095500"/>
          </a:xfrm>
          <a:prstGeom prst="rect">
            <a:avLst/>
          </a:prstGeom>
        </p:spPr>
      </p:pic>
      <p:sp>
        <p:nvSpPr>
          <p:cNvPr id="4" name="Rectángulo 3"/>
          <p:cNvSpPr/>
          <p:nvPr/>
        </p:nvSpPr>
        <p:spPr>
          <a:xfrm>
            <a:off x="1639019" y="3467819"/>
            <a:ext cx="2165230" cy="2242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4899804" y="1466491"/>
            <a:ext cx="5865962" cy="1754326"/>
          </a:xfrm>
          <a:prstGeom prst="rect">
            <a:avLst/>
          </a:prstGeom>
          <a:noFill/>
        </p:spPr>
        <p:txBody>
          <a:bodyPr wrap="square" rtlCol="0">
            <a:spAutoFit/>
          </a:bodyPr>
          <a:lstStyle/>
          <a:p>
            <a:r>
              <a:rPr lang="es-MX" b="1" dirty="0" smtClean="0">
                <a:solidFill>
                  <a:srgbClr val="002060"/>
                </a:solidFill>
              </a:rPr>
              <a:t>CUANDO AFECTA EL CARCINOMA EPIDERMOIDE A LOS MAXILARES SE OBSERVA  UNA LESION RADIOLUCIDA  DE GRAN TAMAÑO.</a:t>
            </a:r>
          </a:p>
          <a:p>
            <a:r>
              <a:rPr lang="es-MX" b="1" dirty="0" smtClean="0">
                <a:solidFill>
                  <a:srgbClr val="002060"/>
                </a:solidFill>
              </a:rPr>
              <a:t>AFECTA FRECUENTEMENTE A LA MANDIBULA  Y SE OBSERVA CON BORDES IRREGULARES </a:t>
            </a:r>
          </a:p>
          <a:p>
            <a:r>
              <a:rPr lang="es-MX" b="1" dirty="0" smtClean="0">
                <a:solidFill>
                  <a:srgbClr val="002060"/>
                </a:solidFill>
              </a:rPr>
              <a:t>LA LESION PUEDE MOVER LOS DIENTES  ADYACENTES </a:t>
            </a:r>
            <a:endParaRPr lang="es-MX" b="1" dirty="0">
              <a:solidFill>
                <a:srgbClr val="002060"/>
              </a:solidFill>
            </a:endParaRPr>
          </a:p>
        </p:txBody>
      </p:sp>
    </p:spTree>
    <p:extLst>
      <p:ext uri="{BB962C8B-B14F-4D97-AF65-F5344CB8AC3E}">
        <p14:creationId xmlns:p14="http://schemas.microsoft.com/office/powerpoint/2010/main" val="39641158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841679" y="875763"/>
            <a:ext cx="9530366" cy="5262979"/>
          </a:xfrm>
          <a:prstGeom prst="rect">
            <a:avLst/>
          </a:prstGeom>
          <a:noFill/>
        </p:spPr>
        <p:txBody>
          <a:bodyPr wrap="square" rtlCol="0">
            <a:spAutoFit/>
          </a:bodyPr>
          <a:lstStyle/>
          <a:p>
            <a:pPr algn="just"/>
            <a:r>
              <a:rPr lang="es-MX" sz="2400" dirty="0"/>
              <a:t>Con frecuencia, el radiólogo </a:t>
            </a:r>
            <a:r>
              <a:rPr lang="es-MX" sz="2400" dirty="0" smtClean="0"/>
              <a:t>puede </a:t>
            </a:r>
            <a:r>
              <a:rPr lang="es-MX" sz="2400" dirty="0"/>
              <a:t>determinar si un tumor es maligno mediante su aspecto en la radiografía, pero únicamente una biopsia puede determinarlo con total certeza</a:t>
            </a:r>
            <a:r>
              <a:rPr lang="es-MX" sz="2400" dirty="0" smtClean="0"/>
              <a:t>.</a:t>
            </a:r>
          </a:p>
          <a:p>
            <a:pPr algn="just"/>
            <a:endParaRPr lang="es-MX" sz="2400" dirty="0"/>
          </a:p>
          <a:p>
            <a:pPr algn="just"/>
            <a:r>
              <a:rPr lang="es-MX" sz="2400" dirty="0"/>
              <a:t>Con frecuencia se realiza una radiografía de tórax para determinar si el cáncer de hueso se ha propagado a los pulmones</a:t>
            </a:r>
            <a:r>
              <a:rPr lang="es-MX" sz="2400" dirty="0" smtClean="0"/>
              <a:t>. </a:t>
            </a:r>
          </a:p>
          <a:p>
            <a:pPr algn="just"/>
            <a:endParaRPr lang="es-MX" sz="2400" dirty="0"/>
          </a:p>
          <a:p>
            <a:pPr algn="just"/>
            <a:r>
              <a:rPr lang="es-MX" sz="2400" b="1" dirty="0" smtClean="0"/>
              <a:t>Tomografía Computarizada</a:t>
            </a:r>
          </a:p>
          <a:p>
            <a:pPr algn="just"/>
            <a:endParaRPr lang="es-MX" sz="2400" b="1" dirty="0"/>
          </a:p>
          <a:p>
            <a:pPr algn="just"/>
            <a:r>
              <a:rPr lang="es-MX" sz="2400" dirty="0" smtClean="0"/>
              <a:t>Las </a:t>
            </a:r>
            <a:r>
              <a:rPr lang="es-MX" sz="2400" dirty="0"/>
              <a:t>CT son útiles para clasificar el cáncer por etapas (estadificación</a:t>
            </a:r>
            <a:r>
              <a:rPr lang="es-MX" sz="2400" dirty="0" smtClean="0"/>
              <a:t>).</a:t>
            </a:r>
          </a:p>
          <a:p>
            <a:pPr algn="just"/>
            <a:endParaRPr lang="es-MX" sz="2400" dirty="0"/>
          </a:p>
          <a:p>
            <a:pPr algn="just"/>
            <a:r>
              <a:rPr lang="es-MX" sz="2400" dirty="0"/>
              <a:t>Ayudan a determinar si el cáncer de hueso se ha propagado a los pulmones, al hígado o a otros órganos.</a:t>
            </a:r>
            <a:endParaRPr lang="es-MX" sz="2400" dirty="0" smtClean="0"/>
          </a:p>
          <a:p>
            <a:pPr algn="just"/>
            <a:endParaRPr lang="es-MX" sz="2400" b="1" dirty="0"/>
          </a:p>
        </p:txBody>
      </p:sp>
    </p:spTree>
    <p:extLst>
      <p:ext uri="{BB962C8B-B14F-4D97-AF65-F5344CB8AC3E}">
        <p14:creationId xmlns:p14="http://schemas.microsoft.com/office/powerpoint/2010/main" val="20473080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698982" y="731798"/>
            <a:ext cx="10285927" cy="1846659"/>
          </a:xfrm>
          <a:prstGeom prst="rect">
            <a:avLst/>
          </a:prstGeom>
          <a:noFill/>
        </p:spPr>
        <p:txBody>
          <a:bodyPr wrap="square" rtlCol="0">
            <a:spAutoFit/>
          </a:bodyPr>
          <a:lstStyle/>
          <a:p>
            <a:r>
              <a:rPr lang="es-MX" sz="2400" dirty="0" smtClean="0"/>
              <a:t>Estos estudios también muestran los ganglios linfáticos y órganos distantes en los que podría haber cáncer metastásico.</a:t>
            </a:r>
          </a:p>
          <a:p>
            <a:endParaRPr lang="es-MX" sz="2400" b="1" dirty="0"/>
          </a:p>
          <a:p>
            <a:endParaRPr lang="es-MX" sz="2400" b="1" dirty="0" smtClean="0"/>
          </a:p>
          <a:p>
            <a:endParaRPr lang="es-MX" dirty="0"/>
          </a:p>
        </p:txBody>
      </p:sp>
      <p:pic>
        <p:nvPicPr>
          <p:cNvPr id="7170" name="Picture 2" descr="http://www.que.es/archivos/201104/resonancia_n-365xXx8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9707" y="2578457"/>
            <a:ext cx="3657600" cy="24350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7172" name="Picture 4" descr="http://2.bp.blogspot.com/-KD2OesStYqs/Tc30Qmb0VQI/AAAAAAAAAAc/bZDRESUlvTU/s1600/RESONANCIA_MAGNETICA_copi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3133" y="2511178"/>
            <a:ext cx="3354975" cy="24491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9334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841679" y="373487"/>
            <a:ext cx="9929611" cy="2308324"/>
          </a:xfrm>
          <a:prstGeom prst="rect">
            <a:avLst/>
          </a:prstGeom>
          <a:noFill/>
        </p:spPr>
        <p:txBody>
          <a:bodyPr wrap="square" rtlCol="0">
            <a:spAutoFit/>
          </a:bodyPr>
          <a:lstStyle/>
          <a:p>
            <a:r>
              <a:rPr lang="es-MX" b="1" dirty="0" smtClean="0"/>
              <a:t>Imágenes por Resonancia Magnética</a:t>
            </a:r>
          </a:p>
          <a:p>
            <a:endParaRPr lang="es-MX" dirty="0"/>
          </a:p>
          <a:p>
            <a:endParaRPr lang="es-MX" dirty="0" smtClean="0"/>
          </a:p>
          <a:p>
            <a:r>
              <a:rPr lang="es-MX" dirty="0"/>
              <a:t>Con frecuencia, las MRI son las mejores pruebas para delinear un tumor de hueso. También son particularmente útiles para observar el cerebro y la médula espinal</a:t>
            </a:r>
            <a:r>
              <a:rPr lang="es-MX" dirty="0" smtClean="0"/>
              <a:t>.</a:t>
            </a:r>
          </a:p>
          <a:p>
            <a:endParaRPr lang="es-MX" dirty="0"/>
          </a:p>
          <a:p>
            <a:r>
              <a:rPr lang="es-MX" dirty="0"/>
              <a:t>A veces se inyecta un material de contraste llamado </a:t>
            </a:r>
            <a:r>
              <a:rPr lang="es-MX" i="1" dirty="0"/>
              <a:t>gadolinio </a:t>
            </a:r>
            <a:r>
              <a:rPr lang="es-MX" dirty="0"/>
              <a:t>en las venas para poder ver mejor el tumor.</a:t>
            </a:r>
          </a:p>
        </p:txBody>
      </p:sp>
      <p:pic>
        <p:nvPicPr>
          <p:cNvPr id="9218" name="Picture 2" descr="http://www.elsevier.es/imatges/119/119v55n03/grande/119v55n03-90200226fig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15166" y="3172768"/>
            <a:ext cx="2766230" cy="27543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9220" name="Picture 4" descr="http://upload.wikimedia.org/wikipedia/commons/2/25/Fmrtuebersicht.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80349" y="3172768"/>
            <a:ext cx="2811487" cy="250976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08968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854558" y="450761"/>
            <a:ext cx="10019763" cy="2585323"/>
          </a:xfrm>
          <a:prstGeom prst="rect">
            <a:avLst/>
          </a:prstGeom>
          <a:noFill/>
        </p:spPr>
        <p:txBody>
          <a:bodyPr wrap="square" rtlCol="0">
            <a:spAutoFit/>
          </a:bodyPr>
          <a:lstStyle/>
          <a:p>
            <a:pPr fontAlgn="base"/>
            <a:r>
              <a:rPr lang="es-MX" b="1" dirty="0"/>
              <a:t>Gammagrafía ósea con radionúclidos</a:t>
            </a:r>
          </a:p>
          <a:p>
            <a:pPr fontAlgn="base"/>
            <a:endParaRPr lang="es-MX" dirty="0" smtClean="0"/>
          </a:p>
          <a:p>
            <a:pPr fontAlgn="base"/>
            <a:r>
              <a:rPr lang="es-MX" dirty="0" smtClean="0"/>
              <a:t>Este </a:t>
            </a:r>
            <a:r>
              <a:rPr lang="es-MX" dirty="0"/>
              <a:t>procedimiento ayuda a mostrar si un cáncer se ha propagado a otros huesos. Puede encontrar metástasis antes que las radiografías comunes. Las gammagrafías óseas también pueden mostrar la extensión del daño del cáncer primario en el hueso.</a:t>
            </a:r>
          </a:p>
          <a:p>
            <a:endParaRPr lang="es-MX" dirty="0" smtClean="0"/>
          </a:p>
          <a:p>
            <a:endParaRPr lang="es-MX" dirty="0"/>
          </a:p>
          <a:p>
            <a:r>
              <a:rPr lang="es-MX" dirty="0"/>
              <a:t>Las áreas de hueso enfermo se verán en la imagen de la gammagrafía ósea como áreas densas entre gris y negro llamadas “puntos radiactivos”.</a:t>
            </a:r>
          </a:p>
        </p:txBody>
      </p:sp>
      <p:pic>
        <p:nvPicPr>
          <p:cNvPr id="10244" name="Picture 4" descr="http://www.airemb.es/media/k2/items/cache/665e3353c5a0a1298b58f0408e39e998_X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21228" y="3445937"/>
            <a:ext cx="3125765" cy="2344324"/>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http://www.elsevier.es/imatges/119/119v53n05/grande/119v53n05-90034741fig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4897" y="3825014"/>
            <a:ext cx="2714714" cy="15861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66941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112135" y="566670"/>
            <a:ext cx="9362941" cy="2954655"/>
          </a:xfrm>
          <a:prstGeom prst="rect">
            <a:avLst/>
          </a:prstGeom>
          <a:noFill/>
        </p:spPr>
        <p:txBody>
          <a:bodyPr wrap="square" rtlCol="0">
            <a:spAutoFit/>
          </a:bodyPr>
          <a:lstStyle/>
          <a:p>
            <a:pPr algn="just" fontAlgn="base"/>
            <a:r>
              <a:rPr lang="es-MX" sz="2400" b="1" dirty="0"/>
              <a:t>Tomografía por emisión de positrones</a:t>
            </a:r>
          </a:p>
          <a:p>
            <a:pPr algn="just" fontAlgn="base"/>
            <a:endParaRPr lang="es-MX" sz="2400" dirty="0" smtClean="0"/>
          </a:p>
          <a:p>
            <a:pPr algn="just" fontAlgn="base"/>
            <a:endParaRPr lang="es-MX" sz="2400" dirty="0"/>
          </a:p>
          <a:p>
            <a:pPr algn="just" fontAlgn="base"/>
            <a:r>
              <a:rPr lang="es-MX" sz="2400" dirty="0" smtClean="0"/>
              <a:t>La </a:t>
            </a:r>
            <a:r>
              <a:rPr lang="es-MX" sz="2400" dirty="0"/>
              <a:t>PET es útil para la detección de cáncer en todo su cuerpo. En ocasiones puede ayudar a determinar si un tumor es canceroso o benigno. Se combina con las CT para señalar con mayor precisión algunos tipos de cáncer.</a:t>
            </a:r>
          </a:p>
          <a:p>
            <a:endParaRPr lang="es-MX" dirty="0"/>
          </a:p>
        </p:txBody>
      </p:sp>
      <p:pic>
        <p:nvPicPr>
          <p:cNvPr id="11266" name="Picture 2" descr="http://www.redesparalaciencia.com/wp-content/uploads/2011/02/20110223_cerebro.jpg"/>
          <p:cNvPicPr>
            <a:picLocks noChangeAspect="1" noChangeArrowheads="1"/>
          </p:cNvPicPr>
          <p:nvPr/>
        </p:nvPicPr>
        <p:blipFill rotWithShape="1">
          <a:blip r:embed="rId3">
            <a:extLst>
              <a:ext uri="{28A0092B-C50C-407E-A947-70E740481C1C}">
                <a14:useLocalDpi xmlns:a14="http://schemas.microsoft.com/office/drawing/2010/main" val="0"/>
              </a:ext>
            </a:extLst>
          </a:blip>
          <a:srcRect r="50565"/>
          <a:stretch/>
        </p:blipFill>
        <p:spPr bwMode="auto">
          <a:xfrm>
            <a:off x="2360800" y="3966694"/>
            <a:ext cx="2262716" cy="2260296"/>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eltamiz.com/wp-content/uploads/2007/12/pet-mips-anim.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599564" y="3401956"/>
            <a:ext cx="1905000" cy="2876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39876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867437" y="399245"/>
            <a:ext cx="9852338" cy="4893647"/>
          </a:xfrm>
          <a:prstGeom prst="rect">
            <a:avLst/>
          </a:prstGeom>
          <a:noFill/>
        </p:spPr>
        <p:txBody>
          <a:bodyPr wrap="square" rtlCol="0">
            <a:spAutoFit/>
          </a:bodyPr>
          <a:lstStyle/>
          <a:p>
            <a:r>
              <a:rPr lang="es-MX" sz="3200" b="1" dirty="0" smtClean="0">
                <a:solidFill>
                  <a:schemeClr val="accent1"/>
                </a:solidFill>
              </a:rPr>
              <a:t>PRONÓSTICO</a:t>
            </a:r>
          </a:p>
          <a:p>
            <a:endParaRPr lang="es-MX" sz="3200" b="1" dirty="0">
              <a:solidFill>
                <a:schemeClr val="accent1"/>
              </a:solidFill>
            </a:endParaRPr>
          </a:p>
          <a:p>
            <a:pPr algn="just"/>
            <a:r>
              <a:rPr lang="es-MX" sz="2400" dirty="0"/>
              <a:t>Las posibilidades de supervivencia una vez realizado el diagnóstico, dependen primordialmente de lo temprano que se haya descubierto la enfermedad y del tipo de cáncer, pues algunos son más agresivos que otros. </a:t>
            </a:r>
            <a:endParaRPr lang="es-MX" sz="2400" dirty="0" smtClean="0"/>
          </a:p>
          <a:p>
            <a:pPr algn="just"/>
            <a:endParaRPr lang="es-MX" sz="2400" dirty="0"/>
          </a:p>
          <a:p>
            <a:pPr algn="just"/>
            <a:endParaRPr lang="es-MX" sz="2400" dirty="0" smtClean="0"/>
          </a:p>
          <a:p>
            <a:pPr algn="just"/>
            <a:endParaRPr lang="es-MX" sz="2400" b="1" dirty="0">
              <a:solidFill>
                <a:schemeClr val="accent1"/>
              </a:solidFill>
            </a:endParaRPr>
          </a:p>
          <a:p>
            <a:pPr algn="just"/>
            <a:r>
              <a:rPr lang="es-MX" sz="2400" dirty="0" smtClean="0"/>
              <a:t>Excluyendo </a:t>
            </a:r>
            <a:r>
              <a:rPr lang="es-MX" sz="2400" dirty="0"/>
              <a:t>los carcinomas de piel que se curan casi en el 100 % de los casos, con las técnicas terapéuticas actuales, el cáncer es curable en aproximadamente el 50 % de los pacientes.</a:t>
            </a:r>
            <a:endParaRPr lang="es-MX" sz="2400" b="1" dirty="0">
              <a:solidFill>
                <a:schemeClr val="accent1"/>
              </a:solidFill>
            </a:endParaRPr>
          </a:p>
          <a:p>
            <a:endParaRPr lang="es-MX" sz="3200" b="1" dirty="0">
              <a:solidFill>
                <a:schemeClr val="accent1"/>
              </a:solidFill>
            </a:endParaRPr>
          </a:p>
        </p:txBody>
      </p:sp>
    </p:spTree>
    <p:extLst>
      <p:ext uri="{BB962C8B-B14F-4D97-AF65-F5344CB8AC3E}">
        <p14:creationId xmlns:p14="http://schemas.microsoft.com/office/powerpoint/2010/main" val="8202975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78634" y="125083"/>
            <a:ext cx="9924389" cy="1660585"/>
          </a:xfrm>
          <a:solidFill>
            <a:schemeClr val="accent1">
              <a:lumMod val="20000"/>
              <a:lumOff val="80000"/>
            </a:schemeClr>
          </a:solidFill>
        </p:spPr>
        <p:txBody>
          <a:bodyPr/>
          <a:lstStyle/>
          <a:p>
            <a:r>
              <a:rPr lang="es-MX" b="1" dirty="0" smtClean="0">
                <a:solidFill>
                  <a:schemeClr val="accent1">
                    <a:lumMod val="50000"/>
                  </a:schemeClr>
                </a:solidFill>
              </a:rPr>
              <a:t>CARCINOMA  EPIDERMOIDE  </a:t>
            </a:r>
            <a:endParaRPr lang="es-MX" b="1" dirty="0">
              <a:solidFill>
                <a:schemeClr val="accent1">
                  <a:lumMod val="50000"/>
                </a:schemeClr>
              </a:solidFill>
            </a:endParaRPr>
          </a:p>
        </p:txBody>
      </p:sp>
      <p:sp>
        <p:nvSpPr>
          <p:cNvPr id="3" name="Marcador de contenido 2"/>
          <p:cNvSpPr>
            <a:spLocks noGrp="1"/>
          </p:cNvSpPr>
          <p:nvPr>
            <p:ph idx="1"/>
          </p:nvPr>
        </p:nvSpPr>
        <p:spPr>
          <a:xfrm>
            <a:off x="1578634" y="2158041"/>
            <a:ext cx="10018713" cy="3124201"/>
          </a:xfrm>
        </p:spPr>
        <p:txBody>
          <a:bodyPr>
            <a:normAutofit lnSpcReduction="10000"/>
          </a:bodyPr>
          <a:lstStyle/>
          <a:p>
            <a:pPr marL="0" indent="0">
              <a:buNone/>
            </a:pPr>
            <a:r>
              <a:rPr lang="es-MX" dirty="0">
                <a:solidFill>
                  <a:srgbClr val="002060"/>
                </a:solidFill>
              </a:rPr>
              <a:t>El presente trabajo de material audiovisual de la Unidad de aprendizaje por Competencias  de Patología Bucal I, tiene como objetivo primordial actualizar, complementar  y ser un auxiliar importante en el proceso de enseñanza - aprendizaje en los alumnos del cuarto  semestre, teniendo como base el programa de la asignatura, la Unidad </a:t>
            </a:r>
            <a:r>
              <a:rPr lang="es-MX" dirty="0" smtClean="0">
                <a:solidFill>
                  <a:srgbClr val="002060"/>
                </a:solidFill>
              </a:rPr>
              <a:t>IV  </a:t>
            </a:r>
            <a:r>
              <a:rPr lang="es-MX" dirty="0">
                <a:solidFill>
                  <a:srgbClr val="002060"/>
                </a:solidFill>
              </a:rPr>
              <a:t>denominada</a:t>
            </a:r>
            <a:r>
              <a:rPr lang="es-MX" dirty="0" smtClean="0">
                <a:solidFill>
                  <a:srgbClr val="002060"/>
                </a:solidFill>
              </a:rPr>
              <a:t>:  Neoplasias de la Región Maxilofacial y Alteraciones  de Apariencia Neoplásica. Inciso  2  denominada: Procesos y Neoplasias de Origen Epitelial   con inciso     </a:t>
            </a:r>
          </a:p>
          <a:p>
            <a:pPr marL="0" indent="0">
              <a:buNone/>
            </a:pPr>
            <a:r>
              <a:rPr lang="es-MX" dirty="0" smtClean="0">
                <a:solidFill>
                  <a:srgbClr val="002060"/>
                </a:solidFill>
              </a:rPr>
              <a:t>g)  Carcinoma Espino celular. </a:t>
            </a:r>
            <a:endParaRPr lang="es-MX" dirty="0"/>
          </a:p>
        </p:txBody>
      </p:sp>
    </p:spTree>
    <p:extLst>
      <p:ext uri="{BB962C8B-B14F-4D97-AF65-F5344CB8AC3E}">
        <p14:creationId xmlns:p14="http://schemas.microsoft.com/office/powerpoint/2010/main" val="222688419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867437" y="669701"/>
            <a:ext cx="9427335" cy="5170646"/>
          </a:xfrm>
          <a:prstGeom prst="rect">
            <a:avLst/>
          </a:prstGeom>
          <a:noFill/>
        </p:spPr>
        <p:txBody>
          <a:bodyPr wrap="square" rtlCol="0">
            <a:spAutoFit/>
          </a:bodyPr>
          <a:lstStyle/>
          <a:p>
            <a:r>
              <a:rPr lang="es-MX" sz="2400" dirty="0"/>
              <a:t>Los </a:t>
            </a:r>
            <a:r>
              <a:rPr lang="es-MX" sz="2400" i="1" u="sng" dirty="0">
                <a:effectLst>
                  <a:outerShdw blurRad="38100" dist="38100" dir="2700000" algn="tl">
                    <a:srgbClr val="000000">
                      <a:alpha val="43137"/>
                    </a:srgbClr>
                  </a:outerShdw>
                </a:effectLst>
              </a:rPr>
              <a:t>principales factores </a:t>
            </a:r>
            <a:r>
              <a:rPr lang="es-MX" sz="2400" dirty="0"/>
              <a:t>que influyen en el pronóstico son:</a:t>
            </a:r>
          </a:p>
          <a:p>
            <a:endParaRPr lang="es-MX" sz="2400" dirty="0" smtClean="0"/>
          </a:p>
          <a:p>
            <a:endParaRPr lang="es-MX" sz="2400" dirty="0"/>
          </a:p>
          <a:p>
            <a:r>
              <a:rPr lang="es-MX" sz="2400" dirty="0" smtClean="0"/>
              <a:t>- La </a:t>
            </a:r>
            <a:r>
              <a:rPr lang="es-MX" sz="2400" dirty="0"/>
              <a:t>localización del tumor </a:t>
            </a:r>
            <a:r>
              <a:rPr lang="es-MX" sz="2400" dirty="0" smtClean="0"/>
              <a:t>primario.</a:t>
            </a:r>
            <a:endParaRPr lang="es-MX" sz="2400" dirty="0"/>
          </a:p>
          <a:p>
            <a:endParaRPr lang="es-MX" sz="2400" dirty="0" smtClean="0"/>
          </a:p>
          <a:p>
            <a:r>
              <a:rPr lang="es-MX" sz="2400" dirty="0" smtClean="0"/>
              <a:t>- El </a:t>
            </a:r>
            <a:r>
              <a:rPr lang="es-MX" sz="2400" dirty="0"/>
              <a:t>tipo histológico con su grado de diferenciación celular, sus características biológicas y </a:t>
            </a:r>
            <a:r>
              <a:rPr lang="es-MX" sz="2400" dirty="0" smtClean="0"/>
              <a:t>citogenéticas.</a:t>
            </a:r>
            <a:endParaRPr lang="es-MX" sz="2400" dirty="0"/>
          </a:p>
          <a:p>
            <a:endParaRPr lang="es-MX" sz="2400" dirty="0" smtClean="0"/>
          </a:p>
          <a:p>
            <a:r>
              <a:rPr lang="es-MX" sz="2400" dirty="0" smtClean="0"/>
              <a:t>- La </a:t>
            </a:r>
            <a:r>
              <a:rPr lang="es-MX" sz="2400" dirty="0"/>
              <a:t>extensión de la </a:t>
            </a:r>
            <a:r>
              <a:rPr lang="es-MX" sz="2400" dirty="0" smtClean="0"/>
              <a:t>enfermedad.</a:t>
            </a:r>
            <a:endParaRPr lang="es-MX" sz="2400" dirty="0"/>
          </a:p>
          <a:p>
            <a:endParaRPr lang="es-MX" sz="2400" dirty="0" smtClean="0"/>
          </a:p>
          <a:p>
            <a:r>
              <a:rPr lang="es-MX" sz="2400" dirty="0" smtClean="0"/>
              <a:t>- La </a:t>
            </a:r>
            <a:r>
              <a:rPr lang="es-MX" sz="2400" dirty="0"/>
              <a:t>edad del </a:t>
            </a:r>
            <a:r>
              <a:rPr lang="es-MX" sz="2400" dirty="0" smtClean="0"/>
              <a:t>paciente.</a:t>
            </a:r>
          </a:p>
          <a:p>
            <a:endParaRPr lang="es-MX" sz="2400" dirty="0"/>
          </a:p>
          <a:p>
            <a:r>
              <a:rPr lang="es-MX" sz="2400" dirty="0" smtClean="0"/>
              <a:t>- El </a:t>
            </a:r>
            <a:r>
              <a:rPr lang="es-MX" sz="2400" dirty="0"/>
              <a:t>estado funcional o la reserva fisiológica del paciente</a:t>
            </a:r>
          </a:p>
          <a:p>
            <a:endParaRPr lang="es-MX" dirty="0"/>
          </a:p>
        </p:txBody>
      </p:sp>
    </p:spTree>
    <p:extLst>
      <p:ext uri="{BB962C8B-B14F-4D97-AF65-F5344CB8AC3E}">
        <p14:creationId xmlns:p14="http://schemas.microsoft.com/office/powerpoint/2010/main" val="261511492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815921" y="437882"/>
            <a:ext cx="9994006" cy="6278642"/>
          </a:xfrm>
          <a:prstGeom prst="rect">
            <a:avLst/>
          </a:prstGeom>
          <a:noFill/>
        </p:spPr>
        <p:txBody>
          <a:bodyPr wrap="square" rtlCol="0">
            <a:spAutoFit/>
          </a:bodyPr>
          <a:lstStyle/>
          <a:p>
            <a:pPr fontAlgn="base"/>
            <a:r>
              <a:rPr lang="es-MX" sz="2400" b="1" dirty="0"/>
              <a:t>¿Cómo se clasifican los grados de un tumor?</a:t>
            </a:r>
          </a:p>
          <a:p>
            <a:pPr fontAlgn="base"/>
            <a:endParaRPr lang="es-MX" sz="2400" dirty="0" smtClean="0"/>
          </a:p>
          <a:p>
            <a:pPr fontAlgn="base"/>
            <a:r>
              <a:rPr lang="es-MX" sz="2400" dirty="0" smtClean="0"/>
              <a:t>Los </a:t>
            </a:r>
            <a:r>
              <a:rPr lang="es-MX" sz="2400" dirty="0"/>
              <a:t>sistemas de gradación de los tumores difieren dependiendo del tipo de cáncer. En general, se asigna un grado de 1, 2, 3 o 4 a los tumores, dependiendo de qué tan </a:t>
            </a:r>
            <a:r>
              <a:rPr lang="es-MX" sz="2400" dirty="0" smtClean="0"/>
              <a:t>anormal sean</a:t>
            </a:r>
            <a:r>
              <a:rPr lang="es-MX" sz="2400" dirty="0"/>
              <a:t>. </a:t>
            </a:r>
            <a:endParaRPr lang="es-MX" sz="2400" dirty="0" smtClean="0"/>
          </a:p>
          <a:p>
            <a:pPr fontAlgn="base"/>
            <a:endParaRPr lang="es-MX" sz="2400" dirty="0"/>
          </a:p>
          <a:p>
            <a:pPr fontAlgn="base"/>
            <a:endParaRPr lang="es-MX" sz="2400" dirty="0" smtClean="0"/>
          </a:p>
          <a:p>
            <a:pPr fontAlgn="base"/>
            <a:r>
              <a:rPr lang="es-MX" sz="2400" dirty="0" smtClean="0"/>
              <a:t>Generalmente </a:t>
            </a:r>
            <a:r>
              <a:rPr lang="es-MX" sz="2400" dirty="0"/>
              <a:t>se usa el sistema </a:t>
            </a:r>
            <a:r>
              <a:rPr lang="es-MX" sz="2400" dirty="0" smtClean="0"/>
              <a:t>siguiente:</a:t>
            </a:r>
          </a:p>
          <a:p>
            <a:pPr fontAlgn="base"/>
            <a:endParaRPr lang="es-MX" sz="2400" dirty="0"/>
          </a:p>
          <a:p>
            <a:pPr fontAlgn="base"/>
            <a:endParaRPr lang="es-MX" sz="2400" dirty="0"/>
          </a:p>
          <a:p>
            <a:pPr fontAlgn="base"/>
            <a:r>
              <a:rPr lang="es-MX" sz="2400" dirty="0"/>
              <a:t>GX: No es posible asignar un grado (grado indeterminado)</a:t>
            </a:r>
          </a:p>
          <a:p>
            <a:pPr fontAlgn="base"/>
            <a:r>
              <a:rPr lang="es-MX" sz="2400" dirty="0"/>
              <a:t>G1: Bien diferenciado (grado bajo)</a:t>
            </a:r>
          </a:p>
          <a:p>
            <a:pPr fontAlgn="base"/>
            <a:r>
              <a:rPr lang="es-MX" sz="2400" dirty="0"/>
              <a:t>G2: Moderadamente diferenciado (grado intermedio)</a:t>
            </a:r>
          </a:p>
          <a:p>
            <a:pPr fontAlgn="base"/>
            <a:r>
              <a:rPr lang="es-MX" sz="2400" dirty="0"/>
              <a:t>G3: Escasamente diferenciado (grado alto)</a:t>
            </a:r>
          </a:p>
          <a:p>
            <a:pPr fontAlgn="base"/>
            <a:r>
              <a:rPr lang="es-MX" sz="2400" dirty="0"/>
              <a:t>G4: Indiferenciado (grado alto)</a:t>
            </a:r>
          </a:p>
          <a:p>
            <a:pPr fontAlgn="base"/>
            <a:endParaRPr lang="es-MX" sz="2400" dirty="0"/>
          </a:p>
          <a:p>
            <a:endParaRPr lang="es-MX" dirty="0"/>
          </a:p>
        </p:txBody>
      </p:sp>
    </p:spTree>
    <p:extLst>
      <p:ext uri="{BB962C8B-B14F-4D97-AF65-F5344CB8AC3E}">
        <p14:creationId xmlns:p14="http://schemas.microsoft.com/office/powerpoint/2010/main" val="194507349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803042" y="579549"/>
            <a:ext cx="9620519" cy="3046988"/>
          </a:xfrm>
          <a:prstGeom prst="rect">
            <a:avLst/>
          </a:prstGeom>
          <a:noFill/>
        </p:spPr>
        <p:txBody>
          <a:bodyPr wrap="square" rtlCol="0">
            <a:spAutoFit/>
          </a:bodyPr>
          <a:lstStyle/>
          <a:p>
            <a:pPr algn="just"/>
            <a:r>
              <a:rPr lang="es-MX" sz="2400" dirty="0"/>
              <a:t>La estadificación se utiliza para describir la gravedad del cáncer basándose en la extensión del tumor original y si el cáncer se ha diseminado en el cuerpo. </a:t>
            </a:r>
            <a:endParaRPr lang="es-MX" sz="2400" dirty="0" smtClean="0"/>
          </a:p>
          <a:p>
            <a:pPr algn="just"/>
            <a:endParaRPr lang="es-MX" sz="2400" dirty="0"/>
          </a:p>
          <a:p>
            <a:pPr algn="just"/>
            <a:r>
              <a:rPr lang="es-MX" sz="2400" dirty="0" smtClean="0"/>
              <a:t>El </a:t>
            </a:r>
            <a:r>
              <a:rPr lang="es-MX" sz="2400" dirty="0"/>
              <a:t>sistema más empleado es el </a:t>
            </a:r>
            <a:r>
              <a:rPr lang="es-MX" sz="2400" i="1" dirty="0"/>
              <a:t>TNM</a:t>
            </a:r>
            <a:r>
              <a:rPr lang="es-MX" sz="2400" dirty="0"/>
              <a:t> (Tumor, </a:t>
            </a:r>
            <a:r>
              <a:rPr lang="es-MX" sz="2400" i="1" dirty="0"/>
              <a:t>Node</a:t>
            </a:r>
            <a:r>
              <a:rPr lang="es-MX" sz="2400" dirty="0"/>
              <a:t> (nódulo, ganglio) y Metástasis) que valora la enfermedad local (tamaño tumoral), regional (número de ganglios afectados) y diseminación a distancia (presencia de metástasis)</a:t>
            </a:r>
          </a:p>
        </p:txBody>
      </p:sp>
    </p:spTree>
    <p:extLst>
      <p:ext uri="{BB962C8B-B14F-4D97-AF65-F5344CB8AC3E}">
        <p14:creationId xmlns:p14="http://schemas.microsoft.com/office/powerpoint/2010/main" val="239889415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931831" y="412124"/>
            <a:ext cx="9633397" cy="4062651"/>
          </a:xfrm>
          <a:prstGeom prst="rect">
            <a:avLst/>
          </a:prstGeom>
          <a:noFill/>
        </p:spPr>
        <p:txBody>
          <a:bodyPr wrap="square" rtlCol="0">
            <a:spAutoFit/>
          </a:bodyPr>
          <a:lstStyle/>
          <a:p>
            <a:r>
              <a:rPr lang="es-MX" sz="2400" b="1" dirty="0"/>
              <a:t>Tamaño del </a:t>
            </a:r>
            <a:r>
              <a:rPr lang="es-MX" sz="2400" b="1" dirty="0" smtClean="0"/>
              <a:t>tumor</a:t>
            </a:r>
          </a:p>
          <a:p>
            <a:endParaRPr lang="es-MX" sz="2400" dirty="0"/>
          </a:p>
          <a:p>
            <a:r>
              <a:rPr lang="es-MX" sz="2400" b="1" dirty="0">
                <a:solidFill>
                  <a:schemeClr val="accent1"/>
                </a:solidFill>
              </a:rPr>
              <a:t>TX </a:t>
            </a:r>
            <a:r>
              <a:rPr lang="es-MX" sz="2400" dirty="0"/>
              <a:t>El tumor primario no puede ser evaluado.</a:t>
            </a:r>
          </a:p>
          <a:p>
            <a:endParaRPr lang="es-MX" sz="2400" b="1" dirty="0" smtClean="0">
              <a:solidFill>
                <a:schemeClr val="accent1"/>
              </a:solidFill>
            </a:endParaRPr>
          </a:p>
          <a:p>
            <a:r>
              <a:rPr lang="es-MX" sz="2400" b="1" dirty="0" smtClean="0">
                <a:solidFill>
                  <a:schemeClr val="accent1"/>
                </a:solidFill>
              </a:rPr>
              <a:t>T0</a:t>
            </a:r>
            <a:r>
              <a:rPr lang="es-MX" sz="2400" dirty="0" smtClean="0"/>
              <a:t> </a:t>
            </a:r>
            <a:r>
              <a:rPr lang="es-MX" sz="2400" dirty="0"/>
              <a:t>No hay evidencia de tumor primario.</a:t>
            </a:r>
          </a:p>
          <a:p>
            <a:endParaRPr lang="es-MX" sz="2400" b="1" dirty="0" smtClean="0">
              <a:solidFill>
                <a:schemeClr val="accent1"/>
              </a:solidFill>
            </a:endParaRPr>
          </a:p>
          <a:p>
            <a:r>
              <a:rPr lang="es-MX" sz="2400" b="1" dirty="0" smtClean="0">
                <a:solidFill>
                  <a:schemeClr val="accent1"/>
                </a:solidFill>
              </a:rPr>
              <a:t>Tis </a:t>
            </a:r>
            <a:r>
              <a:rPr lang="es-MX" sz="2400" b="1" dirty="0">
                <a:solidFill>
                  <a:schemeClr val="accent1"/>
                </a:solidFill>
              </a:rPr>
              <a:t>Carcinoma in situ </a:t>
            </a:r>
            <a:r>
              <a:rPr lang="es-MX" sz="2400" dirty="0"/>
              <a:t>(cáncer inicial que no se ha diseminado a tejidos vecinos)</a:t>
            </a:r>
          </a:p>
          <a:p>
            <a:endParaRPr lang="es-MX" sz="2400" b="1" dirty="0" smtClean="0">
              <a:solidFill>
                <a:schemeClr val="accent1"/>
              </a:solidFill>
            </a:endParaRPr>
          </a:p>
          <a:p>
            <a:r>
              <a:rPr lang="es-MX" sz="2400" b="1" dirty="0" smtClean="0">
                <a:solidFill>
                  <a:schemeClr val="accent1"/>
                </a:solidFill>
              </a:rPr>
              <a:t>T1</a:t>
            </a:r>
            <a:r>
              <a:rPr lang="es-MX" sz="2400" b="1" dirty="0">
                <a:solidFill>
                  <a:schemeClr val="accent1"/>
                </a:solidFill>
              </a:rPr>
              <a:t>, T2, T3, T4 </a:t>
            </a:r>
            <a:r>
              <a:rPr lang="es-MX" sz="2400" dirty="0"/>
              <a:t>Tamaño y/o extensión del tumor primario.</a:t>
            </a:r>
          </a:p>
          <a:p>
            <a:endParaRPr lang="es-MX" dirty="0"/>
          </a:p>
        </p:txBody>
      </p:sp>
    </p:spTree>
    <p:extLst>
      <p:ext uri="{BB962C8B-B14F-4D97-AF65-F5344CB8AC3E}">
        <p14:creationId xmlns:p14="http://schemas.microsoft.com/office/powerpoint/2010/main" val="2986283159"/>
      </p:ext>
    </p:extLst>
  </p:cSld>
  <p:clrMapOvr>
    <a:masterClrMapping/>
  </p:clrMapOvr>
  <p:transition spd="slow">
    <p:wheel spokes="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687133" y="528033"/>
            <a:ext cx="9710671" cy="4062651"/>
          </a:xfrm>
          <a:prstGeom prst="rect">
            <a:avLst/>
          </a:prstGeom>
          <a:noFill/>
        </p:spPr>
        <p:txBody>
          <a:bodyPr wrap="square" rtlCol="0">
            <a:spAutoFit/>
          </a:bodyPr>
          <a:lstStyle/>
          <a:p>
            <a:r>
              <a:rPr lang="es-MX" sz="2400" b="1" dirty="0"/>
              <a:t>Ganglios linfáticos </a:t>
            </a:r>
            <a:r>
              <a:rPr lang="es-MX" sz="2400" b="1" dirty="0" smtClean="0"/>
              <a:t>regionales</a:t>
            </a:r>
          </a:p>
          <a:p>
            <a:endParaRPr lang="es-MX" sz="2400" dirty="0"/>
          </a:p>
          <a:p>
            <a:endParaRPr lang="es-MX" sz="2400" dirty="0"/>
          </a:p>
          <a:p>
            <a:r>
              <a:rPr lang="es-MX" sz="2400" b="1" dirty="0">
                <a:solidFill>
                  <a:schemeClr val="accent1"/>
                </a:solidFill>
              </a:rPr>
              <a:t>NX</a:t>
            </a:r>
            <a:r>
              <a:rPr lang="es-MX" sz="2400" dirty="0"/>
              <a:t> No es posible evaluar los ganglios linfáticos regionales</a:t>
            </a:r>
          </a:p>
          <a:p>
            <a:endParaRPr lang="es-MX" sz="2400" b="1" dirty="0" smtClean="0">
              <a:solidFill>
                <a:schemeClr val="accent1"/>
              </a:solidFill>
            </a:endParaRPr>
          </a:p>
          <a:p>
            <a:r>
              <a:rPr lang="es-MX" sz="2400" b="1" dirty="0" smtClean="0">
                <a:solidFill>
                  <a:schemeClr val="accent1"/>
                </a:solidFill>
              </a:rPr>
              <a:t>N0</a:t>
            </a:r>
            <a:r>
              <a:rPr lang="es-MX" sz="2400" dirty="0" smtClean="0"/>
              <a:t> </a:t>
            </a:r>
            <a:r>
              <a:rPr lang="es-MX" sz="2400" dirty="0"/>
              <a:t>No existe complicación de ganglios linfáticos regionales (no se encontró cáncer en los ganglios linfáticos).</a:t>
            </a:r>
          </a:p>
          <a:p>
            <a:endParaRPr lang="es-MX" sz="2400" b="1" dirty="0" smtClean="0">
              <a:solidFill>
                <a:schemeClr val="accent1"/>
              </a:solidFill>
            </a:endParaRPr>
          </a:p>
          <a:p>
            <a:r>
              <a:rPr lang="es-MX" sz="2400" b="1" dirty="0" smtClean="0">
                <a:solidFill>
                  <a:schemeClr val="accent1"/>
                </a:solidFill>
              </a:rPr>
              <a:t>N1</a:t>
            </a:r>
            <a:r>
              <a:rPr lang="es-MX" sz="2400" b="1" dirty="0">
                <a:solidFill>
                  <a:schemeClr val="accent1"/>
                </a:solidFill>
              </a:rPr>
              <a:t>, N2, N3 </a:t>
            </a:r>
            <a:r>
              <a:rPr lang="es-MX" sz="2400" dirty="0"/>
              <a:t>Complicación de ganglios linfáticos regionales (número y/o extensión de diseminación).</a:t>
            </a:r>
          </a:p>
          <a:p>
            <a:endParaRPr lang="es-MX" dirty="0"/>
          </a:p>
        </p:txBody>
      </p:sp>
    </p:spTree>
    <p:extLst>
      <p:ext uri="{BB962C8B-B14F-4D97-AF65-F5344CB8AC3E}">
        <p14:creationId xmlns:p14="http://schemas.microsoft.com/office/powerpoint/2010/main" val="1190812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944710" y="695459"/>
            <a:ext cx="9929611" cy="4062651"/>
          </a:xfrm>
          <a:prstGeom prst="rect">
            <a:avLst/>
          </a:prstGeom>
          <a:noFill/>
        </p:spPr>
        <p:txBody>
          <a:bodyPr wrap="square" rtlCol="0">
            <a:spAutoFit/>
          </a:bodyPr>
          <a:lstStyle/>
          <a:p>
            <a:r>
              <a:rPr lang="es-MX" sz="2400" b="1" dirty="0"/>
              <a:t>Metástasis</a:t>
            </a:r>
          </a:p>
          <a:p>
            <a:endParaRPr lang="es-MX" sz="2400" dirty="0" smtClean="0"/>
          </a:p>
          <a:p>
            <a:endParaRPr lang="es-MX" sz="2400" dirty="0"/>
          </a:p>
          <a:p>
            <a:r>
              <a:rPr lang="es-MX" sz="2400" dirty="0" smtClean="0">
                <a:solidFill>
                  <a:schemeClr val="accent1"/>
                </a:solidFill>
              </a:rPr>
              <a:t>MX</a:t>
            </a:r>
            <a:r>
              <a:rPr lang="es-MX" sz="2400" dirty="0" smtClean="0"/>
              <a:t> </a:t>
            </a:r>
            <a:r>
              <a:rPr lang="es-MX" sz="2400" dirty="0"/>
              <a:t>No es posible evaluar una metástasis distante.</a:t>
            </a:r>
          </a:p>
          <a:p>
            <a:endParaRPr lang="es-MX" sz="2400" dirty="0" smtClean="0"/>
          </a:p>
          <a:p>
            <a:r>
              <a:rPr lang="es-MX" sz="2400" dirty="0" smtClean="0">
                <a:solidFill>
                  <a:schemeClr val="accent1"/>
                </a:solidFill>
              </a:rPr>
              <a:t>M0</a:t>
            </a:r>
            <a:r>
              <a:rPr lang="es-MX" sz="2400" dirty="0" smtClean="0"/>
              <a:t> </a:t>
            </a:r>
            <a:r>
              <a:rPr lang="es-MX" sz="2400" dirty="0"/>
              <a:t>No existe metástasis distante (el cáncer no se ha diseminado a otras partes del cuerpo).</a:t>
            </a:r>
          </a:p>
          <a:p>
            <a:endParaRPr lang="es-MX" sz="2400" dirty="0" smtClean="0"/>
          </a:p>
          <a:p>
            <a:r>
              <a:rPr lang="es-MX" sz="2400" dirty="0" smtClean="0">
                <a:solidFill>
                  <a:schemeClr val="accent1"/>
                </a:solidFill>
              </a:rPr>
              <a:t>M1</a:t>
            </a:r>
            <a:r>
              <a:rPr lang="es-MX" sz="2400" dirty="0" smtClean="0"/>
              <a:t> </a:t>
            </a:r>
            <a:r>
              <a:rPr lang="es-MX" sz="2400" dirty="0"/>
              <a:t>Metástasis distante (el cáncer se ha diseminado a partes distantes del cuerpo).</a:t>
            </a:r>
          </a:p>
          <a:p>
            <a:endParaRPr lang="es-MX" dirty="0"/>
          </a:p>
        </p:txBody>
      </p:sp>
    </p:spTree>
    <p:extLst>
      <p:ext uri="{BB962C8B-B14F-4D97-AF65-F5344CB8AC3E}">
        <p14:creationId xmlns:p14="http://schemas.microsoft.com/office/powerpoint/2010/main" val="266179748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841679" y="502276"/>
            <a:ext cx="9839459" cy="5509200"/>
          </a:xfrm>
          <a:prstGeom prst="rect">
            <a:avLst/>
          </a:prstGeom>
          <a:noFill/>
        </p:spPr>
        <p:txBody>
          <a:bodyPr wrap="square" rtlCol="0">
            <a:spAutoFit/>
          </a:bodyPr>
          <a:lstStyle/>
          <a:p>
            <a:r>
              <a:rPr lang="es-MX" sz="3200" b="1" dirty="0" smtClean="0">
                <a:solidFill>
                  <a:schemeClr val="accent1"/>
                </a:solidFill>
              </a:rPr>
              <a:t>TRATAMIENTO</a:t>
            </a:r>
          </a:p>
          <a:p>
            <a:endParaRPr lang="es-MX" sz="3200" b="1" dirty="0">
              <a:solidFill>
                <a:schemeClr val="accent1"/>
              </a:solidFill>
            </a:endParaRPr>
          </a:p>
          <a:p>
            <a:pPr algn="just"/>
            <a:r>
              <a:rPr lang="es-MX" sz="2400" dirty="0"/>
              <a:t>El tratamiento del cáncer se fundamenta en tres pilares: </a:t>
            </a:r>
            <a:r>
              <a:rPr lang="es-MX" sz="2400" i="1" u="sng" dirty="0">
                <a:effectLst>
                  <a:outerShdw blurRad="38100" dist="38100" dir="2700000" algn="tl">
                    <a:srgbClr val="000000">
                      <a:alpha val="43137"/>
                    </a:srgbClr>
                  </a:outerShdw>
                </a:effectLst>
              </a:rPr>
              <a:t>cirugía, quimioterapia y </a:t>
            </a:r>
            <a:r>
              <a:rPr lang="es-MX" sz="2400" i="1" u="sng" dirty="0" smtClean="0">
                <a:effectLst>
                  <a:outerShdw blurRad="38100" dist="38100" dir="2700000" algn="tl">
                    <a:srgbClr val="000000">
                      <a:alpha val="43137"/>
                    </a:srgbClr>
                  </a:outerShdw>
                </a:effectLst>
              </a:rPr>
              <a:t>radioterapia</a:t>
            </a:r>
            <a:r>
              <a:rPr lang="es-MX" sz="2400" dirty="0" smtClean="0"/>
              <a:t>. </a:t>
            </a:r>
          </a:p>
          <a:p>
            <a:pPr algn="just"/>
            <a:endParaRPr lang="es-MX" sz="2400" dirty="0"/>
          </a:p>
          <a:p>
            <a:pPr algn="just"/>
            <a:endParaRPr lang="es-MX" sz="2400" dirty="0" smtClean="0"/>
          </a:p>
          <a:p>
            <a:pPr algn="just"/>
            <a:r>
              <a:rPr lang="es-MX" sz="2400" dirty="0" smtClean="0"/>
              <a:t>Otras </a:t>
            </a:r>
            <a:r>
              <a:rPr lang="es-MX" sz="2400" dirty="0"/>
              <a:t>posibilidades de tratamiento incluyen la hormonoterapia, </a:t>
            </a:r>
            <a:r>
              <a:rPr lang="es-MX" sz="2400" dirty="0" smtClean="0"/>
              <a:t>inmunoterapia, </a:t>
            </a:r>
            <a:r>
              <a:rPr lang="es-MX" sz="2400" dirty="0"/>
              <a:t>nuevas dianas terapéuticas no citotóxicas y el trasplante de médula. </a:t>
            </a:r>
            <a:endParaRPr lang="es-MX" sz="2400" dirty="0" smtClean="0"/>
          </a:p>
          <a:p>
            <a:pPr algn="just"/>
            <a:endParaRPr lang="es-MX" sz="2400" dirty="0"/>
          </a:p>
          <a:p>
            <a:pPr algn="just"/>
            <a:endParaRPr lang="es-MX" sz="2400" dirty="0" smtClean="0"/>
          </a:p>
          <a:p>
            <a:pPr algn="just"/>
            <a:r>
              <a:rPr lang="es-MX" sz="2400" dirty="0" smtClean="0"/>
              <a:t>El </a:t>
            </a:r>
            <a:r>
              <a:rPr lang="es-MX" sz="2400" dirty="0"/>
              <a:t>tratamiento puede ser multidisciplinar, por exigir la cooperación entre distintos profesionales: médico de familia, cirujano, oncólogo, dermatólogo, neumólogo, ginecólogo, etc</a:t>
            </a:r>
            <a:endParaRPr lang="es-MX" sz="2400" b="1" dirty="0"/>
          </a:p>
        </p:txBody>
      </p:sp>
    </p:spTree>
    <p:extLst>
      <p:ext uri="{BB962C8B-B14F-4D97-AF65-F5344CB8AC3E}">
        <p14:creationId xmlns:p14="http://schemas.microsoft.com/office/powerpoint/2010/main" val="239578886"/>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482436" y="526473"/>
            <a:ext cx="10709564" cy="6494085"/>
          </a:xfrm>
          <a:prstGeom prst="rect">
            <a:avLst/>
          </a:prstGeom>
          <a:noFill/>
        </p:spPr>
        <p:txBody>
          <a:bodyPr wrap="square" rtlCol="0">
            <a:spAutoFit/>
          </a:bodyPr>
          <a:lstStyle/>
          <a:p>
            <a:r>
              <a:rPr lang="es-MX" sz="3200" b="1" dirty="0" smtClean="0">
                <a:solidFill>
                  <a:schemeClr val="accent1"/>
                </a:solidFill>
              </a:rPr>
              <a:t>TNM</a:t>
            </a:r>
          </a:p>
          <a:p>
            <a:endParaRPr lang="es-MX" dirty="0"/>
          </a:p>
          <a:p>
            <a:pPr algn="just"/>
            <a:r>
              <a:rPr lang="es-MX" sz="2400" dirty="0" smtClean="0"/>
              <a:t>Su principal pronóstico es, que será de crecimiento muy rápido pero sobre todo es MUY MALIGNO</a:t>
            </a:r>
          </a:p>
          <a:p>
            <a:pPr algn="just"/>
            <a:endParaRPr lang="es-MX" sz="2400" dirty="0"/>
          </a:p>
          <a:p>
            <a:pPr algn="just"/>
            <a:endParaRPr lang="es-MX" sz="2400" dirty="0" smtClean="0"/>
          </a:p>
          <a:p>
            <a:pPr algn="just"/>
            <a:r>
              <a:rPr lang="es-MX" sz="2400" dirty="0" smtClean="0"/>
              <a:t>El </a:t>
            </a:r>
            <a:r>
              <a:rPr lang="es-MX" sz="2400" dirty="0"/>
              <a:t>sistema de estadiaje más empleado es el </a:t>
            </a:r>
            <a:r>
              <a:rPr lang="es-MX" sz="2400" b="1" dirty="0"/>
              <a:t>TNM</a:t>
            </a:r>
            <a:r>
              <a:rPr lang="es-MX" sz="2400" dirty="0"/>
              <a:t> (Tumor, Node (nódulo, ganglio) y Metástasis) que valora la enfermedad local (tamaño tumoral), regional (número de ganglios afectados) y diseminación a distancia (presencia de metástasis). Las subdivisiones correspondientes serán las siguientes:</a:t>
            </a:r>
          </a:p>
          <a:p>
            <a:pPr algn="just"/>
            <a:endParaRPr lang="es-MX" sz="2400" dirty="0" smtClean="0"/>
          </a:p>
          <a:p>
            <a:pPr algn="just"/>
            <a:r>
              <a:rPr lang="es-MX" sz="2400" dirty="0" smtClean="0">
                <a:solidFill>
                  <a:schemeClr val="tx2">
                    <a:lumMod val="50000"/>
                    <a:lumOff val="50000"/>
                  </a:schemeClr>
                </a:solidFill>
              </a:rPr>
              <a:t>T1</a:t>
            </a:r>
            <a:r>
              <a:rPr lang="es-MX" sz="2400" dirty="0"/>
              <a:t>: Tumor menos o igual a 2cm.</a:t>
            </a:r>
          </a:p>
          <a:p>
            <a:pPr algn="just"/>
            <a:r>
              <a:rPr lang="es-MX" sz="2400" dirty="0">
                <a:solidFill>
                  <a:schemeClr val="tx2">
                    <a:lumMod val="50000"/>
                    <a:lumOff val="50000"/>
                  </a:schemeClr>
                </a:solidFill>
              </a:rPr>
              <a:t>T2</a:t>
            </a:r>
            <a:r>
              <a:rPr lang="es-MX" sz="2400" dirty="0"/>
              <a:t>: Tumor mayor de 2cm pero menos de 4cm.</a:t>
            </a:r>
          </a:p>
          <a:p>
            <a:pPr algn="just"/>
            <a:r>
              <a:rPr lang="es-MX" sz="2400" dirty="0">
                <a:solidFill>
                  <a:schemeClr val="tx2">
                    <a:lumMod val="50000"/>
                    <a:lumOff val="50000"/>
                  </a:schemeClr>
                </a:solidFill>
              </a:rPr>
              <a:t>T3</a:t>
            </a:r>
            <a:r>
              <a:rPr lang="es-MX" sz="2400" dirty="0"/>
              <a:t>: Tumor mayo de 4cm.</a:t>
            </a:r>
          </a:p>
          <a:p>
            <a:pPr algn="just"/>
            <a:r>
              <a:rPr lang="es-MX" sz="2400" dirty="0">
                <a:solidFill>
                  <a:schemeClr val="tx2">
                    <a:lumMod val="50000"/>
                    <a:lumOff val="50000"/>
                  </a:schemeClr>
                </a:solidFill>
              </a:rPr>
              <a:t>T4</a:t>
            </a:r>
            <a:r>
              <a:rPr lang="es-MX" sz="2400" dirty="0"/>
              <a:t>: El tumor invade estructuras adyacentes.</a:t>
            </a:r>
          </a:p>
          <a:p>
            <a:r>
              <a:rPr lang="es-MX" dirty="0"/>
              <a:t/>
            </a:r>
            <a:br>
              <a:rPr lang="es-MX" dirty="0"/>
            </a:br>
            <a:endParaRPr lang="es-MX" dirty="0"/>
          </a:p>
          <a:p>
            <a:endParaRPr lang="es-MX" dirty="0"/>
          </a:p>
        </p:txBody>
      </p:sp>
    </p:spTree>
    <p:extLst>
      <p:ext uri="{BB962C8B-B14F-4D97-AF65-F5344CB8AC3E}">
        <p14:creationId xmlns:p14="http://schemas.microsoft.com/office/powerpoint/2010/main" val="375969748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704109" y="928255"/>
            <a:ext cx="9836727" cy="5170646"/>
          </a:xfrm>
          <a:prstGeom prst="rect">
            <a:avLst/>
          </a:prstGeom>
          <a:noFill/>
        </p:spPr>
        <p:txBody>
          <a:bodyPr wrap="square" rtlCol="0">
            <a:spAutoFit/>
          </a:bodyPr>
          <a:lstStyle/>
          <a:p>
            <a:r>
              <a:rPr lang="es-MX" sz="2400" dirty="0" smtClean="0">
                <a:solidFill>
                  <a:schemeClr val="tx2">
                    <a:lumMod val="50000"/>
                    <a:lumOff val="50000"/>
                  </a:schemeClr>
                </a:solidFill>
              </a:rPr>
              <a:t>N0</a:t>
            </a:r>
            <a:r>
              <a:rPr lang="es-MX" sz="2400" dirty="0" smtClean="0"/>
              <a:t>: No hay metástasis ganglionares.</a:t>
            </a:r>
          </a:p>
          <a:p>
            <a:endParaRPr lang="es-MX" sz="2400" dirty="0" smtClean="0">
              <a:solidFill>
                <a:schemeClr val="tx2">
                  <a:lumMod val="50000"/>
                  <a:lumOff val="50000"/>
                </a:schemeClr>
              </a:solidFill>
            </a:endParaRPr>
          </a:p>
          <a:p>
            <a:r>
              <a:rPr lang="es-MX" sz="2400" dirty="0" smtClean="0">
                <a:solidFill>
                  <a:schemeClr val="tx2">
                    <a:lumMod val="50000"/>
                    <a:lumOff val="50000"/>
                  </a:schemeClr>
                </a:solidFill>
              </a:rPr>
              <a:t>N1</a:t>
            </a:r>
            <a:r>
              <a:rPr lang="es-MX" sz="2400" dirty="0" smtClean="0"/>
              <a:t>: Hay metástasis en un ganglio linfático homolateral menor o igual a 3cm.</a:t>
            </a:r>
          </a:p>
          <a:p>
            <a:endParaRPr lang="es-MX" sz="2400" dirty="0" smtClean="0">
              <a:solidFill>
                <a:schemeClr val="tx2">
                  <a:lumMod val="50000"/>
                  <a:lumOff val="50000"/>
                </a:schemeClr>
              </a:solidFill>
            </a:endParaRPr>
          </a:p>
          <a:p>
            <a:r>
              <a:rPr lang="es-MX" sz="2400" dirty="0" smtClean="0">
                <a:solidFill>
                  <a:schemeClr val="tx2">
                    <a:lumMod val="50000"/>
                    <a:lumOff val="50000"/>
                  </a:schemeClr>
                </a:solidFill>
              </a:rPr>
              <a:t>N2</a:t>
            </a:r>
            <a:r>
              <a:rPr lang="es-MX" sz="2400" dirty="0" smtClean="0"/>
              <a:t>: Metástasis en un ganglio linfático homolateral mayor de 3cm pero menor de 6cm o metástasis en múltiples ganglios </a:t>
            </a:r>
            <a:r>
              <a:rPr lang="es-MX" sz="2400" dirty="0" err="1" smtClean="0"/>
              <a:t>homolaterales</a:t>
            </a:r>
            <a:r>
              <a:rPr lang="es-MX" sz="2400" dirty="0" smtClean="0"/>
              <a:t> menores de 6cm.</a:t>
            </a:r>
          </a:p>
          <a:p>
            <a:endParaRPr lang="es-MX" sz="2400" dirty="0" smtClean="0">
              <a:solidFill>
                <a:schemeClr val="tx2">
                  <a:lumMod val="50000"/>
                  <a:lumOff val="50000"/>
                </a:schemeClr>
              </a:solidFill>
            </a:endParaRPr>
          </a:p>
          <a:p>
            <a:r>
              <a:rPr lang="es-MX" sz="2400" dirty="0" smtClean="0">
                <a:solidFill>
                  <a:schemeClr val="tx2">
                    <a:lumMod val="50000"/>
                    <a:lumOff val="50000"/>
                  </a:schemeClr>
                </a:solidFill>
              </a:rPr>
              <a:t>N3</a:t>
            </a:r>
            <a:r>
              <a:rPr lang="es-MX" sz="2400" dirty="0" smtClean="0"/>
              <a:t>: Metástasis en un ganglio linfático mayor de 6cm.</a:t>
            </a:r>
          </a:p>
          <a:p>
            <a:r>
              <a:rPr lang="es-MX" sz="2400" dirty="0" smtClean="0"/>
              <a:t/>
            </a:r>
            <a:br>
              <a:rPr lang="es-MX" sz="2400" dirty="0" smtClean="0"/>
            </a:br>
            <a:endParaRPr lang="es-MX" sz="2400" dirty="0" smtClean="0"/>
          </a:p>
          <a:p>
            <a:r>
              <a:rPr lang="es-MX" sz="2400" dirty="0" smtClean="0">
                <a:solidFill>
                  <a:schemeClr val="tx2">
                    <a:lumMod val="50000"/>
                    <a:lumOff val="50000"/>
                  </a:schemeClr>
                </a:solidFill>
              </a:rPr>
              <a:t>M0</a:t>
            </a:r>
            <a:r>
              <a:rPr lang="es-MX" sz="2400" dirty="0" smtClean="0"/>
              <a:t>: No hay metástasis a distancia.</a:t>
            </a:r>
          </a:p>
          <a:p>
            <a:r>
              <a:rPr lang="es-MX" sz="2400" dirty="0" smtClean="0">
                <a:solidFill>
                  <a:schemeClr val="tx2">
                    <a:lumMod val="50000"/>
                    <a:lumOff val="50000"/>
                  </a:schemeClr>
                </a:solidFill>
              </a:rPr>
              <a:t>M1</a:t>
            </a:r>
            <a:r>
              <a:rPr lang="es-MX" sz="2400" dirty="0" smtClean="0"/>
              <a:t>: Hay metástasis a distancia.</a:t>
            </a:r>
          </a:p>
          <a:p>
            <a:endParaRPr lang="es-MX" dirty="0"/>
          </a:p>
        </p:txBody>
      </p:sp>
    </p:spTree>
    <p:extLst>
      <p:ext uri="{BB962C8B-B14F-4D97-AF65-F5344CB8AC3E}">
        <p14:creationId xmlns:p14="http://schemas.microsoft.com/office/powerpoint/2010/main" val="120556325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995055" y="706582"/>
            <a:ext cx="9573490" cy="2708434"/>
          </a:xfrm>
          <a:prstGeom prst="rect">
            <a:avLst/>
          </a:prstGeom>
          <a:noFill/>
        </p:spPr>
        <p:txBody>
          <a:bodyPr wrap="square" rtlCol="0">
            <a:spAutoFit/>
          </a:bodyPr>
          <a:lstStyle/>
          <a:p>
            <a:r>
              <a:rPr lang="es-MX" sz="3200" b="1" dirty="0" smtClean="0">
                <a:solidFill>
                  <a:schemeClr val="accent1"/>
                </a:solidFill>
              </a:rPr>
              <a:t>TRATAMIENTO</a:t>
            </a:r>
          </a:p>
          <a:p>
            <a:endParaRPr lang="es-MX" dirty="0"/>
          </a:p>
          <a:p>
            <a:r>
              <a:rPr lang="es-MX" sz="2400" dirty="0" smtClean="0"/>
              <a:t>Cirugía</a:t>
            </a:r>
          </a:p>
          <a:p>
            <a:endParaRPr lang="es-MX" sz="2400" dirty="0"/>
          </a:p>
          <a:p>
            <a:r>
              <a:rPr lang="es-MX" sz="2400" dirty="0" smtClean="0"/>
              <a:t>Radioterapia</a:t>
            </a:r>
          </a:p>
          <a:p>
            <a:endParaRPr lang="es-MX" sz="2400" dirty="0"/>
          </a:p>
          <a:p>
            <a:r>
              <a:rPr lang="es-MX" sz="2400" dirty="0" smtClean="0"/>
              <a:t>Quimioterapia</a:t>
            </a:r>
            <a:endParaRPr lang="es-MX" sz="2400" dirty="0"/>
          </a:p>
        </p:txBody>
      </p:sp>
    </p:spTree>
    <p:extLst>
      <p:ext uri="{BB962C8B-B14F-4D97-AF65-F5344CB8AC3E}">
        <p14:creationId xmlns:p14="http://schemas.microsoft.com/office/powerpoint/2010/main" val="70317755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11879" y="142336"/>
            <a:ext cx="9191143" cy="1134373"/>
          </a:xfrm>
        </p:spPr>
        <p:txBody>
          <a:bodyPr>
            <a:normAutofit/>
          </a:bodyPr>
          <a:lstStyle/>
          <a:p>
            <a:r>
              <a:rPr lang="es-MX" sz="3200" dirty="0" smtClean="0">
                <a:solidFill>
                  <a:schemeClr val="accent1">
                    <a:lumMod val="50000"/>
                  </a:schemeClr>
                </a:solidFill>
              </a:rPr>
              <a:t>Carcinoma  </a:t>
            </a:r>
            <a:r>
              <a:rPr lang="es-MX" sz="3200" dirty="0" err="1" smtClean="0">
                <a:solidFill>
                  <a:schemeClr val="accent1">
                    <a:lumMod val="50000"/>
                  </a:schemeClr>
                </a:solidFill>
              </a:rPr>
              <a:t>Epidermoide</a:t>
            </a:r>
            <a:r>
              <a:rPr lang="es-MX" sz="3200" dirty="0" smtClean="0">
                <a:solidFill>
                  <a:schemeClr val="accent1">
                    <a:lumMod val="50000"/>
                  </a:schemeClr>
                </a:solidFill>
              </a:rPr>
              <a:t>  </a:t>
            </a:r>
            <a:br>
              <a:rPr lang="es-MX" sz="3200" dirty="0" smtClean="0">
                <a:solidFill>
                  <a:schemeClr val="accent1">
                    <a:lumMod val="50000"/>
                  </a:schemeClr>
                </a:solidFill>
              </a:rPr>
            </a:br>
            <a:r>
              <a:rPr lang="es-MX" sz="3200" dirty="0" smtClean="0">
                <a:solidFill>
                  <a:schemeClr val="accent1">
                    <a:lumMod val="50000"/>
                  </a:schemeClr>
                </a:solidFill>
              </a:rPr>
              <a:t>INTRODUCCION</a:t>
            </a:r>
            <a:endParaRPr lang="es-MX" sz="3200" dirty="0">
              <a:solidFill>
                <a:schemeClr val="accent1">
                  <a:lumMod val="50000"/>
                </a:schemeClr>
              </a:solidFill>
            </a:endParaRPr>
          </a:p>
        </p:txBody>
      </p:sp>
      <p:sp>
        <p:nvSpPr>
          <p:cNvPr id="3" name="Marcador de contenido 2"/>
          <p:cNvSpPr>
            <a:spLocks noGrp="1"/>
          </p:cNvSpPr>
          <p:nvPr>
            <p:ph idx="1"/>
          </p:nvPr>
        </p:nvSpPr>
        <p:spPr>
          <a:xfrm>
            <a:off x="1898093" y="2339195"/>
            <a:ext cx="10018713" cy="3124201"/>
          </a:xfrm>
        </p:spPr>
        <p:txBody>
          <a:bodyPr>
            <a:noAutofit/>
          </a:bodyPr>
          <a:lstStyle/>
          <a:p>
            <a:r>
              <a:rPr lang="es-MX" dirty="0" smtClean="0"/>
              <a:t>El Carcinoma </a:t>
            </a:r>
            <a:r>
              <a:rPr lang="es-MX" dirty="0" err="1" smtClean="0"/>
              <a:t>Epidermoide</a:t>
            </a:r>
            <a:r>
              <a:rPr lang="es-MX" dirty="0" smtClean="0"/>
              <a:t>  es una neoplasia maligna que afecta a los tejidos de la cavidad bucal presentándose frecuentemente, considerando que es un tumor  de las más letales.</a:t>
            </a:r>
          </a:p>
          <a:p>
            <a:r>
              <a:rPr lang="es-MX" dirty="0" smtClean="0"/>
              <a:t>El cáncer de la cavidad oral laringe y faringe, contribuyen con el 85% de los cánceres de cabeza y cuello.</a:t>
            </a:r>
          </a:p>
          <a:p>
            <a:r>
              <a:rPr lang="es-MX" dirty="0" smtClean="0"/>
              <a:t>La supervivencia del paciente a cinco años ha permanecido invariable, por lo que el paciente muere a los cinco años después de padecer esta neoplasia</a:t>
            </a:r>
          </a:p>
          <a:p>
            <a:r>
              <a:rPr lang="es-MX" dirty="0" smtClean="0"/>
              <a:t>Entre los programas para su prevención están los que informan sobre el alcoholismo y el tabaquismo. Para disminuir su morbilidad y su mortalidad es necesario  hacer la detección oportuna del cáncer identificar tempranamente las lesiones </a:t>
            </a:r>
            <a:r>
              <a:rPr lang="es-MX" dirty="0" err="1" smtClean="0"/>
              <a:t>premalignas</a:t>
            </a:r>
            <a:r>
              <a:rPr lang="es-MX" dirty="0" smtClean="0"/>
              <a:t> y cancerosas por lo que se requiere educar al médico y al odontólogo de práctica general </a:t>
            </a:r>
          </a:p>
          <a:p>
            <a:pPr marL="0" indent="0">
              <a:buNone/>
            </a:pPr>
            <a:r>
              <a:rPr lang="es-MX" dirty="0"/>
              <a:t> </a:t>
            </a:r>
          </a:p>
        </p:txBody>
      </p:sp>
    </p:spTree>
    <p:extLst>
      <p:ext uri="{BB962C8B-B14F-4D97-AF65-F5344CB8AC3E}">
        <p14:creationId xmlns:p14="http://schemas.microsoft.com/office/powerpoint/2010/main" val="147973135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388852" y="1889184"/>
            <a:ext cx="11725651" cy="2585323"/>
          </a:xfrm>
          <a:prstGeom prst="rect">
            <a:avLst/>
          </a:prstGeom>
          <a:noFill/>
        </p:spPr>
        <p:txBody>
          <a:bodyPr wrap="square" rtlCol="0">
            <a:spAutoFit/>
          </a:bodyPr>
          <a:lstStyle/>
          <a:p>
            <a:r>
              <a:rPr lang="es-MX" sz="6600" dirty="0" smtClean="0"/>
              <a:t>BIBLIOGRAFIA</a:t>
            </a:r>
          </a:p>
          <a:p>
            <a:r>
              <a:rPr lang="es-MX" sz="1200" dirty="0" smtClean="0">
                <a:latin typeface="+mj-lt"/>
              </a:rPr>
              <a:t>1.- DIAGNOSTICO </a:t>
            </a:r>
            <a:r>
              <a:rPr lang="es-MX" sz="1200" dirty="0" smtClean="0">
                <a:latin typeface="+mj-lt"/>
              </a:rPr>
              <a:t>Y TRATAMIENTO DEL CANCER EPIDERMOIDE DE LA CAVIDAD ORAL EN PACIENTES MAYORES DE 18 AÑOS.</a:t>
            </a:r>
          </a:p>
          <a:p>
            <a:endParaRPr lang="es-MX" sz="1200" dirty="0" smtClean="0">
              <a:latin typeface="+mj-lt"/>
            </a:endParaRPr>
          </a:p>
          <a:p>
            <a:r>
              <a:rPr lang="es-MX" sz="1200" dirty="0">
                <a:latin typeface="+mj-lt"/>
              </a:rPr>
              <a:t> </a:t>
            </a:r>
            <a:r>
              <a:rPr lang="es-MX" sz="1200" dirty="0" smtClean="0">
                <a:latin typeface="+mj-lt"/>
              </a:rPr>
              <a:t>       </a:t>
            </a:r>
            <a:r>
              <a:rPr lang="es-MX" sz="1200" dirty="0" smtClean="0">
                <a:latin typeface="+mj-lt"/>
              </a:rPr>
              <a:t>GOBIERNO </a:t>
            </a:r>
            <a:r>
              <a:rPr lang="es-MX" sz="1200" dirty="0" smtClean="0">
                <a:latin typeface="+mj-lt"/>
              </a:rPr>
              <a:t>FEDERAL SALUD. CATALOGO MAESTRO DE GUIAS DE PRACTICA  CLINICA . IMSS 323 – 10    2012.</a:t>
            </a:r>
          </a:p>
          <a:p>
            <a:endParaRPr lang="es-MX" sz="1200" dirty="0" smtClean="0">
              <a:latin typeface="+mj-lt"/>
            </a:endParaRPr>
          </a:p>
          <a:p>
            <a:r>
              <a:rPr lang="es-MX" sz="1600" dirty="0" smtClean="0"/>
              <a:t>2.-  </a:t>
            </a:r>
            <a:r>
              <a:rPr lang="es-MX" sz="1600" dirty="0" smtClean="0"/>
              <a:t>Trujillo V. E.  Carcinoma </a:t>
            </a:r>
            <a:r>
              <a:rPr lang="es-MX" sz="1600" dirty="0" err="1" smtClean="0"/>
              <a:t>Epidermoide</a:t>
            </a:r>
            <a:r>
              <a:rPr lang="es-MX" sz="1600" dirty="0" smtClean="0"/>
              <a:t> de Labio Inferior. Rev. Odontología Actual. Año 5 Núm.  57  2008  </a:t>
            </a:r>
            <a:r>
              <a:rPr lang="es-MX" sz="1600" dirty="0" err="1" smtClean="0"/>
              <a:t>pp</a:t>
            </a:r>
            <a:r>
              <a:rPr lang="es-MX" sz="1600" dirty="0" smtClean="0"/>
              <a:t> 36 – 39</a:t>
            </a:r>
          </a:p>
          <a:p>
            <a:endParaRPr lang="es-MX" sz="1600" dirty="0"/>
          </a:p>
          <a:p>
            <a:r>
              <a:rPr lang="es-MX" sz="1600" dirty="0" smtClean="0"/>
              <a:t>3.- </a:t>
            </a:r>
            <a:r>
              <a:rPr lang="es-MX" sz="1600" dirty="0" err="1" smtClean="0"/>
              <a:t>Regezi</a:t>
            </a:r>
            <a:r>
              <a:rPr lang="es-MX" sz="1600" dirty="0" smtClean="0"/>
              <a:t>  </a:t>
            </a:r>
            <a:r>
              <a:rPr lang="es-MX" sz="1600" dirty="0" smtClean="0"/>
              <a:t>J.  </a:t>
            </a:r>
            <a:r>
              <a:rPr lang="es-MX" sz="1600" dirty="0" err="1" smtClean="0"/>
              <a:t>Sciubba</a:t>
            </a:r>
            <a:r>
              <a:rPr lang="es-MX" sz="1600" dirty="0" smtClean="0"/>
              <a:t>  Patología Bucal . Ed Interamericana   </a:t>
            </a:r>
            <a:r>
              <a:rPr lang="es-MX" sz="1600" dirty="0" err="1" smtClean="0"/>
              <a:t>pp</a:t>
            </a:r>
            <a:r>
              <a:rPr lang="es-MX" sz="1600" dirty="0" smtClean="0"/>
              <a:t> 72 – 128   2000 </a:t>
            </a:r>
            <a:endParaRPr lang="es-MX" sz="1600" dirty="0"/>
          </a:p>
        </p:txBody>
      </p:sp>
      <p:sp>
        <p:nvSpPr>
          <p:cNvPr id="3" name="Rectángulo 2"/>
          <p:cNvSpPr/>
          <p:nvPr/>
        </p:nvSpPr>
        <p:spPr>
          <a:xfrm>
            <a:off x="1173192" y="4734796"/>
            <a:ext cx="8479766" cy="830997"/>
          </a:xfrm>
          <a:prstGeom prst="rect">
            <a:avLst/>
          </a:prstGeom>
        </p:spPr>
        <p:txBody>
          <a:bodyPr wrap="square">
            <a:spAutoFit/>
          </a:bodyPr>
          <a:lstStyle/>
          <a:p>
            <a:pPr>
              <a:spcAft>
                <a:spcPts val="0"/>
              </a:spcAft>
            </a:pPr>
            <a:r>
              <a:rPr lang="es-ES" dirty="0">
                <a:latin typeface="Century Gothic" panose="020B0502020202020204" pitchFamily="34" charset="0"/>
                <a:ea typeface="Times New Roman" panose="02020603050405020304" pitchFamily="18" charset="0"/>
                <a:cs typeface="Arial" panose="020B0604020202020204" pitchFamily="34" charset="0"/>
              </a:rPr>
              <a:t> </a:t>
            </a:r>
            <a:r>
              <a:rPr lang="es-ES" sz="1400" dirty="0">
                <a:latin typeface="+mj-lt"/>
                <a:ea typeface="Times New Roman" panose="02020603050405020304" pitchFamily="18" charset="0"/>
                <a:cs typeface="Arial" panose="020B0604020202020204" pitchFamily="34" charset="0"/>
              </a:rPr>
              <a:t>4.-    </a:t>
            </a:r>
            <a:r>
              <a:rPr lang="es-ES" sz="1400" dirty="0" err="1">
                <a:latin typeface="+mj-lt"/>
                <a:ea typeface="Times New Roman" panose="02020603050405020304" pitchFamily="18" charset="0"/>
                <a:cs typeface="Arial" panose="020B0604020202020204" pitchFamily="34" charset="0"/>
              </a:rPr>
              <a:t>Cawson</a:t>
            </a:r>
            <a:r>
              <a:rPr lang="es-ES" sz="1400" dirty="0">
                <a:latin typeface="+mj-lt"/>
                <a:ea typeface="Times New Roman" panose="02020603050405020304" pitchFamily="18" charset="0"/>
                <a:cs typeface="Arial" panose="020B0604020202020204" pitchFamily="34" charset="0"/>
              </a:rPr>
              <a:t>  R.A., </a:t>
            </a:r>
            <a:r>
              <a:rPr lang="es-ES" sz="1400" dirty="0" err="1">
                <a:latin typeface="+mj-lt"/>
                <a:ea typeface="Times New Roman" panose="02020603050405020304" pitchFamily="18" charset="0"/>
                <a:cs typeface="Arial" panose="020B0604020202020204" pitchFamily="34" charset="0"/>
              </a:rPr>
              <a:t>Odell</a:t>
            </a:r>
            <a:r>
              <a:rPr lang="es-ES" sz="1400" dirty="0">
                <a:latin typeface="+mj-lt"/>
                <a:ea typeface="Times New Roman" panose="02020603050405020304" pitchFamily="18" charset="0"/>
                <a:cs typeface="Arial" panose="020B0604020202020204" pitchFamily="34" charset="0"/>
              </a:rPr>
              <a:t> E.W. Fundamentos de Medicina y Patología </a:t>
            </a:r>
            <a:endParaRPr lang="es-ES" sz="1400" dirty="0" smtClean="0">
              <a:latin typeface="+mj-lt"/>
              <a:ea typeface="Times New Roman" panose="02020603050405020304" pitchFamily="18" charset="0"/>
              <a:cs typeface="Arial" panose="020B0604020202020204" pitchFamily="34" charset="0"/>
            </a:endParaRPr>
          </a:p>
          <a:p>
            <a:pPr>
              <a:spcAft>
                <a:spcPts val="0"/>
              </a:spcAft>
            </a:pPr>
            <a:r>
              <a:rPr lang="es-ES" sz="1400" dirty="0">
                <a:latin typeface="+mj-lt"/>
                <a:ea typeface="Times New Roman" panose="02020603050405020304" pitchFamily="18" charset="0"/>
                <a:cs typeface="Arial" panose="020B0604020202020204" pitchFamily="34" charset="0"/>
              </a:rPr>
              <a:t> </a:t>
            </a:r>
            <a:r>
              <a:rPr lang="es-ES" sz="1400" dirty="0" smtClean="0">
                <a:latin typeface="+mj-lt"/>
                <a:ea typeface="Times New Roman" panose="02020603050405020304" pitchFamily="18" charset="0"/>
                <a:cs typeface="Arial" panose="020B0604020202020204" pitchFamily="34" charset="0"/>
              </a:rPr>
              <a:t>         Oral</a:t>
            </a:r>
            <a:r>
              <a:rPr lang="es-MX" sz="1600" dirty="0" smtClean="0">
                <a:latin typeface="+mj-lt"/>
                <a:ea typeface="Times New Roman" panose="02020603050405020304" pitchFamily="18" charset="0"/>
              </a:rPr>
              <a:t>   </a:t>
            </a:r>
            <a:r>
              <a:rPr lang="es-ES" sz="1400" dirty="0" smtClean="0">
                <a:latin typeface="+mj-lt"/>
                <a:ea typeface="Times New Roman" panose="02020603050405020304" pitchFamily="18" charset="0"/>
                <a:cs typeface="Arial" panose="020B0604020202020204" pitchFamily="34" charset="0"/>
              </a:rPr>
              <a:t>Ed</a:t>
            </a:r>
            <a:r>
              <a:rPr lang="es-ES" sz="1400" dirty="0">
                <a:latin typeface="+mj-lt"/>
                <a:ea typeface="Times New Roman" panose="02020603050405020304" pitchFamily="18" charset="0"/>
                <a:cs typeface="Arial" panose="020B0604020202020204" pitchFamily="34" charset="0"/>
              </a:rPr>
              <a:t>. </a:t>
            </a:r>
            <a:r>
              <a:rPr lang="es-ES" sz="1400" dirty="0" err="1">
                <a:latin typeface="+mj-lt"/>
                <a:ea typeface="Times New Roman" panose="02020603050405020304" pitchFamily="18" charset="0"/>
                <a:cs typeface="Arial" panose="020B0604020202020204" pitchFamily="34" charset="0"/>
              </a:rPr>
              <a:t>Elsevier</a:t>
            </a:r>
            <a:r>
              <a:rPr lang="es-ES" sz="1400" dirty="0">
                <a:latin typeface="+mj-lt"/>
                <a:ea typeface="Times New Roman" panose="02020603050405020304" pitchFamily="18" charset="0"/>
                <a:cs typeface="Arial" panose="020B0604020202020204" pitchFamily="34" charset="0"/>
              </a:rPr>
              <a:t>  octava edición  </a:t>
            </a:r>
            <a:endParaRPr lang="es-MX" sz="1600" dirty="0">
              <a:latin typeface="+mj-lt"/>
              <a:ea typeface="Times New Roman" panose="02020603050405020304" pitchFamily="18" charset="0"/>
            </a:endParaRPr>
          </a:p>
          <a:p>
            <a:r>
              <a:rPr lang="es-ES" sz="1400" dirty="0" smtClean="0">
                <a:latin typeface="+mj-lt"/>
                <a:ea typeface="Times New Roman" panose="02020603050405020304" pitchFamily="18" charset="0"/>
                <a:cs typeface="Arial" panose="020B0604020202020204" pitchFamily="34" charset="0"/>
              </a:rPr>
              <a:t>           Patología </a:t>
            </a:r>
            <a:r>
              <a:rPr lang="es-ES" sz="1400" dirty="0">
                <a:latin typeface="+mj-lt"/>
                <a:ea typeface="Times New Roman" panose="02020603050405020304" pitchFamily="18" charset="0"/>
                <a:cs typeface="Arial" panose="020B0604020202020204" pitchFamily="34" charset="0"/>
              </a:rPr>
              <a:t>Oral y </a:t>
            </a:r>
            <a:r>
              <a:rPr lang="es-ES" sz="1400" dirty="0" err="1">
                <a:latin typeface="+mj-lt"/>
                <a:ea typeface="Times New Roman" panose="02020603050405020304" pitchFamily="18" charset="0"/>
                <a:cs typeface="Arial" panose="020B0604020202020204" pitchFamily="34" charset="0"/>
              </a:rPr>
              <a:t>Craneofacial</a:t>
            </a:r>
            <a:r>
              <a:rPr lang="es-ES" sz="1400" dirty="0">
                <a:latin typeface="+mj-lt"/>
                <a:ea typeface="Times New Roman" panose="02020603050405020304" pitchFamily="18" charset="0"/>
                <a:cs typeface="Arial" panose="020B0604020202020204" pitchFamily="34" charset="0"/>
              </a:rPr>
              <a:t>. Rodríguez Chavolla Tania, Ed Trillas. 1ª </a:t>
            </a:r>
            <a:r>
              <a:rPr lang="es-ES" sz="1400" dirty="0" smtClean="0">
                <a:latin typeface="+mj-lt"/>
                <a:ea typeface="Times New Roman" panose="02020603050405020304" pitchFamily="18" charset="0"/>
                <a:cs typeface="Arial" panose="020B0604020202020204" pitchFamily="34" charset="0"/>
              </a:rPr>
              <a:t> 2014</a:t>
            </a:r>
            <a:endParaRPr lang="es-MX" sz="1400" dirty="0">
              <a:latin typeface="+mj-lt"/>
            </a:endParaRPr>
          </a:p>
        </p:txBody>
      </p:sp>
    </p:spTree>
    <p:extLst>
      <p:ext uri="{BB962C8B-B14F-4D97-AF65-F5344CB8AC3E}">
        <p14:creationId xmlns:p14="http://schemas.microsoft.com/office/powerpoint/2010/main" val="38771259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088257" y="379562"/>
            <a:ext cx="6642339" cy="369332"/>
          </a:xfrm>
          <a:prstGeom prst="rect">
            <a:avLst/>
          </a:prstGeom>
          <a:noFill/>
        </p:spPr>
        <p:txBody>
          <a:bodyPr wrap="square" rtlCol="0">
            <a:spAutoFit/>
          </a:bodyPr>
          <a:lstStyle/>
          <a:p>
            <a:r>
              <a:rPr lang="es-MX" dirty="0" smtClean="0"/>
              <a:t>GUIA  DE DIAPOSITIVAS DE CARCINOMA EPIDERMOIDE </a:t>
            </a:r>
            <a:endParaRPr lang="es-MX" dirty="0"/>
          </a:p>
        </p:txBody>
      </p:sp>
      <p:sp>
        <p:nvSpPr>
          <p:cNvPr id="3" name="Rectángulo 2"/>
          <p:cNvSpPr/>
          <p:nvPr/>
        </p:nvSpPr>
        <p:spPr>
          <a:xfrm>
            <a:off x="2996242" y="1026356"/>
            <a:ext cx="6096000" cy="5918287"/>
          </a:xfrm>
          <a:prstGeom prst="rect">
            <a:avLst/>
          </a:prstGeom>
        </p:spPr>
        <p:txBody>
          <a:bodyPr>
            <a:spAutoFit/>
          </a:bodyPr>
          <a:lstStyle/>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1.- PORTADA</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2.-  TITULO </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3.-  PROGRAMA DE PATOLOGIA BUCAL  I</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4.-  PRESENTACION</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5</a:t>
            </a:r>
            <a:r>
              <a:rPr lang="es-MX" dirty="0" smtClean="0">
                <a:latin typeface="Calibri" panose="020F0502020204030204" pitchFamily="34" charset="0"/>
                <a:ea typeface="Calibri" panose="020F0502020204030204" pitchFamily="34" charset="0"/>
                <a:cs typeface="Times New Roman" panose="02020603050405020304" pitchFamily="18" charset="0"/>
              </a:rPr>
              <a:t>.-   </a:t>
            </a:r>
            <a:r>
              <a:rPr lang="es-MX" dirty="0">
                <a:latin typeface="Calibri" panose="020F0502020204030204" pitchFamily="34" charset="0"/>
                <a:ea typeface="Calibri" panose="020F0502020204030204" pitchFamily="34" charset="0"/>
                <a:cs typeface="Times New Roman" panose="02020603050405020304" pitchFamily="18" charset="0"/>
              </a:rPr>
              <a:t>INTRODUCCION</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6.- </a:t>
            </a:r>
            <a:r>
              <a:rPr lang="es-MX" dirty="0" smtClean="0">
                <a:latin typeface="Calibri" panose="020F0502020204030204" pitchFamily="34" charset="0"/>
                <a:ea typeface="Calibri" panose="020F0502020204030204" pitchFamily="34" charset="0"/>
                <a:cs typeface="Times New Roman" panose="02020603050405020304" pitchFamily="18" charset="0"/>
              </a:rPr>
              <a:t> INTRODUCCION</a:t>
            </a:r>
            <a:endParaRPr lang="es-MX"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7.- </a:t>
            </a:r>
            <a:r>
              <a:rPr lang="es-MX" dirty="0" smtClean="0">
                <a:latin typeface="Calibri" panose="020F0502020204030204" pitchFamily="34" charset="0"/>
                <a:ea typeface="Calibri" panose="020F0502020204030204" pitchFamily="34" charset="0"/>
                <a:cs typeface="Times New Roman" panose="02020603050405020304" pitchFamily="18" charset="0"/>
              </a:rPr>
              <a:t> DEFINICION</a:t>
            </a:r>
            <a:endParaRPr lang="es-MX"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8</a:t>
            </a:r>
            <a:r>
              <a:rPr lang="es-MX" dirty="0" smtClean="0">
                <a:latin typeface="Calibri" panose="020F0502020204030204" pitchFamily="34" charset="0"/>
                <a:ea typeface="Calibri" panose="020F0502020204030204" pitchFamily="34" charset="0"/>
                <a:cs typeface="Times New Roman" panose="02020603050405020304" pitchFamily="18" charset="0"/>
              </a:rPr>
              <a:t>.-   </a:t>
            </a:r>
            <a:r>
              <a:rPr lang="es-MX" dirty="0">
                <a:latin typeface="Calibri" panose="020F0502020204030204" pitchFamily="34" charset="0"/>
                <a:ea typeface="Calibri" panose="020F0502020204030204" pitchFamily="34" charset="0"/>
                <a:cs typeface="Times New Roman" panose="02020603050405020304" pitchFamily="18" charset="0"/>
              </a:rPr>
              <a:t>DEFINICION DE CANCER </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9</a:t>
            </a:r>
            <a:r>
              <a:rPr lang="es-MX" dirty="0" smtClean="0">
                <a:latin typeface="Calibri" panose="020F0502020204030204" pitchFamily="34" charset="0"/>
                <a:ea typeface="Calibri" panose="020F0502020204030204" pitchFamily="34" charset="0"/>
                <a:cs typeface="Times New Roman" panose="02020603050405020304" pitchFamily="18" charset="0"/>
              </a:rPr>
              <a:t>.-   </a:t>
            </a:r>
            <a:r>
              <a:rPr lang="es-MX" dirty="0">
                <a:latin typeface="Calibri" panose="020F0502020204030204" pitchFamily="34" charset="0"/>
                <a:ea typeface="Calibri" panose="020F0502020204030204" pitchFamily="34" charset="0"/>
                <a:cs typeface="Times New Roman" panose="02020603050405020304" pitchFamily="18" charset="0"/>
              </a:rPr>
              <a:t>ETIOLOGIA  FACTORES </a:t>
            </a:r>
            <a:r>
              <a:rPr lang="es-MX" dirty="0" smtClean="0">
                <a:latin typeface="Calibri" panose="020F0502020204030204" pitchFamily="34" charset="0"/>
                <a:ea typeface="Calibri" panose="020F0502020204030204" pitchFamily="34" charset="0"/>
                <a:cs typeface="Times New Roman" panose="02020603050405020304" pitchFamily="18" charset="0"/>
              </a:rPr>
              <a:t>FISICOS</a:t>
            </a:r>
          </a:p>
          <a:p>
            <a:r>
              <a:rPr lang="es-MX" dirty="0"/>
              <a:t>10.- </a:t>
            </a:r>
            <a:r>
              <a:rPr lang="es-MX" dirty="0" smtClean="0"/>
              <a:t>ETIOLOGIA </a:t>
            </a:r>
            <a:r>
              <a:rPr lang="es-MX" dirty="0"/>
              <a:t>FACTORES </a:t>
            </a:r>
            <a:r>
              <a:rPr lang="es-MX" dirty="0" smtClean="0"/>
              <a:t>QUIMICOS </a:t>
            </a:r>
            <a:endParaRPr lang="es-MX" dirty="0"/>
          </a:p>
          <a:p>
            <a:r>
              <a:rPr lang="es-MX" dirty="0"/>
              <a:t>11.-  ETIOLOGIA FACTORES BIOLOGICOS </a:t>
            </a:r>
          </a:p>
          <a:p>
            <a:r>
              <a:rPr lang="es-MX" dirty="0"/>
              <a:t>12.- ETIOLOGIA  ENFERMEDADES BUCALES </a:t>
            </a:r>
          </a:p>
          <a:p>
            <a:r>
              <a:rPr lang="es-MX" dirty="0"/>
              <a:t>13.- </a:t>
            </a:r>
            <a:r>
              <a:rPr lang="es-MX" dirty="0" smtClean="0"/>
              <a:t> TABAQUISMO – ALCOHOLISMO</a:t>
            </a:r>
          </a:p>
          <a:p>
            <a:r>
              <a:rPr lang="es-MX" dirty="0"/>
              <a:t>14.-  ESTILO DE VIDA</a:t>
            </a:r>
          </a:p>
          <a:p>
            <a:r>
              <a:rPr lang="es-MX" dirty="0"/>
              <a:t>15</a:t>
            </a:r>
            <a:r>
              <a:rPr lang="es-MX" dirty="0" smtClean="0"/>
              <a:t>.-  CARACTERISTICAS </a:t>
            </a:r>
            <a:r>
              <a:rPr lang="es-MX" dirty="0"/>
              <a:t>CLINICAS  SIGNOS </a:t>
            </a:r>
          </a:p>
          <a:p>
            <a:endParaRPr lang="es-MX" dirty="0"/>
          </a:p>
          <a:p>
            <a:pPr>
              <a:lnSpc>
                <a:spcPct val="107000"/>
              </a:lnSpc>
              <a:spcAft>
                <a:spcPts val="800"/>
              </a:spcAft>
            </a:pPr>
            <a:r>
              <a:rPr lang="es-MX" dirty="0" smtClean="0">
                <a:latin typeface="Calibri" panose="020F0502020204030204" pitchFamily="34" charset="0"/>
                <a:ea typeface="Calibri" panose="020F0502020204030204" pitchFamily="34" charset="0"/>
                <a:cs typeface="Times New Roman" panose="02020603050405020304" pitchFamily="18" charset="0"/>
              </a:rPr>
              <a:t> </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62021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23617" y="337231"/>
            <a:ext cx="5703228" cy="369332"/>
          </a:xfrm>
          <a:prstGeom prst="rect">
            <a:avLst/>
          </a:prstGeom>
        </p:spPr>
        <p:txBody>
          <a:bodyPr wrap="none">
            <a:spAutoFit/>
          </a:bodyPr>
          <a:lstStyle/>
          <a:p>
            <a:r>
              <a:rPr lang="es-MX" dirty="0"/>
              <a:t>GUIA  DE DIAPOSITIVAS DE CARCINOMA EPIDERMOIDE </a:t>
            </a:r>
          </a:p>
        </p:txBody>
      </p:sp>
      <p:sp>
        <p:nvSpPr>
          <p:cNvPr id="3" name="Rectángulo 2"/>
          <p:cNvSpPr/>
          <p:nvPr/>
        </p:nvSpPr>
        <p:spPr>
          <a:xfrm>
            <a:off x="2579298" y="999405"/>
            <a:ext cx="6451392" cy="5885201"/>
          </a:xfrm>
          <a:prstGeom prst="rect">
            <a:avLst/>
          </a:prstGeom>
        </p:spPr>
        <p:txBody>
          <a:bodyPr wrap="square">
            <a:spAutoFit/>
          </a:bodyPr>
          <a:lstStyle/>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16.- CARACTERISTICAS CLINICAS  SIGNOS </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17.- ULCERA</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18.-  NODULO </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19.-  SIGNOS NODULO </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20.-  VERRUCOIDE</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21.- LESION VERRUCOIDE</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22.-  SIGNOS</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23.- SINTOMAS SISTEMICOS </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24.- SINTOMAS BUCALES </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25.- CARACTERISTICAS </a:t>
            </a:r>
            <a:r>
              <a:rPr lang="es-MX" dirty="0" smtClean="0">
                <a:latin typeface="Calibri" panose="020F0502020204030204" pitchFamily="34" charset="0"/>
                <a:ea typeface="Calibri" panose="020F0502020204030204" pitchFamily="34" charset="0"/>
                <a:cs typeface="Times New Roman" panose="02020603050405020304" pitchFamily="18" charset="0"/>
              </a:rPr>
              <a:t>HISTOLOGICAS</a:t>
            </a:r>
          </a:p>
          <a:p>
            <a:pPr>
              <a:lnSpc>
                <a:spcPct val="107000"/>
              </a:lnSpc>
              <a:spcAft>
                <a:spcPts val="800"/>
              </a:spcAft>
            </a:pPr>
            <a:r>
              <a:rPr lang="es-MX" dirty="0"/>
              <a:t>26.- CARACTERISTICAS HISTOLOGICAS DIAGRAMA </a:t>
            </a:r>
          </a:p>
          <a:p>
            <a:r>
              <a:rPr lang="es-MX" dirty="0"/>
              <a:t>27.- METAPLASIA – DISPLASIA . ANAPLASIA</a:t>
            </a:r>
          </a:p>
          <a:p>
            <a:r>
              <a:rPr lang="es-MX" dirty="0"/>
              <a:t>28.-  CARACTERISTICAS HISTOLOGICAS </a:t>
            </a:r>
          </a:p>
          <a:p>
            <a:r>
              <a:rPr lang="es-MX" dirty="0"/>
              <a:t>29.- CARACTERISTICAS HISTOLOGICAS </a:t>
            </a:r>
          </a:p>
          <a:p>
            <a:r>
              <a:rPr lang="es-MX" dirty="0"/>
              <a:t>30.- METASTASIS</a:t>
            </a:r>
          </a:p>
          <a:p>
            <a:pPr>
              <a:lnSpc>
                <a:spcPct val="107000"/>
              </a:lnSpc>
              <a:spcAft>
                <a:spcPts val="800"/>
              </a:spcAft>
            </a:pPr>
            <a:r>
              <a:rPr lang="es-MX" dirty="0" smtClean="0">
                <a:latin typeface="Calibri" panose="020F0502020204030204" pitchFamily="34" charset="0"/>
                <a:ea typeface="Calibri" panose="020F0502020204030204" pitchFamily="34" charset="0"/>
                <a:cs typeface="Times New Roman" panose="02020603050405020304" pitchFamily="18" charset="0"/>
              </a:rPr>
              <a:t> </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3024433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451420" y="552893"/>
            <a:ext cx="5703228" cy="369332"/>
          </a:xfrm>
          <a:prstGeom prst="rect">
            <a:avLst/>
          </a:prstGeom>
        </p:spPr>
        <p:txBody>
          <a:bodyPr wrap="none">
            <a:spAutoFit/>
          </a:bodyPr>
          <a:lstStyle/>
          <a:p>
            <a:r>
              <a:rPr lang="es-MX" dirty="0"/>
              <a:t>GUIA  DE DIAPOSITIVAS DE CARCINOMA EPIDERMOIDE </a:t>
            </a:r>
          </a:p>
        </p:txBody>
      </p:sp>
      <p:sp>
        <p:nvSpPr>
          <p:cNvPr id="3" name="Rectángulo 2"/>
          <p:cNvSpPr/>
          <p:nvPr/>
        </p:nvSpPr>
        <p:spPr>
          <a:xfrm>
            <a:off x="2702942" y="1368809"/>
            <a:ext cx="7070785" cy="5209247"/>
          </a:xfrm>
          <a:prstGeom prst="rect">
            <a:avLst/>
          </a:prstGeom>
        </p:spPr>
        <p:txBody>
          <a:bodyPr wrap="square">
            <a:spAutoFit/>
          </a:bodyPr>
          <a:lstStyle/>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31.- METAPLASIA </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32.- CARACTERISTICAS RADIOGRAFICAS </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33.- CARACTERISTICAS RADIOGRAFICAS DEL CARCINOMA </a:t>
            </a:r>
            <a:r>
              <a:rPr lang="es-MX" dirty="0" smtClean="0">
                <a:latin typeface="Calibri" panose="020F0502020204030204" pitchFamily="34" charset="0"/>
                <a:ea typeface="Calibri" panose="020F0502020204030204" pitchFamily="34" charset="0"/>
                <a:cs typeface="Times New Roman" panose="02020603050405020304" pitchFamily="18" charset="0"/>
              </a:rPr>
              <a:t>EPIDERMOIDE </a:t>
            </a:r>
            <a:endParaRPr lang="es-MX"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34.- TOMOGRAFIA</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35.- TOMOGRAFIA FOTOS </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36.-  RESONANCIA MAGNETICA</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37.-  GAMMAGRAFIA</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38.- TOMOGRAFIA POSITRONES</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39.- PRONOSTICO</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40.- FACTORES DE PRONOSTICO </a:t>
            </a:r>
            <a:endParaRPr lang="es-MX" dirty="0" smtClean="0">
              <a:latin typeface="Calibri" panose="020F0502020204030204" pitchFamily="34" charset="0"/>
              <a:ea typeface="Calibri" panose="020F0502020204030204" pitchFamily="34" charset="0"/>
              <a:cs typeface="Times New Roman" panose="02020603050405020304" pitchFamily="18" charset="0"/>
            </a:endParaRPr>
          </a:p>
          <a:p>
            <a:r>
              <a:rPr lang="es-MX" dirty="0"/>
              <a:t>41.- GRADOS DE TUMOR </a:t>
            </a:r>
          </a:p>
          <a:p>
            <a:r>
              <a:rPr lang="es-MX" dirty="0"/>
              <a:t>42.-  TNM</a:t>
            </a:r>
          </a:p>
          <a:p>
            <a:r>
              <a:rPr lang="es-MX" dirty="0"/>
              <a:t>43.- TAMAÑO DEL TUMOR </a:t>
            </a:r>
          </a:p>
          <a:p>
            <a:pPr>
              <a:lnSpc>
                <a:spcPct val="107000"/>
              </a:lnSpc>
              <a:spcAft>
                <a:spcPts val="800"/>
              </a:spcAft>
            </a:pPr>
            <a:endParaRPr lang="es-MX"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247006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89110" y="570145"/>
            <a:ext cx="5703228" cy="369332"/>
          </a:xfrm>
          <a:prstGeom prst="rect">
            <a:avLst/>
          </a:prstGeom>
        </p:spPr>
        <p:txBody>
          <a:bodyPr wrap="none">
            <a:spAutoFit/>
          </a:bodyPr>
          <a:lstStyle/>
          <a:p>
            <a:r>
              <a:rPr lang="es-MX" dirty="0"/>
              <a:t>GUIA  DE DIAPOSITIVAS DE CARCINOMA EPIDERMOIDE </a:t>
            </a:r>
          </a:p>
        </p:txBody>
      </p:sp>
      <p:sp>
        <p:nvSpPr>
          <p:cNvPr id="3" name="Rectángulo 2"/>
          <p:cNvSpPr/>
          <p:nvPr/>
        </p:nvSpPr>
        <p:spPr>
          <a:xfrm>
            <a:off x="3022121" y="1734791"/>
            <a:ext cx="6096000" cy="3181384"/>
          </a:xfrm>
          <a:prstGeom prst="rect">
            <a:avLst/>
          </a:prstGeom>
        </p:spPr>
        <p:txBody>
          <a:bodyPr>
            <a:spAutoFit/>
          </a:bodyPr>
          <a:lstStyle/>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44.- GANGLIOS LINFATICOS </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45.- METASTASIS CLASIFICACION </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46.- TRATAMIENTO </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47.- TNM Y PRONOSTICO </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48.- GANGLIOS LINFATICOS </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49.- TRATAMIENTO  FINAL </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50.- BIBLIOGRAFIA </a:t>
            </a: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51.- GUIA DE DIAPOSITIVAS </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05973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chemeClr val="accent1">
                    <a:lumMod val="50000"/>
                  </a:schemeClr>
                </a:solidFill>
              </a:rPr>
              <a:t>Carcinoma  </a:t>
            </a:r>
            <a:r>
              <a:rPr lang="es-MX" dirty="0" err="1">
                <a:solidFill>
                  <a:schemeClr val="accent1">
                    <a:lumMod val="50000"/>
                  </a:schemeClr>
                </a:solidFill>
              </a:rPr>
              <a:t>Epidermoide</a:t>
            </a:r>
            <a:r>
              <a:rPr lang="es-MX" dirty="0">
                <a:solidFill>
                  <a:schemeClr val="accent1">
                    <a:lumMod val="50000"/>
                  </a:schemeClr>
                </a:solidFill>
              </a:rPr>
              <a:t>  </a:t>
            </a:r>
            <a:br>
              <a:rPr lang="es-MX" dirty="0">
                <a:solidFill>
                  <a:schemeClr val="accent1">
                    <a:lumMod val="50000"/>
                  </a:schemeClr>
                </a:solidFill>
              </a:rPr>
            </a:br>
            <a:r>
              <a:rPr lang="es-MX" dirty="0">
                <a:solidFill>
                  <a:schemeClr val="accent1">
                    <a:lumMod val="50000"/>
                  </a:schemeClr>
                </a:solidFill>
              </a:rPr>
              <a:t>INTRODUCCION</a:t>
            </a:r>
            <a:endParaRPr lang="es-MX" dirty="0"/>
          </a:p>
        </p:txBody>
      </p:sp>
      <p:sp>
        <p:nvSpPr>
          <p:cNvPr id="3" name="Marcador de contenido 2"/>
          <p:cNvSpPr>
            <a:spLocks noGrp="1"/>
          </p:cNvSpPr>
          <p:nvPr>
            <p:ph idx="1"/>
          </p:nvPr>
        </p:nvSpPr>
        <p:spPr>
          <a:xfrm>
            <a:off x="1570575" y="2201172"/>
            <a:ext cx="10018713" cy="3124201"/>
          </a:xfrm>
        </p:spPr>
        <p:txBody>
          <a:bodyPr/>
          <a:lstStyle/>
          <a:p>
            <a:r>
              <a:rPr lang="es-MX" dirty="0" smtClean="0"/>
              <a:t>El presente trabajo de materia audiovisual  comprende los factores  </a:t>
            </a:r>
          </a:p>
          <a:p>
            <a:pPr marL="0" indent="0">
              <a:buNone/>
            </a:pPr>
            <a:r>
              <a:rPr lang="es-MX" dirty="0" smtClean="0"/>
              <a:t>etiológicos que coadyuvan a la aparición del cáncer en boca. Se incluye las características clínicas signos y síntomas de la enfermedad en boca y en el sistema. Se dan a conocer las características histológicas para comprender su comportamiento. Se revisan sus aspectos radiográficos  su pronóstico y su tratamiento   </a:t>
            </a:r>
            <a:endParaRPr lang="es-MX" dirty="0"/>
          </a:p>
        </p:txBody>
      </p:sp>
    </p:spTree>
    <p:extLst>
      <p:ext uri="{BB962C8B-B14F-4D97-AF65-F5344CB8AC3E}">
        <p14:creationId xmlns:p14="http://schemas.microsoft.com/office/powerpoint/2010/main" val="39162440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395470" y="682580"/>
            <a:ext cx="9144000" cy="2185214"/>
          </a:xfrm>
          <a:prstGeom prst="rect">
            <a:avLst/>
          </a:prstGeom>
          <a:noFill/>
        </p:spPr>
        <p:txBody>
          <a:bodyPr wrap="square" rtlCol="0">
            <a:spAutoFit/>
          </a:bodyPr>
          <a:lstStyle/>
          <a:p>
            <a:r>
              <a:rPr lang="es-MX" sz="3200" b="1" dirty="0" smtClean="0">
                <a:solidFill>
                  <a:schemeClr val="accent1"/>
                </a:solidFill>
              </a:rPr>
              <a:t>DEFINICIÓN:</a:t>
            </a:r>
          </a:p>
          <a:p>
            <a:endParaRPr lang="es-MX" sz="3200" b="1" dirty="0">
              <a:solidFill>
                <a:schemeClr val="accent1"/>
              </a:solidFill>
            </a:endParaRPr>
          </a:p>
          <a:p>
            <a:pPr algn="just"/>
            <a:r>
              <a:rPr lang="es-MX" sz="2400" dirty="0" smtClean="0"/>
              <a:t>Neoplasia maligna de la cavidad bucal más frecuente, </a:t>
            </a:r>
            <a:r>
              <a:rPr lang="es-MX" sz="2400" dirty="0"/>
              <a:t> </a:t>
            </a:r>
            <a:r>
              <a:rPr lang="es-MX" sz="2400" dirty="0" smtClean="0"/>
              <a:t>presenta varios </a:t>
            </a:r>
            <a:r>
              <a:rPr lang="es-MX" sz="2400" dirty="0"/>
              <a:t>grados de diferenciación escamosa y propenso a la rápida diseminación hacia los ganglios linfáticos y a la </a:t>
            </a:r>
            <a:r>
              <a:rPr lang="es-MX" sz="2400" dirty="0" smtClean="0"/>
              <a:t>metástasis.</a:t>
            </a:r>
            <a:endParaRPr lang="es-MX" sz="2400" dirty="0"/>
          </a:p>
        </p:txBody>
      </p:sp>
      <p:pic>
        <p:nvPicPr>
          <p:cNvPr id="13316" name="Picture 4" descr="http://scielo.isciii.es/img/rcoe/v7n6/img/clin3_f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0637" y="3358556"/>
            <a:ext cx="3922243" cy="281991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713697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803042" y="450761"/>
            <a:ext cx="9890975" cy="2308324"/>
          </a:xfrm>
          <a:prstGeom prst="rect">
            <a:avLst/>
          </a:prstGeom>
          <a:noFill/>
        </p:spPr>
        <p:txBody>
          <a:bodyPr wrap="square" rtlCol="0">
            <a:spAutoFit/>
          </a:bodyPr>
          <a:lstStyle/>
          <a:p>
            <a:r>
              <a:rPr lang="es-MX" sz="3200" b="1" dirty="0" smtClean="0">
                <a:solidFill>
                  <a:schemeClr val="accent1"/>
                </a:solidFill>
                <a:latin typeface="Century Gothic" panose="020B0502020202020204" pitchFamily="34" charset="0"/>
              </a:rPr>
              <a:t>DEFINICIÓN </a:t>
            </a:r>
            <a:r>
              <a:rPr lang="es-MX" sz="3600" b="1" dirty="0" smtClean="0">
                <a:solidFill>
                  <a:schemeClr val="accent1"/>
                </a:solidFill>
              </a:rPr>
              <a:t>DE CANCER </a:t>
            </a:r>
            <a:endParaRPr lang="es-MX" sz="2800" b="1" dirty="0" smtClean="0">
              <a:solidFill>
                <a:schemeClr val="accent1"/>
              </a:solidFill>
            </a:endParaRPr>
          </a:p>
          <a:p>
            <a:endParaRPr lang="es-MX" sz="2000" dirty="0"/>
          </a:p>
          <a:p>
            <a:pPr algn="just"/>
            <a:r>
              <a:rPr lang="es-MX" sz="2800" dirty="0"/>
              <a:t>P</a:t>
            </a:r>
            <a:r>
              <a:rPr lang="es-MX" sz="2800" dirty="0" smtClean="0"/>
              <a:t>roceso de crecimiento y diseminación incontrolados de células. Puede aparecer prácticamente en cualquier lugar del cuerpo. </a:t>
            </a:r>
          </a:p>
          <a:p>
            <a:pPr algn="just"/>
            <a:r>
              <a:rPr lang="es-MX" sz="2800" dirty="0" smtClean="0"/>
              <a:t>OMS </a:t>
            </a:r>
            <a:endParaRPr lang="es-MX" sz="2800" dirty="0"/>
          </a:p>
        </p:txBody>
      </p:sp>
      <p:pic>
        <p:nvPicPr>
          <p:cNvPr id="1026" name="Picture 2" descr="http://www.periodistadigital.com/imagenes/2014/12/27/el-canc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8513" y="2883321"/>
            <a:ext cx="3948940" cy="247127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9606238"/>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995854" y="984738"/>
            <a:ext cx="4413572" cy="6063198"/>
          </a:xfrm>
          <a:prstGeom prst="rect">
            <a:avLst/>
          </a:prstGeom>
          <a:noFill/>
        </p:spPr>
        <p:txBody>
          <a:bodyPr wrap="square" rtlCol="0">
            <a:spAutoFit/>
          </a:bodyPr>
          <a:lstStyle/>
          <a:p>
            <a:r>
              <a:rPr lang="es-MX" sz="3200" b="1" dirty="0" smtClean="0">
                <a:solidFill>
                  <a:schemeClr val="accent1"/>
                </a:solidFill>
              </a:rPr>
              <a:t>ETIOLOGÍA: </a:t>
            </a:r>
          </a:p>
          <a:p>
            <a:endParaRPr lang="es-MX" sz="3200" b="1" dirty="0">
              <a:solidFill>
                <a:schemeClr val="accent1"/>
              </a:solidFill>
            </a:endParaRPr>
          </a:p>
          <a:p>
            <a:pPr marL="285750" indent="-285750">
              <a:buFont typeface="Arial" panose="020B0604020202020204" pitchFamily="34" charset="0"/>
              <a:buChar char="•"/>
            </a:pPr>
            <a:r>
              <a:rPr lang="es-MX" sz="2400" dirty="0" smtClean="0"/>
              <a:t>FACTORES GENÉTICOS DEL PACIENTE</a:t>
            </a:r>
          </a:p>
          <a:p>
            <a:endParaRPr lang="es-MX" sz="2400" dirty="0" smtClean="0"/>
          </a:p>
          <a:p>
            <a:r>
              <a:rPr lang="es-MX" sz="2400" dirty="0" smtClean="0"/>
              <a:t>  </a:t>
            </a:r>
          </a:p>
          <a:p>
            <a:pPr marL="285750" indent="-285750">
              <a:buFont typeface="Arial" panose="020B0604020202020204" pitchFamily="34" charset="0"/>
              <a:buChar char="•"/>
            </a:pPr>
            <a:r>
              <a:rPr lang="es-MX" sz="2400" dirty="0" smtClean="0"/>
              <a:t>AGENTES FISICOS </a:t>
            </a:r>
          </a:p>
          <a:p>
            <a:r>
              <a:rPr lang="es-MX" sz="2400" dirty="0" smtClean="0"/>
              <a:t>RADIACION </a:t>
            </a:r>
          </a:p>
          <a:p>
            <a:r>
              <a:rPr lang="es-MX" sz="2400" dirty="0" smtClean="0"/>
              <a:t>RADIACIONES  ULTRAVIOLETA </a:t>
            </a:r>
          </a:p>
          <a:p>
            <a:r>
              <a:rPr lang="es-MX" sz="2400" dirty="0" smtClean="0"/>
              <a:t>CALOR  Y FRIO EXCESIVO </a:t>
            </a:r>
          </a:p>
          <a:p>
            <a:endParaRPr lang="es-MX" sz="2400" dirty="0" smtClean="0"/>
          </a:p>
          <a:p>
            <a:endParaRPr lang="es-MX" sz="2400" dirty="0" smtClean="0"/>
          </a:p>
          <a:p>
            <a:endParaRPr lang="es-MX" sz="2400" dirty="0" smtClean="0"/>
          </a:p>
          <a:p>
            <a:endParaRPr lang="es-MX" sz="2000" dirty="0" smtClean="0"/>
          </a:p>
          <a:p>
            <a:r>
              <a:rPr lang="es-MX" sz="2000" b="1" dirty="0">
                <a:solidFill>
                  <a:schemeClr val="accent1"/>
                </a:solidFill>
              </a:rPr>
              <a:t> </a:t>
            </a:r>
            <a:r>
              <a:rPr lang="es-MX" sz="2000" b="1" dirty="0" smtClean="0">
                <a:solidFill>
                  <a:schemeClr val="accent1"/>
                </a:solidFill>
              </a:rPr>
              <a:t>      </a:t>
            </a:r>
          </a:p>
          <a:p>
            <a:r>
              <a:rPr lang="es-MX" sz="2000" b="1" dirty="0">
                <a:solidFill>
                  <a:schemeClr val="accent1"/>
                </a:solidFill>
              </a:rPr>
              <a:t> </a:t>
            </a:r>
            <a:r>
              <a:rPr lang="es-MX" sz="2000" b="1" dirty="0" smtClean="0">
                <a:solidFill>
                  <a:schemeClr val="accent1"/>
                </a:solidFill>
              </a:rPr>
              <a:t>      </a:t>
            </a:r>
            <a:endParaRPr lang="es-MX" sz="2000" b="1" dirty="0">
              <a:solidFill>
                <a:schemeClr val="accent1"/>
              </a:solidFill>
            </a:endParaRPr>
          </a:p>
        </p:txBody>
      </p:sp>
      <p:pic>
        <p:nvPicPr>
          <p:cNvPr id="2" name="Imagen 1"/>
          <p:cNvPicPr>
            <a:picLocks noChangeAspect="1"/>
          </p:cNvPicPr>
          <p:nvPr/>
        </p:nvPicPr>
        <p:blipFill>
          <a:blip r:embed="rId3"/>
          <a:stretch>
            <a:fillRect/>
          </a:stretch>
        </p:blipFill>
        <p:spPr>
          <a:xfrm>
            <a:off x="7183315" y="1100137"/>
            <a:ext cx="2133600" cy="2143125"/>
          </a:xfrm>
          <a:prstGeom prst="rect">
            <a:avLst/>
          </a:prstGeom>
        </p:spPr>
      </p:pic>
      <p:pic>
        <p:nvPicPr>
          <p:cNvPr id="1028" name="Picture 4" descr="Resultado de imagen para radiaciones del s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05082" y="3243262"/>
            <a:ext cx="2514600" cy="1819276"/>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5"/>
          <a:stretch>
            <a:fillRect/>
          </a:stretch>
        </p:blipFill>
        <p:spPr>
          <a:xfrm>
            <a:off x="5743941" y="5062538"/>
            <a:ext cx="3095625" cy="1476375"/>
          </a:xfrm>
          <a:prstGeom prst="rect">
            <a:avLst/>
          </a:prstGeom>
        </p:spPr>
      </p:pic>
    </p:spTree>
    <p:extLst>
      <p:ext uri="{BB962C8B-B14F-4D97-AF65-F5344CB8AC3E}">
        <p14:creationId xmlns:p14="http://schemas.microsoft.com/office/powerpoint/2010/main" val="388012594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TM03457496[[fn=Paralaje]]</Template>
  <TotalTime>1267</TotalTime>
  <Words>2481</Words>
  <Application>Microsoft Office PowerPoint</Application>
  <PresentationFormat>Panorámica</PresentationFormat>
  <Paragraphs>532</Paragraphs>
  <Slides>54</Slides>
  <Notes>54</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54</vt:i4>
      </vt:variant>
    </vt:vector>
  </HeadingPairs>
  <TitlesOfParts>
    <vt:vector size="60" baseType="lpstr">
      <vt:lpstr>Arial</vt:lpstr>
      <vt:lpstr>Calibri</vt:lpstr>
      <vt:lpstr>Century Gothic</vt:lpstr>
      <vt:lpstr>Corbel</vt:lpstr>
      <vt:lpstr>Times New Roman</vt:lpstr>
      <vt:lpstr>Parallax</vt:lpstr>
      <vt:lpstr>UNIVERSIDAD AUTÓNOMA DEL ESTADO DE MÉXICO  FACULTAD DE ODONTOLOGIA         AREA DE MEDICINA BUCAL  PLAN DE ESTUDIOS: CIRUJANO DENTISTA  UNIDAD DE APRENDIZAJE:  PATOLOGÍA BUCAL I  MATERIAL SOLO  VISION  PROYECTABLES NOMBRE DEL MATERIAL:  CARCINOMA  EPIDERMOIDE     ELABORADO POR:  MASS.  Mariluz Díaz Guzmán </vt:lpstr>
      <vt:lpstr>CARCINOMA EPIDERMOIDE   </vt:lpstr>
      <vt:lpstr>PROGRAMA DE LA UNIDAD DE COMPETENCIAS PATOLOGIA BUCAL I </vt:lpstr>
      <vt:lpstr>CARCINOMA  EPIDERMOIDE  </vt:lpstr>
      <vt:lpstr>Carcinoma  Epidermoide   INTRODUCCION</vt:lpstr>
      <vt:lpstr>Carcinoma  Epidermoide   INTRODUCCION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CÁNCER</dc:title>
  <dc:creator>hp16</dc:creator>
  <cp:lastModifiedBy>Mariluz Diaz</cp:lastModifiedBy>
  <cp:revision>93</cp:revision>
  <dcterms:created xsi:type="dcterms:W3CDTF">2015-06-08T21:52:50Z</dcterms:created>
  <dcterms:modified xsi:type="dcterms:W3CDTF">2015-10-02T12:20:36Z</dcterms:modified>
</cp:coreProperties>
</file>