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51"/>
  </p:notesMasterIdLst>
  <p:sldIdLst>
    <p:sldId id="292" r:id="rId2"/>
    <p:sldId id="256" r:id="rId3"/>
    <p:sldId id="310" r:id="rId4"/>
    <p:sldId id="257" r:id="rId5"/>
    <p:sldId id="273" r:id="rId6"/>
    <p:sldId id="258" r:id="rId7"/>
    <p:sldId id="262" r:id="rId8"/>
    <p:sldId id="259" r:id="rId9"/>
    <p:sldId id="260" r:id="rId10"/>
    <p:sldId id="261" r:id="rId11"/>
    <p:sldId id="272" r:id="rId12"/>
    <p:sldId id="263" r:id="rId13"/>
    <p:sldId id="265" r:id="rId14"/>
    <p:sldId id="264" r:id="rId15"/>
    <p:sldId id="266" r:id="rId16"/>
    <p:sldId id="267" r:id="rId17"/>
    <p:sldId id="306" r:id="rId18"/>
    <p:sldId id="307" r:id="rId19"/>
    <p:sldId id="308" r:id="rId20"/>
    <p:sldId id="271" r:id="rId21"/>
    <p:sldId id="298" r:id="rId22"/>
    <p:sldId id="299" r:id="rId23"/>
    <p:sldId id="300" r:id="rId24"/>
    <p:sldId id="301" r:id="rId25"/>
    <p:sldId id="302" r:id="rId26"/>
    <p:sldId id="303" r:id="rId27"/>
    <p:sldId id="304" r:id="rId28"/>
    <p:sldId id="305" r:id="rId29"/>
    <p:sldId id="274" r:id="rId30"/>
    <p:sldId id="269" r:id="rId31"/>
    <p:sldId id="275" r:id="rId32"/>
    <p:sldId id="293" r:id="rId33"/>
    <p:sldId id="294" r:id="rId34"/>
    <p:sldId id="276" r:id="rId35"/>
    <p:sldId id="295" r:id="rId36"/>
    <p:sldId id="277" r:id="rId37"/>
    <p:sldId id="281" r:id="rId38"/>
    <p:sldId id="278" r:id="rId39"/>
    <p:sldId id="309" r:id="rId40"/>
    <p:sldId id="282" r:id="rId41"/>
    <p:sldId id="297" r:id="rId42"/>
    <p:sldId id="283" r:id="rId43"/>
    <p:sldId id="279" r:id="rId44"/>
    <p:sldId id="311" r:id="rId45"/>
    <p:sldId id="314" r:id="rId46"/>
    <p:sldId id="313" r:id="rId47"/>
    <p:sldId id="315" r:id="rId48"/>
    <p:sldId id="316" r:id="rId49"/>
    <p:sldId id="312" r:id="rId5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sin título" id="{BF7C4301-F6F3-458C-A790-411CC1C41401}">
          <p14:sldIdLst>
            <p14:sldId id="292"/>
            <p14:sldId id="256"/>
            <p14:sldId id="310"/>
            <p14:sldId id="257"/>
            <p14:sldId id="273"/>
            <p14:sldId id="258"/>
            <p14:sldId id="262"/>
            <p14:sldId id="259"/>
            <p14:sldId id="260"/>
            <p14:sldId id="261"/>
            <p14:sldId id="272"/>
            <p14:sldId id="263"/>
            <p14:sldId id="265"/>
            <p14:sldId id="264"/>
            <p14:sldId id="266"/>
            <p14:sldId id="267"/>
            <p14:sldId id="306"/>
            <p14:sldId id="307"/>
            <p14:sldId id="308"/>
            <p14:sldId id="271"/>
            <p14:sldId id="298"/>
            <p14:sldId id="299"/>
            <p14:sldId id="300"/>
            <p14:sldId id="301"/>
            <p14:sldId id="302"/>
            <p14:sldId id="303"/>
            <p14:sldId id="304"/>
            <p14:sldId id="305"/>
            <p14:sldId id="274"/>
            <p14:sldId id="269"/>
            <p14:sldId id="275"/>
            <p14:sldId id="293"/>
            <p14:sldId id="294"/>
            <p14:sldId id="276"/>
            <p14:sldId id="295"/>
            <p14:sldId id="277"/>
            <p14:sldId id="281"/>
            <p14:sldId id="278"/>
            <p14:sldId id="309"/>
            <p14:sldId id="282"/>
            <p14:sldId id="297"/>
            <p14:sldId id="283"/>
            <p14:sldId id="279"/>
            <p14:sldId id="311"/>
            <p14:sldId id="314"/>
            <p14:sldId id="313"/>
            <p14:sldId id="315"/>
            <p14:sldId id="316"/>
            <p14:sldId id="31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09" autoAdjust="0"/>
    <p:restoredTop sz="94671" autoAdjust="0"/>
  </p:normalViewPr>
  <p:slideViewPr>
    <p:cSldViewPr>
      <p:cViewPr varScale="1">
        <p:scale>
          <a:sx n="121" d="100"/>
          <a:sy n="121" d="100"/>
        </p:scale>
        <p:origin x="1302"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BEBFF0-4D00-4AED-9531-0EB5917935C4}" type="datetimeFigureOut">
              <a:rPr lang="es-MX" smtClean="0"/>
              <a:t>01/10/2015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ED1514-E17F-43F1-823E-4BDAC8494603}" type="slidenum">
              <a:rPr lang="es-MX" smtClean="0"/>
              <a:t>‹Nº›</a:t>
            </a:fld>
            <a:endParaRPr lang="es-MX"/>
          </a:p>
        </p:txBody>
      </p:sp>
    </p:spTree>
    <p:extLst>
      <p:ext uri="{BB962C8B-B14F-4D97-AF65-F5344CB8AC3E}">
        <p14:creationId xmlns:p14="http://schemas.microsoft.com/office/powerpoint/2010/main" val="2519960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PORTADA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1</a:t>
            </a:fld>
            <a:endParaRPr lang="es-MX"/>
          </a:p>
        </p:txBody>
      </p:sp>
    </p:spTree>
    <p:extLst>
      <p:ext uri="{BB962C8B-B14F-4D97-AF65-F5344CB8AC3E}">
        <p14:creationId xmlns:p14="http://schemas.microsoft.com/office/powerpoint/2010/main" val="5199265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EPIDEMIOLOGIA</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10</a:t>
            </a:fld>
            <a:endParaRPr lang="es-MX"/>
          </a:p>
        </p:txBody>
      </p:sp>
    </p:spTree>
    <p:extLst>
      <p:ext uri="{BB962C8B-B14F-4D97-AF65-F5344CB8AC3E}">
        <p14:creationId xmlns:p14="http://schemas.microsoft.com/office/powerpoint/2010/main" val="38153681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FORMAS</a:t>
            </a:r>
            <a:r>
              <a:rPr lang="es-MX" baseline="0" dirty="0" smtClean="0"/>
              <a:t> DE LEPRA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11</a:t>
            </a:fld>
            <a:endParaRPr lang="es-MX"/>
          </a:p>
        </p:txBody>
      </p:sp>
    </p:spTree>
    <p:extLst>
      <p:ext uri="{BB962C8B-B14F-4D97-AF65-F5344CB8AC3E}">
        <p14:creationId xmlns:p14="http://schemas.microsoft.com/office/powerpoint/2010/main" val="14695276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LEPRA TUBERCULOIDE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13</a:t>
            </a:fld>
            <a:endParaRPr lang="es-MX"/>
          </a:p>
        </p:txBody>
      </p:sp>
    </p:spTree>
    <p:extLst>
      <p:ext uri="{BB962C8B-B14F-4D97-AF65-F5344CB8AC3E}">
        <p14:creationId xmlns:p14="http://schemas.microsoft.com/office/powerpoint/2010/main" val="41304058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NODULOS  LEPRA LEPROMATOSA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14</a:t>
            </a:fld>
            <a:endParaRPr lang="es-MX"/>
          </a:p>
        </p:txBody>
      </p:sp>
    </p:spTree>
    <p:extLst>
      <p:ext uri="{BB962C8B-B14F-4D97-AF65-F5344CB8AC3E}">
        <p14:creationId xmlns:p14="http://schemas.microsoft.com/office/powerpoint/2010/main" val="41446338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CARACTERISTICAS</a:t>
            </a:r>
            <a:r>
              <a:rPr lang="es-MX" baseline="0" dirty="0" smtClean="0"/>
              <a:t> CLINICAS DE LEPRA LEPROMATOSA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15</a:t>
            </a:fld>
            <a:endParaRPr lang="es-MX"/>
          </a:p>
        </p:txBody>
      </p:sp>
    </p:spTree>
    <p:extLst>
      <p:ext uri="{BB962C8B-B14F-4D97-AF65-F5344CB8AC3E}">
        <p14:creationId xmlns:p14="http://schemas.microsoft.com/office/powerpoint/2010/main" val="24529219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CARACTERISTICAS CLINICAS DE LEPRA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16</a:t>
            </a:fld>
            <a:endParaRPr lang="es-MX"/>
          </a:p>
        </p:txBody>
      </p:sp>
    </p:spTree>
    <p:extLst>
      <p:ext uri="{BB962C8B-B14F-4D97-AF65-F5344CB8AC3E}">
        <p14:creationId xmlns:p14="http://schemas.microsoft.com/office/powerpoint/2010/main" val="35715767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TRANSMISION DE LA LEPRA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17</a:t>
            </a:fld>
            <a:endParaRPr lang="es-MX"/>
          </a:p>
        </p:txBody>
      </p:sp>
    </p:spTree>
    <p:extLst>
      <p:ext uri="{BB962C8B-B14F-4D97-AF65-F5344CB8AC3E}">
        <p14:creationId xmlns:p14="http://schemas.microsoft.com/office/powerpoint/2010/main" val="3313953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FACTORES</a:t>
            </a:r>
            <a:r>
              <a:rPr lang="es-MX" baseline="0" dirty="0" smtClean="0"/>
              <a:t> DE CONTAGIO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18</a:t>
            </a:fld>
            <a:endParaRPr lang="es-MX"/>
          </a:p>
        </p:txBody>
      </p:sp>
    </p:spTree>
    <p:extLst>
      <p:ext uri="{BB962C8B-B14F-4D97-AF65-F5344CB8AC3E}">
        <p14:creationId xmlns:p14="http://schemas.microsoft.com/office/powerpoint/2010/main" val="5527783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PRUEBAS CUTANEAS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19</a:t>
            </a:fld>
            <a:endParaRPr lang="es-MX"/>
          </a:p>
        </p:txBody>
      </p:sp>
    </p:spTree>
    <p:extLst>
      <p:ext uri="{BB962C8B-B14F-4D97-AF65-F5344CB8AC3E}">
        <p14:creationId xmlns:p14="http://schemas.microsoft.com/office/powerpoint/2010/main" val="2795659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SINTOMAS DE LA LEPRA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20</a:t>
            </a:fld>
            <a:endParaRPr lang="es-MX"/>
          </a:p>
        </p:txBody>
      </p:sp>
    </p:spTree>
    <p:extLst>
      <p:ext uri="{BB962C8B-B14F-4D97-AF65-F5344CB8AC3E}">
        <p14:creationId xmlns:p14="http://schemas.microsoft.com/office/powerpoint/2010/main" val="847323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PRESENTACION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2</a:t>
            </a:fld>
            <a:endParaRPr lang="es-MX"/>
          </a:p>
        </p:txBody>
      </p:sp>
    </p:spTree>
    <p:extLst>
      <p:ext uri="{BB962C8B-B14F-4D97-AF65-F5344CB8AC3E}">
        <p14:creationId xmlns:p14="http://schemas.microsoft.com/office/powerpoint/2010/main" val="10887990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TITULO DE MANIFESTACIONES BUCALES</a:t>
            </a:r>
            <a:r>
              <a:rPr lang="es-MX" baseline="0" dirty="0" smtClean="0"/>
              <a:t>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21</a:t>
            </a:fld>
            <a:endParaRPr lang="es-MX"/>
          </a:p>
        </p:txBody>
      </p:sp>
    </p:spTree>
    <p:extLst>
      <p:ext uri="{BB962C8B-B14F-4D97-AF65-F5344CB8AC3E}">
        <p14:creationId xmlns:p14="http://schemas.microsoft.com/office/powerpoint/2010/main" val="39894651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MANIFESTACIONES ORALES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22</a:t>
            </a:fld>
            <a:endParaRPr lang="es-MX"/>
          </a:p>
        </p:txBody>
      </p:sp>
    </p:spTree>
    <p:extLst>
      <p:ext uri="{BB962C8B-B14F-4D97-AF65-F5344CB8AC3E}">
        <p14:creationId xmlns:p14="http://schemas.microsoft.com/office/powerpoint/2010/main" val="37833388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TIPO DE LESIONES</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23</a:t>
            </a:fld>
            <a:endParaRPr lang="es-MX"/>
          </a:p>
        </p:txBody>
      </p:sp>
    </p:spTree>
    <p:extLst>
      <p:ext uri="{BB962C8B-B14F-4D97-AF65-F5344CB8AC3E}">
        <p14:creationId xmlns:p14="http://schemas.microsoft.com/office/powerpoint/2010/main" val="38866798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LOCALIZACION DE LAS LESIONES</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24</a:t>
            </a:fld>
            <a:endParaRPr lang="es-MX"/>
          </a:p>
        </p:txBody>
      </p:sp>
    </p:spTree>
    <p:extLst>
      <p:ext uri="{BB962C8B-B14F-4D97-AF65-F5344CB8AC3E}">
        <p14:creationId xmlns:p14="http://schemas.microsoft.com/office/powerpoint/2010/main" val="10719108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SECUELAS DE LA INFECCION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25</a:t>
            </a:fld>
            <a:endParaRPr lang="es-MX"/>
          </a:p>
        </p:txBody>
      </p:sp>
    </p:spTree>
    <p:extLst>
      <p:ext uri="{BB962C8B-B14F-4D97-AF65-F5344CB8AC3E}">
        <p14:creationId xmlns:p14="http://schemas.microsoft.com/office/powerpoint/2010/main" val="28672379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HISTOPATOLOGIA</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26</a:t>
            </a:fld>
            <a:endParaRPr lang="es-MX"/>
          </a:p>
        </p:txBody>
      </p:sp>
    </p:spTree>
    <p:extLst>
      <p:ext uri="{BB962C8B-B14F-4D97-AF65-F5344CB8AC3E}">
        <p14:creationId xmlns:p14="http://schemas.microsoft.com/office/powerpoint/2010/main" val="25933041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ALTERACIONES NERVIOSAS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27</a:t>
            </a:fld>
            <a:endParaRPr lang="es-MX"/>
          </a:p>
        </p:txBody>
      </p:sp>
    </p:spTree>
    <p:extLst>
      <p:ext uri="{BB962C8B-B14F-4D97-AF65-F5344CB8AC3E}">
        <p14:creationId xmlns:p14="http://schemas.microsoft.com/office/powerpoint/2010/main" val="4404369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LESIONES EN BOCA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28</a:t>
            </a:fld>
            <a:endParaRPr lang="es-MX"/>
          </a:p>
        </p:txBody>
      </p:sp>
    </p:spTree>
    <p:extLst>
      <p:ext uri="{BB962C8B-B14F-4D97-AF65-F5344CB8AC3E}">
        <p14:creationId xmlns:p14="http://schemas.microsoft.com/office/powerpoint/2010/main" val="2356222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PREVENCION DE TRANSMISION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29</a:t>
            </a:fld>
            <a:endParaRPr lang="es-MX"/>
          </a:p>
        </p:txBody>
      </p:sp>
    </p:spTree>
    <p:extLst>
      <p:ext uri="{BB962C8B-B14F-4D97-AF65-F5344CB8AC3E}">
        <p14:creationId xmlns:p14="http://schemas.microsoft.com/office/powerpoint/2010/main" val="1441344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PREVENCION DE CONTAGIO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30</a:t>
            </a:fld>
            <a:endParaRPr lang="es-MX"/>
          </a:p>
        </p:txBody>
      </p:sp>
    </p:spTree>
    <p:extLst>
      <p:ext uri="{BB962C8B-B14F-4D97-AF65-F5344CB8AC3E}">
        <p14:creationId xmlns:p14="http://schemas.microsoft.com/office/powerpoint/2010/main" val="6352803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PROGRAMA DE PATOLOGIA BUCAL II</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3</a:t>
            </a:fld>
            <a:endParaRPr lang="es-MX"/>
          </a:p>
        </p:txBody>
      </p:sp>
    </p:spTree>
    <p:extLst>
      <p:ext uri="{BB962C8B-B14F-4D97-AF65-F5344CB8AC3E}">
        <p14:creationId xmlns:p14="http://schemas.microsoft.com/office/powerpoint/2010/main" val="18731480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DIAGNOSTICO OPORTUNO</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31</a:t>
            </a:fld>
            <a:endParaRPr lang="es-MX"/>
          </a:p>
        </p:txBody>
      </p:sp>
    </p:spTree>
    <p:extLst>
      <p:ext uri="{BB962C8B-B14F-4D97-AF65-F5344CB8AC3E}">
        <p14:creationId xmlns:p14="http://schemas.microsoft.com/office/powerpoint/2010/main" val="27363716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SIGNOS PARA DIAGNOSTICO </a:t>
            </a:r>
            <a:endParaRPr lang="es-MX" dirty="0"/>
          </a:p>
        </p:txBody>
      </p:sp>
      <p:sp>
        <p:nvSpPr>
          <p:cNvPr id="4" name="3 Marcador de número de diapositiva"/>
          <p:cNvSpPr>
            <a:spLocks noGrp="1"/>
          </p:cNvSpPr>
          <p:nvPr>
            <p:ph type="sldNum" sz="quarter" idx="10"/>
          </p:nvPr>
        </p:nvSpPr>
        <p:spPr/>
        <p:txBody>
          <a:bodyPr/>
          <a:lstStyle/>
          <a:p>
            <a:fld id="{50ED1514-E17F-43F1-823E-4BDAC8494603}" type="slidenum">
              <a:rPr lang="es-MX" smtClean="0"/>
              <a:t>32</a:t>
            </a:fld>
            <a:endParaRPr lang="es-MX"/>
          </a:p>
        </p:txBody>
      </p:sp>
    </p:spTree>
    <p:extLst>
      <p:ext uri="{BB962C8B-B14F-4D97-AF65-F5344CB8AC3E}">
        <p14:creationId xmlns:p14="http://schemas.microsoft.com/office/powerpoint/2010/main" val="339538290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DIAGNOSTICO DIFERENCIAL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33</a:t>
            </a:fld>
            <a:endParaRPr lang="es-MX"/>
          </a:p>
        </p:txBody>
      </p:sp>
    </p:spTree>
    <p:extLst>
      <p:ext uri="{BB962C8B-B14F-4D97-AF65-F5344CB8AC3E}">
        <p14:creationId xmlns:p14="http://schemas.microsoft.com/office/powerpoint/2010/main" val="5866496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FARMACOS PARA LEPRA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34</a:t>
            </a:fld>
            <a:endParaRPr lang="es-MX"/>
          </a:p>
        </p:txBody>
      </p:sp>
    </p:spTree>
    <p:extLst>
      <p:ext uri="{BB962C8B-B14F-4D97-AF65-F5344CB8AC3E}">
        <p14:creationId xmlns:p14="http://schemas.microsoft.com/office/powerpoint/2010/main" val="305062420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TRATAMIENTO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35</a:t>
            </a:fld>
            <a:endParaRPr lang="es-MX"/>
          </a:p>
        </p:txBody>
      </p:sp>
    </p:spTree>
    <p:extLst>
      <p:ext uri="{BB962C8B-B14F-4D97-AF65-F5344CB8AC3E}">
        <p14:creationId xmlns:p14="http://schemas.microsoft.com/office/powerpoint/2010/main" val="36230782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MEDICAMENTOS  PARA LEPRA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36</a:t>
            </a:fld>
            <a:endParaRPr lang="es-MX"/>
          </a:p>
        </p:txBody>
      </p:sp>
    </p:spTree>
    <p:extLst>
      <p:ext uri="{BB962C8B-B14F-4D97-AF65-F5344CB8AC3E}">
        <p14:creationId xmlns:p14="http://schemas.microsoft.com/office/powerpoint/2010/main" val="372936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ATENCION QUIRURGICA DE EXTREMIDADES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37</a:t>
            </a:fld>
            <a:endParaRPr lang="es-MX"/>
          </a:p>
        </p:txBody>
      </p:sp>
    </p:spTree>
    <p:extLst>
      <p:ext uri="{BB962C8B-B14F-4D97-AF65-F5344CB8AC3E}">
        <p14:creationId xmlns:p14="http://schemas.microsoft.com/office/powerpoint/2010/main" val="266500897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COMPLICACIONES DE LA LEPRA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38</a:t>
            </a:fld>
            <a:endParaRPr lang="es-MX"/>
          </a:p>
        </p:txBody>
      </p:sp>
    </p:spTree>
    <p:extLst>
      <p:ext uri="{BB962C8B-B14F-4D97-AF65-F5344CB8AC3E}">
        <p14:creationId xmlns:p14="http://schemas.microsoft.com/office/powerpoint/2010/main" val="15051705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PRONOSTICO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39</a:t>
            </a:fld>
            <a:endParaRPr lang="es-MX"/>
          </a:p>
        </p:txBody>
      </p:sp>
    </p:spTree>
    <p:extLst>
      <p:ext uri="{BB962C8B-B14F-4D97-AF65-F5344CB8AC3E}">
        <p14:creationId xmlns:p14="http://schemas.microsoft.com/office/powerpoint/2010/main" val="59070716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LEPRA EN MEXICO</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40</a:t>
            </a:fld>
            <a:endParaRPr lang="es-MX"/>
          </a:p>
        </p:txBody>
      </p:sp>
    </p:spTree>
    <p:extLst>
      <p:ext uri="{BB962C8B-B14F-4D97-AF65-F5344CB8AC3E}">
        <p14:creationId xmlns:p14="http://schemas.microsoft.com/office/powerpoint/2010/main" val="4377844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INTRODUCCION </a:t>
            </a:r>
            <a:endParaRPr lang="es-MX" dirty="0"/>
          </a:p>
        </p:txBody>
      </p:sp>
      <p:sp>
        <p:nvSpPr>
          <p:cNvPr id="4" name="3 Marcador de número de diapositiva"/>
          <p:cNvSpPr>
            <a:spLocks noGrp="1"/>
          </p:cNvSpPr>
          <p:nvPr>
            <p:ph type="sldNum" sz="quarter" idx="10"/>
          </p:nvPr>
        </p:nvSpPr>
        <p:spPr/>
        <p:txBody>
          <a:bodyPr/>
          <a:lstStyle/>
          <a:p>
            <a:fld id="{50ED1514-E17F-43F1-823E-4BDAC8494603}" type="slidenum">
              <a:rPr lang="es-MX" smtClean="0"/>
              <a:t>4</a:t>
            </a:fld>
            <a:endParaRPr lang="es-MX"/>
          </a:p>
        </p:txBody>
      </p:sp>
    </p:spTree>
    <p:extLst>
      <p:ext uri="{BB962C8B-B14F-4D97-AF65-F5344CB8AC3E}">
        <p14:creationId xmlns:p14="http://schemas.microsoft.com/office/powerpoint/2010/main" val="255583570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DIA MUNDIAL DE LA LEPRA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41</a:t>
            </a:fld>
            <a:endParaRPr lang="es-MX"/>
          </a:p>
        </p:txBody>
      </p:sp>
    </p:spTree>
    <p:extLst>
      <p:ext uri="{BB962C8B-B14F-4D97-AF65-F5344CB8AC3E}">
        <p14:creationId xmlns:p14="http://schemas.microsoft.com/office/powerpoint/2010/main" val="222686870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LEPRA EN ESTADOS DE MEXICO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42</a:t>
            </a:fld>
            <a:endParaRPr lang="es-MX"/>
          </a:p>
        </p:txBody>
      </p:sp>
    </p:spTree>
    <p:extLst>
      <p:ext uri="{BB962C8B-B14F-4D97-AF65-F5344CB8AC3E}">
        <p14:creationId xmlns:p14="http://schemas.microsoft.com/office/powerpoint/2010/main" val="426656601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BIBLIOGRAFIA</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43</a:t>
            </a:fld>
            <a:endParaRPr lang="es-MX"/>
          </a:p>
        </p:txBody>
      </p:sp>
    </p:spTree>
    <p:extLst>
      <p:ext uri="{BB962C8B-B14F-4D97-AF65-F5344CB8AC3E}">
        <p14:creationId xmlns:p14="http://schemas.microsoft.com/office/powerpoint/2010/main" val="143134827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GUIA DE DIAPOSITIVAS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44</a:t>
            </a:fld>
            <a:endParaRPr lang="es-MX"/>
          </a:p>
        </p:txBody>
      </p:sp>
    </p:spTree>
    <p:extLst>
      <p:ext uri="{BB962C8B-B14F-4D97-AF65-F5344CB8AC3E}">
        <p14:creationId xmlns:p14="http://schemas.microsoft.com/office/powerpoint/2010/main" val="148764096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GUIA DE DIAPOSITIVAS </a:t>
            </a:r>
          </a:p>
          <a:p>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45</a:t>
            </a:fld>
            <a:endParaRPr lang="es-MX"/>
          </a:p>
        </p:txBody>
      </p:sp>
    </p:spTree>
    <p:extLst>
      <p:ext uri="{BB962C8B-B14F-4D97-AF65-F5344CB8AC3E}">
        <p14:creationId xmlns:p14="http://schemas.microsoft.com/office/powerpoint/2010/main" val="424543708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GUIA DE DIAPOSITIVAS </a:t>
            </a:r>
          </a:p>
          <a:p>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46</a:t>
            </a:fld>
            <a:endParaRPr lang="es-MX"/>
          </a:p>
        </p:txBody>
      </p:sp>
    </p:spTree>
    <p:extLst>
      <p:ext uri="{BB962C8B-B14F-4D97-AF65-F5344CB8AC3E}">
        <p14:creationId xmlns:p14="http://schemas.microsoft.com/office/powerpoint/2010/main" val="419917953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GUIA DE DIAPOSITIVAS </a:t>
            </a:r>
          </a:p>
          <a:p>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47</a:t>
            </a:fld>
            <a:endParaRPr lang="es-MX"/>
          </a:p>
        </p:txBody>
      </p:sp>
    </p:spTree>
    <p:extLst>
      <p:ext uri="{BB962C8B-B14F-4D97-AF65-F5344CB8AC3E}">
        <p14:creationId xmlns:p14="http://schemas.microsoft.com/office/powerpoint/2010/main" val="331234525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GUIA DE DIAPOSITIVAS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48</a:t>
            </a:fld>
            <a:endParaRPr lang="es-MX"/>
          </a:p>
        </p:txBody>
      </p:sp>
    </p:spTree>
    <p:extLst>
      <p:ext uri="{BB962C8B-B14F-4D97-AF65-F5344CB8AC3E}">
        <p14:creationId xmlns:p14="http://schemas.microsoft.com/office/powerpoint/2010/main" val="31895810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ANTECEDENTES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5</a:t>
            </a:fld>
            <a:endParaRPr lang="es-MX"/>
          </a:p>
        </p:txBody>
      </p:sp>
    </p:spTree>
    <p:extLst>
      <p:ext uri="{BB962C8B-B14F-4D97-AF65-F5344CB8AC3E}">
        <p14:creationId xmlns:p14="http://schemas.microsoft.com/office/powerpoint/2010/main" val="13829873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AFECTACIONES DE LA LEPRA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6</a:t>
            </a:fld>
            <a:endParaRPr lang="es-MX"/>
          </a:p>
        </p:txBody>
      </p:sp>
    </p:spTree>
    <p:extLst>
      <p:ext uri="{BB962C8B-B14F-4D97-AF65-F5344CB8AC3E}">
        <p14:creationId xmlns:p14="http://schemas.microsoft.com/office/powerpoint/2010/main" val="16831263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COMPORTAMIENTO DE LA ENFERMEDAD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7</a:t>
            </a:fld>
            <a:endParaRPr lang="es-MX"/>
          </a:p>
        </p:txBody>
      </p:sp>
    </p:spTree>
    <p:extLst>
      <p:ext uri="{BB962C8B-B14F-4D97-AF65-F5344CB8AC3E}">
        <p14:creationId xmlns:p14="http://schemas.microsoft.com/office/powerpoint/2010/main" val="18549459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AGENTE INFECCIOSO </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8</a:t>
            </a:fld>
            <a:endParaRPr lang="es-MX"/>
          </a:p>
        </p:txBody>
      </p:sp>
    </p:spTree>
    <p:extLst>
      <p:ext uri="{BB962C8B-B14F-4D97-AF65-F5344CB8AC3E}">
        <p14:creationId xmlns:p14="http://schemas.microsoft.com/office/powerpoint/2010/main" val="265524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EDAD FRECUENTE</a:t>
            </a:r>
            <a:endParaRPr lang="es-MX" dirty="0"/>
          </a:p>
        </p:txBody>
      </p:sp>
      <p:sp>
        <p:nvSpPr>
          <p:cNvPr id="4" name="Marcador de número de diapositiva 3"/>
          <p:cNvSpPr>
            <a:spLocks noGrp="1"/>
          </p:cNvSpPr>
          <p:nvPr>
            <p:ph type="sldNum" sz="quarter" idx="10"/>
          </p:nvPr>
        </p:nvSpPr>
        <p:spPr/>
        <p:txBody>
          <a:bodyPr/>
          <a:lstStyle/>
          <a:p>
            <a:fld id="{50ED1514-E17F-43F1-823E-4BDAC8494603}" type="slidenum">
              <a:rPr lang="es-MX" smtClean="0"/>
              <a:t>9</a:t>
            </a:fld>
            <a:endParaRPr lang="es-MX"/>
          </a:p>
        </p:txBody>
      </p:sp>
    </p:spTree>
    <p:extLst>
      <p:ext uri="{BB962C8B-B14F-4D97-AF65-F5344CB8AC3E}">
        <p14:creationId xmlns:p14="http://schemas.microsoft.com/office/powerpoint/2010/main" val="18834673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6726063"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3787" y="4243845"/>
            <a:ext cx="2307831" cy="276940"/>
          </a:xfrm>
          <a:prstGeom prst="rect">
            <a:avLst/>
          </a:prstGeom>
        </p:spPr>
      </p:pic>
      <p:sp>
        <p:nvSpPr>
          <p:cNvPr id="9" name="Rectangle 8"/>
          <p:cNvSpPr/>
          <p:nvPr/>
        </p:nvSpPr>
        <p:spPr>
          <a:xfrm>
            <a:off x="0" y="2590078"/>
            <a:ext cx="6726064"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6833787" y="2590078"/>
            <a:ext cx="2307832"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510242" y="2733709"/>
            <a:ext cx="6069268" cy="1373070"/>
          </a:xfrm>
        </p:spPr>
        <p:txBody>
          <a:bodyPr anchor="b">
            <a:noAutofit/>
          </a:bodyPr>
          <a:lstStyle>
            <a:lvl1pPr algn="r">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510241" y="4394040"/>
            <a:ext cx="6108101"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4555655" y="5936188"/>
            <a:ext cx="2057400" cy="365125"/>
          </a:xfrm>
        </p:spPr>
        <p:txBody>
          <a:bodyPr/>
          <a:lstStyle/>
          <a:p>
            <a:fld id="{7A194FBC-6337-4A0C-BB32-2C0EEA69330B}" type="datetimeFigureOut">
              <a:rPr lang="es-MX" smtClean="0"/>
              <a:t>01/10/2015</a:t>
            </a:fld>
            <a:endParaRPr lang="es-MX"/>
          </a:p>
        </p:txBody>
      </p:sp>
      <p:sp>
        <p:nvSpPr>
          <p:cNvPr id="5" name="Footer Placeholder 4"/>
          <p:cNvSpPr>
            <a:spLocks noGrp="1"/>
          </p:cNvSpPr>
          <p:nvPr>
            <p:ph type="ftr" sz="quarter" idx="11"/>
          </p:nvPr>
        </p:nvSpPr>
        <p:spPr>
          <a:xfrm>
            <a:off x="533401" y="5936189"/>
            <a:ext cx="4021666" cy="365125"/>
          </a:xfrm>
        </p:spPr>
        <p:txBody>
          <a:bodyPr/>
          <a:lstStyle/>
          <a:p>
            <a:endParaRPr lang="es-MX"/>
          </a:p>
        </p:txBody>
      </p:sp>
      <p:sp>
        <p:nvSpPr>
          <p:cNvPr id="6" name="Slide Number Placeholder 5"/>
          <p:cNvSpPr>
            <a:spLocks noGrp="1"/>
          </p:cNvSpPr>
          <p:nvPr>
            <p:ph type="sldNum" sz="quarter" idx="12"/>
          </p:nvPr>
        </p:nvSpPr>
        <p:spPr>
          <a:xfrm>
            <a:off x="7010399" y="2750337"/>
            <a:ext cx="1370293" cy="1356442"/>
          </a:xfrm>
        </p:spPr>
        <p:txBody>
          <a:bodyPr/>
          <a:lstStyle/>
          <a:p>
            <a:fld id="{DB1D4B22-5BC3-4FE2-9CA4-7AC8E21DD645}" type="slidenum">
              <a:rPr lang="es-MX" smtClean="0"/>
              <a:t>‹Nº›</a:t>
            </a:fld>
            <a:endParaRPr lang="es-MX"/>
          </a:p>
        </p:txBody>
      </p:sp>
    </p:spTree>
    <p:extLst>
      <p:ext uri="{BB962C8B-B14F-4D97-AF65-F5344CB8AC3E}">
        <p14:creationId xmlns:p14="http://schemas.microsoft.com/office/powerpoint/2010/main" val="841858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grpSp>
        <p:nvGrpSpPr>
          <p:cNvPr id="20" name="Group 19"/>
          <p:cNvGrpSpPr/>
          <p:nvPr/>
        </p:nvGrpSpPr>
        <p:grpSpPr>
          <a:xfrm>
            <a:off x="0" y="4572000"/>
            <a:ext cx="9161969" cy="1677035"/>
            <a:chOff x="0" y="2895600"/>
            <a:chExt cx="9161969" cy="1677035"/>
          </a:xfrm>
        </p:grpSpPr>
        <p:pic>
          <p:nvPicPr>
            <p:cNvPr id="24" name="Picture 23"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5" name="Picture 24"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6" name="Rectangle 25"/>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3403" y="4711617"/>
            <a:ext cx="6894770" cy="544482"/>
          </a:xfrm>
        </p:spPr>
        <p:txBody>
          <a:bodyPr anchor="b">
            <a:normAutofit/>
          </a:bodyPr>
          <a:lstStyle>
            <a:lvl1pPr>
              <a:defRPr sz="24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31639" y="609598"/>
            <a:ext cx="6896534"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533401" y="5256098"/>
            <a:ext cx="6894772" cy="54781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A194FBC-6337-4A0C-BB32-2C0EEA69330B}"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xfrm>
            <a:off x="7856438" y="4711310"/>
            <a:ext cx="1149836" cy="1090789"/>
          </a:xfrm>
        </p:spPr>
        <p:txBody>
          <a:bodyPr/>
          <a:lstStyle/>
          <a:p>
            <a:fld id="{DB1D4B22-5BC3-4FE2-9CA4-7AC8E21DD645}" type="slidenum">
              <a:rPr lang="es-MX" smtClean="0"/>
              <a:t>‹Nº›</a:t>
            </a:fld>
            <a:endParaRPr lang="es-MX"/>
          </a:p>
        </p:txBody>
      </p:sp>
    </p:spTree>
    <p:extLst>
      <p:ext uri="{BB962C8B-B14F-4D97-AF65-F5344CB8AC3E}">
        <p14:creationId xmlns:p14="http://schemas.microsoft.com/office/powerpoint/2010/main" val="38960971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grpSp>
        <p:nvGrpSpPr>
          <p:cNvPr id="21" name="Group 20"/>
          <p:cNvGrpSpPr/>
          <p:nvPr/>
        </p:nvGrpSpPr>
        <p:grpSpPr>
          <a:xfrm>
            <a:off x="0" y="4572000"/>
            <a:ext cx="9161969" cy="1677035"/>
            <a:chOff x="0" y="2895600"/>
            <a:chExt cx="9161969" cy="1677035"/>
          </a:xfrm>
        </p:grpSpPr>
        <p:pic>
          <p:nvPicPr>
            <p:cNvPr id="22" name="Picture 21"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3" name="Picture 22"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4" name="Rectangle 23"/>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24255" y="609597"/>
            <a:ext cx="6896534" cy="3592750"/>
          </a:xfrm>
        </p:spPr>
        <p:txBody>
          <a:bodyPr anchor="ctr"/>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531638" y="4710340"/>
            <a:ext cx="6889151" cy="1101764"/>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A194FBC-6337-4A0C-BB32-2C0EEA69330B}"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xfrm>
            <a:off x="7856438" y="4711616"/>
            <a:ext cx="1149836" cy="1090789"/>
          </a:xfrm>
        </p:spPr>
        <p:txBody>
          <a:bodyPr/>
          <a:lstStyle/>
          <a:p>
            <a:fld id="{DB1D4B22-5BC3-4FE2-9CA4-7AC8E21DD645}" type="slidenum">
              <a:rPr lang="es-MX" smtClean="0"/>
              <a:t>‹Nº›</a:t>
            </a:fld>
            <a:endParaRPr lang="es-MX"/>
          </a:p>
        </p:txBody>
      </p:sp>
    </p:spTree>
    <p:extLst>
      <p:ext uri="{BB962C8B-B14F-4D97-AF65-F5344CB8AC3E}">
        <p14:creationId xmlns:p14="http://schemas.microsoft.com/office/powerpoint/2010/main" val="2367220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grpSp>
        <p:nvGrpSpPr>
          <p:cNvPr id="29" name="Group 28"/>
          <p:cNvGrpSpPr/>
          <p:nvPr/>
        </p:nvGrpSpPr>
        <p:grpSpPr>
          <a:xfrm>
            <a:off x="0" y="4572000"/>
            <a:ext cx="9161969" cy="1677035"/>
            <a:chOff x="0" y="2895600"/>
            <a:chExt cx="9161969" cy="1677035"/>
          </a:xfrm>
        </p:grpSpPr>
        <p:pic>
          <p:nvPicPr>
            <p:cNvPr id="30" name="Picture 29"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31" name="Picture 30"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2" name="Rectangle 31"/>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767921" y="616983"/>
            <a:ext cx="6425147" cy="3036061"/>
          </a:xfrm>
        </p:spPr>
        <p:txBody>
          <a:bodyPr anchor="ctr"/>
          <a:lstStyle>
            <a:lvl1pPr>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989438" y="3660763"/>
            <a:ext cx="5987731"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531638" y="4710340"/>
            <a:ext cx="6903919" cy="1101764"/>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A194FBC-6337-4A0C-BB32-2C0EEA69330B}"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xfrm>
            <a:off x="7856438" y="4709926"/>
            <a:ext cx="1149836" cy="1090789"/>
          </a:xfrm>
        </p:spPr>
        <p:txBody>
          <a:bodyPr/>
          <a:lstStyle/>
          <a:p>
            <a:fld id="{DB1D4B22-5BC3-4FE2-9CA4-7AC8E21DD645}" type="slidenum">
              <a:rPr lang="es-MX" smtClean="0"/>
              <a:t>‹Nº›</a:t>
            </a:fld>
            <a:endParaRPr lang="es-MX"/>
          </a:p>
        </p:txBody>
      </p:sp>
      <p:sp>
        <p:nvSpPr>
          <p:cNvPr id="27" name="TextBox 26"/>
          <p:cNvSpPr txBox="1"/>
          <p:nvPr/>
        </p:nvSpPr>
        <p:spPr>
          <a:xfrm>
            <a:off x="270932" y="748116"/>
            <a:ext cx="5334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28" name="TextBox 27"/>
          <p:cNvSpPr txBox="1"/>
          <p:nvPr/>
        </p:nvSpPr>
        <p:spPr>
          <a:xfrm>
            <a:off x="6967191" y="2998573"/>
            <a:ext cx="457200" cy="584777"/>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6940627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grpSp>
        <p:nvGrpSpPr>
          <p:cNvPr id="22" name="Group 21"/>
          <p:cNvGrpSpPr/>
          <p:nvPr/>
        </p:nvGrpSpPr>
        <p:grpSpPr>
          <a:xfrm>
            <a:off x="0" y="4572000"/>
            <a:ext cx="9161969" cy="1677035"/>
            <a:chOff x="0" y="2895600"/>
            <a:chExt cx="9161969" cy="1677035"/>
          </a:xfrm>
        </p:grpSpPr>
        <p:pic>
          <p:nvPicPr>
            <p:cNvPr id="23" name="Picture 22"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4" name="Picture 23"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5" name="Rectangle 24"/>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8" y="4710340"/>
            <a:ext cx="6896534" cy="589812"/>
          </a:xfrm>
        </p:spPr>
        <p:txBody>
          <a:bodyPr anchor="b"/>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531639" y="5300150"/>
            <a:ext cx="6896534" cy="51195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A194FBC-6337-4A0C-BB32-2C0EEA69330B}"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xfrm>
            <a:off x="7856438" y="4709926"/>
            <a:ext cx="1149836" cy="1090789"/>
          </a:xfrm>
        </p:spPr>
        <p:txBody>
          <a:bodyPr/>
          <a:lstStyle/>
          <a:p>
            <a:fld id="{DB1D4B22-5BC3-4FE2-9CA4-7AC8E21DD645}" type="slidenum">
              <a:rPr lang="es-MX" smtClean="0"/>
              <a:t>‹Nº›</a:t>
            </a:fld>
            <a:endParaRPr lang="es-MX"/>
          </a:p>
        </p:txBody>
      </p:sp>
    </p:spTree>
    <p:extLst>
      <p:ext uri="{BB962C8B-B14F-4D97-AF65-F5344CB8AC3E}">
        <p14:creationId xmlns:p14="http://schemas.microsoft.com/office/powerpoint/2010/main" val="31221018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grpSp>
        <p:nvGrpSpPr>
          <p:cNvPr id="23" name="Group 22"/>
          <p:cNvGrpSpPr/>
          <p:nvPr/>
        </p:nvGrpSpPr>
        <p:grpSpPr>
          <a:xfrm>
            <a:off x="0" y="609600"/>
            <a:ext cx="9161969" cy="1677035"/>
            <a:chOff x="0" y="2895600"/>
            <a:chExt cx="9161969" cy="1677035"/>
          </a:xfrm>
        </p:grpSpPr>
        <p:pic>
          <p:nvPicPr>
            <p:cNvPr id="24" name="Picture 23"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5" name="Picture 24"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6" name="Rectangle 25"/>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15" name="Title 1"/>
          <p:cNvSpPr>
            <a:spLocks noGrp="1"/>
          </p:cNvSpPr>
          <p:nvPr>
            <p:ph type="title"/>
          </p:nvPr>
        </p:nvSpPr>
        <p:spPr>
          <a:xfrm>
            <a:off x="531639" y="753228"/>
            <a:ext cx="6896534" cy="1080938"/>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532629" y="2329489"/>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539777" y="3015290"/>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2878413" y="2336873"/>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2879710" y="3007906"/>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5226136" y="2336873"/>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5233520" y="3007905"/>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7A194FBC-6337-4A0C-BB32-2C0EEA69330B}" type="datetimeFigureOut">
              <a:rPr lang="es-MX" smtClean="0"/>
              <a:t>01/10/2015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DB1D4B22-5BC3-4FE2-9CA4-7AC8E21DD645}" type="slidenum">
              <a:rPr lang="es-MX" smtClean="0"/>
              <a:t>‹Nº›</a:t>
            </a:fld>
            <a:endParaRPr lang="es-MX"/>
          </a:p>
        </p:txBody>
      </p:sp>
    </p:spTree>
    <p:extLst>
      <p:ext uri="{BB962C8B-B14F-4D97-AF65-F5344CB8AC3E}">
        <p14:creationId xmlns:p14="http://schemas.microsoft.com/office/powerpoint/2010/main" val="24425695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grpSp>
        <p:nvGrpSpPr>
          <p:cNvPr id="34" name="Group 33"/>
          <p:cNvGrpSpPr/>
          <p:nvPr/>
        </p:nvGrpSpPr>
        <p:grpSpPr>
          <a:xfrm>
            <a:off x="0" y="609600"/>
            <a:ext cx="9161969" cy="1677035"/>
            <a:chOff x="0" y="2895600"/>
            <a:chExt cx="9161969" cy="1677035"/>
          </a:xfrm>
        </p:grpSpPr>
        <p:pic>
          <p:nvPicPr>
            <p:cNvPr id="35" name="Picture 34"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36" name="Picture 35"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7" name="Rectangle 36"/>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8" name="Rectangle 37"/>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0" name="Title 1"/>
          <p:cNvSpPr>
            <a:spLocks noGrp="1"/>
          </p:cNvSpPr>
          <p:nvPr>
            <p:ph type="title"/>
          </p:nvPr>
        </p:nvSpPr>
        <p:spPr>
          <a:xfrm>
            <a:off x="531639" y="753228"/>
            <a:ext cx="6896534" cy="1080938"/>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532391" y="4297503"/>
            <a:ext cx="2192257"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532391" y="2336873"/>
            <a:ext cx="2192257"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532391" y="4873765"/>
            <a:ext cx="219225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2870497" y="4297503"/>
            <a:ext cx="221507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2870497" y="2336873"/>
            <a:ext cx="221507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2869483" y="4873764"/>
            <a:ext cx="2218004"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5231028" y="4297503"/>
            <a:ext cx="2194333"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5231027" y="2336873"/>
            <a:ext cx="2194333"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5230934" y="4873762"/>
            <a:ext cx="2197239"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7A194FBC-6337-4A0C-BB32-2C0EEA69330B}" type="datetimeFigureOut">
              <a:rPr lang="es-MX" smtClean="0"/>
              <a:t>01/10/2015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DB1D4B22-5BC3-4FE2-9CA4-7AC8E21DD645}" type="slidenum">
              <a:rPr lang="es-MX" smtClean="0"/>
              <a:t>‹Nº›</a:t>
            </a:fld>
            <a:endParaRPr lang="es-MX"/>
          </a:p>
        </p:txBody>
      </p:sp>
    </p:spTree>
    <p:extLst>
      <p:ext uri="{BB962C8B-B14F-4D97-AF65-F5344CB8AC3E}">
        <p14:creationId xmlns:p14="http://schemas.microsoft.com/office/powerpoint/2010/main" val="1987712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grpSp>
        <p:nvGrpSpPr>
          <p:cNvPr id="16" name="Group 15"/>
          <p:cNvGrpSpPr/>
          <p:nvPr/>
        </p:nvGrpSpPr>
        <p:grpSpPr>
          <a:xfrm>
            <a:off x="0" y="609600"/>
            <a:ext cx="9161969" cy="1677035"/>
            <a:chOff x="0" y="2895600"/>
            <a:chExt cx="9161969" cy="1677035"/>
          </a:xfrm>
        </p:grpSpPr>
        <p:pic>
          <p:nvPicPr>
            <p:cNvPr id="17" name="Picture 16"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8" name="Picture 17"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19" name="Rectangle 18"/>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8"/>
            <a:ext cx="6896534" cy="1080938"/>
          </a:xfrm>
        </p:spPr>
        <p:txBody>
          <a:bodyPr/>
          <a:lstStyle>
            <a:lvl1pPr algn="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A194FBC-6337-4A0C-BB32-2C0EEA69330B}"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B1D4B22-5BC3-4FE2-9CA4-7AC8E21DD645}" type="slidenum">
              <a:rPr lang="es-MX" smtClean="0"/>
              <a:t>‹Nº›</a:t>
            </a:fld>
            <a:endParaRPr lang="es-MX"/>
          </a:p>
        </p:txBody>
      </p:sp>
    </p:spTree>
    <p:extLst>
      <p:ext uri="{BB962C8B-B14F-4D97-AF65-F5344CB8AC3E}">
        <p14:creationId xmlns:p14="http://schemas.microsoft.com/office/powerpoint/2010/main" val="30364627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grpSp>
        <p:nvGrpSpPr>
          <p:cNvPr id="14" name="Group 13"/>
          <p:cNvGrpSpPr/>
          <p:nvPr/>
        </p:nvGrpSpPr>
        <p:grpSpPr>
          <a:xfrm rot="5400000">
            <a:off x="4575305" y="2747178"/>
            <a:ext cx="6862555" cy="1368199"/>
            <a:chOff x="2281445" y="609600"/>
            <a:chExt cx="6862555" cy="1368199"/>
          </a:xfrm>
        </p:grpSpPr>
        <p:sp>
          <p:nvSpPr>
            <p:cNvPr id="12" name="Rectangle 11"/>
            <p:cNvSpPr/>
            <p:nvPr/>
          </p:nvSpPr>
          <p:spPr>
            <a:xfrm>
              <a:off x="2281445" y="609601"/>
              <a:ext cx="5285695"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7710769" y="609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464798" y="609597"/>
            <a:ext cx="1069602" cy="4461936"/>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510241" y="609598"/>
            <a:ext cx="6576359" cy="532658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5029144" y="5936188"/>
            <a:ext cx="2057400" cy="365125"/>
          </a:xfrm>
        </p:spPr>
        <p:txBody>
          <a:bodyPr/>
          <a:lstStyle/>
          <a:p>
            <a:fld id="{7A194FBC-6337-4A0C-BB32-2C0EEA69330B}" type="datetimeFigureOut">
              <a:rPr lang="es-MX" smtClean="0"/>
              <a:t>01/10/2015</a:t>
            </a:fld>
            <a:endParaRPr lang="es-MX"/>
          </a:p>
        </p:txBody>
      </p:sp>
      <p:sp>
        <p:nvSpPr>
          <p:cNvPr id="5" name="Footer Placeholder 4"/>
          <p:cNvSpPr>
            <a:spLocks noGrp="1"/>
          </p:cNvSpPr>
          <p:nvPr>
            <p:ph type="ftr" sz="quarter" idx="11"/>
          </p:nvPr>
        </p:nvSpPr>
        <p:spPr>
          <a:xfrm>
            <a:off x="510241" y="5936189"/>
            <a:ext cx="4518959" cy="365125"/>
          </a:xfrm>
        </p:spPr>
        <p:txBody>
          <a:bodyPr/>
          <a:lstStyle/>
          <a:p>
            <a:endParaRPr lang="es-MX"/>
          </a:p>
        </p:txBody>
      </p:sp>
      <p:sp>
        <p:nvSpPr>
          <p:cNvPr id="6" name="Slide Number Placeholder 5"/>
          <p:cNvSpPr>
            <a:spLocks noGrp="1"/>
          </p:cNvSpPr>
          <p:nvPr>
            <p:ph type="sldNum" sz="quarter" idx="12"/>
          </p:nvPr>
        </p:nvSpPr>
        <p:spPr>
          <a:xfrm>
            <a:off x="7431152" y="5432500"/>
            <a:ext cx="1149636" cy="1273100"/>
          </a:xfrm>
        </p:spPr>
        <p:txBody>
          <a:bodyPr anchor="t"/>
          <a:lstStyle>
            <a:lvl1pPr algn="ctr">
              <a:defRPr/>
            </a:lvl1pPr>
          </a:lstStyle>
          <a:p>
            <a:fld id="{DB1D4B22-5BC3-4FE2-9CA4-7AC8E21DD645}" type="slidenum">
              <a:rPr lang="es-MX" smtClean="0"/>
              <a:t>‹Nº›</a:t>
            </a:fld>
            <a:endParaRPr lang="es-MX"/>
          </a:p>
        </p:txBody>
      </p:sp>
    </p:spTree>
    <p:extLst>
      <p:ext uri="{BB962C8B-B14F-4D97-AF65-F5344CB8AC3E}">
        <p14:creationId xmlns:p14="http://schemas.microsoft.com/office/powerpoint/2010/main" val="3726029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grpSp>
        <p:nvGrpSpPr>
          <p:cNvPr id="27" name="Group 26"/>
          <p:cNvGrpSpPr/>
          <p:nvPr/>
        </p:nvGrpSpPr>
        <p:grpSpPr>
          <a:xfrm>
            <a:off x="0" y="609600"/>
            <a:ext cx="9161969" cy="1677035"/>
            <a:chOff x="0" y="2895600"/>
            <a:chExt cx="9161969" cy="1677035"/>
          </a:xfrm>
        </p:grpSpPr>
        <p:pic>
          <p:nvPicPr>
            <p:cNvPr id="28" name="Picture 2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9" name="Picture 2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0" name="Rectangle 29"/>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1" name="Rectangle 3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A194FBC-6337-4A0C-BB32-2C0EEA69330B}"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B1D4B22-5BC3-4FE2-9CA4-7AC8E21DD645}" type="slidenum">
              <a:rPr lang="es-MX" smtClean="0"/>
              <a:t>‹Nº›</a:t>
            </a:fld>
            <a:endParaRPr lang="es-MX"/>
          </a:p>
        </p:txBody>
      </p:sp>
    </p:spTree>
    <p:extLst>
      <p:ext uri="{BB962C8B-B14F-4D97-AF65-F5344CB8AC3E}">
        <p14:creationId xmlns:p14="http://schemas.microsoft.com/office/powerpoint/2010/main" val="2013353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grpSp>
        <p:nvGrpSpPr>
          <p:cNvPr id="18" name="Group 17"/>
          <p:cNvGrpSpPr/>
          <p:nvPr/>
        </p:nvGrpSpPr>
        <p:grpSpPr>
          <a:xfrm>
            <a:off x="0" y="2728432"/>
            <a:ext cx="9161969" cy="1677035"/>
            <a:chOff x="0" y="2895600"/>
            <a:chExt cx="9161969" cy="1677035"/>
          </a:xfrm>
        </p:grpSpPr>
        <p:pic>
          <p:nvPicPr>
            <p:cNvPr id="19" name="Picture 18"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0" name="Picture 19"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1" name="Rectangle 20"/>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2869895"/>
            <a:ext cx="6889150" cy="1090788"/>
          </a:xfrm>
        </p:spPr>
        <p:txBody>
          <a:bodyPr anchor="ctr">
            <a:normAutofit/>
          </a:bodyPr>
          <a:lstStyle>
            <a:lvl1pPr algn="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31639" y="4232172"/>
            <a:ext cx="688915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5365810" y="5936188"/>
            <a:ext cx="2057400" cy="365125"/>
          </a:xfrm>
        </p:spPr>
        <p:txBody>
          <a:bodyPr/>
          <a:lstStyle/>
          <a:p>
            <a:fld id="{7A194FBC-6337-4A0C-BB32-2C0EEA69330B}" type="datetimeFigureOut">
              <a:rPr lang="es-MX" smtClean="0"/>
              <a:t>01/10/2015</a:t>
            </a:fld>
            <a:endParaRPr lang="es-MX"/>
          </a:p>
        </p:txBody>
      </p:sp>
      <p:sp>
        <p:nvSpPr>
          <p:cNvPr id="5" name="Footer Placeholder 4"/>
          <p:cNvSpPr>
            <a:spLocks noGrp="1"/>
          </p:cNvSpPr>
          <p:nvPr>
            <p:ph type="ftr" sz="quarter" idx="11"/>
          </p:nvPr>
        </p:nvSpPr>
        <p:spPr>
          <a:xfrm>
            <a:off x="533400" y="5936189"/>
            <a:ext cx="4834673" cy="365125"/>
          </a:xfrm>
        </p:spPr>
        <p:txBody>
          <a:bodyPr/>
          <a:lstStyle/>
          <a:p>
            <a:endParaRPr lang="es-MX"/>
          </a:p>
        </p:txBody>
      </p:sp>
      <p:sp>
        <p:nvSpPr>
          <p:cNvPr id="6" name="Slide Number Placeholder 5"/>
          <p:cNvSpPr>
            <a:spLocks noGrp="1"/>
          </p:cNvSpPr>
          <p:nvPr>
            <p:ph type="sldNum" sz="quarter" idx="12"/>
          </p:nvPr>
        </p:nvSpPr>
        <p:spPr>
          <a:xfrm>
            <a:off x="7856438" y="2869896"/>
            <a:ext cx="1149836" cy="1090789"/>
          </a:xfrm>
        </p:spPr>
        <p:txBody>
          <a:bodyPr/>
          <a:lstStyle/>
          <a:p>
            <a:fld id="{DB1D4B22-5BC3-4FE2-9CA4-7AC8E21DD645}" type="slidenum">
              <a:rPr lang="es-MX" smtClean="0"/>
              <a:t>‹Nº›</a:t>
            </a:fld>
            <a:endParaRPr lang="es-MX"/>
          </a:p>
        </p:txBody>
      </p:sp>
    </p:spTree>
    <p:extLst>
      <p:ext uri="{BB962C8B-B14F-4D97-AF65-F5344CB8AC3E}">
        <p14:creationId xmlns:p14="http://schemas.microsoft.com/office/powerpoint/2010/main" val="4051809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0" name="Rectangle 19"/>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3400" y="753228"/>
            <a:ext cx="6887390" cy="1080938"/>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533400" y="2336873"/>
            <a:ext cx="3357899" cy="359931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061128" y="2336873"/>
            <a:ext cx="3359661" cy="359931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A194FBC-6337-4A0C-BB32-2C0EEA69330B}"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B1D4B22-5BC3-4FE2-9CA4-7AC8E21DD645}" type="slidenum">
              <a:rPr lang="es-MX" smtClean="0"/>
              <a:t>‹Nº›</a:t>
            </a:fld>
            <a:endParaRPr lang="es-MX"/>
          </a:p>
        </p:txBody>
      </p:sp>
    </p:spTree>
    <p:extLst>
      <p:ext uri="{BB962C8B-B14F-4D97-AF65-F5344CB8AC3E}">
        <p14:creationId xmlns:p14="http://schemas.microsoft.com/office/powerpoint/2010/main" val="7970491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grpSp>
        <p:nvGrpSpPr>
          <p:cNvPr id="28" name="Group 27"/>
          <p:cNvGrpSpPr/>
          <p:nvPr/>
        </p:nvGrpSpPr>
        <p:grpSpPr>
          <a:xfrm>
            <a:off x="0" y="609600"/>
            <a:ext cx="9161969" cy="1677035"/>
            <a:chOff x="0" y="2895600"/>
            <a:chExt cx="9161969" cy="1677035"/>
          </a:xfrm>
        </p:grpSpPr>
        <p:pic>
          <p:nvPicPr>
            <p:cNvPr id="29" name="Picture 28"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30" name="Picture 29"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1" name="Rectangle 30"/>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Rectangle 31"/>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30"/>
            <a:ext cx="6896534" cy="108093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0988" y="2336874"/>
            <a:ext cx="3145080"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531638" y="3030009"/>
            <a:ext cx="3367045" cy="290617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282646" y="2336873"/>
            <a:ext cx="3145527"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061129" y="3030009"/>
            <a:ext cx="3367044" cy="290617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A194FBC-6337-4A0C-BB32-2C0EEA69330B}" type="datetimeFigureOut">
              <a:rPr lang="es-MX" smtClean="0"/>
              <a:t>01/10/2015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DB1D4B22-5BC3-4FE2-9CA4-7AC8E21DD645}" type="slidenum">
              <a:rPr lang="es-MX" smtClean="0"/>
              <a:t>‹Nº›</a:t>
            </a:fld>
            <a:endParaRPr lang="es-MX"/>
          </a:p>
        </p:txBody>
      </p:sp>
    </p:spTree>
    <p:extLst>
      <p:ext uri="{BB962C8B-B14F-4D97-AF65-F5344CB8AC3E}">
        <p14:creationId xmlns:p14="http://schemas.microsoft.com/office/powerpoint/2010/main" val="3735098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grpSp>
        <p:nvGrpSpPr>
          <p:cNvPr id="15" name="Group 14"/>
          <p:cNvGrpSpPr/>
          <p:nvPr/>
        </p:nvGrpSpPr>
        <p:grpSpPr>
          <a:xfrm>
            <a:off x="0" y="609600"/>
            <a:ext cx="9161969" cy="1677035"/>
            <a:chOff x="0" y="2895600"/>
            <a:chExt cx="9161969" cy="1677035"/>
          </a:xfrm>
        </p:grpSpPr>
        <p:pic>
          <p:nvPicPr>
            <p:cNvPr id="16" name="Picture 15"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7" name="Picture 16"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18" name="Rectangle 17"/>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18"/>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A194FBC-6337-4A0C-BB32-2C0EEA69330B}" type="datetimeFigureOut">
              <a:rPr lang="es-MX" smtClean="0"/>
              <a:t>01/10/2015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DB1D4B22-5BC3-4FE2-9CA4-7AC8E21DD645}" type="slidenum">
              <a:rPr lang="es-MX" smtClean="0"/>
              <a:t>‹Nº›</a:t>
            </a:fld>
            <a:endParaRPr lang="es-MX"/>
          </a:p>
        </p:txBody>
      </p:sp>
    </p:spTree>
    <p:extLst>
      <p:ext uri="{BB962C8B-B14F-4D97-AF65-F5344CB8AC3E}">
        <p14:creationId xmlns:p14="http://schemas.microsoft.com/office/powerpoint/2010/main" val="32388020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12" name="Picture 11" descr="HD-ShadowShort.png"/>
          <p:cNvPicPr>
            <a:picLocks noChangeAspect="1"/>
          </p:cNvPicPr>
          <p:nvPr/>
        </p:nvPicPr>
        <p:blipFill rotWithShape="1">
          <a:blip r:embed="rId2" cstate="print">
            <a:extLst>
              <a:ext uri="{28A0092B-C50C-407E-A947-70E740481C1C}">
                <a14:useLocalDpi xmlns:a14="http://schemas.microsoft.com/office/drawing/2010/main" val="0"/>
              </a:ext>
            </a:extLst>
          </a:blip>
          <a:srcRect r="9871"/>
          <a:stretch/>
        </p:blipFill>
        <p:spPr>
          <a:xfrm>
            <a:off x="7717217" y="1973262"/>
            <a:ext cx="1444752" cy="144270"/>
          </a:xfrm>
          <a:prstGeom prst="rect">
            <a:avLst/>
          </a:prstGeom>
        </p:spPr>
      </p:pic>
      <p:sp>
        <p:nvSpPr>
          <p:cNvPr id="14" name="Rectangle 13"/>
          <p:cNvSpPr/>
          <p:nvPr/>
        </p:nvSpPr>
        <p:spPr>
          <a:xfrm>
            <a:off x="7710769" y="609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7A194FBC-6337-4A0C-BB32-2C0EEA69330B}" type="datetimeFigureOut">
              <a:rPr lang="es-MX" smtClean="0"/>
              <a:t>01/10/2015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DB1D4B22-5BC3-4FE2-9CA4-7AC8E21DD645}" type="slidenum">
              <a:rPr lang="es-MX" smtClean="0"/>
              <a:t>‹Nº›</a:t>
            </a:fld>
            <a:endParaRPr lang="es-MX"/>
          </a:p>
        </p:txBody>
      </p:sp>
    </p:spTree>
    <p:extLst>
      <p:ext uri="{BB962C8B-B14F-4D97-AF65-F5344CB8AC3E}">
        <p14:creationId xmlns:p14="http://schemas.microsoft.com/office/powerpoint/2010/main" val="812173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0" name="Rectangle 19"/>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7"/>
            <a:ext cx="6896534" cy="1080940"/>
          </a:xfrm>
        </p:spPr>
        <p:txBody>
          <a:bodyPr anchor="ct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514385" y="2336874"/>
            <a:ext cx="3913788" cy="359931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33401" y="2336873"/>
            <a:ext cx="2796240"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A194FBC-6337-4A0C-BB32-2C0EEA69330B}"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B1D4B22-5BC3-4FE2-9CA4-7AC8E21DD645}" type="slidenum">
              <a:rPr lang="es-MX" smtClean="0"/>
              <a:t>‹Nº›</a:t>
            </a:fld>
            <a:endParaRPr lang="es-MX"/>
          </a:p>
        </p:txBody>
      </p:sp>
    </p:spTree>
    <p:extLst>
      <p:ext uri="{BB962C8B-B14F-4D97-AF65-F5344CB8AC3E}">
        <p14:creationId xmlns:p14="http://schemas.microsoft.com/office/powerpoint/2010/main" val="35382839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0" name="Rectangle 19"/>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8"/>
            <a:ext cx="6896534" cy="1080938"/>
          </a:xfrm>
        </p:spPr>
        <p:txBody>
          <a:bodyPr anchor="ctr">
            <a:normAutofit/>
          </a:bodyPr>
          <a:lstStyle>
            <a:lvl1pPr>
              <a:defRPr sz="36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510956" y="2336874"/>
            <a:ext cx="3917217"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531638" y="2336874"/>
            <a:ext cx="2798487"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A194FBC-6337-4A0C-BB32-2C0EEA69330B}"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B1D4B22-5BC3-4FE2-9CA4-7AC8E21DD645}" type="slidenum">
              <a:rPr lang="es-MX" smtClean="0"/>
              <a:t>‹Nº›</a:t>
            </a:fld>
            <a:endParaRPr lang="es-MX"/>
          </a:p>
        </p:txBody>
      </p:sp>
    </p:spTree>
    <p:extLst>
      <p:ext uri="{BB962C8B-B14F-4D97-AF65-F5344CB8AC3E}">
        <p14:creationId xmlns:p14="http://schemas.microsoft.com/office/powerpoint/2010/main" val="8046554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7" name="Picture 3" descr="C:\Users\James\Desktop\msft\Berlin\build Assets\hashOverlaySD-FullResolve.png"/>
          <p:cNvPicPr>
            <a:picLocks noChangeAspect="1" noChangeArrowheads="1"/>
          </p:cNvPicPr>
          <p:nvPr/>
        </p:nvPicPr>
        <p:blipFill>
          <a:blip r:embed="rId19">
            <a:alphaModFix amt="10000"/>
            <a:extLst>
              <a:ext uri="{28A0092B-C50C-407E-A947-70E740481C1C}">
                <a14:useLocalDpi xmlns:a14="http://schemas.microsoft.com/office/drawing/2010/main" val="0"/>
              </a:ext>
            </a:extLst>
          </a:blip>
          <a:srcRect/>
          <a:stretch>
            <a:fillRect/>
          </a:stretch>
        </p:blipFill>
        <p:spPr bwMode="auto">
          <a:xfrm>
            <a:off x="0" y="1"/>
            <a:ext cx="9144000" cy="6858000"/>
          </a:xfrm>
          <a:prstGeom prst="rect">
            <a:avLst/>
          </a:prstGeom>
          <a:extLst>
            <a:ext uri="{909E8E84-426E-40dd-AFC4-6F175D3DCCD1}">
              <a14:hiddenFill xmlns:a14="http://schemas.microsoft.com/office/drawing/2010/main" xmlns="">
                <a:solidFill>
                  <a:srgbClr val="FFFFFF"/>
                </a:solidFill>
              </a14:hiddenFill>
            </a:ext>
          </a:extLst>
        </p:spPr>
      </p:pic>
      <p:sp>
        <p:nvSpPr>
          <p:cNvPr id="2" name="Title Placeholder 1"/>
          <p:cNvSpPr>
            <a:spLocks noGrp="1"/>
          </p:cNvSpPr>
          <p:nvPr>
            <p:ph type="title"/>
          </p:nvPr>
        </p:nvSpPr>
        <p:spPr>
          <a:xfrm>
            <a:off x="531639" y="753228"/>
            <a:ext cx="6896534" cy="1080938"/>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33400" y="2336873"/>
            <a:ext cx="6887389" cy="3599316"/>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367881" y="5936188"/>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7A194FBC-6337-4A0C-BB32-2C0EEA69330B}" type="datetimeFigureOut">
              <a:rPr lang="es-MX" smtClean="0"/>
              <a:t>01/10/2015</a:t>
            </a:fld>
            <a:endParaRPr lang="es-MX"/>
          </a:p>
        </p:txBody>
      </p:sp>
      <p:sp>
        <p:nvSpPr>
          <p:cNvPr id="5" name="Footer Placeholder 4"/>
          <p:cNvSpPr>
            <a:spLocks noGrp="1"/>
          </p:cNvSpPr>
          <p:nvPr>
            <p:ph type="ftr" sz="quarter" idx="3"/>
          </p:nvPr>
        </p:nvSpPr>
        <p:spPr>
          <a:xfrm>
            <a:off x="533400" y="5936189"/>
            <a:ext cx="4834673"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7848600" y="753228"/>
            <a:ext cx="1157674"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DB1D4B22-5BC3-4FE2-9CA4-7AC8E21DD645}" type="slidenum">
              <a:rPr lang="es-MX" smtClean="0"/>
              <a:t>‹Nº›</a:t>
            </a:fld>
            <a:endParaRPr lang="es-MX"/>
          </a:p>
        </p:txBody>
      </p:sp>
    </p:spTree>
    <p:extLst>
      <p:ext uri="{BB962C8B-B14F-4D97-AF65-F5344CB8AC3E}">
        <p14:creationId xmlns:p14="http://schemas.microsoft.com/office/powerpoint/2010/main" val="1438916689"/>
      </p:ext>
    </p:extLst>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 id="2147483770" r:id="rId14"/>
    <p:sldLayoutId id="2147483771" r:id="rId15"/>
    <p:sldLayoutId id="2147483772" r:id="rId16"/>
    <p:sldLayoutId id="2147483773"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8.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8.xml"/><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8.xml"/><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8.xml"/><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9.xml"/><Relationship Id="rId1" Type="http://schemas.openxmlformats.org/officeDocument/2006/relationships/slideLayout" Target="../slideLayouts/slideLayout8.xml"/><Relationship Id="rId4" Type="http://schemas.openxmlformats.org/officeDocument/2006/relationships/image" Target="../media/image34.png"/></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5.xml"/><Relationship Id="rId1" Type="http://schemas.openxmlformats.org/officeDocument/2006/relationships/slideLayout" Target="../slideLayouts/slideLayout8.xml"/><Relationship Id="rId4" Type="http://schemas.openxmlformats.org/officeDocument/2006/relationships/image" Target="../media/image39.png"/></Relationships>
</file>

<file path=ppt/slides/_rels/slide3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6.xml"/><Relationship Id="rId1" Type="http://schemas.openxmlformats.org/officeDocument/2006/relationships/slideLayout" Target="../slideLayouts/slideLayout8.xml"/><Relationship Id="rId4" Type="http://schemas.openxmlformats.org/officeDocument/2006/relationships/image" Target="../media/image41.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8" Type="http://schemas.openxmlformats.org/officeDocument/2006/relationships/hyperlink" Target="http://www.medicinaoral.com/medoralfree01/v11i6/medoralv11i6p474e.pdf" TargetMode="External"/><Relationship Id="rId3" Type="http://schemas.openxmlformats.org/officeDocument/2006/relationships/hyperlink" Target="http://www.onmeda.es/enfermedades/lepra-sintomas-lepra-lepromatosa-1587-6.html" TargetMode="External"/><Relationship Id="rId7" Type="http://schemas.openxmlformats.org/officeDocument/2006/relationships/hyperlink" Target="http://www.capdental.net/documentos/ficheros_publicaciones/Manifestaciones%20orales%20de%20la%20lepra.pdf"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hyperlink" Target="http://oaxaca.quadratin.com.mx/Existen-en-Mexico-702-casos-de-Lepra/" TargetMode="External"/><Relationship Id="rId5" Type="http://schemas.openxmlformats.org/officeDocument/2006/relationships/hyperlink" Target="http://web.ssaver.gob.mx/saludpublica/files/2014/01/mensajero-Lepra.pdf" TargetMode="External"/><Relationship Id="rId4" Type="http://schemas.openxmlformats.org/officeDocument/2006/relationships/hyperlink" Target="http://www.who.int/mediacentre/factsheets/fs101/es/" TargetMode="External"/><Relationship Id="rId9" Type="http://schemas.openxmlformats.org/officeDocument/2006/relationships/hyperlink" Target="http://www.redalyc.org/articulo.oa?id=10640110" TargetMode="Externa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683568" y="692696"/>
            <a:ext cx="7761184" cy="1152128"/>
          </a:xfrm>
        </p:spPr>
        <p:txBody>
          <a:bodyPr>
            <a:normAutofit fontScale="90000"/>
          </a:bodyPr>
          <a:lstStyle/>
          <a:p>
            <a:pPr algn="ctr"/>
            <a:r>
              <a:rPr lang="es-MX" sz="2000" b="1" dirty="0" smtClean="0"/>
              <a:t>UNIVERSIDAD AUTONOMA DEL ESTADO DE MEXICO</a:t>
            </a:r>
            <a:br>
              <a:rPr lang="es-MX" sz="2000" b="1" dirty="0" smtClean="0"/>
            </a:br>
            <a:r>
              <a:rPr lang="es-MX" sz="2000" b="1" dirty="0" smtClean="0"/>
              <a:t>FACULTAD DE ODONTOLOGIA </a:t>
            </a:r>
            <a:br>
              <a:rPr lang="es-MX" sz="2000" b="1" dirty="0" smtClean="0"/>
            </a:br>
            <a:r>
              <a:rPr lang="es-MX" sz="2000" b="1" dirty="0" smtClean="0"/>
              <a:t>AREA DE MEDICINA BUCAL </a:t>
            </a:r>
            <a:br>
              <a:rPr lang="es-MX" sz="2000" b="1" dirty="0" smtClean="0"/>
            </a:br>
            <a:r>
              <a:rPr lang="es-MX" sz="2000" b="1" dirty="0" smtClean="0"/>
              <a:t>PLAN DE ESTUDIOS:  CIRUJANO DENTISTA </a:t>
            </a:r>
            <a:br>
              <a:rPr lang="es-MX" sz="2000" b="1" dirty="0" smtClean="0"/>
            </a:br>
            <a:r>
              <a:rPr lang="es-MX" sz="2000" b="1" dirty="0" smtClean="0"/>
              <a:t>UNIDAD DE APRENDIZAJE: PATOLOGIA BUCAL II</a:t>
            </a:r>
            <a:br>
              <a:rPr lang="es-MX" sz="2000" b="1" dirty="0" smtClean="0"/>
            </a:br>
            <a:r>
              <a:rPr lang="es-MX" sz="2000" b="1" dirty="0"/>
              <a:t/>
            </a:r>
            <a:br>
              <a:rPr lang="es-MX" sz="2000" b="1" dirty="0"/>
            </a:br>
            <a:r>
              <a:rPr lang="es-MX" sz="2000" b="1" dirty="0" smtClean="0"/>
              <a:t>MATERIAL SOLO VISION PROYECTABLE </a:t>
            </a:r>
            <a:br>
              <a:rPr lang="es-MX" sz="2000" b="1" dirty="0" smtClean="0"/>
            </a:br>
            <a:r>
              <a:rPr lang="es-MX" sz="2000" b="1" dirty="0"/>
              <a:t/>
            </a:r>
            <a:br>
              <a:rPr lang="es-MX" sz="2000" b="1" dirty="0"/>
            </a:br>
            <a:endParaRPr lang="es-MX" sz="2000" b="1" dirty="0"/>
          </a:p>
        </p:txBody>
      </p:sp>
      <p:sp>
        <p:nvSpPr>
          <p:cNvPr id="6" name="5 Marcador de contenido"/>
          <p:cNvSpPr>
            <a:spLocks noGrp="1"/>
          </p:cNvSpPr>
          <p:nvPr>
            <p:ph type="body" idx="1"/>
          </p:nvPr>
        </p:nvSpPr>
        <p:spPr>
          <a:xfrm>
            <a:off x="683568" y="3645024"/>
            <a:ext cx="7761184" cy="2808312"/>
          </a:xfrm>
        </p:spPr>
        <p:txBody>
          <a:bodyPr>
            <a:normAutofit/>
          </a:bodyPr>
          <a:lstStyle/>
          <a:p>
            <a:endParaRPr lang="es-MX" sz="2400" dirty="0" smtClean="0">
              <a:latin typeface="Copperplate Gothic Bold" pitchFamily="34" charset="0"/>
            </a:endParaRPr>
          </a:p>
          <a:p>
            <a:pPr marL="0" indent="0">
              <a:buNone/>
            </a:pPr>
            <a:endParaRPr lang="es-MX" sz="2400" dirty="0" smtClean="0">
              <a:latin typeface="Copperplate Gothic Bold" pitchFamily="34" charset="0"/>
            </a:endParaRPr>
          </a:p>
          <a:p>
            <a:pPr marL="0" indent="0">
              <a:buNone/>
            </a:pPr>
            <a:endParaRPr lang="es-MX" dirty="0"/>
          </a:p>
        </p:txBody>
      </p:sp>
      <p:sp>
        <p:nvSpPr>
          <p:cNvPr id="2" name="CuadroTexto 1"/>
          <p:cNvSpPr txBox="1"/>
          <p:nvPr/>
        </p:nvSpPr>
        <p:spPr>
          <a:xfrm>
            <a:off x="1907704" y="2906360"/>
            <a:ext cx="4608512" cy="1477328"/>
          </a:xfrm>
          <a:prstGeom prst="rect">
            <a:avLst/>
          </a:prstGeom>
          <a:noFill/>
        </p:spPr>
        <p:txBody>
          <a:bodyPr wrap="square" rtlCol="0">
            <a:spAutoFit/>
          </a:bodyPr>
          <a:lstStyle/>
          <a:p>
            <a:r>
              <a:rPr lang="es-MX" dirty="0" smtClean="0"/>
              <a:t>NOMBRE DEL MATERIAL:</a:t>
            </a:r>
          </a:p>
          <a:p>
            <a:endParaRPr lang="es-MX" dirty="0"/>
          </a:p>
          <a:p>
            <a:pPr algn="ctr"/>
            <a:r>
              <a:rPr lang="es-MX" dirty="0" smtClean="0"/>
              <a:t>              </a:t>
            </a:r>
            <a:r>
              <a:rPr lang="es-MX" sz="5400" b="1" dirty="0" smtClean="0"/>
              <a:t>LEPRA </a:t>
            </a:r>
            <a:endParaRPr lang="es-MX" sz="5400" b="1" dirty="0"/>
          </a:p>
        </p:txBody>
      </p:sp>
      <p:sp>
        <p:nvSpPr>
          <p:cNvPr id="3" name="CuadroTexto 2"/>
          <p:cNvSpPr txBox="1"/>
          <p:nvPr/>
        </p:nvSpPr>
        <p:spPr>
          <a:xfrm>
            <a:off x="971600" y="4653136"/>
            <a:ext cx="6840760" cy="1384995"/>
          </a:xfrm>
          <a:prstGeom prst="rect">
            <a:avLst/>
          </a:prstGeom>
          <a:noFill/>
        </p:spPr>
        <p:txBody>
          <a:bodyPr wrap="square" rtlCol="0">
            <a:spAutoFit/>
          </a:bodyPr>
          <a:lstStyle/>
          <a:p>
            <a:r>
              <a:rPr lang="es-MX" dirty="0" smtClean="0"/>
              <a:t>ELABORADO POR:</a:t>
            </a:r>
          </a:p>
          <a:p>
            <a:endParaRPr lang="es-MX" dirty="0" smtClean="0"/>
          </a:p>
          <a:p>
            <a:r>
              <a:rPr lang="es-MX" sz="2400" dirty="0" smtClean="0"/>
              <a:t>               MASS. MARILUZ DIAZ GUZMAN</a:t>
            </a:r>
          </a:p>
          <a:p>
            <a:r>
              <a:rPr lang="es-MX" sz="2400" dirty="0"/>
              <a:t> </a:t>
            </a:r>
            <a:r>
              <a:rPr lang="es-MX" sz="2400" dirty="0" smtClean="0"/>
              <a:t>                                                              2015</a:t>
            </a:r>
            <a:endParaRPr lang="es-MX" sz="2400" dirty="0"/>
          </a:p>
        </p:txBody>
      </p:sp>
      <p:pic>
        <p:nvPicPr>
          <p:cNvPr id="7" name="Imagen 6"/>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380312" y="587884"/>
            <a:ext cx="1562704" cy="1361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4005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rmAutofit/>
          </a:bodyPr>
          <a:lstStyle/>
          <a:p>
            <a:r>
              <a:rPr lang="es-MX" sz="4400" dirty="0" smtClean="0"/>
              <a:t>EPIDEMIOLOGIA </a:t>
            </a:r>
            <a:endParaRPr lang="es-MX" sz="4400" dirty="0"/>
          </a:p>
        </p:txBody>
      </p:sp>
      <p:sp>
        <p:nvSpPr>
          <p:cNvPr id="6" name="5 Marcador de contenido"/>
          <p:cNvSpPr>
            <a:spLocks noGrp="1"/>
          </p:cNvSpPr>
          <p:nvPr>
            <p:ph idx="1"/>
          </p:nvPr>
        </p:nvSpPr>
        <p:spPr>
          <a:xfrm>
            <a:off x="699247" y="2420888"/>
            <a:ext cx="7745505" cy="3705274"/>
          </a:xfrm>
        </p:spPr>
        <p:txBody>
          <a:bodyPr/>
          <a:lstStyle/>
          <a:p>
            <a:r>
              <a:rPr lang="es-MX" dirty="0" smtClean="0"/>
              <a:t>Predomina </a:t>
            </a:r>
            <a:r>
              <a:rPr lang="es-MX" dirty="0"/>
              <a:t>en varones, casi siempre se inicia durante la niñez o la </a:t>
            </a:r>
            <a:r>
              <a:rPr lang="es-MX" dirty="0" smtClean="0"/>
              <a:t>adolescencia.</a:t>
            </a:r>
            <a:endParaRPr lang="es-MX" dirty="0"/>
          </a:p>
          <a:p>
            <a:r>
              <a:rPr lang="es-MX" dirty="0"/>
              <a:t>Mayor frecuencia en la </a:t>
            </a:r>
            <a:r>
              <a:rPr lang="es-MX" dirty="0" smtClean="0"/>
              <a:t>pobreza.</a:t>
            </a:r>
            <a:endParaRPr lang="es-MX" dirty="0"/>
          </a:p>
          <a:p>
            <a:r>
              <a:rPr lang="es-MX" dirty="0"/>
              <a:t>Enfermedad multifactorial que depende del estado inmunitario del </a:t>
            </a:r>
            <a:r>
              <a:rPr lang="es-MX" dirty="0" smtClean="0"/>
              <a:t>paciente.</a:t>
            </a:r>
          </a:p>
          <a:p>
            <a:r>
              <a:rPr lang="es-MX" dirty="0"/>
              <a:t>El adelgazamiento, la isquemia, la perdida de cejas, las pestañas, el vello </a:t>
            </a:r>
            <a:r>
              <a:rPr lang="es-MX" dirty="0" smtClean="0"/>
              <a:t>corporal.</a:t>
            </a:r>
            <a:endParaRPr lang="es-MX" dirty="0"/>
          </a:p>
        </p:txBody>
      </p:sp>
    </p:spTree>
    <p:extLst>
      <p:ext uri="{BB962C8B-B14F-4D97-AF65-F5344CB8AC3E}">
        <p14:creationId xmlns:p14="http://schemas.microsoft.com/office/powerpoint/2010/main" val="16926153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323528" y="764704"/>
            <a:ext cx="7912447" cy="5566765"/>
          </a:xfrm>
        </p:spPr>
        <p:txBody>
          <a:bodyPr/>
          <a:lstStyle/>
          <a:p>
            <a:r>
              <a:rPr lang="es-MX" dirty="0"/>
              <a:t>La lepra tiene dos formas comunes</a:t>
            </a:r>
            <a:r>
              <a:rPr lang="es-MX" dirty="0" smtClean="0"/>
              <a:t>:</a:t>
            </a:r>
          </a:p>
          <a:p>
            <a:r>
              <a:rPr lang="es-MX" dirty="0" smtClean="0"/>
              <a:t> </a:t>
            </a:r>
            <a:r>
              <a:rPr lang="es-MX" dirty="0"/>
              <a:t>la tuberculoide y la </a:t>
            </a:r>
            <a:r>
              <a:rPr lang="es-MX" dirty="0" err="1"/>
              <a:t>lepromatosa</a:t>
            </a:r>
            <a:r>
              <a:rPr lang="es-MX" dirty="0" smtClean="0"/>
              <a:t>.</a:t>
            </a:r>
          </a:p>
          <a:p>
            <a:r>
              <a:rPr lang="es-MX" dirty="0" smtClean="0"/>
              <a:t> </a:t>
            </a:r>
            <a:r>
              <a:rPr lang="es-MX" dirty="0"/>
              <a:t>Ambas formas ocasionan úlceras en la piel, pero la forma lepromatosa es la más grave y produce grandes </a:t>
            </a:r>
            <a:r>
              <a:rPr lang="es-MX" dirty="0" smtClean="0"/>
              <a:t>protuberancias </a:t>
            </a:r>
            <a:r>
              <a:rPr lang="es-MX" dirty="0"/>
              <a:t>e hinchazones (nódulos). </a:t>
            </a:r>
            <a:endParaRPr lang="es-MX" dirty="0" smtClean="0"/>
          </a:p>
          <a:p>
            <a:r>
              <a:rPr lang="es-MX" dirty="0" smtClean="0"/>
              <a:t>La bacteria que la causa es el </a:t>
            </a:r>
            <a:r>
              <a:rPr lang="es-MX" dirty="0" err="1" smtClean="0"/>
              <a:t>Mycobacterium</a:t>
            </a:r>
            <a:r>
              <a:rPr lang="es-MX" dirty="0" smtClean="0"/>
              <a:t> </a:t>
            </a:r>
            <a:r>
              <a:rPr lang="es-MX" dirty="0" err="1" smtClean="0"/>
              <a:t>Leprae</a:t>
            </a:r>
            <a:r>
              <a:rPr lang="es-MX" dirty="0" smtClean="0"/>
              <a:t> </a:t>
            </a:r>
            <a:endParaRPr lang="es-MX" dirty="0"/>
          </a:p>
        </p:txBody>
      </p:sp>
      <p:pic>
        <p:nvPicPr>
          <p:cNvPr id="1026" name="Picture 2" descr="https://encrypted-tbn2.gstatic.com/images?q=tbn:ANd9GcT7ZRF9rTCas8c_SVMr9bTd4bH51GmwODU5jQqxWXF4V9-Mnj74o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3645024"/>
            <a:ext cx="2438400" cy="2400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73602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p:txBody>
          <a:bodyPr>
            <a:normAutofit fontScale="92500" lnSpcReduction="10000"/>
          </a:bodyPr>
          <a:lstStyle/>
          <a:p>
            <a:r>
              <a:rPr lang="es-MX" b="1" dirty="0" smtClean="0"/>
              <a:t>Lepra Tuberculoide</a:t>
            </a:r>
          </a:p>
          <a:p>
            <a:endParaRPr lang="es-MX" dirty="0"/>
          </a:p>
          <a:p>
            <a:pPr marL="0" indent="0" algn="just">
              <a:buNone/>
            </a:pPr>
            <a:r>
              <a:rPr lang="es-MX" dirty="0"/>
              <a:t>T</a:t>
            </a:r>
            <a:r>
              <a:rPr lang="es-MX" dirty="0" smtClean="0"/>
              <a:t>ambién </a:t>
            </a:r>
            <a:r>
              <a:rPr lang="es-MX" dirty="0"/>
              <a:t>llamada lepra </a:t>
            </a:r>
            <a:r>
              <a:rPr lang="es-MX" dirty="0" smtClean="0"/>
              <a:t>tuberculosa, </a:t>
            </a:r>
            <a:r>
              <a:rPr lang="es-MX" dirty="0"/>
              <a:t>se manifiesta por síntomas limitados a la piel: se producen decoloraciones de la piel en forma de manchas. Además, se produce parálisis debido a un ataque precoz de los nervios. </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708920"/>
            <a:ext cx="2915878" cy="2666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uadroTexto 1"/>
          <p:cNvSpPr txBox="1"/>
          <p:nvPr/>
        </p:nvSpPr>
        <p:spPr>
          <a:xfrm>
            <a:off x="827584" y="836712"/>
            <a:ext cx="5040560" cy="369332"/>
          </a:xfrm>
          <a:prstGeom prst="rect">
            <a:avLst/>
          </a:prstGeom>
          <a:noFill/>
        </p:spPr>
        <p:txBody>
          <a:bodyPr wrap="square" rtlCol="0">
            <a:spAutoFit/>
          </a:bodyPr>
          <a:lstStyle/>
          <a:p>
            <a:r>
              <a:rPr lang="es-MX" dirty="0" smtClean="0"/>
              <a:t>LEPRA TUBERCULOIDE EN PIEL  </a:t>
            </a:r>
            <a:endParaRPr lang="es-MX" dirty="0"/>
          </a:p>
        </p:txBody>
      </p:sp>
    </p:spTree>
    <p:extLst>
      <p:ext uri="{BB962C8B-B14F-4D97-AF65-F5344CB8AC3E}">
        <p14:creationId xmlns:p14="http://schemas.microsoft.com/office/powerpoint/2010/main" val="22086206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499992" y="1484784"/>
            <a:ext cx="4116667" cy="4165745"/>
          </a:xfrm>
        </p:spPr>
        <p:txBody>
          <a:bodyPr>
            <a:normAutofit/>
          </a:bodyPr>
          <a:lstStyle/>
          <a:p>
            <a:pPr algn="just"/>
            <a:endParaRPr lang="es-MX" dirty="0" smtClean="0"/>
          </a:p>
          <a:p>
            <a:pPr marL="0" indent="0" algn="just">
              <a:buNone/>
            </a:pPr>
            <a:r>
              <a:rPr lang="es-MX" dirty="0" smtClean="0"/>
              <a:t>En </a:t>
            </a:r>
            <a:r>
              <a:rPr lang="es-MX" dirty="0"/>
              <a:t>este caso, el sistema inmunitario del organismo responde impidiendo la reproducción de las bacterias. La lepra tuberculoide normalmente es autolimitada, es decir se cura por sí sola. El riesgo de contagio es mucho menor que en la lepra lepromatosa</a:t>
            </a:r>
          </a:p>
          <a:p>
            <a:endParaRPr lang="es-MX"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204864"/>
            <a:ext cx="3647108"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uadroTexto 3"/>
          <p:cNvSpPr txBox="1"/>
          <p:nvPr/>
        </p:nvSpPr>
        <p:spPr>
          <a:xfrm>
            <a:off x="395536" y="980728"/>
            <a:ext cx="4104456" cy="369332"/>
          </a:xfrm>
          <a:prstGeom prst="rect">
            <a:avLst/>
          </a:prstGeom>
          <a:noFill/>
        </p:spPr>
        <p:txBody>
          <a:bodyPr wrap="square" rtlCol="0">
            <a:spAutoFit/>
          </a:bodyPr>
          <a:lstStyle/>
          <a:p>
            <a:r>
              <a:rPr lang="es-MX" dirty="0" smtClean="0"/>
              <a:t>CARACTERISTICAS CLINICAS </a:t>
            </a:r>
            <a:endParaRPr lang="es-MX" dirty="0"/>
          </a:p>
        </p:txBody>
      </p:sp>
    </p:spTree>
    <p:extLst>
      <p:ext uri="{BB962C8B-B14F-4D97-AF65-F5344CB8AC3E}">
        <p14:creationId xmlns:p14="http://schemas.microsoft.com/office/powerpoint/2010/main" val="7497906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44008" y="2348880"/>
            <a:ext cx="3913788" cy="3599313"/>
          </a:xfrm>
        </p:spPr>
        <p:txBody>
          <a:bodyPr>
            <a:normAutofit fontScale="92500" lnSpcReduction="20000"/>
          </a:bodyPr>
          <a:lstStyle/>
          <a:p>
            <a:r>
              <a:rPr lang="es-MX" b="1" dirty="0" smtClean="0"/>
              <a:t>Lepra Lepromatosa</a:t>
            </a:r>
          </a:p>
          <a:p>
            <a:endParaRPr lang="es-MX" dirty="0"/>
          </a:p>
          <a:p>
            <a:pPr marL="0" indent="0" algn="just">
              <a:buNone/>
            </a:pPr>
            <a:r>
              <a:rPr lang="es-MX" dirty="0" smtClean="0"/>
              <a:t>Es la </a:t>
            </a:r>
            <a:r>
              <a:rPr lang="es-MX" dirty="0"/>
              <a:t>forma más grave de la </a:t>
            </a:r>
            <a:r>
              <a:rPr lang="es-MX" dirty="0" smtClean="0"/>
              <a:t>lepra. </a:t>
            </a:r>
            <a:r>
              <a:rPr lang="es-MX" dirty="0"/>
              <a:t>Se produce por una escasa o nula respuesta del sistema inmunológico que hace que las bacterias pueden multiplicarse en el tejido prácticamente sin </a:t>
            </a:r>
            <a:r>
              <a:rPr lang="es-MX" dirty="0" smtClean="0"/>
              <a:t>obstáculos, </a:t>
            </a:r>
            <a:r>
              <a:rPr lang="es-MX" dirty="0"/>
              <a:t>pueden aparecer hasta mil millones de bacterias por gramo de tejido.</a:t>
            </a: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2376781"/>
            <a:ext cx="3384376" cy="2822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uadroTexto 1"/>
          <p:cNvSpPr txBox="1"/>
          <p:nvPr/>
        </p:nvSpPr>
        <p:spPr>
          <a:xfrm>
            <a:off x="395536" y="980728"/>
            <a:ext cx="4032448" cy="369332"/>
          </a:xfrm>
          <a:prstGeom prst="rect">
            <a:avLst/>
          </a:prstGeom>
          <a:noFill/>
        </p:spPr>
        <p:txBody>
          <a:bodyPr wrap="square" rtlCol="0">
            <a:spAutoFit/>
          </a:bodyPr>
          <a:lstStyle/>
          <a:p>
            <a:r>
              <a:rPr lang="es-MX" dirty="0" smtClean="0"/>
              <a:t>LEPRA  LEPROMATOSA  NODULOS  </a:t>
            </a:r>
            <a:endParaRPr lang="es-MX" dirty="0"/>
          </a:p>
        </p:txBody>
      </p:sp>
    </p:spTree>
    <p:extLst>
      <p:ext uri="{BB962C8B-B14F-4D97-AF65-F5344CB8AC3E}">
        <p14:creationId xmlns:p14="http://schemas.microsoft.com/office/powerpoint/2010/main" val="32497845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44008" y="1196752"/>
            <a:ext cx="4116667" cy="5566765"/>
          </a:xfrm>
        </p:spPr>
        <p:txBody>
          <a:bodyPr>
            <a:normAutofit/>
          </a:bodyPr>
          <a:lstStyle/>
          <a:p>
            <a:pPr marL="0" indent="0" algn="just">
              <a:buNone/>
            </a:pPr>
            <a:r>
              <a:rPr lang="es-MX" dirty="0"/>
              <a:t>Clínicamente, al principio aparecen lesiones cutáneas enrojecidas, sobre todo en la cara, que posteriormente evolucionan a lepromas (nódulos). Además, a menudo las células nerviosas mueren, lo que supone también un considerable riesgo de lesiones para el afectado por falta de </a:t>
            </a:r>
            <a:r>
              <a:rPr lang="es-MX" dirty="0" smtClean="0"/>
              <a:t>sensibilidad, </a:t>
            </a:r>
            <a:r>
              <a:rPr lang="es-MX" dirty="0"/>
              <a:t>las consecuencias son cicatrices y también </a:t>
            </a:r>
            <a:r>
              <a:rPr lang="es-MX" dirty="0" smtClean="0"/>
              <a:t>mutilaciones.</a:t>
            </a:r>
            <a:endParaRPr lang="es-MX"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2060848"/>
            <a:ext cx="3711724"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uadroTexto 1"/>
          <p:cNvSpPr txBox="1"/>
          <p:nvPr/>
        </p:nvSpPr>
        <p:spPr>
          <a:xfrm>
            <a:off x="179512" y="764704"/>
            <a:ext cx="4248472" cy="646331"/>
          </a:xfrm>
          <a:prstGeom prst="rect">
            <a:avLst/>
          </a:prstGeom>
          <a:noFill/>
        </p:spPr>
        <p:txBody>
          <a:bodyPr wrap="square" rtlCol="0">
            <a:spAutoFit/>
          </a:bodyPr>
          <a:lstStyle/>
          <a:p>
            <a:r>
              <a:rPr lang="es-MX" dirty="0" smtClean="0"/>
              <a:t>CARACTERISTICAS CLINICAS DE LEPRA LEPROMATOSA </a:t>
            </a:r>
            <a:endParaRPr lang="es-MX" dirty="0"/>
          </a:p>
        </p:txBody>
      </p:sp>
    </p:spTree>
    <p:extLst>
      <p:ext uri="{BB962C8B-B14F-4D97-AF65-F5344CB8AC3E}">
        <p14:creationId xmlns:p14="http://schemas.microsoft.com/office/powerpoint/2010/main" val="13943846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44008" y="2420888"/>
            <a:ext cx="3913788" cy="3599313"/>
          </a:xfrm>
        </p:spPr>
        <p:txBody>
          <a:bodyPr>
            <a:normAutofit fontScale="92500" lnSpcReduction="10000"/>
          </a:bodyPr>
          <a:lstStyle/>
          <a:p>
            <a:pPr marL="0" indent="0" algn="just">
              <a:buNone/>
            </a:pPr>
            <a:r>
              <a:rPr lang="es-MX" dirty="0"/>
              <a:t>En el estadio tardío también ataca a órganos internos y huesos. </a:t>
            </a:r>
            <a:r>
              <a:rPr lang="es-MX" dirty="0" smtClean="0"/>
              <a:t>Otra característica son </a:t>
            </a:r>
            <a:r>
              <a:rPr lang="es-MX" dirty="0"/>
              <a:t>la atrofia muscular y las parálisis asociadas a la misma. Esta forma grave de lepra provoca en cualquier caso una deformación progresiva, es decir, una mutilación que solo puede curarse con </a:t>
            </a:r>
            <a:r>
              <a:rPr lang="es-MX" dirty="0" smtClean="0"/>
              <a:t>antibióticos. Esta es </a:t>
            </a:r>
            <a:r>
              <a:rPr lang="es-MX" dirty="0"/>
              <a:t>muy contagiosa y puede ser mortal.</a:t>
            </a:r>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133" y="1844824"/>
            <a:ext cx="3024336" cy="4037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uadroTexto 1"/>
          <p:cNvSpPr txBox="1"/>
          <p:nvPr/>
        </p:nvSpPr>
        <p:spPr>
          <a:xfrm>
            <a:off x="395536" y="764704"/>
            <a:ext cx="4032448" cy="369332"/>
          </a:xfrm>
          <a:prstGeom prst="rect">
            <a:avLst/>
          </a:prstGeom>
          <a:noFill/>
        </p:spPr>
        <p:txBody>
          <a:bodyPr wrap="square" rtlCol="0">
            <a:spAutoFit/>
          </a:bodyPr>
          <a:lstStyle/>
          <a:p>
            <a:r>
              <a:rPr lang="es-MX" dirty="0" smtClean="0"/>
              <a:t>CARACTERISTICAS CLINICAS </a:t>
            </a:r>
            <a:endParaRPr lang="es-MX" dirty="0"/>
          </a:p>
        </p:txBody>
      </p:sp>
    </p:spTree>
    <p:extLst>
      <p:ext uri="{BB962C8B-B14F-4D97-AF65-F5344CB8AC3E}">
        <p14:creationId xmlns:p14="http://schemas.microsoft.com/office/powerpoint/2010/main" val="35268885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rmAutofit fontScale="90000"/>
          </a:bodyPr>
          <a:lstStyle/>
          <a:p>
            <a:r>
              <a:rPr lang="es-MX" sz="4400" dirty="0"/>
              <a:t>¿Cómo se transmite la lepra?</a:t>
            </a:r>
          </a:p>
        </p:txBody>
      </p:sp>
      <p:sp>
        <p:nvSpPr>
          <p:cNvPr id="6" name="5 Marcador de contenido"/>
          <p:cNvSpPr>
            <a:spLocks noGrp="1"/>
          </p:cNvSpPr>
          <p:nvPr>
            <p:ph idx="1"/>
          </p:nvPr>
        </p:nvSpPr>
        <p:spPr>
          <a:xfrm>
            <a:off x="755576" y="2204864"/>
            <a:ext cx="7745505" cy="3273226"/>
          </a:xfrm>
        </p:spPr>
        <p:txBody>
          <a:bodyPr/>
          <a:lstStyle/>
          <a:p>
            <a:pPr algn="just"/>
            <a:r>
              <a:rPr lang="es-MX" dirty="0" smtClean="0"/>
              <a:t>El contagio se da por </a:t>
            </a:r>
            <a:r>
              <a:rPr lang="es-MX" dirty="0"/>
              <a:t>gotículas nasales y orales cuando hay </a:t>
            </a:r>
            <a:r>
              <a:rPr lang="es-MX" dirty="0" smtClean="0"/>
              <a:t>un contacto </a:t>
            </a:r>
            <a:r>
              <a:rPr lang="es-MX" dirty="0"/>
              <a:t>estrecho, pero el vivir en la misma casa y en </a:t>
            </a:r>
            <a:r>
              <a:rPr lang="es-MX" dirty="0" smtClean="0"/>
              <a:t>contacto prolongado </a:t>
            </a:r>
            <a:r>
              <a:rPr lang="es-MX" dirty="0"/>
              <a:t>con una persona con lepra parece aumentar el riesgo </a:t>
            </a:r>
            <a:r>
              <a:rPr lang="es-MX" dirty="0" smtClean="0"/>
              <a:t>de adquirir </a:t>
            </a:r>
            <a:r>
              <a:rPr lang="es-MX" dirty="0"/>
              <a:t>la enfermedad.</a:t>
            </a:r>
          </a:p>
        </p:txBody>
      </p:sp>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848" y="4149080"/>
            <a:ext cx="2952328" cy="23314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07090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41337" y="2204864"/>
            <a:ext cx="7912447" cy="2808313"/>
          </a:xfrm>
        </p:spPr>
        <p:txBody>
          <a:bodyPr/>
          <a:lstStyle/>
          <a:p>
            <a:pPr algn="just"/>
            <a:r>
              <a:rPr lang="es-MX" dirty="0"/>
              <a:t>Los objetos contaminados pueden también desempeñar un </a:t>
            </a:r>
            <a:r>
              <a:rPr lang="es-MX" dirty="0" smtClean="0"/>
              <a:t>papel importante </a:t>
            </a:r>
            <a:r>
              <a:rPr lang="es-MX" dirty="0"/>
              <a:t>en la transmisión de las bacterias a otros.</a:t>
            </a: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3861048"/>
            <a:ext cx="6619875" cy="286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uadroTexto 1"/>
          <p:cNvSpPr txBox="1"/>
          <p:nvPr/>
        </p:nvSpPr>
        <p:spPr>
          <a:xfrm>
            <a:off x="179512" y="764704"/>
            <a:ext cx="3960440" cy="369332"/>
          </a:xfrm>
          <a:prstGeom prst="rect">
            <a:avLst/>
          </a:prstGeom>
          <a:noFill/>
        </p:spPr>
        <p:txBody>
          <a:bodyPr wrap="square" rtlCol="0">
            <a:spAutoFit/>
          </a:bodyPr>
          <a:lstStyle/>
          <a:p>
            <a:r>
              <a:rPr lang="es-MX" dirty="0" smtClean="0"/>
              <a:t>FACTORES DE CONTAGIO </a:t>
            </a:r>
            <a:endParaRPr lang="es-MX" dirty="0"/>
          </a:p>
        </p:txBody>
      </p:sp>
    </p:spTree>
    <p:extLst>
      <p:ext uri="{BB962C8B-B14F-4D97-AF65-F5344CB8AC3E}">
        <p14:creationId xmlns:p14="http://schemas.microsoft.com/office/powerpoint/2010/main" val="11979382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788024" y="3284984"/>
            <a:ext cx="3756627" cy="3312368"/>
          </a:xfrm>
        </p:spPr>
        <p:txBody>
          <a:bodyPr/>
          <a:lstStyle/>
          <a:p>
            <a:pPr algn="just"/>
            <a:r>
              <a:rPr lang="es-MX" dirty="0"/>
              <a:t>L</a:t>
            </a:r>
            <a:r>
              <a:rPr lang="es-MX" dirty="0" smtClean="0"/>
              <a:t>as </a:t>
            </a:r>
            <a:r>
              <a:rPr lang="es-MX" dirty="0"/>
              <a:t>pruebas para saber si se tiene la enfermedad son cutáneas, para diferenciar las dos formas de la lepra; así como la biopsia de lesión de piel o examen de raspado de piel.</a:t>
            </a:r>
          </a:p>
          <a:p>
            <a:endParaRPr lang="es-MX" dirty="0"/>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1052736"/>
            <a:ext cx="3365840"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3789040"/>
            <a:ext cx="3365840" cy="2541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uadroTexto 1"/>
          <p:cNvSpPr txBox="1"/>
          <p:nvPr/>
        </p:nvSpPr>
        <p:spPr>
          <a:xfrm>
            <a:off x="4716016" y="1052736"/>
            <a:ext cx="2736304" cy="369332"/>
          </a:xfrm>
          <a:prstGeom prst="rect">
            <a:avLst/>
          </a:prstGeom>
          <a:noFill/>
        </p:spPr>
        <p:txBody>
          <a:bodyPr wrap="square" rtlCol="0">
            <a:spAutoFit/>
          </a:bodyPr>
          <a:lstStyle/>
          <a:p>
            <a:r>
              <a:rPr lang="es-MX" dirty="0" smtClean="0"/>
              <a:t>PRUEBAS CUTANEAS </a:t>
            </a:r>
            <a:endParaRPr lang="es-MX" dirty="0"/>
          </a:p>
        </p:txBody>
      </p:sp>
    </p:spTree>
    <p:extLst>
      <p:ext uri="{BB962C8B-B14F-4D97-AF65-F5344CB8AC3E}">
        <p14:creationId xmlns:p14="http://schemas.microsoft.com/office/powerpoint/2010/main" val="40402815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07504" y="4951359"/>
            <a:ext cx="7488832" cy="576064"/>
          </a:xfrm>
        </p:spPr>
        <p:txBody>
          <a:bodyPr/>
          <a:lstStyle/>
          <a:p>
            <a:r>
              <a:rPr lang="es-MX" sz="2400" dirty="0" smtClean="0"/>
              <a:t>EL PRESENTE TRABAJO DE MATERIAL SOLO VISION </a:t>
            </a:r>
            <a:br>
              <a:rPr lang="es-MX" sz="2400" dirty="0" smtClean="0"/>
            </a:br>
            <a:r>
              <a:rPr lang="es-MX" sz="2400" dirty="0" smtClean="0"/>
              <a:t>PROYECTABLE DE LA UNIDAD DE APRENDIZAJE DE PATOLOGIA BUCAL II , TIENE COMO OBJETIVO EL DE ACTUALIZAR LOS CONOCIMIENTOS Y SER UN AUXILIAR IMPORTANTE EN EL PROCESO DE ENSEÑANZA – APRENDIZAJE EN LOS ALUMNOS DEL QUINTO SEMESTRE  TENIENDO COMO BASE EL PROGRAMA DE     LA MATERIA CORRESPONDIENTE A :  </a:t>
            </a:r>
            <a:br>
              <a:rPr lang="es-MX" sz="2400" dirty="0" smtClean="0"/>
            </a:br>
            <a:r>
              <a:rPr lang="es-MX" sz="2400" dirty="0" smtClean="0"/>
              <a:t>ENFERMEDADES  SISTEMICAS CON MANIFESTACIONES BUCALES  EN EL INCISO 1  </a:t>
            </a:r>
            <a:br>
              <a:rPr lang="es-MX" sz="2400" dirty="0" smtClean="0"/>
            </a:br>
            <a:r>
              <a:rPr lang="es-MX" sz="2400" dirty="0"/>
              <a:t>E</a:t>
            </a:r>
            <a:r>
              <a:rPr lang="es-MX" sz="2400" dirty="0" smtClean="0"/>
              <a:t>NFERMEDADES DE ORIGEN INFECCIOSO   1.5 LEPRA                                         </a:t>
            </a:r>
            <a:br>
              <a:rPr lang="es-MX" sz="2400" dirty="0" smtClean="0"/>
            </a:br>
            <a:r>
              <a:rPr lang="es-MX" sz="2400" dirty="0" smtClean="0"/>
              <a:t>    </a:t>
            </a:r>
            <a:br>
              <a:rPr lang="es-MX" sz="2400" dirty="0" smtClean="0"/>
            </a:br>
            <a:r>
              <a:rPr lang="es-MX" sz="2400" dirty="0" smtClean="0"/>
              <a:t> </a:t>
            </a:r>
            <a:endParaRPr lang="es-MX" sz="2400"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4179" y="5517232"/>
            <a:ext cx="1440160" cy="1186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uadroTexto 2"/>
          <p:cNvSpPr txBox="1"/>
          <p:nvPr/>
        </p:nvSpPr>
        <p:spPr>
          <a:xfrm>
            <a:off x="1403648" y="332656"/>
            <a:ext cx="3888432" cy="523220"/>
          </a:xfrm>
          <a:prstGeom prst="rect">
            <a:avLst/>
          </a:prstGeom>
          <a:noFill/>
        </p:spPr>
        <p:txBody>
          <a:bodyPr wrap="square" rtlCol="0">
            <a:spAutoFit/>
          </a:bodyPr>
          <a:lstStyle/>
          <a:p>
            <a:r>
              <a:rPr lang="es-MX" sz="2800" dirty="0" smtClean="0"/>
              <a:t>        PRESENTACION </a:t>
            </a:r>
            <a:endParaRPr lang="es-MX" sz="2800" dirty="0"/>
          </a:p>
        </p:txBody>
      </p:sp>
    </p:spTree>
    <p:extLst>
      <p:ext uri="{BB962C8B-B14F-4D97-AF65-F5344CB8AC3E}">
        <p14:creationId xmlns:p14="http://schemas.microsoft.com/office/powerpoint/2010/main" val="7605703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sz="4400" dirty="0"/>
              <a:t>Síntomas de la Lepra</a:t>
            </a:r>
          </a:p>
        </p:txBody>
      </p:sp>
      <p:sp>
        <p:nvSpPr>
          <p:cNvPr id="2" name="1 Marcador de contenido"/>
          <p:cNvSpPr>
            <a:spLocks noGrp="1"/>
          </p:cNvSpPr>
          <p:nvPr>
            <p:ph idx="1"/>
          </p:nvPr>
        </p:nvSpPr>
        <p:spPr>
          <a:xfrm>
            <a:off x="699247" y="2420888"/>
            <a:ext cx="7745505" cy="3705274"/>
          </a:xfrm>
        </p:spPr>
        <p:txBody>
          <a:bodyPr>
            <a:normAutofit lnSpcReduction="10000"/>
          </a:bodyPr>
          <a:lstStyle/>
          <a:p>
            <a:pPr algn="just"/>
            <a:r>
              <a:rPr lang="es-MX" dirty="0" smtClean="0"/>
              <a:t>Lesiones </a:t>
            </a:r>
            <a:r>
              <a:rPr lang="es-MX" dirty="0"/>
              <a:t>cutáneas que son más claras que el color normal de la piel. </a:t>
            </a:r>
            <a:r>
              <a:rPr lang="es-MX" dirty="0" smtClean="0"/>
              <a:t>LA </a:t>
            </a:r>
            <a:r>
              <a:rPr lang="es-MX" dirty="0"/>
              <a:t>MANCHA HIPOCROMICA </a:t>
            </a:r>
            <a:r>
              <a:rPr lang="es-MX" dirty="0" smtClean="0"/>
              <a:t>DISESTESICA</a:t>
            </a:r>
            <a:endParaRPr lang="es-MX" dirty="0"/>
          </a:p>
          <a:p>
            <a:pPr algn="just"/>
            <a:r>
              <a:rPr lang="es-MX" dirty="0" smtClean="0"/>
              <a:t>Lesiones </a:t>
            </a:r>
            <a:r>
              <a:rPr lang="es-MX" dirty="0"/>
              <a:t>que presentan disminución de </a:t>
            </a:r>
            <a:r>
              <a:rPr lang="es-MX" dirty="0" smtClean="0"/>
              <a:t>la sensibilidad </a:t>
            </a:r>
            <a:r>
              <a:rPr lang="es-MX" dirty="0"/>
              <a:t>al tacto, </a:t>
            </a:r>
            <a:r>
              <a:rPr lang="es-MX" dirty="0" smtClean="0"/>
              <a:t>al calor </a:t>
            </a:r>
            <a:r>
              <a:rPr lang="es-MX" dirty="0"/>
              <a:t>o al dolor. </a:t>
            </a:r>
          </a:p>
          <a:p>
            <a:pPr algn="just"/>
            <a:r>
              <a:rPr lang="es-MX" dirty="0" smtClean="0"/>
              <a:t>Lesiones </a:t>
            </a:r>
            <a:r>
              <a:rPr lang="es-MX" dirty="0"/>
              <a:t>que no sanan después de algunas semanas o meses. </a:t>
            </a:r>
          </a:p>
          <a:p>
            <a:pPr algn="just"/>
            <a:r>
              <a:rPr lang="es-MX" dirty="0" smtClean="0"/>
              <a:t>Debilidad </a:t>
            </a:r>
            <a:r>
              <a:rPr lang="es-MX" dirty="0"/>
              <a:t>muscular. </a:t>
            </a:r>
          </a:p>
          <a:p>
            <a:pPr algn="just"/>
            <a:r>
              <a:rPr lang="es-MX" dirty="0" smtClean="0"/>
              <a:t>Entumecimiento </a:t>
            </a:r>
            <a:r>
              <a:rPr lang="es-MX" dirty="0"/>
              <a:t>o ausencia de </a:t>
            </a:r>
            <a:r>
              <a:rPr lang="es-MX" dirty="0" smtClean="0"/>
              <a:t>sensibilidad </a:t>
            </a:r>
            <a:r>
              <a:rPr lang="es-MX" dirty="0"/>
              <a:t>en manos, brazos, pies </a:t>
            </a:r>
            <a:r>
              <a:rPr lang="es-MX" dirty="0" smtClean="0"/>
              <a:t>y piernas.</a:t>
            </a:r>
            <a:endParaRPr lang="es-MX" dirty="0"/>
          </a:p>
        </p:txBody>
      </p:sp>
    </p:spTree>
    <p:extLst>
      <p:ext uri="{BB962C8B-B14F-4D97-AF65-F5344CB8AC3E}">
        <p14:creationId xmlns:p14="http://schemas.microsoft.com/office/powerpoint/2010/main" val="387490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dirty="0" smtClean="0"/>
              <a:t>Manifestaciones Bucales</a:t>
            </a:r>
            <a:endParaRPr lang="es-MX" dirty="0"/>
          </a:p>
        </p:txBody>
      </p:sp>
    </p:spTree>
    <p:extLst>
      <p:ext uri="{BB962C8B-B14F-4D97-AF65-F5344CB8AC3E}">
        <p14:creationId xmlns:p14="http://schemas.microsoft.com/office/powerpoint/2010/main" val="39347857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683568" y="260648"/>
            <a:ext cx="7696423" cy="3993307"/>
          </a:xfrm>
        </p:spPr>
        <p:txBody>
          <a:bodyPr/>
          <a:lstStyle/>
          <a:p>
            <a:r>
              <a:rPr lang="es-MX" dirty="0" smtClean="0"/>
              <a:t>Las manifestaciones orales suelen aparecer con lepra lepromatosa, y se producen en el 20 al 60% de los casos.</a:t>
            </a:r>
            <a:endParaRPr lang="es-MX"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2924943"/>
            <a:ext cx="4680520" cy="30473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29554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932040" y="3429000"/>
            <a:ext cx="3749730" cy="3312368"/>
          </a:xfrm>
        </p:spPr>
        <p:txBody>
          <a:bodyPr>
            <a:normAutofit lnSpcReduction="10000"/>
          </a:bodyPr>
          <a:lstStyle/>
          <a:p>
            <a:pPr algn="just"/>
            <a:r>
              <a:rPr lang="es-MX" dirty="0" smtClean="0"/>
              <a:t>Pueden presentarse nódulos múltiples (lepromas) que progresan a necrosis y ulceración. Las ulceras cicatrizan con lentitud y forman cicatrices atróficas o pueden causar destrucción de </a:t>
            </a:r>
            <a:r>
              <a:rPr lang="es-MX" dirty="0"/>
              <a:t>tejido. </a:t>
            </a:r>
          </a:p>
        </p:txBody>
      </p:sp>
      <p:pic>
        <p:nvPicPr>
          <p:cNvPr id="2457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7" y="476672"/>
            <a:ext cx="3744415"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7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7" y="3789040"/>
            <a:ext cx="3744416" cy="2321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uadroTexto 1"/>
          <p:cNvSpPr txBox="1"/>
          <p:nvPr/>
        </p:nvSpPr>
        <p:spPr>
          <a:xfrm>
            <a:off x="4932040" y="908720"/>
            <a:ext cx="2448272" cy="369332"/>
          </a:xfrm>
          <a:prstGeom prst="rect">
            <a:avLst/>
          </a:prstGeom>
          <a:noFill/>
        </p:spPr>
        <p:txBody>
          <a:bodyPr wrap="square" rtlCol="0">
            <a:spAutoFit/>
          </a:bodyPr>
          <a:lstStyle/>
          <a:p>
            <a:r>
              <a:rPr lang="es-MX" dirty="0" smtClean="0"/>
              <a:t>TIPO DE LESIONES </a:t>
            </a:r>
            <a:endParaRPr lang="es-MX" dirty="0"/>
          </a:p>
        </p:txBody>
      </p:sp>
    </p:spTree>
    <p:extLst>
      <p:ext uri="{BB962C8B-B14F-4D97-AF65-F5344CB8AC3E}">
        <p14:creationId xmlns:p14="http://schemas.microsoft.com/office/powerpoint/2010/main" val="27826569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576" y="3356315"/>
            <a:ext cx="3168352" cy="3096343"/>
          </a:xfrm>
        </p:spPr>
        <p:txBody>
          <a:bodyPr/>
          <a:lstStyle/>
          <a:p>
            <a:pPr algn="just"/>
            <a:r>
              <a:rPr lang="es-MX" dirty="0"/>
              <a:t>Las cicatrices pueden localizarse en paladar duro y blando, en la úvula, en el dorso de la lengua, en los labios y en las encías.</a:t>
            </a:r>
          </a:p>
        </p:txBody>
      </p:sp>
      <p:pic>
        <p:nvPicPr>
          <p:cNvPr id="2560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04048" y="885748"/>
            <a:ext cx="3552394"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04048" y="3788362"/>
            <a:ext cx="3552394"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uadroTexto 1"/>
          <p:cNvSpPr txBox="1"/>
          <p:nvPr/>
        </p:nvSpPr>
        <p:spPr>
          <a:xfrm>
            <a:off x="251520" y="885748"/>
            <a:ext cx="3384376" cy="646331"/>
          </a:xfrm>
          <a:prstGeom prst="rect">
            <a:avLst/>
          </a:prstGeom>
          <a:noFill/>
        </p:spPr>
        <p:txBody>
          <a:bodyPr wrap="square" rtlCol="0">
            <a:spAutoFit/>
          </a:bodyPr>
          <a:lstStyle/>
          <a:p>
            <a:r>
              <a:rPr lang="es-MX" dirty="0" smtClean="0"/>
              <a:t>LOCALIZACIONES DE LAS LESIONES </a:t>
            </a:r>
            <a:endParaRPr lang="es-MX" dirty="0"/>
          </a:p>
        </p:txBody>
      </p:sp>
    </p:spTree>
    <p:extLst>
      <p:ext uri="{BB962C8B-B14F-4D97-AF65-F5344CB8AC3E}">
        <p14:creationId xmlns:p14="http://schemas.microsoft.com/office/powerpoint/2010/main" val="3540098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716016" y="3429000"/>
            <a:ext cx="3900643" cy="2736304"/>
          </a:xfrm>
        </p:spPr>
        <p:txBody>
          <a:bodyPr/>
          <a:lstStyle/>
          <a:p>
            <a:pPr algn="just"/>
            <a:r>
              <a:rPr lang="es-MX" dirty="0" smtClean="0"/>
              <a:t>También puede producirse destrucción de la parte frontal del maxilar y perdida de dientes. En el estudio Histopatológico, se observan granulomas no caseificantes.</a:t>
            </a:r>
            <a:endParaRPr lang="es-MX" dirty="0"/>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404664"/>
            <a:ext cx="3641981" cy="2731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4023" y="3435288"/>
            <a:ext cx="2629102" cy="30907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uadroTexto 1"/>
          <p:cNvSpPr txBox="1"/>
          <p:nvPr/>
        </p:nvSpPr>
        <p:spPr>
          <a:xfrm>
            <a:off x="4716016" y="836712"/>
            <a:ext cx="2808312" cy="646331"/>
          </a:xfrm>
          <a:prstGeom prst="rect">
            <a:avLst/>
          </a:prstGeom>
          <a:noFill/>
        </p:spPr>
        <p:txBody>
          <a:bodyPr wrap="square" rtlCol="0">
            <a:spAutoFit/>
          </a:bodyPr>
          <a:lstStyle/>
          <a:p>
            <a:r>
              <a:rPr lang="es-MX" dirty="0" smtClean="0"/>
              <a:t>SECUELAS DE LA INFECCION </a:t>
            </a:r>
            <a:endParaRPr lang="es-MX" dirty="0"/>
          </a:p>
        </p:txBody>
      </p:sp>
    </p:spTree>
    <p:extLst>
      <p:ext uri="{BB962C8B-B14F-4D97-AF65-F5344CB8AC3E}">
        <p14:creationId xmlns:p14="http://schemas.microsoft.com/office/powerpoint/2010/main" val="37406406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014413"/>
            <a:ext cx="7315200" cy="482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97006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71600" y="-99391"/>
            <a:ext cx="7200800" cy="4176464"/>
          </a:xfrm>
        </p:spPr>
        <p:txBody>
          <a:bodyPr>
            <a:normAutofit/>
          </a:bodyPr>
          <a:lstStyle/>
          <a:p>
            <a:pPr algn="just"/>
            <a:r>
              <a:rPr lang="es-MX" dirty="0" smtClean="0"/>
              <a:t>Se presentan alteraciones nerviosas que son </a:t>
            </a:r>
            <a:r>
              <a:rPr lang="es-MX" dirty="0"/>
              <a:t>frecuentes en la </a:t>
            </a:r>
            <a:r>
              <a:rPr lang="es-MX" dirty="0" smtClean="0"/>
              <a:t>lepra </a:t>
            </a:r>
            <a:r>
              <a:rPr lang="es-MX" dirty="0"/>
              <a:t>tuberculoide a nivel del V Y VII pares craneales provocando </a:t>
            </a:r>
            <a:r>
              <a:rPr lang="es-MX" dirty="0" smtClean="0"/>
              <a:t> anestesia</a:t>
            </a:r>
            <a:r>
              <a:rPr lang="es-MX" dirty="0"/>
              <a:t>, neuralgia y parálisis de distintos sectores bucales.</a:t>
            </a:r>
          </a:p>
        </p:txBody>
      </p:sp>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3068960"/>
            <a:ext cx="5904656" cy="3143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5187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619672" y="548680"/>
            <a:ext cx="6099832" cy="3085626"/>
          </a:xfrm>
        </p:spPr>
        <p:txBody>
          <a:bodyPr/>
          <a:lstStyle/>
          <a:p>
            <a:pPr algn="just"/>
            <a:r>
              <a:rPr lang="es-MX" dirty="0"/>
              <a:t>En la </a:t>
            </a:r>
            <a:r>
              <a:rPr lang="es-MX" dirty="0" smtClean="0"/>
              <a:t>lepra </a:t>
            </a:r>
            <a:r>
              <a:rPr lang="es-MX" dirty="0"/>
              <a:t>lepromatosa, las alteraciones nerviosas son menores, pero en </a:t>
            </a:r>
            <a:r>
              <a:rPr lang="es-MX" dirty="0" smtClean="0"/>
              <a:t>cambio</a:t>
            </a:r>
            <a:r>
              <a:rPr lang="es-MX" dirty="0"/>
              <a:t>, son más frecuentes las lesiones en la mucosa oral</a:t>
            </a:r>
          </a:p>
        </p:txBody>
      </p:sp>
      <p:pic>
        <p:nvPicPr>
          <p:cNvPr id="30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808" y="3429000"/>
            <a:ext cx="3863602" cy="2578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37947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sz="4400" dirty="0"/>
              <a:t>¿Cómo se previene?</a:t>
            </a:r>
          </a:p>
        </p:txBody>
      </p:sp>
      <p:sp>
        <p:nvSpPr>
          <p:cNvPr id="6" name="5 Marcador de contenido"/>
          <p:cNvSpPr>
            <a:spLocks noGrp="1"/>
          </p:cNvSpPr>
          <p:nvPr>
            <p:ph idx="1"/>
          </p:nvPr>
        </p:nvSpPr>
        <p:spPr>
          <a:xfrm>
            <a:off x="339208" y="2708919"/>
            <a:ext cx="4232792" cy="3436813"/>
          </a:xfrm>
        </p:spPr>
        <p:txBody>
          <a:bodyPr/>
          <a:lstStyle/>
          <a:p>
            <a:pPr algn="just"/>
            <a:r>
              <a:rPr lang="es-MX" dirty="0"/>
              <a:t>La mejor manera de prevenir la transmisión de la lepra es por medio </a:t>
            </a:r>
            <a:r>
              <a:rPr lang="es-MX" dirty="0" smtClean="0"/>
              <a:t>del diagnóstico </a:t>
            </a:r>
            <a:r>
              <a:rPr lang="es-MX" dirty="0"/>
              <a:t>temprano y el tratamiento de la gente enferma.</a:t>
            </a:r>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2276872"/>
            <a:ext cx="3078342"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943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PROGRAMA DE LA UNIDAD DE COMPETENCIAS PATOLOGIA BUCAL II</a:t>
            </a:r>
            <a:endParaRPr lang="es-MX" dirty="0"/>
          </a:p>
        </p:txBody>
      </p:sp>
      <p:sp>
        <p:nvSpPr>
          <p:cNvPr id="3" name="Marcador de contenido 2"/>
          <p:cNvSpPr>
            <a:spLocks noGrp="1"/>
          </p:cNvSpPr>
          <p:nvPr>
            <p:ph idx="1"/>
          </p:nvPr>
        </p:nvSpPr>
        <p:spPr/>
        <p:txBody>
          <a:bodyPr/>
          <a:lstStyle/>
          <a:p>
            <a:r>
              <a:rPr lang="es-MX" dirty="0" smtClean="0"/>
              <a:t>UNIDAD:  ENFERMEDADES SISTEMICAS  CON  MANIFESTACIONES BUCALES.</a:t>
            </a:r>
          </a:p>
          <a:p>
            <a:r>
              <a:rPr lang="es-MX" dirty="0" smtClean="0"/>
              <a:t>1.- ENFERMEDADES DE ORIGEN INFECCIOSO.</a:t>
            </a:r>
          </a:p>
          <a:p>
            <a:r>
              <a:rPr lang="es-MX" dirty="0" smtClean="0"/>
              <a:t>1.5  LEPRA </a:t>
            </a:r>
            <a:endParaRPr lang="es-MX" dirty="0"/>
          </a:p>
        </p:txBody>
      </p:sp>
    </p:spTree>
    <p:extLst>
      <p:ext uri="{BB962C8B-B14F-4D97-AF65-F5344CB8AC3E}">
        <p14:creationId xmlns:p14="http://schemas.microsoft.com/office/powerpoint/2010/main" val="451649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4048" y="2204864"/>
            <a:ext cx="3468595" cy="4464496"/>
          </a:xfrm>
        </p:spPr>
        <p:txBody>
          <a:bodyPr>
            <a:normAutofit lnSpcReduction="10000"/>
          </a:bodyPr>
          <a:lstStyle/>
          <a:p>
            <a:pPr marL="0" indent="0" algn="just">
              <a:buNone/>
            </a:pPr>
            <a:r>
              <a:rPr lang="es-MX" dirty="0"/>
              <a:t>Esta enfermedad también se puede prevenir por medio del </a:t>
            </a:r>
            <a:r>
              <a:rPr lang="es-MX" dirty="0" smtClean="0"/>
              <a:t>lavado cuidadoso </a:t>
            </a:r>
            <a:r>
              <a:rPr lang="es-MX" dirty="0"/>
              <a:t>de las manos. Además hay que evitar el contacto físico cercano con personas que </a:t>
            </a:r>
            <a:r>
              <a:rPr lang="es-MX" dirty="0" smtClean="0"/>
              <a:t>no hayan </a:t>
            </a:r>
            <a:r>
              <a:rPr lang="es-MX" dirty="0"/>
              <a:t>recibido tratamiento. </a:t>
            </a:r>
            <a:endParaRPr lang="es-MX" dirty="0" smtClean="0"/>
          </a:p>
          <a:p>
            <a:pPr marL="0" indent="0" algn="just">
              <a:buNone/>
            </a:pPr>
            <a:r>
              <a:rPr lang="es-MX" dirty="0" smtClean="0"/>
              <a:t>Las </a:t>
            </a:r>
            <a:r>
              <a:rPr lang="es-MX" dirty="0"/>
              <a:t>personas con </a:t>
            </a:r>
            <a:r>
              <a:rPr lang="es-MX" dirty="0" smtClean="0"/>
              <a:t>medicamentos prolongados </a:t>
            </a:r>
            <a:r>
              <a:rPr lang="es-MX" dirty="0"/>
              <a:t>se vuelven no </a:t>
            </a:r>
            <a:r>
              <a:rPr lang="es-MX" dirty="0" smtClean="0"/>
              <a:t>infecciosas.</a:t>
            </a:r>
            <a:endParaRPr lang="es-MX" dirty="0"/>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052736"/>
            <a:ext cx="3494506"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5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3669028"/>
            <a:ext cx="3494506" cy="2329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68749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683568" y="548680"/>
            <a:ext cx="7756263" cy="1054250"/>
          </a:xfrm>
        </p:spPr>
        <p:txBody>
          <a:bodyPr/>
          <a:lstStyle/>
          <a:p>
            <a:r>
              <a:rPr lang="es-MX" sz="4400" dirty="0" smtClean="0"/>
              <a:t>Diagnóstico Oportuno</a:t>
            </a:r>
            <a:endParaRPr lang="es-MX" sz="4400" dirty="0"/>
          </a:p>
        </p:txBody>
      </p:sp>
      <p:sp>
        <p:nvSpPr>
          <p:cNvPr id="6" name="5 Marcador de contenido"/>
          <p:cNvSpPr>
            <a:spLocks noGrp="1"/>
          </p:cNvSpPr>
          <p:nvPr>
            <p:ph idx="1"/>
          </p:nvPr>
        </p:nvSpPr>
        <p:spPr>
          <a:xfrm>
            <a:off x="698453" y="2260439"/>
            <a:ext cx="7745505" cy="3489250"/>
          </a:xfrm>
        </p:spPr>
        <p:txBody>
          <a:bodyPr/>
          <a:lstStyle/>
          <a:p>
            <a:pPr marL="0" indent="0" algn="just">
              <a:buNone/>
            </a:pPr>
            <a:r>
              <a:rPr lang="es-MX" dirty="0" smtClean="0"/>
              <a:t>Si </a:t>
            </a:r>
            <a:r>
              <a:rPr lang="es-MX" dirty="0"/>
              <a:t>el </a:t>
            </a:r>
            <a:r>
              <a:rPr lang="es-MX" dirty="0" smtClean="0"/>
              <a:t>diagnóstico </a:t>
            </a:r>
            <a:r>
              <a:rPr lang="es-MX" dirty="0"/>
              <a:t>temprano de la enfermedad es </a:t>
            </a:r>
            <a:r>
              <a:rPr lang="es-MX" dirty="0" smtClean="0"/>
              <a:t>importante, ya </a:t>
            </a:r>
            <a:r>
              <a:rPr lang="es-MX" dirty="0"/>
              <a:t>que </a:t>
            </a:r>
            <a:r>
              <a:rPr lang="es-MX" dirty="0" smtClean="0"/>
              <a:t>el tratamiento </a:t>
            </a:r>
            <a:r>
              <a:rPr lang="es-MX" dirty="0"/>
              <a:t>oportuno limita el daño, evitando que la persona </a:t>
            </a:r>
            <a:r>
              <a:rPr lang="es-MX" dirty="0" smtClean="0"/>
              <a:t>propague la </a:t>
            </a:r>
            <a:r>
              <a:rPr lang="es-MX" dirty="0"/>
              <a:t>enfermedad y le permite además levar un estilo de vida normal.</a:t>
            </a:r>
          </a:p>
          <a:p>
            <a:endParaRPr lang="es-MX" dirty="0"/>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975" y="4005063"/>
            <a:ext cx="4462463" cy="250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75958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sz="4000" dirty="0" smtClean="0"/>
              <a:t>Para el diagnostico </a:t>
            </a:r>
            <a:r>
              <a:rPr lang="es-MX" sz="4000" smtClean="0"/>
              <a:t>es útil:</a:t>
            </a:r>
            <a:endParaRPr lang="es-MX" sz="4000" dirty="0"/>
          </a:p>
        </p:txBody>
      </p:sp>
      <p:sp>
        <p:nvSpPr>
          <p:cNvPr id="3" name="Marcador de contenido 2"/>
          <p:cNvSpPr>
            <a:spLocks noGrp="1"/>
          </p:cNvSpPr>
          <p:nvPr>
            <p:ph sz="half" idx="2"/>
          </p:nvPr>
        </p:nvSpPr>
        <p:spPr>
          <a:xfrm>
            <a:off x="683568" y="2420888"/>
            <a:ext cx="3888432" cy="4032448"/>
          </a:xfrm>
        </p:spPr>
        <p:txBody>
          <a:bodyPr>
            <a:normAutofit lnSpcReduction="10000"/>
          </a:bodyPr>
          <a:lstStyle/>
          <a:p>
            <a:r>
              <a:rPr lang="es-MX" dirty="0" smtClean="0"/>
              <a:t>Un signo</a:t>
            </a:r>
          </a:p>
          <a:p>
            <a:endParaRPr lang="es-MX" dirty="0" smtClean="0"/>
          </a:p>
          <a:p>
            <a:endParaRPr lang="es-MX" dirty="0" smtClean="0"/>
          </a:p>
          <a:p>
            <a:r>
              <a:rPr lang="es-MX" dirty="0" smtClean="0"/>
              <a:t>Dos signos</a:t>
            </a:r>
          </a:p>
          <a:p>
            <a:pPr lvl="1"/>
            <a:r>
              <a:rPr lang="es-MX" dirty="0" smtClean="0"/>
              <a:t>Numero </a:t>
            </a:r>
            <a:r>
              <a:rPr lang="es-MX" dirty="0" err="1" smtClean="0"/>
              <a:t>límitado</a:t>
            </a:r>
            <a:r>
              <a:rPr lang="es-MX" dirty="0" smtClean="0"/>
              <a:t> de lesiones, en ausencia de discapacidades.</a:t>
            </a:r>
          </a:p>
          <a:p>
            <a:pPr lvl="1"/>
            <a:endParaRPr lang="es-MX" dirty="0" smtClean="0"/>
          </a:p>
          <a:p>
            <a:r>
              <a:rPr lang="es-MX" dirty="0" smtClean="0"/>
              <a:t>Lesiones extensas y/o existencia de discapacidades</a:t>
            </a:r>
            <a:endParaRPr lang="es-MX" dirty="0"/>
          </a:p>
        </p:txBody>
      </p:sp>
      <p:sp>
        <p:nvSpPr>
          <p:cNvPr id="7" name="Marcador de contenido 6"/>
          <p:cNvSpPr>
            <a:spLocks noGrp="1"/>
          </p:cNvSpPr>
          <p:nvPr>
            <p:ph sz="quarter" idx="4"/>
          </p:nvPr>
        </p:nvSpPr>
        <p:spPr>
          <a:xfrm>
            <a:off x="4572000" y="2492896"/>
            <a:ext cx="3799728" cy="3172968"/>
          </a:xfrm>
        </p:spPr>
        <p:txBody>
          <a:bodyPr>
            <a:normAutofit/>
          </a:bodyPr>
          <a:lstStyle/>
          <a:p>
            <a:r>
              <a:rPr lang="es-MX" dirty="0" smtClean="0"/>
              <a:t>Sospechoso</a:t>
            </a:r>
          </a:p>
          <a:p>
            <a:pPr marL="0" indent="0">
              <a:buNone/>
            </a:pPr>
            <a:endParaRPr lang="es-MX" dirty="0" smtClean="0"/>
          </a:p>
          <a:p>
            <a:pPr marL="0" indent="0">
              <a:buNone/>
            </a:pPr>
            <a:endParaRPr lang="es-MX" dirty="0" smtClean="0"/>
          </a:p>
          <a:p>
            <a:r>
              <a:rPr lang="es-MX" dirty="0" smtClean="0"/>
              <a:t>Incipiente</a:t>
            </a:r>
          </a:p>
          <a:p>
            <a:pPr marL="0" indent="0">
              <a:buNone/>
            </a:pPr>
            <a:endParaRPr lang="es-MX" dirty="0"/>
          </a:p>
          <a:p>
            <a:pPr marL="0" indent="0">
              <a:buNone/>
            </a:pPr>
            <a:endParaRPr lang="es-MX" dirty="0" smtClean="0"/>
          </a:p>
          <a:p>
            <a:r>
              <a:rPr lang="es-MX" dirty="0" smtClean="0"/>
              <a:t>Lepra avanzada </a:t>
            </a:r>
            <a:endParaRPr lang="es-MX" dirty="0"/>
          </a:p>
        </p:txBody>
      </p:sp>
    </p:spTree>
    <p:extLst>
      <p:ext uri="{BB962C8B-B14F-4D97-AF65-F5344CB8AC3E}">
        <p14:creationId xmlns:p14="http://schemas.microsoft.com/office/powerpoint/2010/main" val="39923212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548680"/>
            <a:ext cx="7257753" cy="5616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26142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683568" y="476672"/>
            <a:ext cx="7756263" cy="1054250"/>
          </a:xfrm>
        </p:spPr>
        <p:txBody>
          <a:bodyPr>
            <a:normAutofit fontScale="90000"/>
          </a:bodyPr>
          <a:lstStyle/>
          <a:p>
            <a:r>
              <a:rPr lang="es-MX" sz="4400" dirty="0"/>
              <a:t>¿Cuál es el tratamiento a seguir?</a:t>
            </a:r>
          </a:p>
        </p:txBody>
      </p:sp>
      <p:sp>
        <p:nvSpPr>
          <p:cNvPr id="6" name="5 Marcador de contenido"/>
          <p:cNvSpPr>
            <a:spLocks noGrp="1"/>
          </p:cNvSpPr>
          <p:nvPr>
            <p:ph idx="1"/>
          </p:nvPr>
        </p:nvSpPr>
        <p:spPr>
          <a:xfrm>
            <a:off x="699247" y="2780928"/>
            <a:ext cx="7745505" cy="3345234"/>
          </a:xfrm>
        </p:spPr>
        <p:txBody>
          <a:bodyPr/>
          <a:lstStyle/>
          <a:p>
            <a:pPr algn="just"/>
            <a:r>
              <a:rPr lang="es-MX" dirty="0"/>
              <a:t>Muchos antibióticos diferentes (como </a:t>
            </a:r>
            <a:r>
              <a:rPr lang="es-MX" dirty="0" err="1"/>
              <a:t>dapsona</a:t>
            </a:r>
            <a:r>
              <a:rPr lang="es-MX" dirty="0"/>
              <a:t>, </a:t>
            </a:r>
            <a:r>
              <a:rPr lang="es-MX" dirty="0" err="1"/>
              <a:t>rifampina</a:t>
            </a:r>
            <a:r>
              <a:rPr lang="es-MX" dirty="0"/>
              <a:t>, </a:t>
            </a:r>
            <a:r>
              <a:rPr lang="es-MX" dirty="0" err="1"/>
              <a:t>clofazamina</a:t>
            </a:r>
            <a:r>
              <a:rPr lang="es-MX" dirty="0" smtClean="0"/>
              <a:t>, siendo estas dos ultimas las principales, </a:t>
            </a:r>
            <a:r>
              <a:rPr lang="es-MX" dirty="0" err="1"/>
              <a:t>fluoroquinolonas</a:t>
            </a:r>
            <a:r>
              <a:rPr lang="es-MX" dirty="0"/>
              <a:t>, </a:t>
            </a:r>
            <a:r>
              <a:rPr lang="es-MX" dirty="0" err="1"/>
              <a:t>macrólidos</a:t>
            </a:r>
            <a:r>
              <a:rPr lang="es-MX" dirty="0"/>
              <a:t> y </a:t>
            </a:r>
            <a:r>
              <a:rPr lang="es-MX" dirty="0" err="1"/>
              <a:t>minociclina</a:t>
            </a:r>
            <a:r>
              <a:rPr lang="es-MX" dirty="0"/>
              <a:t>) se </a:t>
            </a:r>
            <a:r>
              <a:rPr lang="es-MX" dirty="0" smtClean="0"/>
              <a:t>utilizan </a:t>
            </a:r>
            <a:r>
              <a:rPr lang="es-MX" dirty="0"/>
              <a:t>para destruir </a:t>
            </a:r>
            <a:r>
              <a:rPr lang="es-MX" dirty="0" smtClean="0"/>
              <a:t>las bacterias </a:t>
            </a:r>
            <a:r>
              <a:rPr lang="es-MX" dirty="0"/>
              <a:t>que causan la enfermedad. A menudo se administra más de </a:t>
            </a:r>
            <a:r>
              <a:rPr lang="es-MX" dirty="0" smtClean="0"/>
              <a:t>un antibiótico </a:t>
            </a:r>
            <a:r>
              <a:rPr lang="es-MX" dirty="0"/>
              <a:t>a la </a:t>
            </a:r>
            <a:r>
              <a:rPr lang="es-MX" dirty="0" smtClean="0"/>
              <a:t>vez.</a:t>
            </a:r>
            <a:endParaRPr lang="es-MX" dirty="0"/>
          </a:p>
        </p:txBody>
      </p:sp>
    </p:spTree>
    <p:extLst>
      <p:ext uri="{BB962C8B-B14F-4D97-AF65-F5344CB8AC3E}">
        <p14:creationId xmlns:p14="http://schemas.microsoft.com/office/powerpoint/2010/main" val="39759646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1131568"/>
            <a:ext cx="6485706" cy="4449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08642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827584" y="476672"/>
            <a:ext cx="7624415" cy="3456384"/>
          </a:xfrm>
        </p:spPr>
        <p:txBody>
          <a:bodyPr/>
          <a:lstStyle/>
          <a:p>
            <a:pPr algn="just"/>
            <a:r>
              <a:rPr lang="es-MX" dirty="0" smtClean="0"/>
              <a:t>También </a:t>
            </a:r>
            <a:r>
              <a:rPr lang="es-MX" dirty="0"/>
              <a:t>se administra ácido acetilsalicílico (aspirina), la </a:t>
            </a:r>
            <a:r>
              <a:rPr lang="es-MX" dirty="0" err="1"/>
              <a:t>prednisona</a:t>
            </a:r>
            <a:r>
              <a:rPr lang="es-MX" dirty="0"/>
              <a:t> o la </a:t>
            </a:r>
            <a:r>
              <a:rPr lang="es-MX" dirty="0" err="1"/>
              <a:t>talidomida</a:t>
            </a:r>
            <a:r>
              <a:rPr lang="es-MX" dirty="0"/>
              <a:t> se </a:t>
            </a:r>
            <a:r>
              <a:rPr lang="es-MX" dirty="0" smtClean="0"/>
              <a:t>utilizan </a:t>
            </a:r>
            <a:r>
              <a:rPr lang="es-MX" dirty="0"/>
              <a:t>para controlar la inflamación.</a:t>
            </a:r>
          </a:p>
          <a:p>
            <a:endParaRPr lang="es-MX" dirty="0"/>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1" y="2844480"/>
            <a:ext cx="3961299" cy="2973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0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4008" y="3140968"/>
            <a:ext cx="4081636" cy="2380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354599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28625" y="2420888"/>
            <a:ext cx="3913788" cy="3599313"/>
          </a:xfrm>
        </p:spPr>
        <p:txBody>
          <a:bodyPr/>
          <a:lstStyle/>
          <a:p>
            <a:pPr algn="just"/>
            <a:r>
              <a:rPr lang="es-MX" dirty="0"/>
              <a:t>En casos más avanzados se da la atención quirúrgica a las extremidades para evitar deformidades</a:t>
            </a:r>
          </a:p>
          <a:p>
            <a:endParaRPr lang="es-MX" dirty="0"/>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1" y="620688"/>
            <a:ext cx="3653107"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4128" y="3543148"/>
            <a:ext cx="2448272" cy="302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53756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688490" y="570156"/>
            <a:ext cx="7756263" cy="986636"/>
          </a:xfrm>
        </p:spPr>
        <p:txBody>
          <a:bodyPr>
            <a:normAutofit fontScale="90000"/>
          </a:bodyPr>
          <a:lstStyle/>
          <a:p>
            <a:r>
              <a:rPr lang="es-MX" sz="4400" dirty="0"/>
              <a:t>¿Qué complicaciones existen al padecer esta enfermedad?</a:t>
            </a:r>
          </a:p>
        </p:txBody>
      </p:sp>
      <p:sp>
        <p:nvSpPr>
          <p:cNvPr id="6" name="5 Marcador de contenido"/>
          <p:cNvSpPr>
            <a:spLocks noGrp="1"/>
          </p:cNvSpPr>
          <p:nvPr>
            <p:ph idx="1"/>
          </p:nvPr>
        </p:nvSpPr>
        <p:spPr>
          <a:xfrm>
            <a:off x="699247" y="2492896"/>
            <a:ext cx="7745505" cy="3633266"/>
          </a:xfrm>
        </p:spPr>
        <p:txBody>
          <a:bodyPr/>
          <a:lstStyle/>
          <a:p>
            <a:r>
              <a:rPr lang="es-MX" dirty="0"/>
              <a:t>Desfiguramiento</a:t>
            </a:r>
          </a:p>
          <a:p>
            <a:r>
              <a:rPr lang="es-MX" dirty="0" smtClean="0"/>
              <a:t>Debilidad </a:t>
            </a:r>
            <a:r>
              <a:rPr lang="es-MX" dirty="0"/>
              <a:t>muscular</a:t>
            </a:r>
          </a:p>
          <a:p>
            <a:r>
              <a:rPr lang="es-MX" dirty="0" smtClean="0"/>
              <a:t>Daño </a:t>
            </a:r>
            <a:r>
              <a:rPr lang="es-MX" dirty="0"/>
              <a:t>neurológico permanente en los brazos y las piernas</a:t>
            </a:r>
          </a:p>
          <a:p>
            <a:r>
              <a:rPr lang="es-MX" dirty="0" smtClean="0"/>
              <a:t>Pérdida </a:t>
            </a:r>
            <a:r>
              <a:rPr lang="es-MX" dirty="0"/>
              <a:t>de la </a:t>
            </a:r>
            <a:r>
              <a:rPr lang="es-MX" dirty="0" smtClean="0"/>
              <a:t>sensibilidad</a:t>
            </a:r>
          </a:p>
          <a:p>
            <a:r>
              <a:rPr lang="es-MX" dirty="0" smtClean="0"/>
              <a:t>En </a:t>
            </a:r>
            <a:r>
              <a:rPr lang="es-MX" dirty="0"/>
              <a:t>casos </a:t>
            </a:r>
            <a:r>
              <a:rPr lang="es-MX" dirty="0" smtClean="0"/>
              <a:t>avanzados, </a:t>
            </a:r>
            <a:r>
              <a:rPr lang="es-MX" dirty="0"/>
              <a:t>amiloidisis visceral</a:t>
            </a:r>
          </a:p>
          <a:p>
            <a:pPr marL="0" indent="0">
              <a:buNone/>
            </a:pPr>
            <a:endParaRPr lang="es-MX" dirty="0"/>
          </a:p>
        </p:txBody>
      </p:sp>
    </p:spTree>
    <p:extLst>
      <p:ext uri="{BB962C8B-B14F-4D97-AF65-F5344CB8AC3E}">
        <p14:creationId xmlns:p14="http://schemas.microsoft.com/office/powerpoint/2010/main" val="19589070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sz="4400" dirty="0" smtClean="0"/>
              <a:t>Pronóstico</a:t>
            </a:r>
            <a:endParaRPr lang="es-MX" sz="4400" dirty="0"/>
          </a:p>
        </p:txBody>
      </p:sp>
      <p:sp>
        <p:nvSpPr>
          <p:cNvPr id="2" name="1 Marcador de contenido"/>
          <p:cNvSpPr>
            <a:spLocks noGrp="1"/>
          </p:cNvSpPr>
          <p:nvPr>
            <p:ph idx="1"/>
          </p:nvPr>
        </p:nvSpPr>
        <p:spPr>
          <a:xfrm>
            <a:off x="699247" y="2780928"/>
            <a:ext cx="7745505" cy="3345234"/>
          </a:xfrm>
        </p:spPr>
        <p:txBody>
          <a:bodyPr/>
          <a:lstStyle/>
          <a:p>
            <a:r>
              <a:rPr lang="es-MX" dirty="0" smtClean="0"/>
              <a:t>El </a:t>
            </a:r>
            <a:r>
              <a:rPr lang="es-MX" dirty="0" smtClean="0"/>
              <a:t>pronóstico </a:t>
            </a:r>
            <a:r>
              <a:rPr lang="es-MX" dirty="0" smtClean="0"/>
              <a:t>de la lepra es favorable si se diagnostica en sus primeras fases, y se sigue con el tratamiento multimedicamentoso</a:t>
            </a:r>
            <a:r>
              <a:rPr lang="es-MX" dirty="0"/>
              <a:t> </a:t>
            </a:r>
            <a:r>
              <a:rPr lang="es-MX" dirty="0" smtClean="0"/>
              <a:t>adecuado.</a:t>
            </a:r>
          </a:p>
          <a:p>
            <a:r>
              <a:rPr lang="es-MX" dirty="0" smtClean="0"/>
              <a:t>Si no es así, es reservado, ya que si el Px no se trata la lepra deja muchas secuelas visibles.</a:t>
            </a:r>
            <a:endParaRPr lang="es-MX" dirty="0"/>
          </a:p>
        </p:txBody>
      </p:sp>
    </p:spTree>
    <p:extLst>
      <p:ext uri="{BB962C8B-B14F-4D97-AF65-F5344CB8AC3E}">
        <p14:creationId xmlns:p14="http://schemas.microsoft.com/office/powerpoint/2010/main" val="22551811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tretch>
            <a:fillRect/>
          </a:stretch>
        </p:blipFill>
        <p:spPr bwMode="auto">
          <a:xfrm>
            <a:off x="5148064" y="5305234"/>
            <a:ext cx="3913188" cy="156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uadroTexto 1"/>
          <p:cNvSpPr txBox="1"/>
          <p:nvPr/>
        </p:nvSpPr>
        <p:spPr>
          <a:xfrm>
            <a:off x="323528" y="764704"/>
            <a:ext cx="7272808" cy="4278094"/>
          </a:xfrm>
          <a:prstGeom prst="rect">
            <a:avLst/>
          </a:prstGeom>
          <a:noFill/>
        </p:spPr>
        <p:txBody>
          <a:bodyPr wrap="square" rtlCol="0">
            <a:spAutoFit/>
          </a:bodyPr>
          <a:lstStyle/>
          <a:p>
            <a:endParaRPr lang="es-MX" dirty="0" smtClean="0"/>
          </a:p>
          <a:p>
            <a:endParaRPr lang="es-MX" dirty="0"/>
          </a:p>
          <a:p>
            <a:pPr algn="ctr"/>
            <a:r>
              <a:rPr lang="es-MX" sz="2800" dirty="0" smtClean="0"/>
              <a:t>INTRODUCCION </a:t>
            </a:r>
          </a:p>
          <a:p>
            <a:pPr algn="ctr"/>
            <a:endParaRPr lang="es-MX" sz="2800" dirty="0" smtClean="0"/>
          </a:p>
          <a:p>
            <a:r>
              <a:rPr lang="es-MX" dirty="0" smtClean="0"/>
              <a:t>EL CONTENIDO DEL MATERIAL COMPRENDE LA DESCRIPCION DE LA LEPRA  EN BASE A SU DEFINICION SINONIMIA, ETIOLOGIA, EPIDEMIOLOGIA ACTUAL, CARACTERISTICAS CLINICAS, CARACTERISTICAS HISTOLOGICAS, MANIFESTACIONES BUCALES PRONOSTICO Y TRATAMIENTO. </a:t>
            </a:r>
          </a:p>
          <a:p>
            <a:endParaRPr lang="es-MX" dirty="0" smtClean="0"/>
          </a:p>
          <a:p>
            <a:r>
              <a:rPr lang="es-MX" dirty="0" smtClean="0"/>
              <a:t>EL CONOCIMIENTO DE LA LEPRA  ES DE GRAN IMPORTANCIA PARA LA PATOLOGIA BUCAL II  Y POR MEDIO DE ESTE MATERIAL  SE APOYARA  A LOS ESTUDIANTES  DE QUINTO SEMESTRE  DE LA FACULTAD DE ODONTOLOGIA DE LA UAEM. </a:t>
            </a:r>
            <a:endParaRPr lang="es-MX" dirty="0"/>
          </a:p>
        </p:txBody>
      </p:sp>
    </p:spTree>
    <p:extLst>
      <p:ext uri="{BB962C8B-B14F-4D97-AF65-F5344CB8AC3E}">
        <p14:creationId xmlns:p14="http://schemas.microsoft.com/office/powerpoint/2010/main" val="42194668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sz="4400" dirty="0" smtClean="0"/>
              <a:t>Lepra en México</a:t>
            </a:r>
            <a:endParaRPr lang="es-MX" sz="4400" dirty="0"/>
          </a:p>
        </p:txBody>
      </p:sp>
      <p:sp>
        <p:nvSpPr>
          <p:cNvPr id="2" name="1 Marcador de contenido"/>
          <p:cNvSpPr>
            <a:spLocks noGrp="1"/>
          </p:cNvSpPr>
          <p:nvPr>
            <p:ph idx="1"/>
          </p:nvPr>
        </p:nvSpPr>
        <p:spPr>
          <a:xfrm>
            <a:off x="755576" y="2852936"/>
            <a:ext cx="7745505" cy="2260773"/>
          </a:xfrm>
        </p:spPr>
        <p:txBody>
          <a:bodyPr/>
          <a:lstStyle/>
          <a:p>
            <a:pPr algn="just"/>
            <a:r>
              <a:rPr lang="es-MX" dirty="0"/>
              <a:t>En México la lepra ha desaparecido casi por completo; según cifras del Sector Salud existe un enfermo por cada 10 mil habitantes, número que la Organización Mundial de la Salud (OMS) no considera peligroso.</a:t>
            </a:r>
          </a:p>
          <a:p>
            <a:endParaRPr lang="es-MX" dirty="0"/>
          </a:p>
        </p:txBody>
      </p:sp>
    </p:spTree>
    <p:extLst>
      <p:ext uri="{BB962C8B-B14F-4D97-AF65-F5344CB8AC3E}">
        <p14:creationId xmlns:p14="http://schemas.microsoft.com/office/powerpoint/2010/main" val="5598707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1424923"/>
            <a:ext cx="7908801" cy="4032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1046608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692001" y="559399"/>
            <a:ext cx="7840439" cy="3085625"/>
          </a:xfrm>
        </p:spPr>
        <p:txBody>
          <a:bodyPr/>
          <a:lstStyle/>
          <a:p>
            <a:pPr algn="just"/>
            <a:r>
              <a:rPr lang="es-MX" dirty="0"/>
              <a:t>Autoridades de la Secretaría de Salud dieron a conocer que en México se tienen registrados 702 casos, siendo los estados de Sinaloa, Nayarit, Jalisco, Colima y Michoacán con el mayor  número de enfermos.</a:t>
            </a:r>
          </a:p>
          <a:p>
            <a:endParaRPr lang="es-MX" dirty="0"/>
          </a:p>
        </p:txBody>
      </p:sp>
      <p:pic>
        <p:nvPicPr>
          <p:cNvPr id="327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728" y="2924944"/>
            <a:ext cx="4896544" cy="3253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86992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smtClean="0"/>
              <a:t>Bibliografía</a:t>
            </a:r>
            <a:endParaRPr lang="es-MX" dirty="0"/>
          </a:p>
        </p:txBody>
      </p:sp>
      <p:sp>
        <p:nvSpPr>
          <p:cNvPr id="2" name="1 Marcador de contenido"/>
          <p:cNvSpPr>
            <a:spLocks noGrp="1"/>
          </p:cNvSpPr>
          <p:nvPr>
            <p:ph idx="1"/>
          </p:nvPr>
        </p:nvSpPr>
        <p:spPr>
          <a:xfrm>
            <a:off x="539552" y="2060848"/>
            <a:ext cx="8208912" cy="4464496"/>
          </a:xfrm>
        </p:spPr>
        <p:txBody>
          <a:bodyPr>
            <a:normAutofit fontScale="92500" lnSpcReduction="10000"/>
          </a:bodyPr>
          <a:lstStyle/>
          <a:p>
            <a:r>
              <a:rPr lang="es-MX" sz="1800" dirty="0">
                <a:hlinkClick r:id="rId3"/>
              </a:rPr>
              <a:t>http://</a:t>
            </a:r>
            <a:r>
              <a:rPr lang="es-MX" sz="1800" dirty="0" smtClean="0">
                <a:hlinkClick r:id="rId3"/>
              </a:rPr>
              <a:t>www.onmeda.es/enfermedades/lepra-sintomas-lepra-lepromatosa-1587-6.html</a:t>
            </a:r>
            <a:endParaRPr lang="es-MX" sz="1800" dirty="0" smtClean="0"/>
          </a:p>
          <a:p>
            <a:r>
              <a:rPr lang="es-MX" sz="1800" dirty="0">
                <a:hlinkClick r:id="rId4"/>
              </a:rPr>
              <a:t>http://www.who.int/mediacentre/factsheets/fs101/es</a:t>
            </a:r>
            <a:r>
              <a:rPr lang="es-MX" sz="1800" dirty="0" smtClean="0">
                <a:hlinkClick r:id="rId4"/>
              </a:rPr>
              <a:t>/</a:t>
            </a:r>
            <a:endParaRPr lang="es-MX" sz="1800" dirty="0" smtClean="0"/>
          </a:p>
          <a:p>
            <a:r>
              <a:rPr lang="es-MX" sz="1800" dirty="0">
                <a:hlinkClick r:id="rId5"/>
              </a:rPr>
              <a:t>http://</a:t>
            </a:r>
            <a:r>
              <a:rPr lang="es-MX" sz="1800" dirty="0" smtClean="0">
                <a:hlinkClick r:id="rId5"/>
              </a:rPr>
              <a:t>web.ssaver.gob.mx/saludpublica/files/2014/01/mensajero-Lepra.pdf</a:t>
            </a:r>
            <a:endParaRPr lang="es-MX" sz="1800" dirty="0" smtClean="0"/>
          </a:p>
          <a:p>
            <a:r>
              <a:rPr lang="es-MX" sz="1800" dirty="0">
                <a:hlinkClick r:id="rId6"/>
              </a:rPr>
              <a:t>http://oaxaca.quadratin.com.mx/Existen-en-Mexico-702-casos-de-Lepra</a:t>
            </a:r>
            <a:r>
              <a:rPr lang="es-MX" sz="1800" dirty="0" smtClean="0">
                <a:hlinkClick r:id="rId6"/>
              </a:rPr>
              <a:t>/</a:t>
            </a:r>
            <a:endParaRPr lang="es-MX" sz="1800" dirty="0" smtClean="0"/>
          </a:p>
          <a:p>
            <a:r>
              <a:rPr lang="es-MX" sz="1800" dirty="0">
                <a:hlinkClick r:id="rId7"/>
              </a:rPr>
              <a:t>http://</a:t>
            </a:r>
            <a:r>
              <a:rPr lang="es-MX" sz="1800" dirty="0" smtClean="0">
                <a:hlinkClick r:id="rId7"/>
              </a:rPr>
              <a:t>www.capdental.net/documentos/ficheros_publicaciones/Manifestaciones%20orales%20de%20la%20lepra.pdf</a:t>
            </a:r>
            <a:r>
              <a:rPr lang="es-MX" sz="1800" dirty="0" smtClean="0"/>
              <a:t> </a:t>
            </a:r>
          </a:p>
          <a:p>
            <a:r>
              <a:rPr lang="es-MX" sz="1800" dirty="0">
                <a:hlinkClick r:id="rId8"/>
              </a:rPr>
              <a:t>http://</a:t>
            </a:r>
            <a:r>
              <a:rPr lang="es-MX" sz="1800" dirty="0" smtClean="0">
                <a:hlinkClick r:id="rId8"/>
              </a:rPr>
              <a:t>www.medicinaoral.com/medoralfree01/v11i6/medoralv11i6p474e.pdf</a:t>
            </a:r>
            <a:r>
              <a:rPr lang="es-MX" sz="1800" dirty="0" smtClean="0"/>
              <a:t> </a:t>
            </a:r>
          </a:p>
          <a:p>
            <a:r>
              <a:rPr lang="es-MX" sz="1800" dirty="0"/>
              <a:t>López, Francisco Javier. 1998. "Diagnóstico y tratamiento de la lepra". </a:t>
            </a:r>
            <a:r>
              <a:rPr lang="es-MX" sz="1800" i="1" dirty="0"/>
              <a:t>Salud Pública de México,</a:t>
            </a:r>
            <a:r>
              <a:rPr lang="es-MX" sz="1800" dirty="0"/>
              <a:t> </a:t>
            </a:r>
            <a:r>
              <a:rPr lang="es-MX" sz="1800" dirty="0" err="1"/>
              <a:t>num</a:t>
            </a:r>
            <a:r>
              <a:rPr lang="es-MX" sz="1800" dirty="0"/>
              <a:t>. enero-febrero, pp. 0. Disponible en: </a:t>
            </a:r>
            <a:r>
              <a:rPr lang="es-MX" sz="1800" dirty="0">
                <a:hlinkClick r:id="rId9"/>
              </a:rPr>
              <a:t>http://</a:t>
            </a:r>
            <a:r>
              <a:rPr lang="es-MX" sz="1800" dirty="0" smtClean="0">
                <a:hlinkClick r:id="rId9"/>
              </a:rPr>
              <a:t>www.redalyc.org/articulo.oa?id=10640110</a:t>
            </a:r>
            <a:endParaRPr lang="es-MX" sz="1800" dirty="0"/>
          </a:p>
          <a:p>
            <a:r>
              <a:rPr lang="es-MX" sz="1800" dirty="0"/>
              <a:t>epidemiologia.salud.gob.mx</a:t>
            </a:r>
          </a:p>
          <a:p>
            <a:r>
              <a:rPr lang="es-MX" sz="1800" dirty="0" smtClean="0"/>
              <a:t>DERMATOLOGIA </a:t>
            </a:r>
            <a:r>
              <a:rPr lang="es-MX" sz="1800" dirty="0"/>
              <a:t>ATLAS, DIAGNOSTICO Y </a:t>
            </a:r>
            <a:r>
              <a:rPr lang="es-MX" sz="1800" dirty="0" smtClean="0"/>
              <a:t>TRATAMIENTO 4ta EDICION ROBERTO </a:t>
            </a:r>
            <a:r>
              <a:rPr lang="es-MX" sz="1800" dirty="0"/>
              <a:t>ARENAS</a:t>
            </a:r>
          </a:p>
          <a:p>
            <a:r>
              <a:rPr lang="es-MX" sz="1800" dirty="0" smtClean="0"/>
              <a:t>LESIONES </a:t>
            </a:r>
            <a:r>
              <a:rPr lang="es-MX" sz="1800" dirty="0"/>
              <a:t>DE </a:t>
            </a:r>
            <a:r>
              <a:rPr lang="es-MX" sz="1800" dirty="0" smtClean="0"/>
              <a:t>DERMATOLOGIA AMADO SAUL 15ta EDICION</a:t>
            </a:r>
          </a:p>
          <a:p>
            <a:endParaRPr lang="es-MX" sz="1800" dirty="0"/>
          </a:p>
          <a:p>
            <a:endParaRPr lang="es-MX" sz="1800" dirty="0" smtClean="0"/>
          </a:p>
          <a:p>
            <a:endParaRPr lang="es-MX" sz="1800" dirty="0"/>
          </a:p>
        </p:txBody>
      </p:sp>
    </p:spTree>
    <p:extLst>
      <p:ext uri="{BB962C8B-B14F-4D97-AF65-F5344CB8AC3E}">
        <p14:creationId xmlns:p14="http://schemas.microsoft.com/office/powerpoint/2010/main" val="316063659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1639" y="753228"/>
            <a:ext cx="6896534" cy="443524"/>
          </a:xfrm>
        </p:spPr>
        <p:txBody>
          <a:bodyPr>
            <a:normAutofit fontScale="90000"/>
          </a:bodyPr>
          <a:lstStyle/>
          <a:p>
            <a:r>
              <a:rPr lang="es-MX" dirty="0" smtClean="0"/>
              <a:t>GUIA DE DIAPOSITIVAS  DE LEPRA </a:t>
            </a:r>
            <a:endParaRPr lang="es-MX" dirty="0"/>
          </a:p>
        </p:txBody>
      </p:sp>
      <p:sp>
        <p:nvSpPr>
          <p:cNvPr id="3" name="Marcador de contenido 2"/>
          <p:cNvSpPr>
            <a:spLocks noGrp="1"/>
          </p:cNvSpPr>
          <p:nvPr>
            <p:ph idx="1"/>
          </p:nvPr>
        </p:nvSpPr>
        <p:spPr/>
        <p:txBody>
          <a:bodyPr>
            <a:noAutofit/>
          </a:bodyPr>
          <a:lstStyle/>
          <a:p>
            <a:r>
              <a:rPr lang="es-MX" sz="1600" b="1" dirty="0">
                <a:latin typeface="Aharoni" panose="02010803020104030203" pitchFamily="2" charset="-79"/>
                <a:cs typeface="Aharoni" panose="02010803020104030203" pitchFamily="2" charset="-79"/>
              </a:rPr>
              <a:t>GUIA  DE DIAPOSITIVAS   LEPRA </a:t>
            </a:r>
          </a:p>
          <a:p>
            <a:r>
              <a:rPr lang="es-MX" sz="1600" b="1" dirty="0" smtClean="0">
                <a:latin typeface="Aharoni" panose="02010803020104030203" pitchFamily="2" charset="-79"/>
                <a:cs typeface="Aharoni" panose="02010803020104030203" pitchFamily="2" charset="-79"/>
              </a:rPr>
              <a:t>1.-  PORTADA </a:t>
            </a:r>
          </a:p>
          <a:p>
            <a:r>
              <a:rPr lang="es-MX" sz="1600" b="1" dirty="0" smtClean="0">
                <a:latin typeface="Aharoni" panose="02010803020104030203" pitchFamily="2" charset="-79"/>
                <a:cs typeface="Aharoni" panose="02010803020104030203" pitchFamily="2" charset="-79"/>
              </a:rPr>
              <a:t>2   PRESENTACION </a:t>
            </a:r>
            <a:endParaRPr lang="es-MX" sz="1600" b="1" dirty="0">
              <a:latin typeface="Aharoni" panose="02010803020104030203" pitchFamily="2" charset="-79"/>
              <a:cs typeface="Aharoni" panose="02010803020104030203" pitchFamily="2" charset="-79"/>
            </a:endParaRPr>
          </a:p>
          <a:p>
            <a:r>
              <a:rPr lang="es-MX" sz="1600" b="1" dirty="0">
                <a:latin typeface="Aharoni" panose="02010803020104030203" pitchFamily="2" charset="-79"/>
                <a:cs typeface="Aharoni" panose="02010803020104030203" pitchFamily="2" charset="-79"/>
              </a:rPr>
              <a:t>3</a:t>
            </a:r>
            <a:r>
              <a:rPr lang="es-MX" sz="1600" b="1" dirty="0" smtClean="0">
                <a:latin typeface="Aharoni" panose="02010803020104030203" pitchFamily="2" charset="-79"/>
                <a:cs typeface="Aharoni" panose="02010803020104030203" pitchFamily="2" charset="-79"/>
              </a:rPr>
              <a:t>.-  </a:t>
            </a:r>
            <a:r>
              <a:rPr lang="es-MX" sz="1600" b="1" dirty="0">
                <a:latin typeface="Aharoni" panose="02010803020104030203" pitchFamily="2" charset="-79"/>
                <a:cs typeface="Aharoni" panose="02010803020104030203" pitchFamily="2" charset="-79"/>
              </a:rPr>
              <a:t>PROGRAMA DE PATOLOGIA BUCAL II</a:t>
            </a:r>
          </a:p>
          <a:p>
            <a:r>
              <a:rPr lang="es-MX" sz="1600" b="1" dirty="0" smtClean="0">
                <a:latin typeface="Aharoni" panose="02010803020104030203" pitchFamily="2" charset="-79"/>
                <a:cs typeface="Aharoni" panose="02010803020104030203" pitchFamily="2" charset="-79"/>
              </a:rPr>
              <a:t> 4</a:t>
            </a:r>
            <a:r>
              <a:rPr lang="es-MX" sz="1600" b="1" dirty="0">
                <a:latin typeface="Aharoni" panose="02010803020104030203" pitchFamily="2" charset="-79"/>
                <a:cs typeface="Aharoni" panose="02010803020104030203" pitchFamily="2" charset="-79"/>
              </a:rPr>
              <a:t>.- INTRODUCCION </a:t>
            </a:r>
          </a:p>
          <a:p>
            <a:r>
              <a:rPr lang="es-MX" sz="1600" b="1" dirty="0">
                <a:latin typeface="Aharoni" panose="02010803020104030203" pitchFamily="2" charset="-79"/>
                <a:cs typeface="Aharoni" panose="02010803020104030203" pitchFamily="2" charset="-79"/>
              </a:rPr>
              <a:t>5.- </a:t>
            </a:r>
            <a:r>
              <a:rPr lang="es-MX" sz="1600" b="1" dirty="0" smtClean="0">
                <a:latin typeface="Aharoni" panose="02010803020104030203" pitchFamily="2" charset="-79"/>
                <a:cs typeface="Aharoni" panose="02010803020104030203" pitchFamily="2" charset="-79"/>
              </a:rPr>
              <a:t> ANTECEDENTES </a:t>
            </a:r>
            <a:endParaRPr lang="es-MX" sz="1600" b="1" dirty="0">
              <a:latin typeface="Aharoni" panose="02010803020104030203" pitchFamily="2" charset="-79"/>
              <a:cs typeface="Aharoni" panose="02010803020104030203" pitchFamily="2" charset="-79"/>
            </a:endParaRPr>
          </a:p>
          <a:p>
            <a:r>
              <a:rPr lang="es-MX" sz="1600" b="1" dirty="0">
                <a:latin typeface="Aharoni" panose="02010803020104030203" pitchFamily="2" charset="-79"/>
                <a:cs typeface="Aharoni" panose="02010803020104030203" pitchFamily="2" charset="-79"/>
              </a:rPr>
              <a:t>6</a:t>
            </a:r>
            <a:r>
              <a:rPr lang="es-MX" sz="1600" b="1" dirty="0" smtClean="0">
                <a:latin typeface="Aharoni" panose="02010803020104030203" pitchFamily="2" charset="-79"/>
                <a:cs typeface="Aharoni" panose="02010803020104030203" pitchFamily="2" charset="-79"/>
              </a:rPr>
              <a:t>.-  </a:t>
            </a:r>
            <a:r>
              <a:rPr lang="es-MX" sz="1600" b="1" dirty="0">
                <a:latin typeface="Aharoni" panose="02010803020104030203" pitchFamily="2" charset="-79"/>
                <a:cs typeface="Aharoni" panose="02010803020104030203" pitchFamily="2" charset="-79"/>
              </a:rPr>
              <a:t>AFECTACIONES DE LA LEPRA </a:t>
            </a:r>
          </a:p>
          <a:p>
            <a:r>
              <a:rPr lang="es-MX" sz="1600" b="1" dirty="0">
                <a:latin typeface="Aharoni" panose="02010803020104030203" pitchFamily="2" charset="-79"/>
                <a:cs typeface="Aharoni" panose="02010803020104030203" pitchFamily="2" charset="-79"/>
              </a:rPr>
              <a:t>7.- </a:t>
            </a:r>
            <a:r>
              <a:rPr lang="es-MX" sz="1600" b="1" dirty="0" smtClean="0">
                <a:latin typeface="Aharoni" panose="02010803020104030203" pitchFamily="2" charset="-79"/>
                <a:cs typeface="Aharoni" panose="02010803020104030203" pitchFamily="2" charset="-79"/>
              </a:rPr>
              <a:t> COMPORTAMIENTO </a:t>
            </a:r>
            <a:r>
              <a:rPr lang="es-MX" sz="1600" b="1" dirty="0">
                <a:latin typeface="Aharoni" panose="02010803020104030203" pitchFamily="2" charset="-79"/>
                <a:cs typeface="Aharoni" panose="02010803020104030203" pitchFamily="2" charset="-79"/>
              </a:rPr>
              <a:t>DE LA ENFERMEDAD </a:t>
            </a:r>
          </a:p>
          <a:p>
            <a:r>
              <a:rPr lang="es-MX" sz="1600" b="1" dirty="0">
                <a:latin typeface="Aharoni" panose="02010803020104030203" pitchFamily="2" charset="-79"/>
                <a:cs typeface="Aharoni" panose="02010803020104030203" pitchFamily="2" charset="-79"/>
              </a:rPr>
              <a:t>8.- </a:t>
            </a:r>
            <a:r>
              <a:rPr lang="es-MX" sz="1600" b="1" dirty="0" smtClean="0">
                <a:latin typeface="Aharoni" panose="02010803020104030203" pitchFamily="2" charset="-79"/>
                <a:cs typeface="Aharoni" panose="02010803020104030203" pitchFamily="2" charset="-79"/>
              </a:rPr>
              <a:t> AGENTE </a:t>
            </a:r>
            <a:r>
              <a:rPr lang="es-MX" sz="1600" b="1" dirty="0">
                <a:latin typeface="Aharoni" panose="02010803020104030203" pitchFamily="2" charset="-79"/>
                <a:cs typeface="Aharoni" panose="02010803020104030203" pitchFamily="2" charset="-79"/>
              </a:rPr>
              <a:t>INFECCIOSO </a:t>
            </a:r>
          </a:p>
          <a:p>
            <a:r>
              <a:rPr lang="es-MX" sz="1600" b="1" dirty="0">
                <a:latin typeface="Aharoni" panose="02010803020104030203" pitchFamily="2" charset="-79"/>
                <a:cs typeface="Aharoni" panose="02010803020104030203" pitchFamily="2" charset="-79"/>
              </a:rPr>
              <a:t>9.-  EDAD FRECUENTE</a:t>
            </a:r>
          </a:p>
          <a:p>
            <a:r>
              <a:rPr lang="es-MX" sz="1600" b="1" dirty="0">
                <a:latin typeface="Aharoni" panose="02010803020104030203" pitchFamily="2" charset="-79"/>
                <a:cs typeface="Aharoni" panose="02010803020104030203" pitchFamily="2" charset="-79"/>
              </a:rPr>
              <a:t>10.- EPIDEMIOLOGIA</a:t>
            </a:r>
          </a:p>
          <a:p>
            <a:r>
              <a:rPr lang="es-MX" sz="1600" b="1" dirty="0">
                <a:latin typeface="Aharoni" panose="02010803020104030203" pitchFamily="2" charset="-79"/>
                <a:cs typeface="Aharoni" panose="02010803020104030203" pitchFamily="2" charset="-79"/>
              </a:rPr>
              <a:t>11.-  FORMAS DE LEPRA </a:t>
            </a:r>
          </a:p>
          <a:p>
            <a:r>
              <a:rPr lang="es-MX" sz="1600" b="1" dirty="0">
                <a:latin typeface="Aharoni" panose="02010803020104030203" pitchFamily="2" charset="-79"/>
                <a:cs typeface="Aharoni" panose="02010803020104030203" pitchFamily="2" charset="-79"/>
              </a:rPr>
              <a:t>12.-  LEPRA TUBERCULOIDE </a:t>
            </a:r>
          </a:p>
          <a:p>
            <a:r>
              <a:rPr lang="es-MX" sz="1600" b="1" dirty="0">
                <a:latin typeface="Aharoni" panose="02010803020104030203" pitchFamily="2" charset="-79"/>
                <a:cs typeface="Aharoni" panose="02010803020104030203" pitchFamily="2" charset="-79"/>
              </a:rPr>
              <a:t>13.-  LEPRA LEPROMATOSA </a:t>
            </a:r>
          </a:p>
          <a:p>
            <a:r>
              <a:rPr lang="es-MX" sz="1600" b="1" dirty="0">
                <a:latin typeface="Aharoni" panose="02010803020104030203" pitchFamily="2" charset="-79"/>
                <a:cs typeface="Aharoni" panose="02010803020104030203" pitchFamily="2" charset="-79"/>
              </a:rPr>
              <a:t>14.-  NODULOS  LEPRA LEPROMATOSA </a:t>
            </a:r>
          </a:p>
          <a:p>
            <a:r>
              <a:rPr lang="es-MX" sz="1600" b="1" dirty="0">
                <a:latin typeface="Aharoni" panose="02010803020104030203" pitchFamily="2" charset="-79"/>
                <a:cs typeface="Aharoni" panose="02010803020104030203" pitchFamily="2" charset="-79"/>
              </a:rPr>
              <a:t>15.- CARACTERISTICAS CLINICAS DE LEPRA LEPROMATOSA </a:t>
            </a:r>
          </a:p>
          <a:p>
            <a:r>
              <a:rPr lang="es-MX" sz="1600" b="1" dirty="0">
                <a:latin typeface="Aharoni" panose="02010803020104030203" pitchFamily="2" charset="-79"/>
                <a:cs typeface="Aharoni" panose="02010803020104030203" pitchFamily="2" charset="-79"/>
              </a:rPr>
              <a:t>16.-  CARACTERISTICAS CLINICAS DE LEPRA </a:t>
            </a:r>
          </a:p>
          <a:p>
            <a:endParaRPr lang="es-MX" sz="1600" dirty="0"/>
          </a:p>
        </p:txBody>
      </p:sp>
    </p:spTree>
    <p:extLst>
      <p:ext uri="{BB962C8B-B14F-4D97-AF65-F5344CB8AC3E}">
        <p14:creationId xmlns:p14="http://schemas.microsoft.com/office/powerpoint/2010/main" val="19445911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GUIA DE DIAPOSITIVAS DE LEPRA </a:t>
            </a:r>
            <a:endParaRPr lang="es-MX" dirty="0"/>
          </a:p>
        </p:txBody>
      </p:sp>
      <p:sp>
        <p:nvSpPr>
          <p:cNvPr id="3" name="Marcador de contenido 2"/>
          <p:cNvSpPr>
            <a:spLocks noGrp="1"/>
          </p:cNvSpPr>
          <p:nvPr>
            <p:ph idx="1"/>
          </p:nvPr>
        </p:nvSpPr>
        <p:spPr/>
        <p:txBody>
          <a:bodyPr>
            <a:normAutofit fontScale="92500" lnSpcReduction="10000"/>
          </a:bodyPr>
          <a:lstStyle/>
          <a:p>
            <a:r>
              <a:rPr lang="es-MX" b="1" dirty="0">
                <a:latin typeface="Aharoni" panose="02010803020104030203" pitchFamily="2" charset="-79"/>
                <a:cs typeface="Aharoni" panose="02010803020104030203" pitchFamily="2" charset="-79"/>
              </a:rPr>
              <a:t>13.-  LEPRA LEPROMATOSA </a:t>
            </a:r>
          </a:p>
          <a:p>
            <a:r>
              <a:rPr lang="es-MX" b="1" dirty="0">
                <a:latin typeface="Aharoni" panose="02010803020104030203" pitchFamily="2" charset="-79"/>
                <a:cs typeface="Aharoni" panose="02010803020104030203" pitchFamily="2" charset="-79"/>
              </a:rPr>
              <a:t>14.-  NODULOS  LEPRA LEPROMATOSA </a:t>
            </a:r>
          </a:p>
          <a:p>
            <a:r>
              <a:rPr lang="es-MX" b="1" dirty="0">
                <a:latin typeface="Aharoni" panose="02010803020104030203" pitchFamily="2" charset="-79"/>
                <a:cs typeface="Aharoni" panose="02010803020104030203" pitchFamily="2" charset="-79"/>
              </a:rPr>
              <a:t>15.- CARACTERISTICAS CLINICAS DE LEPRA </a:t>
            </a:r>
            <a:endParaRPr lang="es-MX" b="1" dirty="0" smtClean="0">
              <a:latin typeface="Aharoni" panose="02010803020104030203" pitchFamily="2" charset="-79"/>
              <a:cs typeface="Aharoni" panose="02010803020104030203" pitchFamily="2" charset="-79"/>
            </a:endParaRPr>
          </a:p>
          <a:p>
            <a:pPr marL="0" indent="0">
              <a:buNone/>
            </a:pPr>
            <a:r>
              <a:rPr lang="es-MX" b="1" dirty="0" smtClean="0">
                <a:latin typeface="Aharoni" panose="02010803020104030203" pitchFamily="2" charset="-79"/>
                <a:cs typeface="Aharoni" panose="02010803020104030203" pitchFamily="2" charset="-79"/>
              </a:rPr>
              <a:t>         LEPROMATOSA </a:t>
            </a:r>
            <a:endParaRPr lang="es-MX" b="1" dirty="0">
              <a:latin typeface="Aharoni" panose="02010803020104030203" pitchFamily="2" charset="-79"/>
              <a:cs typeface="Aharoni" panose="02010803020104030203" pitchFamily="2" charset="-79"/>
            </a:endParaRPr>
          </a:p>
          <a:p>
            <a:r>
              <a:rPr lang="es-MX" b="1" dirty="0">
                <a:latin typeface="Aharoni" panose="02010803020104030203" pitchFamily="2" charset="-79"/>
                <a:cs typeface="Aharoni" panose="02010803020104030203" pitchFamily="2" charset="-79"/>
              </a:rPr>
              <a:t>16.-  CARACTERISTICAS CLINICAS DE </a:t>
            </a:r>
            <a:r>
              <a:rPr lang="es-MX" b="1" dirty="0" smtClean="0">
                <a:latin typeface="Aharoni" panose="02010803020104030203" pitchFamily="2" charset="-79"/>
                <a:cs typeface="Aharoni" panose="02010803020104030203" pitchFamily="2" charset="-79"/>
              </a:rPr>
              <a:t>LEPRA</a:t>
            </a:r>
          </a:p>
          <a:p>
            <a:r>
              <a:rPr lang="es-MX" b="1" dirty="0">
                <a:latin typeface="Aharoni" panose="02010803020104030203" pitchFamily="2" charset="-79"/>
                <a:cs typeface="Aharoni" panose="02010803020104030203" pitchFamily="2" charset="-79"/>
              </a:rPr>
              <a:t>17.-  TRANSMISION DE LA LEPRA </a:t>
            </a:r>
          </a:p>
          <a:p>
            <a:r>
              <a:rPr lang="es-MX" b="1" dirty="0">
                <a:latin typeface="Aharoni" panose="02010803020104030203" pitchFamily="2" charset="-79"/>
                <a:cs typeface="Aharoni" panose="02010803020104030203" pitchFamily="2" charset="-79"/>
              </a:rPr>
              <a:t>18.-  FACTORES DE CONTAGIO </a:t>
            </a:r>
          </a:p>
          <a:p>
            <a:r>
              <a:rPr lang="es-MX" b="1" dirty="0">
                <a:latin typeface="Aharoni" panose="02010803020104030203" pitchFamily="2" charset="-79"/>
                <a:cs typeface="Aharoni" panose="02010803020104030203" pitchFamily="2" charset="-79"/>
              </a:rPr>
              <a:t>19.-  PRUEBAS CUTANEAS </a:t>
            </a:r>
          </a:p>
          <a:p>
            <a:pPr marL="0" indent="0">
              <a:buNone/>
            </a:pPr>
            <a:r>
              <a:rPr lang="es-MX" b="1" dirty="0" smtClean="0">
                <a:latin typeface="+mj-lt"/>
                <a:cs typeface="Aharoni" panose="02010803020104030203" pitchFamily="2" charset="-79"/>
              </a:rPr>
              <a:t> </a:t>
            </a:r>
            <a:endParaRPr lang="es-MX" b="1" dirty="0">
              <a:latin typeface="+mj-lt"/>
              <a:cs typeface="Aharoni" panose="02010803020104030203" pitchFamily="2" charset="-79"/>
            </a:endParaRPr>
          </a:p>
          <a:p>
            <a:endParaRPr lang="es-MX" dirty="0">
              <a:latin typeface="+mj-lt"/>
            </a:endParaRPr>
          </a:p>
        </p:txBody>
      </p:sp>
    </p:spTree>
    <p:extLst>
      <p:ext uri="{BB962C8B-B14F-4D97-AF65-F5344CB8AC3E}">
        <p14:creationId xmlns:p14="http://schemas.microsoft.com/office/powerpoint/2010/main" val="254456244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GUIA DE DIAPOSITIVAS DE LEPRA </a:t>
            </a:r>
            <a:endParaRPr lang="es-MX" dirty="0"/>
          </a:p>
        </p:txBody>
      </p:sp>
      <p:sp>
        <p:nvSpPr>
          <p:cNvPr id="3" name="Marcador de contenido 2"/>
          <p:cNvSpPr>
            <a:spLocks noGrp="1"/>
          </p:cNvSpPr>
          <p:nvPr>
            <p:ph idx="1"/>
          </p:nvPr>
        </p:nvSpPr>
        <p:spPr>
          <a:xfrm>
            <a:off x="533400" y="2336872"/>
            <a:ext cx="6887389" cy="4116463"/>
          </a:xfrm>
        </p:spPr>
        <p:txBody>
          <a:bodyPr>
            <a:normAutofit/>
          </a:bodyPr>
          <a:lstStyle/>
          <a:p>
            <a:pPr marL="0" indent="0">
              <a:buNone/>
            </a:pPr>
            <a:r>
              <a:rPr lang="es-MX" b="1" dirty="0" smtClean="0">
                <a:latin typeface="Aharoni" panose="02010803020104030203" pitchFamily="2" charset="-79"/>
                <a:cs typeface="Aharoni" panose="02010803020104030203" pitchFamily="2" charset="-79"/>
              </a:rPr>
              <a:t>  20.-  SINTOMAS DE LA LEPRA </a:t>
            </a:r>
          </a:p>
          <a:p>
            <a:r>
              <a:rPr lang="es-MX" dirty="0">
                <a:latin typeface="Aharoni" panose="02010803020104030203" pitchFamily="2" charset="-79"/>
                <a:cs typeface="Aharoni" panose="02010803020104030203" pitchFamily="2" charset="-79"/>
              </a:rPr>
              <a:t>21.- TITULO DE MANIFESTACIONES BUCALES </a:t>
            </a:r>
          </a:p>
          <a:p>
            <a:r>
              <a:rPr lang="es-MX" dirty="0">
                <a:latin typeface="Aharoni" panose="02010803020104030203" pitchFamily="2" charset="-79"/>
                <a:cs typeface="Aharoni" panose="02010803020104030203" pitchFamily="2" charset="-79"/>
              </a:rPr>
              <a:t>22.-  MANIFESTACIONES ORALES </a:t>
            </a:r>
          </a:p>
          <a:p>
            <a:r>
              <a:rPr lang="es-MX" dirty="0">
                <a:latin typeface="Aharoni" panose="02010803020104030203" pitchFamily="2" charset="-79"/>
                <a:cs typeface="Aharoni" panose="02010803020104030203" pitchFamily="2" charset="-79"/>
              </a:rPr>
              <a:t>23.- TIPO DE LAS </a:t>
            </a:r>
            <a:r>
              <a:rPr lang="es-MX" dirty="0" smtClean="0">
                <a:latin typeface="Aharoni" panose="02010803020104030203" pitchFamily="2" charset="-79"/>
                <a:cs typeface="Aharoni" panose="02010803020104030203" pitchFamily="2" charset="-79"/>
              </a:rPr>
              <a:t>LESIONES</a:t>
            </a:r>
          </a:p>
          <a:p>
            <a:r>
              <a:rPr lang="es-MX" dirty="0">
                <a:latin typeface="Aharoni" panose="02010803020104030203" pitchFamily="2" charset="-79"/>
                <a:cs typeface="Aharoni" panose="02010803020104030203" pitchFamily="2" charset="-79"/>
              </a:rPr>
              <a:t>24.-  LOCALIZACION DE LAS LESIONES</a:t>
            </a:r>
          </a:p>
          <a:p>
            <a:r>
              <a:rPr lang="es-MX" dirty="0">
                <a:latin typeface="Aharoni" panose="02010803020104030203" pitchFamily="2" charset="-79"/>
                <a:cs typeface="Aharoni" panose="02010803020104030203" pitchFamily="2" charset="-79"/>
              </a:rPr>
              <a:t>25.-  SECUELAS DE LA INFECCION </a:t>
            </a:r>
          </a:p>
          <a:p>
            <a:r>
              <a:rPr lang="es-MX" dirty="0">
                <a:latin typeface="Aharoni" panose="02010803020104030203" pitchFamily="2" charset="-79"/>
                <a:cs typeface="Aharoni" panose="02010803020104030203" pitchFamily="2" charset="-79"/>
              </a:rPr>
              <a:t>26.- HISTOPATOLOGIA</a:t>
            </a:r>
          </a:p>
          <a:p>
            <a:r>
              <a:rPr lang="es-MX" dirty="0">
                <a:latin typeface="Aharoni" panose="02010803020104030203" pitchFamily="2" charset="-79"/>
                <a:cs typeface="Aharoni" panose="02010803020104030203" pitchFamily="2" charset="-79"/>
              </a:rPr>
              <a:t>27.-  ALTERACIONES NERVIOSAS </a:t>
            </a:r>
          </a:p>
          <a:p>
            <a:r>
              <a:rPr lang="es-MX" dirty="0">
                <a:latin typeface="Aharoni" panose="02010803020104030203" pitchFamily="2" charset="-79"/>
                <a:cs typeface="Aharoni" panose="02010803020104030203" pitchFamily="2" charset="-79"/>
              </a:rPr>
              <a:t>28.-  LESIONES EN BOCA </a:t>
            </a:r>
          </a:p>
          <a:p>
            <a:endParaRPr lang="es-MX" dirty="0">
              <a:latin typeface="Aharoni" panose="02010803020104030203" pitchFamily="2" charset="-79"/>
              <a:cs typeface="Aharoni" panose="02010803020104030203" pitchFamily="2" charset="-79"/>
            </a:endParaRPr>
          </a:p>
          <a:p>
            <a:endParaRPr lang="es-MX" b="1"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422716465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GUIA DE DIAPOSITIVAS DE LEPRA </a:t>
            </a:r>
            <a:endParaRPr lang="es-MX" dirty="0"/>
          </a:p>
        </p:txBody>
      </p:sp>
      <p:sp>
        <p:nvSpPr>
          <p:cNvPr id="3" name="Marcador de contenido 2"/>
          <p:cNvSpPr>
            <a:spLocks noGrp="1"/>
          </p:cNvSpPr>
          <p:nvPr>
            <p:ph idx="1"/>
          </p:nvPr>
        </p:nvSpPr>
        <p:spPr>
          <a:xfrm>
            <a:off x="560879" y="1988840"/>
            <a:ext cx="6887389" cy="4320480"/>
          </a:xfrm>
        </p:spPr>
        <p:txBody>
          <a:bodyPr>
            <a:normAutofit lnSpcReduction="10000"/>
          </a:bodyPr>
          <a:lstStyle/>
          <a:p>
            <a:r>
              <a:rPr lang="es-MX" dirty="0"/>
              <a:t>29.-  PREVENCION DE TRANSMISION </a:t>
            </a:r>
          </a:p>
          <a:p>
            <a:r>
              <a:rPr lang="es-MX" dirty="0"/>
              <a:t>30.-  PREVENCION DE CONTAGIO </a:t>
            </a:r>
          </a:p>
          <a:p>
            <a:r>
              <a:rPr lang="es-MX" dirty="0"/>
              <a:t>31.-  DIAGNOSTICO OPORTUNO</a:t>
            </a:r>
          </a:p>
          <a:p>
            <a:r>
              <a:rPr lang="es-MX" dirty="0"/>
              <a:t>32.- SIGNOS PARA DIAGNOSTICO </a:t>
            </a:r>
          </a:p>
          <a:p>
            <a:r>
              <a:rPr lang="es-MX" dirty="0"/>
              <a:t>33.-  DIAGNOSTICO DIFERENCIAL </a:t>
            </a:r>
          </a:p>
          <a:p>
            <a:r>
              <a:rPr lang="es-MX" dirty="0"/>
              <a:t>34.-  FARMACOS PARA LEPRA </a:t>
            </a:r>
          </a:p>
          <a:p>
            <a:r>
              <a:rPr lang="es-MX" dirty="0"/>
              <a:t>35.-  TRATAMIENTO </a:t>
            </a:r>
          </a:p>
          <a:p>
            <a:r>
              <a:rPr lang="es-MX" dirty="0"/>
              <a:t>36.-  MEDICAMENTOS  PARA LEPRA </a:t>
            </a:r>
            <a:endParaRPr lang="es-MX" dirty="0" smtClean="0"/>
          </a:p>
          <a:p>
            <a:r>
              <a:rPr lang="es-MX" dirty="0"/>
              <a:t>37.- ATENCION QUIRURGICA DE EXTREMIDADES </a:t>
            </a:r>
          </a:p>
          <a:p>
            <a:r>
              <a:rPr lang="es-MX" dirty="0"/>
              <a:t>38.-  COMPLICACIONES DE LA LEPRA </a:t>
            </a:r>
          </a:p>
          <a:p>
            <a:endParaRPr lang="es-MX" dirty="0"/>
          </a:p>
          <a:p>
            <a:endParaRPr lang="es-MX" dirty="0"/>
          </a:p>
        </p:txBody>
      </p:sp>
    </p:spTree>
    <p:extLst>
      <p:ext uri="{BB962C8B-B14F-4D97-AF65-F5344CB8AC3E}">
        <p14:creationId xmlns:p14="http://schemas.microsoft.com/office/powerpoint/2010/main" val="302830744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GUIA DE DIAPOSITIVAS DE LEPRA </a:t>
            </a:r>
            <a:endParaRPr lang="es-MX" dirty="0"/>
          </a:p>
        </p:txBody>
      </p:sp>
      <p:sp>
        <p:nvSpPr>
          <p:cNvPr id="3" name="Marcador de contenido 2"/>
          <p:cNvSpPr>
            <a:spLocks noGrp="1"/>
          </p:cNvSpPr>
          <p:nvPr>
            <p:ph idx="1"/>
          </p:nvPr>
        </p:nvSpPr>
        <p:spPr>
          <a:xfrm>
            <a:off x="533400" y="1988840"/>
            <a:ext cx="6887389" cy="4536504"/>
          </a:xfrm>
        </p:spPr>
        <p:txBody>
          <a:bodyPr/>
          <a:lstStyle/>
          <a:p>
            <a:r>
              <a:rPr lang="es-MX" dirty="0"/>
              <a:t>39.- PRONOSTICO </a:t>
            </a:r>
          </a:p>
          <a:p>
            <a:r>
              <a:rPr lang="es-MX" dirty="0"/>
              <a:t>40.-  LEPRA EN MEXICO</a:t>
            </a:r>
          </a:p>
          <a:p>
            <a:r>
              <a:rPr lang="es-MX" dirty="0"/>
              <a:t>41.- DIA MUNDIAL DE LA LEPRA </a:t>
            </a:r>
          </a:p>
          <a:p>
            <a:r>
              <a:rPr lang="es-MX" dirty="0"/>
              <a:t>42.-  LEPRA EN ESTADOS DE MEXICO </a:t>
            </a:r>
          </a:p>
          <a:p>
            <a:r>
              <a:rPr lang="es-MX" dirty="0"/>
              <a:t>43.- BIBLIOGRAFIA</a:t>
            </a:r>
          </a:p>
          <a:p>
            <a:r>
              <a:rPr lang="es-MX" dirty="0"/>
              <a:t>44.-  GUIA DE DIAPOSITIVAS </a:t>
            </a:r>
          </a:p>
          <a:p>
            <a:r>
              <a:rPr lang="es-MX" dirty="0" smtClean="0"/>
              <a:t>45.- GUIA DE DIAPOSITIVAS </a:t>
            </a:r>
          </a:p>
          <a:p>
            <a:r>
              <a:rPr lang="es-MX" dirty="0" smtClean="0"/>
              <a:t>46.- GUIA DE DIAPOSITIVAS </a:t>
            </a:r>
          </a:p>
          <a:p>
            <a:r>
              <a:rPr lang="es-MX" dirty="0" smtClean="0"/>
              <a:t>47.- GUIA DE DIAPOSITIVAS</a:t>
            </a:r>
          </a:p>
          <a:p>
            <a:r>
              <a:rPr lang="es-MX" dirty="0" smtClean="0"/>
              <a:t>48 .- GUIA DE DIAPOSITIVAS  </a:t>
            </a:r>
            <a:endParaRPr lang="es-MX" dirty="0"/>
          </a:p>
        </p:txBody>
      </p:sp>
    </p:spTree>
    <p:extLst>
      <p:ext uri="{BB962C8B-B14F-4D97-AF65-F5344CB8AC3E}">
        <p14:creationId xmlns:p14="http://schemas.microsoft.com/office/powerpoint/2010/main" val="231177371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GUIA DE DIAPOSITIVAS </a:t>
            </a:r>
            <a:endParaRPr lang="es-MX" dirty="0"/>
          </a:p>
        </p:txBody>
      </p:sp>
      <p:sp>
        <p:nvSpPr>
          <p:cNvPr id="3" name="Marcador de contenido 2"/>
          <p:cNvSpPr>
            <a:spLocks noGrp="1"/>
          </p:cNvSpPr>
          <p:nvPr>
            <p:ph idx="1"/>
          </p:nvPr>
        </p:nvSpPr>
        <p:spPr/>
        <p:txBody>
          <a:bodyPr>
            <a:normAutofit lnSpcReduction="10000"/>
          </a:bodyPr>
          <a:lstStyle/>
          <a:p>
            <a:r>
              <a:rPr lang="es-MX" dirty="0"/>
              <a:t>21.- TITULO DE MANIFESTACIONES BUCALES </a:t>
            </a:r>
          </a:p>
          <a:p>
            <a:r>
              <a:rPr lang="es-MX" dirty="0"/>
              <a:t>22.-  MANIFESTACIONES ORALES </a:t>
            </a:r>
          </a:p>
          <a:p>
            <a:r>
              <a:rPr lang="es-MX" dirty="0"/>
              <a:t>23.- TIPO DE LAS LESIONES</a:t>
            </a:r>
          </a:p>
          <a:p>
            <a:r>
              <a:rPr lang="es-MX" dirty="0"/>
              <a:t>24.-  LOCALIZACION DE LAS LESIONES</a:t>
            </a:r>
          </a:p>
          <a:p>
            <a:r>
              <a:rPr lang="es-MX" dirty="0"/>
              <a:t>25.-  SECUELAS DE LA INFECCION </a:t>
            </a:r>
          </a:p>
          <a:p>
            <a:r>
              <a:rPr lang="es-MX" dirty="0"/>
              <a:t>26.- HISTOPATOLOGIA</a:t>
            </a:r>
          </a:p>
          <a:p>
            <a:r>
              <a:rPr lang="es-MX" dirty="0"/>
              <a:t>27.-  ALTERACIONES NERVIOSAS </a:t>
            </a:r>
          </a:p>
          <a:p>
            <a:r>
              <a:rPr lang="es-MX" dirty="0"/>
              <a:t>28.-  LESIONES EN BOCA </a:t>
            </a:r>
          </a:p>
          <a:p>
            <a:endParaRPr lang="es-MX" dirty="0"/>
          </a:p>
        </p:txBody>
      </p:sp>
    </p:spTree>
    <p:extLst>
      <p:ext uri="{BB962C8B-B14F-4D97-AF65-F5344CB8AC3E}">
        <p14:creationId xmlns:p14="http://schemas.microsoft.com/office/powerpoint/2010/main" val="12840449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sz="4400" dirty="0" smtClean="0"/>
              <a:t>Antecedentes</a:t>
            </a:r>
            <a:endParaRPr lang="es-MX" sz="4400" dirty="0"/>
          </a:p>
        </p:txBody>
      </p:sp>
      <p:sp>
        <p:nvSpPr>
          <p:cNvPr id="6" name="5 Marcador de contenido"/>
          <p:cNvSpPr>
            <a:spLocks noGrp="1"/>
          </p:cNvSpPr>
          <p:nvPr>
            <p:ph idx="1"/>
          </p:nvPr>
        </p:nvSpPr>
        <p:spPr>
          <a:xfrm>
            <a:off x="683568" y="2204864"/>
            <a:ext cx="7745505" cy="3417242"/>
          </a:xfrm>
        </p:spPr>
        <p:txBody>
          <a:bodyPr/>
          <a:lstStyle/>
          <a:p>
            <a:pPr algn="just"/>
            <a:r>
              <a:rPr lang="es-MX" dirty="0"/>
              <a:t>La lepra ya era conocida por las antiguas civilizaciones de China, Egipto y la India. La primera referencia escrita a esta infección se remonta aproximadamente al año 600 a.C. A lo largo de la historia, los enfermos leprosos se han visto condenados al ostracismo por sus comunidades y familias.</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848" y="4653136"/>
            <a:ext cx="2952328" cy="1909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60463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sz="4400" dirty="0"/>
              <a:t>¿</a:t>
            </a:r>
            <a:r>
              <a:rPr lang="es-MX" sz="4400" dirty="0" smtClean="0"/>
              <a:t>Que es la lepra?</a:t>
            </a:r>
            <a:endParaRPr lang="es-MX" sz="4400" dirty="0"/>
          </a:p>
        </p:txBody>
      </p:sp>
      <p:sp>
        <p:nvSpPr>
          <p:cNvPr id="6" name="5 Marcador de contenido"/>
          <p:cNvSpPr>
            <a:spLocks noGrp="1"/>
          </p:cNvSpPr>
          <p:nvPr>
            <p:ph idx="1"/>
          </p:nvPr>
        </p:nvSpPr>
        <p:spPr>
          <a:xfrm>
            <a:off x="699247" y="2248347"/>
            <a:ext cx="7745505" cy="2188765"/>
          </a:xfrm>
        </p:spPr>
        <p:txBody>
          <a:bodyPr>
            <a:normAutofit/>
          </a:bodyPr>
          <a:lstStyle/>
          <a:p>
            <a:pPr algn="just"/>
            <a:r>
              <a:rPr lang="es-MX" dirty="0"/>
              <a:t>La lepra es una enfermedad </a:t>
            </a:r>
            <a:r>
              <a:rPr lang="es-MX" dirty="0" smtClean="0"/>
              <a:t>infecciosa </a:t>
            </a:r>
            <a:r>
              <a:rPr lang="es-MX" dirty="0"/>
              <a:t>que provoca úlceras </a:t>
            </a:r>
            <a:r>
              <a:rPr lang="es-MX" dirty="0" smtClean="0"/>
              <a:t>cutáneas, daño </a:t>
            </a:r>
            <a:r>
              <a:rPr lang="es-MX" dirty="0"/>
              <a:t>neurológico y </a:t>
            </a:r>
            <a:r>
              <a:rPr lang="es-MX" dirty="0" smtClean="0"/>
              <a:t>debilidad </a:t>
            </a:r>
            <a:r>
              <a:rPr lang="es-MX" dirty="0"/>
              <a:t>muscular que empeora con el </a:t>
            </a:r>
            <a:r>
              <a:rPr lang="es-MX" dirty="0" smtClean="0"/>
              <a:t>tiempo, afecta </a:t>
            </a:r>
            <a:r>
              <a:rPr lang="es-MX" dirty="0"/>
              <a:t>principalmente a la piel, los nervios periféricos, la mucosa de las vías respiratorias </a:t>
            </a:r>
            <a:r>
              <a:rPr lang="es-MX" dirty="0" smtClean="0"/>
              <a:t>superiores, mucosa bucal </a:t>
            </a:r>
            <a:r>
              <a:rPr lang="es-MX" dirty="0"/>
              <a:t>y los ojos. </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800" y="4293096"/>
            <a:ext cx="3600400" cy="2379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19820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1916832"/>
            <a:ext cx="7933382"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uadroTexto 1"/>
          <p:cNvSpPr txBox="1"/>
          <p:nvPr/>
        </p:nvSpPr>
        <p:spPr>
          <a:xfrm>
            <a:off x="683568" y="908720"/>
            <a:ext cx="5184576" cy="369332"/>
          </a:xfrm>
          <a:prstGeom prst="rect">
            <a:avLst/>
          </a:prstGeom>
          <a:noFill/>
        </p:spPr>
        <p:txBody>
          <a:bodyPr wrap="square" rtlCol="0">
            <a:spAutoFit/>
          </a:bodyPr>
          <a:lstStyle/>
          <a:p>
            <a:r>
              <a:rPr lang="es-MX" dirty="0" smtClean="0"/>
              <a:t>COMPORTAMIENTO DE LA LEPRA </a:t>
            </a:r>
            <a:endParaRPr lang="es-MX" dirty="0"/>
          </a:p>
        </p:txBody>
      </p:sp>
    </p:spTree>
    <p:extLst>
      <p:ext uri="{BB962C8B-B14F-4D97-AF65-F5344CB8AC3E}">
        <p14:creationId xmlns:p14="http://schemas.microsoft.com/office/powerpoint/2010/main" val="32921845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sz="4400" dirty="0"/>
              <a:t>¿Qué causa la lepra?</a:t>
            </a:r>
          </a:p>
        </p:txBody>
      </p:sp>
      <p:sp>
        <p:nvSpPr>
          <p:cNvPr id="2" name="1 Marcador de contenido"/>
          <p:cNvSpPr>
            <a:spLocks noGrp="1"/>
          </p:cNvSpPr>
          <p:nvPr>
            <p:ph idx="1"/>
          </p:nvPr>
        </p:nvSpPr>
        <p:spPr/>
        <p:txBody>
          <a:bodyPr/>
          <a:lstStyle/>
          <a:p>
            <a:r>
              <a:rPr lang="es-MX" dirty="0"/>
              <a:t>Es producida por la bacteria Mycobacterium </a:t>
            </a:r>
            <a:r>
              <a:rPr lang="es-MX" dirty="0" smtClean="0"/>
              <a:t>leprae, el cual tiene </a:t>
            </a:r>
            <a:r>
              <a:rPr lang="es-MX" dirty="0"/>
              <a:t>un </a:t>
            </a:r>
            <a:r>
              <a:rPr lang="es-MX" dirty="0" smtClean="0"/>
              <a:t>largo período </a:t>
            </a:r>
            <a:r>
              <a:rPr lang="es-MX" dirty="0"/>
              <a:t>de incubación</a:t>
            </a:r>
            <a:r>
              <a:rPr lang="es-MX" dirty="0" smtClean="0"/>
              <a:t>, </a:t>
            </a:r>
            <a:r>
              <a:rPr lang="es-MX" dirty="0"/>
              <a:t>se multiplica muy despacio y </a:t>
            </a:r>
            <a:r>
              <a:rPr lang="es-MX" dirty="0" smtClean="0"/>
              <a:t>este periodo es de </a:t>
            </a:r>
            <a:r>
              <a:rPr lang="es-MX" dirty="0"/>
              <a:t>unos cinco años. </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98650" y="3756474"/>
            <a:ext cx="2757670" cy="2795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84794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p:txBody>
          <a:bodyPr/>
          <a:lstStyle/>
          <a:p>
            <a:pPr algn="just"/>
            <a:r>
              <a:rPr lang="es-MX" dirty="0"/>
              <a:t>Los síntomas pueden tardar hasta 20 años en aparecer. Lo cual dificulta saber dónde y cuándo alguien contrajo la enfermedad. Siendo los niños más propensos que los adultos para contraerla.</a:t>
            </a:r>
          </a:p>
          <a:p>
            <a:endParaRPr lang="es-MX"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1484784"/>
            <a:ext cx="2736304" cy="4131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uadroTexto 1"/>
          <p:cNvSpPr txBox="1"/>
          <p:nvPr/>
        </p:nvSpPr>
        <p:spPr>
          <a:xfrm>
            <a:off x="3779912" y="980728"/>
            <a:ext cx="3096344" cy="369332"/>
          </a:xfrm>
          <a:prstGeom prst="rect">
            <a:avLst/>
          </a:prstGeom>
          <a:noFill/>
        </p:spPr>
        <p:txBody>
          <a:bodyPr wrap="square" rtlCol="0">
            <a:spAutoFit/>
          </a:bodyPr>
          <a:lstStyle/>
          <a:p>
            <a:r>
              <a:rPr lang="es-MX" dirty="0" smtClean="0"/>
              <a:t>EDAD FRECUENTE</a:t>
            </a:r>
            <a:endParaRPr lang="es-MX" dirty="0"/>
          </a:p>
        </p:txBody>
      </p:sp>
    </p:spTree>
    <p:extLst>
      <p:ext uri="{BB962C8B-B14F-4D97-AF65-F5344CB8AC3E}">
        <p14:creationId xmlns:p14="http://schemas.microsoft.com/office/powerpoint/2010/main" val="1979406246"/>
      </p:ext>
    </p:extLst>
  </p:cSld>
  <p:clrMapOvr>
    <a:masterClrMapping/>
  </p:clrMapOvr>
</p:sld>
</file>

<file path=ppt/theme/theme1.xml><?xml version="1.0" encoding="utf-8"?>
<a:theme xmlns:a="http://schemas.openxmlformats.org/drawingml/2006/main" name="Berlín">
  <a:themeElements>
    <a:clrScheme name="Berlí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í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í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Berlín</Template>
  <TotalTime>461</TotalTime>
  <Words>1956</Words>
  <Application>Microsoft Office PowerPoint</Application>
  <PresentationFormat>Presentación en pantalla (4:3)</PresentationFormat>
  <Paragraphs>289</Paragraphs>
  <Slides>49</Slides>
  <Notes>47</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49</vt:i4>
      </vt:variant>
    </vt:vector>
  </HeadingPairs>
  <TitlesOfParts>
    <vt:vector size="55" baseType="lpstr">
      <vt:lpstr>Aharoni</vt:lpstr>
      <vt:lpstr>Arial</vt:lpstr>
      <vt:lpstr>Calibri</vt:lpstr>
      <vt:lpstr>Copperplate Gothic Bold</vt:lpstr>
      <vt:lpstr>Trebuchet MS</vt:lpstr>
      <vt:lpstr>Berlín</vt:lpstr>
      <vt:lpstr>UNIVERSIDAD AUTONOMA DEL ESTADO DE MEXICO FACULTAD DE ODONTOLOGIA  AREA DE MEDICINA BUCAL  PLAN DE ESTUDIOS:  CIRUJANO DENTISTA  UNIDAD DE APRENDIZAJE: PATOLOGIA BUCAL II  MATERIAL SOLO VISION PROYECTABLE   </vt:lpstr>
      <vt:lpstr>EL PRESENTE TRABAJO DE MATERIAL SOLO VISION  PROYECTABLE DE LA UNIDAD DE APRENDIZAJE DE PATOLOGIA BUCAL II , TIENE COMO OBJETIVO EL DE ACTUALIZAR LOS CONOCIMIENTOS Y SER UN AUXILIAR IMPORTANTE EN EL PROCESO DE ENSEÑANZA – APRENDIZAJE EN LOS ALUMNOS DEL QUINTO SEMESTRE  TENIENDO COMO BASE EL PROGRAMA DE     LA MATERIA CORRESPONDIENTE A :   ENFERMEDADES  SISTEMICAS CON MANIFESTACIONES BUCALES  EN EL INCISO 1   ENFERMEDADES DE ORIGEN INFECCIOSO   1.5 LEPRA                                                </vt:lpstr>
      <vt:lpstr>PROGRAMA DE LA UNIDAD DE COMPETENCIAS PATOLOGIA BUCAL II</vt:lpstr>
      <vt:lpstr>Presentación de PowerPoint</vt:lpstr>
      <vt:lpstr>Antecedentes</vt:lpstr>
      <vt:lpstr>¿Que es la lepra?</vt:lpstr>
      <vt:lpstr>Presentación de PowerPoint</vt:lpstr>
      <vt:lpstr>¿Qué causa la lepra?</vt:lpstr>
      <vt:lpstr>Presentación de PowerPoint</vt:lpstr>
      <vt:lpstr>EPIDEMIOLOGIA </vt:lpstr>
      <vt:lpstr>Presentación de PowerPoint</vt:lpstr>
      <vt:lpstr>Presentación de PowerPoint</vt:lpstr>
      <vt:lpstr>Presentación de PowerPoint</vt:lpstr>
      <vt:lpstr>Presentación de PowerPoint</vt:lpstr>
      <vt:lpstr>Presentación de PowerPoint</vt:lpstr>
      <vt:lpstr>Presentación de PowerPoint</vt:lpstr>
      <vt:lpstr>¿Cómo se transmite la lepra?</vt:lpstr>
      <vt:lpstr>Presentación de PowerPoint</vt:lpstr>
      <vt:lpstr>Presentación de PowerPoint</vt:lpstr>
      <vt:lpstr>Síntomas de la Lepra</vt:lpstr>
      <vt:lpstr>Manifestaciones Bucales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¿Cómo se previene?</vt:lpstr>
      <vt:lpstr>Presentación de PowerPoint</vt:lpstr>
      <vt:lpstr>Diagnóstico Oportuno</vt:lpstr>
      <vt:lpstr>Para el diagnostico es útil:</vt:lpstr>
      <vt:lpstr>Presentación de PowerPoint</vt:lpstr>
      <vt:lpstr>¿Cuál es el tratamiento a seguir?</vt:lpstr>
      <vt:lpstr>Presentación de PowerPoint</vt:lpstr>
      <vt:lpstr>Presentación de PowerPoint</vt:lpstr>
      <vt:lpstr>Presentación de PowerPoint</vt:lpstr>
      <vt:lpstr>¿Qué complicaciones existen al padecer esta enfermedad?</vt:lpstr>
      <vt:lpstr>Pronóstico</vt:lpstr>
      <vt:lpstr>Lepra en México</vt:lpstr>
      <vt:lpstr>Presentación de PowerPoint</vt:lpstr>
      <vt:lpstr>Presentación de PowerPoint</vt:lpstr>
      <vt:lpstr>Bibliografía</vt:lpstr>
      <vt:lpstr>GUIA DE DIAPOSITIVAS  DE LEPRA </vt:lpstr>
      <vt:lpstr>GUIA DE DIAPOSITIVAS DE LEPRA </vt:lpstr>
      <vt:lpstr>GUIA DE DIAPOSITIVAS DE LEPRA </vt:lpstr>
      <vt:lpstr>GUIA DE DIAPOSITIVAS DE LEPRA </vt:lpstr>
      <vt:lpstr>GUIA DE DIAPOSITIVAS DE LEPRA </vt:lpstr>
      <vt:lpstr>GUIA DE DIAPOSITIVAS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LEPRA</dc:title>
  <dc:creator>TOSHIBA</dc:creator>
  <cp:lastModifiedBy>Mariluz Diaz</cp:lastModifiedBy>
  <cp:revision>68</cp:revision>
  <dcterms:created xsi:type="dcterms:W3CDTF">2014-11-05T01:53:34Z</dcterms:created>
  <dcterms:modified xsi:type="dcterms:W3CDTF">2015-10-02T03:08:57Z</dcterms:modified>
</cp:coreProperties>
</file>