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3"/>
  </p:notesMasterIdLst>
  <p:sldIdLst>
    <p:sldId id="280" r:id="rId2"/>
    <p:sldId id="281" r:id="rId3"/>
    <p:sldId id="282" r:id="rId4"/>
    <p:sldId id="283" r:id="rId5"/>
    <p:sldId id="284" r:id="rId6"/>
    <p:sldId id="256" r:id="rId7"/>
    <p:sldId id="301" r:id="rId8"/>
    <p:sldId id="302" r:id="rId9"/>
    <p:sldId id="303" r:id="rId10"/>
    <p:sldId id="304" r:id="rId11"/>
    <p:sldId id="300" r:id="rId12"/>
    <p:sldId id="257" r:id="rId13"/>
    <p:sldId id="258" r:id="rId14"/>
    <p:sldId id="259" r:id="rId15"/>
    <p:sldId id="260" r:id="rId16"/>
    <p:sldId id="261" r:id="rId17"/>
    <p:sldId id="264" r:id="rId18"/>
    <p:sldId id="262" r:id="rId19"/>
    <p:sldId id="263" r:id="rId20"/>
    <p:sldId id="265" r:id="rId21"/>
    <p:sldId id="266" r:id="rId22"/>
    <p:sldId id="267" r:id="rId23"/>
    <p:sldId id="279" r:id="rId24"/>
    <p:sldId id="268" r:id="rId25"/>
    <p:sldId id="274" r:id="rId26"/>
    <p:sldId id="269" r:id="rId27"/>
    <p:sldId id="275" r:id="rId28"/>
    <p:sldId id="270" r:id="rId29"/>
    <p:sldId id="271" r:id="rId30"/>
    <p:sldId id="276" r:id="rId31"/>
    <p:sldId id="277" r:id="rId32"/>
    <p:sldId id="278" r:id="rId33"/>
    <p:sldId id="272" r:id="rId34"/>
    <p:sldId id="288" r:id="rId35"/>
    <p:sldId id="294" r:id="rId36"/>
    <p:sldId id="286" r:id="rId37"/>
    <p:sldId id="287" r:id="rId38"/>
    <p:sldId id="290" r:id="rId39"/>
    <p:sldId id="305" r:id="rId40"/>
    <p:sldId id="291" r:id="rId41"/>
    <p:sldId id="289" r:id="rId42"/>
    <p:sldId id="292" r:id="rId43"/>
    <p:sldId id="293" r:id="rId44"/>
    <p:sldId id="295" r:id="rId45"/>
    <p:sldId id="306" r:id="rId46"/>
    <p:sldId id="296" r:id="rId47"/>
    <p:sldId id="297" r:id="rId48"/>
    <p:sldId id="298" r:id="rId49"/>
    <p:sldId id="299" r:id="rId50"/>
    <p:sldId id="273" r:id="rId51"/>
    <p:sldId id="285" r:id="rId5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54"/>
    <a:srgbClr val="5F5F5F"/>
    <a:srgbClr val="008000"/>
    <a:srgbClr val="33CC33"/>
    <a:srgbClr val="99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>
      <p:cViewPr varScale="1">
        <p:scale>
          <a:sx n="107" d="100"/>
          <a:sy n="107" d="100"/>
        </p:scale>
        <p:origin x="-16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F8EC0F-7703-4C83-BA48-98B2CC5A8935}" type="doc">
      <dgm:prSet loTypeId="urn:microsoft.com/office/officeart/2005/8/layout/vList6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370646AE-B855-4CF9-888B-BBD431B927E4}">
      <dgm:prSet phldrT="[Texto]"/>
      <dgm:spPr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es-MX" dirty="0" smtClean="0"/>
            <a:t>Economías a escala</a:t>
          </a:r>
          <a:endParaRPr lang="es-MX" dirty="0"/>
        </a:p>
      </dgm:t>
    </dgm:pt>
    <dgm:pt modelId="{C57A3DA3-5C6A-486A-AB73-EEE74CE168BB}" type="parTrans" cxnId="{A8573491-B1A2-4094-B799-487BDE37E685}">
      <dgm:prSet/>
      <dgm:spPr/>
      <dgm:t>
        <a:bodyPr/>
        <a:lstStyle/>
        <a:p>
          <a:endParaRPr lang="es-MX"/>
        </a:p>
      </dgm:t>
    </dgm:pt>
    <dgm:pt modelId="{5E973CD2-632A-4D4F-97D0-77755BCE4BBF}" type="sibTrans" cxnId="{A8573491-B1A2-4094-B799-487BDE37E685}">
      <dgm:prSet/>
      <dgm:spPr/>
      <dgm:t>
        <a:bodyPr/>
        <a:lstStyle/>
        <a:p>
          <a:endParaRPr lang="es-MX"/>
        </a:p>
      </dgm:t>
    </dgm:pt>
    <dgm:pt modelId="{0AAD6145-5905-42A9-86D6-9B29BC334EE1}">
      <dgm:prSet phldrT="[Texto]"/>
      <dgm:spPr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es-MX" dirty="0" smtClean="0"/>
            <a:t>Sinergia</a:t>
          </a:r>
          <a:endParaRPr lang="es-MX" dirty="0"/>
        </a:p>
      </dgm:t>
    </dgm:pt>
    <dgm:pt modelId="{CD8BCD3B-9694-4614-AEFB-4A5C1B72B1DF}" type="parTrans" cxnId="{78388B22-1818-45C5-8FBA-224E23C107D4}">
      <dgm:prSet/>
      <dgm:spPr/>
      <dgm:t>
        <a:bodyPr/>
        <a:lstStyle/>
        <a:p>
          <a:endParaRPr lang="es-MX"/>
        </a:p>
      </dgm:t>
    </dgm:pt>
    <dgm:pt modelId="{EAC21F1D-93C4-43D0-9246-E462B45200C7}" type="sibTrans" cxnId="{78388B22-1818-45C5-8FBA-224E23C107D4}">
      <dgm:prSet/>
      <dgm:spPr/>
      <dgm:t>
        <a:bodyPr/>
        <a:lstStyle/>
        <a:p>
          <a:endParaRPr lang="es-MX"/>
        </a:p>
      </dgm:t>
    </dgm:pt>
    <dgm:pt modelId="{239E9FB7-E1E8-4963-98F6-A46B04E96D52}">
      <dgm:prSet/>
      <dgm:spPr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es-MX" dirty="0" smtClean="0"/>
            <a:t>Información</a:t>
          </a:r>
          <a:endParaRPr lang="es-MX" dirty="0"/>
        </a:p>
      </dgm:t>
    </dgm:pt>
    <dgm:pt modelId="{AFA3FACC-FFD0-445A-B8BF-9ADB57691015}" type="sibTrans" cxnId="{D187F56B-9C04-4C58-9F4B-EBA7A5E05803}">
      <dgm:prSet/>
      <dgm:spPr/>
      <dgm:t>
        <a:bodyPr/>
        <a:lstStyle/>
        <a:p>
          <a:endParaRPr lang="es-MX"/>
        </a:p>
      </dgm:t>
    </dgm:pt>
    <dgm:pt modelId="{6F616C22-66C0-42F4-8FFB-505BB202F452}" type="parTrans" cxnId="{D187F56B-9C04-4C58-9F4B-EBA7A5E05803}">
      <dgm:prSet/>
      <dgm:spPr/>
      <dgm:t>
        <a:bodyPr/>
        <a:lstStyle/>
        <a:p>
          <a:endParaRPr lang="es-MX"/>
        </a:p>
      </dgm:t>
    </dgm:pt>
    <dgm:pt modelId="{077F171F-B20D-410F-BE8C-43A2DDF80E80}" type="pres">
      <dgm:prSet presAssocID="{0FF8EC0F-7703-4C83-BA48-98B2CC5A893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56608F6F-3FED-495F-8607-6C40AD4507C9}" type="pres">
      <dgm:prSet presAssocID="{370646AE-B855-4CF9-888B-BBD431B927E4}" presName="linNode" presStyleCnt="0"/>
      <dgm:spPr/>
    </dgm:pt>
    <dgm:pt modelId="{57D4D288-F5C2-4AAA-A6A6-0CCDD6E326B4}" type="pres">
      <dgm:prSet presAssocID="{370646AE-B855-4CF9-888B-BBD431B927E4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CBE3FB-F85A-4B96-A8AA-6C5A81EAA420}" type="pres">
      <dgm:prSet presAssocID="{370646AE-B855-4CF9-888B-BBD431B927E4}" presName="childShp" presStyleLbl="bgAccFollowNode1" presStyleIdx="0" presStyleCnt="3" custScaleY="35453" custLinFactNeighborY="7511">
        <dgm:presLayoutVars>
          <dgm:bulletEnabled val="1"/>
        </dgm:presLayoutVars>
      </dgm:prSet>
      <dgm:spPr>
        <a:solidFill>
          <a:srgbClr val="5F5F5F"/>
        </a:solidFill>
      </dgm:spPr>
      <dgm:t>
        <a:bodyPr/>
        <a:lstStyle/>
        <a:p>
          <a:endParaRPr lang="es-MX"/>
        </a:p>
      </dgm:t>
    </dgm:pt>
    <dgm:pt modelId="{018CD51D-BDD7-44C6-BE47-BC1B40976394}" type="pres">
      <dgm:prSet presAssocID="{5E973CD2-632A-4D4F-97D0-77755BCE4BBF}" presName="spacing" presStyleCnt="0"/>
      <dgm:spPr/>
    </dgm:pt>
    <dgm:pt modelId="{7AD2F0E4-DF49-459A-BBC5-B7A94153CA27}" type="pres">
      <dgm:prSet presAssocID="{0AAD6145-5905-42A9-86D6-9B29BC334EE1}" presName="linNode" presStyleCnt="0"/>
      <dgm:spPr/>
    </dgm:pt>
    <dgm:pt modelId="{D91305B4-0EAB-489D-AC5A-451A3F2B38FC}" type="pres">
      <dgm:prSet presAssocID="{0AAD6145-5905-42A9-86D6-9B29BC334EE1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87AA51-3AF1-492D-AD1F-286F3BFE9EA5}" type="pres">
      <dgm:prSet presAssocID="{0AAD6145-5905-42A9-86D6-9B29BC334EE1}" presName="childShp" presStyleLbl="bgAccFollowNode1" presStyleIdx="1" presStyleCnt="3" custScaleY="37129" custLinFactNeighborY="5670">
        <dgm:presLayoutVars>
          <dgm:bulletEnabled val="1"/>
        </dgm:presLayoutVars>
      </dgm:prSet>
      <dgm:spPr>
        <a:solidFill>
          <a:srgbClr val="008000"/>
        </a:solidFill>
      </dgm:spPr>
      <dgm:t>
        <a:bodyPr/>
        <a:lstStyle/>
        <a:p>
          <a:endParaRPr lang="es-MX"/>
        </a:p>
      </dgm:t>
    </dgm:pt>
    <dgm:pt modelId="{CDBC75B0-6C17-4076-80C9-C4F66896D8D9}" type="pres">
      <dgm:prSet presAssocID="{EAC21F1D-93C4-43D0-9246-E462B45200C7}" presName="spacing" presStyleCnt="0"/>
      <dgm:spPr/>
    </dgm:pt>
    <dgm:pt modelId="{350F7314-094F-448C-9F37-7E3CE8CA42E1}" type="pres">
      <dgm:prSet presAssocID="{239E9FB7-E1E8-4963-98F6-A46B04E96D52}" presName="linNode" presStyleCnt="0"/>
      <dgm:spPr/>
    </dgm:pt>
    <dgm:pt modelId="{4C265B42-3E20-4865-8E8E-E72F162D8558}" type="pres">
      <dgm:prSet presAssocID="{239E9FB7-E1E8-4963-98F6-A46B04E96D52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5DCF8E-7F35-4BA2-8756-3B6DBF132808}" type="pres">
      <dgm:prSet presAssocID="{239E9FB7-E1E8-4963-98F6-A46B04E96D52}" presName="childShp" presStyleLbl="bgAccFollowNode1" presStyleIdx="2" presStyleCnt="3" custScaleY="37707">
        <dgm:presLayoutVars>
          <dgm:bulletEnabled val="1"/>
        </dgm:presLayoutVars>
      </dgm:prSet>
      <dgm:spPr>
        <a:solidFill>
          <a:srgbClr val="990000"/>
        </a:solidFill>
      </dgm:spPr>
      <dgm:t>
        <a:bodyPr/>
        <a:lstStyle/>
        <a:p>
          <a:endParaRPr lang="es-MX"/>
        </a:p>
      </dgm:t>
    </dgm:pt>
  </dgm:ptLst>
  <dgm:cxnLst>
    <dgm:cxn modelId="{DB39D15D-F7DE-4A8B-A8D3-A8611170C25D}" type="presOf" srcId="{239E9FB7-E1E8-4963-98F6-A46B04E96D52}" destId="{4C265B42-3E20-4865-8E8E-E72F162D8558}" srcOrd="0" destOrd="0" presId="urn:microsoft.com/office/officeart/2005/8/layout/vList6"/>
    <dgm:cxn modelId="{66293C84-8965-463D-A30F-17EF97AB4A5E}" type="presOf" srcId="{0FF8EC0F-7703-4C83-BA48-98B2CC5A8935}" destId="{077F171F-B20D-410F-BE8C-43A2DDF80E80}" srcOrd="0" destOrd="0" presId="urn:microsoft.com/office/officeart/2005/8/layout/vList6"/>
    <dgm:cxn modelId="{78388B22-1818-45C5-8FBA-224E23C107D4}" srcId="{0FF8EC0F-7703-4C83-BA48-98B2CC5A8935}" destId="{0AAD6145-5905-42A9-86D6-9B29BC334EE1}" srcOrd="1" destOrd="0" parTransId="{CD8BCD3B-9694-4614-AEFB-4A5C1B72B1DF}" sibTransId="{EAC21F1D-93C4-43D0-9246-E462B45200C7}"/>
    <dgm:cxn modelId="{364F527D-B5CE-4F7D-8C67-BC62DB4B1C0C}" type="presOf" srcId="{370646AE-B855-4CF9-888B-BBD431B927E4}" destId="{57D4D288-F5C2-4AAA-A6A6-0CCDD6E326B4}" srcOrd="0" destOrd="0" presId="urn:microsoft.com/office/officeart/2005/8/layout/vList6"/>
    <dgm:cxn modelId="{D407DB11-1712-45FC-B932-666A0C996F9D}" type="presOf" srcId="{0AAD6145-5905-42A9-86D6-9B29BC334EE1}" destId="{D91305B4-0EAB-489D-AC5A-451A3F2B38FC}" srcOrd="0" destOrd="0" presId="urn:microsoft.com/office/officeart/2005/8/layout/vList6"/>
    <dgm:cxn modelId="{D187F56B-9C04-4C58-9F4B-EBA7A5E05803}" srcId="{0FF8EC0F-7703-4C83-BA48-98B2CC5A8935}" destId="{239E9FB7-E1E8-4963-98F6-A46B04E96D52}" srcOrd="2" destOrd="0" parTransId="{6F616C22-66C0-42F4-8FFB-505BB202F452}" sibTransId="{AFA3FACC-FFD0-445A-B8BF-9ADB57691015}"/>
    <dgm:cxn modelId="{A8573491-B1A2-4094-B799-487BDE37E685}" srcId="{0FF8EC0F-7703-4C83-BA48-98B2CC5A8935}" destId="{370646AE-B855-4CF9-888B-BBD431B927E4}" srcOrd="0" destOrd="0" parTransId="{C57A3DA3-5C6A-486A-AB73-EEE74CE168BB}" sibTransId="{5E973CD2-632A-4D4F-97D0-77755BCE4BBF}"/>
    <dgm:cxn modelId="{4DE52D24-A40E-4596-B62D-DB35556A89BA}" type="presParOf" srcId="{077F171F-B20D-410F-BE8C-43A2DDF80E80}" destId="{56608F6F-3FED-495F-8607-6C40AD4507C9}" srcOrd="0" destOrd="0" presId="urn:microsoft.com/office/officeart/2005/8/layout/vList6"/>
    <dgm:cxn modelId="{058EB316-36B1-4067-9CEB-6794E7531128}" type="presParOf" srcId="{56608F6F-3FED-495F-8607-6C40AD4507C9}" destId="{57D4D288-F5C2-4AAA-A6A6-0CCDD6E326B4}" srcOrd="0" destOrd="0" presId="urn:microsoft.com/office/officeart/2005/8/layout/vList6"/>
    <dgm:cxn modelId="{D62B4268-1959-4EA3-8370-B1C83D64EBDC}" type="presParOf" srcId="{56608F6F-3FED-495F-8607-6C40AD4507C9}" destId="{E7CBE3FB-F85A-4B96-A8AA-6C5A81EAA420}" srcOrd="1" destOrd="0" presId="urn:microsoft.com/office/officeart/2005/8/layout/vList6"/>
    <dgm:cxn modelId="{5AE75D7B-EB53-47F4-9F36-D8804CAF00D6}" type="presParOf" srcId="{077F171F-B20D-410F-BE8C-43A2DDF80E80}" destId="{018CD51D-BDD7-44C6-BE47-BC1B40976394}" srcOrd="1" destOrd="0" presId="urn:microsoft.com/office/officeart/2005/8/layout/vList6"/>
    <dgm:cxn modelId="{AEDB3344-E93D-480D-B20E-894D980F5D3C}" type="presParOf" srcId="{077F171F-B20D-410F-BE8C-43A2DDF80E80}" destId="{7AD2F0E4-DF49-459A-BBC5-B7A94153CA27}" srcOrd="2" destOrd="0" presId="urn:microsoft.com/office/officeart/2005/8/layout/vList6"/>
    <dgm:cxn modelId="{1AD035DD-988A-4AC0-9FC9-A7CB658A2763}" type="presParOf" srcId="{7AD2F0E4-DF49-459A-BBC5-B7A94153CA27}" destId="{D91305B4-0EAB-489D-AC5A-451A3F2B38FC}" srcOrd="0" destOrd="0" presId="urn:microsoft.com/office/officeart/2005/8/layout/vList6"/>
    <dgm:cxn modelId="{AF596B06-B693-4DF4-9621-E2909A94E215}" type="presParOf" srcId="{7AD2F0E4-DF49-459A-BBC5-B7A94153CA27}" destId="{2E87AA51-3AF1-492D-AD1F-286F3BFE9EA5}" srcOrd="1" destOrd="0" presId="urn:microsoft.com/office/officeart/2005/8/layout/vList6"/>
    <dgm:cxn modelId="{3D915DB8-4B4B-4A29-BBC9-1BE98DD7B044}" type="presParOf" srcId="{077F171F-B20D-410F-BE8C-43A2DDF80E80}" destId="{CDBC75B0-6C17-4076-80C9-C4F66896D8D9}" srcOrd="3" destOrd="0" presId="urn:microsoft.com/office/officeart/2005/8/layout/vList6"/>
    <dgm:cxn modelId="{D537BEDF-6C26-4884-B2AF-5434CB69680A}" type="presParOf" srcId="{077F171F-B20D-410F-BE8C-43A2DDF80E80}" destId="{350F7314-094F-448C-9F37-7E3CE8CA42E1}" srcOrd="4" destOrd="0" presId="urn:microsoft.com/office/officeart/2005/8/layout/vList6"/>
    <dgm:cxn modelId="{7529EF20-E05D-477F-BE17-704B87649196}" type="presParOf" srcId="{350F7314-094F-448C-9F37-7E3CE8CA42E1}" destId="{4C265B42-3E20-4865-8E8E-E72F162D8558}" srcOrd="0" destOrd="0" presId="urn:microsoft.com/office/officeart/2005/8/layout/vList6"/>
    <dgm:cxn modelId="{BFDBAF76-63D8-4D0A-8877-CB762404AE46}" type="presParOf" srcId="{350F7314-094F-448C-9F37-7E3CE8CA42E1}" destId="{E55DCF8E-7F35-4BA2-8756-3B6DBF13280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5B33DD-4D8F-4246-8AD9-7C2B2DC56ECA}" type="doc">
      <dgm:prSet loTypeId="urn:microsoft.com/office/officeart/2005/8/layout/process4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A60DF3D-EEB7-46F3-BA0C-FE0CE586B576}">
      <dgm:prSet phldrT="[Texto]" custT="1"/>
      <dgm:spPr/>
      <dgm:t>
        <a:bodyPr/>
        <a:lstStyle/>
        <a:p>
          <a:endParaRPr lang="es-MX" sz="1400" dirty="0" smtClean="0"/>
        </a:p>
        <a:p>
          <a:r>
            <a:rPr lang="es-MX" sz="1400" dirty="0" smtClean="0"/>
            <a:t>Introducir a los administradores a la perspectiva estratégica de lo sistemas</a:t>
          </a:r>
        </a:p>
        <a:p>
          <a:endParaRPr lang="es-MX" sz="1400" dirty="0"/>
        </a:p>
      </dgm:t>
    </dgm:pt>
    <dgm:pt modelId="{D7BD0D1C-09F0-442C-B794-278B942E3A2C}" type="parTrans" cxnId="{E25A92A0-5546-4F47-BB2B-B10948F75837}">
      <dgm:prSet/>
      <dgm:spPr/>
      <dgm:t>
        <a:bodyPr/>
        <a:lstStyle/>
        <a:p>
          <a:endParaRPr lang="es-MX"/>
        </a:p>
      </dgm:t>
    </dgm:pt>
    <dgm:pt modelId="{FE189CE5-90F9-4A96-9198-1CEE1EED1F7C}" type="sibTrans" cxnId="{E25A92A0-5546-4F47-BB2B-B10948F75837}">
      <dgm:prSet/>
      <dgm:spPr/>
      <dgm:t>
        <a:bodyPr/>
        <a:lstStyle/>
        <a:p>
          <a:endParaRPr lang="es-MX"/>
        </a:p>
      </dgm:t>
    </dgm:pt>
    <dgm:pt modelId="{AEBE8975-0EEF-4377-8EA0-CCBF38F42096}">
      <dgm:prSet phldrT="[Texto]" custT="1"/>
      <dgm:spPr/>
      <dgm:t>
        <a:bodyPr/>
        <a:lstStyle/>
        <a:p>
          <a:r>
            <a:rPr lang="es-MX" sz="1400" dirty="0" smtClean="0"/>
            <a:t>               Conducir una sesión de lluvia de ideas con los administradores. Identificar áreas de oportunidad para el desarrollo de SIS</a:t>
          </a:r>
          <a:endParaRPr lang="es-MX" sz="1400" dirty="0"/>
        </a:p>
      </dgm:t>
    </dgm:pt>
    <dgm:pt modelId="{49C1BFF4-6D77-4C36-9D95-31E8940B82CD}" type="parTrans" cxnId="{8058703A-22BC-489B-B18D-CB456AA0D4F4}">
      <dgm:prSet/>
      <dgm:spPr/>
      <dgm:t>
        <a:bodyPr/>
        <a:lstStyle/>
        <a:p>
          <a:endParaRPr lang="es-MX"/>
        </a:p>
      </dgm:t>
    </dgm:pt>
    <dgm:pt modelId="{9B343C05-E191-48C4-9AD7-57F3B3C35DB8}" type="sibTrans" cxnId="{8058703A-22BC-489B-B18D-CB456AA0D4F4}">
      <dgm:prSet/>
      <dgm:spPr/>
      <dgm:t>
        <a:bodyPr/>
        <a:lstStyle/>
        <a:p>
          <a:endParaRPr lang="es-MX"/>
        </a:p>
      </dgm:t>
    </dgm:pt>
    <dgm:pt modelId="{D14DF22D-8AAA-48DA-B4EC-0C724105C0C3}">
      <dgm:prSet phldrT="[Texto]" custT="1"/>
      <dgm:spPr/>
      <dgm:t>
        <a:bodyPr/>
        <a:lstStyle/>
        <a:p>
          <a:r>
            <a:rPr lang="es-MX" sz="1400" dirty="0" smtClean="0"/>
            <a:t>Identificar ideas para desarrollar  SIS y hacer una evaluación</a:t>
          </a:r>
          <a:endParaRPr lang="es-MX" sz="1400" dirty="0"/>
        </a:p>
      </dgm:t>
    </dgm:pt>
    <dgm:pt modelId="{96A9D673-56C1-49A6-8269-14CDC2D3D68D}" type="parTrans" cxnId="{FDC5CDB1-09B6-472F-84B6-7B43A477E9AA}">
      <dgm:prSet/>
      <dgm:spPr/>
      <dgm:t>
        <a:bodyPr/>
        <a:lstStyle/>
        <a:p>
          <a:endParaRPr lang="es-MX"/>
        </a:p>
      </dgm:t>
    </dgm:pt>
    <dgm:pt modelId="{D3173E69-026C-4AEF-907E-172395431792}" type="sibTrans" cxnId="{FDC5CDB1-09B6-472F-84B6-7B43A477E9AA}">
      <dgm:prSet/>
      <dgm:spPr/>
      <dgm:t>
        <a:bodyPr/>
        <a:lstStyle/>
        <a:p>
          <a:endParaRPr lang="es-MX"/>
        </a:p>
      </dgm:t>
    </dgm:pt>
    <dgm:pt modelId="{AC4516BF-3464-4BC2-BD7E-C16CFDF5BDA2}">
      <dgm:prSet custT="1"/>
      <dgm:spPr/>
      <dgm:t>
        <a:bodyPr/>
        <a:lstStyle/>
        <a:p>
          <a:r>
            <a:rPr lang="es-MX" sz="1400" dirty="0" smtClean="0"/>
            <a:t>Analizar ideas que se han considerado positivas para el negocio</a:t>
          </a:r>
          <a:endParaRPr lang="es-MX" sz="1400" dirty="0"/>
        </a:p>
      </dgm:t>
    </dgm:pt>
    <dgm:pt modelId="{0C40C779-BDA2-47DC-834A-8F7E95AE2F10}" type="parTrans" cxnId="{89F720F6-08B7-499C-8F02-7B209874B892}">
      <dgm:prSet/>
      <dgm:spPr/>
      <dgm:t>
        <a:bodyPr/>
        <a:lstStyle/>
        <a:p>
          <a:endParaRPr lang="es-MX"/>
        </a:p>
      </dgm:t>
    </dgm:pt>
    <dgm:pt modelId="{30E090FA-9626-4F53-97B7-96538EE28197}" type="sibTrans" cxnId="{89F720F6-08B7-499C-8F02-7B209874B892}">
      <dgm:prSet/>
      <dgm:spPr/>
      <dgm:t>
        <a:bodyPr/>
        <a:lstStyle/>
        <a:p>
          <a:endParaRPr lang="es-MX"/>
        </a:p>
      </dgm:t>
    </dgm:pt>
    <dgm:pt modelId="{E0E77A7D-C591-45DB-8E0F-9A74A2959745}">
      <dgm:prSet custT="1"/>
      <dgm:spPr/>
      <dgm:t>
        <a:bodyPr/>
        <a:lstStyle/>
        <a:p>
          <a:r>
            <a:rPr lang="es-MX" sz="1400" dirty="0" smtClean="0"/>
            <a:t>Identificar algunas ideas y hacer una evaluación final del proceso</a:t>
          </a:r>
          <a:endParaRPr lang="es-MX" sz="1400" dirty="0"/>
        </a:p>
      </dgm:t>
    </dgm:pt>
    <dgm:pt modelId="{1FD6CE29-C7E7-44C9-934F-80792249768A}" type="parTrans" cxnId="{F06EDF1D-E0B1-4610-ABC2-93FFBA8998CD}">
      <dgm:prSet/>
      <dgm:spPr/>
      <dgm:t>
        <a:bodyPr/>
        <a:lstStyle/>
        <a:p>
          <a:endParaRPr lang="es-MX"/>
        </a:p>
      </dgm:t>
    </dgm:pt>
    <dgm:pt modelId="{B1A0AC92-294D-4CF1-91AB-9325DB1A4189}" type="sibTrans" cxnId="{F06EDF1D-E0B1-4610-ABC2-93FFBA8998CD}">
      <dgm:prSet/>
      <dgm:spPr/>
      <dgm:t>
        <a:bodyPr/>
        <a:lstStyle/>
        <a:p>
          <a:endParaRPr lang="es-MX"/>
        </a:p>
      </dgm:t>
    </dgm:pt>
    <dgm:pt modelId="{C4F6E37D-8597-44EA-8C2A-364492FE2CAD}" type="pres">
      <dgm:prSet presAssocID="{765B33DD-4D8F-4246-8AD9-7C2B2DC56E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1591021-5E70-40AE-A53E-B87BC85ECE2B}" type="pres">
      <dgm:prSet presAssocID="{E0E77A7D-C591-45DB-8E0F-9A74A2959745}" presName="boxAndChildren" presStyleCnt="0"/>
      <dgm:spPr/>
    </dgm:pt>
    <dgm:pt modelId="{F72CD16D-0467-4877-87F6-A4F325A004CD}" type="pres">
      <dgm:prSet presAssocID="{E0E77A7D-C591-45DB-8E0F-9A74A2959745}" presName="parentTextBox" presStyleLbl="node1" presStyleIdx="0" presStyleCnt="5" custLinFactNeighborY="-1072"/>
      <dgm:spPr/>
      <dgm:t>
        <a:bodyPr/>
        <a:lstStyle/>
        <a:p>
          <a:endParaRPr lang="es-MX"/>
        </a:p>
      </dgm:t>
    </dgm:pt>
    <dgm:pt modelId="{7239BD47-F101-46D1-8AB1-A544AB3543AE}" type="pres">
      <dgm:prSet presAssocID="{30E090FA-9626-4F53-97B7-96538EE28197}" presName="sp" presStyleCnt="0"/>
      <dgm:spPr/>
    </dgm:pt>
    <dgm:pt modelId="{C7C95B7A-8900-4981-B6E6-68636DE93C40}" type="pres">
      <dgm:prSet presAssocID="{AC4516BF-3464-4BC2-BD7E-C16CFDF5BDA2}" presName="arrowAndChildren" presStyleCnt="0"/>
      <dgm:spPr/>
    </dgm:pt>
    <dgm:pt modelId="{328FC9B6-D7A9-4118-A08C-4BC002551EFF}" type="pres">
      <dgm:prSet presAssocID="{AC4516BF-3464-4BC2-BD7E-C16CFDF5BDA2}" presName="parentTextArrow" presStyleLbl="node1" presStyleIdx="1" presStyleCnt="5"/>
      <dgm:spPr/>
      <dgm:t>
        <a:bodyPr/>
        <a:lstStyle/>
        <a:p>
          <a:endParaRPr lang="es-MX"/>
        </a:p>
      </dgm:t>
    </dgm:pt>
    <dgm:pt modelId="{24A3CCE4-3552-4FE9-9EF1-7314337C7D42}" type="pres">
      <dgm:prSet presAssocID="{D3173E69-026C-4AEF-907E-172395431792}" presName="sp" presStyleCnt="0"/>
      <dgm:spPr/>
    </dgm:pt>
    <dgm:pt modelId="{BB9786EB-B1B1-426D-921C-7FDF85302BC7}" type="pres">
      <dgm:prSet presAssocID="{D14DF22D-8AAA-48DA-B4EC-0C724105C0C3}" presName="arrowAndChildren" presStyleCnt="0"/>
      <dgm:spPr/>
    </dgm:pt>
    <dgm:pt modelId="{76D252FB-392F-4A1B-898B-EF2D70FB2D48}" type="pres">
      <dgm:prSet presAssocID="{D14DF22D-8AAA-48DA-B4EC-0C724105C0C3}" presName="parentTextArrow" presStyleLbl="node1" presStyleIdx="2" presStyleCnt="5"/>
      <dgm:spPr/>
      <dgm:t>
        <a:bodyPr/>
        <a:lstStyle/>
        <a:p>
          <a:endParaRPr lang="es-MX"/>
        </a:p>
      </dgm:t>
    </dgm:pt>
    <dgm:pt modelId="{16836766-6E84-4AA2-A86A-FD2A2AD25009}" type="pres">
      <dgm:prSet presAssocID="{9B343C05-E191-48C4-9AD7-57F3B3C35DB8}" presName="sp" presStyleCnt="0"/>
      <dgm:spPr/>
    </dgm:pt>
    <dgm:pt modelId="{9B5BFB55-D1E4-4ABA-9520-5B111424DC60}" type="pres">
      <dgm:prSet presAssocID="{AEBE8975-0EEF-4377-8EA0-CCBF38F42096}" presName="arrowAndChildren" presStyleCnt="0"/>
      <dgm:spPr/>
    </dgm:pt>
    <dgm:pt modelId="{29A10851-49C5-4C5B-AB26-DABBC935F78A}" type="pres">
      <dgm:prSet presAssocID="{AEBE8975-0EEF-4377-8EA0-CCBF38F42096}" presName="parentTextArrow" presStyleLbl="node1" presStyleIdx="3" presStyleCnt="5"/>
      <dgm:spPr/>
      <dgm:t>
        <a:bodyPr/>
        <a:lstStyle/>
        <a:p>
          <a:endParaRPr lang="es-MX"/>
        </a:p>
      </dgm:t>
    </dgm:pt>
    <dgm:pt modelId="{A7652356-294F-40F0-8431-1A1583344144}" type="pres">
      <dgm:prSet presAssocID="{FE189CE5-90F9-4A96-9198-1CEE1EED1F7C}" presName="sp" presStyleCnt="0"/>
      <dgm:spPr/>
    </dgm:pt>
    <dgm:pt modelId="{C3F57377-AFBB-40DE-88E3-ED67742B5B2A}" type="pres">
      <dgm:prSet presAssocID="{8A60DF3D-EEB7-46F3-BA0C-FE0CE586B576}" presName="arrowAndChildren" presStyleCnt="0"/>
      <dgm:spPr/>
    </dgm:pt>
    <dgm:pt modelId="{46ADF519-E86F-41EE-8B2C-460841CCA912}" type="pres">
      <dgm:prSet presAssocID="{8A60DF3D-EEB7-46F3-BA0C-FE0CE586B576}" presName="parentTextArrow" presStyleLbl="node1" presStyleIdx="4" presStyleCnt="5" custLinFactNeighborX="-10417" custLinFactNeighborY="-59777"/>
      <dgm:spPr/>
      <dgm:t>
        <a:bodyPr/>
        <a:lstStyle/>
        <a:p>
          <a:endParaRPr lang="es-MX"/>
        </a:p>
      </dgm:t>
    </dgm:pt>
  </dgm:ptLst>
  <dgm:cxnLst>
    <dgm:cxn modelId="{4600F56A-07C2-44DF-A0D7-7AD53F346526}" type="presOf" srcId="{765B33DD-4D8F-4246-8AD9-7C2B2DC56ECA}" destId="{C4F6E37D-8597-44EA-8C2A-364492FE2CAD}" srcOrd="0" destOrd="0" presId="urn:microsoft.com/office/officeart/2005/8/layout/process4"/>
    <dgm:cxn modelId="{E25A92A0-5546-4F47-BB2B-B10948F75837}" srcId="{765B33DD-4D8F-4246-8AD9-7C2B2DC56ECA}" destId="{8A60DF3D-EEB7-46F3-BA0C-FE0CE586B576}" srcOrd="0" destOrd="0" parTransId="{D7BD0D1C-09F0-442C-B794-278B942E3A2C}" sibTransId="{FE189CE5-90F9-4A96-9198-1CEE1EED1F7C}"/>
    <dgm:cxn modelId="{8058703A-22BC-489B-B18D-CB456AA0D4F4}" srcId="{765B33DD-4D8F-4246-8AD9-7C2B2DC56ECA}" destId="{AEBE8975-0EEF-4377-8EA0-CCBF38F42096}" srcOrd="1" destOrd="0" parTransId="{49C1BFF4-6D77-4C36-9D95-31E8940B82CD}" sibTransId="{9B343C05-E191-48C4-9AD7-57F3B3C35DB8}"/>
    <dgm:cxn modelId="{6AE78A8F-D334-4527-B064-88CE9F456A7D}" type="presOf" srcId="{AC4516BF-3464-4BC2-BD7E-C16CFDF5BDA2}" destId="{328FC9B6-D7A9-4118-A08C-4BC002551EFF}" srcOrd="0" destOrd="0" presId="urn:microsoft.com/office/officeart/2005/8/layout/process4"/>
    <dgm:cxn modelId="{89F720F6-08B7-499C-8F02-7B209874B892}" srcId="{765B33DD-4D8F-4246-8AD9-7C2B2DC56ECA}" destId="{AC4516BF-3464-4BC2-BD7E-C16CFDF5BDA2}" srcOrd="3" destOrd="0" parTransId="{0C40C779-BDA2-47DC-834A-8F7E95AE2F10}" sibTransId="{30E090FA-9626-4F53-97B7-96538EE28197}"/>
    <dgm:cxn modelId="{D6CEE8DE-21C2-45EE-BE1E-204F612B9E25}" type="presOf" srcId="{8A60DF3D-EEB7-46F3-BA0C-FE0CE586B576}" destId="{46ADF519-E86F-41EE-8B2C-460841CCA912}" srcOrd="0" destOrd="0" presId="urn:microsoft.com/office/officeart/2005/8/layout/process4"/>
    <dgm:cxn modelId="{FB226C0D-4ACD-4343-ABAA-381BCD27FFAB}" type="presOf" srcId="{D14DF22D-8AAA-48DA-B4EC-0C724105C0C3}" destId="{76D252FB-392F-4A1B-898B-EF2D70FB2D48}" srcOrd="0" destOrd="0" presId="urn:microsoft.com/office/officeart/2005/8/layout/process4"/>
    <dgm:cxn modelId="{6E51FB91-5AA4-44C2-A220-7FE0667C22C0}" type="presOf" srcId="{E0E77A7D-C591-45DB-8E0F-9A74A2959745}" destId="{F72CD16D-0467-4877-87F6-A4F325A004CD}" srcOrd="0" destOrd="0" presId="urn:microsoft.com/office/officeart/2005/8/layout/process4"/>
    <dgm:cxn modelId="{D91040F2-1525-412B-8501-5AB83AD9D6AF}" type="presOf" srcId="{AEBE8975-0EEF-4377-8EA0-CCBF38F42096}" destId="{29A10851-49C5-4C5B-AB26-DABBC935F78A}" srcOrd="0" destOrd="0" presId="urn:microsoft.com/office/officeart/2005/8/layout/process4"/>
    <dgm:cxn modelId="{FDC5CDB1-09B6-472F-84B6-7B43A477E9AA}" srcId="{765B33DD-4D8F-4246-8AD9-7C2B2DC56ECA}" destId="{D14DF22D-8AAA-48DA-B4EC-0C724105C0C3}" srcOrd="2" destOrd="0" parTransId="{96A9D673-56C1-49A6-8269-14CDC2D3D68D}" sibTransId="{D3173E69-026C-4AEF-907E-172395431792}"/>
    <dgm:cxn modelId="{F06EDF1D-E0B1-4610-ABC2-93FFBA8998CD}" srcId="{765B33DD-4D8F-4246-8AD9-7C2B2DC56ECA}" destId="{E0E77A7D-C591-45DB-8E0F-9A74A2959745}" srcOrd="4" destOrd="0" parTransId="{1FD6CE29-C7E7-44C9-934F-80792249768A}" sibTransId="{B1A0AC92-294D-4CF1-91AB-9325DB1A4189}"/>
    <dgm:cxn modelId="{7A0049F9-9C8F-495F-9477-73417B7E6A8C}" type="presParOf" srcId="{C4F6E37D-8597-44EA-8C2A-364492FE2CAD}" destId="{71591021-5E70-40AE-A53E-B87BC85ECE2B}" srcOrd="0" destOrd="0" presId="urn:microsoft.com/office/officeart/2005/8/layout/process4"/>
    <dgm:cxn modelId="{7EC5D42D-F915-4458-8347-CF22D3160E02}" type="presParOf" srcId="{71591021-5E70-40AE-A53E-B87BC85ECE2B}" destId="{F72CD16D-0467-4877-87F6-A4F325A004CD}" srcOrd="0" destOrd="0" presId="urn:microsoft.com/office/officeart/2005/8/layout/process4"/>
    <dgm:cxn modelId="{419B7BC4-5580-46C0-A3C8-236B63EFF82A}" type="presParOf" srcId="{C4F6E37D-8597-44EA-8C2A-364492FE2CAD}" destId="{7239BD47-F101-46D1-8AB1-A544AB3543AE}" srcOrd="1" destOrd="0" presId="urn:microsoft.com/office/officeart/2005/8/layout/process4"/>
    <dgm:cxn modelId="{7C560C14-B2DF-4086-9643-0523F5E35C70}" type="presParOf" srcId="{C4F6E37D-8597-44EA-8C2A-364492FE2CAD}" destId="{C7C95B7A-8900-4981-B6E6-68636DE93C40}" srcOrd="2" destOrd="0" presId="urn:microsoft.com/office/officeart/2005/8/layout/process4"/>
    <dgm:cxn modelId="{B0BD165E-B1C7-4B0F-A86F-CD5380D9BA3D}" type="presParOf" srcId="{C7C95B7A-8900-4981-B6E6-68636DE93C40}" destId="{328FC9B6-D7A9-4118-A08C-4BC002551EFF}" srcOrd="0" destOrd="0" presId="urn:microsoft.com/office/officeart/2005/8/layout/process4"/>
    <dgm:cxn modelId="{74FC0C64-9D75-40A5-9535-8C5CA5C88670}" type="presParOf" srcId="{C4F6E37D-8597-44EA-8C2A-364492FE2CAD}" destId="{24A3CCE4-3552-4FE9-9EF1-7314337C7D42}" srcOrd="3" destOrd="0" presId="urn:microsoft.com/office/officeart/2005/8/layout/process4"/>
    <dgm:cxn modelId="{65221008-933E-4E55-88BA-A1E490899414}" type="presParOf" srcId="{C4F6E37D-8597-44EA-8C2A-364492FE2CAD}" destId="{BB9786EB-B1B1-426D-921C-7FDF85302BC7}" srcOrd="4" destOrd="0" presId="urn:microsoft.com/office/officeart/2005/8/layout/process4"/>
    <dgm:cxn modelId="{1C120305-08F0-4AA6-918A-1E0107E4F4A0}" type="presParOf" srcId="{BB9786EB-B1B1-426D-921C-7FDF85302BC7}" destId="{76D252FB-392F-4A1B-898B-EF2D70FB2D48}" srcOrd="0" destOrd="0" presId="urn:microsoft.com/office/officeart/2005/8/layout/process4"/>
    <dgm:cxn modelId="{C3F16233-543F-4C78-9C0F-1767F198A145}" type="presParOf" srcId="{C4F6E37D-8597-44EA-8C2A-364492FE2CAD}" destId="{16836766-6E84-4AA2-A86A-FD2A2AD25009}" srcOrd="5" destOrd="0" presId="urn:microsoft.com/office/officeart/2005/8/layout/process4"/>
    <dgm:cxn modelId="{F3AA98FD-8F8C-4F41-BDDF-0B466768E94A}" type="presParOf" srcId="{C4F6E37D-8597-44EA-8C2A-364492FE2CAD}" destId="{9B5BFB55-D1E4-4ABA-9520-5B111424DC60}" srcOrd="6" destOrd="0" presId="urn:microsoft.com/office/officeart/2005/8/layout/process4"/>
    <dgm:cxn modelId="{DC504787-D4D3-4DC5-8E2A-D23FB7CC8A90}" type="presParOf" srcId="{9B5BFB55-D1E4-4ABA-9520-5B111424DC60}" destId="{29A10851-49C5-4C5B-AB26-DABBC935F78A}" srcOrd="0" destOrd="0" presId="urn:microsoft.com/office/officeart/2005/8/layout/process4"/>
    <dgm:cxn modelId="{008B53FD-0FEC-4EB4-80D6-2AAAA64CA485}" type="presParOf" srcId="{C4F6E37D-8597-44EA-8C2A-364492FE2CAD}" destId="{A7652356-294F-40F0-8431-1A1583344144}" srcOrd="7" destOrd="0" presId="urn:microsoft.com/office/officeart/2005/8/layout/process4"/>
    <dgm:cxn modelId="{BE66E5D9-69EA-4257-B4F8-85084B275C29}" type="presParOf" srcId="{C4F6E37D-8597-44EA-8C2A-364492FE2CAD}" destId="{C3F57377-AFBB-40DE-88E3-ED67742B5B2A}" srcOrd="8" destOrd="0" presId="urn:microsoft.com/office/officeart/2005/8/layout/process4"/>
    <dgm:cxn modelId="{EBCAFD6E-0A1A-4EE8-9AB7-40B6505B1F61}" type="presParOf" srcId="{C3F57377-AFBB-40DE-88E3-ED67742B5B2A}" destId="{46ADF519-E86F-41EE-8B2C-460841CCA91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CBE3FB-F85A-4B96-A8AA-6C5A81EAA420}">
      <dsp:nvSpPr>
        <dsp:cNvPr id="0" name=""/>
        <dsp:cNvSpPr/>
      </dsp:nvSpPr>
      <dsp:spPr>
        <a:xfrm>
          <a:off x="1872208" y="505263"/>
          <a:ext cx="2808312" cy="450253"/>
        </a:xfrm>
        <a:prstGeom prst="rightArrow">
          <a:avLst>
            <a:gd name="adj1" fmla="val 75000"/>
            <a:gd name="adj2" fmla="val 50000"/>
          </a:avLst>
        </a:prstGeom>
        <a:solidFill>
          <a:srgbClr val="5F5F5F"/>
        </a:solidFill>
        <a:ln w="1587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D4D288-F5C2-4AAA-A6A6-0CCDD6E326B4}">
      <dsp:nvSpPr>
        <dsp:cNvPr id="0" name=""/>
        <dsp:cNvSpPr/>
      </dsp:nvSpPr>
      <dsp:spPr>
        <a:xfrm>
          <a:off x="0" y="0"/>
          <a:ext cx="1872208" cy="126999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Economías a escala</a:t>
          </a:r>
          <a:endParaRPr lang="es-MX" sz="2400" kern="1200" dirty="0"/>
        </a:p>
      </dsp:txBody>
      <dsp:txXfrm>
        <a:off x="61996" y="61996"/>
        <a:ext cx="1748216" cy="1146007"/>
      </dsp:txXfrm>
    </dsp:sp>
    <dsp:sp modelId="{2E87AA51-3AF1-492D-AD1F-286F3BFE9EA5}">
      <dsp:nvSpPr>
        <dsp:cNvPr id="0" name=""/>
        <dsp:cNvSpPr/>
      </dsp:nvSpPr>
      <dsp:spPr>
        <a:xfrm>
          <a:off x="1872208" y="1868239"/>
          <a:ext cx="2808312" cy="471538"/>
        </a:xfrm>
        <a:prstGeom prst="rightArrow">
          <a:avLst>
            <a:gd name="adj1" fmla="val 75000"/>
            <a:gd name="adj2" fmla="val 50000"/>
          </a:avLst>
        </a:prstGeom>
        <a:solidFill>
          <a:srgbClr val="008000"/>
        </a:solidFill>
        <a:ln w="15875" cap="flat" cmpd="sng" algn="ctr">
          <a:solidFill>
            <a:schemeClr val="accent5">
              <a:tint val="40000"/>
              <a:alpha val="90000"/>
              <a:hueOff val="-6368496"/>
              <a:satOff val="3817"/>
              <a:lumOff val="56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1305B4-0EAB-489D-AC5A-451A3F2B38FC}">
      <dsp:nvSpPr>
        <dsp:cNvPr id="0" name=""/>
        <dsp:cNvSpPr/>
      </dsp:nvSpPr>
      <dsp:spPr>
        <a:xfrm>
          <a:off x="0" y="1397000"/>
          <a:ext cx="1872208" cy="1269999"/>
        </a:xfrm>
        <a:prstGeom prst="roundRect">
          <a:avLst/>
        </a:prstGeom>
        <a:solidFill>
          <a:schemeClr val="accent5">
            <a:hueOff val="-6116806"/>
            <a:satOff val="42038"/>
            <a:lumOff val="-4118"/>
            <a:alphaOff val="0"/>
          </a:schemeClr>
        </a:solidFill>
        <a:ln>
          <a:noFill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Sinergia</a:t>
          </a:r>
          <a:endParaRPr lang="es-MX" sz="2400" kern="1200" dirty="0"/>
        </a:p>
      </dsp:txBody>
      <dsp:txXfrm>
        <a:off x="61996" y="1458996"/>
        <a:ext cx="1748216" cy="1146007"/>
      </dsp:txXfrm>
    </dsp:sp>
    <dsp:sp modelId="{E55DCF8E-7F35-4BA2-8756-3B6DBF132808}">
      <dsp:nvSpPr>
        <dsp:cNvPr id="0" name=""/>
        <dsp:cNvSpPr/>
      </dsp:nvSpPr>
      <dsp:spPr>
        <a:xfrm>
          <a:off x="1872208" y="3189560"/>
          <a:ext cx="2808312" cy="478878"/>
        </a:xfrm>
        <a:prstGeom prst="rightArrow">
          <a:avLst>
            <a:gd name="adj1" fmla="val 75000"/>
            <a:gd name="adj2" fmla="val 50000"/>
          </a:avLst>
        </a:prstGeom>
        <a:solidFill>
          <a:srgbClr val="990000"/>
        </a:solidFill>
        <a:ln w="15875" cap="flat" cmpd="sng" algn="ctr">
          <a:solidFill>
            <a:schemeClr val="accent5">
              <a:tint val="40000"/>
              <a:alpha val="90000"/>
              <a:hueOff val="-12736992"/>
              <a:satOff val="7634"/>
              <a:lumOff val="113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265B42-3E20-4865-8E8E-E72F162D8558}">
      <dsp:nvSpPr>
        <dsp:cNvPr id="0" name=""/>
        <dsp:cNvSpPr/>
      </dsp:nvSpPr>
      <dsp:spPr>
        <a:xfrm>
          <a:off x="0" y="2793999"/>
          <a:ext cx="1872208" cy="1269999"/>
        </a:xfrm>
        <a:prstGeom prst="roundRect">
          <a:avLst/>
        </a:prstGeom>
        <a:solidFill>
          <a:schemeClr val="accent5">
            <a:hueOff val="-12233612"/>
            <a:satOff val="84076"/>
            <a:lumOff val="-8236"/>
            <a:alphaOff val="0"/>
          </a:schemeClr>
        </a:solidFill>
        <a:ln>
          <a:noFill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Información</a:t>
          </a:r>
          <a:endParaRPr lang="es-MX" sz="2400" kern="1200" dirty="0"/>
        </a:p>
      </dsp:txBody>
      <dsp:txXfrm>
        <a:off x="61996" y="2855995"/>
        <a:ext cx="1748216" cy="11460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2CD16D-0467-4877-87F6-A4F325A004CD}">
      <dsp:nvSpPr>
        <dsp:cNvPr id="0" name=""/>
        <dsp:cNvSpPr/>
      </dsp:nvSpPr>
      <dsp:spPr>
        <a:xfrm>
          <a:off x="0" y="4320479"/>
          <a:ext cx="7848872" cy="71005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Identificar algunas ideas y hacer una evaluación final del proceso</a:t>
          </a:r>
          <a:endParaRPr lang="es-MX" sz="1400" kern="1200" dirty="0"/>
        </a:p>
      </dsp:txBody>
      <dsp:txXfrm>
        <a:off x="0" y="4320479"/>
        <a:ext cx="7848872" cy="710059"/>
      </dsp:txXfrm>
    </dsp:sp>
    <dsp:sp modelId="{328FC9B6-D7A9-4118-A08C-4BC002551EFF}">
      <dsp:nvSpPr>
        <dsp:cNvPr id="0" name=""/>
        <dsp:cNvSpPr/>
      </dsp:nvSpPr>
      <dsp:spPr>
        <a:xfrm rot="10800000">
          <a:off x="0" y="3246670"/>
          <a:ext cx="7848872" cy="1092071"/>
        </a:xfrm>
        <a:prstGeom prst="upArrowCallout">
          <a:avLst/>
        </a:prstGeom>
        <a:solidFill>
          <a:schemeClr val="accent5">
            <a:hueOff val="-3058403"/>
            <a:satOff val="21019"/>
            <a:lumOff val="-2059"/>
            <a:alphaOff val="0"/>
          </a:schemeClr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Analizar ideas que se han considerado positivas para el negocio</a:t>
          </a:r>
          <a:endParaRPr lang="es-MX" sz="1400" kern="1200" dirty="0"/>
        </a:p>
      </dsp:txBody>
      <dsp:txXfrm rot="10800000">
        <a:off x="0" y="3246670"/>
        <a:ext cx="7848872" cy="709595"/>
      </dsp:txXfrm>
    </dsp:sp>
    <dsp:sp modelId="{76D252FB-392F-4A1B-898B-EF2D70FB2D48}">
      <dsp:nvSpPr>
        <dsp:cNvPr id="0" name=""/>
        <dsp:cNvSpPr/>
      </dsp:nvSpPr>
      <dsp:spPr>
        <a:xfrm rot="10800000">
          <a:off x="0" y="2165250"/>
          <a:ext cx="7848872" cy="1092071"/>
        </a:xfrm>
        <a:prstGeom prst="upArrowCallout">
          <a:avLst/>
        </a:prstGeom>
        <a:solidFill>
          <a:schemeClr val="accent5">
            <a:hueOff val="-6116806"/>
            <a:satOff val="42038"/>
            <a:lumOff val="-4118"/>
            <a:alphaOff val="0"/>
          </a:schemeClr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Identificar ideas para desarrollar  SIS y hacer una evaluación</a:t>
          </a:r>
          <a:endParaRPr lang="es-MX" sz="1400" kern="1200" dirty="0"/>
        </a:p>
      </dsp:txBody>
      <dsp:txXfrm rot="10800000">
        <a:off x="0" y="2165250"/>
        <a:ext cx="7848872" cy="709595"/>
      </dsp:txXfrm>
    </dsp:sp>
    <dsp:sp modelId="{29A10851-49C5-4C5B-AB26-DABBC935F78A}">
      <dsp:nvSpPr>
        <dsp:cNvPr id="0" name=""/>
        <dsp:cNvSpPr/>
      </dsp:nvSpPr>
      <dsp:spPr>
        <a:xfrm rot="10800000">
          <a:off x="0" y="1083829"/>
          <a:ext cx="7848872" cy="1092071"/>
        </a:xfrm>
        <a:prstGeom prst="upArrowCallout">
          <a:avLst/>
        </a:prstGeom>
        <a:solidFill>
          <a:schemeClr val="accent5">
            <a:hueOff val="-9175209"/>
            <a:satOff val="63057"/>
            <a:lumOff val="-6177"/>
            <a:alphaOff val="0"/>
          </a:schemeClr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               Conducir una sesión de lluvia de ideas con los administradores. Identificar áreas de oportunidad para el desarrollo de SIS</a:t>
          </a:r>
          <a:endParaRPr lang="es-MX" sz="1400" kern="1200" dirty="0"/>
        </a:p>
      </dsp:txBody>
      <dsp:txXfrm rot="10800000">
        <a:off x="0" y="1083829"/>
        <a:ext cx="7848872" cy="709595"/>
      </dsp:txXfrm>
    </dsp:sp>
    <dsp:sp modelId="{46ADF519-E86F-41EE-8B2C-460841CCA912}">
      <dsp:nvSpPr>
        <dsp:cNvPr id="0" name=""/>
        <dsp:cNvSpPr/>
      </dsp:nvSpPr>
      <dsp:spPr>
        <a:xfrm rot="10800000">
          <a:off x="0" y="0"/>
          <a:ext cx="7848872" cy="1092071"/>
        </a:xfrm>
        <a:prstGeom prst="upArrowCallout">
          <a:avLst/>
        </a:prstGeom>
        <a:solidFill>
          <a:schemeClr val="accent5">
            <a:hueOff val="-12233612"/>
            <a:satOff val="84076"/>
            <a:lumOff val="-8236"/>
            <a:alphaOff val="0"/>
          </a:schemeClr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Introducir a los administradores a la perspectiva estratégica de lo sistemas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/>
        </a:p>
      </dsp:txBody>
      <dsp:txXfrm rot="10800000">
        <a:off x="0" y="0"/>
        <a:ext cx="7848872" cy="7095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BC2DF-28C4-4F19-96B4-CE0A288D3E24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E7847-7F3C-4890-BC28-93530CDB745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8464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CC07-6B91-4357-AE2C-90AC198A35F5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DB6D-B68E-4B12-9914-4D7AFD41790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CC07-6B91-4357-AE2C-90AC198A35F5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DB6D-B68E-4B12-9914-4D7AFD41790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CC07-6B91-4357-AE2C-90AC198A35F5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DB6D-B68E-4B12-9914-4D7AFD41790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CC07-6B91-4357-AE2C-90AC198A35F5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DB6D-B68E-4B12-9914-4D7AFD41790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CC07-6B91-4357-AE2C-90AC198A35F5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DB6D-B68E-4B12-9914-4D7AFD41790E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CC07-6B91-4357-AE2C-90AC198A35F5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DB6D-B68E-4B12-9914-4D7AFD41790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CC07-6B91-4357-AE2C-90AC198A35F5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DB6D-B68E-4B12-9914-4D7AFD41790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CC07-6B91-4357-AE2C-90AC198A35F5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DB6D-B68E-4B12-9914-4D7AFD41790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CC07-6B91-4357-AE2C-90AC198A35F5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DB6D-B68E-4B12-9914-4D7AFD41790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CC07-6B91-4357-AE2C-90AC198A35F5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DB6D-B68E-4B12-9914-4D7AFD41790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CC07-6B91-4357-AE2C-90AC198A35F5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DB6D-B68E-4B12-9914-4D7AFD41790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939CC07-6B91-4357-AE2C-90AC198A35F5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8BADB6D-B68E-4B12-9914-4D7AFD41790E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microsoft.com/office/2007/relationships/hdphoto" Target="../media/hdphoto9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microsoft.com/office/2007/relationships/hdphoto" Target="../media/hdphoto8.wdp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-223152" y="548680"/>
            <a:ext cx="9914803" cy="55071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3000" b="1" dirty="0" smtClean="0"/>
              <a:t>Universidad Autónoma del Estado de México</a:t>
            </a:r>
            <a:endParaRPr lang="es-MX" sz="3000" b="1" dirty="0"/>
          </a:p>
        </p:txBody>
      </p:sp>
      <p:sp>
        <p:nvSpPr>
          <p:cNvPr id="3" name="CuadroTexto 3"/>
          <p:cNvSpPr txBox="1"/>
          <p:nvPr/>
        </p:nvSpPr>
        <p:spPr>
          <a:xfrm>
            <a:off x="1567859" y="1468655"/>
            <a:ext cx="682751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500" b="1" dirty="0" smtClean="0"/>
              <a:t>Centro Universitario UAEM Valle de México</a:t>
            </a:r>
            <a:endParaRPr lang="es-MX" sz="2500" b="1" dirty="0"/>
          </a:p>
        </p:txBody>
      </p:sp>
      <p:sp>
        <p:nvSpPr>
          <p:cNvPr id="4" name="CuadroTexto 4"/>
          <p:cNvSpPr txBox="1"/>
          <p:nvPr/>
        </p:nvSpPr>
        <p:spPr>
          <a:xfrm>
            <a:off x="3165553" y="2496426"/>
            <a:ext cx="37753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200" b="1" dirty="0" smtClean="0"/>
              <a:t>Informática Administrativa</a:t>
            </a:r>
            <a:endParaRPr lang="es-MX" sz="2200" b="1" dirty="0"/>
          </a:p>
        </p:txBody>
      </p:sp>
      <p:sp>
        <p:nvSpPr>
          <p:cNvPr id="5" name="CuadroTexto 5"/>
          <p:cNvSpPr txBox="1"/>
          <p:nvPr/>
        </p:nvSpPr>
        <p:spPr>
          <a:xfrm>
            <a:off x="3344287" y="3318236"/>
            <a:ext cx="33377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200" dirty="0" smtClean="0"/>
              <a:t>Unidad de aprendizaje</a:t>
            </a:r>
          </a:p>
        </p:txBody>
      </p:sp>
      <p:sp>
        <p:nvSpPr>
          <p:cNvPr id="6" name="CuadroTexto 6"/>
          <p:cNvSpPr txBox="1"/>
          <p:nvPr/>
        </p:nvSpPr>
        <p:spPr>
          <a:xfrm>
            <a:off x="2109356" y="3752480"/>
            <a:ext cx="53030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200" b="1" dirty="0" smtClean="0"/>
              <a:t>Sistemas de Información Estratégicos</a:t>
            </a:r>
            <a:endParaRPr lang="es-MX" sz="2200" b="1" dirty="0"/>
          </a:p>
        </p:txBody>
      </p:sp>
      <p:sp>
        <p:nvSpPr>
          <p:cNvPr id="7" name="CuadroTexto 7"/>
          <p:cNvSpPr txBox="1"/>
          <p:nvPr/>
        </p:nvSpPr>
        <p:spPr>
          <a:xfrm>
            <a:off x="882575" y="4797152"/>
            <a:ext cx="8198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/>
              <a:t>La estrategia de negocios y las tecnologías de información</a:t>
            </a:r>
            <a:endParaRPr lang="es-MX" sz="2400" b="1" dirty="0"/>
          </a:p>
        </p:txBody>
      </p:sp>
      <p:sp>
        <p:nvSpPr>
          <p:cNvPr id="8" name="CuadroTexto 8"/>
          <p:cNvSpPr txBox="1"/>
          <p:nvPr/>
        </p:nvSpPr>
        <p:spPr>
          <a:xfrm>
            <a:off x="4822097" y="6130469"/>
            <a:ext cx="35062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dirty="0" smtClean="0"/>
              <a:t>Elaboró:</a:t>
            </a:r>
          </a:p>
          <a:p>
            <a:pPr algn="r"/>
            <a:r>
              <a:rPr lang="es-MX" dirty="0" smtClean="0"/>
              <a:t>Lizbeth Marcela Alvarez Velasco</a:t>
            </a:r>
            <a:endParaRPr lang="es-MX" dirty="0"/>
          </a:p>
        </p:txBody>
      </p:sp>
      <p:sp>
        <p:nvSpPr>
          <p:cNvPr id="9" name="CuadroTexto 9"/>
          <p:cNvSpPr txBox="1"/>
          <p:nvPr/>
        </p:nvSpPr>
        <p:spPr>
          <a:xfrm>
            <a:off x="755576" y="6115081"/>
            <a:ext cx="14029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b="1" dirty="0" smtClean="0"/>
              <a:t>Agosto 2015</a:t>
            </a:r>
            <a:endParaRPr lang="es-MX" sz="1600" b="1" dirty="0"/>
          </a:p>
        </p:txBody>
      </p:sp>
    </p:spTree>
    <p:extLst>
      <p:ext uri="{BB962C8B-B14F-4D97-AF65-F5344CB8AC3E}">
        <p14:creationId xmlns:p14="http://schemas.microsoft.com/office/powerpoint/2010/main" val="230022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291867" y="1341008"/>
            <a:ext cx="44284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 smtClean="0">
                <a:solidFill>
                  <a:srgbClr val="003054"/>
                </a:solidFill>
              </a:rPr>
              <a:t>Engancha a proveedores o compradores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 smtClean="0">
                <a:solidFill>
                  <a:srgbClr val="003054"/>
                </a:solidFill>
              </a:rPr>
              <a:t>Competidores potenciales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 smtClean="0">
                <a:solidFill>
                  <a:srgbClr val="003054"/>
                </a:solidFill>
              </a:rPr>
              <a:t>Clientes</a:t>
            </a:r>
            <a:endParaRPr lang="es-MX" sz="2400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67544" y="208606"/>
            <a:ext cx="8856984" cy="6263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85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/>
              <a:t>Ventajas de los sistemas de información estratégico (SIE</a:t>
            </a:r>
            <a:endParaRPr lang="es-MX" sz="3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1 Rectángulo"/>
          <p:cNvSpPr/>
          <p:nvPr/>
        </p:nvSpPr>
        <p:spPr>
          <a:xfrm>
            <a:off x="1331640" y="43651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003054"/>
                </a:solidFill>
              </a:rPr>
              <a:t>Productos / servicios sustitutos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003054"/>
                </a:solidFill>
              </a:rPr>
              <a:t>Proveedores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003054"/>
                </a:solidFill>
              </a:rPr>
              <a:t>Rivalidad entre competidores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2857500" cy="21145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08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5013176"/>
            <a:ext cx="7971224" cy="1144538"/>
          </a:xfrm>
        </p:spPr>
        <p:txBody>
          <a:bodyPr/>
          <a:lstStyle/>
          <a:p>
            <a:r>
              <a:rPr lang="es-MX" dirty="0" smtClean="0"/>
              <a:t>3.2 </a:t>
            </a:r>
            <a:r>
              <a:rPr lang="es-MX" sz="4000" dirty="0" smtClean="0"/>
              <a:t>IMPULSOS ESTRATÉGICOS</a:t>
            </a:r>
            <a:endParaRPr lang="es-MX" sz="4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95736" y="3429000"/>
            <a:ext cx="6172200" cy="685800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/>
              <a:t>Unidad 3  La estrategia de negocios y las tecnologías de información</a:t>
            </a:r>
            <a:endParaRPr lang="es-MX" dirty="0"/>
          </a:p>
        </p:txBody>
      </p:sp>
      <p:pic>
        <p:nvPicPr>
          <p:cNvPr id="1026" name="Picture 2" descr="http://www.gestionyadministracion.com/negocios/estrategia-negocios-ajedre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764704"/>
            <a:ext cx="2381250" cy="2143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71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7543800" cy="626368"/>
          </a:xfrm>
        </p:spPr>
        <p:txBody>
          <a:bodyPr/>
          <a:lstStyle/>
          <a:p>
            <a:r>
              <a:rPr lang="es-MX" sz="3200" dirty="0" smtClean="0"/>
              <a:t>¿Qué es un </a:t>
            </a:r>
            <a:r>
              <a:rPr lang="es-MX" sz="3200" dirty="0"/>
              <a:t>i</a:t>
            </a:r>
            <a:r>
              <a:rPr lang="es-MX" sz="3200" dirty="0" smtClean="0"/>
              <a:t>mpulso estratégico?</a:t>
            </a:r>
            <a:endParaRPr lang="es-MX" sz="3200" dirty="0"/>
          </a:p>
        </p:txBody>
      </p:sp>
      <p:cxnSp>
        <p:nvCxnSpPr>
          <p:cNvPr id="4" name="3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3074" name="Picture 2" descr="http://static.wixstatic.com/media/6d1c37_a809ddb323bb4f09aeac4af212b34b8e.jpg_srz_320_230_75_22_0.50_1.20_0.00_jpg_sr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888669"/>
            <a:ext cx="2232248" cy="16044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5 CuadroTexto"/>
          <p:cNvSpPr txBox="1"/>
          <p:nvPr/>
        </p:nvSpPr>
        <p:spPr>
          <a:xfrm>
            <a:off x="710193" y="4293096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sz="2800" b="1" dirty="0">
              <a:solidFill>
                <a:srgbClr val="003054"/>
              </a:solidFill>
            </a:endParaRPr>
          </a:p>
          <a:p>
            <a:pPr algn="just"/>
            <a:r>
              <a:rPr lang="es-MX" sz="2800" b="1" dirty="0" smtClean="0">
                <a:solidFill>
                  <a:srgbClr val="003054"/>
                </a:solidFill>
              </a:rPr>
              <a:t>La tecnología de la información apoya a soportar uno o más de los impulsos estratégicos.</a:t>
            </a:r>
            <a:endParaRPr lang="es-MX" sz="2800" b="1" dirty="0">
              <a:solidFill>
                <a:srgbClr val="003054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29545" y="1677215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800" b="1" dirty="0">
                <a:solidFill>
                  <a:srgbClr val="003054"/>
                </a:solidFill>
              </a:rPr>
              <a:t>Son los movimientos que hace una empresa con el fin de ganar o mantener algún tipo de ventaja competitiva.</a:t>
            </a:r>
          </a:p>
        </p:txBody>
      </p:sp>
    </p:spTree>
    <p:extLst>
      <p:ext uri="{BB962C8B-B14F-4D97-AF65-F5344CB8AC3E}">
        <p14:creationId xmlns:p14="http://schemas.microsoft.com/office/powerpoint/2010/main" val="269444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95536" y="230310"/>
            <a:ext cx="8640960" cy="626368"/>
          </a:xfrm>
        </p:spPr>
        <p:txBody>
          <a:bodyPr>
            <a:normAutofit/>
          </a:bodyPr>
          <a:lstStyle/>
          <a:p>
            <a:r>
              <a:rPr lang="es-MX" sz="3200" dirty="0" smtClean="0"/>
              <a:t>Categorías de los impulsos según de </a:t>
            </a:r>
            <a:r>
              <a:rPr lang="es-MX" sz="3200" dirty="0" err="1" smtClean="0"/>
              <a:t>Wiseman</a:t>
            </a:r>
            <a:endParaRPr lang="es-MX" sz="3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32332"/>
              </p:ext>
            </p:extLst>
          </p:nvPr>
        </p:nvGraphicFramePr>
        <p:xfrm>
          <a:off x="1475656" y="2404614"/>
          <a:ext cx="6264696" cy="228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32348"/>
                <a:gridCol w="313234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s-MX" sz="2400" b="1" dirty="0">
                        <a:solidFill>
                          <a:srgbClr val="00305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400" b="1" dirty="0" smtClean="0">
                          <a:solidFill>
                            <a:srgbClr val="003054"/>
                          </a:solidFill>
                        </a:rPr>
                        <a:t>DIFERENCIACIÓN</a:t>
                      </a:r>
                      <a:endParaRPr lang="es-MX" sz="2400" b="1" dirty="0">
                        <a:solidFill>
                          <a:srgbClr val="00305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400" b="1" dirty="0">
                        <a:solidFill>
                          <a:srgbClr val="00305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400" b="1" dirty="0" smtClean="0">
                          <a:solidFill>
                            <a:srgbClr val="003054"/>
                          </a:solidFill>
                        </a:rPr>
                        <a:t>COSTO</a:t>
                      </a:r>
                      <a:endParaRPr lang="es-MX" sz="2400" b="1" dirty="0">
                        <a:solidFill>
                          <a:srgbClr val="00305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2400" b="1" dirty="0" smtClean="0">
                          <a:solidFill>
                            <a:srgbClr val="003054"/>
                          </a:solidFill>
                        </a:rPr>
                        <a:t>CATEGORIAS</a:t>
                      </a:r>
                      <a:endParaRPr lang="es-MX" sz="2400" b="1" dirty="0">
                        <a:solidFill>
                          <a:srgbClr val="00305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400" b="1" dirty="0" smtClean="0">
                          <a:solidFill>
                            <a:srgbClr val="003054"/>
                          </a:solidFill>
                        </a:rPr>
                        <a:t>CRECIMIENTO</a:t>
                      </a:r>
                      <a:endParaRPr lang="es-MX" sz="2400" b="1" dirty="0">
                        <a:solidFill>
                          <a:srgbClr val="00305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400" b="1" dirty="0">
                        <a:solidFill>
                          <a:srgbClr val="00305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400" b="1" dirty="0" smtClean="0">
                          <a:solidFill>
                            <a:srgbClr val="003054"/>
                          </a:solidFill>
                        </a:rPr>
                        <a:t>ALIANZAS</a:t>
                      </a:r>
                      <a:endParaRPr lang="es-MX" sz="2400" b="1" dirty="0">
                        <a:solidFill>
                          <a:srgbClr val="00305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400" b="1" dirty="0">
                        <a:solidFill>
                          <a:srgbClr val="00305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400" b="1" dirty="0" smtClean="0">
                          <a:solidFill>
                            <a:srgbClr val="003054"/>
                          </a:solidFill>
                        </a:rPr>
                        <a:t>INNOVACIÓN</a:t>
                      </a:r>
                      <a:endParaRPr lang="es-MX" sz="2400" b="1" dirty="0">
                        <a:solidFill>
                          <a:srgbClr val="003054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Abrir llave"/>
          <p:cNvSpPr/>
          <p:nvPr/>
        </p:nvSpPr>
        <p:spPr>
          <a:xfrm>
            <a:off x="3851920" y="2492896"/>
            <a:ext cx="576064" cy="2160240"/>
          </a:xfrm>
          <a:prstGeom prst="lef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18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deustoformacion.com.mx/sites/default/files/estrategias-marketing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35065">
            <a:off x="-745626" y="2431748"/>
            <a:ext cx="4104456" cy="273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2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1 Título"/>
          <p:cNvSpPr txBox="1">
            <a:spLocks/>
          </p:cNvSpPr>
          <p:nvPr/>
        </p:nvSpPr>
        <p:spPr>
          <a:xfrm>
            <a:off x="467544" y="235676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/>
              <a:t>Categorías:    DIFERENCIACIÓN</a:t>
            </a:r>
            <a:endParaRPr lang="es-MX" sz="3200" dirty="0"/>
          </a:p>
        </p:txBody>
      </p:sp>
      <p:sp>
        <p:nvSpPr>
          <p:cNvPr id="6" name="5 CuadroTexto"/>
          <p:cNvSpPr txBox="1"/>
          <p:nvPr/>
        </p:nvSpPr>
        <p:spPr>
          <a:xfrm>
            <a:off x="3203848" y="2653755"/>
            <a:ext cx="52565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rgbClr val="003054"/>
                </a:solidFill>
              </a:rPr>
              <a:t>Se refiere a la diferenciación de los productos o servicios a través de precios, plazas o promociones</a:t>
            </a:r>
            <a:r>
              <a:rPr lang="es-MX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endParaRPr lang="es-MX" sz="2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75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598" y="1844824"/>
            <a:ext cx="7315200" cy="1154097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rgbClr val="003054"/>
                </a:solidFill>
              </a:rPr>
              <a:t>DIFERENCIACIÓN</a:t>
            </a:r>
            <a:endParaRPr lang="es-MX" dirty="0">
              <a:solidFill>
                <a:srgbClr val="003054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971598" y="4869160"/>
            <a:ext cx="2613887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s-MX" dirty="0" smtClean="0"/>
          </a:p>
          <a:p>
            <a:pPr algn="ctr"/>
            <a:r>
              <a:rPr lang="es-MX" dirty="0" smtClean="0"/>
              <a:t>Ventajas competitivas usando la TI</a:t>
            </a:r>
          </a:p>
          <a:p>
            <a:pPr algn="ctr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5486503" y="4869159"/>
            <a:ext cx="2613887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s-MX" dirty="0" smtClean="0"/>
          </a:p>
          <a:p>
            <a:pPr algn="ctr"/>
            <a:r>
              <a:rPr lang="es-MX" dirty="0" smtClean="0"/>
              <a:t>Identificar oportunidades para reducir ventajas</a:t>
            </a:r>
          </a:p>
          <a:p>
            <a:pPr algn="ctr"/>
            <a:endParaRPr lang="es-MX" dirty="0"/>
          </a:p>
        </p:txBody>
      </p:sp>
      <p:cxnSp>
        <p:nvCxnSpPr>
          <p:cNvPr id="5" name="4 Conector recto de flecha"/>
          <p:cNvCxnSpPr/>
          <p:nvPr/>
        </p:nvCxnSpPr>
        <p:spPr>
          <a:xfrm flipH="1">
            <a:off x="2178034" y="3140968"/>
            <a:ext cx="1440000" cy="151216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>
            <a:off x="5292080" y="3140968"/>
            <a:ext cx="1357510" cy="151216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1 Título"/>
          <p:cNvSpPr txBox="1">
            <a:spLocks/>
          </p:cNvSpPr>
          <p:nvPr/>
        </p:nvSpPr>
        <p:spPr>
          <a:xfrm>
            <a:off x="467544" y="260648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/>
              <a:t>Categorías:    DIFERENCIACIÓN</a:t>
            </a:r>
            <a:endParaRPr lang="es-MX" sz="3200" dirty="0"/>
          </a:p>
        </p:txBody>
      </p:sp>
      <p:cxnSp>
        <p:nvCxnSpPr>
          <p:cNvPr id="9" name="8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17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471486" y="297852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/>
              <a:t>Categorías:    COSTO</a:t>
            </a:r>
            <a:endParaRPr lang="es-MX" sz="3200" dirty="0"/>
          </a:p>
        </p:txBody>
      </p:sp>
      <p:cxnSp>
        <p:nvCxnSpPr>
          <p:cNvPr id="4" name="3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502076" y="2136430"/>
            <a:ext cx="52565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rgbClr val="003054"/>
                </a:solidFill>
              </a:rPr>
              <a:t>Se refiere a los movimientos que puede hacer la empresa para reducir sus costos o bien provocar la reducción a proveedores o clientes, con el fin de obtener un trato preferencial.</a:t>
            </a:r>
            <a:endParaRPr lang="es-MX" sz="2800" b="1" dirty="0">
              <a:solidFill>
                <a:srgbClr val="003054"/>
              </a:solidFill>
            </a:endParaRPr>
          </a:p>
        </p:txBody>
      </p:sp>
      <p:pic>
        <p:nvPicPr>
          <p:cNvPr id="5124" name="Picture 4" descr="http://derechoenaccion.cide.edu/wp-content/uploads/2015/05/costo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848894"/>
            <a:ext cx="2946891" cy="368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05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6953206" y="2326194"/>
            <a:ext cx="720080" cy="270843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MX" sz="3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</a:t>
            </a:r>
          </a:p>
          <a:p>
            <a:pPr algn="ctr"/>
            <a:r>
              <a:rPr lang="es-MX" sz="3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</a:t>
            </a:r>
          </a:p>
          <a:p>
            <a:pPr algn="ctr"/>
            <a:r>
              <a:rPr lang="es-MX" sz="3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</a:t>
            </a:r>
          </a:p>
          <a:p>
            <a:pPr algn="ctr"/>
            <a:r>
              <a:rPr lang="es-MX" sz="3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</a:t>
            </a:r>
          </a:p>
          <a:p>
            <a:pPr algn="ctr"/>
            <a:r>
              <a:rPr lang="es-MX" sz="3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</a:t>
            </a:r>
            <a:endParaRPr lang="es-MX" sz="3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041621402"/>
              </p:ext>
            </p:extLst>
          </p:nvPr>
        </p:nvGraphicFramePr>
        <p:xfrm>
          <a:off x="1547664" y="1776784"/>
          <a:ext cx="468052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467544" y="260648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/>
              <a:t>Categorías:    COSTO</a:t>
            </a:r>
            <a:endParaRPr lang="es-MX" sz="3200" dirty="0"/>
          </a:p>
        </p:txBody>
      </p:sp>
      <p:cxnSp>
        <p:nvCxnSpPr>
          <p:cNvPr id="6" name="5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31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6368" y="997743"/>
            <a:ext cx="7315200" cy="1154097"/>
          </a:xfrm>
        </p:spPr>
        <p:txBody>
          <a:bodyPr>
            <a:normAutofit/>
          </a:bodyPr>
          <a:lstStyle/>
          <a:p>
            <a:r>
              <a:rPr lang="es-MX" sz="3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Las economías a escala</a:t>
            </a:r>
            <a:endParaRPr lang="es-MX" sz="3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60375" y="2132856"/>
            <a:ext cx="584228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>
                <a:solidFill>
                  <a:srgbClr val="003054"/>
                </a:solidFill>
              </a:rPr>
              <a:t>Se logra cuando se aumenta el volumen de las ventas de productos o servicios para reducir los costos unitarios, a través de mejores negociaciones con proveedores debidas a mayor volumen de compra.</a:t>
            </a:r>
          </a:p>
        </p:txBody>
      </p:sp>
      <p:sp>
        <p:nvSpPr>
          <p:cNvPr id="4" name="AutoShape 4" descr="data:image/jpeg;base64,/9j/4AAQSkZJRgABAQAAAQABAAD/2wCEAAkGBxITEhQUEBQUFhUWFBgXFRQXFxUXFhQUFxgYFxQYFxUYHCggGBolHBQVITEhJykrLi4uFx8zODMsNygtLisBCgoKDg0OGxAQGCwmHCQsLC4sLTQuKzItLDQtLCwwNzcvLCwzLDA0LzcvLCwsMCwsLCwsLCwsLDcsNCwsKywsLP/AABEIALkAwwMBIgACEQEDEQH/xAAbAAACAgMBAAAAAAAAAAAAAAAABAUGAQMHAv/EAEQQAAECAgUFDAgFAwUBAAAAAAEAAgMRBAUSITEGIkFRkQcUIzIzU2FxcoGxshNCc5OhwdHSUmKDkuE08PEWJCWCokP/xAAZAQEBAQEBAQAAAAAAAAAAAAAAAQMCBAX/xAArEQEAAgIABAMHBQAAAAAAAAAAAQIDEQQSMUEhMlETIkJhcaHBM4HR4fH/2gAMAwEAAhEDEQA/AOzxqVZdZDXOMp3SwnLSVjfTuaftZ9yBy/6Q8xTaBTfTuaftZ9yN9O5p+1n3JtCBTfTuaftZ9yN9O5p//j7k2hAhDrAuLgIcSbTIjMuMp/iWzfTuaftZ9y01dytI7bfKpEIFN9O5p+1n3I307mn7Wfcm0IFN9O5p+1n3I307mn7Wfcm0IEYNPLhNsJ5vI9TEGR9Ze99O5p+1n3LxVHEPtInnKeQKb6dzT9rPuRvp3NP2s+5NoQKb6dzT9rPuWH0xwBJhPkL/AFPuTi1UviO7J8CgXhU4uaHNhPIImDmYfuXrfTuaftZ9yxU/IQuwPBOIFN9O5p+1n3I307mn7Wfcm0IFN9O5p+1n3LzFp5aJuhPAGJzLv/SdSda8k/q+YQNoWUIE28v+kPMU4k28v+kPMU4gEIQgEIQgjqu5WkdtvlUiFHVdytI7bfKpEIBCEIBCEIEao4h9pE85TyRqjiH2kTzlPIBCEIBaqXxHdk+BW1aaXxH9l3gUGmp+QhdgeCcUbQqQ2HRmveQ1rYYJJwAAS2TeUUOmNc6GHCy6RDhsM8LxfJTcb07jHaazaI8ITaFhZVcBJ1ryT+r5hOJOteSf1fMIG0IQgUby/wCkPMU4k28v+kPMU4gEIQgEIQgjqu5WkdtvlUiFHVdytI7bfKpEIBCEIBCEIEao4h9pE85TyRqjiH2kTzlPIBCFhALVSuI7snwK2qjZfZROH+0o03RYlz7N5a0+rd6xGwLm1orG5bYMNs14rH+IWsqwi098GhUbk2hvpH6CRiT+UaBpPUuiVNVcOjwmwoQubp0uOlx6SovIiomUajtIviRAHPd4NHQFY1zSveerbis1Z1ix+SPvPqFlCFo8YSda8k/q+YTiTrXkn9XzCBtCEII2kuien4KxP0QnanhaOrqXq1StUHa9bB/UH2Q87k6gjrVK1Qdr0WqVqg7XqRQgjrVK1Qdr0WqVqg7XqRWEEFQzSPSRrIhTtC1O1Kdm6XQnbVK1Qdr1ir+VpHbb5VIoI+1StUHa9FqlaoO16kUII61StUHa9FqlaoO16kUIIOrXUixmiFK2/G1OdozTdqlaoO1691PyZ9pE87k8gjrVK1Qdr0WqVqg7XqQUdWFaCGS1om4Y6AJ3iaCByryljUSHf6ExHzDGi0SNbpTwCjsk8no8Nr6TFDTFiNJz7VpjSJky0OK2Uigw3xvTvFqJMEFxJDZYSbOVykXU+KcXHq0Ljkmbc0/s9ft60w+zx9Z80/hJVaaR6JlkQrNkSmXTl0pm1StUHa9QcKnRGgBriALgLpAdSZhVxFGMndY+i7eRJ2qVqg7XotUrVB2vXurqwEW6UnC8jo1p5BHWqVqg7XpasHUj0brYhWZXytTlPQppJVxyMTq+iB1CEIEh/UH2Q85TqSH9QfZDzlOTQBWEEqs5V5XwqKLDZRIxwYMG6rZGHViubWisblpixXyW5aRuUrXddQaKy3GcB+FvrOOoD5pHJHKRtMY8ysvaZOZOeaeKdngq/UGS8WkxBSqyJJxZCN12iY0D8u1aa/hGrqaylQwfQxbojRgPxCXVeOorLnt5p6PdHDYZ3iid5PXtuO0LtV3K0jtt8qkQoqqIoc+O5pmHOaQRgQWiRUpNbvnTGmUIWJojKFia0imQ7Zh222wJlkxaAOBljJF00VPyZ9pE87k8kKnPBn2kTzuTpKI10mO1jS55DWtBJJwAC49W2U8SJS3xYDrLXBoDHYOa26ZngT3KxZT1lEp9IFCop4MHhomiYN//AFHxKreWNXMgUoQYcrLYTM110zpdPWSuK25reHR6cuGMeKObzz29ITNCrxzpW4culpI+Bn4qaokQPwmNip1XCWh7cP70K3VOelavKzTIoZrPVJQlOr2IBwcMXaXTIHXKQG1S1cY4nuVSrFsybnuux1deMwhKybmlLfEpFIdEeXO9G0S9VotaCLti6KFzXcqdw0cTHEbmt4rb/wAWk/RdKC5lYZSVb8jE6vonUlW/IxOr6IHEIQgTH9QfZDzlNvcAJm4KLp1OhwYjokVwa0QRee064ayue13lHSawiegojXCGbpC4uF2c93qjoXF7xX6vVw3CXzzvpWOsz0hLZU5blx9BQJueTZMRonfqhjSenBOZI5GCERHpefGN4BvDDp7TulSOSmSkKiNtHPikZz9A6GDQPirIFxWkzO7ts3E0pX2WDp3nvP8ATCj6+qttJgPhP9YXH8LtB2qSWCFrMbjTw0tNZiY6w5/ucVgYb4tEj3RGuzQdIFzgOq49RV/XNMtaFEhR3UyBc6HEaH6hmiyeozIPWFfKlrNlIgsiswcLx+Fw4wPUVljnXuT2ezjKxeIz16W6/KUivJQVWcscq20RllknRncVuNkYWnfRaWtERuXlxYrZbRSseIywypbRW2IcnR3CTWY2Z3AkD4DSqx/oqmFgpIinfRJeWzkegB2h3wUrkZkw+1vumzdGcbTA71Z+sR+LVqV5Cyik38bPbbPHDTyYdTPxT6/L6Oe5L5a2D6CnD0bw48IRITJvtjQZzvwT2WuUZFmi0Q2o0WQm2+y12o6zr0C9PUnJ2BS4JEVsnB8SzEHGbnnTpHQtOR+SAojnRIhD4hMmu0NZouOBKvLfy9vVYycL+rrVo+HtM/x8j2SWTzKJBs4xHXxH6zqHQFQN0YTrA4Hg2Zpu13grrq5Dui31g4XHg4ebg7A4H5fArWsRWNQ+fkvbJabW6yXq4S/GL8Pr/hXCqThfNU+rrpDOF+Bw/lW+qXdM124a63ON8u75qo1g216r3dGGw33K3VsbzfLuVRrBoMhJ7r8BcO64oSn9yo8NHExybc1uDc44nS5dKC5nuU8vHFw4Ntwv9Y4nWumBcyQykq35GJ1fROpKt+RidX0RTiEIQUnLqoolLjQGQtDSXOJuaJkTlpUnUeTLqKyzBiAT4zrALnHpJ0dCmRy59kPMU0FzyRvm7t7cRknHGLfuwjt60jnx7tqzvWkc+PdtUihdMEdvWkc+PdtWDRaRz4921SSEFbZV8SKaRDdEBDiGvmxptTbj0fwqhk9GjUGlvoj4lhj3Zri0EFx4jhPCeB6V0Gr+VpHbb5VXt0eovSwRHhjhIMyZYuZi7vEphZZInzR1h7uDy13OG/lt9p7S8ZXZRPobQ0Rg+K4TDLDc0ficdAUXklktGjO33SXSe42mB7Q4n8zgcOgLTkVky+kv31TJubObA7GKRpP5RoGldOaFzWJvPNbp2htmyU4as4cU7tPmt+IR4otI58e7as71pHPj3bVILK3fLQdW0eOWmzFAFt/qNN9ozKb3rSOfHu2r3VHEPtInnKeQRu9aRz4921cty7Y/f7mvLYhsQ8BZMpaJLsZXIt0Zs6e64O4NlwucLsZoFqtdKze4Xab9nQrdVGOM1UqtfI8Zw6CPqVbanPSPmqjxW5vN8lUKxM58Z1+AwKt9bm83+KqNZumTe83aARtQlL7mkJ5jRxDe2GQxswG2jK0eMTpXQt60jnx7tqou5UeGjjNGYM3FwzsXO+S6UEkhH71pHPj3bUtWFGjiG61GDhK8WGiYmNKmknWvJP6vmFFNoQhAqOX/AEh5im0m3l/0h5inEAhCEAhCEEdV3K0jtt8qfc0ESN4OISFXcrSO23yqRCDxDhBoAaJACQAwA1BepLKEAhCECNUcQ+0iecp5I1RxD7SJ5ynkGCuRbognWDpiYEOHgc4XfELrpXId0Rv/ACDrp8HDvBzhcdCDRV7xoc7HAz+JVvqnReD1D6hVCrHYZ3c4GQ8Zq21TiMO65VHit9N4Hdf8AqlWDgcXPN0pAfD+wrnSbLohaZEgA2bsDMDyleYcJowaB1AJBKN3LQWxo4LbA9G0gHE5xvJOJXSA7qVNCAUkhc5pStuSf1fMKuQ6U9vFc4dRTYrQvY+G8gus2hrkCJzCirIhYQgUby/6Q8xTiTHL/pDzFOIBCEIBCFhBH1dytI7bfKpEKOq7laR22+VSCDKEIQCEIQI1RxD7SJ5ynkhVPEPtInnKcMQaSNoQeiuQ7orP+Qdd/wDNhm3HDSut+lbrG0Lk26N/XEyu9G3Oab8NPQgVq12GcMPWBOzH5K3VP3fBVGrnz9YHrGd4GW1W+px1dxVRVstnSpTHC00iGM9pvGe64gEXL3VtaRpco14/NKfgCVqy4MqS0zLeCGc2/wBd9zh/fetFX/8AQ6Ji47LvBIVcaC8v4w2L1TiWTsi7pWuqmyIuI717rVmOaT3qiuVjWkbQ9rBrEifhMha8h3F1IjuJLiYBz3G85zdaXrC7Q0X4m894+gW/IS+PGN54A3m71m3AakR19CELlS8ehtc61N4MpZriLpzXjeA5yL+9ycQgT3gOci/vcjeA5yL+9ycQgT3gOci/vcjeA5yL+9ycQgRbVjQSQ+LM457r9C9bwHORf3uTiECe8BzkX97kbwHORf3uTiECe8BzkX97lH1y8QWt4SJN7rLZxDjIn5KcVH3VmTo8LNJlHBuMnDMde3WejpQbvSulK06V90ziTMrzNUqqqwigANiki4WX6LtbpyHerRQaS51zrJ6R/BV0HV5cwHEA9a2U0WRMDRpVdrCsIowe1o6JH6kJpNnaxo0JonmtcSJYC0dX+E/VIwuHcZ/Nc/hPLqRDLiXm1xnkywOvFX+qTfox0GaG1Vy3dKlMvLeCAnKY47rndC01eJyuYb8W3T/64DYt+XJlSWGZHBgTlNhznGTh/nqS9XNnLNaelplPund1SCQq21SLxcR3zWyt234E9611OLxctlcDG5UVGsWync0dozI7tOxO7nUARKXEBLiPQ4glo4wuA0hJVm2ROa0XescJaRhP4qS3MTOmRDeeBxlJozhcBd4KI6ohCFFZQhCAQhCAQhCAQhCAQhCAVG3WB/t4NxPDaDIjMfeOpXlQmVWTzabCDHPLC11pjhfJ0iLxpEnFByurXTlnNd2hZdoxP8lWmqh0bEr/AKPpkM3thxR+IETN90wZOntUnV9XxWytwnjuKuw5WQzcNCqNZC6cmjpnM7JnwVzp9GeQJMcbtAKr9IyepT7mwO90h4lDSq0CE6JSYbWD0jrRAGDRccB/jqXRqroEVsrUNw7kpkzkQ+HGZHpL2ksJLIbMA4iUyZAacAO9XpQchy7aWUllqbCYYvImwi0+Qc2/T0FK0BuGaDcOKfG83qW3UrqZCMy2cAAEibHSe+YPSJgqHoLfytxHFN3irCSt9TjC4/LwXuuG43H5LzVIwud3r3Wzcbj3fRUhUaxb+Vt873G75KQ3MjOmRL58EcLmjOGA/hRtYM/KMcXG7vClNzFpNMiG8gQr5cVsyJDpOKg6mhCFFZQhCAQhCAQhCAQhCAQhCAQhCDEllCEGJIksoQYksoQgVrCr4UZtiMxr26nCcukHEHpCgImQ9GnOGXs6Jgj4q0FYcggqNk7YN0SfWP5XqlZP2zfEI6h/KnEFBV25EUcmcQvf0TA8L1O1dVcGA2zBhtYNMheTrJxPem1kIBCEI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640" y="2276872"/>
            <a:ext cx="2679331" cy="2541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7" descr="data:image/jpeg;base64,/9j/4AAQSkZJRgABAQAAAQABAAD/2wCEAAkGBxITEhQUEBQUFhUWFBgXFRQXFxUXFhQUFxgYFxQYFxUYHCggGBolHBQVITEhJykrLi4uFx8zODMsNygtLisBCgoKDg0OGxAQGCwmHCQsLC4sLTQuKzItLDQtLCwwNzcvLCwzLDA0LzcvLCwsMCwsLCwsLCwsLDcsNCwsKywsLP/AABEIALkAwwMBIgACEQEDEQH/xAAbAAACAgMBAAAAAAAAAAAAAAAABAUGAQMHAv/EAEQQAAECAgUFDAgFAwUBAAAAAAEAAgMRBAUSITEGIkFRkQcUIzIzU2FxcoGxshNCc5OhwdHSUmKDkuE08PEWJCWCokP/xAAZAQEBAQEBAQAAAAAAAAAAAAAAAQMCBAX/xAArEQEAAgIABAMHBQAAAAAAAAAAAQIDEQQSMUEhMlETIkJhcaHBM4HR4fH/2gAMAwEAAhEDEQA/AOzxqVZdZDXOMp3SwnLSVjfTuaftZ9yBy/6Q8xTaBTfTuaftZ9yN9O5p+1n3JtCBTfTuaftZ9yN9O5p//j7k2hAhDrAuLgIcSbTIjMuMp/iWzfTuaftZ9y01dytI7bfKpEIFN9O5p+1n3I307mn7Wfcm0IFN9O5p+1n3I307mn7Wfcm0IEYNPLhNsJ5vI9TEGR9Ze99O5p+1n3LxVHEPtInnKeQKb6dzT9rPuRvp3NP2s+5NoQKb6dzT9rPuWH0xwBJhPkL/AFPuTi1UviO7J8CgXhU4uaHNhPIImDmYfuXrfTuaftZ9yxU/IQuwPBOIFN9O5p+1n3I307mn7Wfcm0IFN9O5p+1n3LzFp5aJuhPAGJzLv/SdSda8k/q+YQNoWUIE28v+kPMU4k28v+kPMU4gEIQgEIQgjqu5WkdtvlUiFHVdytI7bfKpEIBCEIBCEIEao4h9pE85TyRqjiH2kTzlPIBCEIBaqXxHdk+BW1aaXxH9l3gUGmp+QhdgeCcUbQqQ2HRmveQ1rYYJJwAAS2TeUUOmNc6GHCy6RDhsM8LxfJTcb07jHaazaI8ITaFhZVcBJ1ryT+r5hOJOteSf1fMIG0IQgUby/wCkPMU4k28v+kPMU4gEIQgEIQgjqu5WkdtvlUiFHVdytI7bfKpEIBCEIBCEIEao4h9pE85TyRqjiH2kTzlPIBCFhALVSuI7snwK2qjZfZROH+0o03RYlz7N5a0+rd6xGwLm1orG5bYMNs14rH+IWsqwi098GhUbk2hvpH6CRiT+UaBpPUuiVNVcOjwmwoQubp0uOlx6SovIiomUajtIviRAHPd4NHQFY1zSveerbis1Z1ix+SPvPqFlCFo8YSda8k/q+YTiTrXkn9XzCBtCEII2kuien4KxP0QnanhaOrqXq1StUHa9bB/UH2Q87k6gjrVK1Qdr0WqVqg7XqRQgjrVK1Qdr0WqVqg7XqRWEEFQzSPSRrIhTtC1O1Kdm6XQnbVK1Qdr1ir+VpHbb5VIoI+1StUHa9FqlaoO16kUII61StUHa9FqlaoO16kUIIOrXUixmiFK2/G1OdozTdqlaoO1691PyZ9pE87k8gjrVK1Qdr0WqVqg7XqQUdWFaCGS1om4Y6AJ3iaCByryljUSHf6ExHzDGi0SNbpTwCjsk8no8Nr6TFDTFiNJz7VpjSJky0OK2Uigw3xvTvFqJMEFxJDZYSbOVykXU+KcXHq0Ljkmbc0/s9ft60w+zx9Z80/hJVaaR6JlkQrNkSmXTl0pm1StUHa9QcKnRGgBriALgLpAdSZhVxFGMndY+i7eRJ2qVqg7XotUrVB2vXurqwEW6UnC8jo1p5BHWqVqg7XpasHUj0brYhWZXytTlPQppJVxyMTq+iB1CEIEh/UH2Q85TqSH9QfZDzlOTQBWEEqs5V5XwqKLDZRIxwYMG6rZGHViubWisblpixXyW5aRuUrXddQaKy3GcB+FvrOOoD5pHJHKRtMY8ysvaZOZOeaeKdngq/UGS8WkxBSqyJJxZCN12iY0D8u1aa/hGrqaylQwfQxbojRgPxCXVeOorLnt5p6PdHDYZ3iid5PXtuO0LtV3K0jtt8qkQoqqIoc+O5pmHOaQRgQWiRUpNbvnTGmUIWJojKFia0imQ7Zh222wJlkxaAOBljJF00VPyZ9pE87k8kKnPBn2kTzuTpKI10mO1jS55DWtBJJwAC49W2U8SJS3xYDrLXBoDHYOa26ZngT3KxZT1lEp9IFCop4MHhomiYN//AFHxKreWNXMgUoQYcrLYTM110zpdPWSuK25reHR6cuGMeKObzz29ITNCrxzpW4culpI+Bn4qaokQPwmNip1XCWh7cP70K3VOelavKzTIoZrPVJQlOr2IBwcMXaXTIHXKQG1S1cY4nuVSrFsybnuux1deMwhKybmlLfEpFIdEeXO9G0S9VotaCLti6KFzXcqdw0cTHEbmt4rb/wAWk/RdKC5lYZSVb8jE6vonUlW/IxOr6IHEIQgTH9QfZDzlNvcAJm4KLp1OhwYjokVwa0QRee064ayue13lHSawiegojXCGbpC4uF2c93qjoXF7xX6vVw3CXzzvpWOsz0hLZU5blx9BQJueTZMRonfqhjSenBOZI5GCERHpefGN4BvDDp7TulSOSmSkKiNtHPikZz9A6GDQPirIFxWkzO7ts3E0pX2WDp3nvP8ATCj6+qttJgPhP9YXH8LtB2qSWCFrMbjTw0tNZiY6w5/ucVgYb4tEj3RGuzQdIFzgOq49RV/XNMtaFEhR3UyBc6HEaH6hmiyeozIPWFfKlrNlIgsiswcLx+Fw4wPUVljnXuT2ezjKxeIz16W6/KUivJQVWcscq20RllknRncVuNkYWnfRaWtERuXlxYrZbRSseIywypbRW2IcnR3CTWY2Z3AkD4DSqx/oqmFgpIinfRJeWzkegB2h3wUrkZkw+1vumzdGcbTA71Z+sR+LVqV5Cyik38bPbbPHDTyYdTPxT6/L6Oe5L5a2D6CnD0bw48IRITJvtjQZzvwT2WuUZFmi0Q2o0WQm2+y12o6zr0C9PUnJ2BS4JEVsnB8SzEHGbnnTpHQtOR+SAojnRIhD4hMmu0NZouOBKvLfy9vVYycL+rrVo+HtM/x8j2SWTzKJBs4xHXxH6zqHQFQN0YTrA4Hg2Zpu13grrq5Dui31g4XHg4ebg7A4H5fArWsRWNQ+fkvbJabW6yXq4S/GL8Pr/hXCqThfNU+rrpDOF+Bw/lW+qXdM124a63ON8u75qo1g216r3dGGw33K3VsbzfLuVRrBoMhJ7r8BcO64oSn9yo8NHExybc1uDc44nS5dKC5nuU8vHFw4Ntwv9Y4nWumBcyQykq35GJ1fROpKt+RidX0RTiEIQUnLqoolLjQGQtDSXOJuaJkTlpUnUeTLqKyzBiAT4zrALnHpJ0dCmRy59kPMU0FzyRvm7t7cRknHGLfuwjt60jnx7tqzvWkc+PdtUihdMEdvWkc+PdtWDRaRz4921SSEFbZV8SKaRDdEBDiGvmxptTbj0fwqhk9GjUGlvoj4lhj3Zri0EFx4jhPCeB6V0Gr+VpHbb5VXt0eovSwRHhjhIMyZYuZi7vEphZZInzR1h7uDy13OG/lt9p7S8ZXZRPobQ0Rg+K4TDLDc0ficdAUXklktGjO33SXSe42mB7Q4n8zgcOgLTkVky+kv31TJubObA7GKRpP5RoGldOaFzWJvPNbp2htmyU4as4cU7tPmt+IR4otI58e7as71pHPj3bVILK3fLQdW0eOWmzFAFt/qNN9ozKb3rSOfHu2r3VHEPtInnKeQRu9aRz4921cty7Y/f7mvLYhsQ8BZMpaJLsZXIt0Zs6e64O4NlwucLsZoFqtdKze4Xab9nQrdVGOM1UqtfI8Zw6CPqVbanPSPmqjxW5vN8lUKxM58Z1+AwKt9bm83+KqNZumTe83aARtQlL7mkJ5jRxDe2GQxswG2jK0eMTpXQt60jnx7tqou5UeGjjNGYM3FwzsXO+S6UEkhH71pHPj3bUtWFGjiG61GDhK8WGiYmNKmknWvJP6vmFFNoQhAqOX/AEh5im0m3l/0h5inEAhCEAhCEEdV3K0jtt8qfc0ESN4OISFXcrSO23yqRCDxDhBoAaJACQAwA1BepLKEAhCECNUcQ+0iecp5I1RxD7SJ5ynkGCuRbognWDpiYEOHgc4XfELrpXId0Rv/ACDrp8HDvBzhcdCDRV7xoc7HAz+JVvqnReD1D6hVCrHYZ3c4GQ8Zq21TiMO65VHit9N4Hdf8AqlWDgcXPN0pAfD+wrnSbLohaZEgA2bsDMDyleYcJowaB1AJBKN3LQWxo4LbA9G0gHE5xvJOJXSA7qVNCAUkhc5pStuSf1fMKuQ6U9vFc4dRTYrQvY+G8gus2hrkCJzCirIhYQgUby/6Q8xTiTHL/pDzFOIBCEIBCFhBH1dytI7bfKpEKOq7laR22+VSCDKEIQCEIQI1RxD7SJ5ynkhVPEPtInnKcMQaSNoQeiuQ7orP+Qdd/wDNhm3HDSut+lbrG0Lk26N/XEyu9G3Oab8NPQgVq12GcMPWBOzH5K3VP3fBVGrnz9YHrGd4GW1W+px1dxVRVstnSpTHC00iGM9pvGe64gEXL3VtaRpco14/NKfgCVqy4MqS0zLeCGc2/wBd9zh/fetFX/8AQ6Ji47LvBIVcaC8v4w2L1TiWTsi7pWuqmyIuI717rVmOaT3qiuVjWkbQ9rBrEifhMha8h3F1IjuJLiYBz3G85zdaXrC7Q0X4m894+gW/IS+PGN54A3m71m3AakR19CELlS8ehtc61N4MpZriLpzXjeA5yL+9ycQgT3gOci/vcjeA5yL+9ycQgT3gOci/vcjeA5yL+9ycQgRbVjQSQ+LM457r9C9bwHORf3uTiECe8BzkX97kbwHORf3uTiECe8BzkX97lH1y8QWt4SJN7rLZxDjIn5KcVH3VmTo8LNJlHBuMnDMde3WejpQbvSulK06V90ziTMrzNUqqqwigANiki4WX6LtbpyHerRQaS51zrJ6R/BV0HV5cwHEA9a2U0WRMDRpVdrCsIowe1o6JH6kJpNnaxo0JonmtcSJYC0dX+E/VIwuHcZ/Nc/hPLqRDLiXm1xnkywOvFX+qTfox0GaG1Vy3dKlMvLeCAnKY47rndC01eJyuYb8W3T/64DYt+XJlSWGZHBgTlNhznGTh/nqS9XNnLNaelplPund1SCQq21SLxcR3zWyt234E9611OLxctlcDG5UVGsWync0dozI7tOxO7nUARKXEBLiPQ4glo4wuA0hJVm2ROa0XescJaRhP4qS3MTOmRDeeBxlJozhcBd4KI6ohCFFZQhCAQhCAQhCAQhCAQhCAVG3WB/t4NxPDaDIjMfeOpXlQmVWTzabCDHPLC11pjhfJ0iLxpEnFByurXTlnNd2hZdoxP8lWmqh0bEr/AKPpkM3thxR+IETN90wZOntUnV9XxWytwnjuKuw5WQzcNCqNZC6cmjpnM7JnwVzp9GeQJMcbtAKr9IyepT7mwO90h4lDSq0CE6JSYbWD0jrRAGDRccB/jqXRqroEVsrUNw7kpkzkQ+HGZHpL2ksJLIbMA4iUyZAacAO9XpQchy7aWUllqbCYYvImwi0+Qc2/T0FK0BuGaDcOKfG83qW3UrqZCMy2cAAEibHSe+YPSJgqHoLfytxHFN3irCSt9TjC4/LwXuuG43H5LzVIwud3r3Wzcbj3fRUhUaxb+Vt873G75KQ3MjOmRL58EcLmjOGA/hRtYM/KMcXG7vClNzFpNMiG8gQr5cVsyJDpOKg6mhCFFZQhCAQhCAQhCAQhCAQhCAQhCDEllCEGJIksoQYksoQgVrCr4UZtiMxr26nCcukHEHpCgImQ9GnOGXs6Jgj4q0FYcggqNk7YN0SfWP5XqlZP2zfEI6h/KnEFBV25EUcmcQvf0TA8L1O1dVcGA2zBhtYNMheTrJxPem1kIBCEIP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467544" y="215557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/>
              <a:t>Categorías:    COSTO</a:t>
            </a:r>
            <a:endParaRPr lang="es-MX" sz="3200" dirty="0"/>
          </a:p>
        </p:txBody>
      </p:sp>
      <p:cxnSp>
        <p:nvCxnSpPr>
          <p:cNvPr id="9" name="8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52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24128" y="2735801"/>
            <a:ext cx="2880320" cy="650041"/>
          </a:xfrm>
        </p:spPr>
        <p:txBody>
          <a:bodyPr>
            <a:noAutofit/>
          </a:bodyPr>
          <a:lstStyle/>
          <a:p>
            <a:r>
              <a:rPr lang="es-MX" sz="4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Sinergia</a:t>
            </a:r>
            <a:endParaRPr lang="es-MX" sz="4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419872" y="3356992"/>
            <a:ext cx="52915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>
                <a:solidFill>
                  <a:srgbClr val="003054"/>
                </a:solidFill>
              </a:rPr>
              <a:t>L</a:t>
            </a:r>
            <a:r>
              <a:rPr lang="es-MX" sz="2800" b="1" dirty="0" smtClean="0">
                <a:solidFill>
                  <a:srgbClr val="003054"/>
                </a:solidFill>
              </a:rPr>
              <a:t>a </a:t>
            </a:r>
            <a:r>
              <a:rPr lang="es-MX" sz="2800" b="1" dirty="0">
                <a:solidFill>
                  <a:srgbClr val="003054"/>
                </a:solidFill>
              </a:rPr>
              <a:t>utilización de los mismos recursos disponibles para obtener más a cambio</a:t>
            </a:r>
            <a:r>
              <a:rPr lang="es-MX" sz="2800" dirty="0"/>
              <a:t>.</a:t>
            </a:r>
            <a:r>
              <a:rPr lang="es-MX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endParaRPr lang="es-MX" sz="2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172" name="Picture 4" descr="http://www.alivet.com.mx/wp-content/uploads/2013/01/sinergia-imagen-destacad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89" y="2924944"/>
            <a:ext cx="2939970" cy="16561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467544" y="235239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/>
              <a:t>Categorías:    COSTO</a:t>
            </a:r>
            <a:endParaRPr lang="es-MX" sz="3200" dirty="0"/>
          </a:p>
        </p:txBody>
      </p:sp>
      <p:cxnSp>
        <p:nvCxnSpPr>
          <p:cNvPr id="7" name="6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98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5" y="44624"/>
            <a:ext cx="8919297" cy="64541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lipse 3"/>
          <p:cNvSpPr/>
          <p:nvPr/>
        </p:nvSpPr>
        <p:spPr>
          <a:xfrm>
            <a:off x="7092280" y="1844824"/>
            <a:ext cx="1080654" cy="668482"/>
          </a:xfrm>
          <a:prstGeom prst="ellipse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Flecha abajo"/>
          <p:cNvSpPr/>
          <p:nvPr/>
        </p:nvSpPr>
        <p:spPr>
          <a:xfrm>
            <a:off x="7106099" y="476672"/>
            <a:ext cx="1152128" cy="1368152"/>
          </a:xfrm>
          <a:prstGeom prst="downArrow">
            <a:avLst>
              <a:gd name="adj1" fmla="val 50000"/>
              <a:gd name="adj2" fmla="val 51298"/>
            </a:avLst>
          </a:prstGeom>
          <a:solidFill>
            <a:srgbClr val="00305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959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460375" y="226362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/>
              <a:t>Categorías:    COSTO</a:t>
            </a:r>
            <a:endParaRPr lang="es-MX" sz="3200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791172" y="2276872"/>
            <a:ext cx="2448272" cy="6500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Información</a:t>
            </a:r>
            <a:endParaRPr lang="es-MX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044923" y="3068960"/>
            <a:ext cx="40324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>
                <a:solidFill>
                  <a:srgbClr val="003054"/>
                </a:solidFill>
              </a:rPr>
              <a:t>Se logra cuando </a:t>
            </a:r>
            <a:r>
              <a:rPr lang="es-MX" sz="2800" b="1" dirty="0" smtClean="0">
                <a:solidFill>
                  <a:srgbClr val="003054"/>
                </a:solidFill>
              </a:rPr>
              <a:t>se tiene la información confiable y oportuna.</a:t>
            </a:r>
          </a:p>
          <a:p>
            <a:pPr algn="just"/>
            <a:endParaRPr lang="es-MX" sz="2800" b="1" dirty="0">
              <a:solidFill>
                <a:srgbClr val="003054"/>
              </a:solidFill>
            </a:endParaRPr>
          </a:p>
        </p:txBody>
      </p:sp>
      <p:sp>
        <p:nvSpPr>
          <p:cNvPr id="6" name="AutoShape 4" descr="data:image/jpeg;base64,/9j/4AAQSkZJRgABAQAAAQABAAD/2wCEAAkGBxQPDxAQDxQUDw8PDw8PDxAPDw8QFA8PFBQXFhQUFBQYHCggGBolHBUUITMhJSkrLi4uFx8zODMsNygtLisBCgoKDg0OGhAQGzckHyYsLCwsLzItLCwsLCwsLCwsLC8sLCwsLCwsLCwsLCwsLCwvLC8sLCwsLCwsLCwsLiwsMf/AABEIALABHwMBIgACEQEDEQH/xAAbAAABBQEBAAAAAAAAAAAAAAAAAQIDBAUGB//EAEIQAAEDAgMFBQQHBgQHAAAAAAEAAgMEEQUSIQYxQVFhEyJxgZEyQlKhIzNikrHB0QdDU3KCohaTsvEUFTRjg8Lw/8QAGgEBAAMBAQEAAAAAAAAAAAAAAAEDBAUCBv/EACkRAAICAgIBAwMEAwAAAAAAAAABAgMEESExEjJBYRNRcQUikfAUobH/2gAMAwEAAhEDEQA/APb0qRCAEIQUAIQhACEIQAlSIQAhCEAIQhACEhSoAQhF0AKnieKRUzc0zw2/sje5x+y0alVNpsbbRQmQ2L3XEbTuJAuSfsjefLmvJ6utkqnmSVznF3PQkcug6BAdzV/tAaCRHHoPidr6C9lSl27ld7LcnhY/i1cm1oGg08EGS3XwUkHY0m2779+x8Wj8rLew/amOTR7S0fG052j+Ye030XnraMkNs5pe792Q9jvIuAB8iq7SWOu0lrh4ixTRB7PDK17Q5hDmncWkEHzT147SYzPSuMtL7e+SBxtHUAdPdd1H+/o+ye00OJ0/bwXa5rjHNC/SSCUe0x4/PioJ2baEIQkEIuhAKkQhAKhIlQAhCRACRCEAqEiEAIQlQCJUiEAJUiEAIQhAKkQhACVIi6AEIQgPKNvq0z1ro97IrMA/lsXerifuhYwbZXtoY7VtRf8AjzeheSPkQqgCkgaVd2cxKKmraV9Q4Mjc98Yc7RrZXAhhcdw1Nr9QqhCilhDhZzWyNuCWPFwSNQfHqgPbKykZMwslaHscNxF/MHgeq8hxaHsamWG+bI97Q7iQDpfru+atw7Szxx9nGXNFg1tnXyD7NybLIALnOe83c7frfrv46lAPKbhmInD6ttbGDkcWxVzG/vYjoH24ubvHpxKcmubfQ6hwIPVSD22N4cA5pu1wBBG4g6ghOWHsXVdpRRj+EXQ+TD3R90tW4vJIIQhACVCEAIQkQCoukRdACEIQAhCEAIQkQCoRdJdALdF0l0iAVLdNQgFuhIkugHXRdNui6AddF1QxbFI6WMySmw3NaPae7k0LznE9q6iZ5LXugZ7rIjaw6u3krVj4ll3K6+5TZdGvsvbf0BjqRKBdk4F+kjQGkemU+ZXOAKzPjs8kfZSv7Vlw4doAXNcOLXbwd481BIQQC3eb5hyPNL8WdPq6Fd0Z9CWRlTmi41NjfcRpbhr6pchHC45jVZiwZlRlT0oQEeVNcNR4qayfSUzppGsjGZ7jlaOp3k8gBqUJO9/Z9DloyeEk8rx4CzfxaV0yq4dSCCGOFvsxsDb/ABHi49SbnzVi6gkchJdF0AqEl0iAVCS6S6AVCS6LoB6LpEIAuhCRALdIgpEAqEl0XQAi6QlNugHXRdMJSEoB5KbmTC5NL0BLmWbjmNx0keZ/ee6/Zxg6vP5Dqqe0G0DKRtvbmcO5Hf8AudyH4rzitq3zyOklcXPdvJ4DgAOA6LoYmE7f3S9P/TNdeocLslxXEpKqQySm53NaPZY34WhU7oJTSV3YxUVpdHObbe2KU6J2qjulBXm6HnBxJhLUky22Qt1G8gs1AOjgQfkgPsRra7g0b+JsNyiDtR0Bd66BQVbcw8HN05k3/RfLHXNIuGZwJDgHObmaLagkXHpxUcrsm8ix1B5joqrXZWi3P/dOjqCHB1mut7rhcHxWmjEsuW4lVl0YPTLdDTS1L8kLHHm61reu7xNvNei7NYC2jZc2dM4Wc/flHwtJ+Z4rncI2yjYAySLsRzhAy+JbvHzXVUOKRzi8T2v5gHUeI3hV249lfqR7hZCXTNQFLdVxInByoLCW6LqO6XMgH3RdMukugJLpLpl0ZkA+6Lpt0ICVCEIARdIkQCpEJLoBU0lBKaSgFJTbpCU0uQClyY56a56iLr6D0QD3SLKx/FTTQl41eSGMB3ZjxPQWWk5lhc7+S5ramITR5S7K5rg9rgL2cNNRxFiVfTGPmnPorm34vx7OKqJnSOL3kuc43c47yVESonzFj8kgsSbBzdWk/iEr3WX0sJxktxfBypJp6Y4lOgidIcrAXHpw8eSrglxDRqSbALo34W+TLSwuMMTYxLVyx6SPBJayNjvdzFryXbwGWG9ZcvMVC45bLaafqP4MarEUBy1FRDC/+Hm7ST7jdU6nbHKHmF0khjjdK7PSzQNyNIDrPkABOu4XJW1QYXDTXEMTI77y1oBceZO8nxTK6eCpgAa4OkOIw4fG69gydzc0lidCQ1wB5XK5E8+6e1s2Rx4J9GPHG5wzN7/dbnyBxyP+B2m8cbaJrQCW2IuLkgnUv4ADebWV3F2MJnqYyYow6QxmOR0YEbSRHuNtQB6qnS0eRjCdJHMa8vaTmFzcWO/h81k2XkF7abkoKlfUSxj6cCtgA9oBrKmJv2SAGyActDpxTKiAdm2eB3bU0nsyAWLT8Lx7pvp46aLv42bCeoa0/wC9HNtolHnsTMhkhaQWktI3FpII8CFXEiXOt2yjR0eH7X1EVg4iZvKTR3k8fnddRh22UElg8mB3/c9n7409bLzS6VY7cKqz21+C+F84+57XFUBwBaQ4HcQQQfAqQSLxmir5YDeF7o+YadD4tOh9F2WzW1bppWwTNGdwdlezQHKLnM3hoN49Fzb8Cdack9o115EZPT4O2Dkt1WbIpQ5YDQSXRdNBTgEA4JUlkqAlSFCEAISEpLoAKQlF026AVNJSEpjigFLlE96RzuA3qzBR8X/d/VAV4oi/oOZ/LmrTYQ0aeZ4lWSFE4r1EhlGoYucxmKzXOcbAC5JXQ19U2JjnvIa1ouSV5rj+MuqX6d2Jp7refV3X8Fux8eVr+Ci21QXyZVS4FxI9TvsqUz1PIqNTuK7UYRrj4x6Oe5OT2zRwpndMnvOJZH/7Fdfs5isfaljz3zH2bxxcAbh/W2vhmPRcHgFcCHsce/Fcsbza47x4H8Qq882V7pySOyByuBsQeJB+S+fyvKVr8jo06UFo9PxekynMNWnUEaiyycWoYKmGlZUMbKxn/HzPY4OsX9mGx6jjcN1XNbN7bzdmGVLe1aXBoLAAbnfdu4201FvNdYK6J7wI9Y23Y0u7pc0vY8kg7tzh5hZNNMuTMvbDBiYWUlK4Ma90MTLgvBbG0E8b2uAsvDafEYnQxSwx1kTnZHVDJRGI2A6OOl7Wvpk89V2VbO2ScZdOzheRf436X8ANfJWqIBuhdctJF7HWx3nqgMapwzIdNyzsKowytfEBeCsppZJmcBLE6NoeBwLmyWP8jV11fK3LqWtHxOOUDzK5afFI4c/YHtZpLNdLazWNF7BnPeT4nfoApW/Yg5aQZXObvyuc2/Oxsla5Vnv77xyc78VK0r6iEtpM5TWmWGqQBRMKmCsR5EcbK3sLLnrXzXsyKNzGdXPI19AfULBxepOkTNXOsDbruC6nZbDeyYBxOrjzK5+feox8F7mnHr2/Jno1NJdXo1k4cwgLWiXEOgTAJwCGpwUAE4BACcgESFCS6AUlNKLpCUAXTSUhconPQDnOTWMLzpu4ngFNDSl2rtBy4nxV1rbCw0CAigpwzqeJUyE1xQDXuVDEK1sLHPkOVrd5/IcynYjWthY6SQ5WtGvXkBzK8zxzGH1T7u7sbfYZfQdTzPVbsTFdr37Ge65QXyGPYy+qfr3YmnuMvu6u5lY5CmsmOC78YKEfGPRzXJye2V3tVSZl1fc1QvYpaCOZxKkc1wkjJa9uoIVOoxXtY2xOGR5cM/wuA108TwXUyw3WRX4O2ToVhyMVWc+5fXa4l/CqLKGA72jX+Y710UbNWt8yuEp5qqlsGHtWDc2QZrDod49VpU22WR15oHg/YcCPnZcqzFsj7GyNsWd3ew00VWond8TvvFc6dvKcjVsrf6AfzVSp24g91kzv6Gt/Fyo8JfYs8ka1Wbu11146qnJO2NrnvNmgi/6DmVgVG1T5D9DBbkZHX+Q/VQRUs07g+ck21Ddwb4BX1Ys5vlaRXO1RRoQzF5LrWzEm3K5WhE1R01LlV6ONd2EdLRz29hG1MrakRsLuO5o5lTnQXOnPoFitaaucNH1bf9P6lLrFXByYhFzekXtmsPMj+2frc92/4r0fCaS1llYNQ2AAG5dfRQWAXzlljnJyZ1YxUVpFqnZZXGBRMCnaFWeh4T00JyAUJwTU4KANSFBSFABKY4oJUMj0A4NLjZuv4BXIKYN1OrufLwWLNUlu4keBsszENrHUrHPeWljRc5x8hbUlSlvhEbO0QvJ6H9tsOYtqqWaJtyBJE5koy8C5psR4C67bAtuKCusKepjLz+6kPZSfcfYnyXqUJR7QUk+jolBK9SuOipVTrBIrbDOF22rS+cRX7kbQbc3uF7+lgubIW9tVTHtTM0ZgQA8D2gRpmHMWA06LCaQ4Xbr+XivpMSUHUlE5V6kpvYxIQnkJq0lJGWphap00tQkruYonRK0QmlqjRJRdCq8lGDvA9FqFiaWLy4jZjOwth90JG4Wwe6FsZEnZrz4InyM5lGBuFlOyFWuzShilRGyJsakATwFVxCq7Nl+J0aOqnrkjspYzVk2iZqSRmtz4Bb2zeFdm0X9o6uPMrF2doDI/tX6692/zK9Fwmj3Lg5uR9SWl0jpUV+K2zRwulsAtyJihporBW2tWFl45oUgCRoTwEJHAJUWQoAoTgkCUIBiQpU0oBjlVmVpwVeVqkGNXPsCTuFyuAxkmod3vZHst5dT1XfYrHdrhwII9V5/W1AgNpQbfG0H5jgul+nOpSbm+fYyZKm0vHo56rwYHgtnZz9lZqGioqLdmdY4hYl/Jz7bh03nj1kiqYpR3Htd5hV3YZlcXwukgeTcvp5ZIiT1LSLro30OyP7GjLXZ4v9x1MeD1tF/0lRLG0boy7tY/DI+4A8LK1HtfVR92sp2zDjJTExu/y3kg/eC5WLHsSg9iq7dvBlXEyX+4Wd81YZ+0KVulZRMeOL6WUtP+W8H/AFLlTw7YextjfB+50MmM09ToyTI8/u5gYn36B3teRK5/FKBzXFze67nz8VJ/iHC6sZXuNM472VURjA6Z9WfNWm4K4NzUc+eLeGh7Z47dNTYeBCqUpQe+mWNKSMBuJlhyzNt9obleje14u0hw6JKqF40qIf8AyQ94ebDqPIlZX/LwSXU0mo1LW7x/Mw6j0W+n9RkuJrZlnip+k1yEiy2Yo+PSdlx8bbn1G/8AFaFPUskF2OB8wulXfXZ6WZJ1yj2h9khankJFaeCMhJZSkJuVCdkeVJlUhCRRoEdktk+ya42QEUrwASdABclYFjVTAD2B8m/qVPjNXc9kzXXXqeAW1s7hmRov7R1J6rnZ2R4Lxj2aserb2zawahsAAF2WH09gFnYVSWAW/CywXDOgTMClaE1oUoUEjgnBIE5QATgE1PCAEoCEqAiSFKkQDSFG9qlKQhSChUUwcsDEdn2yXuF1bgo3MQHlmJbCMcbhtjwI0PqFjS7M1MP1MrwB7r/pB89fmvZ3wAqvJRg8F7jZKPpejy4p9o8XdU1cWksTJhxLCWH0P6pn/OojpKySA/bYSPvC4+a9enwpjt4CyqvZiN9+6Frhn3R7e/yUyxq38HnHYQzi7HRyDoQqTsC7N2eFz4H/ABwvdGfVpC7LENgInG4aA7g4aEeYWRLslUw/UzPAHuvIkHz1+avWfXLiyJX/AI0l6WUKfHq+DQyNqmfDUMBNuj22PrdWf8T00tv+Mp5KZ4/eRfStB5gts8ehVeZlXH9bCyYcSy7D6H9VVdXRbpWSQH7bMzfvC4+anxxbPS9f6I8ro9rZ0EEbZxelnjq2jex7gXt8/aH9QKzqvD2tddwfTP8Ai90/1jS38wCzDhsM1nRuY8g3DmOAIPQ8CrMdRV04s2Uys/h1Le2b9/2v7l4eFNcwez0r4viSLTKqaIDMBNHwc217fgfJXaXEY5fZNncWu0I9VlNxaO/0sL6Zx3yUx7WM9XRnX5OUromTgmIx1DgCR2TjFI020zMOo8dPBWQy7quLFtf33PMqK58xZt2SLksPqq2C/bNa5tzZt+8B47j569Vt0eNxyHK68b/hcLenPyut9OXVZ09P7MzTonA0rJLJQb6jUcwhaSkaVn4nV9m0n3jo0deauVEoaCToAuaN6ma3u8ejeXmqb7VXFtllcHJ6LWAUJkf2jtde7f5legYTR7ll4RQ2AAHJdjh1LYBfNWWOcnJnVjFRWkXaWGwV5gTImqdoVZ7HNCeEgCcAgFCW6LJUAoTk1OUAVCEICOyEIQCFInFIgG2TSE+yQqQRkJhCmskIQEBYo3MVktTS1AU3QqF9OtAtTSxAY8tCDvA9FnVWAxv3tC6YsUZiU7B59iGwkEhuGgO4OAsR4ELIm2Nni+omeB8Lj2g/u1+a9UdAon0y9RnKPMXo8uKfaPHqigqo/rIWTDiWXjPprf1WZP2Rt2sckDgbgvjzAHnmbe3jde2SUd1RqcIY7e0HyWmObau+fyVPHg+uDyumqJLfQzNqGD3ZCJPmTmH3kVDmPFp4nR/ab9I38iPK67fENi6eU3MYDuDhoR4FZE+xcjPqJ5G/Zee0B+9c/Nevr0z9Udfgj6c49P8Ak5kSOgaZIZQ+Nupa5xNhy+IeB9FbwnaeOc5HAsk10I325EaH/wC0UtXgFS324opxzZeN3539VmR4eI5A8wzRvF7Atzi5FvdutePfGPCs4+zKLK2+4/wWcZrc5yN1F7acStfZ/DcrRf2jqT1VTBcGfI/tHMcNTlBaR5rvcLwci1wsmZkfUlpdIvoq8Ft9k+FUdrLooI7BMpabKArrGrCaAY1SgIATwEABOCAEqAROSJbKALZKEgCVAKhCV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77555"/>
            <a:ext cx="2733675" cy="16764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8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26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1 Título"/>
          <p:cNvSpPr txBox="1">
            <a:spLocks/>
          </p:cNvSpPr>
          <p:nvPr/>
        </p:nvSpPr>
        <p:spPr>
          <a:xfrm>
            <a:off x="443863" y="260648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Categorías:    CRECIMIENTO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843808" y="2222237"/>
            <a:ext cx="59046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>
                <a:solidFill>
                  <a:srgbClr val="003054"/>
                </a:solidFill>
              </a:rPr>
              <a:t>Este impulso permite la obtención de ventajas competitivas, mediante el crecimiento del volumen de operaciones del </a:t>
            </a:r>
            <a:r>
              <a:rPr lang="es-MX" sz="2800" b="1" dirty="0" smtClean="0">
                <a:solidFill>
                  <a:srgbClr val="003054"/>
                </a:solidFill>
              </a:rPr>
              <a:t>negocio.</a:t>
            </a:r>
          </a:p>
          <a:p>
            <a:pPr algn="just"/>
            <a:r>
              <a:rPr lang="es-MX" sz="2800" b="1" dirty="0" smtClean="0">
                <a:solidFill>
                  <a:srgbClr val="003054"/>
                </a:solidFill>
              </a:rPr>
              <a:t>Este crecimiento puede ser a través del producto o mercado.</a:t>
            </a:r>
            <a:endParaRPr lang="es-MX" sz="2800" b="1" dirty="0">
              <a:solidFill>
                <a:srgbClr val="003054"/>
              </a:solidFill>
            </a:endParaRPr>
          </a:p>
        </p:txBody>
      </p:sp>
      <p:pic>
        <p:nvPicPr>
          <p:cNvPr id="5122" name="Picture 2" descr="http://applicacion.com/wp-content/uploads/2012/12/crecimiento-redes-social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87" y="2348299"/>
            <a:ext cx="2304256" cy="24255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75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467544" y="260648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Categorías:    ALIANZAS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755576" y="1844824"/>
            <a:ext cx="80648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rgbClr val="003054"/>
                </a:solidFill>
              </a:rPr>
              <a:t>Definidas como la combinación de dos o más grupos o individuos que se unen para lograr un objetivo en común.</a:t>
            </a:r>
          </a:p>
          <a:p>
            <a:pPr algn="just"/>
            <a:endParaRPr lang="es-MX" sz="2800" b="1" dirty="0" smtClean="0">
              <a:solidFill>
                <a:srgbClr val="003054"/>
              </a:solidFill>
            </a:endParaRPr>
          </a:p>
          <a:p>
            <a:pPr algn="just"/>
            <a:endParaRPr lang="es-MX" sz="2800" b="1" dirty="0">
              <a:solidFill>
                <a:srgbClr val="003054"/>
              </a:solidFill>
            </a:endParaRPr>
          </a:p>
          <a:p>
            <a:pPr algn="just"/>
            <a:r>
              <a:rPr lang="es-MX" sz="2800" b="1" dirty="0" smtClean="0">
                <a:solidFill>
                  <a:srgbClr val="003054"/>
                </a:solidFill>
              </a:rPr>
              <a:t>Estas alianzas pueden lograrse a través de la adquisición de nuevas empresas, creación de una nueva compañía, o la unión de dos o más empresas (</a:t>
            </a:r>
            <a:r>
              <a:rPr lang="es-MX" sz="2800" b="1" dirty="0" err="1" smtClean="0">
                <a:solidFill>
                  <a:srgbClr val="003054"/>
                </a:solidFill>
              </a:rPr>
              <a:t>joint</a:t>
            </a:r>
            <a:r>
              <a:rPr lang="es-MX" sz="2800" b="1" dirty="0" smtClean="0">
                <a:solidFill>
                  <a:srgbClr val="003054"/>
                </a:solidFill>
              </a:rPr>
              <a:t> </a:t>
            </a:r>
            <a:r>
              <a:rPr lang="es-MX" sz="2800" b="1" dirty="0" err="1" smtClean="0">
                <a:solidFill>
                  <a:srgbClr val="003054"/>
                </a:solidFill>
              </a:rPr>
              <a:t>ventures</a:t>
            </a:r>
            <a:r>
              <a:rPr lang="es-MX" sz="2800" b="1" dirty="0" smtClean="0">
                <a:solidFill>
                  <a:srgbClr val="003054"/>
                </a:solidFill>
              </a:rPr>
              <a:t>)</a:t>
            </a:r>
          </a:p>
          <a:p>
            <a:pPr algn="just"/>
            <a:endParaRPr lang="es-MX" sz="2800" b="1" dirty="0">
              <a:solidFill>
                <a:srgbClr val="003054"/>
              </a:solidFill>
            </a:endParaRPr>
          </a:p>
          <a:p>
            <a:pPr algn="just"/>
            <a:r>
              <a:rPr lang="es-MX" sz="2800" dirty="0" smtClean="0">
                <a:solidFill>
                  <a:srgbClr val="003054"/>
                </a:solidFill>
              </a:rPr>
              <a:t>.</a:t>
            </a:r>
            <a:r>
              <a:rPr lang="es-MX" sz="2800" b="1" dirty="0" smtClean="0">
                <a:solidFill>
                  <a:srgbClr val="003054"/>
                </a:solidFill>
              </a:rPr>
              <a:t> </a:t>
            </a:r>
            <a:endParaRPr lang="es-MX" sz="2800" b="1" dirty="0">
              <a:solidFill>
                <a:srgbClr val="0030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51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827584" y="1340768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rgbClr val="003054"/>
                </a:solidFill>
              </a:rPr>
              <a:t>Una </a:t>
            </a:r>
            <a:r>
              <a:rPr lang="es-MX" sz="2400" b="1" dirty="0" err="1">
                <a:solidFill>
                  <a:srgbClr val="003054"/>
                </a:solidFill>
              </a:rPr>
              <a:t>joint</a:t>
            </a:r>
            <a:r>
              <a:rPr lang="es-MX" sz="2400" b="1" dirty="0">
                <a:solidFill>
                  <a:srgbClr val="003054"/>
                </a:solidFill>
              </a:rPr>
              <a:t> </a:t>
            </a:r>
            <a:r>
              <a:rPr lang="es-MX" sz="2400" b="1" dirty="0" err="1">
                <a:solidFill>
                  <a:srgbClr val="003054"/>
                </a:solidFill>
              </a:rPr>
              <a:t>venture</a:t>
            </a:r>
            <a:r>
              <a:rPr lang="es-MX" sz="2400" b="1" dirty="0">
                <a:solidFill>
                  <a:srgbClr val="003054"/>
                </a:solidFill>
              </a:rPr>
              <a:t> es un tipo de acuerdo comercial en el que dos o más empresas se unen, sin perder su individualidad, con el objetivo de crear una nueva empresa aunando sus aptitudes, conocimientos y </a:t>
            </a:r>
            <a:r>
              <a:rPr lang="es-MX" sz="2400" b="1" dirty="0" smtClean="0">
                <a:solidFill>
                  <a:srgbClr val="003054"/>
                </a:solidFill>
              </a:rPr>
              <a:t>recursos.</a:t>
            </a:r>
          </a:p>
          <a:p>
            <a:pPr algn="just"/>
            <a:endParaRPr lang="es-MX" sz="2400" b="1" dirty="0">
              <a:solidFill>
                <a:srgbClr val="003054"/>
              </a:solidFill>
            </a:endParaRPr>
          </a:p>
          <a:p>
            <a:pPr algn="just"/>
            <a:endParaRPr lang="es-MX" sz="2400" b="1" dirty="0" smtClean="0">
              <a:solidFill>
                <a:srgbClr val="003054"/>
              </a:solidFill>
            </a:endParaRPr>
          </a:p>
          <a:p>
            <a:pPr algn="just"/>
            <a:r>
              <a:rPr lang="es-MX" sz="2400" b="1" dirty="0" smtClean="0">
                <a:solidFill>
                  <a:srgbClr val="003054"/>
                </a:solidFill>
              </a:rPr>
              <a:t> Las </a:t>
            </a:r>
            <a:r>
              <a:rPr lang="es-MX" sz="2400" b="1" dirty="0">
                <a:solidFill>
                  <a:srgbClr val="003054"/>
                </a:solidFill>
              </a:rPr>
              <a:t>ventajas de este tipo de colaboración son numerosas: desde la compartición del riesgo ante una nueva inversión, la repartición de costes, la superación de las barreras encontradas para entrar a un nuevo mercado o la aportación de recursos y conocimientos.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1 Título"/>
          <p:cNvSpPr txBox="1">
            <a:spLocks/>
          </p:cNvSpPr>
          <p:nvPr/>
        </p:nvSpPr>
        <p:spPr>
          <a:xfrm>
            <a:off x="467544" y="235239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Categorías:    ALIANZAS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12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 descr="http://altonivel.impresionesaerea.netdna-cdn.com/images/Estructura_V3/Consultoria/Management/Fracaso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8494" y="2420888"/>
            <a:ext cx="2768002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467544" y="212555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Categorías:    INNOVACIÓN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683568" y="1340768"/>
            <a:ext cx="51845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>
                <a:solidFill>
                  <a:srgbClr val="003054"/>
                </a:solidFill>
              </a:rPr>
              <a:t>Para que un proceso de innovación tenga éxito, es necesario que dé respuestas rápidas a las oportunidades que se presentan.</a:t>
            </a:r>
          </a:p>
          <a:p>
            <a:pPr algn="just"/>
            <a:endParaRPr lang="es-MX" sz="2400" b="1" dirty="0" smtClean="0">
              <a:solidFill>
                <a:srgbClr val="003054"/>
              </a:solidFill>
            </a:endParaRPr>
          </a:p>
          <a:p>
            <a:pPr algn="just"/>
            <a:r>
              <a:rPr lang="es-MX" sz="2400" b="1" dirty="0" smtClean="0">
                <a:solidFill>
                  <a:srgbClr val="003054"/>
                </a:solidFill>
              </a:rPr>
              <a:t>El proceso de innovación consta de las siguientes fases: nacimiento de una idea, venta de la idea a una persona con poder de decisión (búsqueda de un socio), desarrollo de la idea y lanzamiento al mercado de la idea desarrollada.</a:t>
            </a:r>
            <a:endParaRPr lang="es-MX" sz="2400" b="1" dirty="0">
              <a:solidFill>
                <a:srgbClr val="0030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79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5013176"/>
            <a:ext cx="7971224" cy="1144538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3.3  </a:t>
            </a:r>
            <a:r>
              <a:rPr lang="es-MX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FUERZAS DE LA INDUSTRIA</a:t>
            </a:r>
            <a:endParaRPr lang="es-MX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75656" y="78904"/>
            <a:ext cx="6172200" cy="68580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Unidad 3 </a:t>
            </a:r>
          </a:p>
          <a:p>
            <a:pPr algn="ctr"/>
            <a:r>
              <a:rPr lang="es-MX" dirty="0" smtClean="0">
                <a:solidFill>
                  <a:srgbClr val="FFC000"/>
                </a:solidFill>
              </a:rPr>
              <a:t> La estrategia de negocios y las tecnologías de información</a:t>
            </a: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1026" name="Picture 2" descr="http://www.gestionyadministracion.com/negocios/estrategia-negocios-ajedre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930" y="1340768"/>
            <a:ext cx="2381250" cy="2143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40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upload.wikimedia.org/wikipedia/commons/7/73/Las_5_fuerzas_de_por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24" y="1196752"/>
            <a:ext cx="8706421" cy="5472608"/>
          </a:xfrm>
          <a:prstGeom prst="ellipse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464578" y="332656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Modelo de </a:t>
            </a:r>
            <a:r>
              <a:rPr lang="es-MX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Porter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16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5157192"/>
            <a:ext cx="7971224" cy="1144538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3.4  </a:t>
            </a:r>
            <a:r>
              <a:rPr lang="es-MX" sz="4000" dirty="0" smtClean="0"/>
              <a:t>LOS SISTEMAS ESTRATÉGICOS DE INFORMACIÓN EN LA ORGANIZACIÓN</a:t>
            </a:r>
            <a:endParaRPr lang="es-MX" sz="4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75656" y="78904"/>
            <a:ext cx="6172200" cy="68580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Unidad 3 </a:t>
            </a:r>
          </a:p>
          <a:p>
            <a:pPr algn="ctr"/>
            <a:r>
              <a:rPr lang="es-MX" dirty="0" smtClean="0">
                <a:solidFill>
                  <a:srgbClr val="FFC000"/>
                </a:solidFill>
              </a:rPr>
              <a:t> La estrategia de negocios y las tecnologías de información</a:t>
            </a: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1026" name="Picture 2" descr="http://www.gestionyadministracion.com/negocios/estrategia-negocios-ajedre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930" y="1340768"/>
            <a:ext cx="2381250" cy="2143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92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upload.wikimedia.org/wikipedia/commons/thumb/1/18/QRc%C3%B3digo_portada_wikipedia_espa%C3%B1ol.png/220px-QRc%C3%B3digo_portada_wikipedia_espa%C3%B1o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885" y="1324951"/>
            <a:ext cx="1130048" cy="11300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2" name="AutoShape 6" descr="https://www.codejobs.biz/www/lib/files/images/da5c407493b514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" name="AutoShape 8" descr="data:image/jpeg;base64,/9j/4AAQSkZJRgABAQAAAQABAAD/2wCEAAkGBxQTEhUUEhQVFRQXFxYYFBYYFxUWFRcVFxQWFxYVFBUcHSggGh0lHBUVITEiJSktLi4uFx8zODMsNygtLisBCgoKDg0OGw8QGiwlHx0sLCwsLCwwLCwsLCwsLCwtLCwsLCwsLCwsLCwsNCwsLCwsLCw1LCwsLCwsLCwsLCwsLP/AABEIAMEBBgMBIgACEQEDEQH/xAAcAAEAAgIDAQAAAAAAAAAAAAAABQYEBwIDCAH/xABHEAABAwICBgcEBwYEBQUAAAABAAIDBBESIQUGMUFRcQcTImGBkbEycqHBFCMzQlJi0XOCkqKz8EOywtIVJUST4Qg0U1Rj/8QAGQEBAQEBAQEAAAAAAAAAAAAAAAECAwQF/8QAKhEBAQABAgQFAwUBAAAAAAAAAAECAxESITFBBBNhgZEiUdFCUrHB8CP/2gAMAwEAAhEDEQA/AN4oiICIiAiIgIiICIiAiIgIiICIiAiIgIiICIiAi6ZqgN58F1CpQZaLG69cmzhB3ovgK+oCIiAiIgIiICIiAiIgIiICIiAiIgIiICIiAiIgIiICIiAsbSFUI2Fx5AcSdiyVXta5c4m7u0fKw+aDhFOTmTcnau8TqHjmXaJ0Er16+idRXXr716CeoqjO3H1UgqrFU2IPeFaQg+oiICIiAiIgIiIMbSFfHAwyTPaxg2ucbDPYOarg6RaA7JXHv6t/6KB6bpHCCnAvhMpxDdcMJaT8VrGjF8tiSbjdh6Q6H8b/APtv/RdrNfqE/wCKRzY/9FqmXV2rbm6PK1wciCN2wm2Sha2WWIkGInvANl6L4bKd57Wflz82evxfw3szXahP/UNHMPHyWTFrVRu2VMXi8D1XnP8A46d8TvIrsZpcH/Dd5FZnh9S9It1MZ3elYdJwv9mWN3J7T81kteDsIK8yNreDD8FkQ6Zez2TMz3XEehW74PXn6Mvis+fp/uny9KovPdNr/VR7KmS3B4xD+YFTmj+lepvn1MvEWLT5j9Fwyxyx6x0ll6N0IonVbTQrKZk4bhLsQc297Oa4tIv4fFSyyoiIgIi6pahrdpz4b0Haiw3aRaNzvgvkWk43ZXQZqreuTMo38CWnxFx6KxgrF0pRCaJ0ZyuMjwO4oKI2Zc+vUVUOdG4seLOabELj9KQS/Xp9IUT9KX36SgnKNxe9rRvICvYCrGqOjCPrni1x9WDtsdrirQgIiICIiAiIgIiINddN8V6OF34ahv8ANFKPWy1TQvsVufpdpsejnn8D43+TrfNaSpXJBz0zpWRsrwHOAxZZu2FodbI95VfqK+Un7R/mfmVlacBM3NrN1+ISjob7R/K9fX0/+snJ48vp3TWqVM+YbSTiIucxawOZuLLaOgtBOFi4NI32w3/zKtdFELXSTMsBZrXC2+xIJz5hbCrKRgub2v3A+q+d4zT8rWuFn+2ejRy48Jk7J6ZgYcLY8Q/GwOGzu8FWNLujv2oqcjfaOzr+i46T0gGNc3FceA9FS63SFzZpJ5uLviSuGOWU6Wt2S9Y4aYEJvhiZfuFvRR1PQYLvDQ3F2TYk3yuPQrOpRGH2llja7I2c9rTY7MiVPTUUJppOrmbI5rQ/CJGONmG7iAM9l1u6ud5W35SY4zstfQ3V3p5ovwSYhye0fMFbCWneh+sw1ksROT4iR7zHD5OctxLLSC1r1rp9Hsa+pc4B5LW4WlxJAucuHf3hU6Xpx0aNgqHco2j1coD/ANQFQRNT/kjL2cMfWtOz9wKkx9IdSW3Log63a+rYMy82wi2eVr81m3ZnLLhbMf08UO6GoPhGP9amdAa2MrI+vjFg4nJxGJuexwByK00ekSpxNAdDYuFyWN2YRfPDkLr6zpHqsRAkja3BckMaO3804vRnzPSt7zaRs1xsMgTa9tgvvVD1I1wiqJpHtL2gbWuAyxbNhPAqjVXSNV2eWyxkW7ALQSe3Y3byssTozgkkmmMbS60eJ+EbBjGdhzKsu7WOXFN3oCm1itkyzm7r3vyupBmsI3sd4EFa80fOrHRyXCrTs1oMNQA5gcJRlciwLeDvkq0/RjxuVt6pOoQVCl0TNI8MY3M8SAOd1dNCanMjIfM7rHjY37gPL73iug0oUnQVrmZOJc3v2jkUE6F9XFjwRcbFyQEREBERAREQEREEDr3Bj0fUt2nqnEfu5/JeeKVy9OaSg6yKRn4mOb5tIXl2kNsjtCncS9Hq/wDSu0H4MGR7OLbmN44qcpNRcv8A3YGYH2b9p2D2lldGpu+du/C1w27sXDkFtOv0gGjw+S9Wl4zW0uWF29p/ccs9DDPnlGvtBaGGjpjI+drgWOaWhhG0gg3uRkQuzTOsQIyPp+q5ad07tsVUJqgyu2i3MLnrauevnx6l3vtP4XDDHTnDjOTFn0yJnYWk3Pcs3RmjIye0Y++9hmorRNBhqG32CQDwLrfNbZoKOOM2cx5I3iNzhs4gLjbs6ImDUakqC2SaJrzYAOu4dkbLWKk26mUUAe6OLC8skaDjkPtsc03BNjtU8+paxgIyyyBFiOY3Kpad09a9iufUsin6hVXV6Rpyd7iw/vNLfWy9ALzPHVdXUMlH3ZWu8ngr0uCuo110v6oSVrYXwsxvYXNc3eWusQRyLf5lq93RdW//AFnfD/cvSy+FB5F0zoCSlk6uohdG/CHBpaDdpJAOTuLXeS7dBarzVrntpoescwNLx2WWa4kNObhfYfJWfXOerqqlzqqMNkYMAaG9WBGHOLcnG5zc43XDU+traSpBpWXMpYyRuASBzGuJ3G7bXcbhaGK/ol0jupx/G3/ctmdC2pM1CKiSpZgkkLWMbcHsNFycuJPwWzwvqm4qWt+hGBv0iNoa4H6wAZOB+8RxHFRVCr9Uwh7HNOxwIPiLLX9EMN28CR5GygmIyu0LGjcu0uQcnuWFLW2K7ZZFWdKPc2ZhJ7LmkjwcWm/kg2Dq/VYmkcMxyKllUNVKntgcQR81b0BERAREQEREBERAXl/TtN1VXPH+GV4HLEbfAr1AvPXSrS9XpOXg8MeP3m29WlBgaKqMPWd8d/4XNPpdYdfXXXTSPsRfYbg8iLLNg0U1zs7bsi5wyQQoaXlS1Bo7uVx0HqoxwBDYyL/nPPervTat00bbmFhsL5i/qVm5SDW9LTYRfhs8Fs+s02xjGntHE0OGFpcMwOCjNI1NLGMoYe7ssz5ZFVXTencrNyG4DYBwACl5jv1j1otG57Q51gSG2IcbcAVrir1mkkOUEn9+ClJpnSO3qY0Pockgn4rXQVa7nRguaWEg9l20ZkL0xoCp6ymgf+KKM+JaLrR2utE2PqsJaSWuxAEEixFr22bT5LbfRvUY9G054NLf4XFvyVFmREQUHpkpGfQTPgb1zXwMbJYYgx07A5oPA3PmuvoWpmGh6/C3rXyTNc+3aLWykNbfgLLO6X230ZJ+1pz5Txrr6Gm20Yz9rP8A1nK9heERFB11Eoa1zjsAJ8gqBCcyeJJ8zdWzWibDAR+Ihvxz9FUGPsgzmvXLrFHGpXNk6DMe5RmscFo6aTd9Y0nvxlw+azMasdDQMnoxHILtN+YIcbEHcQgrGgZcLgb7CtgQyBwBG9a0fA+mmMUmds2u2BzTsd+qt+g9Ii2FxyQT6LoFYz8Q812seDsIKDkiIgIiICIiAtLdOtLaoglA9qMtJ9x9x/nW6LrXHSnpajxMp6qCSWwEjXMf1YFy5tsW/ZmOSDTkL7EHLI3UzT6ySM9ljPK/qsl3/DNraOTk6rm9Aq1p50JcDDGIm2thD5HgniS9xKC1M17qx7Lmt5MZ+i4za9VjhZ0xtyaPRa6kPAldavDBdqnWmU+3KPEj9VjM0u9/sHF7rQ70BUfq9pSWnxdU7CXWvk07L2sSMtp2KwR66Vm6plHJ1lBgiqqDsbOfdik+TVkQaOrJTZsVQT3slHyU1o/pPrYiLytlHCRt/wCYWK2JqV0jxV0ogdG6OYtJFjiYcO2x2jxQa9oOjOvkObGRA73uz8hcrb2pWgnUVK2B7xI4Oc4uAIHaN7C/BTyICIiCl9LxtoyT9pB/XYnRCP8Alkfvzf1XLp6aXW0VIf8A9af+uxc+ht19FQn80v8AVcr2F3REUFd1zd2Ix+Y/Af8AlVCd9grhrm36th4P9QVUnNuEEY+qzXfBOu7Q+jGTVTI5ASwh9wDa5DSRmlZo0087ojcgG7SdpYfZJ9PBBm07rq36rv8AqiODz8bH5qsUbBZWHVp9jI3k75H5IMfXmiDomy27Ubhn+V2RHnZVOORw2LZlXTiRjmO2OBB8Vrt8RY5zHe002PyPiM0HxtRLbs5nvUy2mrWC5YHe48E+Rsopjlb9XavEzCTm3ZyQfdAtnsXT5A2wtNi4cSbbFLoiAiIgIi6JayNvtPYObgEFE6Y5nMhgLHOb9a4ZEi/1Z2227Fp7SFR1tsRcXt38B81tPpk0nC+nhDJGPcJsw1wJsY355eC1A2Xt8xtUHCXGARbFwI2jmFHvJO1pUsXr6x2aohcH5AubWn8LR/fJWJuDdEzxxH1K7BUEeyGN5MZ8wruISl0fNJ7IvyBUjFqtUO3H+ErN+nSfjd4HD8Aux2Ewl7pXGXGAGEkjBhzdfnkoMUapvHtvA5uY31KztFUTKZ2IVLGn8smfO7VETk5WF11iFxOweQKDYVLr4+L/AKwvHAtMnxIv8VadU+kZtVUMpy3E5+Kzw0sAwtLjcEm/s7uK022ikP3T8R8laejOAt0rAHXvhldY8OqcOKuxu34io3S1peSClY2JxYZX4S5pIcGtaSbEbM7LXuitMTTNwiSZ0zcy0OecbeIscjsQbA6agToqS23rIP6zF2dDmWioL5G8m39o5Ub6S92TnuPEEuyI3EHeF9xnifNXYbuBX1aq1d1mdTOs44ojtbcXHey+/u3rZtFWMlYHxuDmnYR6HgVLBHa2MvTk8HNPxsqaBkrzrE29NJ3C/kQVRWvUHboU4auE/mI/iaR81Na8Uf2co3XY7kc2/G/moGkJ66L9o31V61gpusp5GjbbEObcx6IKfQPU3od+GZvBwI+Y9FWqWcKXp6jMOG0EHyQXRQWsWgev7cZwygeDxwd+qm2OuARsIuuSDWnUljsMoLHD7py8RxHJSug6/wCtaxguSd3DeT3WVtraGOVuGRgcO/5HaF8otHRRC0TGs5DPxO1BlIiICIiAvO1bUuZNLbMdbJkffdsO5eiV5w0t9tL+0k/zuUGFrJVCSEYbgteCRvAsRflmq02YqenNhc5AbV3N1VJjM0z2UzLEsD/tJDbK0YzAPEqyCDikLr2BNhc2F7Dv4LuikzCsdG36NTmUCN8lwA1zWnI2w9VY873GShzVOqZLSGOFud3bLWz2/wB7UEjozR7pW3BaADbO+3aucFEC5zXuLbGwIDTiubbASQOajaHTLIg5rBK4YrjLO1htXadOyH2KcA7LudnbgfiukmLFtTUWjYbXLn+Nh8LLtFJAPuk+ZVedpGpdn9Wzwv6r4Iqh+2WQ+423oFr6fsn1fdYi2MbIwPILGmr2N2vY3m4KEfon/wCRx/fkA/lvf4Lg2khbvaeTXO9QFeNOBJSadiH38XutJX3QOmXCtbNC5zHtY4AuaMwQb5G/FdNPQOflHBM/k3CPQ+qlKPVirxY2wRxG1rvdc25XPosZ6m823bxw25pXW/WCarga2UMJjdia4AtJuLEEXsqto980UjZWNc1zb2OQFjt25EK2wam1LvtKoNG8Mb88lw0/qXBDSTyGSWR7YyWlxFr8gPmuXFGkeKo113ONpcseEWBtliy4jevg1YG+SY/vNHyVYoHHK3C29Zbnnj6rpuJt+qsB9tzzzlaPkrLq/ph1G4FkjCywDmOkb2gMr+93rX397FJ0VJTFgdLUPY7O7Gw4rWOXa2G+1Bvd9YyppHviN2vjdbmAbjwIsqXTC4Ct2p9H1dBAwj/CaTzeMRv5qrUjN3C6wPlK36+L32+q2KQtfQttNH77fVbCQazq6fq5pGfhcbcjmPgQu2JSGt8GGoDvxsHm02/RYcLUF00JJeFnK3kVnqK1bd9Tbg4j5/NSqAiIgIiICIiAtMa10jYKt8RucXbYS2wcHEkhp2Eg5FbnVd1xpeviEDIhJK89hzvYh4zOcMxbcBmT4qDSzapjHOme1pEZtG0jsmQbXuG8NOQHFYbGyTPM1QXFzrlgdmRa3acNxzyG5WvWPU+SjIe/62IbJQPZdtu9u433qFc3EbH2cy83+4Bdx8dn7wT0EXpClYwQhzngSEyOaMJ7Gxjj3nbnutbaozSFC64JfYHIbbDLIWGexc6iV085cd7vANGwDuyt4BZ2lm9hvc75FUYVBAR2WB8hvsawn9fRS1LqzVPN200med3nD8DZbE6OW/8ALoect/8Auv2qwPCxlqWXZdmsqTUqrO18MXLtOHkL/FSUOogP21TK/uAwj4kq54QuDzbM5Dich5lY48qiAg1MpGf4ZcfzOcR5CwUnDo6GIfVxRt5MaD52WXjyuCCLXBGYPeFxZ2g7iP0G7vufJTnVcWFfWXKjtIaTjjaQZ4437ibOI78G/kqzV6dptj5qup/eEEfkzCfVaxwtKulTXRRfayMZ7zmt8gTcrB10ePoM3AtA8C5qoz9a2xX+jU1PEfxlvWP5lxsSeaxHV1fXgsBlkbl2Q3Cw8LADPNbmMiK/TSOw9nbe3hZZkLzbtWvvspKi1Prm3b9EmJv+HLdsN7KRi1D0i7ZTOHvOjH+pb3EAHhZmi6QzSxxN2yOa0eJz+F1YIejLSJ2sib70o/0gqy6o9G9RBUxTzyRARuxBrC5xJsQASWiwzTcbIqJWwxEnJrW2HgLAeiqlHTi23NWnSlCJozGSRexBG4g3B71WjoCqZ7LonDm5p8rKDDrxhIdwIPkbq9sdcA8QqpTauzPcOvLAwHMNJJd3XsAArYAgrGuLLuh49v8A0rppKUWzspTWPRr5Qx0Vi5l8ibXB4HjkoIQVYy6h3mz9UFg0J2S5vHMeGR+Sl1XdA0U4fjlbgaAcrguJPLYrEgIiICIiAiIg6p3kDsi7jkOA73HglPAG33k5uO8n+9y7UQcZIw4EOAIORBzBHeFo7pOooaN0oguA/qmlu0MJxSPDe6wjNls7WzXaloBaV2KW12wtILzllf8ACO8rSmvlf1tNTSPc0zTvlnlaCDhx2axvgxrW+CDB0dTYHuB2gN8nNDh6rnpX2R7w9CueiKiOdwL5Ork6pjNhcC6MYbv7iLeS56To34cm4gCPZ7XjxSjYvRxno6L3pv6z1naTmqWuIjbTxxgD62Z7iSd9om2yHe5alpNYKiKIQxzPYwFxAbZpu5xce0Bi2nikGjqqpPZimmPEh7/5nXWLjN9zdeKzS8Q+20mSd7KWNoHLFZ5HmFA1enKIHs0slQdzqmUuHk4u9AsrR3RfXSWL8EQ/Mc/IK1aN6H4hnPO5/c0YR5nNa5CjVWvdS7JghiGwBjC4gdxcbfBYINbVGw+kTdwxBvkLNW89Gaj0MFsFOwkfeeMZ+Kn4omtFmgNHAAAeQQaH0Z0ZV8ntMbCPzOF/4RmrZozogjFjPO93EMAaPM3Wz0QVzRuo1DDbDA1xG9/aPxyVgiha0Wa0NHAAAfBc0VBERAREQEREBERAREQEREBERAREQEREBERBqPpG6L5qiofVUj2udIQZIpCRmGht43WOVmjIrW+lNVaymv1sJYN5uC08nbF6kXxzb5HMIPIYp5Bud4ZjzCzKXSkrN58V6eqdXqV/t00Lr7bxs/RY8OqNCw3bSQA/s2/oqNMaiaXllqYzFS/SAXBshLAWNaTm4vOQIGa9ARsAFgABwGS4wwtYMLGhrRsDQAPILsUBERAREQEREBERAREQEREBERAREQEREBERAREQEREBERAREQEREBERAREQEREBERAREQEREBERAREQEREBERAREQEREBERAREQEREH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864" y="3140968"/>
            <a:ext cx="1412562" cy="10405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5" y="1340768"/>
            <a:ext cx="1094821" cy="10948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cxnSp>
        <p:nvCxnSpPr>
          <p:cNvPr id="9" name="8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1 Título"/>
          <p:cNvSpPr txBox="1">
            <a:spLocks/>
          </p:cNvSpPr>
          <p:nvPr/>
        </p:nvSpPr>
        <p:spPr>
          <a:xfrm>
            <a:off x="460373" y="523528"/>
            <a:ext cx="8683625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accent2">
                    <a:lumMod val="75000"/>
                  </a:schemeClr>
                </a:solidFill>
              </a:rPr>
              <a:t>Aplicaciones </a:t>
            </a:r>
            <a:r>
              <a:rPr lang="es-MX" sz="3200" dirty="0">
                <a:solidFill>
                  <a:schemeClr val="accent2">
                    <a:lumMod val="75000"/>
                  </a:schemeClr>
                </a:solidFill>
              </a:rPr>
              <a:t>de las tecnologías de la información (TI) para lograr ventaja competitiva</a:t>
            </a:r>
          </a:p>
          <a:p>
            <a:endParaRPr lang="es-MX" sz="3200" dirty="0">
              <a:solidFill>
                <a:srgbClr val="FFC000"/>
              </a:solidFill>
            </a:endParaRPr>
          </a:p>
        </p:txBody>
      </p:sp>
      <p:pic>
        <p:nvPicPr>
          <p:cNvPr id="16396" name="Picture 12" descr="http://img.directindustry.es/images_di/photo-g/computadora-punto-venta-pantalla-tactil-sin-ventilador-36939-549601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51" y="3140967"/>
            <a:ext cx="1374188" cy="10081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5" name="4 CuadroTexto"/>
          <p:cNvSpPr txBox="1"/>
          <p:nvPr/>
        </p:nvSpPr>
        <p:spPr>
          <a:xfrm>
            <a:off x="3207006" y="1633263"/>
            <a:ext cx="23727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b="1" dirty="0" smtClean="0">
                <a:solidFill>
                  <a:srgbClr val="003054"/>
                </a:solidFill>
              </a:rPr>
              <a:t>Sistema de </a:t>
            </a:r>
          </a:p>
          <a:p>
            <a:pPr algn="ctr"/>
            <a:r>
              <a:rPr lang="es-MX" sz="2400" b="1" dirty="0" smtClean="0">
                <a:solidFill>
                  <a:srgbClr val="003054"/>
                </a:solidFill>
              </a:rPr>
              <a:t>código de barras</a:t>
            </a:r>
            <a:endParaRPr lang="es-MX" sz="2400" b="1" dirty="0">
              <a:solidFill>
                <a:srgbClr val="003054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017531" y="3784735"/>
            <a:ext cx="2532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b="1" dirty="0" smtClean="0">
                <a:solidFill>
                  <a:srgbClr val="003054"/>
                </a:solidFill>
              </a:rPr>
              <a:t>Punto de Venta</a:t>
            </a:r>
            <a:endParaRPr lang="es-MX" sz="2400" b="1" dirty="0">
              <a:solidFill>
                <a:srgbClr val="003054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345194" y="5624147"/>
            <a:ext cx="66672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Incremento de las ventas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Incremento de la productividad y reducción de costos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Mejora del servicio a clientes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Mejora del manejo y administración de recursos económicos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3901508" y="5286737"/>
            <a:ext cx="1398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VENTAJAS</a:t>
            </a:r>
            <a:endParaRPr lang="es-MX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46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55170" y="1658763"/>
            <a:ext cx="38575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b="1" dirty="0" smtClean="0">
                <a:solidFill>
                  <a:srgbClr val="003054"/>
                </a:solidFill>
              </a:rPr>
              <a:t>Transferencia electrónica</a:t>
            </a:r>
          </a:p>
          <a:p>
            <a:pPr algn="ctr"/>
            <a:r>
              <a:rPr lang="es-MX" sz="2400" b="1" dirty="0" smtClean="0">
                <a:solidFill>
                  <a:srgbClr val="003054"/>
                </a:solidFill>
              </a:rPr>
              <a:t> de fondos</a:t>
            </a:r>
            <a:endParaRPr lang="es-MX" sz="2400" b="1" dirty="0">
              <a:solidFill>
                <a:srgbClr val="003054"/>
              </a:solidFill>
            </a:endParaRPr>
          </a:p>
        </p:txBody>
      </p:sp>
      <p:cxnSp>
        <p:nvCxnSpPr>
          <p:cNvPr id="3" name="2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1 Título"/>
          <p:cNvSpPr txBox="1">
            <a:spLocks/>
          </p:cNvSpPr>
          <p:nvPr/>
        </p:nvSpPr>
        <p:spPr>
          <a:xfrm>
            <a:off x="460374" y="523528"/>
            <a:ext cx="828092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accent2">
                    <a:lumMod val="75000"/>
                  </a:schemeClr>
                </a:solidFill>
              </a:rPr>
              <a:t>Aplicaciones </a:t>
            </a:r>
            <a:r>
              <a:rPr lang="es-MX" sz="3200" dirty="0">
                <a:solidFill>
                  <a:schemeClr val="accent2">
                    <a:lumMod val="75000"/>
                  </a:schemeClr>
                </a:solidFill>
              </a:rPr>
              <a:t>de las tecnologías de la información (TI) para lograr ventaja competitiva</a:t>
            </a:r>
          </a:p>
          <a:p>
            <a:endParaRPr lang="es-MX" sz="3200" dirty="0">
              <a:solidFill>
                <a:srgbClr val="FFC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09" y="1324931"/>
            <a:ext cx="1315185" cy="9863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17412" name="Picture 4" descr="http://dineroexperto.com.mx/blog/wp-content/uploads/2012/03/te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045" y="1355220"/>
            <a:ext cx="1292839" cy="9771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7" name="6 CuadroTexto"/>
          <p:cNvSpPr txBox="1"/>
          <p:nvPr/>
        </p:nvSpPr>
        <p:spPr>
          <a:xfrm>
            <a:off x="2607711" y="3366917"/>
            <a:ext cx="3678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b="1" dirty="0" smtClean="0">
                <a:solidFill>
                  <a:srgbClr val="003054"/>
                </a:solidFill>
              </a:rPr>
              <a:t>Sistema de intercambio </a:t>
            </a:r>
          </a:p>
          <a:p>
            <a:pPr algn="ctr"/>
            <a:r>
              <a:rPr lang="es-MX" sz="2400" b="1" dirty="0" smtClean="0">
                <a:solidFill>
                  <a:srgbClr val="003054"/>
                </a:solidFill>
              </a:rPr>
              <a:t>electrónico de datos</a:t>
            </a:r>
          </a:p>
          <a:p>
            <a:pPr algn="ctr"/>
            <a:r>
              <a:rPr lang="es-MX" sz="2400" b="1" dirty="0" smtClean="0">
                <a:solidFill>
                  <a:srgbClr val="003054"/>
                </a:solidFill>
              </a:rPr>
              <a:t>(EDI)</a:t>
            </a:r>
            <a:endParaRPr lang="es-MX" sz="2400" b="1" dirty="0">
              <a:solidFill>
                <a:srgbClr val="003054"/>
              </a:solidFill>
            </a:endParaRPr>
          </a:p>
        </p:txBody>
      </p:sp>
      <p:pic>
        <p:nvPicPr>
          <p:cNvPr id="17414" name="Picture 6" descr="http://www.jguillen.com/n_imagenes/aplicacion/pantalla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31636"/>
            <a:ext cx="1315185" cy="9009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17416" name="Picture 8" descr="http://www.sidelnet.com/img/titulo_edine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095" y="3461291"/>
            <a:ext cx="1227376" cy="8712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11" name="10 CuadroTexto"/>
          <p:cNvSpPr txBox="1"/>
          <p:nvPr/>
        </p:nvSpPr>
        <p:spPr>
          <a:xfrm>
            <a:off x="3849578" y="5085309"/>
            <a:ext cx="1398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VENTAJAS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702609" y="5290429"/>
            <a:ext cx="89289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Enfocarse a presentar y promover productos nuevos y especiales.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Aprender más de los clientes y desarrollar relaciones comerciales más fuertes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Resolver las necesidades especiales de los clientes.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Incrementar la frecuencia de visitas a clientes.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Mejorar el servicio al cliente, apoyándose en la administración adecuada del inventario.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4151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820472" cy="6093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755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98261" y="1650368"/>
            <a:ext cx="4497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b="1" dirty="0" smtClean="0">
                <a:solidFill>
                  <a:srgbClr val="003054"/>
                </a:solidFill>
              </a:rPr>
              <a:t>Tarjetas electrónicas para clientes</a:t>
            </a:r>
            <a:endParaRPr lang="es-MX" sz="2400" b="1" dirty="0">
              <a:solidFill>
                <a:srgbClr val="003054"/>
              </a:solidFill>
            </a:endParaRPr>
          </a:p>
        </p:txBody>
      </p:sp>
      <p:cxnSp>
        <p:nvCxnSpPr>
          <p:cNvPr id="3" name="2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1 Título"/>
          <p:cNvSpPr txBox="1">
            <a:spLocks/>
          </p:cNvSpPr>
          <p:nvPr/>
        </p:nvSpPr>
        <p:spPr>
          <a:xfrm>
            <a:off x="460375" y="523528"/>
            <a:ext cx="828092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accent2">
                    <a:lumMod val="75000"/>
                  </a:schemeClr>
                </a:solidFill>
              </a:rPr>
              <a:t>Aplicaciones </a:t>
            </a:r>
            <a:r>
              <a:rPr lang="es-MX" sz="3200" dirty="0">
                <a:solidFill>
                  <a:schemeClr val="accent2">
                    <a:lumMod val="75000"/>
                  </a:schemeClr>
                </a:solidFill>
              </a:rPr>
              <a:t>de las tecnologías de la información (TI) para lograr ventaja competitiva</a:t>
            </a:r>
          </a:p>
          <a:p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788854" y="3366917"/>
            <a:ext cx="3316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b="1" dirty="0" smtClean="0">
                <a:solidFill>
                  <a:srgbClr val="003054"/>
                </a:solidFill>
              </a:rPr>
              <a:t>Comercio electrónico</a:t>
            </a:r>
          </a:p>
          <a:p>
            <a:pPr algn="ctr"/>
            <a:r>
              <a:rPr lang="es-MX" sz="2400" b="1" dirty="0" smtClean="0">
                <a:solidFill>
                  <a:srgbClr val="003054"/>
                </a:solidFill>
              </a:rPr>
              <a:t>(e-</a:t>
            </a:r>
            <a:r>
              <a:rPr lang="es-MX" sz="2400" b="1" dirty="0" err="1" smtClean="0">
                <a:solidFill>
                  <a:srgbClr val="003054"/>
                </a:solidFill>
              </a:rPr>
              <a:t>bussines</a:t>
            </a:r>
            <a:r>
              <a:rPr lang="es-MX" sz="2400" b="1" dirty="0" smtClean="0">
                <a:solidFill>
                  <a:srgbClr val="003054"/>
                </a:solidFill>
              </a:rPr>
              <a:t>)</a:t>
            </a:r>
            <a:endParaRPr lang="es-MX" sz="2400" b="1" dirty="0">
              <a:solidFill>
                <a:srgbClr val="003054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849578" y="5085309"/>
            <a:ext cx="1398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VENTAJAS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198261" y="5380672"/>
            <a:ext cx="553869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Ordenar productos y servicios.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Transferencia electrónica de fondos.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Llegar al consumidor deseado.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Reunir información para “inteligencia competitiva”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Intranets</a:t>
            </a:r>
            <a:endParaRPr lang="es-MX" dirty="0"/>
          </a:p>
        </p:txBody>
      </p:sp>
      <p:pic>
        <p:nvPicPr>
          <p:cNvPr id="18436" name="Picture 4" descr="http://cdn.20m.es/img2/recortes/2012/07/14/69306-733-5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48" y="1383163"/>
            <a:ext cx="1819713" cy="13654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18438" name="Picture 6" descr="http://www.tucineportal.com/CINEPOLIS_TARJETACLU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095" y="1532466"/>
            <a:ext cx="1624011" cy="1066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5" name="AutoShape 8" descr="data:image/jpeg;base64,/9j/4AAQSkZJRgABAQAAAQABAAD/2wCEAAkGBxISEhUUExQVFBUXFhcYGBcYFhoYFxgcHBcYGBoYGhgYHCggHRwlHBgYITEhJikrLi4uGh8zODMsNygtLisBCgoKDg0OGxAQGy8kICQyLCwsNDctNCwsLCwsLCwsLCwsLCwvLCwsLCwsLCwsLCwsLCwsLCwsLCwsLCwsLCwsLP/AABEIANEA8QMBIgACEQEDEQH/xAAcAAABBQEBAQAAAAAAAAAAAAAAAwQFBgcCAQj/xABJEAABAwEEBQgHBgQEBQUBAAABAgMRAAQSITEFBkFRcRMiMmGBkaGxBxRScsHR8CMzQpKy4RVigqIkU8LxQ2OTs+I1VHW00jT/xAAZAQACAwEAAAAAAAAAAAAAAAACAwABBAX/xAAwEQACAgEDAwIFAwMFAAAAAAAAAQIRAxIhMQRBURMiMmFxgbEFkfAzocEUNELR8f/aAAwDAQACEQMRAD8A3GiimgfUcRABywJPnVpFN0O6q+mXXUoHJTeleAJH/HQCebnCVK31Pcqv+XuPzqr6x2NbzVxIE3lYwYEPIUZgHYkxhV6fayozSmnVjRzSVsAEMXoAvfbLE/ZnZf8AagwOGZpazW+1ElLjN0Q4b6Xl8zmrKc1c6LqBlzuUyFxQqvp1StGOCctzm9P/AC+o06sGrjzbgWQCBOSVz0VjCUD2hQhNpuzQLH01e4jzVXWkbellN5ZATIkkwBJAz4kVzY+mr3EeaqhvSAi9ZFJH4igd7rYplXJImCOuSi+7/wAljadChIruss1T1tQyoMqcJQBzSuLyUzGIB+78U9YmNPZcvAEVU4OLHZ8EsMtMvt8xSiuHXQkSogDeTFJevNe2nvoaYhyS5HFFN/XmvbT30o08lXRUDwM1KZFJMUoppa9IIb6SgOJpt/HWfaHfQtpcstJvhD99wiIzJ+E0lyq/5e4/Oo+0aaaMQoYTt6jUHarU47LamQps2vkZgzyPI3+VDgyM868MNlMglLhi56kWsvrGJjxFOgaxP0d6WfFtLKXVusqDs3lFQhIJS4JyyH5uFbW3kOApnUYfSlQGDL6is6oorw0gee0UVytQAk5VCHVFJtOhWU9tKVCBXi1ACTgK8WsAEnIVSdddeWrHzcHH/wALQOCNynCMuH+9Hjxym6QE5qCtlwatBKoiAZjfhvFOKo3ow0o9aWC68q8svODcAITAA2AVeavJDRLS+xMctSsKKKKWGeGqzphy23P8HyBUlCFXXULN6b4gKStMHmjMVZjVX0qxaCUllsLBS0Fc66oC8q8Um8AYBmCMd9VKcoRcoq348ladUkropTuvGkkSHfUWXBMtOJdS4IJGXK5GMDOOFS2qWsD1refQ8bOoJaCwqzlxIJKimFSs4wN26pfSGrTdpQpFoaUv2FgpC08DekcMqiNTNUnbC/aCo3mlNQheAM3phSQTBjbl5VpwZ45cOqUdEvH38ipxV1yX71FO9f8A1FfOj1FO9f8A1FfOlLS7dQSM9nHIU3CnR+IK6in4g4eNKTfkt6V2HTLCUZbcySSTxJxNVv0iOFNkURmCgjsdbNTgtah0kH+kg+cHwprpawt2xpTapjCRilQxChmMMQNkVcdpWx+DJGOSLfCaMdVoxg/bJJKzcCUwZSQozzgICbhUCCZ7Ma2zRA+xR7o8qpWkNRFlBS2v8MC8nHKBKkESOKavNgbKW0g7BR5ZJrY29bnx5VHQ/InbOmjgs9vNHxPfQVddeW1AK0AiQUrB/trNHNCW11BDrayptbNkbOHOZ9YDjz5xyKEpHYaGENXfY5bq2aZNctfejrQrtgpjzPfWbK0fagu18jZnVesG6HXEht9HKuS63fvGW0oTgqBBKQJq16iWd1plDTqC2psvoAJnmcqCghQ6QukCdsUcsajG7K7khZ2gu1LvCYSInZMz5U5dtLIJAQVxgSkC6Oq8ogE9QNRGkLVybj0GFKShCThIJvY47hJrz1lqzlM89V3Hb4ms+LDrttd2My5nDSl4RLX2lxCYg4gpgjA48J2jCoxthtanWlYtEjmXiEmQCRCSMDuqsv6TItCXG1lrnyREpIOYUmYIPfVx0S8FvuqGRu/pFFlw+lOLXz/BWPL6kZJvx+TnR2iLLZwrkGm2yoQbo5x3Cc46qnUDAcKaKeWVKukJAMdGScBJzG+vLzntj8n/AJUUrlywYtR4H1FMbzntp/J/5U4srpUmTgZIPEEg+VA0GpWKrUACTkKqesGsKg4LPZ0hy0q6KT0GsCb7p3wCbtWa3JltWMc047R11RRpmxWIhppPKucoS4lBLrhlChyhVtUYSCP5jupc5UuaNfS41OT9rk1wu33+Xy7ln1TfUuzpUtYcVJBWBAUUkpvADYbtTVQmqLARZ0pCFNjEhCjKkBRKgkxtAIqbolwhOWtcq8v8kbrGVeqvXCUq5NV0jMGMCOsGsD0ZYS+wUpYW6+tV5TxPR3C8cycZnfX0NpBF5tQORFUNjRbwSEIAabTgkJEYbMVYTEb6zdZ1WXFBQxct3e/b6DOmjh1OeWOquE+PuPPRjo5dns9xYunllmJnAp/arxUJq/ZVISlJkwSZznmxid5qbp2KU5Y4yyfF3FZHFzk4pJX24+wUUUUwEjfVUeyKR/h6RlEbJB+dQ50+9/kK2bDtHDYcD2xOEpo1ldMf4dcGIMYYkAYnjjuAJyrCv1XH2T/t/wBi3hRYLKwoKKQoRdBiDnMYc6nRsxOBIjbA/ek7GqVA72wfGn1b1k1pSXfckYJbDbSHQPFP6hWPa3uKTbnykkG+MQSD0U7RWw6Q6B4p/UKxzWa1t/xJ8EcrcWCtsEgxdSMSkSMxS8i9qOb+qQnOKUfK/wAjTR+n9IlC3GnVck2sIUVOSqSSmbqgcJSRWq6mW1bzKHHDeWpGJgCYccAwGGQrKbVpJlLa2mWgwlawpy8uVqIyBKoCQDJ6zWk+jO0JcsbK0zBbMSI/4zoy7KmO7ZXSRyRy1T013vn7lptKyAI2mPAn4UjeV7R7h8qR0/aVtNFbbZdUkyEDNWB/3w3VGo0q/IBsrgkAkgzB2jLGOrzwpq4Oo02P7SohSCVYc4SY2xGzqNKNvpIxUnvFRr2lXQR/hXVJIM5SMowy279hqW0egKTJQATjBAkSAYNFaaAcJKRzyqfaT3iizqBcwMwgzGySI8jTvkE+ynuFdAADYB3UNoJRZnevYcS6kpBjPDqw+JqqPvun8JPePhVs9JVtWlyzlklQIWFXOdEFBxjLAnPdVPtGmbWCSErI2G6fKK1YY5Ix9tU9xWSeNv3XtsMbTyyh0Fdx+VaFqHbC3yaHMC5IE5jDDyrOrdrPakASFIxiSCJ7xXGjNNuqcSsqxCgqeGNN9HJlaU2thTzQxxbgnubuHUpKpIErMSQJy+Y769NpbEc9GOXOG6d+7GmiLO1aE3loCwTeE7JCT8BXi9B2YiC0k4zmcTjiccTices1jpdxybfB5pPTrFnKA4ojlFFKSlJUJESCU5ZipXR/Q/qX+tVM2NHtI6KEjGcpjhOXZTzR3Q/qX+tVVKq2ChercWdTII3gio1pltoQOSa6kgSewR5U9t5htUYYR34VnultMPAKCF3BJENgJyJGYx8aPDheTgHPn9PbyXdzSLbSSTIG1SyGx/fHgKfWd4LEwRiQQcwRXz/pJl1ZKlJcXGJUUqVA2kqNb3Yfx++fIUfUYFjS3srDlc2OVCcDXKGUjIAdlI2i1FJupEqicTAAyEnsPdSJccOakp90Se9XyrOkxzkh9XtRpZB6RUriTHcIHhS+jzgobEqgcIBjxqOOxFK3VDuiiihDGPJDcO6jkhuHdS3qTfs+J+dHqTfs+J+dV6eLwv2A9wnZ/vD7g8zTyk2mUp6IilJon8i4qluNtIdA9RSTwCgSe6qBpv0bWO0Wp20u2h5JdIJQlaEJwSkZ3SSOaK0ik22EJySkcABVpqtyNO7RQbF6ONEoysynutanHAe8hNWrRbDdnFxtrk0JSAltAACRKjMAwJJPXmamKgdP6WFmvKulalFKUIGajBPdGNFBanpSFZZenHVJ8D61Wvo8xfS6txG+k/WxtCgN5AgcYNUtWvjiUqv2cFUc0SR+YEExFKav64i0LLLzKWlqC7hAwJCSSkgiQYB7qmSsU/TnyO6bp83VYH1GLeK587fLkvE0rZMjxNdIYTA5o7hSgFA2DGPc9prpDogbCtIPXjlTqm1vyT76fOpHkufBVte20ci2VEAhwRiBMgg+MVn1ttCiDAJ2GJnwpfWVpp60OKetV1wLUlSFJJCADCUp3CMf96lNEttpRdSu8kRBunceM7N2dJy/qE8MajFP7pG6X6RjlFTc3ff2v8lEt61KZdkEgJmCdoUnHzqN0W6ZB2nd17qtmuDSEly5jeZBVhGJWBkeqKp+gE87Pbh1Y12eiy+rGM65OF1OLRqhfDPo/QtnXyDRSU4toJBBwN0AxBywp7yLm9HcfnTHVB0mxNE+yQOAUQPAClGkIKUlUFRCSZOMnt21hntJp+TTCnFNd0OuRc3o7lfOnFmauJAmcyTvJJJ8TTDkmonmxvnDvmlLKAFpu5KSqYMgxdg+JoHuGtnwONIfdq7PMVm7ul0qLgJSm664mCoDAKOOYrSrW2VIIGcYedZnpb0erWtbiXim+tS7q2SQLyiqLzajlO6tPSygr1OhXURbaoZWlV8KBIxBGBJIwGIhZBntkpGZrVbD+P3/APSmsatGoNqHQUy51By6ruWBWy2AzfIyKzB3wAD4g0XVaaWl2TDdkFrXrA1YjyjoWQq4gXQCZ+0VjJGGBqDX6RbMkSpm0gHIlCRPeupnXXSaLM244oJUq4gNgiZWeUjDqxJ6gazm3aBtKGAt8POJdLbn2fPU2qHBdUlRwnlBiN0GiwYscopz/PP/AIZ8+XJGTUPwW1z0jWZIlTNoA3lCQO+/Vx0G+HEFYmFlKhOcFtBrL1M2mxOtWp1JLK1BCmlG8UJupAvJEpBwKhGV2NtapooiFXYiREZRcTEdVL6iEIxWjv8AP+wzppzlL3fgfUUUVjNwUUUVCBTS2JBUmcearzTTumtp6X9J8x8qKPIE+BpobS6HkAg7E8ReAUAeIOB21K1jWrumoLTrUEobbZdQTEpTeKpG8CCk8RtrXrIrAjODA4QD8aZmx6WBim2qYvVb1m0a49zmVBLrZSpE5GUkEY4ZVZKbPWclV5JAkCZEjDLaN9BjnolaLzY1khpZn3qGllIVF0EAwFFvnHbEYHPbhXugtC25bgctZCUNXloTzbxVcUkdHJICic6v3q7ntJ/If/1XirKs4FSYOcJIMcSqpmrLPW/27DujzT6XBLDBXfd7y3+Y6RkKZ6R0q2z0pKvZGfyApXSFrDLalnJIy3nIDtMVRX77hKlHEmTTMOLW7fBlz5XBJR5Jw63pBxbIG+9J7ojxqTGkW3mwttQIC0k7047Rsqi2+xc2Zg91Qtgt71mcvoOO49FY9lQ3deytT6aDXt2ZnWea+LdFx121ds7ra3yj7VIHOBIkSBzgDBw21Qm7aptN1CroGQIkDgT8auet2s1iVo1xbSkB1xspQlMcolcZEDFMHM1hI089EFxz86ht41kXT4pKskU/qjbLqc9JRm6XG5atIqJbeUszKQCSRiSpOHh4VA6LtISqEwSd2Q+ZqPetanIvLWoDK8omO/bU3qWyJWogHnAAkTA52U1vxNRaUTDkXtbkfQepp/wDPuEeJpjbtWLNaAHHEm/cTzrygBCQMgRsA2jiK71ShVmAjIqHx+NP2CU3UlKsoMCQYGzurDkj75fUfin7I/QrWkrPYUwHVh27kEJJXs/EFXRiAcRUrqY42W0Jab5JtvlEISSVEDmKxJzMqNTPKfyL/LXVnBKwbpAAVmIxMZDsrNGE1K7232o2SyQlGlF3tvf+KHL76URO3IAEk9gpL19G5f5FfKuLT94PcV+pNe0ykKcnYLtbZwKVEdbaj8K7ZtaCQkSNwKSnsEiuKStGQ99H6xV0itTW57bOau8QYKUiQCYIKs4x2+FJofQcAoTumD3VKVytsKzAPETVWu5bh4GMUpo/Nz3h+hNdGwN7E3fdJT5GlmWgkQBA7+0k5mo2qIou9xSiiihGBRTG185YSSYCZgEiTMYx9Y1wGyOitQ6ibw/ux8aLSA578EjTV/pf0jzNJh50bEq70n4iu0kOY4pUnAgwdxx2EZGolRTknsZpp7U7klhdmlBTh1KRtSqM8CRNabYsle9/pTXDtlURBuq7x86WszZAM7TPgB8Kdly64q+wrFi0SfgWrwmvaqWt2ledyCTAAlfWTiE92PaKVjg5ypDsk1CNslrXrJZm+k5Pugkd4pzo7S7D4lpxK+oHEcUnGsxtfOScMuycNlQjLMG8lWIxImDlJg7wPKtr6OOm0zJHq5XujT9dbR903vJUeyAPEnupgEYCKgLNaVOBN5SllOEqJJg5YnZhVpY6InfVpaIJC8stUrGVss5CLxyqM0dopLs3sRVn0lBYIiozV84qERtqRm9DYMo1sZFrA0pvlG5kha0ntyPlVKdvCAoQRtjzrWdMWmzFdqbcRLnKpKVg4iQCTHCqjpJxopuBKQkGROKpiCZ684yGyglBt2PhNaSr2ZwA51adWEzfKSRzk5e6fjjVedaBOEbMhuqZ0TpEtYAAgxgf27aZC0Vk3RrupdhecQsG0LSEqCgE4SSkjnRjEgYTs68LlomyuNxyjpdUVE3iIgXYgCYGRPbVL9F9vLqlpwTzAcMcj18a0ZtiDJJO7IeVZ+odSaC6eNqxaiiispsIvS5cB+yCSu4boV0emmZg5RNRItlvx/w7eZ/HOGMRzsSezxwnbT94PcV+pNe0xOkIatsrrdu0jjNmQYyIUJOZAu3oGwZ4Z86k9HaHtTVpcdctKnGVrBSyVKVclxJTBVgIE5b6s1NXnSQIA6SI/MKKMvAEku7JaimvLL/l8aDaFDEgRtiZpWlmjWh1RRRVBBRRRUIMXvvf6B+o1nOjbTY2nHOWtLlneet1oQ0UurF6FgAFGLcSQJUnbE1o7v3p9xPmqse0rynLWcIs6H50raLxUyXC2nlW5UCOiIk44YTsoxa5ZZdH64vNu8m+hxSbyk31NpkhJi+FtQk4EYXE55zV9sRlSyMjd8qxtmyW9y1KReITyiyEEpJKb5gXBJCcBiQAM5rYdFtXJTndSgdyYopJJbGzrMWPHOOhrfmnY/opO0PJQkqUYSBJNUnTutL8EskITswBUeMyOyqx4pZHsY8mSMOS9VmY+2dWs43lE95MeEVzobX+0gqS8hLuHNUOYZ3KgQR2CnWhWCpKowJAVG2M47JFasMHib1GbNkU4qhc2RMYjriq1p2x8iq+lOO441eLNZoGOGYqA15fQSQIwbA7aZHI26QiMK5K3q1pBLjoTMEgi7uu7yfhV7bVze2sg0G/ydvYOxThSe1Ch51rzQwNUncS8qpiz5JQe3yqP0LIWrh8KfqAKDt7zUboaOVjLDr+NUvhYJkGt7ihb3xMC8n/ALaai1pkbO8VK69C7pB4HbdP9gHwqFTJ8qMbF0kdIZ3bjXUwOAFKIaG2R9ZU8s9iPUerh11QRfPRFayl9M4XklPfj5itorCtWPsnELE81aT1YEGJrdEmRNI6tbqQfSv4o/c9ooorIaxJ+zpXEzIyIJBHaKS9RHtL/OadUVdsFxTGvqI9pf5zUepAQgLxUQBEqJEnDLtqZNRvJBTYSdqR5USboCUVfBD2x1ZUhF96SspKm4CUnDPDIfOnmh1rNnBcKirnTez6RiZ6q99TcmYRPtyZ43d9PA0EogbBSI4ay+pf2/YZLJePTRJUUUUwsKKKKhBk796fcT5qqDZ1TsyVLUeUWHFqcUhTqy1eUZP2QIR3g1Y37MFwTIIyIMHhSY0e3tF73iVeZorQvTK9hlZ0MMi6gNtj2UBKf7U08sOJUqCASIkRMDOD104Q2kZADgIruo2Wou7ZWtdLQbrbY/EST1xAHifCq67YApOOBiMPrOp7W9H2rB2c8fppduxJSklWyteOahjRjzRcpmV6esSmQpSSTO/66qmtV9LG606gyCCkycinAg9hB7aU9ILyASG4umKp2p1p5N91gmUrSHUA7Ck3VxxSoH+mmarkr7k0+01C06VkQOPdVT1icKgeNTN0mMhIjvH7VE6XQLp25UzSknQtclMdTcUhz2HmlT1cokHwNbCwc/r6zrLNNMTZHIzuLI7IUPKtI0daLyQr2kpPekGgrYmR2SCXeacuj5VHaNJDwy2+dOUonIbx8aaWRJDycADOzh+1RLZgGWekpqLes/yoPmKhbOzOIwB7+M7Ks3pTZItwOwtjwJnzqEsKJ6uI8aqx8FsLWOwFR+o/ar3q3qoHUhZPNByA4iq9ZLKcMI8jx66uuo9qUh4IPQWDB6wJ+FRtpbFy3K+2sAwATBjcMDGZ4Vr+gH79naVtuJB4gQfEVk1pcAUZ2qPHsrQNSLUQgtK3X0byMj449tTqY3jT8AYJacv1LTRRUFp/WZuzG4ByjnsgwE7rytnASeqsEYuTpHQlJRVsna5W4BmQOJqgO6ctD2aykGOajmjH+bM0oxZZwuyZ27t8mn/6eluzO+pXZF8psLOoYAiBlINRujrQttSW1yQroE7YElJ64xB6o3VOCkNOLGxamrIu0sqKrs4XZwJE4xiQaiP4gwXFNcpK0TfQHOcANpBXIHWRU+/95/SPM1mvpUS2zZR9mu4/aFF9TaggqIBCAtSkqlOGAw6IpsN9hUordl2RbmCpCZVK8U88m8JAJELxAJAnZIqWsJ6QkkAiJMnEAxJrKPRfpwKS3ZW2FpaStS0uqWFY30lSBCAPxbO3OtWsXSc4j9Iqska2ChVqh3RRRSR4UUUVCDN4m+YJEARu25jbS7L04ZEZj4jeKrGvWtKNHNKdUhTq1EJbbTmohJUZOxIGJNVOy+kxSXmE2ltq48gLDrC1K5IEwFLCh0CSBOGRkUTa4Fq0y866WRS2L6Ok2b0b0xCh3Y9lVH+LrKQCTl29VaOjnohQzBBGzaDWWWhgtrW2fwKUnLODge0R31s6ZppxfYRnjxIhdZHSoTj3/XVVSdtPI2uyu/hv3FcFG6fA+FXW3sSnafr96o2tLB5KdqTPCmZVvYvH4NUZOA5slJ8uPCkdKNyCNmPzFIaDtfKtIcvdNtC9m1IJ8cKevoBTmTh5cOqmi3sVt5mWlp6iO9JHxqx6hvctZbKTmWkA8Uyn4VFOtQSIwMef+9NNTLUW7M0PZU6jucUR50NXsQ1mxWZtClBUSN9VbWJ9KHypF0RBn6400tOmZkknLrqvaW0kJw7z2UGLC1K2y5StVRF+kd0OradmOkD2xH6TUXo2zqw3Z47TXWsb0sJMyQ4PFKh8qa2F4RM4j6xFXNJSoLF8JZGVkYRht/arHqu4HHkR+FWPXgZqmIehH82w+dTuoltCbW2knAnzwHxoW9gtIvo7R63HABiQecSYAG6rM/pIIdQW4HJkY7FbD2YmoC2Ors61pMpIUoGNs4zwjypr68kSqbx2SMOJNHs+RLgy/wCndbUNsgtEcopM44hG+RtO4VmzNtLq5JJxneSZxJ+dRNt0lyjkFROBPVvpTQb3b1b5wxO6RQQhGO0RzcpbyLzoxIwJz8AUnaflVrVaGwlBTnmPr51nrNrMYnERB2BWwgcNtdP6TIGZAmd5Srbx/frq54tQCbReNOaXQUJKekkpUOwgx4VZWTKQayTV1SrbaAwk81MLdWNiQRA6lKOHCTsrV3XgnAZ+A4/KsuaCjUUacLbuTEn/ALz+n41CCzWgKWLt9tbxJSspKQ3GNwHJU4wcOE1OtoDg5wkgkSJHkZFe+pI/m/Or50pSoPS3uil6K1adRaW7Q4CpYRcUb4upHKXoQgGEpgJyGc1crF0nOI/SK69SR/N+ZXzpZpoJEAQKkp2XGDTO6KKKAYFFVTRGulmfwbtDSj7K5aX/AHZ9lWAW2OkhQ6xzh/bj4Ucsco8oXHLFlN9Jui7U6hLtkSlbzCieTUkG+lTYBuz+IGDE44jHKqOmxaQti2GG21BvkkIfcdswbDd1QJUmcyYMIgwQJGMjalJvc5BBBHDtmPCuSFDNJ7IPxmlyw45PU0rCU5LgWsQ5g4q/Uao2trATazsvoSrzSc/dFXuyphInDPxM1Ea0aC9ZQCghLqJuk9Eg5pVGQOGOzrrRhmoTti8kXKFIzq1uJSCD4nuqn6ccSQrbUjrO29ZjFoacbxgKi8g7oWMD51VH7XyijGAG/Ot8qktjLTRctSLdLISI+zKkx23h2QrwqyrtkYGI+h+9Zhq9pdNndN48xUA4YSPxDvNWR/SiScIPZ9dVXHgFolNIWi6cThUUwQ226AcC5yieq9EjsKSe2ozSGlLxCUYqJyAy3+VJOW2EJ/mN3HYSJHiI7atLeyvkOrRpojMnds3VDWrSZUQcY+hTy02O8BKseob8c+2opxgDDEzOdR2FS7j222i8yPfSY7DSVnUDA6+2knk5JGUnwA+Zpy00JEwBjnQZN5BY6UR+45hB2DP6415ZLUUuJUDiFDy/akXN4yMgTSFlBvdv150LRdmmaa0kLWyhd3npSb6hthOBPfVBtwUhZzIn9/nup/ZHlJ6JMxHh+1NtIPcpMjGAe0Tu7KpwREyMWbxBTs4050dawheO3fv3Gk1AJ86YPugq6p+jRpUU3Zb3NIpjMZd/Ud1Q9r0ktxSUNBSnFEJSB0iTkMM6T0Hod62uhqzpUtWBUom6hAnpKO7qzOwGtq1K1CYsH2hPLWgiC4RATvCEybo68zv2UOXKofUKGJyDUbVz+H2e6qDaHee6vODsSN4TMDrk1OMuJUJSbwOMzM9dc6aWoBVxQSsoNySM5O+q/ZNJpaClSCFrThieTRJRfWsDnSoEYSASMYxrmyySc+OTUoLTzwW2xZH3vgKcVHaBtPKNBftGd2wVI1HyFHgKKKKosKKKKhD5YLJA5wI4ip/ULS9oRbbM2h1YaU6lKkXjdIOYunDuqKRp6cLqMBAlJJGESTOOBNSOq1uS5pGxhKEpi0IkpET412ZZZyi1KHZnJhh0TTTPoKwdFXvq86dU2sGSvfV505rjy5OpD4UFFMxbScUokbCVAT1gbqPWl/5f94+VXpZWtC1rsyHUKbWkKQsFKgciDga+c9cNWDY7QtpXRzQuIvJORw3ZHrBr6G9aX/l/3j5VBa4avp0jZykC4+2SUKMSDAJSSPwqEeG6nYZ6HvwBkqS25PnVbUYRSzKb0IGwEj5E05t1hU2pSHApKkmFJOaSPOkUFIEE3Y7O0VvRlsbJltUifrrrrSlp5oEdI3ojj86HFqJkgSN4z6wKi7U4omVEk/UVTlSoKMdTsl7Hpe8kJVgoCB1gZdU11dKziYiYE5/CoUpnGI+ttO2nsAQJqlPyXKHgmwgn8OOeY7aeITImCNow+VR9ntBgEAntqTZtQxkEfD9qIUzl1CFDAgHuNRz4KSFDEVLFYGOzblgd+dN7YEkSRnnl351TQS2HVntCSkH5ccjljSL8EYRljvjtw20wYUUgzPd8a4ctMyMeO366qsrg9tjg48MI7D8ak9TtVHtIu3EcxpMcq7GCf5RvWd2zM9aOrmrVot7wbbSQn8bhTzUDeTv3Db3mvofQmiWrIyhllN1CR2knEqJ2knEmkZsqhsuR2KGrdnGgdCMWNoNMIupGZzUo7VKO01JU0VbBeAEHLbiQTEgbp207rA75ZqVETpmwodIDk3bpkTAPOSYPVIFII0axeKg2CokGYKsQZG/Impwpr2rsHSxtZU3EmYSJmMBAgD4V4be3sN73QVeIwpK0ICnDImEpgHEAkqk8cBTbSmkkWdAW5MFaEC6JMqUBMDYMydgBq6sG3wh4bWs5Nx7ygPBM0tZn7wMiCDBEzjnnugika9sGbnvj9CajSoibsd0UUUA0+T9HaLtD2DTLiz/Kgnxq96k6g29u1Wd91tLTbbiVqvqAVA3Aba2hrR4Ai8oDcmED+0ClE2FsY3QTvPOPea2z6yUlRmWHezzR5lJOwqUR1ic6cmgCg1jbtmhKlRB2tahZFlJIUGFkEZghBgjrms+stl0u6hKmXCQci5aFBagDBWlN4Q2DtzOe0CtAt5ixuH/kL/7ZrNbJrS+0EcnZ7O+UJKErWQHENKIKmSCRI2XhhAE40+HLobjWX/TtwTq96Vvjb7ExqJpC0OWpSXXHCEpcSpJWtbZIVAW2VHFJKVY4xHXWi2LpOcU/pFZj6O7Qr1q6pQi44UtpVeQyi9KWkHIgXzlhgkVp1i6TnFP6RQ5at0VnWVOHqqnX081ZV9ftRm7cnlG4RaEjBWQWBklRHgrZwrDdJaNUytSFpKVpOKVZjv2HYRhumvqWqp6RdX27TZXF3AXW03kKjnQMVJnaCJw30zBmr2y4MuXHfuR87qM9HMbN3wim9oanE4EbN3zqTtNnyKFfCOqDn2U2RY1kzid9bXFmaL7kcSdgEddKtTOMdfwp+qyxsPXlXHJDfHEfvVaGgtaZwhZSZCuI2Gnln0iVKCbhJOHNkUiGhtWnzrth9KEkNZnNe2PZSNnGjVoB00PLY6hvC8SdqQZI7aRsbgcVdF5Pbh9Y0wCJmpHRTcOA7Nv13UUfc+AZ1GL33NF0L6MXFoQ4Xm7ikhQF05ETBqxaM9GFmSq++tbp9hIDTY7E849quyp3Ua0X7G3vTKD2Ex4RU/XNy58mpxs14scHFSrkb2GwtMoCGkJbQMkpSEjjht66YaY0ohptTizDae9ZyA7Ts21L1lPpFtbnKMtzzOTSoJORN6CTv2DtNIinJ7cmmKjfu4XPnsqX7jzUa3uWi12l1xQJUluEiYQkOGExw+NaVWV+jJH2toUAbpbRjmJvqMA8CK1SlY/h/c0dXfq781HtXbwFFFFGZiI0wXAH+S+85Hme/Dl3xis0TabUG2g89awlbqgQgvh68GFEgSApQv3TAlIx2VpOmbQtsrKEKcVdaACQCRK1ArgkSEiVRtiKbuaNdWtC1uoUUElB5ESkkXTBKtxI4GnwdLcb03ULEmmr3+5A6qOWr1pQfLy5YQVXr6W21XUSm6eYokybycZvA1dLDm57w/Qmolw2hpSCVKfSpYSUobSm6DIKyb2QwOFS1izc94foTQz33F5cnqTUqod0UUUooK5cVAJ3AmuqTtHRVwPlUIxuFK9o9w+VEq9o9w+VAooxJGqQVslu9F5BbOAwkXDhvE5VCK1OV/noz/8AbjLHD7zr8BVneYSYJSkmU4kCekKd+pNewj8oom0O6fqM2FNQf8/YrWhdXVMO8oXkrwUIDIRnG0KPdVgsJlSyMpAngkTSvqTXsI/KKVSkAQBA3CgbReTJkyz1ze51XK0Agg5EQa6ooSj5u03onk3nWyBKFqTjhIBKQZ4XajlaMF2cecMAD2ba0H0m2Hk7aVgYOoCozkgXVYf0g1UeRBkCMJIgxIOPlXWg9UUzBLZ0Q4skwQDj1TXDlmu4ScMMgOGXZUono5HAn8WUGRt3U1cAknDHDeaKgGxklqQZ+f1jXlmAM+NLOOb+6fgKaNLurHX9A9VTgrdpi3J41IWTDHh20mliZOzbS9nTGJ2eA+vhTooTklaNf9Ftr5jjROV1Y7ZSfIHtq91j3o80hyb6CowFm4Z3KwT/AHBNbDXM6yGnJfk3dHO8deAqi6z6vrtK21JCIS3dKlmADO4YnCcMM6vVJhlIM3RPCsnajdjySxy1Rr7lb1f0IGAeeXFqASSBdQkbkpGAHbJqzLWBiSAOuvHVQCdwNZjrpri9ZLU1ZmWW1rcabcLzl5ZTfWtBN0fhF2ZkDGijFV4SF5cs5T1S3bNHNvR+ElXugnxGHjXPrp2oITIEyCROGIByr541l100oXFNLtJAEYMgISQQCIUMcjvq8+hu1qXYbSFkqUH5lRvEyhGJJ4GmrHFwU07TEPJLVRqb9mCjMkEbQYPDcaS9VWMnJ95IP6Yp5RSbY5xTGBQ6PwpPBUeBHxpextESVZqMwMYwAAnspxRUciKFOwoooqggpO0dFXA+VFFRFPgbJr2iijFHLmz3k/qFPqKKqQcAooooQwoooqEM09Ln3lm91zzTWeOZj3f9NFFdPD/SRiyfGyMOR974Cu/wDj/pr2imoVIjjmeI+FJj676KKhaJVj7rv/UKXeyVxH6q9op8eDLLknNF5jiPI1vAoorB+ocxNXQf8vse0UUVzzoib/RVwPlWWay/+qn/AONa/wDsOV7RSup/28/53RIf1EUn0p9Kz+4vzTVj9Bv/APNbffb/AEmvaKb0H+zh/O7EZ/60v52NooooqDwoooqECiiioQ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83" y="3461291"/>
            <a:ext cx="1639978" cy="14222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452" y="3579982"/>
            <a:ext cx="1955295" cy="13035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9581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52163" y="2267268"/>
            <a:ext cx="4497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b="1" dirty="0" smtClean="0">
                <a:solidFill>
                  <a:srgbClr val="003054"/>
                </a:solidFill>
              </a:rPr>
              <a:t>Productividad en los procesos de manufactura</a:t>
            </a:r>
            <a:endParaRPr lang="es-MX" sz="2400" b="1" dirty="0">
              <a:solidFill>
                <a:srgbClr val="003054"/>
              </a:solidFill>
            </a:endParaRPr>
          </a:p>
        </p:txBody>
      </p:sp>
      <p:cxnSp>
        <p:nvCxnSpPr>
          <p:cNvPr id="3" name="2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1 Título"/>
          <p:cNvSpPr txBox="1">
            <a:spLocks/>
          </p:cNvSpPr>
          <p:nvPr/>
        </p:nvSpPr>
        <p:spPr>
          <a:xfrm>
            <a:off x="460373" y="523528"/>
            <a:ext cx="828092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accent2">
                    <a:lumMod val="75000"/>
                  </a:schemeClr>
                </a:solidFill>
              </a:rPr>
              <a:t>Aplicaciones </a:t>
            </a:r>
            <a:r>
              <a:rPr lang="es-MX" sz="3200" dirty="0">
                <a:solidFill>
                  <a:schemeClr val="accent2">
                    <a:lumMod val="75000"/>
                  </a:schemeClr>
                </a:solidFill>
              </a:rPr>
              <a:t>de las tecnologías de la información (TI) para lograr ventaja competitiva</a:t>
            </a:r>
          </a:p>
          <a:p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966022" y="4717813"/>
            <a:ext cx="1398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C00000"/>
                </a:solidFill>
              </a:rPr>
              <a:t>VENTAJAS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34165" y="5013176"/>
            <a:ext cx="67662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Acelerar el lanzamiento de nuevos productos del mercado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Reducir los niveles de desperdicio del proceso de fabricación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Administrar más adecuadamente los inventarios de materia prima, inventarios de producto terminado.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 smtClean="0"/>
              <a:t>Mejorar el proceso de control de calidad.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MX" dirty="0"/>
          </a:p>
        </p:txBody>
      </p:sp>
      <p:pic>
        <p:nvPicPr>
          <p:cNvPr id="19460" name="Picture 4" descr="http://static.manufactura.mx/media/2012/02/20/galera-ford-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065867"/>
            <a:ext cx="1928386" cy="12911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124" y="2101921"/>
            <a:ext cx="1985507" cy="11616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5517232"/>
            <a:ext cx="7488832" cy="792088"/>
          </a:xfrm>
        </p:spPr>
        <p:txBody>
          <a:bodyPr>
            <a:noAutofit/>
          </a:bodyPr>
          <a:lstStyle/>
          <a:p>
            <a:pPr algn="ctr"/>
            <a:r>
              <a:rPr lang="es-MX" sz="4300" dirty="0" smtClean="0"/>
              <a:t/>
            </a:r>
            <a:br>
              <a:rPr lang="es-MX" sz="4300" dirty="0" smtClean="0"/>
            </a:br>
            <a:r>
              <a:rPr lang="es-MX" sz="4300" dirty="0"/>
              <a:t/>
            </a:r>
            <a:br>
              <a:rPr lang="es-MX" sz="4300" dirty="0"/>
            </a:br>
            <a:r>
              <a:rPr lang="es-MX" sz="4300" dirty="0" smtClean="0"/>
              <a:t>3.5  IMPLANTACIÓN DE SI ESTRATÉGICOS DE INFORMACIÓN EN LA ORGANIZACIÓN</a:t>
            </a:r>
            <a:endParaRPr lang="es-MX" sz="43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75656" y="78904"/>
            <a:ext cx="6172200" cy="68580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Unidad 3 </a:t>
            </a:r>
          </a:p>
          <a:p>
            <a:pPr algn="ctr"/>
            <a:r>
              <a:rPr lang="es-MX" dirty="0" smtClean="0">
                <a:solidFill>
                  <a:srgbClr val="FFC000"/>
                </a:solidFill>
              </a:rPr>
              <a:t> La estrategia de negocios y las tecnologías de información</a:t>
            </a: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1026" name="Picture 2" descr="http://www.gestionyadministracion.com/negocios/estrategia-negocios-ajedre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930" y="1340768"/>
            <a:ext cx="2381250" cy="2143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8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1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1 Título"/>
          <p:cNvSpPr txBox="1">
            <a:spLocks/>
          </p:cNvSpPr>
          <p:nvPr/>
        </p:nvSpPr>
        <p:spPr>
          <a:xfrm>
            <a:off x="453735" y="228335"/>
            <a:ext cx="828092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CONCEPTOS</a:t>
            </a:r>
            <a:r>
              <a:rPr lang="es-MX" sz="3200" dirty="0" smtClean="0">
                <a:solidFill>
                  <a:srgbClr val="FFC000"/>
                </a:solidFill>
              </a:rPr>
              <a:t> </a:t>
            </a:r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BÁSICOS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53735" y="1268760"/>
            <a:ext cx="80648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rgbClr val="003054"/>
                </a:solidFill>
              </a:rPr>
              <a:t>Búsqueda sistemática de oportunidades estratégicas con ayuda de la TI a través de la resolución de cuestionamientos.</a:t>
            </a:r>
            <a:endParaRPr lang="es-MX" sz="2800" b="1" dirty="0">
              <a:solidFill>
                <a:srgbClr val="003054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71791" y="3573016"/>
            <a:ext cx="851188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¿Cuál será la forma más eficaz de generar una ventaja competitiva?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¿Una mejor información ayudará a establecer una ventaja competitiva?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¿Puede una TI proveer mejor una información?</a:t>
            </a:r>
            <a:endParaRPr lang="es-MX" sz="2200" dirty="0">
              <a:solidFill>
                <a:srgbClr val="0030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14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67544" y="212555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FASES DE LA IMPLANTACIÓN DE UN SIS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3" name="2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148163822"/>
              </p:ext>
            </p:extLst>
          </p:nvPr>
        </p:nvGraphicFramePr>
        <p:xfrm>
          <a:off x="467544" y="1124744"/>
          <a:ext cx="784887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"/>
          <p:cNvSpPr/>
          <p:nvPr/>
        </p:nvSpPr>
        <p:spPr>
          <a:xfrm>
            <a:off x="484090" y="98072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A</a:t>
            </a:r>
            <a:endParaRPr lang="es-ES" sz="5400" b="1" cap="all" spc="0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20316" y="3140968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C</a:t>
            </a:r>
            <a:endParaRPr lang="es-ES" sz="5400" b="1" cap="all" spc="0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617921" y="4207625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D</a:t>
            </a:r>
            <a:endParaRPr lang="es-ES" sz="5400" b="1" cap="all" spc="0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17921" y="5256138"/>
            <a:ext cx="646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E</a:t>
            </a:r>
            <a:endParaRPr lang="es-ES" sz="5400" b="1" cap="all" spc="0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503325" y="2132856"/>
            <a:ext cx="646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B</a:t>
            </a:r>
            <a:endParaRPr lang="es-ES" sz="5400" b="1" cap="all" spc="0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13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5517232"/>
            <a:ext cx="7488832" cy="792088"/>
          </a:xfrm>
        </p:spPr>
        <p:txBody>
          <a:bodyPr>
            <a:noAutofit/>
          </a:bodyPr>
          <a:lstStyle/>
          <a:p>
            <a:pPr algn="ctr"/>
            <a:r>
              <a:rPr lang="es-MX" sz="4300" dirty="0" smtClean="0"/>
              <a:t/>
            </a:r>
            <a:br>
              <a:rPr lang="es-MX" sz="4300" dirty="0" smtClean="0"/>
            </a:br>
            <a:r>
              <a:rPr lang="es-MX" sz="4300" dirty="0"/>
              <a:t/>
            </a:r>
            <a:br>
              <a:rPr lang="es-MX" sz="4300" dirty="0"/>
            </a:br>
            <a:r>
              <a:rPr lang="es-MX" sz="4300" dirty="0" smtClean="0"/>
              <a:t>3.6  REINGENIERIA DE PROCESOS DE NEGOCIOS</a:t>
            </a:r>
            <a:endParaRPr lang="es-MX" sz="43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75656" y="78904"/>
            <a:ext cx="6172200" cy="68580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Unidad 3 </a:t>
            </a:r>
          </a:p>
          <a:p>
            <a:pPr algn="ctr"/>
            <a:r>
              <a:rPr lang="es-MX" dirty="0" smtClean="0">
                <a:solidFill>
                  <a:srgbClr val="FFC000"/>
                </a:solidFill>
              </a:rPr>
              <a:t> La estrategia de negocios y las tecnologías de información</a:t>
            </a:r>
            <a:endParaRPr lang="es-MX" dirty="0">
              <a:solidFill>
                <a:srgbClr val="FFC000"/>
              </a:solidFill>
            </a:endParaRPr>
          </a:p>
        </p:txBody>
      </p:sp>
      <p:pic>
        <p:nvPicPr>
          <p:cNvPr id="1026" name="Picture 2" descr="http://www.gestionyadministracion.com/negocios/estrategia-negocios-ajedre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930" y="1340768"/>
            <a:ext cx="2381250" cy="2143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35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78395" y="241399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¿Qué es la Reingeniería?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3" name="2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3 Rectángulo"/>
          <p:cNvSpPr/>
          <p:nvPr/>
        </p:nvSpPr>
        <p:spPr>
          <a:xfrm>
            <a:off x="827584" y="1556792"/>
            <a:ext cx="75997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rgbClr val="003054"/>
                </a:solidFill>
              </a:rPr>
              <a:t>Es la revisión fundamental y radical de los procesos para alcanzar mejoras espectaculares en medidas críticas y contemporáneas de rendimiento, tales como costos, calidad, servicios eficiencia y rapidez.</a:t>
            </a:r>
          </a:p>
        </p:txBody>
      </p:sp>
      <p:sp>
        <p:nvSpPr>
          <p:cNvPr id="5" name="AutoShape 6" descr="http://jcvalda.files.wordpress.com/2012/10/reingenieria-0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776" y="3933056"/>
            <a:ext cx="4107350" cy="18276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89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459647" y="241399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¿En qué consiste el diseño radical?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827583" y="1628800"/>
            <a:ext cx="72728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rgbClr val="003054"/>
                </a:solidFill>
              </a:rPr>
              <a:t>Consiste en destacar todas las estructuras y los procedimientos existentes e inventar nuevas maneras de realizar el trabajo.</a:t>
            </a:r>
          </a:p>
        </p:txBody>
      </p:sp>
      <p:sp>
        <p:nvSpPr>
          <p:cNvPr id="9" name="8 Rectángulo"/>
          <p:cNvSpPr/>
          <p:nvPr/>
        </p:nvSpPr>
        <p:spPr>
          <a:xfrm>
            <a:off x="725711" y="4383107"/>
            <a:ext cx="72728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rgbClr val="003054"/>
                </a:solidFill>
              </a:rPr>
              <a:t>Rediseñar es REINVENTAR, no mejorar ni modificar.</a:t>
            </a:r>
          </a:p>
        </p:txBody>
      </p:sp>
    </p:spTree>
    <p:extLst>
      <p:ext uri="{BB962C8B-B14F-4D97-AF65-F5344CB8AC3E}">
        <p14:creationId xmlns:p14="http://schemas.microsoft.com/office/powerpoint/2010/main" val="50305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2638011" cy="1357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459647" y="241399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¿QUÉ ES LA REINGENIERÍA DE PROCESOS (RP)?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1907704" y="2924944"/>
            <a:ext cx="62262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rgbClr val="003054"/>
                </a:solidFill>
              </a:rPr>
              <a:t>Es una propuesta para administrar empresas bajo condiciones de ambiente dinámico, altamente competitivo y globalizado.</a:t>
            </a:r>
          </a:p>
        </p:txBody>
      </p:sp>
    </p:spTree>
    <p:extLst>
      <p:ext uri="{BB962C8B-B14F-4D97-AF65-F5344CB8AC3E}">
        <p14:creationId xmlns:p14="http://schemas.microsoft.com/office/powerpoint/2010/main" val="47560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459647" y="241399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¿QUÉ ES LA REINGENIERÍA DE PROCESOS (RP)?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619948" y="1556792"/>
            <a:ext cx="54642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rgbClr val="003054"/>
                </a:solidFill>
              </a:rPr>
              <a:t>La RP es un enfoque basado en el cliente externo y su satisfacción total, de una manera mejor en que la harían los competidores, mediante la reelaboración de procedimientos integrados y totalmente nuevos que efectivamente logren el objetivo.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7354">
            <a:off x="6228184" y="2052290"/>
            <a:ext cx="2143125" cy="2143125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04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5"/>
          <p:cNvSpPr txBox="1">
            <a:spLocks/>
          </p:cNvSpPr>
          <p:nvPr/>
        </p:nvSpPr>
        <p:spPr>
          <a:xfrm>
            <a:off x="324521" y="4149080"/>
            <a:ext cx="8424936" cy="8317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400" dirty="0" smtClean="0">
                <a:solidFill>
                  <a:srgbClr val="003054"/>
                </a:solidFill>
              </a:rPr>
              <a:t>Comprender las diferentes estrategias de negocios para la toma de decisiones en la organización</a:t>
            </a:r>
            <a:r>
              <a:rPr lang="es-MX" sz="2400" dirty="0" smtClean="0"/>
              <a:t>.</a:t>
            </a:r>
            <a:endParaRPr lang="es-MX" sz="2400" dirty="0"/>
          </a:p>
        </p:txBody>
      </p:sp>
      <p:sp>
        <p:nvSpPr>
          <p:cNvPr id="3" name="Rectángulo 6"/>
          <p:cNvSpPr/>
          <p:nvPr/>
        </p:nvSpPr>
        <p:spPr>
          <a:xfrm>
            <a:off x="683568" y="3440537"/>
            <a:ext cx="1462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/>
              <a:t>Objetivo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373289" y="506964"/>
            <a:ext cx="2469429" cy="792652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b="1" dirty="0" smtClean="0">
                <a:latin typeface="Baskerville Old Face" panose="02020602080505020303" pitchFamily="18" charset="0"/>
              </a:rPr>
              <a:t>UNIDAD </a:t>
            </a:r>
            <a:r>
              <a:rPr lang="es-MX" sz="4400" b="1" dirty="0" smtClean="0">
                <a:latin typeface="Baskerville Old Face" panose="02020602080505020303" pitchFamily="18" charset="0"/>
                <a:cs typeface="Times New Roman" panose="02020603050405020304" pitchFamily="18" charset="0"/>
              </a:rPr>
              <a:t>III</a:t>
            </a:r>
            <a:r>
              <a:rPr lang="es-MX" b="1" dirty="0" smtClean="0"/>
              <a:t>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854217" y="1124744"/>
            <a:ext cx="7895240" cy="843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es-MX" sz="3000" b="1" dirty="0">
                <a:solidFill>
                  <a:srgbClr val="003054"/>
                </a:solidFill>
                <a:latin typeface="Baskerville Old Face" panose="02020602080505020303" pitchFamily="18" charset="0"/>
                <a:ea typeface="+mj-ea"/>
                <a:cs typeface="+mj-cs"/>
              </a:rPr>
              <a:t>La estrategia de negocios y las tecnologías de información</a:t>
            </a:r>
          </a:p>
        </p:txBody>
      </p:sp>
    </p:spTree>
    <p:extLst>
      <p:ext uri="{BB962C8B-B14F-4D97-AF65-F5344CB8AC3E}">
        <p14:creationId xmlns:p14="http://schemas.microsoft.com/office/powerpoint/2010/main" val="278298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67544" y="3861048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b="1" dirty="0" smtClean="0">
                <a:solidFill>
                  <a:srgbClr val="003054"/>
                </a:solidFill>
              </a:rPr>
              <a:t>Reorganizar nuestro trabajo No en función de la organización SI NO consolidar las tareas relacionadas en proceso de negocios.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9647" y="241399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REINGENIERÍA DE PROCESOS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384" y="1628800"/>
            <a:ext cx="2743200" cy="15811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041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459647" y="241399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REINGENIERÍA DE PROCESOS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6" name="5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225911"/>
              </p:ext>
            </p:extLst>
          </p:nvPr>
        </p:nvGraphicFramePr>
        <p:xfrm>
          <a:off x="971600" y="1556792"/>
          <a:ext cx="7128792" cy="394884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64396"/>
                <a:gridCol w="3564396"/>
              </a:tblGrid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LO QUE NO ES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LO QUE SI ES</a:t>
                      </a:r>
                      <a:endParaRPr lang="es-MX" dirty="0"/>
                    </a:p>
                  </a:txBody>
                  <a:tcPr/>
                </a:tc>
              </a:tr>
              <a:tr h="4698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Restructuración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Cambio radical</a:t>
                      </a:r>
                      <a:endParaRPr lang="es-MX" dirty="0"/>
                    </a:p>
                  </a:txBody>
                  <a:tcPr/>
                </a:tc>
              </a:tr>
              <a:tr h="4662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Reinvención de la empresa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Empezar de cero</a:t>
                      </a:r>
                      <a:endParaRPr lang="es-MX" dirty="0"/>
                    </a:p>
                  </a:txBody>
                  <a:tcPr/>
                </a:tc>
              </a:tr>
              <a:tr h="8110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Reorganización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Volver hacer con una hoja de papel en blanco</a:t>
                      </a:r>
                      <a:endParaRPr lang="es-MX" dirty="0"/>
                    </a:p>
                  </a:txBody>
                  <a:tcPr/>
                </a:tc>
              </a:tr>
              <a:tr h="4698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Reingeniería de software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4698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Automatizar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698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Gestión de calidad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68798"/>
            <a:ext cx="5524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561554"/>
            <a:ext cx="538162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823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459646" y="241399"/>
            <a:ext cx="8504841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Elementos clave de la Reingeniería de procesos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611560" y="1772816"/>
            <a:ext cx="80648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800" b="1" dirty="0" smtClean="0">
                <a:solidFill>
                  <a:srgbClr val="003054"/>
                </a:solidFill>
              </a:rPr>
              <a:t>Identificación de los procesos empresariales más importantes, a cualquier nivel, con el propósito de reconceptualizar.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s-MX" sz="2800" b="1" dirty="0" smtClean="0">
              <a:solidFill>
                <a:srgbClr val="003054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800" b="1" dirty="0" smtClean="0">
                <a:solidFill>
                  <a:srgbClr val="003054"/>
                </a:solidFill>
              </a:rPr>
              <a:t>Enfoque global, a fin de salvar conceptual y funcionalmente las fronteras que establecen entre unidades que concurren en un mismo proceso.</a:t>
            </a:r>
          </a:p>
        </p:txBody>
      </p:sp>
    </p:spTree>
    <p:extLst>
      <p:ext uri="{BB962C8B-B14F-4D97-AF65-F5344CB8AC3E}">
        <p14:creationId xmlns:p14="http://schemas.microsoft.com/office/powerpoint/2010/main" val="292704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15623" y="1576231"/>
            <a:ext cx="738476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800" b="1" dirty="0">
                <a:solidFill>
                  <a:srgbClr val="003054"/>
                </a:solidFill>
              </a:rPr>
              <a:t>Apoyo y compromiso de cambio por parte de la alta gerencia y de los trabajadores</a:t>
            </a:r>
            <a:r>
              <a:rPr lang="es-MX" sz="2800" b="1" dirty="0" smtClean="0">
                <a:solidFill>
                  <a:srgbClr val="003054"/>
                </a:solidFill>
              </a:rPr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s-MX" sz="2800" b="1" dirty="0">
              <a:solidFill>
                <a:srgbClr val="003054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800" b="1" dirty="0">
                <a:solidFill>
                  <a:srgbClr val="003054"/>
                </a:solidFill>
              </a:rPr>
              <a:t>Uso de nueva tecnología, como elemento sinérgico y dinamizador de los cambios.</a:t>
            </a: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9646" y="241399"/>
            <a:ext cx="821681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Elementos clave de la Reingeniería de procesos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309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9647" y="241399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Objetivos de la Reingeniería de procesos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3" name="2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3 Rectángulo"/>
          <p:cNvSpPr/>
          <p:nvPr/>
        </p:nvSpPr>
        <p:spPr>
          <a:xfrm>
            <a:off x="611560" y="1772816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Racionalizar las </a:t>
            </a:r>
            <a:r>
              <a:rPr lang="es-MX" sz="2200" b="1" dirty="0" smtClean="0">
                <a:solidFill>
                  <a:srgbClr val="003054"/>
                </a:solidFill>
              </a:rPr>
              <a:t>operaciones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200" b="1" dirty="0" smtClean="0">
              <a:solidFill>
                <a:srgbClr val="00305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Reducir los </a:t>
            </a:r>
            <a:r>
              <a:rPr lang="es-MX" sz="2200" b="1" dirty="0" smtClean="0">
                <a:solidFill>
                  <a:srgbClr val="003054"/>
                </a:solidFill>
              </a:rPr>
              <a:t>costos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200" b="1" dirty="0" smtClean="0">
              <a:solidFill>
                <a:srgbClr val="00305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Mejorar la </a:t>
            </a:r>
            <a:r>
              <a:rPr lang="es-MX" sz="2200" b="1" dirty="0" smtClean="0">
                <a:solidFill>
                  <a:srgbClr val="003054"/>
                </a:solidFill>
              </a:rPr>
              <a:t>calidad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200" b="1" dirty="0" smtClean="0">
              <a:solidFill>
                <a:srgbClr val="00305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Aumentar los </a:t>
            </a:r>
            <a:r>
              <a:rPr lang="es-MX" sz="2200" b="1" dirty="0" smtClean="0">
                <a:solidFill>
                  <a:srgbClr val="003054"/>
                </a:solidFill>
              </a:rPr>
              <a:t>ingresos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200" b="1" dirty="0" smtClean="0">
              <a:solidFill>
                <a:srgbClr val="003054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743" y="2204864"/>
            <a:ext cx="2448272" cy="20684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406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410101" y="2552673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Definir responsabilidades funcionales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Distribución de carga de trabajo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Reducción de tiempo y papeleo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Apoyo computacional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Apoyo de otras áreas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Evitar duplicidad e inconsistencia.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Orientación al servicio al cliente</a:t>
            </a:r>
            <a:endParaRPr lang="es-MX" sz="2200" dirty="0"/>
          </a:p>
        </p:txBody>
      </p:sp>
      <p:sp>
        <p:nvSpPr>
          <p:cNvPr id="4" name="3 Rectángulo"/>
          <p:cNvSpPr/>
          <p:nvPr/>
        </p:nvSpPr>
        <p:spPr>
          <a:xfrm>
            <a:off x="467544" y="1453426"/>
            <a:ext cx="38378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200" b="1" dirty="0">
                <a:solidFill>
                  <a:srgbClr val="003054"/>
                </a:solidFill>
              </a:rPr>
              <a:t>Cambiar la visión hacia el</a:t>
            </a:r>
            <a:endParaRPr lang="es-MX" sz="2200" b="1" dirty="0">
              <a:solidFill>
                <a:srgbClr val="003054"/>
              </a:solidFill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611560" y="241399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Objetivos de la Reingeniería de procesos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34789"/>
            <a:ext cx="1821582" cy="1178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Flecha abajo"/>
          <p:cNvSpPr/>
          <p:nvPr/>
        </p:nvSpPr>
        <p:spPr>
          <a:xfrm>
            <a:off x="755576" y="1898685"/>
            <a:ext cx="241337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2509099" y="4149080"/>
            <a:ext cx="16775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200" b="1" dirty="0">
                <a:solidFill>
                  <a:srgbClr val="003054"/>
                </a:solidFill>
              </a:rPr>
              <a:t>A través de</a:t>
            </a:r>
            <a:endParaRPr lang="es-MX" sz="2200" b="1" dirty="0">
              <a:solidFill>
                <a:srgbClr val="003054"/>
              </a:solidFill>
            </a:endParaRPr>
          </a:p>
        </p:txBody>
      </p:sp>
      <p:sp>
        <p:nvSpPr>
          <p:cNvPr id="11" name="10 Flecha abajo"/>
          <p:cNvSpPr/>
          <p:nvPr/>
        </p:nvSpPr>
        <p:spPr>
          <a:xfrm rot="16200000">
            <a:off x="3263200" y="3076819"/>
            <a:ext cx="241337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Abrir llave"/>
          <p:cNvSpPr/>
          <p:nvPr/>
        </p:nvSpPr>
        <p:spPr>
          <a:xfrm>
            <a:off x="4203440" y="2617717"/>
            <a:ext cx="360040" cy="2520280"/>
          </a:xfrm>
          <a:prstGeom prst="leftBrace">
            <a:avLst>
              <a:gd name="adj1" fmla="val 8333"/>
              <a:gd name="adj2" fmla="val 3837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788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142680"/>
            <a:ext cx="2228850" cy="2047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 txBox="1">
            <a:spLocks/>
          </p:cNvSpPr>
          <p:nvPr/>
        </p:nvSpPr>
        <p:spPr>
          <a:xfrm>
            <a:off x="107504" y="241399"/>
            <a:ext cx="9793088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¿Quienes pueden </a:t>
            </a:r>
          </a:p>
        </p:txBody>
      </p:sp>
      <p:cxnSp>
        <p:nvCxnSpPr>
          <p:cNvPr id="3" name="2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611560" y="1700808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Empresas que se encuentran en graves dificultades.</a:t>
            </a:r>
            <a:endParaRPr lang="es-MX" sz="2200" dirty="0"/>
          </a:p>
        </p:txBody>
      </p:sp>
      <p:sp>
        <p:nvSpPr>
          <p:cNvPr id="6" name="5 Rectángulo"/>
          <p:cNvSpPr/>
          <p:nvPr/>
        </p:nvSpPr>
        <p:spPr>
          <a:xfrm>
            <a:off x="1763688" y="3068960"/>
            <a:ext cx="60486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Empresas que aún no se encuentran en problemas, pero tienen la capacidad de avisarlos.</a:t>
            </a:r>
            <a:endParaRPr lang="es-MX" sz="2200" dirty="0"/>
          </a:p>
        </p:txBody>
      </p:sp>
      <p:sp>
        <p:nvSpPr>
          <p:cNvPr id="8" name="7 Rectángulo"/>
          <p:cNvSpPr/>
          <p:nvPr/>
        </p:nvSpPr>
        <p:spPr>
          <a:xfrm>
            <a:off x="2411760" y="4643651"/>
            <a:ext cx="60486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Empresas que se encuentran en óptimas condiciones y emprenden la reingeniería como una oportunidad de ampliar su ventaja ante los competidores.</a:t>
            </a:r>
            <a:endParaRPr lang="es-MX" sz="2200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1763688" y="760488"/>
            <a:ext cx="7200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Aplicar  </a:t>
            </a:r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Reingeniería de procesos?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90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59647" y="241399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Aplicación de la Reingeniería de procesos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440911" y="1772816"/>
            <a:ext cx="8300651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Intensificar la competencia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2200" b="1" dirty="0" smtClean="0">
              <a:solidFill>
                <a:srgbClr val="003054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Cambio en los patrones de consumo de nuestros clientes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2200" b="1" dirty="0" smtClean="0">
              <a:solidFill>
                <a:srgbClr val="003054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Incremento de las utilidades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2200" b="1" dirty="0" smtClean="0">
              <a:solidFill>
                <a:srgbClr val="003054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Aparición de nuevas condiciones de competencia en los mercados internos y externos.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2200" b="1" dirty="0" smtClean="0">
              <a:solidFill>
                <a:srgbClr val="003054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Modificación de los escenarios económico, tecnológicos, financieros, laborales, demográficos, y políticos.</a:t>
            </a: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255166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459647" y="241399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Cómo lograr el éxito con la Reingeniería de procesos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475437" y="1772816"/>
            <a:ext cx="80648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Comprender que es un compromiso a largo plazo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2200" b="1" dirty="0" smtClean="0">
              <a:solidFill>
                <a:srgbClr val="003054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La comprensión del proceso y del flujo de trabajo de la compañía, junto con la identificación de las relaciones entre los departamentos.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2200" b="1" dirty="0" smtClean="0">
              <a:solidFill>
                <a:srgbClr val="003054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Información relacionada con los procesos de negocios que responda a los seis interrogantes básicos: quién, qué, cuando, cómo, dónde y porqué?</a:t>
            </a:r>
            <a:endParaRPr lang="es-MX" sz="2200" b="1" dirty="0">
              <a:solidFill>
                <a:srgbClr val="0030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80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1484784"/>
            <a:ext cx="7200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>
                <a:solidFill>
                  <a:srgbClr val="003054"/>
                </a:solidFill>
              </a:rPr>
              <a:t>La comprensión de la estrategia corporativa.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2200" b="1" dirty="0">
              <a:solidFill>
                <a:srgbClr val="003054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>
                <a:solidFill>
                  <a:srgbClr val="003054"/>
                </a:solidFill>
              </a:rPr>
              <a:t>La comprensión de la responsabilidad de cada departamento.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2200" b="1" dirty="0">
              <a:solidFill>
                <a:srgbClr val="003054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>
                <a:solidFill>
                  <a:srgbClr val="003054"/>
                </a:solidFill>
              </a:rPr>
              <a:t>La identificación de los problemas operacionales y de producción</a:t>
            </a:r>
            <a:r>
              <a:rPr lang="es-MX" sz="2200" b="1" dirty="0" smtClean="0">
                <a:solidFill>
                  <a:srgbClr val="003054"/>
                </a:solidFill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La comprensión de la cultura corporativa.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2200" b="1" dirty="0">
              <a:solidFill>
                <a:srgbClr val="003054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 smtClean="0">
                <a:solidFill>
                  <a:srgbClr val="003054"/>
                </a:solidFill>
              </a:rPr>
              <a:t>La comprensión del efecto de onda del cambio y habilidades para predecir el impacto de todos los cambios.</a:t>
            </a:r>
            <a:endParaRPr lang="es-MX" sz="2200" b="1" dirty="0">
              <a:solidFill>
                <a:srgbClr val="003054"/>
              </a:solidFill>
            </a:endParaRP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9647" y="241399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Cómo lograr el éxito con la Reingeniería de procesos</a:t>
            </a:r>
            <a:endParaRPr lang="es-MX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794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5"/>
          <p:cNvSpPr txBox="1"/>
          <p:nvPr/>
        </p:nvSpPr>
        <p:spPr>
          <a:xfrm>
            <a:off x="826709" y="1815421"/>
            <a:ext cx="5082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rgbClr val="002060"/>
                </a:solidFill>
              </a:rPr>
              <a:t>1. Ventajas competitivas y los SI</a:t>
            </a:r>
            <a:endParaRPr lang="es-MX" sz="2400" dirty="0">
              <a:solidFill>
                <a:srgbClr val="002060"/>
              </a:solidFill>
            </a:endParaRPr>
          </a:p>
        </p:txBody>
      </p:sp>
      <p:sp>
        <p:nvSpPr>
          <p:cNvPr id="3" name="CuadroTexto 6"/>
          <p:cNvSpPr txBox="1"/>
          <p:nvPr/>
        </p:nvSpPr>
        <p:spPr>
          <a:xfrm>
            <a:off x="826709" y="2554240"/>
            <a:ext cx="4753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rgbClr val="002060"/>
                </a:solidFill>
              </a:rPr>
              <a:t>2. Impulsos estratégicos</a:t>
            </a:r>
            <a:endParaRPr lang="es-MX" sz="2400" dirty="0">
              <a:solidFill>
                <a:srgbClr val="002060"/>
              </a:solidFill>
            </a:endParaRPr>
          </a:p>
        </p:txBody>
      </p:sp>
      <p:sp>
        <p:nvSpPr>
          <p:cNvPr id="4" name="CuadroTexto 7"/>
          <p:cNvSpPr txBox="1"/>
          <p:nvPr/>
        </p:nvSpPr>
        <p:spPr>
          <a:xfrm>
            <a:off x="826708" y="3286921"/>
            <a:ext cx="4238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rgbClr val="002060"/>
                </a:solidFill>
              </a:rPr>
              <a:t>3</a:t>
            </a:r>
            <a:r>
              <a:rPr lang="es-MX" sz="2400" dirty="0" smtClean="0">
                <a:solidFill>
                  <a:srgbClr val="002060"/>
                </a:solidFill>
              </a:rPr>
              <a:t>. Fuerzas de la Industria</a:t>
            </a:r>
            <a:endParaRPr lang="es-MX" sz="2400" dirty="0">
              <a:solidFill>
                <a:srgbClr val="002060"/>
              </a:solidFill>
            </a:endParaRPr>
          </a:p>
        </p:txBody>
      </p:sp>
      <p:sp>
        <p:nvSpPr>
          <p:cNvPr id="5" name="CuadroTexto 8"/>
          <p:cNvSpPr txBox="1"/>
          <p:nvPr/>
        </p:nvSpPr>
        <p:spPr>
          <a:xfrm>
            <a:off x="826708" y="4019602"/>
            <a:ext cx="8857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rgbClr val="002060"/>
                </a:solidFill>
              </a:rPr>
              <a:t>4. Los Sistemas Estratégicos de información en la organización.</a:t>
            </a:r>
            <a:endParaRPr lang="es-MX" sz="2400" dirty="0">
              <a:solidFill>
                <a:srgbClr val="002060"/>
              </a:solidFill>
            </a:endParaRPr>
          </a:p>
        </p:txBody>
      </p:sp>
      <p:sp>
        <p:nvSpPr>
          <p:cNvPr id="6" name="CuadroTexto 9"/>
          <p:cNvSpPr txBox="1"/>
          <p:nvPr/>
        </p:nvSpPr>
        <p:spPr>
          <a:xfrm>
            <a:off x="826700" y="4826023"/>
            <a:ext cx="10109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rgbClr val="002060"/>
                </a:solidFill>
              </a:rPr>
              <a:t>5</a:t>
            </a:r>
            <a:r>
              <a:rPr lang="es-MX" sz="2400" dirty="0" smtClean="0">
                <a:solidFill>
                  <a:srgbClr val="002060"/>
                </a:solidFill>
              </a:rPr>
              <a:t>. Implantación de SI Estratégicos en la organización.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510693" y="580374"/>
            <a:ext cx="3956465" cy="64462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dirty="0" smtClean="0">
                <a:solidFill>
                  <a:schemeClr val="tx1">
                    <a:lumMod val="85000"/>
                  </a:schemeClr>
                </a:solidFill>
              </a:rPr>
              <a:t>CONOCIMIENTOS</a:t>
            </a:r>
            <a:endParaRPr lang="es-MX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20778" y="5589240"/>
            <a:ext cx="7553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rgbClr val="002060"/>
                </a:solidFill>
              </a:rPr>
              <a:t>6. Reingeniería de procesos de negocios</a:t>
            </a:r>
          </a:p>
        </p:txBody>
      </p:sp>
    </p:spTree>
    <p:extLst>
      <p:ext uri="{BB962C8B-B14F-4D97-AF65-F5344CB8AC3E}">
        <p14:creationId xmlns:p14="http://schemas.microsoft.com/office/powerpoint/2010/main" val="277293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229" y="332656"/>
            <a:ext cx="3963739" cy="67475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MX" sz="2800" dirty="0" smtClean="0"/>
              <a:t>Guion Explicativo</a:t>
            </a:r>
            <a:endParaRPr lang="es-MX" sz="2800" dirty="0"/>
          </a:p>
        </p:txBody>
      </p:sp>
      <p:sp>
        <p:nvSpPr>
          <p:cNvPr id="3" name="CuadroTexto 4"/>
          <p:cNvSpPr txBox="1"/>
          <p:nvPr/>
        </p:nvSpPr>
        <p:spPr>
          <a:xfrm>
            <a:off x="755576" y="1988840"/>
            <a:ext cx="7497348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200" b="1" dirty="0">
                <a:solidFill>
                  <a:srgbClr val="003054"/>
                </a:solidFill>
              </a:rPr>
              <a:t>Con el presente material se dará explicación </a:t>
            </a:r>
            <a:r>
              <a:rPr lang="es-MX" sz="2200" b="1" dirty="0">
                <a:solidFill>
                  <a:srgbClr val="003054"/>
                </a:solidFill>
              </a:rPr>
              <a:t>al </a:t>
            </a:r>
            <a:r>
              <a:rPr lang="es-MX" sz="2200" b="1" dirty="0">
                <a:solidFill>
                  <a:srgbClr val="003054"/>
                </a:solidFill>
              </a:rPr>
              <a:t>alumno de la unidad de competencia tres perteneciente a la Unidad de aprendizaje Sistemas de Información Estratégicos, con el propósito de apoyar la comprensión de los temas a cubrir, de tal manera que al final pueda emplear las tecnologías de la información para conseguir una estrategia de negocios organizacional</a:t>
            </a:r>
            <a:r>
              <a:rPr lang="es-MX" sz="2200" dirty="0" smtClean="0"/>
              <a:t>.</a:t>
            </a:r>
            <a:endParaRPr lang="es-MX" sz="2200" dirty="0"/>
          </a:p>
        </p:txBody>
      </p:sp>
      <p:cxnSp>
        <p:nvCxnSpPr>
          <p:cNvPr id="4" name="3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61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87648" y="4531029"/>
            <a:ext cx="2466975" cy="184785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323528" y="357936"/>
            <a:ext cx="5491202" cy="6124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800" smtClean="0"/>
              <a:t>Referencias Bibliográficas</a:t>
            </a:r>
            <a:endParaRPr lang="es-MX" sz="2800" dirty="0"/>
          </a:p>
        </p:txBody>
      </p:sp>
      <p:sp>
        <p:nvSpPr>
          <p:cNvPr id="5" name="CuadroTexto 4"/>
          <p:cNvSpPr txBox="1"/>
          <p:nvPr/>
        </p:nvSpPr>
        <p:spPr>
          <a:xfrm>
            <a:off x="653623" y="1154113"/>
            <a:ext cx="80010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>
                <a:solidFill>
                  <a:srgbClr val="003054"/>
                </a:solidFill>
              </a:rPr>
              <a:t>LAUDON &amp; </a:t>
            </a:r>
            <a:r>
              <a:rPr lang="es-MX" sz="2200" b="1" dirty="0" err="1">
                <a:solidFill>
                  <a:srgbClr val="003054"/>
                </a:solidFill>
              </a:rPr>
              <a:t>Laudon</a:t>
            </a:r>
            <a:r>
              <a:rPr lang="es-MX" sz="2200" b="1" dirty="0">
                <a:solidFill>
                  <a:srgbClr val="003054"/>
                </a:solidFill>
              </a:rPr>
              <a:t> (2012), “Sistemas de Información Gerencial” Ed. Prentice-Hall. </a:t>
            </a:r>
            <a:endParaRPr lang="es-MX" sz="2200" b="1" dirty="0">
              <a:solidFill>
                <a:srgbClr val="003054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53623" y="2132856"/>
            <a:ext cx="8001000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>
                <a:solidFill>
                  <a:srgbClr val="003054"/>
                </a:solidFill>
              </a:rPr>
              <a:t>BACA, Gabriel y </a:t>
            </a:r>
            <a:r>
              <a:rPr lang="es-MX" sz="2200" b="1" dirty="0">
                <a:solidFill>
                  <a:srgbClr val="003054"/>
                </a:solidFill>
              </a:rPr>
              <a:t>otros. (2014) “Administración Informática I: Análisis y Evaluación de Tecnologías de la Información”. Grupo Editorial Patria </a:t>
            </a:r>
            <a:endParaRPr lang="es-MX" sz="2200" b="1" dirty="0">
              <a:solidFill>
                <a:srgbClr val="003054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53623" y="4437112"/>
            <a:ext cx="80010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>
                <a:solidFill>
                  <a:srgbClr val="003054"/>
                </a:solidFill>
              </a:rPr>
              <a:t>MURDICK, </a:t>
            </a:r>
            <a:r>
              <a:rPr lang="es-MX" sz="2200" b="1" dirty="0">
                <a:solidFill>
                  <a:srgbClr val="003054"/>
                </a:solidFill>
              </a:rPr>
              <a:t>Robert</a:t>
            </a:r>
            <a:r>
              <a:rPr lang="es-MX" sz="2200" b="1" dirty="0">
                <a:solidFill>
                  <a:srgbClr val="003054"/>
                </a:solidFill>
              </a:rPr>
              <a:t>. (1988) </a:t>
            </a:r>
            <a:r>
              <a:rPr lang="es-MX" sz="2200" b="1" dirty="0">
                <a:solidFill>
                  <a:srgbClr val="003054"/>
                </a:solidFill>
              </a:rPr>
              <a:t>“Sistemas de Información Administrativa”. Ed. Prentice Hall </a:t>
            </a:r>
          </a:p>
        </p:txBody>
      </p:sp>
      <p:sp>
        <p:nvSpPr>
          <p:cNvPr id="8" name="CuadroTexto 9"/>
          <p:cNvSpPr txBox="1"/>
          <p:nvPr/>
        </p:nvSpPr>
        <p:spPr>
          <a:xfrm>
            <a:off x="653623" y="3429000"/>
            <a:ext cx="80010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200" b="1" dirty="0">
                <a:solidFill>
                  <a:srgbClr val="003054"/>
                </a:solidFill>
              </a:rPr>
              <a:t>COHEN &amp; Asín, </a:t>
            </a:r>
            <a:r>
              <a:rPr lang="es-MX" sz="2200" b="1" dirty="0">
                <a:solidFill>
                  <a:srgbClr val="003054"/>
                </a:solidFill>
              </a:rPr>
              <a:t>(2000), “Sistemas de Información para los </a:t>
            </a:r>
            <a:r>
              <a:rPr lang="es-MX" sz="2200" b="1" dirty="0">
                <a:solidFill>
                  <a:srgbClr val="003054"/>
                </a:solidFill>
              </a:rPr>
              <a:t>negocios” </a:t>
            </a:r>
            <a:r>
              <a:rPr lang="es-MX" sz="2200" b="1" dirty="0">
                <a:solidFill>
                  <a:srgbClr val="003054"/>
                </a:solidFill>
              </a:rPr>
              <a:t>Ed. </a:t>
            </a:r>
            <a:r>
              <a:rPr lang="es-MX" sz="2200" b="1" dirty="0">
                <a:solidFill>
                  <a:srgbClr val="003054"/>
                </a:solidFill>
              </a:rPr>
              <a:t>McGraw Hill</a:t>
            </a:r>
            <a:endParaRPr lang="es-MX" sz="2200" b="1" dirty="0">
              <a:solidFill>
                <a:srgbClr val="003054"/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597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5013176"/>
            <a:ext cx="8280920" cy="1144538"/>
          </a:xfrm>
        </p:spPr>
        <p:txBody>
          <a:bodyPr/>
          <a:lstStyle/>
          <a:p>
            <a:r>
              <a:rPr lang="es-MX" dirty="0" smtClean="0"/>
              <a:t>3.1 </a:t>
            </a:r>
            <a:r>
              <a:rPr lang="es-MX" sz="4000" dirty="0" smtClean="0"/>
              <a:t>VENTAJAS COMPETITIVAS Y LOS SI</a:t>
            </a:r>
            <a:endParaRPr lang="es-MX" sz="4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95736" y="3212976"/>
            <a:ext cx="6172200" cy="685800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/>
              <a:t>Unidad 3  La estrategia de negocios y las tecnologías de información</a:t>
            </a:r>
            <a:endParaRPr lang="es-MX" dirty="0"/>
          </a:p>
        </p:txBody>
      </p:sp>
      <p:pic>
        <p:nvPicPr>
          <p:cNvPr id="1026" name="Picture 2" descr="http://www.gestionyadministracion.com/negocios/estrategia-negocios-ajedre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764704"/>
            <a:ext cx="2381250" cy="2143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71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7543800" cy="626368"/>
          </a:xfrm>
        </p:spPr>
        <p:txBody>
          <a:bodyPr/>
          <a:lstStyle/>
          <a:p>
            <a:r>
              <a:rPr lang="es-MX" sz="3200" dirty="0" smtClean="0"/>
              <a:t>¿Qué es un sistema de información?</a:t>
            </a:r>
            <a:endParaRPr lang="es-MX" sz="3200" dirty="0"/>
          </a:p>
        </p:txBody>
      </p:sp>
      <p:cxnSp>
        <p:nvCxnSpPr>
          <p:cNvPr id="4" name="3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2 Rectángulo"/>
          <p:cNvSpPr/>
          <p:nvPr/>
        </p:nvSpPr>
        <p:spPr>
          <a:xfrm>
            <a:off x="3779912" y="1677215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800" b="1" dirty="0" smtClean="0">
                <a:solidFill>
                  <a:srgbClr val="003054"/>
                </a:solidFill>
              </a:rPr>
              <a:t>Es una combinación organizada de personas, hardware, software, redes de comunicación y recursos de información, que almacenen, recupere, transforme y distribuya la información en una organización.</a:t>
            </a:r>
            <a:endParaRPr lang="es-MX" sz="2800" b="1" dirty="0">
              <a:solidFill>
                <a:srgbClr val="003054"/>
              </a:solidFill>
            </a:endParaRPr>
          </a:p>
        </p:txBody>
      </p:sp>
      <p:pic>
        <p:nvPicPr>
          <p:cNvPr id="1026" name="Picture 2" descr="http://www.madrimasd.org/blogs/sociedadinformacion/files/2011/05/Fotolia_2837904_Subscription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3456384" cy="259268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365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467544" y="188640"/>
            <a:ext cx="7543800" cy="6263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7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/>
              <a:t>¿Qué es un sistemas de información estratégico (SIE)</a:t>
            </a:r>
            <a:endParaRPr lang="es-MX" sz="3200" dirty="0"/>
          </a:p>
        </p:txBody>
      </p:sp>
      <p:cxnSp>
        <p:nvCxnSpPr>
          <p:cNvPr id="4" name="3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886768" y="1556792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rgbClr val="003054"/>
                </a:solidFill>
              </a:rPr>
              <a:t>Consiste en el uso de la tecnología de la Información (TI) </a:t>
            </a:r>
            <a:r>
              <a:rPr lang="es-MX" sz="2400" b="1" dirty="0" smtClean="0">
                <a:solidFill>
                  <a:srgbClr val="003054"/>
                </a:solidFill>
              </a:rPr>
              <a:t>así como el manejo de la información procesada de </a:t>
            </a:r>
            <a:r>
              <a:rPr lang="es-MX" sz="2400" b="1" dirty="0">
                <a:solidFill>
                  <a:srgbClr val="003054"/>
                </a:solidFill>
              </a:rPr>
              <a:t>una organización de modo que se pueda utilizar para </a:t>
            </a:r>
            <a:r>
              <a:rPr lang="es-MX" sz="2400" b="1" dirty="0" smtClean="0">
                <a:solidFill>
                  <a:srgbClr val="003054"/>
                </a:solidFill>
              </a:rPr>
              <a:t>obtener ventajas competitivas.</a:t>
            </a:r>
          </a:p>
          <a:p>
            <a:pPr algn="just"/>
            <a:r>
              <a:rPr lang="es-MX" sz="2400" b="1" dirty="0" smtClean="0">
                <a:solidFill>
                  <a:srgbClr val="003054"/>
                </a:solidFill>
              </a:rPr>
              <a:t>Estas ventajas puedes ser de costos y servicios.</a:t>
            </a:r>
            <a:r>
              <a:rPr lang="es-MX" sz="2400" b="1" dirty="0">
                <a:solidFill>
                  <a:srgbClr val="003054"/>
                </a:solidFill>
              </a:rPr>
              <a:t/>
            </a:r>
            <a:br>
              <a:rPr lang="es-MX" sz="2400" b="1" dirty="0">
                <a:solidFill>
                  <a:srgbClr val="003054"/>
                </a:solidFill>
              </a:rPr>
            </a:br>
            <a:endParaRPr lang="es-MX" sz="2400" b="1" dirty="0">
              <a:solidFill>
                <a:srgbClr val="003054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008" y="4437112"/>
            <a:ext cx="2880320" cy="16458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250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611560" y="1556792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 smtClean="0">
                <a:solidFill>
                  <a:srgbClr val="003054"/>
                </a:solidFill>
              </a:rPr>
              <a:t>Reduce costos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 smtClean="0">
                <a:solidFill>
                  <a:srgbClr val="003054"/>
                </a:solidFill>
              </a:rPr>
              <a:t>Los </a:t>
            </a:r>
            <a:r>
              <a:rPr lang="es-MX" sz="2400" b="1" dirty="0">
                <a:solidFill>
                  <a:srgbClr val="003054"/>
                </a:solidFill>
              </a:rPr>
              <a:t>sistemas de información son creadores de barreras de entrada al </a:t>
            </a:r>
            <a:r>
              <a:rPr lang="es-MX" sz="2400" b="1" dirty="0" smtClean="0">
                <a:solidFill>
                  <a:srgbClr val="003054"/>
                </a:solidFill>
              </a:rPr>
              <a:t>negocio.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 smtClean="0">
                <a:solidFill>
                  <a:srgbClr val="003054"/>
                </a:solidFill>
              </a:rPr>
              <a:t>Crea altos costo de cambio.</a:t>
            </a:r>
            <a:endParaRPr lang="es-MX" sz="2400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67544" y="208606"/>
            <a:ext cx="8856984" cy="6263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85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200" dirty="0" smtClean="0"/>
              <a:t>Ventajas de los sistemas de información estratégico (SIE</a:t>
            </a:r>
            <a:endParaRPr lang="es-MX" sz="3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467544" y="836712"/>
            <a:ext cx="763284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3275856" y="3789040"/>
            <a:ext cx="4968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003054"/>
                </a:solidFill>
              </a:rPr>
              <a:t>Crea nuevos productos o servicios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003054"/>
                </a:solidFill>
              </a:rPr>
              <a:t>Diferencia productos o servicios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003054"/>
                </a:solidFill>
              </a:rPr>
              <a:t>Mejora productos o servicios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003054"/>
                </a:solidFill>
              </a:rPr>
              <a:t>Crea alianzas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74" y="3198460"/>
            <a:ext cx="288032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097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1793</TotalTime>
  <Words>1848</Words>
  <Application>Microsoft Office PowerPoint</Application>
  <PresentationFormat>Presentación en pantalla (4:3)</PresentationFormat>
  <Paragraphs>258</Paragraphs>
  <Slides>51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52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3.1 VENTAJAS COMPETITIVAS Y LOS SI</vt:lpstr>
      <vt:lpstr>¿Qué es un sistema de información?</vt:lpstr>
      <vt:lpstr>Presentación de PowerPoint</vt:lpstr>
      <vt:lpstr>Presentación de PowerPoint</vt:lpstr>
      <vt:lpstr>Presentación de PowerPoint</vt:lpstr>
      <vt:lpstr>3.2 IMPULSOS ESTRATÉGICOS</vt:lpstr>
      <vt:lpstr>¿Qué es un impulso estratégico?</vt:lpstr>
      <vt:lpstr>Categorías de los impulsos según de Wiseman</vt:lpstr>
      <vt:lpstr>Presentación de PowerPoint</vt:lpstr>
      <vt:lpstr>DIFERENCIACIÓN</vt:lpstr>
      <vt:lpstr>Presentación de PowerPoint</vt:lpstr>
      <vt:lpstr>Presentación de PowerPoint</vt:lpstr>
      <vt:lpstr>Las economías a escala</vt:lpstr>
      <vt:lpstr>Sinergia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3.3  FUERZAS DE LA INDUSTRIA</vt:lpstr>
      <vt:lpstr>Presentación de PowerPoint</vt:lpstr>
      <vt:lpstr>3.4  LOS SISTEMAS ESTRATÉGICOS DE INFORMACIÓN EN LA ORGANIZACIÓN</vt:lpstr>
      <vt:lpstr>Presentación de PowerPoint</vt:lpstr>
      <vt:lpstr>Presentación de PowerPoint</vt:lpstr>
      <vt:lpstr>Presentación de PowerPoint</vt:lpstr>
      <vt:lpstr>Presentación de PowerPoint</vt:lpstr>
      <vt:lpstr>  3.5  IMPLANTACIÓN DE SI ESTRATÉGICOS DE INFORMACIÓN EN LA ORGANIZACIÓN</vt:lpstr>
      <vt:lpstr>Presentación de PowerPoint</vt:lpstr>
      <vt:lpstr>Presentación de PowerPoint</vt:lpstr>
      <vt:lpstr>  3.6  REINGENIERIA DE PROCESOS DE NEGOCIOS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Guion Explicativo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3.2 IMPULSOS ESTRATÉGICOS</dc:title>
  <dc:creator>ServicioTitu</dc:creator>
  <cp:lastModifiedBy>ServicioTitu</cp:lastModifiedBy>
  <cp:revision>121</cp:revision>
  <dcterms:created xsi:type="dcterms:W3CDTF">2015-09-22T14:27:53Z</dcterms:created>
  <dcterms:modified xsi:type="dcterms:W3CDTF">2015-10-01T22:16:25Z</dcterms:modified>
</cp:coreProperties>
</file>