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91" r:id="rId2"/>
    <p:sldId id="256" r:id="rId3"/>
    <p:sldId id="257" r:id="rId4"/>
    <p:sldId id="258" r:id="rId5"/>
    <p:sldId id="288" r:id="rId6"/>
    <p:sldId id="289" r:id="rId7"/>
    <p:sldId id="290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7" r:id="rId36"/>
    <p:sldId id="292" r:id="rId37"/>
    <p:sldId id="286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60" autoAdjust="0"/>
  </p:normalViewPr>
  <p:slideViewPr>
    <p:cSldViewPr>
      <p:cViewPr varScale="1">
        <p:scale>
          <a:sx n="92" d="100"/>
          <a:sy n="92" d="100"/>
        </p:scale>
        <p:origin x="186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A48EFA0-B190-4D3B-98B7-28D26D364711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F57012C-C124-47A5-B48B-6DF416B820B0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mx/url?sa=i&amp;rct=j&amp;q=&amp;esrc=s&amp;source=images&amp;cd=&amp;cad=rja&amp;uact=8&amp;docid=kco_k0C1ZCGLzM&amp;tbnid=ChAPoqPyQs7ljM:&amp;ved=0CAUQjRw&amp;url=http://doctorpercyzapata.blogspot.com/2012/07/bacterias-percy-zapata-mendo.html&amp;ei=IOikU9eYItWysQTjhIGACw&amp;bvm=bv.69411363,d.b2k&amp;psig=AFQjCNFdKBUAMX9SOsh76mWW2TF7Y4Ki1g&amp;ust=1403402440017500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uact=8&amp;docid=8sgYmmTm7PBjRM&amp;tbnid=TtnOIEKnR12EAM:&amp;ved=0CAUQjRw&amp;url=http://www.infovisual.info/03/053_es.html&amp;ei=dselU9niHYbnsATlqIKYCw&amp;bvm=bv.69411363,d.b2k&amp;psig=AFQjCNGZrRg_3YV8Hra8Inh_tt6c3WAh8w&amp;ust=1403459760287955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19672" y="548680"/>
            <a:ext cx="6733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UNIVERSIDAD AUTÓNOMA DEL ESTADO DE MÉXICO</a:t>
            </a:r>
            <a:endParaRPr lang="es-MX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131840" y="1378365"/>
            <a:ext cx="3262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FACULTAD DE QUÍMICA</a:t>
            </a:r>
            <a:endParaRPr lang="es-MX" sz="2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2348880"/>
            <a:ext cx="7040261" cy="83099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dirty="0" smtClean="0"/>
              <a:t>UNIDAD DE APRENDIZAJE:  </a:t>
            </a:r>
          </a:p>
          <a:p>
            <a:r>
              <a:rPr lang="es-MX" sz="2400" dirty="0"/>
              <a:t>	</a:t>
            </a:r>
            <a:r>
              <a:rPr lang="es-MX" sz="2400" dirty="0" smtClean="0"/>
              <a:t>	</a:t>
            </a:r>
            <a:r>
              <a:rPr lang="es-MX" sz="2400" b="1" dirty="0" smtClean="0">
                <a:solidFill>
                  <a:srgbClr val="FFC000"/>
                </a:solidFill>
              </a:rPr>
              <a:t>TÓPICOS DE BACTERIOLOGÍA CLÍNICA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16231" y="3516027"/>
            <a:ext cx="8614538" cy="46166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UNIDAD I</a:t>
            </a:r>
            <a:r>
              <a:rPr lang="es-MX" sz="2400" dirty="0" smtClean="0"/>
              <a:t>:  IMPORTANCIA CLÍNICA DE LAS BACTERIAS ANAEROBIAS</a:t>
            </a:r>
            <a:endParaRPr lang="es-MX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475656" y="4509120"/>
            <a:ext cx="7249229" cy="83099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TEMA</a:t>
            </a:r>
            <a:r>
              <a:rPr lang="es-MX" sz="2400" dirty="0" smtClean="0"/>
              <a:t>:  </a:t>
            </a:r>
            <a:r>
              <a:rPr lang="es-MX" sz="2400" b="1" dirty="0" smtClean="0">
                <a:solidFill>
                  <a:srgbClr val="002060"/>
                </a:solidFill>
              </a:rPr>
              <a:t>BACTERIAS ANAEROBIAS </a:t>
            </a:r>
            <a:r>
              <a:rPr lang="es-MX" sz="2400" dirty="0" smtClean="0">
                <a:solidFill>
                  <a:srgbClr val="002060"/>
                </a:solidFill>
              </a:rPr>
              <a:t>-  GENERALIDADES Y </a:t>
            </a:r>
          </a:p>
          <a:p>
            <a:r>
              <a:rPr lang="es-MX" sz="2400" dirty="0" smtClean="0">
                <a:solidFill>
                  <a:srgbClr val="002060"/>
                </a:solidFill>
              </a:rPr>
              <a:t>BACILOS GRAM NEGATIVOS.</a:t>
            </a:r>
            <a:r>
              <a:rPr lang="es-MX" dirty="0" smtClean="0">
                <a:solidFill>
                  <a:srgbClr val="002060"/>
                </a:solidFill>
              </a:rPr>
              <a:t> </a:t>
            </a:r>
            <a:endParaRPr lang="es-MX" dirty="0">
              <a:solidFill>
                <a:srgbClr val="00206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123361" y="5789842"/>
            <a:ext cx="4175823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AUTOR:  MSP SERGIO H. PAVÓN ROMERO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62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626469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843808" y="5805264"/>
            <a:ext cx="2848024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TRACTO GENTAL FEMENINO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016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2095500"/>
            <a:ext cx="4191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131840" y="5301208"/>
            <a:ext cx="1191352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INTESTINO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09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9040"/>
            <a:ext cx="3220744" cy="214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691" y="1340768"/>
            <a:ext cx="29813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292080" y="1700808"/>
            <a:ext cx="2316596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CONJUNTIVA OCULAR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2555776" y="4365104"/>
            <a:ext cx="540533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PIEL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705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31640" y="1556792"/>
            <a:ext cx="3271217" cy="461665"/>
          </a:xfrm>
          <a:prstGeom prst="rect">
            <a:avLst/>
          </a:prstGeom>
          <a:noFill/>
          <a:ln>
            <a:solidFill>
              <a:schemeClr val="tx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MX" sz="2400" dirty="0" smtClean="0"/>
              <a:t>BACTERIAS ANAEROBIAS</a:t>
            </a:r>
            <a:endParaRPr lang="es-MX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967248" y="2636912"/>
            <a:ext cx="4053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COMENSALES SAPRÓFITOS DE ESCASA </a:t>
            </a:r>
          </a:p>
          <a:p>
            <a:r>
              <a:rPr lang="es-MX" b="1" dirty="0" smtClean="0"/>
              <a:t>INVASIVIDAD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419872" y="4365104"/>
            <a:ext cx="4048737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EXPRESIÓN DE SU PATOGENICIDAD</a:t>
            </a:r>
            <a:endParaRPr lang="es-MX" sz="2000" b="1" dirty="0"/>
          </a:p>
        </p:txBody>
      </p:sp>
      <p:cxnSp>
        <p:nvCxnSpPr>
          <p:cNvPr id="6" name="5 Conector recto de flecha"/>
          <p:cNvCxnSpPr>
            <a:stCxn id="3" idx="2"/>
          </p:cNvCxnSpPr>
          <p:nvPr/>
        </p:nvCxnSpPr>
        <p:spPr>
          <a:xfrm>
            <a:off x="4993760" y="3283243"/>
            <a:ext cx="0" cy="93784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5444240" y="3573016"/>
            <a:ext cx="253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FF00"/>
                </a:solidFill>
              </a:rPr>
              <a:t>FACTORES FAVORABLES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99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43608" y="869811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rgbClr val="FFFF00"/>
                </a:solidFill>
              </a:rPr>
              <a:t>FACTORES FAVORABLES  y/o PREDISPONENTES A INFECCIONES POR BACTERIAS ANAEROBIAS</a:t>
            </a:r>
            <a:endParaRPr lang="es-MX" sz="2000" dirty="0">
              <a:solidFill>
                <a:srgbClr val="FFFF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63688" y="1577697"/>
            <a:ext cx="5832647" cy="621708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A. </a:t>
            </a:r>
            <a:r>
              <a:rPr lang="es-MX" sz="1600" b="1" dirty="0" smtClean="0">
                <a:solidFill>
                  <a:srgbClr val="FFC000"/>
                </a:solidFill>
              </a:rPr>
              <a:t>POTENCIALES DE OXIDO REDUCCIÓN BAJOS</a:t>
            </a:r>
          </a:p>
          <a:p>
            <a:endParaRPr lang="es-MX" sz="1600" b="1" dirty="0" smtClean="0">
              <a:solidFill>
                <a:srgbClr val="FFC000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B. ISQUEMIA – CON TRANSTORNOS  CIRCULATORIOS POR ATEROSCLEROSIS EN DIABÉTICOS.</a:t>
            </a:r>
          </a:p>
          <a:p>
            <a:endParaRPr lang="es-MX" sz="1600" b="1" dirty="0" smtClean="0">
              <a:solidFill>
                <a:srgbClr val="FFC000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C. TROMBOFLEBITIS O AFECCIONES VASCULARES.</a:t>
            </a:r>
          </a:p>
          <a:p>
            <a:endParaRPr lang="es-MX" sz="1600" b="1" dirty="0" smtClean="0">
              <a:solidFill>
                <a:srgbClr val="FFC000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D. PROCESOS DE NECROSIS POR DEGENERACIÓN, INFECCIÓN, TRAUMATISMOS O CUERPOS EXTRAÑOS.</a:t>
            </a:r>
          </a:p>
          <a:p>
            <a:endParaRPr lang="es-MX" sz="1600" b="1" dirty="0" smtClean="0">
              <a:solidFill>
                <a:srgbClr val="FFC000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E. OBSTRUCCIONES EN TUBO DIGESTIVO – DIVERTICULITIS, LITIASIS VESCICULAR</a:t>
            </a:r>
          </a:p>
          <a:p>
            <a:r>
              <a:rPr lang="es-MX" sz="1600" b="1" dirty="0" smtClean="0">
                <a:solidFill>
                  <a:srgbClr val="FFC000"/>
                </a:solidFill>
              </a:rPr>
              <a:t>O DEL COLEDOCO, CARCINOMA DE COLON, VOLVOLUS INTESTINAL.</a:t>
            </a:r>
          </a:p>
          <a:p>
            <a:endParaRPr lang="es-MX" sz="1600" b="1" dirty="0" smtClean="0">
              <a:solidFill>
                <a:srgbClr val="FFC000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F. EMPLEO DE ANTIMICROBIANOS – AMINOGLICÓSIDOS Y CEFALOSPORINAS</a:t>
            </a:r>
          </a:p>
          <a:p>
            <a:endParaRPr lang="es-MX" sz="1600" b="1" dirty="0" smtClean="0">
              <a:solidFill>
                <a:srgbClr val="FFC000"/>
              </a:solidFill>
            </a:endParaRPr>
          </a:p>
          <a:p>
            <a:r>
              <a:rPr lang="es-MX" sz="1600" b="1" dirty="0" smtClean="0">
                <a:solidFill>
                  <a:srgbClr val="FFC000"/>
                </a:solidFill>
              </a:rPr>
              <a:t>G. INFECCIONES ASOCIADAS O PRECEDENTES</a:t>
            </a:r>
            <a:r>
              <a:rPr lang="es-MX" b="1" dirty="0" smtClean="0">
                <a:solidFill>
                  <a:srgbClr val="FFC000"/>
                </a:solidFill>
              </a:rPr>
              <a:t>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913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2587" y="1037926"/>
            <a:ext cx="6557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“</a:t>
            </a:r>
            <a:r>
              <a:rPr lang="es-MX" sz="2400" b="1" dirty="0" smtClean="0">
                <a:solidFill>
                  <a:srgbClr val="FFC000"/>
                </a:solidFill>
              </a:rPr>
              <a:t>CONCEPTO UNA BACTERIA UNA ENFERMEDAD</a:t>
            </a:r>
            <a:r>
              <a:rPr lang="es-MX" b="1" dirty="0" smtClean="0"/>
              <a:t>”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267744" y="1943254"/>
            <a:ext cx="4778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NO</a:t>
            </a:r>
            <a:r>
              <a:rPr lang="es-MX" dirty="0" smtClean="0"/>
              <a:t> APLICA PARA LAS BACTERIAS ANAEROBIAS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39326" y="2564904"/>
            <a:ext cx="843545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APENDICITIS</a:t>
            </a:r>
            <a:r>
              <a:rPr lang="es-MX" dirty="0" smtClean="0"/>
              <a:t>:  HASTA SEIS BACTERIAS DIFERENTES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PERITONITIS</a:t>
            </a:r>
            <a:r>
              <a:rPr lang="es-MX" dirty="0" smtClean="0"/>
              <a:t>: HASTA CINCO BACTERIAS DIFERENTES –DOS AEROBIAS </a:t>
            </a:r>
          </a:p>
          <a:p>
            <a:r>
              <a:rPr lang="es-MX" dirty="0"/>
              <a:t>	</a:t>
            </a:r>
            <a:r>
              <a:rPr lang="es-MX" dirty="0" smtClean="0"/>
              <a:t>				      Y TRES ANAEROBIAS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GANGRENA SINERGISTA</a:t>
            </a:r>
            <a:r>
              <a:rPr lang="es-MX" dirty="0" smtClean="0"/>
              <a:t>: REQUIERE DE </a:t>
            </a:r>
            <a:r>
              <a:rPr lang="es-MX" i="1" dirty="0" err="1" smtClean="0"/>
              <a:t>Streptococcus</a:t>
            </a:r>
            <a:r>
              <a:rPr lang="es-MX" dirty="0" smtClean="0"/>
              <a:t> no </a:t>
            </a:r>
            <a:r>
              <a:rPr lang="es-MX" dirty="0" err="1" smtClean="0"/>
              <a:t>hemollítico</a:t>
            </a:r>
            <a:r>
              <a:rPr lang="es-MX" dirty="0" smtClean="0"/>
              <a:t>, </a:t>
            </a:r>
            <a:r>
              <a:rPr lang="es-MX" dirty="0" err="1" smtClean="0"/>
              <a:t>microaerofilico</a:t>
            </a:r>
            <a:r>
              <a:rPr lang="es-MX" dirty="0" smtClean="0"/>
              <a:t> y</a:t>
            </a:r>
          </a:p>
          <a:p>
            <a:r>
              <a:rPr lang="es-MX" dirty="0"/>
              <a:t>	</a:t>
            </a:r>
            <a:r>
              <a:rPr lang="es-MX" dirty="0" smtClean="0"/>
              <a:t>	          </a:t>
            </a:r>
            <a:r>
              <a:rPr lang="es-MX" i="1" dirty="0" err="1" smtClean="0"/>
              <a:t>Staphylococcus</a:t>
            </a:r>
            <a:r>
              <a:rPr lang="es-MX" i="1" dirty="0" smtClean="0"/>
              <a:t> </a:t>
            </a:r>
            <a:r>
              <a:rPr lang="es-MX" i="1" dirty="0" err="1" smtClean="0"/>
              <a:t>aureus</a:t>
            </a:r>
            <a:r>
              <a:rPr lang="es-MX" dirty="0" smtClean="0"/>
              <a:t>.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INFECCIONES DE MUCOSAS</a:t>
            </a:r>
            <a:r>
              <a:rPr lang="es-MX" dirty="0" smtClean="0"/>
              <a:t>: </a:t>
            </a:r>
            <a:r>
              <a:rPr lang="es-MX" i="1" dirty="0" smtClean="0"/>
              <a:t>Bacteroides </a:t>
            </a:r>
            <a:r>
              <a:rPr lang="es-MX" i="1" dirty="0" err="1" smtClean="0"/>
              <a:t>melaninogenicus</a:t>
            </a:r>
            <a:endParaRPr lang="es-MX" i="1" dirty="0" smtClean="0"/>
          </a:p>
          <a:p>
            <a:r>
              <a:rPr lang="es-MX" dirty="0"/>
              <a:t>	</a:t>
            </a:r>
            <a:r>
              <a:rPr lang="es-MX" dirty="0" smtClean="0"/>
              <a:t>		</a:t>
            </a:r>
            <a:r>
              <a:rPr lang="es-MX" dirty="0" err="1" smtClean="0"/>
              <a:t>Difteroides</a:t>
            </a:r>
            <a:r>
              <a:rPr lang="es-MX" dirty="0" smtClean="0"/>
              <a:t> facultativos</a:t>
            </a:r>
          </a:p>
          <a:p>
            <a:r>
              <a:rPr lang="es-MX" dirty="0"/>
              <a:t>	</a:t>
            </a:r>
            <a:r>
              <a:rPr lang="es-MX" dirty="0" smtClean="0"/>
              <a:t>		Otras dos especies de </a:t>
            </a:r>
            <a:r>
              <a:rPr lang="es-MX" i="1" dirty="0" smtClean="0"/>
              <a:t>Bacteroides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INFECCIONES RESPIRATORIAS </a:t>
            </a:r>
            <a:r>
              <a:rPr lang="es-MX" i="1" dirty="0" smtClean="0"/>
              <a:t>– </a:t>
            </a:r>
            <a:r>
              <a:rPr lang="es-MX" dirty="0" smtClean="0"/>
              <a:t>ABSCESOS PULMONARES </a:t>
            </a:r>
            <a:r>
              <a:rPr lang="es-MX" i="1" dirty="0" smtClean="0"/>
              <a:t>– </a:t>
            </a:r>
            <a:r>
              <a:rPr lang="es-MX" dirty="0" smtClean="0"/>
              <a:t>Combinación de anaerobios</a:t>
            </a:r>
          </a:p>
          <a:p>
            <a:r>
              <a:rPr lang="es-MX" dirty="0"/>
              <a:t>	</a:t>
            </a:r>
            <a:r>
              <a:rPr lang="es-MX" dirty="0" smtClean="0"/>
              <a:t>		    moderados y facultativos.</a:t>
            </a:r>
          </a:p>
          <a:p>
            <a:r>
              <a:rPr lang="es-MX" dirty="0" smtClean="0">
                <a:solidFill>
                  <a:srgbClr val="FFC000"/>
                </a:solidFill>
              </a:rPr>
              <a:t>CELULITIS ANAEROBICAS </a:t>
            </a:r>
            <a:r>
              <a:rPr lang="es-MX" dirty="0" smtClean="0"/>
              <a:t>- 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703" y="597110"/>
            <a:ext cx="2025074" cy="134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161490"/>
            <a:ext cx="1362814" cy="138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7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40180" y="1069285"/>
            <a:ext cx="6079934" cy="83099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dirty="0" smtClean="0"/>
              <a:t>UNA BACTERIA ANAEROBIA PUEDE PRESENTAR </a:t>
            </a:r>
          </a:p>
          <a:p>
            <a:r>
              <a:rPr lang="es-MX" sz="2400" dirty="0" smtClean="0"/>
              <a:t>CUADROS CLÍNICOS DIFERENTES</a:t>
            </a:r>
            <a:endParaRPr lang="es-MX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333323" y="4019871"/>
            <a:ext cx="293381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i="1" dirty="0" err="1" smtClean="0"/>
              <a:t>Clostridium</a:t>
            </a:r>
            <a:r>
              <a:rPr lang="es-MX" sz="2400" i="1" dirty="0" smtClean="0"/>
              <a:t> </a:t>
            </a:r>
            <a:r>
              <a:rPr lang="es-MX" sz="2400" i="1" dirty="0" err="1" smtClean="0"/>
              <a:t>perfringens</a:t>
            </a:r>
            <a:endParaRPr lang="es-MX" sz="2400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115616" y="3005244"/>
            <a:ext cx="237436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GANGRENA GASEOSA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6066940" y="2917382"/>
            <a:ext cx="243848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ENTERITIS NECROZANTE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3278514" y="5373216"/>
            <a:ext cx="294760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INTOXICACIÓN ALIMENTARIA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800231" y="4481536"/>
            <a:ext cx="0" cy="89168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4" idx="2"/>
          </p:cNvCxnSpPr>
          <p:nvPr/>
        </p:nvCxnSpPr>
        <p:spPr>
          <a:xfrm>
            <a:off x="2302800" y="3374576"/>
            <a:ext cx="0" cy="87612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endCxn id="3" idx="1"/>
          </p:cNvCxnSpPr>
          <p:nvPr/>
        </p:nvCxnSpPr>
        <p:spPr>
          <a:xfrm>
            <a:off x="2302800" y="4250703"/>
            <a:ext cx="1030523" cy="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V="1">
            <a:off x="6267139" y="4250703"/>
            <a:ext cx="1019045" cy="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endCxn id="5" idx="2"/>
          </p:cNvCxnSpPr>
          <p:nvPr/>
        </p:nvCxnSpPr>
        <p:spPr>
          <a:xfrm flipV="1">
            <a:off x="7286184" y="3286714"/>
            <a:ext cx="0" cy="96399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750" y="4697500"/>
            <a:ext cx="1668510" cy="113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83" y="4697500"/>
            <a:ext cx="1825327" cy="115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5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3155387" y="2528287"/>
            <a:ext cx="33123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3275856" y="2986757"/>
            <a:ext cx="3191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i="1" dirty="0" err="1" smtClean="0"/>
              <a:t>Clostridium</a:t>
            </a:r>
            <a:r>
              <a:rPr lang="es-MX" sz="2800" b="1" i="1" dirty="0" smtClean="0"/>
              <a:t> </a:t>
            </a:r>
            <a:r>
              <a:rPr lang="es-MX" sz="2800" b="1" i="1" dirty="0" err="1" smtClean="0"/>
              <a:t>botulinum</a:t>
            </a:r>
            <a:endParaRPr lang="es-MX" sz="2800" b="1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827584" y="1920691"/>
            <a:ext cx="286873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BOTULISMO EN LACTANTES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467754" y="1845556"/>
            <a:ext cx="135421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BOTULISMO</a:t>
            </a:r>
            <a:endParaRPr lang="es-MX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619672" y="4437112"/>
            <a:ext cx="258205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BOTULISMO DE HERIDAS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5508104" y="4437112"/>
            <a:ext cx="242059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SÍNDROME DE MUERTE</a:t>
            </a:r>
          </a:p>
          <a:p>
            <a:r>
              <a:rPr lang="es-MX" b="1" dirty="0" smtClean="0"/>
              <a:t>SÚBITA</a:t>
            </a:r>
            <a:endParaRPr lang="es-MX" b="1" dirty="0"/>
          </a:p>
        </p:txBody>
      </p:sp>
      <p:cxnSp>
        <p:nvCxnSpPr>
          <p:cNvPr id="9" name="8 Conector recto"/>
          <p:cNvCxnSpPr>
            <a:stCxn id="3" idx="2"/>
          </p:cNvCxnSpPr>
          <p:nvPr/>
        </p:nvCxnSpPr>
        <p:spPr>
          <a:xfrm flipH="1">
            <a:off x="2261951" y="3248367"/>
            <a:ext cx="893436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4" idx="2"/>
          </p:cNvCxnSpPr>
          <p:nvPr/>
        </p:nvCxnSpPr>
        <p:spPr>
          <a:xfrm>
            <a:off x="2261951" y="2290023"/>
            <a:ext cx="0" cy="2147089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</p:cNvCxnSpPr>
          <p:nvPr/>
        </p:nvCxnSpPr>
        <p:spPr>
          <a:xfrm flipH="1">
            <a:off x="7144862" y="2214888"/>
            <a:ext cx="1" cy="2222224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3" idx="6"/>
          </p:cNvCxnSpPr>
          <p:nvPr/>
        </p:nvCxnSpPr>
        <p:spPr>
          <a:xfrm>
            <a:off x="6467755" y="3248367"/>
            <a:ext cx="677108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18" y="877982"/>
            <a:ext cx="2033750" cy="16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590" y="5083442"/>
            <a:ext cx="2244218" cy="144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8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87824" y="1052735"/>
            <a:ext cx="357168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BACTERIAS ANAEROBIAS </a:t>
            </a:r>
          </a:p>
          <a:p>
            <a:pPr algn="ctr"/>
            <a:r>
              <a:rPr lang="es-MX" sz="2800" b="1" dirty="0" smtClean="0">
                <a:solidFill>
                  <a:srgbClr val="FFC000"/>
                </a:solidFill>
              </a:rPr>
              <a:t>CLASIFICACIÓN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284265" y="2167128"/>
            <a:ext cx="503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31 GÉNEROS: 245 ESPECIES, SUBESPECIES Y TIPOS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88494" y="2578607"/>
            <a:ext cx="2712153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/>
              <a:t>COCOS GRAM POSITIVOS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88494" y="2976793"/>
            <a:ext cx="2539478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7 GÉNEROS 18 ESPECIES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388494" y="3320117"/>
            <a:ext cx="22064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err="1" smtClean="0"/>
              <a:t>Pepetococcus</a:t>
            </a:r>
            <a:endParaRPr lang="es-MX" i="1" dirty="0" smtClean="0"/>
          </a:p>
          <a:p>
            <a:r>
              <a:rPr lang="es-MX" i="1" dirty="0" err="1" smtClean="0"/>
              <a:t>Pepetostreptococcus</a:t>
            </a:r>
            <a:endParaRPr lang="es-MX" i="1" dirty="0" smtClean="0"/>
          </a:p>
          <a:p>
            <a:r>
              <a:rPr lang="es-MX" i="1" dirty="0" err="1" smtClean="0"/>
              <a:t>Streptococcus</a:t>
            </a:r>
            <a:endParaRPr lang="es-MX" i="1" dirty="0" smtClean="0"/>
          </a:p>
          <a:p>
            <a:r>
              <a:rPr lang="es-MX" dirty="0" smtClean="0"/>
              <a:t>Cocos </a:t>
            </a:r>
            <a:r>
              <a:rPr lang="es-MX" dirty="0" err="1" smtClean="0"/>
              <a:t>microaerofílicos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275856" y="2584668"/>
            <a:ext cx="2773003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BACILOS GRAM POSITIVOS</a:t>
            </a:r>
          </a:p>
          <a:p>
            <a:r>
              <a:rPr lang="es-MX" dirty="0" smtClean="0"/>
              <a:t>ESPORULADOS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3413163" y="3342254"/>
            <a:ext cx="278153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UN GÉNERO Y 78 ESPECIES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923928" y="371158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err="1" smtClean="0"/>
              <a:t>Clostridium</a:t>
            </a:r>
            <a:endParaRPr lang="es-MX" i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94694" y="2548470"/>
            <a:ext cx="2773003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BACILOS GRAM POSITIVOS</a:t>
            </a:r>
          </a:p>
          <a:p>
            <a:r>
              <a:rPr lang="es-MX" dirty="0" smtClean="0"/>
              <a:t>NO ESPORULADOS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254927" y="3346125"/>
            <a:ext cx="273023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7 GÉNEROS Y 76 ESPECIES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840447" y="3757752"/>
            <a:ext cx="15760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err="1" smtClean="0"/>
              <a:t>Actinomyces</a:t>
            </a:r>
            <a:endParaRPr lang="es-MX" i="1" dirty="0" smtClean="0"/>
          </a:p>
          <a:p>
            <a:r>
              <a:rPr lang="es-MX" i="1" dirty="0" err="1" smtClean="0"/>
              <a:t>Arachnia</a:t>
            </a:r>
            <a:endParaRPr lang="es-MX" i="1" dirty="0" smtClean="0"/>
          </a:p>
          <a:p>
            <a:r>
              <a:rPr lang="es-MX" i="1" dirty="0" err="1" smtClean="0"/>
              <a:t>Eubacterium</a:t>
            </a:r>
            <a:endParaRPr lang="es-MX" i="1" dirty="0" smtClean="0"/>
          </a:p>
          <a:p>
            <a:r>
              <a:rPr lang="es-MX" i="1" dirty="0" err="1" smtClean="0"/>
              <a:t>Bifidobacterium</a:t>
            </a:r>
            <a:endParaRPr lang="es-MX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35" y="4653136"/>
            <a:ext cx="2667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774" y="4653136"/>
            <a:ext cx="2503165" cy="139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507" y="4967120"/>
            <a:ext cx="2083389" cy="155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320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1115452"/>
            <a:ext cx="2235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FFC000"/>
                </a:solidFill>
              </a:rPr>
              <a:t>CLASIFICACIÓN</a:t>
            </a:r>
            <a:endParaRPr lang="es-MX" sz="2400" b="1" dirty="0">
              <a:solidFill>
                <a:srgbClr val="FFC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987824" y="2204864"/>
            <a:ext cx="3251083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BACILOS GRAM NEGATIVOS</a:t>
            </a:r>
            <a:endParaRPr lang="es-MX" sz="2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012375" y="2717945"/>
            <a:ext cx="325108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13 GÉNEROS Y 70 ESPECIES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872617" y="3224876"/>
            <a:ext cx="15840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i="1" dirty="0" smtClean="0"/>
              <a:t>Bacteroides</a:t>
            </a:r>
          </a:p>
          <a:p>
            <a:r>
              <a:rPr lang="es-MX" sz="2000" i="1" dirty="0" err="1" smtClean="0"/>
              <a:t>Fusobacterium</a:t>
            </a:r>
            <a:endParaRPr lang="es-MX" sz="20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68" y="4149080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706" y="4149080"/>
            <a:ext cx="2787874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54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195736" y="1268760"/>
            <a:ext cx="4303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/>
              <a:t>BACTERIAS ANAEROBIAS</a:t>
            </a:r>
            <a:endParaRPr lang="es-MX" sz="3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611560" y="2708920"/>
            <a:ext cx="6986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PRIMERAS FORMAS DE VIDA EN NUESTRO PLANETA (3.5 X10</a:t>
            </a:r>
            <a:r>
              <a:rPr lang="es-MX" b="1" baseline="30000" dirty="0" smtClean="0"/>
              <a:t>9</a:t>
            </a:r>
            <a:r>
              <a:rPr lang="es-MX" b="1" dirty="0" smtClean="0"/>
              <a:t> AÑOS)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1174832" y="3149986"/>
            <a:ext cx="2436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AMPLIA DISTRIBUCIÓN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851920" y="3617436"/>
            <a:ext cx="489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POBLACIÓN MUY NUMEROSA Y DIVERSIFICADA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122199" y="4146310"/>
            <a:ext cx="427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INTESTINO</a:t>
            </a:r>
            <a:r>
              <a:rPr lang="es-MX" b="1" dirty="0" smtClean="0"/>
              <a:t>: 1 </a:t>
            </a:r>
            <a:r>
              <a:rPr lang="es-MX" b="1" i="1" dirty="0" smtClean="0"/>
              <a:t>E. </a:t>
            </a:r>
            <a:r>
              <a:rPr lang="es-MX" b="1" i="1" dirty="0" err="1" smtClean="0"/>
              <a:t>coli</a:t>
            </a:r>
            <a:r>
              <a:rPr lang="es-MX" b="1" i="1" dirty="0" smtClean="0"/>
              <a:t>  </a:t>
            </a:r>
            <a:r>
              <a:rPr lang="es-MX" b="1" dirty="0" smtClean="0"/>
              <a:t>----  1000 </a:t>
            </a:r>
            <a:r>
              <a:rPr lang="es-MX" b="1" i="1" dirty="0" smtClean="0"/>
              <a:t>Bacteroides</a:t>
            </a:r>
            <a:endParaRPr lang="es-MX" b="1" i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500169" y="4647610"/>
            <a:ext cx="5516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COLON:</a:t>
            </a:r>
            <a:r>
              <a:rPr lang="es-MX" b="1" dirty="0" smtClean="0"/>
              <a:t>  AL MENOS UNOS 25 GENEROS ANAEROBIOS</a:t>
            </a:r>
            <a:endParaRPr lang="es-MX" b="1" dirty="0"/>
          </a:p>
        </p:txBody>
      </p:sp>
      <p:pic>
        <p:nvPicPr>
          <p:cNvPr id="1026" name="Picture 2" descr="http://2.bp.blogspot.com/-8RBKZOGxwEo/T_J3uOUMKtI/AAAAAAAACVI/YsrheV1LL74/s1600/13246511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72" y="3759812"/>
            <a:ext cx="2998297" cy="259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7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27111" y="1124743"/>
            <a:ext cx="2383666" cy="46166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PATOGENICIDAD</a:t>
            </a:r>
            <a:endParaRPr lang="es-MX" sz="24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2699792" y="2292185"/>
            <a:ext cx="3638304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FACTORES DE VIRULENCIA</a:t>
            </a:r>
            <a:endParaRPr lang="es-MX" sz="2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115930" y="3511515"/>
            <a:ext cx="1839734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ENDOTOXINAS</a:t>
            </a:r>
            <a:endParaRPr lang="es-MX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491880" y="3501008"/>
            <a:ext cx="2128211" cy="70788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COMPUESTOS DE </a:t>
            </a:r>
          </a:p>
          <a:p>
            <a:r>
              <a:rPr lang="es-MX" sz="2000" b="1" dirty="0" smtClean="0"/>
              <a:t>PARED CELULAR</a:t>
            </a:r>
            <a:endParaRPr lang="es-MX" sz="20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084168" y="3511515"/>
            <a:ext cx="1653145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EXOTOXINAS</a:t>
            </a:r>
            <a:endParaRPr lang="es-MX" sz="20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1035170" y="4005064"/>
            <a:ext cx="2001253" cy="147732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i="1" dirty="0" smtClean="0"/>
              <a:t>Bacteroides</a:t>
            </a:r>
            <a:r>
              <a:rPr lang="es-MX" dirty="0" smtClean="0"/>
              <a:t> y otros </a:t>
            </a:r>
          </a:p>
          <a:p>
            <a:r>
              <a:rPr lang="es-MX" dirty="0" smtClean="0"/>
              <a:t>anaerobios.</a:t>
            </a:r>
          </a:p>
          <a:p>
            <a:r>
              <a:rPr lang="es-MX" dirty="0" smtClean="0"/>
              <a:t>Efectos similares a </a:t>
            </a:r>
          </a:p>
          <a:p>
            <a:r>
              <a:rPr lang="es-MX" dirty="0" smtClean="0"/>
              <a:t>los de anaerobios</a:t>
            </a:r>
          </a:p>
          <a:p>
            <a:r>
              <a:rPr lang="es-MX" dirty="0"/>
              <a:t>f</a:t>
            </a:r>
            <a:r>
              <a:rPr lang="es-MX" dirty="0" smtClean="0"/>
              <a:t>acultativos.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3642327" y="4261574"/>
            <a:ext cx="1864613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Inhiben fagocitosis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6084168" y="4005064"/>
            <a:ext cx="1760738" cy="203132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Toxina botulínica.</a:t>
            </a:r>
          </a:p>
          <a:p>
            <a:r>
              <a:rPr lang="es-MX" dirty="0" err="1" smtClean="0"/>
              <a:t>Lecitinasas</a:t>
            </a:r>
            <a:endParaRPr lang="es-MX" dirty="0" smtClean="0"/>
          </a:p>
          <a:p>
            <a:r>
              <a:rPr lang="es-MX" dirty="0" err="1" smtClean="0"/>
              <a:t>Colagenasas</a:t>
            </a:r>
            <a:endParaRPr lang="es-MX" dirty="0" smtClean="0"/>
          </a:p>
          <a:p>
            <a:r>
              <a:rPr lang="es-MX" dirty="0" err="1" smtClean="0"/>
              <a:t>Hialuronidasas</a:t>
            </a:r>
            <a:endParaRPr lang="es-MX" dirty="0" smtClean="0"/>
          </a:p>
          <a:p>
            <a:r>
              <a:rPr lang="es-MX" dirty="0" smtClean="0"/>
              <a:t>Hemolisinas</a:t>
            </a:r>
          </a:p>
          <a:p>
            <a:r>
              <a:rPr lang="es-MX" dirty="0" err="1" smtClean="0"/>
              <a:t>Glucosidasas</a:t>
            </a:r>
            <a:endParaRPr lang="es-MX" dirty="0" smtClean="0"/>
          </a:p>
          <a:p>
            <a:r>
              <a:rPr lang="es-MX" dirty="0" err="1" smtClean="0"/>
              <a:t>DNAsas</a:t>
            </a:r>
            <a:endParaRPr lang="es-MX" dirty="0"/>
          </a:p>
        </p:txBody>
      </p:sp>
      <p:cxnSp>
        <p:nvCxnSpPr>
          <p:cNvPr id="11" name="10 Conector recto"/>
          <p:cNvCxnSpPr>
            <a:stCxn id="2" idx="2"/>
            <a:endCxn id="3" idx="0"/>
          </p:cNvCxnSpPr>
          <p:nvPr/>
        </p:nvCxnSpPr>
        <p:spPr>
          <a:xfrm>
            <a:off x="4518944" y="1586408"/>
            <a:ext cx="0" cy="70577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4" idx="0"/>
            <a:endCxn id="3" idx="2"/>
          </p:cNvCxnSpPr>
          <p:nvPr/>
        </p:nvCxnSpPr>
        <p:spPr>
          <a:xfrm flipV="1">
            <a:off x="2035797" y="2753850"/>
            <a:ext cx="2483147" cy="75766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>
            <a:stCxn id="3" idx="2"/>
            <a:endCxn id="5" idx="0"/>
          </p:cNvCxnSpPr>
          <p:nvPr/>
        </p:nvCxnSpPr>
        <p:spPr>
          <a:xfrm>
            <a:off x="4518944" y="2753850"/>
            <a:ext cx="37042" cy="74715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3" idx="2"/>
            <a:endCxn id="6" idx="0"/>
          </p:cNvCxnSpPr>
          <p:nvPr/>
        </p:nvCxnSpPr>
        <p:spPr>
          <a:xfrm>
            <a:off x="4518944" y="2753850"/>
            <a:ext cx="2391797" cy="75766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743728"/>
            <a:ext cx="1037109" cy="990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279" y="1362160"/>
            <a:ext cx="2480065" cy="186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588592"/>
            <a:ext cx="3030767" cy="100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34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869" y="482769"/>
            <a:ext cx="5847755" cy="101566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MX" sz="2000" b="1" dirty="0" smtClean="0"/>
              <a:t>FACTORES DETERMINANTES DE LA COLONIZACIÓN </a:t>
            </a:r>
          </a:p>
          <a:p>
            <a:pPr algn="ctr"/>
            <a:r>
              <a:rPr lang="es-MX" sz="2000" b="1" dirty="0" smtClean="0"/>
              <a:t>POR BACTERIAS ANAEROBIAS Y EXPRESIÓN DE SU </a:t>
            </a:r>
          </a:p>
          <a:p>
            <a:pPr algn="ctr"/>
            <a:r>
              <a:rPr lang="es-MX" sz="2000" b="1" dirty="0" smtClean="0"/>
              <a:t>VIRULENCIA</a:t>
            </a:r>
            <a:endParaRPr lang="es-MX" sz="20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888530" y="1570639"/>
            <a:ext cx="8032199" cy="489364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ELEVADO POTENCIAL DE OXIDO REDUCCIÓN: </a:t>
            </a:r>
          </a:p>
          <a:p>
            <a:r>
              <a:rPr lang="es-MX" dirty="0"/>
              <a:t>	</a:t>
            </a:r>
            <a:r>
              <a:rPr lang="es-MX" dirty="0" smtClean="0"/>
              <a:t>		1. APARATO CIRCULATORIO</a:t>
            </a:r>
          </a:p>
          <a:p>
            <a:r>
              <a:rPr lang="es-MX" dirty="0"/>
              <a:t>	</a:t>
            </a:r>
            <a:r>
              <a:rPr lang="es-MX" dirty="0" smtClean="0"/>
              <a:t>		2. LÍQUIDO INTERSTICIAL</a:t>
            </a:r>
          </a:p>
          <a:p>
            <a:r>
              <a:rPr lang="es-MX" dirty="0" smtClean="0"/>
              <a:t>			3. COMPARTIMENTOS INTRACELULARES</a:t>
            </a:r>
          </a:p>
          <a:p>
            <a:endParaRPr lang="es-MX" dirty="0"/>
          </a:p>
          <a:p>
            <a:r>
              <a:rPr lang="es-MX" sz="1400" dirty="0" smtClean="0"/>
              <a:t>PUEDE EXISTIR PRESENCIA DE ANAEROBIOS EN ESTOS ESPACIOS PERO NO HAY EXPRESION DE SÍNTOMAS </a:t>
            </a:r>
          </a:p>
          <a:p>
            <a:r>
              <a:rPr lang="es-MX" sz="1400" dirty="0" smtClean="0"/>
              <a:t>CLÍNICOS  Y SU REPRODUCCIÓN ES CASI NULA.</a:t>
            </a:r>
          </a:p>
          <a:p>
            <a:endParaRPr lang="es-MX" sz="1400" dirty="0"/>
          </a:p>
          <a:p>
            <a:pPr algn="just"/>
            <a:r>
              <a:rPr lang="es-MX" dirty="0" smtClean="0"/>
              <a:t>LA </a:t>
            </a:r>
            <a:r>
              <a:rPr lang="es-MX" dirty="0" smtClean="0">
                <a:solidFill>
                  <a:srgbClr val="FFC000"/>
                </a:solidFill>
              </a:rPr>
              <a:t>FLORA INTESTINAL </a:t>
            </a:r>
            <a:r>
              <a:rPr lang="es-MX" dirty="0" smtClean="0"/>
              <a:t>DE LACTANTES Y RECIEN NACIDOS NO PUEDE CONTROLAR </a:t>
            </a:r>
          </a:p>
          <a:p>
            <a:pPr algn="just"/>
            <a:r>
              <a:rPr lang="es-MX" dirty="0" smtClean="0"/>
              <a:t>LAS INFECCIONES POR ANAEROBIOS COMO </a:t>
            </a:r>
            <a:r>
              <a:rPr lang="es-MX" i="1" dirty="0" err="1" smtClean="0"/>
              <a:t>Clostridiuma</a:t>
            </a:r>
            <a:r>
              <a:rPr lang="es-MX" i="1" dirty="0" smtClean="0"/>
              <a:t> </a:t>
            </a:r>
            <a:r>
              <a:rPr lang="es-MX" i="1" dirty="0" err="1" smtClean="0"/>
              <a:t>botulinum</a:t>
            </a:r>
            <a:r>
              <a:rPr lang="es-MX" i="1" dirty="0" smtClean="0"/>
              <a:t>, </a:t>
            </a:r>
            <a:r>
              <a:rPr lang="es-MX" dirty="0" smtClean="0"/>
              <a:t>y EN </a:t>
            </a:r>
          </a:p>
          <a:p>
            <a:pPr algn="just"/>
            <a:r>
              <a:rPr lang="es-MX" dirty="0" smtClean="0"/>
              <a:t>CONSECUENCIA DESARROLLAN BOTULISMO.</a:t>
            </a:r>
          </a:p>
          <a:p>
            <a:endParaRPr lang="es-MX" i="1" dirty="0"/>
          </a:p>
          <a:p>
            <a:r>
              <a:rPr lang="es-MX" dirty="0" smtClean="0"/>
              <a:t>LA TOXINA BOTULÍNICA PUEDE SER DEGRADADA POR </a:t>
            </a:r>
            <a:r>
              <a:rPr lang="es-MX" dirty="0" smtClean="0">
                <a:solidFill>
                  <a:srgbClr val="FFC000"/>
                </a:solidFill>
              </a:rPr>
              <a:t>PROTEASAS INTESTINALES</a:t>
            </a:r>
          </a:p>
          <a:p>
            <a:r>
              <a:rPr lang="es-MX" dirty="0" smtClean="0"/>
              <a:t>POR LO QUE SU EFECTO NO SE DETECTA O EXPRESA CLÍNICAMENTE.</a:t>
            </a:r>
          </a:p>
          <a:p>
            <a:endParaRPr lang="es-MX" dirty="0"/>
          </a:p>
          <a:p>
            <a:r>
              <a:rPr lang="es-MX" dirty="0" smtClean="0"/>
              <a:t>EL EMPLEO DESMEDIDO DE </a:t>
            </a:r>
            <a:r>
              <a:rPr lang="es-MX" dirty="0" smtClean="0">
                <a:solidFill>
                  <a:srgbClr val="FFC000"/>
                </a:solidFill>
              </a:rPr>
              <a:t>ANTIMICROBIANOS</a:t>
            </a:r>
            <a:r>
              <a:rPr lang="es-MX" dirty="0" smtClean="0"/>
              <a:t> PUEDE FAVORECER EL DESARROLLO</a:t>
            </a:r>
          </a:p>
          <a:p>
            <a:r>
              <a:rPr lang="es-MX" dirty="0" smtClean="0"/>
              <a:t>DE </a:t>
            </a:r>
            <a:r>
              <a:rPr lang="es-MX" i="1" dirty="0" err="1" smtClean="0"/>
              <a:t>Clostridium</a:t>
            </a:r>
            <a:r>
              <a:rPr lang="es-MX" i="1" dirty="0" smtClean="0"/>
              <a:t> </a:t>
            </a:r>
            <a:r>
              <a:rPr lang="es-MX" i="1" dirty="0" err="1" smtClean="0"/>
              <a:t>difficile</a:t>
            </a:r>
            <a:r>
              <a:rPr lang="es-MX" i="1" dirty="0" smtClean="0"/>
              <a:t> </a:t>
            </a:r>
            <a:r>
              <a:rPr lang="es-MX" dirty="0" smtClean="0"/>
              <a:t>PRODUCIENDO COLITIS PSEUDOMEMBRANOSA.</a:t>
            </a:r>
            <a:endParaRPr lang="es-MX" i="1" dirty="0" smtClean="0"/>
          </a:p>
          <a:p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990600"/>
            <a:ext cx="1078880" cy="142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48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2286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35882"/>
            <a:ext cx="1774475" cy="177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35881"/>
            <a:ext cx="1800200" cy="177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347864" y="3105834"/>
            <a:ext cx="2375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i="1" dirty="0" smtClean="0">
                <a:solidFill>
                  <a:srgbClr val="FFC000"/>
                </a:solidFill>
              </a:rPr>
              <a:t>Bacteroides</a:t>
            </a:r>
            <a:r>
              <a:rPr lang="es-MX" sz="3600" b="1" i="1" dirty="0" smtClean="0"/>
              <a:t> </a:t>
            </a:r>
            <a:endParaRPr lang="es-MX" sz="3600" b="1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179512" y="4375556"/>
            <a:ext cx="2683427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92D050"/>
                </a:solidFill>
              </a:rPr>
              <a:t>MUCOPOLISACARIDASAS</a:t>
            </a:r>
            <a:endParaRPr lang="es-MX" b="1" dirty="0">
              <a:solidFill>
                <a:srgbClr val="92D05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347864" y="5176570"/>
            <a:ext cx="1486241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92D050"/>
                </a:solidFill>
              </a:rPr>
              <a:t>HEPARINASA</a:t>
            </a:r>
            <a:endParaRPr lang="es-MX" b="1" dirty="0">
              <a:solidFill>
                <a:srgbClr val="92D05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986435" y="4206279"/>
            <a:ext cx="1672958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92D050"/>
                </a:solidFill>
              </a:rPr>
              <a:t>ENDOTOXINAS</a:t>
            </a:r>
            <a:endParaRPr lang="es-MX" b="1" dirty="0">
              <a:solidFill>
                <a:srgbClr val="92D05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519162" y="4807238"/>
            <a:ext cx="3316934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PROCESOS TROMBOEMBÓLICOS</a:t>
            </a:r>
            <a:endParaRPr lang="es-MX" dirty="0"/>
          </a:p>
        </p:txBody>
      </p:sp>
      <p:sp>
        <p:nvSpPr>
          <p:cNvPr id="7" name="6 Elipse"/>
          <p:cNvSpPr/>
          <p:nvPr/>
        </p:nvSpPr>
        <p:spPr>
          <a:xfrm>
            <a:off x="3151116" y="2971797"/>
            <a:ext cx="2631534" cy="11052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8 Conector recto"/>
          <p:cNvCxnSpPr>
            <a:stCxn id="7" idx="2"/>
          </p:cNvCxnSpPr>
          <p:nvPr/>
        </p:nvCxnSpPr>
        <p:spPr>
          <a:xfrm flipH="1" flipV="1">
            <a:off x="1659949" y="3524433"/>
            <a:ext cx="1491167" cy="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endCxn id="3" idx="0"/>
          </p:cNvCxnSpPr>
          <p:nvPr/>
        </p:nvCxnSpPr>
        <p:spPr>
          <a:xfrm flipH="1">
            <a:off x="1521226" y="3524434"/>
            <a:ext cx="138723" cy="85112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7" idx="4"/>
            <a:endCxn id="4" idx="0"/>
          </p:cNvCxnSpPr>
          <p:nvPr/>
        </p:nvCxnSpPr>
        <p:spPr>
          <a:xfrm flipH="1">
            <a:off x="4090985" y="4077070"/>
            <a:ext cx="375898" cy="10995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endCxn id="5" idx="0"/>
          </p:cNvCxnSpPr>
          <p:nvPr/>
        </p:nvCxnSpPr>
        <p:spPr>
          <a:xfrm>
            <a:off x="6822914" y="3524434"/>
            <a:ext cx="0" cy="68184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7" idx="6"/>
          </p:cNvCxnSpPr>
          <p:nvPr/>
        </p:nvCxnSpPr>
        <p:spPr>
          <a:xfrm flipV="1">
            <a:off x="5782650" y="3524433"/>
            <a:ext cx="1040264" cy="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5" idx="2"/>
          </p:cNvCxnSpPr>
          <p:nvPr/>
        </p:nvCxnSpPr>
        <p:spPr>
          <a:xfrm>
            <a:off x="6822914" y="4575611"/>
            <a:ext cx="0" cy="23162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88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836712"/>
            <a:ext cx="4477508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/>
              <a:t>EVIDENCIAS CLÍNICAS QUE SUGIEREN UNA </a:t>
            </a:r>
          </a:p>
          <a:p>
            <a:r>
              <a:rPr lang="es-MX" b="1" dirty="0" smtClean="0"/>
              <a:t>INFECCIÓN POR BACTERIAS ANAEROBIAS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1115616" y="2276872"/>
            <a:ext cx="4726166" cy="175432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MX" dirty="0" smtClean="0"/>
              <a:t>SECRECIONES O EXUDADOS MALOLIETES</a:t>
            </a:r>
          </a:p>
          <a:p>
            <a:pPr marL="342900" indent="-342900">
              <a:buAutoNum type="arabicPeriod"/>
            </a:pPr>
            <a:r>
              <a:rPr lang="es-MX" dirty="0" smtClean="0"/>
              <a:t>INFECCIÓN CERCANA A MUCOSAS</a:t>
            </a:r>
          </a:p>
          <a:p>
            <a:pPr marL="342900" indent="-342900">
              <a:buAutoNum type="arabicPeriod"/>
            </a:pPr>
            <a:r>
              <a:rPr lang="es-MX" dirty="0" smtClean="0"/>
              <a:t>NECROSIS DE TEJIDOS</a:t>
            </a:r>
          </a:p>
          <a:p>
            <a:pPr marL="342900" indent="-342900">
              <a:buAutoNum type="arabicPeriod"/>
            </a:pPr>
            <a:r>
              <a:rPr lang="es-MX" dirty="0" smtClean="0"/>
              <a:t>CREPITACIONES O GASES EN LAS HERIDAS</a:t>
            </a:r>
          </a:p>
          <a:p>
            <a:pPr marL="342900" indent="-342900">
              <a:buAutoNum type="arabicPeriod"/>
            </a:pPr>
            <a:r>
              <a:rPr lang="es-MX" dirty="0" smtClean="0"/>
              <a:t>EMPLEO PREVIO DE AMINOGLICÓSIDOS</a:t>
            </a:r>
          </a:p>
          <a:p>
            <a:pPr marL="342900" indent="-342900">
              <a:buAutoNum type="arabicPeriod"/>
            </a:pPr>
            <a:r>
              <a:rPr lang="es-MX" dirty="0" smtClean="0"/>
              <a:t>INFECCIONES  ASOCIADAS A MORDEDURAS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1619672" cy="121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984" y="4264071"/>
            <a:ext cx="3057570" cy="203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00944"/>
            <a:ext cx="2478343" cy="195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804" y="3824048"/>
            <a:ext cx="2245069" cy="168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37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63688" y="1124744"/>
            <a:ext cx="6019661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BACTERIAS ANAEROBIAS GRAM NEGATIVAS</a:t>
            </a:r>
            <a:endParaRPr lang="es-MX" sz="24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059832" y="3762792"/>
            <a:ext cx="371056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FAMILIA BACTEROIDACEAE</a:t>
            </a:r>
            <a:endParaRPr lang="es-MX" sz="24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971600" y="2636912"/>
            <a:ext cx="19588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GRUPO DE </a:t>
            </a:r>
          </a:p>
          <a:p>
            <a:r>
              <a:rPr lang="es-MX" b="1" i="1" dirty="0"/>
              <a:t>B</a:t>
            </a:r>
            <a:r>
              <a:rPr lang="es-MX" b="1" i="1" dirty="0" smtClean="0"/>
              <a:t>acteroides </a:t>
            </a:r>
            <a:r>
              <a:rPr lang="es-MX" b="1" i="1" dirty="0" err="1" smtClean="0"/>
              <a:t>fragilias</a:t>
            </a:r>
            <a:endParaRPr lang="es-MX" b="1" i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275856" y="2457762"/>
            <a:ext cx="163076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BACILOS </a:t>
            </a:r>
          </a:p>
          <a:p>
            <a:r>
              <a:rPr lang="es-MX" dirty="0" smtClean="0"/>
              <a:t>PIGMENTADOS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364088" y="2523624"/>
            <a:ext cx="3010440" cy="646331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BACILOS NO PIGMENTADOS, </a:t>
            </a:r>
          </a:p>
          <a:p>
            <a:r>
              <a:rPr lang="es-MX" dirty="0" smtClean="0"/>
              <a:t>SENSIBLES</a:t>
            </a:r>
            <a:r>
              <a:rPr lang="es-MX" dirty="0"/>
              <a:t> </a:t>
            </a:r>
            <a:r>
              <a:rPr lang="es-MX" dirty="0" smtClean="0"/>
              <a:t>A LA BILIS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298260" y="5067135"/>
            <a:ext cx="330289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ASACAROLÍTICOS O DEBILMENTE</a:t>
            </a:r>
          </a:p>
          <a:p>
            <a:r>
              <a:rPr lang="es-MX" dirty="0" smtClean="0"/>
              <a:t>FERMENTADORES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028596" y="4797152"/>
            <a:ext cx="867738" cy="369332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OTROS</a:t>
            </a:r>
            <a:endParaRPr lang="es-MX" dirty="0"/>
          </a:p>
        </p:txBody>
      </p:sp>
      <p:cxnSp>
        <p:nvCxnSpPr>
          <p:cNvPr id="10" name="9 Conector recto"/>
          <p:cNvCxnSpPr>
            <a:stCxn id="4" idx="2"/>
          </p:cNvCxnSpPr>
          <p:nvPr/>
        </p:nvCxnSpPr>
        <p:spPr>
          <a:xfrm>
            <a:off x="1951035" y="3283243"/>
            <a:ext cx="0" cy="71038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endCxn id="3" idx="1"/>
          </p:cNvCxnSpPr>
          <p:nvPr/>
        </p:nvCxnSpPr>
        <p:spPr>
          <a:xfrm>
            <a:off x="1951035" y="3993624"/>
            <a:ext cx="1108797" cy="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3" idx="0"/>
            <a:endCxn id="5" idx="2"/>
          </p:cNvCxnSpPr>
          <p:nvPr/>
        </p:nvCxnSpPr>
        <p:spPr>
          <a:xfrm flipH="1" flipV="1">
            <a:off x="4091240" y="3104093"/>
            <a:ext cx="823876" cy="65869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3" idx="0"/>
            <a:endCxn id="6" idx="2"/>
          </p:cNvCxnSpPr>
          <p:nvPr/>
        </p:nvCxnSpPr>
        <p:spPr>
          <a:xfrm flipV="1">
            <a:off x="4915116" y="3169955"/>
            <a:ext cx="1954192" cy="59283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stCxn id="7" idx="0"/>
            <a:endCxn id="3" idx="2"/>
          </p:cNvCxnSpPr>
          <p:nvPr/>
        </p:nvCxnSpPr>
        <p:spPr>
          <a:xfrm flipV="1">
            <a:off x="2949706" y="4224457"/>
            <a:ext cx="1965410" cy="84267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3" idx="2"/>
            <a:endCxn id="8" idx="0"/>
          </p:cNvCxnSpPr>
          <p:nvPr/>
        </p:nvCxnSpPr>
        <p:spPr>
          <a:xfrm>
            <a:off x="4915116" y="4224457"/>
            <a:ext cx="1547349" cy="57269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1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15616" y="1212721"/>
            <a:ext cx="6971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BACILOS GRAM NEGATIVOS DE LA FAMILIA BACTEROIDACEAE</a:t>
            </a:r>
            <a:endParaRPr lang="es-MX" sz="20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971600" y="1988840"/>
            <a:ext cx="7722050" cy="17543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BACILOS GRAM NEGATIVOS ANAEROBIOS</a:t>
            </a:r>
          </a:p>
          <a:p>
            <a:r>
              <a:rPr lang="es-MX" dirty="0" smtClean="0"/>
              <a:t>NO ESPORULADOS</a:t>
            </a:r>
          </a:p>
          <a:p>
            <a:r>
              <a:rPr lang="es-MX" dirty="0" smtClean="0"/>
              <a:t>FORMAS RECTAS, CURVAS O HELICOIDALES</a:t>
            </a:r>
          </a:p>
          <a:p>
            <a:r>
              <a:rPr lang="es-MX" dirty="0" smtClean="0"/>
              <a:t>MÓVILES O INMÓVILES</a:t>
            </a:r>
          </a:p>
          <a:p>
            <a:r>
              <a:rPr lang="es-MX" dirty="0" smtClean="0"/>
              <a:t>METABOLIZAN CARBOHIDRATOS, PEPTONAS O INTERMEDIARIOS METABÓLICOS</a:t>
            </a:r>
          </a:p>
          <a:p>
            <a:r>
              <a:rPr lang="es-MX" dirty="0" smtClean="0"/>
              <a:t>PRODUCEN ÁCIDOS GRASOS COMO PRODUCTOS METABÓLICOS FINALES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478" y="4221088"/>
            <a:ext cx="2934294" cy="221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4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1045185"/>
            <a:ext cx="76295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LOS BACTEROIDES </a:t>
            </a:r>
            <a:r>
              <a:rPr lang="es-MX" dirty="0" smtClean="0">
                <a:solidFill>
                  <a:srgbClr val="FFFF00"/>
                </a:solidFill>
              </a:rPr>
              <a:t>PREDOMINAN EN LAS MUCOSAS </a:t>
            </a:r>
            <a:r>
              <a:rPr lang="es-MX" dirty="0" smtClean="0"/>
              <a:t>DEL HOMBRE </a:t>
            </a:r>
          </a:p>
          <a:p>
            <a:r>
              <a:rPr lang="es-MX" dirty="0" smtClean="0"/>
              <a:t>Y ANIMALES.</a:t>
            </a:r>
          </a:p>
          <a:p>
            <a:r>
              <a:rPr lang="es-MX" dirty="0" smtClean="0"/>
              <a:t>REPRESENTAN UN </a:t>
            </a:r>
            <a:r>
              <a:rPr lang="es-MX" dirty="0" smtClean="0">
                <a:solidFill>
                  <a:srgbClr val="FFFF00"/>
                </a:solidFill>
              </a:rPr>
              <a:t>75% DE TODOS LOS AISLMIENTOS</a:t>
            </a:r>
            <a:r>
              <a:rPr lang="es-MX" dirty="0" smtClean="0"/>
              <a:t> CLÍNICOS DE BACTERIAS </a:t>
            </a:r>
          </a:p>
          <a:p>
            <a:r>
              <a:rPr lang="es-MX" dirty="0" smtClean="0"/>
              <a:t>ANEROBIAS.</a:t>
            </a:r>
          </a:p>
          <a:p>
            <a:r>
              <a:rPr lang="es-MX" dirty="0" smtClean="0"/>
              <a:t>MUY FRECUENTEMENTE ASOCIADOS A LA FORMACIÓN DE </a:t>
            </a:r>
            <a:r>
              <a:rPr lang="es-MX" dirty="0" smtClean="0">
                <a:solidFill>
                  <a:srgbClr val="FFFF00"/>
                </a:solidFill>
              </a:rPr>
              <a:t>ABSCESOS</a:t>
            </a:r>
            <a:r>
              <a:rPr lang="es-MX" dirty="0" smtClean="0"/>
              <a:t> Y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DESTRUCCIÓN DE TEJIDO</a:t>
            </a:r>
            <a:r>
              <a:rPr lang="es-MX" dirty="0" smtClean="0"/>
              <a:t>.</a:t>
            </a:r>
          </a:p>
          <a:p>
            <a:r>
              <a:rPr lang="es-MX" dirty="0" smtClean="0"/>
              <a:t>ASOCIADOS FRECUENTEMENTE CON </a:t>
            </a:r>
            <a:r>
              <a:rPr lang="es-MX" dirty="0" smtClean="0">
                <a:solidFill>
                  <a:srgbClr val="FFFF00"/>
                </a:solidFill>
              </a:rPr>
              <a:t>ASPIRACION DE  SECRECIONES ORALES</a:t>
            </a:r>
          </a:p>
          <a:p>
            <a:r>
              <a:rPr lang="es-MX" dirty="0" smtClean="0"/>
              <a:t>PRODUCIENDO </a:t>
            </a:r>
            <a:r>
              <a:rPr lang="es-MX" dirty="0" smtClean="0">
                <a:solidFill>
                  <a:srgbClr val="FFFF00"/>
                </a:solidFill>
              </a:rPr>
              <a:t>NEUMONIAE POR ASPIRACIÓN </a:t>
            </a:r>
            <a:r>
              <a:rPr lang="es-MX" dirty="0" smtClean="0"/>
              <a:t>Y OTRAS COMPLICACIONES.</a:t>
            </a:r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35737"/>
            <a:ext cx="2648893" cy="208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40692"/>
            <a:ext cx="2657975" cy="2359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31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31810" y="908720"/>
            <a:ext cx="631942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sz="2400" dirty="0" smtClean="0"/>
              <a:t>DIFERENCIACIÓN DE GENEROS DE LOS BACILOS </a:t>
            </a:r>
          </a:p>
          <a:p>
            <a:pPr algn="ctr"/>
            <a:r>
              <a:rPr lang="es-MX" sz="2400" dirty="0" smtClean="0"/>
              <a:t>GRAM NEGATIVOS ANAEROBIOS</a:t>
            </a:r>
            <a:endParaRPr lang="es-MX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389773" y="2051556"/>
            <a:ext cx="145424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FF00"/>
                </a:solidFill>
              </a:rPr>
              <a:t>NO MÓVILES</a:t>
            </a:r>
            <a:endParaRPr lang="es-MX" b="1" dirty="0">
              <a:solidFill>
                <a:srgbClr val="FFFF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539026" y="2051556"/>
            <a:ext cx="112723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 </a:t>
            </a:r>
            <a:r>
              <a:rPr lang="es-MX" b="1" dirty="0" smtClean="0">
                <a:solidFill>
                  <a:srgbClr val="FFFF00"/>
                </a:solidFill>
              </a:rPr>
              <a:t>MÓVILES</a:t>
            </a:r>
            <a:endParaRPr lang="es-MX" b="1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5536" y="2605554"/>
            <a:ext cx="4301499" cy="3323987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sz="1600" dirty="0" smtClean="0"/>
              <a:t>MAYOR PRODUCTO FINAL DE SU METABOLISMO:</a:t>
            </a:r>
          </a:p>
          <a:p>
            <a:pPr marL="342900" indent="-342900">
              <a:buAutoNum type="arabicPeriod"/>
            </a:pPr>
            <a:r>
              <a:rPr lang="es-MX" sz="1600" dirty="0" smtClean="0"/>
              <a:t>Ácido butírico --- </a:t>
            </a:r>
            <a:r>
              <a:rPr lang="es-MX" sz="1600" i="1" dirty="0" err="1" smtClean="0">
                <a:solidFill>
                  <a:srgbClr val="FFFF00"/>
                </a:solidFill>
              </a:rPr>
              <a:t>Fusobacterium</a:t>
            </a:r>
            <a:endParaRPr lang="es-MX" sz="1600" i="1" dirty="0" smtClean="0">
              <a:solidFill>
                <a:srgbClr val="FFFF00"/>
              </a:solidFill>
            </a:endParaRPr>
          </a:p>
          <a:p>
            <a:pPr marL="342900" indent="-342900">
              <a:buAutoNum type="arabicPeriod"/>
            </a:pPr>
            <a:r>
              <a:rPr lang="es-MX" sz="1600" dirty="0" smtClean="0"/>
              <a:t>Ácido láctico ---- </a:t>
            </a:r>
            <a:r>
              <a:rPr lang="es-MX" sz="1600" i="1" dirty="0" err="1" smtClean="0"/>
              <a:t>Leptotrichia</a:t>
            </a:r>
            <a:endParaRPr lang="es-MX" sz="1600" i="1" dirty="0" smtClean="0"/>
          </a:p>
          <a:p>
            <a:pPr marL="342900" indent="-342900">
              <a:buAutoNum type="arabicPeriod"/>
            </a:pPr>
            <a:r>
              <a:rPr lang="es-MX" sz="1600" dirty="0" smtClean="0"/>
              <a:t>Ácido acético + H</a:t>
            </a:r>
            <a:r>
              <a:rPr lang="es-MX" sz="1600" baseline="-25000" dirty="0" smtClean="0"/>
              <a:t>2</a:t>
            </a:r>
            <a:r>
              <a:rPr lang="es-MX" sz="1600" dirty="0" smtClean="0"/>
              <a:t>S – </a:t>
            </a:r>
            <a:r>
              <a:rPr lang="es-MX" sz="1600" i="1" dirty="0" err="1" smtClean="0"/>
              <a:t>Desulfomonas</a:t>
            </a:r>
            <a:endParaRPr lang="es-MX" sz="1600" i="1" dirty="0" smtClean="0"/>
          </a:p>
          <a:p>
            <a:r>
              <a:rPr lang="es-MX" sz="1600" i="1" dirty="0"/>
              <a:t>	</a:t>
            </a:r>
            <a:r>
              <a:rPr lang="es-MX" sz="1600" i="1" dirty="0" smtClean="0"/>
              <a:t>	          </a:t>
            </a:r>
            <a:r>
              <a:rPr lang="es-MX" sz="1600" i="1" dirty="0" err="1" smtClean="0"/>
              <a:t>Bilophila</a:t>
            </a:r>
            <a:endParaRPr lang="es-MX" sz="1600" i="1" dirty="0" smtClean="0"/>
          </a:p>
          <a:p>
            <a:r>
              <a:rPr lang="es-MX" sz="1600" dirty="0" smtClean="0"/>
              <a:t>4. Ninguno de los anteriores:</a:t>
            </a:r>
          </a:p>
          <a:p>
            <a:r>
              <a:rPr lang="es-MX" sz="1600" dirty="0"/>
              <a:t>	</a:t>
            </a:r>
            <a:r>
              <a:rPr lang="es-MX" sz="1600" dirty="0" smtClean="0"/>
              <a:t>a) Pigmentados, no fermentadores:</a:t>
            </a:r>
          </a:p>
          <a:p>
            <a:r>
              <a:rPr lang="es-MX" sz="1600" dirty="0"/>
              <a:t>	</a:t>
            </a:r>
            <a:r>
              <a:rPr lang="es-MX" sz="1600" dirty="0" smtClean="0"/>
              <a:t>		</a:t>
            </a:r>
            <a:r>
              <a:rPr lang="es-MX" sz="1600" i="1" dirty="0" smtClean="0">
                <a:solidFill>
                  <a:srgbClr val="FFFF00"/>
                </a:solidFill>
              </a:rPr>
              <a:t>Porphyromonas</a:t>
            </a:r>
          </a:p>
          <a:p>
            <a:r>
              <a:rPr lang="es-MX" sz="1600" dirty="0"/>
              <a:t>	</a:t>
            </a:r>
            <a:r>
              <a:rPr lang="es-MX" sz="1600" dirty="0" smtClean="0"/>
              <a:t>b) Otros: </a:t>
            </a:r>
          </a:p>
          <a:p>
            <a:r>
              <a:rPr lang="es-MX" sz="1600" dirty="0"/>
              <a:t>	</a:t>
            </a:r>
            <a:r>
              <a:rPr lang="es-MX" sz="1600" dirty="0" smtClean="0"/>
              <a:t>I. Aislados frecuentemente: </a:t>
            </a:r>
            <a:r>
              <a:rPr lang="es-MX" sz="1600" i="1" dirty="0" smtClean="0">
                <a:solidFill>
                  <a:srgbClr val="FFFF00"/>
                </a:solidFill>
              </a:rPr>
              <a:t>Bacteroides</a:t>
            </a:r>
            <a:endParaRPr lang="es-MX" sz="1600" i="1" dirty="0" smtClean="0"/>
          </a:p>
          <a:p>
            <a:r>
              <a:rPr lang="es-MX" sz="1600" i="1" dirty="0"/>
              <a:t>	</a:t>
            </a:r>
            <a:r>
              <a:rPr lang="es-MX" sz="1600" i="1" dirty="0" smtClean="0"/>
              <a:t>		          Prevotella</a:t>
            </a:r>
          </a:p>
          <a:p>
            <a:r>
              <a:rPr lang="es-MX" dirty="0"/>
              <a:t>	</a:t>
            </a:r>
            <a:r>
              <a:rPr lang="es-MX" sz="1600" dirty="0" smtClean="0"/>
              <a:t>II. Aislados raramente: </a:t>
            </a:r>
            <a:r>
              <a:rPr lang="es-MX" sz="1600" i="1" dirty="0" err="1" smtClean="0"/>
              <a:t>Mitsuokella</a:t>
            </a:r>
            <a:endParaRPr lang="es-MX" sz="1600" i="1" dirty="0" smtClean="0"/>
          </a:p>
          <a:p>
            <a:r>
              <a:rPr lang="es-MX" sz="1600" i="1" dirty="0"/>
              <a:t>	</a:t>
            </a:r>
            <a:r>
              <a:rPr lang="es-MX" sz="1600" i="1" dirty="0" smtClean="0"/>
              <a:t>		 </a:t>
            </a:r>
            <a:r>
              <a:rPr lang="es-MX" sz="1600" i="1" dirty="0" err="1" smtClean="0"/>
              <a:t>Anaerorhabdus</a:t>
            </a:r>
            <a:endParaRPr lang="es-MX" sz="1600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860032" y="3066393"/>
            <a:ext cx="1919051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FERMENTADORES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6558326" y="3833835"/>
            <a:ext cx="2310184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NO FERMENTADORES</a:t>
            </a:r>
            <a:endParaRPr lang="es-MX" b="1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5580112" y="2780928"/>
            <a:ext cx="213330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stCxn id="4" idx="2"/>
          </p:cNvCxnSpPr>
          <p:nvPr/>
        </p:nvCxnSpPr>
        <p:spPr>
          <a:xfrm>
            <a:off x="7102642" y="2420888"/>
            <a:ext cx="0" cy="3600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5580112" y="2780928"/>
            <a:ext cx="0" cy="28546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endCxn id="7" idx="0"/>
          </p:cNvCxnSpPr>
          <p:nvPr/>
        </p:nvCxnSpPr>
        <p:spPr>
          <a:xfrm>
            <a:off x="7713418" y="2780928"/>
            <a:ext cx="0" cy="105290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stCxn id="3" idx="3"/>
            <a:endCxn id="4" idx="1"/>
          </p:cNvCxnSpPr>
          <p:nvPr/>
        </p:nvCxnSpPr>
        <p:spPr>
          <a:xfrm>
            <a:off x="2844017" y="2236222"/>
            <a:ext cx="369500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flipH="1">
            <a:off x="4691521" y="1739717"/>
            <a:ext cx="5514" cy="49650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3" idx="2"/>
          </p:cNvCxnSpPr>
          <p:nvPr/>
        </p:nvCxnSpPr>
        <p:spPr>
          <a:xfrm>
            <a:off x="2116895" y="2420888"/>
            <a:ext cx="0" cy="18466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7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95736" y="815047"/>
            <a:ext cx="4814972" cy="40011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FFFF00"/>
                </a:solidFill>
              </a:rPr>
              <a:t>BACILOS GRAM NEGATIVOS ANAEROBIOS</a:t>
            </a:r>
            <a:endParaRPr lang="es-MX" sz="2000" b="1" dirty="0">
              <a:solidFill>
                <a:srgbClr val="FFFF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15615" y="1556792"/>
            <a:ext cx="1919051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FERMENTADORES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228184" y="1634095"/>
            <a:ext cx="2310184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NO FERMENTADORES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1" y="2132856"/>
            <a:ext cx="5048305" cy="3046988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sz="1600" dirty="0" smtClean="0"/>
              <a:t>MAYOR PRODUCTO FINAL DE SU METABOLISMO:</a:t>
            </a:r>
          </a:p>
          <a:p>
            <a:pPr marL="342900" indent="-342900">
              <a:buAutoNum type="arabicPeriod"/>
            </a:pPr>
            <a:r>
              <a:rPr lang="es-MX" sz="1600" dirty="0" smtClean="0"/>
              <a:t>Ácido butírico – </a:t>
            </a:r>
            <a:r>
              <a:rPr lang="es-MX" sz="1600" i="1" dirty="0" err="1" smtClean="0"/>
              <a:t>Butyrivibrio</a:t>
            </a:r>
            <a:endParaRPr lang="es-MX" sz="1600" i="1" dirty="0" smtClean="0"/>
          </a:p>
          <a:p>
            <a:pPr marL="342900" indent="-342900">
              <a:buAutoNum type="arabicPeriod"/>
            </a:pPr>
            <a:r>
              <a:rPr lang="es-MX" sz="1600" dirty="0" smtClean="0"/>
              <a:t>Ácido succínico: </a:t>
            </a:r>
          </a:p>
          <a:p>
            <a:r>
              <a:rPr lang="es-MX" sz="1600" dirty="0" smtClean="0"/>
              <a:t>     a. Con un flagelo polar </a:t>
            </a:r>
          </a:p>
          <a:p>
            <a:r>
              <a:rPr lang="es-MX" sz="1600" dirty="0"/>
              <a:t>	</a:t>
            </a:r>
            <a:r>
              <a:rPr lang="es-MX" sz="1600" dirty="0" smtClean="0"/>
              <a:t>I. Células espirales --- </a:t>
            </a:r>
            <a:r>
              <a:rPr lang="es-MX" sz="1600" i="1" dirty="0" err="1" smtClean="0"/>
              <a:t>Succinivibrio</a:t>
            </a:r>
            <a:endParaRPr lang="es-MX" sz="1600" i="1" dirty="0" smtClean="0"/>
          </a:p>
          <a:p>
            <a:r>
              <a:rPr lang="es-MX" sz="1600" dirty="0"/>
              <a:t>	</a:t>
            </a:r>
            <a:r>
              <a:rPr lang="es-MX" sz="1600" dirty="0" smtClean="0"/>
              <a:t>II. Bacilos rectos ovoides – </a:t>
            </a:r>
            <a:r>
              <a:rPr lang="es-MX" sz="1600" i="1" dirty="0" err="1" smtClean="0"/>
              <a:t>Succinimonas</a:t>
            </a:r>
            <a:endParaRPr lang="es-MX" sz="1600" i="1" dirty="0" smtClean="0"/>
          </a:p>
          <a:p>
            <a:r>
              <a:rPr lang="es-MX" sz="1600" dirty="0" smtClean="0"/>
              <a:t>      b. Flagelos bipolares – </a:t>
            </a:r>
            <a:r>
              <a:rPr lang="es-MX" sz="1600" i="1" dirty="0" err="1" smtClean="0"/>
              <a:t>Anaerobiospirillum</a:t>
            </a:r>
            <a:endParaRPr lang="es-MX" sz="1600" i="1" dirty="0" smtClean="0"/>
          </a:p>
          <a:p>
            <a:r>
              <a:rPr lang="es-MX" sz="1600" dirty="0" smtClean="0"/>
              <a:t>3. Ácido </a:t>
            </a:r>
            <a:r>
              <a:rPr lang="es-MX" sz="1600" dirty="0" err="1" smtClean="0"/>
              <a:t>propiónico</a:t>
            </a:r>
            <a:r>
              <a:rPr lang="es-MX" sz="1600" dirty="0" smtClean="0"/>
              <a:t>:</a:t>
            </a:r>
          </a:p>
          <a:p>
            <a:r>
              <a:rPr lang="es-MX" sz="1600" dirty="0" smtClean="0"/>
              <a:t>       a. Con un flagelo polar </a:t>
            </a:r>
            <a:r>
              <a:rPr lang="es-MX" sz="1600" i="1" dirty="0" smtClean="0"/>
              <a:t>– </a:t>
            </a:r>
            <a:r>
              <a:rPr lang="es-MX" sz="1600" i="1" dirty="0" err="1" smtClean="0"/>
              <a:t>Anaerovibrio</a:t>
            </a:r>
            <a:endParaRPr lang="es-MX" sz="1600" i="1" dirty="0" smtClean="0"/>
          </a:p>
          <a:p>
            <a:r>
              <a:rPr lang="es-MX" sz="1600" dirty="0" smtClean="0"/>
              <a:t>        b. Varios flagelos:</a:t>
            </a:r>
          </a:p>
          <a:p>
            <a:r>
              <a:rPr lang="es-MX" sz="1600" dirty="0" smtClean="0"/>
              <a:t>           I. Cercanos al centro, lados cóncavos – </a:t>
            </a:r>
            <a:r>
              <a:rPr lang="es-MX" sz="1600" i="1" dirty="0" err="1" smtClean="0"/>
              <a:t>Selenomonas</a:t>
            </a:r>
            <a:endParaRPr lang="es-MX" sz="1600" i="1" dirty="0" smtClean="0"/>
          </a:p>
          <a:p>
            <a:r>
              <a:rPr lang="es-MX" sz="1600" dirty="0" smtClean="0"/>
              <a:t>           II. Lateral con arreglo espiral -- </a:t>
            </a:r>
            <a:r>
              <a:rPr lang="es-MX" sz="1600" i="1" dirty="0" err="1" smtClean="0"/>
              <a:t>Centípeda</a:t>
            </a:r>
            <a:endParaRPr lang="es-MX" sz="1600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5823137" y="2163906"/>
            <a:ext cx="3120278" cy="11079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sz="1600" dirty="0" smtClean="0"/>
              <a:t>1. Un flagelo polar: </a:t>
            </a:r>
            <a:r>
              <a:rPr lang="es-MX" sz="1600" i="1" dirty="0" err="1" smtClean="0"/>
              <a:t>Campylobacter</a:t>
            </a:r>
            <a:endParaRPr lang="es-MX" sz="1600" i="1" dirty="0" smtClean="0"/>
          </a:p>
          <a:p>
            <a:r>
              <a:rPr lang="es-MX" sz="1600" dirty="0"/>
              <a:t>	</a:t>
            </a:r>
            <a:r>
              <a:rPr lang="es-MX" sz="1600" dirty="0" smtClean="0"/>
              <a:t>	</a:t>
            </a:r>
            <a:r>
              <a:rPr lang="es-MX" sz="1600" i="1" dirty="0" smtClean="0"/>
              <a:t>  </a:t>
            </a:r>
            <a:r>
              <a:rPr lang="es-MX" sz="1600" i="1" dirty="0" err="1" smtClean="0"/>
              <a:t>Wollinella</a:t>
            </a:r>
            <a:endParaRPr lang="es-MX" sz="1600" i="1" dirty="0" smtClean="0"/>
          </a:p>
          <a:p>
            <a:r>
              <a:rPr lang="es-MX" sz="1600" dirty="0" smtClean="0"/>
              <a:t>2. Varios flagelos: </a:t>
            </a:r>
            <a:r>
              <a:rPr lang="es-MX" sz="1600" i="1" dirty="0" err="1" smtClean="0"/>
              <a:t>Mobiluncos</a:t>
            </a:r>
            <a:endParaRPr lang="es-MX" sz="1600" i="1" dirty="0" smtClean="0"/>
          </a:p>
          <a:p>
            <a:r>
              <a:rPr lang="es-MX" sz="1600" dirty="0" smtClean="0"/>
              <a:t>3. Flagelos </a:t>
            </a:r>
            <a:r>
              <a:rPr lang="es-MX" sz="1600" dirty="0" err="1" smtClean="0"/>
              <a:t>peritricos</a:t>
            </a:r>
            <a:r>
              <a:rPr lang="es-MX" sz="1600" dirty="0" smtClean="0"/>
              <a:t>: </a:t>
            </a:r>
            <a:r>
              <a:rPr lang="es-MX" sz="1600" i="1" dirty="0" err="1" smtClean="0"/>
              <a:t>Tissierell</a:t>
            </a:r>
            <a:r>
              <a:rPr lang="es-MX" sz="1600" i="1" dirty="0" err="1"/>
              <a:t>a</a:t>
            </a:r>
            <a:endParaRPr lang="es-MX" sz="16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18" y="5278903"/>
            <a:ext cx="1789086" cy="127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73016"/>
            <a:ext cx="172819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373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3082407" y="548680"/>
            <a:ext cx="3487424" cy="1367281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3227188" y="909154"/>
            <a:ext cx="3197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C000"/>
                </a:solidFill>
              </a:rPr>
              <a:t>BACTEROIDES, PREVOTELLA</a:t>
            </a:r>
          </a:p>
          <a:p>
            <a:pPr algn="ctr"/>
            <a:r>
              <a:rPr lang="es-MX" sz="2000" b="1" dirty="0" smtClean="0">
                <a:solidFill>
                  <a:srgbClr val="FFC000"/>
                </a:solidFill>
              </a:rPr>
              <a:t>Y PORPHYROMONAS</a:t>
            </a:r>
            <a:endParaRPr lang="es-MX" sz="2000" b="1" dirty="0">
              <a:solidFill>
                <a:srgbClr val="FFC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375219" y="1936597"/>
            <a:ext cx="3192349" cy="9541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BACILOS RECTOS, INMÓVILES</a:t>
            </a:r>
          </a:p>
          <a:p>
            <a:r>
              <a:rPr lang="es-MX" sz="1400" dirty="0" smtClean="0"/>
              <a:t>EXTREMOS REDONDEADOS Y </a:t>
            </a:r>
          </a:p>
          <a:p>
            <a:r>
              <a:rPr lang="es-MX" sz="1400" dirty="0" smtClean="0"/>
              <a:t>PRODUCEN ENTRE OTROS METABOLITOS</a:t>
            </a:r>
          </a:p>
          <a:p>
            <a:r>
              <a:rPr lang="es-MX" sz="1400" dirty="0" smtClean="0"/>
              <a:t>ÁCIDO ACÉTICO Y SUCCÍNICO</a:t>
            </a:r>
            <a:endParaRPr lang="es-MX" sz="1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635896" y="3213869"/>
            <a:ext cx="3463320" cy="147732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GRUPO DE </a:t>
            </a:r>
            <a:r>
              <a:rPr lang="es-MX" b="1" i="1" dirty="0" smtClean="0">
                <a:solidFill>
                  <a:schemeClr val="bg1"/>
                </a:solidFill>
              </a:rPr>
              <a:t>BACTEROIDES FRAGILIS</a:t>
            </a:r>
            <a:r>
              <a:rPr lang="es-MX" dirty="0" smtClean="0"/>
              <a:t>:</a:t>
            </a:r>
          </a:p>
          <a:p>
            <a:r>
              <a:rPr lang="es-MX" i="1" dirty="0" smtClean="0"/>
              <a:t>B. fragilis, B. </a:t>
            </a:r>
            <a:r>
              <a:rPr lang="es-MX" i="1" dirty="0" err="1" smtClean="0"/>
              <a:t>caccae</a:t>
            </a:r>
            <a:r>
              <a:rPr lang="es-MX" i="1" dirty="0" smtClean="0"/>
              <a:t>, B. </a:t>
            </a:r>
            <a:r>
              <a:rPr lang="es-MX" i="1" dirty="0" err="1"/>
              <a:t>s</a:t>
            </a:r>
            <a:r>
              <a:rPr lang="es-MX" i="1" dirty="0" err="1" smtClean="0"/>
              <a:t>tercoris</a:t>
            </a:r>
            <a:endParaRPr lang="es-MX" i="1" dirty="0" smtClean="0"/>
          </a:p>
          <a:p>
            <a:r>
              <a:rPr lang="es-MX" i="1" dirty="0" smtClean="0"/>
              <a:t>B. </a:t>
            </a:r>
            <a:r>
              <a:rPr lang="es-MX" i="1" dirty="0" err="1" smtClean="0"/>
              <a:t>merdae</a:t>
            </a:r>
            <a:r>
              <a:rPr lang="es-MX" i="1" dirty="0" smtClean="0"/>
              <a:t>, B. </a:t>
            </a:r>
            <a:r>
              <a:rPr lang="es-MX" i="1" dirty="0" err="1" smtClean="0"/>
              <a:t>vulgatus</a:t>
            </a:r>
            <a:r>
              <a:rPr lang="es-MX" i="1" dirty="0" smtClean="0"/>
              <a:t>, B. </a:t>
            </a:r>
            <a:r>
              <a:rPr lang="es-MX" i="1" dirty="0" err="1" smtClean="0"/>
              <a:t>distasonis</a:t>
            </a:r>
            <a:endParaRPr lang="es-MX" i="1" dirty="0" smtClean="0"/>
          </a:p>
          <a:p>
            <a:r>
              <a:rPr lang="es-MX" i="1" dirty="0" smtClean="0"/>
              <a:t>B. thetaiotamicron,</a:t>
            </a:r>
            <a:r>
              <a:rPr lang="es-MX" i="1" dirty="0"/>
              <a:t> </a:t>
            </a:r>
            <a:r>
              <a:rPr lang="es-MX" i="1" dirty="0" smtClean="0"/>
              <a:t>B. </a:t>
            </a:r>
            <a:r>
              <a:rPr lang="es-MX" i="1" dirty="0" err="1" smtClean="0"/>
              <a:t>uniformis</a:t>
            </a:r>
            <a:r>
              <a:rPr lang="es-MX" i="1" dirty="0" smtClean="0"/>
              <a:t>, </a:t>
            </a:r>
          </a:p>
          <a:p>
            <a:r>
              <a:rPr lang="es-MX" i="1" dirty="0" smtClean="0"/>
              <a:t>B. </a:t>
            </a:r>
            <a:r>
              <a:rPr lang="es-MX" i="1" dirty="0" err="1" smtClean="0"/>
              <a:t>evatus</a:t>
            </a:r>
            <a:r>
              <a:rPr lang="es-MX" i="1" dirty="0" smtClean="0"/>
              <a:t>, B. </a:t>
            </a:r>
            <a:r>
              <a:rPr lang="es-MX" i="1" dirty="0" err="1" smtClean="0"/>
              <a:t>eggertlu</a:t>
            </a:r>
            <a:r>
              <a:rPr lang="es-MX" dirty="0" err="1" smtClean="0"/>
              <a:t>i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251520" y="1137094"/>
            <a:ext cx="255723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BACILOS PIGMENTADOS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1520" y="1588204"/>
            <a:ext cx="13789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i="1" dirty="0" smtClean="0"/>
              <a:t>Prevotella </a:t>
            </a:r>
          </a:p>
          <a:p>
            <a:r>
              <a:rPr lang="es-MX" dirty="0" smtClean="0"/>
              <a:t>pigmentadas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251520" y="2336706"/>
            <a:ext cx="15810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i="1" dirty="0" smtClean="0"/>
              <a:t>Porphyromonas</a:t>
            </a:r>
            <a:endParaRPr lang="es-MX" i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81587" y="3306202"/>
            <a:ext cx="2945871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BACILOS NO PIGMENTADOS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SENSIBLES A BÍLIS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81587" y="4044866"/>
            <a:ext cx="3034613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GRUPO DE </a:t>
            </a:r>
            <a:r>
              <a:rPr lang="es-MX" i="1" dirty="0" smtClean="0"/>
              <a:t>Prevotella </a:t>
            </a:r>
            <a:r>
              <a:rPr lang="es-MX" i="1" dirty="0" err="1" smtClean="0"/>
              <a:t>oralis</a:t>
            </a:r>
            <a:endParaRPr lang="es-MX" i="1" dirty="0" smtClean="0"/>
          </a:p>
          <a:p>
            <a:r>
              <a:rPr lang="es-MX" dirty="0" smtClean="0"/>
              <a:t>No fermentadores de pentosas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81587" y="4820075"/>
            <a:ext cx="2835392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i="1" dirty="0" smtClean="0"/>
              <a:t>Prevotella</a:t>
            </a:r>
            <a:r>
              <a:rPr lang="es-MX" dirty="0" smtClean="0"/>
              <a:t> fermentadoras de</a:t>
            </a:r>
          </a:p>
          <a:p>
            <a:r>
              <a:rPr lang="es-MX" dirty="0" smtClean="0"/>
              <a:t>pentosas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81587" y="5603413"/>
            <a:ext cx="1694246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Otras </a:t>
            </a:r>
            <a:r>
              <a:rPr lang="es-MX" i="1" dirty="0"/>
              <a:t>P</a:t>
            </a:r>
            <a:r>
              <a:rPr lang="es-MX" i="1" dirty="0" smtClean="0"/>
              <a:t>revotella</a:t>
            </a:r>
            <a:endParaRPr lang="es-MX" i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211960" y="5049415"/>
            <a:ext cx="3297185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BACILOS ASACAROLÍTICOS</a:t>
            </a:r>
          </a:p>
          <a:p>
            <a:r>
              <a:rPr lang="es-MX" b="1" dirty="0" smtClean="0">
                <a:solidFill>
                  <a:schemeClr val="bg1"/>
                </a:solidFill>
              </a:rPr>
              <a:t>DEBILMENTE FERMENTADORES</a:t>
            </a:r>
          </a:p>
          <a:p>
            <a:r>
              <a:rPr lang="es-MX" i="1" dirty="0" smtClean="0"/>
              <a:t>B. </a:t>
            </a:r>
            <a:r>
              <a:rPr lang="es-MX" i="1" dirty="0" err="1"/>
              <a:t>u</a:t>
            </a:r>
            <a:r>
              <a:rPr lang="es-MX" i="1" dirty="0" err="1" smtClean="0"/>
              <a:t>reolyticus</a:t>
            </a:r>
            <a:endParaRPr lang="es-MX" i="1" dirty="0" smtClean="0"/>
          </a:p>
          <a:p>
            <a:r>
              <a:rPr lang="es-MX" i="1" dirty="0" smtClean="0"/>
              <a:t>B. </a:t>
            </a:r>
            <a:r>
              <a:rPr lang="es-MX" i="1" dirty="0" err="1"/>
              <a:t>g</a:t>
            </a:r>
            <a:r>
              <a:rPr lang="es-MX" i="1" dirty="0" err="1" smtClean="0"/>
              <a:t>racilis</a:t>
            </a:r>
            <a:endParaRPr lang="es-MX" i="1" dirty="0" smtClean="0"/>
          </a:p>
          <a:p>
            <a:r>
              <a:rPr lang="es-MX" dirty="0" smtClean="0"/>
              <a:t>OTROS: B. </a:t>
            </a:r>
            <a:r>
              <a:rPr lang="es-MX" i="1" dirty="0" err="1" smtClean="0"/>
              <a:t>putredinis</a:t>
            </a:r>
            <a:r>
              <a:rPr lang="es-MX" dirty="0" smtClean="0"/>
              <a:t>, </a:t>
            </a:r>
            <a:r>
              <a:rPr lang="es-MX" i="1" dirty="0" smtClean="0"/>
              <a:t>B. </a:t>
            </a:r>
            <a:r>
              <a:rPr lang="es-MX" i="1" dirty="0" err="1" smtClean="0"/>
              <a:t>capillosus</a:t>
            </a:r>
            <a:endParaRPr lang="es-MX" i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938628" y="1357372"/>
            <a:ext cx="1866152" cy="175432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FUSOBACTERIUM</a:t>
            </a:r>
          </a:p>
          <a:p>
            <a:r>
              <a:rPr lang="es-MX" i="1" dirty="0" smtClean="0"/>
              <a:t>F. </a:t>
            </a:r>
            <a:r>
              <a:rPr lang="es-MX" i="1" dirty="0" err="1"/>
              <a:t>n</a:t>
            </a:r>
            <a:r>
              <a:rPr lang="es-MX" i="1" dirty="0" err="1" smtClean="0"/>
              <a:t>ucleatum</a:t>
            </a:r>
            <a:endParaRPr lang="es-MX" i="1" dirty="0" smtClean="0"/>
          </a:p>
          <a:p>
            <a:r>
              <a:rPr lang="es-MX" i="1" dirty="0" smtClean="0"/>
              <a:t>F. </a:t>
            </a:r>
            <a:r>
              <a:rPr lang="es-MX" i="1" dirty="0" err="1"/>
              <a:t>n</a:t>
            </a:r>
            <a:r>
              <a:rPr lang="es-MX" i="1" dirty="0" err="1" smtClean="0"/>
              <a:t>ecrophorum</a:t>
            </a:r>
            <a:endParaRPr lang="es-MX" i="1" dirty="0" smtClean="0"/>
          </a:p>
          <a:p>
            <a:r>
              <a:rPr lang="es-MX" i="1" dirty="0" smtClean="0"/>
              <a:t>F. </a:t>
            </a:r>
            <a:r>
              <a:rPr lang="es-MX" i="1" dirty="0" err="1"/>
              <a:t>m</a:t>
            </a:r>
            <a:r>
              <a:rPr lang="es-MX" i="1" dirty="0" err="1" smtClean="0"/>
              <a:t>ortiferum</a:t>
            </a:r>
            <a:endParaRPr lang="es-MX" i="1" dirty="0" smtClean="0"/>
          </a:p>
          <a:p>
            <a:r>
              <a:rPr lang="es-MX" i="1" dirty="0" smtClean="0"/>
              <a:t>F. </a:t>
            </a:r>
            <a:r>
              <a:rPr lang="es-MX" i="1" dirty="0" err="1"/>
              <a:t>v</a:t>
            </a:r>
            <a:r>
              <a:rPr lang="es-MX" i="1" dirty="0" err="1" smtClean="0"/>
              <a:t>arium</a:t>
            </a:r>
            <a:endParaRPr lang="es-MX" i="1" dirty="0" smtClean="0"/>
          </a:p>
          <a:p>
            <a:r>
              <a:rPr lang="es-MX" dirty="0" smtClean="0"/>
              <a:t>Otros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59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4463" y="1332057"/>
            <a:ext cx="21132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/>
              <a:t>BACTERIAS</a:t>
            </a:r>
            <a:endParaRPr lang="es-MX" sz="32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971600" y="3068960"/>
            <a:ext cx="1666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ANAEROBIAS</a:t>
            </a:r>
          </a:p>
          <a:p>
            <a:r>
              <a:rPr lang="es-MX" sz="2000" b="1" dirty="0" smtClean="0"/>
              <a:t>ESTRICTAS</a:t>
            </a:r>
            <a:endParaRPr lang="es-MX" sz="2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355073" y="3068960"/>
            <a:ext cx="1666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ANAEROBIAS</a:t>
            </a:r>
          </a:p>
          <a:p>
            <a:r>
              <a:rPr lang="es-MX" sz="2000" b="1" dirty="0" smtClean="0"/>
              <a:t>MODERADAS</a:t>
            </a:r>
            <a:endParaRPr lang="es-MX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5724128" y="3068960"/>
            <a:ext cx="2356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MICROAEROFÍLICAS</a:t>
            </a:r>
            <a:endParaRPr lang="es-MX" sz="20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985085" y="4469050"/>
            <a:ext cx="1269899" cy="4001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ENZIMAS:</a:t>
            </a:r>
            <a:endParaRPr lang="es-MX" sz="20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1805001" y="5280256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CATALASA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63399" y="5280256"/>
            <a:ext cx="1467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PEROXIDASA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868144" y="5141756"/>
            <a:ext cx="1483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rgbClr val="FFC000"/>
                </a:solidFill>
              </a:rPr>
              <a:t>SUPEROXIDO</a:t>
            </a:r>
          </a:p>
          <a:p>
            <a:r>
              <a:rPr lang="es-MX" b="1" dirty="0" smtClean="0">
                <a:solidFill>
                  <a:srgbClr val="FFC000"/>
                </a:solidFill>
              </a:rPr>
              <a:t>DISMUTASA</a:t>
            </a:r>
            <a:endParaRPr lang="es-MX" b="1" dirty="0">
              <a:solidFill>
                <a:srgbClr val="FFC000"/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1619672" y="2564904"/>
            <a:ext cx="593371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2" idx="2"/>
          </p:cNvCxnSpPr>
          <p:nvPr/>
        </p:nvCxnSpPr>
        <p:spPr>
          <a:xfrm flipH="1">
            <a:off x="4261098" y="1916832"/>
            <a:ext cx="1" cy="64807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619672" y="2564904"/>
            <a:ext cx="0" cy="50405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4261099" y="2564904"/>
            <a:ext cx="0" cy="50405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7534609" y="2586895"/>
            <a:ext cx="1" cy="50405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brir llave"/>
          <p:cNvSpPr/>
          <p:nvPr/>
        </p:nvSpPr>
        <p:spPr>
          <a:xfrm rot="16200000">
            <a:off x="4310253" y="890893"/>
            <a:ext cx="616155" cy="6388061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7" name="26 Conector recto"/>
          <p:cNvCxnSpPr/>
          <p:nvPr/>
        </p:nvCxnSpPr>
        <p:spPr>
          <a:xfrm>
            <a:off x="2426581" y="5013176"/>
            <a:ext cx="430565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V="1">
            <a:off x="4579410" y="4869160"/>
            <a:ext cx="0" cy="14401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>
            <a:endCxn id="7" idx="0"/>
          </p:cNvCxnSpPr>
          <p:nvPr/>
        </p:nvCxnSpPr>
        <p:spPr>
          <a:xfrm>
            <a:off x="2426581" y="5013176"/>
            <a:ext cx="1" cy="2670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>
            <a:off x="4427984" y="5013176"/>
            <a:ext cx="0" cy="2670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6732240" y="5013176"/>
            <a:ext cx="0" cy="1285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2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683568" y="1124744"/>
            <a:ext cx="316835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259632" y="1340768"/>
            <a:ext cx="1970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i="1" dirty="0" smtClean="0">
                <a:solidFill>
                  <a:schemeClr val="bg1"/>
                </a:solidFill>
              </a:rPr>
              <a:t>Bacteroides</a:t>
            </a:r>
          </a:p>
          <a:p>
            <a:r>
              <a:rPr lang="es-MX" sz="2400" b="1" i="1" dirty="0" smtClean="0">
                <a:solidFill>
                  <a:schemeClr val="bg1"/>
                </a:solidFill>
              </a:rPr>
              <a:t>Prevotella</a:t>
            </a:r>
          </a:p>
          <a:p>
            <a:r>
              <a:rPr lang="es-MX" sz="2400" b="1" i="1" dirty="0" smtClean="0">
                <a:solidFill>
                  <a:schemeClr val="bg1"/>
                </a:solidFill>
              </a:rPr>
              <a:t>Porphyromonas</a:t>
            </a:r>
            <a:endParaRPr lang="es-MX" sz="2400" b="1" i="1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55576" y="3212976"/>
            <a:ext cx="3283912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HABITAT DE MAYOR FRECUENCIA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568" y="3717696"/>
            <a:ext cx="1378839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OROFARINGE</a:t>
            </a:r>
            <a:endParaRPr lang="es-MX" sz="16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683568" y="4271694"/>
            <a:ext cx="2547749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TRACTO GENITOURINARIO</a:t>
            </a:r>
            <a:endParaRPr lang="es-MX" sz="16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2397532" y="3717696"/>
            <a:ext cx="2706638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TRACTO GASTROINTESTINAL</a:t>
            </a:r>
            <a:endParaRPr lang="es-MX" sz="16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4830345" y="2644007"/>
            <a:ext cx="919804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COLON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6012160" y="1756266"/>
            <a:ext cx="2741007" cy="36933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FF00"/>
                </a:solidFill>
              </a:rPr>
              <a:t>GRUPO </a:t>
            </a:r>
            <a:r>
              <a:rPr lang="es-MX" i="1" dirty="0" smtClean="0">
                <a:solidFill>
                  <a:srgbClr val="FFFF00"/>
                </a:solidFill>
              </a:rPr>
              <a:t>Bacteroides fragilis</a:t>
            </a:r>
            <a:endParaRPr lang="es-MX" i="1" dirty="0">
              <a:solidFill>
                <a:srgbClr val="FFFF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660232" y="1274767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ABSCESOS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436096" y="908720"/>
            <a:ext cx="1849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Intra</a:t>
            </a:r>
            <a:r>
              <a:rPr lang="es-MX" dirty="0" smtClean="0"/>
              <a:t>-abdominales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625259" y="851778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Hepáticos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721079" y="2385754"/>
            <a:ext cx="1470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smtClean="0"/>
              <a:t>OTRAS</a:t>
            </a:r>
          </a:p>
          <a:p>
            <a:pPr algn="ctr"/>
            <a:r>
              <a:rPr lang="es-MX" dirty="0" smtClean="0"/>
              <a:t>INFECCIONES</a:t>
            </a:r>
            <a:endParaRPr lang="es-MX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360868" y="3582308"/>
            <a:ext cx="103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Ulcera </a:t>
            </a:r>
          </a:p>
          <a:p>
            <a:r>
              <a:rPr lang="es-MX" dirty="0" err="1" smtClean="0"/>
              <a:t>decubitus</a:t>
            </a:r>
            <a:endParaRPr lang="es-MX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625259" y="371769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Bacteriemia</a:t>
            </a:r>
            <a:endParaRPr lang="es-MX" dirty="0"/>
          </a:p>
        </p:txBody>
      </p:sp>
      <p:cxnSp>
        <p:nvCxnSpPr>
          <p:cNvPr id="18" name="17 Conector recto"/>
          <p:cNvCxnSpPr>
            <a:stCxn id="8" idx="3"/>
          </p:cNvCxnSpPr>
          <p:nvPr/>
        </p:nvCxnSpPr>
        <p:spPr>
          <a:xfrm>
            <a:off x="5104170" y="3886973"/>
            <a:ext cx="331926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V="1">
            <a:off x="5436096" y="3032085"/>
            <a:ext cx="0" cy="85488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9" idx="0"/>
          </p:cNvCxnSpPr>
          <p:nvPr/>
        </p:nvCxnSpPr>
        <p:spPr>
          <a:xfrm flipV="1">
            <a:off x="5290247" y="1940932"/>
            <a:ext cx="0" cy="703075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>
            <a:endCxn id="10" idx="1"/>
          </p:cNvCxnSpPr>
          <p:nvPr/>
        </p:nvCxnSpPr>
        <p:spPr>
          <a:xfrm>
            <a:off x="5290247" y="1940932"/>
            <a:ext cx="72191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11" idx="2"/>
          </p:cNvCxnSpPr>
          <p:nvPr/>
        </p:nvCxnSpPr>
        <p:spPr>
          <a:xfrm>
            <a:off x="7262320" y="1644099"/>
            <a:ext cx="0" cy="112167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>
            <a:stCxn id="12" idx="2"/>
          </p:cNvCxnSpPr>
          <p:nvPr/>
        </p:nvCxnSpPr>
        <p:spPr>
          <a:xfrm flipH="1">
            <a:off x="6360868" y="1278052"/>
            <a:ext cx="1" cy="18138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>
            <a:endCxn id="11" idx="1"/>
          </p:cNvCxnSpPr>
          <p:nvPr/>
        </p:nvCxnSpPr>
        <p:spPr>
          <a:xfrm>
            <a:off x="6360869" y="1459433"/>
            <a:ext cx="29936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>
            <a:stCxn id="11" idx="3"/>
          </p:cNvCxnSpPr>
          <p:nvPr/>
        </p:nvCxnSpPr>
        <p:spPr>
          <a:xfrm>
            <a:off x="7864408" y="1459433"/>
            <a:ext cx="304429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>
            <a:endCxn id="13" idx="2"/>
          </p:cNvCxnSpPr>
          <p:nvPr/>
        </p:nvCxnSpPr>
        <p:spPr>
          <a:xfrm flipV="1">
            <a:off x="8168837" y="1221110"/>
            <a:ext cx="1" cy="23832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>
            <a:stCxn id="10" idx="2"/>
            <a:endCxn id="14" idx="0"/>
          </p:cNvCxnSpPr>
          <p:nvPr/>
        </p:nvCxnSpPr>
        <p:spPr>
          <a:xfrm>
            <a:off x="7382664" y="2125598"/>
            <a:ext cx="73552" cy="26015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>
            <a:stCxn id="15" idx="0"/>
            <a:endCxn id="14" idx="2"/>
          </p:cNvCxnSpPr>
          <p:nvPr/>
        </p:nvCxnSpPr>
        <p:spPr>
          <a:xfrm flipV="1">
            <a:off x="6877997" y="3032085"/>
            <a:ext cx="578219" cy="55022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>
            <a:stCxn id="14" idx="2"/>
            <a:endCxn id="16" idx="0"/>
          </p:cNvCxnSpPr>
          <p:nvPr/>
        </p:nvCxnSpPr>
        <p:spPr>
          <a:xfrm>
            <a:off x="7456216" y="3032085"/>
            <a:ext cx="803191" cy="68561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958875" y="5081202"/>
            <a:ext cx="7247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>
                <a:solidFill>
                  <a:srgbClr val="FFFF00"/>
                </a:solidFill>
              </a:rPr>
              <a:t>Prevotella</a:t>
            </a:r>
            <a:r>
              <a:rPr lang="es-MX" dirty="0" smtClean="0"/>
              <a:t> y </a:t>
            </a:r>
            <a:r>
              <a:rPr lang="es-MX" i="1" dirty="0" smtClean="0">
                <a:solidFill>
                  <a:srgbClr val="FFFF00"/>
                </a:solidFill>
              </a:rPr>
              <a:t>Porphyromonas</a:t>
            </a:r>
            <a:r>
              <a:rPr lang="es-MX" dirty="0" smtClean="0"/>
              <a:t> se aíslan con menor frecuencia que las bacterias</a:t>
            </a:r>
          </a:p>
          <a:p>
            <a:r>
              <a:rPr lang="es-MX" dirty="0" smtClean="0"/>
              <a:t>Del GRUPO BACTEROIDES FRAGILIS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594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584" y="1187022"/>
            <a:ext cx="783753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000" i="1" dirty="0" smtClean="0"/>
              <a:t>Bacteroides thetaiotamicron </a:t>
            </a:r>
            <a:r>
              <a:rPr lang="es-MX" sz="2000" dirty="0" smtClean="0"/>
              <a:t>se aísla con frecuencia menor a </a:t>
            </a:r>
            <a:r>
              <a:rPr lang="es-MX" sz="2000" i="1" dirty="0" smtClean="0"/>
              <a:t>B. fragilis </a:t>
            </a:r>
            <a:r>
              <a:rPr lang="es-MX" sz="2000" dirty="0" smtClean="0"/>
              <a:t>pero</a:t>
            </a:r>
          </a:p>
          <a:p>
            <a:r>
              <a:rPr lang="es-MX" sz="2000" dirty="0" smtClean="0"/>
              <a:t>Igualmente es frecuente su presencia en las muestras clínicas.</a:t>
            </a:r>
            <a:endParaRPr lang="es-MX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827584" y="2348880"/>
            <a:ext cx="8022453" cy="70788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000" i="1" dirty="0" smtClean="0"/>
              <a:t>Prevotella </a:t>
            </a:r>
            <a:r>
              <a:rPr lang="es-MX" sz="2000" dirty="0" smtClean="0"/>
              <a:t>y </a:t>
            </a:r>
            <a:r>
              <a:rPr lang="es-MX" sz="2000" i="1" dirty="0" smtClean="0"/>
              <a:t>Porphyromonas </a:t>
            </a:r>
            <a:r>
              <a:rPr lang="es-MX" sz="2000" dirty="0" smtClean="0"/>
              <a:t>se aíslan con menor frecuencia que las bacterias</a:t>
            </a:r>
          </a:p>
          <a:p>
            <a:r>
              <a:rPr lang="es-MX" sz="2000" dirty="0" smtClean="0"/>
              <a:t>del grupo </a:t>
            </a:r>
            <a:r>
              <a:rPr lang="es-MX" sz="2000" i="1" dirty="0"/>
              <a:t>B</a:t>
            </a:r>
            <a:r>
              <a:rPr lang="es-MX" sz="2000" i="1" dirty="0" smtClean="0"/>
              <a:t>acteroides fragilis</a:t>
            </a:r>
            <a:endParaRPr lang="es-MX" sz="2000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827583" y="4140801"/>
            <a:ext cx="7468455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i="1" dirty="0" smtClean="0"/>
              <a:t>Porphyromonas gingivalis</a:t>
            </a:r>
            <a:r>
              <a:rPr lang="es-MX" dirty="0" smtClean="0"/>
              <a:t>, es muy importante en las infecciones periodontales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827584" y="3284984"/>
            <a:ext cx="8022453" cy="64633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i="1" dirty="0" smtClean="0"/>
              <a:t>Prevotella</a:t>
            </a:r>
            <a:r>
              <a:rPr lang="es-MX" dirty="0" smtClean="0"/>
              <a:t> y </a:t>
            </a:r>
            <a:r>
              <a:rPr lang="es-MX" i="1" dirty="0" smtClean="0"/>
              <a:t>Porphyromonas</a:t>
            </a:r>
            <a:r>
              <a:rPr lang="es-MX" dirty="0" smtClean="0"/>
              <a:t> se aíslan frecuentemente de infecciones de cuello-cabeza</a:t>
            </a:r>
          </a:p>
          <a:p>
            <a:r>
              <a:rPr lang="es-MX" dirty="0" smtClean="0"/>
              <a:t>Y </a:t>
            </a:r>
            <a:r>
              <a:rPr lang="es-MX" dirty="0" err="1" smtClean="0"/>
              <a:t>pleuropulmonares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827584" y="4725144"/>
            <a:ext cx="7274684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s-MX" i="1" dirty="0" smtClean="0"/>
              <a:t>Porphyromonas </a:t>
            </a:r>
            <a:r>
              <a:rPr lang="es-MX" i="1" dirty="0" err="1" smtClean="0"/>
              <a:t>asaccharolitica</a:t>
            </a:r>
            <a:r>
              <a:rPr lang="es-MX" i="1" dirty="0" smtClean="0"/>
              <a:t> </a:t>
            </a:r>
            <a:r>
              <a:rPr lang="es-MX" dirty="0" smtClean="0"/>
              <a:t>se puede aislar de cualquier tipo de infección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73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/>
          <p:nvPr/>
        </p:nvSpPr>
        <p:spPr>
          <a:xfrm>
            <a:off x="1190524" y="3062863"/>
            <a:ext cx="3597499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Elipse"/>
          <p:cNvSpPr/>
          <p:nvPr/>
        </p:nvSpPr>
        <p:spPr>
          <a:xfrm>
            <a:off x="467544" y="759090"/>
            <a:ext cx="374441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899592" y="1017215"/>
            <a:ext cx="3171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BACILOS GRAM NEGATIVOS</a:t>
            </a:r>
          </a:p>
          <a:p>
            <a:r>
              <a:rPr lang="es-MX" sz="2000" dirty="0" smtClean="0"/>
              <a:t>PIGMENTADOS</a:t>
            </a:r>
            <a:endParaRPr lang="es-MX" sz="2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4427984" y="1725101"/>
            <a:ext cx="4249048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INFECCIONES TRACTO GENITAL FEMENINO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475656" y="3356992"/>
            <a:ext cx="3171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BACILOS GRAM NEGATIVOS</a:t>
            </a:r>
          </a:p>
          <a:p>
            <a:r>
              <a:rPr lang="es-MX" sz="2000" dirty="0" smtClean="0"/>
              <a:t>NO PIGMENTADOS</a:t>
            </a:r>
            <a:endParaRPr lang="es-MX" sz="2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646077" y="4725144"/>
            <a:ext cx="5008102" cy="92333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PRESENTES EN VARIOS TIPOS DE INFECCIONES</a:t>
            </a:r>
          </a:p>
          <a:p>
            <a:r>
              <a:rPr lang="es-MX" dirty="0" smtClean="0"/>
              <a:t>PERO SU FRECUENCIA ES MENOR A LA DEL GRUPO</a:t>
            </a:r>
          </a:p>
          <a:p>
            <a:r>
              <a:rPr lang="es-MX" dirty="0" smtClean="0"/>
              <a:t>DE BACTEROIDES FRAGILIS</a:t>
            </a:r>
            <a:endParaRPr lang="es-MX" dirty="0"/>
          </a:p>
        </p:txBody>
      </p:sp>
      <p:sp>
        <p:nvSpPr>
          <p:cNvPr id="8" name="7 Flecha curvada hacia la izquierda"/>
          <p:cNvSpPr/>
          <p:nvPr/>
        </p:nvSpPr>
        <p:spPr>
          <a:xfrm rot="17979111">
            <a:off x="4592314" y="663546"/>
            <a:ext cx="360039" cy="990253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635" y="3496617"/>
            <a:ext cx="91440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40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5076056" y="4095656"/>
            <a:ext cx="1839734" cy="4001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 redondeado"/>
          <p:cNvSpPr/>
          <p:nvPr/>
        </p:nvSpPr>
        <p:spPr>
          <a:xfrm>
            <a:off x="1115616" y="2636912"/>
            <a:ext cx="1256821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CuadroTexto"/>
          <p:cNvSpPr txBox="1"/>
          <p:nvPr/>
        </p:nvSpPr>
        <p:spPr>
          <a:xfrm>
            <a:off x="1619672" y="764704"/>
            <a:ext cx="4442306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dirty="0" smtClean="0"/>
              <a:t>FACTORES DE VIRULENCIA DE BACTERIAS</a:t>
            </a:r>
          </a:p>
          <a:p>
            <a:pPr algn="ctr"/>
            <a:r>
              <a:rPr lang="es-MX" sz="2000" dirty="0" smtClean="0"/>
              <a:t>GRAM NEGATIVAS ANAEROBIAS</a:t>
            </a:r>
            <a:endParaRPr lang="es-MX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131957" y="2636912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CÁPSULA</a:t>
            </a:r>
            <a:endParaRPr lang="es-MX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840670" y="1948190"/>
            <a:ext cx="195072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i="1" dirty="0" smtClean="0"/>
              <a:t>Bacteroides fragilis</a:t>
            </a:r>
            <a:endParaRPr lang="es-MX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987824" y="2132856"/>
            <a:ext cx="260199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Otros del GRUPO DE </a:t>
            </a:r>
          </a:p>
          <a:p>
            <a:r>
              <a:rPr lang="es-MX" i="1" dirty="0" smtClean="0"/>
              <a:t>Bacteroides fragilis:</a:t>
            </a:r>
          </a:p>
          <a:p>
            <a:r>
              <a:rPr lang="es-MX" i="1" dirty="0" smtClean="0"/>
              <a:t>Prevotella </a:t>
            </a:r>
            <a:r>
              <a:rPr lang="es-MX" i="1" dirty="0" err="1" smtClean="0"/>
              <a:t>asaccha</a:t>
            </a:r>
            <a:r>
              <a:rPr lang="es-MX" dirty="0" err="1" smtClean="0"/>
              <a:t>rolytica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755576" y="3356992"/>
            <a:ext cx="2592288" cy="147732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PROBABLEMENTE:</a:t>
            </a:r>
          </a:p>
          <a:p>
            <a:r>
              <a:rPr lang="es-MX" i="1" dirty="0" smtClean="0"/>
              <a:t>Prevotella </a:t>
            </a:r>
            <a:r>
              <a:rPr lang="es-MX" i="1" dirty="0" err="1" smtClean="0"/>
              <a:t>melaninogénica</a:t>
            </a:r>
            <a:endParaRPr lang="es-MX" i="1" dirty="0" smtClean="0"/>
          </a:p>
          <a:p>
            <a:r>
              <a:rPr lang="es-MX" i="1" dirty="0" smtClean="0"/>
              <a:t>P. intermedia,</a:t>
            </a:r>
            <a:r>
              <a:rPr lang="es-MX" i="1" dirty="0"/>
              <a:t> </a:t>
            </a:r>
            <a:r>
              <a:rPr lang="es-MX" i="1" dirty="0" smtClean="0"/>
              <a:t>P. </a:t>
            </a:r>
            <a:r>
              <a:rPr lang="es-MX" i="1" dirty="0" err="1"/>
              <a:t>o</a:t>
            </a:r>
            <a:r>
              <a:rPr lang="es-MX" i="1" dirty="0" err="1" smtClean="0"/>
              <a:t>ralis</a:t>
            </a:r>
            <a:endParaRPr lang="es-MX" i="1" dirty="0" smtClean="0"/>
          </a:p>
          <a:p>
            <a:r>
              <a:rPr lang="es-MX" i="1" dirty="0" smtClean="0"/>
              <a:t>P. oris, P. </a:t>
            </a:r>
            <a:r>
              <a:rPr lang="es-MX" i="1" dirty="0" err="1" smtClean="0"/>
              <a:t>buccae</a:t>
            </a:r>
            <a:endParaRPr lang="es-MX" i="1" dirty="0" smtClean="0"/>
          </a:p>
          <a:p>
            <a:endParaRPr lang="es-MX" dirty="0"/>
          </a:p>
        </p:txBody>
      </p:sp>
      <p:cxnSp>
        <p:nvCxnSpPr>
          <p:cNvPr id="9" name="8 Conector recto"/>
          <p:cNvCxnSpPr>
            <a:stCxn id="5" idx="2"/>
          </p:cNvCxnSpPr>
          <p:nvPr/>
        </p:nvCxnSpPr>
        <p:spPr>
          <a:xfrm flipH="1">
            <a:off x="1816033" y="2317522"/>
            <a:ext cx="1" cy="276999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3" idx="3"/>
          </p:cNvCxnSpPr>
          <p:nvPr/>
        </p:nvCxnSpPr>
        <p:spPr>
          <a:xfrm>
            <a:off x="2500109" y="2836967"/>
            <a:ext cx="48771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4" idx="2"/>
          </p:cNvCxnSpPr>
          <p:nvPr/>
        </p:nvCxnSpPr>
        <p:spPr>
          <a:xfrm flipH="1">
            <a:off x="1744026" y="3006244"/>
            <a:ext cx="1" cy="35074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5076056" y="4095656"/>
            <a:ext cx="1839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ENDOTOXINAS</a:t>
            </a:r>
            <a:endParaRPr lang="es-MX" sz="20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436097" y="3356992"/>
            <a:ext cx="2016224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s-MX" i="1" dirty="0" smtClean="0"/>
              <a:t>Bacteroides fragilis</a:t>
            </a:r>
            <a:endParaRPr lang="es-MX" i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589818" y="4834320"/>
            <a:ext cx="1567609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s-MX" i="1" dirty="0" smtClean="0"/>
              <a:t>Prevotella </a:t>
            </a:r>
            <a:r>
              <a:rPr lang="es-MX" i="1" dirty="0" err="1"/>
              <a:t>b</a:t>
            </a:r>
            <a:r>
              <a:rPr lang="es-MX" i="1" dirty="0" err="1" smtClean="0"/>
              <a:t>ivia</a:t>
            </a:r>
            <a:endParaRPr lang="es-MX" i="1" dirty="0"/>
          </a:p>
        </p:txBody>
      </p:sp>
      <p:cxnSp>
        <p:nvCxnSpPr>
          <p:cNvPr id="19" name="18 Conector recto"/>
          <p:cNvCxnSpPr>
            <a:stCxn id="14" idx="0"/>
            <a:endCxn id="16" idx="2"/>
          </p:cNvCxnSpPr>
          <p:nvPr/>
        </p:nvCxnSpPr>
        <p:spPr>
          <a:xfrm flipV="1">
            <a:off x="5995923" y="3726324"/>
            <a:ext cx="448286" cy="36933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15" idx="2"/>
            <a:endCxn id="17" idx="0"/>
          </p:cNvCxnSpPr>
          <p:nvPr/>
        </p:nvCxnSpPr>
        <p:spPr>
          <a:xfrm>
            <a:off x="5995923" y="4495766"/>
            <a:ext cx="377700" cy="33855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40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2934072" y="2579712"/>
            <a:ext cx="3240360" cy="1152128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55" y="548680"/>
            <a:ext cx="46450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419872" y="2924944"/>
            <a:ext cx="253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rgbClr val="FFFF00"/>
                </a:solidFill>
              </a:rPr>
              <a:t>Bacteroides fragilis</a:t>
            </a:r>
            <a:endParaRPr lang="es-MX" sz="2400" dirty="0">
              <a:solidFill>
                <a:srgbClr val="FFFF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24272" y="2060848"/>
            <a:ext cx="137646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HEPARINASA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707904" y="1682860"/>
            <a:ext cx="117044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CATALASA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5796136" y="2060848"/>
            <a:ext cx="179748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NEURAMINIDASA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183494" y="3234981"/>
            <a:ext cx="87235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DNASA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2205473" y="4014356"/>
            <a:ext cx="1767984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HIALURONIDASA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5106011" y="4014356"/>
            <a:ext cx="1380250" cy="369332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GELATINASA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6960362" y="3193976"/>
            <a:ext cx="155042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FIBRINOLISINA</a:t>
            </a:r>
            <a:endParaRPr lang="es-MX" dirty="0"/>
          </a:p>
        </p:txBody>
      </p:sp>
      <p:cxnSp>
        <p:nvCxnSpPr>
          <p:cNvPr id="12" name="11 Conector recto"/>
          <p:cNvCxnSpPr>
            <a:endCxn id="3" idx="1"/>
          </p:cNvCxnSpPr>
          <p:nvPr/>
        </p:nvCxnSpPr>
        <p:spPr>
          <a:xfrm>
            <a:off x="2800739" y="2430180"/>
            <a:ext cx="607873" cy="31825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</p:cNvCxnSpPr>
          <p:nvPr/>
        </p:nvCxnSpPr>
        <p:spPr>
          <a:xfrm flipH="1">
            <a:off x="4293128" y="2052192"/>
            <a:ext cx="1" cy="52752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3" idx="7"/>
            <a:endCxn id="6" idx="2"/>
          </p:cNvCxnSpPr>
          <p:nvPr/>
        </p:nvCxnSpPr>
        <p:spPr>
          <a:xfrm flipV="1">
            <a:off x="5699892" y="2430180"/>
            <a:ext cx="994984" cy="31825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stCxn id="3" idx="6"/>
            <a:endCxn id="10" idx="1"/>
          </p:cNvCxnSpPr>
          <p:nvPr/>
        </p:nvCxnSpPr>
        <p:spPr>
          <a:xfrm>
            <a:off x="6174432" y="3155776"/>
            <a:ext cx="785930" cy="22286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3" idx="5"/>
            <a:endCxn id="9" idx="0"/>
          </p:cNvCxnSpPr>
          <p:nvPr/>
        </p:nvCxnSpPr>
        <p:spPr>
          <a:xfrm>
            <a:off x="5699892" y="3563115"/>
            <a:ext cx="96244" cy="45124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8" idx="0"/>
            <a:endCxn id="3" idx="3"/>
          </p:cNvCxnSpPr>
          <p:nvPr/>
        </p:nvCxnSpPr>
        <p:spPr>
          <a:xfrm flipV="1">
            <a:off x="3089465" y="3563115"/>
            <a:ext cx="319147" cy="45124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7" idx="3"/>
            <a:endCxn id="3" idx="2"/>
          </p:cNvCxnSpPr>
          <p:nvPr/>
        </p:nvCxnSpPr>
        <p:spPr>
          <a:xfrm flipV="1">
            <a:off x="2055849" y="3155776"/>
            <a:ext cx="878223" cy="26387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584" y="4995127"/>
            <a:ext cx="2967848" cy="121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8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6450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11560" y="1860423"/>
            <a:ext cx="3368628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i="1" dirty="0" smtClean="0"/>
              <a:t>Porphyromonas gingivalis</a:t>
            </a:r>
            <a:endParaRPr lang="es-MX" sz="2400" i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4211960" y="1477448"/>
            <a:ext cx="3894143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VARIAS ENZIMAS QUE DAÑAN TEJIDOS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211960" y="2322088"/>
            <a:ext cx="2418804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INMUNOGLOBULINASA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971600" y="3573016"/>
            <a:ext cx="156805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i="1" dirty="0" smtClean="0"/>
              <a:t>Prevotella</a:t>
            </a:r>
          </a:p>
          <a:p>
            <a:r>
              <a:rPr lang="es-MX" sz="1600" dirty="0" smtClean="0"/>
              <a:t>Algunas especies</a:t>
            </a:r>
            <a:endParaRPr lang="es-MX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11560" y="3017998"/>
            <a:ext cx="1692258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FOSFOLIPASA 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2718048" y="3330881"/>
            <a:ext cx="1797480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NEURAMINIDASA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2790521" y="3792926"/>
            <a:ext cx="1549976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COLAGENASA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573697" y="4546616"/>
            <a:ext cx="1767984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HIALURONIDASA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2734250" y="4309106"/>
            <a:ext cx="1550424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FIBRINOLISINA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220181" y="3387330"/>
            <a:ext cx="310738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i="1" dirty="0" smtClean="0"/>
              <a:t>Prevotella </a:t>
            </a:r>
            <a:r>
              <a:rPr lang="es-MX" sz="2400" i="1" dirty="0" err="1" smtClean="0"/>
              <a:t>heparinolytica</a:t>
            </a:r>
            <a:endParaRPr lang="es-MX" sz="2400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951103" y="3977592"/>
            <a:ext cx="13764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HEPARINASA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671117"/>
            <a:ext cx="2393853" cy="18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2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59632" y="1052736"/>
            <a:ext cx="311335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REFERENCIAS BIBLIOGRÁFICAS: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619672" y="2060848"/>
            <a:ext cx="7129259" cy="2862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MX" dirty="0" smtClean="0"/>
              <a:t>Harrison Principios de Medicina Interna. </a:t>
            </a:r>
            <a:r>
              <a:rPr lang="es-MX" dirty="0" err="1" smtClean="0"/>
              <a:t>Kasper</a:t>
            </a:r>
            <a:r>
              <a:rPr lang="es-MX" dirty="0" smtClean="0"/>
              <a:t> D, </a:t>
            </a:r>
            <a:r>
              <a:rPr lang="es-MX" dirty="0" err="1" smtClean="0"/>
              <a:t>Braunwald</a:t>
            </a:r>
            <a:r>
              <a:rPr lang="es-MX" dirty="0" smtClean="0"/>
              <a:t> E, </a:t>
            </a:r>
          </a:p>
          <a:p>
            <a:r>
              <a:rPr lang="es-MX" dirty="0" err="1" smtClean="0"/>
              <a:t>Fauci</a:t>
            </a:r>
            <a:r>
              <a:rPr lang="es-MX" dirty="0" smtClean="0"/>
              <a:t> A, </a:t>
            </a:r>
            <a:r>
              <a:rPr lang="es-MX" dirty="0" err="1" smtClean="0"/>
              <a:t>Hauser</a:t>
            </a:r>
            <a:r>
              <a:rPr lang="es-MX" dirty="0" smtClean="0"/>
              <a:t> S, Longo D, </a:t>
            </a:r>
            <a:r>
              <a:rPr lang="es-MX" dirty="0" err="1" smtClean="0"/>
              <a:t>Jameson</a:t>
            </a:r>
            <a:r>
              <a:rPr lang="es-MX" dirty="0" smtClean="0"/>
              <a:t> JL. 2006, 16ª Edición. </a:t>
            </a:r>
            <a:r>
              <a:rPr lang="es-MX" dirty="0" err="1" smtClean="0"/>
              <a:t>McGrawHill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2. </a:t>
            </a:r>
            <a:r>
              <a:rPr lang="es-MX" dirty="0" err="1" smtClean="0"/>
              <a:t>Clinical</a:t>
            </a:r>
            <a:r>
              <a:rPr lang="es-MX" dirty="0" smtClean="0"/>
              <a:t> </a:t>
            </a:r>
            <a:r>
              <a:rPr lang="es-MX" dirty="0" err="1" smtClean="0"/>
              <a:t>Infectious</a:t>
            </a:r>
            <a:r>
              <a:rPr lang="es-MX" dirty="0" smtClean="0"/>
              <a:t> </a:t>
            </a:r>
            <a:r>
              <a:rPr lang="es-MX" dirty="0" err="1" smtClean="0"/>
              <a:t>Diseases</a:t>
            </a:r>
            <a:r>
              <a:rPr lang="es-MX" dirty="0" smtClean="0"/>
              <a:t>. </a:t>
            </a:r>
            <a:r>
              <a:rPr lang="es-MX" dirty="0" err="1" smtClean="0"/>
              <a:t>Scholossberg</a:t>
            </a:r>
            <a:r>
              <a:rPr lang="es-MX" dirty="0" smtClean="0"/>
              <a:t> D. 2008, Cambridge-Medicine.</a:t>
            </a:r>
          </a:p>
          <a:p>
            <a:endParaRPr lang="es-MX" dirty="0"/>
          </a:p>
          <a:p>
            <a:r>
              <a:rPr lang="es-MX" dirty="0" smtClean="0"/>
              <a:t>3. Bailey &amp; </a:t>
            </a:r>
            <a:r>
              <a:rPr lang="es-MX" dirty="0" err="1" smtClean="0"/>
              <a:t>Scott´s</a:t>
            </a:r>
            <a:r>
              <a:rPr lang="es-MX" dirty="0" smtClean="0"/>
              <a:t> </a:t>
            </a:r>
            <a:r>
              <a:rPr lang="es-MX" dirty="0" err="1" smtClean="0"/>
              <a:t>Diagnostic</a:t>
            </a:r>
            <a:r>
              <a:rPr lang="es-MX" dirty="0" smtClean="0"/>
              <a:t> </a:t>
            </a:r>
            <a:r>
              <a:rPr lang="es-MX" dirty="0" err="1" smtClean="0"/>
              <a:t>Microbiology</a:t>
            </a:r>
            <a:r>
              <a:rPr lang="es-MX" dirty="0" smtClean="0"/>
              <a:t>. Forbes BA, </a:t>
            </a:r>
            <a:r>
              <a:rPr lang="es-MX" dirty="0" err="1" smtClean="0"/>
              <a:t>Sahm</a:t>
            </a:r>
            <a:r>
              <a:rPr lang="es-MX" dirty="0" smtClean="0"/>
              <a:t> DF, </a:t>
            </a:r>
          </a:p>
          <a:p>
            <a:r>
              <a:rPr lang="es-MX" dirty="0" err="1" smtClean="0"/>
              <a:t>Weissfeld</a:t>
            </a:r>
            <a:r>
              <a:rPr lang="es-MX" dirty="0" smtClean="0"/>
              <a:t> AS. 2002, 11ª </a:t>
            </a:r>
            <a:r>
              <a:rPr lang="es-MX" dirty="0" err="1" smtClean="0"/>
              <a:t>Edition</a:t>
            </a:r>
            <a:r>
              <a:rPr lang="es-MX" dirty="0" smtClean="0"/>
              <a:t>. </a:t>
            </a:r>
            <a:r>
              <a:rPr lang="es-MX" dirty="0" err="1" smtClean="0"/>
              <a:t>Mosby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4. Bergey´s Manual of </a:t>
            </a:r>
            <a:r>
              <a:rPr lang="es-MX" dirty="0" err="1" smtClean="0"/>
              <a:t>Sistematic</a:t>
            </a:r>
            <a:r>
              <a:rPr lang="es-MX" dirty="0" smtClean="0"/>
              <a:t> Bacteriology . Vol. 2.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Proteobacteria</a:t>
            </a:r>
            <a:r>
              <a:rPr lang="es-MX" dirty="0" smtClean="0"/>
              <a:t>, </a:t>
            </a:r>
          </a:p>
          <a:p>
            <a:r>
              <a:rPr lang="es-MX" dirty="0" err="1" smtClean="0"/>
              <a:t>Part</a:t>
            </a:r>
            <a:r>
              <a:rPr lang="es-MX" dirty="0" smtClean="0"/>
              <a:t> B. </a:t>
            </a:r>
            <a:r>
              <a:rPr lang="es-MX" dirty="0" err="1" smtClean="0"/>
              <a:t>Gammaproteobacterias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194897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gio Pavón\Pictures\2013-01-08 Londres 2012-2013\Londres 2012-2013 10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831850"/>
            <a:ext cx="6924675" cy="51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6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1124744"/>
            <a:ext cx="578729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s-MX" sz="2800" dirty="0" smtClean="0"/>
              <a:t>CONCEPTO DE BACTERIA ANAEROBIA: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755576" y="2132856"/>
            <a:ext cx="295221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BACTERIA AEROBIA ESTRICTA: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3923928" y="1994356"/>
            <a:ext cx="439248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REQUIEREN O</a:t>
            </a:r>
            <a:r>
              <a:rPr lang="es-MX" baseline="-25000" dirty="0" smtClean="0"/>
              <a:t>2</a:t>
            </a:r>
            <a:r>
              <a:rPr lang="es-MX" dirty="0" smtClean="0"/>
              <a:t> COMO ACEPTOR FINAL DE ELECTRONES. 21% OXÍGENO. </a:t>
            </a:r>
            <a:r>
              <a:rPr lang="es-MX" i="1" dirty="0" smtClean="0"/>
              <a:t>Micrococcus</a:t>
            </a:r>
            <a:endParaRPr lang="es-MX" i="1" baseline="-25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755576" y="3212976"/>
            <a:ext cx="289932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BACTERIA MICROAEROFÍLICA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923928" y="3212976"/>
            <a:ext cx="4273927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REQUIEREN O</a:t>
            </a:r>
            <a:r>
              <a:rPr lang="es-MX" baseline="-25000" dirty="0" smtClean="0"/>
              <a:t>2</a:t>
            </a:r>
            <a:r>
              <a:rPr lang="es-MX" dirty="0" smtClean="0"/>
              <a:t> COMO ACEPTOR FINAL DE </a:t>
            </a:r>
          </a:p>
          <a:p>
            <a:r>
              <a:rPr lang="es-MX" dirty="0" smtClean="0"/>
              <a:t>ELECTRONES.</a:t>
            </a:r>
          </a:p>
          <a:p>
            <a:r>
              <a:rPr lang="es-MX" dirty="0" smtClean="0"/>
              <a:t>NO CRECEN EN CONDICIONES AERÓBICAS</a:t>
            </a:r>
          </a:p>
          <a:p>
            <a:r>
              <a:rPr lang="es-MX" dirty="0" smtClean="0"/>
              <a:t>CRECEN MÍNIMAMANTE EN CONDICIONES</a:t>
            </a:r>
          </a:p>
          <a:p>
            <a:r>
              <a:rPr lang="es-MX" dirty="0" smtClean="0"/>
              <a:t>ANAERÓBICAS (SI ES QUE LO HACEN)</a:t>
            </a:r>
          </a:p>
          <a:p>
            <a:r>
              <a:rPr lang="es-MX" i="1" dirty="0" err="1" smtClean="0"/>
              <a:t>Campylobacter</a:t>
            </a:r>
            <a:r>
              <a:rPr lang="es-MX" i="1" dirty="0" smtClean="0"/>
              <a:t>, </a:t>
            </a:r>
            <a:r>
              <a:rPr lang="es-MX" i="1" dirty="0" err="1" smtClean="0"/>
              <a:t>Haemophilus</a:t>
            </a:r>
            <a:r>
              <a:rPr lang="es-MX" i="1" dirty="0" smtClean="0"/>
              <a:t> 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300980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1150655"/>
            <a:ext cx="35589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BACTERIA ANAEROBIA FACULTATIVA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4499992" y="1012155"/>
            <a:ext cx="4325992" cy="203132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CRECEN EN CONDICIONES AERÓBICAS ASÍ</a:t>
            </a:r>
          </a:p>
          <a:p>
            <a:r>
              <a:rPr lang="es-MX" dirty="0" smtClean="0"/>
              <a:t>COMO ANAERÓBICAS</a:t>
            </a:r>
          </a:p>
          <a:p>
            <a:r>
              <a:rPr lang="es-MX" dirty="0" smtClean="0"/>
              <a:t>UTILIZAN OXÍGENO COMO ACEPTOR FINAL</a:t>
            </a:r>
          </a:p>
          <a:p>
            <a:r>
              <a:rPr lang="es-MX" dirty="0" smtClean="0"/>
              <a:t>DE ELECTRONES.</a:t>
            </a:r>
          </a:p>
          <a:p>
            <a:r>
              <a:rPr lang="es-MX" dirty="0" smtClean="0"/>
              <a:t>PUEDEN OBTENER ENERGÍA POR MEDIO DE</a:t>
            </a:r>
          </a:p>
          <a:p>
            <a:r>
              <a:rPr lang="es-MX" dirty="0" smtClean="0"/>
              <a:t>FERMENTACIONES.</a:t>
            </a:r>
          </a:p>
          <a:p>
            <a:r>
              <a:rPr lang="es-MX" i="1" dirty="0" err="1" smtClean="0"/>
              <a:t>Staphylococcus</a:t>
            </a:r>
            <a:r>
              <a:rPr lang="es-MX" i="1" dirty="0" smtClean="0"/>
              <a:t> </a:t>
            </a:r>
            <a:r>
              <a:rPr lang="es-MX" i="1" dirty="0" err="1" smtClean="0"/>
              <a:t>aureus</a:t>
            </a:r>
            <a:r>
              <a:rPr lang="es-MX" i="1" dirty="0" smtClean="0"/>
              <a:t>, </a:t>
            </a:r>
            <a:r>
              <a:rPr lang="es-MX" i="1" dirty="0" err="1" smtClean="0"/>
              <a:t>Escherichia</a:t>
            </a:r>
            <a:r>
              <a:rPr lang="es-MX" i="1" dirty="0" smtClean="0"/>
              <a:t> </a:t>
            </a:r>
            <a:r>
              <a:rPr lang="es-MX" i="1" dirty="0" err="1" smtClean="0"/>
              <a:t>coli</a:t>
            </a:r>
            <a:r>
              <a:rPr lang="es-MX" i="1" dirty="0" smtClean="0"/>
              <a:t> </a:t>
            </a:r>
            <a:endParaRPr lang="es-MX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76241" y="3452065"/>
            <a:ext cx="393825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BACTERIA ANAEROBIA AEROTOLERANTE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747317" y="4316286"/>
            <a:ext cx="5072414" cy="14773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CRECEN LIMITADAMENTE  EN PRESENCIA </a:t>
            </a:r>
          </a:p>
          <a:p>
            <a:r>
              <a:rPr lang="es-MX" dirty="0" smtClean="0"/>
              <a:t>DE OXÍGENO-CONDICIONES AEROBIAS</a:t>
            </a:r>
          </a:p>
          <a:p>
            <a:r>
              <a:rPr lang="es-MX" dirty="0" smtClean="0"/>
              <a:t>O EN CO</a:t>
            </a:r>
            <a:r>
              <a:rPr lang="es-MX" baseline="-25000" dirty="0" smtClean="0"/>
              <a:t>2 </a:t>
            </a:r>
            <a:r>
              <a:rPr lang="es-MX" dirty="0" smtClean="0"/>
              <a:t> AL 5-10% (ESTUFA).</a:t>
            </a:r>
          </a:p>
          <a:p>
            <a:r>
              <a:rPr lang="es-MX" dirty="0" smtClean="0"/>
              <a:t>CRECEN MUY BIEN EN CONDICIONES ANAEROBIAS.</a:t>
            </a:r>
          </a:p>
          <a:p>
            <a:r>
              <a:rPr lang="es-MX" i="1" dirty="0" smtClean="0"/>
              <a:t>Clostridium </a:t>
            </a:r>
            <a:r>
              <a:rPr lang="es-MX" i="1" dirty="0" err="1" smtClean="0"/>
              <a:t>canis</a:t>
            </a:r>
            <a:r>
              <a:rPr lang="es-MX" i="1" dirty="0" smtClean="0"/>
              <a:t> y Clostridium </a:t>
            </a:r>
            <a:r>
              <a:rPr lang="es-MX" i="1" dirty="0" err="1" smtClean="0"/>
              <a:t>histolyticum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3804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55776" y="948582"/>
            <a:ext cx="441441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BACTERIA ANAEROBIA OBLIGADA</a:t>
            </a:r>
            <a:endParaRPr lang="es-MX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259632" y="2060848"/>
            <a:ext cx="163352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MODERADAS</a:t>
            </a:r>
            <a:endParaRPr lang="es-MX" sz="2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673431" y="2060848"/>
            <a:ext cx="1322542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ESTRICTAS</a:t>
            </a:r>
            <a:endParaRPr lang="es-MX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084168" y="2555612"/>
            <a:ext cx="2520280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b="1" dirty="0" smtClean="0"/>
              <a:t>NO CRECEN EN PRESENCIA DE MÁS DEL 0.5%  DE OXÍGENO.</a:t>
            </a:r>
          </a:p>
          <a:p>
            <a:r>
              <a:rPr lang="es-MX" sz="1600" b="1" i="1" dirty="0" smtClean="0"/>
              <a:t>Clostridium </a:t>
            </a:r>
            <a:r>
              <a:rPr lang="es-MX" sz="1600" b="1" i="1" dirty="0" err="1" smtClean="0"/>
              <a:t>haemolyticum</a:t>
            </a:r>
            <a:endParaRPr lang="es-MX" sz="1600" b="1" i="1" dirty="0" smtClean="0"/>
          </a:p>
          <a:p>
            <a:r>
              <a:rPr lang="es-MX" sz="1600" b="1" i="1" dirty="0" smtClean="0"/>
              <a:t>Clostridium </a:t>
            </a:r>
            <a:r>
              <a:rPr lang="es-MX" sz="1600" b="1" i="1" dirty="0" err="1" smtClean="0"/>
              <a:t>novyi</a:t>
            </a:r>
            <a:r>
              <a:rPr lang="es-MX" sz="1600" b="1" i="1" dirty="0" smtClean="0"/>
              <a:t> tipo B</a:t>
            </a:r>
            <a:endParaRPr lang="es-MX" sz="1600" b="1" i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2780928"/>
            <a:ext cx="3669531" cy="15081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b="1" dirty="0" smtClean="0"/>
              <a:t>CRECEN A CONCENTRACIONES DE  OXÍGENO</a:t>
            </a:r>
          </a:p>
          <a:p>
            <a:r>
              <a:rPr lang="es-MX" sz="1400" b="1" dirty="0" smtClean="0"/>
              <a:t>ENTRE 2 AL 8% ( PROMEDIO DEL 3%).</a:t>
            </a:r>
          </a:p>
          <a:p>
            <a:r>
              <a:rPr lang="es-MX" sz="1600" b="1" i="1" dirty="0" smtClean="0"/>
              <a:t>Bacteroides fragilis</a:t>
            </a:r>
          </a:p>
          <a:p>
            <a:r>
              <a:rPr lang="es-MX" sz="1600" b="1" i="1" dirty="0" smtClean="0"/>
              <a:t>Prevotella-Porphyromonas</a:t>
            </a:r>
          </a:p>
          <a:p>
            <a:r>
              <a:rPr lang="es-MX" sz="1600" b="1" i="1" dirty="0" err="1" smtClean="0"/>
              <a:t>Fusobacterium</a:t>
            </a:r>
            <a:r>
              <a:rPr lang="es-MX" sz="1600" b="1" i="1" dirty="0" smtClean="0"/>
              <a:t> </a:t>
            </a:r>
            <a:r>
              <a:rPr lang="es-MX" sz="1600" b="1" i="1" dirty="0" err="1" smtClean="0"/>
              <a:t>nucleatum</a:t>
            </a:r>
            <a:endParaRPr lang="es-MX" sz="1600" b="1" i="1" dirty="0" smtClean="0"/>
          </a:p>
          <a:p>
            <a:r>
              <a:rPr lang="es-MX" sz="1600" b="1" i="1" dirty="0" smtClean="0"/>
              <a:t>Clostridium </a:t>
            </a:r>
            <a:r>
              <a:rPr lang="es-MX" sz="1600" b="1" i="1" dirty="0" err="1" smtClean="0"/>
              <a:t>perfringens</a:t>
            </a:r>
            <a:r>
              <a:rPr lang="es-MX" sz="1600" b="1" i="1" dirty="0" smtClean="0"/>
              <a:t> </a:t>
            </a:r>
            <a:endParaRPr lang="es-MX" sz="1600" b="1" i="1" dirty="0"/>
          </a:p>
        </p:txBody>
      </p:sp>
    </p:spTree>
    <p:extLst>
      <p:ext uri="{BB962C8B-B14F-4D97-AF65-F5344CB8AC3E}">
        <p14:creationId xmlns:p14="http://schemas.microsoft.com/office/powerpoint/2010/main" val="369588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908720"/>
            <a:ext cx="350647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POTENCIAL DE OXIDO REDUCCIÓN</a:t>
            </a:r>
            <a:endParaRPr lang="es-MX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453636"/>
              </p:ext>
            </p:extLst>
          </p:nvPr>
        </p:nvGraphicFramePr>
        <p:xfrm>
          <a:off x="1403648" y="1916832"/>
          <a:ext cx="636036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184"/>
                <a:gridCol w="318018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BACTERIA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POTENCIAL DE OXIDO-REDUCCIÓN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AEROBIAS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+300 mV a – 50 mV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ANAEROBIA FACULTATIVA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+300 mV</a:t>
                      </a:r>
                      <a:r>
                        <a:rPr lang="es-MX" baseline="0" dirty="0" smtClean="0"/>
                        <a:t> a – 420 mV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ANAEROBIA AEROTOLERANTE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+180 mV a – 350 mV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ANAEROBIA OBLIGADA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+150 mV</a:t>
                      </a:r>
                      <a:r>
                        <a:rPr lang="es-MX" baseline="0" dirty="0" smtClean="0"/>
                        <a:t> a  - 420 mV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813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57224" y="884834"/>
            <a:ext cx="3742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rgbClr val="FFFF00"/>
                </a:solidFill>
              </a:rPr>
              <a:t>ACTIVIDAD ENZIMÁTICA</a:t>
            </a:r>
            <a:r>
              <a:rPr lang="es-MX" dirty="0" smtClean="0"/>
              <a:t>: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552704" y="3110635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H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O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 + R H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 </a:t>
            </a:r>
            <a:endParaRPr lang="es-MX" sz="2400" b="1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346370" y="3441382"/>
            <a:ext cx="2007839" cy="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5473789" y="3073725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2H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O  +  R</a:t>
            </a:r>
            <a:endParaRPr lang="es-MX" sz="2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425349" y="3875856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FFC000"/>
                </a:solidFill>
              </a:rPr>
              <a:t>SOD</a:t>
            </a:r>
            <a:endParaRPr lang="es-MX" sz="2000" b="1" dirty="0">
              <a:solidFill>
                <a:srgbClr val="FFC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747668" y="4495399"/>
            <a:ext cx="2618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FF00"/>
                </a:solidFill>
              </a:rPr>
              <a:t>SUPEROXIDO DISMUTASA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589099" y="2972135"/>
            <a:ext cx="161300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FFC000"/>
                </a:solidFill>
              </a:rPr>
              <a:t>PEROXIDASA</a:t>
            </a:r>
            <a:endParaRPr lang="es-MX" sz="2000" b="1" dirty="0">
              <a:solidFill>
                <a:srgbClr val="FFC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694694" y="4106689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O</a:t>
            </a:r>
            <a:r>
              <a:rPr lang="es-MX" sz="2400" b="1" baseline="30000" dirty="0" smtClean="0"/>
              <a:t>-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 +  O</a:t>
            </a:r>
            <a:r>
              <a:rPr lang="es-MX" sz="2400" b="1" baseline="30000" dirty="0" smtClean="0"/>
              <a:t>- 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  + 2H</a:t>
            </a:r>
            <a:r>
              <a:rPr lang="es-MX" sz="2400" b="1" baseline="30000" dirty="0" smtClean="0"/>
              <a:t>+</a:t>
            </a:r>
            <a:r>
              <a:rPr lang="es-MX" sz="2400" b="1" dirty="0" smtClean="0"/>
              <a:t>   </a:t>
            </a:r>
            <a:endParaRPr lang="es-MX" sz="2400" b="1" dirty="0"/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4322986" y="4337521"/>
            <a:ext cx="1110753" cy="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5588404" y="4045134"/>
            <a:ext cx="1598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H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O</a:t>
            </a:r>
            <a:r>
              <a:rPr lang="es-MX" sz="2400" b="1" baseline="-25000" dirty="0" smtClean="0"/>
              <a:t>2  +  </a:t>
            </a:r>
            <a:r>
              <a:rPr lang="es-MX" sz="2400" b="1" dirty="0" smtClean="0"/>
              <a:t>O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 </a:t>
            </a:r>
            <a:endParaRPr lang="es-MX" sz="2400" b="1" baseline="-25000" dirty="0"/>
          </a:p>
        </p:txBody>
      </p:sp>
      <p:cxnSp>
        <p:nvCxnSpPr>
          <p:cNvPr id="21" name="20 Conector recto de flecha"/>
          <p:cNvCxnSpPr/>
          <p:nvPr/>
        </p:nvCxnSpPr>
        <p:spPr>
          <a:xfrm flipV="1">
            <a:off x="7079103" y="4045134"/>
            <a:ext cx="0" cy="369332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1694694" y="2204864"/>
            <a:ext cx="1071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2 H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O</a:t>
            </a:r>
            <a:r>
              <a:rPr lang="es-MX" sz="2400" b="1" baseline="-25000" dirty="0" smtClean="0"/>
              <a:t>2</a:t>
            </a:r>
            <a:endParaRPr lang="es-MX" sz="2400" b="1" baseline="-25000" dirty="0"/>
          </a:p>
        </p:txBody>
      </p:sp>
      <p:cxnSp>
        <p:nvCxnSpPr>
          <p:cNvPr id="29" name="28 Conector recto de flecha"/>
          <p:cNvCxnSpPr/>
          <p:nvPr/>
        </p:nvCxnSpPr>
        <p:spPr>
          <a:xfrm>
            <a:off x="3203848" y="2564904"/>
            <a:ext cx="2016224" cy="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3394875" y="2204864"/>
            <a:ext cx="1360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rgbClr val="FFC000"/>
                </a:solidFill>
              </a:rPr>
              <a:t>CATALASA</a:t>
            </a:r>
            <a:endParaRPr lang="es-MX" sz="2000" b="1" dirty="0">
              <a:solidFill>
                <a:srgbClr val="FFC000"/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5588404" y="2389530"/>
            <a:ext cx="172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2 H</a:t>
            </a:r>
            <a:r>
              <a:rPr lang="es-MX" sz="2400" b="1" baseline="-25000" dirty="0" smtClean="0"/>
              <a:t>2</a:t>
            </a:r>
            <a:r>
              <a:rPr lang="es-MX" sz="2400" b="1" dirty="0" smtClean="0"/>
              <a:t>O + O</a:t>
            </a:r>
            <a:r>
              <a:rPr lang="es-MX" sz="2400" b="1" baseline="-25000" dirty="0" smtClean="0"/>
              <a:t>2</a:t>
            </a:r>
            <a:endParaRPr lang="es-MX" sz="2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86166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fovisual.info/03/img_es/053%20Cavidades%20nasal%20y%20ora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143625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043608" y="908720"/>
            <a:ext cx="7124386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COLONIZACIÓN DE MUCOSAS Y EPITELIOS POR BACTERIAS ANAEROBIAS</a:t>
            </a:r>
          </a:p>
          <a:p>
            <a:r>
              <a:rPr lang="es-MX" dirty="0" smtClean="0"/>
              <a:t>EN EL CUERPO HUMANO 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131840" y="5517232"/>
            <a:ext cx="1634743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CAVIDAD ORAL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996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ersonalizado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876</TotalTime>
  <Words>1263</Words>
  <Application>Microsoft Office PowerPoint</Application>
  <PresentationFormat>Presentación en pantalla (4:3)</PresentationFormat>
  <Paragraphs>392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0" baseType="lpstr">
      <vt:lpstr>Arial</vt:lpstr>
      <vt:lpstr>Tw Cen MT</vt:lpstr>
      <vt:lpstr>Paja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Pavón</dc:creator>
  <cp:lastModifiedBy>USUARIO</cp:lastModifiedBy>
  <cp:revision>81</cp:revision>
  <dcterms:created xsi:type="dcterms:W3CDTF">2014-06-21T01:45:46Z</dcterms:created>
  <dcterms:modified xsi:type="dcterms:W3CDTF">2015-10-02T15:12:04Z</dcterms:modified>
</cp:coreProperties>
</file>