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3" r:id="rId6"/>
    <p:sldId id="264" r:id="rId7"/>
    <p:sldId id="265" r:id="rId8"/>
    <p:sldId id="281" r:id="rId9"/>
    <p:sldId id="282" r:id="rId10"/>
    <p:sldId id="283" r:id="rId11"/>
    <p:sldId id="284" r:id="rId12"/>
    <p:sldId id="285" r:id="rId13"/>
    <p:sldId id="286" r:id="rId14"/>
    <p:sldId id="287" r:id="rId15"/>
    <p:sldId id="288" r:id="rId16"/>
    <p:sldId id="289" r:id="rId17"/>
    <p:sldId id="290" r:id="rId18"/>
    <p:sldId id="291" r:id="rId19"/>
    <p:sldId id="292" r:id="rId20"/>
    <p:sldId id="293" r:id="rId21"/>
    <p:sldId id="294" r:id="rId22"/>
    <p:sldId id="295" r:id="rId23"/>
    <p:sldId id="296" r:id="rId24"/>
    <p:sldId id="297" r:id="rId25"/>
    <p:sldId id="298" r:id="rId26"/>
    <p:sldId id="299" r:id="rId27"/>
    <p:sldId id="300" r:id="rId28"/>
    <p:sldId id="301" r:id="rId29"/>
    <p:sldId id="302" r:id="rId30"/>
    <p:sldId id="303" r:id="rId31"/>
    <p:sldId id="305" r:id="rId32"/>
    <p:sldId id="304" r:id="rId33"/>
    <p:sldId id="306" r:id="rId34"/>
    <p:sldId id="309" r:id="rId35"/>
    <p:sldId id="308" r:id="rId36"/>
    <p:sldId id="307" r:id="rId37"/>
    <p:sldId id="310" r:id="rId38"/>
    <p:sldId id="311" r:id="rId39"/>
    <p:sldId id="312" r:id="rId40"/>
    <p:sldId id="313" r:id="rId41"/>
    <p:sldId id="314" r:id="rId42"/>
    <p:sldId id="315" r:id="rId43"/>
    <p:sldId id="316" r:id="rId44"/>
    <p:sldId id="319" r:id="rId45"/>
    <p:sldId id="318" r:id="rId46"/>
    <p:sldId id="320" r:id="rId47"/>
    <p:sldId id="317" r:id="rId48"/>
    <p:sldId id="321" r:id="rId49"/>
    <p:sldId id="322" r:id="rId50"/>
    <p:sldId id="325" r:id="rId51"/>
    <p:sldId id="326" r:id="rId52"/>
    <p:sldId id="280" r:id="rId5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8" autoAdjust="0"/>
  </p:normalViewPr>
  <p:slideViewPr>
    <p:cSldViewPr>
      <p:cViewPr>
        <p:scale>
          <a:sx n="87" d="100"/>
          <a:sy n="87" d="100"/>
        </p:scale>
        <p:origin x="-654" y="-43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Date Placeholder 29"/>
          <p:cNvSpPr>
            <a:spLocks noGrp="1"/>
          </p:cNvSpPr>
          <p:nvPr>
            <p:ph type="dt" sz="half" idx="10"/>
          </p:nvPr>
        </p:nvSpPr>
        <p:spPr/>
        <p:txBody>
          <a:bodyPr/>
          <a:lstStyle/>
          <a:p>
            <a:fld id="{C6AA4E89-9B5C-4579-987A-FCD52FAEEFFC}" type="datetimeFigureOut">
              <a:rPr lang="es-ES" smtClean="0"/>
              <a:pPr/>
              <a:t>02/10/2015</a:t>
            </a:fld>
            <a:endParaRPr lang="es-ES"/>
          </a:p>
        </p:txBody>
      </p:sp>
      <p:sp>
        <p:nvSpPr>
          <p:cNvPr id="19" name="Footer Placeholder 18"/>
          <p:cNvSpPr>
            <a:spLocks noGrp="1"/>
          </p:cNvSpPr>
          <p:nvPr>
            <p:ph type="ftr" sz="quarter" idx="11"/>
          </p:nvPr>
        </p:nvSpPr>
        <p:spPr/>
        <p:txBody>
          <a:bodyPr/>
          <a:lstStyle/>
          <a:p>
            <a:endParaRPr lang="es-ES"/>
          </a:p>
        </p:txBody>
      </p:sp>
      <p:sp>
        <p:nvSpPr>
          <p:cNvPr id="27" name="Slide Number Placeholder 26"/>
          <p:cNvSpPr>
            <a:spLocks noGrp="1"/>
          </p:cNvSpPr>
          <p:nvPr>
            <p:ph type="sldNum" sz="quarter" idx="12"/>
          </p:nvPr>
        </p:nvSpPr>
        <p:spPr/>
        <p:txBody>
          <a:bodyPr/>
          <a:lstStyle/>
          <a:p>
            <a:fld id="{A9C7A210-BD8A-4499-9584-E5FDD7F66960}"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C6AA4E89-9B5C-4579-987A-FCD52FAEEFFC}" type="datetimeFigureOut">
              <a:rPr lang="es-ES" smtClean="0"/>
              <a:pPr/>
              <a:t>02/10/2015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9C7A210-BD8A-4499-9584-E5FDD7F66960}"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C6AA4E89-9B5C-4579-987A-FCD52FAEEFFC}" type="datetimeFigureOut">
              <a:rPr lang="es-ES" smtClean="0"/>
              <a:pPr/>
              <a:t>02/10/2015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9C7A210-BD8A-4499-9584-E5FDD7F66960}"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Content Placeholder 2"/>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C6AA4E89-9B5C-4579-987A-FCD52FAEEFFC}" type="datetimeFigureOut">
              <a:rPr lang="es-ES" smtClean="0"/>
              <a:pPr/>
              <a:t>02/10/2015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9C7A210-BD8A-4499-9584-E5FDD7F66960}"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Date Placeholder 3"/>
          <p:cNvSpPr>
            <a:spLocks noGrp="1"/>
          </p:cNvSpPr>
          <p:nvPr>
            <p:ph type="dt" sz="half" idx="10"/>
          </p:nvPr>
        </p:nvSpPr>
        <p:spPr/>
        <p:txBody>
          <a:bodyPr/>
          <a:lstStyle/>
          <a:p>
            <a:fld id="{C6AA4E89-9B5C-4579-987A-FCD52FAEEFFC}" type="datetimeFigureOut">
              <a:rPr lang="es-ES" smtClean="0"/>
              <a:pPr/>
              <a:t>02/10/2015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9C7A210-BD8A-4499-9584-E5FDD7F66960}"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C6AA4E89-9B5C-4579-987A-FCD52FAEEFFC}" type="datetimeFigureOut">
              <a:rPr lang="es-ES" smtClean="0"/>
              <a:pPr/>
              <a:t>02/10/2015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9C7A210-BD8A-4499-9584-E5FDD7F66960}"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Date Placeholder 6"/>
          <p:cNvSpPr>
            <a:spLocks noGrp="1"/>
          </p:cNvSpPr>
          <p:nvPr>
            <p:ph type="dt" sz="half" idx="10"/>
          </p:nvPr>
        </p:nvSpPr>
        <p:spPr/>
        <p:txBody>
          <a:bodyPr/>
          <a:lstStyle/>
          <a:p>
            <a:fld id="{C6AA4E89-9B5C-4579-987A-FCD52FAEEFFC}" type="datetimeFigureOut">
              <a:rPr lang="es-ES" smtClean="0"/>
              <a:pPr/>
              <a:t>02/10/2015</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A9C7A210-BD8A-4499-9584-E5FDD7F66960}"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Date Placeholder 2"/>
          <p:cNvSpPr>
            <a:spLocks noGrp="1"/>
          </p:cNvSpPr>
          <p:nvPr>
            <p:ph type="dt" sz="half" idx="10"/>
          </p:nvPr>
        </p:nvSpPr>
        <p:spPr/>
        <p:txBody>
          <a:bodyPr/>
          <a:lstStyle/>
          <a:p>
            <a:fld id="{C6AA4E89-9B5C-4579-987A-FCD52FAEEFFC}" type="datetimeFigureOut">
              <a:rPr lang="es-ES" smtClean="0"/>
              <a:pPr/>
              <a:t>02/10/2015</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A9C7A210-BD8A-4499-9584-E5FDD7F66960}"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AA4E89-9B5C-4579-987A-FCD52FAEEFFC}" type="datetimeFigureOut">
              <a:rPr lang="es-ES" smtClean="0"/>
              <a:pPr/>
              <a:t>02/10/2015</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A9C7A210-BD8A-4499-9584-E5FDD7F66960}"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C6AA4E89-9B5C-4579-987A-FCD52FAEEFFC}" type="datetimeFigureOut">
              <a:rPr lang="es-ES" smtClean="0"/>
              <a:pPr/>
              <a:t>02/10/2015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9C7A210-BD8A-4499-9584-E5FDD7F66960}"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Date Placeholder 4"/>
          <p:cNvSpPr>
            <a:spLocks noGrp="1"/>
          </p:cNvSpPr>
          <p:nvPr>
            <p:ph type="dt" sz="half" idx="10"/>
          </p:nvPr>
        </p:nvSpPr>
        <p:spPr/>
        <p:txBody>
          <a:bodyPr/>
          <a:lstStyle/>
          <a:p>
            <a:fld id="{C6AA4E89-9B5C-4579-987A-FCD52FAEEFFC}" type="datetimeFigureOut">
              <a:rPr lang="es-ES" smtClean="0"/>
              <a:pPr/>
              <a:t>02/10/2015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a:xfrm>
            <a:off x="8077200" y="6356350"/>
            <a:ext cx="609600" cy="365125"/>
          </a:xfrm>
        </p:spPr>
        <p:txBody>
          <a:bodyPr/>
          <a:lstStyle/>
          <a:p>
            <a:fld id="{A9C7A210-BD8A-4499-9584-E5FDD7F66960}" type="slidenum">
              <a:rPr lang="es-ES" smtClean="0"/>
              <a:pPr/>
              <a:t>‹Nº›</a:t>
            </a:fld>
            <a:endParaRPr lang="es-E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6AA4E89-9B5C-4579-987A-FCD52FAEEFFC}" type="datetimeFigureOut">
              <a:rPr lang="es-ES" smtClean="0"/>
              <a:pPr/>
              <a:t>02/10/2015</a:t>
            </a:fld>
            <a:endParaRPr lang="es-E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9C7A210-BD8A-4499-9584-E5FDD7F66960}" type="slidenum">
              <a:rPr lang="es-ES" smtClean="0"/>
              <a:pPr/>
              <a:t>‹Nº›</a:t>
            </a:fld>
            <a:endParaRPr lang="es-E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27584" y="0"/>
            <a:ext cx="8964488" cy="1612776"/>
          </a:xfrm>
        </p:spPr>
        <p:txBody>
          <a:bodyPr>
            <a:normAutofit/>
          </a:bodyPr>
          <a:lstStyle/>
          <a:p>
            <a:pPr algn="ctr"/>
            <a:r>
              <a:rPr lang="es-ES" sz="4000" dirty="0" smtClean="0"/>
              <a:t>Universidad </a:t>
            </a:r>
            <a:r>
              <a:rPr lang="es-ES" sz="4000" dirty="0" smtClean="0"/>
              <a:t>Autónoma </a:t>
            </a:r>
            <a:r>
              <a:rPr lang="es-ES" sz="4000" dirty="0" smtClean="0"/>
              <a:t/>
            </a:r>
            <a:br>
              <a:rPr lang="es-ES" sz="4000" dirty="0" smtClean="0"/>
            </a:br>
            <a:r>
              <a:rPr lang="es-ES" sz="4000" dirty="0" smtClean="0"/>
              <a:t>del estado de México</a:t>
            </a:r>
            <a:r>
              <a:rPr lang="es-ES" dirty="0" smtClean="0"/>
              <a:t> </a:t>
            </a:r>
            <a:endParaRPr lang="es-ES" dirty="0"/>
          </a:p>
        </p:txBody>
      </p:sp>
      <p:sp>
        <p:nvSpPr>
          <p:cNvPr id="3" name="2 Subtítulo"/>
          <p:cNvSpPr>
            <a:spLocks noGrp="1"/>
          </p:cNvSpPr>
          <p:nvPr>
            <p:ph type="subTitle" idx="1"/>
          </p:nvPr>
        </p:nvSpPr>
        <p:spPr>
          <a:xfrm>
            <a:off x="539552" y="4941168"/>
            <a:ext cx="7854696" cy="1176536"/>
          </a:xfrm>
        </p:spPr>
        <p:txBody>
          <a:bodyPr>
            <a:noAutofit/>
          </a:bodyPr>
          <a:lstStyle/>
          <a:p>
            <a:r>
              <a:rPr lang="es-ES" sz="3200" b="1" i="1" dirty="0" smtClean="0"/>
              <a:t>AUTOR: PATRICIA DELGADILLO </a:t>
            </a:r>
            <a:r>
              <a:rPr lang="es-ES" sz="3200" b="1" i="1" dirty="0" smtClean="0"/>
              <a:t>GÓMEZ</a:t>
            </a:r>
          </a:p>
          <a:p>
            <a:r>
              <a:rPr lang="es-ES" sz="3200" b="1" i="1" dirty="0" smtClean="0"/>
              <a:t>Febrero 2015 </a:t>
            </a:r>
            <a:endParaRPr lang="es-ES" sz="3200" b="1" i="1" dirty="0"/>
          </a:p>
        </p:txBody>
      </p:sp>
      <p:sp>
        <p:nvSpPr>
          <p:cNvPr id="4" name="1 Título"/>
          <p:cNvSpPr txBox="1">
            <a:spLocks/>
          </p:cNvSpPr>
          <p:nvPr/>
        </p:nvSpPr>
        <p:spPr>
          <a:xfrm>
            <a:off x="-44896" y="3645024"/>
            <a:ext cx="9188896" cy="1108720"/>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000" b="1" i="0" u="none" strike="noStrike" kern="1200" cap="all" spc="0" normalizeH="0" baseline="0" noProof="0" dirty="0" smtClean="0">
                <a:ln>
                  <a:noFill/>
                </a:ln>
                <a:solidFill>
                  <a:schemeClr val="tx2"/>
                </a:solidFill>
                <a:effectLst/>
                <a:uLnTx/>
                <a:uFillTx/>
                <a:latin typeface="+mj-lt"/>
                <a:ea typeface="+mj-ea"/>
                <a:cs typeface="+mj-cs"/>
              </a:rPr>
              <a:t>Introducción al software de base</a:t>
            </a:r>
            <a:endParaRPr kumimoji="0" lang="es-ES" sz="4000" b="1" i="0" u="none" strike="noStrike" kern="1200" cap="all" spc="0" normalizeH="0" baseline="0" noProof="0" dirty="0">
              <a:ln>
                <a:noFill/>
              </a:ln>
              <a:solidFill>
                <a:schemeClr val="tx2"/>
              </a:solidFill>
              <a:effectLst/>
              <a:uLnTx/>
              <a:uFillTx/>
              <a:latin typeface="+mj-lt"/>
              <a:ea typeface="+mj-ea"/>
              <a:cs typeface="+mj-cs"/>
            </a:endParaRPr>
          </a:p>
        </p:txBody>
      </p:sp>
      <p:pic>
        <p:nvPicPr>
          <p:cNvPr id="1027" name="Imagen 1" descr="http://www.asisucede.com.mx/wp-content/uploads/2009/07/300px-uaemex.jpg"/>
          <p:cNvPicPr>
            <a:picLocks noChangeAspect="1" noChangeArrowheads="1"/>
          </p:cNvPicPr>
          <p:nvPr/>
        </p:nvPicPr>
        <p:blipFill>
          <a:blip r:embed="rId2" cstate="print"/>
          <a:srcRect/>
          <a:stretch>
            <a:fillRect/>
          </a:stretch>
        </p:blipFill>
        <p:spPr bwMode="auto">
          <a:xfrm>
            <a:off x="323528" y="332656"/>
            <a:ext cx="1584176" cy="1430318"/>
          </a:xfrm>
          <a:prstGeom prst="rect">
            <a:avLst/>
          </a:prstGeom>
          <a:ln w="88900" cap="sq" cmpd="thickThin">
            <a:solidFill>
              <a:srgbClr val="000000"/>
            </a:solidFill>
            <a:prstDash val="solid"/>
            <a:miter lim="800000"/>
          </a:ln>
          <a:effectLst>
            <a:innerShdw blurRad="76200">
              <a:srgbClr val="000000"/>
            </a:innerShdw>
          </a:effectLst>
        </p:spPr>
      </p:pic>
      <p:sp>
        <p:nvSpPr>
          <p:cNvPr id="8" name="1 Título"/>
          <p:cNvSpPr txBox="1">
            <a:spLocks/>
          </p:cNvSpPr>
          <p:nvPr/>
        </p:nvSpPr>
        <p:spPr>
          <a:xfrm>
            <a:off x="899592" y="1340768"/>
            <a:ext cx="8964488" cy="964704"/>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2400" b="1" cap="all" dirty="0" smtClean="0">
                <a:solidFill>
                  <a:schemeClr val="tx2"/>
                </a:solidFill>
                <a:latin typeface="+mj-lt"/>
                <a:ea typeface="+mj-ea"/>
                <a:cs typeface="+mj-cs"/>
              </a:rPr>
              <a:t>Centro universitario uaem Ecatepec</a:t>
            </a:r>
            <a:r>
              <a:rPr kumimoji="0" lang="es-ES" sz="2400" b="1" i="0" u="none" strike="noStrike" kern="1200" cap="all" spc="0" normalizeH="0" baseline="0" noProof="0" dirty="0" smtClean="0">
                <a:ln>
                  <a:noFill/>
                </a:ln>
                <a:solidFill>
                  <a:schemeClr val="tx2"/>
                </a:solidFill>
                <a:effectLst/>
                <a:uLnTx/>
                <a:uFillTx/>
                <a:latin typeface="+mj-lt"/>
                <a:ea typeface="+mj-ea"/>
                <a:cs typeface="+mj-cs"/>
              </a:rPr>
              <a:t> </a:t>
            </a:r>
            <a:endParaRPr kumimoji="0" lang="es-ES" sz="2400" b="1" i="0" u="none" strike="noStrike" kern="1200" cap="all" spc="0" normalizeH="0" baseline="0" noProof="0" dirty="0">
              <a:ln>
                <a:noFill/>
              </a:ln>
              <a:solidFill>
                <a:schemeClr val="tx2"/>
              </a:solidFill>
              <a:effectLst/>
              <a:uLnTx/>
              <a:uFillTx/>
              <a:latin typeface="+mj-lt"/>
              <a:ea typeface="+mj-ea"/>
              <a:cs typeface="+mj-cs"/>
            </a:endParaRPr>
          </a:p>
        </p:txBody>
      </p:sp>
      <p:sp>
        <p:nvSpPr>
          <p:cNvPr id="9" name="1 Título"/>
          <p:cNvSpPr txBox="1">
            <a:spLocks/>
          </p:cNvSpPr>
          <p:nvPr/>
        </p:nvSpPr>
        <p:spPr>
          <a:xfrm>
            <a:off x="179512" y="2204864"/>
            <a:ext cx="8964488" cy="964704"/>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3200" cap="all" noProof="0" dirty="0" smtClean="0">
                <a:solidFill>
                  <a:schemeClr val="tx2"/>
                </a:solidFill>
                <a:latin typeface="+mj-lt"/>
                <a:ea typeface="+mj-ea"/>
                <a:cs typeface="+mj-cs"/>
              </a:rPr>
              <a:t>Informática administrativa</a:t>
            </a:r>
            <a:r>
              <a:rPr kumimoji="0" lang="es-ES" sz="3200" i="0" u="none" strike="noStrike" kern="1200" cap="all" spc="0" normalizeH="0" baseline="0" noProof="0" dirty="0" smtClean="0">
                <a:ln>
                  <a:noFill/>
                </a:ln>
                <a:solidFill>
                  <a:schemeClr val="tx2"/>
                </a:solidFill>
                <a:effectLst/>
                <a:uLnTx/>
                <a:uFillTx/>
                <a:latin typeface="+mj-lt"/>
                <a:ea typeface="+mj-ea"/>
                <a:cs typeface="+mj-cs"/>
              </a:rPr>
              <a:t> </a:t>
            </a:r>
            <a:endParaRPr kumimoji="0" lang="es-ES" sz="3200" i="0" u="none" strike="noStrike" kern="1200" cap="all" spc="0" normalizeH="0" baseline="0" noProof="0" dirty="0">
              <a:ln>
                <a:noFill/>
              </a:ln>
              <a:solidFill>
                <a:schemeClr val="tx2"/>
              </a:solidFill>
              <a:effectLst/>
              <a:uLnTx/>
              <a:uFillTx/>
              <a:latin typeface="+mj-lt"/>
              <a:ea typeface="+mj-ea"/>
              <a:cs typeface="+mj-cs"/>
            </a:endParaRPr>
          </a:p>
        </p:txBody>
      </p:sp>
      <p:sp>
        <p:nvSpPr>
          <p:cNvPr id="10" name="1 Título"/>
          <p:cNvSpPr txBox="1">
            <a:spLocks/>
          </p:cNvSpPr>
          <p:nvPr/>
        </p:nvSpPr>
        <p:spPr>
          <a:xfrm>
            <a:off x="179512" y="3284984"/>
            <a:ext cx="8964488" cy="676672"/>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2400" b="1" cap="all" noProof="0" dirty="0" smtClean="0">
                <a:solidFill>
                  <a:schemeClr val="tx2"/>
                </a:solidFill>
                <a:latin typeface="+mj-lt"/>
                <a:ea typeface="+mj-ea"/>
                <a:cs typeface="+mj-cs"/>
              </a:rPr>
              <a:t>UNIDAD DE APRENDIZAJE:</a:t>
            </a:r>
            <a:r>
              <a:rPr kumimoji="0" lang="es-ES" sz="2400" b="1" i="0" u="none" strike="noStrike" kern="1200" cap="all" spc="0" normalizeH="0" baseline="0" noProof="0" dirty="0" smtClean="0">
                <a:ln>
                  <a:noFill/>
                </a:ln>
                <a:solidFill>
                  <a:schemeClr val="tx2"/>
                </a:solidFill>
                <a:effectLst/>
                <a:uLnTx/>
                <a:uFillTx/>
                <a:latin typeface="+mj-lt"/>
                <a:ea typeface="+mj-ea"/>
                <a:cs typeface="+mj-cs"/>
              </a:rPr>
              <a:t> </a:t>
            </a:r>
            <a:endParaRPr kumimoji="0" lang="es-ES" sz="2400" b="1" i="0" u="none" strike="noStrike" kern="1200" cap="all"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142852"/>
            <a:ext cx="8153400" cy="990600"/>
          </a:xfrm>
        </p:spPr>
        <p:txBody>
          <a:bodyPr>
            <a:normAutofit fontScale="90000"/>
          </a:bodyPr>
          <a:lstStyle/>
          <a:p>
            <a:pPr algn="ctr"/>
            <a:r>
              <a:rPr lang="es-ES" dirty="0" smtClean="0"/>
              <a:t/>
            </a:r>
            <a:br>
              <a:rPr lang="es-ES" dirty="0" smtClean="0"/>
            </a:br>
            <a:r>
              <a:rPr lang="es-ES" dirty="0"/>
              <a:t/>
            </a:r>
            <a:br>
              <a:rPr lang="es-ES" dirty="0"/>
            </a:br>
            <a:r>
              <a:rPr lang="es-ES" dirty="0" smtClean="0"/>
              <a:t>Conversiones </a:t>
            </a:r>
            <a:r>
              <a:rPr lang="es-ES" dirty="0" smtClean="0"/>
              <a:t>entre números Decimales y Binarios</a:t>
            </a:r>
            <a:endParaRPr lang="es-ES" dirty="0"/>
          </a:p>
        </p:txBody>
      </p:sp>
      <p:sp>
        <p:nvSpPr>
          <p:cNvPr id="3" name="2 Marcador de contenido"/>
          <p:cNvSpPr>
            <a:spLocks noGrp="1"/>
          </p:cNvSpPr>
          <p:nvPr>
            <p:ph idx="1"/>
          </p:nvPr>
        </p:nvSpPr>
        <p:spPr>
          <a:xfrm>
            <a:off x="285720" y="1600200"/>
            <a:ext cx="8501122" cy="5114948"/>
          </a:xfrm>
        </p:spPr>
        <p:txBody>
          <a:bodyPr>
            <a:normAutofit fontScale="85000" lnSpcReduction="10000"/>
          </a:bodyPr>
          <a:lstStyle/>
          <a:p>
            <a:pPr algn="just"/>
            <a:r>
              <a:rPr lang="es-ES" dirty="0" smtClean="0"/>
              <a:t>Se realizan </a:t>
            </a:r>
            <a:r>
              <a:rPr lang="es-ES" b="1" i="1" dirty="0" smtClean="0"/>
              <a:t>divisiones sucesivas por 2 </a:t>
            </a:r>
            <a:r>
              <a:rPr lang="es-ES" dirty="0" smtClean="0"/>
              <a:t>y se escribe los restos obtenidos en cada división </a:t>
            </a:r>
            <a:r>
              <a:rPr lang="es-ES" b="1" i="1" dirty="0" smtClean="0"/>
              <a:t>en orden inverso</a:t>
            </a:r>
            <a:r>
              <a:rPr lang="es-ES" i="1" dirty="0" smtClean="0"/>
              <a:t> </a:t>
            </a:r>
            <a:r>
              <a:rPr lang="es-ES" dirty="0" smtClean="0"/>
              <a:t>al que han sido obtenidos.</a:t>
            </a:r>
          </a:p>
          <a:p>
            <a:pPr algn="just"/>
            <a:endParaRPr lang="es-ES" dirty="0" smtClean="0"/>
          </a:p>
          <a:p>
            <a:pPr algn="just" fontAlgn="t">
              <a:buNone/>
            </a:pPr>
            <a:r>
              <a:rPr lang="es-ES" dirty="0" smtClean="0"/>
              <a:t>Por ejemplo, para convertir al sistema binario el número </a:t>
            </a:r>
            <a:r>
              <a:rPr lang="es-ES" b="1" dirty="0" smtClean="0"/>
              <a:t>77</a:t>
            </a:r>
            <a:r>
              <a:rPr lang="es-ES" b="1" baseline="-25000" dirty="0" smtClean="0"/>
              <a:t>10 </a:t>
            </a:r>
            <a:r>
              <a:rPr lang="es-ES" dirty="0" smtClean="0"/>
              <a:t>haremos una serie de divisiones que arrojarán los restos siguientes:</a:t>
            </a:r>
          </a:p>
          <a:p>
            <a:pPr fontAlgn="t">
              <a:buNone/>
            </a:pPr>
            <a:endParaRPr lang="es-ES" dirty="0" smtClean="0"/>
          </a:p>
          <a:p>
            <a:pPr fontAlgn="t">
              <a:buNone/>
            </a:pPr>
            <a:r>
              <a:rPr lang="es-ES" b="1" dirty="0" smtClean="0"/>
              <a:t>           77 : 2 = 38</a:t>
            </a:r>
            <a:r>
              <a:rPr lang="es-ES" dirty="0" smtClean="0"/>
              <a:t> Resto: </a:t>
            </a:r>
            <a:r>
              <a:rPr lang="es-ES" b="1" dirty="0" smtClean="0"/>
              <a:t>1</a:t>
            </a:r>
            <a:endParaRPr lang="es-ES" dirty="0" smtClean="0"/>
          </a:p>
          <a:p>
            <a:pPr fontAlgn="t">
              <a:buNone/>
            </a:pPr>
            <a:r>
              <a:rPr lang="es-ES" b="1" dirty="0" smtClean="0"/>
              <a:t>           38 : 2 = 19</a:t>
            </a:r>
            <a:r>
              <a:rPr lang="es-ES" dirty="0" smtClean="0"/>
              <a:t> Resto: </a:t>
            </a:r>
            <a:r>
              <a:rPr lang="es-ES" b="1" dirty="0" smtClean="0"/>
              <a:t>0</a:t>
            </a:r>
            <a:endParaRPr lang="es-ES" dirty="0" smtClean="0"/>
          </a:p>
          <a:p>
            <a:pPr fontAlgn="t">
              <a:buNone/>
            </a:pPr>
            <a:r>
              <a:rPr lang="es-ES" b="1" dirty="0" smtClean="0"/>
              <a:t>           19 : 2 = 9</a:t>
            </a:r>
            <a:r>
              <a:rPr lang="es-ES" dirty="0" smtClean="0"/>
              <a:t> Resto: </a:t>
            </a:r>
            <a:r>
              <a:rPr lang="es-ES" b="1" dirty="0" smtClean="0"/>
              <a:t>1</a:t>
            </a:r>
            <a:endParaRPr lang="es-ES" dirty="0" smtClean="0"/>
          </a:p>
          <a:p>
            <a:pPr fontAlgn="t">
              <a:buNone/>
            </a:pPr>
            <a:r>
              <a:rPr lang="es-ES" b="1" dirty="0" smtClean="0"/>
              <a:t>             9 : 2 = 4</a:t>
            </a:r>
            <a:r>
              <a:rPr lang="es-ES" dirty="0" smtClean="0"/>
              <a:t> Resto: </a:t>
            </a:r>
            <a:r>
              <a:rPr lang="es-ES" b="1" dirty="0" smtClean="0"/>
              <a:t>1</a:t>
            </a:r>
            <a:endParaRPr lang="es-ES" dirty="0" smtClean="0"/>
          </a:p>
          <a:p>
            <a:pPr fontAlgn="t">
              <a:buNone/>
            </a:pPr>
            <a:r>
              <a:rPr lang="es-ES" b="1" dirty="0" smtClean="0"/>
              <a:t>             4 : 2 = 2</a:t>
            </a:r>
            <a:r>
              <a:rPr lang="es-ES" dirty="0" smtClean="0"/>
              <a:t> Resto: </a:t>
            </a:r>
            <a:r>
              <a:rPr lang="es-ES" b="1" dirty="0" smtClean="0"/>
              <a:t>0</a:t>
            </a:r>
            <a:endParaRPr lang="es-ES" dirty="0" smtClean="0"/>
          </a:p>
          <a:p>
            <a:pPr fontAlgn="t">
              <a:buNone/>
            </a:pPr>
            <a:r>
              <a:rPr lang="es-ES" b="1" dirty="0" smtClean="0"/>
              <a:t>             2 : 2 = 1</a:t>
            </a:r>
            <a:r>
              <a:rPr lang="es-ES" dirty="0" smtClean="0"/>
              <a:t> Resto: </a:t>
            </a:r>
            <a:r>
              <a:rPr lang="es-ES" b="1" dirty="0" smtClean="0"/>
              <a:t>0</a:t>
            </a:r>
            <a:endParaRPr lang="es-ES" dirty="0" smtClean="0"/>
          </a:p>
          <a:p>
            <a:pPr fontAlgn="t">
              <a:buNone/>
            </a:pPr>
            <a:r>
              <a:rPr lang="es-ES" b="1" dirty="0" smtClean="0"/>
              <a:t>             1 : 2 = 0</a:t>
            </a:r>
            <a:r>
              <a:rPr lang="es-ES" dirty="0" smtClean="0"/>
              <a:t> Resto: </a:t>
            </a:r>
            <a:r>
              <a:rPr lang="es-ES" b="1" dirty="0" smtClean="0"/>
              <a:t>1</a:t>
            </a:r>
            <a:endParaRPr lang="es-ES" dirty="0" smtClean="0"/>
          </a:p>
          <a:p>
            <a:pPr algn="just">
              <a:buNone/>
            </a:pPr>
            <a:endParaRPr lang="es-ES" dirty="0" smtClean="0"/>
          </a:p>
          <a:p>
            <a:endParaRPr lang="es-ES" dirty="0"/>
          </a:p>
        </p:txBody>
      </p:sp>
      <p:sp>
        <p:nvSpPr>
          <p:cNvPr id="5" name="4 CuadroTexto"/>
          <p:cNvSpPr txBox="1"/>
          <p:nvPr/>
        </p:nvSpPr>
        <p:spPr>
          <a:xfrm>
            <a:off x="4357686" y="3643314"/>
            <a:ext cx="4286280" cy="2585323"/>
          </a:xfrm>
          <a:prstGeom prst="rect">
            <a:avLst/>
          </a:prstGeom>
          <a:noFill/>
        </p:spPr>
        <p:txBody>
          <a:bodyPr wrap="square" rtlCol="0">
            <a:spAutoFit/>
          </a:bodyPr>
          <a:lstStyle/>
          <a:p>
            <a:pPr algn="just" fontAlgn="t"/>
            <a:r>
              <a:rPr lang="es-ES" sz="2400" dirty="0" smtClean="0"/>
              <a:t>Y tomando los restos en orden inverso obtenemos la cifra binaria:</a:t>
            </a:r>
          </a:p>
          <a:p>
            <a:pPr fontAlgn="t"/>
            <a:r>
              <a:rPr lang="es-ES" sz="2400" dirty="0" smtClean="0"/>
              <a:t/>
            </a:r>
            <a:br>
              <a:rPr lang="es-ES" sz="2400" dirty="0" smtClean="0"/>
            </a:br>
            <a:endParaRPr lang="es-ES" sz="2400" dirty="0" smtClean="0"/>
          </a:p>
          <a:p>
            <a:pPr algn="ctr" fontAlgn="t"/>
            <a:r>
              <a:rPr lang="es-ES" sz="2400" b="1" dirty="0" smtClean="0"/>
              <a:t>77</a:t>
            </a:r>
            <a:r>
              <a:rPr lang="es-ES" sz="2400" b="1" baseline="-25000" dirty="0" smtClean="0"/>
              <a:t>10</a:t>
            </a:r>
            <a:r>
              <a:rPr lang="es-ES" sz="2400" b="1" dirty="0" smtClean="0"/>
              <a:t> = 1001101</a:t>
            </a:r>
            <a:r>
              <a:rPr lang="es-ES" sz="2400" b="1" baseline="-25000" dirty="0" smtClean="0"/>
              <a:t>2</a:t>
            </a:r>
            <a:endParaRPr lang="es-ES" sz="2400" dirty="0" smtClean="0"/>
          </a:p>
          <a:p>
            <a:endParaRPr lang="es-E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dirty="0" smtClean="0"/>
              <a:t>Conversión de Binario a Decimal</a:t>
            </a:r>
            <a:endParaRPr lang="es-ES" dirty="0"/>
          </a:p>
        </p:txBody>
      </p:sp>
      <p:sp>
        <p:nvSpPr>
          <p:cNvPr id="3" name="2 Marcador de contenido"/>
          <p:cNvSpPr>
            <a:spLocks noGrp="1"/>
          </p:cNvSpPr>
          <p:nvPr>
            <p:ph idx="1"/>
          </p:nvPr>
        </p:nvSpPr>
        <p:spPr>
          <a:xfrm>
            <a:off x="612648" y="1600200"/>
            <a:ext cx="8153400" cy="4900634"/>
          </a:xfrm>
        </p:spPr>
        <p:txBody>
          <a:bodyPr>
            <a:normAutofit fontScale="85000" lnSpcReduction="20000"/>
          </a:bodyPr>
          <a:lstStyle/>
          <a:p>
            <a:pPr algn="just" fontAlgn="t"/>
            <a:r>
              <a:rPr lang="es-ES" sz="3100" dirty="0" smtClean="0"/>
              <a:t>Basta con desarrollar el número, teniendo en cuenta el valor de cada dígito en su posición, que es el de una potencia de 2, cuyo exponente es 0 en el bit situado más a la derecha, y se incrementa en una unidad según vamos avanzando posiciones hacia la izquierda.</a:t>
            </a:r>
          </a:p>
          <a:p>
            <a:pPr algn="just" fontAlgn="t"/>
            <a:endParaRPr lang="es-ES" dirty="0" smtClean="0"/>
          </a:p>
          <a:p>
            <a:pPr algn="just" fontAlgn="t">
              <a:buNone/>
            </a:pPr>
            <a:r>
              <a:rPr lang="es-ES" sz="3100" dirty="0" smtClean="0"/>
              <a:t>Por ejemplo, para convertir el número binario </a:t>
            </a:r>
            <a:r>
              <a:rPr lang="es-ES" sz="3100" b="1" dirty="0" smtClean="0"/>
              <a:t>1010011</a:t>
            </a:r>
            <a:r>
              <a:rPr lang="es-ES" sz="3100" b="1" baseline="-25000" dirty="0" smtClean="0"/>
              <a:t>2</a:t>
            </a:r>
            <a:r>
              <a:rPr lang="es-ES" sz="3100" dirty="0" smtClean="0"/>
              <a:t> a decimal, lo desarrollamos teniendo en cuenta el valor de cada bit:</a:t>
            </a:r>
          </a:p>
          <a:p>
            <a:pPr algn="ctr" fontAlgn="t">
              <a:buNone/>
            </a:pPr>
            <a:r>
              <a:rPr lang="es-ES" dirty="0" smtClean="0"/>
              <a:t/>
            </a:r>
            <a:br>
              <a:rPr lang="es-ES" dirty="0" smtClean="0"/>
            </a:br>
            <a:endParaRPr lang="es-ES" dirty="0" smtClean="0"/>
          </a:p>
          <a:p>
            <a:pPr algn="ctr" fontAlgn="t">
              <a:buNone/>
            </a:pPr>
            <a:r>
              <a:rPr lang="es-ES" b="1" dirty="0" smtClean="0"/>
              <a:t>1*2</a:t>
            </a:r>
            <a:r>
              <a:rPr lang="es-ES" b="1" baseline="30000" dirty="0" smtClean="0"/>
              <a:t>6</a:t>
            </a:r>
            <a:r>
              <a:rPr lang="es-ES" b="1" dirty="0" smtClean="0"/>
              <a:t> + 0*2</a:t>
            </a:r>
            <a:r>
              <a:rPr lang="es-ES" b="1" baseline="30000" dirty="0" smtClean="0"/>
              <a:t>5</a:t>
            </a:r>
            <a:r>
              <a:rPr lang="es-ES" b="1" dirty="0" smtClean="0"/>
              <a:t> + 1*2</a:t>
            </a:r>
            <a:r>
              <a:rPr lang="es-ES" b="1" baseline="30000" dirty="0" smtClean="0"/>
              <a:t>4</a:t>
            </a:r>
            <a:r>
              <a:rPr lang="es-ES" b="1" dirty="0" smtClean="0"/>
              <a:t> + 0*2</a:t>
            </a:r>
            <a:r>
              <a:rPr lang="es-ES" b="1" baseline="30000" dirty="0" smtClean="0"/>
              <a:t>3</a:t>
            </a:r>
            <a:r>
              <a:rPr lang="es-ES" b="1" dirty="0" smtClean="0"/>
              <a:t> + 0*2</a:t>
            </a:r>
            <a:r>
              <a:rPr lang="es-ES" b="1" baseline="30000" dirty="0" smtClean="0"/>
              <a:t>2</a:t>
            </a:r>
            <a:r>
              <a:rPr lang="es-ES" b="1" dirty="0" smtClean="0"/>
              <a:t> + 1*2</a:t>
            </a:r>
            <a:r>
              <a:rPr lang="es-ES" b="1" baseline="30000" dirty="0" smtClean="0"/>
              <a:t>1</a:t>
            </a:r>
            <a:r>
              <a:rPr lang="es-ES" b="1" dirty="0" smtClean="0"/>
              <a:t> + 1*2</a:t>
            </a:r>
            <a:r>
              <a:rPr lang="es-ES" b="1" baseline="30000" dirty="0" smtClean="0"/>
              <a:t>0</a:t>
            </a:r>
            <a:r>
              <a:rPr lang="es-ES" b="1" dirty="0" smtClean="0"/>
              <a:t> = 83</a:t>
            </a:r>
            <a:br>
              <a:rPr lang="es-ES" b="1" dirty="0" smtClean="0"/>
            </a:br>
            <a:r>
              <a:rPr lang="es-ES" b="1" dirty="0" smtClean="0"/>
              <a:t/>
            </a:r>
            <a:br>
              <a:rPr lang="es-ES" b="1" dirty="0" smtClean="0"/>
            </a:br>
            <a:endParaRPr lang="es-ES" dirty="0" smtClean="0"/>
          </a:p>
          <a:p>
            <a:pPr algn="ctr" fontAlgn="t">
              <a:buNone/>
            </a:pPr>
            <a:r>
              <a:rPr lang="es-ES" b="1" dirty="0" smtClean="0"/>
              <a:t>1010011</a:t>
            </a:r>
            <a:r>
              <a:rPr lang="es-ES" b="1" baseline="-25000" dirty="0" smtClean="0"/>
              <a:t>2</a:t>
            </a:r>
            <a:r>
              <a:rPr lang="es-ES" b="1" dirty="0" smtClean="0"/>
              <a:t> = 83</a:t>
            </a:r>
            <a:r>
              <a:rPr lang="es-ES" b="1" baseline="-25000" dirty="0" smtClean="0"/>
              <a:t>10</a:t>
            </a:r>
            <a:endParaRPr lang="es-ES" dirty="0" smtClean="0"/>
          </a:p>
          <a:p>
            <a:endParaRPr lang="es-E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idx="1"/>
          </p:nvPr>
        </p:nvSpPr>
        <p:spPr>
          <a:xfrm>
            <a:off x="612648" y="1600200"/>
            <a:ext cx="8153400" cy="5043510"/>
          </a:xfrm>
        </p:spPr>
        <p:txBody>
          <a:bodyPr>
            <a:normAutofit fontScale="85000" lnSpcReduction="10000"/>
          </a:bodyPr>
          <a:lstStyle/>
          <a:p>
            <a:r>
              <a:rPr lang="es-ES" sz="3700" b="1" i="1" dirty="0" smtClean="0"/>
              <a:t> Sistema de Numeración Octal </a:t>
            </a:r>
          </a:p>
          <a:p>
            <a:pPr>
              <a:buNone/>
            </a:pPr>
            <a:endParaRPr lang="es-ES" b="1" i="1" dirty="0" smtClean="0"/>
          </a:p>
          <a:p>
            <a:pPr algn="just">
              <a:buNone/>
            </a:pPr>
            <a:r>
              <a:rPr lang="es-ES" dirty="0" smtClean="0"/>
              <a:t>En el sistema de numeración octal, los números se representan mediante </a:t>
            </a:r>
            <a:r>
              <a:rPr lang="es-ES" i="1" dirty="0" smtClean="0"/>
              <a:t>ocho</a:t>
            </a:r>
            <a:r>
              <a:rPr lang="es-ES" dirty="0" smtClean="0"/>
              <a:t> dígitos diferentes: 0, 1, 2, 3, 4, 5, 6 y 7. Cada dígito tiene, naturalmente, un valor distinto dependiendo del lugar que ocupen. El valor de cada una de las posiciones viene determinado por las potencias de base 8.</a:t>
            </a:r>
          </a:p>
          <a:p>
            <a:pPr algn="just">
              <a:buNone/>
            </a:pPr>
            <a:endParaRPr lang="es-ES" dirty="0" smtClean="0"/>
          </a:p>
          <a:p>
            <a:pPr fontAlgn="t">
              <a:buNone/>
            </a:pPr>
            <a:r>
              <a:rPr lang="es-ES" dirty="0" smtClean="0"/>
              <a:t>Por ejemplo, el número octal </a:t>
            </a:r>
            <a:r>
              <a:rPr lang="es-ES" b="1" dirty="0" smtClean="0"/>
              <a:t>273</a:t>
            </a:r>
            <a:r>
              <a:rPr lang="es-ES" b="1" baseline="-25000" dirty="0" smtClean="0"/>
              <a:t>8</a:t>
            </a:r>
            <a:r>
              <a:rPr lang="es-ES" dirty="0" smtClean="0"/>
              <a:t> tiene un valor que se calcula así:</a:t>
            </a:r>
            <a:br>
              <a:rPr lang="es-ES" dirty="0" smtClean="0"/>
            </a:br>
            <a:r>
              <a:rPr lang="es-ES" dirty="0" smtClean="0"/>
              <a:t/>
            </a:r>
            <a:br>
              <a:rPr lang="es-ES" dirty="0" smtClean="0"/>
            </a:br>
            <a:endParaRPr lang="es-ES" dirty="0" smtClean="0"/>
          </a:p>
          <a:p>
            <a:pPr algn="ctr" fontAlgn="t">
              <a:buNone/>
            </a:pPr>
            <a:r>
              <a:rPr lang="es-ES" b="1" dirty="0" smtClean="0"/>
              <a:t>2*8</a:t>
            </a:r>
            <a:r>
              <a:rPr lang="es-ES" b="1" baseline="30000" dirty="0" smtClean="0"/>
              <a:t>3</a:t>
            </a:r>
            <a:r>
              <a:rPr lang="es-ES" b="1" dirty="0" smtClean="0"/>
              <a:t> + 7*8</a:t>
            </a:r>
            <a:r>
              <a:rPr lang="es-ES" b="1" baseline="30000" dirty="0" smtClean="0"/>
              <a:t>2</a:t>
            </a:r>
            <a:r>
              <a:rPr lang="es-ES" b="1" dirty="0" smtClean="0"/>
              <a:t> + 3*8</a:t>
            </a:r>
            <a:r>
              <a:rPr lang="es-ES" b="1" baseline="30000" dirty="0" smtClean="0"/>
              <a:t>1</a:t>
            </a:r>
            <a:r>
              <a:rPr lang="es-ES" b="1" dirty="0" smtClean="0"/>
              <a:t> = 2*512 + 7*64 + 3*8 = 1496</a:t>
            </a:r>
            <a:r>
              <a:rPr lang="es-ES" b="1" baseline="-25000" dirty="0" smtClean="0"/>
              <a:t>10</a:t>
            </a:r>
          </a:p>
          <a:p>
            <a:pPr algn="ctr" fontAlgn="t">
              <a:buNone/>
            </a:pPr>
            <a:endParaRPr lang="es-ES" dirty="0" smtClean="0"/>
          </a:p>
          <a:p>
            <a:pPr algn="ctr" fontAlgn="t">
              <a:buNone/>
            </a:pPr>
            <a:r>
              <a:rPr lang="es-ES" b="1" dirty="0" smtClean="0"/>
              <a:t>273</a:t>
            </a:r>
            <a:r>
              <a:rPr lang="es-ES" b="1" baseline="-25000" dirty="0" smtClean="0"/>
              <a:t>8</a:t>
            </a:r>
            <a:r>
              <a:rPr lang="es-ES" dirty="0" smtClean="0"/>
              <a:t> = </a:t>
            </a:r>
            <a:r>
              <a:rPr lang="es-ES" b="1" dirty="0" smtClean="0"/>
              <a:t>1496</a:t>
            </a:r>
            <a:r>
              <a:rPr lang="es-ES" b="1" baseline="-25000" dirty="0" smtClean="0"/>
              <a:t>10</a:t>
            </a:r>
            <a:endParaRPr lang="es-ES" dirty="0" smtClean="0"/>
          </a:p>
          <a:p>
            <a:pPr algn="just">
              <a:buNone/>
            </a:pPr>
            <a:endParaRPr lang="es-ES" dirty="0" smtClean="0"/>
          </a:p>
          <a:p>
            <a:pPr>
              <a:buNone/>
            </a:pPr>
            <a:endParaRPr lang="es-ES" b="1" i="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Conversión de Decimal a Octal</a:t>
            </a:r>
            <a:endParaRPr lang="es-ES" dirty="0"/>
          </a:p>
        </p:txBody>
      </p:sp>
      <p:sp>
        <p:nvSpPr>
          <p:cNvPr id="3" name="2 Marcador de contenido"/>
          <p:cNvSpPr>
            <a:spLocks noGrp="1"/>
          </p:cNvSpPr>
          <p:nvPr>
            <p:ph idx="1"/>
          </p:nvPr>
        </p:nvSpPr>
        <p:spPr>
          <a:xfrm>
            <a:off x="612648" y="1600200"/>
            <a:ext cx="8153400" cy="4972072"/>
          </a:xfrm>
        </p:spPr>
        <p:txBody>
          <a:bodyPr>
            <a:normAutofit fontScale="92500"/>
          </a:bodyPr>
          <a:lstStyle/>
          <a:p>
            <a:pPr algn="just">
              <a:buNone/>
            </a:pPr>
            <a:r>
              <a:rPr lang="es-ES" dirty="0" smtClean="0"/>
              <a:t>La conversión de un número decimal a octal se hace con la misma técnica que ya hemos utilizado en la conversión a binario, mediante divisiones sucesivas </a:t>
            </a:r>
            <a:r>
              <a:rPr lang="es-ES" b="1" i="1" dirty="0" smtClean="0"/>
              <a:t>por 8</a:t>
            </a:r>
            <a:r>
              <a:rPr lang="es-ES" i="1" dirty="0" smtClean="0"/>
              <a:t> </a:t>
            </a:r>
            <a:r>
              <a:rPr lang="es-ES" dirty="0" smtClean="0"/>
              <a:t>y colocando los restos obtenidos </a:t>
            </a:r>
            <a:r>
              <a:rPr lang="es-ES" b="1" i="1" dirty="0" smtClean="0"/>
              <a:t>en orden inverso</a:t>
            </a:r>
            <a:r>
              <a:rPr lang="es-ES" i="1" dirty="0" smtClean="0"/>
              <a:t>. </a:t>
            </a:r>
          </a:p>
          <a:p>
            <a:pPr algn="just">
              <a:buNone/>
            </a:pPr>
            <a:endParaRPr lang="es-ES" i="1" dirty="0" smtClean="0"/>
          </a:p>
          <a:p>
            <a:pPr algn="just" fontAlgn="t">
              <a:buNone/>
            </a:pPr>
            <a:r>
              <a:rPr lang="es-ES" dirty="0" smtClean="0"/>
              <a:t>Por ejemplo, para escribir en octal el número decimal </a:t>
            </a:r>
            <a:r>
              <a:rPr lang="es-ES" b="1" dirty="0" smtClean="0"/>
              <a:t>122</a:t>
            </a:r>
            <a:r>
              <a:rPr lang="es-ES" b="1" baseline="-25000" dirty="0" smtClean="0"/>
              <a:t>10</a:t>
            </a:r>
            <a:r>
              <a:rPr lang="es-ES" dirty="0" smtClean="0"/>
              <a:t> tendremos que hacer las siguientes divisiones:</a:t>
            </a:r>
            <a:br>
              <a:rPr lang="es-ES" dirty="0" smtClean="0"/>
            </a:br>
            <a:r>
              <a:rPr lang="es-ES" dirty="0" smtClean="0"/>
              <a:t/>
            </a:r>
            <a:br>
              <a:rPr lang="es-ES" dirty="0" smtClean="0"/>
            </a:br>
            <a:endParaRPr lang="es-ES" dirty="0" smtClean="0"/>
          </a:p>
          <a:p>
            <a:pPr fontAlgn="t">
              <a:buNone/>
            </a:pPr>
            <a:r>
              <a:rPr lang="es-ES" b="1" dirty="0" smtClean="0"/>
              <a:t>      122 : 8 = 15</a:t>
            </a:r>
            <a:r>
              <a:rPr lang="es-ES" dirty="0" smtClean="0"/>
              <a:t>     Resto: </a:t>
            </a:r>
            <a:r>
              <a:rPr lang="es-ES" b="1" dirty="0" smtClean="0"/>
              <a:t>2</a:t>
            </a:r>
            <a:endParaRPr lang="es-ES" dirty="0" smtClean="0"/>
          </a:p>
          <a:p>
            <a:pPr fontAlgn="t">
              <a:buNone/>
            </a:pPr>
            <a:r>
              <a:rPr lang="es-ES" b="1" dirty="0" smtClean="0"/>
              <a:t>        15 : 8 = 1 </a:t>
            </a:r>
            <a:r>
              <a:rPr lang="es-ES" dirty="0" smtClean="0"/>
              <a:t>      Resto: </a:t>
            </a:r>
            <a:r>
              <a:rPr lang="es-ES" b="1" dirty="0" smtClean="0"/>
              <a:t>7</a:t>
            </a:r>
            <a:endParaRPr lang="es-ES" dirty="0" smtClean="0"/>
          </a:p>
          <a:p>
            <a:pPr fontAlgn="t">
              <a:buNone/>
            </a:pPr>
            <a:r>
              <a:rPr lang="es-ES" b="1" dirty="0" smtClean="0"/>
              <a:t>          1 : 8 = 0 </a:t>
            </a:r>
            <a:r>
              <a:rPr lang="es-ES" dirty="0" smtClean="0"/>
              <a:t>      Resto: </a:t>
            </a:r>
            <a:r>
              <a:rPr lang="es-ES" b="1" dirty="0" smtClean="0"/>
              <a:t>1</a:t>
            </a:r>
            <a:endParaRPr lang="es-ES" dirty="0" smtClean="0"/>
          </a:p>
          <a:p>
            <a:pPr algn="just">
              <a:buNone/>
            </a:pPr>
            <a:endParaRPr lang="es-ES" i="1" dirty="0"/>
          </a:p>
        </p:txBody>
      </p:sp>
      <p:sp>
        <p:nvSpPr>
          <p:cNvPr id="4" name="3 CuadroTexto"/>
          <p:cNvSpPr txBox="1"/>
          <p:nvPr/>
        </p:nvSpPr>
        <p:spPr>
          <a:xfrm>
            <a:off x="5072066" y="4500570"/>
            <a:ext cx="3786214" cy="3046988"/>
          </a:xfrm>
          <a:prstGeom prst="rect">
            <a:avLst/>
          </a:prstGeom>
          <a:noFill/>
        </p:spPr>
        <p:txBody>
          <a:bodyPr wrap="square" rtlCol="0">
            <a:spAutoFit/>
          </a:bodyPr>
          <a:lstStyle/>
          <a:p>
            <a:pPr fontAlgn="t"/>
            <a:r>
              <a:rPr lang="es-ES" sz="2400" dirty="0" smtClean="0"/>
              <a:t>Tomando los restos obtenidos en orden inverso tendremos la cifra octal:</a:t>
            </a:r>
          </a:p>
          <a:p>
            <a:pPr algn="ctr" fontAlgn="t"/>
            <a:r>
              <a:rPr lang="es-ES" sz="2400" dirty="0" smtClean="0"/>
              <a:t/>
            </a:r>
            <a:br>
              <a:rPr lang="es-ES" sz="2400" dirty="0" smtClean="0"/>
            </a:br>
            <a:endParaRPr lang="es-ES" sz="2400" dirty="0" smtClean="0"/>
          </a:p>
          <a:p>
            <a:pPr algn="ctr" fontAlgn="t"/>
            <a:r>
              <a:rPr lang="es-ES" sz="2400" b="1" dirty="0" smtClean="0"/>
              <a:t>122</a:t>
            </a:r>
            <a:r>
              <a:rPr lang="es-ES" sz="2400" b="1" baseline="-25000" dirty="0" smtClean="0"/>
              <a:t>10</a:t>
            </a:r>
            <a:r>
              <a:rPr lang="es-ES" sz="2400" b="1" dirty="0" smtClean="0"/>
              <a:t> = 172</a:t>
            </a:r>
            <a:r>
              <a:rPr lang="es-ES" sz="2400" b="1" baseline="-25000" dirty="0" smtClean="0"/>
              <a:t>8</a:t>
            </a:r>
            <a:r>
              <a:rPr lang="es-ES" b="1" baseline="-25000" dirty="0" smtClean="0"/>
              <a:t/>
            </a:r>
            <a:br>
              <a:rPr lang="es-ES" b="1" baseline="-25000" dirty="0" smtClean="0"/>
            </a:br>
            <a:r>
              <a:rPr lang="es-ES" b="1" baseline="-25000" dirty="0" smtClean="0"/>
              <a:t/>
            </a:r>
            <a:br>
              <a:rPr lang="es-ES" b="1" baseline="-25000" dirty="0" smtClean="0"/>
            </a:br>
            <a:endParaRPr lang="es-ES" dirty="0" smtClean="0"/>
          </a:p>
          <a:p>
            <a:endParaRPr lang="es-E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Conversión Octal a Decimal</a:t>
            </a:r>
            <a:endParaRPr lang="es-ES" dirty="0"/>
          </a:p>
        </p:txBody>
      </p:sp>
      <p:sp>
        <p:nvSpPr>
          <p:cNvPr id="3" name="2 Marcador de contenido"/>
          <p:cNvSpPr>
            <a:spLocks noGrp="1"/>
          </p:cNvSpPr>
          <p:nvPr>
            <p:ph idx="1"/>
          </p:nvPr>
        </p:nvSpPr>
        <p:spPr>
          <a:xfrm>
            <a:off x="612648" y="1600200"/>
            <a:ext cx="8153400" cy="4829196"/>
          </a:xfrm>
        </p:spPr>
        <p:txBody>
          <a:bodyPr>
            <a:normAutofit fontScale="92500" lnSpcReduction="10000"/>
          </a:bodyPr>
          <a:lstStyle/>
          <a:p>
            <a:pPr>
              <a:buNone/>
            </a:pPr>
            <a:endParaRPr lang="es-ES" dirty="0" smtClean="0"/>
          </a:p>
          <a:p>
            <a:pPr>
              <a:buNone/>
            </a:pPr>
            <a:r>
              <a:rPr lang="es-ES" dirty="0" smtClean="0"/>
              <a:t>La conversión de un número octal a decimal es igualmente sencilla, conociendo el peso de cada posición en una cifra octal.</a:t>
            </a:r>
          </a:p>
          <a:p>
            <a:pPr>
              <a:buNone/>
            </a:pPr>
            <a:endParaRPr lang="es-ES" dirty="0" smtClean="0"/>
          </a:p>
          <a:p>
            <a:pPr fontAlgn="t">
              <a:buNone/>
            </a:pPr>
            <a:r>
              <a:rPr lang="es-ES" dirty="0" smtClean="0"/>
              <a:t>Por ejemplo, para convertir el número </a:t>
            </a:r>
            <a:r>
              <a:rPr lang="es-ES" b="1" dirty="0" smtClean="0"/>
              <a:t>237</a:t>
            </a:r>
            <a:r>
              <a:rPr lang="es-ES" b="1" baseline="-25000" dirty="0" smtClean="0"/>
              <a:t>8</a:t>
            </a:r>
            <a:r>
              <a:rPr lang="es-ES" dirty="0" smtClean="0"/>
              <a:t> a decimal basta con desarrollar el valor de cada dígito:</a:t>
            </a:r>
            <a:br>
              <a:rPr lang="es-ES" dirty="0" smtClean="0"/>
            </a:br>
            <a:r>
              <a:rPr lang="es-ES" dirty="0" smtClean="0"/>
              <a:t/>
            </a:r>
            <a:br>
              <a:rPr lang="es-ES" dirty="0" smtClean="0"/>
            </a:br>
            <a:endParaRPr lang="es-ES" dirty="0" smtClean="0"/>
          </a:p>
          <a:p>
            <a:pPr algn="ctr" fontAlgn="t">
              <a:buNone/>
            </a:pPr>
            <a:r>
              <a:rPr lang="es-ES" b="1" dirty="0" smtClean="0"/>
              <a:t>2*8</a:t>
            </a:r>
            <a:r>
              <a:rPr lang="es-ES" b="1" baseline="30000" dirty="0" smtClean="0"/>
              <a:t>2</a:t>
            </a:r>
            <a:r>
              <a:rPr lang="es-ES" b="1" dirty="0" smtClean="0"/>
              <a:t> + 3*8</a:t>
            </a:r>
            <a:r>
              <a:rPr lang="es-ES" b="1" baseline="30000" dirty="0" smtClean="0"/>
              <a:t>1</a:t>
            </a:r>
            <a:r>
              <a:rPr lang="es-ES" b="1" dirty="0" smtClean="0"/>
              <a:t> + 7*8</a:t>
            </a:r>
            <a:r>
              <a:rPr lang="es-ES" b="1" baseline="30000" dirty="0" smtClean="0"/>
              <a:t>0</a:t>
            </a:r>
            <a:r>
              <a:rPr lang="es-ES" b="1" dirty="0" smtClean="0"/>
              <a:t> = 128 + 24 + 7 = 159</a:t>
            </a:r>
            <a:r>
              <a:rPr lang="es-ES" b="1" baseline="-25000" dirty="0" smtClean="0"/>
              <a:t>10</a:t>
            </a:r>
            <a:endParaRPr lang="es-ES" dirty="0" smtClean="0"/>
          </a:p>
          <a:p>
            <a:pPr algn="ctr" fontAlgn="t">
              <a:buNone/>
            </a:pPr>
            <a:r>
              <a:rPr lang="es-ES" b="1" dirty="0" smtClean="0"/>
              <a:t/>
            </a:r>
            <a:br>
              <a:rPr lang="es-ES" b="1" dirty="0" smtClean="0"/>
            </a:br>
            <a:r>
              <a:rPr lang="es-ES" b="1" dirty="0" smtClean="0"/>
              <a:t>237</a:t>
            </a:r>
            <a:r>
              <a:rPr lang="es-ES" b="1" baseline="-25000" dirty="0" smtClean="0"/>
              <a:t>8</a:t>
            </a:r>
            <a:r>
              <a:rPr lang="es-ES" b="1" dirty="0" smtClean="0"/>
              <a:t> = 159</a:t>
            </a:r>
            <a:r>
              <a:rPr lang="es-ES" b="1" baseline="-25000" dirty="0" smtClean="0"/>
              <a:t>10</a:t>
            </a:r>
            <a:endParaRPr lang="es-ES" dirty="0" smtClean="0"/>
          </a:p>
          <a:p>
            <a:pPr>
              <a:buNone/>
            </a:pPr>
            <a:endParaRPr lang="es-E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2648" y="1600200"/>
            <a:ext cx="8153400" cy="4900634"/>
          </a:xfrm>
        </p:spPr>
        <p:txBody>
          <a:bodyPr>
            <a:normAutofit fontScale="92500" lnSpcReduction="10000"/>
          </a:bodyPr>
          <a:lstStyle/>
          <a:p>
            <a:r>
              <a:rPr lang="es-ES" dirty="0" smtClean="0"/>
              <a:t> </a:t>
            </a:r>
            <a:r>
              <a:rPr lang="es-ES" b="1" i="1" dirty="0" smtClean="0"/>
              <a:t>Sistema de Numeración Hexadecimal</a:t>
            </a:r>
          </a:p>
          <a:p>
            <a:pPr>
              <a:buNone/>
            </a:pPr>
            <a:endParaRPr lang="es-ES" b="1" i="1" dirty="0" smtClean="0"/>
          </a:p>
          <a:p>
            <a:pPr algn="just">
              <a:buNone/>
            </a:pPr>
            <a:r>
              <a:rPr lang="es-ES" dirty="0" smtClean="0"/>
              <a:t>En el sistema </a:t>
            </a:r>
            <a:r>
              <a:rPr lang="es-ES" b="1" i="1" dirty="0" smtClean="0"/>
              <a:t>hexadecimal </a:t>
            </a:r>
            <a:r>
              <a:rPr lang="es-ES" dirty="0" smtClean="0"/>
              <a:t>los números se representan con dieciséis símbolos: 0, 1, 2, 3, 4, 5, 6, 7, 8, 9, A, B, C, D, E y F. </a:t>
            </a:r>
          </a:p>
          <a:p>
            <a:pPr algn="just">
              <a:buNone/>
            </a:pPr>
            <a:endParaRPr lang="es-ES" dirty="0" smtClean="0"/>
          </a:p>
          <a:p>
            <a:pPr algn="just">
              <a:buNone/>
            </a:pPr>
            <a:r>
              <a:rPr lang="es-ES" dirty="0" smtClean="0"/>
              <a:t>Se utilizan los caracteres A, B, C, D, E y F representando las cantidades decimales 10, 11, 12, 13, 14 y 15 respectivamente, porque no hay dígitos mayores que 9 en el sistema decimal. </a:t>
            </a:r>
          </a:p>
          <a:p>
            <a:pPr algn="just">
              <a:buNone/>
            </a:pPr>
            <a:endParaRPr lang="es-ES" dirty="0" smtClean="0"/>
          </a:p>
          <a:p>
            <a:pPr algn="just">
              <a:buNone/>
            </a:pPr>
            <a:r>
              <a:rPr lang="es-ES" dirty="0" smtClean="0"/>
              <a:t>El valor de cada uno de estos símbolos depende, como es lógico, de su posición, que se calcula mediante potencias de base 16.</a:t>
            </a:r>
          </a:p>
          <a:p>
            <a:pPr>
              <a:buNone/>
            </a:pPr>
            <a:endParaRPr lang="es-ES" b="1" i="1" dirty="0" smtClean="0"/>
          </a:p>
          <a:p>
            <a:pPr>
              <a:buNone/>
            </a:pPr>
            <a:endParaRPr lang="es-ES" b="1" i="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fontAlgn="t">
              <a:buNone/>
            </a:pPr>
            <a:r>
              <a:rPr lang="es-ES" dirty="0" smtClean="0"/>
              <a:t>Calculemos, a modo de ejemplo, el valor del número hexadecimal </a:t>
            </a:r>
            <a:r>
              <a:rPr lang="es-ES" b="1" dirty="0" smtClean="0"/>
              <a:t>1A3F</a:t>
            </a:r>
            <a:r>
              <a:rPr lang="es-ES" b="1" baseline="-25000" dirty="0" smtClean="0"/>
              <a:t>16</a:t>
            </a:r>
            <a:r>
              <a:rPr lang="es-ES" dirty="0" smtClean="0"/>
              <a:t>:</a:t>
            </a:r>
          </a:p>
          <a:p>
            <a:pPr fontAlgn="t">
              <a:buNone/>
            </a:pPr>
            <a:r>
              <a:rPr lang="es-ES" dirty="0" smtClean="0"/>
              <a:t/>
            </a:r>
            <a:br>
              <a:rPr lang="es-ES" dirty="0" smtClean="0"/>
            </a:br>
            <a:endParaRPr lang="es-ES" dirty="0" smtClean="0"/>
          </a:p>
          <a:p>
            <a:pPr algn="ctr" fontAlgn="t">
              <a:buNone/>
            </a:pPr>
            <a:r>
              <a:rPr lang="es-ES" b="1" dirty="0" smtClean="0"/>
              <a:t>1A3F</a:t>
            </a:r>
            <a:r>
              <a:rPr lang="es-ES" b="1" baseline="-25000" dirty="0" smtClean="0"/>
              <a:t>16</a:t>
            </a:r>
            <a:r>
              <a:rPr lang="es-ES" b="1" dirty="0" smtClean="0"/>
              <a:t> = 1*16</a:t>
            </a:r>
            <a:r>
              <a:rPr lang="es-ES" b="1" baseline="30000" dirty="0" smtClean="0"/>
              <a:t>3</a:t>
            </a:r>
            <a:r>
              <a:rPr lang="es-ES" b="1" dirty="0" smtClean="0"/>
              <a:t> + A*16</a:t>
            </a:r>
            <a:r>
              <a:rPr lang="es-ES" b="1" baseline="30000" dirty="0" smtClean="0"/>
              <a:t>2</a:t>
            </a:r>
            <a:r>
              <a:rPr lang="es-ES" b="1" dirty="0" smtClean="0"/>
              <a:t> + 3*16</a:t>
            </a:r>
            <a:r>
              <a:rPr lang="es-ES" b="1" baseline="30000" dirty="0" smtClean="0"/>
              <a:t>1</a:t>
            </a:r>
            <a:r>
              <a:rPr lang="es-ES" b="1" dirty="0" smtClean="0"/>
              <a:t> + F*16</a:t>
            </a:r>
            <a:r>
              <a:rPr lang="es-ES" b="1" baseline="30000" dirty="0" smtClean="0"/>
              <a:t>0</a:t>
            </a:r>
            <a:endParaRPr lang="es-ES" dirty="0" smtClean="0"/>
          </a:p>
          <a:p>
            <a:pPr algn="ctr" fontAlgn="t">
              <a:buNone/>
            </a:pPr>
            <a:r>
              <a:rPr lang="es-ES" b="1" dirty="0" smtClean="0"/>
              <a:t/>
            </a:r>
            <a:br>
              <a:rPr lang="es-ES" b="1" dirty="0" smtClean="0"/>
            </a:br>
            <a:r>
              <a:rPr lang="es-ES" b="1" dirty="0" smtClean="0"/>
              <a:t>1*4096 + 10*256 + 3*16 + 15*1 = 6719</a:t>
            </a:r>
            <a:endParaRPr lang="es-ES" dirty="0" smtClean="0"/>
          </a:p>
          <a:p>
            <a:pPr algn="ctr" fontAlgn="t">
              <a:buNone/>
            </a:pPr>
            <a:r>
              <a:rPr lang="es-ES" b="1" dirty="0" smtClean="0"/>
              <a:t/>
            </a:r>
            <a:br>
              <a:rPr lang="es-ES" b="1" dirty="0" smtClean="0"/>
            </a:br>
            <a:r>
              <a:rPr lang="es-ES" b="1" dirty="0" smtClean="0"/>
              <a:t>1A3F</a:t>
            </a:r>
            <a:r>
              <a:rPr lang="es-ES" b="1" baseline="-25000" dirty="0" smtClean="0"/>
              <a:t>16</a:t>
            </a:r>
            <a:r>
              <a:rPr lang="es-ES" b="1" dirty="0" smtClean="0"/>
              <a:t> = 6719</a:t>
            </a:r>
            <a:r>
              <a:rPr lang="es-ES" b="1" baseline="-25000" dirty="0" smtClean="0"/>
              <a:t>10</a:t>
            </a:r>
            <a:endParaRPr lang="es-ES" dirty="0" smtClean="0"/>
          </a:p>
          <a:p>
            <a:pPr>
              <a:buNone/>
            </a:pPr>
            <a:endParaRPr lang="es-E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42910" y="1885928"/>
            <a:ext cx="8153400" cy="4972072"/>
          </a:xfrm>
        </p:spPr>
        <p:txBody>
          <a:bodyPr>
            <a:normAutofit fontScale="55000" lnSpcReduction="20000"/>
          </a:bodyPr>
          <a:lstStyle/>
          <a:p>
            <a:pPr algn="just">
              <a:buNone/>
            </a:pPr>
            <a:r>
              <a:rPr lang="es-ES" sz="4200" dirty="0" smtClean="0"/>
              <a:t>Utilizando la técnica habitual de divisiones sucesivas, la conversión de un número decimal a hexadecimal.</a:t>
            </a:r>
          </a:p>
          <a:p>
            <a:pPr algn="just">
              <a:buNone/>
            </a:pPr>
            <a:endParaRPr lang="es-ES" sz="4200" dirty="0" smtClean="0"/>
          </a:p>
          <a:p>
            <a:pPr algn="just">
              <a:buNone/>
            </a:pPr>
            <a:r>
              <a:rPr lang="es-ES" sz="4200" dirty="0" smtClean="0"/>
              <a:t> Por ejemplo, para convertir a hexadecimal del número </a:t>
            </a:r>
            <a:r>
              <a:rPr lang="es-ES" sz="4200" b="1" dirty="0" smtClean="0"/>
              <a:t>1735</a:t>
            </a:r>
            <a:r>
              <a:rPr lang="es-ES" sz="4200" b="1" baseline="-25000" dirty="0" smtClean="0"/>
              <a:t>10</a:t>
            </a:r>
            <a:r>
              <a:rPr lang="es-ES" sz="4200" dirty="0" smtClean="0"/>
              <a:t> será necesario hacer las siguientes divisiones:</a:t>
            </a:r>
          </a:p>
          <a:p>
            <a:pPr algn="just">
              <a:buNone/>
            </a:pPr>
            <a:endParaRPr lang="es-ES" sz="4200" dirty="0" smtClean="0"/>
          </a:p>
          <a:p>
            <a:pPr fontAlgn="t">
              <a:buNone/>
            </a:pPr>
            <a:r>
              <a:rPr lang="es-ES" sz="4200" b="1" dirty="0" smtClean="0"/>
              <a:t>             1735 : 16 = 108</a:t>
            </a:r>
            <a:r>
              <a:rPr lang="es-ES" sz="4200" dirty="0" smtClean="0"/>
              <a:t>    Resto: </a:t>
            </a:r>
            <a:r>
              <a:rPr lang="es-ES" sz="4200" b="1" dirty="0" smtClean="0"/>
              <a:t>7</a:t>
            </a:r>
            <a:endParaRPr lang="es-ES" sz="4200" dirty="0" smtClean="0"/>
          </a:p>
          <a:p>
            <a:pPr fontAlgn="t">
              <a:buNone/>
            </a:pPr>
            <a:r>
              <a:rPr lang="es-ES" sz="4200" b="1" dirty="0" smtClean="0"/>
              <a:t>               108 : 16 = 6</a:t>
            </a:r>
            <a:r>
              <a:rPr lang="es-ES" sz="4200" dirty="0" smtClean="0"/>
              <a:t>        Resto: </a:t>
            </a:r>
            <a:r>
              <a:rPr lang="es-ES" sz="4200" b="1" dirty="0" smtClean="0"/>
              <a:t>C</a:t>
            </a:r>
            <a:r>
              <a:rPr lang="es-ES" sz="4200" dirty="0" smtClean="0"/>
              <a:t> es decir, </a:t>
            </a:r>
            <a:r>
              <a:rPr lang="es-ES" sz="4200" b="1" dirty="0" smtClean="0"/>
              <a:t>12</a:t>
            </a:r>
            <a:r>
              <a:rPr lang="es-ES" sz="4200" b="1" baseline="-25000" dirty="0" smtClean="0"/>
              <a:t>10</a:t>
            </a:r>
            <a:endParaRPr lang="es-ES" sz="4200" dirty="0" smtClean="0"/>
          </a:p>
          <a:p>
            <a:pPr fontAlgn="t">
              <a:buNone/>
            </a:pPr>
            <a:r>
              <a:rPr lang="es-ES" sz="4200" b="1" dirty="0" smtClean="0"/>
              <a:t>                   6 : 16 = 0</a:t>
            </a:r>
            <a:r>
              <a:rPr lang="es-ES" sz="4200" dirty="0" smtClean="0"/>
              <a:t>        Resto: </a:t>
            </a:r>
            <a:r>
              <a:rPr lang="es-ES" sz="4200" b="1" dirty="0" smtClean="0"/>
              <a:t>6</a:t>
            </a:r>
          </a:p>
          <a:p>
            <a:pPr fontAlgn="t">
              <a:buNone/>
            </a:pPr>
            <a:endParaRPr lang="es-ES" sz="4200" b="1" dirty="0" smtClean="0"/>
          </a:p>
          <a:p>
            <a:pPr fontAlgn="t">
              <a:buNone/>
            </a:pPr>
            <a:r>
              <a:rPr lang="es-ES" dirty="0" smtClean="0"/>
              <a:t/>
            </a:r>
            <a:br>
              <a:rPr lang="es-ES" dirty="0" smtClean="0"/>
            </a:br>
            <a:r>
              <a:rPr lang="es-ES" dirty="0" smtClean="0"/>
              <a:t/>
            </a:r>
            <a:br>
              <a:rPr lang="es-ES" dirty="0" smtClean="0"/>
            </a:br>
            <a:endParaRPr lang="es-ES" dirty="0" smtClean="0"/>
          </a:p>
          <a:p>
            <a:pPr fontAlgn="t">
              <a:buNone/>
            </a:pPr>
            <a:r>
              <a:rPr lang="es-ES" b="1" dirty="0" smtClean="0"/>
              <a:t/>
            </a:r>
            <a:br>
              <a:rPr lang="es-ES" b="1" dirty="0" smtClean="0"/>
            </a:br>
            <a:r>
              <a:rPr lang="es-ES" b="1" dirty="0" smtClean="0"/>
              <a:t/>
            </a:r>
            <a:br>
              <a:rPr lang="es-ES" b="1" dirty="0" smtClean="0"/>
            </a:br>
            <a:endParaRPr lang="es-ES" dirty="0" smtClean="0"/>
          </a:p>
          <a:p>
            <a:pPr algn="just">
              <a:buNone/>
            </a:pPr>
            <a:endParaRPr lang="es-ES" dirty="0"/>
          </a:p>
        </p:txBody>
      </p:sp>
      <p:sp>
        <p:nvSpPr>
          <p:cNvPr id="4" name="3 CuadroTexto"/>
          <p:cNvSpPr txBox="1"/>
          <p:nvPr/>
        </p:nvSpPr>
        <p:spPr>
          <a:xfrm>
            <a:off x="500034" y="5072074"/>
            <a:ext cx="7572428" cy="1723549"/>
          </a:xfrm>
          <a:prstGeom prst="rect">
            <a:avLst/>
          </a:prstGeom>
          <a:noFill/>
        </p:spPr>
        <p:txBody>
          <a:bodyPr wrap="square" rtlCol="0">
            <a:spAutoFit/>
          </a:bodyPr>
          <a:lstStyle/>
          <a:p>
            <a:pPr algn="ctr" fontAlgn="t"/>
            <a:r>
              <a:rPr lang="es-ES" sz="2200" dirty="0" smtClean="0"/>
              <a:t>Tomando los restos en orden inverso, resolvemos el número en hexadecimal:</a:t>
            </a:r>
            <a:br>
              <a:rPr lang="es-ES" sz="2200" dirty="0" smtClean="0"/>
            </a:br>
            <a:r>
              <a:rPr lang="es-ES" sz="2200" dirty="0" smtClean="0"/>
              <a:t/>
            </a:r>
            <a:br>
              <a:rPr lang="es-ES" sz="2200" dirty="0" smtClean="0"/>
            </a:br>
            <a:r>
              <a:rPr lang="es-ES" sz="2200" b="1" dirty="0" smtClean="0"/>
              <a:t>1735</a:t>
            </a:r>
            <a:r>
              <a:rPr lang="es-ES" sz="2200" b="1" baseline="-25000" dirty="0" smtClean="0"/>
              <a:t>10</a:t>
            </a:r>
            <a:r>
              <a:rPr lang="es-ES" sz="2200" b="1" dirty="0" smtClean="0"/>
              <a:t> = 6C7</a:t>
            </a:r>
            <a:r>
              <a:rPr lang="es-ES" sz="2200" b="1" baseline="-25000" dirty="0" smtClean="0"/>
              <a:t>16</a:t>
            </a:r>
            <a:endParaRPr lang="es-ES" sz="2200" dirty="0" smtClean="0"/>
          </a:p>
          <a:p>
            <a:endParaRPr lang="es-E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Conversión de Binario a Octal</a:t>
            </a:r>
            <a:endParaRPr lang="es-ES" dirty="0"/>
          </a:p>
        </p:txBody>
      </p:sp>
      <p:sp>
        <p:nvSpPr>
          <p:cNvPr id="3" name="2 Marcador de contenido"/>
          <p:cNvSpPr>
            <a:spLocks noGrp="1"/>
          </p:cNvSpPr>
          <p:nvPr>
            <p:ph idx="1"/>
          </p:nvPr>
        </p:nvSpPr>
        <p:spPr/>
        <p:txBody>
          <a:bodyPr/>
          <a:lstStyle/>
          <a:p>
            <a:r>
              <a:rPr lang="es-ES" dirty="0" smtClean="0"/>
              <a:t>Los siete primeros números expresados en los sistemas decimal, binario y octal:</a:t>
            </a:r>
          </a:p>
          <a:p>
            <a:pPr>
              <a:buNone/>
            </a:pPr>
            <a:endParaRPr lang="es-ES" dirty="0" smtClean="0"/>
          </a:p>
          <a:p>
            <a:pPr>
              <a:buNone/>
            </a:pPr>
            <a:endParaRPr lang="es-ES" dirty="0" smtClean="0"/>
          </a:p>
          <a:p>
            <a:pPr>
              <a:buNone/>
            </a:pPr>
            <a:endParaRPr lang="es-ES" dirty="0" smtClean="0"/>
          </a:p>
          <a:p>
            <a:pPr>
              <a:buNone/>
            </a:pPr>
            <a:r>
              <a:rPr lang="es-ES" dirty="0" smtClean="0"/>
              <a:t/>
            </a:r>
            <a:br>
              <a:rPr lang="es-ES" dirty="0" smtClean="0"/>
            </a:br>
            <a:endParaRPr lang="es-ES" dirty="0"/>
          </a:p>
        </p:txBody>
      </p:sp>
      <p:graphicFrame>
        <p:nvGraphicFramePr>
          <p:cNvPr id="4" name="3 Tabla"/>
          <p:cNvGraphicFramePr>
            <a:graphicFrameLocks noGrp="1"/>
          </p:cNvGraphicFramePr>
          <p:nvPr/>
        </p:nvGraphicFramePr>
        <p:xfrm>
          <a:off x="1428728" y="3000372"/>
          <a:ext cx="6096000" cy="296672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gn="ctr"/>
                      <a:r>
                        <a:rPr lang="es-ES" dirty="0" smtClean="0"/>
                        <a:t>DECIMAL</a:t>
                      </a:r>
                      <a:endParaRPr lang="es-ES" dirty="0"/>
                    </a:p>
                  </a:txBody>
                  <a:tcPr/>
                </a:tc>
                <a:tc>
                  <a:txBody>
                    <a:bodyPr/>
                    <a:lstStyle/>
                    <a:p>
                      <a:pPr algn="ctr"/>
                      <a:r>
                        <a:rPr lang="es-ES" dirty="0" smtClean="0"/>
                        <a:t>BINARIO</a:t>
                      </a:r>
                      <a:endParaRPr lang="es-ES" dirty="0"/>
                    </a:p>
                  </a:txBody>
                  <a:tcPr/>
                </a:tc>
                <a:tc>
                  <a:txBody>
                    <a:bodyPr/>
                    <a:lstStyle/>
                    <a:p>
                      <a:r>
                        <a:rPr lang="es-ES" dirty="0" smtClean="0"/>
                        <a:t>OCTAL</a:t>
                      </a:r>
                      <a:endParaRPr lang="es-ES" dirty="0"/>
                    </a:p>
                  </a:txBody>
                  <a:tcPr/>
                </a:tc>
              </a:tr>
              <a:tr h="370840">
                <a:tc>
                  <a:txBody>
                    <a:bodyPr/>
                    <a:lstStyle/>
                    <a:p>
                      <a:pPr algn="ctr"/>
                      <a:r>
                        <a:rPr lang="es-ES" dirty="0" smtClean="0"/>
                        <a:t>1</a:t>
                      </a:r>
                      <a:endParaRPr lang="es-ES" dirty="0"/>
                    </a:p>
                  </a:txBody>
                  <a:tcPr/>
                </a:tc>
                <a:tc>
                  <a:txBody>
                    <a:bodyPr/>
                    <a:lstStyle/>
                    <a:p>
                      <a:pPr algn="ctr"/>
                      <a:r>
                        <a:rPr lang="es-ES" dirty="0" smtClean="0"/>
                        <a:t>000</a:t>
                      </a:r>
                      <a:endParaRPr lang="es-ES" dirty="0"/>
                    </a:p>
                  </a:txBody>
                  <a:tcPr/>
                </a:tc>
                <a:tc>
                  <a:txBody>
                    <a:bodyPr/>
                    <a:lstStyle/>
                    <a:p>
                      <a:pPr algn="ctr"/>
                      <a:r>
                        <a:rPr lang="es-ES" dirty="0" smtClean="0"/>
                        <a:t>1</a:t>
                      </a:r>
                      <a:endParaRPr lang="es-ES" dirty="0"/>
                    </a:p>
                  </a:txBody>
                  <a:tcPr/>
                </a:tc>
              </a:tr>
              <a:tr h="370840">
                <a:tc>
                  <a:txBody>
                    <a:bodyPr/>
                    <a:lstStyle/>
                    <a:p>
                      <a:pPr algn="ctr"/>
                      <a:r>
                        <a:rPr lang="es-ES" dirty="0" smtClean="0"/>
                        <a:t>2</a:t>
                      </a:r>
                      <a:endParaRPr lang="es-ES" dirty="0"/>
                    </a:p>
                  </a:txBody>
                  <a:tcPr/>
                </a:tc>
                <a:tc>
                  <a:txBody>
                    <a:bodyPr/>
                    <a:lstStyle/>
                    <a:p>
                      <a:pPr algn="ctr"/>
                      <a:r>
                        <a:rPr lang="es-ES" dirty="0" smtClean="0"/>
                        <a:t>010</a:t>
                      </a:r>
                      <a:endParaRPr lang="es-ES" dirty="0"/>
                    </a:p>
                  </a:txBody>
                  <a:tcPr/>
                </a:tc>
                <a:tc>
                  <a:txBody>
                    <a:bodyPr/>
                    <a:lstStyle/>
                    <a:p>
                      <a:pPr algn="ctr"/>
                      <a:r>
                        <a:rPr lang="es-ES" dirty="0" smtClean="0"/>
                        <a:t>2</a:t>
                      </a:r>
                      <a:endParaRPr lang="es-ES" dirty="0"/>
                    </a:p>
                  </a:txBody>
                  <a:tcPr/>
                </a:tc>
              </a:tr>
              <a:tr h="370840">
                <a:tc>
                  <a:txBody>
                    <a:bodyPr/>
                    <a:lstStyle/>
                    <a:p>
                      <a:pPr algn="ctr"/>
                      <a:r>
                        <a:rPr lang="es-ES" dirty="0" smtClean="0"/>
                        <a:t>3</a:t>
                      </a:r>
                      <a:endParaRPr lang="es-ES" dirty="0"/>
                    </a:p>
                  </a:txBody>
                  <a:tcPr/>
                </a:tc>
                <a:tc>
                  <a:txBody>
                    <a:bodyPr/>
                    <a:lstStyle/>
                    <a:p>
                      <a:pPr algn="ctr"/>
                      <a:r>
                        <a:rPr lang="es-ES" dirty="0" smtClean="0"/>
                        <a:t>011</a:t>
                      </a:r>
                      <a:endParaRPr lang="es-ES" dirty="0"/>
                    </a:p>
                  </a:txBody>
                  <a:tcPr/>
                </a:tc>
                <a:tc>
                  <a:txBody>
                    <a:bodyPr/>
                    <a:lstStyle/>
                    <a:p>
                      <a:pPr algn="ctr"/>
                      <a:r>
                        <a:rPr lang="es-ES" dirty="0" smtClean="0"/>
                        <a:t>3</a:t>
                      </a:r>
                      <a:endParaRPr lang="es-ES" dirty="0"/>
                    </a:p>
                  </a:txBody>
                  <a:tcPr/>
                </a:tc>
              </a:tr>
              <a:tr h="370840">
                <a:tc>
                  <a:txBody>
                    <a:bodyPr/>
                    <a:lstStyle/>
                    <a:p>
                      <a:pPr algn="ctr"/>
                      <a:r>
                        <a:rPr lang="es-ES" dirty="0" smtClean="0"/>
                        <a:t>4</a:t>
                      </a:r>
                      <a:endParaRPr lang="es-ES" dirty="0"/>
                    </a:p>
                  </a:txBody>
                  <a:tcPr/>
                </a:tc>
                <a:tc>
                  <a:txBody>
                    <a:bodyPr/>
                    <a:lstStyle/>
                    <a:p>
                      <a:pPr algn="ctr"/>
                      <a:r>
                        <a:rPr lang="es-ES" dirty="0" smtClean="0"/>
                        <a:t>100</a:t>
                      </a:r>
                      <a:endParaRPr lang="es-ES" dirty="0"/>
                    </a:p>
                  </a:txBody>
                  <a:tcPr/>
                </a:tc>
                <a:tc>
                  <a:txBody>
                    <a:bodyPr/>
                    <a:lstStyle/>
                    <a:p>
                      <a:pPr algn="ctr"/>
                      <a:r>
                        <a:rPr lang="es-ES" dirty="0" smtClean="0"/>
                        <a:t>4</a:t>
                      </a:r>
                      <a:endParaRPr lang="es-ES" dirty="0"/>
                    </a:p>
                  </a:txBody>
                  <a:tcPr/>
                </a:tc>
              </a:tr>
              <a:tr h="370840">
                <a:tc>
                  <a:txBody>
                    <a:bodyPr/>
                    <a:lstStyle/>
                    <a:p>
                      <a:pPr algn="ctr"/>
                      <a:r>
                        <a:rPr lang="es-ES" dirty="0" smtClean="0"/>
                        <a:t>5</a:t>
                      </a:r>
                      <a:endParaRPr lang="es-ES" dirty="0"/>
                    </a:p>
                  </a:txBody>
                  <a:tcPr/>
                </a:tc>
                <a:tc>
                  <a:txBody>
                    <a:bodyPr/>
                    <a:lstStyle/>
                    <a:p>
                      <a:pPr algn="ctr"/>
                      <a:r>
                        <a:rPr lang="es-ES" dirty="0" smtClean="0"/>
                        <a:t>101</a:t>
                      </a:r>
                      <a:endParaRPr lang="es-ES" dirty="0"/>
                    </a:p>
                  </a:txBody>
                  <a:tcPr/>
                </a:tc>
                <a:tc>
                  <a:txBody>
                    <a:bodyPr/>
                    <a:lstStyle/>
                    <a:p>
                      <a:pPr algn="ctr"/>
                      <a:r>
                        <a:rPr lang="es-ES" dirty="0" smtClean="0"/>
                        <a:t>5</a:t>
                      </a:r>
                      <a:endParaRPr lang="es-ES" dirty="0"/>
                    </a:p>
                  </a:txBody>
                  <a:tcPr/>
                </a:tc>
              </a:tr>
              <a:tr h="370840">
                <a:tc>
                  <a:txBody>
                    <a:bodyPr/>
                    <a:lstStyle/>
                    <a:p>
                      <a:pPr algn="ctr"/>
                      <a:r>
                        <a:rPr lang="es-ES" dirty="0" smtClean="0"/>
                        <a:t>6</a:t>
                      </a:r>
                      <a:endParaRPr lang="es-ES" dirty="0"/>
                    </a:p>
                  </a:txBody>
                  <a:tcPr/>
                </a:tc>
                <a:tc>
                  <a:txBody>
                    <a:bodyPr/>
                    <a:lstStyle/>
                    <a:p>
                      <a:pPr algn="ctr"/>
                      <a:r>
                        <a:rPr lang="es-ES" dirty="0" smtClean="0"/>
                        <a:t>110</a:t>
                      </a:r>
                      <a:endParaRPr lang="es-ES" dirty="0"/>
                    </a:p>
                  </a:txBody>
                  <a:tcPr/>
                </a:tc>
                <a:tc>
                  <a:txBody>
                    <a:bodyPr/>
                    <a:lstStyle/>
                    <a:p>
                      <a:pPr algn="ctr"/>
                      <a:r>
                        <a:rPr lang="es-ES" dirty="0" smtClean="0"/>
                        <a:t>6</a:t>
                      </a:r>
                      <a:endParaRPr lang="es-ES" dirty="0"/>
                    </a:p>
                  </a:txBody>
                  <a:tcPr/>
                </a:tc>
              </a:tr>
              <a:tr h="370840">
                <a:tc>
                  <a:txBody>
                    <a:bodyPr/>
                    <a:lstStyle/>
                    <a:p>
                      <a:pPr algn="ctr"/>
                      <a:r>
                        <a:rPr lang="es-ES" dirty="0" smtClean="0"/>
                        <a:t>7</a:t>
                      </a:r>
                      <a:endParaRPr lang="es-ES" dirty="0"/>
                    </a:p>
                  </a:txBody>
                  <a:tcPr/>
                </a:tc>
                <a:tc>
                  <a:txBody>
                    <a:bodyPr/>
                    <a:lstStyle/>
                    <a:p>
                      <a:pPr algn="ctr"/>
                      <a:r>
                        <a:rPr lang="es-ES" dirty="0" smtClean="0"/>
                        <a:t>111</a:t>
                      </a:r>
                      <a:endParaRPr lang="es-ES" dirty="0"/>
                    </a:p>
                  </a:txBody>
                  <a:tcPr/>
                </a:tc>
                <a:tc>
                  <a:txBody>
                    <a:bodyPr/>
                    <a:lstStyle/>
                    <a:p>
                      <a:pPr algn="ctr"/>
                      <a:r>
                        <a:rPr lang="es-ES" dirty="0" smtClean="0"/>
                        <a:t>7</a:t>
                      </a:r>
                      <a:endParaRPr lang="es-ES" dirty="0"/>
                    </a:p>
                  </a:txBody>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buNone/>
            </a:pPr>
            <a:r>
              <a:rPr lang="es-ES" dirty="0" smtClean="0"/>
              <a:t>Cada dígito de un número octal se representa con tres dígitos en el sistema binario.</a:t>
            </a:r>
          </a:p>
          <a:p>
            <a:pPr algn="just">
              <a:buNone/>
            </a:pPr>
            <a:endParaRPr lang="es-ES" dirty="0" smtClean="0"/>
          </a:p>
          <a:p>
            <a:pPr algn="just">
              <a:buNone/>
            </a:pPr>
            <a:r>
              <a:rPr lang="es-ES" dirty="0" smtClean="0"/>
              <a:t>Por tanto, el modo de conver­tir un número entre estos sistemas de numeración equivale a "expandir" cada dígito octal a tres dígitos bi­narios, o en "contraer" grupos de tres caracteres binarios a su correspondiente dígito octal.</a:t>
            </a:r>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Guión Explicativo</a:t>
            </a:r>
            <a:endParaRPr lang="es-ES" dirty="0"/>
          </a:p>
        </p:txBody>
      </p:sp>
      <p:sp>
        <p:nvSpPr>
          <p:cNvPr id="3" name="2 Marcador de contenido"/>
          <p:cNvSpPr>
            <a:spLocks noGrp="1"/>
          </p:cNvSpPr>
          <p:nvPr>
            <p:ph idx="1"/>
          </p:nvPr>
        </p:nvSpPr>
        <p:spPr/>
        <p:txBody>
          <a:bodyPr>
            <a:normAutofit/>
          </a:bodyPr>
          <a:lstStyle/>
          <a:p>
            <a:pPr algn="just">
              <a:lnSpc>
                <a:spcPct val="150000"/>
              </a:lnSpc>
            </a:pPr>
            <a:r>
              <a:rPr lang="es-MX" dirty="0" smtClean="0"/>
              <a:t>El presente material didáctico esta diseñado como apoyo a la asignatura de </a:t>
            </a:r>
            <a:r>
              <a:rPr lang="es-MX" i="1" dirty="0" smtClean="0"/>
              <a:t>Introducción al Software de Base</a:t>
            </a:r>
            <a:r>
              <a:rPr lang="es-MX" dirty="0" smtClean="0"/>
              <a:t> con la finalidad de que el alumno domine la estructura de una computadora digital, viéndola como una jerarquía de niveles de Software, donde cada uno de los cuales realiza una función bien definida, constituyendo parte esencial en su información.</a:t>
            </a:r>
          </a:p>
          <a:p>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pPr algn="just" fontAlgn="t">
              <a:buNone/>
            </a:pPr>
            <a:r>
              <a:rPr lang="es-ES" dirty="0" smtClean="0"/>
              <a:t>Por ejemplo, para convertir el número binario </a:t>
            </a:r>
            <a:r>
              <a:rPr lang="es-ES" b="1" dirty="0" smtClean="0"/>
              <a:t>101001011</a:t>
            </a:r>
            <a:r>
              <a:rPr lang="es-ES" b="1" baseline="-25000" dirty="0" smtClean="0"/>
              <a:t>2</a:t>
            </a:r>
            <a:r>
              <a:rPr lang="es-ES" dirty="0" smtClean="0"/>
              <a:t> a octal tomaremos grupos de tres bits y los sustituiremos por su equivalente octal:</a:t>
            </a:r>
            <a:br>
              <a:rPr lang="es-ES" dirty="0" smtClean="0"/>
            </a:br>
            <a:r>
              <a:rPr lang="es-ES" dirty="0" smtClean="0"/>
              <a:t/>
            </a:r>
            <a:br>
              <a:rPr lang="es-ES" dirty="0" smtClean="0"/>
            </a:br>
            <a:endParaRPr lang="es-ES" dirty="0" smtClean="0"/>
          </a:p>
          <a:p>
            <a:pPr fontAlgn="t">
              <a:buNone/>
            </a:pPr>
            <a:r>
              <a:rPr lang="es-ES" b="1" dirty="0" smtClean="0"/>
              <a:t>                    101</a:t>
            </a:r>
            <a:r>
              <a:rPr lang="es-ES" b="1" baseline="-25000" dirty="0" smtClean="0"/>
              <a:t>2</a:t>
            </a:r>
            <a:r>
              <a:rPr lang="es-ES" b="1" dirty="0" smtClean="0"/>
              <a:t> = 5</a:t>
            </a:r>
            <a:r>
              <a:rPr lang="es-ES" b="1" baseline="-25000" dirty="0" smtClean="0"/>
              <a:t>8</a:t>
            </a:r>
            <a:endParaRPr lang="es-ES" dirty="0" smtClean="0"/>
          </a:p>
          <a:p>
            <a:pPr fontAlgn="t">
              <a:buNone/>
            </a:pPr>
            <a:r>
              <a:rPr lang="es-ES" b="1" dirty="0" smtClean="0"/>
              <a:t>                    001</a:t>
            </a:r>
            <a:r>
              <a:rPr lang="es-ES" b="1" baseline="-25000" dirty="0" smtClean="0"/>
              <a:t>2</a:t>
            </a:r>
            <a:r>
              <a:rPr lang="es-ES" b="1" dirty="0" smtClean="0"/>
              <a:t> = 1</a:t>
            </a:r>
            <a:r>
              <a:rPr lang="es-ES" b="1" baseline="-25000" dirty="0" smtClean="0"/>
              <a:t>8</a:t>
            </a:r>
            <a:endParaRPr lang="es-ES" dirty="0" smtClean="0"/>
          </a:p>
          <a:p>
            <a:pPr fontAlgn="t">
              <a:buNone/>
            </a:pPr>
            <a:r>
              <a:rPr lang="es-ES" b="1" dirty="0" smtClean="0"/>
              <a:t>                    011</a:t>
            </a:r>
            <a:r>
              <a:rPr lang="es-ES" b="1" baseline="-25000" dirty="0" smtClean="0"/>
              <a:t>2</a:t>
            </a:r>
            <a:r>
              <a:rPr lang="es-ES" b="1" dirty="0" smtClean="0"/>
              <a:t> = 3</a:t>
            </a:r>
            <a:r>
              <a:rPr lang="es-ES" b="1" baseline="-25000" dirty="0" smtClean="0"/>
              <a:t>8</a:t>
            </a:r>
            <a:endParaRPr lang="es-ES" dirty="0" smtClean="0"/>
          </a:p>
          <a:p>
            <a:pPr fontAlgn="t">
              <a:buNone/>
            </a:pPr>
            <a:r>
              <a:rPr lang="es-ES" dirty="0" smtClean="0"/>
              <a:t> </a:t>
            </a:r>
          </a:p>
          <a:p>
            <a:pPr fontAlgn="t">
              <a:buNone/>
            </a:pPr>
            <a:r>
              <a:rPr lang="es-ES" dirty="0" smtClean="0"/>
              <a:t/>
            </a:r>
            <a:br>
              <a:rPr lang="es-ES" dirty="0" smtClean="0"/>
            </a:br>
            <a:r>
              <a:rPr lang="es-ES" dirty="0" smtClean="0"/>
              <a:t/>
            </a:r>
            <a:br>
              <a:rPr lang="es-ES" dirty="0" smtClean="0"/>
            </a:br>
            <a:endParaRPr lang="es-ES" dirty="0" smtClean="0"/>
          </a:p>
          <a:p>
            <a:pPr>
              <a:buNone/>
            </a:pPr>
            <a:endParaRPr lang="es-ES" dirty="0"/>
          </a:p>
        </p:txBody>
      </p:sp>
      <p:sp>
        <p:nvSpPr>
          <p:cNvPr id="4" name="3 CuadroTexto"/>
          <p:cNvSpPr txBox="1"/>
          <p:nvPr/>
        </p:nvSpPr>
        <p:spPr>
          <a:xfrm>
            <a:off x="5143504" y="3071810"/>
            <a:ext cx="3429024" cy="1723549"/>
          </a:xfrm>
          <a:prstGeom prst="rect">
            <a:avLst/>
          </a:prstGeom>
          <a:noFill/>
        </p:spPr>
        <p:txBody>
          <a:bodyPr wrap="square" rtlCol="0">
            <a:spAutoFit/>
          </a:bodyPr>
          <a:lstStyle/>
          <a:p>
            <a:pPr algn="ctr"/>
            <a:r>
              <a:rPr lang="es-ES" sz="2400" dirty="0" smtClean="0"/>
              <a:t> </a:t>
            </a:r>
            <a:r>
              <a:rPr lang="es-ES" sz="3200" dirty="0" smtClean="0"/>
              <a:t>De ese modo:</a:t>
            </a:r>
          </a:p>
          <a:p>
            <a:pPr algn="ctr"/>
            <a:r>
              <a:rPr lang="es-ES" sz="3200" dirty="0" smtClean="0"/>
              <a:t> </a:t>
            </a:r>
            <a:endParaRPr lang="es-ES" sz="2400" dirty="0" smtClean="0"/>
          </a:p>
          <a:p>
            <a:pPr algn="ctr"/>
            <a:r>
              <a:rPr lang="es-ES" sz="2400" b="1" dirty="0" smtClean="0"/>
              <a:t>101001011</a:t>
            </a:r>
            <a:r>
              <a:rPr lang="es-ES" sz="2400" b="1" baseline="-25000" dirty="0" smtClean="0"/>
              <a:t>2</a:t>
            </a:r>
            <a:r>
              <a:rPr lang="es-ES" sz="2400" b="1" dirty="0" smtClean="0"/>
              <a:t> = 513</a:t>
            </a:r>
            <a:r>
              <a:rPr lang="es-ES" sz="2400" b="1" baseline="-25000" dirty="0" smtClean="0"/>
              <a:t>8</a:t>
            </a:r>
            <a:endParaRPr lang="es-ES" sz="2400" dirty="0" smtClean="0"/>
          </a:p>
          <a:p>
            <a:endParaRPr lang="es-E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7500" lnSpcReduction="20000"/>
          </a:bodyPr>
          <a:lstStyle/>
          <a:p>
            <a:pPr fontAlgn="t">
              <a:buNone/>
            </a:pPr>
            <a:r>
              <a:rPr lang="es-ES" sz="3400" dirty="0" smtClean="0"/>
              <a:t>La conversión de números octales a binarios se hace, siguiendo el mismo método, reemplazando cada dígito octal por los tres bits equivalentes. </a:t>
            </a:r>
          </a:p>
          <a:p>
            <a:pPr fontAlgn="t">
              <a:buNone/>
            </a:pPr>
            <a:endParaRPr lang="es-ES" sz="3400" dirty="0" smtClean="0"/>
          </a:p>
          <a:p>
            <a:pPr fontAlgn="t">
              <a:buNone/>
            </a:pPr>
            <a:r>
              <a:rPr lang="es-ES" sz="3400" dirty="0" smtClean="0"/>
              <a:t>Por ejemplo, para convertir el número octal 7508 a binario, tomaremos el equivalente binario de cada uno de sus dígitos: </a:t>
            </a:r>
            <a:r>
              <a:rPr lang="es-ES" dirty="0" smtClean="0"/>
              <a:t/>
            </a:r>
            <a:br>
              <a:rPr lang="es-ES" dirty="0" smtClean="0"/>
            </a:br>
            <a:r>
              <a:rPr lang="es-ES" dirty="0" smtClean="0"/>
              <a:t/>
            </a:r>
            <a:br>
              <a:rPr lang="es-ES" dirty="0" smtClean="0"/>
            </a:br>
            <a:endParaRPr lang="es-ES" dirty="0" smtClean="0"/>
          </a:p>
          <a:p>
            <a:pPr fontAlgn="t">
              <a:buNone/>
            </a:pPr>
            <a:r>
              <a:rPr lang="es-ES" b="1" dirty="0" smtClean="0"/>
              <a:t>                      7</a:t>
            </a:r>
            <a:r>
              <a:rPr lang="es-ES" b="1" baseline="-25000" dirty="0" smtClean="0"/>
              <a:t>8</a:t>
            </a:r>
            <a:r>
              <a:rPr lang="es-ES" b="1" dirty="0" smtClean="0"/>
              <a:t> = 111</a:t>
            </a:r>
            <a:r>
              <a:rPr lang="es-ES" b="1" baseline="-25000" dirty="0" smtClean="0"/>
              <a:t>2</a:t>
            </a:r>
            <a:endParaRPr lang="es-ES" dirty="0" smtClean="0"/>
          </a:p>
          <a:p>
            <a:pPr fontAlgn="t">
              <a:buNone/>
            </a:pPr>
            <a:r>
              <a:rPr lang="es-ES" b="1" dirty="0" smtClean="0"/>
              <a:t>                      5</a:t>
            </a:r>
            <a:r>
              <a:rPr lang="es-ES" b="1" baseline="-25000" dirty="0" smtClean="0"/>
              <a:t>8</a:t>
            </a:r>
            <a:r>
              <a:rPr lang="es-ES" b="1" dirty="0" smtClean="0"/>
              <a:t> = 101</a:t>
            </a:r>
            <a:r>
              <a:rPr lang="es-ES" b="1" baseline="-25000" dirty="0" smtClean="0"/>
              <a:t>2</a:t>
            </a:r>
            <a:endParaRPr lang="es-ES" dirty="0" smtClean="0"/>
          </a:p>
          <a:p>
            <a:pPr fontAlgn="t">
              <a:buNone/>
            </a:pPr>
            <a:r>
              <a:rPr lang="es-ES" b="1" dirty="0" smtClean="0"/>
              <a:t>                      0</a:t>
            </a:r>
            <a:r>
              <a:rPr lang="es-ES" b="1" baseline="-25000" dirty="0" smtClean="0"/>
              <a:t>8</a:t>
            </a:r>
            <a:r>
              <a:rPr lang="es-ES" b="1" dirty="0" smtClean="0"/>
              <a:t> = 000</a:t>
            </a:r>
            <a:r>
              <a:rPr lang="es-ES" b="1" baseline="-25000" dirty="0" smtClean="0"/>
              <a:t>2</a:t>
            </a:r>
            <a:r>
              <a:rPr lang="es-ES" dirty="0" smtClean="0"/>
              <a:t/>
            </a:r>
            <a:br>
              <a:rPr lang="es-ES" dirty="0" smtClean="0"/>
            </a:br>
            <a:r>
              <a:rPr lang="es-ES" dirty="0" smtClean="0"/>
              <a:t/>
            </a:r>
            <a:br>
              <a:rPr lang="es-ES" dirty="0" smtClean="0"/>
            </a:br>
            <a:endParaRPr lang="es-ES" dirty="0" smtClean="0"/>
          </a:p>
          <a:p>
            <a:pPr>
              <a:buNone/>
            </a:pPr>
            <a:endParaRPr lang="es-ES" dirty="0"/>
          </a:p>
        </p:txBody>
      </p:sp>
      <p:sp>
        <p:nvSpPr>
          <p:cNvPr id="4" name="3 CuadroTexto"/>
          <p:cNvSpPr txBox="1"/>
          <p:nvPr/>
        </p:nvSpPr>
        <p:spPr>
          <a:xfrm>
            <a:off x="5072066" y="4429132"/>
            <a:ext cx="2928958" cy="1169551"/>
          </a:xfrm>
          <a:prstGeom prst="rect">
            <a:avLst/>
          </a:prstGeom>
          <a:noFill/>
        </p:spPr>
        <p:txBody>
          <a:bodyPr wrap="square" rtlCol="0">
            <a:spAutoFit/>
          </a:bodyPr>
          <a:lstStyle/>
          <a:p>
            <a:pPr algn="ctr"/>
            <a:r>
              <a:rPr lang="es-ES" sz="2800" dirty="0" smtClean="0"/>
              <a:t>Por tanto: </a:t>
            </a:r>
          </a:p>
          <a:p>
            <a:endParaRPr lang="es-ES" b="1" dirty="0" smtClean="0"/>
          </a:p>
          <a:p>
            <a:r>
              <a:rPr lang="es-ES" sz="2400" b="1" dirty="0" smtClean="0"/>
              <a:t>750</a:t>
            </a:r>
            <a:r>
              <a:rPr lang="es-ES" sz="2400" b="1" baseline="-25000" dirty="0" smtClean="0"/>
              <a:t>8</a:t>
            </a:r>
            <a:r>
              <a:rPr lang="es-ES" sz="2400" b="1" dirty="0" smtClean="0"/>
              <a:t> = 111101000</a:t>
            </a:r>
            <a:r>
              <a:rPr lang="es-ES" sz="2400" b="1" baseline="-25000" dirty="0" smtClean="0"/>
              <a:t>2</a:t>
            </a:r>
            <a:endParaRPr lang="es-E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317070" cy="1350640"/>
          </a:xfrm>
        </p:spPr>
        <p:txBody>
          <a:bodyPr>
            <a:normAutofit fontScale="90000"/>
          </a:bodyPr>
          <a:lstStyle/>
          <a:p>
            <a:pPr algn="ctr"/>
            <a:r>
              <a:rPr lang="es-ES" dirty="0" smtClean="0"/>
              <a:t/>
            </a:r>
            <a:br>
              <a:rPr lang="es-ES" dirty="0" smtClean="0"/>
            </a:br>
            <a:r>
              <a:rPr lang="es-ES" dirty="0"/>
              <a:t/>
            </a:r>
            <a:br>
              <a:rPr lang="es-ES" dirty="0"/>
            </a:br>
            <a:r>
              <a:rPr lang="es-ES" dirty="0" smtClean="0"/>
              <a:t/>
            </a:r>
            <a:br>
              <a:rPr lang="es-ES" dirty="0" smtClean="0"/>
            </a:br>
            <a:r>
              <a:rPr lang="es-ES" dirty="0"/>
              <a:t/>
            </a:r>
            <a:br>
              <a:rPr lang="es-ES" dirty="0"/>
            </a:br>
            <a:r>
              <a:rPr lang="es-ES" dirty="0" smtClean="0"/>
              <a:t>Conversión </a:t>
            </a:r>
            <a:r>
              <a:rPr lang="es-ES" dirty="0" smtClean="0"/>
              <a:t>de Binario a Hexadecimales</a:t>
            </a:r>
            <a:endParaRPr lang="es-ES" dirty="0"/>
          </a:p>
        </p:txBody>
      </p:sp>
      <p:sp>
        <p:nvSpPr>
          <p:cNvPr id="3" name="2 Marcador de contenido"/>
          <p:cNvSpPr>
            <a:spLocks noGrp="1"/>
          </p:cNvSpPr>
          <p:nvPr>
            <p:ph idx="1"/>
          </p:nvPr>
        </p:nvSpPr>
        <p:spPr/>
        <p:txBody>
          <a:bodyPr/>
          <a:lstStyle/>
          <a:p>
            <a:pPr algn="just" fontAlgn="t">
              <a:buNone/>
            </a:pPr>
            <a:r>
              <a:rPr lang="es-ES" sz="2400" dirty="0" smtClean="0"/>
              <a:t> Del mismo modo que hallamos la correspondencia entre números octales y binarios, podemos establecer una equivalencia directa entre cada dígito hexadecimal y cuatro dígitos binarios, como se ve en la siguiente tabla:</a:t>
            </a:r>
          </a:p>
          <a:p>
            <a:pPr>
              <a:buNone/>
            </a:pPr>
            <a:r>
              <a:rPr lang="es-ES" dirty="0" smtClean="0"/>
              <a:t/>
            </a:r>
            <a:br>
              <a:rPr lang="es-ES" dirty="0" smtClean="0"/>
            </a:br>
            <a:endParaRPr lang="es-E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16632"/>
            <a:ext cx="8229600" cy="720080"/>
          </a:xfrm>
        </p:spPr>
        <p:txBody>
          <a:bodyPr>
            <a:normAutofit/>
          </a:bodyPr>
          <a:lstStyle/>
          <a:p>
            <a:pPr algn="ctr"/>
            <a:r>
              <a:rPr lang="es-ES" sz="4000" dirty="0" smtClean="0"/>
              <a:t>Tabla de conversiones </a:t>
            </a:r>
            <a:endParaRPr lang="es-ES" sz="4000" dirty="0"/>
          </a:p>
        </p:txBody>
      </p:sp>
      <p:graphicFrame>
        <p:nvGraphicFramePr>
          <p:cNvPr id="4" name="3 Tabla"/>
          <p:cNvGraphicFramePr>
            <a:graphicFrameLocks noGrp="1"/>
          </p:cNvGraphicFramePr>
          <p:nvPr>
            <p:extLst>
              <p:ext uri="{D42A27DB-BD31-4B8C-83A1-F6EECF244321}">
                <p14:modId xmlns:p14="http://schemas.microsoft.com/office/powerpoint/2010/main" val="2956530704"/>
              </p:ext>
            </p:extLst>
          </p:nvPr>
        </p:nvGraphicFramePr>
        <p:xfrm>
          <a:off x="1331641" y="1268760"/>
          <a:ext cx="6192687" cy="5486400"/>
        </p:xfrm>
        <a:graphic>
          <a:graphicData uri="http://schemas.openxmlformats.org/drawingml/2006/table">
            <a:tbl>
              <a:tblPr firstRow="1" bandRow="1">
                <a:tableStyleId>{5C22544A-7EE6-4342-B048-85BDC9FD1C3A}</a:tableStyleId>
              </a:tblPr>
              <a:tblGrid>
                <a:gridCol w="2064229"/>
                <a:gridCol w="2064229"/>
                <a:gridCol w="2064229"/>
              </a:tblGrid>
              <a:tr h="328779">
                <a:tc>
                  <a:txBody>
                    <a:bodyPr/>
                    <a:lstStyle/>
                    <a:p>
                      <a:pPr algn="ctr"/>
                      <a:r>
                        <a:rPr lang="es-ES" dirty="0" smtClean="0"/>
                        <a:t>DECIMAL </a:t>
                      </a:r>
                      <a:endParaRPr lang="es-ES" dirty="0"/>
                    </a:p>
                  </a:txBody>
                  <a:tcPr/>
                </a:tc>
                <a:tc>
                  <a:txBody>
                    <a:bodyPr/>
                    <a:lstStyle/>
                    <a:p>
                      <a:pPr algn="ctr"/>
                      <a:r>
                        <a:rPr lang="es-ES" dirty="0" smtClean="0"/>
                        <a:t>BINARIO</a:t>
                      </a:r>
                      <a:endParaRPr lang="es-ES" dirty="0"/>
                    </a:p>
                  </a:txBody>
                  <a:tcPr/>
                </a:tc>
                <a:tc>
                  <a:txBody>
                    <a:bodyPr/>
                    <a:lstStyle/>
                    <a:p>
                      <a:pPr algn="ctr"/>
                      <a:r>
                        <a:rPr lang="es-ES" dirty="0" smtClean="0"/>
                        <a:t>HEXADECIMAL</a:t>
                      </a:r>
                      <a:endParaRPr lang="es-ES" dirty="0"/>
                    </a:p>
                  </a:txBody>
                  <a:tcPr/>
                </a:tc>
              </a:tr>
              <a:tr h="328779">
                <a:tc>
                  <a:txBody>
                    <a:bodyPr/>
                    <a:lstStyle/>
                    <a:p>
                      <a:pPr algn="ctr"/>
                      <a:r>
                        <a:rPr lang="es-ES" dirty="0" smtClean="0"/>
                        <a:t>0</a:t>
                      </a:r>
                      <a:endParaRPr lang="es-ES" dirty="0"/>
                    </a:p>
                  </a:txBody>
                  <a:tcPr/>
                </a:tc>
                <a:tc>
                  <a:txBody>
                    <a:bodyPr/>
                    <a:lstStyle/>
                    <a:p>
                      <a:pPr algn="ctr"/>
                      <a:r>
                        <a:rPr lang="es-ES" dirty="0" smtClean="0"/>
                        <a:t>0000</a:t>
                      </a:r>
                      <a:endParaRPr lang="es-ES" dirty="0"/>
                    </a:p>
                  </a:txBody>
                  <a:tcPr/>
                </a:tc>
                <a:tc>
                  <a:txBody>
                    <a:bodyPr/>
                    <a:lstStyle/>
                    <a:p>
                      <a:pPr algn="ctr"/>
                      <a:r>
                        <a:rPr lang="es-ES" dirty="0" smtClean="0"/>
                        <a:t>1</a:t>
                      </a:r>
                      <a:endParaRPr lang="es-ES" dirty="0"/>
                    </a:p>
                  </a:txBody>
                  <a:tcPr/>
                </a:tc>
              </a:tr>
              <a:tr h="328779">
                <a:tc>
                  <a:txBody>
                    <a:bodyPr/>
                    <a:lstStyle/>
                    <a:p>
                      <a:pPr algn="ctr"/>
                      <a:r>
                        <a:rPr lang="es-ES" dirty="0" smtClean="0"/>
                        <a:t>1</a:t>
                      </a:r>
                      <a:endParaRPr lang="es-ES" dirty="0"/>
                    </a:p>
                  </a:txBody>
                  <a:tcPr/>
                </a:tc>
                <a:tc>
                  <a:txBody>
                    <a:bodyPr/>
                    <a:lstStyle/>
                    <a:p>
                      <a:pPr algn="ctr"/>
                      <a:r>
                        <a:rPr lang="es-ES" dirty="0" smtClean="0"/>
                        <a:t>0001</a:t>
                      </a:r>
                      <a:endParaRPr lang="es-ES" dirty="0"/>
                    </a:p>
                  </a:txBody>
                  <a:tcPr/>
                </a:tc>
                <a:tc>
                  <a:txBody>
                    <a:bodyPr/>
                    <a:lstStyle/>
                    <a:p>
                      <a:pPr algn="ctr"/>
                      <a:r>
                        <a:rPr lang="es-ES" dirty="0" smtClean="0"/>
                        <a:t>2</a:t>
                      </a:r>
                      <a:endParaRPr lang="es-ES" dirty="0"/>
                    </a:p>
                  </a:txBody>
                  <a:tcPr/>
                </a:tc>
              </a:tr>
              <a:tr h="328779">
                <a:tc>
                  <a:txBody>
                    <a:bodyPr/>
                    <a:lstStyle/>
                    <a:p>
                      <a:pPr algn="ctr"/>
                      <a:r>
                        <a:rPr lang="es-ES" dirty="0" smtClean="0"/>
                        <a:t>2</a:t>
                      </a:r>
                      <a:endParaRPr lang="es-ES" dirty="0"/>
                    </a:p>
                  </a:txBody>
                  <a:tcPr/>
                </a:tc>
                <a:tc>
                  <a:txBody>
                    <a:bodyPr/>
                    <a:lstStyle/>
                    <a:p>
                      <a:pPr algn="ctr"/>
                      <a:r>
                        <a:rPr lang="es-ES" dirty="0" smtClean="0"/>
                        <a:t>0010</a:t>
                      </a:r>
                      <a:endParaRPr lang="es-ES" dirty="0"/>
                    </a:p>
                  </a:txBody>
                  <a:tcPr/>
                </a:tc>
                <a:tc>
                  <a:txBody>
                    <a:bodyPr/>
                    <a:lstStyle/>
                    <a:p>
                      <a:pPr algn="ctr"/>
                      <a:r>
                        <a:rPr lang="es-ES" dirty="0" smtClean="0"/>
                        <a:t>3</a:t>
                      </a:r>
                      <a:endParaRPr lang="es-ES" dirty="0"/>
                    </a:p>
                  </a:txBody>
                  <a:tcPr/>
                </a:tc>
              </a:tr>
              <a:tr h="328779">
                <a:tc>
                  <a:txBody>
                    <a:bodyPr/>
                    <a:lstStyle/>
                    <a:p>
                      <a:pPr algn="ctr"/>
                      <a:r>
                        <a:rPr lang="es-ES" dirty="0" smtClean="0"/>
                        <a:t>3</a:t>
                      </a:r>
                      <a:endParaRPr lang="es-ES" dirty="0"/>
                    </a:p>
                  </a:txBody>
                  <a:tcPr/>
                </a:tc>
                <a:tc>
                  <a:txBody>
                    <a:bodyPr/>
                    <a:lstStyle/>
                    <a:p>
                      <a:pPr algn="ctr"/>
                      <a:r>
                        <a:rPr lang="es-ES" dirty="0" smtClean="0"/>
                        <a:t>0011</a:t>
                      </a:r>
                      <a:endParaRPr lang="es-ES" dirty="0"/>
                    </a:p>
                  </a:txBody>
                  <a:tcPr/>
                </a:tc>
                <a:tc>
                  <a:txBody>
                    <a:bodyPr/>
                    <a:lstStyle/>
                    <a:p>
                      <a:pPr algn="ctr"/>
                      <a:r>
                        <a:rPr lang="es-ES" dirty="0" smtClean="0"/>
                        <a:t>4</a:t>
                      </a:r>
                      <a:endParaRPr lang="es-ES" dirty="0"/>
                    </a:p>
                  </a:txBody>
                  <a:tcPr/>
                </a:tc>
              </a:tr>
              <a:tr h="328779">
                <a:tc>
                  <a:txBody>
                    <a:bodyPr/>
                    <a:lstStyle/>
                    <a:p>
                      <a:pPr algn="ctr"/>
                      <a:r>
                        <a:rPr lang="es-ES" dirty="0" smtClean="0"/>
                        <a:t>4</a:t>
                      </a:r>
                      <a:endParaRPr lang="es-ES" dirty="0"/>
                    </a:p>
                  </a:txBody>
                  <a:tcPr/>
                </a:tc>
                <a:tc>
                  <a:txBody>
                    <a:bodyPr/>
                    <a:lstStyle/>
                    <a:p>
                      <a:pPr algn="ctr"/>
                      <a:r>
                        <a:rPr lang="es-ES" dirty="0" smtClean="0"/>
                        <a:t>0100</a:t>
                      </a:r>
                      <a:endParaRPr lang="es-ES" dirty="0"/>
                    </a:p>
                  </a:txBody>
                  <a:tcPr/>
                </a:tc>
                <a:tc>
                  <a:txBody>
                    <a:bodyPr/>
                    <a:lstStyle/>
                    <a:p>
                      <a:pPr algn="ctr"/>
                      <a:r>
                        <a:rPr lang="es-ES" dirty="0" smtClean="0"/>
                        <a:t>5</a:t>
                      </a:r>
                      <a:endParaRPr lang="es-ES" dirty="0"/>
                    </a:p>
                  </a:txBody>
                  <a:tcPr/>
                </a:tc>
              </a:tr>
              <a:tr h="328779">
                <a:tc>
                  <a:txBody>
                    <a:bodyPr/>
                    <a:lstStyle/>
                    <a:p>
                      <a:pPr algn="ctr"/>
                      <a:r>
                        <a:rPr lang="es-ES" dirty="0" smtClean="0"/>
                        <a:t>5</a:t>
                      </a:r>
                      <a:endParaRPr lang="es-ES" dirty="0"/>
                    </a:p>
                  </a:txBody>
                  <a:tcPr/>
                </a:tc>
                <a:tc>
                  <a:txBody>
                    <a:bodyPr/>
                    <a:lstStyle/>
                    <a:p>
                      <a:pPr algn="ctr"/>
                      <a:r>
                        <a:rPr lang="es-ES" dirty="0" smtClean="0"/>
                        <a:t>0101</a:t>
                      </a:r>
                      <a:endParaRPr lang="es-ES" dirty="0"/>
                    </a:p>
                  </a:txBody>
                  <a:tcPr/>
                </a:tc>
                <a:tc>
                  <a:txBody>
                    <a:bodyPr/>
                    <a:lstStyle/>
                    <a:p>
                      <a:pPr algn="ctr"/>
                      <a:r>
                        <a:rPr lang="es-ES" dirty="0" smtClean="0"/>
                        <a:t>6</a:t>
                      </a:r>
                      <a:endParaRPr lang="es-ES" dirty="0"/>
                    </a:p>
                  </a:txBody>
                  <a:tcPr/>
                </a:tc>
              </a:tr>
              <a:tr h="328779">
                <a:tc>
                  <a:txBody>
                    <a:bodyPr/>
                    <a:lstStyle/>
                    <a:p>
                      <a:pPr algn="ctr"/>
                      <a:r>
                        <a:rPr lang="es-ES" dirty="0" smtClean="0"/>
                        <a:t>6</a:t>
                      </a:r>
                      <a:endParaRPr lang="es-ES" dirty="0"/>
                    </a:p>
                  </a:txBody>
                  <a:tcPr/>
                </a:tc>
                <a:tc>
                  <a:txBody>
                    <a:bodyPr/>
                    <a:lstStyle/>
                    <a:p>
                      <a:pPr algn="ctr"/>
                      <a:r>
                        <a:rPr lang="es-ES" dirty="0" smtClean="0"/>
                        <a:t>0110</a:t>
                      </a:r>
                      <a:endParaRPr lang="es-ES" dirty="0"/>
                    </a:p>
                  </a:txBody>
                  <a:tcPr/>
                </a:tc>
                <a:tc>
                  <a:txBody>
                    <a:bodyPr/>
                    <a:lstStyle/>
                    <a:p>
                      <a:pPr algn="ctr"/>
                      <a:r>
                        <a:rPr lang="es-ES" dirty="0" smtClean="0"/>
                        <a:t>7</a:t>
                      </a:r>
                      <a:endParaRPr lang="es-ES" dirty="0"/>
                    </a:p>
                  </a:txBody>
                  <a:tcPr/>
                </a:tc>
              </a:tr>
              <a:tr h="328779">
                <a:tc>
                  <a:txBody>
                    <a:bodyPr/>
                    <a:lstStyle/>
                    <a:p>
                      <a:pPr algn="ctr"/>
                      <a:r>
                        <a:rPr lang="es-ES" dirty="0" smtClean="0"/>
                        <a:t>7</a:t>
                      </a:r>
                      <a:endParaRPr lang="es-ES" dirty="0"/>
                    </a:p>
                  </a:txBody>
                  <a:tcPr/>
                </a:tc>
                <a:tc>
                  <a:txBody>
                    <a:bodyPr/>
                    <a:lstStyle/>
                    <a:p>
                      <a:pPr algn="ctr"/>
                      <a:r>
                        <a:rPr lang="es-ES" dirty="0" smtClean="0"/>
                        <a:t>0111</a:t>
                      </a:r>
                      <a:endParaRPr lang="es-ES" dirty="0"/>
                    </a:p>
                  </a:txBody>
                  <a:tcPr/>
                </a:tc>
                <a:tc>
                  <a:txBody>
                    <a:bodyPr/>
                    <a:lstStyle/>
                    <a:p>
                      <a:pPr algn="ctr"/>
                      <a:r>
                        <a:rPr lang="es-ES" dirty="0" smtClean="0"/>
                        <a:t>8</a:t>
                      </a:r>
                      <a:endParaRPr lang="es-ES" dirty="0"/>
                    </a:p>
                  </a:txBody>
                  <a:tcPr/>
                </a:tc>
              </a:tr>
              <a:tr h="328779">
                <a:tc>
                  <a:txBody>
                    <a:bodyPr/>
                    <a:lstStyle/>
                    <a:p>
                      <a:pPr algn="ctr"/>
                      <a:r>
                        <a:rPr lang="es-ES" dirty="0" smtClean="0"/>
                        <a:t>8</a:t>
                      </a:r>
                      <a:endParaRPr lang="es-ES" dirty="0"/>
                    </a:p>
                  </a:txBody>
                  <a:tcPr/>
                </a:tc>
                <a:tc>
                  <a:txBody>
                    <a:bodyPr/>
                    <a:lstStyle/>
                    <a:p>
                      <a:pPr algn="ctr"/>
                      <a:r>
                        <a:rPr lang="es-ES" dirty="0" smtClean="0"/>
                        <a:t>1000</a:t>
                      </a:r>
                      <a:endParaRPr lang="es-ES" dirty="0"/>
                    </a:p>
                  </a:txBody>
                  <a:tcPr/>
                </a:tc>
                <a:tc>
                  <a:txBody>
                    <a:bodyPr/>
                    <a:lstStyle/>
                    <a:p>
                      <a:pPr algn="ctr"/>
                      <a:r>
                        <a:rPr lang="es-ES" dirty="0" smtClean="0"/>
                        <a:t>9</a:t>
                      </a:r>
                      <a:endParaRPr lang="es-ES" dirty="0"/>
                    </a:p>
                  </a:txBody>
                  <a:tcPr/>
                </a:tc>
              </a:tr>
              <a:tr h="328779">
                <a:tc>
                  <a:txBody>
                    <a:bodyPr/>
                    <a:lstStyle/>
                    <a:p>
                      <a:pPr algn="ctr"/>
                      <a:r>
                        <a:rPr lang="es-ES" dirty="0" smtClean="0"/>
                        <a:t>9</a:t>
                      </a:r>
                      <a:endParaRPr lang="es-ES" dirty="0"/>
                    </a:p>
                  </a:txBody>
                  <a:tcPr/>
                </a:tc>
                <a:tc>
                  <a:txBody>
                    <a:bodyPr/>
                    <a:lstStyle/>
                    <a:p>
                      <a:pPr algn="ctr"/>
                      <a:r>
                        <a:rPr lang="es-ES" dirty="0" smtClean="0"/>
                        <a:t>1001</a:t>
                      </a:r>
                      <a:endParaRPr lang="es-ES" dirty="0"/>
                    </a:p>
                  </a:txBody>
                  <a:tcPr/>
                </a:tc>
                <a:tc>
                  <a:txBody>
                    <a:bodyPr/>
                    <a:lstStyle/>
                    <a:p>
                      <a:pPr algn="ctr"/>
                      <a:r>
                        <a:rPr lang="es-ES" dirty="0" smtClean="0"/>
                        <a:t>A</a:t>
                      </a:r>
                      <a:endParaRPr lang="es-ES" dirty="0"/>
                    </a:p>
                  </a:txBody>
                  <a:tcPr/>
                </a:tc>
              </a:tr>
              <a:tr h="328779">
                <a:tc>
                  <a:txBody>
                    <a:bodyPr/>
                    <a:lstStyle/>
                    <a:p>
                      <a:pPr algn="ctr"/>
                      <a:r>
                        <a:rPr lang="es-ES" dirty="0" smtClean="0"/>
                        <a:t>10</a:t>
                      </a:r>
                      <a:endParaRPr lang="es-ES" dirty="0"/>
                    </a:p>
                  </a:txBody>
                  <a:tcPr/>
                </a:tc>
                <a:tc>
                  <a:txBody>
                    <a:bodyPr/>
                    <a:lstStyle/>
                    <a:p>
                      <a:pPr algn="ctr"/>
                      <a:r>
                        <a:rPr lang="es-ES" dirty="0" smtClean="0"/>
                        <a:t>1010</a:t>
                      </a:r>
                      <a:endParaRPr lang="es-ES" dirty="0"/>
                    </a:p>
                  </a:txBody>
                  <a:tcPr/>
                </a:tc>
                <a:tc>
                  <a:txBody>
                    <a:bodyPr/>
                    <a:lstStyle/>
                    <a:p>
                      <a:pPr algn="ctr"/>
                      <a:r>
                        <a:rPr lang="es-ES" dirty="0" smtClean="0"/>
                        <a:t>B</a:t>
                      </a:r>
                      <a:endParaRPr lang="es-ES" dirty="0"/>
                    </a:p>
                  </a:txBody>
                  <a:tcPr/>
                </a:tc>
              </a:tr>
              <a:tr h="328779">
                <a:tc>
                  <a:txBody>
                    <a:bodyPr/>
                    <a:lstStyle/>
                    <a:p>
                      <a:pPr algn="ctr"/>
                      <a:r>
                        <a:rPr lang="es-ES" dirty="0" smtClean="0"/>
                        <a:t>11</a:t>
                      </a:r>
                      <a:endParaRPr lang="es-ES" dirty="0"/>
                    </a:p>
                  </a:txBody>
                  <a:tcPr/>
                </a:tc>
                <a:tc>
                  <a:txBody>
                    <a:bodyPr/>
                    <a:lstStyle/>
                    <a:p>
                      <a:pPr algn="ctr"/>
                      <a:r>
                        <a:rPr lang="es-ES" dirty="0" smtClean="0"/>
                        <a:t>1011</a:t>
                      </a:r>
                      <a:endParaRPr lang="es-ES" dirty="0"/>
                    </a:p>
                  </a:txBody>
                  <a:tcPr/>
                </a:tc>
                <a:tc>
                  <a:txBody>
                    <a:bodyPr/>
                    <a:lstStyle/>
                    <a:p>
                      <a:pPr algn="ctr"/>
                      <a:r>
                        <a:rPr lang="es-ES" dirty="0" smtClean="0"/>
                        <a:t>C</a:t>
                      </a:r>
                      <a:endParaRPr lang="es-ES" dirty="0"/>
                    </a:p>
                  </a:txBody>
                  <a:tcPr/>
                </a:tc>
              </a:tr>
              <a:tr h="328779">
                <a:tc>
                  <a:txBody>
                    <a:bodyPr/>
                    <a:lstStyle/>
                    <a:p>
                      <a:pPr algn="ctr"/>
                      <a:r>
                        <a:rPr lang="es-ES" dirty="0" smtClean="0"/>
                        <a:t>12</a:t>
                      </a:r>
                      <a:endParaRPr lang="es-ES" dirty="0"/>
                    </a:p>
                  </a:txBody>
                  <a:tcPr/>
                </a:tc>
                <a:tc>
                  <a:txBody>
                    <a:bodyPr/>
                    <a:lstStyle/>
                    <a:p>
                      <a:pPr algn="ctr"/>
                      <a:r>
                        <a:rPr lang="es-ES" dirty="0" smtClean="0"/>
                        <a:t>1100</a:t>
                      </a:r>
                      <a:endParaRPr lang="es-ES" dirty="0"/>
                    </a:p>
                  </a:txBody>
                  <a:tcPr/>
                </a:tc>
                <a:tc>
                  <a:txBody>
                    <a:bodyPr/>
                    <a:lstStyle/>
                    <a:p>
                      <a:pPr algn="ctr"/>
                      <a:r>
                        <a:rPr lang="es-ES" dirty="0" smtClean="0"/>
                        <a:t>D</a:t>
                      </a:r>
                      <a:endParaRPr lang="es-ES" dirty="0"/>
                    </a:p>
                  </a:txBody>
                  <a:tcPr/>
                </a:tc>
              </a:tr>
              <a:tr h="328779">
                <a:tc>
                  <a:txBody>
                    <a:bodyPr/>
                    <a:lstStyle/>
                    <a:p>
                      <a:pPr algn="ctr"/>
                      <a:r>
                        <a:rPr lang="es-ES" dirty="0" smtClean="0"/>
                        <a:t>13</a:t>
                      </a:r>
                      <a:endParaRPr lang="es-ES" dirty="0"/>
                    </a:p>
                  </a:txBody>
                  <a:tcPr/>
                </a:tc>
                <a:tc>
                  <a:txBody>
                    <a:bodyPr/>
                    <a:lstStyle/>
                    <a:p>
                      <a:pPr algn="ctr"/>
                      <a:r>
                        <a:rPr lang="es-ES" dirty="0" smtClean="0"/>
                        <a:t>1101</a:t>
                      </a:r>
                      <a:endParaRPr lang="es-ES" dirty="0"/>
                    </a:p>
                  </a:txBody>
                  <a:tcPr/>
                </a:tc>
                <a:tc>
                  <a:txBody>
                    <a:bodyPr/>
                    <a:lstStyle/>
                    <a:p>
                      <a:pPr algn="ctr"/>
                      <a:r>
                        <a:rPr lang="es-ES" dirty="0" smtClean="0"/>
                        <a:t>E</a:t>
                      </a:r>
                      <a:endParaRPr lang="es-ES" dirty="0"/>
                    </a:p>
                  </a:txBody>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2648" y="1600200"/>
            <a:ext cx="8153400" cy="4829196"/>
          </a:xfrm>
        </p:spPr>
        <p:txBody>
          <a:bodyPr>
            <a:normAutofit fontScale="77500" lnSpcReduction="20000"/>
          </a:bodyPr>
          <a:lstStyle/>
          <a:p>
            <a:pPr algn="just">
              <a:buNone/>
            </a:pPr>
            <a:r>
              <a:rPr lang="es-ES" sz="3500" dirty="0" smtClean="0"/>
              <a:t>La conversión entre números hexadecimales y binarios se realiza "expandiendo" o "contrayendo" cada dígito hexadecimal a cuatro dígitos binarios. </a:t>
            </a:r>
          </a:p>
          <a:p>
            <a:pPr algn="just">
              <a:buNone/>
            </a:pPr>
            <a:endParaRPr lang="es-ES" sz="3500" dirty="0" smtClean="0"/>
          </a:p>
          <a:p>
            <a:pPr algn="just" fontAlgn="t">
              <a:buNone/>
            </a:pPr>
            <a:r>
              <a:rPr lang="es-ES" sz="3500" dirty="0" smtClean="0"/>
              <a:t>Por ejemplo, para expresar en hexadecimal el número binario 101001110011</a:t>
            </a:r>
            <a:r>
              <a:rPr lang="es-ES" sz="3500" baseline="-25000" dirty="0" smtClean="0"/>
              <a:t>2</a:t>
            </a:r>
            <a:r>
              <a:rPr lang="es-ES" sz="3500" dirty="0" smtClean="0"/>
              <a:t> bastará con tomar grupos de cuatro bits, empezando por la derecha, y reemplazarlos por su equivalente hexadecimal:  </a:t>
            </a:r>
            <a:r>
              <a:rPr lang="es-ES" dirty="0" smtClean="0"/>
              <a:t/>
            </a:r>
            <a:br>
              <a:rPr lang="es-ES" dirty="0" smtClean="0"/>
            </a:br>
            <a:endParaRPr lang="es-ES" dirty="0" smtClean="0"/>
          </a:p>
          <a:p>
            <a:pPr fontAlgn="t">
              <a:buNone/>
            </a:pPr>
            <a:r>
              <a:rPr lang="es-ES" b="1" dirty="0" smtClean="0"/>
              <a:t>                   </a:t>
            </a:r>
            <a:r>
              <a:rPr lang="es-ES" sz="3000" b="1" dirty="0" smtClean="0"/>
              <a:t>1010</a:t>
            </a:r>
            <a:r>
              <a:rPr lang="es-ES" sz="3000" b="1" baseline="-25000" dirty="0" smtClean="0"/>
              <a:t>2</a:t>
            </a:r>
            <a:r>
              <a:rPr lang="es-ES" sz="3000" b="1" dirty="0" smtClean="0"/>
              <a:t> = A</a:t>
            </a:r>
            <a:r>
              <a:rPr lang="es-ES" sz="3000" b="1" baseline="-25000" dirty="0" smtClean="0"/>
              <a:t>16</a:t>
            </a:r>
            <a:endParaRPr lang="es-ES" sz="3000" dirty="0" smtClean="0"/>
          </a:p>
          <a:p>
            <a:pPr fontAlgn="t">
              <a:buNone/>
            </a:pPr>
            <a:r>
              <a:rPr lang="es-ES" sz="3000" b="1" dirty="0" smtClean="0"/>
              <a:t>                   0111</a:t>
            </a:r>
            <a:r>
              <a:rPr lang="es-ES" sz="3000" b="1" baseline="-25000" dirty="0" smtClean="0"/>
              <a:t>2</a:t>
            </a:r>
            <a:r>
              <a:rPr lang="es-ES" sz="3000" b="1" dirty="0" smtClean="0"/>
              <a:t> = 7</a:t>
            </a:r>
            <a:r>
              <a:rPr lang="es-ES" sz="3000" b="1" baseline="-25000" dirty="0" smtClean="0"/>
              <a:t>16</a:t>
            </a:r>
            <a:endParaRPr lang="es-ES" sz="3000" dirty="0" smtClean="0"/>
          </a:p>
          <a:p>
            <a:pPr fontAlgn="t">
              <a:buNone/>
            </a:pPr>
            <a:r>
              <a:rPr lang="es-ES" sz="3000" b="1" dirty="0" smtClean="0"/>
              <a:t>                   0011</a:t>
            </a:r>
            <a:r>
              <a:rPr lang="es-ES" sz="3000" b="1" baseline="-25000" dirty="0" smtClean="0"/>
              <a:t>2</a:t>
            </a:r>
            <a:r>
              <a:rPr lang="es-ES" sz="3000" b="1" dirty="0" smtClean="0"/>
              <a:t> = 3</a:t>
            </a:r>
            <a:r>
              <a:rPr lang="es-ES" sz="3000" b="1" baseline="-25000" dirty="0" smtClean="0"/>
              <a:t>16</a:t>
            </a:r>
            <a:r>
              <a:rPr lang="es-ES" dirty="0" smtClean="0"/>
              <a:t/>
            </a:r>
            <a:br>
              <a:rPr lang="es-ES" dirty="0" smtClean="0"/>
            </a:br>
            <a:endParaRPr lang="es-ES" dirty="0"/>
          </a:p>
        </p:txBody>
      </p:sp>
      <p:sp>
        <p:nvSpPr>
          <p:cNvPr id="4" name="3 CuadroTexto"/>
          <p:cNvSpPr txBox="1"/>
          <p:nvPr/>
        </p:nvSpPr>
        <p:spPr>
          <a:xfrm>
            <a:off x="4643438" y="4786322"/>
            <a:ext cx="3786214" cy="1200329"/>
          </a:xfrm>
          <a:prstGeom prst="rect">
            <a:avLst/>
          </a:prstGeom>
          <a:noFill/>
        </p:spPr>
        <p:txBody>
          <a:bodyPr wrap="square" rtlCol="0">
            <a:spAutoFit/>
          </a:bodyPr>
          <a:lstStyle/>
          <a:p>
            <a:pPr algn="ctr"/>
            <a:r>
              <a:rPr lang="es-ES" sz="2400" dirty="0" smtClean="0"/>
              <a:t>Por tanto: </a:t>
            </a:r>
          </a:p>
          <a:p>
            <a:pPr algn="ctr"/>
            <a:endParaRPr lang="es-ES" sz="2400" dirty="0" smtClean="0"/>
          </a:p>
          <a:p>
            <a:pPr algn="ctr"/>
            <a:r>
              <a:rPr lang="es-ES" sz="2400" b="1" dirty="0" smtClean="0"/>
              <a:t>101001110011</a:t>
            </a:r>
            <a:r>
              <a:rPr lang="es-ES" sz="2400" b="1" baseline="-25000" dirty="0" smtClean="0"/>
              <a:t>2</a:t>
            </a:r>
            <a:r>
              <a:rPr lang="es-ES" sz="2400" b="1" dirty="0" smtClean="0"/>
              <a:t> = A73</a:t>
            </a:r>
            <a:r>
              <a:rPr lang="es-ES" sz="2400" b="1" baseline="-25000" dirty="0" smtClean="0"/>
              <a:t>16</a:t>
            </a:r>
            <a:endParaRPr lang="es-ES"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2648" y="1600200"/>
            <a:ext cx="8153400" cy="4829196"/>
          </a:xfrm>
        </p:spPr>
        <p:txBody>
          <a:bodyPr>
            <a:normAutofit fontScale="62500" lnSpcReduction="20000"/>
          </a:bodyPr>
          <a:lstStyle/>
          <a:p>
            <a:pPr algn="just" fontAlgn="t">
              <a:buNone/>
            </a:pPr>
            <a:r>
              <a:rPr lang="es-ES" sz="3100" dirty="0" smtClean="0"/>
              <a:t>En caso de que los dígitos binarios no formen grupos completos de cuatro dígitos, se deben añadir ceros a la izquierda hasta completar el último grupo. </a:t>
            </a:r>
          </a:p>
          <a:p>
            <a:pPr fontAlgn="t">
              <a:buNone/>
            </a:pPr>
            <a:endParaRPr lang="es-ES" sz="3100" dirty="0" smtClean="0"/>
          </a:p>
          <a:p>
            <a:pPr fontAlgn="t">
              <a:buNone/>
            </a:pPr>
            <a:r>
              <a:rPr lang="es-ES" sz="3100" dirty="0" smtClean="0"/>
              <a:t>Por ejemplo:</a:t>
            </a:r>
          </a:p>
          <a:p>
            <a:pPr fontAlgn="t">
              <a:buNone/>
            </a:pPr>
            <a:r>
              <a:rPr lang="es-ES" sz="3100" b="1" dirty="0" smtClean="0"/>
              <a:t>101110</a:t>
            </a:r>
            <a:r>
              <a:rPr lang="es-ES" sz="3100" b="1" baseline="-25000" dirty="0" smtClean="0"/>
              <a:t>2</a:t>
            </a:r>
            <a:r>
              <a:rPr lang="es-ES" sz="3100" b="1" dirty="0" smtClean="0"/>
              <a:t> = 00101110</a:t>
            </a:r>
            <a:r>
              <a:rPr lang="es-ES" sz="3100" b="1" baseline="-25000" dirty="0" smtClean="0"/>
              <a:t>2</a:t>
            </a:r>
            <a:r>
              <a:rPr lang="es-ES" sz="3100" b="1" dirty="0" smtClean="0"/>
              <a:t> = 2E</a:t>
            </a:r>
            <a:r>
              <a:rPr lang="es-ES" sz="3100" b="1" baseline="-25000" dirty="0" smtClean="0"/>
              <a:t>16</a:t>
            </a:r>
          </a:p>
          <a:p>
            <a:pPr fontAlgn="t">
              <a:buNone/>
            </a:pPr>
            <a:endParaRPr lang="es-ES" sz="3100" b="1" baseline="-25000" dirty="0" smtClean="0"/>
          </a:p>
          <a:p>
            <a:pPr fontAlgn="t">
              <a:buNone/>
            </a:pPr>
            <a:r>
              <a:rPr lang="es-ES" sz="3100" dirty="0" smtClean="0"/>
              <a:t>La conversión de números hexadecimales a binarios se hace del mismo modo, reemplazando cada dígito hexadecimal por los cuatro bits equivalentes de la tabla.</a:t>
            </a:r>
          </a:p>
          <a:p>
            <a:pPr fontAlgn="t">
              <a:buNone/>
            </a:pPr>
            <a:r>
              <a:rPr lang="es-ES" sz="3100" dirty="0" smtClean="0"/>
              <a:t> Para convertir a binario, por ejemplo, el número hexadecimal </a:t>
            </a:r>
            <a:r>
              <a:rPr lang="es-ES" sz="3100" b="1" dirty="0" smtClean="0"/>
              <a:t>1F6</a:t>
            </a:r>
            <a:r>
              <a:rPr lang="es-ES" sz="3100" b="1" baseline="-25000" dirty="0" smtClean="0"/>
              <a:t>16</a:t>
            </a:r>
            <a:r>
              <a:rPr lang="es-ES" sz="3100" baseline="-25000" dirty="0" smtClean="0"/>
              <a:t> </a:t>
            </a:r>
            <a:r>
              <a:rPr lang="es-ES" sz="3100" dirty="0" smtClean="0"/>
              <a:t>hallaremos en la tabla las siguientes equivalencias:</a:t>
            </a:r>
            <a:br>
              <a:rPr lang="es-ES" sz="3100" dirty="0" smtClean="0"/>
            </a:br>
            <a:endParaRPr lang="es-ES" sz="3100" dirty="0" smtClean="0"/>
          </a:p>
          <a:p>
            <a:pPr fontAlgn="t">
              <a:buNone/>
            </a:pPr>
            <a:r>
              <a:rPr lang="es-ES" sz="3100" b="1" dirty="0" smtClean="0"/>
              <a:t>                1</a:t>
            </a:r>
            <a:r>
              <a:rPr lang="es-ES" sz="3100" b="1" baseline="-25000" dirty="0" smtClean="0"/>
              <a:t>16</a:t>
            </a:r>
            <a:r>
              <a:rPr lang="es-ES" sz="3100" b="1" dirty="0" smtClean="0"/>
              <a:t> = 0001</a:t>
            </a:r>
            <a:r>
              <a:rPr lang="es-ES" sz="3100" b="1" baseline="-25000" dirty="0" smtClean="0"/>
              <a:t>2</a:t>
            </a:r>
            <a:endParaRPr lang="es-ES" sz="3100" dirty="0" smtClean="0"/>
          </a:p>
          <a:p>
            <a:pPr fontAlgn="t">
              <a:buNone/>
            </a:pPr>
            <a:r>
              <a:rPr lang="es-ES" sz="3100" b="1" dirty="0" smtClean="0"/>
              <a:t>                 F</a:t>
            </a:r>
            <a:r>
              <a:rPr lang="es-ES" sz="3100" b="1" baseline="-25000" dirty="0" smtClean="0"/>
              <a:t>16</a:t>
            </a:r>
            <a:r>
              <a:rPr lang="es-ES" sz="3100" b="1" dirty="0" smtClean="0"/>
              <a:t> = 1111</a:t>
            </a:r>
            <a:r>
              <a:rPr lang="es-ES" sz="3100" b="1" baseline="-25000" dirty="0" smtClean="0"/>
              <a:t>2</a:t>
            </a:r>
            <a:endParaRPr lang="es-ES" sz="3100" dirty="0" smtClean="0"/>
          </a:p>
          <a:p>
            <a:pPr fontAlgn="t">
              <a:buNone/>
            </a:pPr>
            <a:r>
              <a:rPr lang="es-ES" sz="3100" b="1" dirty="0" smtClean="0"/>
              <a:t>                 6</a:t>
            </a:r>
            <a:r>
              <a:rPr lang="es-ES" sz="3100" b="1" baseline="-25000" dirty="0" smtClean="0"/>
              <a:t>16</a:t>
            </a:r>
            <a:r>
              <a:rPr lang="es-ES" sz="3100" b="1" dirty="0" smtClean="0"/>
              <a:t> = 0110</a:t>
            </a:r>
            <a:r>
              <a:rPr lang="es-ES" sz="3100" b="1" baseline="-25000" dirty="0" smtClean="0"/>
              <a:t>2</a:t>
            </a:r>
            <a:r>
              <a:rPr lang="es-ES" sz="2400" dirty="0" smtClean="0"/>
              <a:t/>
            </a:r>
            <a:br>
              <a:rPr lang="es-ES" sz="2400" dirty="0" smtClean="0"/>
            </a:br>
            <a:r>
              <a:rPr lang="es-ES" sz="2400" dirty="0" smtClean="0"/>
              <a:t/>
            </a:r>
            <a:br>
              <a:rPr lang="es-ES" sz="2400" dirty="0" smtClean="0"/>
            </a:br>
            <a:endParaRPr lang="es-ES" sz="2400" dirty="0" smtClean="0"/>
          </a:p>
          <a:p>
            <a:pPr fontAlgn="t">
              <a:buNone/>
            </a:pPr>
            <a:endParaRPr lang="es-ES" sz="2400" dirty="0" smtClean="0"/>
          </a:p>
          <a:p>
            <a:pPr>
              <a:buNone/>
            </a:pPr>
            <a:endParaRPr lang="es-ES" dirty="0"/>
          </a:p>
        </p:txBody>
      </p:sp>
      <p:sp>
        <p:nvSpPr>
          <p:cNvPr id="4" name="3 CuadroTexto"/>
          <p:cNvSpPr txBox="1"/>
          <p:nvPr/>
        </p:nvSpPr>
        <p:spPr>
          <a:xfrm>
            <a:off x="4500562" y="4857760"/>
            <a:ext cx="4000528" cy="1200329"/>
          </a:xfrm>
          <a:prstGeom prst="rect">
            <a:avLst/>
          </a:prstGeom>
          <a:noFill/>
        </p:spPr>
        <p:txBody>
          <a:bodyPr wrap="square" rtlCol="0">
            <a:spAutoFit/>
          </a:bodyPr>
          <a:lstStyle/>
          <a:p>
            <a:pPr algn="ctr"/>
            <a:r>
              <a:rPr lang="es-ES" sz="2400" dirty="0" smtClean="0"/>
              <a:t>Por tanto:</a:t>
            </a:r>
          </a:p>
          <a:p>
            <a:pPr algn="ctr"/>
            <a:endParaRPr lang="es-ES" sz="2400" dirty="0" smtClean="0"/>
          </a:p>
          <a:p>
            <a:pPr algn="ctr"/>
            <a:r>
              <a:rPr lang="es-ES" sz="2400" b="1" dirty="0" smtClean="0"/>
              <a:t>1F6</a:t>
            </a:r>
            <a:r>
              <a:rPr lang="es-ES" sz="2400" b="1" baseline="-25000" dirty="0" smtClean="0"/>
              <a:t>16</a:t>
            </a:r>
            <a:r>
              <a:rPr lang="es-ES" sz="2400" b="1" dirty="0" smtClean="0"/>
              <a:t> = 000111110110</a:t>
            </a:r>
            <a:r>
              <a:rPr lang="es-ES" sz="2400" b="1" baseline="-25000" dirty="0" smtClean="0"/>
              <a:t>2</a:t>
            </a:r>
            <a:endParaRPr lang="es-ES"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1.2 Compuertas y Algebra </a:t>
            </a:r>
            <a:r>
              <a:rPr lang="es-ES" dirty="0" smtClean="0"/>
              <a:t>Booleana</a:t>
            </a:r>
            <a:endParaRPr lang="es-ES" dirty="0"/>
          </a:p>
        </p:txBody>
      </p:sp>
      <p:sp>
        <p:nvSpPr>
          <p:cNvPr id="3" name="2 Marcador de contenido"/>
          <p:cNvSpPr>
            <a:spLocks noGrp="1"/>
          </p:cNvSpPr>
          <p:nvPr>
            <p:ph idx="1"/>
          </p:nvPr>
        </p:nvSpPr>
        <p:spPr>
          <a:xfrm>
            <a:off x="612648" y="1600200"/>
            <a:ext cx="5888178" cy="4900634"/>
          </a:xfrm>
        </p:spPr>
        <p:txBody>
          <a:bodyPr>
            <a:normAutofit/>
          </a:bodyPr>
          <a:lstStyle/>
          <a:p>
            <a:r>
              <a:rPr lang="es-ES" b="1" i="1" dirty="0" smtClean="0"/>
              <a:t> Algebra Booleana</a:t>
            </a:r>
          </a:p>
          <a:p>
            <a:pPr algn="just">
              <a:buNone/>
            </a:pPr>
            <a:r>
              <a:rPr lang="es-ES" dirty="0" smtClean="0"/>
              <a:t>El gran descubrimiento de </a:t>
            </a:r>
            <a:r>
              <a:rPr lang="es-ES" dirty="0" err="1" smtClean="0"/>
              <a:t>Boole</a:t>
            </a:r>
            <a:r>
              <a:rPr lang="es-ES" dirty="0" smtClean="0"/>
              <a:t> fue aplicar una serie de símbolos a operaciones lógicas y hacer que estos símbolos y operaciones que tuvieran la misma estructura lógica que el álgebra convencional. </a:t>
            </a:r>
          </a:p>
          <a:p>
            <a:pPr algn="just">
              <a:buNone/>
            </a:pPr>
            <a:endParaRPr lang="es-ES" dirty="0" smtClean="0"/>
          </a:p>
          <a:p>
            <a:pPr algn="just">
              <a:buNone/>
            </a:pPr>
            <a:r>
              <a:rPr lang="es-ES" dirty="0" smtClean="0"/>
              <a:t>En el álgebra de </a:t>
            </a:r>
            <a:r>
              <a:rPr lang="es-ES" dirty="0" err="1" smtClean="0"/>
              <a:t>Boole</a:t>
            </a:r>
            <a:r>
              <a:rPr lang="es-ES" dirty="0" smtClean="0"/>
              <a:t>, los símbolos podían manipularse según reglas fijas que producirían resultados lógicos. </a:t>
            </a:r>
          </a:p>
          <a:p>
            <a:pPr>
              <a:buNone/>
            </a:pPr>
            <a:endParaRPr lang="es-ES" dirty="0" smtClean="0"/>
          </a:p>
          <a:p>
            <a:pPr>
              <a:buNone/>
            </a:pPr>
            <a:endParaRPr lang="es-ES" dirty="0"/>
          </a:p>
        </p:txBody>
      </p:sp>
      <p:pic>
        <p:nvPicPr>
          <p:cNvPr id="4" name="3 Imagen" descr="boole.jpg"/>
          <p:cNvPicPr>
            <a:picLocks noChangeAspect="1"/>
          </p:cNvPicPr>
          <p:nvPr/>
        </p:nvPicPr>
        <p:blipFill>
          <a:blip r:embed="rId2" cstate="print"/>
          <a:stretch>
            <a:fillRect/>
          </a:stretch>
        </p:blipFill>
        <p:spPr>
          <a:xfrm>
            <a:off x="6496683" y="1285860"/>
            <a:ext cx="2647317" cy="3143252"/>
          </a:xfrm>
          <a:prstGeom prst="ellipse">
            <a:avLst/>
          </a:prstGeom>
          <a:ln>
            <a:noFill/>
          </a:ln>
          <a:effectLst>
            <a:softEdge rad="112500"/>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buNone/>
            </a:pPr>
            <a:r>
              <a:rPr lang="es-ES" dirty="0" smtClean="0"/>
              <a:t>Su álgebra consiste en un método para resolver problemas de lógica que recurre solamente a los valores binarios 1 y 0 y a tres operadores fundamentales: AND (y), OR (o) y NOT (no). </a:t>
            </a:r>
          </a:p>
          <a:p>
            <a:pPr algn="just">
              <a:buNone/>
            </a:pPr>
            <a:endParaRPr lang="es-ES" dirty="0" smtClean="0"/>
          </a:p>
          <a:p>
            <a:pPr algn="just">
              <a:buNone/>
            </a:pPr>
            <a:r>
              <a:rPr lang="es-ES" dirty="0" smtClean="0"/>
              <a:t>De esta forma se finca la lógica algebraica Booleana la cual ahora encuentra aplicación en la construcción de computadores, circuitos eléctricos, etc. </a:t>
            </a:r>
          </a:p>
          <a:p>
            <a:pPr>
              <a:buNone/>
            </a:pPr>
            <a:endParaRPr lang="es-E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buNone/>
            </a:pPr>
            <a:r>
              <a:rPr lang="es-ES" dirty="0" smtClean="0"/>
              <a:t>El álgebra booleana es un sistema matemático deductivo centrado en los valores cero y uno (falso y verdadero). </a:t>
            </a:r>
          </a:p>
          <a:p>
            <a:pPr algn="just">
              <a:buNone/>
            </a:pPr>
            <a:endParaRPr lang="es-ES" dirty="0" smtClean="0"/>
          </a:p>
          <a:p>
            <a:pPr algn="just">
              <a:buNone/>
            </a:pPr>
            <a:r>
              <a:rPr lang="es-ES" dirty="0" smtClean="0"/>
              <a:t>Un operador binario “ º “ definido en éste juego de valores acepta un par de entradas y produce un solo valor booleano, por ejemplo, el operador booleano AND acepta dos entradas booleanas y produce una sola salida booleana.</a:t>
            </a:r>
            <a:endParaRPr lang="es-E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2648" y="1600200"/>
            <a:ext cx="8153400" cy="5043510"/>
          </a:xfrm>
        </p:spPr>
        <p:txBody>
          <a:bodyPr/>
          <a:lstStyle/>
          <a:p>
            <a:pPr algn="just">
              <a:buNone/>
            </a:pPr>
            <a:r>
              <a:rPr lang="es-ES" dirty="0" smtClean="0"/>
              <a:t>Para cualquier sistema algebraico existen una serie de postulados iníciales, de aquí se pueden deducir reglas adicionales, teoremas y otras propiedades del sistema, el álgebra booleana a menudo emplea los siguientes postulados: </a:t>
            </a:r>
          </a:p>
          <a:p>
            <a:pPr algn="just"/>
            <a:endParaRPr lang="es-ES" dirty="0" smtClean="0"/>
          </a:p>
          <a:p>
            <a:pPr algn="just"/>
            <a:r>
              <a:rPr lang="es-ES" b="1" i="1" dirty="0" smtClean="0"/>
              <a:t> Cerrado. </a:t>
            </a:r>
            <a:r>
              <a:rPr lang="es-ES" dirty="0" smtClean="0"/>
              <a:t>El sistema booleano se considera cerrado con respecto a un operador binario si para cada par de valores booleanos se produce un solo resultado booleano. </a:t>
            </a:r>
          </a:p>
          <a:p>
            <a:pPr algn="just"/>
            <a:endParaRPr lang="es-ES" dirty="0" smtClean="0"/>
          </a:p>
          <a:p>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Objetivo de la Asignatura</a:t>
            </a:r>
            <a:endParaRPr lang="es-ES" dirty="0"/>
          </a:p>
        </p:txBody>
      </p:sp>
      <p:sp>
        <p:nvSpPr>
          <p:cNvPr id="3" name="2 Marcador de contenido"/>
          <p:cNvSpPr>
            <a:spLocks noGrp="1"/>
          </p:cNvSpPr>
          <p:nvPr>
            <p:ph idx="1"/>
          </p:nvPr>
        </p:nvSpPr>
        <p:spPr>
          <a:xfrm>
            <a:off x="539552" y="1772816"/>
            <a:ext cx="8153400" cy="4495800"/>
          </a:xfrm>
        </p:spPr>
        <p:txBody>
          <a:bodyPr/>
          <a:lstStyle/>
          <a:p>
            <a:pPr algn="just">
              <a:lnSpc>
                <a:spcPct val="150000"/>
              </a:lnSpc>
            </a:pPr>
            <a:r>
              <a:rPr lang="es-MX" dirty="0" smtClean="0"/>
              <a:t>Proporcionar al alumno conocimientos y herramientas</a:t>
            </a:r>
            <a:r>
              <a:rPr lang="es-ES" dirty="0" smtClean="0"/>
              <a:t> para que sea capaz de identificar el software de cada nivel, que componen una computadora digital.</a:t>
            </a:r>
            <a:endParaRPr lang="es-E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71472" y="1500174"/>
            <a:ext cx="8153400" cy="4972072"/>
          </a:xfrm>
        </p:spPr>
        <p:txBody>
          <a:bodyPr>
            <a:normAutofit/>
          </a:bodyPr>
          <a:lstStyle/>
          <a:p>
            <a:pPr algn="just"/>
            <a:r>
              <a:rPr lang="es-ES" dirty="0" smtClean="0"/>
              <a:t> </a:t>
            </a:r>
            <a:r>
              <a:rPr lang="es-ES" b="1" i="1" dirty="0" smtClean="0"/>
              <a:t>Conmutativo: </a:t>
            </a:r>
            <a:r>
              <a:rPr lang="es-ES" dirty="0" smtClean="0"/>
              <a:t>Se dice que un operador binario “ º “ es conmutativo si A º B = B º A para todos los posibles valores de A y B. </a:t>
            </a:r>
          </a:p>
          <a:p>
            <a:pPr algn="just"/>
            <a:endParaRPr lang="es-ES" dirty="0" smtClean="0"/>
          </a:p>
          <a:p>
            <a:pPr algn="just"/>
            <a:r>
              <a:rPr lang="es-ES" dirty="0" smtClean="0"/>
              <a:t> </a:t>
            </a:r>
            <a:r>
              <a:rPr lang="es-ES" b="1" i="1" dirty="0" smtClean="0"/>
              <a:t>Asociativo: </a:t>
            </a:r>
            <a:r>
              <a:rPr lang="es-ES" dirty="0" smtClean="0"/>
              <a:t>Se dice que un operador binario “ º “ es asociativo si (A º B) º C = A º (B º C) para todos los valores booleanos A, B, y C. </a:t>
            </a:r>
          </a:p>
          <a:p>
            <a:pPr algn="just"/>
            <a:endParaRPr lang="es-ES" dirty="0" smtClean="0"/>
          </a:p>
          <a:p>
            <a:pPr algn="just"/>
            <a:r>
              <a:rPr lang="es-ES" dirty="0" smtClean="0"/>
              <a:t> </a:t>
            </a:r>
            <a:r>
              <a:rPr lang="es-ES" b="1" i="1" dirty="0" smtClean="0"/>
              <a:t>Distributivo: </a:t>
            </a:r>
            <a:r>
              <a:rPr lang="es-ES" dirty="0" smtClean="0"/>
              <a:t>Dos operadores binarios “ º “ y “ % “ son distributivos si A º (B % C) = (A º B) % (A º C) para todos los valores booleanos A, B, y C. </a:t>
            </a:r>
          </a:p>
          <a:p>
            <a:pPr algn="just"/>
            <a:endParaRPr lang="es-ES" dirty="0" smtClean="0"/>
          </a:p>
          <a:p>
            <a:pPr algn="just"/>
            <a:endParaRPr lang="es-ES" dirty="0" smtClean="0"/>
          </a:p>
          <a:p>
            <a:pPr algn="just"/>
            <a:endParaRPr lang="es-ES" dirty="0" smtClean="0"/>
          </a:p>
          <a:p>
            <a:endParaRPr lang="es-E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b="1" i="1" dirty="0" smtClean="0"/>
              <a:t> Identidad:  </a:t>
            </a:r>
            <a:r>
              <a:rPr lang="es-ES" dirty="0" smtClean="0"/>
              <a:t>Un valor booleano I se dice que es un elemento de identidad con respecto a un operador binario “ º “ si A º I = A. </a:t>
            </a:r>
          </a:p>
          <a:p>
            <a:endParaRPr lang="es-ES" dirty="0" smtClean="0"/>
          </a:p>
          <a:p>
            <a:pPr algn="just"/>
            <a:r>
              <a:rPr lang="es-ES" dirty="0" smtClean="0"/>
              <a:t> </a:t>
            </a:r>
            <a:r>
              <a:rPr lang="es-ES" b="1" i="1" dirty="0" smtClean="0"/>
              <a:t>Inverso:  </a:t>
            </a:r>
            <a:r>
              <a:rPr lang="es-ES" dirty="0" smtClean="0"/>
              <a:t>Un valor booleano I es un elemento inverso con respecto a un operador booleano “ º “ si A º I = B, y B es diferente de A, es decir, B es el valor opuesto de A. </a:t>
            </a:r>
          </a:p>
          <a:p>
            <a:endParaRPr lang="es-ES" dirty="0" smtClean="0"/>
          </a:p>
          <a:p>
            <a:endParaRPr lang="es-E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dirty="0" smtClean="0"/>
              <a:t> Algunos de los teoremas más importantes de los cuales podemos mencionar los siguientes:</a:t>
            </a:r>
          </a:p>
          <a:p>
            <a:pPr algn="just"/>
            <a:endParaRPr lang="es-ES" dirty="0" smtClean="0"/>
          </a:p>
          <a:p>
            <a:pPr algn="just"/>
            <a:r>
              <a:rPr lang="es-ES" b="1" i="1" dirty="0" smtClean="0"/>
              <a:t> </a:t>
            </a:r>
            <a:r>
              <a:rPr lang="pt-BR" b="1" i="1" dirty="0" smtClean="0"/>
              <a:t>Teorema 1</a:t>
            </a:r>
            <a:r>
              <a:rPr lang="pt-BR" dirty="0" smtClean="0"/>
              <a:t>: A + A = A </a:t>
            </a:r>
          </a:p>
          <a:p>
            <a:pPr algn="just"/>
            <a:r>
              <a:rPr lang="pt-BR" dirty="0" smtClean="0"/>
              <a:t> </a:t>
            </a:r>
            <a:r>
              <a:rPr lang="pt-BR" b="1" i="1" dirty="0" smtClean="0"/>
              <a:t>Teorema 2: </a:t>
            </a:r>
            <a:r>
              <a:rPr lang="pt-BR" dirty="0" smtClean="0"/>
              <a:t>A · A = A </a:t>
            </a:r>
          </a:p>
          <a:p>
            <a:pPr algn="just"/>
            <a:r>
              <a:rPr lang="pt-BR" b="1" i="1" dirty="0" smtClean="0"/>
              <a:t> </a:t>
            </a:r>
            <a:r>
              <a:rPr lang="es-ES" b="1" i="1" dirty="0" smtClean="0"/>
              <a:t>Teorema 3: </a:t>
            </a:r>
            <a:r>
              <a:rPr lang="es-ES" dirty="0" smtClean="0"/>
              <a:t>A + 0 = A </a:t>
            </a:r>
          </a:p>
          <a:p>
            <a:pPr algn="just"/>
            <a:r>
              <a:rPr lang="es-ES" dirty="0" smtClean="0"/>
              <a:t> </a:t>
            </a:r>
            <a:r>
              <a:rPr lang="es-ES" b="1" i="1" dirty="0" smtClean="0"/>
              <a:t>Teorema 4: </a:t>
            </a:r>
            <a:r>
              <a:rPr lang="es-ES" dirty="0" smtClean="0"/>
              <a:t>A · 1 = A </a:t>
            </a:r>
          </a:p>
          <a:p>
            <a:pPr algn="just"/>
            <a:r>
              <a:rPr lang="es-ES" dirty="0" smtClean="0"/>
              <a:t> </a:t>
            </a:r>
            <a:r>
              <a:rPr lang="es-ES" b="1" dirty="0" smtClean="0"/>
              <a:t>Teorema 5: </a:t>
            </a:r>
            <a:r>
              <a:rPr lang="es-ES" dirty="0" smtClean="0"/>
              <a:t>A · 0 = 0 </a:t>
            </a:r>
          </a:p>
          <a:p>
            <a:pPr algn="just"/>
            <a:endParaRPr lang="pt-BR" dirty="0" smtClean="0"/>
          </a:p>
          <a:p>
            <a:pPr algn="just"/>
            <a:endParaRPr lang="pt-BR" dirty="0" smtClean="0"/>
          </a:p>
          <a:p>
            <a:pPr algn="just"/>
            <a:endParaRPr lang="es-ES" dirty="0"/>
          </a:p>
        </p:txBody>
      </p:sp>
      <p:pic>
        <p:nvPicPr>
          <p:cNvPr id="4" name="3 Imagen" descr="rofesor.jpg"/>
          <p:cNvPicPr>
            <a:picLocks noChangeAspect="1"/>
          </p:cNvPicPr>
          <p:nvPr/>
        </p:nvPicPr>
        <p:blipFill>
          <a:blip r:embed="rId2" cstate="print"/>
          <a:stretch>
            <a:fillRect/>
          </a:stretch>
        </p:blipFill>
        <p:spPr>
          <a:xfrm>
            <a:off x="4857752" y="2857496"/>
            <a:ext cx="3496597" cy="2897181"/>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1643050"/>
            <a:ext cx="8531352" cy="4686320"/>
          </a:xfrm>
        </p:spPr>
        <p:txBody>
          <a:bodyPr numCol="2">
            <a:normAutofit fontScale="92500" lnSpcReduction="10000"/>
          </a:bodyPr>
          <a:lstStyle/>
          <a:p>
            <a:r>
              <a:rPr lang="es-ES" sz="2800" dirty="0" smtClean="0"/>
              <a:t> </a:t>
            </a:r>
            <a:r>
              <a:rPr lang="es-ES" sz="2800" b="1" i="1" dirty="0" smtClean="0"/>
              <a:t>Teorema 6:  </a:t>
            </a:r>
            <a:r>
              <a:rPr lang="es-ES" sz="2800" dirty="0" smtClean="0"/>
              <a:t>A + 1 = 1 </a:t>
            </a:r>
          </a:p>
          <a:p>
            <a:r>
              <a:rPr lang="es-ES" sz="2800" dirty="0" smtClean="0"/>
              <a:t> </a:t>
            </a:r>
            <a:r>
              <a:rPr lang="pt-BR" sz="2800" b="1" i="1" dirty="0" smtClean="0"/>
              <a:t>Teorema 7: </a:t>
            </a:r>
            <a:r>
              <a:rPr lang="pt-BR" sz="2800" dirty="0" smtClean="0"/>
              <a:t>(A + B)’ = A’ · B’ </a:t>
            </a:r>
          </a:p>
          <a:p>
            <a:r>
              <a:rPr lang="es-ES" sz="2800" dirty="0" smtClean="0"/>
              <a:t> </a:t>
            </a:r>
            <a:r>
              <a:rPr lang="pt-BR" sz="2800" b="1" i="1" dirty="0" smtClean="0"/>
              <a:t>Teorema 8: </a:t>
            </a:r>
            <a:r>
              <a:rPr lang="pt-BR" sz="2800" dirty="0" smtClean="0"/>
              <a:t>(A · B)’ = A’ + B’ </a:t>
            </a:r>
          </a:p>
          <a:p>
            <a:r>
              <a:rPr lang="es-ES" sz="2800" dirty="0" smtClean="0"/>
              <a:t> </a:t>
            </a:r>
            <a:r>
              <a:rPr lang="pt-BR" sz="2800" b="1" i="1" dirty="0" smtClean="0"/>
              <a:t>Teorema 9: </a:t>
            </a:r>
            <a:r>
              <a:rPr lang="pt-BR" sz="2800" dirty="0" smtClean="0"/>
              <a:t>A + A · B = A </a:t>
            </a:r>
          </a:p>
          <a:p>
            <a:r>
              <a:rPr lang="es-ES" sz="2800" dirty="0" smtClean="0"/>
              <a:t> </a:t>
            </a:r>
            <a:r>
              <a:rPr lang="pt-BR" sz="2800" b="1" i="1" dirty="0" smtClean="0"/>
              <a:t>Teorema 10: </a:t>
            </a:r>
            <a:r>
              <a:rPr lang="pt-BR" sz="2800" dirty="0" smtClean="0"/>
              <a:t>A · (A + B) = A </a:t>
            </a:r>
          </a:p>
          <a:p>
            <a:r>
              <a:rPr lang="es-ES" sz="2800" b="1" i="1" dirty="0" smtClean="0"/>
              <a:t> </a:t>
            </a:r>
            <a:r>
              <a:rPr lang="pt-BR" sz="2800" b="1" i="1" dirty="0" smtClean="0"/>
              <a:t>Teorema 11</a:t>
            </a:r>
            <a:r>
              <a:rPr lang="pt-BR" sz="2800" dirty="0" smtClean="0"/>
              <a:t>: A + </a:t>
            </a:r>
            <a:r>
              <a:rPr lang="pt-BR" sz="2800" dirty="0" err="1" smtClean="0"/>
              <a:t>A’B</a:t>
            </a:r>
            <a:r>
              <a:rPr lang="pt-BR" sz="2800" dirty="0" smtClean="0"/>
              <a:t> = A + B </a:t>
            </a:r>
          </a:p>
          <a:p>
            <a:r>
              <a:rPr lang="es-ES" sz="2800" dirty="0" smtClean="0"/>
              <a:t> </a:t>
            </a:r>
            <a:r>
              <a:rPr lang="es-ES" sz="2800" b="1" i="1" dirty="0" smtClean="0"/>
              <a:t>Teorema 12</a:t>
            </a:r>
            <a:r>
              <a:rPr lang="es-ES" sz="2800" dirty="0" smtClean="0"/>
              <a:t>: A’ · (A + B’) = A’B’ </a:t>
            </a:r>
          </a:p>
          <a:p>
            <a:r>
              <a:rPr lang="es-ES" sz="2800" dirty="0" smtClean="0"/>
              <a:t> </a:t>
            </a:r>
            <a:r>
              <a:rPr lang="es-ES" sz="2800" b="1" i="1" dirty="0" smtClean="0"/>
              <a:t>Teorema 13: </a:t>
            </a:r>
            <a:r>
              <a:rPr lang="es-ES" sz="2800" dirty="0" smtClean="0"/>
              <a:t>AB + AB’ = A </a:t>
            </a:r>
          </a:p>
          <a:p>
            <a:r>
              <a:rPr lang="es-ES" sz="2800" dirty="0" smtClean="0"/>
              <a:t> </a:t>
            </a:r>
            <a:r>
              <a:rPr lang="pt-BR" sz="2800" b="1" i="1" dirty="0" smtClean="0"/>
              <a:t>Teorema 14:  </a:t>
            </a:r>
            <a:r>
              <a:rPr lang="pt-BR" sz="2800" dirty="0" smtClean="0"/>
              <a:t>(A’ + B’) · (A’ + B) = A’ </a:t>
            </a:r>
          </a:p>
          <a:p>
            <a:r>
              <a:rPr lang="es-ES" sz="3200" dirty="0" smtClean="0"/>
              <a:t> </a:t>
            </a:r>
            <a:r>
              <a:rPr lang="es-ES" sz="2800" b="1" i="1" dirty="0" smtClean="0"/>
              <a:t>Teorema 15</a:t>
            </a:r>
            <a:r>
              <a:rPr lang="es-ES" sz="2800" dirty="0" smtClean="0"/>
              <a:t>:  A + A’ = 1 </a:t>
            </a:r>
          </a:p>
          <a:p>
            <a:r>
              <a:rPr lang="es-ES" sz="2800" dirty="0" smtClean="0"/>
              <a:t> </a:t>
            </a:r>
            <a:r>
              <a:rPr lang="es-ES" sz="2800" b="1" i="1" dirty="0" smtClean="0"/>
              <a:t>Teorema 16:  </a:t>
            </a:r>
            <a:r>
              <a:rPr lang="es-ES" sz="2800" dirty="0" smtClean="0"/>
              <a:t>A · A’ = 0 </a:t>
            </a:r>
          </a:p>
          <a:p>
            <a:endParaRPr lang="es-ES" sz="2800" dirty="0" smtClean="0"/>
          </a:p>
          <a:p>
            <a:endParaRPr lang="es-ES" sz="2800" dirty="0" smtClean="0"/>
          </a:p>
          <a:p>
            <a:endParaRPr lang="es-ES" sz="3200" dirty="0" smtClean="0"/>
          </a:p>
          <a:p>
            <a:endParaRPr lang="es-ES" dirty="0"/>
          </a:p>
        </p:txBody>
      </p:sp>
      <p:pic>
        <p:nvPicPr>
          <p:cNvPr id="4" name="3 Imagen" descr="profee.jpg"/>
          <p:cNvPicPr>
            <a:picLocks noChangeAspect="1"/>
          </p:cNvPicPr>
          <p:nvPr/>
        </p:nvPicPr>
        <p:blipFill>
          <a:blip r:embed="rId2" cstate="print"/>
          <a:stretch>
            <a:fillRect/>
          </a:stretch>
        </p:blipFill>
        <p:spPr>
          <a:xfrm>
            <a:off x="5429256" y="4000504"/>
            <a:ext cx="2286016" cy="2353252"/>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60648"/>
            <a:ext cx="8229600" cy="1143000"/>
          </a:xfrm>
        </p:spPr>
        <p:txBody>
          <a:bodyPr/>
          <a:lstStyle/>
          <a:p>
            <a:pPr algn="ctr"/>
            <a:r>
              <a:rPr lang="es-ES" dirty="0" smtClean="0"/>
              <a:t>Compuertas Lógicas</a:t>
            </a:r>
            <a:endParaRPr lang="es-ES" dirty="0"/>
          </a:p>
        </p:txBody>
      </p:sp>
      <p:sp>
        <p:nvSpPr>
          <p:cNvPr id="3" name="2 Marcador de contenido"/>
          <p:cNvSpPr>
            <a:spLocks noGrp="1"/>
          </p:cNvSpPr>
          <p:nvPr>
            <p:ph idx="1"/>
          </p:nvPr>
        </p:nvSpPr>
        <p:spPr>
          <a:xfrm>
            <a:off x="500034" y="1571612"/>
            <a:ext cx="8153400" cy="4829196"/>
          </a:xfrm>
        </p:spPr>
        <p:txBody>
          <a:bodyPr>
            <a:normAutofit/>
          </a:bodyPr>
          <a:lstStyle/>
          <a:p>
            <a:pPr algn="just">
              <a:buNone/>
            </a:pPr>
            <a:r>
              <a:rPr lang="es-ES" dirty="0" smtClean="0"/>
              <a:t>Las compuertas son bloques del hardware que producen señales en binario 1 ó 0 cuando se satisfacen los requisitos de entrada lógica. Cada compuerta tiene un símbolo gráfico diferente y su operación puede describirse por medio de una función algebraica. </a:t>
            </a:r>
          </a:p>
          <a:p>
            <a:pPr algn="just">
              <a:buNone/>
            </a:pPr>
            <a:endParaRPr lang="es-ES" dirty="0" smtClean="0"/>
          </a:p>
          <a:p>
            <a:pPr algn="just">
              <a:buNone/>
            </a:pPr>
            <a:r>
              <a:rPr lang="es-ES" dirty="0" smtClean="0"/>
              <a:t>Las relaciones entrada - salida de las variables binarias para cada compuerta pueden representarse en forma tabular en una tabla de verdad.</a:t>
            </a:r>
          </a:p>
          <a:p>
            <a:pPr algn="just">
              <a:buNone/>
            </a:pPr>
            <a:endParaRPr lang="es-ES" i="1"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642910" y="928670"/>
          <a:ext cx="8153400" cy="5674360"/>
        </p:xfrm>
        <a:graphic>
          <a:graphicData uri="http://schemas.openxmlformats.org/drawingml/2006/table">
            <a:tbl>
              <a:tblPr firstRow="1" bandRow="1">
                <a:tableStyleId>{5C22544A-7EE6-4342-B048-85BDC9FD1C3A}</a:tableStyleId>
              </a:tblPr>
              <a:tblGrid>
                <a:gridCol w="4076700"/>
                <a:gridCol w="4076700"/>
              </a:tblGrid>
              <a:tr h="370840">
                <a:tc>
                  <a:txBody>
                    <a:bodyPr/>
                    <a:lstStyle/>
                    <a:p>
                      <a:pPr algn="ctr"/>
                      <a:r>
                        <a:rPr lang="es-ES" dirty="0" smtClean="0"/>
                        <a:t>Compuerta AND</a:t>
                      </a:r>
                      <a:endParaRPr lang="es-ES" dirty="0"/>
                    </a:p>
                  </a:txBody>
                  <a:tcPr/>
                </a:tc>
                <a:tc>
                  <a:txBody>
                    <a:bodyPr/>
                    <a:lstStyle/>
                    <a:p>
                      <a:pPr algn="ctr"/>
                      <a:endParaRPr lang="es-ES" dirty="0"/>
                    </a:p>
                  </a:txBody>
                  <a:tcPr/>
                </a:tc>
              </a:tr>
              <a:tr h="370840">
                <a:tc>
                  <a:txBody>
                    <a:bodyPr/>
                    <a:lstStyle/>
                    <a:p>
                      <a:pPr algn="just"/>
                      <a:r>
                        <a:rPr lang="es-ES" dirty="0" smtClean="0"/>
                        <a:t>Cada compuerta tiene dos variables de entrada designadas por A y B y una salida binaria designada por x. </a:t>
                      </a:r>
                      <a:br>
                        <a:rPr lang="es-ES" dirty="0" smtClean="0"/>
                      </a:br>
                      <a:r>
                        <a:rPr lang="es-ES" dirty="0" smtClean="0"/>
                        <a:t>La compuerta AND produce la multiplicación lógica AND: esto es: la salida es 1 si la entrada A y la entrada B están ambas en el binario 1: de otra manera, la salida es 0. </a:t>
                      </a:r>
                      <a:br>
                        <a:rPr lang="es-ES" dirty="0" smtClean="0"/>
                      </a:br>
                      <a:r>
                        <a:rPr lang="es-ES" dirty="0" smtClean="0"/>
                        <a:t>Estas condiciones también son especificadas en la tabla de verdad para la compuerta AND. </a:t>
                      </a:r>
                      <a:br>
                        <a:rPr lang="es-ES" dirty="0" smtClean="0"/>
                      </a:br>
                      <a:r>
                        <a:rPr lang="es-ES" dirty="0" smtClean="0"/>
                        <a:t>El símbolo de operación algebraico de la función AND es el mismo que el símbolo de la multiplicación de la aritmética ordinaria (*).</a:t>
                      </a:r>
                      <a:br>
                        <a:rPr lang="es-ES" dirty="0" smtClean="0"/>
                      </a:br>
                      <a:r>
                        <a:rPr lang="es-ES" dirty="0" smtClean="0"/>
                        <a:t>Las compuertas AND pueden tener más de dos entradas y por definición, la salida es 1 si todas las entradas son 1.</a:t>
                      </a:r>
                      <a:br>
                        <a:rPr lang="es-ES" dirty="0" smtClean="0"/>
                      </a:br>
                      <a:endParaRPr lang="es-ES" dirty="0"/>
                    </a:p>
                  </a:txBody>
                  <a:tcPr/>
                </a:tc>
                <a:tc>
                  <a:txBody>
                    <a:bodyPr/>
                    <a:lstStyle/>
                    <a:p>
                      <a:endParaRPr lang="es-ES" dirty="0"/>
                    </a:p>
                  </a:txBody>
                  <a:tcPr/>
                </a:tc>
              </a:tr>
            </a:tbl>
          </a:graphicData>
        </a:graphic>
      </p:graphicFrame>
      <p:pic>
        <p:nvPicPr>
          <p:cNvPr id="5" name="4 Imagen" descr="AND.png"/>
          <p:cNvPicPr>
            <a:picLocks noChangeAspect="1"/>
          </p:cNvPicPr>
          <p:nvPr/>
        </p:nvPicPr>
        <p:blipFill>
          <a:blip r:embed="rId2" cstate="print"/>
          <a:stretch>
            <a:fillRect/>
          </a:stretch>
        </p:blipFill>
        <p:spPr>
          <a:xfrm>
            <a:off x="5500694" y="1724574"/>
            <a:ext cx="2571768" cy="4350992"/>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571472" y="1785926"/>
          <a:ext cx="8153400" cy="4028440"/>
        </p:xfrm>
        <a:graphic>
          <a:graphicData uri="http://schemas.openxmlformats.org/drawingml/2006/table">
            <a:tbl>
              <a:tblPr firstRow="1" bandRow="1">
                <a:tableStyleId>{5C22544A-7EE6-4342-B048-85BDC9FD1C3A}</a:tableStyleId>
              </a:tblPr>
              <a:tblGrid>
                <a:gridCol w="4076700"/>
                <a:gridCol w="4076700"/>
              </a:tblGrid>
              <a:tr h="370840">
                <a:tc>
                  <a:txBody>
                    <a:bodyPr/>
                    <a:lstStyle/>
                    <a:p>
                      <a:pPr algn="ctr"/>
                      <a:r>
                        <a:rPr lang="es-ES" dirty="0" smtClean="0"/>
                        <a:t>Compuerta</a:t>
                      </a:r>
                      <a:r>
                        <a:rPr lang="es-ES" baseline="0" dirty="0" smtClean="0"/>
                        <a:t> OR</a:t>
                      </a:r>
                      <a:endParaRPr lang="es-ES" dirty="0"/>
                    </a:p>
                  </a:txBody>
                  <a:tcPr/>
                </a:tc>
                <a:tc>
                  <a:txBody>
                    <a:bodyPr/>
                    <a:lstStyle/>
                    <a:p>
                      <a:endParaRPr lang="es-ES"/>
                    </a:p>
                  </a:txBody>
                  <a:tcPr/>
                </a:tc>
              </a:tr>
              <a:tr h="370840">
                <a:tc>
                  <a:txBody>
                    <a:bodyPr/>
                    <a:lstStyle/>
                    <a:p>
                      <a:r>
                        <a:rPr lang="es-ES" dirty="0" smtClean="0"/>
                        <a:t>La compuerta OR produce la función sumadora, esto es, la salida es 1 si la entrada A o la entrada B o ambas entradas son 1; de otra manera, la salida es 0. </a:t>
                      </a:r>
                    </a:p>
                    <a:p>
                      <a:r>
                        <a:rPr lang="es-ES" dirty="0" smtClean="0"/>
                        <a:t/>
                      </a:r>
                      <a:br>
                        <a:rPr lang="es-ES" dirty="0" smtClean="0"/>
                      </a:br>
                      <a:r>
                        <a:rPr lang="es-ES" dirty="0" smtClean="0"/>
                        <a:t>El símbolo algebraico de la función OR (+), es igual a la operación de aritmética de suma. </a:t>
                      </a:r>
                    </a:p>
                    <a:p>
                      <a:r>
                        <a:rPr lang="es-ES" dirty="0" smtClean="0"/>
                        <a:t/>
                      </a:r>
                      <a:br>
                        <a:rPr lang="es-ES" dirty="0" smtClean="0"/>
                      </a:br>
                      <a:r>
                        <a:rPr lang="es-ES" dirty="0" smtClean="0"/>
                        <a:t>Las compuertas OR pueden tener más de dos entradas y por definición la salida es 1 si cualquier entrada es 1</a:t>
                      </a:r>
                      <a:endParaRPr lang="es-ES" dirty="0"/>
                    </a:p>
                  </a:txBody>
                  <a:tcPr/>
                </a:tc>
                <a:tc>
                  <a:txBody>
                    <a:bodyPr/>
                    <a:lstStyle/>
                    <a:p>
                      <a:endParaRPr lang="es-ES" dirty="0"/>
                    </a:p>
                  </a:txBody>
                  <a:tcPr/>
                </a:tc>
              </a:tr>
            </a:tbl>
          </a:graphicData>
        </a:graphic>
      </p:graphicFrame>
      <p:pic>
        <p:nvPicPr>
          <p:cNvPr id="5" name="4 Imagen" descr="OR.png"/>
          <p:cNvPicPr>
            <a:picLocks noChangeAspect="1"/>
          </p:cNvPicPr>
          <p:nvPr/>
        </p:nvPicPr>
        <p:blipFill>
          <a:blip r:embed="rId2" cstate="print"/>
          <a:stretch>
            <a:fillRect/>
          </a:stretch>
        </p:blipFill>
        <p:spPr>
          <a:xfrm>
            <a:off x="5643570" y="2428868"/>
            <a:ext cx="2071702" cy="2938665"/>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642910" y="1571612"/>
          <a:ext cx="8153400" cy="5125720"/>
        </p:xfrm>
        <a:graphic>
          <a:graphicData uri="http://schemas.openxmlformats.org/drawingml/2006/table">
            <a:tbl>
              <a:tblPr firstRow="1" bandRow="1">
                <a:tableStyleId>{5C22544A-7EE6-4342-B048-85BDC9FD1C3A}</a:tableStyleId>
              </a:tblPr>
              <a:tblGrid>
                <a:gridCol w="4076700"/>
                <a:gridCol w="4076700"/>
              </a:tblGrid>
              <a:tr h="370840">
                <a:tc>
                  <a:txBody>
                    <a:bodyPr/>
                    <a:lstStyle/>
                    <a:p>
                      <a:pPr algn="ctr"/>
                      <a:r>
                        <a:rPr lang="es-ES" dirty="0" smtClean="0"/>
                        <a:t>Compuerta NOT</a:t>
                      </a:r>
                      <a:endParaRPr lang="es-ES" dirty="0"/>
                    </a:p>
                  </a:txBody>
                  <a:tcPr/>
                </a:tc>
                <a:tc>
                  <a:txBody>
                    <a:bodyPr/>
                    <a:lstStyle/>
                    <a:p>
                      <a:endParaRPr lang="es-ES"/>
                    </a:p>
                  </a:txBody>
                  <a:tcPr/>
                </a:tc>
              </a:tr>
              <a:tr h="37084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dirty="0" smtClean="0"/>
                        <a:t>El circuito NOT es un inversor que invierte el nivel lógico de una señal binaria. Produce el NOT, o función complementaria. </a:t>
                      </a:r>
                    </a:p>
                    <a:p>
                      <a:pPr marL="0" marR="0" indent="0" algn="just" defTabSz="914400" rtl="0" eaLnBrk="1" fontAlgn="auto" latinLnBrk="0" hangingPunct="1">
                        <a:lnSpc>
                          <a:spcPct val="100000"/>
                        </a:lnSpc>
                        <a:spcBef>
                          <a:spcPts val="0"/>
                        </a:spcBef>
                        <a:spcAft>
                          <a:spcPts val="0"/>
                        </a:spcAft>
                        <a:buClrTx/>
                        <a:buSzTx/>
                        <a:buFontTx/>
                        <a:buNone/>
                        <a:tabLst/>
                        <a:defRPr/>
                      </a:pPr>
                      <a:endParaRPr lang="es-ES"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es-ES" dirty="0" smtClean="0"/>
                        <a:t>El símbolo algebraico utilizado para el complemento es una barra sobra el símbolo de la variable binaria. </a:t>
                      </a:r>
                      <a:br>
                        <a:rPr lang="es-ES" dirty="0" smtClean="0"/>
                      </a:br>
                      <a:r>
                        <a:rPr lang="es-ES" dirty="0" smtClean="0"/>
                        <a:t>Si la variable binaria posee un valor 0, la compuerta NOT cambia su estado al valor 1 y viceversa.</a:t>
                      </a:r>
                    </a:p>
                    <a:p>
                      <a:pPr marL="0" marR="0" indent="0" algn="just" defTabSz="914400" rtl="0" eaLnBrk="1" fontAlgn="auto" latinLnBrk="0" hangingPunct="1">
                        <a:lnSpc>
                          <a:spcPct val="100000"/>
                        </a:lnSpc>
                        <a:spcBef>
                          <a:spcPts val="0"/>
                        </a:spcBef>
                        <a:spcAft>
                          <a:spcPts val="0"/>
                        </a:spcAft>
                        <a:buClrTx/>
                        <a:buSzTx/>
                        <a:buFontTx/>
                        <a:buNone/>
                        <a:tabLst/>
                        <a:defRPr/>
                      </a:pPr>
                      <a:r>
                        <a:rPr lang="es-ES" dirty="0" smtClean="0"/>
                        <a:t> </a:t>
                      </a:r>
                      <a:br>
                        <a:rPr lang="es-ES" dirty="0" smtClean="0"/>
                      </a:br>
                      <a:r>
                        <a:rPr lang="es-ES" dirty="0" smtClean="0"/>
                        <a:t>El círculo pequeño en la salida de un símbolo gráfico de un inversor designa un inversor lógico. Es decir cambia los valores binarios 1 a 0 y viceversa.</a:t>
                      </a:r>
                    </a:p>
                    <a:p>
                      <a:endParaRPr lang="es-ES" dirty="0"/>
                    </a:p>
                  </a:txBody>
                  <a:tcPr/>
                </a:tc>
                <a:tc>
                  <a:txBody>
                    <a:bodyPr/>
                    <a:lstStyle/>
                    <a:p>
                      <a:endParaRPr lang="es-ES" dirty="0"/>
                    </a:p>
                  </a:txBody>
                  <a:tcPr/>
                </a:tc>
              </a:tr>
            </a:tbl>
          </a:graphicData>
        </a:graphic>
      </p:graphicFrame>
      <p:pic>
        <p:nvPicPr>
          <p:cNvPr id="5" name="4 Imagen" descr="NOT.png"/>
          <p:cNvPicPr>
            <a:picLocks noChangeAspect="1"/>
          </p:cNvPicPr>
          <p:nvPr/>
        </p:nvPicPr>
        <p:blipFill>
          <a:blip r:embed="rId2" cstate="print"/>
          <a:stretch>
            <a:fillRect/>
          </a:stretch>
        </p:blipFill>
        <p:spPr>
          <a:xfrm>
            <a:off x="5572132" y="2357430"/>
            <a:ext cx="2714644" cy="399109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714348" y="714356"/>
          <a:ext cx="8153400" cy="5674360"/>
        </p:xfrm>
        <a:graphic>
          <a:graphicData uri="http://schemas.openxmlformats.org/drawingml/2006/table">
            <a:tbl>
              <a:tblPr firstRow="1" bandRow="1">
                <a:tableStyleId>{5C22544A-7EE6-4342-B048-85BDC9FD1C3A}</a:tableStyleId>
              </a:tblPr>
              <a:tblGrid>
                <a:gridCol w="4076700"/>
                <a:gridCol w="4076700"/>
              </a:tblGrid>
              <a:tr h="370840">
                <a:tc>
                  <a:txBody>
                    <a:bodyPr/>
                    <a:lstStyle/>
                    <a:p>
                      <a:pPr algn="ctr"/>
                      <a:r>
                        <a:rPr lang="es-ES" dirty="0" smtClean="0"/>
                        <a:t>Compuerta</a:t>
                      </a:r>
                      <a:r>
                        <a:rPr lang="es-ES" baseline="0" dirty="0" smtClean="0"/>
                        <a:t>  Separador YES</a:t>
                      </a:r>
                      <a:endParaRPr lang="es-ES" dirty="0"/>
                    </a:p>
                  </a:txBody>
                  <a:tcPr/>
                </a:tc>
                <a:tc>
                  <a:txBody>
                    <a:bodyPr/>
                    <a:lstStyle/>
                    <a:p>
                      <a:endParaRPr lang="es-ES"/>
                    </a:p>
                  </a:txBody>
                  <a:tcPr/>
                </a:tc>
              </a:tr>
              <a:tr h="37084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dirty="0" smtClean="0"/>
                        <a:t>Un símbolo triángulo por sí mismo designa un circuito separador, el cual no produce ninguna función lógica particular puesto que el valor binario de la salida es el mismo de la entrada. </a:t>
                      </a:r>
                      <a:br>
                        <a:rPr lang="es-ES" dirty="0" smtClean="0"/>
                      </a:br>
                      <a:r>
                        <a:rPr lang="es-ES" dirty="0" smtClean="0"/>
                        <a:t>Este circuito se utiliza simplemente para amplificación de la señal.</a:t>
                      </a:r>
                    </a:p>
                    <a:p>
                      <a:pPr marL="0" marR="0" indent="0" algn="just" defTabSz="914400" rtl="0" eaLnBrk="1" fontAlgn="auto" latinLnBrk="0" hangingPunct="1">
                        <a:lnSpc>
                          <a:spcPct val="100000"/>
                        </a:lnSpc>
                        <a:spcBef>
                          <a:spcPts val="0"/>
                        </a:spcBef>
                        <a:spcAft>
                          <a:spcPts val="0"/>
                        </a:spcAft>
                        <a:buClrTx/>
                        <a:buSzTx/>
                        <a:buFontTx/>
                        <a:buNone/>
                        <a:tabLst/>
                        <a:defRPr/>
                      </a:pPr>
                      <a:endParaRPr lang="es-ES"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es-ES" dirty="0" smtClean="0"/>
                        <a:t>Sin embargo, la corriente producida a la salida es muy superior a la corriente suministrada a la entrada de la misma.</a:t>
                      </a:r>
                      <a:br>
                        <a:rPr lang="es-ES" dirty="0" smtClean="0"/>
                      </a:br>
                      <a:r>
                        <a:rPr lang="es-ES" dirty="0" smtClean="0"/>
                        <a:t>De ésta manera, un separador puede excitar muchas otras compuertas que requieren una cantidad mayor de corriente que de otra manera no se encontraría en la pequeña cantidad de corriente aplicada a la entrada del separador.</a:t>
                      </a:r>
                    </a:p>
                    <a:p>
                      <a:endParaRPr lang="es-ES" dirty="0"/>
                    </a:p>
                  </a:txBody>
                  <a:tcPr/>
                </a:tc>
                <a:tc>
                  <a:txBody>
                    <a:bodyPr/>
                    <a:lstStyle/>
                    <a:p>
                      <a:endParaRPr lang="es-ES" dirty="0"/>
                    </a:p>
                  </a:txBody>
                  <a:tcPr/>
                </a:tc>
              </a:tr>
            </a:tbl>
          </a:graphicData>
        </a:graphic>
      </p:graphicFrame>
      <p:pic>
        <p:nvPicPr>
          <p:cNvPr id="5" name="4 Imagen" descr="YES.png"/>
          <p:cNvPicPr>
            <a:picLocks noChangeAspect="1"/>
          </p:cNvPicPr>
          <p:nvPr/>
        </p:nvPicPr>
        <p:blipFill>
          <a:blip r:embed="rId2" cstate="print"/>
          <a:stretch>
            <a:fillRect/>
          </a:stretch>
        </p:blipFill>
        <p:spPr>
          <a:xfrm>
            <a:off x="5786446" y="1714488"/>
            <a:ext cx="2214578" cy="392909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graphicFrame>
        <p:nvGraphicFramePr>
          <p:cNvPr id="4" name="3 Marcador de contenido"/>
          <p:cNvGraphicFramePr>
            <a:graphicFrameLocks noGrp="1"/>
          </p:cNvGraphicFramePr>
          <p:nvPr>
            <p:ph idx="1"/>
          </p:nvPr>
        </p:nvGraphicFramePr>
        <p:xfrm>
          <a:off x="457200" y="1935163"/>
          <a:ext cx="8229600" cy="512572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es-ES" dirty="0" smtClean="0"/>
                        <a:t>Compuerta  NAND</a:t>
                      </a:r>
                      <a:endParaRPr lang="es-ES" dirty="0"/>
                    </a:p>
                  </a:txBody>
                  <a:tcPr marL="92295" marR="92295"/>
                </a:tc>
                <a:tc>
                  <a:txBody>
                    <a:bodyPr/>
                    <a:lstStyle/>
                    <a:p>
                      <a:endParaRPr lang="es-ES"/>
                    </a:p>
                  </a:txBody>
                  <a:tcPr marL="92295" marR="92295"/>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Es el complemento de la función AND, como se indica por el símbolo gráfico, que consiste en una compuerta AND seguida por un pequeño círculo (quiere decir que invierte la señal).</a:t>
                      </a:r>
                    </a:p>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
                      </a:r>
                      <a:br>
                        <a:rPr lang="es-ES" dirty="0" smtClean="0"/>
                      </a:br>
                      <a:r>
                        <a:rPr lang="es-ES" dirty="0" smtClean="0"/>
                        <a:t>La designación NAND se deriva de la abreviación NOT - AND. Una designación más adecuada habría sido AND invertido puesto que es la función AND la que se ha invertido.</a:t>
                      </a:r>
                    </a:p>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
                      </a:r>
                      <a:br>
                        <a:rPr lang="es-ES" dirty="0" smtClean="0"/>
                      </a:br>
                      <a:r>
                        <a:rPr lang="es-ES" dirty="0" smtClean="0"/>
                        <a:t>Las compuertas NAND pueden tener más de dos entradas, y la salida es siempre el complemento de la función AND.</a:t>
                      </a:r>
                    </a:p>
                    <a:p>
                      <a:endParaRPr lang="es-ES" dirty="0"/>
                    </a:p>
                  </a:txBody>
                  <a:tcPr marL="92295" marR="92295"/>
                </a:tc>
                <a:tc>
                  <a:txBody>
                    <a:bodyPr/>
                    <a:lstStyle/>
                    <a:p>
                      <a:endParaRPr lang="es-ES" dirty="0"/>
                    </a:p>
                  </a:txBody>
                  <a:tcPr marL="92295" marR="92295"/>
                </a:tc>
              </a:tr>
            </a:tbl>
          </a:graphicData>
        </a:graphic>
      </p:graphicFrame>
      <p:pic>
        <p:nvPicPr>
          <p:cNvPr id="5" name="4 Imagen" descr="NAND.png"/>
          <p:cNvPicPr>
            <a:picLocks noChangeAspect="1"/>
          </p:cNvPicPr>
          <p:nvPr/>
        </p:nvPicPr>
        <p:blipFill>
          <a:blip r:embed="rId2" cstate="print"/>
          <a:stretch>
            <a:fillRect/>
          </a:stretch>
        </p:blipFill>
        <p:spPr>
          <a:xfrm>
            <a:off x="5643570" y="2500306"/>
            <a:ext cx="2357454" cy="3429024"/>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Secuencia Didáctica</a:t>
            </a:r>
            <a:endParaRPr lang="es-ES" dirty="0"/>
          </a:p>
        </p:txBody>
      </p:sp>
      <p:sp>
        <p:nvSpPr>
          <p:cNvPr id="7" name="6 Flecha abajo"/>
          <p:cNvSpPr/>
          <p:nvPr/>
        </p:nvSpPr>
        <p:spPr>
          <a:xfrm>
            <a:off x="1187624" y="4653136"/>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12" name="11 Flecha abajo"/>
          <p:cNvSpPr/>
          <p:nvPr/>
        </p:nvSpPr>
        <p:spPr>
          <a:xfrm>
            <a:off x="1187624" y="2852936"/>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grpSp>
        <p:nvGrpSpPr>
          <p:cNvPr id="13" name="12 Grupo"/>
          <p:cNvGrpSpPr/>
          <p:nvPr/>
        </p:nvGrpSpPr>
        <p:grpSpPr>
          <a:xfrm>
            <a:off x="395536" y="5085184"/>
            <a:ext cx="1944216" cy="1152128"/>
            <a:chOff x="547936" y="1853208"/>
            <a:chExt cx="1584176" cy="936104"/>
          </a:xfrm>
        </p:grpSpPr>
        <p:sp>
          <p:nvSpPr>
            <p:cNvPr id="14" name="13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15" name="14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grpSp>
      <p:sp>
        <p:nvSpPr>
          <p:cNvPr id="16" name="15 CuadroTexto"/>
          <p:cNvSpPr txBox="1"/>
          <p:nvPr/>
        </p:nvSpPr>
        <p:spPr>
          <a:xfrm>
            <a:off x="539552" y="5301208"/>
            <a:ext cx="1656184" cy="646331"/>
          </a:xfrm>
          <a:prstGeom prst="rect">
            <a:avLst/>
          </a:prstGeom>
          <a:noFill/>
        </p:spPr>
        <p:txBody>
          <a:bodyPr wrap="square" rtlCol="0">
            <a:spAutoFit/>
          </a:bodyPr>
          <a:lstStyle/>
          <a:p>
            <a:pPr algn="ctr"/>
            <a:r>
              <a:rPr lang="es-ES" dirty="0" smtClean="0"/>
              <a:t>Micro</a:t>
            </a:r>
          </a:p>
          <a:p>
            <a:pPr algn="ctr"/>
            <a:r>
              <a:rPr lang="es-ES" dirty="0" smtClean="0"/>
              <a:t>programación</a:t>
            </a:r>
          </a:p>
        </p:txBody>
      </p:sp>
      <p:grpSp>
        <p:nvGrpSpPr>
          <p:cNvPr id="20" name="19 Grupo"/>
          <p:cNvGrpSpPr/>
          <p:nvPr/>
        </p:nvGrpSpPr>
        <p:grpSpPr>
          <a:xfrm>
            <a:off x="323528" y="3284984"/>
            <a:ext cx="2016224" cy="1224136"/>
            <a:chOff x="547936" y="1853208"/>
            <a:chExt cx="1584176" cy="936104"/>
          </a:xfrm>
        </p:grpSpPr>
        <p:sp>
          <p:nvSpPr>
            <p:cNvPr id="21" name="20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22" name="21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grpSp>
      <p:grpSp>
        <p:nvGrpSpPr>
          <p:cNvPr id="23" name="22 Grupo"/>
          <p:cNvGrpSpPr/>
          <p:nvPr/>
        </p:nvGrpSpPr>
        <p:grpSpPr>
          <a:xfrm>
            <a:off x="323528" y="1628800"/>
            <a:ext cx="1944216" cy="1152128"/>
            <a:chOff x="547936" y="1853208"/>
            <a:chExt cx="1584176" cy="936104"/>
          </a:xfrm>
        </p:grpSpPr>
        <p:sp>
          <p:nvSpPr>
            <p:cNvPr id="24" name="23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25" name="24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grpSp>
      <p:sp>
        <p:nvSpPr>
          <p:cNvPr id="26" name="25 CuadroTexto"/>
          <p:cNvSpPr txBox="1"/>
          <p:nvPr/>
        </p:nvSpPr>
        <p:spPr>
          <a:xfrm>
            <a:off x="539552" y="1844824"/>
            <a:ext cx="1512168" cy="584775"/>
          </a:xfrm>
          <a:prstGeom prst="rect">
            <a:avLst/>
          </a:prstGeom>
          <a:noFill/>
        </p:spPr>
        <p:txBody>
          <a:bodyPr wrap="square" rtlCol="0">
            <a:spAutoFit/>
          </a:bodyPr>
          <a:lstStyle/>
          <a:p>
            <a:pPr algn="ctr"/>
            <a:r>
              <a:rPr lang="es-ES" sz="1600" dirty="0" smtClean="0"/>
              <a:t>Computadora</a:t>
            </a:r>
          </a:p>
          <a:p>
            <a:pPr algn="ctr"/>
            <a:r>
              <a:rPr lang="es-ES" sz="1600" dirty="0" smtClean="0"/>
              <a:t>Digital</a:t>
            </a:r>
            <a:endParaRPr lang="es-ES" sz="1600" dirty="0"/>
          </a:p>
        </p:txBody>
      </p:sp>
      <p:sp>
        <p:nvSpPr>
          <p:cNvPr id="27" name="26 CuadroTexto"/>
          <p:cNvSpPr txBox="1"/>
          <p:nvPr/>
        </p:nvSpPr>
        <p:spPr>
          <a:xfrm>
            <a:off x="539552" y="3717032"/>
            <a:ext cx="1512168" cy="369332"/>
          </a:xfrm>
          <a:prstGeom prst="rect">
            <a:avLst/>
          </a:prstGeom>
          <a:noFill/>
        </p:spPr>
        <p:txBody>
          <a:bodyPr wrap="square" rtlCol="0">
            <a:spAutoFit/>
          </a:bodyPr>
          <a:lstStyle/>
          <a:p>
            <a:pPr algn="ctr"/>
            <a:r>
              <a:rPr lang="es-ES" dirty="0" smtClean="0"/>
              <a:t>Lógica Digital</a:t>
            </a:r>
            <a:endParaRPr lang="es-ES" dirty="0"/>
          </a:p>
        </p:txBody>
      </p:sp>
      <p:sp>
        <p:nvSpPr>
          <p:cNvPr id="28" name="27 Flecha abajo"/>
          <p:cNvSpPr/>
          <p:nvPr/>
        </p:nvSpPr>
        <p:spPr>
          <a:xfrm rot="16200000">
            <a:off x="2735796" y="5553236"/>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grpSp>
        <p:nvGrpSpPr>
          <p:cNvPr id="29" name="28 Grupo"/>
          <p:cNvGrpSpPr/>
          <p:nvPr/>
        </p:nvGrpSpPr>
        <p:grpSpPr>
          <a:xfrm>
            <a:off x="3563888" y="5085184"/>
            <a:ext cx="1944216" cy="1152128"/>
            <a:chOff x="547936" y="1853208"/>
            <a:chExt cx="1584176" cy="936104"/>
          </a:xfrm>
        </p:grpSpPr>
        <p:sp>
          <p:nvSpPr>
            <p:cNvPr id="30" name="29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31" name="30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grpSp>
      <p:sp>
        <p:nvSpPr>
          <p:cNvPr id="32" name="31 CuadroTexto"/>
          <p:cNvSpPr txBox="1"/>
          <p:nvPr/>
        </p:nvSpPr>
        <p:spPr>
          <a:xfrm>
            <a:off x="6660232" y="3645024"/>
            <a:ext cx="1656184" cy="646331"/>
          </a:xfrm>
          <a:prstGeom prst="rect">
            <a:avLst/>
          </a:prstGeom>
          <a:noFill/>
        </p:spPr>
        <p:txBody>
          <a:bodyPr wrap="square" rtlCol="0">
            <a:spAutoFit/>
          </a:bodyPr>
          <a:lstStyle/>
          <a:p>
            <a:pPr algn="ctr"/>
            <a:r>
              <a:rPr lang="es-ES" dirty="0" smtClean="0"/>
              <a:t>Lenguaje</a:t>
            </a:r>
          </a:p>
          <a:p>
            <a:pPr algn="ctr"/>
            <a:r>
              <a:rPr lang="es-ES" dirty="0" smtClean="0"/>
              <a:t>Máquina</a:t>
            </a:r>
          </a:p>
        </p:txBody>
      </p:sp>
      <p:sp>
        <p:nvSpPr>
          <p:cNvPr id="33" name="32 Flecha abajo"/>
          <p:cNvSpPr/>
          <p:nvPr/>
        </p:nvSpPr>
        <p:spPr>
          <a:xfrm rot="16200000">
            <a:off x="5832140" y="5553236"/>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grpSp>
        <p:nvGrpSpPr>
          <p:cNvPr id="34" name="33 Grupo"/>
          <p:cNvGrpSpPr/>
          <p:nvPr/>
        </p:nvGrpSpPr>
        <p:grpSpPr>
          <a:xfrm>
            <a:off x="6588224" y="5085184"/>
            <a:ext cx="1944216" cy="1152128"/>
            <a:chOff x="547936" y="1853208"/>
            <a:chExt cx="1584176" cy="936104"/>
          </a:xfrm>
        </p:grpSpPr>
        <p:sp>
          <p:nvSpPr>
            <p:cNvPr id="35" name="34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36" name="35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grpSp>
      <p:grpSp>
        <p:nvGrpSpPr>
          <p:cNvPr id="37" name="36 Grupo"/>
          <p:cNvGrpSpPr/>
          <p:nvPr/>
        </p:nvGrpSpPr>
        <p:grpSpPr>
          <a:xfrm>
            <a:off x="6516216" y="3356992"/>
            <a:ext cx="1944216" cy="1152128"/>
            <a:chOff x="547936" y="1853208"/>
            <a:chExt cx="1584176" cy="936104"/>
          </a:xfrm>
        </p:grpSpPr>
        <p:sp>
          <p:nvSpPr>
            <p:cNvPr id="38" name="37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39" name="38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grpSp>
      <p:grpSp>
        <p:nvGrpSpPr>
          <p:cNvPr id="40" name="39 Grupo"/>
          <p:cNvGrpSpPr/>
          <p:nvPr/>
        </p:nvGrpSpPr>
        <p:grpSpPr>
          <a:xfrm>
            <a:off x="6516216" y="1628800"/>
            <a:ext cx="1944216" cy="1152128"/>
            <a:chOff x="547936" y="1853208"/>
            <a:chExt cx="1584176" cy="936104"/>
          </a:xfrm>
        </p:grpSpPr>
        <p:sp>
          <p:nvSpPr>
            <p:cNvPr id="41" name="40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42" name="41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grpSp>
      <p:sp>
        <p:nvSpPr>
          <p:cNvPr id="43" name="42 CuadroTexto"/>
          <p:cNvSpPr txBox="1"/>
          <p:nvPr/>
        </p:nvSpPr>
        <p:spPr>
          <a:xfrm>
            <a:off x="6732240" y="5301208"/>
            <a:ext cx="1656184" cy="646331"/>
          </a:xfrm>
          <a:prstGeom prst="rect">
            <a:avLst/>
          </a:prstGeom>
          <a:noFill/>
        </p:spPr>
        <p:txBody>
          <a:bodyPr wrap="square" rtlCol="0">
            <a:spAutoFit/>
          </a:bodyPr>
          <a:lstStyle/>
          <a:p>
            <a:pPr algn="ctr"/>
            <a:r>
              <a:rPr lang="es-ES" dirty="0" smtClean="0"/>
              <a:t>Sistema</a:t>
            </a:r>
          </a:p>
          <a:p>
            <a:pPr algn="ctr"/>
            <a:r>
              <a:rPr lang="es-ES" dirty="0" smtClean="0"/>
              <a:t>Operativo</a:t>
            </a:r>
          </a:p>
        </p:txBody>
      </p:sp>
      <p:sp>
        <p:nvSpPr>
          <p:cNvPr id="44" name="43 CuadroTexto"/>
          <p:cNvSpPr txBox="1"/>
          <p:nvPr/>
        </p:nvSpPr>
        <p:spPr>
          <a:xfrm>
            <a:off x="3707904" y="5301208"/>
            <a:ext cx="1656184" cy="646331"/>
          </a:xfrm>
          <a:prstGeom prst="rect">
            <a:avLst/>
          </a:prstGeom>
          <a:noFill/>
        </p:spPr>
        <p:txBody>
          <a:bodyPr wrap="square" rtlCol="0">
            <a:spAutoFit/>
          </a:bodyPr>
          <a:lstStyle/>
          <a:p>
            <a:pPr algn="ctr"/>
            <a:r>
              <a:rPr lang="es-ES" dirty="0" smtClean="0"/>
              <a:t>Lenguaje</a:t>
            </a:r>
          </a:p>
          <a:p>
            <a:pPr algn="ctr"/>
            <a:r>
              <a:rPr lang="es-ES" dirty="0" smtClean="0"/>
              <a:t>Máquina</a:t>
            </a:r>
          </a:p>
        </p:txBody>
      </p:sp>
      <p:sp>
        <p:nvSpPr>
          <p:cNvPr id="45" name="44 CuadroTexto"/>
          <p:cNvSpPr txBox="1"/>
          <p:nvPr/>
        </p:nvSpPr>
        <p:spPr>
          <a:xfrm>
            <a:off x="6660232" y="3573016"/>
            <a:ext cx="1656184" cy="646331"/>
          </a:xfrm>
          <a:prstGeom prst="rect">
            <a:avLst/>
          </a:prstGeom>
          <a:noFill/>
        </p:spPr>
        <p:txBody>
          <a:bodyPr wrap="square" rtlCol="0">
            <a:spAutoFit/>
          </a:bodyPr>
          <a:lstStyle/>
          <a:p>
            <a:pPr algn="ctr"/>
            <a:r>
              <a:rPr lang="es-ES" dirty="0" smtClean="0"/>
              <a:t>Lenguaje</a:t>
            </a:r>
          </a:p>
          <a:p>
            <a:pPr algn="ctr"/>
            <a:r>
              <a:rPr lang="es-ES" dirty="0" smtClean="0"/>
              <a:t>Ensamblador</a:t>
            </a:r>
          </a:p>
        </p:txBody>
      </p:sp>
      <p:sp>
        <p:nvSpPr>
          <p:cNvPr id="46" name="45 CuadroTexto"/>
          <p:cNvSpPr txBox="1"/>
          <p:nvPr/>
        </p:nvSpPr>
        <p:spPr>
          <a:xfrm>
            <a:off x="6660232" y="1988840"/>
            <a:ext cx="1656184" cy="369332"/>
          </a:xfrm>
          <a:prstGeom prst="rect">
            <a:avLst/>
          </a:prstGeom>
          <a:noFill/>
        </p:spPr>
        <p:txBody>
          <a:bodyPr wrap="square" rtlCol="0">
            <a:spAutoFit/>
          </a:bodyPr>
          <a:lstStyle/>
          <a:p>
            <a:pPr algn="ctr"/>
            <a:r>
              <a:rPr lang="es-ES" dirty="0" smtClean="0"/>
              <a:t>Compiladores</a:t>
            </a:r>
          </a:p>
        </p:txBody>
      </p:sp>
      <p:sp>
        <p:nvSpPr>
          <p:cNvPr id="47" name="46 Flecha abajo"/>
          <p:cNvSpPr/>
          <p:nvPr/>
        </p:nvSpPr>
        <p:spPr>
          <a:xfrm rot="10800000">
            <a:off x="7380312" y="4581128"/>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48" name="47 Flecha abajo"/>
          <p:cNvSpPr/>
          <p:nvPr/>
        </p:nvSpPr>
        <p:spPr>
          <a:xfrm rot="10800000">
            <a:off x="7380312" y="2852936"/>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49" name="48 Elipse"/>
          <p:cNvSpPr/>
          <p:nvPr/>
        </p:nvSpPr>
        <p:spPr>
          <a:xfrm>
            <a:off x="3563888" y="2348880"/>
            <a:ext cx="1800200" cy="1728192"/>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51" name="50 CuadroTexto"/>
          <p:cNvSpPr txBox="1"/>
          <p:nvPr/>
        </p:nvSpPr>
        <p:spPr>
          <a:xfrm>
            <a:off x="3707904" y="2852936"/>
            <a:ext cx="1584176" cy="707886"/>
          </a:xfrm>
          <a:prstGeom prst="rect">
            <a:avLst/>
          </a:prstGeom>
          <a:noFill/>
        </p:spPr>
        <p:txBody>
          <a:bodyPr wrap="square" rtlCol="0">
            <a:spAutoFit/>
          </a:bodyPr>
          <a:lstStyle/>
          <a:p>
            <a:pPr algn="ctr"/>
            <a:r>
              <a:rPr lang="es-ES" sz="2000" dirty="0" smtClean="0"/>
              <a:t>Software de Base</a:t>
            </a:r>
            <a:endParaRPr lang="es-ES" sz="20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1935163"/>
          <a:ext cx="8229600" cy="347980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es-ES" dirty="0" smtClean="0"/>
                        <a:t>Compuerta</a:t>
                      </a:r>
                      <a:r>
                        <a:rPr lang="es-ES" baseline="0" dirty="0" smtClean="0"/>
                        <a:t> NOR</a:t>
                      </a:r>
                      <a:endParaRPr lang="es-ES" dirty="0"/>
                    </a:p>
                  </a:txBody>
                  <a:tcPr marL="92295" marR="92295"/>
                </a:tc>
                <a:tc>
                  <a:txBody>
                    <a:bodyPr/>
                    <a:lstStyle/>
                    <a:p>
                      <a:endParaRPr lang="es-ES"/>
                    </a:p>
                  </a:txBody>
                  <a:tcPr marL="92295" marR="92295"/>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La compuerta NOR es el complemento de la compuerta OR y utiliza el símbolo de la compuerta OR seguido de un círculo pequeño (quiere decir que invierte la señal). </a:t>
                      </a:r>
                    </a:p>
                    <a:p>
                      <a:pPr marL="0" marR="0" indent="0" algn="l" defTabSz="914400" rtl="0" eaLnBrk="1" fontAlgn="auto" latinLnBrk="0" hangingPunct="1">
                        <a:lnSpc>
                          <a:spcPct val="100000"/>
                        </a:lnSpc>
                        <a:spcBef>
                          <a:spcPts val="0"/>
                        </a:spcBef>
                        <a:spcAft>
                          <a:spcPts val="0"/>
                        </a:spcAft>
                        <a:buClrTx/>
                        <a:buSzTx/>
                        <a:buFontTx/>
                        <a:buNone/>
                        <a:tabLst/>
                        <a:defRPr/>
                      </a:pPr>
                      <a:endParaRPr lang="es-E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Las compuertas NOR pueden tener más de dos entradas, y la salida es siempre el complemento de la función OR.</a:t>
                      </a:r>
                    </a:p>
                    <a:p>
                      <a:pPr marL="0" marR="0" indent="0" algn="l" defTabSz="914400" rtl="0" eaLnBrk="1" fontAlgn="auto" latinLnBrk="0" hangingPunct="1">
                        <a:lnSpc>
                          <a:spcPct val="100000"/>
                        </a:lnSpc>
                        <a:spcBef>
                          <a:spcPts val="0"/>
                        </a:spcBef>
                        <a:spcAft>
                          <a:spcPts val="0"/>
                        </a:spcAft>
                        <a:buClrTx/>
                        <a:buSzTx/>
                        <a:buFontTx/>
                        <a:buNone/>
                        <a:tabLst/>
                        <a:defRPr/>
                      </a:pPr>
                      <a:endParaRPr lang="es-ES" dirty="0" smtClean="0"/>
                    </a:p>
                    <a:p>
                      <a:endParaRPr lang="es-ES" dirty="0"/>
                    </a:p>
                  </a:txBody>
                  <a:tcPr marL="92295" marR="92295"/>
                </a:tc>
                <a:tc>
                  <a:txBody>
                    <a:bodyPr/>
                    <a:lstStyle/>
                    <a:p>
                      <a:endParaRPr lang="es-ES"/>
                    </a:p>
                  </a:txBody>
                  <a:tcPr marL="92295" marR="92295"/>
                </a:tc>
              </a:tr>
            </a:tbl>
          </a:graphicData>
        </a:graphic>
      </p:graphicFrame>
      <p:pic>
        <p:nvPicPr>
          <p:cNvPr id="5" name="4 Imagen" descr="NOR.png"/>
          <p:cNvPicPr>
            <a:picLocks noChangeAspect="1"/>
          </p:cNvPicPr>
          <p:nvPr/>
        </p:nvPicPr>
        <p:blipFill>
          <a:blip r:embed="rId2" cstate="print"/>
          <a:stretch>
            <a:fillRect/>
          </a:stretch>
        </p:blipFill>
        <p:spPr>
          <a:xfrm>
            <a:off x="5786446" y="2357430"/>
            <a:ext cx="2071702" cy="2301615"/>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260648"/>
            <a:ext cx="8229600" cy="1143000"/>
          </a:xfrm>
        </p:spPr>
        <p:txBody>
          <a:bodyPr/>
          <a:lstStyle/>
          <a:p>
            <a:pPr algn="ctr"/>
            <a:r>
              <a:rPr lang="es-ES" dirty="0" smtClean="0"/>
              <a:t>1.3 Equivalencia entre Circuitos</a:t>
            </a:r>
            <a:endParaRPr lang="es-ES" dirty="0"/>
          </a:p>
        </p:txBody>
      </p:sp>
      <p:sp>
        <p:nvSpPr>
          <p:cNvPr id="3" name="2 Marcador de contenido"/>
          <p:cNvSpPr>
            <a:spLocks noGrp="1"/>
          </p:cNvSpPr>
          <p:nvPr>
            <p:ph idx="1"/>
          </p:nvPr>
        </p:nvSpPr>
        <p:spPr>
          <a:xfrm>
            <a:off x="642910" y="1571612"/>
            <a:ext cx="8153400" cy="4686320"/>
          </a:xfrm>
        </p:spPr>
        <p:txBody>
          <a:bodyPr>
            <a:normAutofit fontScale="92500" lnSpcReduction="10000"/>
          </a:bodyPr>
          <a:lstStyle/>
          <a:p>
            <a:pPr algn="just">
              <a:buNone/>
            </a:pPr>
            <a:r>
              <a:rPr lang="es-ES" dirty="0" smtClean="0"/>
              <a:t>Un circuito equivalente se refiere a la forma más simple de un circuito que conserve todas las características eléctricas del circuito original, que es más complejo. </a:t>
            </a:r>
          </a:p>
          <a:p>
            <a:pPr algn="just">
              <a:buNone/>
            </a:pPr>
            <a:endParaRPr lang="es-ES" dirty="0" smtClean="0"/>
          </a:p>
          <a:p>
            <a:pPr algn="just">
              <a:buNone/>
            </a:pPr>
            <a:r>
              <a:rPr lang="es-ES" dirty="0" smtClean="0"/>
              <a:t>De esta forma, un circuito equivalente contiene elementos pasivos y lineales. Sin embargo, también se usan circuitos equivalentes más complejos para aproximar el comportamiento no lineal del circuito original. </a:t>
            </a:r>
          </a:p>
          <a:p>
            <a:pPr algn="just">
              <a:buNone/>
            </a:pPr>
            <a:endParaRPr lang="es-ES" dirty="0" smtClean="0"/>
          </a:p>
          <a:p>
            <a:pPr algn="just">
              <a:buNone/>
            </a:pPr>
            <a:r>
              <a:rPr lang="es-ES" dirty="0" smtClean="0"/>
              <a:t>Estos circuitos complejos reciben el nombre de </a:t>
            </a:r>
            <a:r>
              <a:rPr lang="es-ES" dirty="0" err="1" smtClean="0"/>
              <a:t>macromodelos</a:t>
            </a:r>
            <a:r>
              <a:rPr lang="es-ES" dirty="0" smtClean="0"/>
              <a:t> del circuito original. Un ejemplo de un </a:t>
            </a:r>
            <a:r>
              <a:rPr lang="es-ES" dirty="0" err="1" smtClean="0"/>
              <a:t>macromodelo</a:t>
            </a:r>
            <a:r>
              <a:rPr lang="es-ES" dirty="0" smtClean="0"/>
              <a:t> es el circuito de </a:t>
            </a:r>
            <a:r>
              <a:rPr lang="es-ES" dirty="0" err="1" smtClean="0"/>
              <a:t>Boyle</a:t>
            </a:r>
            <a:r>
              <a:rPr lang="es-ES" dirty="0" smtClean="0"/>
              <a:t> para el amplificador operacional 741.</a:t>
            </a:r>
          </a:p>
          <a:p>
            <a:pPr>
              <a:buNone/>
            </a:pPr>
            <a:endParaRPr lang="es-E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a:bodyPr>
          <a:lstStyle/>
          <a:p>
            <a:pPr algn="just">
              <a:buNone/>
            </a:pPr>
            <a:r>
              <a:rPr lang="es-ES" dirty="0" smtClean="0"/>
              <a:t>Hay dos circuitos equivalente que son muy reconocidos:</a:t>
            </a:r>
          </a:p>
          <a:p>
            <a:endParaRPr lang="es-ES" dirty="0" smtClean="0"/>
          </a:p>
          <a:p>
            <a:r>
              <a:rPr lang="es-ES" dirty="0" smtClean="0"/>
              <a:t>Equivalente de Thévenin</a:t>
            </a:r>
          </a:p>
          <a:p>
            <a:r>
              <a:rPr lang="es-ES" dirty="0" smtClean="0"/>
              <a:t>Equivalente de Norton</a:t>
            </a:r>
          </a:p>
          <a:p>
            <a:pPr algn="just">
              <a:buNone/>
            </a:pPr>
            <a:endParaRPr lang="es-ES" dirty="0" smtClean="0"/>
          </a:p>
          <a:p>
            <a:pPr algn="just">
              <a:buNone/>
            </a:pPr>
            <a:r>
              <a:rPr lang="es-ES" dirty="0" smtClean="0"/>
              <a:t>Bajo ciertas condiciones, los circuitos de cuatro terminales, se pueden establecer como un cuadripolo. La restricción de la representación de los circuitos de cuatro terminales es la de un puerto: la corriente entrante de cada puerto debe ser la misma que la corriente que sale por ese puerto. </a:t>
            </a:r>
          </a:p>
          <a:p>
            <a:pPr>
              <a:buNone/>
            </a:pPr>
            <a:endParaRPr lang="es-E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buNone/>
            </a:pPr>
            <a:r>
              <a:rPr lang="es-ES" dirty="0" smtClean="0"/>
              <a:t>Los circuitos equivalentes también pueden describir y modelar las propiedades eléctricas de los materiales o sistemas biológicos como la membrana celular. </a:t>
            </a:r>
          </a:p>
          <a:p>
            <a:pPr algn="just">
              <a:buNone/>
            </a:pPr>
            <a:endParaRPr lang="es-ES" dirty="0" smtClean="0"/>
          </a:p>
          <a:p>
            <a:pPr algn="just">
              <a:buNone/>
            </a:pPr>
            <a:r>
              <a:rPr lang="es-ES" dirty="0" smtClean="0"/>
              <a:t>Este último es modelado como un condensador en paralelo con una combinación de una batería y una resistencia.</a:t>
            </a:r>
          </a:p>
          <a:p>
            <a:pPr>
              <a:buNone/>
            </a:pPr>
            <a:endParaRPr lang="es-E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620688"/>
            <a:ext cx="8153400" cy="1278632"/>
          </a:xfrm>
        </p:spPr>
        <p:txBody>
          <a:bodyPr>
            <a:normAutofit fontScale="90000"/>
          </a:bodyPr>
          <a:lstStyle/>
          <a:p>
            <a:pPr algn="ctr"/>
            <a:r>
              <a:rPr lang="es-ES" dirty="0" smtClean="0"/>
              <a:t/>
            </a:r>
            <a:br>
              <a:rPr lang="es-ES" dirty="0" smtClean="0"/>
            </a:br>
            <a:r>
              <a:rPr lang="es-ES" dirty="0"/>
              <a:t/>
            </a:r>
            <a:br>
              <a:rPr lang="es-ES" dirty="0"/>
            </a:br>
            <a:r>
              <a:rPr lang="es-ES" dirty="0" smtClean="0"/>
              <a:t/>
            </a:r>
            <a:br>
              <a:rPr lang="es-ES" dirty="0" smtClean="0"/>
            </a:br>
            <a:r>
              <a:rPr lang="es-ES" dirty="0"/>
              <a:t/>
            </a:r>
            <a:br>
              <a:rPr lang="es-ES" dirty="0"/>
            </a:br>
            <a:r>
              <a:rPr lang="es-ES" dirty="0" smtClean="0"/>
              <a:t/>
            </a:r>
            <a:br>
              <a:rPr lang="es-ES" dirty="0" smtClean="0"/>
            </a:br>
            <a:r>
              <a:rPr lang="es-ES" dirty="0"/>
              <a:t/>
            </a:r>
            <a:br>
              <a:rPr lang="es-ES" dirty="0"/>
            </a:br>
            <a:r>
              <a:rPr lang="es-ES" dirty="0" smtClean="0"/>
              <a:t/>
            </a:r>
            <a:br>
              <a:rPr lang="es-ES" dirty="0" smtClean="0"/>
            </a:br>
            <a:r>
              <a:rPr lang="es-ES" dirty="0" smtClean="0"/>
              <a:t>1.4 </a:t>
            </a:r>
            <a:r>
              <a:rPr lang="es-ES" dirty="0" smtClean="0"/>
              <a:t>Circuitos Básicos de la Lógica Digital</a:t>
            </a:r>
            <a:endParaRPr lang="es-ES" dirty="0"/>
          </a:p>
        </p:txBody>
      </p:sp>
      <p:sp>
        <p:nvSpPr>
          <p:cNvPr id="3" name="2 Marcador de contenido"/>
          <p:cNvSpPr>
            <a:spLocks noGrp="1"/>
          </p:cNvSpPr>
          <p:nvPr>
            <p:ph idx="1"/>
          </p:nvPr>
        </p:nvSpPr>
        <p:spPr/>
        <p:txBody>
          <a:bodyPr/>
          <a:lstStyle/>
          <a:p>
            <a:pPr algn="just">
              <a:buNone/>
            </a:pPr>
            <a:endParaRPr lang="es-ES" dirty="0" smtClean="0"/>
          </a:p>
          <a:p>
            <a:pPr algn="just">
              <a:buNone/>
            </a:pPr>
            <a:r>
              <a:rPr lang="es-ES" dirty="0" smtClean="0"/>
              <a:t>En los circuitos de trasmisión digitales, la información se envía de unos circuitos a otros como dos estados de voltaje, uno "alto" y otro "bajo", esos estados son tratados como </a:t>
            </a:r>
            <a:r>
              <a:rPr lang="es-ES" i="1" dirty="0" smtClean="0"/>
              <a:t>bits</a:t>
            </a:r>
            <a:r>
              <a:rPr lang="es-ES" dirty="0" smtClean="0"/>
              <a:t>, se pueden representar como ceros (0) y unos (1) y forman números binarios. </a:t>
            </a:r>
            <a:endParaRPr lang="es-E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42910" y="1571612"/>
            <a:ext cx="8153400" cy="4857784"/>
          </a:xfrm>
        </p:spPr>
        <p:txBody>
          <a:bodyPr>
            <a:normAutofit fontScale="92500"/>
          </a:bodyPr>
          <a:lstStyle/>
          <a:p>
            <a:r>
              <a:rPr lang="es-ES" dirty="0" smtClean="0"/>
              <a:t> </a:t>
            </a:r>
            <a:r>
              <a:rPr lang="es-ES" b="1" i="1" dirty="0" smtClean="0"/>
              <a:t>Circuitos Integrados</a:t>
            </a:r>
          </a:p>
          <a:p>
            <a:endParaRPr lang="es-ES" b="1" i="1" dirty="0" smtClean="0"/>
          </a:p>
          <a:p>
            <a:pPr algn="just">
              <a:buNone/>
            </a:pPr>
            <a:r>
              <a:rPr lang="es-ES" dirty="0" smtClean="0"/>
              <a:t>Un circuito integrado (CI), también conocido como </a:t>
            </a:r>
            <a:r>
              <a:rPr lang="es-ES" b="1" i="1" dirty="0" smtClean="0"/>
              <a:t>chip</a:t>
            </a:r>
            <a:r>
              <a:rPr lang="es-ES" dirty="0" smtClean="0"/>
              <a:t> o </a:t>
            </a:r>
            <a:r>
              <a:rPr lang="es-ES" b="1" i="1" dirty="0" smtClean="0"/>
              <a:t>microchip</a:t>
            </a:r>
            <a:r>
              <a:rPr lang="es-ES" dirty="0" smtClean="0"/>
              <a:t>, es una pastilla pequeña de material semiconductor, de algunos milímetros cuadrados de área, sobre la que se fabrican circuitos electrónicos generalmente mediante fotolitografía y que está protegida dentro de un encapsulado de plástico o cerámica. </a:t>
            </a:r>
          </a:p>
          <a:p>
            <a:pPr algn="just">
              <a:buNone/>
            </a:pPr>
            <a:endParaRPr lang="es-ES" dirty="0" smtClean="0"/>
          </a:p>
          <a:p>
            <a:pPr algn="just">
              <a:buNone/>
            </a:pPr>
            <a:r>
              <a:rPr lang="es-ES" dirty="0" smtClean="0"/>
              <a:t>El encapsulado posee conductores metálicos apropiados para hacer conexión entre la pastilla y un circuito impreso.</a:t>
            </a:r>
          </a:p>
          <a:p>
            <a:pPr>
              <a:buNone/>
            </a:pPr>
            <a:endParaRPr lang="es-ES" b="1" i="1" dirty="0" smtClean="0"/>
          </a:p>
          <a:p>
            <a:pPr>
              <a:buNone/>
            </a:pPr>
            <a:endParaRPr lang="es-ES" b="1" i="1" dirty="0" smtClean="0"/>
          </a:p>
          <a:p>
            <a:pPr>
              <a:buNone/>
            </a:pPr>
            <a:endParaRPr lang="es-ES" dirty="0"/>
          </a:p>
        </p:txBody>
      </p:sp>
      <p:pic>
        <p:nvPicPr>
          <p:cNvPr id="4" name="3 Imagen" descr="chips.jpg"/>
          <p:cNvPicPr>
            <a:picLocks noChangeAspect="1"/>
          </p:cNvPicPr>
          <p:nvPr/>
        </p:nvPicPr>
        <p:blipFill>
          <a:blip r:embed="rId2" cstate="print"/>
          <a:stretch>
            <a:fillRect/>
          </a:stretch>
        </p:blipFill>
        <p:spPr>
          <a:xfrm>
            <a:off x="6572243" y="642918"/>
            <a:ext cx="2571757" cy="1928818"/>
          </a:xfrm>
          <a:prstGeom prst="ellipse">
            <a:avLst/>
          </a:prstGeom>
          <a:ln>
            <a:noFill/>
          </a:ln>
          <a:effectLst>
            <a:softEdge rad="112500"/>
          </a:effec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a:bodyPr>
          <a:lstStyle/>
          <a:p>
            <a:r>
              <a:rPr lang="es-ES" dirty="0" smtClean="0"/>
              <a:t> </a:t>
            </a:r>
            <a:r>
              <a:rPr lang="es-ES" b="1" i="1" dirty="0" smtClean="0"/>
              <a:t>Circuitos Combinacionales </a:t>
            </a:r>
          </a:p>
          <a:p>
            <a:pPr>
              <a:buNone/>
            </a:pPr>
            <a:endParaRPr lang="es-ES" b="1" i="1" dirty="0" smtClean="0"/>
          </a:p>
          <a:p>
            <a:pPr algn="just">
              <a:buNone/>
            </a:pPr>
            <a:r>
              <a:rPr lang="es-ES" dirty="0" smtClean="0"/>
              <a:t>Es un conjunto de puerta conectadas entre si, cuya salida depende solo de la entrada en ese momento. La entrada viene seguida casi inmediatamente por la aparición de las salida. Por norma básica, se establece que un circuito combinacional, tiene n entradas binarias y m salidas binarias. </a:t>
            </a:r>
            <a:br>
              <a:rPr lang="es-ES" dirty="0" smtClean="0"/>
            </a:br>
            <a:endParaRPr lang="es-ES" dirty="0" smtClean="0"/>
          </a:p>
          <a:p>
            <a:pPr>
              <a:buNone/>
            </a:pPr>
            <a:endParaRPr lang="es-ES" b="1" i="1" dirty="0" smtClean="0"/>
          </a:p>
          <a:p>
            <a:pPr>
              <a:buNone/>
            </a:pPr>
            <a:endParaRPr lang="es-ES" dirty="0"/>
          </a:p>
        </p:txBody>
      </p:sp>
      <p:pic>
        <p:nvPicPr>
          <p:cNvPr id="4" name="3 Imagen" descr="combinacionales.jpg"/>
          <p:cNvPicPr>
            <a:picLocks noChangeAspect="1"/>
          </p:cNvPicPr>
          <p:nvPr/>
        </p:nvPicPr>
        <p:blipFill>
          <a:blip r:embed="rId2" cstate="print"/>
          <a:stretch>
            <a:fillRect/>
          </a:stretch>
        </p:blipFill>
        <p:spPr>
          <a:xfrm>
            <a:off x="6072198" y="571480"/>
            <a:ext cx="2609850" cy="1752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2648" y="1600200"/>
            <a:ext cx="8153400" cy="4757758"/>
          </a:xfrm>
        </p:spPr>
        <p:txBody>
          <a:bodyPr>
            <a:normAutofit fontScale="92500"/>
          </a:bodyPr>
          <a:lstStyle/>
          <a:p>
            <a:pPr>
              <a:buNone/>
            </a:pPr>
            <a:r>
              <a:rPr lang="es-ES" dirty="0" smtClean="0"/>
              <a:t>Se definen tres formas:</a:t>
            </a:r>
          </a:p>
          <a:p>
            <a:pPr>
              <a:buNone/>
            </a:pPr>
            <a:endParaRPr lang="es-ES" dirty="0" smtClean="0"/>
          </a:p>
          <a:p>
            <a:pPr algn="just"/>
            <a:r>
              <a:rPr lang="es-ES" dirty="0" smtClean="0"/>
              <a:t>1) </a:t>
            </a:r>
            <a:r>
              <a:rPr lang="es-ES" b="1" i="1" dirty="0" smtClean="0"/>
              <a:t>Tabla de verdad: </a:t>
            </a:r>
            <a:r>
              <a:rPr lang="es-ES" dirty="0" smtClean="0"/>
              <a:t>Para cada 2^n combinaciones que se pueden realizar de las n entradas, se establece un valor para cada una de las m de salida.</a:t>
            </a:r>
          </a:p>
          <a:p>
            <a:pPr algn="just"/>
            <a:endParaRPr lang="es-ES" dirty="0" smtClean="0"/>
          </a:p>
          <a:p>
            <a:pPr algn="just"/>
            <a:r>
              <a:rPr lang="es-ES" dirty="0" smtClean="0"/>
              <a:t>2) </a:t>
            </a:r>
            <a:r>
              <a:rPr lang="es-ES" b="1" i="1" dirty="0" smtClean="0"/>
              <a:t>Símbolo grafico: </a:t>
            </a:r>
            <a:r>
              <a:rPr lang="es-ES" dirty="0" smtClean="0"/>
              <a:t>Explica la forma en la que se organizan las interconexiones de las puertas del circuito.</a:t>
            </a:r>
          </a:p>
          <a:p>
            <a:pPr algn="just"/>
            <a:endParaRPr lang="es-ES" dirty="0" smtClean="0"/>
          </a:p>
          <a:p>
            <a:pPr algn="just"/>
            <a:r>
              <a:rPr lang="es-ES" dirty="0" smtClean="0"/>
              <a:t>3) </a:t>
            </a:r>
            <a:r>
              <a:rPr lang="es-ES" b="1" i="1" dirty="0" smtClean="0"/>
              <a:t>Ecuaciones booleanas: </a:t>
            </a:r>
            <a:r>
              <a:rPr lang="es-ES" dirty="0" smtClean="0"/>
              <a:t>Cada señal se expresa en forma booleana de las señales de entrada.</a:t>
            </a:r>
            <a:endParaRPr lang="es-E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pPr algn="just">
              <a:buNone/>
            </a:pPr>
            <a:r>
              <a:rPr lang="es-ES" dirty="0" smtClean="0"/>
              <a:t> Para poder realizar una simplificación de estas expresiones, recurrimos a:</a:t>
            </a:r>
          </a:p>
          <a:p>
            <a:pPr algn="just">
              <a:buNone/>
            </a:pPr>
            <a:endParaRPr lang="es-ES" dirty="0" smtClean="0"/>
          </a:p>
          <a:p>
            <a:pPr algn="just"/>
            <a:r>
              <a:rPr lang="es-ES" dirty="0" smtClean="0"/>
              <a:t>1)Simplificación algebraica, supone la reducción de la expresión booleana en otra con menos elementos.</a:t>
            </a:r>
          </a:p>
          <a:p>
            <a:pPr algn="just"/>
            <a:endParaRPr lang="es-ES" dirty="0" smtClean="0"/>
          </a:p>
          <a:p>
            <a:r>
              <a:rPr lang="es-ES" dirty="0" smtClean="0"/>
              <a:t>2) Mapas de Karnaugh, la función principal es simplificar mediante una función booleana, de cuatro a seis variables. Se estructura en un conjunto de 2^n cuadriculas. </a:t>
            </a:r>
            <a:br>
              <a:rPr lang="es-ES" dirty="0" smtClean="0"/>
            </a:br>
            <a:endParaRPr lang="es-ES" dirty="0" smtClean="0"/>
          </a:p>
          <a:p>
            <a:endParaRPr lang="es-E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r>
              <a:rPr lang="es-ES" dirty="0" smtClean="0"/>
              <a:t> </a:t>
            </a:r>
            <a:r>
              <a:rPr lang="es-ES" b="1" i="1" dirty="0" smtClean="0"/>
              <a:t>Contadores</a:t>
            </a:r>
          </a:p>
          <a:p>
            <a:pPr>
              <a:buNone/>
            </a:pPr>
            <a:endParaRPr lang="es-ES" b="1" i="1" dirty="0" smtClean="0"/>
          </a:p>
          <a:p>
            <a:pPr>
              <a:buNone/>
            </a:pPr>
            <a:r>
              <a:rPr lang="es-ES" dirty="0" smtClean="0"/>
              <a:t>Un contador es un circuito que almacena el número de veces que ha tenido lugar un determinado proceso o evento.</a:t>
            </a:r>
          </a:p>
          <a:p>
            <a:pPr>
              <a:buNone/>
            </a:pPr>
            <a:endParaRPr lang="es-ES" dirty="0" smtClean="0"/>
          </a:p>
          <a:p>
            <a:r>
              <a:rPr lang="es-ES" dirty="0" smtClean="0"/>
              <a:t>Poseerá, por tanto, una sola entrada, por tanto, una sola entrada.</a:t>
            </a:r>
          </a:p>
          <a:p>
            <a:endParaRPr lang="es-ES" dirty="0" smtClean="0"/>
          </a:p>
          <a:p>
            <a:r>
              <a:rPr lang="es-ES" dirty="0" smtClean="0"/>
              <a:t>Su forma de operación será secuencial.</a:t>
            </a:r>
          </a:p>
          <a:p>
            <a:endParaRPr lang="es-ES" dirty="0" smtClean="0"/>
          </a:p>
          <a:p>
            <a:r>
              <a:rPr lang="es-ES" dirty="0" smtClean="0"/>
              <a:t>Podrán contar o no con un reloj.</a:t>
            </a:r>
          </a:p>
          <a:p>
            <a:pPr>
              <a:buNone/>
            </a:pPr>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Contenido Temático </a:t>
            </a:r>
            <a:endParaRPr lang="es-ES" dirty="0"/>
          </a:p>
        </p:txBody>
      </p:sp>
      <p:sp>
        <p:nvSpPr>
          <p:cNvPr id="3" name="2 Marcador de contenido"/>
          <p:cNvSpPr>
            <a:spLocks noGrp="1"/>
          </p:cNvSpPr>
          <p:nvPr>
            <p:ph idx="1"/>
          </p:nvPr>
        </p:nvSpPr>
        <p:spPr/>
        <p:txBody>
          <a:bodyPr/>
          <a:lstStyle/>
          <a:p>
            <a:endParaRPr lang="es-ES" dirty="0" smtClean="0"/>
          </a:p>
          <a:p>
            <a:endParaRPr lang="es-ES" dirty="0" smtClean="0"/>
          </a:p>
          <a:p>
            <a:endParaRPr lang="es-ES" dirty="0" smtClean="0"/>
          </a:p>
          <a:p>
            <a:pPr algn="ctr"/>
            <a:r>
              <a:rPr lang="es-ES" dirty="0" smtClean="0"/>
              <a:t> </a:t>
            </a:r>
            <a:r>
              <a:rPr lang="es-ES" sz="3600" dirty="0" smtClean="0"/>
              <a:t>Unidad II.  Lógica Digital</a:t>
            </a:r>
            <a:endParaRPr lang="es-E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ES" dirty="0" smtClean="0"/>
              <a:t> </a:t>
            </a:r>
            <a:r>
              <a:rPr lang="es-ES" b="1" i="1" dirty="0" smtClean="0"/>
              <a:t>Comparadores </a:t>
            </a:r>
          </a:p>
          <a:p>
            <a:pPr>
              <a:buNone/>
            </a:pPr>
            <a:endParaRPr lang="es-ES" b="1" i="1" dirty="0" smtClean="0"/>
          </a:p>
          <a:p>
            <a:r>
              <a:rPr lang="es-ES" dirty="0" smtClean="0"/>
              <a:t>Son los circuitos más simples que existen trabajan con dos simples números</a:t>
            </a:r>
          </a:p>
          <a:p>
            <a:r>
              <a:rPr lang="es-ES" dirty="0" smtClean="0"/>
              <a:t>El resultado de la comparación puede ser mayor que, menor que, mayor o igual que, o simplemente iguales.</a:t>
            </a:r>
          </a:p>
          <a:p>
            <a:pPr>
              <a:buNone/>
            </a:pPr>
            <a:endParaRPr lang="es-E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Conclusiones </a:t>
            </a:r>
            <a:endParaRPr lang="es-ES" dirty="0"/>
          </a:p>
        </p:txBody>
      </p:sp>
      <p:sp>
        <p:nvSpPr>
          <p:cNvPr id="3" name="2 Marcador de contenido"/>
          <p:cNvSpPr>
            <a:spLocks noGrp="1"/>
          </p:cNvSpPr>
          <p:nvPr>
            <p:ph idx="1"/>
          </p:nvPr>
        </p:nvSpPr>
        <p:spPr/>
        <p:txBody>
          <a:bodyPr>
            <a:normAutofit/>
          </a:bodyPr>
          <a:lstStyle/>
          <a:p>
            <a:pPr algn="just"/>
            <a:r>
              <a:rPr lang="es-ES" sz="3600" dirty="0" smtClean="0"/>
              <a:t>El  presente  material  fue  desarrollado para la comprensión de  </a:t>
            </a:r>
            <a:r>
              <a:rPr lang="es-ES" sz="3600" dirty="0"/>
              <a:t>La lógica binaria </a:t>
            </a:r>
            <a:r>
              <a:rPr lang="es-ES" sz="3600" dirty="0" smtClean="0"/>
              <a:t>que trabaja </a:t>
            </a:r>
            <a:r>
              <a:rPr lang="es-ES" sz="3600" dirty="0"/>
              <a:t>con variables binarias y operaciones lógicas del Álgebra de Boole. </a:t>
            </a:r>
          </a:p>
        </p:txBody>
      </p:sp>
    </p:spTree>
    <p:extLst>
      <p:ext uri="{BB962C8B-B14F-4D97-AF65-F5344CB8AC3E}">
        <p14:creationId xmlns:p14="http://schemas.microsoft.com/office/powerpoint/2010/main" val="146699277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Referencias </a:t>
            </a:r>
            <a:endParaRPr lang="es-ES" dirty="0"/>
          </a:p>
        </p:txBody>
      </p:sp>
      <p:sp>
        <p:nvSpPr>
          <p:cNvPr id="3" name="2 Marcador de contenido"/>
          <p:cNvSpPr>
            <a:spLocks noGrp="1"/>
          </p:cNvSpPr>
          <p:nvPr>
            <p:ph idx="1"/>
          </p:nvPr>
        </p:nvSpPr>
        <p:spPr/>
        <p:txBody>
          <a:bodyPr>
            <a:normAutofit fontScale="92500" lnSpcReduction="10000"/>
          </a:bodyPr>
          <a:lstStyle/>
          <a:p>
            <a:pPr algn="just"/>
            <a:r>
              <a:rPr lang="es-ES" dirty="0" smtClean="0"/>
              <a:t> Andrew S. </a:t>
            </a:r>
            <a:r>
              <a:rPr lang="es-ES" dirty="0" err="1" smtClean="0"/>
              <a:t>Tanenbaum</a:t>
            </a:r>
            <a:r>
              <a:rPr lang="es-ES" dirty="0" smtClean="0"/>
              <a:t>. </a:t>
            </a:r>
            <a:r>
              <a:rPr lang="es-ES" dirty="0" smtClean="0"/>
              <a:t>(2003). Organización de computadoras: Un enfoque estructurado. México. Prentice Hall Hispanoamericana</a:t>
            </a:r>
            <a:r>
              <a:rPr lang="es-ES" dirty="0" smtClean="0"/>
              <a:t>.</a:t>
            </a:r>
            <a:endParaRPr lang="es-ES" dirty="0"/>
          </a:p>
          <a:p>
            <a:pPr algn="just"/>
            <a:r>
              <a:rPr lang="en-GB" dirty="0"/>
              <a:t>Daniel D. </a:t>
            </a:r>
            <a:r>
              <a:rPr lang="en-GB" dirty="0" err="1"/>
              <a:t>Gajski</a:t>
            </a:r>
            <a:r>
              <a:rPr lang="en-GB" dirty="0"/>
              <a:t>. </a:t>
            </a:r>
            <a:r>
              <a:rPr lang="es-ES" dirty="0"/>
              <a:t>Principios </a:t>
            </a:r>
            <a:r>
              <a:rPr lang="es-ES" dirty="0"/>
              <a:t>de diseño </a:t>
            </a:r>
            <a:r>
              <a:rPr lang="es-ES" dirty="0"/>
              <a:t>digital. </a:t>
            </a:r>
            <a:r>
              <a:rPr lang="en-GB" dirty="0"/>
              <a:t>Ed</a:t>
            </a:r>
            <a:r>
              <a:rPr lang="en-GB" dirty="0"/>
              <a:t>. </a:t>
            </a:r>
            <a:r>
              <a:rPr lang="en-GB" dirty="0"/>
              <a:t>Prentice–Hall. </a:t>
            </a:r>
            <a:r>
              <a:rPr lang="es-ES" dirty="0" smtClean="0"/>
              <a:t>(2007</a:t>
            </a:r>
            <a:r>
              <a:rPr lang="es-ES" dirty="0"/>
              <a:t>). </a:t>
            </a:r>
          </a:p>
          <a:p>
            <a:pPr algn="just"/>
            <a:r>
              <a:rPr lang="es-ES" dirty="0"/>
              <a:t>M. Morris Mano y Charles R: </a:t>
            </a:r>
            <a:r>
              <a:rPr lang="es-ES" dirty="0" err="1"/>
              <a:t>Kime</a:t>
            </a:r>
            <a:r>
              <a:rPr lang="es-ES" dirty="0"/>
              <a:t>. </a:t>
            </a:r>
            <a:r>
              <a:rPr lang="es-ES" dirty="0"/>
              <a:t>Fundamentos </a:t>
            </a:r>
            <a:r>
              <a:rPr lang="es-ES" dirty="0"/>
              <a:t>de diseño lógico y </a:t>
            </a:r>
            <a:r>
              <a:rPr lang="es-ES" dirty="0"/>
              <a:t>computadoras. Ed</a:t>
            </a:r>
            <a:r>
              <a:rPr lang="es-ES" dirty="0"/>
              <a:t>. </a:t>
            </a:r>
            <a:r>
              <a:rPr lang="es-ES" dirty="0"/>
              <a:t>Prentice–Hall. </a:t>
            </a:r>
            <a:r>
              <a:rPr lang="es-ES" dirty="0" smtClean="0"/>
              <a:t>(2008</a:t>
            </a:r>
            <a:r>
              <a:rPr lang="es-ES" dirty="0"/>
              <a:t>).</a:t>
            </a:r>
          </a:p>
          <a:p>
            <a:pPr algn="just"/>
            <a:r>
              <a:rPr lang="en-GB" dirty="0"/>
              <a:t>H</a:t>
            </a:r>
            <a:r>
              <a:rPr lang="en-GB" dirty="0"/>
              <a:t>. </a:t>
            </a:r>
            <a:r>
              <a:rPr lang="en-GB" dirty="0" err="1"/>
              <a:t>Taub</a:t>
            </a:r>
            <a:r>
              <a:rPr lang="en-GB" dirty="0"/>
              <a:t>. </a:t>
            </a:r>
            <a:r>
              <a:rPr lang="es-ES" dirty="0"/>
              <a:t>digitales </a:t>
            </a:r>
            <a:r>
              <a:rPr lang="es-ES" dirty="0"/>
              <a:t>y </a:t>
            </a:r>
            <a:r>
              <a:rPr lang="es-ES" dirty="0"/>
              <a:t>Microprocesadores. </a:t>
            </a:r>
            <a:r>
              <a:rPr lang="en-GB" dirty="0"/>
              <a:t>Ed</a:t>
            </a:r>
            <a:r>
              <a:rPr lang="en-GB" dirty="0"/>
              <a:t>. </a:t>
            </a:r>
            <a:r>
              <a:rPr lang="es-ES" dirty="0" err="1"/>
              <a:t>MacGraw</a:t>
            </a:r>
            <a:r>
              <a:rPr lang="es-ES" dirty="0"/>
              <a:t>–Hill. </a:t>
            </a:r>
            <a:r>
              <a:rPr lang="es-ES" dirty="0" smtClean="0"/>
              <a:t>(2012). </a:t>
            </a:r>
            <a:endParaRPr lang="es-ES" dirty="0"/>
          </a:p>
          <a:p>
            <a:pPr algn="just"/>
            <a:r>
              <a:rPr lang="es-ES" dirty="0"/>
              <a:t>E</a:t>
            </a:r>
            <a:r>
              <a:rPr lang="es-ES" dirty="0"/>
              <a:t>. Mandado. </a:t>
            </a:r>
            <a:r>
              <a:rPr lang="es-ES" dirty="0"/>
              <a:t>Sistemas </a:t>
            </a:r>
            <a:r>
              <a:rPr lang="es-ES" dirty="0"/>
              <a:t>electrónicos </a:t>
            </a:r>
            <a:r>
              <a:rPr lang="es-ES" dirty="0"/>
              <a:t>digitales. Ed</a:t>
            </a:r>
            <a:r>
              <a:rPr lang="es-ES" dirty="0"/>
              <a:t>. </a:t>
            </a:r>
            <a:r>
              <a:rPr lang="es-ES" dirty="0" err="1"/>
              <a:t>Marcombo</a:t>
            </a:r>
            <a:r>
              <a:rPr lang="es-ES" dirty="0"/>
              <a:t>. </a:t>
            </a:r>
            <a:r>
              <a:rPr lang="es-ES" smtClean="0"/>
              <a:t>(2008). </a:t>
            </a:r>
            <a:r>
              <a:rPr lang="es-ES" dirty="0"/>
              <a:t/>
            </a:r>
            <a:br>
              <a:rPr lang="es-ES" dirty="0"/>
            </a:br>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Objetivo de la Unidad II</a:t>
            </a:r>
            <a:endParaRPr lang="es-ES" dirty="0"/>
          </a:p>
        </p:txBody>
      </p:sp>
      <p:sp>
        <p:nvSpPr>
          <p:cNvPr id="3" name="2 Marcador de contenido"/>
          <p:cNvSpPr>
            <a:spLocks noGrp="1"/>
          </p:cNvSpPr>
          <p:nvPr>
            <p:ph idx="1"/>
          </p:nvPr>
        </p:nvSpPr>
        <p:spPr/>
        <p:txBody>
          <a:bodyPr/>
          <a:lstStyle/>
          <a:p>
            <a:pPr algn="just">
              <a:buNone/>
            </a:pPr>
            <a:endParaRPr lang="es-ES" dirty="0" smtClean="0"/>
          </a:p>
          <a:p>
            <a:pPr algn="just">
              <a:buNone/>
            </a:pPr>
            <a:endParaRPr lang="es-ES" dirty="0" smtClean="0"/>
          </a:p>
          <a:p>
            <a:pPr algn="just">
              <a:lnSpc>
                <a:spcPct val="150000"/>
              </a:lnSpc>
            </a:pPr>
            <a:r>
              <a:rPr lang="es-ES" dirty="0" smtClean="0"/>
              <a:t>Examinar los principales aspectos de la lógica digital para comprender como sus circuitos ejecutan los programas escritos en lenguaje máquina.</a:t>
            </a: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Lógica Digital</a:t>
            </a:r>
            <a:endParaRPr lang="es-ES" dirty="0"/>
          </a:p>
        </p:txBody>
      </p:sp>
      <p:pic>
        <p:nvPicPr>
          <p:cNvPr id="3075" name="Picture 3" descr="C:\Archivos de programa\Microsoft Office\MEDIA\CAGCAT10\j0300520.gif"/>
          <p:cNvPicPr>
            <a:picLocks noChangeAspect="1" noChangeArrowheads="1" noCrop="1"/>
          </p:cNvPicPr>
          <p:nvPr/>
        </p:nvPicPr>
        <p:blipFill>
          <a:blip r:embed="rId2" cstate="print"/>
          <a:srcRect/>
          <a:stretch>
            <a:fillRect/>
          </a:stretch>
        </p:blipFill>
        <p:spPr bwMode="auto">
          <a:xfrm>
            <a:off x="4788024" y="4437112"/>
            <a:ext cx="2520280" cy="1728192"/>
          </a:xfrm>
          <a:prstGeom prst="rect">
            <a:avLst/>
          </a:prstGeom>
          <a:ln w="228600" cap="sq" cmpd="thickThin">
            <a:solidFill>
              <a:srgbClr val="000000"/>
            </a:solidFill>
            <a:prstDash val="solid"/>
            <a:miter lim="800000"/>
          </a:ln>
          <a:effectLst>
            <a:innerShdw blurRad="76200">
              <a:srgbClr val="000000"/>
            </a:innerShdw>
          </a:effectLst>
        </p:spPr>
      </p:pic>
      <p:sp>
        <p:nvSpPr>
          <p:cNvPr id="3" name="2 Rectángulo"/>
          <p:cNvSpPr/>
          <p:nvPr/>
        </p:nvSpPr>
        <p:spPr>
          <a:xfrm>
            <a:off x="323528" y="1844824"/>
            <a:ext cx="8208912" cy="1938992"/>
          </a:xfrm>
          <a:prstGeom prst="rect">
            <a:avLst/>
          </a:prstGeom>
        </p:spPr>
        <p:txBody>
          <a:bodyPr wrap="square">
            <a:spAutoFit/>
          </a:bodyPr>
          <a:lstStyle/>
          <a:p>
            <a:pPr algn="just"/>
            <a:r>
              <a:rPr lang="es-ES" sz="2400" dirty="0"/>
              <a:t>La lógica binaria trabaja con variables binarias y operaciones lógicas del Álgebra de Boole. Así, las variables sólo toman dos valores discretos: V y F; aunque también se pueden denotar como sí y no, </a:t>
            </a:r>
            <a:r>
              <a:rPr lang="es-ES" sz="2400" dirty="0" err="1"/>
              <a:t>ó</a:t>
            </a:r>
            <a:r>
              <a:rPr lang="es-ES" sz="2400" dirty="0"/>
              <a:t> 1 y 0 respectivamente. Es un área de la matemática aplicada al campo de la electrónica.</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4221088"/>
            <a:ext cx="2124236" cy="2160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88640"/>
            <a:ext cx="8229600" cy="1143000"/>
          </a:xfrm>
        </p:spPr>
        <p:txBody>
          <a:bodyPr/>
          <a:lstStyle/>
          <a:p>
            <a:pPr algn="ctr"/>
            <a:r>
              <a:rPr lang="es-ES" dirty="0" smtClean="0"/>
              <a:t>1.1 Sistemas de Numeración </a:t>
            </a:r>
            <a:endParaRPr lang="es-ES" dirty="0"/>
          </a:p>
        </p:txBody>
      </p:sp>
      <p:sp>
        <p:nvSpPr>
          <p:cNvPr id="3" name="2 Marcador de contenido"/>
          <p:cNvSpPr>
            <a:spLocks noGrp="1"/>
          </p:cNvSpPr>
          <p:nvPr>
            <p:ph idx="1"/>
          </p:nvPr>
        </p:nvSpPr>
        <p:spPr>
          <a:xfrm>
            <a:off x="571472" y="1500174"/>
            <a:ext cx="8153400" cy="4900634"/>
          </a:xfrm>
        </p:spPr>
        <p:txBody>
          <a:bodyPr>
            <a:normAutofit/>
          </a:bodyPr>
          <a:lstStyle/>
          <a:p>
            <a:r>
              <a:rPr lang="es-ES" i="1" dirty="0" smtClean="0"/>
              <a:t> </a:t>
            </a:r>
            <a:r>
              <a:rPr lang="es-ES" b="1" i="1" dirty="0" smtClean="0"/>
              <a:t>Sistema de Numeración Binario</a:t>
            </a:r>
          </a:p>
          <a:p>
            <a:endParaRPr lang="es-ES" b="1" i="1" dirty="0" smtClean="0"/>
          </a:p>
          <a:p>
            <a:pPr algn="just">
              <a:buNone/>
            </a:pPr>
            <a:r>
              <a:rPr lang="es-ES" dirty="0" smtClean="0"/>
              <a:t>El sistema de numeración binario utiliza sólo dos dígitos, el </a:t>
            </a:r>
            <a:r>
              <a:rPr lang="es-ES" b="1" i="1" dirty="0" smtClean="0"/>
              <a:t>cero</a:t>
            </a:r>
            <a:r>
              <a:rPr lang="es-ES" i="1" dirty="0" smtClean="0"/>
              <a:t> (0) </a:t>
            </a:r>
            <a:r>
              <a:rPr lang="es-ES" dirty="0" smtClean="0"/>
              <a:t>y el </a:t>
            </a:r>
            <a:r>
              <a:rPr lang="es-ES" b="1" i="1" dirty="0" smtClean="0"/>
              <a:t>uno</a:t>
            </a:r>
            <a:r>
              <a:rPr lang="es-ES" i="1" dirty="0" smtClean="0"/>
              <a:t> (1).</a:t>
            </a:r>
          </a:p>
          <a:p>
            <a:pPr algn="just">
              <a:buNone/>
            </a:pPr>
            <a:endParaRPr lang="es-ES" dirty="0" smtClean="0"/>
          </a:p>
          <a:p>
            <a:pPr algn="just">
              <a:buNone/>
            </a:pPr>
            <a:r>
              <a:rPr lang="es-ES" dirty="0" smtClean="0"/>
              <a:t>En una cifra binaria, cada dígito tiene distinto valor dependiendo de la posición que ocupe. El valor de cada posición es el de una potencia de </a:t>
            </a:r>
            <a:r>
              <a:rPr lang="es-ES" b="1" dirty="0" smtClean="0"/>
              <a:t>base 2</a:t>
            </a:r>
            <a:r>
              <a:rPr lang="es-ES" dirty="0" smtClean="0"/>
              <a:t>, elevada a un exponente igual a la posición del dígito menos uno.</a:t>
            </a:r>
          </a:p>
          <a:p>
            <a:pPr algn="just">
              <a:buNone/>
            </a:pPr>
            <a:endParaRPr lang="es-ES" b="1" i="1" dirty="0" smtClean="0"/>
          </a:p>
          <a:p>
            <a:pPr algn="just">
              <a:buNone/>
            </a:pPr>
            <a:endParaRPr lang="es-ES" b="1" i="1"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2648" y="1600200"/>
            <a:ext cx="8153400" cy="4829196"/>
          </a:xfrm>
        </p:spPr>
        <p:txBody>
          <a:bodyPr>
            <a:normAutofit lnSpcReduction="10000"/>
          </a:bodyPr>
          <a:lstStyle/>
          <a:p>
            <a:pPr algn="just" fontAlgn="t">
              <a:buNone/>
            </a:pPr>
            <a:r>
              <a:rPr lang="es-ES" dirty="0" smtClean="0"/>
              <a:t>De acuerdo con estas reglas, el número binario </a:t>
            </a:r>
            <a:r>
              <a:rPr lang="es-ES" b="1" dirty="0" smtClean="0"/>
              <a:t>1011</a:t>
            </a:r>
            <a:r>
              <a:rPr lang="es-ES" dirty="0" smtClean="0"/>
              <a:t> tiene un valor que se calcula así: </a:t>
            </a:r>
          </a:p>
          <a:p>
            <a:pPr algn="ctr" fontAlgn="t">
              <a:buNone/>
            </a:pPr>
            <a:r>
              <a:rPr lang="es-ES" dirty="0" smtClean="0"/>
              <a:t/>
            </a:r>
            <a:br>
              <a:rPr lang="es-ES" dirty="0" smtClean="0"/>
            </a:br>
            <a:r>
              <a:rPr lang="es-ES" b="1" dirty="0" smtClean="0"/>
              <a:t>1*2</a:t>
            </a:r>
            <a:r>
              <a:rPr lang="es-ES" b="1" baseline="30000" dirty="0" smtClean="0"/>
              <a:t>3</a:t>
            </a:r>
            <a:r>
              <a:rPr lang="es-ES" b="1" dirty="0" smtClean="0"/>
              <a:t> + 0*2</a:t>
            </a:r>
            <a:r>
              <a:rPr lang="es-ES" b="1" baseline="30000" dirty="0" smtClean="0"/>
              <a:t>2</a:t>
            </a:r>
            <a:r>
              <a:rPr lang="es-ES" b="1" dirty="0" smtClean="0"/>
              <a:t> + 1*2</a:t>
            </a:r>
            <a:r>
              <a:rPr lang="es-ES" b="1" baseline="30000" dirty="0" smtClean="0"/>
              <a:t>1</a:t>
            </a:r>
            <a:r>
              <a:rPr lang="es-ES" b="1" dirty="0" smtClean="0"/>
              <a:t> + 1*2</a:t>
            </a:r>
            <a:r>
              <a:rPr lang="es-ES" b="1" baseline="30000" dirty="0" smtClean="0"/>
              <a:t>0</a:t>
            </a:r>
            <a:r>
              <a:rPr lang="es-ES" b="1" dirty="0" smtClean="0"/>
              <a:t> , es decir:</a:t>
            </a:r>
            <a:br>
              <a:rPr lang="es-ES" b="1" dirty="0" smtClean="0"/>
            </a:br>
            <a:r>
              <a:rPr lang="es-ES" b="1" dirty="0" smtClean="0"/>
              <a:t/>
            </a:r>
            <a:br>
              <a:rPr lang="es-ES" b="1" dirty="0" smtClean="0"/>
            </a:br>
            <a:r>
              <a:rPr lang="es-ES" b="1" dirty="0" smtClean="0"/>
              <a:t>8 + 0 + 2 + 1 = 11</a:t>
            </a:r>
            <a:r>
              <a:rPr lang="es-ES" dirty="0" smtClean="0"/>
              <a:t/>
            </a:r>
            <a:br>
              <a:rPr lang="es-ES" dirty="0" smtClean="0"/>
            </a:br>
            <a:endParaRPr lang="es-ES" dirty="0" smtClean="0"/>
          </a:p>
          <a:p>
            <a:pPr algn="just" fontAlgn="t">
              <a:buNone/>
            </a:pPr>
            <a:r>
              <a:rPr lang="es-ES" dirty="0" smtClean="0"/>
              <a:t>Y para expresar que ambas cifras describen la misma cantidad lo escribimos así:</a:t>
            </a:r>
          </a:p>
          <a:p>
            <a:pPr fontAlgn="t"/>
            <a:endParaRPr lang="es-ES" dirty="0" smtClean="0"/>
          </a:p>
          <a:p>
            <a:pPr algn="ctr" fontAlgn="t"/>
            <a:r>
              <a:rPr lang="es-ES" b="1" dirty="0" smtClean="0"/>
              <a:t>1011</a:t>
            </a:r>
            <a:r>
              <a:rPr lang="es-ES" b="1" baseline="-25000" dirty="0" smtClean="0"/>
              <a:t>2</a:t>
            </a:r>
            <a:r>
              <a:rPr lang="es-ES" b="1" dirty="0" smtClean="0"/>
              <a:t> = 11</a:t>
            </a:r>
            <a:r>
              <a:rPr lang="es-ES" b="1" baseline="-25000" dirty="0" smtClean="0"/>
              <a:t>10</a:t>
            </a:r>
            <a:r>
              <a:rPr lang="es-ES" dirty="0" smtClean="0"/>
              <a:t/>
            </a:r>
            <a:br>
              <a:rPr lang="es-ES" dirty="0" smtClean="0"/>
            </a:br>
            <a:endParaRPr lang="es-ES" dirty="0" smtClean="0"/>
          </a:p>
          <a:p>
            <a:pPr>
              <a:buNone/>
            </a:pPr>
            <a:endParaRPr lang="es-E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undición">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495</TotalTime>
  <Words>3017</Words>
  <Application>Microsoft Office PowerPoint</Application>
  <PresentationFormat>Presentación en pantalla (4:3)</PresentationFormat>
  <Paragraphs>373</Paragraphs>
  <Slides>52</Slides>
  <Notes>0</Notes>
  <HiddenSlides>0</HiddenSlides>
  <MMClips>0</MMClips>
  <ScaleCrop>false</ScaleCrop>
  <HeadingPairs>
    <vt:vector size="4" baseType="variant">
      <vt:variant>
        <vt:lpstr>Tema</vt:lpstr>
      </vt:variant>
      <vt:variant>
        <vt:i4>1</vt:i4>
      </vt:variant>
      <vt:variant>
        <vt:lpstr>Títulos de diapositiva</vt:lpstr>
      </vt:variant>
      <vt:variant>
        <vt:i4>52</vt:i4>
      </vt:variant>
    </vt:vector>
  </HeadingPairs>
  <TitlesOfParts>
    <vt:vector size="53" baseType="lpstr">
      <vt:lpstr>Flujo</vt:lpstr>
      <vt:lpstr>Universidad Autónoma  del estado de México </vt:lpstr>
      <vt:lpstr>Guión Explicativo</vt:lpstr>
      <vt:lpstr>Objetivo de la Asignatura</vt:lpstr>
      <vt:lpstr>Secuencia Didáctica</vt:lpstr>
      <vt:lpstr>Contenido Temático </vt:lpstr>
      <vt:lpstr>Objetivo de la Unidad II</vt:lpstr>
      <vt:lpstr>Lógica Digital</vt:lpstr>
      <vt:lpstr>1.1 Sistemas de Numeración </vt:lpstr>
      <vt:lpstr>Presentación de PowerPoint</vt:lpstr>
      <vt:lpstr>  Conversiones entre números Decimales y Binarios</vt:lpstr>
      <vt:lpstr>Conversión de Binario a Decimal</vt:lpstr>
      <vt:lpstr>Presentación de PowerPoint</vt:lpstr>
      <vt:lpstr>Conversión de Decimal a Octal</vt:lpstr>
      <vt:lpstr>Conversión Octal a Decimal</vt:lpstr>
      <vt:lpstr>Presentación de PowerPoint</vt:lpstr>
      <vt:lpstr>Presentación de PowerPoint</vt:lpstr>
      <vt:lpstr>Presentación de PowerPoint</vt:lpstr>
      <vt:lpstr>Conversión de Binario a Octal</vt:lpstr>
      <vt:lpstr>Presentación de PowerPoint</vt:lpstr>
      <vt:lpstr>Presentación de PowerPoint</vt:lpstr>
      <vt:lpstr>Presentación de PowerPoint</vt:lpstr>
      <vt:lpstr>    Conversión de Binario a Hexadecimales</vt:lpstr>
      <vt:lpstr>Tabla de conversiones </vt:lpstr>
      <vt:lpstr>Presentación de PowerPoint</vt:lpstr>
      <vt:lpstr>Presentación de PowerPoint</vt:lpstr>
      <vt:lpstr>1.2 Compuertas y Algebra Booleana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Compuertas Lógicas</vt:lpstr>
      <vt:lpstr>Presentación de PowerPoint</vt:lpstr>
      <vt:lpstr>Presentación de PowerPoint</vt:lpstr>
      <vt:lpstr>Presentación de PowerPoint</vt:lpstr>
      <vt:lpstr>Presentación de PowerPoint</vt:lpstr>
      <vt:lpstr>Presentación de PowerPoint</vt:lpstr>
      <vt:lpstr>Presentación de PowerPoint</vt:lpstr>
      <vt:lpstr>1.3 Equivalencia entre Circuitos</vt:lpstr>
      <vt:lpstr>Presentación de PowerPoint</vt:lpstr>
      <vt:lpstr>Presentación de PowerPoint</vt:lpstr>
      <vt:lpstr>       1.4 Circuitos Básicos de la Lógica Digital</vt:lpstr>
      <vt:lpstr>Presentación de PowerPoint</vt:lpstr>
      <vt:lpstr>Presentación de PowerPoint</vt:lpstr>
      <vt:lpstr>Presentación de PowerPoint</vt:lpstr>
      <vt:lpstr>Presentación de PowerPoint</vt:lpstr>
      <vt:lpstr>Presentación de PowerPoint</vt:lpstr>
      <vt:lpstr>Presentación de PowerPoint</vt:lpstr>
      <vt:lpstr>Conclusiones </vt:lpstr>
      <vt:lpstr>Referencias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dc:title>
  <dc:creator>CUECATEPEC</dc:creator>
  <cp:lastModifiedBy>paty</cp:lastModifiedBy>
  <cp:revision>142</cp:revision>
  <dcterms:created xsi:type="dcterms:W3CDTF">2012-06-19T07:48:06Z</dcterms:created>
  <dcterms:modified xsi:type="dcterms:W3CDTF">2015-10-02T15:36:08Z</dcterms:modified>
</cp:coreProperties>
</file>