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426" r:id="rId20"/>
    <p:sldId id="427" r:id="rId21"/>
    <p:sldId id="425" r:id="rId22"/>
    <p:sldId id="439" r:id="rId23"/>
    <p:sldId id="440" r:id="rId24"/>
    <p:sldId id="442" r:id="rId25"/>
    <p:sldId id="446" r:id="rId26"/>
    <p:sldId id="447" r:id="rId27"/>
    <p:sldId id="449" r:id="rId28"/>
    <p:sldId id="450" r:id="rId29"/>
    <p:sldId id="452" r:id="rId30"/>
    <p:sldId id="457" r:id="rId31"/>
    <p:sldId id="453" r:id="rId32"/>
    <p:sldId id="455" r:id="rId33"/>
    <p:sldId id="473" r:id="rId34"/>
    <p:sldId id="451" r:id="rId35"/>
    <p:sldId id="456" r:id="rId36"/>
    <p:sldId id="461" r:id="rId37"/>
    <p:sldId id="463" r:id="rId38"/>
    <p:sldId id="474" r:id="rId39"/>
    <p:sldId id="480" r:id="rId40"/>
    <p:sldId id="479" r:id="rId41"/>
    <p:sldId id="478" r:id="rId42"/>
    <p:sldId id="477" r:id="rId43"/>
    <p:sldId id="428" r:id="rId44"/>
    <p:sldId id="429" r:id="rId45"/>
    <p:sldId id="430" r:id="rId46"/>
    <p:sldId id="431" r:id="rId47"/>
    <p:sldId id="476" r:id="rId48"/>
    <p:sldId id="437" r:id="rId4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BBC"/>
    <a:srgbClr val="AFDBA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FA396C-A3A9-460A-8D82-5808246A3A17}"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C128EB-B055-4184-B23A-2482A2C61A4D}"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DDDBBD5-2C78-4605-B56E-060DE82AD033}" type="slidenum">
              <a:rPr lang="es-ES" smtClean="0"/>
              <a:pPr/>
              <a:t>1</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9795EEB-65D2-4F06-ACF5-CA83AFE50D41}"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56A53A8-D0D5-4680-8544-2712FE1A749F}"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alpha val="36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795EEB-65D2-4F06-ACF5-CA83AFE50D41}"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6A53A8-D0D5-4680-8544-2712FE1A749F}"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1.gif"/><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3.gif"/><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hyperlink" Target="mailto:rebeteja@yahoo.com.mx" TargetMode="Externa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2 CuadroTexto"/>
          <p:cNvSpPr txBox="1">
            <a:spLocks noChangeArrowheads="1"/>
          </p:cNvSpPr>
          <p:nvPr/>
        </p:nvSpPr>
        <p:spPr bwMode="auto">
          <a:xfrm>
            <a:off x="1142976" y="1928802"/>
            <a:ext cx="7215187" cy="2923877"/>
          </a:xfrm>
          <a:prstGeom prst="rect">
            <a:avLst/>
          </a:prstGeom>
          <a:noFill/>
          <a:ln w="9525">
            <a:noFill/>
            <a:miter lim="800000"/>
            <a:headEnd/>
            <a:tailEnd/>
          </a:ln>
        </p:spPr>
        <p:txBody>
          <a:bodyPr>
            <a:spAutoFit/>
          </a:bodyPr>
          <a:lstStyle/>
          <a:p>
            <a:pPr algn="ctr"/>
            <a:r>
              <a:rPr lang="es-MX" sz="3200" b="1" dirty="0" smtClean="0">
                <a:solidFill>
                  <a:srgbClr val="00B050"/>
                </a:solidFill>
              </a:rPr>
              <a:t>Licenciatura en Contaduría</a:t>
            </a:r>
          </a:p>
          <a:p>
            <a:pPr algn="ctr"/>
            <a:r>
              <a:rPr lang="es-ES" sz="3200" b="1" dirty="0" smtClean="0">
                <a:solidFill>
                  <a:srgbClr val="00B050"/>
                </a:solidFill>
              </a:rPr>
              <a:t>Taller de Titulación</a:t>
            </a:r>
            <a:endParaRPr lang="es-MX" sz="3200" b="1" dirty="0" smtClean="0">
              <a:solidFill>
                <a:srgbClr val="00B050"/>
              </a:solidFill>
            </a:endParaRPr>
          </a:p>
          <a:p>
            <a:pPr algn="ctr"/>
            <a:r>
              <a:rPr lang="es-ES" sz="3200" b="1" dirty="0" smtClean="0">
                <a:solidFill>
                  <a:srgbClr val="0070C0"/>
                </a:solidFill>
              </a:rPr>
              <a:t>Unidad de Competencia:</a:t>
            </a:r>
            <a:endParaRPr lang="es-MX" sz="3200" b="1" dirty="0" smtClean="0">
              <a:solidFill>
                <a:srgbClr val="0070C0"/>
              </a:solidFill>
            </a:endParaRPr>
          </a:p>
          <a:p>
            <a:pPr algn="ctr"/>
            <a:r>
              <a:rPr lang="es-MX" sz="4400" b="1" dirty="0" smtClean="0">
                <a:solidFill>
                  <a:srgbClr val="0070C0"/>
                </a:solidFill>
              </a:rPr>
              <a:t>“Contextualización y </a:t>
            </a:r>
            <a:r>
              <a:rPr lang="es-MX" sz="4400" b="1" dirty="0" smtClean="0">
                <a:solidFill>
                  <a:srgbClr val="0070C0"/>
                </a:solidFill>
              </a:rPr>
              <a:t>Cifras Nacionales </a:t>
            </a:r>
            <a:r>
              <a:rPr lang="es-MX" sz="4400" b="1" dirty="0" smtClean="0">
                <a:solidFill>
                  <a:srgbClr val="0070C0"/>
                </a:solidFill>
              </a:rPr>
              <a:t>de la </a:t>
            </a:r>
            <a:r>
              <a:rPr lang="es-MX" sz="4400" b="1" dirty="0" smtClean="0">
                <a:solidFill>
                  <a:srgbClr val="0070C0"/>
                </a:solidFill>
              </a:rPr>
              <a:t>Titulación</a:t>
            </a:r>
            <a:r>
              <a:rPr lang="es-MX" sz="4400" b="1" dirty="0" smtClean="0">
                <a:solidFill>
                  <a:srgbClr val="0070C0"/>
                </a:solidFill>
              </a:rPr>
              <a:t>”</a:t>
            </a:r>
            <a:endParaRPr lang="es-MX" sz="4400" b="1" dirty="0">
              <a:solidFill>
                <a:srgbClr val="0070C0"/>
              </a:solidFill>
            </a:endParaRPr>
          </a:p>
        </p:txBody>
      </p:sp>
      <p:sp>
        <p:nvSpPr>
          <p:cNvPr id="10" name="3 CuadroTexto"/>
          <p:cNvSpPr txBox="1">
            <a:spLocks noChangeArrowheads="1"/>
          </p:cNvSpPr>
          <p:nvPr/>
        </p:nvSpPr>
        <p:spPr bwMode="auto">
          <a:xfrm>
            <a:off x="2285984" y="5072074"/>
            <a:ext cx="4857750" cy="400110"/>
          </a:xfrm>
          <a:prstGeom prst="rect">
            <a:avLst/>
          </a:prstGeom>
          <a:noFill/>
          <a:ln w="9525">
            <a:noFill/>
            <a:miter lim="800000"/>
            <a:headEnd/>
            <a:tailEnd/>
          </a:ln>
        </p:spPr>
        <p:txBody>
          <a:bodyPr>
            <a:spAutoFit/>
          </a:bodyPr>
          <a:lstStyle/>
          <a:p>
            <a:pPr algn="ctr"/>
            <a:r>
              <a:rPr lang="es-MX" sz="2000" b="1" dirty="0">
                <a:solidFill>
                  <a:srgbClr val="00B050"/>
                </a:solidFill>
              </a:rPr>
              <a:t>Por</a:t>
            </a:r>
            <a:r>
              <a:rPr lang="es-MX" sz="2000" b="1" dirty="0" smtClean="0">
                <a:solidFill>
                  <a:srgbClr val="00B050"/>
                </a:solidFill>
              </a:rPr>
              <a:t>: </a:t>
            </a:r>
            <a:r>
              <a:rPr lang="es-MX" sz="2000" b="1" dirty="0">
                <a:solidFill>
                  <a:srgbClr val="00B050"/>
                </a:solidFill>
              </a:rPr>
              <a:t>Dra. en C.  REBECA TEJA GUTIÉRREZ </a:t>
            </a:r>
          </a:p>
        </p:txBody>
      </p:sp>
      <p:sp>
        <p:nvSpPr>
          <p:cNvPr id="11" name="4 CuadroTexto"/>
          <p:cNvSpPr txBox="1">
            <a:spLocks noChangeArrowheads="1"/>
          </p:cNvSpPr>
          <p:nvPr/>
        </p:nvSpPr>
        <p:spPr bwMode="auto">
          <a:xfrm>
            <a:off x="1785918" y="5429264"/>
            <a:ext cx="5715000" cy="646331"/>
          </a:xfrm>
          <a:prstGeom prst="rect">
            <a:avLst/>
          </a:prstGeom>
          <a:noFill/>
          <a:ln w="9525">
            <a:noFill/>
            <a:miter lim="800000"/>
            <a:headEnd/>
            <a:tailEnd/>
          </a:ln>
        </p:spPr>
        <p:txBody>
          <a:bodyPr>
            <a:spAutoFit/>
          </a:bodyPr>
          <a:lstStyle/>
          <a:p>
            <a:pPr algn="ctr"/>
            <a:r>
              <a:rPr lang="es-MX" b="1" dirty="0">
                <a:solidFill>
                  <a:schemeClr val="accent3">
                    <a:lumMod val="50000"/>
                  </a:schemeClr>
                </a:solidFill>
              </a:rPr>
              <a:t>Unidad  de aprendizaje que se imparte en el </a:t>
            </a:r>
            <a:r>
              <a:rPr lang="es-MX" b="1" dirty="0" smtClean="0">
                <a:solidFill>
                  <a:schemeClr val="accent3">
                    <a:lumMod val="50000"/>
                  </a:schemeClr>
                </a:solidFill>
              </a:rPr>
              <a:t>8° </a:t>
            </a:r>
            <a:r>
              <a:rPr lang="es-MX" b="1" dirty="0">
                <a:solidFill>
                  <a:schemeClr val="accent3">
                    <a:lumMod val="50000"/>
                  </a:schemeClr>
                </a:solidFill>
              </a:rPr>
              <a:t>semestre de la Licenciatura en Contaduría Pública. </a:t>
            </a:r>
          </a:p>
        </p:txBody>
      </p:sp>
      <p:sp>
        <p:nvSpPr>
          <p:cNvPr id="12" name="5 CuadroTexto"/>
          <p:cNvSpPr txBox="1">
            <a:spLocks noChangeArrowheads="1"/>
          </p:cNvSpPr>
          <p:nvPr/>
        </p:nvSpPr>
        <p:spPr bwMode="auto">
          <a:xfrm>
            <a:off x="5643570" y="6000768"/>
            <a:ext cx="2857500" cy="400110"/>
          </a:xfrm>
          <a:prstGeom prst="rect">
            <a:avLst/>
          </a:prstGeom>
          <a:noFill/>
          <a:ln w="9525">
            <a:noFill/>
            <a:miter lim="800000"/>
            <a:headEnd/>
            <a:tailEnd/>
          </a:ln>
        </p:spPr>
        <p:txBody>
          <a:bodyPr>
            <a:spAutoFit/>
          </a:bodyPr>
          <a:lstStyle/>
          <a:p>
            <a:pPr algn="r"/>
            <a:r>
              <a:rPr lang="es-MX" sz="2000" b="1" dirty="0" smtClean="0">
                <a:solidFill>
                  <a:srgbClr val="00B050"/>
                </a:solidFill>
              </a:rPr>
              <a:t>Marzo 2015</a:t>
            </a:r>
            <a:endParaRPr lang="es-MX" sz="2000" b="1" dirty="0">
              <a:solidFill>
                <a:srgbClr val="00B050"/>
              </a:solidFill>
            </a:endParaRPr>
          </a:p>
        </p:txBody>
      </p:sp>
      <p:sp>
        <p:nvSpPr>
          <p:cNvPr id="13" name="12 CuadroTexto"/>
          <p:cNvSpPr txBox="1"/>
          <p:nvPr/>
        </p:nvSpPr>
        <p:spPr>
          <a:xfrm>
            <a:off x="467544" y="980728"/>
            <a:ext cx="8358246" cy="646331"/>
          </a:xfrm>
          <a:prstGeom prst="rect">
            <a:avLst/>
          </a:prstGeom>
          <a:noFill/>
        </p:spPr>
        <p:txBody>
          <a:bodyPr wrap="square" rtlCol="0">
            <a:spAutoFit/>
          </a:bodyPr>
          <a:lstStyle/>
          <a:p>
            <a:pPr algn="ctr"/>
            <a:r>
              <a:rPr lang="es-ES" sz="3600" b="1" dirty="0" smtClean="0">
                <a:solidFill>
                  <a:srgbClr val="00B050"/>
                </a:solidFill>
              </a:rPr>
              <a:t>CENTRO UNIVERSITARIO UAEM TEXCOCO</a:t>
            </a:r>
          </a:p>
        </p:txBody>
      </p:sp>
      <p:grpSp>
        <p:nvGrpSpPr>
          <p:cNvPr id="8" name="7 Grupo"/>
          <p:cNvGrpSpPr/>
          <p:nvPr/>
        </p:nvGrpSpPr>
        <p:grpSpPr>
          <a:xfrm>
            <a:off x="0" y="6488668"/>
            <a:ext cx="9144000" cy="369332"/>
            <a:chOff x="0" y="6488668"/>
            <a:chExt cx="9144000" cy="369332"/>
          </a:xfrm>
        </p:grpSpPr>
        <p:pic>
          <p:nvPicPr>
            <p:cNvPr id="1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1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9"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a:spLocks noChangeArrowheads="1"/>
          </p:cNvSpPr>
          <p:nvPr/>
        </p:nvSpPr>
        <p:spPr bwMode="auto">
          <a:xfrm>
            <a:off x="1000100" y="2000240"/>
            <a:ext cx="6858023" cy="461665"/>
          </a:xfrm>
          <a:prstGeom prst="rect">
            <a:avLst/>
          </a:prstGeom>
          <a:noFill/>
          <a:ln w="9525">
            <a:noFill/>
            <a:miter lim="800000"/>
            <a:headEnd/>
            <a:tailEnd/>
          </a:ln>
        </p:spPr>
        <p:txBody>
          <a:bodyPr wrap="square">
            <a:spAutoFit/>
          </a:bodyPr>
          <a:lstStyle/>
          <a:p>
            <a:pPr algn="ctr"/>
            <a:r>
              <a:rPr lang="es-MX" sz="2400" b="1" dirty="0">
                <a:solidFill>
                  <a:srgbClr val="00B0F0"/>
                </a:solidFill>
              </a:rPr>
              <a:t>UTILIZACIÓN DEL MATERIAL DE DIAPOSITIVAS</a:t>
            </a:r>
          </a:p>
        </p:txBody>
      </p:sp>
      <p:sp>
        <p:nvSpPr>
          <p:cNvPr id="3" name="3 CuadroTexto"/>
          <p:cNvSpPr txBox="1">
            <a:spLocks noChangeArrowheads="1"/>
          </p:cNvSpPr>
          <p:nvPr/>
        </p:nvSpPr>
        <p:spPr bwMode="auto">
          <a:xfrm>
            <a:off x="1071538" y="2714620"/>
            <a:ext cx="7358062" cy="2585323"/>
          </a:xfrm>
          <a:prstGeom prst="rect">
            <a:avLst/>
          </a:prstGeom>
          <a:noFill/>
          <a:ln w="9525">
            <a:noFill/>
            <a:miter lim="800000"/>
            <a:headEnd/>
            <a:tailEnd/>
          </a:ln>
        </p:spPr>
        <p:txBody>
          <a:bodyPr>
            <a:spAutoFit/>
          </a:bodyPr>
          <a:lstStyle/>
          <a:p>
            <a:pPr algn="just"/>
            <a:r>
              <a:rPr lang="es-MX" dirty="0"/>
              <a:t>El material didáctico visual es una guía de estudio para que el alumno repase los temas más significativos de la unidad de aprendizaje, cabe aclarar  que será un tutor el cual proporcionará las ideas generales de la unidad de aprendizaje, el cual se reforzaran con lecturas, investigaciones documentales y de campo para el análisis y discusión de los temas a desarrollar</a:t>
            </a:r>
            <a:r>
              <a:rPr lang="es-MX" dirty="0" smtClean="0"/>
              <a:t>.</a:t>
            </a:r>
          </a:p>
          <a:p>
            <a:pPr algn="just"/>
            <a:endParaRPr lang="es-MX" dirty="0" smtClean="0"/>
          </a:p>
          <a:p>
            <a:pPr algn="just"/>
            <a:r>
              <a:rPr lang="es-MX" dirty="0" smtClean="0"/>
              <a:t>El material será utilizado por el docente para exponer los temas a desarrollar en el programa de estudios.</a:t>
            </a:r>
            <a:endParaRPr lang="es-MX" dirty="0"/>
          </a:p>
          <a:p>
            <a:pPr algn="just"/>
            <a:endParaRPr lang="es-MX" dirty="0"/>
          </a:p>
        </p:txBody>
      </p:sp>
      <p:grpSp>
        <p:nvGrpSpPr>
          <p:cNvPr id="5"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8"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2 CuadroTexto"/>
          <p:cNvSpPr txBox="1">
            <a:spLocks noChangeArrowheads="1"/>
          </p:cNvSpPr>
          <p:nvPr/>
        </p:nvSpPr>
        <p:spPr bwMode="auto">
          <a:xfrm>
            <a:off x="1043608" y="1052736"/>
            <a:ext cx="7000924" cy="2554545"/>
          </a:xfrm>
          <a:prstGeom prst="rect">
            <a:avLst/>
          </a:prstGeom>
          <a:noFill/>
          <a:ln w="9525">
            <a:noFill/>
            <a:miter lim="800000"/>
            <a:headEnd/>
            <a:tailEnd/>
          </a:ln>
        </p:spPr>
        <p:txBody>
          <a:bodyPr wrap="square">
            <a:spAutoFit/>
          </a:bodyPr>
          <a:lstStyle/>
          <a:p>
            <a:pPr algn="ctr"/>
            <a:r>
              <a:rPr lang="es-MX" sz="4000" b="1" dirty="0">
                <a:solidFill>
                  <a:srgbClr val="00B050"/>
                </a:solidFill>
              </a:rPr>
              <a:t>UNIDAD 1.</a:t>
            </a:r>
          </a:p>
          <a:p>
            <a:pPr algn="ctr"/>
            <a:endParaRPr lang="es-ES" sz="4000" b="1" dirty="0" smtClean="0">
              <a:solidFill>
                <a:srgbClr val="00B050"/>
              </a:solidFill>
            </a:endParaRPr>
          </a:p>
          <a:p>
            <a:pPr algn="ctr"/>
            <a:r>
              <a:rPr lang="es-MX" sz="4000" b="1" dirty="0" smtClean="0">
                <a:solidFill>
                  <a:srgbClr val="00B050"/>
                </a:solidFill>
              </a:rPr>
              <a:t>Escenarios de la Titulación de Licenciatura en Contaduría</a:t>
            </a:r>
            <a:endParaRPr lang="es-MX" sz="4000" b="1" dirty="0">
              <a:solidFill>
                <a:srgbClr val="00B050"/>
              </a:solidFill>
            </a:endParaRPr>
          </a:p>
        </p:txBody>
      </p:sp>
      <p:sp>
        <p:nvSpPr>
          <p:cNvPr id="3" name="2 CuadroTexto"/>
          <p:cNvSpPr txBox="1"/>
          <p:nvPr/>
        </p:nvSpPr>
        <p:spPr>
          <a:xfrm>
            <a:off x="971600" y="4005064"/>
            <a:ext cx="7560840" cy="1015663"/>
          </a:xfrm>
          <a:prstGeom prst="rect">
            <a:avLst/>
          </a:prstGeom>
          <a:noFill/>
        </p:spPr>
        <p:txBody>
          <a:bodyPr wrap="square" rtlCol="0">
            <a:spAutoFit/>
          </a:bodyPr>
          <a:lstStyle/>
          <a:p>
            <a:pPr algn="just"/>
            <a:r>
              <a:rPr lang="es-ES" sz="2000" dirty="0" smtClean="0"/>
              <a:t>Se contextualizar la titulación a nivel licenciatura en las áreas de Contabilidad a nivel nacional y compararla con la condición de la Facultad de Contaduría y Administración.</a:t>
            </a:r>
            <a:endParaRPr lang="es-ES" sz="2000" dirty="0"/>
          </a:p>
        </p:txBody>
      </p:sp>
      <p:grpSp>
        <p:nvGrpSpPr>
          <p:cNvPr id="5"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8"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a:spLocks noChangeArrowheads="1"/>
          </p:cNvSpPr>
          <p:nvPr/>
        </p:nvSpPr>
        <p:spPr bwMode="auto">
          <a:xfrm>
            <a:off x="1500166" y="1785926"/>
            <a:ext cx="6858023" cy="584775"/>
          </a:xfrm>
          <a:prstGeom prst="rect">
            <a:avLst/>
          </a:prstGeom>
          <a:noFill/>
          <a:ln w="9525">
            <a:noFill/>
            <a:miter lim="800000"/>
            <a:headEnd/>
            <a:tailEnd/>
          </a:ln>
        </p:spPr>
        <p:txBody>
          <a:bodyPr wrap="square">
            <a:spAutoFit/>
          </a:bodyPr>
          <a:lstStyle/>
          <a:p>
            <a:pPr algn="ctr"/>
            <a:r>
              <a:rPr lang="es-ES" sz="3200" b="1" dirty="0" smtClean="0">
                <a:solidFill>
                  <a:srgbClr val="FFC000"/>
                </a:solidFill>
              </a:rPr>
              <a:t>PROPÓSITO DE LA UNIDAD 1</a:t>
            </a:r>
            <a:endParaRPr lang="es-MX" sz="3200" b="1" dirty="0">
              <a:solidFill>
                <a:srgbClr val="FFC000"/>
              </a:solidFill>
            </a:endParaRPr>
          </a:p>
        </p:txBody>
      </p:sp>
      <p:sp>
        <p:nvSpPr>
          <p:cNvPr id="3" name="3 CuadroTexto"/>
          <p:cNvSpPr txBox="1">
            <a:spLocks noChangeArrowheads="1"/>
          </p:cNvSpPr>
          <p:nvPr/>
        </p:nvSpPr>
        <p:spPr bwMode="auto">
          <a:xfrm>
            <a:off x="1071538" y="2714620"/>
            <a:ext cx="7358062" cy="1200329"/>
          </a:xfrm>
          <a:prstGeom prst="rect">
            <a:avLst/>
          </a:prstGeom>
          <a:noFill/>
          <a:ln w="9525">
            <a:noFill/>
            <a:miter lim="800000"/>
            <a:headEnd/>
            <a:tailEnd/>
          </a:ln>
        </p:spPr>
        <p:txBody>
          <a:bodyPr>
            <a:spAutoFit/>
          </a:bodyPr>
          <a:lstStyle/>
          <a:p>
            <a:pPr algn="just"/>
            <a:r>
              <a:rPr lang="es-MX" sz="2400" dirty="0" smtClean="0"/>
              <a:t>Identificar y explicar el desarrollo de la titulación en la licenciatura de Contaduría en México y el </a:t>
            </a:r>
            <a:r>
              <a:rPr lang="es-MX" sz="2400" dirty="0" err="1" smtClean="0"/>
              <a:t>FCyA</a:t>
            </a:r>
            <a:r>
              <a:rPr lang="es-MX" sz="2400" dirty="0" smtClean="0"/>
              <a:t>.</a:t>
            </a:r>
            <a:endParaRPr lang="es-MX" sz="2400" dirty="0"/>
          </a:p>
          <a:p>
            <a:pPr algn="just"/>
            <a:endParaRPr lang="es-MX" sz="2400" dirty="0"/>
          </a:p>
        </p:txBody>
      </p:sp>
      <p:grpSp>
        <p:nvGrpSpPr>
          <p:cNvPr id="5"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6497" name="Picture 1"/>
          <p:cNvPicPr>
            <a:picLocks noChangeAspect="1" noChangeArrowheads="1"/>
          </p:cNvPicPr>
          <p:nvPr/>
        </p:nvPicPr>
        <p:blipFill>
          <a:blip r:embed="rId3" cstate="print"/>
          <a:srcRect/>
          <a:stretch>
            <a:fillRect/>
          </a:stretch>
        </p:blipFill>
        <p:spPr bwMode="auto">
          <a:xfrm>
            <a:off x="2483768" y="4005064"/>
            <a:ext cx="3654023" cy="2044512"/>
          </a:xfrm>
          <a:prstGeom prst="rect">
            <a:avLst/>
          </a:prstGeom>
          <a:noFill/>
          <a:ln w="9525">
            <a:noFill/>
            <a:miter lim="800000"/>
            <a:headEnd/>
            <a:tailEnd/>
          </a:ln>
        </p:spPr>
      </p:pic>
      <p:pic>
        <p:nvPicPr>
          <p:cNvPr id="9"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 name="13 Grupo"/>
          <p:cNvGrpSpPr/>
          <p:nvPr/>
        </p:nvGrpSpPr>
        <p:grpSpPr>
          <a:xfrm>
            <a:off x="0" y="6488668"/>
            <a:ext cx="9144000" cy="369332"/>
            <a:chOff x="0" y="6488668"/>
            <a:chExt cx="9144000" cy="369332"/>
          </a:xfrm>
        </p:grpSpPr>
        <p:pic>
          <p:nvPicPr>
            <p:cNvPr id="15"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16" name="1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9" name="Picture 1"/>
          <p:cNvPicPr>
            <a:picLocks noChangeAspect="1" noChangeArrowheads="1"/>
          </p:cNvPicPr>
          <p:nvPr/>
        </p:nvPicPr>
        <p:blipFill>
          <a:blip r:embed="rId3" cstate="print"/>
          <a:srcRect/>
          <a:stretch>
            <a:fillRect/>
          </a:stretch>
        </p:blipFill>
        <p:spPr bwMode="auto">
          <a:xfrm>
            <a:off x="683568" y="836712"/>
            <a:ext cx="7992194" cy="5807558"/>
          </a:xfrm>
          <a:prstGeom prst="rect">
            <a:avLst/>
          </a:prstGeom>
          <a:noFill/>
          <a:ln w="9525">
            <a:noFill/>
            <a:miter lim="800000"/>
            <a:headEnd/>
            <a:tailEnd/>
          </a:ln>
          <a:effectLst/>
        </p:spPr>
      </p:pic>
      <p:pic>
        <p:nvPicPr>
          <p:cNvPr id="7"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86018" name="Picture 2"/>
          <p:cNvPicPr>
            <a:picLocks noChangeAspect="1" noChangeArrowheads="1"/>
          </p:cNvPicPr>
          <p:nvPr/>
        </p:nvPicPr>
        <p:blipFill>
          <a:blip r:embed="rId3" cstate="print"/>
          <a:srcRect/>
          <a:stretch>
            <a:fillRect/>
          </a:stretch>
        </p:blipFill>
        <p:spPr bwMode="auto">
          <a:xfrm>
            <a:off x="323528" y="567835"/>
            <a:ext cx="8708653" cy="6299690"/>
          </a:xfrm>
          <a:prstGeom prst="rect">
            <a:avLst/>
          </a:prstGeom>
          <a:noFill/>
          <a:ln w="9525">
            <a:noFill/>
            <a:miter lim="800000"/>
            <a:headEnd/>
            <a:tailEnd/>
          </a:ln>
          <a:effectLst/>
        </p:spPr>
      </p:pic>
      <p:pic>
        <p:nvPicPr>
          <p:cNvPr id="7"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84993" name="Picture 1"/>
          <p:cNvPicPr>
            <a:picLocks noChangeAspect="1" noChangeArrowheads="1"/>
          </p:cNvPicPr>
          <p:nvPr/>
        </p:nvPicPr>
        <p:blipFill>
          <a:blip r:embed="rId3" cstate="print"/>
          <a:srcRect/>
          <a:stretch>
            <a:fillRect/>
          </a:stretch>
        </p:blipFill>
        <p:spPr bwMode="auto">
          <a:xfrm>
            <a:off x="395536" y="764704"/>
            <a:ext cx="8522221" cy="5806547"/>
          </a:xfrm>
          <a:prstGeom prst="rect">
            <a:avLst/>
          </a:prstGeom>
          <a:noFill/>
          <a:ln w="9525">
            <a:noFill/>
            <a:miter lim="800000"/>
            <a:headEnd/>
            <a:tailEnd/>
          </a:ln>
          <a:effectLst/>
        </p:spPr>
      </p:pic>
      <p:pic>
        <p:nvPicPr>
          <p:cNvPr id="7"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7" name="1 Título"/>
          <p:cNvSpPr txBox="1">
            <a:spLocks/>
          </p:cNvSpPr>
          <p:nvPr/>
        </p:nvSpPr>
        <p:spPr>
          <a:xfrm>
            <a:off x="755576" y="2708920"/>
            <a:ext cx="7772400" cy="1362075"/>
          </a:xfrm>
          <a:prstGeom prst="rect">
            <a:avLst/>
          </a:prstGeom>
        </p:spPr>
        <p:txBody>
          <a:bodyP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1" i="0" u="none" strike="noStrike" kern="1200" cap="none" spc="0" normalizeH="0" baseline="0" noProof="0" dirty="0" smtClean="0">
                <a:ln>
                  <a:noFill/>
                </a:ln>
                <a:solidFill>
                  <a:srgbClr val="FFC000"/>
                </a:solidFill>
                <a:effectLst/>
                <a:uLnTx/>
                <a:uFillTx/>
                <a:latin typeface="+mj-lt"/>
                <a:ea typeface="+mj-ea"/>
                <a:cs typeface="+mj-cs"/>
              </a:rPr>
              <a:t>CIFRAS NACIONALES Y DE LA </a:t>
            </a:r>
            <a:r>
              <a:rPr kumimoji="0" lang="es-MX" sz="4400" b="1" i="0" u="none" strike="noStrike" kern="1200" cap="none" spc="0" normalizeH="0" baseline="0" noProof="0" dirty="0" err="1" smtClean="0">
                <a:ln>
                  <a:noFill/>
                </a:ln>
                <a:solidFill>
                  <a:srgbClr val="FFC000"/>
                </a:solidFill>
                <a:effectLst/>
                <a:uLnTx/>
                <a:uFillTx/>
                <a:latin typeface="+mj-lt"/>
                <a:ea typeface="+mj-ea"/>
                <a:cs typeface="+mj-cs"/>
              </a:rPr>
              <a:t>FCyA</a:t>
            </a:r>
            <a:r>
              <a:rPr kumimoji="0" lang="es-MX" sz="4400" b="1" i="0" u="none" strike="noStrike" kern="1200" cap="none" spc="0" normalizeH="0" baseline="0" noProof="0" dirty="0" smtClean="0">
                <a:ln>
                  <a:noFill/>
                </a:ln>
                <a:solidFill>
                  <a:srgbClr val="FFC000"/>
                </a:solidFill>
                <a:effectLst/>
                <a:uLnTx/>
                <a:uFillTx/>
                <a:latin typeface="+mj-lt"/>
                <a:ea typeface="+mj-ea"/>
                <a:cs typeface="+mj-cs"/>
              </a:rPr>
              <a:t/>
            </a:r>
            <a:br>
              <a:rPr kumimoji="0" lang="es-MX" sz="4400" b="1" i="0" u="none" strike="noStrike" kern="1200" cap="none" spc="0" normalizeH="0" baseline="0" noProof="0" dirty="0" smtClean="0">
                <a:ln>
                  <a:noFill/>
                </a:ln>
                <a:solidFill>
                  <a:srgbClr val="FFC000"/>
                </a:solidFill>
                <a:effectLst/>
                <a:uLnTx/>
                <a:uFillTx/>
                <a:latin typeface="+mj-lt"/>
                <a:ea typeface="+mj-ea"/>
                <a:cs typeface="+mj-cs"/>
              </a:rPr>
            </a:br>
            <a:endParaRPr kumimoji="0" lang="es-MX" sz="4400" b="1" i="0" u="none" strike="noStrike" kern="1200" cap="none" spc="0" normalizeH="0" baseline="0" noProof="0" dirty="0">
              <a:ln>
                <a:noFill/>
              </a:ln>
              <a:solidFill>
                <a:srgbClr val="FFC000"/>
              </a:solidFill>
              <a:effectLst/>
              <a:uLnTx/>
              <a:uFillTx/>
              <a:latin typeface="+mj-lt"/>
              <a:ea typeface="+mj-ea"/>
              <a:cs typeface="+mj-cs"/>
            </a:endParaRPr>
          </a:p>
        </p:txBody>
      </p:sp>
      <p:pic>
        <p:nvPicPr>
          <p:cNvPr id="8"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7" name="5 Marcador de contenido"/>
          <p:cNvPicPr>
            <a:picLocks/>
          </p:cNvPicPr>
          <p:nvPr/>
        </p:nvPicPr>
        <p:blipFill>
          <a:blip r:embed="rId3" cstate="print"/>
          <a:srcRect/>
          <a:stretch>
            <a:fillRect/>
          </a:stretch>
        </p:blipFill>
        <p:spPr bwMode="auto">
          <a:xfrm>
            <a:off x="467544" y="908720"/>
            <a:ext cx="8352928" cy="5589240"/>
          </a:xfrm>
          <a:prstGeom prst="rect">
            <a:avLst/>
          </a:prstGeom>
          <a:noFill/>
          <a:ln w="9525">
            <a:noFill/>
            <a:miter lim="800000"/>
            <a:headEnd/>
            <a:tailEnd/>
          </a:ln>
        </p:spPr>
      </p:pic>
      <p:pic>
        <p:nvPicPr>
          <p:cNvPr id="8"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7" name="5 Marcador de contenido"/>
          <p:cNvPicPr>
            <a:picLocks/>
          </p:cNvPicPr>
          <p:nvPr/>
        </p:nvPicPr>
        <p:blipFill>
          <a:blip r:embed="rId3" cstate="print"/>
          <a:srcRect/>
          <a:stretch>
            <a:fillRect/>
          </a:stretch>
        </p:blipFill>
        <p:spPr bwMode="auto">
          <a:xfrm>
            <a:off x="467544" y="836712"/>
            <a:ext cx="8208912" cy="5544616"/>
          </a:xfrm>
          <a:prstGeom prst="rect">
            <a:avLst/>
          </a:prstGeom>
          <a:noFill/>
          <a:ln w="9525">
            <a:noFill/>
            <a:miter lim="800000"/>
            <a:headEnd/>
            <a:tailEnd/>
          </a:ln>
        </p:spPr>
      </p:pic>
      <p:pic>
        <p:nvPicPr>
          <p:cNvPr id="8" name="3 Marcador de contenido" descr="descarga.jpg"/>
          <p:cNvPicPr>
            <a:picLocks noChangeAspect="1"/>
          </p:cNvPicPr>
          <p:nvPr/>
        </p:nvPicPr>
        <p:blipFill>
          <a:blip r:embed="rId4" cstate="print"/>
          <a:stretch>
            <a:fillRect/>
          </a:stretch>
        </p:blipFill>
        <p:spPr>
          <a:xfrm>
            <a:off x="0" y="0"/>
            <a:ext cx="9144000" cy="83671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71600" y="2204864"/>
            <a:ext cx="7488832" cy="1661993"/>
          </a:xfrm>
          <a:prstGeom prst="rect">
            <a:avLst/>
          </a:prstGeom>
        </p:spPr>
        <p:txBody>
          <a:bodyPr wrap="square">
            <a:spAutoFit/>
          </a:bodyPr>
          <a:lstStyle/>
          <a:p>
            <a:pPr algn="ctr"/>
            <a:r>
              <a:rPr lang="es-MX" sz="3400" b="1" dirty="0" smtClean="0">
                <a:solidFill>
                  <a:srgbClr val="FFC000"/>
                </a:solidFill>
                <a:latin typeface="+mj-lt"/>
                <a:ea typeface="+mj-ea"/>
                <a:cs typeface="+mj-cs"/>
              </a:rPr>
              <a:t>ALTERNATIVAS IMPLEMENTADAS EN LAS IES PARA ENFRENTAR LA PROBLEMÁTICA DE LA TITULACIÓN</a:t>
            </a:r>
          </a:p>
        </p:txBody>
      </p:sp>
      <p:grpSp>
        <p:nvGrpSpPr>
          <p:cNvPr id="6" name="5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7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9"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2 CuadroTexto"/>
          <p:cNvSpPr txBox="1">
            <a:spLocks noChangeArrowheads="1"/>
          </p:cNvSpPr>
          <p:nvPr/>
        </p:nvSpPr>
        <p:spPr bwMode="auto">
          <a:xfrm>
            <a:off x="755576" y="980728"/>
            <a:ext cx="7286625" cy="461665"/>
          </a:xfrm>
          <a:prstGeom prst="rect">
            <a:avLst/>
          </a:prstGeom>
          <a:noFill/>
          <a:ln w="9525">
            <a:noFill/>
            <a:miter lim="800000"/>
            <a:headEnd/>
            <a:tailEnd/>
          </a:ln>
        </p:spPr>
        <p:txBody>
          <a:bodyPr>
            <a:spAutoFit/>
          </a:bodyPr>
          <a:lstStyle/>
          <a:p>
            <a:pPr algn="ctr"/>
            <a:r>
              <a:rPr lang="es-MX" sz="2400" b="1" dirty="0">
                <a:solidFill>
                  <a:srgbClr val="008BBC"/>
                </a:solidFill>
              </a:rPr>
              <a:t>PRESENTACIÓN DEL CURSO</a:t>
            </a:r>
          </a:p>
        </p:txBody>
      </p:sp>
      <p:sp>
        <p:nvSpPr>
          <p:cNvPr id="5" name="4 CuadroTexto"/>
          <p:cNvSpPr txBox="1">
            <a:spLocks noChangeArrowheads="1"/>
          </p:cNvSpPr>
          <p:nvPr/>
        </p:nvSpPr>
        <p:spPr bwMode="auto">
          <a:xfrm>
            <a:off x="467544" y="1556792"/>
            <a:ext cx="8248401" cy="4801314"/>
          </a:xfrm>
          <a:prstGeom prst="rect">
            <a:avLst/>
          </a:prstGeom>
          <a:noFill/>
          <a:ln w="9525">
            <a:noFill/>
            <a:miter lim="800000"/>
            <a:headEnd/>
            <a:tailEnd/>
          </a:ln>
        </p:spPr>
        <p:txBody>
          <a:bodyPr wrap="square">
            <a:spAutoFit/>
          </a:bodyPr>
          <a:lstStyle/>
          <a:p>
            <a:pPr algn="just"/>
            <a:r>
              <a:rPr lang="es-MX" dirty="0" smtClean="0"/>
              <a:t>Al margen de la globalización, en los últimos años se viene registrando en México la desaparición masiva de empresas y la ineficiente administración de organizaciones (García, 1995). Aunque parezca exagerado, esto representa una prioridad nacional, pues nos afecta en el empleo, el crecimiento económico y la calidad de vida de los mexicanos. Para ello no debe perderse de vista que somos la universidad pública la generadora de investigaciones científicas, a partir de las necesidades sociales del país.</a:t>
            </a:r>
          </a:p>
          <a:p>
            <a:pPr algn="just"/>
            <a:r>
              <a:rPr lang="es-MX" dirty="0" smtClean="0"/>
              <a:t>Una manera de enfrentar ese fenómeno, es a través de la investigación en Contaduría, Administración e Informática Administrativa, con la finalidad de comprender el problema y desarrollar soluciones.</a:t>
            </a:r>
          </a:p>
          <a:p>
            <a:pPr algn="just"/>
            <a:r>
              <a:rPr lang="es-MX" dirty="0" smtClean="0"/>
              <a:t>En este sentido, la investigación científica en estas áreas del conocimiento puede materializarse mediante la elaboración de tesis, tesinas, memorias, ensayos o artículos científicos, como opciones de titulación en la modalidad escrita para egresados de licenciatura.</a:t>
            </a:r>
          </a:p>
          <a:p>
            <a:pPr algn="just"/>
            <a:r>
              <a:rPr lang="es-MX" dirty="0" smtClean="0"/>
              <a:t>Al mismo tiempo, en la medida en que logremos que nuestros egresados obtengan el grado, estamos contribuyendo a que ocupen mejores posiciones jerárquicas con condiciones más favorables, fortaleciendo así, la pertinencia en la formación de nuestros profesionistas.</a:t>
            </a:r>
            <a:endParaRPr lang="es-MX" dirty="0"/>
          </a:p>
        </p:txBody>
      </p:sp>
      <p:grpSp>
        <p:nvGrpSpPr>
          <p:cNvPr id="7" name="6 Grupo"/>
          <p:cNvGrpSpPr/>
          <p:nvPr/>
        </p:nvGrpSpPr>
        <p:grpSpPr>
          <a:xfrm>
            <a:off x="0" y="6488668"/>
            <a:ext cx="9144000" cy="369332"/>
            <a:chOff x="0" y="6488668"/>
            <a:chExt cx="9144000" cy="369332"/>
          </a:xfrm>
        </p:grpSpPr>
        <p:pic>
          <p:nvPicPr>
            <p:cNvPr id="8"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9" name="8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412776"/>
            <a:ext cx="7920880" cy="3416320"/>
          </a:xfrm>
          <a:prstGeom prst="rect">
            <a:avLst/>
          </a:prstGeom>
          <a:noFill/>
        </p:spPr>
        <p:txBody>
          <a:bodyPr wrap="square" rtlCol="0">
            <a:spAutoFit/>
          </a:bodyPr>
          <a:lstStyle/>
          <a:p>
            <a:pPr algn="just"/>
            <a:r>
              <a:rPr lang="es-MX" dirty="0" smtClean="0"/>
              <a:t>El problema de los bajos índices de titulación en las IES no es igual ni en todas las instituciones ni en las diferentes carreras que ofrece cada una.</a:t>
            </a:r>
          </a:p>
          <a:p>
            <a:pPr algn="just"/>
            <a:endParaRPr lang="es-MX" dirty="0" smtClean="0"/>
          </a:p>
          <a:p>
            <a:pPr algn="just"/>
            <a:r>
              <a:rPr lang="es-MX" dirty="0" smtClean="0"/>
              <a:t>Existen dos grandes alternativas que las IES han adoptado para tratar de incrementar sus índices: por un lado, diversificando sus modalidades de titulación, y por otro, implementando soluciones remediales a través de apoyos extracurriculares.</a:t>
            </a:r>
          </a:p>
          <a:p>
            <a:pPr algn="just"/>
            <a:endParaRPr lang="es-MX" dirty="0" smtClean="0"/>
          </a:p>
          <a:p>
            <a:pPr algn="just"/>
            <a:r>
              <a:rPr lang="es-MX" dirty="0" smtClean="0"/>
              <a:t>En cuanto a la diversificación de las modalidades (siguiente cuadro) las IES aún no tienen una evaluación de los resultados, es decir que todavía no se sabe su dicha diversificación ha contribuido a incrementar los índices de titulación y a mejorar la calidad académica.</a:t>
            </a:r>
            <a:endParaRPr lang="es-MX" dirty="0"/>
          </a:p>
        </p:txBody>
      </p:sp>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7"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9" name="Picture 3"/>
          <p:cNvPicPr>
            <a:picLocks noChangeAspect="1" noChangeArrowheads="1"/>
          </p:cNvPicPr>
          <p:nvPr/>
        </p:nvPicPr>
        <p:blipFill>
          <a:blip r:embed="rId2" cstate="print"/>
          <a:srcRect l="36407" t="24470" r="28151" b="13148"/>
          <a:stretch>
            <a:fillRect/>
          </a:stretch>
        </p:blipFill>
        <p:spPr bwMode="auto">
          <a:xfrm>
            <a:off x="827584" y="836712"/>
            <a:ext cx="6696744" cy="5659828"/>
          </a:xfrm>
          <a:prstGeom prst="rect">
            <a:avLst/>
          </a:prstGeom>
          <a:noFill/>
          <a:ln w="9525">
            <a:noFill/>
            <a:miter lim="800000"/>
            <a:headEnd/>
            <a:tailEnd/>
          </a:ln>
        </p:spPr>
      </p:pic>
      <p:grpSp>
        <p:nvGrpSpPr>
          <p:cNvPr id="5"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8" name="3 Marcador de contenido" descr="descarga.jpg"/>
          <p:cNvPicPr>
            <a:picLocks noChangeAspect="1"/>
          </p:cNvPicPr>
          <p:nvPr/>
        </p:nvPicPr>
        <p:blipFill>
          <a:blip r:embed="rId4" cstate="print"/>
          <a:stretch>
            <a:fillRect/>
          </a:stretch>
        </p:blipFill>
        <p:spPr>
          <a:xfrm>
            <a:off x="0" y="0"/>
            <a:ext cx="9144000" cy="836712"/>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mage.slidesharecdn.com/33370995-planificacion-del-aprendizaje-basado-en-competencias-121120083224-phpapp02/95/33370995-planificaciondelaprendizajebasadoencompetencias-8-638.jpg?cb=1353400474"/>
          <p:cNvPicPr>
            <a:picLocks noChangeAspect="1" noChangeArrowheads="1"/>
          </p:cNvPicPr>
          <p:nvPr/>
        </p:nvPicPr>
        <p:blipFill>
          <a:blip r:embed="rId2" cstate="print"/>
          <a:srcRect/>
          <a:stretch>
            <a:fillRect/>
          </a:stretch>
        </p:blipFill>
        <p:spPr bwMode="auto">
          <a:xfrm>
            <a:off x="683568" y="908721"/>
            <a:ext cx="7632848" cy="5472608"/>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lidesharecdn.com/formacinuniversitariabasadaencompetencias-140220115556-phpapp01/95/formacin-universitaria-basada-en-competencias-4-638.jpg?cb=1392897488"/>
          <p:cNvPicPr>
            <a:picLocks noChangeAspect="1" noChangeArrowheads="1"/>
          </p:cNvPicPr>
          <p:nvPr/>
        </p:nvPicPr>
        <p:blipFill>
          <a:blip r:embed="rId2" cstate="print"/>
          <a:srcRect b="11617"/>
          <a:stretch>
            <a:fillRect/>
          </a:stretch>
        </p:blipFill>
        <p:spPr bwMode="auto">
          <a:xfrm>
            <a:off x="1619672" y="1916832"/>
            <a:ext cx="6076950" cy="4032448"/>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lidesharecdn.com/presentacinturing-130423153412-phpapp01/95/proyecto-tuning-3-638.jpg?cb=1366731363"/>
          <p:cNvPicPr>
            <a:picLocks noChangeAspect="1" noChangeArrowheads="1"/>
          </p:cNvPicPr>
          <p:nvPr/>
        </p:nvPicPr>
        <p:blipFill>
          <a:blip r:embed="rId2" cstate="print"/>
          <a:srcRect/>
          <a:stretch>
            <a:fillRect/>
          </a:stretch>
        </p:blipFill>
        <p:spPr bwMode="auto">
          <a:xfrm>
            <a:off x="786261" y="1412775"/>
            <a:ext cx="7674171" cy="4318225"/>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AutoShape 2" descr="Resultado de imagen para escenarios de la titulació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9331" name="Picture 3"/>
          <p:cNvPicPr>
            <a:picLocks noChangeAspect="1" noChangeArrowheads="1"/>
          </p:cNvPicPr>
          <p:nvPr/>
        </p:nvPicPr>
        <p:blipFill>
          <a:blip r:embed="rId2" cstate="print"/>
          <a:srcRect/>
          <a:stretch>
            <a:fillRect/>
          </a:stretch>
        </p:blipFill>
        <p:spPr bwMode="auto">
          <a:xfrm>
            <a:off x="1547664" y="1124744"/>
            <a:ext cx="6120680" cy="4814291"/>
          </a:xfrm>
          <a:prstGeom prst="rect">
            <a:avLst/>
          </a:prstGeom>
          <a:noFill/>
          <a:ln w="9525">
            <a:noFill/>
            <a:miter lim="800000"/>
            <a:headEnd/>
            <a:tailEnd/>
          </a:ln>
        </p:spPr>
      </p:pic>
      <p:pic>
        <p:nvPicPr>
          <p:cNvPr id="4"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5"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AutoShape 2" descr="Resultado de imagen para escenarios de la titulació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8308" name="Picture 4"/>
          <p:cNvPicPr>
            <a:picLocks noChangeAspect="1" noChangeArrowheads="1"/>
          </p:cNvPicPr>
          <p:nvPr/>
        </p:nvPicPr>
        <p:blipFill>
          <a:blip r:embed="rId2" cstate="print"/>
          <a:srcRect/>
          <a:stretch>
            <a:fillRect/>
          </a:stretch>
        </p:blipFill>
        <p:spPr bwMode="auto">
          <a:xfrm>
            <a:off x="1403648" y="1052736"/>
            <a:ext cx="6120680" cy="4701946"/>
          </a:xfrm>
          <a:prstGeom prst="rect">
            <a:avLst/>
          </a:prstGeom>
          <a:noFill/>
          <a:ln w="9525">
            <a:noFill/>
            <a:miter lim="800000"/>
            <a:headEnd/>
            <a:tailEnd/>
          </a:ln>
        </p:spPr>
      </p:pic>
      <p:pic>
        <p:nvPicPr>
          <p:cNvPr id="5"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6" name="5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7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http://geospatialtraininges.com/wp-content/uploads/2014/04/GIS_sueldos_titulaciones.jpg"/>
          <p:cNvPicPr>
            <a:picLocks noChangeAspect="1" noChangeArrowheads="1"/>
          </p:cNvPicPr>
          <p:nvPr/>
        </p:nvPicPr>
        <p:blipFill>
          <a:blip r:embed="rId2" cstate="print"/>
          <a:srcRect/>
          <a:stretch>
            <a:fillRect/>
          </a:stretch>
        </p:blipFill>
        <p:spPr bwMode="auto">
          <a:xfrm>
            <a:off x="251520" y="1340768"/>
            <a:ext cx="8640960" cy="4758109"/>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http://www.psicol.unam.mx/InformeAnualGrafico/Image22.gif"/>
          <p:cNvPicPr>
            <a:picLocks noChangeAspect="1" noChangeArrowheads="1"/>
          </p:cNvPicPr>
          <p:nvPr/>
        </p:nvPicPr>
        <p:blipFill>
          <a:blip r:embed="rId2" cstate="print"/>
          <a:srcRect/>
          <a:stretch>
            <a:fillRect/>
          </a:stretch>
        </p:blipFill>
        <p:spPr bwMode="auto">
          <a:xfrm>
            <a:off x="1115616" y="1124744"/>
            <a:ext cx="6512679" cy="5016176"/>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http://www.scielo.org.mx/img/revistas/resu/v37n146/a9g1.jpg"/>
          <p:cNvPicPr>
            <a:picLocks noChangeAspect="1" noChangeArrowheads="1"/>
          </p:cNvPicPr>
          <p:nvPr/>
        </p:nvPicPr>
        <p:blipFill>
          <a:blip r:embed="rId2" cstate="print"/>
          <a:srcRect/>
          <a:stretch>
            <a:fillRect/>
          </a:stretch>
        </p:blipFill>
        <p:spPr bwMode="auto">
          <a:xfrm>
            <a:off x="1475656" y="980728"/>
            <a:ext cx="6076950" cy="5162550"/>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CuadroTexto"/>
          <p:cNvSpPr txBox="1">
            <a:spLocks noChangeArrowheads="1"/>
          </p:cNvSpPr>
          <p:nvPr/>
        </p:nvSpPr>
        <p:spPr bwMode="auto">
          <a:xfrm>
            <a:off x="1547664" y="1052736"/>
            <a:ext cx="5643562" cy="1077218"/>
          </a:xfrm>
          <a:prstGeom prst="rect">
            <a:avLst/>
          </a:prstGeom>
          <a:noFill/>
          <a:ln w="9525">
            <a:noFill/>
            <a:miter lim="800000"/>
            <a:headEnd/>
            <a:tailEnd/>
          </a:ln>
        </p:spPr>
        <p:txBody>
          <a:bodyPr>
            <a:spAutoFit/>
          </a:bodyPr>
          <a:lstStyle/>
          <a:p>
            <a:pPr algn="ctr"/>
            <a:r>
              <a:rPr lang="es-MX" sz="3200" b="1" dirty="0" smtClean="0">
                <a:solidFill>
                  <a:srgbClr val="00B0F0"/>
                </a:solidFill>
              </a:rPr>
              <a:t>PRÓPOSITO DE LA UNIDAD DE APRENDIZAJE</a:t>
            </a:r>
            <a:endParaRPr lang="es-MX" sz="3200" b="1" dirty="0">
              <a:solidFill>
                <a:srgbClr val="00B0F0"/>
              </a:solidFill>
            </a:endParaRPr>
          </a:p>
        </p:txBody>
      </p:sp>
      <p:sp>
        <p:nvSpPr>
          <p:cNvPr id="5" name="4 CuadroTexto"/>
          <p:cNvSpPr txBox="1">
            <a:spLocks noChangeArrowheads="1"/>
          </p:cNvSpPr>
          <p:nvPr/>
        </p:nvSpPr>
        <p:spPr bwMode="auto">
          <a:xfrm>
            <a:off x="899592" y="2276872"/>
            <a:ext cx="7747198" cy="1569660"/>
          </a:xfrm>
          <a:prstGeom prst="rect">
            <a:avLst/>
          </a:prstGeom>
          <a:noFill/>
          <a:ln w="9525">
            <a:noFill/>
            <a:miter lim="800000"/>
            <a:headEnd/>
            <a:tailEnd/>
          </a:ln>
        </p:spPr>
        <p:txBody>
          <a:bodyPr wrap="square">
            <a:spAutoFit/>
          </a:bodyPr>
          <a:lstStyle/>
          <a:p>
            <a:pPr algn="just"/>
            <a:r>
              <a:rPr lang="es-MX" sz="2400" dirty="0" smtClean="0"/>
              <a:t>Que el alumno aplique los métodos, técnicas y procedimientos para la elaboración de trabajos escritos que representen una alternativa para obtener el título profesional.</a:t>
            </a:r>
            <a:endParaRPr lang="es-MX" sz="2400" dirty="0"/>
          </a:p>
        </p:txBody>
      </p:sp>
      <p:grpSp>
        <p:nvGrpSpPr>
          <p:cNvPr id="7" name="6 Grupo"/>
          <p:cNvGrpSpPr/>
          <p:nvPr/>
        </p:nvGrpSpPr>
        <p:grpSpPr>
          <a:xfrm>
            <a:off x="0" y="6488668"/>
            <a:ext cx="9144000" cy="369332"/>
            <a:chOff x="0" y="6488668"/>
            <a:chExt cx="9144000" cy="369332"/>
          </a:xfrm>
        </p:grpSpPr>
        <p:pic>
          <p:nvPicPr>
            <p:cNvPr id="8"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9" name="8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15713" name="Picture 1"/>
          <p:cNvPicPr>
            <a:picLocks noChangeAspect="1" noChangeArrowheads="1"/>
          </p:cNvPicPr>
          <p:nvPr/>
        </p:nvPicPr>
        <p:blipFill>
          <a:blip r:embed="rId3" cstate="print"/>
          <a:srcRect/>
          <a:stretch>
            <a:fillRect/>
          </a:stretch>
        </p:blipFill>
        <p:spPr bwMode="auto">
          <a:xfrm>
            <a:off x="2339752" y="4149080"/>
            <a:ext cx="4135743" cy="1728192"/>
          </a:xfrm>
          <a:prstGeom prst="rect">
            <a:avLst/>
          </a:prstGeom>
          <a:noFill/>
          <a:ln w="9525">
            <a:noFill/>
            <a:miter lim="800000"/>
            <a:headEnd/>
            <a:tailEnd/>
          </a:ln>
        </p:spPr>
      </p:pic>
      <p:pic>
        <p:nvPicPr>
          <p:cNvPr id="10"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http://www.monografias.com/trabajos93/uso-tics-y-competencias-profesionales-contaduria/image019.gif"/>
          <p:cNvPicPr>
            <a:picLocks noChangeAspect="1" noChangeArrowheads="1"/>
          </p:cNvPicPr>
          <p:nvPr/>
        </p:nvPicPr>
        <p:blipFill>
          <a:blip r:embed="rId2" cstate="print"/>
          <a:srcRect/>
          <a:stretch>
            <a:fillRect/>
          </a:stretch>
        </p:blipFill>
        <p:spPr bwMode="auto">
          <a:xfrm>
            <a:off x="982054" y="1268759"/>
            <a:ext cx="6974322" cy="4497576"/>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http://www.scielo.org.mx/img/revistas/peredu/v33n131/a7f4.jpg"/>
          <p:cNvPicPr>
            <a:picLocks noChangeAspect="1" noChangeArrowheads="1"/>
          </p:cNvPicPr>
          <p:nvPr/>
        </p:nvPicPr>
        <p:blipFill>
          <a:blip r:embed="rId2" cstate="print"/>
          <a:srcRect/>
          <a:stretch>
            <a:fillRect/>
          </a:stretch>
        </p:blipFill>
        <p:spPr bwMode="auto">
          <a:xfrm>
            <a:off x="1187624" y="1052736"/>
            <a:ext cx="7056784" cy="4826303"/>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http://www.scielo.org.mx/img/revistas/peredu/v33n131/a7f3.jpg"/>
          <p:cNvPicPr>
            <a:picLocks noChangeAspect="1" noChangeArrowheads="1"/>
          </p:cNvPicPr>
          <p:nvPr/>
        </p:nvPicPr>
        <p:blipFill>
          <a:blip r:embed="rId2" cstate="print"/>
          <a:srcRect/>
          <a:stretch>
            <a:fillRect/>
          </a:stretch>
        </p:blipFill>
        <p:spPr bwMode="auto">
          <a:xfrm>
            <a:off x="1475656" y="1196752"/>
            <a:ext cx="5616624" cy="4075104"/>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http://tipseducacion.com/wp-content/uploads/2015/07/800x2000x1.png.pagespeed.ic.HO7fY2QGOL.png"/>
          <p:cNvPicPr>
            <a:picLocks noChangeAspect="1" noChangeArrowheads="1"/>
          </p:cNvPicPr>
          <p:nvPr/>
        </p:nvPicPr>
        <p:blipFill>
          <a:blip r:embed="rId2" cstate="print"/>
          <a:srcRect b="52000"/>
          <a:stretch>
            <a:fillRect/>
          </a:stretch>
        </p:blipFill>
        <p:spPr bwMode="auto">
          <a:xfrm>
            <a:off x="3131840" y="1268760"/>
            <a:ext cx="3960440" cy="4752528"/>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7" name="6 CuadroTexto"/>
          <p:cNvSpPr txBox="1"/>
          <p:nvPr/>
        </p:nvSpPr>
        <p:spPr>
          <a:xfrm>
            <a:off x="395536" y="1556792"/>
            <a:ext cx="2376264" cy="369332"/>
          </a:xfrm>
          <a:prstGeom prst="rect">
            <a:avLst/>
          </a:prstGeom>
          <a:noFill/>
        </p:spPr>
        <p:txBody>
          <a:bodyPr wrap="square" rtlCol="0">
            <a:spAutoFit/>
          </a:bodyPr>
          <a:lstStyle/>
          <a:p>
            <a:r>
              <a:rPr lang="es-ES" dirty="0" smtClean="0"/>
              <a:t>Caso Colombia :</a:t>
            </a:r>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http://tipseducacion.com/wp-content/uploads/2015/07/800x2000x1.png.pagespeed.ic.HO7fY2QGOL.png"/>
          <p:cNvPicPr>
            <a:picLocks noChangeAspect="1" noChangeArrowheads="1"/>
          </p:cNvPicPr>
          <p:nvPr/>
        </p:nvPicPr>
        <p:blipFill>
          <a:blip r:embed="rId2" cstate="print"/>
          <a:srcRect t="59953" b="12076"/>
          <a:stretch>
            <a:fillRect/>
          </a:stretch>
        </p:blipFill>
        <p:spPr bwMode="auto">
          <a:xfrm>
            <a:off x="899592" y="1124744"/>
            <a:ext cx="7272808" cy="5085804"/>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http://image.slidesharecdn.com/universidad-110912092344-phpapp02/95/educacion-universitaria-en-mxico-5-728.jpg?cb=1315819615"/>
          <p:cNvPicPr>
            <a:picLocks noChangeAspect="1" noChangeArrowheads="1"/>
          </p:cNvPicPr>
          <p:nvPr/>
        </p:nvPicPr>
        <p:blipFill>
          <a:blip r:embed="rId2" cstate="print"/>
          <a:srcRect r="11732"/>
          <a:stretch>
            <a:fillRect/>
          </a:stretch>
        </p:blipFill>
        <p:spPr bwMode="auto">
          <a:xfrm>
            <a:off x="1547664" y="1700808"/>
            <a:ext cx="5472608" cy="4649994"/>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7" name="6 CuadroTexto"/>
          <p:cNvSpPr txBox="1"/>
          <p:nvPr/>
        </p:nvSpPr>
        <p:spPr>
          <a:xfrm>
            <a:off x="539552" y="1196752"/>
            <a:ext cx="8064896" cy="369332"/>
          </a:xfrm>
          <a:prstGeom prst="rect">
            <a:avLst/>
          </a:prstGeom>
          <a:noFill/>
        </p:spPr>
        <p:txBody>
          <a:bodyPr wrap="square" rtlCol="0">
            <a:spAutoFit/>
          </a:bodyPr>
          <a:lstStyle/>
          <a:p>
            <a:pPr algn="ctr"/>
            <a:r>
              <a:rPr lang="es-ES" dirty="0" smtClean="0"/>
              <a:t>Comparación de egresados de doctorado de México vs. Otros Países</a:t>
            </a:r>
            <a:endParaRPr lang="es-MX"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descr="https://lh3.googleusercontent.com/proxy/oj0C1UTgdkrpNG3CajznxajCVlXlpQt6CohrwOoi_G8jvI5HaV8Isxnn25j46-hbtNkAIiy0FHOgsPEjaO_yPM_2NzULB4Oft_nIA18pqxYyrCQf2O2AGq9mP8ZO7Hu2GX97r-w=w426-h298-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13667" name="Picture 3"/>
          <p:cNvPicPr>
            <a:picLocks noChangeAspect="1" noChangeArrowheads="1"/>
          </p:cNvPicPr>
          <p:nvPr/>
        </p:nvPicPr>
        <p:blipFill>
          <a:blip r:embed="rId2" cstate="print"/>
          <a:srcRect/>
          <a:stretch>
            <a:fillRect/>
          </a:stretch>
        </p:blipFill>
        <p:spPr bwMode="auto">
          <a:xfrm>
            <a:off x="1259632" y="1070703"/>
            <a:ext cx="6696744" cy="4684576"/>
          </a:xfrm>
          <a:prstGeom prst="rect">
            <a:avLst/>
          </a:prstGeom>
          <a:noFill/>
          <a:ln w="9525">
            <a:noFill/>
            <a:miter lim="800000"/>
            <a:headEnd/>
            <a:tailEnd/>
          </a:ln>
        </p:spPr>
      </p:pic>
      <p:pic>
        <p:nvPicPr>
          <p:cNvPr id="4"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5"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descr="http://www.elorienta.com/ies_arroyo/images/sistema_educativo.jpg"/>
          <p:cNvPicPr>
            <a:picLocks noChangeAspect="1" noChangeArrowheads="1"/>
          </p:cNvPicPr>
          <p:nvPr/>
        </p:nvPicPr>
        <p:blipFill>
          <a:blip r:embed="rId2" cstate="print"/>
          <a:srcRect/>
          <a:stretch>
            <a:fillRect/>
          </a:stretch>
        </p:blipFill>
        <p:spPr bwMode="auto">
          <a:xfrm>
            <a:off x="1331640" y="1412776"/>
            <a:ext cx="6858000" cy="5143501"/>
          </a:xfrm>
          <a:prstGeom prst="rect">
            <a:avLst/>
          </a:prstGeom>
          <a:noFill/>
        </p:spPr>
      </p:pic>
      <p:pic>
        <p:nvPicPr>
          <p:cNvPr id="3"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4" name="3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5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7" name="6 CuadroTexto"/>
          <p:cNvSpPr txBox="1"/>
          <p:nvPr/>
        </p:nvSpPr>
        <p:spPr>
          <a:xfrm>
            <a:off x="755576" y="980728"/>
            <a:ext cx="7992888" cy="369332"/>
          </a:xfrm>
          <a:prstGeom prst="rect">
            <a:avLst/>
          </a:prstGeom>
          <a:noFill/>
        </p:spPr>
        <p:txBody>
          <a:bodyPr wrap="square" rtlCol="0">
            <a:spAutoFit/>
          </a:bodyPr>
          <a:lstStyle/>
          <a:p>
            <a:pPr algn="ctr"/>
            <a:r>
              <a:rPr lang="es-ES" b="1" dirty="0" smtClean="0"/>
              <a:t>Modelo educativo mexicano</a:t>
            </a:r>
            <a:endParaRPr lang="es-MX" b="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descr="https://lh3.googleusercontent.com/proxy/oj0C1UTgdkrpNG3CajznxajCVlXlpQt6CohrwOoi_G8jvI5HaV8Isxnn25j46-hbtNkAIiy0FHOgsPEjaO_yPM_2NzULB4Oft_nIA18pqxYyrCQf2O2AGq9mP8ZO7Hu2GX97r-w=w426-h298-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 name="3 Marcador de contenido" descr="descarga.jpg"/>
          <p:cNvPicPr>
            <a:picLocks noChangeAspect="1"/>
          </p:cNvPicPr>
          <p:nvPr/>
        </p:nvPicPr>
        <p:blipFill>
          <a:blip r:embed="rId2" cstate="print"/>
          <a:stretch>
            <a:fillRect/>
          </a:stretch>
        </p:blipFill>
        <p:spPr>
          <a:xfrm>
            <a:off x="0" y="0"/>
            <a:ext cx="9144000" cy="980728"/>
          </a:xfrm>
          <a:prstGeom prst="rect">
            <a:avLst/>
          </a:prstGeom>
        </p:spPr>
      </p:pic>
      <p:grpSp>
        <p:nvGrpSpPr>
          <p:cNvPr id="2"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8" name="7 CuadroTexto"/>
          <p:cNvSpPr txBox="1"/>
          <p:nvPr/>
        </p:nvSpPr>
        <p:spPr>
          <a:xfrm>
            <a:off x="1043608" y="1196752"/>
            <a:ext cx="7344816" cy="461665"/>
          </a:xfrm>
          <a:prstGeom prst="rect">
            <a:avLst/>
          </a:prstGeom>
          <a:noFill/>
        </p:spPr>
        <p:txBody>
          <a:bodyPr wrap="square" rtlCol="0">
            <a:spAutoFit/>
          </a:bodyPr>
          <a:lstStyle/>
          <a:p>
            <a:pPr algn="ctr"/>
            <a:r>
              <a:rPr lang="es-ES" sz="2400" b="1" dirty="0" smtClean="0">
                <a:solidFill>
                  <a:srgbClr val="00B050"/>
                </a:solidFill>
              </a:rPr>
              <a:t>CIFRAS EN EL CENTRO UNIVERSITARIO UAEM TEXCOCO</a:t>
            </a:r>
            <a:endParaRPr lang="es-MX" sz="2400" b="1" dirty="0">
              <a:solidFill>
                <a:srgbClr val="00B050"/>
              </a:solidFill>
            </a:endParaRPr>
          </a:p>
        </p:txBody>
      </p:sp>
      <p:pic>
        <p:nvPicPr>
          <p:cNvPr id="1026" name="Picture 2"/>
          <p:cNvPicPr>
            <a:picLocks noChangeAspect="1" noChangeArrowheads="1"/>
          </p:cNvPicPr>
          <p:nvPr/>
        </p:nvPicPr>
        <p:blipFill>
          <a:blip r:embed="rId4" cstate="print"/>
          <a:srcRect l="29528" t="14800" r="28420" b="33120"/>
          <a:stretch>
            <a:fillRect/>
          </a:stretch>
        </p:blipFill>
        <p:spPr bwMode="auto">
          <a:xfrm>
            <a:off x="1475656" y="1844824"/>
            <a:ext cx="6408712" cy="4464496"/>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descr="https://lh3.googleusercontent.com/proxy/oj0C1UTgdkrpNG3CajznxajCVlXlpQt6CohrwOoi_G8jvI5HaV8Isxnn25j46-hbtNkAIiy0FHOgsPEjaO_yPM_2NzULB4Oft_nIA18pqxYyrCQf2O2AGq9mP8ZO7Hu2GX97r-w=w426-h298-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 name="3 Marcador de contenido" descr="descarga.jpg"/>
          <p:cNvPicPr>
            <a:picLocks noChangeAspect="1"/>
          </p:cNvPicPr>
          <p:nvPr/>
        </p:nvPicPr>
        <p:blipFill>
          <a:blip r:embed="rId2" cstate="print"/>
          <a:stretch>
            <a:fillRect/>
          </a:stretch>
        </p:blipFill>
        <p:spPr>
          <a:xfrm>
            <a:off x="0" y="0"/>
            <a:ext cx="9144000" cy="980728"/>
          </a:xfrm>
          <a:prstGeom prst="rect">
            <a:avLst/>
          </a:prstGeom>
        </p:spPr>
      </p:pic>
      <p:grpSp>
        <p:nvGrpSpPr>
          <p:cNvPr id="2"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2050" name="Picture 2"/>
          <p:cNvPicPr>
            <a:picLocks noChangeAspect="1" noChangeArrowheads="1"/>
          </p:cNvPicPr>
          <p:nvPr/>
        </p:nvPicPr>
        <p:blipFill>
          <a:blip r:embed="rId4" cstate="print"/>
          <a:srcRect l="29528" t="34120" r="29365" b="25561"/>
          <a:stretch>
            <a:fillRect/>
          </a:stretch>
        </p:blipFill>
        <p:spPr bwMode="auto">
          <a:xfrm>
            <a:off x="683568" y="1556792"/>
            <a:ext cx="7704856" cy="425095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2 CuadroTexto"/>
          <p:cNvSpPr txBox="1">
            <a:spLocks noChangeArrowheads="1"/>
          </p:cNvSpPr>
          <p:nvPr/>
        </p:nvSpPr>
        <p:spPr bwMode="auto">
          <a:xfrm>
            <a:off x="683568" y="1052736"/>
            <a:ext cx="7286625" cy="523220"/>
          </a:xfrm>
          <a:prstGeom prst="rect">
            <a:avLst/>
          </a:prstGeom>
          <a:noFill/>
          <a:ln w="9525">
            <a:noFill/>
            <a:miter lim="800000"/>
            <a:headEnd/>
            <a:tailEnd/>
          </a:ln>
        </p:spPr>
        <p:txBody>
          <a:bodyPr>
            <a:spAutoFit/>
          </a:bodyPr>
          <a:lstStyle/>
          <a:p>
            <a:pPr algn="ctr"/>
            <a:r>
              <a:rPr lang="es-MX" sz="2800" b="1" dirty="0" smtClean="0">
                <a:solidFill>
                  <a:srgbClr val="00B0F0"/>
                </a:solidFill>
              </a:rPr>
              <a:t>COMPETENCIAS GÉNERICAS</a:t>
            </a:r>
            <a:endParaRPr lang="es-MX" sz="2800" b="1" dirty="0">
              <a:solidFill>
                <a:srgbClr val="00B0F0"/>
              </a:solidFill>
            </a:endParaRPr>
          </a:p>
        </p:txBody>
      </p:sp>
      <p:grpSp>
        <p:nvGrpSpPr>
          <p:cNvPr id="7" name="6 Grupo"/>
          <p:cNvGrpSpPr/>
          <p:nvPr/>
        </p:nvGrpSpPr>
        <p:grpSpPr>
          <a:xfrm>
            <a:off x="0" y="6488668"/>
            <a:ext cx="9144000" cy="369332"/>
            <a:chOff x="0" y="6488668"/>
            <a:chExt cx="9144000" cy="369332"/>
          </a:xfrm>
        </p:grpSpPr>
        <p:pic>
          <p:nvPicPr>
            <p:cNvPr id="8"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9" name="8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9 CuadroTexto"/>
          <p:cNvSpPr txBox="1"/>
          <p:nvPr/>
        </p:nvSpPr>
        <p:spPr>
          <a:xfrm>
            <a:off x="323528" y="1700808"/>
            <a:ext cx="8352928" cy="4247317"/>
          </a:xfrm>
          <a:prstGeom prst="rect">
            <a:avLst/>
          </a:prstGeom>
          <a:noFill/>
        </p:spPr>
        <p:txBody>
          <a:bodyPr wrap="square" rtlCol="0">
            <a:spAutoFit/>
          </a:bodyPr>
          <a:lstStyle/>
          <a:p>
            <a:pPr algn="just"/>
            <a:r>
              <a:rPr lang="es-MX" b="1" dirty="0" smtClean="0">
                <a:solidFill>
                  <a:srgbClr val="0070C0"/>
                </a:solidFill>
              </a:rPr>
              <a:t>Capacidad analítica y de Síntesis</a:t>
            </a:r>
            <a:r>
              <a:rPr lang="es-MX" dirty="0" smtClean="0"/>
              <a:t>.- Habilidad para la evaluación de datos y línea de actuación, así como para tomar decisiones lógicas de una manera imparcial desde el punto de vista racional.</a:t>
            </a:r>
          </a:p>
          <a:p>
            <a:pPr algn="just"/>
            <a:endParaRPr lang="es-MX" dirty="0" smtClean="0"/>
          </a:p>
          <a:p>
            <a:pPr algn="just"/>
            <a:r>
              <a:rPr lang="es-MX" b="1" dirty="0" smtClean="0">
                <a:solidFill>
                  <a:srgbClr val="0070C0"/>
                </a:solidFill>
              </a:rPr>
              <a:t>Análisis de problemas</a:t>
            </a:r>
            <a:r>
              <a:rPr lang="es-MX" dirty="0" smtClean="0"/>
              <a:t>.- Eficacia para identificar problemas, buscar datos pertinentes al respecto, reconocer la información relevante y encontrar posibles causas del mismo.</a:t>
            </a:r>
          </a:p>
          <a:p>
            <a:pPr algn="just"/>
            <a:endParaRPr lang="es-MX" dirty="0" smtClean="0"/>
          </a:p>
          <a:p>
            <a:pPr algn="just"/>
            <a:r>
              <a:rPr lang="es-MX" b="1" dirty="0" smtClean="0">
                <a:solidFill>
                  <a:srgbClr val="0070C0"/>
                </a:solidFill>
              </a:rPr>
              <a:t>Creatividad</a:t>
            </a:r>
            <a:r>
              <a:rPr lang="es-MX" dirty="0" smtClean="0"/>
              <a:t>.- Capacidad para identificar alternativas y proponer soluciones.</a:t>
            </a:r>
          </a:p>
          <a:p>
            <a:pPr algn="just"/>
            <a:endParaRPr lang="es-MX" dirty="0" smtClean="0"/>
          </a:p>
          <a:p>
            <a:pPr algn="just"/>
            <a:r>
              <a:rPr lang="es-MX" b="1" dirty="0" smtClean="0">
                <a:solidFill>
                  <a:srgbClr val="0070C0"/>
                </a:solidFill>
              </a:rPr>
              <a:t>Comunicación escrita</a:t>
            </a:r>
            <a:r>
              <a:rPr lang="es-MX" dirty="0" smtClean="0"/>
              <a:t>.- Capacidad para redactar ideas claramente y de forma gramaticalmente correcta, de manera que sean entendidas sin lugar a dudas.</a:t>
            </a:r>
          </a:p>
          <a:p>
            <a:pPr algn="just"/>
            <a:endParaRPr lang="es-MX" dirty="0" smtClean="0"/>
          </a:p>
          <a:p>
            <a:pPr algn="just"/>
            <a:endParaRPr lang="es-MX" dirty="0" smtClean="0"/>
          </a:p>
          <a:p>
            <a:pPr algn="just"/>
            <a:endParaRPr lang="es-MX" dirty="0" smtClean="0"/>
          </a:p>
          <a:p>
            <a:pPr algn="just"/>
            <a:endParaRPr lang="es-MX" dirty="0"/>
          </a:p>
        </p:txBody>
      </p:sp>
      <p:pic>
        <p:nvPicPr>
          <p:cNvPr id="11"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descr="https://lh3.googleusercontent.com/proxy/oj0C1UTgdkrpNG3CajznxajCVlXlpQt6CohrwOoi_G8jvI5HaV8Isxnn25j46-hbtNkAIiy0FHOgsPEjaO_yPM_2NzULB4Oft_nIA18pqxYyrCQf2O2AGq9mP8ZO7Hu2GX97r-w=w426-h298-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 name="3 Marcador de contenido" descr="descarga.jpg"/>
          <p:cNvPicPr>
            <a:picLocks noChangeAspect="1"/>
          </p:cNvPicPr>
          <p:nvPr/>
        </p:nvPicPr>
        <p:blipFill>
          <a:blip r:embed="rId2" cstate="print"/>
          <a:stretch>
            <a:fillRect/>
          </a:stretch>
        </p:blipFill>
        <p:spPr>
          <a:xfrm>
            <a:off x="0" y="0"/>
            <a:ext cx="9144000" cy="980728"/>
          </a:xfrm>
          <a:prstGeom prst="rect">
            <a:avLst/>
          </a:prstGeom>
        </p:spPr>
      </p:pic>
      <p:grpSp>
        <p:nvGrpSpPr>
          <p:cNvPr id="2"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3074" name="Picture 2"/>
          <p:cNvPicPr>
            <a:picLocks noChangeAspect="1" noChangeArrowheads="1"/>
          </p:cNvPicPr>
          <p:nvPr/>
        </p:nvPicPr>
        <p:blipFill>
          <a:blip r:embed="rId4" cstate="print"/>
          <a:srcRect l="28583" t="33280" r="30310" b="28920"/>
          <a:stretch>
            <a:fillRect/>
          </a:stretch>
        </p:blipFill>
        <p:spPr bwMode="auto">
          <a:xfrm>
            <a:off x="707571" y="1412776"/>
            <a:ext cx="7796066" cy="4032448"/>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descr="https://lh3.googleusercontent.com/proxy/oj0C1UTgdkrpNG3CajznxajCVlXlpQt6CohrwOoi_G8jvI5HaV8Isxnn25j46-hbtNkAIiy0FHOgsPEjaO_yPM_2NzULB4Oft_nIA18pqxYyrCQf2O2AGq9mP8ZO7Hu2GX97r-w=w426-h298-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 name="3 Marcador de contenido" descr="descarga.jpg"/>
          <p:cNvPicPr>
            <a:picLocks noChangeAspect="1"/>
          </p:cNvPicPr>
          <p:nvPr/>
        </p:nvPicPr>
        <p:blipFill>
          <a:blip r:embed="rId2" cstate="print"/>
          <a:stretch>
            <a:fillRect/>
          </a:stretch>
        </p:blipFill>
        <p:spPr>
          <a:xfrm>
            <a:off x="0" y="0"/>
            <a:ext cx="9144000" cy="980728"/>
          </a:xfrm>
          <a:prstGeom prst="rect">
            <a:avLst/>
          </a:prstGeom>
        </p:spPr>
      </p:pic>
      <p:grpSp>
        <p:nvGrpSpPr>
          <p:cNvPr id="2"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4098" name="Picture 2"/>
          <p:cNvPicPr>
            <a:picLocks noChangeAspect="1" noChangeArrowheads="1"/>
          </p:cNvPicPr>
          <p:nvPr/>
        </p:nvPicPr>
        <p:blipFill>
          <a:blip r:embed="rId4" cstate="print"/>
          <a:srcRect l="29295" t="43360" r="30071" b="14641"/>
          <a:stretch>
            <a:fillRect/>
          </a:stretch>
        </p:blipFill>
        <p:spPr bwMode="auto">
          <a:xfrm>
            <a:off x="1187624" y="2420888"/>
            <a:ext cx="6696744" cy="3870011"/>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l="28583" t="12280" r="28893" b="80069"/>
          <a:stretch>
            <a:fillRect/>
          </a:stretch>
        </p:blipFill>
        <p:spPr bwMode="auto">
          <a:xfrm>
            <a:off x="1187624" y="1750412"/>
            <a:ext cx="6696744" cy="670476"/>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descr="https://lh3.googleusercontent.com/proxy/oj0C1UTgdkrpNG3CajznxajCVlXlpQt6CohrwOoi_G8jvI5HaV8Isxnn25j46-hbtNkAIiy0FHOgsPEjaO_yPM_2NzULB4Oft_nIA18pqxYyrCQf2O2AGq9mP8ZO7Hu2GX97r-w=w426-h298-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 name="3 Marcador de contenido" descr="descarga.jpg"/>
          <p:cNvPicPr>
            <a:picLocks noChangeAspect="1"/>
          </p:cNvPicPr>
          <p:nvPr/>
        </p:nvPicPr>
        <p:blipFill>
          <a:blip r:embed="rId2" cstate="print"/>
          <a:stretch>
            <a:fillRect/>
          </a:stretch>
        </p:blipFill>
        <p:spPr>
          <a:xfrm>
            <a:off x="0" y="0"/>
            <a:ext cx="9144000" cy="980728"/>
          </a:xfrm>
          <a:prstGeom prst="rect">
            <a:avLst/>
          </a:prstGeom>
        </p:spPr>
      </p:pic>
      <p:grpSp>
        <p:nvGrpSpPr>
          <p:cNvPr id="2"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5123" name="Picture 3"/>
          <p:cNvPicPr>
            <a:picLocks noChangeAspect="1" noChangeArrowheads="1"/>
          </p:cNvPicPr>
          <p:nvPr/>
        </p:nvPicPr>
        <p:blipFill>
          <a:blip r:embed="rId4" cstate="print"/>
          <a:srcRect l="28583" t="24880" r="29838" b="29761"/>
          <a:stretch>
            <a:fillRect/>
          </a:stretch>
        </p:blipFill>
        <p:spPr bwMode="auto">
          <a:xfrm>
            <a:off x="971601" y="1412776"/>
            <a:ext cx="7238136" cy="4441584"/>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6" name="5 CuadroTexto"/>
          <p:cNvSpPr txBox="1"/>
          <p:nvPr/>
        </p:nvSpPr>
        <p:spPr>
          <a:xfrm>
            <a:off x="251520" y="1124744"/>
            <a:ext cx="8496944" cy="4801314"/>
          </a:xfrm>
          <a:prstGeom prst="rect">
            <a:avLst/>
          </a:prstGeom>
          <a:noFill/>
        </p:spPr>
        <p:txBody>
          <a:bodyPr wrap="square" rtlCol="0">
            <a:spAutoFit/>
          </a:bodyPr>
          <a:lstStyle/>
          <a:p>
            <a:r>
              <a:rPr lang="es-MX" b="1" dirty="0" smtClean="0"/>
              <a:t>Conclusiones</a:t>
            </a:r>
          </a:p>
          <a:p>
            <a:endParaRPr lang="es-MX" b="1" dirty="0" smtClean="0"/>
          </a:p>
          <a:p>
            <a:endParaRPr lang="es-MX" b="1" dirty="0" smtClean="0"/>
          </a:p>
          <a:p>
            <a:pPr marL="342900" indent="-342900" algn="just">
              <a:buAutoNum type="arabicPeriod"/>
            </a:pPr>
            <a:r>
              <a:rPr lang="es-MX" dirty="0" smtClean="0"/>
              <a:t>La preocupación de las IES sobre el incremento de los índices de titulación, por lo general no ha estado vinculada a reflexionar sobre los procesos educativos y las formas de evaluarlos, sino que se han abocado a proponer soluciones y concretarlas en las fases terminales de los ciclos educativos.</a:t>
            </a:r>
          </a:p>
          <a:p>
            <a:pPr marL="342900" indent="-342900" algn="just"/>
            <a:endParaRPr lang="es-MX" dirty="0" smtClean="0"/>
          </a:p>
          <a:p>
            <a:pPr marL="342900" indent="-342900" algn="just"/>
            <a:r>
              <a:rPr lang="es-MX" dirty="0" smtClean="0"/>
              <a:t>2. Es usual que la flexibilización en los procedimientos para la titulación no se fundamenta en criterios académicos, ni de acuerdo a las especificidades de las diversas carreras profesionales, es decir que, existe una tendencia a unificar los requisitos tanto académicos como administrativos para la obtención del título.</a:t>
            </a:r>
          </a:p>
          <a:p>
            <a:pPr marL="342900" indent="-342900" algn="just"/>
            <a:endParaRPr lang="es-MX" dirty="0" smtClean="0"/>
          </a:p>
          <a:p>
            <a:pPr marL="342900" indent="-342900" algn="just"/>
            <a:r>
              <a:rPr lang="es-MX" dirty="0" smtClean="0"/>
              <a:t>3.   La diversificación de las modalidades por si misma no ha incrementado los índices de manera sustancial, ya que la mayoría de ellas exige un trabajo escrito que supone algún nivel de investigación, y es aquí donde los alumnos presentan las mayores dificultades, tanto por su formación deficiente, como por la falta de asesores.</a:t>
            </a:r>
            <a:endParaRPr lang="es-MX" dirty="0"/>
          </a:p>
        </p:txBody>
      </p:sp>
      <p:pic>
        <p:nvPicPr>
          <p:cNvPr id="7"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6" name="5 CuadroTexto"/>
          <p:cNvSpPr txBox="1"/>
          <p:nvPr/>
        </p:nvSpPr>
        <p:spPr>
          <a:xfrm>
            <a:off x="179512" y="1268760"/>
            <a:ext cx="8784976" cy="5355312"/>
          </a:xfrm>
          <a:prstGeom prst="rect">
            <a:avLst/>
          </a:prstGeom>
          <a:noFill/>
        </p:spPr>
        <p:txBody>
          <a:bodyPr wrap="square" rtlCol="0">
            <a:spAutoFit/>
          </a:bodyPr>
          <a:lstStyle/>
          <a:p>
            <a:pPr algn="just"/>
            <a:r>
              <a:rPr lang="es-MX" dirty="0" smtClean="0"/>
              <a:t>4. Existe una intención más política que académica en la valoración de las cifras estadísticas en el sentido de que el frecuente "medir" la calidad académica a partir de los índices de titulación y de la eficiencia terminal. En este sentido, cabe preguntarse: ¿Qué reflejan las IES que presentan los mayores índices de titulación?, ¿reflejan mayor calidad económica?, ¿el título es una "garantía académica?, ¿avala realmente la capacidad del profesional?.</a:t>
            </a:r>
            <a:br>
              <a:rPr lang="es-MX" dirty="0" smtClean="0"/>
            </a:br>
            <a:r>
              <a:rPr lang="es-MX" dirty="0" smtClean="0"/>
              <a:t/>
            </a:r>
            <a:br>
              <a:rPr lang="es-MX" dirty="0" smtClean="0"/>
            </a:br>
            <a:r>
              <a:rPr lang="es-MX" dirty="0" smtClean="0"/>
              <a:t>5. Existe una falta de claridad sobre el concepto de investigación en la reglamentación de las IES, y también imprecisiones en los niveles de exigencia. Por otro lado, es frecuente encontrar un desfase entre la orientación de los planes de estudio y las exigencias académicas que supone el trabajo final de investigación para la obtención del grado.</a:t>
            </a:r>
            <a:br>
              <a:rPr lang="es-MX" dirty="0" smtClean="0"/>
            </a:br>
            <a:r>
              <a:rPr lang="es-MX" dirty="0" smtClean="0"/>
              <a:t/>
            </a:r>
            <a:br>
              <a:rPr lang="es-MX" dirty="0" smtClean="0"/>
            </a:br>
            <a:r>
              <a:rPr lang="es-MX" dirty="0" smtClean="0"/>
              <a:t>6. El estudiante está condicionado por la certificación que lo va a acreditar en relación directa con la expectativa de la movilidad social. Es decir que el binomio certificación-movilidad social se convierte en el motor fundamental para ellos y no así el interés por aprender, comprender e incidir en la transformación de su realidad.</a:t>
            </a:r>
            <a:br>
              <a:rPr lang="es-MX" dirty="0" smtClean="0"/>
            </a:br>
            <a:r>
              <a:rPr lang="es-MX" dirty="0" smtClean="0"/>
              <a:t/>
            </a:r>
            <a:br>
              <a:rPr lang="es-MX" dirty="0" smtClean="0"/>
            </a:br>
            <a:r>
              <a:rPr lang="es-MX" dirty="0" smtClean="0"/>
              <a:t>7. Los alumnos presentan carencias importantes en su formación académica, tanto en lo que se refiere a aspectos teórico-metodológicos, como a las dificultades para integrar los conocimientos y transformar la realidad.</a:t>
            </a:r>
            <a:endParaRPr lang="es-MX" dirty="0"/>
          </a:p>
        </p:txBody>
      </p:sp>
      <p:sp>
        <p:nvSpPr>
          <p:cNvPr id="11" name="10 Rectángulo"/>
          <p:cNvSpPr/>
          <p:nvPr/>
        </p:nvSpPr>
        <p:spPr>
          <a:xfrm>
            <a:off x="467544" y="908720"/>
            <a:ext cx="1430200" cy="369332"/>
          </a:xfrm>
          <a:prstGeom prst="rect">
            <a:avLst/>
          </a:prstGeom>
        </p:spPr>
        <p:txBody>
          <a:bodyPr wrap="none">
            <a:spAutoFit/>
          </a:bodyPr>
          <a:lstStyle/>
          <a:p>
            <a:r>
              <a:rPr lang="es-MX" b="1" dirty="0" smtClean="0"/>
              <a:t>Conclusiones</a:t>
            </a:r>
          </a:p>
        </p:txBody>
      </p:sp>
      <p:pic>
        <p:nvPicPr>
          <p:cNvPr id="8"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6" name="5 CuadroTexto"/>
          <p:cNvSpPr txBox="1"/>
          <p:nvPr/>
        </p:nvSpPr>
        <p:spPr>
          <a:xfrm>
            <a:off x="251520" y="1268760"/>
            <a:ext cx="8712968" cy="4247317"/>
          </a:xfrm>
          <a:prstGeom prst="rect">
            <a:avLst/>
          </a:prstGeom>
          <a:noFill/>
        </p:spPr>
        <p:txBody>
          <a:bodyPr wrap="square" rtlCol="0">
            <a:spAutoFit/>
          </a:bodyPr>
          <a:lstStyle/>
          <a:p>
            <a:pPr algn="just"/>
            <a:r>
              <a:rPr lang="es-MX" b="1" dirty="0" smtClean="0"/>
              <a:t>Recomendaciones </a:t>
            </a:r>
            <a:br>
              <a:rPr lang="es-MX" b="1" dirty="0" smtClean="0"/>
            </a:br>
            <a:r>
              <a:rPr lang="es-MX" dirty="0" smtClean="0"/>
              <a:t/>
            </a:r>
            <a:br>
              <a:rPr lang="es-MX" dirty="0" smtClean="0"/>
            </a:br>
            <a:r>
              <a:rPr lang="es-MX" dirty="0" smtClean="0"/>
              <a:t>1. Que las propuestas para incrementar el índice de titulación no estén centradas exclusivamente en los apoyos extracurriculares, sino que fundamentalmente se consideren las deficiencias que se generan durante todo el proceso educativo de la carrera, incidiendo así más directamente en el mejoramiento de la calidad académica.</a:t>
            </a:r>
          </a:p>
          <a:p>
            <a:pPr algn="just"/>
            <a:endParaRPr lang="es-MX" dirty="0" smtClean="0"/>
          </a:p>
          <a:p>
            <a:pPr algn="just"/>
            <a:r>
              <a:rPr lang="es-MX" dirty="0" smtClean="0"/>
              <a:t>2. Desarrollar en la reglamentación de titulación, de la forma más explicita posible, los conceptos, características y finalidades académico-profesionales de las diferentes modalidades, para que los egresados tengan la suficiente claridad sobre el nivel y tipo de investigación que se requiere para elaborar el trabajo final. Si bien en este ciclo educativo la intención no es formar investigadores, si es importante que los alumnos logren integrar sus conocimientos por medio del trabajo escrito de investigación, además de que éste es requisito en la mayoría de las modalidades.</a:t>
            </a:r>
          </a:p>
          <a:p>
            <a:pPr algn="just"/>
            <a:endParaRPr lang="es-MX" dirty="0"/>
          </a:p>
        </p:txBody>
      </p:sp>
      <p:pic>
        <p:nvPicPr>
          <p:cNvPr id="7"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6" name="5 CuadroTexto"/>
          <p:cNvSpPr txBox="1"/>
          <p:nvPr/>
        </p:nvSpPr>
        <p:spPr>
          <a:xfrm>
            <a:off x="251520" y="1844824"/>
            <a:ext cx="8496944" cy="3416320"/>
          </a:xfrm>
          <a:prstGeom prst="rect">
            <a:avLst/>
          </a:prstGeom>
          <a:noFill/>
        </p:spPr>
        <p:txBody>
          <a:bodyPr wrap="square" rtlCol="0">
            <a:spAutoFit/>
          </a:bodyPr>
          <a:lstStyle/>
          <a:p>
            <a:pPr algn="just"/>
            <a:r>
              <a:rPr lang="es-MX" dirty="0" smtClean="0"/>
              <a:t>3. El énfasis no debe seguir estando solamente en la necesidad de incrementar los índices de titulación, sino que es necesario analizar cómo se articulan en la actualidad y prospectivamente las relaciones entre: estructura curricular, perfiles académico-profesionales, prácticas profesionales, áreas de desarrollo social desatendidas y mercado ocupacional, y dentro de estas relaciones, analizar qué valor tiene el título.</a:t>
            </a:r>
            <a:br>
              <a:rPr lang="es-MX" dirty="0" smtClean="0"/>
            </a:br>
            <a:r>
              <a:rPr lang="es-MX" dirty="0" smtClean="0"/>
              <a:t/>
            </a:r>
            <a:br>
              <a:rPr lang="es-MX" dirty="0" smtClean="0"/>
            </a:br>
            <a:r>
              <a:rPr lang="es-MX" dirty="0" smtClean="0"/>
              <a:t>4. Establecer programas de apoyo para la titulación de los docentes no titulados de las propias IES, a través de cursos o seminarios con estímulos económicos, permisos por un periodo determinado, exención de algunas cargas académicas, etcétera. Por otro lado, implementar programas de cursos-talleres para docentes que básicamente se dediquen a dar asesorías en investigación.</a:t>
            </a:r>
          </a:p>
          <a:p>
            <a:pPr algn="just"/>
            <a:endParaRPr lang="es-MX" dirty="0"/>
          </a:p>
        </p:txBody>
      </p:sp>
      <p:sp>
        <p:nvSpPr>
          <p:cNvPr id="7" name="6 Rectángulo"/>
          <p:cNvSpPr/>
          <p:nvPr/>
        </p:nvSpPr>
        <p:spPr>
          <a:xfrm>
            <a:off x="3203848" y="1124744"/>
            <a:ext cx="1967462" cy="369332"/>
          </a:xfrm>
          <a:prstGeom prst="rect">
            <a:avLst/>
          </a:prstGeom>
        </p:spPr>
        <p:txBody>
          <a:bodyPr wrap="none">
            <a:spAutoFit/>
          </a:bodyPr>
          <a:lstStyle/>
          <a:p>
            <a:pPr algn="ctr"/>
            <a:r>
              <a:rPr lang="es-MX" b="1" dirty="0" smtClean="0"/>
              <a:t>Recomendaciones </a:t>
            </a:r>
            <a:endParaRPr lang="es-MX" dirty="0"/>
          </a:p>
        </p:txBody>
      </p:sp>
      <p:pic>
        <p:nvPicPr>
          <p:cNvPr id="8"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descr="https://lh3.googleusercontent.com/proxy/oj0C1UTgdkrpNG3CajznxajCVlXlpQt6CohrwOoi_G8jvI5HaV8Isxnn25j46-hbtNkAIiy0FHOgsPEjaO_yPM_2NzULB4Oft_nIA18pqxYyrCQf2O2AGq9mP8ZO7Hu2GX97r-w=w426-h298-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 name="3 Marcador de contenido" descr="descarga.jpg"/>
          <p:cNvPicPr>
            <a:picLocks noChangeAspect="1"/>
          </p:cNvPicPr>
          <p:nvPr/>
        </p:nvPicPr>
        <p:blipFill>
          <a:blip r:embed="rId2" cstate="print"/>
          <a:stretch>
            <a:fillRect/>
          </a:stretch>
        </p:blipFill>
        <p:spPr>
          <a:xfrm>
            <a:off x="0" y="0"/>
            <a:ext cx="9144000" cy="980728"/>
          </a:xfrm>
          <a:prstGeom prst="rect">
            <a:avLst/>
          </a:prstGeom>
        </p:spPr>
      </p:pic>
      <p:grpSp>
        <p:nvGrpSpPr>
          <p:cNvPr id="2"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8" name="7 CuadroTexto"/>
          <p:cNvSpPr txBox="1"/>
          <p:nvPr/>
        </p:nvSpPr>
        <p:spPr>
          <a:xfrm>
            <a:off x="1043608" y="1268760"/>
            <a:ext cx="6696744" cy="461665"/>
          </a:xfrm>
          <a:prstGeom prst="rect">
            <a:avLst/>
          </a:prstGeom>
          <a:noFill/>
        </p:spPr>
        <p:txBody>
          <a:bodyPr wrap="square" rtlCol="0">
            <a:spAutoFit/>
          </a:bodyPr>
          <a:lstStyle/>
          <a:p>
            <a:r>
              <a:rPr lang="es-ES" sz="2400" b="1" dirty="0" smtClean="0"/>
              <a:t>Bibliografía</a:t>
            </a:r>
          </a:p>
        </p:txBody>
      </p:sp>
      <p:sp>
        <p:nvSpPr>
          <p:cNvPr id="9" name="8 CuadroTexto"/>
          <p:cNvSpPr txBox="1"/>
          <p:nvPr/>
        </p:nvSpPr>
        <p:spPr>
          <a:xfrm>
            <a:off x="467544" y="2060848"/>
            <a:ext cx="7128792" cy="3693319"/>
          </a:xfrm>
          <a:prstGeom prst="rect">
            <a:avLst/>
          </a:prstGeom>
          <a:noFill/>
        </p:spPr>
        <p:txBody>
          <a:bodyPr wrap="square" rtlCol="0">
            <a:spAutoFit/>
          </a:bodyPr>
          <a:lstStyle/>
          <a:p>
            <a:pPr>
              <a:buFont typeface="Arial" pitchFamily="34" charset="0"/>
              <a:buChar char="•"/>
            </a:pPr>
            <a:r>
              <a:rPr lang="es-ES" dirty="0" smtClean="0"/>
              <a:t>Informe anual del Centro Universitario UAEM Texcoco, 2011</a:t>
            </a:r>
          </a:p>
          <a:p>
            <a:pPr>
              <a:buFont typeface="Arial" pitchFamily="34" charset="0"/>
              <a:buChar char="•"/>
            </a:pPr>
            <a:endParaRPr lang="es-ES" dirty="0" smtClean="0"/>
          </a:p>
          <a:p>
            <a:pPr>
              <a:buFont typeface="Arial" pitchFamily="34" charset="0"/>
              <a:buChar char="•"/>
            </a:pPr>
            <a:r>
              <a:rPr lang="es-ES" dirty="0" smtClean="0"/>
              <a:t>Informe de SIES 2009</a:t>
            </a:r>
          </a:p>
          <a:p>
            <a:pPr>
              <a:buFont typeface="Arial" pitchFamily="34" charset="0"/>
              <a:buChar char="•"/>
            </a:pPr>
            <a:endParaRPr lang="es-ES" dirty="0" smtClean="0"/>
          </a:p>
          <a:p>
            <a:pPr>
              <a:buFont typeface="Arial" pitchFamily="34" charset="0"/>
              <a:buChar char="•"/>
            </a:pPr>
            <a:r>
              <a:rPr lang="es-ES" dirty="0" smtClean="0"/>
              <a:t>Informe de SIES 2006</a:t>
            </a:r>
          </a:p>
          <a:p>
            <a:pPr>
              <a:buFont typeface="Arial" pitchFamily="34" charset="0"/>
              <a:buChar char="•"/>
            </a:pPr>
            <a:endParaRPr lang="es-ES" dirty="0" smtClean="0"/>
          </a:p>
          <a:p>
            <a:pPr>
              <a:buFont typeface="Arial" pitchFamily="34" charset="0"/>
              <a:buChar char="•"/>
            </a:pPr>
            <a:r>
              <a:rPr lang="es-ES" dirty="0" smtClean="0"/>
              <a:t>Informe de la Secretaría de Educación Pública 2009</a:t>
            </a:r>
          </a:p>
          <a:p>
            <a:pPr>
              <a:buFont typeface="Arial" pitchFamily="34" charset="0"/>
              <a:buChar char="•"/>
            </a:pPr>
            <a:endParaRPr lang="es-ES" dirty="0" smtClean="0"/>
          </a:p>
          <a:p>
            <a:pPr>
              <a:buFont typeface="Arial" pitchFamily="34" charset="0"/>
              <a:buChar char="•"/>
            </a:pPr>
            <a:r>
              <a:rPr lang="es-ES" dirty="0" smtClean="0"/>
              <a:t>Informe de la Secretaría de Educación de Colombia 2013</a:t>
            </a:r>
          </a:p>
          <a:p>
            <a:pPr>
              <a:buFont typeface="Arial" pitchFamily="34" charset="0"/>
              <a:buChar char="•"/>
            </a:pPr>
            <a:endParaRPr lang="es-ES" dirty="0" smtClean="0"/>
          </a:p>
          <a:p>
            <a:pPr>
              <a:buFont typeface="Arial" pitchFamily="34" charset="0"/>
              <a:buChar char="•"/>
            </a:pPr>
            <a:endParaRPr lang="es-ES" dirty="0" smtClean="0"/>
          </a:p>
          <a:p>
            <a:endParaRPr lang="es-ES" dirty="0" smtClean="0"/>
          </a:p>
          <a:p>
            <a:endParaRPr lang="es-MX"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0" i="0" u="none" strike="noStrike" cap="none" normalizeH="0" baseline="0" smtClean="0">
                <a:ln>
                  <a:noFill/>
                </a:ln>
                <a:solidFill>
                  <a:schemeClr val="tx1"/>
                </a:solidFill>
                <a:effectLst/>
                <a:latin typeface="Calibri" pitchFamily="34" charset="0"/>
              </a:rPr>
              <a:t>¡Gracias!</a:t>
            </a:r>
            <a:endParaRPr kumimoji="0" lang="es-MX" sz="1800" b="0" i="0" u="none" strike="noStrike" cap="none" normalizeH="0" baseline="0" smtClean="0">
              <a:ln>
                <a:noFill/>
              </a:ln>
              <a:solidFill>
                <a:schemeClr val="tx1"/>
              </a:solidFill>
              <a:effectLst/>
              <a:latin typeface="Arial" pitchFamily="34" charset="0"/>
            </a:endParaRPr>
          </a:p>
        </p:txBody>
      </p:sp>
      <p:pic>
        <p:nvPicPr>
          <p:cNvPr id="3" name="Picture 2" descr="C:\Users\Public\Pictures\Escudo UAEM.png"/>
          <p:cNvPicPr>
            <a:picLocks noChangeAspect="1" noChangeArrowheads="1"/>
          </p:cNvPicPr>
          <p:nvPr/>
        </p:nvPicPr>
        <p:blipFill>
          <a:blip r:embed="rId2" cstate="print"/>
          <a:srcRect/>
          <a:stretch>
            <a:fillRect/>
          </a:stretch>
        </p:blipFill>
        <p:spPr bwMode="auto">
          <a:xfrm>
            <a:off x="3214688" y="2643188"/>
            <a:ext cx="2801937" cy="2371725"/>
          </a:xfrm>
          <a:prstGeom prst="rect">
            <a:avLst/>
          </a:prstGeom>
          <a:noFill/>
          <a:ln w="9525">
            <a:noFill/>
            <a:miter lim="800000"/>
            <a:headEnd/>
            <a:tailEnd/>
          </a:ln>
        </p:spPr>
      </p:pic>
      <p:pic>
        <p:nvPicPr>
          <p:cNvPr id="8"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9" name="8 Grupo"/>
          <p:cNvGrpSpPr/>
          <p:nvPr/>
        </p:nvGrpSpPr>
        <p:grpSpPr>
          <a:xfrm>
            <a:off x="0" y="6488668"/>
            <a:ext cx="9144000" cy="369332"/>
            <a:chOff x="0" y="6488668"/>
            <a:chExt cx="9144000" cy="369332"/>
          </a:xfrm>
        </p:grpSpPr>
        <p:pic>
          <p:nvPicPr>
            <p:cNvPr id="10" name="Picture 5"/>
            <p:cNvPicPr>
              <a:picLocks noChangeAspect="1" noChangeArrowheads="1"/>
            </p:cNvPicPr>
            <p:nvPr/>
          </p:nvPicPr>
          <p:blipFill>
            <a:blip r:embed="rId4"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11" name="10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2" name="11 CuadroTexto"/>
          <p:cNvSpPr txBox="1"/>
          <p:nvPr/>
        </p:nvSpPr>
        <p:spPr>
          <a:xfrm>
            <a:off x="2051720" y="5157192"/>
            <a:ext cx="5688632" cy="646331"/>
          </a:xfrm>
          <a:prstGeom prst="rect">
            <a:avLst/>
          </a:prstGeom>
          <a:noFill/>
        </p:spPr>
        <p:txBody>
          <a:bodyPr wrap="square" rtlCol="0">
            <a:spAutoFit/>
          </a:bodyPr>
          <a:lstStyle/>
          <a:p>
            <a:pPr algn="ctr"/>
            <a:r>
              <a:rPr lang="es-ES" dirty="0" smtClean="0">
                <a:hlinkClick r:id="rId5"/>
              </a:rPr>
              <a:t>rebeteja@yahoo.com.mx</a:t>
            </a:r>
            <a:endParaRPr lang="es-ES" dirty="0" smtClean="0"/>
          </a:p>
          <a:p>
            <a:pPr algn="ct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1259632" y="980728"/>
            <a:ext cx="6768752" cy="3108543"/>
          </a:xfrm>
          <a:prstGeom prst="rect">
            <a:avLst/>
          </a:prstGeom>
        </p:spPr>
        <p:txBody>
          <a:bodyPr wrap="square">
            <a:spAutoFit/>
          </a:bodyPr>
          <a:lstStyle/>
          <a:p>
            <a:pPr algn="ctr"/>
            <a:r>
              <a:rPr lang="es-MX" sz="2800" b="1" dirty="0" smtClean="0">
                <a:solidFill>
                  <a:srgbClr val="00B050"/>
                </a:solidFill>
              </a:rPr>
              <a:t>ÁMBITOS DE DESEMPEÑO PROFESIONAL</a:t>
            </a:r>
          </a:p>
          <a:p>
            <a:endParaRPr lang="es-MX" sz="2400" dirty="0" smtClean="0"/>
          </a:p>
          <a:p>
            <a:pPr>
              <a:buFont typeface="Arial" pitchFamily="34" charset="0"/>
              <a:buChar char="•"/>
            </a:pPr>
            <a:r>
              <a:rPr lang="es-MX" sz="2400" dirty="0" smtClean="0"/>
              <a:t>Instituciones educativas</a:t>
            </a:r>
            <a:endParaRPr lang="es-MX" sz="2400" dirty="0"/>
          </a:p>
          <a:p>
            <a:pPr>
              <a:buFont typeface="Arial" pitchFamily="34" charset="0"/>
              <a:buChar char="•"/>
            </a:pPr>
            <a:r>
              <a:rPr lang="es-MX" sz="2400" dirty="0" smtClean="0"/>
              <a:t>Organizaciones sociales</a:t>
            </a:r>
          </a:p>
          <a:p>
            <a:pPr>
              <a:buFont typeface="Arial" pitchFamily="34" charset="0"/>
              <a:buChar char="•"/>
            </a:pPr>
            <a:r>
              <a:rPr lang="es-MX" sz="2400" dirty="0" smtClean="0"/>
              <a:t>Industrias</a:t>
            </a:r>
          </a:p>
          <a:p>
            <a:pPr>
              <a:buFont typeface="Arial" pitchFamily="34" charset="0"/>
              <a:buChar char="•"/>
            </a:pPr>
            <a:r>
              <a:rPr lang="es-MX" sz="2400" dirty="0" smtClean="0"/>
              <a:t>Sector Público</a:t>
            </a:r>
          </a:p>
          <a:p>
            <a:pPr>
              <a:buFont typeface="Arial" pitchFamily="34" charset="0"/>
              <a:buChar char="•"/>
            </a:pPr>
            <a:r>
              <a:rPr lang="es-MX" sz="2400" dirty="0" smtClean="0"/>
              <a:t>Consultoría</a:t>
            </a:r>
          </a:p>
          <a:p>
            <a:pPr>
              <a:buFont typeface="Arial" pitchFamily="34" charset="0"/>
              <a:buChar char="•"/>
            </a:pPr>
            <a:r>
              <a:rPr lang="es-MX" sz="2400" dirty="0" smtClean="0"/>
              <a:t>Centros de Investigación</a:t>
            </a:r>
          </a:p>
        </p:txBody>
      </p:sp>
      <p:pic>
        <p:nvPicPr>
          <p:cNvPr id="301060" name="Picture 4" descr="C:\Documents and Settings\Rebeca\Mis documentos\Todo mis documentos HP\Mis imágenes\imagenes innovación\empresa financiera.png"/>
          <p:cNvPicPr>
            <a:picLocks noChangeAspect="1" noChangeArrowheads="1"/>
          </p:cNvPicPr>
          <p:nvPr/>
        </p:nvPicPr>
        <p:blipFill>
          <a:blip r:embed="rId2" cstate="print"/>
          <a:srcRect/>
          <a:stretch>
            <a:fillRect/>
          </a:stretch>
        </p:blipFill>
        <p:spPr bwMode="auto">
          <a:xfrm>
            <a:off x="4355976" y="4653136"/>
            <a:ext cx="2462213" cy="1974850"/>
          </a:xfrm>
          <a:prstGeom prst="rect">
            <a:avLst/>
          </a:prstGeom>
          <a:noFill/>
        </p:spPr>
      </p:pic>
      <p:grpSp>
        <p:nvGrpSpPr>
          <p:cNvPr id="7" name="6 Grupo"/>
          <p:cNvGrpSpPr/>
          <p:nvPr/>
        </p:nvGrpSpPr>
        <p:grpSpPr>
          <a:xfrm>
            <a:off x="0" y="6488668"/>
            <a:ext cx="9144000" cy="369332"/>
            <a:chOff x="0" y="6488668"/>
            <a:chExt cx="9144000" cy="369332"/>
          </a:xfrm>
        </p:grpSpPr>
        <p:pic>
          <p:nvPicPr>
            <p:cNvPr id="8"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9" name="8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13665" name="Picture 1"/>
          <p:cNvPicPr>
            <a:picLocks noChangeAspect="1" noChangeArrowheads="1"/>
          </p:cNvPicPr>
          <p:nvPr/>
        </p:nvPicPr>
        <p:blipFill>
          <a:blip r:embed="rId4" cstate="print"/>
          <a:srcRect/>
          <a:stretch>
            <a:fillRect/>
          </a:stretch>
        </p:blipFill>
        <p:spPr bwMode="auto">
          <a:xfrm>
            <a:off x="6084168" y="2132856"/>
            <a:ext cx="2600325" cy="1752600"/>
          </a:xfrm>
          <a:prstGeom prst="rect">
            <a:avLst/>
          </a:prstGeom>
          <a:noFill/>
          <a:ln w="9525">
            <a:noFill/>
            <a:miter lim="800000"/>
            <a:headEnd/>
            <a:tailEnd/>
          </a:ln>
        </p:spPr>
      </p:pic>
      <p:pic>
        <p:nvPicPr>
          <p:cNvPr id="113666" name="Picture 2"/>
          <p:cNvPicPr>
            <a:picLocks noChangeAspect="1" noChangeArrowheads="1"/>
          </p:cNvPicPr>
          <p:nvPr/>
        </p:nvPicPr>
        <p:blipFill>
          <a:blip r:embed="rId5" cstate="print"/>
          <a:srcRect/>
          <a:stretch>
            <a:fillRect/>
          </a:stretch>
        </p:blipFill>
        <p:spPr bwMode="auto">
          <a:xfrm>
            <a:off x="1259632" y="4365104"/>
            <a:ext cx="2628900" cy="1743075"/>
          </a:xfrm>
          <a:prstGeom prst="rect">
            <a:avLst/>
          </a:prstGeom>
          <a:noFill/>
          <a:ln w="9525">
            <a:noFill/>
            <a:miter lim="800000"/>
            <a:headEnd/>
            <a:tailEnd/>
          </a:ln>
        </p:spPr>
      </p:pic>
      <p:pic>
        <p:nvPicPr>
          <p:cNvPr id="10" name="3 Marcador de contenido" descr="descarga.jpg"/>
          <p:cNvPicPr>
            <a:picLocks noChangeAspect="1"/>
          </p:cNvPicPr>
          <p:nvPr/>
        </p:nvPicPr>
        <p:blipFill>
          <a:blip r:embed="rId6"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CuadroTexto"/>
          <p:cNvSpPr txBox="1">
            <a:spLocks noChangeArrowheads="1"/>
          </p:cNvSpPr>
          <p:nvPr/>
        </p:nvSpPr>
        <p:spPr bwMode="auto">
          <a:xfrm>
            <a:off x="827584" y="980728"/>
            <a:ext cx="7992888" cy="954107"/>
          </a:xfrm>
          <a:prstGeom prst="rect">
            <a:avLst/>
          </a:prstGeom>
          <a:noFill/>
          <a:ln w="9525">
            <a:noFill/>
            <a:miter lim="800000"/>
            <a:headEnd/>
            <a:tailEnd/>
          </a:ln>
        </p:spPr>
        <p:txBody>
          <a:bodyPr wrap="square">
            <a:spAutoFit/>
          </a:bodyPr>
          <a:lstStyle/>
          <a:p>
            <a:pPr algn="ctr"/>
            <a:r>
              <a:rPr lang="es-MX" sz="2800" b="1" dirty="0" smtClean="0">
                <a:solidFill>
                  <a:srgbClr val="00B0F0"/>
                </a:solidFill>
              </a:rPr>
              <a:t>ESCENARIOS DE APRENDIZAJE DE LA UNIDAD DE APRENDIZAJE</a:t>
            </a:r>
            <a:endParaRPr lang="es-MX" sz="2800" b="1" dirty="0">
              <a:solidFill>
                <a:srgbClr val="00B0F0"/>
              </a:solidFill>
            </a:endParaRPr>
          </a:p>
        </p:txBody>
      </p:sp>
      <p:sp>
        <p:nvSpPr>
          <p:cNvPr id="4" name="3 Rectángulo"/>
          <p:cNvSpPr/>
          <p:nvPr/>
        </p:nvSpPr>
        <p:spPr>
          <a:xfrm>
            <a:off x="3923928" y="5949280"/>
            <a:ext cx="945067" cy="369332"/>
          </a:xfrm>
          <a:prstGeom prst="rect">
            <a:avLst/>
          </a:prstGeom>
        </p:spPr>
        <p:txBody>
          <a:bodyPr wrap="none">
            <a:spAutoFit/>
          </a:bodyPr>
          <a:lstStyle/>
          <a:p>
            <a:r>
              <a:rPr lang="es-MX" dirty="0" smtClean="0"/>
              <a:t>Internet</a:t>
            </a:r>
            <a:endParaRPr lang="es-MX" dirty="0"/>
          </a:p>
        </p:txBody>
      </p:sp>
      <p:sp>
        <p:nvSpPr>
          <p:cNvPr id="5" name="4 Rectángulo"/>
          <p:cNvSpPr/>
          <p:nvPr/>
        </p:nvSpPr>
        <p:spPr>
          <a:xfrm>
            <a:off x="1115616" y="5733256"/>
            <a:ext cx="1584176" cy="369332"/>
          </a:xfrm>
          <a:prstGeom prst="rect">
            <a:avLst/>
          </a:prstGeom>
        </p:spPr>
        <p:txBody>
          <a:bodyPr wrap="square">
            <a:spAutoFit/>
          </a:bodyPr>
          <a:lstStyle/>
          <a:p>
            <a:r>
              <a:rPr lang="es-MX" dirty="0" smtClean="0"/>
              <a:t>Bibliotecas</a:t>
            </a:r>
          </a:p>
        </p:txBody>
      </p:sp>
      <p:sp>
        <p:nvSpPr>
          <p:cNvPr id="9" name="8 Rectángulo"/>
          <p:cNvSpPr/>
          <p:nvPr/>
        </p:nvSpPr>
        <p:spPr>
          <a:xfrm>
            <a:off x="3923928" y="2564904"/>
            <a:ext cx="1269654" cy="369332"/>
          </a:xfrm>
          <a:prstGeom prst="rect">
            <a:avLst/>
          </a:prstGeom>
        </p:spPr>
        <p:txBody>
          <a:bodyPr wrap="square">
            <a:spAutoFit/>
          </a:bodyPr>
          <a:lstStyle/>
          <a:p>
            <a:r>
              <a:rPr lang="es-ES" dirty="0" smtClean="0"/>
              <a:t>Aulas</a:t>
            </a:r>
            <a:endParaRPr lang="es-ES" dirty="0"/>
          </a:p>
        </p:txBody>
      </p:sp>
      <p:pic>
        <p:nvPicPr>
          <p:cNvPr id="90116" name="Picture 4"/>
          <p:cNvPicPr>
            <a:picLocks noChangeAspect="1" noChangeArrowheads="1"/>
          </p:cNvPicPr>
          <p:nvPr/>
        </p:nvPicPr>
        <p:blipFill>
          <a:blip r:embed="rId2" cstate="print"/>
          <a:srcRect/>
          <a:stretch>
            <a:fillRect/>
          </a:stretch>
        </p:blipFill>
        <p:spPr bwMode="auto">
          <a:xfrm>
            <a:off x="3347864" y="4437112"/>
            <a:ext cx="1676400" cy="1447800"/>
          </a:xfrm>
          <a:prstGeom prst="rect">
            <a:avLst/>
          </a:prstGeom>
          <a:noFill/>
          <a:ln w="9525">
            <a:noFill/>
            <a:miter lim="800000"/>
            <a:headEnd/>
            <a:tailEnd/>
          </a:ln>
        </p:spPr>
      </p:pic>
      <p:sp>
        <p:nvSpPr>
          <p:cNvPr id="12" name="11 Rectángulo"/>
          <p:cNvSpPr/>
          <p:nvPr/>
        </p:nvSpPr>
        <p:spPr>
          <a:xfrm>
            <a:off x="3347864" y="3789040"/>
            <a:ext cx="1440160" cy="369332"/>
          </a:xfrm>
          <a:prstGeom prst="rect">
            <a:avLst/>
          </a:prstGeom>
        </p:spPr>
        <p:txBody>
          <a:bodyPr wrap="square">
            <a:spAutoFit/>
          </a:bodyPr>
          <a:lstStyle/>
          <a:p>
            <a:r>
              <a:rPr lang="es-ES" dirty="0" smtClean="0"/>
              <a:t>Páginas Web</a:t>
            </a:r>
            <a:endParaRPr lang="es-ES" dirty="0"/>
          </a:p>
        </p:txBody>
      </p:sp>
      <p:sp>
        <p:nvSpPr>
          <p:cNvPr id="13" name="12 Rectángulo"/>
          <p:cNvSpPr/>
          <p:nvPr/>
        </p:nvSpPr>
        <p:spPr>
          <a:xfrm>
            <a:off x="6300192" y="2780928"/>
            <a:ext cx="2051352" cy="369332"/>
          </a:xfrm>
          <a:prstGeom prst="rect">
            <a:avLst/>
          </a:prstGeom>
        </p:spPr>
        <p:txBody>
          <a:bodyPr wrap="square">
            <a:spAutoFit/>
          </a:bodyPr>
          <a:lstStyle/>
          <a:p>
            <a:r>
              <a:rPr lang="es-ES" dirty="0" smtClean="0"/>
              <a:t>Base de Datos</a:t>
            </a:r>
            <a:endParaRPr lang="es-ES" dirty="0"/>
          </a:p>
        </p:txBody>
      </p:sp>
      <p:sp>
        <p:nvSpPr>
          <p:cNvPr id="14" name="13 Rectángulo"/>
          <p:cNvSpPr/>
          <p:nvPr/>
        </p:nvSpPr>
        <p:spPr>
          <a:xfrm>
            <a:off x="467544" y="3212976"/>
            <a:ext cx="1911870" cy="369332"/>
          </a:xfrm>
          <a:prstGeom prst="rect">
            <a:avLst/>
          </a:prstGeom>
        </p:spPr>
        <p:txBody>
          <a:bodyPr wrap="none">
            <a:spAutoFit/>
          </a:bodyPr>
          <a:lstStyle/>
          <a:p>
            <a:r>
              <a:rPr lang="es-ES" dirty="0" smtClean="0"/>
              <a:t>Videoconferencias</a:t>
            </a:r>
            <a:endParaRPr lang="es-ES" dirty="0"/>
          </a:p>
        </p:txBody>
      </p:sp>
      <p:sp>
        <p:nvSpPr>
          <p:cNvPr id="15" name="14 Rectángulo"/>
          <p:cNvSpPr/>
          <p:nvPr/>
        </p:nvSpPr>
        <p:spPr>
          <a:xfrm>
            <a:off x="6012160" y="4005064"/>
            <a:ext cx="2452018" cy="369332"/>
          </a:xfrm>
          <a:prstGeom prst="rect">
            <a:avLst/>
          </a:prstGeom>
        </p:spPr>
        <p:txBody>
          <a:bodyPr wrap="none">
            <a:spAutoFit/>
          </a:bodyPr>
          <a:lstStyle/>
          <a:p>
            <a:r>
              <a:rPr lang="es-ES" dirty="0" smtClean="0"/>
              <a:t>Instituciones financieras</a:t>
            </a:r>
            <a:endParaRPr lang="es-ES" dirty="0"/>
          </a:p>
        </p:txBody>
      </p:sp>
      <p:grpSp>
        <p:nvGrpSpPr>
          <p:cNvPr id="17" name="16 Grupo"/>
          <p:cNvGrpSpPr/>
          <p:nvPr/>
        </p:nvGrpSpPr>
        <p:grpSpPr>
          <a:xfrm>
            <a:off x="0" y="6488668"/>
            <a:ext cx="9144000" cy="369332"/>
            <a:chOff x="0" y="6488668"/>
            <a:chExt cx="9144000" cy="369332"/>
          </a:xfrm>
        </p:grpSpPr>
        <p:pic>
          <p:nvPicPr>
            <p:cNvPr id="18"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19" name="18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20" name="19 Rectángulo"/>
          <p:cNvSpPr/>
          <p:nvPr/>
        </p:nvSpPr>
        <p:spPr>
          <a:xfrm>
            <a:off x="6228184" y="5589240"/>
            <a:ext cx="2119298" cy="369332"/>
          </a:xfrm>
          <a:prstGeom prst="rect">
            <a:avLst/>
          </a:prstGeom>
        </p:spPr>
        <p:txBody>
          <a:bodyPr wrap="none">
            <a:spAutoFit/>
          </a:bodyPr>
          <a:lstStyle/>
          <a:p>
            <a:r>
              <a:rPr lang="es-ES" dirty="0" smtClean="0"/>
              <a:t>Revistas electrónicas</a:t>
            </a:r>
            <a:endParaRPr lang="es-ES" dirty="0"/>
          </a:p>
        </p:txBody>
      </p:sp>
      <p:pic>
        <p:nvPicPr>
          <p:cNvPr id="21" name="3 Marcador de contenido" descr="descarga.jpg"/>
          <p:cNvPicPr>
            <a:picLocks noChangeAspect="1"/>
          </p:cNvPicPr>
          <p:nvPr/>
        </p:nvPicPr>
        <p:blipFill>
          <a:blip r:embed="rId4"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1 CuadroTexto"/>
          <p:cNvSpPr txBox="1">
            <a:spLocks noChangeArrowheads="1"/>
          </p:cNvSpPr>
          <p:nvPr/>
        </p:nvSpPr>
        <p:spPr bwMode="auto">
          <a:xfrm>
            <a:off x="899592" y="1196752"/>
            <a:ext cx="6858000" cy="523220"/>
          </a:xfrm>
          <a:prstGeom prst="rect">
            <a:avLst/>
          </a:prstGeom>
          <a:noFill/>
          <a:ln w="9525">
            <a:noFill/>
            <a:miter lim="800000"/>
            <a:headEnd/>
            <a:tailEnd/>
          </a:ln>
        </p:spPr>
        <p:txBody>
          <a:bodyPr>
            <a:spAutoFit/>
          </a:bodyPr>
          <a:lstStyle/>
          <a:p>
            <a:pPr algn="ctr"/>
            <a:r>
              <a:rPr lang="es-MX" sz="2800" b="1" dirty="0">
                <a:solidFill>
                  <a:srgbClr val="00B0F0"/>
                </a:solidFill>
              </a:rPr>
              <a:t>METAS A ALCANZAR </a:t>
            </a:r>
          </a:p>
        </p:txBody>
      </p:sp>
      <p:sp>
        <p:nvSpPr>
          <p:cNvPr id="5" name="3 CuadroTexto"/>
          <p:cNvSpPr txBox="1">
            <a:spLocks noChangeArrowheads="1"/>
          </p:cNvSpPr>
          <p:nvPr/>
        </p:nvSpPr>
        <p:spPr bwMode="auto">
          <a:xfrm>
            <a:off x="1403648" y="1988840"/>
            <a:ext cx="7000875" cy="2862322"/>
          </a:xfrm>
          <a:prstGeom prst="rect">
            <a:avLst/>
          </a:prstGeom>
          <a:noFill/>
          <a:ln w="9525">
            <a:noFill/>
            <a:miter lim="800000"/>
            <a:headEnd/>
            <a:tailEnd/>
          </a:ln>
        </p:spPr>
        <p:txBody>
          <a:bodyPr>
            <a:spAutoFit/>
          </a:bodyPr>
          <a:lstStyle/>
          <a:p>
            <a:pPr algn="just"/>
            <a:r>
              <a:rPr lang="es-MX" dirty="0"/>
              <a:t>Que el alumno desarrollo capacidades y habilidad </a:t>
            </a:r>
            <a:r>
              <a:rPr lang="es-MX" dirty="0" smtClean="0"/>
              <a:t>de investigación </a:t>
            </a:r>
            <a:r>
              <a:rPr lang="es-MX" dirty="0"/>
              <a:t>para ser ejercidas en la vida diaria y en el campo laboral, tales como:</a:t>
            </a:r>
          </a:p>
          <a:p>
            <a:pPr algn="l"/>
            <a:endParaRPr lang="es-MX" dirty="0"/>
          </a:p>
          <a:p>
            <a:pPr algn="l">
              <a:buFont typeface="Arial" pitchFamily="34" charset="0"/>
              <a:buChar char="•"/>
            </a:pPr>
            <a:r>
              <a:rPr lang="es-MX" dirty="0" smtClean="0"/>
              <a:t>Analizar </a:t>
            </a:r>
            <a:endParaRPr lang="es-MX" dirty="0"/>
          </a:p>
          <a:p>
            <a:pPr algn="l">
              <a:buFont typeface="Arial" charset="0"/>
              <a:buChar char="•"/>
            </a:pPr>
            <a:r>
              <a:rPr lang="es-MX" dirty="0" smtClean="0"/>
              <a:t>Sintetizar</a:t>
            </a:r>
            <a:endParaRPr lang="es-MX" dirty="0"/>
          </a:p>
          <a:p>
            <a:pPr algn="l">
              <a:buFont typeface="Arial" charset="0"/>
              <a:buChar char="•"/>
            </a:pPr>
            <a:r>
              <a:rPr lang="es-MX" dirty="0" smtClean="0"/>
              <a:t>Fomentar el trabajo intelectual</a:t>
            </a:r>
          </a:p>
          <a:p>
            <a:pPr algn="l">
              <a:buFont typeface="Arial" charset="0"/>
              <a:buChar char="•"/>
            </a:pPr>
            <a:r>
              <a:rPr lang="es-MX" dirty="0" smtClean="0"/>
              <a:t>Responsabilidad</a:t>
            </a:r>
          </a:p>
          <a:p>
            <a:pPr algn="l">
              <a:buFont typeface="Arial" charset="0"/>
              <a:buChar char="•"/>
            </a:pPr>
            <a:r>
              <a:rPr lang="es-MX" dirty="0" smtClean="0"/>
              <a:t>Ética</a:t>
            </a:r>
          </a:p>
          <a:p>
            <a:pPr algn="l">
              <a:buFont typeface="Arial" charset="0"/>
              <a:buChar char="•"/>
            </a:pPr>
            <a:r>
              <a:rPr lang="es-MX" dirty="0" smtClean="0"/>
              <a:t>Cumplimiento en el trabajo</a:t>
            </a:r>
          </a:p>
          <a:p>
            <a:pPr algn="l">
              <a:buFont typeface="Arial" charset="0"/>
              <a:buChar char="•"/>
            </a:pPr>
            <a:r>
              <a:rPr lang="es-MX" dirty="0" smtClean="0"/>
              <a:t>Innovación</a:t>
            </a:r>
            <a:endParaRPr lang="es-MX" dirty="0"/>
          </a:p>
        </p:txBody>
      </p:sp>
      <p:grpSp>
        <p:nvGrpSpPr>
          <p:cNvPr id="7" name="6 Grupo"/>
          <p:cNvGrpSpPr/>
          <p:nvPr/>
        </p:nvGrpSpPr>
        <p:grpSpPr>
          <a:xfrm>
            <a:off x="0" y="6488668"/>
            <a:ext cx="9144000" cy="369332"/>
            <a:chOff x="0" y="6488668"/>
            <a:chExt cx="9144000" cy="369332"/>
          </a:xfrm>
        </p:grpSpPr>
        <p:pic>
          <p:nvPicPr>
            <p:cNvPr id="8"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9" name="8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a:spLocks noChangeArrowheads="1"/>
          </p:cNvSpPr>
          <p:nvPr/>
        </p:nvSpPr>
        <p:spPr bwMode="auto">
          <a:xfrm>
            <a:off x="899592" y="836712"/>
            <a:ext cx="6786562" cy="461665"/>
          </a:xfrm>
          <a:prstGeom prst="rect">
            <a:avLst/>
          </a:prstGeom>
          <a:noFill/>
          <a:ln w="9525">
            <a:noFill/>
            <a:miter lim="800000"/>
            <a:headEnd/>
            <a:tailEnd/>
          </a:ln>
        </p:spPr>
        <p:txBody>
          <a:bodyPr>
            <a:spAutoFit/>
          </a:bodyPr>
          <a:lstStyle/>
          <a:p>
            <a:pPr algn="ctr"/>
            <a:r>
              <a:rPr lang="es-MX" sz="2400" b="1" dirty="0">
                <a:solidFill>
                  <a:srgbClr val="00B0F0"/>
                </a:solidFill>
              </a:rPr>
              <a:t>CONTENIDO DEL CURSO</a:t>
            </a:r>
          </a:p>
        </p:txBody>
      </p:sp>
      <p:grpSp>
        <p:nvGrpSpPr>
          <p:cNvPr id="33" name="32 Grupo"/>
          <p:cNvGrpSpPr/>
          <p:nvPr/>
        </p:nvGrpSpPr>
        <p:grpSpPr>
          <a:xfrm>
            <a:off x="0" y="6488668"/>
            <a:ext cx="9144000" cy="369332"/>
            <a:chOff x="0" y="6488668"/>
            <a:chExt cx="9144000" cy="369332"/>
          </a:xfrm>
        </p:grpSpPr>
        <p:pic>
          <p:nvPicPr>
            <p:cNvPr id="34"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35" name="3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59" name="58 Rectángulo"/>
          <p:cNvSpPr/>
          <p:nvPr/>
        </p:nvSpPr>
        <p:spPr>
          <a:xfrm>
            <a:off x="611560" y="1268760"/>
            <a:ext cx="2304256" cy="93610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600" dirty="0" smtClean="0"/>
              <a:t>1. Escenarios de la Titulación de Licenciatura en Contaduría</a:t>
            </a:r>
          </a:p>
          <a:p>
            <a:pPr algn="ctr"/>
            <a:endParaRPr lang="es-MX" sz="1600" dirty="0"/>
          </a:p>
        </p:txBody>
      </p:sp>
      <p:cxnSp>
        <p:nvCxnSpPr>
          <p:cNvPr id="61" name="60 Conector recto de flecha"/>
          <p:cNvCxnSpPr/>
          <p:nvPr/>
        </p:nvCxnSpPr>
        <p:spPr>
          <a:xfrm>
            <a:off x="3275856" y="1772816"/>
            <a:ext cx="1944216" cy="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62" name="61 Rectángulo"/>
          <p:cNvSpPr/>
          <p:nvPr/>
        </p:nvSpPr>
        <p:spPr>
          <a:xfrm>
            <a:off x="5508104" y="1268760"/>
            <a:ext cx="3240360" cy="11521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600" dirty="0" smtClean="0"/>
              <a:t>Contextualizar la titulación a nivel licenciatura en el área de Contabilidad a nivel nacional y compararlo con la condición de la Facultad de Contaduría..</a:t>
            </a:r>
            <a:endParaRPr lang="es-MX" sz="1600" dirty="0"/>
          </a:p>
        </p:txBody>
      </p:sp>
      <p:sp>
        <p:nvSpPr>
          <p:cNvPr id="65" name="64 Rectángulo"/>
          <p:cNvSpPr/>
          <p:nvPr/>
        </p:nvSpPr>
        <p:spPr>
          <a:xfrm>
            <a:off x="467544" y="2348880"/>
            <a:ext cx="2664296" cy="108012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1600" dirty="0" smtClean="0"/>
              <a:t>2. Opciones de titulación y proceso académico-administrativo para obtener el grado</a:t>
            </a:r>
          </a:p>
          <a:p>
            <a:pPr algn="ctr"/>
            <a:endParaRPr lang="es-MX" sz="1600" dirty="0"/>
          </a:p>
        </p:txBody>
      </p:sp>
      <p:cxnSp>
        <p:nvCxnSpPr>
          <p:cNvPr id="66" name="65 Conector recto de flecha"/>
          <p:cNvCxnSpPr/>
          <p:nvPr/>
        </p:nvCxnSpPr>
        <p:spPr>
          <a:xfrm>
            <a:off x="3275856" y="2780928"/>
            <a:ext cx="1944216" cy="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67" name="66 Rectángulo"/>
          <p:cNvSpPr/>
          <p:nvPr/>
        </p:nvSpPr>
        <p:spPr>
          <a:xfrm>
            <a:off x="5508104" y="2492896"/>
            <a:ext cx="3240360" cy="115212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1600" dirty="0" smtClean="0"/>
              <a:t>Describir el objeto de la titulación de licenciatura e identificar las opciones de evaluación profesional.</a:t>
            </a:r>
            <a:endParaRPr lang="es-MX" sz="1600" dirty="0"/>
          </a:p>
        </p:txBody>
      </p:sp>
      <p:sp>
        <p:nvSpPr>
          <p:cNvPr id="68" name="67 Rectángulo"/>
          <p:cNvSpPr/>
          <p:nvPr/>
        </p:nvSpPr>
        <p:spPr>
          <a:xfrm>
            <a:off x="467544" y="3717032"/>
            <a:ext cx="2664296" cy="5760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600" dirty="0" smtClean="0"/>
              <a:t>3. Proyecto de Tesis</a:t>
            </a:r>
          </a:p>
          <a:p>
            <a:pPr algn="ctr"/>
            <a:endParaRPr lang="es-MX" sz="1600" dirty="0"/>
          </a:p>
        </p:txBody>
      </p:sp>
      <p:cxnSp>
        <p:nvCxnSpPr>
          <p:cNvPr id="69" name="68 Conector recto de flecha"/>
          <p:cNvCxnSpPr/>
          <p:nvPr/>
        </p:nvCxnSpPr>
        <p:spPr>
          <a:xfrm>
            <a:off x="3275856" y="4005064"/>
            <a:ext cx="1944216" cy="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70" name="69 Rectángulo"/>
          <p:cNvSpPr/>
          <p:nvPr/>
        </p:nvSpPr>
        <p:spPr>
          <a:xfrm>
            <a:off x="5508104" y="3717032"/>
            <a:ext cx="3240360" cy="5760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600" dirty="0" smtClean="0"/>
              <a:t>Elaborar el proyecto de tesis (protocolo de investigación).</a:t>
            </a:r>
            <a:endParaRPr lang="es-MX" sz="1600" dirty="0"/>
          </a:p>
        </p:txBody>
      </p:sp>
      <p:cxnSp>
        <p:nvCxnSpPr>
          <p:cNvPr id="72" name="71 Conector recto de flecha"/>
          <p:cNvCxnSpPr/>
          <p:nvPr/>
        </p:nvCxnSpPr>
        <p:spPr>
          <a:xfrm>
            <a:off x="3275856" y="4653136"/>
            <a:ext cx="1944216" cy="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73" name="72 Rectángulo"/>
          <p:cNvSpPr/>
          <p:nvPr/>
        </p:nvSpPr>
        <p:spPr>
          <a:xfrm>
            <a:off x="5508104" y="4365104"/>
            <a:ext cx="3240360" cy="72008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sz="1600" dirty="0" smtClean="0"/>
              <a:t>Construir el soporte de la investigación: marco teórico y marco contextual.</a:t>
            </a:r>
            <a:endParaRPr lang="es-MX" sz="1600" dirty="0"/>
          </a:p>
        </p:txBody>
      </p:sp>
      <p:sp>
        <p:nvSpPr>
          <p:cNvPr id="74" name="73 Rectángulo"/>
          <p:cNvSpPr/>
          <p:nvPr/>
        </p:nvSpPr>
        <p:spPr>
          <a:xfrm>
            <a:off x="467544" y="4365104"/>
            <a:ext cx="2664296" cy="576064"/>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sz="1600" dirty="0" smtClean="0"/>
              <a:t>4. Soporte de la Investigación</a:t>
            </a:r>
          </a:p>
          <a:p>
            <a:pPr algn="ctr"/>
            <a:endParaRPr lang="es-MX" sz="1600" dirty="0"/>
          </a:p>
        </p:txBody>
      </p:sp>
      <p:cxnSp>
        <p:nvCxnSpPr>
          <p:cNvPr id="75" name="74 Conector recto de flecha"/>
          <p:cNvCxnSpPr/>
          <p:nvPr/>
        </p:nvCxnSpPr>
        <p:spPr>
          <a:xfrm>
            <a:off x="3275856" y="5373216"/>
            <a:ext cx="1944216" cy="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76" name="75 Rectángulo"/>
          <p:cNvSpPr/>
          <p:nvPr/>
        </p:nvSpPr>
        <p:spPr>
          <a:xfrm>
            <a:off x="5508104" y="5157192"/>
            <a:ext cx="3240360" cy="72008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600" dirty="0" smtClean="0"/>
              <a:t>Desarrollar la investigación e integrar el documento final.</a:t>
            </a:r>
            <a:endParaRPr lang="es-MX" sz="1600" dirty="0"/>
          </a:p>
        </p:txBody>
      </p:sp>
      <p:sp>
        <p:nvSpPr>
          <p:cNvPr id="77" name="76 Rectángulo"/>
          <p:cNvSpPr/>
          <p:nvPr/>
        </p:nvSpPr>
        <p:spPr>
          <a:xfrm>
            <a:off x="467544" y="5085184"/>
            <a:ext cx="2664296" cy="6480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600" dirty="0" smtClean="0"/>
              <a:t>5. Desarrollo de la Investigación</a:t>
            </a:r>
          </a:p>
          <a:p>
            <a:pPr algn="ctr"/>
            <a:endParaRPr lang="es-MX" sz="1600" dirty="0"/>
          </a:p>
        </p:txBody>
      </p:sp>
      <p:pic>
        <p:nvPicPr>
          <p:cNvPr id="22" name="3 Marcador de contenido" descr="descarga.jpg"/>
          <p:cNvPicPr>
            <a:picLocks noChangeAspect="1"/>
          </p:cNvPicPr>
          <p:nvPr/>
        </p:nvPicPr>
        <p:blipFill>
          <a:blip r:embed="rId3" cstate="print"/>
          <a:stretch>
            <a:fillRect/>
          </a:stretch>
        </p:blipFill>
        <p:spPr>
          <a:xfrm>
            <a:off x="0" y="0"/>
            <a:ext cx="9144000" cy="90872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2 CuadroTexto"/>
          <p:cNvSpPr txBox="1">
            <a:spLocks noChangeArrowheads="1"/>
          </p:cNvSpPr>
          <p:nvPr/>
        </p:nvSpPr>
        <p:spPr bwMode="auto">
          <a:xfrm>
            <a:off x="2071670" y="1285860"/>
            <a:ext cx="3857625" cy="461665"/>
          </a:xfrm>
          <a:prstGeom prst="rect">
            <a:avLst/>
          </a:prstGeom>
          <a:noFill/>
          <a:ln w="9525">
            <a:noFill/>
            <a:miter lim="800000"/>
            <a:headEnd/>
            <a:tailEnd/>
          </a:ln>
        </p:spPr>
        <p:txBody>
          <a:bodyPr>
            <a:spAutoFit/>
          </a:bodyPr>
          <a:lstStyle/>
          <a:p>
            <a:pPr algn="ctr"/>
            <a:r>
              <a:rPr lang="es-MX" sz="2400" b="1" dirty="0">
                <a:solidFill>
                  <a:srgbClr val="00B0F0"/>
                </a:solidFill>
              </a:rPr>
              <a:t>METODOLOGÍA DEL CURSO</a:t>
            </a:r>
          </a:p>
        </p:txBody>
      </p:sp>
      <p:sp>
        <p:nvSpPr>
          <p:cNvPr id="3" name="2 CuadroTexto"/>
          <p:cNvSpPr txBox="1"/>
          <p:nvPr/>
        </p:nvSpPr>
        <p:spPr>
          <a:xfrm>
            <a:off x="428625" y="2071688"/>
            <a:ext cx="7429500" cy="3139321"/>
          </a:xfrm>
          <a:prstGeom prst="rect">
            <a:avLst/>
          </a:prstGeom>
          <a:noFill/>
        </p:spPr>
        <p:txBody>
          <a:bodyPr>
            <a:spAutoFit/>
          </a:bodyPr>
          <a:lstStyle/>
          <a:p>
            <a:pPr algn="just">
              <a:defRPr/>
            </a:pPr>
            <a:r>
              <a:rPr lang="es-MX" dirty="0"/>
              <a:t>El curso se desarrollará bajo el siguiente proceso de estudio:</a:t>
            </a:r>
          </a:p>
          <a:p>
            <a:pPr algn="just">
              <a:defRPr/>
            </a:pPr>
            <a:endParaRPr lang="es-MX" dirty="0"/>
          </a:p>
          <a:p>
            <a:pPr marL="342900" indent="-342900" algn="just">
              <a:buFontTx/>
              <a:buAutoNum type="arabicPeriod"/>
              <a:defRPr/>
            </a:pPr>
            <a:r>
              <a:rPr lang="es-MX" dirty="0"/>
              <a:t>Exposición de parte del profesor mediante la utilización de este material en diapositivas.</a:t>
            </a:r>
          </a:p>
          <a:p>
            <a:pPr marL="342900" indent="-342900" algn="just">
              <a:buFontTx/>
              <a:buAutoNum type="arabicPeriod"/>
              <a:defRPr/>
            </a:pPr>
            <a:r>
              <a:rPr lang="es-MX" dirty="0"/>
              <a:t>Control de lecturas selectas que el profesor asignará para complementar la clase.</a:t>
            </a:r>
          </a:p>
          <a:p>
            <a:pPr marL="342900" indent="-342900" algn="just">
              <a:buFontTx/>
              <a:buAutoNum type="arabicPeriod"/>
              <a:defRPr/>
            </a:pPr>
            <a:r>
              <a:rPr lang="es-MX" dirty="0"/>
              <a:t>Tareas donde se investigarán </a:t>
            </a:r>
            <a:r>
              <a:rPr lang="es-MX" dirty="0" smtClean="0"/>
              <a:t>temas y conceptos.</a:t>
            </a:r>
          </a:p>
          <a:p>
            <a:pPr marL="342900" indent="-342900" algn="just">
              <a:buFontTx/>
              <a:buAutoNum type="arabicPeriod"/>
              <a:defRPr/>
            </a:pPr>
            <a:r>
              <a:rPr lang="es-MX" dirty="0" smtClean="0"/>
              <a:t>Investigación documental mediante el uso de la Biblioteca Digital del portal de la UAEM.</a:t>
            </a:r>
          </a:p>
          <a:p>
            <a:pPr marL="342900" indent="-342900" algn="just">
              <a:buFontTx/>
              <a:buAutoNum type="arabicPeriod"/>
              <a:defRPr/>
            </a:pPr>
            <a:r>
              <a:rPr lang="es-MX" dirty="0" smtClean="0"/>
              <a:t>Participación </a:t>
            </a:r>
            <a:r>
              <a:rPr lang="es-MX" dirty="0"/>
              <a:t>en clases </a:t>
            </a:r>
          </a:p>
          <a:p>
            <a:pPr marL="342900" indent="-342900" algn="just">
              <a:buFontTx/>
              <a:buAutoNum type="arabicPeriod"/>
              <a:defRPr/>
            </a:pPr>
            <a:r>
              <a:rPr lang="es-MX" dirty="0"/>
              <a:t>Dinámicas de grupo para ejemplificar y exponer los temas vistos</a:t>
            </a:r>
            <a:r>
              <a:rPr lang="es-MX" dirty="0" smtClean="0"/>
              <a:t>.</a:t>
            </a:r>
            <a:endParaRPr lang="es-MX" dirty="0"/>
          </a:p>
        </p:txBody>
      </p:sp>
      <p:grpSp>
        <p:nvGrpSpPr>
          <p:cNvPr id="5" name="4 Grupo"/>
          <p:cNvGrpSpPr/>
          <p:nvPr/>
        </p:nvGrpSpPr>
        <p:grpSpPr>
          <a:xfrm>
            <a:off x="0" y="6488668"/>
            <a:ext cx="9144000" cy="369332"/>
            <a:chOff x="0" y="6488668"/>
            <a:chExt cx="9144000" cy="369332"/>
          </a:xfrm>
        </p:grpSpPr>
        <p:pic>
          <p:nvPicPr>
            <p:cNvPr id="6"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7" name="6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8"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1223</TotalTime>
  <Words>1520</Words>
  <Application>Microsoft Office PowerPoint</Application>
  <PresentationFormat>Presentación en pantalla (4:3)</PresentationFormat>
  <Paragraphs>171</Paragraphs>
  <Slides>48</Slides>
  <Notes>1</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REBECA TEJA</dc:creator>
  <cp:lastModifiedBy>REBECA</cp:lastModifiedBy>
  <cp:revision>32</cp:revision>
  <dcterms:created xsi:type="dcterms:W3CDTF">2012-09-25T14:55:14Z</dcterms:created>
  <dcterms:modified xsi:type="dcterms:W3CDTF">2015-10-02T15:41:32Z</dcterms:modified>
</cp:coreProperties>
</file>